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7"/>
  </p:notesMasterIdLst>
  <p:handoutMasterIdLst>
    <p:handoutMasterId r:id="rId108"/>
  </p:handoutMasterIdLst>
  <p:sldIdLst>
    <p:sldId id="500" r:id="rId2"/>
    <p:sldId id="325" r:id="rId3"/>
    <p:sldId id="402" r:id="rId4"/>
    <p:sldId id="379" r:id="rId5"/>
    <p:sldId id="450" r:id="rId6"/>
    <p:sldId id="380" r:id="rId7"/>
    <p:sldId id="381" r:id="rId8"/>
    <p:sldId id="382" r:id="rId9"/>
    <p:sldId id="291" r:id="rId10"/>
    <p:sldId id="327" r:id="rId11"/>
    <p:sldId id="413" r:id="rId12"/>
    <p:sldId id="326" r:id="rId13"/>
    <p:sldId id="260" r:id="rId14"/>
    <p:sldId id="261" r:id="rId15"/>
    <p:sldId id="262" r:id="rId16"/>
    <p:sldId id="277" r:id="rId17"/>
    <p:sldId id="505" r:id="rId18"/>
    <p:sldId id="452" r:id="rId19"/>
    <p:sldId id="329" r:id="rId20"/>
    <p:sldId id="263" r:id="rId21"/>
    <p:sldId id="264" r:id="rId22"/>
    <p:sldId id="331" r:id="rId23"/>
    <p:sldId id="265" r:id="rId24"/>
    <p:sldId id="266" r:id="rId25"/>
    <p:sldId id="330" r:id="rId26"/>
    <p:sldId id="293" r:id="rId27"/>
    <p:sldId id="267" r:id="rId28"/>
    <p:sldId id="269" r:id="rId29"/>
    <p:sldId id="332" r:id="rId30"/>
    <p:sldId id="333" r:id="rId31"/>
    <p:sldId id="268" r:id="rId32"/>
    <p:sldId id="270" r:id="rId33"/>
    <p:sldId id="271" r:id="rId34"/>
    <p:sldId id="334" r:id="rId35"/>
    <p:sldId id="273" r:id="rId36"/>
    <p:sldId id="335" r:id="rId37"/>
    <p:sldId id="374" r:id="rId38"/>
    <p:sldId id="375" r:id="rId39"/>
    <p:sldId id="376" r:id="rId40"/>
    <p:sldId id="453" r:id="rId41"/>
    <p:sldId id="454" r:id="rId42"/>
    <p:sldId id="455" r:id="rId43"/>
    <p:sldId id="274" r:id="rId44"/>
    <p:sldId id="456" r:id="rId45"/>
    <p:sldId id="399" r:id="rId46"/>
    <p:sldId id="400" r:id="rId47"/>
    <p:sldId id="401" r:id="rId48"/>
    <p:sldId id="457" r:id="rId49"/>
    <p:sldId id="281" r:id="rId50"/>
    <p:sldId id="282" r:id="rId51"/>
    <p:sldId id="283" r:id="rId52"/>
    <p:sldId id="338" r:id="rId53"/>
    <p:sldId id="284" r:id="rId54"/>
    <p:sldId id="294" r:id="rId55"/>
    <p:sldId id="285" r:id="rId56"/>
    <p:sldId id="286" r:id="rId57"/>
    <p:sldId id="289" r:id="rId58"/>
    <p:sldId id="290" r:id="rId59"/>
    <p:sldId id="339" r:id="rId60"/>
    <p:sldId id="458" r:id="rId61"/>
    <p:sldId id="296" r:id="rId62"/>
    <p:sldId id="297" r:id="rId63"/>
    <p:sldId id="389" r:id="rId64"/>
    <p:sldId id="298" r:id="rId65"/>
    <p:sldId id="405" r:id="rId66"/>
    <p:sldId id="406" r:id="rId67"/>
    <p:sldId id="390" r:id="rId68"/>
    <p:sldId id="391" r:id="rId69"/>
    <p:sldId id="302" r:id="rId70"/>
    <p:sldId id="303" r:id="rId71"/>
    <p:sldId id="304" r:id="rId72"/>
    <p:sldId id="305" r:id="rId73"/>
    <p:sldId id="407" r:id="rId74"/>
    <p:sldId id="506" r:id="rId75"/>
    <p:sldId id="459" r:id="rId76"/>
    <p:sldId id="432" r:id="rId77"/>
    <p:sldId id="416" r:id="rId78"/>
    <p:sldId id="418" r:id="rId79"/>
    <p:sldId id="460" r:id="rId80"/>
    <p:sldId id="417" r:id="rId81"/>
    <p:sldId id="420" r:id="rId82"/>
    <p:sldId id="421" r:id="rId83"/>
    <p:sldId id="422" r:id="rId84"/>
    <p:sldId id="434" r:id="rId85"/>
    <p:sldId id="468" r:id="rId86"/>
    <p:sldId id="507" r:id="rId87"/>
    <p:sldId id="469" r:id="rId88"/>
    <p:sldId id="470" r:id="rId89"/>
    <p:sldId id="471" r:id="rId90"/>
    <p:sldId id="472" r:id="rId91"/>
    <p:sldId id="473" r:id="rId92"/>
    <p:sldId id="474" r:id="rId93"/>
    <p:sldId id="475" r:id="rId94"/>
    <p:sldId id="498" r:id="rId95"/>
    <p:sldId id="508" r:id="rId96"/>
    <p:sldId id="496" r:id="rId97"/>
    <p:sldId id="497" r:id="rId98"/>
    <p:sldId id="499" r:id="rId99"/>
    <p:sldId id="502" r:id="rId100"/>
    <p:sldId id="478" r:id="rId101"/>
    <p:sldId id="479" r:id="rId102"/>
    <p:sldId id="503" r:id="rId103"/>
    <p:sldId id="504" r:id="rId104"/>
    <p:sldId id="494" r:id="rId105"/>
    <p:sldId id="495" r:id="rId106"/>
  </p:sldIdLst>
  <p:sldSz cx="9144000" cy="6858000" type="screen4x3"/>
  <p:notesSz cx="7315200" cy="9601200"/>
  <p:defaultTextStyle>
    <a:defPPr>
      <a:defRPr lang="en-US"/>
    </a:defPPr>
    <a:lvl1pPr algn="l" rtl="0" eaLnBrk="0" fontAlgn="base" hangingPunct="0">
      <a:spcBef>
        <a:spcPct val="20000"/>
      </a:spcBef>
      <a:spcAft>
        <a:spcPct val="0"/>
      </a:spcAft>
      <a:buClr>
        <a:schemeClr val="accent2"/>
      </a:buClr>
      <a:buSzPct val="85000"/>
      <a:buFont typeface="ZapfDingbats" pitchFamily="82" charset="2"/>
      <a:defRPr sz="2000" kern="1200">
        <a:solidFill>
          <a:schemeClr val="tx1"/>
        </a:solidFill>
        <a:latin typeface="Arial" charset="0"/>
        <a:ea typeface="ＭＳ Ｐゴシック" pitchFamily="34" charset="-128"/>
        <a:cs typeface="+mn-cs"/>
      </a:defRPr>
    </a:lvl1pPr>
    <a:lvl2pPr marL="457200" algn="l" rtl="0" eaLnBrk="0" fontAlgn="base" hangingPunct="0">
      <a:spcBef>
        <a:spcPct val="20000"/>
      </a:spcBef>
      <a:spcAft>
        <a:spcPct val="0"/>
      </a:spcAft>
      <a:buClr>
        <a:schemeClr val="accent2"/>
      </a:buClr>
      <a:buSzPct val="85000"/>
      <a:buFont typeface="ZapfDingbats" pitchFamily="82" charset="2"/>
      <a:defRPr sz="2000" kern="1200">
        <a:solidFill>
          <a:schemeClr val="tx1"/>
        </a:solidFill>
        <a:latin typeface="Arial" charset="0"/>
        <a:ea typeface="ＭＳ Ｐゴシック" pitchFamily="34" charset="-128"/>
        <a:cs typeface="+mn-cs"/>
      </a:defRPr>
    </a:lvl2pPr>
    <a:lvl3pPr marL="914400" algn="l" rtl="0" eaLnBrk="0" fontAlgn="base" hangingPunct="0">
      <a:spcBef>
        <a:spcPct val="20000"/>
      </a:spcBef>
      <a:spcAft>
        <a:spcPct val="0"/>
      </a:spcAft>
      <a:buClr>
        <a:schemeClr val="accent2"/>
      </a:buClr>
      <a:buSzPct val="85000"/>
      <a:buFont typeface="ZapfDingbats" pitchFamily="82" charset="2"/>
      <a:defRPr sz="2000" kern="1200">
        <a:solidFill>
          <a:schemeClr val="tx1"/>
        </a:solidFill>
        <a:latin typeface="Arial" charset="0"/>
        <a:ea typeface="ＭＳ Ｐゴシック" pitchFamily="34" charset="-128"/>
        <a:cs typeface="+mn-cs"/>
      </a:defRPr>
    </a:lvl3pPr>
    <a:lvl4pPr marL="1371600" algn="l" rtl="0" eaLnBrk="0" fontAlgn="base" hangingPunct="0">
      <a:spcBef>
        <a:spcPct val="20000"/>
      </a:spcBef>
      <a:spcAft>
        <a:spcPct val="0"/>
      </a:spcAft>
      <a:buClr>
        <a:schemeClr val="accent2"/>
      </a:buClr>
      <a:buSzPct val="85000"/>
      <a:buFont typeface="ZapfDingbats" pitchFamily="82" charset="2"/>
      <a:defRPr sz="2000" kern="1200">
        <a:solidFill>
          <a:schemeClr val="tx1"/>
        </a:solidFill>
        <a:latin typeface="Arial" charset="0"/>
        <a:ea typeface="ＭＳ Ｐゴシック" pitchFamily="34" charset="-128"/>
        <a:cs typeface="+mn-cs"/>
      </a:defRPr>
    </a:lvl4pPr>
    <a:lvl5pPr marL="1828800" algn="l" rtl="0" eaLnBrk="0" fontAlgn="base" hangingPunct="0">
      <a:spcBef>
        <a:spcPct val="20000"/>
      </a:spcBef>
      <a:spcAft>
        <a:spcPct val="0"/>
      </a:spcAft>
      <a:buClr>
        <a:schemeClr val="accent2"/>
      </a:buClr>
      <a:buSzPct val="85000"/>
      <a:buFont typeface="ZapfDingbats" pitchFamily="82" charset="2"/>
      <a:defRPr sz="2000" kern="1200">
        <a:solidFill>
          <a:schemeClr val="tx1"/>
        </a:solidFill>
        <a:latin typeface="Arial" charset="0"/>
        <a:ea typeface="ＭＳ Ｐゴシック" pitchFamily="34" charset="-128"/>
        <a:cs typeface="+mn-cs"/>
      </a:defRPr>
    </a:lvl5pPr>
    <a:lvl6pPr marL="2286000" algn="l" defTabSz="914400" rtl="0" eaLnBrk="1" latinLnBrk="0" hangingPunct="1">
      <a:defRPr sz="2000" kern="1200">
        <a:solidFill>
          <a:schemeClr val="tx1"/>
        </a:solidFill>
        <a:latin typeface="Arial" charset="0"/>
        <a:ea typeface="ＭＳ Ｐゴシック" pitchFamily="34" charset="-128"/>
        <a:cs typeface="+mn-cs"/>
      </a:defRPr>
    </a:lvl6pPr>
    <a:lvl7pPr marL="2743200" algn="l" defTabSz="914400" rtl="0" eaLnBrk="1" latinLnBrk="0" hangingPunct="1">
      <a:defRPr sz="2000" kern="1200">
        <a:solidFill>
          <a:schemeClr val="tx1"/>
        </a:solidFill>
        <a:latin typeface="Arial" charset="0"/>
        <a:ea typeface="ＭＳ Ｐゴシック" pitchFamily="34" charset="-128"/>
        <a:cs typeface="+mn-cs"/>
      </a:defRPr>
    </a:lvl7pPr>
    <a:lvl8pPr marL="3200400" algn="l" defTabSz="914400" rtl="0" eaLnBrk="1" latinLnBrk="0" hangingPunct="1">
      <a:defRPr sz="2000" kern="1200">
        <a:solidFill>
          <a:schemeClr val="tx1"/>
        </a:solidFill>
        <a:latin typeface="Arial" charset="0"/>
        <a:ea typeface="ＭＳ Ｐゴシック" pitchFamily="34" charset="-128"/>
        <a:cs typeface="+mn-cs"/>
      </a:defRPr>
    </a:lvl8pPr>
    <a:lvl9pPr marL="3657600" algn="l" defTabSz="914400" rtl="0" eaLnBrk="1" latinLnBrk="0" hangingPunct="1">
      <a:defRPr sz="20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FFFF00"/>
    <a:srgbClr val="DDDDDD"/>
    <a:srgbClr val="FFCCFF"/>
    <a:srgbClr val="FF99CC"/>
    <a:srgbClr val="CC0000"/>
    <a:srgbClr val="00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843" autoAdjust="0"/>
  </p:normalViewPr>
  <p:slideViewPr>
    <p:cSldViewPr snapToGrid="0">
      <p:cViewPr varScale="1">
        <p:scale>
          <a:sx n="40" d="100"/>
          <a:sy n="40" d="100"/>
        </p:scale>
        <p:origin x="-8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130"/>
    </p:cViewPr>
  </p:sorterViewPr>
  <p:notesViewPr>
    <p:cSldViewPr snapToGrid="0">
      <p:cViewPr varScale="1">
        <p:scale>
          <a:sx n="82" d="100"/>
          <a:sy n="82" d="100"/>
        </p:scale>
        <p:origin x="-3060"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10649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10650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10650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a:latin typeface="Times New Roman" pitchFamily="18" charset="0"/>
              </a:defRPr>
            </a:lvl1pPr>
          </a:lstStyle>
          <a:p>
            <a:pPr>
              <a:defRPr/>
            </a:pPr>
            <a:fld id="{7A2D583E-E2FB-4364-A821-DFD6A4E96C5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109572" name="Rectangle 4"/>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a:latin typeface="Times New Roman" pitchFamily="18" charset="0"/>
              </a:defRPr>
            </a:lvl1pPr>
          </a:lstStyle>
          <a:p>
            <a:pPr>
              <a:defRPr/>
            </a:pPr>
            <a:fld id="{174504D6-C5CF-443D-917D-5B65A310449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etf.org/rfc.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10596" name="Slide Number Placeholder 3"/>
          <p:cNvSpPr>
            <a:spLocks noGrp="1"/>
          </p:cNvSpPr>
          <p:nvPr>
            <p:ph type="sldNum" sz="quarter" idx="5"/>
          </p:nvPr>
        </p:nvSpPr>
        <p:spPr>
          <a:noFill/>
        </p:spPr>
        <p:txBody>
          <a:bodyPr/>
          <a:lstStyle/>
          <a:p>
            <a:fld id="{8FADF541-935C-4700-BD01-7A25F680CE79}"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19812" name="Slide Number Placeholder 3"/>
          <p:cNvSpPr>
            <a:spLocks noGrp="1"/>
          </p:cNvSpPr>
          <p:nvPr>
            <p:ph type="sldNum" sz="quarter" idx="5"/>
          </p:nvPr>
        </p:nvSpPr>
        <p:spPr>
          <a:noFill/>
        </p:spPr>
        <p:txBody>
          <a:bodyPr/>
          <a:lstStyle/>
          <a:p>
            <a:fld id="{AEEFD0EB-1AEC-418C-82F9-0435A035FF11}"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r>
              <a:rPr lang="tr-TR" smtClean="0">
                <a:ea typeface="ＭＳ Ｐゴシック" pitchFamily="34" charset="-128"/>
              </a:rPr>
              <a:t>Delineated tariflenmiş</a:t>
            </a:r>
          </a:p>
          <a:p>
            <a:r>
              <a:rPr lang="tr-TR" smtClean="0">
                <a:solidFill>
                  <a:srgbClr val="C00000"/>
                </a:solidFill>
                <a:ea typeface="ＭＳ Ｐゴシック" pitchFamily="34" charset="-128"/>
                <a:hlinkClick r:id="rId3"/>
              </a:rPr>
              <a:t>Request for Comments (RFC) </a:t>
            </a:r>
            <a:endParaRPr lang="tr-TR" smtClean="0">
              <a:solidFill>
                <a:srgbClr val="C00000"/>
              </a:solidFill>
              <a:ea typeface="ＭＳ Ｐゴシック" pitchFamily="34" charset="-128"/>
            </a:endParaRPr>
          </a:p>
          <a:p>
            <a:endParaRPr lang="tr-TR" smtClean="0">
              <a:solidFill>
                <a:srgbClr val="C00000"/>
              </a:solidFill>
              <a:ea typeface="ＭＳ Ｐゴシック" pitchFamily="34" charset="-128"/>
            </a:endParaRPr>
          </a:p>
        </p:txBody>
      </p:sp>
      <p:sp>
        <p:nvSpPr>
          <p:cNvPr id="120836" name="Slide Number Placeholder 3"/>
          <p:cNvSpPr>
            <a:spLocks noGrp="1"/>
          </p:cNvSpPr>
          <p:nvPr>
            <p:ph type="sldNum" sz="quarter" idx="5"/>
          </p:nvPr>
        </p:nvSpPr>
        <p:spPr>
          <a:noFill/>
        </p:spPr>
        <p:txBody>
          <a:bodyPr/>
          <a:lstStyle/>
          <a:p>
            <a:fld id="{155B01D4-2DEA-4414-AA6E-4713D2E9DACB}"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21860" name="Slide Number Placeholder 3"/>
          <p:cNvSpPr>
            <a:spLocks noGrp="1"/>
          </p:cNvSpPr>
          <p:nvPr>
            <p:ph type="sldNum" sz="quarter" idx="5"/>
          </p:nvPr>
        </p:nvSpPr>
        <p:spPr>
          <a:noFill/>
        </p:spPr>
        <p:txBody>
          <a:bodyPr/>
          <a:lstStyle/>
          <a:p>
            <a:fld id="{C822482D-B6A2-429E-9400-E053EB9CD4B3}"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22884" name="Slide Number Placeholder 3"/>
          <p:cNvSpPr>
            <a:spLocks noGrp="1"/>
          </p:cNvSpPr>
          <p:nvPr>
            <p:ph type="sldNum" sz="quarter" idx="5"/>
          </p:nvPr>
        </p:nvSpPr>
        <p:spPr>
          <a:noFill/>
        </p:spPr>
        <p:txBody>
          <a:bodyPr/>
          <a:lstStyle/>
          <a:p>
            <a:fld id="{BFBC0655-78AB-4E25-8E55-AC3A7E2F051F}"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23908" name="Slide Number Placeholder 3"/>
          <p:cNvSpPr>
            <a:spLocks noGrp="1"/>
          </p:cNvSpPr>
          <p:nvPr>
            <p:ph type="sldNum" sz="quarter" idx="5"/>
          </p:nvPr>
        </p:nvSpPr>
        <p:spPr>
          <a:noFill/>
        </p:spPr>
        <p:txBody>
          <a:bodyPr/>
          <a:lstStyle/>
          <a:p>
            <a:fld id="{601CE2A5-2C90-4EEE-9AF9-3B0566497D1C}"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24932" name="Slide Number Placeholder 3"/>
          <p:cNvSpPr>
            <a:spLocks noGrp="1"/>
          </p:cNvSpPr>
          <p:nvPr>
            <p:ph type="sldNum" sz="quarter" idx="5"/>
          </p:nvPr>
        </p:nvSpPr>
        <p:spPr>
          <a:noFill/>
        </p:spPr>
        <p:txBody>
          <a:bodyPr/>
          <a:lstStyle/>
          <a:p>
            <a:fld id="{7BDFD76A-A5DE-435F-AD1A-EE86BC44A76B}" type="slidenum">
              <a:rPr lang="en-US" smtClean="0"/>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25956" name="Slide Number Placeholder 3"/>
          <p:cNvSpPr>
            <a:spLocks noGrp="1"/>
          </p:cNvSpPr>
          <p:nvPr>
            <p:ph type="sldNum" sz="quarter" idx="5"/>
          </p:nvPr>
        </p:nvSpPr>
        <p:spPr>
          <a:noFill/>
        </p:spPr>
        <p:txBody>
          <a:bodyPr/>
          <a:lstStyle/>
          <a:p>
            <a:fld id="{CBBB9ACF-BF10-484C-B368-B01184F81320}" type="slidenum">
              <a:rPr lang="en-US" smtClean="0"/>
              <a:pPr/>
              <a:t>18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26980" name="Slide Number Placeholder 3"/>
          <p:cNvSpPr>
            <a:spLocks noGrp="1"/>
          </p:cNvSpPr>
          <p:nvPr>
            <p:ph type="sldNum" sz="quarter" idx="5"/>
          </p:nvPr>
        </p:nvSpPr>
        <p:spPr>
          <a:noFill/>
        </p:spPr>
        <p:txBody>
          <a:bodyPr/>
          <a:lstStyle/>
          <a:p>
            <a:fld id="{673D5D7C-219D-4A96-980C-751BF737D117}" type="slidenum">
              <a:rPr lang="en-US" smtClean="0"/>
              <a:pPr/>
              <a:t>19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28004" name="Slide Number Placeholder 3"/>
          <p:cNvSpPr>
            <a:spLocks noGrp="1"/>
          </p:cNvSpPr>
          <p:nvPr>
            <p:ph type="sldNum" sz="quarter" idx="5"/>
          </p:nvPr>
        </p:nvSpPr>
        <p:spPr>
          <a:noFill/>
        </p:spPr>
        <p:txBody>
          <a:bodyPr/>
          <a:lstStyle/>
          <a:p>
            <a:fld id="{62E77B1D-3920-47AB-8E22-10CF9E63B8AE}" type="slidenum">
              <a:rPr lang="en-US" smtClean="0"/>
              <a:pPr/>
              <a:t>20</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29028" name="Slide Number Placeholder 3"/>
          <p:cNvSpPr>
            <a:spLocks noGrp="1"/>
          </p:cNvSpPr>
          <p:nvPr>
            <p:ph type="sldNum" sz="quarter" idx="5"/>
          </p:nvPr>
        </p:nvSpPr>
        <p:spPr>
          <a:noFill/>
        </p:spPr>
        <p:txBody>
          <a:bodyPr/>
          <a:lstStyle/>
          <a:p>
            <a:fld id="{3026403B-A4D7-40DA-B7EF-961EF8945851}" type="slidenum">
              <a:rPr lang="en-US" smtClean="0"/>
              <a:pPr/>
              <a:t>21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11620" name="Slide Number Placeholder 3"/>
          <p:cNvSpPr>
            <a:spLocks noGrp="1"/>
          </p:cNvSpPr>
          <p:nvPr>
            <p:ph type="sldNum" sz="quarter" idx="5"/>
          </p:nvPr>
        </p:nvSpPr>
        <p:spPr>
          <a:noFill/>
        </p:spPr>
        <p:txBody>
          <a:bodyPr/>
          <a:lstStyle/>
          <a:p>
            <a:fld id="{552EDBAA-E6B3-40A6-B80D-522E29554212}" type="slidenum">
              <a:rPr lang="en-US" smtClean="0"/>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30052" name="Slide Number Placeholder 3"/>
          <p:cNvSpPr>
            <a:spLocks noGrp="1"/>
          </p:cNvSpPr>
          <p:nvPr>
            <p:ph type="sldNum" sz="quarter" idx="5"/>
          </p:nvPr>
        </p:nvSpPr>
        <p:spPr>
          <a:noFill/>
        </p:spPr>
        <p:txBody>
          <a:bodyPr/>
          <a:lstStyle/>
          <a:p>
            <a:fld id="{6E48EF4C-466E-48AE-8136-93DEB5CE5C17}" type="slidenum">
              <a:rPr lang="en-US" smtClean="0"/>
              <a:pPr/>
              <a:t>22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b="1" smtClean="0">
                <a:ea typeface="ＭＳ Ｐゴシック" pitchFamily="34" charset="-128"/>
              </a:rPr>
              <a:t>Non-persistent</a:t>
            </a:r>
            <a:r>
              <a:rPr lang="tr-TR" b="1" smtClean="0">
                <a:ea typeface="ＭＳ Ｐゴシック" pitchFamily="34" charset="-128"/>
              </a:rPr>
              <a:t> </a:t>
            </a:r>
            <a:r>
              <a:rPr lang="tr-TR" smtClean="0">
                <a:ea typeface="ＭＳ Ｐゴシック" pitchFamily="34" charset="-128"/>
              </a:rPr>
              <a:t>kalıcı olmayan</a:t>
            </a:r>
          </a:p>
        </p:txBody>
      </p:sp>
      <p:sp>
        <p:nvSpPr>
          <p:cNvPr id="131076" name="Slide Number Placeholder 3"/>
          <p:cNvSpPr>
            <a:spLocks noGrp="1"/>
          </p:cNvSpPr>
          <p:nvPr>
            <p:ph type="sldNum" sz="quarter" idx="5"/>
          </p:nvPr>
        </p:nvSpPr>
        <p:spPr>
          <a:noFill/>
        </p:spPr>
        <p:txBody>
          <a:bodyPr/>
          <a:lstStyle/>
          <a:p>
            <a:fld id="{F3B6DFF0-86C4-4A27-B0F1-E3FC6DB22B68}" type="slidenum">
              <a:rPr lang="en-US" smtClean="0"/>
              <a:pPr/>
              <a:t>23</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32100" name="Slide Number Placeholder 3"/>
          <p:cNvSpPr>
            <a:spLocks noGrp="1"/>
          </p:cNvSpPr>
          <p:nvPr>
            <p:ph type="sldNum" sz="quarter" idx="5"/>
          </p:nvPr>
        </p:nvSpPr>
        <p:spPr>
          <a:noFill/>
        </p:spPr>
        <p:txBody>
          <a:bodyPr/>
          <a:lstStyle/>
          <a:p>
            <a:fld id="{4762BD02-8D02-48C4-92C2-08F474A97F96}" type="slidenum">
              <a:rPr lang="en-US" smtClean="0"/>
              <a:pPr/>
              <a:t>24</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r>
              <a:rPr lang="en-US" b="1" smtClean="0">
                <a:ea typeface="ＭＳ Ｐゴシック" pitchFamily="34" charset="-128"/>
              </a:rPr>
              <a:t>round-trip time</a:t>
            </a:r>
            <a:r>
              <a:rPr lang="en-US" smtClean="0">
                <a:ea typeface="ＭＳ Ｐゴシック" pitchFamily="34" charset="-128"/>
              </a:rPr>
              <a:t> (</a:t>
            </a:r>
            <a:r>
              <a:rPr lang="en-US" b="1" smtClean="0">
                <a:ea typeface="ＭＳ Ｐゴシック" pitchFamily="34" charset="-128"/>
              </a:rPr>
              <a:t>RTT</a:t>
            </a:r>
            <a:r>
              <a:rPr lang="en-US" smtClean="0">
                <a:ea typeface="ＭＳ Ｐゴシック" pitchFamily="34" charset="-128"/>
              </a:rPr>
              <a:t>) is the length of time it takes for a signal to be sent plus the length of time it takes for an acknowledgment of that signal to be received. This time delay therefore consists of the transmission times between the two points of a signal.</a:t>
            </a:r>
            <a:endParaRPr lang="tr-TR" smtClean="0">
              <a:ea typeface="ＭＳ Ｐゴシック" pitchFamily="34" charset="-128"/>
            </a:endParaRPr>
          </a:p>
        </p:txBody>
      </p:sp>
      <p:sp>
        <p:nvSpPr>
          <p:cNvPr id="133124" name="Slide Number Placeholder 3"/>
          <p:cNvSpPr>
            <a:spLocks noGrp="1"/>
          </p:cNvSpPr>
          <p:nvPr>
            <p:ph type="sldNum" sz="quarter" idx="5"/>
          </p:nvPr>
        </p:nvSpPr>
        <p:spPr>
          <a:noFill/>
        </p:spPr>
        <p:txBody>
          <a:bodyPr/>
          <a:lstStyle/>
          <a:p>
            <a:fld id="{4FBA7A80-19F8-4573-BA4D-8702E0D22C21}" type="slidenum">
              <a:rPr lang="en-US" smtClean="0"/>
              <a:pPr/>
              <a:t>25</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34148" name="Slide Number Placeholder 3"/>
          <p:cNvSpPr>
            <a:spLocks noGrp="1"/>
          </p:cNvSpPr>
          <p:nvPr>
            <p:ph type="sldNum" sz="quarter" idx="5"/>
          </p:nvPr>
        </p:nvSpPr>
        <p:spPr>
          <a:noFill/>
        </p:spPr>
        <p:txBody>
          <a:bodyPr/>
          <a:lstStyle/>
          <a:p>
            <a:fld id="{3D4713B4-B0D4-452D-AA71-473A604009FF}" type="slidenum">
              <a:rPr lang="en-US" smtClean="0"/>
              <a:pPr/>
              <a:t>26</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35172" name="Slide Number Placeholder 3"/>
          <p:cNvSpPr>
            <a:spLocks noGrp="1"/>
          </p:cNvSpPr>
          <p:nvPr>
            <p:ph type="sldNum" sz="quarter" idx="5"/>
          </p:nvPr>
        </p:nvSpPr>
        <p:spPr>
          <a:noFill/>
        </p:spPr>
        <p:txBody>
          <a:bodyPr/>
          <a:lstStyle/>
          <a:p>
            <a:fld id="{992CF33B-6106-451A-986F-0D55E7E06E8F}" type="slidenum">
              <a:rPr lang="en-US" smtClean="0"/>
              <a:pPr/>
              <a:t>27</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36196" name="Slide Number Placeholder 3"/>
          <p:cNvSpPr>
            <a:spLocks noGrp="1"/>
          </p:cNvSpPr>
          <p:nvPr>
            <p:ph type="sldNum" sz="quarter" idx="5"/>
          </p:nvPr>
        </p:nvSpPr>
        <p:spPr>
          <a:noFill/>
        </p:spPr>
        <p:txBody>
          <a:bodyPr/>
          <a:lstStyle/>
          <a:p>
            <a:fld id="{8622136A-B79A-4823-8798-0148CC7D9B4C}" type="slidenum">
              <a:rPr lang="en-US" smtClean="0"/>
              <a:pPr/>
              <a:t>28</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37220" name="Slide Number Placeholder 3"/>
          <p:cNvSpPr>
            <a:spLocks noGrp="1"/>
          </p:cNvSpPr>
          <p:nvPr>
            <p:ph type="sldNum" sz="quarter" idx="5"/>
          </p:nvPr>
        </p:nvSpPr>
        <p:spPr>
          <a:noFill/>
        </p:spPr>
        <p:txBody>
          <a:bodyPr/>
          <a:lstStyle/>
          <a:p>
            <a:fld id="{E3DD2B1B-5503-47D7-A5C1-02CFCE2C6394}" type="slidenum">
              <a:rPr lang="en-US" smtClean="0"/>
              <a:pPr/>
              <a:t>29</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38244" name="Slide Number Placeholder 3"/>
          <p:cNvSpPr>
            <a:spLocks noGrp="1"/>
          </p:cNvSpPr>
          <p:nvPr>
            <p:ph type="sldNum" sz="quarter" idx="5"/>
          </p:nvPr>
        </p:nvSpPr>
        <p:spPr>
          <a:noFill/>
        </p:spPr>
        <p:txBody>
          <a:bodyPr/>
          <a:lstStyle/>
          <a:p>
            <a:fld id="{9985C0BD-2936-42E9-9740-891E47A08365}" type="slidenum">
              <a:rPr lang="en-US" smtClean="0"/>
              <a:pPr/>
              <a:t>30</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39268" name="Slide Number Placeholder 3"/>
          <p:cNvSpPr>
            <a:spLocks noGrp="1"/>
          </p:cNvSpPr>
          <p:nvPr>
            <p:ph type="sldNum" sz="quarter" idx="5"/>
          </p:nvPr>
        </p:nvSpPr>
        <p:spPr>
          <a:noFill/>
        </p:spPr>
        <p:txBody>
          <a:bodyPr/>
          <a:lstStyle/>
          <a:p>
            <a:fld id="{A6D99738-3ECE-456D-820F-772A3B5D7121}" type="slidenum">
              <a:rPr lang="en-US" smtClean="0"/>
              <a:pPr/>
              <a:t>31</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12644" name="Slide Number Placeholder 3"/>
          <p:cNvSpPr>
            <a:spLocks noGrp="1"/>
          </p:cNvSpPr>
          <p:nvPr>
            <p:ph type="sldNum" sz="quarter" idx="5"/>
          </p:nvPr>
        </p:nvSpPr>
        <p:spPr>
          <a:noFill/>
        </p:spPr>
        <p:txBody>
          <a:bodyPr/>
          <a:lstStyle/>
          <a:p>
            <a:fld id="{CF6AB8C1-E1C4-41AB-B5E8-10EF74507FA2}" type="slidenum">
              <a:rPr lang="en-US" smtClean="0"/>
              <a:pPr/>
              <a:t>4</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40292" name="Slide Number Placeholder 3"/>
          <p:cNvSpPr>
            <a:spLocks noGrp="1"/>
          </p:cNvSpPr>
          <p:nvPr>
            <p:ph type="sldNum" sz="quarter" idx="5"/>
          </p:nvPr>
        </p:nvSpPr>
        <p:spPr>
          <a:noFill/>
        </p:spPr>
        <p:txBody>
          <a:bodyPr/>
          <a:lstStyle/>
          <a:p>
            <a:fld id="{8ABEC37C-0AD2-40CE-9069-B26C4D208547}" type="slidenum">
              <a:rPr lang="en-US" smtClean="0"/>
              <a:pPr/>
              <a:t>32</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41316" name="Slide Number Placeholder 3"/>
          <p:cNvSpPr>
            <a:spLocks noGrp="1"/>
          </p:cNvSpPr>
          <p:nvPr>
            <p:ph type="sldNum" sz="quarter" idx="5"/>
          </p:nvPr>
        </p:nvSpPr>
        <p:spPr>
          <a:noFill/>
        </p:spPr>
        <p:txBody>
          <a:bodyPr/>
          <a:lstStyle/>
          <a:p>
            <a:fld id="{76768460-4CF3-42DB-9DF4-8B23D5E1142D}" type="slidenum">
              <a:rPr lang="en-US" smtClean="0"/>
              <a:pPr/>
              <a:t>33</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42340" name="Slide Number Placeholder 3"/>
          <p:cNvSpPr>
            <a:spLocks noGrp="1"/>
          </p:cNvSpPr>
          <p:nvPr>
            <p:ph type="sldNum" sz="quarter" idx="5"/>
          </p:nvPr>
        </p:nvSpPr>
        <p:spPr>
          <a:noFill/>
        </p:spPr>
        <p:txBody>
          <a:bodyPr/>
          <a:lstStyle/>
          <a:p>
            <a:fld id="{0423BA93-1EB8-437A-8380-99F1C2E2A63B}" type="slidenum">
              <a:rPr lang="en-US" smtClean="0"/>
              <a:pPr/>
              <a:t>34</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43364" name="Slide Number Placeholder 3"/>
          <p:cNvSpPr>
            <a:spLocks noGrp="1"/>
          </p:cNvSpPr>
          <p:nvPr>
            <p:ph type="sldNum" sz="quarter" idx="5"/>
          </p:nvPr>
        </p:nvSpPr>
        <p:spPr>
          <a:noFill/>
        </p:spPr>
        <p:txBody>
          <a:bodyPr/>
          <a:lstStyle/>
          <a:p>
            <a:fld id="{B0A2C19F-82B8-4A40-AE07-8C64B543301A}" type="slidenum">
              <a:rPr lang="en-US" smtClean="0"/>
              <a:pPr/>
              <a:t>35</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44388" name="Slide Number Placeholder 3"/>
          <p:cNvSpPr>
            <a:spLocks noGrp="1"/>
          </p:cNvSpPr>
          <p:nvPr>
            <p:ph type="sldNum" sz="quarter" idx="5"/>
          </p:nvPr>
        </p:nvSpPr>
        <p:spPr>
          <a:noFill/>
        </p:spPr>
        <p:txBody>
          <a:bodyPr/>
          <a:lstStyle/>
          <a:p>
            <a:fld id="{B535653E-F877-4858-97B3-1826899C0E3A}" type="slidenum">
              <a:rPr lang="en-US" smtClean="0"/>
              <a:pPr/>
              <a:t>36</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45412" name="Slide Number Placeholder 3"/>
          <p:cNvSpPr>
            <a:spLocks noGrp="1"/>
          </p:cNvSpPr>
          <p:nvPr>
            <p:ph type="sldNum" sz="quarter" idx="5"/>
          </p:nvPr>
        </p:nvSpPr>
        <p:spPr>
          <a:noFill/>
        </p:spPr>
        <p:txBody>
          <a:bodyPr/>
          <a:lstStyle/>
          <a:p>
            <a:fld id="{1C19D7E5-24C1-4181-96EC-CBA1976F747B}" type="slidenum">
              <a:rPr lang="en-US" smtClean="0"/>
              <a:pPr/>
              <a:t>37</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46436" name="Slide Number Placeholder 3"/>
          <p:cNvSpPr>
            <a:spLocks noGrp="1"/>
          </p:cNvSpPr>
          <p:nvPr>
            <p:ph type="sldNum" sz="quarter" idx="5"/>
          </p:nvPr>
        </p:nvSpPr>
        <p:spPr>
          <a:noFill/>
        </p:spPr>
        <p:txBody>
          <a:bodyPr/>
          <a:lstStyle/>
          <a:p>
            <a:fld id="{7D7C43A5-5125-47B7-BFF7-99FDCFE4742C}" type="slidenum">
              <a:rPr lang="en-US" smtClean="0"/>
              <a:pPr/>
              <a:t>38</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47460" name="Slide Number Placeholder 3"/>
          <p:cNvSpPr>
            <a:spLocks noGrp="1"/>
          </p:cNvSpPr>
          <p:nvPr>
            <p:ph type="sldNum" sz="quarter" idx="5"/>
          </p:nvPr>
        </p:nvSpPr>
        <p:spPr>
          <a:noFill/>
        </p:spPr>
        <p:txBody>
          <a:bodyPr/>
          <a:lstStyle/>
          <a:p>
            <a:fld id="{860AD8AF-4469-4316-8B90-E5948F8D0132}" type="slidenum">
              <a:rPr lang="en-US" smtClean="0"/>
              <a:pPr/>
              <a:t>39</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48484" name="Slide Number Placeholder 3"/>
          <p:cNvSpPr>
            <a:spLocks noGrp="1"/>
          </p:cNvSpPr>
          <p:nvPr>
            <p:ph type="sldNum" sz="quarter" idx="5"/>
          </p:nvPr>
        </p:nvSpPr>
        <p:spPr>
          <a:noFill/>
        </p:spPr>
        <p:txBody>
          <a:bodyPr/>
          <a:lstStyle/>
          <a:p>
            <a:fld id="{5B447C92-ADE2-4D40-974C-0064DA86FEB9}" type="slidenum">
              <a:rPr lang="en-US" smtClean="0"/>
              <a:pPr/>
              <a:t>40</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49508" name="Slide Number Placeholder 3"/>
          <p:cNvSpPr>
            <a:spLocks noGrp="1"/>
          </p:cNvSpPr>
          <p:nvPr>
            <p:ph type="sldNum" sz="quarter" idx="5"/>
          </p:nvPr>
        </p:nvSpPr>
        <p:spPr>
          <a:noFill/>
        </p:spPr>
        <p:txBody>
          <a:bodyPr/>
          <a:lstStyle/>
          <a:p>
            <a:fld id="{5E46A059-5E83-4A13-B899-F540E5CCA530}" type="slidenum">
              <a:rPr lang="en-US" smtClean="0"/>
              <a:pPr/>
              <a:t>41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13668" name="Slide Number Placeholder 3"/>
          <p:cNvSpPr>
            <a:spLocks noGrp="1"/>
          </p:cNvSpPr>
          <p:nvPr>
            <p:ph type="sldNum" sz="quarter" idx="5"/>
          </p:nvPr>
        </p:nvSpPr>
        <p:spPr>
          <a:noFill/>
        </p:spPr>
        <p:txBody>
          <a:bodyPr/>
          <a:lstStyle/>
          <a:p>
            <a:fld id="{397C4315-18C8-488C-821C-47D489F25BFD}" type="slidenum">
              <a:rPr lang="en-US" smtClean="0"/>
              <a:pPr/>
              <a:t>5</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50532" name="Slide Number Placeholder 3"/>
          <p:cNvSpPr>
            <a:spLocks noGrp="1"/>
          </p:cNvSpPr>
          <p:nvPr>
            <p:ph type="sldNum" sz="quarter" idx="5"/>
          </p:nvPr>
        </p:nvSpPr>
        <p:spPr>
          <a:noFill/>
        </p:spPr>
        <p:txBody>
          <a:bodyPr/>
          <a:lstStyle/>
          <a:p>
            <a:fld id="{AAC698BB-11FC-4E9B-9CAA-CA9D88E4AA82}" type="slidenum">
              <a:rPr lang="en-US" smtClean="0"/>
              <a:pPr/>
              <a:t>42</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51556" name="Slide Number Placeholder 3"/>
          <p:cNvSpPr>
            <a:spLocks noGrp="1"/>
          </p:cNvSpPr>
          <p:nvPr>
            <p:ph type="sldNum" sz="quarter" idx="5"/>
          </p:nvPr>
        </p:nvSpPr>
        <p:spPr>
          <a:noFill/>
        </p:spPr>
        <p:txBody>
          <a:bodyPr/>
          <a:lstStyle/>
          <a:p>
            <a:fld id="{F773BAC0-27CB-42DE-8FE3-1BBCDA775D46}" type="slidenum">
              <a:rPr lang="en-US" smtClean="0"/>
              <a:pPr/>
              <a:t>43</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52580" name="Slide Number Placeholder 3"/>
          <p:cNvSpPr>
            <a:spLocks noGrp="1"/>
          </p:cNvSpPr>
          <p:nvPr>
            <p:ph type="sldNum" sz="quarter" idx="5"/>
          </p:nvPr>
        </p:nvSpPr>
        <p:spPr>
          <a:noFill/>
        </p:spPr>
        <p:txBody>
          <a:bodyPr/>
          <a:lstStyle/>
          <a:p>
            <a:fld id="{A51365BF-D6E6-4F46-B27A-82234D6F8214}" type="slidenum">
              <a:rPr lang="en-US" smtClean="0"/>
              <a:pPr/>
              <a:t>44</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53604" name="Slide Number Placeholder 3"/>
          <p:cNvSpPr>
            <a:spLocks noGrp="1"/>
          </p:cNvSpPr>
          <p:nvPr>
            <p:ph type="sldNum" sz="quarter" idx="5"/>
          </p:nvPr>
        </p:nvSpPr>
        <p:spPr>
          <a:noFill/>
        </p:spPr>
        <p:txBody>
          <a:bodyPr/>
          <a:lstStyle/>
          <a:p>
            <a:fld id="{DE5CF652-CE2B-4A16-879B-6313F25956BB}" type="slidenum">
              <a:rPr lang="en-US" smtClean="0"/>
              <a:pPr/>
              <a:t>45</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54628" name="Slide Number Placeholder 3"/>
          <p:cNvSpPr>
            <a:spLocks noGrp="1"/>
          </p:cNvSpPr>
          <p:nvPr>
            <p:ph type="sldNum" sz="quarter" idx="5"/>
          </p:nvPr>
        </p:nvSpPr>
        <p:spPr>
          <a:noFill/>
        </p:spPr>
        <p:txBody>
          <a:bodyPr/>
          <a:lstStyle/>
          <a:p>
            <a:fld id="{88777EE4-94E7-4B50-9EA0-5F99D1113354}" type="slidenum">
              <a:rPr lang="en-US" smtClean="0"/>
              <a:pPr/>
              <a:t>46</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55652" name="Slide Number Placeholder 3"/>
          <p:cNvSpPr>
            <a:spLocks noGrp="1"/>
          </p:cNvSpPr>
          <p:nvPr>
            <p:ph type="sldNum" sz="quarter" idx="5"/>
          </p:nvPr>
        </p:nvSpPr>
        <p:spPr>
          <a:noFill/>
        </p:spPr>
        <p:txBody>
          <a:bodyPr/>
          <a:lstStyle/>
          <a:p>
            <a:fld id="{E4024927-764C-460E-8E51-333754A286F2}" type="slidenum">
              <a:rPr lang="en-US" smtClean="0"/>
              <a:pPr/>
              <a:t>47</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56676" name="Slide Number Placeholder 3"/>
          <p:cNvSpPr>
            <a:spLocks noGrp="1"/>
          </p:cNvSpPr>
          <p:nvPr>
            <p:ph type="sldNum" sz="quarter" idx="5"/>
          </p:nvPr>
        </p:nvSpPr>
        <p:spPr>
          <a:noFill/>
        </p:spPr>
        <p:txBody>
          <a:bodyPr/>
          <a:lstStyle/>
          <a:p>
            <a:fld id="{5E2EB514-9B0E-4E20-A605-A50E7A8398AD}" type="slidenum">
              <a:rPr lang="en-US" smtClean="0"/>
              <a:pPr/>
              <a:t>48</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57700" name="Slide Number Placeholder 3"/>
          <p:cNvSpPr>
            <a:spLocks noGrp="1"/>
          </p:cNvSpPr>
          <p:nvPr>
            <p:ph type="sldNum" sz="quarter" idx="5"/>
          </p:nvPr>
        </p:nvSpPr>
        <p:spPr>
          <a:noFill/>
        </p:spPr>
        <p:txBody>
          <a:bodyPr/>
          <a:lstStyle/>
          <a:p>
            <a:fld id="{849935A2-18C9-4B9A-9A90-92B26DD881B0}" type="slidenum">
              <a:rPr lang="en-US" smtClean="0"/>
              <a:pPr/>
              <a:t>49</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58724" name="Slide Number Placeholder 3"/>
          <p:cNvSpPr>
            <a:spLocks noGrp="1"/>
          </p:cNvSpPr>
          <p:nvPr>
            <p:ph type="sldNum" sz="quarter" idx="5"/>
          </p:nvPr>
        </p:nvSpPr>
        <p:spPr>
          <a:noFill/>
        </p:spPr>
        <p:txBody>
          <a:bodyPr/>
          <a:lstStyle/>
          <a:p>
            <a:fld id="{DF32C9D2-19BA-44AD-92CD-E133C3BC09CD}" type="slidenum">
              <a:rPr lang="en-US" smtClean="0"/>
              <a:pPr/>
              <a:t>50</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59748" name="Slide Number Placeholder 3"/>
          <p:cNvSpPr>
            <a:spLocks noGrp="1"/>
          </p:cNvSpPr>
          <p:nvPr>
            <p:ph type="sldNum" sz="quarter" idx="5"/>
          </p:nvPr>
        </p:nvSpPr>
        <p:spPr>
          <a:noFill/>
        </p:spPr>
        <p:txBody>
          <a:bodyPr/>
          <a:lstStyle/>
          <a:p>
            <a:fld id="{C26A19B9-E5A5-42BF-99A4-C07A3F2F4763}" type="slidenum">
              <a:rPr lang="en-US" smtClean="0"/>
              <a:pPr/>
              <a:t>51</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14692" name="Slide Number Placeholder 3"/>
          <p:cNvSpPr>
            <a:spLocks noGrp="1"/>
          </p:cNvSpPr>
          <p:nvPr>
            <p:ph type="sldNum" sz="quarter" idx="5"/>
          </p:nvPr>
        </p:nvSpPr>
        <p:spPr>
          <a:noFill/>
        </p:spPr>
        <p:txBody>
          <a:bodyPr/>
          <a:lstStyle/>
          <a:p>
            <a:fld id="{1F1860A0-A006-418D-8AF7-6CE9D551C9F1}" type="slidenum">
              <a:rPr lang="en-US" smtClean="0"/>
              <a:pPr/>
              <a:t>6</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60772" name="Slide Number Placeholder 3"/>
          <p:cNvSpPr>
            <a:spLocks noGrp="1"/>
          </p:cNvSpPr>
          <p:nvPr>
            <p:ph type="sldNum" sz="quarter" idx="5"/>
          </p:nvPr>
        </p:nvSpPr>
        <p:spPr>
          <a:noFill/>
        </p:spPr>
        <p:txBody>
          <a:bodyPr/>
          <a:lstStyle/>
          <a:p>
            <a:fld id="{EEA6B0B7-353D-412A-B176-DE4F5AEB4522}" type="slidenum">
              <a:rPr lang="en-US" smtClean="0"/>
              <a:pPr/>
              <a:t>52</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61796" name="Slide Number Placeholder 3"/>
          <p:cNvSpPr>
            <a:spLocks noGrp="1"/>
          </p:cNvSpPr>
          <p:nvPr>
            <p:ph type="sldNum" sz="quarter" idx="5"/>
          </p:nvPr>
        </p:nvSpPr>
        <p:spPr>
          <a:noFill/>
        </p:spPr>
        <p:txBody>
          <a:bodyPr/>
          <a:lstStyle/>
          <a:p>
            <a:fld id="{5A88E43C-E9DB-4570-93EF-CA735E13A986}" type="slidenum">
              <a:rPr lang="en-US" smtClean="0"/>
              <a:pPr/>
              <a:t>53</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62820" name="Slide Number Placeholder 3"/>
          <p:cNvSpPr>
            <a:spLocks noGrp="1"/>
          </p:cNvSpPr>
          <p:nvPr>
            <p:ph type="sldNum" sz="quarter" idx="5"/>
          </p:nvPr>
        </p:nvSpPr>
        <p:spPr>
          <a:noFill/>
        </p:spPr>
        <p:txBody>
          <a:bodyPr/>
          <a:lstStyle/>
          <a:p>
            <a:fld id="{39ECFF64-4899-4CC0-82E6-C78B969C3303}" type="slidenum">
              <a:rPr lang="en-US" smtClean="0"/>
              <a:pPr/>
              <a:t>54</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63844" name="Slide Number Placeholder 3"/>
          <p:cNvSpPr>
            <a:spLocks noGrp="1"/>
          </p:cNvSpPr>
          <p:nvPr>
            <p:ph type="sldNum" sz="quarter" idx="5"/>
          </p:nvPr>
        </p:nvSpPr>
        <p:spPr>
          <a:noFill/>
        </p:spPr>
        <p:txBody>
          <a:bodyPr/>
          <a:lstStyle/>
          <a:p>
            <a:fld id="{08BF250A-30A4-4175-A8B6-057F94EED83F}" type="slidenum">
              <a:rPr lang="en-US" smtClean="0"/>
              <a:pPr/>
              <a:t>55</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64868" name="Slide Number Placeholder 3"/>
          <p:cNvSpPr>
            <a:spLocks noGrp="1"/>
          </p:cNvSpPr>
          <p:nvPr>
            <p:ph type="sldNum" sz="quarter" idx="5"/>
          </p:nvPr>
        </p:nvSpPr>
        <p:spPr>
          <a:noFill/>
        </p:spPr>
        <p:txBody>
          <a:bodyPr/>
          <a:lstStyle/>
          <a:p>
            <a:fld id="{57D4550D-EDC7-427D-903B-1D8C26A2EDE6}" type="slidenum">
              <a:rPr lang="en-US" smtClean="0"/>
              <a:pPr/>
              <a:t>56</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65892" name="Slide Number Placeholder 3"/>
          <p:cNvSpPr>
            <a:spLocks noGrp="1"/>
          </p:cNvSpPr>
          <p:nvPr>
            <p:ph type="sldNum" sz="quarter" idx="5"/>
          </p:nvPr>
        </p:nvSpPr>
        <p:spPr>
          <a:noFill/>
        </p:spPr>
        <p:txBody>
          <a:bodyPr/>
          <a:lstStyle/>
          <a:p>
            <a:fld id="{FB99F9C0-78E1-4F9A-A2C4-E380D31F5FD7}" type="slidenum">
              <a:rPr lang="en-US" smtClean="0"/>
              <a:pPr/>
              <a:t>57</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66916" name="Slide Number Placeholder 3"/>
          <p:cNvSpPr>
            <a:spLocks noGrp="1"/>
          </p:cNvSpPr>
          <p:nvPr>
            <p:ph type="sldNum" sz="quarter" idx="5"/>
          </p:nvPr>
        </p:nvSpPr>
        <p:spPr>
          <a:noFill/>
        </p:spPr>
        <p:txBody>
          <a:bodyPr/>
          <a:lstStyle/>
          <a:p>
            <a:fld id="{74AF5572-A791-4582-B35F-746CCD6C1CE8}" type="slidenum">
              <a:rPr lang="en-US" smtClean="0"/>
              <a:pPr/>
              <a:t>58</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67940" name="Slide Number Placeholder 3"/>
          <p:cNvSpPr>
            <a:spLocks noGrp="1"/>
          </p:cNvSpPr>
          <p:nvPr>
            <p:ph type="sldNum" sz="quarter" idx="5"/>
          </p:nvPr>
        </p:nvSpPr>
        <p:spPr>
          <a:noFill/>
        </p:spPr>
        <p:txBody>
          <a:bodyPr/>
          <a:lstStyle/>
          <a:p>
            <a:fld id="{D84B8E4E-EE33-4BB4-9B13-26289242FDF7}" type="slidenum">
              <a:rPr lang="en-US" smtClean="0"/>
              <a:pPr/>
              <a:t>59</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68964" name="Slide Number Placeholder 3"/>
          <p:cNvSpPr>
            <a:spLocks noGrp="1"/>
          </p:cNvSpPr>
          <p:nvPr>
            <p:ph type="sldNum" sz="quarter" idx="5"/>
          </p:nvPr>
        </p:nvSpPr>
        <p:spPr>
          <a:noFill/>
        </p:spPr>
        <p:txBody>
          <a:bodyPr/>
          <a:lstStyle/>
          <a:p>
            <a:fld id="{A5499576-E0FF-439C-93AE-B1CDB20A432C}" type="slidenum">
              <a:rPr lang="en-US" smtClean="0"/>
              <a:pPr/>
              <a:t>60</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69988" name="Slide Number Placeholder 3"/>
          <p:cNvSpPr>
            <a:spLocks noGrp="1"/>
          </p:cNvSpPr>
          <p:nvPr>
            <p:ph type="sldNum" sz="quarter" idx="5"/>
          </p:nvPr>
        </p:nvSpPr>
        <p:spPr>
          <a:noFill/>
        </p:spPr>
        <p:txBody>
          <a:bodyPr/>
          <a:lstStyle/>
          <a:p>
            <a:fld id="{32AB45C5-6BC6-4D5B-87F3-8EF67497ACC3}" type="slidenum">
              <a:rPr lang="en-US" smtClean="0"/>
              <a:pPr/>
              <a:t>61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smtClean="0">
                <a:ea typeface="ＭＳ Ｐゴシック" pitchFamily="34" charset="-128"/>
              </a:rPr>
              <a:t>İntermittently</a:t>
            </a:r>
            <a:r>
              <a:rPr lang="tr-TR" smtClean="0">
                <a:ea typeface="ＭＳ Ｐゴシック" pitchFamily="34" charset="-128"/>
              </a:rPr>
              <a:t> aralıklarla kesik kesik</a:t>
            </a:r>
          </a:p>
          <a:p>
            <a:endParaRPr lang="tr-TR" smtClean="0">
              <a:ea typeface="ＭＳ Ｐゴシック" pitchFamily="34" charset="-128"/>
            </a:endParaRPr>
          </a:p>
        </p:txBody>
      </p:sp>
      <p:sp>
        <p:nvSpPr>
          <p:cNvPr id="115716" name="Slide Number Placeholder 3"/>
          <p:cNvSpPr>
            <a:spLocks noGrp="1"/>
          </p:cNvSpPr>
          <p:nvPr>
            <p:ph type="sldNum" sz="quarter" idx="5"/>
          </p:nvPr>
        </p:nvSpPr>
        <p:spPr>
          <a:noFill/>
        </p:spPr>
        <p:txBody>
          <a:bodyPr/>
          <a:lstStyle/>
          <a:p>
            <a:fld id="{213D619D-6390-4A07-B5F3-A99D68F216D7}" type="slidenum">
              <a:rPr lang="en-US" smtClean="0"/>
              <a:pPr/>
              <a:t>7</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71012" name="Slide Number Placeholder 3"/>
          <p:cNvSpPr>
            <a:spLocks noGrp="1"/>
          </p:cNvSpPr>
          <p:nvPr>
            <p:ph type="sldNum" sz="quarter" idx="5"/>
          </p:nvPr>
        </p:nvSpPr>
        <p:spPr>
          <a:noFill/>
        </p:spPr>
        <p:txBody>
          <a:bodyPr/>
          <a:lstStyle/>
          <a:p>
            <a:fld id="{B6A75ADD-57EA-466E-A194-DE7A4FF47C2B}" type="slidenum">
              <a:rPr lang="en-US" smtClean="0"/>
              <a:pPr/>
              <a:t>62</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72036" name="Slide Number Placeholder 3"/>
          <p:cNvSpPr>
            <a:spLocks noGrp="1"/>
          </p:cNvSpPr>
          <p:nvPr>
            <p:ph type="sldNum" sz="quarter" idx="5"/>
          </p:nvPr>
        </p:nvSpPr>
        <p:spPr>
          <a:noFill/>
        </p:spPr>
        <p:txBody>
          <a:bodyPr/>
          <a:lstStyle/>
          <a:p>
            <a:fld id="{886945AA-D834-4607-A74D-342D000DC57E}" type="slidenum">
              <a:rPr lang="en-US" smtClean="0"/>
              <a:pPr/>
              <a:t>63</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73060" name="Slide Number Placeholder 3"/>
          <p:cNvSpPr>
            <a:spLocks noGrp="1"/>
          </p:cNvSpPr>
          <p:nvPr>
            <p:ph type="sldNum" sz="quarter" idx="5"/>
          </p:nvPr>
        </p:nvSpPr>
        <p:spPr>
          <a:noFill/>
        </p:spPr>
        <p:txBody>
          <a:bodyPr/>
          <a:lstStyle/>
          <a:p>
            <a:fld id="{BBEF1703-8D37-4A34-A091-3D1B2FB9330E}" type="slidenum">
              <a:rPr lang="en-US" smtClean="0"/>
              <a:pPr/>
              <a:t>64</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74084" name="Slide Number Placeholder 3"/>
          <p:cNvSpPr>
            <a:spLocks noGrp="1"/>
          </p:cNvSpPr>
          <p:nvPr>
            <p:ph type="sldNum" sz="quarter" idx="5"/>
          </p:nvPr>
        </p:nvSpPr>
        <p:spPr>
          <a:noFill/>
        </p:spPr>
        <p:txBody>
          <a:bodyPr/>
          <a:lstStyle/>
          <a:p>
            <a:fld id="{163BEFEA-1D09-4A59-97FD-6E4CB069792C}" type="slidenum">
              <a:rPr lang="en-US" smtClean="0"/>
              <a:pPr/>
              <a:t>65</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75108" name="Slide Number Placeholder 3"/>
          <p:cNvSpPr>
            <a:spLocks noGrp="1"/>
          </p:cNvSpPr>
          <p:nvPr>
            <p:ph type="sldNum" sz="quarter" idx="5"/>
          </p:nvPr>
        </p:nvSpPr>
        <p:spPr>
          <a:noFill/>
        </p:spPr>
        <p:txBody>
          <a:bodyPr/>
          <a:lstStyle/>
          <a:p>
            <a:fld id="{BDC40B7F-F823-4B06-A659-8C66F28DB653}" type="slidenum">
              <a:rPr lang="en-US" smtClean="0"/>
              <a:pPr/>
              <a:t>66</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76132" name="Slide Number Placeholder 3"/>
          <p:cNvSpPr>
            <a:spLocks noGrp="1"/>
          </p:cNvSpPr>
          <p:nvPr>
            <p:ph type="sldNum" sz="quarter" idx="5"/>
          </p:nvPr>
        </p:nvSpPr>
        <p:spPr>
          <a:noFill/>
        </p:spPr>
        <p:txBody>
          <a:bodyPr/>
          <a:lstStyle/>
          <a:p>
            <a:fld id="{8DCC14BC-DAC9-424B-8950-B9A9C63601B9}" type="slidenum">
              <a:rPr lang="en-US" smtClean="0"/>
              <a:pPr/>
              <a:t>67</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77156" name="Slide Number Placeholder 3"/>
          <p:cNvSpPr>
            <a:spLocks noGrp="1"/>
          </p:cNvSpPr>
          <p:nvPr>
            <p:ph type="sldNum" sz="quarter" idx="5"/>
          </p:nvPr>
        </p:nvSpPr>
        <p:spPr>
          <a:noFill/>
        </p:spPr>
        <p:txBody>
          <a:bodyPr/>
          <a:lstStyle/>
          <a:p>
            <a:fld id="{FA51E675-A462-4F47-AAAE-C341D167B9F0}" type="slidenum">
              <a:rPr lang="en-US" smtClean="0"/>
              <a:pPr/>
              <a:t>68</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78180" name="Slide Number Placeholder 3"/>
          <p:cNvSpPr>
            <a:spLocks noGrp="1"/>
          </p:cNvSpPr>
          <p:nvPr>
            <p:ph type="sldNum" sz="quarter" idx="5"/>
          </p:nvPr>
        </p:nvSpPr>
        <p:spPr>
          <a:noFill/>
        </p:spPr>
        <p:txBody>
          <a:bodyPr/>
          <a:lstStyle/>
          <a:p>
            <a:fld id="{9F22C981-D616-4624-B20F-8AB0ED95934F}" type="slidenum">
              <a:rPr lang="en-US" smtClean="0"/>
              <a:pPr/>
              <a:t>69</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79204" name="Slide Number Placeholder 3"/>
          <p:cNvSpPr>
            <a:spLocks noGrp="1"/>
          </p:cNvSpPr>
          <p:nvPr>
            <p:ph type="sldNum" sz="quarter" idx="5"/>
          </p:nvPr>
        </p:nvSpPr>
        <p:spPr>
          <a:noFill/>
        </p:spPr>
        <p:txBody>
          <a:bodyPr/>
          <a:lstStyle/>
          <a:p>
            <a:fld id="{D19D9621-4D33-4FBB-9036-F6F8843981E5}" type="slidenum">
              <a:rPr lang="en-US" smtClean="0"/>
              <a:pPr/>
              <a:t>70</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80228" name="Slide Number Placeholder 3"/>
          <p:cNvSpPr>
            <a:spLocks noGrp="1"/>
          </p:cNvSpPr>
          <p:nvPr>
            <p:ph type="sldNum" sz="quarter" idx="5"/>
          </p:nvPr>
        </p:nvSpPr>
        <p:spPr>
          <a:noFill/>
        </p:spPr>
        <p:txBody>
          <a:bodyPr/>
          <a:lstStyle/>
          <a:p>
            <a:fld id="{E6EBD0E3-361F-4BDE-87F2-1CBCC9AD231E}" type="slidenum">
              <a:rPr lang="en-US" smtClean="0"/>
              <a:pPr/>
              <a:t>71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16740" name="Slide Number Placeholder 3"/>
          <p:cNvSpPr>
            <a:spLocks noGrp="1"/>
          </p:cNvSpPr>
          <p:nvPr>
            <p:ph type="sldNum" sz="quarter" idx="5"/>
          </p:nvPr>
        </p:nvSpPr>
        <p:spPr>
          <a:noFill/>
        </p:spPr>
        <p:txBody>
          <a:bodyPr/>
          <a:lstStyle/>
          <a:p>
            <a:fld id="{A10D5E36-04F8-4050-81E8-D02BF154B47A}" type="slidenum">
              <a:rPr lang="en-US" smtClean="0"/>
              <a:pPr/>
              <a:t>8</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81252" name="Slide Number Placeholder 3"/>
          <p:cNvSpPr>
            <a:spLocks noGrp="1"/>
          </p:cNvSpPr>
          <p:nvPr>
            <p:ph type="sldNum" sz="quarter" idx="5"/>
          </p:nvPr>
        </p:nvSpPr>
        <p:spPr>
          <a:noFill/>
        </p:spPr>
        <p:txBody>
          <a:bodyPr/>
          <a:lstStyle/>
          <a:p>
            <a:fld id="{9F007AE2-3F8D-4121-9D42-E81923E87619}" type="slidenum">
              <a:rPr lang="en-US" smtClean="0"/>
              <a:pPr/>
              <a:t>72</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82276" name="Slide Number Placeholder 3"/>
          <p:cNvSpPr>
            <a:spLocks noGrp="1"/>
          </p:cNvSpPr>
          <p:nvPr>
            <p:ph type="sldNum" sz="quarter" idx="5"/>
          </p:nvPr>
        </p:nvSpPr>
        <p:spPr>
          <a:noFill/>
        </p:spPr>
        <p:txBody>
          <a:bodyPr/>
          <a:lstStyle/>
          <a:p>
            <a:fld id="{FDF053DD-B55F-4F06-B382-5E5168395F45}" type="slidenum">
              <a:rPr lang="en-US" smtClean="0"/>
              <a:pPr/>
              <a:t>73</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83300" name="Slide Number Placeholder 3"/>
          <p:cNvSpPr>
            <a:spLocks noGrp="1"/>
          </p:cNvSpPr>
          <p:nvPr>
            <p:ph type="sldNum" sz="quarter" idx="5"/>
          </p:nvPr>
        </p:nvSpPr>
        <p:spPr>
          <a:noFill/>
        </p:spPr>
        <p:txBody>
          <a:bodyPr/>
          <a:lstStyle/>
          <a:p>
            <a:fld id="{D1F74580-41BE-488C-99B2-3386221E6CB1}" type="slidenum">
              <a:rPr lang="en-US" smtClean="0"/>
              <a:pPr/>
              <a:t>75</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84324" name="Slide Number Placeholder 3"/>
          <p:cNvSpPr>
            <a:spLocks noGrp="1"/>
          </p:cNvSpPr>
          <p:nvPr>
            <p:ph type="sldNum" sz="quarter" idx="5"/>
          </p:nvPr>
        </p:nvSpPr>
        <p:spPr>
          <a:noFill/>
        </p:spPr>
        <p:txBody>
          <a:bodyPr/>
          <a:lstStyle/>
          <a:p>
            <a:fld id="{E7F97729-4018-4174-A9C0-BDB960B02BD5}" type="slidenum">
              <a:rPr lang="en-US" smtClean="0"/>
              <a:pPr/>
              <a:t>76</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85348" name="Slide Number Placeholder 3"/>
          <p:cNvSpPr>
            <a:spLocks noGrp="1"/>
          </p:cNvSpPr>
          <p:nvPr>
            <p:ph type="sldNum" sz="quarter" idx="5"/>
          </p:nvPr>
        </p:nvSpPr>
        <p:spPr>
          <a:noFill/>
        </p:spPr>
        <p:txBody>
          <a:bodyPr/>
          <a:lstStyle/>
          <a:p>
            <a:fld id="{77862375-55B7-4675-9B58-DEA12ABCA71C}" type="slidenum">
              <a:rPr lang="en-US" smtClean="0"/>
              <a:pPr/>
              <a:t>77</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86372" name="Slide Number Placeholder 3"/>
          <p:cNvSpPr>
            <a:spLocks noGrp="1"/>
          </p:cNvSpPr>
          <p:nvPr>
            <p:ph type="sldNum" sz="quarter" idx="5"/>
          </p:nvPr>
        </p:nvSpPr>
        <p:spPr>
          <a:noFill/>
        </p:spPr>
        <p:txBody>
          <a:bodyPr/>
          <a:lstStyle/>
          <a:p>
            <a:fld id="{D6093211-0888-4C7E-A590-81FEE5F8EA80}" type="slidenum">
              <a:rPr lang="en-US" smtClean="0"/>
              <a:pPr/>
              <a:t>78</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87396" name="Slide Number Placeholder 3"/>
          <p:cNvSpPr>
            <a:spLocks noGrp="1"/>
          </p:cNvSpPr>
          <p:nvPr>
            <p:ph type="sldNum" sz="quarter" idx="5"/>
          </p:nvPr>
        </p:nvSpPr>
        <p:spPr>
          <a:noFill/>
        </p:spPr>
        <p:txBody>
          <a:bodyPr/>
          <a:lstStyle/>
          <a:p>
            <a:fld id="{F3C41474-EC20-4AD4-9630-38750D5472AD}" type="slidenum">
              <a:rPr lang="en-US" smtClean="0"/>
              <a:pPr/>
              <a:t>79</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88420" name="Slide Number Placeholder 3"/>
          <p:cNvSpPr>
            <a:spLocks noGrp="1"/>
          </p:cNvSpPr>
          <p:nvPr>
            <p:ph type="sldNum" sz="quarter" idx="5"/>
          </p:nvPr>
        </p:nvSpPr>
        <p:spPr>
          <a:noFill/>
        </p:spPr>
        <p:txBody>
          <a:bodyPr/>
          <a:lstStyle/>
          <a:p>
            <a:fld id="{B1F074BE-2DB8-4F43-90A7-D3301EACC95C}" type="slidenum">
              <a:rPr lang="en-US" smtClean="0"/>
              <a:pPr/>
              <a:t>80</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89444" name="Slide Number Placeholder 3"/>
          <p:cNvSpPr>
            <a:spLocks noGrp="1"/>
          </p:cNvSpPr>
          <p:nvPr>
            <p:ph type="sldNum" sz="quarter" idx="5"/>
          </p:nvPr>
        </p:nvSpPr>
        <p:spPr>
          <a:noFill/>
        </p:spPr>
        <p:txBody>
          <a:bodyPr/>
          <a:lstStyle/>
          <a:p>
            <a:fld id="{525C236B-6664-4230-A169-A4209490C9E1}" type="slidenum">
              <a:rPr lang="en-US" smtClean="0"/>
              <a:pPr/>
              <a:t>81</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90468" name="Slide Number Placeholder 3"/>
          <p:cNvSpPr>
            <a:spLocks noGrp="1"/>
          </p:cNvSpPr>
          <p:nvPr>
            <p:ph type="sldNum" sz="quarter" idx="5"/>
          </p:nvPr>
        </p:nvSpPr>
        <p:spPr>
          <a:noFill/>
        </p:spPr>
        <p:txBody>
          <a:bodyPr/>
          <a:lstStyle/>
          <a:p>
            <a:fld id="{EC0B46EE-E659-4E53-8A16-1283302D268C}" type="slidenum">
              <a:rPr lang="en-US" smtClean="0"/>
              <a:pPr/>
              <a:t>82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17764" name="Slide Number Placeholder 3"/>
          <p:cNvSpPr>
            <a:spLocks noGrp="1"/>
          </p:cNvSpPr>
          <p:nvPr>
            <p:ph type="sldNum" sz="quarter" idx="5"/>
          </p:nvPr>
        </p:nvSpPr>
        <p:spPr>
          <a:noFill/>
        </p:spPr>
        <p:txBody>
          <a:bodyPr/>
          <a:lstStyle/>
          <a:p>
            <a:fld id="{8A9CC84A-C02B-43B6-AC80-BA1D3D5BCE47}" type="slidenum">
              <a:rPr lang="en-US" smtClean="0"/>
              <a:pPr/>
              <a:t>9</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91492" name="Slide Number Placeholder 3"/>
          <p:cNvSpPr>
            <a:spLocks noGrp="1"/>
          </p:cNvSpPr>
          <p:nvPr>
            <p:ph type="sldNum" sz="quarter" idx="5"/>
          </p:nvPr>
        </p:nvSpPr>
        <p:spPr>
          <a:noFill/>
        </p:spPr>
        <p:txBody>
          <a:bodyPr/>
          <a:lstStyle/>
          <a:p>
            <a:fld id="{CD051E10-30F4-4A5B-B5D2-374FD14EE9B9}" type="slidenum">
              <a:rPr lang="en-US" smtClean="0"/>
              <a:pPr/>
              <a:t>83</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92516" name="Slide Number Placeholder 3"/>
          <p:cNvSpPr>
            <a:spLocks noGrp="1"/>
          </p:cNvSpPr>
          <p:nvPr>
            <p:ph type="sldNum" sz="quarter" idx="5"/>
          </p:nvPr>
        </p:nvSpPr>
        <p:spPr>
          <a:noFill/>
        </p:spPr>
        <p:txBody>
          <a:bodyPr/>
          <a:lstStyle/>
          <a:p>
            <a:fld id="{C538FA10-A4D2-41F0-BB40-2E8F40CE3014}" type="slidenum">
              <a:rPr lang="en-US" smtClean="0"/>
              <a:pPr/>
              <a:t>84</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tr-TR" smtClean="0">
              <a:ea typeface="ＭＳ Ｐゴシック" pitchFamily="34" charset="-128"/>
            </a:endParaRPr>
          </a:p>
        </p:txBody>
      </p:sp>
      <p:sp>
        <p:nvSpPr>
          <p:cNvPr id="118788" name="Slide Number Placeholder 3"/>
          <p:cNvSpPr>
            <a:spLocks noGrp="1"/>
          </p:cNvSpPr>
          <p:nvPr>
            <p:ph type="sldNum" sz="quarter" idx="5"/>
          </p:nvPr>
        </p:nvSpPr>
        <p:spPr>
          <a:noFill/>
        </p:spPr>
        <p:txBody>
          <a:bodyPr/>
          <a:lstStyle/>
          <a:p>
            <a:fld id="{1D9FA0D1-C865-48F2-8442-CD7761BE47D1}"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E2EB24D-89B4-4DAC-A1AA-0D00C6165F9A}" type="datetime1">
              <a:rPr/>
              <a:pPr>
                <a:defRPr/>
              </a:pPr>
              <a:t>10/16/2012</a:t>
            </a:fld>
            <a:endParaRPr dirty="0"/>
          </a:p>
        </p:txBody>
      </p:sp>
      <p:sp>
        <p:nvSpPr>
          <p:cNvPr id="5"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r>
              <a:rPr lang="en-US"/>
              <a:t>2-</a:t>
            </a:r>
            <a:fld id="{F165125D-9CF3-4073-A72B-4EA2C80D092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2D310B7-EBCB-40D5-9B6D-5327B08E5EC5}" type="datetime1">
              <a:rPr/>
              <a:pPr>
                <a:defRPr/>
              </a:pPr>
              <a:t>10/16/2012</a:t>
            </a:fld>
            <a:endParaRPr dirty="0"/>
          </a:p>
        </p:txBody>
      </p:sp>
      <p:sp>
        <p:nvSpPr>
          <p:cNvPr id="5"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r>
              <a:rPr lang="en-US"/>
              <a:t>2-</a:t>
            </a:r>
            <a:fld id="{05E2A70A-1D7C-4F80-9208-66617BDA267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CD228D4-2B0B-4F28-8BD8-15736443D49F}" type="datetime1">
              <a:rPr/>
              <a:pPr>
                <a:defRPr/>
              </a:pPr>
              <a:t>10/16/2012</a:t>
            </a:fld>
            <a:endParaRPr dirty="0"/>
          </a:p>
        </p:txBody>
      </p:sp>
      <p:sp>
        <p:nvSpPr>
          <p:cNvPr id="5"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r>
              <a:rPr lang="en-US"/>
              <a:t>2-</a:t>
            </a:r>
            <a:fld id="{7E8067F8-B8F1-4186-9206-74617BA8653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FCC5D2C-88AF-442F-A6B4-A6B4ED85CB10}" type="datetime1">
              <a:rPr/>
              <a:pPr>
                <a:defRPr/>
              </a:pPr>
              <a:t>10/16/2012</a:t>
            </a:fld>
            <a:endParaRPr dirty="0"/>
          </a:p>
        </p:txBody>
      </p:sp>
      <p:sp>
        <p:nvSpPr>
          <p:cNvPr id="6"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r>
              <a:rPr lang="en-US"/>
              <a:t>2-</a:t>
            </a:r>
            <a:fld id="{FB5850B1-9332-4778-9897-A1B72160A2F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D4DA1F0-7B4F-4E09-B942-EADE75B96DF6}" type="datetime1">
              <a:rPr/>
              <a:pPr>
                <a:defRPr/>
              </a:pPr>
              <a:t>10/16/2012</a:t>
            </a:fld>
            <a:endParaRPr dirty="0"/>
          </a:p>
        </p:txBody>
      </p:sp>
      <p:sp>
        <p:nvSpPr>
          <p:cNvPr id="6"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r>
              <a:rPr lang="en-US"/>
              <a:t>2-</a:t>
            </a:r>
            <a:fld id="{8ABBD5CF-3CC9-41E0-BFC3-57D4E7C1907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fld id="{1BBD69D1-B32F-40B9-8F1E-79B25BE49BEF}" type="datetime1">
              <a:rPr/>
              <a:pPr>
                <a:defRPr/>
              </a:pPr>
              <a:t>10/16/2012</a:t>
            </a:fld>
            <a:endParaRPr dirty="0"/>
          </a:p>
        </p:txBody>
      </p:sp>
      <p:sp>
        <p:nvSpPr>
          <p:cNvPr id="6"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r>
              <a:rPr lang="en-US"/>
              <a:t>2-</a:t>
            </a:r>
            <a:fld id="{772BAB89-01FF-4143-97E6-43EDEBE613C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EF71840-8BD6-49FD-B827-0BE871A36519}" type="datetime1">
              <a:rPr/>
              <a:pPr>
                <a:defRPr/>
              </a:pPr>
              <a:t>10/16/2012</a:t>
            </a:fld>
            <a:endParaRPr dirty="0"/>
          </a:p>
        </p:txBody>
      </p:sp>
      <p:sp>
        <p:nvSpPr>
          <p:cNvPr id="6"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r>
              <a:rPr lang="en-US"/>
              <a:t>2-</a:t>
            </a:r>
            <a:fld id="{AF74C032-A28F-406E-8310-F07A4490FFC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A4EDBE6-DEFF-44B2-B074-CC8499621726}" type="datetime1">
              <a:rPr/>
              <a:pPr>
                <a:defRPr/>
              </a:pPr>
              <a:t>10/16/2012</a:t>
            </a:fld>
            <a:endParaRPr dirty="0"/>
          </a:p>
        </p:txBody>
      </p:sp>
      <p:sp>
        <p:nvSpPr>
          <p:cNvPr id="5"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r>
              <a:rPr lang="en-US"/>
              <a:t>2-</a:t>
            </a:r>
            <a:fld id="{E47700FB-58FA-4E11-9F36-35E09159E8D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5D26C92-2DB1-4C95-A147-98FD3DB3EC33}" type="datetime1">
              <a:rPr/>
              <a:pPr>
                <a:defRPr/>
              </a:pPr>
              <a:t>10/16/2012</a:t>
            </a:fld>
            <a:endParaRPr dirty="0"/>
          </a:p>
        </p:txBody>
      </p:sp>
      <p:sp>
        <p:nvSpPr>
          <p:cNvPr id="5"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r>
              <a:rPr lang="en-US"/>
              <a:t>2-</a:t>
            </a:r>
            <a:fld id="{88682EDB-6CF4-4D7A-A5AD-E8DA89A7E6F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CB05395-9F58-455E-9DB2-7106F7F4C7AD}" type="datetime1">
              <a:rPr/>
              <a:pPr>
                <a:defRPr/>
              </a:pPr>
              <a:t>10/16/2012</a:t>
            </a:fld>
            <a:endParaRPr dirty="0"/>
          </a:p>
        </p:txBody>
      </p:sp>
      <p:sp>
        <p:nvSpPr>
          <p:cNvPr id="6"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r>
              <a:rPr lang="en-US"/>
              <a:t>2-</a:t>
            </a:r>
            <a:fld id="{C9B42BA5-2077-4279-A2D7-C5E30BF6660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506DCB16-5147-4468-863D-6C9B2761C20F}" type="datetime1">
              <a:rPr/>
              <a:pPr>
                <a:defRPr/>
              </a:pPr>
              <a:t>10/16/2012</a:t>
            </a:fld>
            <a:endParaRPr dirty="0"/>
          </a:p>
        </p:txBody>
      </p:sp>
      <p:sp>
        <p:nvSpPr>
          <p:cNvPr id="8"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9" name="Rectangle 8"/>
          <p:cNvSpPr>
            <a:spLocks noGrp="1" noChangeArrowheads="1"/>
          </p:cNvSpPr>
          <p:nvPr>
            <p:ph type="sldNum" sz="quarter" idx="12"/>
          </p:nvPr>
        </p:nvSpPr>
        <p:spPr>
          <a:ln/>
        </p:spPr>
        <p:txBody>
          <a:bodyPr/>
          <a:lstStyle>
            <a:lvl1pPr>
              <a:defRPr/>
            </a:lvl1pPr>
          </a:lstStyle>
          <a:p>
            <a:pPr>
              <a:defRPr/>
            </a:pPr>
            <a:r>
              <a:rPr lang="en-US"/>
              <a:t>2-</a:t>
            </a:r>
            <a:fld id="{235534C4-A9C5-4C78-874A-366D8919E1A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C4C488F-9B36-44F3-B7F2-93DBCA933069}" type="datetime1">
              <a:rPr/>
              <a:pPr>
                <a:defRPr/>
              </a:pPr>
              <a:t>10/16/2012</a:t>
            </a:fld>
            <a:endParaRPr dirty="0"/>
          </a:p>
        </p:txBody>
      </p:sp>
      <p:sp>
        <p:nvSpPr>
          <p:cNvPr id="4"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5" name="Rectangle 8"/>
          <p:cNvSpPr>
            <a:spLocks noGrp="1" noChangeArrowheads="1"/>
          </p:cNvSpPr>
          <p:nvPr>
            <p:ph type="sldNum" sz="quarter" idx="12"/>
          </p:nvPr>
        </p:nvSpPr>
        <p:spPr>
          <a:ln/>
        </p:spPr>
        <p:txBody>
          <a:bodyPr/>
          <a:lstStyle>
            <a:lvl1pPr>
              <a:defRPr/>
            </a:lvl1pPr>
          </a:lstStyle>
          <a:p>
            <a:pPr>
              <a:defRPr/>
            </a:pPr>
            <a:r>
              <a:rPr lang="en-US"/>
              <a:t>2-</a:t>
            </a:r>
            <a:fld id="{92F7E015-5BFA-4662-800C-FCBAD3AD334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B280AC3-CC3D-4199-8B8A-016117E763F6}" type="datetime1">
              <a:rPr/>
              <a:pPr>
                <a:defRPr/>
              </a:pPr>
              <a:t>10/16/2012</a:t>
            </a:fld>
            <a:endParaRPr dirty="0"/>
          </a:p>
        </p:txBody>
      </p:sp>
      <p:sp>
        <p:nvSpPr>
          <p:cNvPr id="3"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4" name="Rectangle 8"/>
          <p:cNvSpPr>
            <a:spLocks noGrp="1" noChangeArrowheads="1"/>
          </p:cNvSpPr>
          <p:nvPr>
            <p:ph type="sldNum" sz="quarter" idx="12"/>
          </p:nvPr>
        </p:nvSpPr>
        <p:spPr>
          <a:ln/>
        </p:spPr>
        <p:txBody>
          <a:bodyPr/>
          <a:lstStyle>
            <a:lvl1pPr>
              <a:defRPr/>
            </a:lvl1pPr>
          </a:lstStyle>
          <a:p>
            <a:pPr>
              <a:defRPr/>
            </a:pPr>
            <a:r>
              <a:rPr lang="en-US"/>
              <a:t>2-</a:t>
            </a:r>
            <a:fld id="{D0ADC57F-1196-4E23-8D33-773BAAACBA1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9AFA303-74B1-4608-87F3-D7FF2A435357}" type="datetime1">
              <a:rPr/>
              <a:pPr>
                <a:defRPr/>
              </a:pPr>
              <a:t>10/16/2012</a:t>
            </a:fld>
            <a:endParaRPr dirty="0"/>
          </a:p>
        </p:txBody>
      </p:sp>
      <p:sp>
        <p:nvSpPr>
          <p:cNvPr id="6"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r>
              <a:rPr lang="en-US"/>
              <a:t>2-</a:t>
            </a:r>
            <a:fld id="{4D8ADEA3-F85A-4C82-ABA7-F987158CF9B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7B83227-4E91-4A2E-991F-AE979A4B23F6}" type="datetime1">
              <a:rPr/>
              <a:pPr>
                <a:defRPr/>
              </a:pPr>
              <a:t>10/16/2012</a:t>
            </a:fld>
            <a:endParaRPr dirty="0"/>
          </a:p>
        </p:txBody>
      </p:sp>
      <p:sp>
        <p:nvSpPr>
          <p:cNvPr id="6" name="Rectangle 7"/>
          <p:cNvSpPr>
            <a:spLocks noGrp="1" noChangeArrowheads="1"/>
          </p:cNvSpPr>
          <p:nvPr>
            <p:ph type="ftr" sz="quarter" idx="11"/>
          </p:nvPr>
        </p:nvSpPr>
        <p:spPr>
          <a:ln/>
        </p:spPr>
        <p:txBody>
          <a:bodyPr/>
          <a:lstStyle>
            <a:lvl1pPr>
              <a:defRPr/>
            </a:lvl1pPr>
          </a:lstStyle>
          <a:p>
            <a:pPr>
              <a:defRPr/>
            </a:pPr>
            <a:r>
              <a:rPr lang="tr-TR"/>
              <a:t>Computer Networks                     Application Layer</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r>
              <a:rPr lang="en-US"/>
              <a:t>2-</a:t>
            </a:r>
            <a:fld id="{A146D320-BA3D-41EF-8A80-1478AF11E4B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11313"/>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560388" y="6442075"/>
            <a:ext cx="19050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lang="en-US" sz="1200" kern="1200">
                <a:solidFill>
                  <a:schemeClr val="tx1"/>
                </a:solidFill>
                <a:latin typeface="Californian FB" pitchFamily="18" charset="0"/>
                <a:ea typeface="+mn-ea"/>
                <a:cs typeface="+mn-cs"/>
              </a:defRPr>
            </a:lvl1pPr>
          </a:lstStyle>
          <a:p>
            <a:pPr>
              <a:defRPr/>
            </a:pPr>
            <a:fld id="{4EA66FE1-F3CC-49D6-9418-CB116016A72D}" type="datetime1">
              <a:rPr/>
              <a:pPr>
                <a:defRPr/>
              </a:pPr>
              <a:t>10/16/2012</a:t>
            </a:fld>
            <a:endParaRPr dirty="0"/>
          </a:p>
        </p:txBody>
      </p:sp>
      <p:sp>
        <p:nvSpPr>
          <p:cNvPr id="32775" name="Rectangle 7"/>
          <p:cNvSpPr>
            <a:spLocks noGrp="1" noChangeArrowheads="1"/>
          </p:cNvSpPr>
          <p:nvPr>
            <p:ph type="ftr" sz="quarter" idx="3"/>
          </p:nvPr>
        </p:nvSpPr>
        <p:spPr bwMode="auto">
          <a:xfrm>
            <a:off x="3716338" y="6464300"/>
            <a:ext cx="4506912"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Californian FB" pitchFamily="18" charset="0"/>
                <a:ea typeface="+mn-ea"/>
                <a:cs typeface="+mn-cs"/>
              </a:defRPr>
            </a:lvl1pPr>
          </a:lstStyle>
          <a:p>
            <a:pPr>
              <a:defRPr/>
            </a:pPr>
            <a:r>
              <a:rPr lang="tr-TR"/>
              <a:t>Computer Networks                     Application Layer</a:t>
            </a:r>
            <a:endParaRPr lang="en-US" dirty="0"/>
          </a:p>
        </p:txBody>
      </p:sp>
      <p:sp>
        <p:nvSpPr>
          <p:cNvPr id="32776" name="Rectangle 8"/>
          <p:cNvSpPr>
            <a:spLocks noGrp="1" noChangeArrowheads="1"/>
          </p:cNvSpPr>
          <p:nvPr>
            <p:ph type="sldNum" sz="quarter" idx="4"/>
          </p:nvPr>
        </p:nvSpPr>
        <p:spPr bwMode="auto">
          <a:xfrm>
            <a:off x="8324850" y="6470650"/>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Californian FB" pitchFamily="18" charset="0"/>
              </a:defRPr>
            </a:lvl1pPr>
          </a:lstStyle>
          <a:p>
            <a:pPr>
              <a:defRPr/>
            </a:pPr>
            <a:r>
              <a:rPr lang="en-US"/>
              <a:t>2-</a:t>
            </a:r>
            <a:fld id="{0A9F0C30-C7C9-4FC2-93D9-6AA4BBA4C5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p:txStyles>
    <p:titleStyle>
      <a:lvl1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itchFamily="2" charset="2"/>
        <a:buChar char="v"/>
        <a:defRPr sz="2800">
          <a:solidFill>
            <a:schemeClr val="tx1"/>
          </a:solidFill>
          <a:latin typeface="Gill Sans MT" pitchFamily="34" charset="0"/>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pitchFamily="2" charset="2"/>
        <a:buChar char="§"/>
        <a:defRPr sz="2400">
          <a:solidFill>
            <a:schemeClr val="tx1"/>
          </a:solidFill>
          <a:latin typeface="Gill Sans MT" pitchFamily="34" charset="0"/>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7.png"/><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73.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Microsoft_Office_Excel_Grafi_i1.xls"/></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2.png"/><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6.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image" Target="../media/image27.png"/></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2"/>
          <p:cNvSpPr>
            <a:spLocks noGrp="1"/>
          </p:cNvSpPr>
          <p:nvPr>
            <p:ph type="ftr" sz="quarter" idx="11"/>
          </p:nvPr>
        </p:nvSpPr>
        <p:spPr>
          <a:xfrm>
            <a:off x="3719513" y="6453188"/>
            <a:ext cx="4738687" cy="287337"/>
          </a:xfrm>
          <a:noFill/>
        </p:spPr>
        <p:txBody>
          <a:bodyPr/>
          <a:lstStyle/>
          <a:p>
            <a:pPr>
              <a:buFont typeface="ZapfDingbats" pitchFamily="82" charset="2"/>
              <a:buNone/>
            </a:pPr>
            <a:r>
              <a:rPr lang="en-US" smtClean="0">
                <a:solidFill>
                  <a:srgbClr val="000000"/>
                </a:solidFill>
                <a:latin typeface="Tahoma" pitchFamily="34" charset="0"/>
                <a:ea typeface="ＭＳ Ｐゴシック" pitchFamily="34" charset="-128"/>
                <a:cs typeface="Arial" charset="0"/>
              </a:rPr>
              <a:t>Computer Networks                     Application Layer</a:t>
            </a:r>
          </a:p>
        </p:txBody>
      </p:sp>
      <p:sp>
        <p:nvSpPr>
          <p:cNvPr id="2051" name="Slide Number Placeholder 3"/>
          <p:cNvSpPr>
            <a:spLocks noGrp="1"/>
          </p:cNvSpPr>
          <p:nvPr>
            <p:ph type="sldNum" sz="quarter" idx="12"/>
          </p:nvPr>
        </p:nvSpPr>
        <p:spPr>
          <a:noFill/>
        </p:spPr>
        <p:txBody>
          <a:bodyPr/>
          <a:lstStyle/>
          <a:p>
            <a:r>
              <a:rPr lang="en-US" smtClean="0">
                <a:solidFill>
                  <a:srgbClr val="000000"/>
                </a:solidFill>
                <a:latin typeface="Tahoma" pitchFamily="34" charset="0"/>
              </a:rPr>
              <a:t>2-</a:t>
            </a:r>
            <a:fld id="{ED9EC51B-6805-4DA1-9108-46F160A2DBC6}" type="slidenum">
              <a:rPr lang="en-US" smtClean="0">
                <a:solidFill>
                  <a:srgbClr val="000000"/>
                </a:solidFill>
                <a:latin typeface="Tahoma" pitchFamily="34" charset="0"/>
              </a:rPr>
              <a:pPr/>
              <a:t>1</a:t>
            </a:fld>
            <a:endParaRPr lang="en-US" smtClean="0">
              <a:solidFill>
                <a:srgbClr val="000000"/>
              </a:solidFill>
              <a:latin typeface="Tahoma" pitchFamily="34" charset="0"/>
            </a:endParaRPr>
          </a:p>
        </p:txBody>
      </p:sp>
      <p:sp>
        <p:nvSpPr>
          <p:cNvPr id="2052" name="Rectangle 3"/>
          <p:cNvSpPr>
            <a:spLocks noChangeArrowheads="1"/>
          </p:cNvSpPr>
          <p:nvPr/>
        </p:nvSpPr>
        <p:spPr bwMode="auto">
          <a:xfrm>
            <a:off x="371475" y="715963"/>
            <a:ext cx="4487863" cy="1724025"/>
          </a:xfrm>
          <a:prstGeom prst="rect">
            <a:avLst/>
          </a:prstGeom>
          <a:noFill/>
          <a:ln w="9525">
            <a:noFill/>
            <a:miter lim="800000"/>
            <a:headEnd/>
            <a:tailEnd/>
          </a:ln>
        </p:spPr>
        <p:txBody>
          <a:bodyPr anchor="ctr"/>
          <a:lstStyle/>
          <a:p>
            <a:pPr eaLnBrk="1" hangingPunct="1">
              <a:lnSpc>
                <a:spcPct val="85000"/>
              </a:lnSpc>
              <a:spcBef>
                <a:spcPct val="0"/>
              </a:spcBef>
              <a:buClrTx/>
              <a:buSzTx/>
              <a:buFontTx/>
              <a:buNone/>
            </a:pPr>
            <a:r>
              <a:rPr lang="en-US" sz="4400">
                <a:solidFill>
                  <a:srgbClr val="000099"/>
                </a:solidFill>
                <a:latin typeface="Gill Sans MT" pitchFamily="34" charset="0"/>
              </a:rPr>
              <a:t>Chapter 2</a:t>
            </a:r>
            <a:r>
              <a:rPr lang="en-US" sz="4800">
                <a:solidFill>
                  <a:srgbClr val="000099"/>
                </a:solidFill>
                <a:latin typeface="Gill Sans MT" pitchFamily="34" charset="0"/>
              </a:rPr>
              <a:t/>
            </a:r>
            <a:br>
              <a:rPr lang="en-US" sz="4800">
                <a:solidFill>
                  <a:srgbClr val="000099"/>
                </a:solidFill>
                <a:latin typeface="Gill Sans MT" pitchFamily="34" charset="0"/>
              </a:rPr>
            </a:br>
            <a:r>
              <a:rPr lang="en-US" sz="4400">
                <a:solidFill>
                  <a:srgbClr val="000099"/>
                </a:solidFill>
                <a:latin typeface="Gill Sans MT" pitchFamily="34" charset="0"/>
              </a:rPr>
              <a:t>Application Layer</a:t>
            </a:r>
          </a:p>
        </p:txBody>
      </p:sp>
      <p:sp>
        <p:nvSpPr>
          <p:cNvPr id="2053" name="Rectangle 4"/>
          <p:cNvSpPr>
            <a:spLocks noChangeArrowheads="1"/>
          </p:cNvSpPr>
          <p:nvPr/>
        </p:nvSpPr>
        <p:spPr bwMode="auto">
          <a:xfrm>
            <a:off x="4273550" y="3078163"/>
            <a:ext cx="3767138" cy="2860675"/>
          </a:xfrm>
          <a:prstGeom prst="rect">
            <a:avLst/>
          </a:prstGeom>
          <a:noFill/>
          <a:ln w="9525">
            <a:noFill/>
            <a:miter lim="800000"/>
            <a:headEnd/>
            <a:tailEnd/>
          </a:ln>
        </p:spPr>
        <p:txBody>
          <a:bodyPr anchor="ctr"/>
          <a:lstStyle/>
          <a:p>
            <a:pPr eaLnBrk="1" hangingPunct="1">
              <a:lnSpc>
                <a:spcPct val="85000"/>
              </a:lnSpc>
              <a:spcBef>
                <a:spcPct val="0"/>
              </a:spcBef>
              <a:buClrTx/>
              <a:buSzTx/>
              <a:buFontTx/>
              <a:buNone/>
            </a:pPr>
            <a:r>
              <a:rPr lang="tr-TR" sz="2800" i="1">
                <a:solidFill>
                  <a:srgbClr val="0070C0"/>
                </a:solidFill>
                <a:latin typeface="Gill Sans MT" pitchFamily="34" charset="0"/>
              </a:rPr>
              <a:t>Dr. Cemal Gemci</a:t>
            </a:r>
          </a:p>
          <a:p>
            <a:pPr eaLnBrk="1" hangingPunct="1">
              <a:lnSpc>
                <a:spcPct val="85000"/>
              </a:lnSpc>
              <a:spcBef>
                <a:spcPct val="0"/>
              </a:spcBef>
              <a:buClrTx/>
              <a:buSzTx/>
              <a:buFontTx/>
              <a:buNone/>
            </a:pPr>
            <a:r>
              <a:rPr lang="tr-TR" sz="2800" i="1">
                <a:solidFill>
                  <a:srgbClr val="0070C0"/>
                </a:solidFill>
                <a:latin typeface="Gill Sans MT" pitchFamily="34" charset="0"/>
              </a:rPr>
              <a:t>cgemci@baskent.edu.tr</a:t>
            </a:r>
            <a:endParaRPr lang="en-US">
              <a:solidFill>
                <a:srgbClr val="0070C0"/>
              </a:solidFill>
              <a:latin typeface="Gill Sans MT" pitchFamily="34" charset="0"/>
            </a:endParaRPr>
          </a:p>
        </p:txBody>
      </p:sp>
      <p:pic>
        <p:nvPicPr>
          <p:cNvPr id="2054" name="Picture 9" descr="underline_base"/>
          <p:cNvPicPr>
            <a:picLocks noChangeArrowheads="1"/>
          </p:cNvPicPr>
          <p:nvPr/>
        </p:nvPicPr>
        <p:blipFill>
          <a:blip r:embed="rId2"/>
          <a:srcRect/>
          <a:stretch>
            <a:fillRect/>
          </a:stretch>
        </p:blipFill>
        <p:spPr bwMode="auto">
          <a:xfrm>
            <a:off x="452438" y="2097088"/>
            <a:ext cx="3656012" cy="173037"/>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98C5B5C9-1592-471C-A394-3E9A417F0B8D}" type="datetime1">
              <a:rPr/>
              <a:pPr>
                <a:defRPr/>
              </a:pPr>
              <a:t>10/16/2012</a:t>
            </a:fld>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11267" name="Rectangle 8"/>
          <p:cNvSpPr>
            <a:spLocks noGrp="1" noChangeArrowheads="1"/>
          </p:cNvSpPr>
          <p:nvPr>
            <p:ph type="sldNum" sz="quarter" idx="12"/>
          </p:nvPr>
        </p:nvSpPr>
        <p:spPr>
          <a:noFill/>
        </p:spPr>
        <p:txBody>
          <a:bodyPr/>
          <a:lstStyle/>
          <a:p>
            <a:r>
              <a:rPr lang="en-US" smtClean="0">
                <a:latin typeface="Tahoma" pitchFamily="34" charset="0"/>
              </a:rPr>
              <a:t>2-</a:t>
            </a:r>
            <a:fld id="{A6F542CF-D56A-421B-8467-83FC6A9916E1}" type="slidenum">
              <a:rPr lang="en-US" smtClean="0">
                <a:latin typeface="Tahoma" pitchFamily="34" charset="0"/>
              </a:rPr>
              <a:pPr/>
              <a:t>10</a:t>
            </a:fld>
            <a:endParaRPr lang="en-US" smtClean="0">
              <a:latin typeface="Tahoma" pitchFamily="34" charset="0"/>
            </a:endParaRPr>
          </a:p>
        </p:txBody>
      </p:sp>
      <p:sp>
        <p:nvSpPr>
          <p:cNvPr id="11268" name="Rectangle 2"/>
          <p:cNvSpPr>
            <a:spLocks noGrp="1" noChangeArrowheads="1"/>
          </p:cNvSpPr>
          <p:nvPr>
            <p:ph type="title"/>
          </p:nvPr>
        </p:nvSpPr>
        <p:spPr>
          <a:xfrm>
            <a:off x="400050" y="123825"/>
            <a:ext cx="8077200" cy="896938"/>
          </a:xfrm>
        </p:spPr>
        <p:txBody>
          <a:bodyPr/>
          <a:lstStyle/>
          <a:p>
            <a:r>
              <a:rPr lang="en-US" smtClean="0">
                <a:ea typeface="ＭＳ Ｐゴシック" pitchFamily="34" charset="-128"/>
              </a:rPr>
              <a:t>Sockets</a:t>
            </a:r>
          </a:p>
        </p:txBody>
      </p:sp>
      <p:sp>
        <p:nvSpPr>
          <p:cNvPr id="11269" name="Rectangle 3"/>
          <p:cNvSpPr>
            <a:spLocks noGrp="1" noChangeArrowheads="1"/>
          </p:cNvSpPr>
          <p:nvPr>
            <p:ph type="body" sz="half" idx="1"/>
          </p:nvPr>
        </p:nvSpPr>
        <p:spPr>
          <a:xfrm>
            <a:off x="349250" y="1208088"/>
            <a:ext cx="8232775" cy="2328862"/>
          </a:xfrm>
        </p:spPr>
        <p:txBody>
          <a:bodyPr/>
          <a:lstStyle/>
          <a:p>
            <a:r>
              <a:rPr lang="en-US" sz="2400" smtClean="0">
                <a:ea typeface="ＭＳ Ｐゴシック" pitchFamily="34" charset="-128"/>
              </a:rPr>
              <a:t>process sends/receives messages to/from its </a:t>
            </a:r>
            <a:r>
              <a:rPr lang="en-US" sz="2400" smtClean="0">
                <a:solidFill>
                  <a:srgbClr val="CC0000"/>
                </a:solidFill>
                <a:ea typeface="ＭＳ Ｐゴシック" pitchFamily="34" charset="-128"/>
              </a:rPr>
              <a:t>socket</a:t>
            </a:r>
          </a:p>
          <a:p>
            <a:r>
              <a:rPr lang="en-US" sz="2400" smtClean="0">
                <a:ea typeface="ＭＳ Ｐゴシック" pitchFamily="34" charset="-128"/>
              </a:rPr>
              <a:t>socket analogous to door</a:t>
            </a:r>
          </a:p>
          <a:p>
            <a:pPr lvl="1"/>
            <a:r>
              <a:rPr lang="en-US" smtClean="0">
                <a:ea typeface="ＭＳ Ｐゴシック" pitchFamily="34" charset="-128"/>
              </a:rPr>
              <a:t>sending process shoves message out door</a:t>
            </a:r>
          </a:p>
          <a:p>
            <a:pPr lvl="1"/>
            <a:r>
              <a:rPr lang="en-US" smtClean="0">
                <a:ea typeface="ＭＳ Ｐゴシック" pitchFamily="34" charset="-128"/>
              </a:rPr>
              <a:t>sending process relies on transport infrastructure on other side of door to deliver message to socket at receiving process</a:t>
            </a:r>
          </a:p>
        </p:txBody>
      </p:sp>
      <p:pic>
        <p:nvPicPr>
          <p:cNvPr id="11270" name="Picture 43" descr="underline_base"/>
          <p:cNvPicPr>
            <a:picLocks noChangeArrowheads="1"/>
          </p:cNvPicPr>
          <p:nvPr/>
        </p:nvPicPr>
        <p:blipFill>
          <a:blip r:embed="rId3"/>
          <a:srcRect/>
          <a:stretch>
            <a:fillRect/>
          </a:stretch>
        </p:blipFill>
        <p:spPr bwMode="auto">
          <a:xfrm>
            <a:off x="455613" y="800100"/>
            <a:ext cx="1916112" cy="173038"/>
          </a:xfrm>
          <a:prstGeom prst="rect">
            <a:avLst/>
          </a:prstGeom>
          <a:noFill/>
          <a:ln w="9525">
            <a:noFill/>
            <a:miter lim="800000"/>
            <a:headEnd/>
            <a:tailEnd/>
          </a:ln>
        </p:spPr>
      </p:pic>
      <p:sp>
        <p:nvSpPr>
          <p:cNvPr id="11271" name="Freeform 66"/>
          <p:cNvSpPr>
            <a:spLocks/>
          </p:cNvSpPr>
          <p:nvPr/>
        </p:nvSpPr>
        <p:spPr bwMode="auto">
          <a:xfrm>
            <a:off x="6948488" y="3751263"/>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tr-TR"/>
          </a:p>
        </p:txBody>
      </p:sp>
      <p:sp>
        <p:nvSpPr>
          <p:cNvPr id="11272" name="Freeform 7"/>
          <p:cNvSpPr>
            <a:spLocks/>
          </p:cNvSpPr>
          <p:nvPr/>
        </p:nvSpPr>
        <p:spPr bwMode="auto">
          <a:xfrm>
            <a:off x="3633788" y="5048250"/>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tr-TR"/>
          </a:p>
        </p:txBody>
      </p:sp>
      <p:sp>
        <p:nvSpPr>
          <p:cNvPr id="11273" name="Text Box 51"/>
          <p:cNvSpPr txBox="1">
            <a:spLocks noChangeArrowheads="1"/>
          </p:cNvSpPr>
          <p:nvPr/>
        </p:nvSpPr>
        <p:spPr bwMode="auto">
          <a:xfrm>
            <a:off x="4071938" y="5180013"/>
            <a:ext cx="874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Internet</a:t>
            </a:r>
          </a:p>
        </p:txBody>
      </p:sp>
      <p:sp>
        <p:nvSpPr>
          <p:cNvPr id="11274" name="Line 52"/>
          <p:cNvSpPr>
            <a:spLocks noChangeShapeType="1"/>
          </p:cNvSpPr>
          <p:nvPr/>
        </p:nvSpPr>
        <p:spPr bwMode="auto">
          <a:xfrm>
            <a:off x="3392488" y="5591175"/>
            <a:ext cx="2211387" cy="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11275" name="Text Box 53"/>
          <p:cNvSpPr txBox="1">
            <a:spLocks noChangeArrowheads="1"/>
          </p:cNvSpPr>
          <p:nvPr/>
        </p:nvSpPr>
        <p:spPr bwMode="auto">
          <a:xfrm>
            <a:off x="7413625" y="4816475"/>
            <a:ext cx="1063625" cy="825500"/>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CC0000"/>
                </a:solidFill>
              </a:rPr>
              <a:t>controlled</a:t>
            </a:r>
          </a:p>
          <a:p>
            <a:pPr>
              <a:spcBef>
                <a:spcPct val="0"/>
              </a:spcBef>
              <a:buClrTx/>
              <a:buSzTx/>
              <a:buFontTx/>
              <a:buNone/>
            </a:pPr>
            <a:r>
              <a:rPr lang="en-US" sz="1600">
                <a:solidFill>
                  <a:srgbClr val="CC0000"/>
                </a:solidFill>
              </a:rPr>
              <a:t>by OS</a:t>
            </a:r>
          </a:p>
          <a:p>
            <a:pPr>
              <a:spcBef>
                <a:spcPct val="0"/>
              </a:spcBef>
              <a:buClrTx/>
              <a:buSzTx/>
              <a:buFontTx/>
              <a:buNone/>
            </a:pPr>
            <a:endParaRPr lang="en-US" sz="1600">
              <a:solidFill>
                <a:srgbClr val="CC0000"/>
              </a:solidFill>
              <a:latin typeface="Times New Roman" pitchFamily="18" charset="0"/>
            </a:endParaRPr>
          </a:p>
        </p:txBody>
      </p:sp>
      <p:sp>
        <p:nvSpPr>
          <p:cNvPr id="11276" name="Text Box 56"/>
          <p:cNvSpPr txBox="1">
            <a:spLocks noChangeArrowheads="1"/>
          </p:cNvSpPr>
          <p:nvPr/>
        </p:nvSpPr>
        <p:spPr bwMode="auto">
          <a:xfrm>
            <a:off x="7391400" y="3916363"/>
            <a:ext cx="1470025" cy="533400"/>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en-US" sz="1600">
                <a:solidFill>
                  <a:srgbClr val="CC0000"/>
                </a:solidFill>
              </a:rPr>
              <a:t>controlled by</a:t>
            </a:r>
          </a:p>
          <a:p>
            <a:pPr>
              <a:lnSpc>
                <a:spcPct val="90000"/>
              </a:lnSpc>
              <a:spcBef>
                <a:spcPct val="0"/>
              </a:spcBef>
              <a:buClrTx/>
              <a:buSzTx/>
              <a:buFontTx/>
              <a:buNone/>
            </a:pPr>
            <a:r>
              <a:rPr lang="en-US" sz="1600">
                <a:solidFill>
                  <a:srgbClr val="CC0000"/>
                </a:solidFill>
              </a:rPr>
              <a:t>app developer</a:t>
            </a:r>
          </a:p>
        </p:txBody>
      </p:sp>
      <p:sp>
        <p:nvSpPr>
          <p:cNvPr id="11277" name="Freeform 45"/>
          <p:cNvSpPr>
            <a:spLocks/>
          </p:cNvSpPr>
          <p:nvPr/>
        </p:nvSpPr>
        <p:spPr bwMode="auto">
          <a:xfrm>
            <a:off x="1208088" y="3814763"/>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tr-TR"/>
          </a:p>
        </p:txBody>
      </p:sp>
      <p:sp>
        <p:nvSpPr>
          <p:cNvPr id="11278" name="Rectangle 23"/>
          <p:cNvSpPr>
            <a:spLocks noChangeArrowheads="1"/>
          </p:cNvSpPr>
          <p:nvPr/>
        </p:nvSpPr>
        <p:spPr bwMode="auto">
          <a:xfrm>
            <a:off x="2011363" y="3770313"/>
            <a:ext cx="1296987"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tr-TR" sz="2400">
              <a:latin typeface="Times New Roman" pitchFamily="18" charset="0"/>
            </a:endParaRPr>
          </a:p>
        </p:txBody>
      </p:sp>
      <p:sp>
        <p:nvSpPr>
          <p:cNvPr id="11279" name="Rectangle 24"/>
          <p:cNvSpPr>
            <a:spLocks noChangeArrowheads="1"/>
          </p:cNvSpPr>
          <p:nvPr/>
        </p:nvSpPr>
        <p:spPr bwMode="auto">
          <a:xfrm>
            <a:off x="1973263" y="3824288"/>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tr-TR" sz="2400">
              <a:latin typeface="Times New Roman" pitchFamily="18" charset="0"/>
            </a:endParaRPr>
          </a:p>
        </p:txBody>
      </p:sp>
      <p:sp>
        <p:nvSpPr>
          <p:cNvPr id="11280" name="Line 25"/>
          <p:cNvSpPr>
            <a:spLocks noChangeShapeType="1"/>
          </p:cNvSpPr>
          <p:nvPr/>
        </p:nvSpPr>
        <p:spPr bwMode="auto">
          <a:xfrm>
            <a:off x="1982788" y="4584700"/>
            <a:ext cx="1263650" cy="3175"/>
          </a:xfrm>
          <a:prstGeom prst="line">
            <a:avLst/>
          </a:prstGeom>
          <a:noFill/>
          <a:ln w="28575">
            <a:solidFill>
              <a:schemeClr val="tx1"/>
            </a:solidFill>
            <a:round/>
            <a:headEnd/>
            <a:tailEnd/>
          </a:ln>
        </p:spPr>
        <p:txBody>
          <a:bodyPr wrap="none" anchor="ctr"/>
          <a:lstStyle/>
          <a:p>
            <a:endParaRPr lang="tr-TR"/>
          </a:p>
        </p:txBody>
      </p:sp>
      <p:sp>
        <p:nvSpPr>
          <p:cNvPr id="11281" name="Text Box 26"/>
          <p:cNvSpPr txBox="1">
            <a:spLocks noChangeArrowheads="1"/>
          </p:cNvSpPr>
          <p:nvPr/>
        </p:nvSpPr>
        <p:spPr bwMode="auto">
          <a:xfrm>
            <a:off x="1939925" y="4567238"/>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transport</a:t>
            </a:r>
          </a:p>
        </p:txBody>
      </p:sp>
      <p:sp>
        <p:nvSpPr>
          <p:cNvPr id="11282" name="Line 27"/>
          <p:cNvSpPr>
            <a:spLocks noChangeShapeType="1"/>
          </p:cNvSpPr>
          <p:nvPr/>
        </p:nvSpPr>
        <p:spPr bwMode="auto">
          <a:xfrm>
            <a:off x="1990725" y="4905375"/>
            <a:ext cx="1263650" cy="3175"/>
          </a:xfrm>
          <a:prstGeom prst="line">
            <a:avLst/>
          </a:prstGeom>
          <a:noFill/>
          <a:ln w="28575">
            <a:solidFill>
              <a:schemeClr val="tx1"/>
            </a:solidFill>
            <a:round/>
            <a:headEnd/>
            <a:tailEnd/>
          </a:ln>
        </p:spPr>
        <p:txBody>
          <a:bodyPr wrap="none" anchor="ctr"/>
          <a:lstStyle/>
          <a:p>
            <a:endParaRPr lang="tr-TR"/>
          </a:p>
        </p:txBody>
      </p:sp>
      <p:sp>
        <p:nvSpPr>
          <p:cNvPr id="11283" name="Line 28"/>
          <p:cNvSpPr>
            <a:spLocks noChangeShapeType="1"/>
          </p:cNvSpPr>
          <p:nvPr/>
        </p:nvSpPr>
        <p:spPr bwMode="auto">
          <a:xfrm>
            <a:off x="1976438" y="5214938"/>
            <a:ext cx="1263650" cy="3175"/>
          </a:xfrm>
          <a:prstGeom prst="line">
            <a:avLst/>
          </a:prstGeom>
          <a:noFill/>
          <a:ln w="28575">
            <a:solidFill>
              <a:schemeClr val="tx1"/>
            </a:solidFill>
            <a:round/>
            <a:headEnd/>
            <a:tailEnd/>
          </a:ln>
        </p:spPr>
        <p:txBody>
          <a:bodyPr wrap="none" anchor="ctr"/>
          <a:lstStyle/>
          <a:p>
            <a:endParaRPr lang="tr-TR"/>
          </a:p>
        </p:txBody>
      </p:sp>
      <p:sp>
        <p:nvSpPr>
          <p:cNvPr id="11284" name="Line 29"/>
          <p:cNvSpPr>
            <a:spLocks noChangeShapeType="1"/>
          </p:cNvSpPr>
          <p:nvPr/>
        </p:nvSpPr>
        <p:spPr bwMode="auto">
          <a:xfrm>
            <a:off x="1976438" y="5500688"/>
            <a:ext cx="1263650" cy="3175"/>
          </a:xfrm>
          <a:prstGeom prst="line">
            <a:avLst/>
          </a:prstGeom>
          <a:noFill/>
          <a:ln w="28575">
            <a:solidFill>
              <a:schemeClr val="tx1"/>
            </a:solidFill>
            <a:round/>
            <a:headEnd/>
            <a:tailEnd/>
          </a:ln>
        </p:spPr>
        <p:txBody>
          <a:bodyPr wrap="none" anchor="ctr"/>
          <a:lstStyle/>
          <a:p>
            <a:endParaRPr lang="tr-TR"/>
          </a:p>
        </p:txBody>
      </p:sp>
      <p:sp>
        <p:nvSpPr>
          <p:cNvPr id="11285" name="Text Box 26"/>
          <p:cNvSpPr txBox="1">
            <a:spLocks noChangeArrowheads="1"/>
          </p:cNvSpPr>
          <p:nvPr/>
        </p:nvSpPr>
        <p:spPr bwMode="auto">
          <a:xfrm>
            <a:off x="1974850" y="3814763"/>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latin typeface="Tahoma" pitchFamily="34" charset="0"/>
              </a:rPr>
              <a:t>application</a:t>
            </a:r>
          </a:p>
        </p:txBody>
      </p:sp>
      <p:sp>
        <p:nvSpPr>
          <p:cNvPr id="11286" name="Text Box 26"/>
          <p:cNvSpPr txBox="1">
            <a:spLocks noChangeArrowheads="1"/>
          </p:cNvSpPr>
          <p:nvPr/>
        </p:nvSpPr>
        <p:spPr bwMode="auto">
          <a:xfrm>
            <a:off x="1930400" y="5472113"/>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physical</a:t>
            </a:r>
          </a:p>
        </p:txBody>
      </p:sp>
      <p:sp>
        <p:nvSpPr>
          <p:cNvPr id="11287" name="Text Box 26"/>
          <p:cNvSpPr txBox="1">
            <a:spLocks noChangeArrowheads="1"/>
          </p:cNvSpPr>
          <p:nvPr/>
        </p:nvSpPr>
        <p:spPr bwMode="auto">
          <a:xfrm>
            <a:off x="1949450" y="5186363"/>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link</a:t>
            </a:r>
          </a:p>
        </p:txBody>
      </p:sp>
      <p:sp>
        <p:nvSpPr>
          <p:cNvPr id="11288" name="Text Box 26"/>
          <p:cNvSpPr txBox="1">
            <a:spLocks noChangeArrowheads="1"/>
          </p:cNvSpPr>
          <p:nvPr/>
        </p:nvSpPr>
        <p:spPr bwMode="auto">
          <a:xfrm>
            <a:off x="1939925" y="4891088"/>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network</a:t>
            </a:r>
          </a:p>
        </p:txBody>
      </p:sp>
      <p:sp>
        <p:nvSpPr>
          <p:cNvPr id="11289" name="Oval 57"/>
          <p:cNvSpPr>
            <a:spLocks noChangeArrowheads="1"/>
          </p:cNvSpPr>
          <p:nvPr/>
        </p:nvSpPr>
        <p:spPr bwMode="auto">
          <a:xfrm>
            <a:off x="2108200" y="4089400"/>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en-US" sz="1600"/>
              <a:t>process</a:t>
            </a:r>
          </a:p>
        </p:txBody>
      </p:sp>
      <p:grpSp>
        <p:nvGrpSpPr>
          <p:cNvPr id="11290" name="Group 58"/>
          <p:cNvGrpSpPr>
            <a:grpSpLocks/>
          </p:cNvGrpSpPr>
          <p:nvPr/>
        </p:nvGrpSpPr>
        <p:grpSpPr bwMode="auto">
          <a:xfrm>
            <a:off x="2355850" y="4449763"/>
            <a:ext cx="546100" cy="225425"/>
            <a:chOff x="1287" y="2524"/>
            <a:chExt cx="260" cy="100"/>
          </a:xfrm>
        </p:grpSpPr>
        <p:sp>
          <p:nvSpPr>
            <p:cNvPr id="11321"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tr-TR"/>
            </a:p>
          </p:txBody>
        </p:sp>
        <p:sp>
          <p:nvSpPr>
            <p:cNvPr id="11322" name="Rectangle 60"/>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tr-TR"/>
            </a:p>
          </p:txBody>
        </p:sp>
        <p:sp>
          <p:nvSpPr>
            <p:cNvPr id="11323" name="Rectangle 61"/>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tr-TR"/>
            </a:p>
          </p:txBody>
        </p:sp>
        <p:sp>
          <p:nvSpPr>
            <p:cNvPr id="11324" name="Rectangle 62"/>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tr-TR"/>
            </a:p>
          </p:txBody>
        </p:sp>
      </p:grpSp>
      <p:sp>
        <p:nvSpPr>
          <p:cNvPr id="11291" name="Rectangle 23"/>
          <p:cNvSpPr>
            <a:spLocks noChangeArrowheads="1"/>
          </p:cNvSpPr>
          <p:nvPr/>
        </p:nvSpPr>
        <p:spPr bwMode="auto">
          <a:xfrm>
            <a:off x="5673725" y="3741738"/>
            <a:ext cx="1296988"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tr-TR" sz="2400">
              <a:latin typeface="Times New Roman" pitchFamily="18" charset="0"/>
            </a:endParaRPr>
          </a:p>
        </p:txBody>
      </p:sp>
      <p:sp>
        <p:nvSpPr>
          <p:cNvPr id="11292" name="Rectangle 24"/>
          <p:cNvSpPr>
            <a:spLocks noChangeArrowheads="1"/>
          </p:cNvSpPr>
          <p:nvPr/>
        </p:nvSpPr>
        <p:spPr bwMode="auto">
          <a:xfrm>
            <a:off x="5635625" y="3795713"/>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tr-TR" sz="2400">
              <a:latin typeface="Times New Roman" pitchFamily="18" charset="0"/>
            </a:endParaRPr>
          </a:p>
        </p:txBody>
      </p:sp>
      <p:sp>
        <p:nvSpPr>
          <p:cNvPr id="11293" name="Line 25"/>
          <p:cNvSpPr>
            <a:spLocks noChangeShapeType="1"/>
          </p:cNvSpPr>
          <p:nvPr/>
        </p:nvSpPr>
        <p:spPr bwMode="auto">
          <a:xfrm>
            <a:off x="5645150" y="4556125"/>
            <a:ext cx="1263650" cy="3175"/>
          </a:xfrm>
          <a:prstGeom prst="line">
            <a:avLst/>
          </a:prstGeom>
          <a:noFill/>
          <a:ln w="28575">
            <a:solidFill>
              <a:schemeClr val="tx1"/>
            </a:solidFill>
            <a:round/>
            <a:headEnd/>
            <a:tailEnd/>
          </a:ln>
        </p:spPr>
        <p:txBody>
          <a:bodyPr wrap="none" anchor="ctr"/>
          <a:lstStyle/>
          <a:p>
            <a:endParaRPr lang="tr-TR"/>
          </a:p>
        </p:txBody>
      </p:sp>
      <p:sp>
        <p:nvSpPr>
          <p:cNvPr id="11294" name="Text Box 26"/>
          <p:cNvSpPr txBox="1">
            <a:spLocks noChangeArrowheads="1"/>
          </p:cNvSpPr>
          <p:nvPr/>
        </p:nvSpPr>
        <p:spPr bwMode="auto">
          <a:xfrm>
            <a:off x="5602288" y="4538663"/>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transport</a:t>
            </a:r>
          </a:p>
        </p:txBody>
      </p:sp>
      <p:sp>
        <p:nvSpPr>
          <p:cNvPr id="11295" name="Line 27"/>
          <p:cNvSpPr>
            <a:spLocks noChangeShapeType="1"/>
          </p:cNvSpPr>
          <p:nvPr/>
        </p:nvSpPr>
        <p:spPr bwMode="auto">
          <a:xfrm>
            <a:off x="5653088" y="4876800"/>
            <a:ext cx="1263650" cy="3175"/>
          </a:xfrm>
          <a:prstGeom prst="line">
            <a:avLst/>
          </a:prstGeom>
          <a:noFill/>
          <a:ln w="28575">
            <a:solidFill>
              <a:schemeClr val="tx1"/>
            </a:solidFill>
            <a:round/>
            <a:headEnd/>
            <a:tailEnd/>
          </a:ln>
        </p:spPr>
        <p:txBody>
          <a:bodyPr wrap="none" anchor="ctr"/>
          <a:lstStyle/>
          <a:p>
            <a:endParaRPr lang="tr-TR"/>
          </a:p>
        </p:txBody>
      </p:sp>
      <p:sp>
        <p:nvSpPr>
          <p:cNvPr id="11296" name="Line 28"/>
          <p:cNvSpPr>
            <a:spLocks noChangeShapeType="1"/>
          </p:cNvSpPr>
          <p:nvPr/>
        </p:nvSpPr>
        <p:spPr bwMode="auto">
          <a:xfrm>
            <a:off x="5638800" y="5186363"/>
            <a:ext cx="1263650" cy="3175"/>
          </a:xfrm>
          <a:prstGeom prst="line">
            <a:avLst/>
          </a:prstGeom>
          <a:noFill/>
          <a:ln w="28575">
            <a:solidFill>
              <a:schemeClr val="tx1"/>
            </a:solidFill>
            <a:round/>
            <a:headEnd/>
            <a:tailEnd/>
          </a:ln>
        </p:spPr>
        <p:txBody>
          <a:bodyPr wrap="none" anchor="ctr"/>
          <a:lstStyle/>
          <a:p>
            <a:endParaRPr lang="tr-TR"/>
          </a:p>
        </p:txBody>
      </p:sp>
      <p:sp>
        <p:nvSpPr>
          <p:cNvPr id="11297" name="Line 29"/>
          <p:cNvSpPr>
            <a:spLocks noChangeShapeType="1"/>
          </p:cNvSpPr>
          <p:nvPr/>
        </p:nvSpPr>
        <p:spPr bwMode="auto">
          <a:xfrm>
            <a:off x="5638800" y="5472113"/>
            <a:ext cx="1263650" cy="3175"/>
          </a:xfrm>
          <a:prstGeom prst="line">
            <a:avLst/>
          </a:prstGeom>
          <a:noFill/>
          <a:ln w="28575">
            <a:solidFill>
              <a:schemeClr val="tx1"/>
            </a:solidFill>
            <a:round/>
            <a:headEnd/>
            <a:tailEnd/>
          </a:ln>
        </p:spPr>
        <p:txBody>
          <a:bodyPr wrap="none" anchor="ctr"/>
          <a:lstStyle/>
          <a:p>
            <a:endParaRPr lang="tr-TR"/>
          </a:p>
        </p:txBody>
      </p:sp>
      <p:sp>
        <p:nvSpPr>
          <p:cNvPr id="11298" name="Text Box 26"/>
          <p:cNvSpPr txBox="1">
            <a:spLocks noChangeArrowheads="1"/>
          </p:cNvSpPr>
          <p:nvPr/>
        </p:nvSpPr>
        <p:spPr bwMode="auto">
          <a:xfrm>
            <a:off x="5637213" y="3786188"/>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latin typeface="Tahoma" pitchFamily="34" charset="0"/>
              </a:rPr>
              <a:t>application</a:t>
            </a:r>
          </a:p>
        </p:txBody>
      </p:sp>
      <p:sp>
        <p:nvSpPr>
          <p:cNvPr id="11299" name="Text Box 26"/>
          <p:cNvSpPr txBox="1">
            <a:spLocks noChangeArrowheads="1"/>
          </p:cNvSpPr>
          <p:nvPr/>
        </p:nvSpPr>
        <p:spPr bwMode="auto">
          <a:xfrm>
            <a:off x="5592763" y="5443538"/>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physical</a:t>
            </a:r>
          </a:p>
        </p:txBody>
      </p:sp>
      <p:sp>
        <p:nvSpPr>
          <p:cNvPr id="11300" name="Text Box 26"/>
          <p:cNvSpPr txBox="1">
            <a:spLocks noChangeArrowheads="1"/>
          </p:cNvSpPr>
          <p:nvPr/>
        </p:nvSpPr>
        <p:spPr bwMode="auto">
          <a:xfrm>
            <a:off x="5611813" y="5157788"/>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link</a:t>
            </a:r>
          </a:p>
        </p:txBody>
      </p:sp>
      <p:sp>
        <p:nvSpPr>
          <p:cNvPr id="11301" name="Text Box 26"/>
          <p:cNvSpPr txBox="1">
            <a:spLocks noChangeArrowheads="1"/>
          </p:cNvSpPr>
          <p:nvPr/>
        </p:nvSpPr>
        <p:spPr bwMode="auto">
          <a:xfrm>
            <a:off x="5602288" y="4862513"/>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network</a:t>
            </a:r>
          </a:p>
        </p:txBody>
      </p:sp>
      <p:sp>
        <p:nvSpPr>
          <p:cNvPr id="11302" name="Oval 78"/>
          <p:cNvSpPr>
            <a:spLocks noChangeArrowheads="1"/>
          </p:cNvSpPr>
          <p:nvPr/>
        </p:nvSpPr>
        <p:spPr bwMode="auto">
          <a:xfrm>
            <a:off x="5770563" y="4060825"/>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en-US" sz="1600"/>
              <a:t>process</a:t>
            </a:r>
          </a:p>
        </p:txBody>
      </p:sp>
      <p:grpSp>
        <p:nvGrpSpPr>
          <p:cNvPr id="11303" name="Group 79"/>
          <p:cNvGrpSpPr>
            <a:grpSpLocks/>
          </p:cNvGrpSpPr>
          <p:nvPr/>
        </p:nvGrpSpPr>
        <p:grpSpPr bwMode="auto">
          <a:xfrm>
            <a:off x="6018213" y="4421188"/>
            <a:ext cx="546100" cy="225425"/>
            <a:chOff x="1287" y="2524"/>
            <a:chExt cx="260" cy="100"/>
          </a:xfrm>
        </p:grpSpPr>
        <p:sp>
          <p:nvSpPr>
            <p:cNvPr id="11317"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tr-TR"/>
            </a:p>
          </p:txBody>
        </p:sp>
        <p:sp>
          <p:nvSpPr>
            <p:cNvPr id="11318" name="Rectangle 81"/>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tr-TR"/>
            </a:p>
          </p:txBody>
        </p:sp>
        <p:sp>
          <p:nvSpPr>
            <p:cNvPr id="11319" name="Rectangle 82"/>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tr-TR"/>
            </a:p>
          </p:txBody>
        </p:sp>
        <p:sp>
          <p:nvSpPr>
            <p:cNvPr id="11320" name="Rectangle 83"/>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tr-TR"/>
            </a:p>
          </p:txBody>
        </p:sp>
      </p:grpSp>
      <p:sp>
        <p:nvSpPr>
          <p:cNvPr id="11304" name="Line 88"/>
          <p:cNvSpPr>
            <a:spLocks noChangeShapeType="1"/>
          </p:cNvSpPr>
          <p:nvPr/>
        </p:nvSpPr>
        <p:spPr bwMode="auto">
          <a:xfrm flipH="1">
            <a:off x="6827838" y="4192588"/>
            <a:ext cx="609600" cy="0"/>
          </a:xfrm>
          <a:prstGeom prst="line">
            <a:avLst/>
          </a:prstGeom>
          <a:noFill/>
          <a:ln w="19050">
            <a:solidFill>
              <a:srgbClr val="CC0000"/>
            </a:solidFill>
            <a:round/>
            <a:headEnd/>
            <a:tailEnd/>
          </a:ln>
        </p:spPr>
        <p:txBody>
          <a:bodyPr/>
          <a:lstStyle/>
          <a:p>
            <a:endParaRPr lang="tr-TR"/>
          </a:p>
        </p:txBody>
      </p:sp>
      <p:sp>
        <p:nvSpPr>
          <p:cNvPr id="11305" name="Line 89"/>
          <p:cNvSpPr>
            <a:spLocks noChangeShapeType="1"/>
          </p:cNvSpPr>
          <p:nvPr/>
        </p:nvSpPr>
        <p:spPr bwMode="auto">
          <a:xfrm>
            <a:off x="7053263" y="4618038"/>
            <a:ext cx="0" cy="1022350"/>
          </a:xfrm>
          <a:prstGeom prst="line">
            <a:avLst/>
          </a:prstGeom>
          <a:noFill/>
          <a:ln w="19050">
            <a:solidFill>
              <a:srgbClr val="CC0000"/>
            </a:solidFill>
            <a:round/>
            <a:headEnd/>
            <a:tailEnd/>
          </a:ln>
        </p:spPr>
        <p:txBody>
          <a:bodyPr/>
          <a:lstStyle/>
          <a:p>
            <a:endParaRPr lang="tr-TR"/>
          </a:p>
        </p:txBody>
      </p:sp>
      <p:sp>
        <p:nvSpPr>
          <p:cNvPr id="11306" name="Line 90"/>
          <p:cNvSpPr>
            <a:spLocks noChangeShapeType="1"/>
          </p:cNvSpPr>
          <p:nvPr/>
        </p:nvSpPr>
        <p:spPr bwMode="auto">
          <a:xfrm flipH="1">
            <a:off x="7077075" y="5118100"/>
            <a:ext cx="609600" cy="0"/>
          </a:xfrm>
          <a:prstGeom prst="line">
            <a:avLst/>
          </a:prstGeom>
          <a:noFill/>
          <a:ln w="19050">
            <a:solidFill>
              <a:srgbClr val="CC0000"/>
            </a:solidFill>
            <a:round/>
            <a:headEnd/>
            <a:tailEnd/>
          </a:ln>
        </p:spPr>
        <p:txBody>
          <a:bodyPr/>
          <a:lstStyle/>
          <a:p>
            <a:endParaRPr lang="tr-TR"/>
          </a:p>
        </p:txBody>
      </p:sp>
      <p:sp>
        <p:nvSpPr>
          <p:cNvPr id="11307" name="Text Box 56"/>
          <p:cNvSpPr txBox="1">
            <a:spLocks noChangeArrowheads="1"/>
          </p:cNvSpPr>
          <p:nvPr/>
        </p:nvSpPr>
        <p:spPr bwMode="auto">
          <a:xfrm>
            <a:off x="3990975" y="3873500"/>
            <a:ext cx="917575" cy="366713"/>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en-US" i="1">
                <a:solidFill>
                  <a:srgbClr val="CC0000"/>
                </a:solidFill>
              </a:rPr>
              <a:t>socket</a:t>
            </a:r>
          </a:p>
        </p:txBody>
      </p:sp>
      <p:sp>
        <p:nvSpPr>
          <p:cNvPr id="11308" name="Line 92"/>
          <p:cNvSpPr>
            <a:spLocks noChangeShapeType="1"/>
          </p:cNvSpPr>
          <p:nvPr/>
        </p:nvSpPr>
        <p:spPr bwMode="auto">
          <a:xfrm flipV="1">
            <a:off x="2994025" y="4073525"/>
            <a:ext cx="968375" cy="434975"/>
          </a:xfrm>
          <a:prstGeom prst="line">
            <a:avLst/>
          </a:prstGeom>
          <a:noFill/>
          <a:ln w="19050">
            <a:solidFill>
              <a:srgbClr val="CC0000"/>
            </a:solidFill>
            <a:round/>
            <a:headEnd/>
            <a:tailEnd/>
          </a:ln>
        </p:spPr>
        <p:txBody>
          <a:bodyPr/>
          <a:lstStyle/>
          <a:p>
            <a:endParaRPr lang="tr-TR"/>
          </a:p>
        </p:txBody>
      </p:sp>
      <p:sp>
        <p:nvSpPr>
          <p:cNvPr id="11309" name="Line 93"/>
          <p:cNvSpPr>
            <a:spLocks noChangeShapeType="1"/>
          </p:cNvSpPr>
          <p:nvPr/>
        </p:nvSpPr>
        <p:spPr bwMode="auto">
          <a:xfrm flipH="1" flipV="1">
            <a:off x="4929188" y="4062413"/>
            <a:ext cx="968375" cy="434975"/>
          </a:xfrm>
          <a:prstGeom prst="line">
            <a:avLst/>
          </a:prstGeom>
          <a:noFill/>
          <a:ln w="19050">
            <a:solidFill>
              <a:srgbClr val="CC0000"/>
            </a:solidFill>
            <a:round/>
            <a:headEnd/>
            <a:tailEnd/>
          </a:ln>
        </p:spPr>
        <p:txBody>
          <a:bodyPr/>
          <a:lstStyle/>
          <a:p>
            <a:endParaRPr lang="tr-TR"/>
          </a:p>
        </p:txBody>
      </p:sp>
      <p:grpSp>
        <p:nvGrpSpPr>
          <p:cNvPr id="11310" name="Group 96"/>
          <p:cNvGrpSpPr>
            <a:grpSpLocks/>
          </p:cNvGrpSpPr>
          <p:nvPr/>
        </p:nvGrpSpPr>
        <p:grpSpPr bwMode="auto">
          <a:xfrm>
            <a:off x="784225" y="5127625"/>
            <a:ext cx="719138" cy="773113"/>
            <a:chOff x="-44" y="1473"/>
            <a:chExt cx="981" cy="1105"/>
          </a:xfrm>
        </p:grpSpPr>
        <p:pic>
          <p:nvPicPr>
            <p:cNvPr id="11315" name="Picture 97"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11316" name="Freeform 98"/>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11311" name="Group 99"/>
          <p:cNvGrpSpPr>
            <a:grpSpLocks/>
          </p:cNvGrpSpPr>
          <p:nvPr/>
        </p:nvGrpSpPr>
        <p:grpSpPr bwMode="auto">
          <a:xfrm flipH="1">
            <a:off x="7480300" y="5322888"/>
            <a:ext cx="719138" cy="773112"/>
            <a:chOff x="-44" y="1473"/>
            <a:chExt cx="981" cy="1105"/>
          </a:xfrm>
        </p:grpSpPr>
        <p:pic>
          <p:nvPicPr>
            <p:cNvPr id="11313" name="Picture 100"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11314" name="Freeform 10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2" name="Veri Yer Tutucusu 1"/>
          <p:cNvSpPr>
            <a:spLocks noGrp="1"/>
          </p:cNvSpPr>
          <p:nvPr>
            <p:ph type="dt" sz="quarter" idx="10"/>
          </p:nvPr>
        </p:nvSpPr>
        <p:spPr/>
        <p:txBody>
          <a:bodyPr/>
          <a:lstStyle/>
          <a:p>
            <a:pPr>
              <a:defRPr/>
            </a:pPr>
            <a:fld id="{2E3E4A3D-5C43-4F3A-85F8-90CF270FF2BA}" type="datetime1">
              <a:rPr/>
              <a:pPr>
                <a:defRPr/>
              </a:pPr>
              <a:t>10/16/2012</a:t>
            </a:fld>
            <a:endParaRP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23863" y="196850"/>
            <a:ext cx="7772400" cy="903288"/>
          </a:xfrm>
        </p:spPr>
        <p:txBody>
          <a:bodyPr/>
          <a:lstStyle/>
          <a:p>
            <a:r>
              <a:rPr lang="en-US" sz="4000" smtClean="0">
                <a:ea typeface="ＭＳ Ｐゴシック" pitchFamily="34" charset="-128"/>
              </a:rPr>
              <a:t>Socket programming </a:t>
            </a:r>
            <a:r>
              <a:rPr lang="en-US" sz="4000" i="1" smtClean="0">
                <a:solidFill>
                  <a:srgbClr val="CC0000"/>
                </a:solidFill>
                <a:ea typeface="ＭＳ Ｐゴシック" pitchFamily="34" charset="-128"/>
              </a:rPr>
              <a:t>with TCP</a:t>
            </a:r>
            <a:endParaRPr lang="en-US" smtClean="0">
              <a:solidFill>
                <a:srgbClr val="CC0000"/>
              </a:solidFill>
              <a:ea typeface="ＭＳ Ｐゴシック" pitchFamily="34" charset="-128"/>
            </a:endParaRPr>
          </a:p>
        </p:txBody>
      </p:sp>
      <p:sp>
        <p:nvSpPr>
          <p:cNvPr id="103427" name="Rectangle 3"/>
          <p:cNvSpPr>
            <a:spLocks noGrp="1" noChangeArrowheads="1"/>
          </p:cNvSpPr>
          <p:nvPr>
            <p:ph sz="half" idx="1"/>
          </p:nvPr>
        </p:nvSpPr>
        <p:spPr>
          <a:xfrm>
            <a:off x="514350" y="1352550"/>
            <a:ext cx="3810000" cy="4648200"/>
          </a:xfrm>
        </p:spPr>
        <p:txBody>
          <a:bodyPr/>
          <a:lstStyle/>
          <a:p>
            <a:pPr>
              <a:buFont typeface="Wingdings" pitchFamily="2" charset="2"/>
              <a:buNone/>
            </a:pPr>
            <a:r>
              <a:rPr lang="en-US" sz="2400" smtClean="0">
                <a:solidFill>
                  <a:srgbClr val="CC0000"/>
                </a:solidFill>
                <a:ea typeface="ＭＳ Ｐゴシック" pitchFamily="34" charset="-128"/>
              </a:rPr>
              <a:t>client must contact server</a:t>
            </a:r>
          </a:p>
          <a:p>
            <a:r>
              <a:rPr lang="en-US" sz="2200" smtClean="0">
                <a:ea typeface="ＭＳ Ｐゴシック" pitchFamily="34" charset="-128"/>
              </a:rPr>
              <a:t>server process must first be running</a:t>
            </a:r>
          </a:p>
          <a:p>
            <a:r>
              <a:rPr lang="en-US" sz="2200" smtClean="0">
                <a:ea typeface="ＭＳ Ｐゴシック" pitchFamily="34" charset="-128"/>
              </a:rPr>
              <a:t>server must have created socket (door) that welcomes client</a:t>
            </a:r>
            <a:r>
              <a:rPr lang="ja-JP" altLang="en-US" sz="2200" smtClean="0">
                <a:ea typeface="ＭＳ Ｐゴシック" pitchFamily="34" charset="-128"/>
              </a:rPr>
              <a:t>’</a:t>
            </a:r>
            <a:r>
              <a:rPr lang="en-US" altLang="ja-JP" sz="2200" smtClean="0">
                <a:ea typeface="ＭＳ Ｐゴシック" pitchFamily="34" charset="-128"/>
              </a:rPr>
              <a:t>s contact</a:t>
            </a:r>
          </a:p>
          <a:p>
            <a:pPr>
              <a:spcBef>
                <a:spcPct val="50000"/>
              </a:spcBef>
              <a:buFont typeface="Wingdings" pitchFamily="2" charset="2"/>
              <a:buNone/>
            </a:pPr>
            <a:r>
              <a:rPr lang="en-US" sz="2400" smtClean="0">
                <a:solidFill>
                  <a:srgbClr val="CC0000"/>
                </a:solidFill>
                <a:ea typeface="ＭＳ Ｐゴシック" pitchFamily="34" charset="-128"/>
              </a:rPr>
              <a:t>client contacts server by:</a:t>
            </a:r>
          </a:p>
          <a:p>
            <a:r>
              <a:rPr lang="en-US" sz="2200" smtClean="0">
                <a:ea typeface="ＭＳ Ｐゴシック" pitchFamily="34" charset="-128"/>
              </a:rPr>
              <a:t>Creating TCP socket, specifying IP address, port number of server process</a:t>
            </a:r>
          </a:p>
          <a:p>
            <a:r>
              <a:rPr lang="en-US" sz="2200" i="1" smtClean="0">
                <a:solidFill>
                  <a:srgbClr val="CC0000"/>
                </a:solidFill>
                <a:ea typeface="ＭＳ Ｐゴシック" pitchFamily="34" charset="-128"/>
              </a:rPr>
              <a:t>when client creates socket:</a:t>
            </a:r>
            <a:r>
              <a:rPr lang="en-US" sz="2200" smtClean="0">
                <a:ea typeface="ＭＳ Ｐゴシック" pitchFamily="34" charset="-128"/>
              </a:rPr>
              <a:t> client TCP establishes connection to server TCP</a:t>
            </a:r>
          </a:p>
          <a:p>
            <a:endParaRPr lang="en-US" sz="2000" smtClean="0">
              <a:ea typeface="ＭＳ Ｐゴシック" pitchFamily="34" charset="-128"/>
            </a:endParaRPr>
          </a:p>
        </p:txBody>
      </p:sp>
      <p:sp>
        <p:nvSpPr>
          <p:cNvPr id="103428" name="Rectangle 4"/>
          <p:cNvSpPr>
            <a:spLocks noGrp="1" noChangeArrowheads="1"/>
          </p:cNvSpPr>
          <p:nvPr>
            <p:ph sz="half" idx="2"/>
          </p:nvPr>
        </p:nvSpPr>
        <p:spPr>
          <a:xfrm>
            <a:off x="4495800" y="1390650"/>
            <a:ext cx="3962400" cy="3000375"/>
          </a:xfrm>
        </p:spPr>
        <p:txBody>
          <a:bodyPr/>
          <a:lstStyle/>
          <a:p>
            <a:r>
              <a:rPr lang="en-US" sz="2200" smtClean="0">
                <a:ea typeface="ＭＳ Ｐゴシック" pitchFamily="34" charset="-128"/>
              </a:rPr>
              <a:t>when contacted by client, </a:t>
            </a:r>
            <a:r>
              <a:rPr lang="en-US" sz="2200" i="1" smtClean="0">
                <a:solidFill>
                  <a:srgbClr val="CC0000"/>
                </a:solidFill>
                <a:ea typeface="ＭＳ Ｐゴシック" pitchFamily="34" charset="-128"/>
              </a:rPr>
              <a:t>server TCP creates new socket</a:t>
            </a:r>
            <a:r>
              <a:rPr lang="en-US" sz="2200" smtClean="0">
                <a:ea typeface="ＭＳ Ｐゴシック" pitchFamily="34" charset="-128"/>
              </a:rPr>
              <a:t> for server process to communicate with that particular client</a:t>
            </a:r>
          </a:p>
          <a:p>
            <a:pPr lvl="1"/>
            <a:r>
              <a:rPr lang="en-US" sz="2200" smtClean="0">
                <a:ea typeface="ＭＳ Ｐゴシック" pitchFamily="34" charset="-128"/>
              </a:rPr>
              <a:t>allows server to talk with multiple clients</a:t>
            </a:r>
          </a:p>
          <a:p>
            <a:pPr lvl="1"/>
            <a:r>
              <a:rPr lang="en-US" sz="2200" smtClean="0">
                <a:ea typeface="ＭＳ Ｐゴシック" pitchFamily="34" charset="-128"/>
              </a:rPr>
              <a:t>source port numbers used to distinguish clients (more in Chap 3)</a:t>
            </a:r>
            <a:endParaRPr lang="en-US" sz="2200" i="1" smtClean="0">
              <a:ea typeface="ＭＳ Ｐゴシック" pitchFamily="34" charset="-128"/>
            </a:endParaRPr>
          </a:p>
        </p:txBody>
      </p:sp>
      <p:sp>
        <p:nvSpPr>
          <p:cNvPr id="103429"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103430"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02AA34E8-500A-4484-BE03-F64DB9F3835B}" type="slidenum">
              <a:rPr lang="en-US" smtClean="0">
                <a:solidFill>
                  <a:srgbClr val="000000"/>
                </a:solidFill>
                <a:latin typeface="Tahoma" pitchFamily="34" charset="0"/>
              </a:rPr>
              <a:pPr/>
              <a:t>100</a:t>
            </a:fld>
            <a:endParaRPr lang="en-US" smtClean="0">
              <a:solidFill>
                <a:srgbClr val="000000"/>
              </a:solidFill>
              <a:latin typeface="Tahoma" pitchFamily="34" charset="0"/>
            </a:endParaRPr>
          </a:p>
        </p:txBody>
      </p:sp>
      <p:pic>
        <p:nvPicPr>
          <p:cNvPr id="103431" name="Picture 16" descr="underline_base"/>
          <p:cNvPicPr>
            <a:picLocks noChangeArrowheads="1"/>
          </p:cNvPicPr>
          <p:nvPr/>
        </p:nvPicPr>
        <p:blipFill>
          <a:blip r:embed="rId2"/>
          <a:srcRect/>
          <a:stretch>
            <a:fillRect/>
          </a:stretch>
        </p:blipFill>
        <p:spPr bwMode="auto">
          <a:xfrm>
            <a:off x="547688" y="868363"/>
            <a:ext cx="6399212" cy="173037"/>
          </a:xfrm>
          <a:prstGeom prst="rect">
            <a:avLst/>
          </a:prstGeom>
          <a:noFill/>
          <a:ln w="9525">
            <a:noFill/>
            <a:miter lim="800000"/>
            <a:headEnd/>
            <a:tailEnd/>
          </a:ln>
        </p:spPr>
      </p:pic>
      <p:sp>
        <p:nvSpPr>
          <p:cNvPr id="103432" name="Text Box 6"/>
          <p:cNvSpPr txBox="1">
            <a:spLocks noChangeArrowheads="1"/>
          </p:cNvSpPr>
          <p:nvPr/>
        </p:nvSpPr>
        <p:spPr bwMode="auto">
          <a:xfrm>
            <a:off x="4733925" y="4964113"/>
            <a:ext cx="4043363" cy="1025525"/>
          </a:xfrm>
          <a:prstGeom prst="rect">
            <a:avLst/>
          </a:prstGeom>
          <a:noFill/>
          <a:ln w="9525">
            <a:noFill/>
            <a:miter lim="800000"/>
            <a:headEnd/>
            <a:tailEnd/>
          </a:ln>
        </p:spPr>
        <p:txBody>
          <a:bodyPr wrap="none" anchor="ctr">
            <a:spAutoFit/>
          </a:bodyPr>
          <a:lstStyle/>
          <a:p>
            <a:pPr>
              <a:lnSpc>
                <a:spcPct val="85000"/>
              </a:lnSpc>
              <a:spcBef>
                <a:spcPct val="0"/>
              </a:spcBef>
              <a:buClrTx/>
              <a:buSzTx/>
              <a:buFontTx/>
              <a:buNone/>
            </a:pPr>
            <a:r>
              <a:rPr lang="en-US" sz="2400">
                <a:solidFill>
                  <a:srgbClr val="000099"/>
                </a:solidFill>
                <a:latin typeface="Gill Sans MT" pitchFamily="34" charset="0"/>
              </a:rPr>
              <a:t>TCP provides reliable, in-order</a:t>
            </a:r>
          </a:p>
          <a:p>
            <a:pPr>
              <a:lnSpc>
                <a:spcPct val="85000"/>
              </a:lnSpc>
              <a:spcBef>
                <a:spcPct val="0"/>
              </a:spcBef>
              <a:buClrTx/>
              <a:buSzTx/>
              <a:buFontTx/>
              <a:buNone/>
            </a:pPr>
            <a:r>
              <a:rPr lang="en-US" sz="2400">
                <a:solidFill>
                  <a:srgbClr val="000099"/>
                </a:solidFill>
                <a:latin typeface="Gill Sans MT" pitchFamily="34" charset="0"/>
              </a:rPr>
              <a:t>byte-stream transfer (</a:t>
            </a:r>
            <a:r>
              <a:rPr lang="ja-JP" altLang="en-US" sz="2400">
                <a:solidFill>
                  <a:srgbClr val="000099"/>
                </a:solidFill>
                <a:latin typeface="Gill Sans MT" pitchFamily="34" charset="0"/>
              </a:rPr>
              <a:t>“</a:t>
            </a:r>
            <a:r>
              <a:rPr lang="en-US" altLang="ja-JP" sz="2400">
                <a:solidFill>
                  <a:srgbClr val="000099"/>
                </a:solidFill>
                <a:latin typeface="Gill Sans MT" pitchFamily="34" charset="0"/>
              </a:rPr>
              <a:t>pipe</a:t>
            </a:r>
            <a:r>
              <a:rPr lang="ja-JP" altLang="en-US" sz="2400">
                <a:solidFill>
                  <a:srgbClr val="000099"/>
                </a:solidFill>
                <a:latin typeface="Gill Sans MT" pitchFamily="34" charset="0"/>
              </a:rPr>
              <a:t>”</a:t>
            </a:r>
            <a:r>
              <a:rPr lang="en-US" altLang="ja-JP" sz="2400">
                <a:solidFill>
                  <a:srgbClr val="000099"/>
                </a:solidFill>
                <a:latin typeface="Gill Sans MT" pitchFamily="34" charset="0"/>
              </a:rPr>
              <a:t>) </a:t>
            </a:r>
          </a:p>
          <a:p>
            <a:pPr>
              <a:lnSpc>
                <a:spcPct val="85000"/>
              </a:lnSpc>
              <a:spcBef>
                <a:spcPct val="0"/>
              </a:spcBef>
              <a:buClrTx/>
              <a:buSzTx/>
              <a:buFontTx/>
              <a:buNone/>
            </a:pPr>
            <a:r>
              <a:rPr lang="en-US" sz="2400">
                <a:solidFill>
                  <a:srgbClr val="000099"/>
                </a:solidFill>
                <a:latin typeface="Gill Sans MT" pitchFamily="34" charset="0"/>
              </a:rPr>
              <a:t>between client and server</a:t>
            </a:r>
          </a:p>
        </p:txBody>
      </p:sp>
      <p:grpSp>
        <p:nvGrpSpPr>
          <p:cNvPr id="103433" name="Group 8"/>
          <p:cNvGrpSpPr>
            <a:grpSpLocks/>
          </p:cNvGrpSpPr>
          <p:nvPr/>
        </p:nvGrpSpPr>
        <p:grpSpPr bwMode="auto">
          <a:xfrm>
            <a:off x="4605338" y="4521200"/>
            <a:ext cx="2862262" cy="460375"/>
            <a:chOff x="-9" y="3823"/>
            <a:chExt cx="1803" cy="290"/>
          </a:xfrm>
        </p:grpSpPr>
        <p:sp>
          <p:nvSpPr>
            <p:cNvPr id="103435" name="Rectangle 9"/>
            <p:cNvSpPr>
              <a:spLocks noChangeArrowheads="1"/>
            </p:cNvSpPr>
            <p:nvPr/>
          </p:nvSpPr>
          <p:spPr bwMode="auto">
            <a:xfrm>
              <a:off x="96" y="3825"/>
              <a:ext cx="116" cy="288"/>
            </a:xfrm>
            <a:prstGeom prst="rect">
              <a:avLst/>
            </a:prstGeom>
            <a:solidFill>
              <a:schemeClr val="bg1"/>
            </a:solidFill>
            <a:ln w="9525">
              <a:noFill/>
              <a:miter lim="800000"/>
              <a:headEnd/>
              <a:tailEnd/>
            </a:ln>
          </p:spPr>
          <p:txBody>
            <a:bodyPr wrap="none" anchor="ctr">
              <a:spAutoFit/>
            </a:bodyPr>
            <a:lstStyle/>
            <a:p>
              <a:pPr>
                <a:buClr>
                  <a:srgbClr val="3333CC"/>
                </a:buClr>
              </a:pPr>
              <a:endParaRPr lang="tr-TR" sz="2400">
                <a:solidFill>
                  <a:srgbClr val="000000"/>
                </a:solidFill>
                <a:latin typeface="Comic Sans MS" pitchFamily="66" charset="0"/>
              </a:endParaRPr>
            </a:p>
          </p:txBody>
        </p:sp>
        <p:sp>
          <p:nvSpPr>
            <p:cNvPr id="103436" name="Text Box 10"/>
            <p:cNvSpPr txBox="1">
              <a:spLocks noChangeArrowheads="1"/>
            </p:cNvSpPr>
            <p:nvPr/>
          </p:nvSpPr>
          <p:spPr bwMode="auto">
            <a:xfrm>
              <a:off x="-9" y="3823"/>
              <a:ext cx="1803" cy="288"/>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2400">
                  <a:solidFill>
                    <a:srgbClr val="CC0000"/>
                  </a:solidFill>
                  <a:latin typeface="Gill Sans MT" pitchFamily="34" charset="0"/>
                </a:rPr>
                <a:t>application viewpoint:</a:t>
              </a:r>
            </a:p>
          </p:txBody>
        </p:sp>
      </p:grpSp>
      <p:sp>
        <p:nvSpPr>
          <p:cNvPr id="2" name="Veri Yer Tutucusu 1"/>
          <p:cNvSpPr>
            <a:spLocks noGrp="1"/>
          </p:cNvSpPr>
          <p:nvPr>
            <p:ph type="dt" sz="quarter" idx="10"/>
          </p:nvPr>
        </p:nvSpPr>
        <p:spPr/>
        <p:txBody>
          <a:bodyPr/>
          <a:lstStyle/>
          <a:p>
            <a:pPr>
              <a:defRPr/>
            </a:pPr>
            <a:fld id="{D2FDEEFA-36AB-46B5-87A6-E837AD9AE94F}" type="datetime1">
              <a:rPr/>
              <a:pPr>
                <a:defRPr/>
              </a:pPr>
              <a:t>10/16/2012</a:t>
            </a:fld>
            <a:endParaRPr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22275" y="88900"/>
            <a:ext cx="7772400" cy="947738"/>
          </a:xfrm>
        </p:spPr>
        <p:txBody>
          <a:bodyPr/>
          <a:lstStyle/>
          <a:p>
            <a:r>
              <a:rPr lang="en-US" sz="3600" smtClean="0">
                <a:ea typeface="ＭＳ Ｐゴシック" pitchFamily="34" charset="-128"/>
              </a:rPr>
              <a:t>Client/server socket interaction: TCP</a:t>
            </a:r>
            <a:endParaRPr lang="en-US" smtClean="0">
              <a:ea typeface="ＭＳ Ｐゴシック" pitchFamily="34" charset="-128"/>
            </a:endParaRPr>
          </a:p>
        </p:txBody>
      </p:sp>
      <p:sp>
        <p:nvSpPr>
          <p:cNvPr id="104451"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104452"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2F84EA5C-0B13-411F-B1AF-127FFFEED00F}" type="slidenum">
              <a:rPr lang="en-US" smtClean="0">
                <a:solidFill>
                  <a:srgbClr val="000000"/>
                </a:solidFill>
                <a:latin typeface="Tahoma" pitchFamily="34" charset="0"/>
              </a:rPr>
              <a:pPr/>
              <a:t>101</a:t>
            </a:fld>
            <a:endParaRPr lang="en-US" smtClean="0">
              <a:solidFill>
                <a:srgbClr val="000000"/>
              </a:solidFill>
              <a:latin typeface="Tahoma" pitchFamily="34" charset="0"/>
            </a:endParaRPr>
          </a:p>
        </p:txBody>
      </p:sp>
      <p:grpSp>
        <p:nvGrpSpPr>
          <p:cNvPr id="2" name="Group 3"/>
          <p:cNvGrpSpPr>
            <a:grpSpLocks/>
          </p:cNvGrpSpPr>
          <p:nvPr/>
        </p:nvGrpSpPr>
        <p:grpSpPr bwMode="auto">
          <a:xfrm>
            <a:off x="1357313" y="3016250"/>
            <a:ext cx="1931987" cy="930275"/>
            <a:chOff x="827" y="2027"/>
            <a:chExt cx="1217" cy="586"/>
          </a:xfrm>
        </p:grpSpPr>
        <p:sp>
          <p:nvSpPr>
            <p:cNvPr id="104491" name="Text Box 4"/>
            <p:cNvSpPr txBox="1">
              <a:spLocks noChangeArrowheads="1"/>
            </p:cNvSpPr>
            <p:nvPr/>
          </p:nvSpPr>
          <p:spPr bwMode="auto">
            <a:xfrm>
              <a:off x="827" y="2027"/>
              <a:ext cx="1059"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000000"/>
                  </a:solidFill>
                </a:rPr>
                <a:t>wait for incoming</a:t>
              </a:r>
            </a:p>
            <a:p>
              <a:pPr>
                <a:spcBef>
                  <a:spcPct val="0"/>
                </a:spcBef>
                <a:buClrTx/>
                <a:buSzTx/>
                <a:buFontTx/>
                <a:buNone/>
              </a:pPr>
              <a:r>
                <a:rPr lang="en-US" sz="1400">
                  <a:solidFill>
                    <a:srgbClr val="000000"/>
                  </a:solidFill>
                </a:rPr>
                <a:t>connection request</a:t>
              </a:r>
              <a:endParaRPr lang="en-US" sz="2400">
                <a:solidFill>
                  <a:srgbClr val="000000"/>
                </a:solidFill>
                <a:latin typeface="Times New Roman" pitchFamily="18" charset="0"/>
              </a:endParaRPr>
            </a:p>
          </p:txBody>
        </p:sp>
        <p:sp>
          <p:nvSpPr>
            <p:cNvPr id="104492" name="Text Box 5"/>
            <p:cNvSpPr txBox="1">
              <a:spLocks noChangeArrowheads="1"/>
            </p:cNvSpPr>
            <p:nvPr/>
          </p:nvSpPr>
          <p:spPr bwMode="auto">
            <a:xfrm>
              <a:off x="828" y="2283"/>
              <a:ext cx="1216" cy="330"/>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CC0000"/>
                  </a:solidFill>
                </a:rPr>
                <a:t>connectionSocket =</a:t>
              </a:r>
            </a:p>
            <a:p>
              <a:pPr>
                <a:spcBef>
                  <a:spcPct val="0"/>
                </a:spcBef>
                <a:buClrTx/>
                <a:buSzTx/>
                <a:buFontTx/>
                <a:buNone/>
              </a:pPr>
              <a:r>
                <a:rPr lang="en-US" sz="1400">
                  <a:solidFill>
                    <a:srgbClr val="CC0000"/>
                  </a:solidFill>
                </a:rPr>
                <a:t>serverSocket.accept()</a:t>
              </a:r>
              <a:endParaRPr lang="en-US" sz="2400">
                <a:solidFill>
                  <a:srgbClr val="CC0000"/>
                </a:solidFill>
                <a:latin typeface="Times New Roman" pitchFamily="18" charset="0"/>
              </a:endParaRPr>
            </a:p>
          </p:txBody>
        </p:sp>
      </p:grpSp>
      <p:grpSp>
        <p:nvGrpSpPr>
          <p:cNvPr id="3" name="Group 6"/>
          <p:cNvGrpSpPr>
            <a:grpSpLocks/>
          </p:cNvGrpSpPr>
          <p:nvPr/>
        </p:nvGrpSpPr>
        <p:grpSpPr bwMode="auto">
          <a:xfrm>
            <a:off x="1338263" y="1776413"/>
            <a:ext cx="2357437" cy="1317625"/>
            <a:chOff x="821" y="1246"/>
            <a:chExt cx="1485" cy="830"/>
          </a:xfrm>
        </p:grpSpPr>
        <p:grpSp>
          <p:nvGrpSpPr>
            <p:cNvPr id="104487" name="Group 7"/>
            <p:cNvGrpSpPr>
              <a:grpSpLocks/>
            </p:cNvGrpSpPr>
            <p:nvPr/>
          </p:nvGrpSpPr>
          <p:grpSpPr bwMode="auto">
            <a:xfrm>
              <a:off x="821" y="1246"/>
              <a:ext cx="1485" cy="586"/>
              <a:chOff x="329" y="1270"/>
              <a:chExt cx="1485" cy="586"/>
            </a:xfrm>
          </p:grpSpPr>
          <p:sp>
            <p:nvSpPr>
              <p:cNvPr id="104489" name="Text Box 8"/>
              <p:cNvSpPr txBox="1">
                <a:spLocks noChangeArrowheads="1"/>
              </p:cNvSpPr>
              <p:nvPr/>
            </p:nvSpPr>
            <p:spPr bwMode="auto">
              <a:xfrm>
                <a:off x="329" y="1270"/>
                <a:ext cx="1213" cy="465"/>
              </a:xfrm>
              <a:prstGeom prst="rect">
                <a:avLst/>
              </a:prstGeom>
              <a:noFill/>
              <a:ln w="9525">
                <a:noFill/>
                <a:miter lim="800000"/>
                <a:headEnd/>
                <a:tailEnd/>
              </a:ln>
            </p:spPr>
            <p:txBody>
              <a:bodyPr anchor="ctr">
                <a:spAutoFit/>
              </a:bodyPr>
              <a:lstStyle/>
              <a:p>
                <a:pPr>
                  <a:spcBef>
                    <a:spcPct val="0"/>
                  </a:spcBef>
                  <a:buClrTx/>
                  <a:buSzTx/>
                  <a:buFontTx/>
                  <a:buNone/>
                </a:pPr>
                <a:r>
                  <a:rPr lang="en-US" sz="1400">
                    <a:solidFill>
                      <a:srgbClr val="000000"/>
                    </a:solidFill>
                  </a:rPr>
                  <a:t>create socket,</a:t>
                </a:r>
              </a:p>
              <a:p>
                <a:pPr>
                  <a:spcBef>
                    <a:spcPct val="0"/>
                  </a:spcBef>
                  <a:buClrTx/>
                  <a:buSzTx/>
                  <a:buFontTx/>
                  <a:buNone/>
                </a:pPr>
                <a:r>
                  <a:rPr lang="en-US" sz="1400">
                    <a:solidFill>
                      <a:srgbClr val="000000"/>
                    </a:solidFill>
                  </a:rPr>
                  <a:t>port=</a:t>
                </a:r>
                <a:r>
                  <a:rPr lang="en-US" sz="1400" b="1">
                    <a:solidFill>
                      <a:srgbClr val="000000"/>
                    </a:solidFill>
                    <a:latin typeface="Courier New" pitchFamily="49" charset="0"/>
                  </a:rPr>
                  <a:t>x</a:t>
                </a:r>
                <a:r>
                  <a:rPr lang="en-US" sz="1400">
                    <a:solidFill>
                      <a:srgbClr val="000000"/>
                    </a:solidFill>
                  </a:rPr>
                  <a:t>, for incoming request:</a:t>
                </a:r>
                <a:endParaRPr lang="en-US" sz="2400">
                  <a:solidFill>
                    <a:srgbClr val="000000"/>
                  </a:solidFill>
                  <a:latin typeface="Times New Roman" pitchFamily="18" charset="0"/>
                </a:endParaRPr>
              </a:p>
            </p:txBody>
          </p:sp>
          <p:sp>
            <p:nvSpPr>
              <p:cNvPr id="104490" name="Text Box 9"/>
              <p:cNvSpPr txBox="1">
                <a:spLocks noChangeArrowheads="1"/>
              </p:cNvSpPr>
              <p:nvPr/>
            </p:nvSpPr>
            <p:spPr bwMode="auto">
              <a:xfrm>
                <a:off x="333" y="1662"/>
                <a:ext cx="1481" cy="194"/>
              </a:xfrm>
              <a:prstGeom prst="rect">
                <a:avLst/>
              </a:prstGeom>
              <a:noFill/>
              <a:ln w="9525">
                <a:noFill/>
                <a:miter lim="800000"/>
                <a:headEnd/>
                <a:tailEnd/>
              </a:ln>
            </p:spPr>
            <p:txBody>
              <a:bodyPr anchor="ctr">
                <a:spAutoFit/>
              </a:bodyPr>
              <a:lstStyle/>
              <a:p>
                <a:r>
                  <a:rPr lang="en-US" sz="1400">
                    <a:solidFill>
                      <a:srgbClr val="CC0000"/>
                    </a:solidFill>
                  </a:rPr>
                  <a:t>serverSocket = socket()</a:t>
                </a:r>
                <a:endParaRPr lang="en-US" sz="2400">
                  <a:solidFill>
                    <a:srgbClr val="CC0000"/>
                  </a:solidFill>
                  <a:latin typeface="Times New Roman" pitchFamily="18" charset="0"/>
                </a:endParaRPr>
              </a:p>
            </p:txBody>
          </p:sp>
        </p:grpSp>
        <p:sp>
          <p:nvSpPr>
            <p:cNvPr id="104488" name="Line 10"/>
            <p:cNvSpPr>
              <a:spLocks noChangeShapeType="1"/>
            </p:cNvSpPr>
            <p:nvPr/>
          </p:nvSpPr>
          <p:spPr bwMode="auto">
            <a:xfrm>
              <a:off x="1284" y="1872"/>
              <a:ext cx="0" cy="204"/>
            </a:xfrm>
            <a:prstGeom prst="line">
              <a:avLst/>
            </a:prstGeom>
            <a:noFill/>
            <a:ln w="28575">
              <a:solidFill>
                <a:srgbClr val="000099"/>
              </a:solidFill>
              <a:round/>
              <a:headEnd/>
              <a:tailEnd type="triangle" w="med" len="med"/>
            </a:ln>
          </p:spPr>
          <p:txBody>
            <a:bodyPr anchor="ctr">
              <a:spAutoFit/>
            </a:bodyPr>
            <a:lstStyle/>
            <a:p>
              <a:endParaRPr lang="tr-TR"/>
            </a:p>
          </p:txBody>
        </p:sp>
      </p:grpSp>
      <p:grpSp>
        <p:nvGrpSpPr>
          <p:cNvPr id="5" name="Group 11"/>
          <p:cNvGrpSpPr>
            <a:grpSpLocks/>
          </p:cNvGrpSpPr>
          <p:nvPr/>
        </p:nvGrpSpPr>
        <p:grpSpPr bwMode="auto">
          <a:xfrm>
            <a:off x="5135563" y="3024188"/>
            <a:ext cx="2357437" cy="728662"/>
            <a:chOff x="3333" y="1204"/>
            <a:chExt cx="1485" cy="459"/>
          </a:xfrm>
        </p:grpSpPr>
        <p:sp>
          <p:nvSpPr>
            <p:cNvPr id="104485" name="Text Box 12"/>
            <p:cNvSpPr txBox="1">
              <a:spLocks noChangeArrowheads="1"/>
            </p:cNvSpPr>
            <p:nvPr/>
          </p:nvSpPr>
          <p:spPr bwMode="auto">
            <a:xfrm>
              <a:off x="3335" y="1204"/>
              <a:ext cx="1450"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000000"/>
                  </a:solidFill>
                </a:rPr>
                <a:t>create socket,</a:t>
              </a:r>
            </a:p>
            <a:p>
              <a:pPr>
                <a:spcBef>
                  <a:spcPct val="0"/>
                </a:spcBef>
                <a:buClrTx/>
                <a:buSzTx/>
                <a:buFontTx/>
                <a:buNone/>
              </a:pPr>
              <a:r>
                <a:rPr lang="en-US" sz="1400">
                  <a:solidFill>
                    <a:srgbClr val="000000"/>
                  </a:solidFill>
                </a:rPr>
                <a:t>connect to </a:t>
              </a:r>
              <a:r>
                <a:rPr lang="en-US" sz="1400" b="1">
                  <a:solidFill>
                    <a:srgbClr val="000000"/>
                  </a:solidFill>
                  <a:latin typeface="Courier New" pitchFamily="49" charset="0"/>
                </a:rPr>
                <a:t>hostid</a:t>
              </a:r>
              <a:r>
                <a:rPr lang="en-US" sz="1400">
                  <a:solidFill>
                    <a:srgbClr val="000000"/>
                  </a:solidFill>
                </a:rPr>
                <a:t>, port=</a:t>
              </a:r>
              <a:r>
                <a:rPr lang="en-US" sz="1400" b="1">
                  <a:solidFill>
                    <a:srgbClr val="000000"/>
                  </a:solidFill>
                  <a:latin typeface="Courier New" pitchFamily="49" charset="0"/>
                </a:rPr>
                <a:t>x</a:t>
              </a:r>
              <a:endParaRPr lang="en-US" sz="2400">
                <a:solidFill>
                  <a:srgbClr val="000000"/>
                </a:solidFill>
                <a:latin typeface="Times New Roman" pitchFamily="18" charset="0"/>
              </a:endParaRPr>
            </a:p>
          </p:txBody>
        </p:sp>
        <p:sp>
          <p:nvSpPr>
            <p:cNvPr id="104486" name="Text Box 13"/>
            <p:cNvSpPr txBox="1">
              <a:spLocks noChangeArrowheads="1"/>
            </p:cNvSpPr>
            <p:nvPr/>
          </p:nvSpPr>
          <p:spPr bwMode="auto">
            <a:xfrm>
              <a:off x="3333" y="1469"/>
              <a:ext cx="1485" cy="194"/>
            </a:xfrm>
            <a:prstGeom prst="rect">
              <a:avLst/>
            </a:prstGeom>
            <a:noFill/>
            <a:ln w="9525">
              <a:noFill/>
              <a:miter lim="800000"/>
              <a:headEnd/>
              <a:tailEnd/>
            </a:ln>
          </p:spPr>
          <p:txBody>
            <a:bodyPr anchor="ctr">
              <a:spAutoFit/>
            </a:bodyPr>
            <a:lstStyle/>
            <a:p>
              <a:pPr>
                <a:spcBef>
                  <a:spcPct val="0"/>
                </a:spcBef>
                <a:buClrTx/>
                <a:buSzTx/>
                <a:buFontTx/>
                <a:buNone/>
              </a:pPr>
              <a:r>
                <a:rPr lang="en-US" sz="1400">
                  <a:solidFill>
                    <a:srgbClr val="CC0000"/>
                  </a:solidFill>
                </a:rPr>
                <a:t>clientSocket = socket()</a:t>
              </a:r>
              <a:endParaRPr lang="en-US" sz="2400">
                <a:solidFill>
                  <a:srgbClr val="CC0000"/>
                </a:solidFill>
                <a:latin typeface="Times New Roman" pitchFamily="18" charset="0"/>
              </a:endParaRPr>
            </a:p>
          </p:txBody>
        </p:sp>
      </p:grpSp>
      <p:sp>
        <p:nvSpPr>
          <p:cNvPr id="104456" name="Text Box 22"/>
          <p:cNvSpPr txBox="1">
            <a:spLocks noChangeArrowheads="1"/>
          </p:cNvSpPr>
          <p:nvPr/>
        </p:nvSpPr>
        <p:spPr bwMode="auto">
          <a:xfrm>
            <a:off x="725488" y="1139825"/>
            <a:ext cx="3530600" cy="519113"/>
          </a:xfrm>
          <a:prstGeom prst="rect">
            <a:avLst/>
          </a:prstGeom>
          <a:noFill/>
          <a:ln w="9525">
            <a:noFill/>
            <a:miter lim="800000"/>
            <a:headEnd/>
            <a:tailEnd/>
          </a:ln>
        </p:spPr>
        <p:txBody>
          <a:bodyPr wrap="none" anchor="ctr">
            <a:spAutoFit/>
          </a:bodyPr>
          <a:lstStyle/>
          <a:p>
            <a:pPr algn="ctr">
              <a:spcBef>
                <a:spcPct val="50000"/>
              </a:spcBef>
              <a:buClrTx/>
              <a:buSzTx/>
              <a:buFontTx/>
              <a:buNone/>
            </a:pPr>
            <a:r>
              <a:rPr lang="en-US" sz="2800">
                <a:solidFill>
                  <a:srgbClr val="000000"/>
                </a:solidFill>
                <a:latin typeface="Gill Sans MT" pitchFamily="34" charset="0"/>
              </a:rPr>
              <a:t>server</a:t>
            </a:r>
            <a:r>
              <a:rPr lang="en-US" sz="2400">
                <a:solidFill>
                  <a:srgbClr val="000000"/>
                </a:solidFill>
                <a:latin typeface="Gill Sans MT" pitchFamily="34" charset="0"/>
              </a:rPr>
              <a:t> (running</a:t>
            </a:r>
            <a:r>
              <a:rPr lang="en-US">
                <a:solidFill>
                  <a:srgbClr val="000000"/>
                </a:solidFill>
                <a:latin typeface="Gill Sans MT" pitchFamily="34" charset="0"/>
              </a:rPr>
              <a:t> on</a:t>
            </a:r>
            <a:r>
              <a:rPr lang="en-US" sz="1800">
                <a:solidFill>
                  <a:srgbClr val="000000"/>
                </a:solidFill>
                <a:latin typeface="Comic Sans MS" pitchFamily="66" charset="0"/>
              </a:rPr>
              <a:t> </a:t>
            </a:r>
            <a:r>
              <a:rPr lang="en-US" sz="1800" b="1">
                <a:solidFill>
                  <a:srgbClr val="000000"/>
                </a:solidFill>
                <a:latin typeface="Courier New" pitchFamily="49" charset="0"/>
              </a:rPr>
              <a:t>hostid</a:t>
            </a:r>
            <a:r>
              <a:rPr lang="en-US" sz="2400">
                <a:solidFill>
                  <a:srgbClr val="000000"/>
                </a:solidFill>
                <a:latin typeface="Gill Sans MT" pitchFamily="34" charset="0"/>
              </a:rPr>
              <a:t>)</a:t>
            </a:r>
          </a:p>
        </p:txBody>
      </p:sp>
      <p:sp>
        <p:nvSpPr>
          <p:cNvPr id="104457" name="Text Box 23"/>
          <p:cNvSpPr txBox="1">
            <a:spLocks noChangeArrowheads="1"/>
          </p:cNvSpPr>
          <p:nvPr/>
        </p:nvSpPr>
        <p:spPr bwMode="auto">
          <a:xfrm>
            <a:off x="5411788" y="1135063"/>
            <a:ext cx="962025" cy="519112"/>
          </a:xfrm>
          <a:prstGeom prst="rect">
            <a:avLst/>
          </a:prstGeom>
          <a:noFill/>
          <a:ln w="9525">
            <a:noFill/>
            <a:miter lim="800000"/>
            <a:headEnd/>
            <a:tailEnd/>
          </a:ln>
        </p:spPr>
        <p:txBody>
          <a:bodyPr wrap="none" anchor="ctr">
            <a:spAutoFit/>
          </a:bodyPr>
          <a:lstStyle/>
          <a:p>
            <a:pPr algn="ctr">
              <a:spcBef>
                <a:spcPct val="50000"/>
              </a:spcBef>
              <a:buClrTx/>
              <a:buSzTx/>
              <a:buFontTx/>
              <a:buNone/>
            </a:pPr>
            <a:r>
              <a:rPr lang="en-US" sz="2800">
                <a:solidFill>
                  <a:srgbClr val="000000"/>
                </a:solidFill>
                <a:latin typeface="Gill Sans MT" pitchFamily="34" charset="0"/>
              </a:rPr>
              <a:t>client</a:t>
            </a:r>
          </a:p>
        </p:txBody>
      </p:sp>
      <p:grpSp>
        <p:nvGrpSpPr>
          <p:cNvPr id="6" name="Group 24"/>
          <p:cNvGrpSpPr>
            <a:grpSpLocks/>
          </p:cNvGrpSpPr>
          <p:nvPr/>
        </p:nvGrpSpPr>
        <p:grpSpPr bwMode="auto">
          <a:xfrm>
            <a:off x="2978150" y="3808413"/>
            <a:ext cx="4041775" cy="1371600"/>
            <a:chOff x="1848" y="2526"/>
            <a:chExt cx="2546" cy="864"/>
          </a:xfrm>
        </p:grpSpPr>
        <p:sp>
          <p:nvSpPr>
            <p:cNvPr id="104480" name="Line 25"/>
            <p:cNvSpPr>
              <a:spLocks noChangeShapeType="1"/>
            </p:cNvSpPr>
            <p:nvPr/>
          </p:nvSpPr>
          <p:spPr bwMode="auto">
            <a:xfrm flipH="1">
              <a:off x="3792" y="2964"/>
              <a:ext cx="6" cy="426"/>
            </a:xfrm>
            <a:prstGeom prst="line">
              <a:avLst/>
            </a:prstGeom>
            <a:noFill/>
            <a:ln w="28575">
              <a:solidFill>
                <a:srgbClr val="000099"/>
              </a:solidFill>
              <a:round/>
              <a:headEnd/>
              <a:tailEnd type="triangle" w="med" len="med"/>
            </a:ln>
          </p:spPr>
          <p:txBody>
            <a:bodyPr anchor="ctr">
              <a:spAutoFit/>
            </a:bodyPr>
            <a:lstStyle/>
            <a:p>
              <a:endParaRPr lang="tr-TR"/>
            </a:p>
          </p:txBody>
        </p:sp>
        <p:grpSp>
          <p:nvGrpSpPr>
            <p:cNvPr id="104481" name="Group 26"/>
            <p:cNvGrpSpPr>
              <a:grpSpLocks/>
            </p:cNvGrpSpPr>
            <p:nvPr/>
          </p:nvGrpSpPr>
          <p:grpSpPr bwMode="auto">
            <a:xfrm>
              <a:off x="1848" y="2526"/>
              <a:ext cx="2546" cy="516"/>
              <a:chOff x="1848" y="2526"/>
              <a:chExt cx="2546" cy="516"/>
            </a:xfrm>
          </p:grpSpPr>
          <p:sp>
            <p:nvSpPr>
              <p:cNvPr id="104482" name="Text Box 27"/>
              <p:cNvSpPr txBox="1">
                <a:spLocks noChangeArrowheads="1"/>
              </p:cNvSpPr>
              <p:nvPr/>
            </p:nvSpPr>
            <p:spPr bwMode="auto">
              <a:xfrm>
                <a:off x="3335" y="2675"/>
                <a:ext cx="1059"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000000"/>
                    </a:solidFill>
                  </a:rPr>
                  <a:t>send request using</a:t>
                </a:r>
              </a:p>
              <a:p>
                <a:pPr>
                  <a:spcBef>
                    <a:spcPct val="0"/>
                  </a:spcBef>
                  <a:buClrTx/>
                  <a:buSzTx/>
                  <a:buFontTx/>
                  <a:buNone/>
                </a:pPr>
                <a:r>
                  <a:rPr lang="en-US" sz="1400">
                    <a:solidFill>
                      <a:srgbClr val="CC0000"/>
                    </a:solidFill>
                  </a:rPr>
                  <a:t>clientSocket</a:t>
                </a:r>
                <a:endParaRPr lang="en-US" sz="2400">
                  <a:solidFill>
                    <a:srgbClr val="CC0000"/>
                  </a:solidFill>
                  <a:latin typeface="Times New Roman" pitchFamily="18" charset="0"/>
                </a:endParaRPr>
              </a:p>
            </p:txBody>
          </p:sp>
          <p:sp>
            <p:nvSpPr>
              <p:cNvPr id="104483" name="Line 28"/>
              <p:cNvSpPr>
                <a:spLocks noChangeShapeType="1"/>
              </p:cNvSpPr>
              <p:nvPr/>
            </p:nvSpPr>
            <p:spPr bwMode="auto">
              <a:xfrm>
                <a:off x="3792" y="2526"/>
                <a:ext cx="0" cy="204"/>
              </a:xfrm>
              <a:prstGeom prst="line">
                <a:avLst/>
              </a:prstGeom>
              <a:noFill/>
              <a:ln w="28575">
                <a:solidFill>
                  <a:srgbClr val="000099"/>
                </a:solidFill>
                <a:round/>
                <a:headEnd/>
                <a:tailEnd type="triangle" w="med" len="med"/>
              </a:ln>
            </p:spPr>
            <p:txBody>
              <a:bodyPr anchor="ctr">
                <a:spAutoFit/>
              </a:bodyPr>
              <a:lstStyle/>
              <a:p>
                <a:endParaRPr lang="tr-TR"/>
              </a:p>
            </p:txBody>
          </p:sp>
          <p:sp>
            <p:nvSpPr>
              <p:cNvPr id="104484" name="Line 29"/>
              <p:cNvSpPr>
                <a:spLocks noChangeShapeType="1"/>
              </p:cNvSpPr>
              <p:nvPr/>
            </p:nvSpPr>
            <p:spPr bwMode="auto">
              <a:xfrm flipH="1">
                <a:off x="1848" y="2790"/>
                <a:ext cx="1518" cy="252"/>
              </a:xfrm>
              <a:prstGeom prst="line">
                <a:avLst/>
              </a:prstGeom>
              <a:noFill/>
              <a:ln w="28575">
                <a:solidFill>
                  <a:srgbClr val="CC0000"/>
                </a:solidFill>
                <a:round/>
                <a:headEnd/>
                <a:tailEnd type="triangle" w="med" len="med"/>
              </a:ln>
            </p:spPr>
            <p:txBody>
              <a:bodyPr wrap="none" anchor="ctr">
                <a:spAutoFit/>
              </a:bodyPr>
              <a:lstStyle/>
              <a:p>
                <a:endParaRPr lang="tr-TR"/>
              </a:p>
            </p:txBody>
          </p:sp>
        </p:grpSp>
      </p:grpSp>
      <p:grpSp>
        <p:nvGrpSpPr>
          <p:cNvPr id="8" name="Group 30"/>
          <p:cNvGrpSpPr>
            <a:grpSpLocks/>
          </p:cNvGrpSpPr>
          <p:nvPr/>
        </p:nvGrpSpPr>
        <p:grpSpPr bwMode="auto">
          <a:xfrm>
            <a:off x="1347788" y="3903663"/>
            <a:ext cx="4097337" cy="1487487"/>
            <a:chOff x="821" y="2586"/>
            <a:chExt cx="2581" cy="937"/>
          </a:xfrm>
        </p:grpSpPr>
        <p:sp>
          <p:nvSpPr>
            <p:cNvPr id="104475" name="Text Box 31"/>
            <p:cNvSpPr txBox="1">
              <a:spLocks noChangeArrowheads="1"/>
            </p:cNvSpPr>
            <p:nvPr/>
          </p:nvSpPr>
          <p:spPr bwMode="auto">
            <a:xfrm>
              <a:off x="821" y="2789"/>
              <a:ext cx="998"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000000"/>
                  </a:solidFill>
                </a:rPr>
                <a:t>read request from</a:t>
              </a:r>
            </a:p>
            <a:p>
              <a:pPr>
                <a:spcBef>
                  <a:spcPct val="0"/>
                </a:spcBef>
                <a:buClrTx/>
                <a:buSzTx/>
                <a:buFontTx/>
                <a:buNone/>
              </a:pPr>
              <a:r>
                <a:rPr lang="en-US" sz="1400">
                  <a:solidFill>
                    <a:srgbClr val="CC0000"/>
                  </a:solidFill>
                </a:rPr>
                <a:t>connectionSocke</a:t>
              </a:r>
              <a:r>
                <a:rPr lang="en-US" sz="1400">
                  <a:solidFill>
                    <a:srgbClr val="FF0000"/>
                  </a:solidFill>
                </a:rPr>
                <a:t>t</a:t>
              </a:r>
              <a:endParaRPr lang="en-US" sz="2400">
                <a:solidFill>
                  <a:srgbClr val="000000"/>
                </a:solidFill>
                <a:latin typeface="Times New Roman" pitchFamily="18" charset="0"/>
              </a:endParaRPr>
            </a:p>
          </p:txBody>
        </p:sp>
        <p:sp>
          <p:nvSpPr>
            <p:cNvPr id="104476" name="Text Box 32"/>
            <p:cNvSpPr txBox="1">
              <a:spLocks noChangeArrowheads="1"/>
            </p:cNvSpPr>
            <p:nvPr/>
          </p:nvSpPr>
          <p:spPr bwMode="auto">
            <a:xfrm>
              <a:off x="851" y="3197"/>
              <a:ext cx="998"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000000"/>
                  </a:solidFill>
                </a:rPr>
                <a:t>write reply to</a:t>
              </a:r>
            </a:p>
            <a:p>
              <a:pPr>
                <a:spcBef>
                  <a:spcPct val="0"/>
                </a:spcBef>
                <a:buClrTx/>
                <a:buSzTx/>
                <a:buFontTx/>
                <a:buNone/>
              </a:pPr>
              <a:r>
                <a:rPr lang="en-US" sz="1400">
                  <a:solidFill>
                    <a:srgbClr val="CC0000"/>
                  </a:solidFill>
                </a:rPr>
                <a:t>connectionSocket</a:t>
              </a:r>
              <a:endParaRPr lang="en-US" sz="2400">
                <a:solidFill>
                  <a:srgbClr val="CC0000"/>
                </a:solidFill>
                <a:latin typeface="Times New Roman" pitchFamily="18" charset="0"/>
              </a:endParaRPr>
            </a:p>
          </p:txBody>
        </p:sp>
        <p:sp>
          <p:nvSpPr>
            <p:cNvPr id="104477" name="Line 33"/>
            <p:cNvSpPr>
              <a:spLocks noChangeShapeType="1"/>
            </p:cNvSpPr>
            <p:nvPr/>
          </p:nvSpPr>
          <p:spPr bwMode="auto">
            <a:xfrm>
              <a:off x="1278" y="2586"/>
              <a:ext cx="0" cy="240"/>
            </a:xfrm>
            <a:prstGeom prst="line">
              <a:avLst/>
            </a:prstGeom>
            <a:noFill/>
            <a:ln w="28575">
              <a:solidFill>
                <a:srgbClr val="000099"/>
              </a:solidFill>
              <a:round/>
              <a:headEnd/>
              <a:tailEnd type="triangle" w="med" len="med"/>
            </a:ln>
          </p:spPr>
          <p:txBody>
            <a:bodyPr anchor="ctr">
              <a:spAutoFit/>
            </a:bodyPr>
            <a:lstStyle/>
            <a:p>
              <a:endParaRPr lang="tr-TR"/>
            </a:p>
          </p:txBody>
        </p:sp>
        <p:sp>
          <p:nvSpPr>
            <p:cNvPr id="104478" name="Line 34"/>
            <p:cNvSpPr>
              <a:spLocks noChangeShapeType="1"/>
            </p:cNvSpPr>
            <p:nvPr/>
          </p:nvSpPr>
          <p:spPr bwMode="auto">
            <a:xfrm flipH="1">
              <a:off x="1284" y="3090"/>
              <a:ext cx="6" cy="156"/>
            </a:xfrm>
            <a:prstGeom prst="line">
              <a:avLst/>
            </a:prstGeom>
            <a:noFill/>
            <a:ln w="28575">
              <a:solidFill>
                <a:srgbClr val="000099"/>
              </a:solidFill>
              <a:round/>
              <a:headEnd/>
              <a:tailEnd type="triangle" w="med" len="med"/>
            </a:ln>
          </p:spPr>
          <p:txBody>
            <a:bodyPr anchor="ctr">
              <a:spAutoFit/>
            </a:bodyPr>
            <a:lstStyle/>
            <a:p>
              <a:endParaRPr lang="tr-TR"/>
            </a:p>
          </p:txBody>
        </p:sp>
        <p:sp>
          <p:nvSpPr>
            <p:cNvPr id="104479" name="Line 35"/>
            <p:cNvSpPr>
              <a:spLocks noChangeShapeType="1"/>
            </p:cNvSpPr>
            <p:nvPr/>
          </p:nvSpPr>
          <p:spPr bwMode="auto">
            <a:xfrm>
              <a:off x="1866" y="3306"/>
              <a:ext cx="1536" cy="180"/>
            </a:xfrm>
            <a:prstGeom prst="line">
              <a:avLst/>
            </a:prstGeom>
            <a:noFill/>
            <a:ln w="28575">
              <a:solidFill>
                <a:srgbClr val="CC0000"/>
              </a:solidFill>
              <a:round/>
              <a:headEnd/>
              <a:tailEnd type="triangle" w="med" len="med"/>
            </a:ln>
          </p:spPr>
          <p:txBody>
            <a:bodyPr anchor="ctr">
              <a:spAutoFit/>
            </a:bodyPr>
            <a:lstStyle/>
            <a:p>
              <a:endParaRPr lang="tr-TR"/>
            </a:p>
          </p:txBody>
        </p:sp>
      </p:grpSp>
      <p:pic>
        <p:nvPicPr>
          <p:cNvPr id="104460" name="Picture 45" descr="underline_base"/>
          <p:cNvPicPr>
            <a:picLocks noChangeArrowheads="1"/>
          </p:cNvPicPr>
          <p:nvPr/>
        </p:nvPicPr>
        <p:blipFill>
          <a:blip r:embed="rId2"/>
          <a:srcRect/>
          <a:stretch>
            <a:fillRect/>
          </a:stretch>
        </p:blipFill>
        <p:spPr bwMode="auto">
          <a:xfrm>
            <a:off x="522288" y="758825"/>
            <a:ext cx="7313612" cy="173038"/>
          </a:xfrm>
          <a:prstGeom prst="rect">
            <a:avLst/>
          </a:prstGeom>
          <a:noFill/>
          <a:ln w="9525">
            <a:noFill/>
            <a:miter lim="800000"/>
            <a:headEnd/>
            <a:tailEnd/>
          </a:ln>
        </p:spPr>
      </p:pic>
      <p:sp>
        <p:nvSpPr>
          <p:cNvPr id="104461" name="Line 49"/>
          <p:cNvSpPr>
            <a:spLocks noChangeShapeType="1"/>
          </p:cNvSpPr>
          <p:nvPr/>
        </p:nvSpPr>
        <p:spPr bwMode="auto">
          <a:xfrm>
            <a:off x="804863" y="1589088"/>
            <a:ext cx="3341687" cy="0"/>
          </a:xfrm>
          <a:prstGeom prst="line">
            <a:avLst/>
          </a:prstGeom>
          <a:noFill/>
          <a:ln w="19050">
            <a:solidFill>
              <a:srgbClr val="CC0000"/>
            </a:solidFill>
            <a:round/>
            <a:headEnd/>
            <a:tailEnd/>
          </a:ln>
        </p:spPr>
        <p:txBody>
          <a:bodyPr/>
          <a:lstStyle/>
          <a:p>
            <a:endParaRPr lang="tr-TR"/>
          </a:p>
        </p:txBody>
      </p:sp>
      <p:grpSp>
        <p:nvGrpSpPr>
          <p:cNvPr id="9" name="Group 52"/>
          <p:cNvGrpSpPr>
            <a:grpSpLocks/>
          </p:cNvGrpSpPr>
          <p:nvPr/>
        </p:nvGrpSpPr>
        <p:grpSpPr bwMode="auto">
          <a:xfrm>
            <a:off x="2967038" y="3103563"/>
            <a:ext cx="2200275" cy="587375"/>
            <a:chOff x="3043" y="1189"/>
            <a:chExt cx="1386" cy="370"/>
          </a:xfrm>
        </p:grpSpPr>
        <p:sp>
          <p:nvSpPr>
            <p:cNvPr id="104473" name="Line 37"/>
            <p:cNvSpPr>
              <a:spLocks noChangeShapeType="1"/>
            </p:cNvSpPr>
            <p:nvPr/>
          </p:nvSpPr>
          <p:spPr bwMode="auto">
            <a:xfrm>
              <a:off x="3043" y="1372"/>
              <a:ext cx="1386" cy="0"/>
            </a:xfrm>
            <a:prstGeom prst="line">
              <a:avLst/>
            </a:prstGeom>
            <a:noFill/>
            <a:ln w="38100">
              <a:solidFill>
                <a:srgbClr val="CC0000"/>
              </a:solidFill>
              <a:prstDash val="dash"/>
              <a:round/>
              <a:headEnd type="triangle" w="med" len="med"/>
              <a:tailEnd type="triangle" w="med" len="med"/>
            </a:ln>
          </p:spPr>
          <p:txBody>
            <a:bodyPr wrap="none" anchor="ctr">
              <a:spAutoFit/>
            </a:bodyPr>
            <a:lstStyle/>
            <a:p>
              <a:endParaRPr lang="tr-TR"/>
            </a:p>
          </p:txBody>
        </p:sp>
        <p:sp>
          <p:nvSpPr>
            <p:cNvPr id="104474" name="Text Box 38"/>
            <p:cNvSpPr txBox="1">
              <a:spLocks noChangeArrowheads="1"/>
            </p:cNvSpPr>
            <p:nvPr/>
          </p:nvSpPr>
          <p:spPr bwMode="auto">
            <a:xfrm>
              <a:off x="3106" y="1189"/>
              <a:ext cx="1204" cy="370"/>
            </a:xfrm>
            <a:prstGeom prst="rect">
              <a:avLst/>
            </a:prstGeom>
            <a:noFill/>
            <a:ln w="9525">
              <a:noFill/>
              <a:miter lim="800000"/>
              <a:headEnd/>
              <a:tailEnd/>
            </a:ln>
          </p:spPr>
          <p:txBody>
            <a:bodyPr wrap="none" anchor="ctr">
              <a:spAutoFit/>
            </a:bodyPr>
            <a:lstStyle/>
            <a:p>
              <a:pPr algn="ctr">
                <a:lnSpc>
                  <a:spcPct val="90000"/>
                </a:lnSpc>
                <a:spcBef>
                  <a:spcPct val="0"/>
                </a:spcBef>
                <a:buClrTx/>
                <a:buSzTx/>
                <a:buFontTx/>
                <a:buNone/>
              </a:pPr>
              <a:r>
                <a:rPr lang="en-US" sz="1800">
                  <a:solidFill>
                    <a:srgbClr val="CC0000"/>
                  </a:solidFill>
                </a:rPr>
                <a:t>TCP </a:t>
              </a:r>
            </a:p>
            <a:p>
              <a:pPr algn="ctr">
                <a:lnSpc>
                  <a:spcPct val="90000"/>
                </a:lnSpc>
                <a:spcBef>
                  <a:spcPct val="0"/>
                </a:spcBef>
                <a:buClrTx/>
                <a:buSzTx/>
                <a:buFontTx/>
                <a:buNone/>
              </a:pPr>
              <a:r>
                <a:rPr lang="en-US" sz="1800">
                  <a:solidFill>
                    <a:srgbClr val="CC0000"/>
                  </a:solidFill>
                </a:rPr>
                <a:t>connection setup</a:t>
              </a:r>
              <a:endParaRPr lang="en-US" sz="2400">
                <a:solidFill>
                  <a:srgbClr val="CC0000"/>
                </a:solidFill>
              </a:endParaRPr>
            </a:p>
          </p:txBody>
        </p:sp>
      </p:grpSp>
      <p:sp>
        <p:nvSpPr>
          <p:cNvPr id="104463" name="Line 50"/>
          <p:cNvSpPr>
            <a:spLocks noChangeShapeType="1"/>
          </p:cNvSpPr>
          <p:nvPr/>
        </p:nvSpPr>
        <p:spPr bwMode="auto">
          <a:xfrm>
            <a:off x="5545138" y="1600200"/>
            <a:ext cx="676275" cy="0"/>
          </a:xfrm>
          <a:prstGeom prst="line">
            <a:avLst/>
          </a:prstGeom>
          <a:noFill/>
          <a:ln w="19050">
            <a:solidFill>
              <a:srgbClr val="CC0000"/>
            </a:solidFill>
            <a:round/>
            <a:headEnd/>
            <a:tailEnd/>
          </a:ln>
        </p:spPr>
        <p:txBody>
          <a:bodyPr/>
          <a:lstStyle/>
          <a:p>
            <a:endParaRPr lang="tr-TR"/>
          </a:p>
        </p:txBody>
      </p:sp>
      <p:grpSp>
        <p:nvGrpSpPr>
          <p:cNvPr id="10" name="Group 53"/>
          <p:cNvGrpSpPr>
            <a:grpSpLocks/>
          </p:cNvGrpSpPr>
          <p:nvPr/>
        </p:nvGrpSpPr>
        <p:grpSpPr bwMode="auto">
          <a:xfrm>
            <a:off x="1298575" y="4251325"/>
            <a:ext cx="5440363" cy="1951038"/>
            <a:chOff x="832" y="2713"/>
            <a:chExt cx="3427" cy="1229"/>
          </a:xfrm>
        </p:grpSpPr>
        <p:sp>
          <p:nvSpPr>
            <p:cNvPr id="104466" name="Text Box 15"/>
            <p:cNvSpPr txBox="1">
              <a:spLocks noChangeArrowheads="1"/>
            </p:cNvSpPr>
            <p:nvPr/>
          </p:nvSpPr>
          <p:spPr bwMode="auto">
            <a:xfrm>
              <a:off x="867" y="3514"/>
              <a:ext cx="998"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000000"/>
                  </a:solidFill>
                </a:rPr>
                <a:t>close</a:t>
              </a:r>
            </a:p>
            <a:p>
              <a:pPr>
                <a:spcBef>
                  <a:spcPct val="0"/>
                </a:spcBef>
                <a:buClrTx/>
                <a:buSzTx/>
                <a:buFontTx/>
                <a:buNone/>
              </a:pPr>
              <a:r>
                <a:rPr lang="en-US" sz="1400">
                  <a:solidFill>
                    <a:srgbClr val="CC0000"/>
                  </a:solidFill>
                </a:rPr>
                <a:t>connectionSocket</a:t>
              </a:r>
              <a:endParaRPr lang="en-US" sz="2400">
                <a:solidFill>
                  <a:srgbClr val="CC0000"/>
                </a:solidFill>
                <a:latin typeface="Times New Roman" pitchFamily="18" charset="0"/>
              </a:endParaRPr>
            </a:p>
          </p:txBody>
        </p:sp>
        <p:sp>
          <p:nvSpPr>
            <p:cNvPr id="104467" name="Line 16"/>
            <p:cNvSpPr>
              <a:spLocks noChangeShapeType="1"/>
            </p:cNvSpPr>
            <p:nvPr/>
          </p:nvSpPr>
          <p:spPr bwMode="auto">
            <a:xfrm>
              <a:off x="1318" y="3437"/>
              <a:ext cx="0" cy="204"/>
            </a:xfrm>
            <a:prstGeom prst="line">
              <a:avLst/>
            </a:prstGeom>
            <a:noFill/>
            <a:ln w="28575">
              <a:solidFill>
                <a:srgbClr val="000099"/>
              </a:solidFill>
              <a:round/>
              <a:headEnd/>
              <a:tailEnd type="triangle" w="med" len="med"/>
            </a:ln>
          </p:spPr>
          <p:txBody>
            <a:bodyPr anchor="ctr">
              <a:spAutoFit/>
            </a:bodyPr>
            <a:lstStyle/>
            <a:p>
              <a:endParaRPr lang="tr-TR"/>
            </a:p>
          </p:txBody>
        </p:sp>
        <p:sp>
          <p:nvSpPr>
            <p:cNvPr id="104468" name="Freeform 17"/>
            <p:cNvSpPr>
              <a:spLocks/>
            </p:cNvSpPr>
            <p:nvPr/>
          </p:nvSpPr>
          <p:spPr bwMode="auto">
            <a:xfrm>
              <a:off x="832" y="2713"/>
              <a:ext cx="492" cy="306"/>
            </a:xfrm>
            <a:custGeom>
              <a:avLst/>
              <a:gdLst>
                <a:gd name="T0" fmla="*/ 492 w 492"/>
                <a:gd name="T1" fmla="*/ 0 h 2112"/>
                <a:gd name="T2" fmla="*/ 492 w 492"/>
                <a:gd name="T3" fmla="*/ 0 h 2112"/>
                <a:gd name="T4" fmla="*/ 0 w 492"/>
                <a:gd name="T5" fmla="*/ 0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rgbClr val="000099"/>
              </a:solidFill>
              <a:round/>
              <a:headEnd/>
              <a:tailEnd type="triangle" w="med" len="med"/>
            </a:ln>
          </p:spPr>
          <p:txBody>
            <a:bodyPr anchor="ctr">
              <a:spAutoFit/>
            </a:bodyPr>
            <a:lstStyle/>
            <a:p>
              <a:endParaRPr lang="tr-TR"/>
            </a:p>
          </p:txBody>
        </p:sp>
        <p:grpSp>
          <p:nvGrpSpPr>
            <p:cNvPr id="104469" name="Group 18"/>
            <p:cNvGrpSpPr>
              <a:grpSpLocks/>
            </p:cNvGrpSpPr>
            <p:nvPr/>
          </p:nvGrpSpPr>
          <p:grpSpPr bwMode="auto">
            <a:xfrm>
              <a:off x="3393" y="3250"/>
              <a:ext cx="866" cy="692"/>
              <a:chOff x="3365" y="3377"/>
              <a:chExt cx="866" cy="692"/>
            </a:xfrm>
          </p:grpSpPr>
          <p:sp>
            <p:nvSpPr>
              <p:cNvPr id="104470" name="Text Box 19"/>
              <p:cNvSpPr txBox="1">
                <a:spLocks noChangeArrowheads="1"/>
              </p:cNvSpPr>
              <p:nvPr/>
            </p:nvSpPr>
            <p:spPr bwMode="auto">
              <a:xfrm>
                <a:off x="3365" y="3377"/>
                <a:ext cx="866"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000000"/>
                    </a:solidFill>
                  </a:rPr>
                  <a:t>read reply from</a:t>
                </a:r>
              </a:p>
              <a:p>
                <a:pPr>
                  <a:spcBef>
                    <a:spcPct val="0"/>
                  </a:spcBef>
                  <a:buClrTx/>
                  <a:buSzTx/>
                  <a:buFontTx/>
                  <a:buNone/>
                </a:pPr>
                <a:r>
                  <a:rPr lang="en-US" sz="1400">
                    <a:solidFill>
                      <a:srgbClr val="CC0000"/>
                    </a:solidFill>
                  </a:rPr>
                  <a:t>clientSocket</a:t>
                </a:r>
                <a:endParaRPr lang="en-US" sz="2400">
                  <a:solidFill>
                    <a:srgbClr val="CC0000"/>
                  </a:solidFill>
                  <a:latin typeface="Times New Roman" pitchFamily="18" charset="0"/>
                </a:endParaRPr>
              </a:p>
            </p:txBody>
          </p:sp>
          <p:sp>
            <p:nvSpPr>
              <p:cNvPr id="104471" name="Text Box 20"/>
              <p:cNvSpPr txBox="1">
                <a:spLocks noChangeArrowheads="1"/>
              </p:cNvSpPr>
              <p:nvPr/>
            </p:nvSpPr>
            <p:spPr bwMode="auto">
              <a:xfrm>
                <a:off x="3389" y="3743"/>
                <a:ext cx="719"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000000"/>
                    </a:solidFill>
                  </a:rPr>
                  <a:t>close</a:t>
                </a:r>
              </a:p>
              <a:p>
                <a:pPr>
                  <a:spcBef>
                    <a:spcPct val="0"/>
                  </a:spcBef>
                  <a:buClrTx/>
                  <a:buSzTx/>
                  <a:buFontTx/>
                  <a:buNone/>
                </a:pPr>
                <a:r>
                  <a:rPr lang="en-US" sz="1400">
                    <a:solidFill>
                      <a:srgbClr val="CC0000"/>
                    </a:solidFill>
                  </a:rPr>
                  <a:t>clientSocket</a:t>
                </a:r>
                <a:endParaRPr lang="en-US" sz="2400">
                  <a:solidFill>
                    <a:srgbClr val="CC0000"/>
                  </a:solidFill>
                  <a:latin typeface="Times New Roman" pitchFamily="18" charset="0"/>
                </a:endParaRPr>
              </a:p>
            </p:txBody>
          </p:sp>
          <p:sp>
            <p:nvSpPr>
              <p:cNvPr id="104472" name="Line 21"/>
              <p:cNvSpPr>
                <a:spLocks noChangeShapeType="1"/>
              </p:cNvSpPr>
              <p:nvPr/>
            </p:nvSpPr>
            <p:spPr bwMode="auto">
              <a:xfrm>
                <a:off x="3816" y="3690"/>
                <a:ext cx="0" cy="204"/>
              </a:xfrm>
              <a:prstGeom prst="line">
                <a:avLst/>
              </a:prstGeom>
              <a:noFill/>
              <a:ln w="28575">
                <a:solidFill>
                  <a:srgbClr val="000099"/>
                </a:solidFill>
                <a:round/>
                <a:headEnd/>
                <a:tailEnd type="triangle" w="med" len="med"/>
              </a:ln>
            </p:spPr>
            <p:txBody>
              <a:bodyPr anchor="ctr">
                <a:spAutoFit/>
              </a:bodyPr>
              <a:lstStyle/>
              <a:p>
                <a:endParaRPr lang="tr-TR"/>
              </a:p>
            </p:txBody>
          </p:sp>
        </p:grpSp>
      </p:grpSp>
      <p:sp>
        <p:nvSpPr>
          <p:cNvPr id="4" name="Veri Yer Tutucusu 3"/>
          <p:cNvSpPr>
            <a:spLocks noGrp="1"/>
          </p:cNvSpPr>
          <p:nvPr>
            <p:ph type="dt" sz="quarter" idx="10"/>
          </p:nvPr>
        </p:nvSpPr>
        <p:spPr/>
        <p:txBody>
          <a:bodyPr/>
          <a:lstStyle/>
          <a:p>
            <a:pPr>
              <a:defRPr/>
            </a:pPr>
            <a:fld id="{6378D8BF-851C-4CE4-80BB-35678CCE9E8D}"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xit" presetSubtype="0" fill="hold" nodeType="clickEffect">
                                  <p:stCondLst>
                                    <p:cond delay="0"/>
                                  </p:stCondLst>
                                  <p:childTnLst>
                                    <p:animEffect transition="out" filter="dissolv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dissolv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105475"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4F025DF5-D5F3-413D-B0A9-D95BE9DB01D6}" type="slidenum">
              <a:rPr lang="en-US" smtClean="0">
                <a:solidFill>
                  <a:srgbClr val="000000"/>
                </a:solidFill>
                <a:latin typeface="Tahoma" pitchFamily="34" charset="0"/>
              </a:rPr>
              <a:pPr/>
              <a:t>102</a:t>
            </a:fld>
            <a:endParaRPr lang="en-US" smtClean="0">
              <a:solidFill>
                <a:srgbClr val="000000"/>
              </a:solidFill>
              <a:latin typeface="Tahoma" pitchFamily="34" charset="0"/>
            </a:endParaRPr>
          </a:p>
        </p:txBody>
      </p:sp>
      <p:sp>
        <p:nvSpPr>
          <p:cNvPr id="105476" name="Rectangle 2"/>
          <p:cNvSpPr>
            <a:spLocks noChangeArrowheads="1"/>
          </p:cNvSpPr>
          <p:nvPr/>
        </p:nvSpPr>
        <p:spPr bwMode="auto">
          <a:xfrm>
            <a:off x="422275" y="88900"/>
            <a:ext cx="7772400" cy="947738"/>
          </a:xfrm>
          <a:prstGeom prst="rect">
            <a:avLst/>
          </a:prstGeom>
          <a:noFill/>
          <a:ln w="9525">
            <a:noFill/>
            <a:miter lim="800000"/>
            <a:headEnd/>
            <a:tailEnd/>
          </a:ln>
        </p:spPr>
        <p:txBody>
          <a:bodyPr anchor="ctr"/>
          <a:lstStyle/>
          <a:p>
            <a:pPr>
              <a:spcBef>
                <a:spcPct val="0"/>
              </a:spcBef>
              <a:buClrTx/>
              <a:buSzTx/>
              <a:buFontTx/>
              <a:buNone/>
            </a:pPr>
            <a:r>
              <a:rPr lang="en-US" sz="3600">
                <a:solidFill>
                  <a:srgbClr val="000099"/>
                </a:solidFill>
                <a:latin typeface="Gill Sans MT" pitchFamily="34" charset="0"/>
              </a:rPr>
              <a:t>Example  app: TCP client</a:t>
            </a:r>
            <a:endParaRPr lang="en-US" sz="4400">
              <a:solidFill>
                <a:srgbClr val="000099"/>
              </a:solidFill>
              <a:latin typeface="Gill Sans MT" pitchFamily="34" charset="0"/>
            </a:endParaRPr>
          </a:p>
        </p:txBody>
      </p:sp>
      <p:sp>
        <p:nvSpPr>
          <p:cNvPr id="105477" name="TextBox 1"/>
          <p:cNvSpPr txBox="1">
            <a:spLocks noChangeArrowheads="1"/>
          </p:cNvSpPr>
          <p:nvPr/>
        </p:nvSpPr>
        <p:spPr bwMode="auto">
          <a:xfrm>
            <a:off x="2705100" y="1651000"/>
            <a:ext cx="5894388" cy="4229100"/>
          </a:xfrm>
          <a:prstGeom prst="rect">
            <a:avLst/>
          </a:prstGeom>
          <a:noFill/>
          <a:ln w="9525">
            <a:noFill/>
            <a:miter lim="800000"/>
            <a:headEnd/>
            <a:tailEnd/>
          </a:ln>
        </p:spPr>
        <p:txBody>
          <a:bodyPr wrap="none">
            <a:spAutoFit/>
          </a:bodyPr>
          <a:lstStyle/>
          <a:p>
            <a:pPr>
              <a:lnSpc>
                <a:spcPts val="2800"/>
              </a:lnSpc>
            </a:pPr>
            <a:r>
              <a:rPr lang="en-US"/>
              <a:t>from socket import *</a:t>
            </a:r>
          </a:p>
          <a:p>
            <a:pPr>
              <a:lnSpc>
                <a:spcPts val="2800"/>
              </a:lnSpc>
            </a:pPr>
            <a:r>
              <a:rPr lang="en-US"/>
              <a:t>serverName = </a:t>
            </a:r>
            <a:r>
              <a:rPr lang="en-US" altLang="en-US"/>
              <a:t>’</a:t>
            </a:r>
            <a:r>
              <a:rPr lang="en-US" altLang="ja-JP"/>
              <a:t>servername</a:t>
            </a:r>
            <a:r>
              <a:rPr lang="en-US" altLang="en-US"/>
              <a:t>’</a:t>
            </a:r>
            <a:endParaRPr lang="en-US" altLang="ja-JP"/>
          </a:p>
          <a:p>
            <a:pPr>
              <a:lnSpc>
                <a:spcPts val="2800"/>
              </a:lnSpc>
            </a:pPr>
            <a:r>
              <a:rPr lang="en-US"/>
              <a:t>serverPort = 12000</a:t>
            </a:r>
          </a:p>
          <a:p>
            <a:pPr>
              <a:lnSpc>
                <a:spcPts val="2800"/>
              </a:lnSpc>
            </a:pPr>
            <a:r>
              <a:rPr lang="en-US"/>
              <a:t>clientSocket = socket(AF_INET, SOCK_STREAM)</a:t>
            </a:r>
          </a:p>
          <a:p>
            <a:pPr>
              <a:lnSpc>
                <a:spcPts val="2800"/>
              </a:lnSpc>
            </a:pPr>
            <a:r>
              <a:rPr lang="en-US"/>
              <a:t>clientSocket.connect((serverName,serverPort))</a:t>
            </a:r>
          </a:p>
          <a:p>
            <a:pPr>
              <a:lnSpc>
                <a:spcPts val="2800"/>
              </a:lnSpc>
            </a:pPr>
            <a:r>
              <a:rPr lang="en-US"/>
              <a:t>sentence = raw_input(</a:t>
            </a:r>
            <a:r>
              <a:rPr lang="en-US" altLang="en-US"/>
              <a:t>‘</a:t>
            </a:r>
            <a:r>
              <a:rPr lang="en-US"/>
              <a:t>Input lowercase sentence:</a:t>
            </a:r>
            <a:r>
              <a:rPr lang="en-US" altLang="en-US"/>
              <a:t>’</a:t>
            </a:r>
            <a:r>
              <a:rPr lang="en-US"/>
              <a:t>)</a:t>
            </a:r>
          </a:p>
          <a:p>
            <a:pPr>
              <a:lnSpc>
                <a:spcPts val="2800"/>
              </a:lnSpc>
            </a:pPr>
            <a:r>
              <a:rPr lang="en-US"/>
              <a:t>clientSocket.send(sentence)</a:t>
            </a:r>
          </a:p>
          <a:p>
            <a:pPr>
              <a:lnSpc>
                <a:spcPts val="2800"/>
              </a:lnSpc>
            </a:pPr>
            <a:r>
              <a:rPr lang="en-US"/>
              <a:t>modifiedSentence = clientSocket.recv(1024)</a:t>
            </a:r>
          </a:p>
          <a:p>
            <a:pPr>
              <a:lnSpc>
                <a:spcPts val="2800"/>
              </a:lnSpc>
            </a:pPr>
            <a:r>
              <a:rPr lang="en-US"/>
              <a:t>print </a:t>
            </a:r>
            <a:r>
              <a:rPr lang="en-US" altLang="en-US"/>
              <a:t>‘</a:t>
            </a:r>
            <a:r>
              <a:rPr lang="en-US"/>
              <a:t>From Server:</a:t>
            </a:r>
            <a:r>
              <a:rPr lang="en-US" altLang="en-US"/>
              <a:t>’</a:t>
            </a:r>
            <a:r>
              <a:rPr lang="en-US"/>
              <a:t>, modifiedSentence</a:t>
            </a:r>
          </a:p>
          <a:p>
            <a:pPr>
              <a:lnSpc>
                <a:spcPts val="2800"/>
              </a:lnSpc>
            </a:pPr>
            <a:r>
              <a:rPr lang="en-US"/>
              <a:t>clientSocket.close()</a:t>
            </a:r>
          </a:p>
        </p:txBody>
      </p:sp>
      <p:sp>
        <p:nvSpPr>
          <p:cNvPr id="105478" name="TextBox 2"/>
          <p:cNvSpPr txBox="1">
            <a:spLocks noChangeArrowheads="1"/>
          </p:cNvSpPr>
          <p:nvPr/>
        </p:nvSpPr>
        <p:spPr bwMode="auto">
          <a:xfrm>
            <a:off x="2717800" y="1168400"/>
            <a:ext cx="2706688" cy="461963"/>
          </a:xfrm>
          <a:prstGeom prst="rect">
            <a:avLst/>
          </a:prstGeom>
          <a:noFill/>
          <a:ln w="9525">
            <a:noFill/>
            <a:miter lim="800000"/>
            <a:headEnd/>
            <a:tailEnd/>
          </a:ln>
        </p:spPr>
        <p:txBody>
          <a:bodyPr wrap="none">
            <a:spAutoFit/>
          </a:bodyPr>
          <a:lstStyle/>
          <a:p>
            <a:r>
              <a:rPr lang="en-US" sz="2400" i="1">
                <a:solidFill>
                  <a:srgbClr val="CC0000"/>
                </a:solidFill>
              </a:rPr>
              <a:t>Python TCPClient</a:t>
            </a:r>
          </a:p>
        </p:txBody>
      </p:sp>
      <p:grpSp>
        <p:nvGrpSpPr>
          <p:cNvPr id="2" name="Group 47"/>
          <p:cNvGrpSpPr>
            <a:grpSpLocks/>
          </p:cNvGrpSpPr>
          <p:nvPr/>
        </p:nvGrpSpPr>
        <p:grpSpPr bwMode="auto">
          <a:xfrm>
            <a:off x="0" y="2670175"/>
            <a:ext cx="2778125" cy="523875"/>
            <a:chOff x="-811" y="2671324"/>
            <a:chExt cx="2778483" cy="523220"/>
          </a:xfrm>
        </p:grpSpPr>
        <p:sp>
          <p:nvSpPr>
            <p:cNvPr id="105486" name="TextBox 31"/>
            <p:cNvSpPr txBox="1">
              <a:spLocks noChangeArrowheads="1"/>
            </p:cNvSpPr>
            <p:nvPr/>
          </p:nvSpPr>
          <p:spPr bwMode="auto">
            <a:xfrm>
              <a:off x="-811" y="2671324"/>
              <a:ext cx="2271818" cy="523220"/>
            </a:xfrm>
            <a:prstGeom prst="rect">
              <a:avLst/>
            </a:prstGeom>
            <a:noFill/>
            <a:ln w="9525">
              <a:noFill/>
              <a:miter lim="800000"/>
              <a:headEnd/>
              <a:tailEnd/>
            </a:ln>
          </p:spPr>
          <p:txBody>
            <a:bodyPr>
              <a:spAutoFit/>
            </a:bodyPr>
            <a:lstStyle/>
            <a:p>
              <a:r>
                <a:rPr lang="en-US" sz="1400">
                  <a:solidFill>
                    <a:srgbClr val="000099"/>
                  </a:solidFill>
                </a:rPr>
                <a:t>create TCP socket for server, remote port 12000</a:t>
              </a:r>
            </a:p>
          </p:txBody>
        </p:sp>
        <p:cxnSp>
          <p:nvCxnSpPr>
            <p:cNvPr id="105487" name="Straight Connector 32"/>
            <p:cNvCxnSpPr>
              <a:cxnSpLocks noChangeShapeType="1"/>
            </p:cNvCxnSpPr>
            <p:nvPr/>
          </p:nvCxnSpPr>
          <p:spPr bwMode="auto">
            <a:xfrm>
              <a:off x="2050143" y="3165929"/>
              <a:ext cx="727529" cy="2721"/>
            </a:xfrm>
            <a:prstGeom prst="line">
              <a:avLst/>
            </a:prstGeom>
            <a:noFill/>
            <a:ln w="12700">
              <a:solidFill>
                <a:srgbClr val="CC0000"/>
              </a:solidFill>
              <a:round/>
              <a:headEnd/>
              <a:tailEnd type="triangle" w="med" len="med"/>
            </a:ln>
          </p:spPr>
        </p:cxnSp>
      </p:grpSp>
      <p:sp>
        <p:nvSpPr>
          <p:cNvPr id="5" name="Oval 4"/>
          <p:cNvSpPr>
            <a:spLocks noChangeArrowheads="1"/>
          </p:cNvSpPr>
          <p:nvPr/>
        </p:nvSpPr>
        <p:spPr bwMode="auto">
          <a:xfrm>
            <a:off x="6286500" y="2895600"/>
            <a:ext cx="2247900" cy="508000"/>
          </a:xfrm>
          <a:prstGeom prst="ellipse">
            <a:avLst/>
          </a:prstGeom>
          <a:noFill/>
          <a:ln w="19050">
            <a:solidFill>
              <a:srgbClr val="000099"/>
            </a:solidFill>
            <a:round/>
            <a:headEnd/>
            <a:tailEnd/>
          </a:ln>
        </p:spPr>
        <p:txBody>
          <a:bodyPr/>
          <a:lstStyle/>
          <a:p>
            <a:pPr marL="342900" indent="-342900"/>
            <a:endParaRPr lang="tr-TR" sz="2400">
              <a:latin typeface="Comic Sans MS" pitchFamily="66" charset="0"/>
            </a:endParaRPr>
          </a:p>
        </p:txBody>
      </p:sp>
      <p:pic>
        <p:nvPicPr>
          <p:cNvPr id="105481" name="Picture 17" descr="underline_base"/>
          <p:cNvPicPr>
            <a:picLocks noChangeArrowheads="1"/>
          </p:cNvPicPr>
          <p:nvPr/>
        </p:nvPicPr>
        <p:blipFill>
          <a:blip r:embed="rId2"/>
          <a:srcRect/>
          <a:stretch>
            <a:fillRect/>
          </a:stretch>
        </p:blipFill>
        <p:spPr bwMode="auto">
          <a:xfrm>
            <a:off x="550863" y="795338"/>
            <a:ext cx="4570412" cy="173037"/>
          </a:xfrm>
          <a:prstGeom prst="rect">
            <a:avLst/>
          </a:prstGeom>
          <a:noFill/>
          <a:ln w="9525">
            <a:noFill/>
            <a:miter lim="800000"/>
            <a:headEnd/>
            <a:tailEnd/>
          </a:ln>
        </p:spPr>
      </p:pic>
      <p:grpSp>
        <p:nvGrpSpPr>
          <p:cNvPr id="3" name="Group 47"/>
          <p:cNvGrpSpPr>
            <a:grpSpLocks/>
          </p:cNvGrpSpPr>
          <p:nvPr/>
        </p:nvGrpSpPr>
        <p:grpSpPr bwMode="auto">
          <a:xfrm>
            <a:off x="0" y="4157663"/>
            <a:ext cx="2794000" cy="523875"/>
            <a:chOff x="-17288" y="2918148"/>
            <a:chExt cx="2794960" cy="522566"/>
          </a:xfrm>
        </p:grpSpPr>
        <p:sp>
          <p:nvSpPr>
            <p:cNvPr id="105484" name="TextBox 31"/>
            <p:cNvSpPr txBox="1">
              <a:spLocks noChangeArrowheads="1"/>
            </p:cNvSpPr>
            <p:nvPr/>
          </p:nvSpPr>
          <p:spPr bwMode="auto">
            <a:xfrm>
              <a:off x="-17288" y="2918148"/>
              <a:ext cx="2271818" cy="522566"/>
            </a:xfrm>
            <a:prstGeom prst="rect">
              <a:avLst/>
            </a:prstGeom>
            <a:noFill/>
            <a:ln w="9525">
              <a:noFill/>
              <a:miter lim="800000"/>
              <a:headEnd/>
              <a:tailEnd/>
            </a:ln>
          </p:spPr>
          <p:txBody>
            <a:bodyPr>
              <a:spAutoFit/>
            </a:bodyPr>
            <a:lstStyle/>
            <a:p>
              <a:r>
                <a:rPr lang="en-US" sz="1400">
                  <a:solidFill>
                    <a:srgbClr val="000099"/>
                  </a:solidFill>
                </a:rPr>
                <a:t>No need to attach server name, port </a:t>
              </a:r>
            </a:p>
          </p:txBody>
        </p:sp>
        <p:cxnSp>
          <p:nvCxnSpPr>
            <p:cNvPr id="105485" name="Straight Connector 32"/>
            <p:cNvCxnSpPr>
              <a:cxnSpLocks noChangeShapeType="1"/>
            </p:cNvCxnSpPr>
            <p:nvPr/>
          </p:nvCxnSpPr>
          <p:spPr bwMode="auto">
            <a:xfrm>
              <a:off x="2050143" y="3165929"/>
              <a:ext cx="727529" cy="2721"/>
            </a:xfrm>
            <a:prstGeom prst="line">
              <a:avLst/>
            </a:prstGeom>
            <a:noFill/>
            <a:ln w="12700">
              <a:solidFill>
                <a:srgbClr val="CC0000"/>
              </a:solidFill>
              <a:round/>
              <a:headEnd/>
              <a:tailEnd type="triangle" w="med" len="med"/>
            </a:ln>
          </p:spPr>
        </p:cxnSp>
      </p:grpSp>
      <p:sp>
        <p:nvSpPr>
          <p:cNvPr id="4" name="Veri Yer Tutucusu 3"/>
          <p:cNvSpPr>
            <a:spLocks noGrp="1"/>
          </p:cNvSpPr>
          <p:nvPr>
            <p:ph type="dt" sz="quarter" idx="10"/>
          </p:nvPr>
        </p:nvSpPr>
        <p:spPr/>
        <p:txBody>
          <a:bodyPr/>
          <a:lstStyle/>
          <a:p>
            <a:pPr>
              <a:defRPr/>
            </a:pPr>
            <a:fld id="{5372BA1F-0CB0-4017-9FC0-AF494C44E048}"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106499"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7E1FB90D-5217-458D-A564-F9794AB7257F}" type="slidenum">
              <a:rPr lang="en-US" smtClean="0">
                <a:solidFill>
                  <a:srgbClr val="000000"/>
                </a:solidFill>
                <a:latin typeface="Tahoma" pitchFamily="34" charset="0"/>
              </a:rPr>
              <a:pPr/>
              <a:t>103</a:t>
            </a:fld>
            <a:endParaRPr lang="en-US" smtClean="0">
              <a:solidFill>
                <a:srgbClr val="000000"/>
              </a:solidFill>
              <a:latin typeface="Tahoma" pitchFamily="34" charset="0"/>
            </a:endParaRPr>
          </a:p>
        </p:txBody>
      </p:sp>
      <p:sp>
        <p:nvSpPr>
          <p:cNvPr id="106500" name="Rectangle 2"/>
          <p:cNvSpPr>
            <a:spLocks noChangeArrowheads="1"/>
          </p:cNvSpPr>
          <p:nvPr/>
        </p:nvSpPr>
        <p:spPr bwMode="auto">
          <a:xfrm>
            <a:off x="422275" y="88900"/>
            <a:ext cx="7772400" cy="947738"/>
          </a:xfrm>
          <a:prstGeom prst="rect">
            <a:avLst/>
          </a:prstGeom>
          <a:noFill/>
          <a:ln w="9525">
            <a:noFill/>
            <a:miter lim="800000"/>
            <a:headEnd/>
            <a:tailEnd/>
          </a:ln>
        </p:spPr>
        <p:txBody>
          <a:bodyPr anchor="ctr"/>
          <a:lstStyle/>
          <a:p>
            <a:pPr>
              <a:spcBef>
                <a:spcPct val="0"/>
              </a:spcBef>
              <a:buClrTx/>
              <a:buSzTx/>
              <a:buFontTx/>
              <a:buNone/>
            </a:pPr>
            <a:r>
              <a:rPr lang="en-US" sz="3600">
                <a:solidFill>
                  <a:srgbClr val="000099"/>
                </a:solidFill>
                <a:latin typeface="Gill Sans MT" pitchFamily="34" charset="0"/>
              </a:rPr>
              <a:t>Example app: TCP server</a:t>
            </a:r>
            <a:endParaRPr lang="en-US" sz="4400">
              <a:solidFill>
                <a:srgbClr val="000099"/>
              </a:solidFill>
              <a:latin typeface="Gill Sans MT" pitchFamily="34" charset="0"/>
            </a:endParaRPr>
          </a:p>
        </p:txBody>
      </p:sp>
      <p:sp>
        <p:nvSpPr>
          <p:cNvPr id="106501" name="TextBox 1"/>
          <p:cNvSpPr txBox="1">
            <a:spLocks noChangeArrowheads="1"/>
          </p:cNvSpPr>
          <p:nvPr/>
        </p:nvSpPr>
        <p:spPr bwMode="auto">
          <a:xfrm>
            <a:off x="2717800" y="1651000"/>
            <a:ext cx="5997575" cy="4832350"/>
          </a:xfrm>
          <a:prstGeom prst="rect">
            <a:avLst/>
          </a:prstGeom>
          <a:noFill/>
          <a:ln w="9525">
            <a:noFill/>
            <a:miter lim="800000"/>
            <a:headEnd/>
            <a:tailEnd/>
          </a:ln>
        </p:spPr>
        <p:txBody>
          <a:bodyPr wrap="none">
            <a:spAutoFit/>
          </a:bodyPr>
          <a:lstStyle/>
          <a:p>
            <a:r>
              <a:rPr lang="en-US"/>
              <a:t> from socket import *</a:t>
            </a:r>
          </a:p>
          <a:p>
            <a:r>
              <a:rPr lang="en-US"/>
              <a:t>serverPort = 12000</a:t>
            </a:r>
          </a:p>
          <a:p>
            <a:r>
              <a:rPr lang="en-US"/>
              <a:t>serverSocket = socket(AF_INET,SOCK_STREAM)</a:t>
            </a:r>
          </a:p>
          <a:p>
            <a:r>
              <a:rPr lang="en-US"/>
              <a:t>serverSocket.bind((</a:t>
            </a:r>
            <a:r>
              <a:rPr lang="en-US" altLang="en-US"/>
              <a:t>‘’</a:t>
            </a:r>
            <a:r>
              <a:rPr lang="en-US"/>
              <a:t>,serverPort))</a:t>
            </a:r>
          </a:p>
          <a:p>
            <a:r>
              <a:rPr lang="en-US"/>
              <a:t>serverSocket.listen(1)</a:t>
            </a:r>
          </a:p>
          <a:p>
            <a:r>
              <a:rPr lang="en-US"/>
              <a:t>print </a:t>
            </a:r>
            <a:r>
              <a:rPr lang="en-US" altLang="en-US"/>
              <a:t>‘</a:t>
            </a:r>
            <a:r>
              <a:rPr lang="en-US"/>
              <a:t>The server is ready to receive</a:t>
            </a:r>
            <a:r>
              <a:rPr lang="en-US" altLang="en-US"/>
              <a:t>’</a:t>
            </a:r>
            <a:endParaRPr lang="en-US"/>
          </a:p>
          <a:p>
            <a:r>
              <a:rPr lang="en-US"/>
              <a:t>while 1:</a:t>
            </a:r>
          </a:p>
          <a:p>
            <a:r>
              <a:rPr lang="en-US"/>
              <a:t>     connectionSocket, addr = serverSocket.accept()</a:t>
            </a:r>
          </a:p>
          <a:p>
            <a:r>
              <a:rPr lang="en-US"/>
              <a:t>     </a:t>
            </a:r>
          </a:p>
          <a:p>
            <a:r>
              <a:rPr lang="en-US"/>
              <a:t>     sentence = connectionSocket.recv(1024)</a:t>
            </a:r>
          </a:p>
          <a:p>
            <a:r>
              <a:rPr lang="en-US"/>
              <a:t>     capitalizedSentence = sentence.upper()</a:t>
            </a:r>
          </a:p>
          <a:p>
            <a:r>
              <a:rPr lang="en-US"/>
              <a:t>     connectionSocket.send(capitalizedSentence)</a:t>
            </a:r>
          </a:p>
          <a:p>
            <a:r>
              <a:rPr lang="en-US"/>
              <a:t>     connectionSocket.close()</a:t>
            </a:r>
            <a:endParaRPr lang="en-US" sz="1800"/>
          </a:p>
        </p:txBody>
      </p:sp>
      <p:sp>
        <p:nvSpPr>
          <p:cNvPr id="106502" name="TextBox 2"/>
          <p:cNvSpPr txBox="1">
            <a:spLocks noChangeArrowheads="1"/>
          </p:cNvSpPr>
          <p:nvPr/>
        </p:nvSpPr>
        <p:spPr bwMode="auto">
          <a:xfrm>
            <a:off x="2717800" y="1168400"/>
            <a:ext cx="2827338" cy="461963"/>
          </a:xfrm>
          <a:prstGeom prst="rect">
            <a:avLst/>
          </a:prstGeom>
          <a:noFill/>
          <a:ln w="9525">
            <a:noFill/>
            <a:miter lim="800000"/>
            <a:headEnd/>
            <a:tailEnd/>
          </a:ln>
        </p:spPr>
        <p:txBody>
          <a:bodyPr wrap="none">
            <a:spAutoFit/>
          </a:bodyPr>
          <a:lstStyle/>
          <a:p>
            <a:r>
              <a:rPr lang="en-US" sz="2400" i="1">
                <a:solidFill>
                  <a:srgbClr val="CC0000"/>
                </a:solidFill>
              </a:rPr>
              <a:t>Python TCPServer</a:t>
            </a:r>
          </a:p>
        </p:txBody>
      </p:sp>
      <p:grpSp>
        <p:nvGrpSpPr>
          <p:cNvPr id="2" name="Group 13"/>
          <p:cNvGrpSpPr>
            <a:grpSpLocks/>
          </p:cNvGrpSpPr>
          <p:nvPr/>
        </p:nvGrpSpPr>
        <p:grpSpPr bwMode="auto">
          <a:xfrm>
            <a:off x="152400" y="2173288"/>
            <a:ext cx="2559050" cy="566737"/>
            <a:chOff x="151614" y="2173972"/>
            <a:chExt cx="2559082" cy="566309"/>
          </a:xfrm>
        </p:grpSpPr>
        <p:sp>
          <p:nvSpPr>
            <p:cNvPr id="106521" name="TextBox 31"/>
            <p:cNvSpPr txBox="1">
              <a:spLocks noChangeArrowheads="1"/>
            </p:cNvSpPr>
            <p:nvPr/>
          </p:nvSpPr>
          <p:spPr bwMode="auto">
            <a:xfrm>
              <a:off x="151614" y="2173972"/>
              <a:ext cx="2559082" cy="566309"/>
            </a:xfrm>
            <a:prstGeom prst="rect">
              <a:avLst/>
            </a:prstGeom>
            <a:noFill/>
            <a:ln w="9525">
              <a:noFill/>
              <a:miter lim="800000"/>
              <a:headEnd/>
              <a:tailEnd/>
            </a:ln>
          </p:spPr>
          <p:txBody>
            <a:bodyPr>
              <a:spAutoFit/>
            </a:bodyPr>
            <a:lstStyle/>
            <a:p>
              <a:r>
                <a:rPr lang="en-US" sz="1400">
                  <a:solidFill>
                    <a:srgbClr val="000099"/>
                  </a:solidFill>
                </a:rPr>
                <a:t>create TCP welcoming</a:t>
              </a:r>
            </a:p>
            <a:p>
              <a:r>
                <a:rPr lang="en-US" sz="1400">
                  <a:solidFill>
                    <a:srgbClr val="000099"/>
                  </a:solidFill>
                </a:rPr>
                <a:t>socket</a:t>
              </a:r>
            </a:p>
          </p:txBody>
        </p:sp>
        <p:cxnSp>
          <p:nvCxnSpPr>
            <p:cNvPr id="106522" name="Straight Connector 32"/>
            <p:cNvCxnSpPr>
              <a:cxnSpLocks noChangeShapeType="1"/>
            </p:cNvCxnSpPr>
            <p:nvPr/>
          </p:nvCxnSpPr>
          <p:spPr bwMode="auto">
            <a:xfrm>
              <a:off x="1695045" y="2596011"/>
              <a:ext cx="930227" cy="1139"/>
            </a:xfrm>
            <a:prstGeom prst="line">
              <a:avLst/>
            </a:prstGeom>
            <a:noFill/>
            <a:ln w="12700">
              <a:solidFill>
                <a:srgbClr val="CC0000"/>
              </a:solidFill>
              <a:round/>
              <a:headEnd/>
              <a:tailEnd type="triangle" w="med" len="med"/>
            </a:ln>
          </p:spPr>
        </p:cxnSp>
      </p:grpSp>
      <p:grpSp>
        <p:nvGrpSpPr>
          <p:cNvPr id="3" name="Group 14"/>
          <p:cNvGrpSpPr>
            <a:grpSpLocks/>
          </p:cNvGrpSpPr>
          <p:nvPr/>
        </p:nvGrpSpPr>
        <p:grpSpPr bwMode="auto">
          <a:xfrm>
            <a:off x="131763" y="3036888"/>
            <a:ext cx="2540000" cy="523875"/>
            <a:chOff x="169076" y="2884812"/>
            <a:chExt cx="2541127" cy="523220"/>
          </a:xfrm>
        </p:grpSpPr>
        <p:sp>
          <p:nvSpPr>
            <p:cNvPr id="106519" name="TextBox 26"/>
            <p:cNvSpPr txBox="1">
              <a:spLocks noChangeArrowheads="1"/>
            </p:cNvSpPr>
            <p:nvPr/>
          </p:nvSpPr>
          <p:spPr bwMode="auto">
            <a:xfrm>
              <a:off x="169076" y="2884812"/>
              <a:ext cx="2271818" cy="523220"/>
            </a:xfrm>
            <a:prstGeom prst="rect">
              <a:avLst/>
            </a:prstGeom>
            <a:noFill/>
            <a:ln w="9525">
              <a:noFill/>
              <a:miter lim="800000"/>
              <a:headEnd/>
              <a:tailEnd/>
            </a:ln>
          </p:spPr>
          <p:txBody>
            <a:bodyPr>
              <a:spAutoFit/>
            </a:bodyPr>
            <a:lstStyle/>
            <a:p>
              <a:r>
                <a:rPr lang="en-US" sz="1400">
                  <a:solidFill>
                    <a:srgbClr val="000099"/>
                  </a:solidFill>
                </a:rPr>
                <a:t>server begins listening for  incoming TCP requests</a:t>
              </a:r>
            </a:p>
          </p:txBody>
        </p:sp>
        <p:cxnSp>
          <p:nvCxnSpPr>
            <p:cNvPr id="106520" name="Straight Connector 30"/>
            <p:cNvCxnSpPr>
              <a:cxnSpLocks noChangeShapeType="1"/>
            </p:cNvCxnSpPr>
            <p:nvPr/>
          </p:nvCxnSpPr>
          <p:spPr bwMode="auto">
            <a:xfrm>
              <a:off x="1982674" y="3169104"/>
              <a:ext cx="727529" cy="2721"/>
            </a:xfrm>
            <a:prstGeom prst="line">
              <a:avLst/>
            </a:prstGeom>
            <a:noFill/>
            <a:ln w="12700">
              <a:solidFill>
                <a:srgbClr val="CC0000"/>
              </a:solidFill>
              <a:round/>
              <a:headEnd/>
              <a:tailEnd type="triangle" w="med" len="med"/>
            </a:ln>
          </p:spPr>
        </p:cxnSp>
      </p:grpSp>
      <p:grpSp>
        <p:nvGrpSpPr>
          <p:cNvPr id="4" name="Group 15"/>
          <p:cNvGrpSpPr>
            <a:grpSpLocks/>
          </p:cNvGrpSpPr>
          <p:nvPr/>
        </p:nvGrpSpPr>
        <p:grpSpPr bwMode="auto">
          <a:xfrm>
            <a:off x="528638" y="3816350"/>
            <a:ext cx="2155825" cy="298450"/>
            <a:chOff x="553383" y="3714241"/>
            <a:chExt cx="2157273" cy="299227"/>
          </a:xfrm>
        </p:grpSpPr>
        <p:sp>
          <p:nvSpPr>
            <p:cNvPr id="106517" name="TextBox 34"/>
            <p:cNvSpPr txBox="1">
              <a:spLocks noChangeArrowheads="1"/>
            </p:cNvSpPr>
            <p:nvPr/>
          </p:nvSpPr>
          <p:spPr bwMode="auto">
            <a:xfrm>
              <a:off x="553383" y="3714241"/>
              <a:ext cx="1194763" cy="299227"/>
            </a:xfrm>
            <a:prstGeom prst="rect">
              <a:avLst/>
            </a:prstGeom>
            <a:noFill/>
            <a:ln w="9525">
              <a:noFill/>
              <a:miter lim="800000"/>
              <a:headEnd/>
              <a:tailEnd/>
            </a:ln>
          </p:spPr>
          <p:txBody>
            <a:bodyPr>
              <a:spAutoFit/>
            </a:bodyPr>
            <a:lstStyle/>
            <a:p>
              <a:pPr>
                <a:lnSpc>
                  <a:spcPts val="1600"/>
                </a:lnSpc>
              </a:pPr>
              <a:r>
                <a:rPr lang="en-US" sz="1400">
                  <a:solidFill>
                    <a:srgbClr val="000099"/>
                  </a:solidFill>
                </a:rPr>
                <a:t>loop forever</a:t>
              </a:r>
            </a:p>
          </p:txBody>
        </p:sp>
        <p:cxnSp>
          <p:nvCxnSpPr>
            <p:cNvPr id="106518" name="Straight Connector 35"/>
            <p:cNvCxnSpPr>
              <a:cxnSpLocks noChangeShapeType="1"/>
            </p:cNvCxnSpPr>
            <p:nvPr/>
          </p:nvCxnSpPr>
          <p:spPr bwMode="auto">
            <a:xfrm flipV="1">
              <a:off x="1266031" y="3964781"/>
              <a:ext cx="1444625" cy="3969"/>
            </a:xfrm>
            <a:prstGeom prst="line">
              <a:avLst/>
            </a:prstGeom>
            <a:noFill/>
            <a:ln w="12700">
              <a:solidFill>
                <a:srgbClr val="CC0000"/>
              </a:solidFill>
              <a:round/>
              <a:headEnd/>
              <a:tailEnd type="triangle" w="med" len="med"/>
            </a:ln>
          </p:spPr>
        </p:cxnSp>
      </p:grpSp>
      <p:grpSp>
        <p:nvGrpSpPr>
          <p:cNvPr id="5" name="Group 17"/>
          <p:cNvGrpSpPr>
            <a:grpSpLocks/>
          </p:cNvGrpSpPr>
          <p:nvPr/>
        </p:nvGrpSpPr>
        <p:grpSpPr bwMode="auto">
          <a:xfrm>
            <a:off x="198438" y="4176713"/>
            <a:ext cx="2813050" cy="752475"/>
            <a:chOff x="380319" y="3965998"/>
            <a:chExt cx="2392469" cy="752685"/>
          </a:xfrm>
        </p:grpSpPr>
        <p:sp>
          <p:nvSpPr>
            <p:cNvPr id="106515" name="TextBox 36"/>
            <p:cNvSpPr txBox="1">
              <a:spLocks noChangeArrowheads="1"/>
            </p:cNvSpPr>
            <p:nvPr/>
          </p:nvSpPr>
          <p:spPr bwMode="auto">
            <a:xfrm>
              <a:off x="380319" y="3965998"/>
              <a:ext cx="2184910" cy="752685"/>
            </a:xfrm>
            <a:prstGeom prst="rect">
              <a:avLst/>
            </a:prstGeom>
            <a:noFill/>
            <a:ln w="9525">
              <a:noFill/>
              <a:miter lim="800000"/>
              <a:headEnd/>
              <a:tailEnd/>
            </a:ln>
          </p:spPr>
          <p:txBody>
            <a:bodyPr>
              <a:spAutoFit/>
            </a:bodyPr>
            <a:lstStyle/>
            <a:p>
              <a:pPr>
                <a:lnSpc>
                  <a:spcPts val="1600"/>
                </a:lnSpc>
              </a:pPr>
              <a:r>
                <a:rPr lang="en-US" sz="1400">
                  <a:solidFill>
                    <a:srgbClr val="000099"/>
                  </a:solidFill>
                </a:rPr>
                <a:t>server waits on accept()</a:t>
              </a:r>
            </a:p>
            <a:p>
              <a:pPr>
                <a:lnSpc>
                  <a:spcPts val="1600"/>
                </a:lnSpc>
              </a:pPr>
              <a:r>
                <a:rPr lang="en-US" sz="1400">
                  <a:solidFill>
                    <a:srgbClr val="000099"/>
                  </a:solidFill>
                </a:rPr>
                <a:t>for incoming requests, new socket created on return</a:t>
              </a:r>
            </a:p>
          </p:txBody>
        </p:sp>
        <p:cxnSp>
          <p:nvCxnSpPr>
            <p:cNvPr id="106516" name="Straight Connector 39"/>
            <p:cNvCxnSpPr>
              <a:cxnSpLocks noChangeShapeType="1"/>
            </p:cNvCxnSpPr>
            <p:nvPr/>
          </p:nvCxnSpPr>
          <p:spPr bwMode="auto">
            <a:xfrm flipV="1">
              <a:off x="2231565" y="4229808"/>
              <a:ext cx="541223" cy="5869"/>
            </a:xfrm>
            <a:prstGeom prst="line">
              <a:avLst/>
            </a:prstGeom>
            <a:noFill/>
            <a:ln w="12700">
              <a:solidFill>
                <a:srgbClr val="CC0000"/>
              </a:solidFill>
              <a:round/>
              <a:headEnd/>
              <a:tailEnd type="triangle" w="med" len="med"/>
            </a:ln>
          </p:spPr>
        </p:cxnSp>
      </p:grpSp>
      <p:grpSp>
        <p:nvGrpSpPr>
          <p:cNvPr id="6" name="Group 18"/>
          <p:cNvGrpSpPr>
            <a:grpSpLocks/>
          </p:cNvGrpSpPr>
          <p:nvPr/>
        </p:nvGrpSpPr>
        <p:grpSpPr bwMode="auto">
          <a:xfrm>
            <a:off x="258763" y="5149850"/>
            <a:ext cx="2860675" cy="523875"/>
            <a:chOff x="316741" y="4661874"/>
            <a:chExt cx="2859521" cy="524153"/>
          </a:xfrm>
        </p:grpSpPr>
        <p:sp>
          <p:nvSpPr>
            <p:cNvPr id="106513" name="TextBox 61"/>
            <p:cNvSpPr txBox="1">
              <a:spLocks noChangeArrowheads="1"/>
            </p:cNvSpPr>
            <p:nvPr/>
          </p:nvSpPr>
          <p:spPr bwMode="auto">
            <a:xfrm>
              <a:off x="316741" y="4661874"/>
              <a:ext cx="2349500" cy="524153"/>
            </a:xfrm>
            <a:prstGeom prst="rect">
              <a:avLst/>
            </a:prstGeom>
            <a:noFill/>
            <a:ln w="9525">
              <a:noFill/>
              <a:miter lim="800000"/>
              <a:headEnd/>
              <a:tailEnd/>
            </a:ln>
          </p:spPr>
          <p:txBody>
            <a:bodyPr>
              <a:spAutoFit/>
            </a:bodyPr>
            <a:lstStyle/>
            <a:p>
              <a:r>
                <a:rPr lang="en-US" sz="1400">
                  <a:solidFill>
                    <a:srgbClr val="000099"/>
                  </a:solidFill>
                </a:rPr>
                <a:t>read bytes from socket (but not address as in UDP)</a:t>
              </a:r>
            </a:p>
          </p:txBody>
        </p:sp>
        <p:cxnSp>
          <p:nvCxnSpPr>
            <p:cNvPr id="106514" name="Straight Connector 62"/>
            <p:cNvCxnSpPr>
              <a:cxnSpLocks noChangeShapeType="1"/>
            </p:cNvCxnSpPr>
            <p:nvPr/>
          </p:nvCxnSpPr>
          <p:spPr bwMode="auto">
            <a:xfrm>
              <a:off x="1875609" y="4682209"/>
              <a:ext cx="1300653" cy="499"/>
            </a:xfrm>
            <a:prstGeom prst="line">
              <a:avLst/>
            </a:prstGeom>
            <a:noFill/>
            <a:ln w="12700">
              <a:solidFill>
                <a:srgbClr val="CC0000"/>
              </a:solidFill>
              <a:round/>
              <a:headEnd/>
              <a:tailEnd type="triangle" w="med" len="med"/>
            </a:ln>
          </p:spPr>
        </p:cxnSp>
      </p:grpSp>
      <p:grpSp>
        <p:nvGrpSpPr>
          <p:cNvPr id="7" name="Group 28"/>
          <p:cNvGrpSpPr>
            <a:grpSpLocks/>
          </p:cNvGrpSpPr>
          <p:nvPr/>
        </p:nvGrpSpPr>
        <p:grpSpPr bwMode="auto">
          <a:xfrm>
            <a:off x="127000" y="5759450"/>
            <a:ext cx="2878138" cy="738188"/>
            <a:chOff x="162014" y="4686636"/>
            <a:chExt cx="2878315" cy="738664"/>
          </a:xfrm>
        </p:grpSpPr>
        <p:sp>
          <p:nvSpPr>
            <p:cNvPr id="106511" name="TextBox 29"/>
            <p:cNvSpPr txBox="1">
              <a:spLocks noChangeArrowheads="1"/>
            </p:cNvSpPr>
            <p:nvPr/>
          </p:nvSpPr>
          <p:spPr bwMode="auto">
            <a:xfrm>
              <a:off x="162014" y="4686636"/>
              <a:ext cx="2349500" cy="738664"/>
            </a:xfrm>
            <a:prstGeom prst="rect">
              <a:avLst/>
            </a:prstGeom>
            <a:noFill/>
            <a:ln w="9525">
              <a:noFill/>
              <a:miter lim="800000"/>
              <a:headEnd/>
              <a:tailEnd/>
            </a:ln>
          </p:spPr>
          <p:txBody>
            <a:bodyPr>
              <a:spAutoFit/>
            </a:bodyPr>
            <a:lstStyle/>
            <a:p>
              <a:r>
                <a:rPr lang="en-US" sz="1400">
                  <a:solidFill>
                    <a:srgbClr val="000099"/>
                  </a:solidFill>
                </a:rPr>
                <a:t>close connection to this client (but </a:t>
              </a:r>
              <a:r>
                <a:rPr lang="en-US" sz="1400" i="1">
                  <a:solidFill>
                    <a:srgbClr val="000099"/>
                  </a:solidFill>
                </a:rPr>
                <a:t>not</a:t>
              </a:r>
              <a:r>
                <a:rPr lang="en-US" sz="1400">
                  <a:solidFill>
                    <a:srgbClr val="000099"/>
                  </a:solidFill>
                </a:rPr>
                <a:t> welcoming socket)</a:t>
              </a:r>
            </a:p>
          </p:txBody>
        </p:sp>
        <p:cxnSp>
          <p:nvCxnSpPr>
            <p:cNvPr id="106512" name="Straight Connector 33"/>
            <p:cNvCxnSpPr>
              <a:cxnSpLocks noChangeShapeType="1"/>
            </p:cNvCxnSpPr>
            <p:nvPr/>
          </p:nvCxnSpPr>
          <p:spPr bwMode="auto">
            <a:xfrm>
              <a:off x="2184198" y="4843734"/>
              <a:ext cx="856131" cy="2269"/>
            </a:xfrm>
            <a:prstGeom prst="line">
              <a:avLst/>
            </a:prstGeom>
            <a:noFill/>
            <a:ln w="12700">
              <a:solidFill>
                <a:srgbClr val="CC0000"/>
              </a:solidFill>
              <a:round/>
              <a:headEnd/>
              <a:tailEnd type="triangle" w="med" len="med"/>
            </a:ln>
          </p:spPr>
        </p:cxnSp>
      </p:grpSp>
      <p:pic>
        <p:nvPicPr>
          <p:cNvPr id="106509" name="Picture 17" descr="underline_base"/>
          <p:cNvPicPr>
            <a:picLocks noChangeArrowheads="1"/>
          </p:cNvPicPr>
          <p:nvPr/>
        </p:nvPicPr>
        <p:blipFill>
          <a:blip r:embed="rId2"/>
          <a:srcRect/>
          <a:stretch>
            <a:fillRect/>
          </a:stretch>
        </p:blipFill>
        <p:spPr bwMode="auto">
          <a:xfrm>
            <a:off x="514350" y="769938"/>
            <a:ext cx="4570413" cy="173037"/>
          </a:xfrm>
          <a:prstGeom prst="rect">
            <a:avLst/>
          </a:prstGeom>
          <a:noFill/>
          <a:ln w="9525">
            <a:noFill/>
            <a:miter lim="800000"/>
            <a:headEnd/>
            <a:tailEnd/>
          </a:ln>
        </p:spPr>
      </p:pic>
      <p:sp>
        <p:nvSpPr>
          <p:cNvPr id="8" name="Veri Yer Tutucusu 7"/>
          <p:cNvSpPr>
            <a:spLocks noGrp="1"/>
          </p:cNvSpPr>
          <p:nvPr>
            <p:ph type="dt" sz="quarter" idx="10"/>
          </p:nvPr>
        </p:nvSpPr>
        <p:spPr/>
        <p:txBody>
          <a:bodyPr/>
          <a:lstStyle/>
          <a:p>
            <a:pPr>
              <a:defRPr/>
            </a:pPr>
            <a:fld id="{1CCD93F2-9289-4176-BCAE-376AFC5404A3}"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nodeType="clickEffect">
                                  <p:stCondLst>
                                    <p:cond delay="0"/>
                                  </p:stCondLst>
                                  <p:childTnLst>
                                    <p:animEffect transition="out" filter="dissolv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xit" presetSubtype="0" fill="hold" nodeType="clickEffect">
                                  <p:stCondLst>
                                    <p:cond delay="0"/>
                                  </p:stCondLst>
                                  <p:childTnLst>
                                    <p:animEffect transition="out" filter="dissolv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nodeType="clickEffect">
                                  <p:stCondLst>
                                    <p:cond delay="0"/>
                                  </p:stCondLst>
                                  <p:childTnLst>
                                    <p:animEffect transition="out" filter="dissolv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xit" presetSubtype="0" fill="hold" nodeType="clickEffect">
                                  <p:stCondLst>
                                    <p:cond delay="0"/>
                                  </p:stCondLst>
                                  <p:childTnLst>
                                    <p:animEffect transition="out" filter="dissolv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506413" y="195263"/>
            <a:ext cx="5746750" cy="819150"/>
          </a:xfrm>
        </p:spPr>
        <p:txBody>
          <a:bodyPr/>
          <a:lstStyle/>
          <a:p>
            <a:r>
              <a:rPr lang="en-US" smtClean="0">
                <a:ea typeface="ＭＳ Ｐゴシック" pitchFamily="34" charset="-128"/>
              </a:rPr>
              <a:t>Chapter 2: summary</a:t>
            </a:r>
          </a:p>
        </p:txBody>
      </p:sp>
      <p:sp>
        <p:nvSpPr>
          <p:cNvPr id="107523" name="Rectangle 3"/>
          <p:cNvSpPr>
            <a:spLocks noGrp="1" noChangeArrowheads="1"/>
          </p:cNvSpPr>
          <p:nvPr>
            <p:ph sz="half" idx="1"/>
          </p:nvPr>
        </p:nvSpPr>
        <p:spPr>
          <a:xfrm>
            <a:off x="514350" y="1854200"/>
            <a:ext cx="4313238" cy="3676650"/>
          </a:xfrm>
        </p:spPr>
        <p:txBody>
          <a:bodyPr/>
          <a:lstStyle/>
          <a:p>
            <a:r>
              <a:rPr lang="en-US" sz="2400" smtClean="0">
                <a:ea typeface="ＭＳ Ｐゴシック" pitchFamily="34" charset="-128"/>
              </a:rPr>
              <a:t>application architectures</a:t>
            </a:r>
          </a:p>
          <a:p>
            <a:pPr lvl="1"/>
            <a:r>
              <a:rPr lang="en-US" smtClean="0">
                <a:ea typeface="ＭＳ Ｐゴシック" pitchFamily="34" charset="-128"/>
              </a:rPr>
              <a:t>client-server</a:t>
            </a:r>
          </a:p>
          <a:p>
            <a:pPr lvl="1"/>
            <a:r>
              <a:rPr lang="en-US" smtClean="0">
                <a:ea typeface="ＭＳ Ｐゴシック" pitchFamily="34" charset="-128"/>
              </a:rPr>
              <a:t>P2P</a:t>
            </a:r>
          </a:p>
          <a:p>
            <a:r>
              <a:rPr lang="en-US" sz="2400" smtClean="0">
                <a:ea typeface="ＭＳ Ｐゴシック" pitchFamily="34" charset="-128"/>
              </a:rPr>
              <a:t>application service requirements:</a:t>
            </a:r>
          </a:p>
          <a:p>
            <a:pPr lvl="1"/>
            <a:r>
              <a:rPr lang="en-US" smtClean="0">
                <a:ea typeface="ＭＳ Ｐゴシック" pitchFamily="34" charset="-128"/>
              </a:rPr>
              <a:t>reliability, bandwidth, delay</a:t>
            </a:r>
          </a:p>
          <a:p>
            <a:r>
              <a:rPr lang="en-US" sz="2400" smtClean="0">
                <a:ea typeface="ＭＳ Ｐゴシック" pitchFamily="34" charset="-128"/>
              </a:rPr>
              <a:t>Internet transport service model</a:t>
            </a:r>
          </a:p>
          <a:p>
            <a:pPr lvl="1"/>
            <a:r>
              <a:rPr lang="en-US" smtClean="0">
                <a:ea typeface="ＭＳ Ｐゴシック" pitchFamily="34" charset="-128"/>
              </a:rPr>
              <a:t>connection-oriented, reliable: TCP</a:t>
            </a:r>
          </a:p>
          <a:p>
            <a:pPr lvl="1"/>
            <a:r>
              <a:rPr lang="en-US" smtClean="0">
                <a:ea typeface="ＭＳ Ｐゴシック" pitchFamily="34" charset="-128"/>
              </a:rPr>
              <a:t>unreliable, datagrams: UDP</a:t>
            </a:r>
          </a:p>
        </p:txBody>
      </p:sp>
      <p:sp>
        <p:nvSpPr>
          <p:cNvPr id="107524" name="Rectangle 4"/>
          <p:cNvSpPr>
            <a:spLocks noGrp="1" noChangeArrowheads="1"/>
          </p:cNvSpPr>
          <p:nvPr>
            <p:ph sz="half" idx="2"/>
          </p:nvPr>
        </p:nvSpPr>
        <p:spPr>
          <a:xfrm>
            <a:off x="531813" y="1201738"/>
            <a:ext cx="7581900" cy="676275"/>
          </a:xfrm>
        </p:spPr>
        <p:txBody>
          <a:bodyPr/>
          <a:lstStyle/>
          <a:p>
            <a:pPr>
              <a:buFont typeface="Wingdings" pitchFamily="2" charset="2"/>
              <a:buNone/>
            </a:pPr>
            <a:r>
              <a:rPr lang="en-US" i="1" smtClean="0">
                <a:solidFill>
                  <a:srgbClr val="CC0000"/>
                </a:solidFill>
                <a:ea typeface="ＭＳ Ｐゴシック" pitchFamily="34" charset="-128"/>
              </a:rPr>
              <a:t>our study of network apps now complete!</a:t>
            </a:r>
          </a:p>
        </p:txBody>
      </p:sp>
      <p:sp>
        <p:nvSpPr>
          <p:cNvPr id="107525"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107526"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493F2D8C-BEB4-482F-9901-057F58C0505D}" type="slidenum">
              <a:rPr lang="en-US" smtClean="0">
                <a:solidFill>
                  <a:srgbClr val="000000"/>
                </a:solidFill>
                <a:latin typeface="Tahoma" pitchFamily="34" charset="0"/>
              </a:rPr>
              <a:pPr/>
              <a:t>104</a:t>
            </a:fld>
            <a:endParaRPr lang="en-US" smtClean="0">
              <a:solidFill>
                <a:srgbClr val="000000"/>
              </a:solidFill>
              <a:latin typeface="Tahoma" pitchFamily="34" charset="0"/>
            </a:endParaRPr>
          </a:p>
        </p:txBody>
      </p:sp>
      <p:pic>
        <p:nvPicPr>
          <p:cNvPr id="107527" name="Picture 11" descr="underline_base"/>
          <p:cNvPicPr>
            <a:picLocks noChangeArrowheads="1"/>
          </p:cNvPicPr>
          <p:nvPr/>
        </p:nvPicPr>
        <p:blipFill>
          <a:blip r:embed="rId2"/>
          <a:srcRect/>
          <a:stretch>
            <a:fillRect/>
          </a:stretch>
        </p:blipFill>
        <p:spPr bwMode="auto">
          <a:xfrm>
            <a:off x="573088" y="833438"/>
            <a:ext cx="5027612" cy="173037"/>
          </a:xfrm>
          <a:prstGeom prst="rect">
            <a:avLst/>
          </a:prstGeom>
          <a:noFill/>
          <a:ln w="9525">
            <a:noFill/>
            <a:miter lim="800000"/>
            <a:headEnd/>
            <a:tailEnd/>
          </a:ln>
        </p:spPr>
      </p:pic>
      <p:sp>
        <p:nvSpPr>
          <p:cNvPr id="107528" name="Rectangle 5"/>
          <p:cNvSpPr>
            <a:spLocks noChangeArrowheads="1"/>
          </p:cNvSpPr>
          <p:nvPr/>
        </p:nvSpPr>
        <p:spPr bwMode="auto">
          <a:xfrm>
            <a:off x="4967288" y="1809750"/>
            <a:ext cx="3962400" cy="3676650"/>
          </a:xfrm>
          <a:prstGeom prst="rect">
            <a:avLst/>
          </a:prstGeom>
          <a:noFill/>
          <a:ln w="9525">
            <a:noFill/>
            <a:miter lim="800000"/>
            <a:headEnd/>
            <a:tailEnd/>
          </a:ln>
        </p:spPr>
        <p:txBody>
          <a:bodyPr/>
          <a:lstStyle/>
          <a:p>
            <a:pPr marL="342900" indent="-342900">
              <a:buClr>
                <a:srgbClr val="000099"/>
              </a:buClr>
              <a:buSzPct val="75000"/>
              <a:buFont typeface="Wingdings" pitchFamily="2" charset="2"/>
              <a:buChar char="v"/>
            </a:pPr>
            <a:r>
              <a:rPr lang="en-US" sz="2400">
                <a:solidFill>
                  <a:srgbClr val="000000"/>
                </a:solidFill>
                <a:latin typeface="Gill Sans MT" pitchFamily="34" charset="0"/>
              </a:rPr>
              <a:t>specific protocols:</a:t>
            </a:r>
          </a:p>
          <a:p>
            <a:pPr marL="742950" lvl="1" indent="-285750">
              <a:buClr>
                <a:srgbClr val="000099"/>
              </a:buClr>
              <a:buSzTx/>
              <a:buFont typeface="Wingdings" pitchFamily="2" charset="2"/>
              <a:buChar char="§"/>
            </a:pPr>
            <a:r>
              <a:rPr lang="en-US" sz="2400">
                <a:solidFill>
                  <a:srgbClr val="000000"/>
                </a:solidFill>
                <a:latin typeface="Gill Sans MT" pitchFamily="34" charset="0"/>
              </a:rPr>
              <a:t>HTTP</a:t>
            </a:r>
          </a:p>
          <a:p>
            <a:pPr marL="742950" lvl="1" indent="-285750">
              <a:buClr>
                <a:srgbClr val="000099"/>
              </a:buClr>
              <a:buSzTx/>
              <a:buFont typeface="Wingdings" pitchFamily="2" charset="2"/>
              <a:buChar char="§"/>
            </a:pPr>
            <a:r>
              <a:rPr lang="en-US" sz="2400">
                <a:solidFill>
                  <a:srgbClr val="000000"/>
                </a:solidFill>
                <a:latin typeface="Gill Sans MT" pitchFamily="34" charset="0"/>
              </a:rPr>
              <a:t>FTP</a:t>
            </a:r>
          </a:p>
          <a:p>
            <a:pPr marL="742950" lvl="1" indent="-285750">
              <a:buClr>
                <a:srgbClr val="000099"/>
              </a:buClr>
              <a:buSzTx/>
              <a:buFont typeface="Wingdings" pitchFamily="2" charset="2"/>
              <a:buChar char="§"/>
            </a:pPr>
            <a:r>
              <a:rPr lang="en-US" sz="2400">
                <a:solidFill>
                  <a:srgbClr val="000000"/>
                </a:solidFill>
                <a:latin typeface="Gill Sans MT" pitchFamily="34" charset="0"/>
              </a:rPr>
              <a:t>SMTP, POP, IMAP</a:t>
            </a:r>
          </a:p>
          <a:p>
            <a:pPr marL="742950" lvl="1" indent="-285750">
              <a:buClr>
                <a:srgbClr val="000099"/>
              </a:buClr>
              <a:buSzTx/>
              <a:buFont typeface="Wingdings" pitchFamily="2" charset="2"/>
              <a:buChar char="§"/>
            </a:pPr>
            <a:r>
              <a:rPr lang="en-US" sz="2400">
                <a:solidFill>
                  <a:srgbClr val="000000"/>
                </a:solidFill>
                <a:latin typeface="Gill Sans MT" pitchFamily="34" charset="0"/>
              </a:rPr>
              <a:t>DNS</a:t>
            </a:r>
          </a:p>
          <a:p>
            <a:pPr marL="742950" lvl="1" indent="-285750">
              <a:buClr>
                <a:srgbClr val="000099"/>
              </a:buClr>
              <a:buSzTx/>
              <a:buFont typeface="Wingdings" pitchFamily="2" charset="2"/>
              <a:buChar char="§"/>
            </a:pPr>
            <a:r>
              <a:rPr lang="en-US" sz="2400">
                <a:solidFill>
                  <a:srgbClr val="000000"/>
                </a:solidFill>
                <a:latin typeface="Gill Sans MT" pitchFamily="34" charset="0"/>
              </a:rPr>
              <a:t>P2P: BitTorrent, DHT </a:t>
            </a:r>
          </a:p>
          <a:p>
            <a:pPr marL="342900" indent="-342900">
              <a:buClr>
                <a:srgbClr val="000099"/>
              </a:buClr>
              <a:buSzPct val="75000"/>
              <a:buFont typeface="Wingdings" pitchFamily="2" charset="2"/>
              <a:buChar char="v"/>
            </a:pPr>
            <a:r>
              <a:rPr lang="en-US" sz="2400">
                <a:solidFill>
                  <a:srgbClr val="000000"/>
                </a:solidFill>
                <a:latin typeface="Gill Sans MT" pitchFamily="34" charset="0"/>
              </a:rPr>
              <a:t>socket programming: TCP, UDP sockets</a:t>
            </a:r>
          </a:p>
        </p:txBody>
      </p:sp>
      <p:sp>
        <p:nvSpPr>
          <p:cNvPr id="2" name="Veri Yer Tutucusu 1"/>
          <p:cNvSpPr>
            <a:spLocks noGrp="1"/>
          </p:cNvSpPr>
          <p:nvPr>
            <p:ph type="dt" sz="quarter" idx="10"/>
          </p:nvPr>
        </p:nvSpPr>
        <p:spPr/>
        <p:txBody>
          <a:bodyPr/>
          <a:lstStyle/>
          <a:p>
            <a:pPr>
              <a:defRPr/>
            </a:pPr>
            <a:fld id="{E132499F-A1E3-4929-9EB7-0430F9F4EE27}" type="datetime1">
              <a:rPr/>
              <a:pPr>
                <a:defRPr/>
              </a:pPr>
              <a:t>10/16/2012</a:t>
            </a:fld>
            <a:endParaRPr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sz="half" idx="1"/>
          </p:nvPr>
        </p:nvSpPr>
        <p:spPr>
          <a:xfrm>
            <a:off x="533400" y="1992313"/>
            <a:ext cx="3810000" cy="3657600"/>
          </a:xfrm>
        </p:spPr>
        <p:txBody>
          <a:bodyPr/>
          <a:lstStyle/>
          <a:p>
            <a:r>
              <a:rPr lang="en-US" sz="2400" smtClean="0">
                <a:ea typeface="ＭＳ Ｐゴシック" pitchFamily="34" charset="-128"/>
              </a:rPr>
              <a:t>typical request/reply message exchange:</a:t>
            </a:r>
          </a:p>
          <a:p>
            <a:pPr lvl="1"/>
            <a:r>
              <a:rPr lang="en-US" smtClean="0">
                <a:ea typeface="ＭＳ Ｐゴシック" pitchFamily="34" charset="-128"/>
              </a:rPr>
              <a:t>client requests info or service</a:t>
            </a:r>
          </a:p>
          <a:p>
            <a:pPr lvl="1"/>
            <a:r>
              <a:rPr lang="en-US" smtClean="0">
                <a:ea typeface="ＭＳ Ｐゴシック" pitchFamily="34" charset="-128"/>
              </a:rPr>
              <a:t>server responds with data, status code</a:t>
            </a:r>
          </a:p>
          <a:p>
            <a:r>
              <a:rPr lang="en-US" sz="2400" smtClean="0">
                <a:ea typeface="ＭＳ Ｐゴシック" pitchFamily="34" charset="-128"/>
              </a:rPr>
              <a:t>message formats:</a:t>
            </a:r>
          </a:p>
          <a:p>
            <a:pPr lvl="1"/>
            <a:r>
              <a:rPr lang="en-US" smtClean="0">
                <a:ea typeface="ＭＳ Ｐゴシック" pitchFamily="34" charset="-128"/>
              </a:rPr>
              <a:t>headers: fields giving info about data</a:t>
            </a:r>
          </a:p>
          <a:p>
            <a:pPr lvl="1"/>
            <a:r>
              <a:rPr lang="en-US" smtClean="0">
                <a:ea typeface="ＭＳ Ｐゴシック" pitchFamily="34" charset="-128"/>
              </a:rPr>
              <a:t>data: info being communicated</a:t>
            </a:r>
          </a:p>
        </p:txBody>
      </p:sp>
      <p:sp>
        <p:nvSpPr>
          <p:cNvPr id="108547"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108548"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B23672C2-112B-450E-8671-B05EA462AE04}" type="slidenum">
              <a:rPr lang="en-US" smtClean="0">
                <a:solidFill>
                  <a:srgbClr val="000000"/>
                </a:solidFill>
                <a:latin typeface="Tahoma" pitchFamily="34" charset="0"/>
              </a:rPr>
              <a:pPr/>
              <a:t>105</a:t>
            </a:fld>
            <a:endParaRPr lang="en-US" smtClean="0">
              <a:solidFill>
                <a:srgbClr val="000000"/>
              </a:solidFill>
              <a:latin typeface="Tahoma" pitchFamily="34" charset="0"/>
            </a:endParaRPr>
          </a:p>
        </p:txBody>
      </p:sp>
      <p:sp>
        <p:nvSpPr>
          <p:cNvPr id="108549" name="Rectangle 5"/>
          <p:cNvSpPr>
            <a:spLocks noChangeArrowheads="1"/>
          </p:cNvSpPr>
          <p:nvPr/>
        </p:nvSpPr>
        <p:spPr bwMode="auto">
          <a:xfrm>
            <a:off x="4603750" y="1976438"/>
            <a:ext cx="4081463" cy="3676650"/>
          </a:xfrm>
          <a:prstGeom prst="rect">
            <a:avLst/>
          </a:prstGeom>
          <a:noFill/>
          <a:ln w="9525">
            <a:noFill/>
            <a:miter lim="800000"/>
            <a:headEnd/>
            <a:tailEnd/>
          </a:ln>
        </p:spPr>
        <p:txBody>
          <a:bodyPr/>
          <a:lstStyle/>
          <a:p>
            <a:pPr marL="342900" indent="-342900">
              <a:buClr>
                <a:srgbClr val="3333CC"/>
              </a:buClr>
            </a:pPr>
            <a:r>
              <a:rPr lang="en-US" sz="2800" i="1">
                <a:solidFill>
                  <a:srgbClr val="CC0000"/>
                </a:solidFill>
                <a:latin typeface="Gill Sans MT" pitchFamily="34" charset="0"/>
              </a:rPr>
              <a:t>important themes:</a:t>
            </a:r>
            <a:r>
              <a:rPr lang="en-US" sz="2400" i="1">
                <a:solidFill>
                  <a:srgbClr val="FF3300"/>
                </a:solidFill>
                <a:latin typeface="Gill Sans MT" pitchFamily="34" charset="0"/>
              </a:rPr>
              <a:t> </a:t>
            </a:r>
          </a:p>
          <a:p>
            <a:pPr marL="342900" indent="-342900">
              <a:buClr>
                <a:srgbClr val="000099"/>
              </a:buClr>
              <a:buSzPct val="75000"/>
              <a:buFont typeface="Wingdings" pitchFamily="2" charset="2"/>
              <a:buChar char="v"/>
            </a:pPr>
            <a:r>
              <a:rPr lang="en-US" sz="2400">
                <a:solidFill>
                  <a:srgbClr val="000000"/>
                </a:solidFill>
                <a:latin typeface="Gill Sans MT" pitchFamily="34" charset="0"/>
              </a:rPr>
              <a:t>control vs. data msgs</a:t>
            </a:r>
          </a:p>
          <a:p>
            <a:pPr marL="742950" lvl="1" indent="-285750">
              <a:buClr>
                <a:srgbClr val="000099"/>
              </a:buClr>
              <a:buSzTx/>
              <a:buFont typeface="Wingdings" pitchFamily="2" charset="2"/>
              <a:buChar char="§"/>
            </a:pPr>
            <a:r>
              <a:rPr lang="en-US" sz="2400">
                <a:solidFill>
                  <a:srgbClr val="000000"/>
                </a:solidFill>
                <a:latin typeface="Gill Sans MT" pitchFamily="34" charset="0"/>
              </a:rPr>
              <a:t>in-band, out-of-band</a:t>
            </a:r>
          </a:p>
          <a:p>
            <a:pPr marL="342900" indent="-342900">
              <a:buClr>
                <a:srgbClr val="000099"/>
              </a:buClr>
              <a:buSzPct val="75000"/>
              <a:buFont typeface="Wingdings" pitchFamily="2" charset="2"/>
              <a:buChar char="v"/>
            </a:pPr>
            <a:r>
              <a:rPr lang="en-US" sz="2400">
                <a:solidFill>
                  <a:srgbClr val="000000"/>
                </a:solidFill>
                <a:latin typeface="Gill Sans MT" pitchFamily="34" charset="0"/>
              </a:rPr>
              <a:t>centralized vs. decentralized </a:t>
            </a:r>
          </a:p>
          <a:p>
            <a:pPr marL="342900" indent="-342900">
              <a:buClr>
                <a:srgbClr val="000099"/>
              </a:buClr>
              <a:buSzPct val="75000"/>
              <a:buFont typeface="Wingdings" pitchFamily="2" charset="2"/>
              <a:buChar char="v"/>
            </a:pPr>
            <a:r>
              <a:rPr lang="en-US" sz="2400">
                <a:solidFill>
                  <a:srgbClr val="000000"/>
                </a:solidFill>
                <a:latin typeface="Gill Sans MT" pitchFamily="34" charset="0"/>
              </a:rPr>
              <a:t>stateless vs. stateful</a:t>
            </a:r>
          </a:p>
          <a:p>
            <a:pPr marL="342900" indent="-342900">
              <a:buClr>
                <a:srgbClr val="000099"/>
              </a:buClr>
              <a:buSzPct val="75000"/>
              <a:buFont typeface="Wingdings" pitchFamily="2" charset="2"/>
              <a:buChar char="v"/>
            </a:pPr>
            <a:r>
              <a:rPr lang="en-US" sz="2400">
                <a:solidFill>
                  <a:srgbClr val="000000"/>
                </a:solidFill>
                <a:latin typeface="Gill Sans MT" pitchFamily="34" charset="0"/>
              </a:rPr>
              <a:t>reliable vs. unreliable msg transfer </a:t>
            </a:r>
          </a:p>
          <a:p>
            <a:pPr marL="342900" indent="-342900">
              <a:buClr>
                <a:srgbClr val="000099"/>
              </a:buClr>
              <a:buSzPct val="75000"/>
              <a:buFont typeface="Wingdings" pitchFamily="2" charset="2"/>
              <a:buChar char="v"/>
            </a:pPr>
            <a:r>
              <a:rPr lang="ja-JP" altLang="en-US" sz="2400">
                <a:solidFill>
                  <a:srgbClr val="000000"/>
                </a:solidFill>
                <a:latin typeface="Gill Sans MT" pitchFamily="34" charset="0"/>
              </a:rPr>
              <a:t>“</a:t>
            </a:r>
            <a:r>
              <a:rPr lang="en-US" altLang="ja-JP" sz="2400">
                <a:solidFill>
                  <a:srgbClr val="000000"/>
                </a:solidFill>
                <a:latin typeface="Gill Sans MT" pitchFamily="34" charset="0"/>
              </a:rPr>
              <a:t>complexity at network edge</a:t>
            </a:r>
            <a:r>
              <a:rPr lang="ja-JP" altLang="en-US" sz="2400">
                <a:solidFill>
                  <a:srgbClr val="000000"/>
                </a:solidFill>
                <a:latin typeface="Gill Sans MT" pitchFamily="34" charset="0"/>
              </a:rPr>
              <a:t>”</a:t>
            </a:r>
            <a:endParaRPr lang="en-US" sz="2400">
              <a:solidFill>
                <a:srgbClr val="000000"/>
              </a:solidFill>
              <a:latin typeface="Gill Sans MT" pitchFamily="34" charset="0"/>
            </a:endParaRPr>
          </a:p>
        </p:txBody>
      </p:sp>
      <p:pic>
        <p:nvPicPr>
          <p:cNvPr id="108550" name="Picture 11" descr="underline_base"/>
          <p:cNvPicPr>
            <a:picLocks noChangeArrowheads="1"/>
          </p:cNvPicPr>
          <p:nvPr/>
        </p:nvPicPr>
        <p:blipFill>
          <a:blip r:embed="rId2"/>
          <a:srcRect/>
          <a:stretch>
            <a:fillRect/>
          </a:stretch>
        </p:blipFill>
        <p:spPr bwMode="auto">
          <a:xfrm>
            <a:off x="573088" y="833438"/>
            <a:ext cx="5027612" cy="173037"/>
          </a:xfrm>
          <a:prstGeom prst="rect">
            <a:avLst/>
          </a:prstGeom>
          <a:noFill/>
          <a:ln w="9525">
            <a:noFill/>
            <a:miter lim="800000"/>
            <a:headEnd/>
            <a:tailEnd/>
          </a:ln>
        </p:spPr>
      </p:pic>
      <p:sp>
        <p:nvSpPr>
          <p:cNvPr id="108551" name="Rectangle 2"/>
          <p:cNvSpPr>
            <a:spLocks noChangeArrowheads="1"/>
          </p:cNvSpPr>
          <p:nvPr/>
        </p:nvSpPr>
        <p:spPr bwMode="auto">
          <a:xfrm>
            <a:off x="506413" y="195263"/>
            <a:ext cx="5746750" cy="819150"/>
          </a:xfrm>
          <a:prstGeom prst="rect">
            <a:avLst/>
          </a:prstGeom>
          <a:noFill/>
          <a:ln w="9525">
            <a:noFill/>
            <a:miter lim="800000"/>
            <a:headEnd/>
            <a:tailEnd/>
          </a:ln>
        </p:spPr>
        <p:txBody>
          <a:bodyPr anchor="ctr"/>
          <a:lstStyle/>
          <a:p>
            <a:pPr>
              <a:spcBef>
                <a:spcPct val="0"/>
              </a:spcBef>
              <a:buClrTx/>
              <a:buSzTx/>
              <a:buFontTx/>
              <a:buNone/>
            </a:pPr>
            <a:r>
              <a:rPr lang="en-US" sz="4400">
                <a:solidFill>
                  <a:srgbClr val="000099"/>
                </a:solidFill>
                <a:latin typeface="Gill Sans MT" pitchFamily="34" charset="0"/>
              </a:rPr>
              <a:t>Chapter 2: summary</a:t>
            </a:r>
          </a:p>
        </p:txBody>
      </p:sp>
      <p:sp>
        <p:nvSpPr>
          <p:cNvPr id="108552" name="Rectangle 4"/>
          <p:cNvSpPr>
            <a:spLocks noChangeArrowheads="1"/>
          </p:cNvSpPr>
          <p:nvPr/>
        </p:nvSpPr>
        <p:spPr bwMode="auto">
          <a:xfrm>
            <a:off x="531813" y="1201738"/>
            <a:ext cx="7581900" cy="676275"/>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None/>
            </a:pPr>
            <a:r>
              <a:rPr lang="en-US" sz="2800" i="1">
                <a:solidFill>
                  <a:srgbClr val="CC0000"/>
                </a:solidFill>
                <a:latin typeface="Gill Sans MT" pitchFamily="34" charset="0"/>
              </a:rPr>
              <a:t>most importantly: learned about protocols! </a:t>
            </a:r>
          </a:p>
        </p:txBody>
      </p:sp>
      <p:sp>
        <p:nvSpPr>
          <p:cNvPr id="2" name="Veri Yer Tutucusu 1"/>
          <p:cNvSpPr>
            <a:spLocks noGrp="1"/>
          </p:cNvSpPr>
          <p:nvPr>
            <p:ph type="dt" sz="quarter" idx="10"/>
          </p:nvPr>
        </p:nvSpPr>
        <p:spPr/>
        <p:txBody>
          <a:bodyPr/>
          <a:lstStyle/>
          <a:p>
            <a:pPr>
              <a:defRPr/>
            </a:pPr>
            <a:fld id="{2EF6040D-8051-4AC2-A15E-046CF4D37742}" type="datetime1">
              <a:rPr/>
              <a:pPr>
                <a:defRPr/>
              </a:pPr>
              <a:t>10/16/2012</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12291" name="Rectangle 8"/>
          <p:cNvSpPr>
            <a:spLocks noGrp="1" noChangeArrowheads="1"/>
          </p:cNvSpPr>
          <p:nvPr>
            <p:ph type="sldNum" sz="quarter" idx="12"/>
          </p:nvPr>
        </p:nvSpPr>
        <p:spPr>
          <a:noFill/>
        </p:spPr>
        <p:txBody>
          <a:bodyPr/>
          <a:lstStyle/>
          <a:p>
            <a:r>
              <a:rPr lang="en-US" smtClean="0">
                <a:latin typeface="Tahoma" pitchFamily="34" charset="0"/>
              </a:rPr>
              <a:t>2-</a:t>
            </a:r>
            <a:fld id="{6220127F-BD2E-4F28-AF7F-9DEC3240CCDC}" type="slidenum">
              <a:rPr lang="en-US" smtClean="0">
                <a:latin typeface="Tahoma" pitchFamily="34" charset="0"/>
              </a:rPr>
              <a:pPr/>
              <a:t>11</a:t>
            </a:fld>
            <a:endParaRPr lang="en-US" smtClean="0">
              <a:latin typeface="Tahoma" pitchFamily="34" charset="0"/>
            </a:endParaRPr>
          </a:p>
        </p:txBody>
      </p:sp>
      <p:pic>
        <p:nvPicPr>
          <p:cNvPr id="12292" name="Picture 10" descr="underline_base"/>
          <p:cNvPicPr>
            <a:picLocks noChangeArrowheads="1"/>
          </p:cNvPicPr>
          <p:nvPr/>
        </p:nvPicPr>
        <p:blipFill>
          <a:blip r:embed="rId3"/>
          <a:srcRect/>
          <a:stretch>
            <a:fillRect/>
          </a:stretch>
        </p:blipFill>
        <p:spPr bwMode="auto">
          <a:xfrm>
            <a:off x="280988" y="871538"/>
            <a:ext cx="4570412" cy="173037"/>
          </a:xfrm>
          <a:prstGeom prst="rect">
            <a:avLst/>
          </a:prstGeom>
          <a:noFill/>
          <a:ln w="9525">
            <a:noFill/>
            <a:miter lim="800000"/>
            <a:headEnd/>
            <a:tailEnd/>
          </a:ln>
        </p:spPr>
      </p:pic>
      <p:sp>
        <p:nvSpPr>
          <p:cNvPr id="12293" name="Rectangle 2"/>
          <p:cNvSpPr>
            <a:spLocks noGrp="1" noChangeArrowheads="1"/>
          </p:cNvSpPr>
          <p:nvPr>
            <p:ph type="title"/>
          </p:nvPr>
        </p:nvSpPr>
        <p:spPr>
          <a:xfrm>
            <a:off x="273050" y="238125"/>
            <a:ext cx="7772400" cy="871538"/>
          </a:xfrm>
        </p:spPr>
        <p:txBody>
          <a:bodyPr/>
          <a:lstStyle/>
          <a:p>
            <a:r>
              <a:rPr lang="en-US" sz="3600" smtClean="0">
                <a:ea typeface="ＭＳ Ｐゴシック" pitchFamily="34" charset="-128"/>
              </a:rPr>
              <a:t>Addressing processes</a:t>
            </a:r>
            <a:endParaRPr lang="en-US" smtClean="0">
              <a:ea typeface="ＭＳ Ｐゴシック" pitchFamily="34" charset="-128"/>
            </a:endParaRPr>
          </a:p>
        </p:txBody>
      </p:sp>
      <p:sp>
        <p:nvSpPr>
          <p:cNvPr id="12294" name="Rectangle 3"/>
          <p:cNvSpPr>
            <a:spLocks noGrp="1" noChangeArrowheads="1"/>
          </p:cNvSpPr>
          <p:nvPr>
            <p:ph type="body" sz="half" idx="2"/>
          </p:nvPr>
        </p:nvSpPr>
        <p:spPr>
          <a:xfrm>
            <a:off x="498475" y="1365250"/>
            <a:ext cx="4021138" cy="4648200"/>
          </a:xfrm>
        </p:spPr>
        <p:txBody>
          <a:bodyPr/>
          <a:lstStyle/>
          <a:p>
            <a:r>
              <a:rPr lang="en-US" sz="2400" smtClean="0">
                <a:ea typeface="ＭＳ Ｐゴシック" pitchFamily="34" charset="-128"/>
              </a:rPr>
              <a:t>to receive messages, process  must have </a:t>
            </a:r>
            <a:r>
              <a:rPr lang="en-US" sz="2400" i="1" smtClean="0">
                <a:solidFill>
                  <a:srgbClr val="CC0000"/>
                </a:solidFill>
                <a:ea typeface="ＭＳ Ｐゴシック" pitchFamily="34" charset="-128"/>
              </a:rPr>
              <a:t>identifier</a:t>
            </a:r>
          </a:p>
          <a:p>
            <a:r>
              <a:rPr lang="en-US" sz="2400" smtClean="0">
                <a:ea typeface="ＭＳ Ｐゴシック" pitchFamily="34" charset="-128"/>
              </a:rPr>
              <a:t>host device has unique 32-bit IP address</a:t>
            </a:r>
          </a:p>
          <a:p>
            <a:r>
              <a:rPr lang="en-US" sz="2400" i="1" u="sng" smtClean="0">
                <a:solidFill>
                  <a:srgbClr val="CC0000"/>
                </a:solidFill>
                <a:ea typeface="ＭＳ Ｐゴシック" pitchFamily="34" charset="-128"/>
              </a:rPr>
              <a:t>Q:</a:t>
            </a:r>
            <a:r>
              <a:rPr lang="en-US" sz="2400" smtClean="0">
                <a:ea typeface="ＭＳ Ｐゴシック" pitchFamily="34" charset="-128"/>
              </a:rPr>
              <a:t> does  IP address of host on which process runs suffice for identifying the process?</a:t>
            </a:r>
          </a:p>
        </p:txBody>
      </p:sp>
      <p:sp>
        <p:nvSpPr>
          <p:cNvPr id="237572" name="Rectangle 4"/>
          <p:cNvSpPr>
            <a:spLocks noGrp="1" noChangeArrowheads="1"/>
          </p:cNvSpPr>
          <p:nvPr>
            <p:ph type="body" sz="half" idx="1"/>
          </p:nvPr>
        </p:nvSpPr>
        <p:spPr>
          <a:xfrm>
            <a:off x="4719638" y="1357313"/>
            <a:ext cx="4125912" cy="5218112"/>
          </a:xfrm>
          <a:noFill/>
        </p:spPr>
        <p:txBody>
          <a:bodyPr/>
          <a:lstStyle/>
          <a:p>
            <a:r>
              <a:rPr lang="en-US" sz="2400" i="1" smtClean="0">
                <a:solidFill>
                  <a:srgbClr val="CC0000"/>
                </a:solidFill>
                <a:ea typeface="ＭＳ Ｐゴシック" pitchFamily="34" charset="-128"/>
              </a:rPr>
              <a:t>identifier</a:t>
            </a:r>
            <a:r>
              <a:rPr lang="en-US" sz="2400" smtClean="0">
                <a:solidFill>
                  <a:srgbClr val="FF0000"/>
                </a:solidFill>
                <a:ea typeface="ＭＳ Ｐゴシック" pitchFamily="34" charset="-128"/>
              </a:rPr>
              <a:t> </a:t>
            </a:r>
            <a:r>
              <a:rPr lang="en-US" sz="2400" smtClean="0">
                <a:ea typeface="ＭＳ Ｐゴシック" pitchFamily="34" charset="-128"/>
              </a:rPr>
              <a:t>includes both </a:t>
            </a:r>
            <a:r>
              <a:rPr lang="en-US" sz="2400" smtClean="0">
                <a:solidFill>
                  <a:srgbClr val="CC0000"/>
                </a:solidFill>
                <a:ea typeface="ＭＳ Ｐゴシック" pitchFamily="34" charset="-128"/>
              </a:rPr>
              <a:t>IP address</a:t>
            </a:r>
            <a:r>
              <a:rPr lang="en-US" sz="2400" smtClean="0">
                <a:ea typeface="ＭＳ Ｐゴシック" pitchFamily="34" charset="-128"/>
              </a:rPr>
              <a:t> and </a:t>
            </a:r>
            <a:r>
              <a:rPr lang="en-US" sz="2400" smtClean="0">
                <a:solidFill>
                  <a:srgbClr val="CC0000"/>
                </a:solidFill>
                <a:ea typeface="ＭＳ Ｐゴシック" pitchFamily="34" charset="-128"/>
              </a:rPr>
              <a:t>port numbers</a:t>
            </a:r>
            <a:r>
              <a:rPr lang="en-US" sz="2400" smtClean="0">
                <a:ea typeface="ＭＳ Ｐゴシック" pitchFamily="34" charset="-128"/>
              </a:rPr>
              <a:t> associated with process on host.</a:t>
            </a:r>
          </a:p>
          <a:p>
            <a:r>
              <a:rPr lang="en-US" sz="2400" smtClean="0">
                <a:ea typeface="ＭＳ Ｐゴシック" pitchFamily="34" charset="-128"/>
              </a:rPr>
              <a:t>example port numbers:</a:t>
            </a:r>
          </a:p>
          <a:p>
            <a:pPr lvl="1"/>
            <a:r>
              <a:rPr lang="en-US" sz="2000" smtClean="0">
                <a:ea typeface="ＭＳ Ｐゴシック" pitchFamily="34" charset="-128"/>
              </a:rPr>
              <a:t>HTTP server: 80</a:t>
            </a:r>
          </a:p>
          <a:p>
            <a:pPr lvl="1"/>
            <a:r>
              <a:rPr lang="en-US" sz="2000" smtClean="0">
                <a:ea typeface="ＭＳ Ｐゴシック" pitchFamily="34" charset="-128"/>
              </a:rPr>
              <a:t>mail server: 25</a:t>
            </a:r>
          </a:p>
          <a:p>
            <a:r>
              <a:rPr lang="en-US" sz="2400" smtClean="0">
                <a:ea typeface="ＭＳ Ｐゴシック" pitchFamily="34" charset="-128"/>
              </a:rPr>
              <a:t>to send HTTP message to gaia.cs.umass.edu web server:</a:t>
            </a:r>
          </a:p>
          <a:p>
            <a:pPr lvl="1"/>
            <a:r>
              <a:rPr lang="en-US" sz="2000" smtClean="0">
                <a:solidFill>
                  <a:srgbClr val="CC0000"/>
                </a:solidFill>
                <a:ea typeface="ＭＳ Ｐゴシック" pitchFamily="34" charset="-128"/>
              </a:rPr>
              <a:t>IP address:</a:t>
            </a:r>
            <a:r>
              <a:rPr lang="en-US" sz="2000" smtClean="0">
                <a:solidFill>
                  <a:schemeClr val="accent2"/>
                </a:solidFill>
                <a:ea typeface="ＭＳ Ｐゴシック" pitchFamily="34" charset="-128"/>
              </a:rPr>
              <a:t> </a:t>
            </a:r>
            <a:r>
              <a:rPr lang="en-US" sz="2000" smtClean="0">
                <a:ea typeface="ＭＳ Ｐゴシック" pitchFamily="34" charset="-128"/>
              </a:rPr>
              <a:t>128.119.245.12</a:t>
            </a:r>
          </a:p>
          <a:p>
            <a:pPr lvl="1"/>
            <a:r>
              <a:rPr lang="en-US" sz="2000" smtClean="0">
                <a:solidFill>
                  <a:srgbClr val="CC0000"/>
                </a:solidFill>
                <a:ea typeface="ＭＳ Ｐゴシック" pitchFamily="34" charset="-128"/>
              </a:rPr>
              <a:t>port number:</a:t>
            </a:r>
            <a:r>
              <a:rPr lang="en-US" sz="2000" smtClean="0">
                <a:solidFill>
                  <a:schemeClr val="accent2"/>
                </a:solidFill>
                <a:ea typeface="ＭＳ Ｐゴシック" pitchFamily="34" charset="-128"/>
              </a:rPr>
              <a:t> </a:t>
            </a:r>
            <a:r>
              <a:rPr lang="en-US" sz="2000" smtClean="0">
                <a:ea typeface="ＭＳ Ｐゴシック" pitchFamily="34" charset="-128"/>
              </a:rPr>
              <a:t>80</a:t>
            </a:r>
          </a:p>
          <a:p>
            <a:r>
              <a:rPr lang="en-US" sz="2400" smtClean="0">
                <a:ea typeface="ＭＳ Ｐゴシック" pitchFamily="34" charset="-128"/>
              </a:rPr>
              <a:t>more shortly…</a:t>
            </a:r>
          </a:p>
        </p:txBody>
      </p:sp>
      <p:sp>
        <p:nvSpPr>
          <p:cNvPr id="43020" name="Rectangle 3"/>
          <p:cNvSpPr>
            <a:spLocks noChangeArrowheads="1"/>
          </p:cNvSpPr>
          <p:nvPr/>
        </p:nvSpPr>
        <p:spPr bwMode="auto">
          <a:xfrm>
            <a:off x="549275" y="4021138"/>
            <a:ext cx="4021138" cy="1066800"/>
          </a:xfrm>
          <a:prstGeom prst="rect">
            <a:avLst/>
          </a:prstGeom>
          <a:noFill/>
          <a:ln w="9525">
            <a:noFill/>
            <a:miter lim="800000"/>
            <a:headEnd/>
            <a:tailEnd/>
          </a:ln>
        </p:spPr>
        <p:txBody>
          <a:bodyPr/>
          <a:lstStyle/>
          <a:p>
            <a:pPr marL="742950" lvl="1" indent="-285750">
              <a:lnSpc>
                <a:spcPct val="85000"/>
              </a:lnSpc>
              <a:buClr>
                <a:srgbClr val="000099"/>
              </a:buClr>
              <a:buSzTx/>
              <a:buFont typeface="Wingdings" pitchFamily="2" charset="2"/>
              <a:buChar char="§"/>
            </a:pPr>
            <a:r>
              <a:rPr lang="en-US" sz="2400" i="1" u="sng">
                <a:solidFill>
                  <a:srgbClr val="CC0000"/>
                </a:solidFill>
                <a:latin typeface="Gill Sans MT" pitchFamily="34" charset="0"/>
              </a:rPr>
              <a:t>A:</a:t>
            </a:r>
            <a:r>
              <a:rPr lang="en-US" sz="2400">
                <a:latin typeface="Gill Sans MT" pitchFamily="34" charset="0"/>
              </a:rPr>
              <a:t> no, </a:t>
            </a:r>
            <a:r>
              <a:rPr lang="en-US" sz="2400" i="1">
                <a:latin typeface="Gill Sans MT" pitchFamily="34" charset="0"/>
              </a:rPr>
              <a:t>many</a:t>
            </a:r>
            <a:r>
              <a:rPr lang="en-US" sz="2400">
                <a:latin typeface="Gill Sans MT" pitchFamily="34" charset="0"/>
              </a:rPr>
              <a:t> processes can be running on same host</a:t>
            </a:r>
          </a:p>
        </p:txBody>
      </p:sp>
      <p:sp>
        <p:nvSpPr>
          <p:cNvPr id="2" name="Veri Yer Tutucusu 1"/>
          <p:cNvSpPr>
            <a:spLocks noGrp="1"/>
          </p:cNvSpPr>
          <p:nvPr>
            <p:ph type="dt" sz="quarter" idx="10"/>
          </p:nvPr>
        </p:nvSpPr>
        <p:spPr/>
        <p:txBody>
          <a:bodyPr/>
          <a:lstStyle/>
          <a:p>
            <a:pPr>
              <a:defRPr/>
            </a:pPr>
            <a:fld id="{599FC0B5-C8AD-416F-821F-818E945F67E2}"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20">
                                            <p:txEl>
                                              <p:pRg st="0" end="0"/>
                                            </p:txEl>
                                          </p:spTgt>
                                        </p:tgtEl>
                                        <p:attrNameLst>
                                          <p:attrName>style.visibility</p:attrName>
                                        </p:attrNameLst>
                                      </p:cBhvr>
                                      <p:to>
                                        <p:strVal val="visible"/>
                                      </p:to>
                                    </p:set>
                                    <p:animEffect transition="in" filter="dissolve">
                                      <p:cBhvr>
                                        <p:cTn id="7" dur="500"/>
                                        <p:tgtEl>
                                          <p:spTgt spid="430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Effect transition="in" filter="dissolve">
                                      <p:cBhvr>
                                        <p:cTn id="12"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13315" name="Rectangle 8"/>
          <p:cNvSpPr>
            <a:spLocks noGrp="1" noChangeArrowheads="1"/>
          </p:cNvSpPr>
          <p:nvPr>
            <p:ph type="sldNum" sz="quarter" idx="12"/>
          </p:nvPr>
        </p:nvSpPr>
        <p:spPr>
          <a:noFill/>
        </p:spPr>
        <p:txBody>
          <a:bodyPr/>
          <a:lstStyle/>
          <a:p>
            <a:r>
              <a:rPr lang="en-US" smtClean="0">
                <a:latin typeface="Tahoma" pitchFamily="34" charset="0"/>
              </a:rPr>
              <a:t>2-</a:t>
            </a:r>
            <a:fld id="{10F0DCB2-6197-4164-9DDB-E3C393CB88E0}" type="slidenum">
              <a:rPr lang="en-US" smtClean="0">
                <a:latin typeface="Tahoma" pitchFamily="34" charset="0"/>
              </a:rPr>
              <a:pPr/>
              <a:t>12</a:t>
            </a:fld>
            <a:endParaRPr lang="en-US" smtClean="0">
              <a:latin typeface="Tahoma" pitchFamily="34" charset="0"/>
            </a:endParaRPr>
          </a:p>
        </p:txBody>
      </p:sp>
      <p:pic>
        <p:nvPicPr>
          <p:cNvPr id="13316" name="Picture 10" descr="underline_base"/>
          <p:cNvPicPr>
            <a:picLocks noChangeArrowheads="1"/>
          </p:cNvPicPr>
          <p:nvPr/>
        </p:nvPicPr>
        <p:blipFill>
          <a:blip r:embed="rId3"/>
          <a:srcRect/>
          <a:stretch>
            <a:fillRect/>
          </a:stretch>
        </p:blipFill>
        <p:spPr bwMode="auto">
          <a:xfrm>
            <a:off x="352425" y="911225"/>
            <a:ext cx="6399213" cy="173038"/>
          </a:xfrm>
          <a:prstGeom prst="rect">
            <a:avLst/>
          </a:prstGeom>
          <a:noFill/>
          <a:ln w="9525">
            <a:noFill/>
            <a:miter lim="800000"/>
            <a:headEnd/>
            <a:tailEnd/>
          </a:ln>
        </p:spPr>
      </p:pic>
      <p:sp>
        <p:nvSpPr>
          <p:cNvPr id="13317" name="Rectangle 2"/>
          <p:cNvSpPr>
            <a:spLocks noGrp="1" noChangeArrowheads="1"/>
          </p:cNvSpPr>
          <p:nvPr>
            <p:ph type="title"/>
          </p:nvPr>
        </p:nvSpPr>
        <p:spPr>
          <a:xfrm>
            <a:off x="336550" y="239713"/>
            <a:ext cx="7772400" cy="860425"/>
          </a:xfrm>
        </p:spPr>
        <p:txBody>
          <a:bodyPr/>
          <a:lstStyle/>
          <a:p>
            <a:r>
              <a:rPr lang="en-US" smtClean="0">
                <a:ea typeface="ＭＳ Ｐゴシック" pitchFamily="34" charset="-128"/>
              </a:rPr>
              <a:t>App-layer protocol defines</a:t>
            </a:r>
          </a:p>
        </p:txBody>
      </p:sp>
      <p:sp>
        <p:nvSpPr>
          <p:cNvPr id="13318" name="Rectangle 3"/>
          <p:cNvSpPr>
            <a:spLocks noGrp="1" noChangeArrowheads="1"/>
          </p:cNvSpPr>
          <p:nvPr>
            <p:ph type="body" sz="half" idx="1"/>
          </p:nvPr>
        </p:nvSpPr>
        <p:spPr>
          <a:xfrm>
            <a:off x="501650" y="1393825"/>
            <a:ext cx="3973513" cy="4648200"/>
          </a:xfrm>
        </p:spPr>
        <p:txBody>
          <a:bodyPr/>
          <a:lstStyle/>
          <a:p>
            <a:r>
              <a:rPr lang="en-US" sz="2400" smtClean="0">
                <a:solidFill>
                  <a:srgbClr val="CC0000"/>
                </a:solidFill>
                <a:ea typeface="ＭＳ Ｐゴシック" pitchFamily="34" charset="-128"/>
              </a:rPr>
              <a:t>types of messages exchanged,</a:t>
            </a:r>
            <a:r>
              <a:rPr lang="en-US" sz="2400" smtClean="0">
                <a:ea typeface="ＭＳ Ｐゴシック" pitchFamily="34" charset="-128"/>
              </a:rPr>
              <a:t> </a:t>
            </a:r>
          </a:p>
          <a:p>
            <a:pPr lvl="1"/>
            <a:r>
              <a:rPr lang="en-US" smtClean="0">
                <a:ea typeface="ＭＳ Ｐゴシック" pitchFamily="34" charset="-128"/>
              </a:rPr>
              <a:t>e.g., request, response </a:t>
            </a:r>
          </a:p>
          <a:p>
            <a:r>
              <a:rPr lang="en-US" sz="2400" smtClean="0">
                <a:solidFill>
                  <a:srgbClr val="CC0000"/>
                </a:solidFill>
                <a:ea typeface="ＭＳ Ｐゴシック" pitchFamily="34" charset="-128"/>
              </a:rPr>
              <a:t>message syntax:</a:t>
            </a:r>
          </a:p>
          <a:p>
            <a:pPr lvl="1"/>
            <a:r>
              <a:rPr lang="en-US" smtClean="0">
                <a:ea typeface="ＭＳ Ｐゴシック" pitchFamily="34" charset="-128"/>
              </a:rPr>
              <a:t>what fields in messages &amp; how fields are delineated</a:t>
            </a:r>
          </a:p>
          <a:p>
            <a:r>
              <a:rPr lang="en-US" sz="2400" smtClean="0">
                <a:solidFill>
                  <a:srgbClr val="CC0000"/>
                </a:solidFill>
                <a:ea typeface="ＭＳ Ｐゴシック" pitchFamily="34" charset="-128"/>
              </a:rPr>
              <a:t>message semantics</a:t>
            </a:r>
            <a:r>
              <a:rPr lang="en-US" sz="2400" smtClean="0">
                <a:ea typeface="ＭＳ Ｐゴシック" pitchFamily="34" charset="-128"/>
              </a:rPr>
              <a:t> </a:t>
            </a:r>
          </a:p>
          <a:p>
            <a:pPr lvl="1"/>
            <a:r>
              <a:rPr lang="en-US" smtClean="0">
                <a:ea typeface="ＭＳ Ｐゴシック" pitchFamily="34" charset="-128"/>
              </a:rPr>
              <a:t>meaning of information in fields</a:t>
            </a:r>
          </a:p>
          <a:p>
            <a:r>
              <a:rPr lang="en-US" sz="2400" smtClean="0">
                <a:solidFill>
                  <a:srgbClr val="CC0000"/>
                </a:solidFill>
                <a:ea typeface="ＭＳ Ｐゴシック" pitchFamily="34" charset="-128"/>
              </a:rPr>
              <a:t>rules</a:t>
            </a:r>
            <a:r>
              <a:rPr lang="en-US" sz="2400" smtClean="0">
                <a:ea typeface="ＭＳ Ｐゴシック" pitchFamily="34" charset="-128"/>
              </a:rPr>
              <a:t> for when and how processes send &amp; respond to messages</a:t>
            </a:r>
          </a:p>
        </p:txBody>
      </p:sp>
      <p:sp>
        <p:nvSpPr>
          <p:cNvPr id="44038" name="Rectangle 4"/>
          <p:cNvSpPr>
            <a:spLocks noGrp="1" noChangeArrowheads="1"/>
          </p:cNvSpPr>
          <p:nvPr>
            <p:ph type="body" sz="half" idx="2"/>
          </p:nvPr>
        </p:nvSpPr>
        <p:spPr>
          <a:xfrm>
            <a:off x="4857750" y="1408113"/>
            <a:ext cx="3810000" cy="4648200"/>
          </a:xfrm>
        </p:spPr>
        <p:txBody>
          <a:bodyPr/>
          <a:lstStyle/>
          <a:p>
            <a:pPr>
              <a:buFont typeface="Wingdings" pitchFamily="2" charset="2"/>
              <a:buNone/>
            </a:pPr>
            <a:r>
              <a:rPr lang="en-US" sz="2400" smtClean="0">
                <a:solidFill>
                  <a:srgbClr val="FF0000"/>
                </a:solidFill>
                <a:ea typeface="ＭＳ Ｐゴシック" pitchFamily="34" charset="-128"/>
              </a:rPr>
              <a:t>open protocols:</a:t>
            </a:r>
          </a:p>
          <a:p>
            <a:r>
              <a:rPr lang="en-US" sz="2400" smtClean="0">
                <a:ea typeface="ＭＳ Ｐゴシック" pitchFamily="34" charset="-128"/>
              </a:rPr>
              <a:t>defined in RFCs</a:t>
            </a:r>
          </a:p>
          <a:p>
            <a:r>
              <a:rPr lang="en-US" sz="2400" smtClean="0">
                <a:ea typeface="ＭＳ Ｐゴシック" pitchFamily="34" charset="-128"/>
              </a:rPr>
              <a:t>allows for interoperability</a:t>
            </a:r>
          </a:p>
          <a:p>
            <a:r>
              <a:rPr lang="en-US" sz="2400" smtClean="0">
                <a:ea typeface="ＭＳ Ｐゴシック" pitchFamily="34" charset="-128"/>
              </a:rPr>
              <a:t>e.g., HTTP, SMTP</a:t>
            </a:r>
          </a:p>
          <a:p>
            <a:pPr>
              <a:buFont typeface="Wingdings" pitchFamily="2" charset="2"/>
              <a:buNone/>
            </a:pPr>
            <a:r>
              <a:rPr lang="en-US" sz="2400" smtClean="0">
                <a:solidFill>
                  <a:srgbClr val="FF0000"/>
                </a:solidFill>
                <a:ea typeface="ＭＳ Ｐゴシック" pitchFamily="34" charset="-128"/>
              </a:rPr>
              <a:t>proprietary protocols:</a:t>
            </a:r>
          </a:p>
          <a:p>
            <a:r>
              <a:rPr lang="en-US" sz="2400" smtClean="0">
                <a:ea typeface="ＭＳ Ｐゴシック" pitchFamily="34" charset="-128"/>
              </a:rPr>
              <a:t>e.g., Skype</a:t>
            </a:r>
          </a:p>
        </p:txBody>
      </p:sp>
      <p:sp>
        <p:nvSpPr>
          <p:cNvPr id="2" name="Veri Yer Tutucusu 1"/>
          <p:cNvSpPr>
            <a:spLocks noGrp="1"/>
          </p:cNvSpPr>
          <p:nvPr>
            <p:ph type="dt" sz="quarter" idx="10"/>
          </p:nvPr>
        </p:nvSpPr>
        <p:spPr/>
        <p:txBody>
          <a:bodyPr/>
          <a:lstStyle/>
          <a:p>
            <a:pPr>
              <a:defRPr/>
            </a:pPr>
            <a:fld id="{E3ADE918-60DB-478D-A9DD-0BE56A809248}"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dissolve">
                                      <p:cBhvr>
                                        <p:cTn id="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14339" name="Rectangle 8"/>
          <p:cNvSpPr>
            <a:spLocks noGrp="1" noChangeArrowheads="1"/>
          </p:cNvSpPr>
          <p:nvPr>
            <p:ph type="sldNum" sz="quarter" idx="12"/>
          </p:nvPr>
        </p:nvSpPr>
        <p:spPr>
          <a:noFill/>
        </p:spPr>
        <p:txBody>
          <a:bodyPr/>
          <a:lstStyle/>
          <a:p>
            <a:r>
              <a:rPr lang="en-US" smtClean="0">
                <a:latin typeface="Tahoma" pitchFamily="34" charset="0"/>
              </a:rPr>
              <a:t>2-</a:t>
            </a:r>
            <a:fld id="{AF0F285B-65DE-4C2A-A1B5-36AC942CF447}" type="slidenum">
              <a:rPr lang="en-US" smtClean="0">
                <a:latin typeface="Tahoma" pitchFamily="34" charset="0"/>
              </a:rPr>
              <a:pPr/>
              <a:t>13</a:t>
            </a:fld>
            <a:endParaRPr lang="en-US" smtClean="0">
              <a:latin typeface="Tahoma" pitchFamily="34" charset="0"/>
            </a:endParaRPr>
          </a:p>
        </p:txBody>
      </p:sp>
      <p:sp>
        <p:nvSpPr>
          <p:cNvPr id="14340" name="Rectangle 2"/>
          <p:cNvSpPr>
            <a:spLocks noGrp="1" noChangeArrowheads="1"/>
          </p:cNvSpPr>
          <p:nvPr>
            <p:ph type="title"/>
          </p:nvPr>
        </p:nvSpPr>
        <p:spPr>
          <a:xfrm>
            <a:off x="377825" y="-11113"/>
            <a:ext cx="8305800" cy="1143001"/>
          </a:xfrm>
        </p:spPr>
        <p:txBody>
          <a:bodyPr/>
          <a:lstStyle/>
          <a:p>
            <a:r>
              <a:rPr lang="en-US" sz="3600" smtClean="0">
                <a:ea typeface="ＭＳ Ｐゴシック" pitchFamily="34" charset="-128"/>
              </a:rPr>
              <a:t>What transport service does an app need?</a:t>
            </a:r>
            <a:endParaRPr lang="en-US" smtClean="0">
              <a:ea typeface="ＭＳ Ｐゴシック" pitchFamily="34" charset="-128"/>
            </a:endParaRPr>
          </a:p>
        </p:txBody>
      </p:sp>
      <p:sp>
        <p:nvSpPr>
          <p:cNvPr id="14341" name="Rectangle 3"/>
          <p:cNvSpPr>
            <a:spLocks noGrp="1" noChangeArrowheads="1"/>
          </p:cNvSpPr>
          <p:nvPr>
            <p:ph type="body" sz="half" idx="1"/>
          </p:nvPr>
        </p:nvSpPr>
        <p:spPr>
          <a:xfrm>
            <a:off x="379413" y="1141413"/>
            <a:ext cx="4316412" cy="2797175"/>
          </a:xfrm>
        </p:spPr>
        <p:txBody>
          <a:bodyPr/>
          <a:lstStyle/>
          <a:p>
            <a:pPr>
              <a:lnSpc>
                <a:spcPct val="90000"/>
              </a:lnSpc>
              <a:buFont typeface="Wingdings" pitchFamily="2" charset="2"/>
              <a:buNone/>
            </a:pPr>
            <a:r>
              <a:rPr lang="en-US" sz="2400" smtClean="0">
                <a:solidFill>
                  <a:srgbClr val="CC0000"/>
                </a:solidFill>
                <a:ea typeface="ＭＳ Ｐゴシック" pitchFamily="34" charset="-128"/>
              </a:rPr>
              <a:t>data integrity</a:t>
            </a:r>
          </a:p>
          <a:p>
            <a:pPr>
              <a:lnSpc>
                <a:spcPct val="90000"/>
              </a:lnSpc>
            </a:pPr>
            <a:r>
              <a:rPr lang="en-US" sz="2400" smtClean="0">
                <a:ea typeface="ＭＳ Ｐゴシック" pitchFamily="34" charset="-128"/>
              </a:rPr>
              <a:t>some apps (e.g., file transfer, web transactions) require 100% reliable data transfer</a:t>
            </a:r>
            <a:r>
              <a:rPr lang="en-US" smtClean="0">
                <a:ea typeface="ＭＳ Ｐゴシック" pitchFamily="34" charset="-128"/>
              </a:rPr>
              <a:t> </a:t>
            </a:r>
          </a:p>
          <a:p>
            <a:pPr>
              <a:lnSpc>
                <a:spcPct val="90000"/>
              </a:lnSpc>
            </a:pPr>
            <a:r>
              <a:rPr lang="en-US" sz="2400" smtClean="0">
                <a:ea typeface="ＭＳ Ｐゴシック" pitchFamily="34" charset="-128"/>
              </a:rPr>
              <a:t>other apps (e.g., audio) can tolerate some loss</a:t>
            </a:r>
          </a:p>
          <a:p>
            <a:pPr>
              <a:lnSpc>
                <a:spcPct val="90000"/>
              </a:lnSpc>
            </a:pPr>
            <a:endParaRPr lang="en-US" smtClean="0">
              <a:ea typeface="ＭＳ Ｐゴシック" pitchFamily="34" charset="-128"/>
            </a:endParaRPr>
          </a:p>
        </p:txBody>
      </p:sp>
      <p:sp>
        <p:nvSpPr>
          <p:cNvPr id="45062" name="Rectangle 4"/>
          <p:cNvSpPr>
            <a:spLocks noGrp="1" noChangeArrowheads="1"/>
          </p:cNvSpPr>
          <p:nvPr>
            <p:ph type="body" sz="half" idx="2"/>
          </p:nvPr>
        </p:nvSpPr>
        <p:spPr>
          <a:xfrm>
            <a:off x="404813" y="3724275"/>
            <a:ext cx="3810000" cy="2443163"/>
          </a:xfrm>
        </p:spPr>
        <p:txBody>
          <a:bodyPr/>
          <a:lstStyle/>
          <a:p>
            <a:pPr>
              <a:lnSpc>
                <a:spcPct val="90000"/>
              </a:lnSpc>
              <a:buFont typeface="Wingdings" pitchFamily="2" charset="2"/>
              <a:buNone/>
            </a:pPr>
            <a:r>
              <a:rPr lang="en-US" sz="2400" smtClean="0">
                <a:solidFill>
                  <a:srgbClr val="CC0000"/>
                </a:solidFill>
                <a:ea typeface="ＭＳ Ｐゴシック" pitchFamily="34" charset="-128"/>
              </a:rPr>
              <a:t>timing</a:t>
            </a:r>
          </a:p>
          <a:p>
            <a:pPr>
              <a:lnSpc>
                <a:spcPct val="90000"/>
              </a:lnSpc>
            </a:pPr>
            <a:r>
              <a:rPr lang="en-US" sz="2400" smtClean="0">
                <a:ea typeface="ＭＳ Ｐゴシック" pitchFamily="34" charset="-128"/>
              </a:rPr>
              <a:t>some apps (e.g., Internet telephony, interactive games) require low delay to be </a:t>
            </a:r>
            <a:r>
              <a:rPr lang="ja-JP" altLang="en-US" sz="2400" smtClean="0">
                <a:ea typeface="ＭＳ Ｐゴシック" pitchFamily="34" charset="-128"/>
              </a:rPr>
              <a:t>“</a:t>
            </a:r>
            <a:r>
              <a:rPr lang="en-US" altLang="ja-JP" sz="2400" smtClean="0">
                <a:ea typeface="ＭＳ Ｐゴシック" pitchFamily="34" charset="-128"/>
              </a:rPr>
              <a:t>effective</a:t>
            </a:r>
            <a:r>
              <a:rPr lang="ja-JP" altLang="en-US" sz="2400" smtClean="0">
                <a:ea typeface="ＭＳ Ｐゴシック" pitchFamily="34" charset="-128"/>
              </a:rPr>
              <a:t>”</a:t>
            </a:r>
            <a:endParaRPr lang="en-US" sz="2400" smtClean="0">
              <a:ea typeface="ＭＳ Ｐゴシック" pitchFamily="34" charset="-128"/>
            </a:endParaRPr>
          </a:p>
        </p:txBody>
      </p:sp>
      <p:sp>
        <p:nvSpPr>
          <p:cNvPr id="45063" name="Rectangle 5"/>
          <p:cNvSpPr>
            <a:spLocks noChangeArrowheads="1"/>
          </p:cNvSpPr>
          <p:nvPr/>
        </p:nvSpPr>
        <p:spPr bwMode="auto">
          <a:xfrm>
            <a:off x="4905375" y="1101725"/>
            <a:ext cx="3935413" cy="3362325"/>
          </a:xfrm>
          <a:prstGeom prst="rect">
            <a:avLst/>
          </a:prstGeom>
          <a:noFill/>
          <a:ln w="9525">
            <a:noFill/>
            <a:miter lim="800000"/>
            <a:headEnd/>
            <a:tailEnd/>
          </a:ln>
        </p:spPr>
        <p:txBody>
          <a:bodyPr/>
          <a:lstStyle/>
          <a:p>
            <a:pPr marL="342900" indent="-342900"/>
            <a:r>
              <a:rPr lang="en-US" sz="2400">
                <a:solidFill>
                  <a:srgbClr val="CC0000"/>
                </a:solidFill>
                <a:latin typeface="Gill Sans MT" pitchFamily="34" charset="0"/>
              </a:rPr>
              <a:t>throughput</a:t>
            </a:r>
          </a:p>
          <a:p>
            <a:pPr marL="342900" indent="-342900">
              <a:lnSpc>
                <a:spcPct val="90000"/>
              </a:lnSpc>
              <a:buClr>
                <a:srgbClr val="000099"/>
              </a:buClr>
              <a:buSzPct val="75000"/>
              <a:buFont typeface="Wingdings" pitchFamily="2" charset="2"/>
              <a:buChar char="v"/>
            </a:pPr>
            <a:r>
              <a:rPr lang="en-US" sz="2400">
                <a:latin typeface="Gill Sans MT" pitchFamily="34" charset="0"/>
              </a:rPr>
              <a:t>some apps (e.g., multimedia) require minimum amount of throughput to be </a:t>
            </a:r>
            <a:r>
              <a:rPr lang="ja-JP" altLang="en-US" sz="2400">
                <a:latin typeface="Gill Sans MT" pitchFamily="34" charset="0"/>
              </a:rPr>
              <a:t>“</a:t>
            </a:r>
            <a:r>
              <a:rPr lang="en-US" altLang="ja-JP" sz="2400">
                <a:latin typeface="Gill Sans MT" pitchFamily="34" charset="0"/>
              </a:rPr>
              <a:t>effective</a:t>
            </a:r>
            <a:r>
              <a:rPr lang="ja-JP" altLang="en-US" sz="2400">
                <a:latin typeface="Gill Sans MT" pitchFamily="34" charset="0"/>
              </a:rPr>
              <a:t>”</a:t>
            </a:r>
            <a:endParaRPr lang="en-US" altLang="ja-JP" sz="2400">
              <a:latin typeface="Gill Sans MT" pitchFamily="34" charset="0"/>
            </a:endParaRPr>
          </a:p>
          <a:p>
            <a:pPr marL="342900" indent="-342900">
              <a:lnSpc>
                <a:spcPct val="90000"/>
              </a:lnSpc>
              <a:buClr>
                <a:srgbClr val="000099"/>
              </a:buClr>
              <a:buSzPct val="75000"/>
              <a:buFont typeface="Wingdings" pitchFamily="2" charset="2"/>
              <a:buChar char="v"/>
            </a:pPr>
            <a:r>
              <a:rPr lang="en-US" sz="2400">
                <a:latin typeface="Gill Sans MT" pitchFamily="34" charset="0"/>
              </a:rPr>
              <a:t>other apps (</a:t>
            </a:r>
            <a:r>
              <a:rPr lang="ja-JP" altLang="en-US" sz="2400">
                <a:latin typeface="Gill Sans MT" pitchFamily="34" charset="0"/>
              </a:rPr>
              <a:t>“</a:t>
            </a:r>
            <a:r>
              <a:rPr lang="en-US" altLang="ja-JP" sz="2400">
                <a:latin typeface="Gill Sans MT" pitchFamily="34" charset="0"/>
              </a:rPr>
              <a:t>elastic apps</a:t>
            </a:r>
            <a:r>
              <a:rPr lang="ja-JP" altLang="en-US" sz="2400">
                <a:latin typeface="Gill Sans MT" pitchFamily="34" charset="0"/>
              </a:rPr>
              <a:t>”</a:t>
            </a:r>
            <a:r>
              <a:rPr lang="en-US" altLang="ja-JP" sz="2400">
                <a:latin typeface="Gill Sans MT" pitchFamily="34" charset="0"/>
              </a:rPr>
              <a:t>) make use of whatever throughput they get </a:t>
            </a:r>
            <a:endParaRPr lang="en-US" sz="2400">
              <a:latin typeface="Gill Sans MT" pitchFamily="34" charset="0"/>
            </a:endParaRPr>
          </a:p>
        </p:txBody>
      </p:sp>
      <p:pic>
        <p:nvPicPr>
          <p:cNvPr id="14344" name="Picture 13" descr="underline_base"/>
          <p:cNvPicPr>
            <a:picLocks noChangeAspect="1" noChangeArrowheads="1"/>
          </p:cNvPicPr>
          <p:nvPr/>
        </p:nvPicPr>
        <p:blipFill>
          <a:blip r:embed="rId3"/>
          <a:srcRect/>
          <a:stretch>
            <a:fillRect/>
          </a:stretch>
        </p:blipFill>
        <p:spPr bwMode="auto">
          <a:xfrm>
            <a:off x="504825" y="763588"/>
            <a:ext cx="8228013" cy="173037"/>
          </a:xfrm>
          <a:prstGeom prst="rect">
            <a:avLst/>
          </a:prstGeom>
          <a:noFill/>
          <a:ln w="9525">
            <a:noFill/>
            <a:miter lim="800000"/>
            <a:headEnd/>
            <a:tailEnd/>
          </a:ln>
        </p:spPr>
      </p:pic>
      <p:sp>
        <p:nvSpPr>
          <p:cNvPr id="45070" name="Rectangle 5"/>
          <p:cNvSpPr>
            <a:spLocks noChangeArrowheads="1"/>
          </p:cNvSpPr>
          <p:nvPr/>
        </p:nvSpPr>
        <p:spPr bwMode="auto">
          <a:xfrm>
            <a:off x="4959350" y="4554538"/>
            <a:ext cx="3935413" cy="1271587"/>
          </a:xfrm>
          <a:prstGeom prst="rect">
            <a:avLst/>
          </a:prstGeom>
          <a:noFill/>
          <a:ln w="9525">
            <a:noFill/>
            <a:miter lim="800000"/>
            <a:headEnd/>
            <a:tailEnd/>
          </a:ln>
        </p:spPr>
        <p:txBody>
          <a:bodyPr/>
          <a:lstStyle/>
          <a:p>
            <a:pPr marL="342900" indent="-342900"/>
            <a:r>
              <a:rPr lang="en-US" sz="2400">
                <a:solidFill>
                  <a:srgbClr val="CC0000"/>
                </a:solidFill>
                <a:latin typeface="Gill Sans MT" pitchFamily="34" charset="0"/>
              </a:rPr>
              <a:t>security</a:t>
            </a:r>
          </a:p>
          <a:p>
            <a:pPr marL="342900" indent="-342900">
              <a:buClr>
                <a:srgbClr val="000099"/>
              </a:buClr>
              <a:buSzPct val="75000"/>
              <a:buFont typeface="Wingdings" pitchFamily="2" charset="2"/>
              <a:buChar char="v"/>
            </a:pPr>
            <a:r>
              <a:rPr lang="en-US" sz="2400">
                <a:latin typeface="Gill Sans MT" pitchFamily="34" charset="0"/>
              </a:rPr>
              <a:t>encryption, data integrity, …</a:t>
            </a:r>
          </a:p>
        </p:txBody>
      </p:sp>
      <p:sp>
        <p:nvSpPr>
          <p:cNvPr id="2" name="Veri Yer Tutucusu 1"/>
          <p:cNvSpPr>
            <a:spLocks noGrp="1"/>
          </p:cNvSpPr>
          <p:nvPr>
            <p:ph type="dt" sz="quarter" idx="10"/>
          </p:nvPr>
        </p:nvSpPr>
        <p:spPr/>
        <p:txBody>
          <a:bodyPr/>
          <a:lstStyle/>
          <a:p>
            <a:pPr>
              <a:defRPr/>
            </a:pPr>
            <a:fld id="{0B5EABA7-77D0-4327-ACBF-22A7B98E6080}"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62">
                                            <p:txEl>
                                              <p:pRg st="0" end="0"/>
                                            </p:txEl>
                                          </p:spTgt>
                                        </p:tgtEl>
                                        <p:attrNameLst>
                                          <p:attrName>style.visibility</p:attrName>
                                        </p:attrNameLst>
                                      </p:cBhvr>
                                      <p:to>
                                        <p:strVal val="visible"/>
                                      </p:to>
                                    </p:set>
                                    <p:animEffect transition="in" filter="dissolve">
                                      <p:cBhvr>
                                        <p:cTn id="7" dur="500"/>
                                        <p:tgtEl>
                                          <p:spTgt spid="4506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5062">
                                            <p:txEl>
                                              <p:pRg st="1" end="1"/>
                                            </p:txEl>
                                          </p:spTgt>
                                        </p:tgtEl>
                                        <p:attrNameLst>
                                          <p:attrName>style.visibility</p:attrName>
                                        </p:attrNameLst>
                                      </p:cBhvr>
                                      <p:to>
                                        <p:strVal val="visible"/>
                                      </p:to>
                                    </p:set>
                                    <p:animEffect transition="in" filter="dissolve">
                                      <p:cBhvr>
                                        <p:cTn id="10" dur="500"/>
                                        <p:tgtEl>
                                          <p:spTgt spid="4506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5063"/>
                                        </p:tgtEl>
                                        <p:attrNameLst>
                                          <p:attrName>style.visibility</p:attrName>
                                        </p:attrNameLst>
                                      </p:cBhvr>
                                      <p:to>
                                        <p:strVal val="visible"/>
                                      </p:to>
                                    </p:set>
                                    <p:animEffect transition="in" filter="dissolve">
                                      <p:cBhvr>
                                        <p:cTn id="15" dur="500"/>
                                        <p:tgtEl>
                                          <p:spTgt spid="450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5070">
                                            <p:txEl>
                                              <p:pRg st="0" end="0"/>
                                            </p:txEl>
                                          </p:spTgt>
                                        </p:tgtEl>
                                        <p:attrNameLst>
                                          <p:attrName>style.visibility</p:attrName>
                                        </p:attrNameLst>
                                      </p:cBhvr>
                                      <p:to>
                                        <p:strVal val="visible"/>
                                      </p:to>
                                    </p:set>
                                    <p:animEffect transition="in" filter="dissolve">
                                      <p:cBhvr>
                                        <p:cTn id="20" dur="500"/>
                                        <p:tgtEl>
                                          <p:spTgt spid="45070">
                                            <p:txEl>
                                              <p:pRg st="0" end="0"/>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5070">
                                            <p:txEl>
                                              <p:pRg st="1" end="1"/>
                                            </p:txEl>
                                          </p:spTgt>
                                        </p:tgtEl>
                                        <p:attrNameLst>
                                          <p:attrName>style.visibility</p:attrName>
                                        </p:attrNameLst>
                                      </p:cBhvr>
                                      <p:to>
                                        <p:strVal val="visible"/>
                                      </p:to>
                                    </p:set>
                                    <p:animEffect transition="in" filter="dissolve">
                                      <p:cBhvr>
                                        <p:cTn id="23" dur="500"/>
                                        <p:tgtEl>
                                          <p:spTgt spid="450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15363" name="Rectangle 8"/>
          <p:cNvSpPr>
            <a:spLocks noGrp="1" noChangeArrowheads="1"/>
          </p:cNvSpPr>
          <p:nvPr>
            <p:ph type="sldNum" sz="quarter" idx="12"/>
          </p:nvPr>
        </p:nvSpPr>
        <p:spPr>
          <a:noFill/>
        </p:spPr>
        <p:txBody>
          <a:bodyPr/>
          <a:lstStyle/>
          <a:p>
            <a:r>
              <a:rPr lang="en-US" smtClean="0">
                <a:latin typeface="Tahoma" pitchFamily="34" charset="0"/>
              </a:rPr>
              <a:t>2-</a:t>
            </a:r>
            <a:fld id="{2EDD9D30-A8C8-4855-8E19-C518656598CB}" type="slidenum">
              <a:rPr lang="en-US" smtClean="0">
                <a:latin typeface="Tahoma" pitchFamily="34" charset="0"/>
              </a:rPr>
              <a:pPr/>
              <a:t>14</a:t>
            </a:fld>
            <a:endParaRPr lang="en-US" smtClean="0">
              <a:latin typeface="Tahoma" pitchFamily="34" charset="0"/>
            </a:endParaRPr>
          </a:p>
        </p:txBody>
      </p:sp>
      <p:pic>
        <p:nvPicPr>
          <p:cNvPr id="15364" name="Picture 20" descr="underline_base"/>
          <p:cNvPicPr>
            <a:picLocks noChangeAspect="1" noChangeArrowheads="1"/>
          </p:cNvPicPr>
          <p:nvPr/>
        </p:nvPicPr>
        <p:blipFill>
          <a:blip r:embed="rId3"/>
          <a:srcRect/>
          <a:stretch>
            <a:fillRect/>
          </a:stretch>
        </p:blipFill>
        <p:spPr bwMode="auto">
          <a:xfrm>
            <a:off x="325438" y="806450"/>
            <a:ext cx="8228012" cy="173038"/>
          </a:xfrm>
          <a:prstGeom prst="rect">
            <a:avLst/>
          </a:prstGeom>
          <a:noFill/>
          <a:ln w="9525">
            <a:noFill/>
            <a:miter lim="800000"/>
            <a:headEnd/>
            <a:tailEnd/>
          </a:ln>
        </p:spPr>
      </p:pic>
      <p:sp>
        <p:nvSpPr>
          <p:cNvPr id="15365" name="Rectangle 2"/>
          <p:cNvSpPr>
            <a:spLocks noGrp="1" noChangeArrowheads="1"/>
          </p:cNvSpPr>
          <p:nvPr>
            <p:ph type="title"/>
          </p:nvPr>
        </p:nvSpPr>
        <p:spPr>
          <a:xfrm>
            <a:off x="315913" y="227013"/>
            <a:ext cx="8201025" cy="815975"/>
          </a:xfrm>
        </p:spPr>
        <p:txBody>
          <a:bodyPr/>
          <a:lstStyle/>
          <a:p>
            <a:r>
              <a:rPr lang="en-US" sz="3200" smtClean="0">
                <a:ea typeface="ＭＳ Ｐゴシック" pitchFamily="34" charset="-128"/>
              </a:rPr>
              <a:t>Transport service requirements: common apps</a:t>
            </a:r>
            <a:endParaRPr lang="en-US" smtClean="0">
              <a:ea typeface="ＭＳ Ｐゴシック" pitchFamily="34" charset="-128"/>
            </a:endParaRPr>
          </a:p>
        </p:txBody>
      </p:sp>
      <p:sp>
        <p:nvSpPr>
          <p:cNvPr id="15366" name="Text Box 3"/>
          <p:cNvSpPr txBox="1">
            <a:spLocks noChangeArrowheads="1"/>
          </p:cNvSpPr>
          <p:nvPr/>
        </p:nvSpPr>
        <p:spPr bwMode="auto">
          <a:xfrm>
            <a:off x="171450" y="1749425"/>
            <a:ext cx="2541588" cy="3140075"/>
          </a:xfrm>
          <a:prstGeom prst="rect">
            <a:avLst/>
          </a:prstGeom>
          <a:noFill/>
          <a:ln w="9525">
            <a:noFill/>
            <a:miter lim="800000"/>
            <a:headEnd/>
            <a:tailEnd/>
          </a:ln>
        </p:spPr>
        <p:txBody>
          <a:bodyPr wrap="none">
            <a:spAutoFit/>
          </a:bodyPr>
          <a:lstStyle/>
          <a:p>
            <a:pPr algn="r">
              <a:spcBef>
                <a:spcPct val="0"/>
              </a:spcBef>
              <a:buClrTx/>
              <a:buSzTx/>
              <a:buFontTx/>
              <a:buNone/>
            </a:pPr>
            <a:r>
              <a:rPr lang="en-US" b="1"/>
              <a:t>application</a:t>
            </a:r>
            <a:endParaRPr lang="en-US"/>
          </a:p>
          <a:p>
            <a:pPr algn="r">
              <a:spcBef>
                <a:spcPct val="0"/>
              </a:spcBef>
              <a:buClrTx/>
              <a:buSzTx/>
              <a:buFontTx/>
              <a:buNone/>
            </a:pPr>
            <a:endParaRPr lang="en-US"/>
          </a:p>
          <a:p>
            <a:pPr algn="r">
              <a:spcBef>
                <a:spcPct val="0"/>
              </a:spcBef>
              <a:buClrTx/>
              <a:buSzTx/>
              <a:buFontTx/>
              <a:buNone/>
            </a:pPr>
            <a:r>
              <a:rPr lang="en-US"/>
              <a:t>file transfer</a:t>
            </a:r>
          </a:p>
          <a:p>
            <a:pPr algn="r">
              <a:spcBef>
                <a:spcPct val="0"/>
              </a:spcBef>
              <a:buClrTx/>
              <a:buSzTx/>
              <a:buFontTx/>
              <a:buNone/>
            </a:pPr>
            <a:r>
              <a:rPr lang="en-US"/>
              <a:t>e-mail</a:t>
            </a:r>
          </a:p>
          <a:p>
            <a:pPr algn="r">
              <a:spcBef>
                <a:spcPct val="0"/>
              </a:spcBef>
              <a:buClrTx/>
              <a:buSzTx/>
              <a:buFontTx/>
              <a:buNone/>
            </a:pPr>
            <a:r>
              <a:rPr lang="en-US"/>
              <a:t>Web documents</a:t>
            </a:r>
          </a:p>
          <a:p>
            <a:pPr algn="r">
              <a:spcBef>
                <a:spcPct val="0"/>
              </a:spcBef>
              <a:buClrTx/>
              <a:buSzTx/>
              <a:buFontTx/>
              <a:buNone/>
            </a:pPr>
            <a:r>
              <a:rPr lang="en-US"/>
              <a:t>real-time audio/video</a:t>
            </a:r>
          </a:p>
          <a:p>
            <a:pPr algn="r">
              <a:spcBef>
                <a:spcPct val="0"/>
              </a:spcBef>
              <a:buClrTx/>
              <a:buSzTx/>
              <a:buFontTx/>
              <a:buNone/>
            </a:pPr>
            <a:endParaRPr lang="en-US"/>
          </a:p>
          <a:p>
            <a:pPr algn="r">
              <a:spcBef>
                <a:spcPct val="0"/>
              </a:spcBef>
              <a:buClrTx/>
              <a:buSzTx/>
              <a:buFontTx/>
              <a:buNone/>
            </a:pPr>
            <a:r>
              <a:rPr lang="en-US"/>
              <a:t>stored audio/video</a:t>
            </a:r>
          </a:p>
          <a:p>
            <a:pPr algn="r">
              <a:spcBef>
                <a:spcPct val="0"/>
              </a:spcBef>
              <a:buClrTx/>
              <a:buSzTx/>
              <a:buFontTx/>
              <a:buNone/>
            </a:pPr>
            <a:r>
              <a:rPr lang="en-US"/>
              <a:t>interactive games</a:t>
            </a:r>
          </a:p>
          <a:p>
            <a:pPr algn="r">
              <a:spcBef>
                <a:spcPct val="0"/>
              </a:spcBef>
              <a:buClrTx/>
              <a:buSzTx/>
              <a:buFontTx/>
              <a:buNone/>
            </a:pPr>
            <a:r>
              <a:rPr lang="en-US"/>
              <a:t>text messaging</a:t>
            </a:r>
            <a:endParaRPr lang="en-US" sz="2400">
              <a:latin typeface="Times New Roman" pitchFamily="18" charset="0"/>
            </a:endParaRPr>
          </a:p>
        </p:txBody>
      </p:sp>
      <p:sp>
        <p:nvSpPr>
          <p:cNvPr id="15367" name="Text Box 4"/>
          <p:cNvSpPr txBox="1">
            <a:spLocks noChangeArrowheads="1"/>
          </p:cNvSpPr>
          <p:nvPr/>
        </p:nvSpPr>
        <p:spPr bwMode="auto">
          <a:xfrm>
            <a:off x="2816225" y="1752600"/>
            <a:ext cx="1566863" cy="3140075"/>
          </a:xfrm>
          <a:prstGeom prst="rect">
            <a:avLst/>
          </a:prstGeom>
          <a:noFill/>
          <a:ln w="9525">
            <a:noFill/>
            <a:miter lim="800000"/>
            <a:headEnd/>
            <a:tailEnd/>
          </a:ln>
        </p:spPr>
        <p:txBody>
          <a:bodyPr wrap="none">
            <a:spAutoFit/>
          </a:bodyPr>
          <a:lstStyle/>
          <a:p>
            <a:pPr>
              <a:spcBef>
                <a:spcPct val="0"/>
              </a:spcBef>
              <a:buClrTx/>
              <a:buSzTx/>
              <a:buFontTx/>
              <a:buNone/>
            </a:pPr>
            <a:r>
              <a:rPr lang="en-US" b="1"/>
              <a:t>data loss</a:t>
            </a:r>
            <a:endParaRPr lang="en-US"/>
          </a:p>
          <a:p>
            <a:pPr>
              <a:spcBef>
                <a:spcPct val="0"/>
              </a:spcBef>
              <a:buClrTx/>
              <a:buSzTx/>
              <a:buFontTx/>
              <a:buNone/>
            </a:pPr>
            <a:endParaRPr lang="en-US"/>
          </a:p>
          <a:p>
            <a:pPr>
              <a:spcBef>
                <a:spcPct val="0"/>
              </a:spcBef>
              <a:buClrTx/>
              <a:buSzTx/>
              <a:buFontTx/>
              <a:buNone/>
            </a:pPr>
            <a:r>
              <a:rPr lang="en-US"/>
              <a:t>no loss</a:t>
            </a:r>
          </a:p>
          <a:p>
            <a:pPr>
              <a:spcBef>
                <a:spcPct val="0"/>
              </a:spcBef>
              <a:buClrTx/>
              <a:buSzTx/>
              <a:buFontTx/>
              <a:buNone/>
            </a:pPr>
            <a:r>
              <a:rPr lang="en-US"/>
              <a:t>no loss</a:t>
            </a:r>
          </a:p>
          <a:p>
            <a:pPr>
              <a:spcBef>
                <a:spcPct val="0"/>
              </a:spcBef>
              <a:buClrTx/>
              <a:buSzTx/>
              <a:buFontTx/>
              <a:buNone/>
            </a:pPr>
            <a:r>
              <a:rPr lang="en-US"/>
              <a:t>no loss</a:t>
            </a:r>
          </a:p>
          <a:p>
            <a:pPr>
              <a:spcBef>
                <a:spcPct val="0"/>
              </a:spcBef>
              <a:buClrTx/>
              <a:buSzTx/>
              <a:buFontTx/>
              <a:buNone/>
            </a:pPr>
            <a:r>
              <a:rPr lang="en-US"/>
              <a:t>loss-tolerant</a:t>
            </a:r>
          </a:p>
          <a:p>
            <a:pPr>
              <a:spcBef>
                <a:spcPct val="0"/>
              </a:spcBef>
              <a:buClrTx/>
              <a:buSzTx/>
              <a:buFontTx/>
              <a:buNone/>
            </a:pPr>
            <a:endParaRPr lang="en-US"/>
          </a:p>
          <a:p>
            <a:pPr>
              <a:spcBef>
                <a:spcPct val="0"/>
              </a:spcBef>
              <a:buClrTx/>
              <a:buSzTx/>
              <a:buFontTx/>
              <a:buNone/>
            </a:pPr>
            <a:r>
              <a:rPr lang="en-US"/>
              <a:t>loss-tolerant</a:t>
            </a:r>
          </a:p>
          <a:p>
            <a:pPr>
              <a:spcBef>
                <a:spcPct val="0"/>
              </a:spcBef>
              <a:buClrTx/>
              <a:buSzTx/>
              <a:buFontTx/>
              <a:buNone/>
            </a:pPr>
            <a:r>
              <a:rPr lang="en-US"/>
              <a:t>loss-tolerant</a:t>
            </a:r>
          </a:p>
          <a:p>
            <a:pPr>
              <a:spcBef>
                <a:spcPct val="0"/>
              </a:spcBef>
              <a:buClrTx/>
              <a:buSzTx/>
              <a:buFontTx/>
              <a:buNone/>
            </a:pPr>
            <a:r>
              <a:rPr lang="en-US"/>
              <a:t>no loss</a:t>
            </a:r>
            <a:endParaRPr lang="en-US" sz="2400">
              <a:latin typeface="Times New Roman" pitchFamily="18" charset="0"/>
            </a:endParaRPr>
          </a:p>
        </p:txBody>
      </p:sp>
      <p:sp>
        <p:nvSpPr>
          <p:cNvPr id="15368" name="Text Box 5"/>
          <p:cNvSpPr txBox="1">
            <a:spLocks noChangeArrowheads="1"/>
          </p:cNvSpPr>
          <p:nvPr/>
        </p:nvSpPr>
        <p:spPr bwMode="auto">
          <a:xfrm>
            <a:off x="4535488" y="1751013"/>
            <a:ext cx="2574925" cy="3140075"/>
          </a:xfrm>
          <a:prstGeom prst="rect">
            <a:avLst/>
          </a:prstGeom>
          <a:noFill/>
          <a:ln w="9525">
            <a:noFill/>
            <a:miter lim="800000"/>
            <a:headEnd/>
            <a:tailEnd/>
          </a:ln>
        </p:spPr>
        <p:txBody>
          <a:bodyPr>
            <a:spAutoFit/>
          </a:bodyPr>
          <a:lstStyle/>
          <a:p>
            <a:pPr>
              <a:spcBef>
                <a:spcPct val="0"/>
              </a:spcBef>
              <a:buClrTx/>
              <a:buSzTx/>
              <a:buFontTx/>
              <a:buNone/>
            </a:pPr>
            <a:r>
              <a:rPr lang="en-US" b="1"/>
              <a:t>throughput</a:t>
            </a:r>
          </a:p>
          <a:p>
            <a:pPr>
              <a:spcBef>
                <a:spcPct val="0"/>
              </a:spcBef>
              <a:buClrTx/>
              <a:buSzTx/>
              <a:buFontTx/>
              <a:buNone/>
            </a:pPr>
            <a:endParaRPr lang="en-US"/>
          </a:p>
          <a:p>
            <a:pPr>
              <a:spcBef>
                <a:spcPct val="0"/>
              </a:spcBef>
              <a:buClrTx/>
              <a:buSzTx/>
              <a:buFontTx/>
              <a:buNone/>
            </a:pPr>
            <a:r>
              <a:rPr lang="en-US"/>
              <a:t>elastic</a:t>
            </a:r>
          </a:p>
          <a:p>
            <a:pPr>
              <a:spcBef>
                <a:spcPct val="0"/>
              </a:spcBef>
              <a:buClrTx/>
              <a:buSzTx/>
              <a:buFontTx/>
              <a:buNone/>
            </a:pPr>
            <a:r>
              <a:rPr lang="en-US"/>
              <a:t>elastic</a:t>
            </a:r>
          </a:p>
          <a:p>
            <a:pPr>
              <a:spcBef>
                <a:spcPct val="0"/>
              </a:spcBef>
              <a:buClrTx/>
              <a:buSzTx/>
              <a:buFontTx/>
              <a:buNone/>
            </a:pPr>
            <a:r>
              <a:rPr lang="en-US"/>
              <a:t>elastic</a:t>
            </a:r>
          </a:p>
          <a:p>
            <a:pPr>
              <a:spcBef>
                <a:spcPct val="0"/>
              </a:spcBef>
              <a:buClrTx/>
              <a:buSzTx/>
              <a:buFontTx/>
              <a:buNone/>
            </a:pPr>
            <a:r>
              <a:rPr lang="en-US"/>
              <a:t>audio: 5kbps-1Mbps</a:t>
            </a:r>
          </a:p>
          <a:p>
            <a:pPr>
              <a:spcBef>
                <a:spcPct val="0"/>
              </a:spcBef>
              <a:buClrTx/>
              <a:buSzTx/>
              <a:buFontTx/>
              <a:buNone/>
            </a:pPr>
            <a:r>
              <a:rPr lang="en-US"/>
              <a:t>video:10kbps-5Mbps</a:t>
            </a:r>
          </a:p>
          <a:p>
            <a:pPr>
              <a:spcBef>
                <a:spcPct val="0"/>
              </a:spcBef>
              <a:buClrTx/>
              <a:buSzTx/>
              <a:buFontTx/>
              <a:buNone/>
            </a:pPr>
            <a:r>
              <a:rPr lang="en-US"/>
              <a:t>same as above </a:t>
            </a:r>
          </a:p>
          <a:p>
            <a:pPr>
              <a:spcBef>
                <a:spcPct val="0"/>
              </a:spcBef>
              <a:buClrTx/>
              <a:buSzTx/>
              <a:buFontTx/>
              <a:buNone/>
            </a:pPr>
            <a:r>
              <a:rPr lang="en-US"/>
              <a:t>few kbps up</a:t>
            </a:r>
          </a:p>
          <a:p>
            <a:pPr>
              <a:spcBef>
                <a:spcPct val="0"/>
              </a:spcBef>
              <a:buClrTx/>
              <a:buSzTx/>
              <a:buFontTx/>
              <a:buNone/>
            </a:pPr>
            <a:r>
              <a:rPr lang="en-US"/>
              <a:t>elastic</a:t>
            </a:r>
          </a:p>
        </p:txBody>
      </p:sp>
      <p:sp>
        <p:nvSpPr>
          <p:cNvPr id="15369" name="Text Box 6"/>
          <p:cNvSpPr txBox="1">
            <a:spLocks noChangeArrowheads="1"/>
          </p:cNvSpPr>
          <p:nvPr/>
        </p:nvSpPr>
        <p:spPr bwMode="auto">
          <a:xfrm>
            <a:off x="6935788" y="1752600"/>
            <a:ext cx="2062162" cy="3140075"/>
          </a:xfrm>
          <a:prstGeom prst="rect">
            <a:avLst/>
          </a:prstGeom>
          <a:noFill/>
          <a:ln w="9525">
            <a:noFill/>
            <a:miter lim="800000"/>
            <a:headEnd/>
            <a:tailEnd/>
          </a:ln>
        </p:spPr>
        <p:txBody>
          <a:bodyPr>
            <a:spAutoFit/>
          </a:bodyPr>
          <a:lstStyle/>
          <a:p>
            <a:pPr>
              <a:spcBef>
                <a:spcPct val="0"/>
              </a:spcBef>
              <a:buClrTx/>
              <a:buSzTx/>
              <a:buFontTx/>
              <a:buNone/>
            </a:pPr>
            <a:r>
              <a:rPr lang="en-US" b="1"/>
              <a:t>time sensitive</a:t>
            </a:r>
            <a:endParaRPr lang="en-US"/>
          </a:p>
          <a:p>
            <a:pPr>
              <a:spcBef>
                <a:spcPct val="0"/>
              </a:spcBef>
              <a:buClrTx/>
              <a:buSzTx/>
              <a:buFontTx/>
              <a:buNone/>
            </a:pPr>
            <a:endParaRPr lang="en-US"/>
          </a:p>
          <a:p>
            <a:pPr>
              <a:spcBef>
                <a:spcPct val="0"/>
              </a:spcBef>
              <a:buClrTx/>
              <a:buSzTx/>
              <a:buFontTx/>
              <a:buNone/>
            </a:pPr>
            <a:r>
              <a:rPr lang="en-US"/>
              <a:t>no</a:t>
            </a:r>
          </a:p>
          <a:p>
            <a:pPr>
              <a:spcBef>
                <a:spcPct val="0"/>
              </a:spcBef>
              <a:buClrTx/>
              <a:buSzTx/>
              <a:buFontTx/>
              <a:buNone/>
            </a:pPr>
            <a:r>
              <a:rPr lang="en-US"/>
              <a:t>no</a:t>
            </a:r>
          </a:p>
          <a:p>
            <a:pPr>
              <a:spcBef>
                <a:spcPct val="0"/>
              </a:spcBef>
              <a:buClrTx/>
              <a:buSzTx/>
              <a:buFontTx/>
              <a:buNone/>
            </a:pPr>
            <a:r>
              <a:rPr lang="en-US"/>
              <a:t>no</a:t>
            </a:r>
          </a:p>
          <a:p>
            <a:pPr>
              <a:spcBef>
                <a:spcPct val="0"/>
              </a:spcBef>
              <a:buClrTx/>
              <a:buSzTx/>
              <a:buFontTx/>
              <a:buNone/>
            </a:pPr>
            <a:r>
              <a:rPr lang="en-US"/>
              <a:t>yes, 100</a:t>
            </a:r>
            <a:r>
              <a:rPr lang="ja-JP" altLang="en-US"/>
              <a:t>’</a:t>
            </a:r>
            <a:r>
              <a:rPr lang="en-US" altLang="ja-JP"/>
              <a:t>s msec</a:t>
            </a:r>
          </a:p>
          <a:p>
            <a:pPr>
              <a:spcBef>
                <a:spcPct val="0"/>
              </a:spcBef>
              <a:buClrTx/>
              <a:buSzTx/>
              <a:buFontTx/>
              <a:buNone/>
            </a:pPr>
            <a:endParaRPr lang="en-US"/>
          </a:p>
          <a:p>
            <a:pPr>
              <a:spcBef>
                <a:spcPct val="0"/>
              </a:spcBef>
              <a:buClrTx/>
              <a:buSzTx/>
              <a:buFontTx/>
              <a:buNone/>
            </a:pPr>
            <a:r>
              <a:rPr lang="en-US"/>
              <a:t>yes, few secs</a:t>
            </a:r>
          </a:p>
          <a:p>
            <a:pPr>
              <a:spcBef>
                <a:spcPct val="0"/>
              </a:spcBef>
              <a:buClrTx/>
              <a:buSzTx/>
              <a:buFontTx/>
              <a:buNone/>
            </a:pPr>
            <a:r>
              <a:rPr lang="en-US"/>
              <a:t>yes, 100</a:t>
            </a:r>
            <a:r>
              <a:rPr lang="ja-JP" altLang="en-US"/>
              <a:t>’</a:t>
            </a:r>
            <a:r>
              <a:rPr lang="en-US" altLang="ja-JP"/>
              <a:t>s msec</a:t>
            </a:r>
          </a:p>
          <a:p>
            <a:pPr>
              <a:spcBef>
                <a:spcPct val="0"/>
              </a:spcBef>
              <a:buClrTx/>
              <a:buSzTx/>
              <a:buFontTx/>
              <a:buNone/>
            </a:pPr>
            <a:r>
              <a:rPr lang="en-US"/>
              <a:t>yes and no</a:t>
            </a:r>
          </a:p>
        </p:txBody>
      </p:sp>
      <p:sp>
        <p:nvSpPr>
          <p:cNvPr id="15370" name="Line 7"/>
          <p:cNvSpPr>
            <a:spLocks noChangeShapeType="1"/>
          </p:cNvSpPr>
          <p:nvPr/>
        </p:nvSpPr>
        <p:spPr bwMode="auto">
          <a:xfrm flipV="1">
            <a:off x="884238" y="2133600"/>
            <a:ext cx="7562850" cy="9525"/>
          </a:xfrm>
          <a:prstGeom prst="line">
            <a:avLst/>
          </a:prstGeom>
          <a:noFill/>
          <a:ln w="28575">
            <a:solidFill>
              <a:srgbClr val="000099"/>
            </a:solidFill>
            <a:round/>
            <a:headEnd/>
            <a:tailEnd/>
          </a:ln>
        </p:spPr>
        <p:txBody>
          <a:bodyPr wrap="none" anchor="ctr"/>
          <a:lstStyle/>
          <a:p>
            <a:endParaRPr lang="tr-TR"/>
          </a:p>
        </p:txBody>
      </p:sp>
      <p:sp>
        <p:nvSpPr>
          <p:cNvPr id="15371" name="Line 8"/>
          <p:cNvSpPr>
            <a:spLocks noChangeShapeType="1"/>
          </p:cNvSpPr>
          <p:nvPr/>
        </p:nvSpPr>
        <p:spPr bwMode="auto">
          <a:xfrm flipV="1">
            <a:off x="847725" y="2733675"/>
            <a:ext cx="7629525" cy="0"/>
          </a:xfrm>
          <a:prstGeom prst="line">
            <a:avLst/>
          </a:prstGeom>
          <a:noFill/>
          <a:ln w="12700">
            <a:solidFill>
              <a:schemeClr val="bg2"/>
            </a:solidFill>
            <a:round/>
            <a:headEnd/>
            <a:tailEnd/>
          </a:ln>
        </p:spPr>
        <p:txBody>
          <a:bodyPr wrap="none" anchor="ctr"/>
          <a:lstStyle/>
          <a:p>
            <a:endParaRPr lang="tr-TR"/>
          </a:p>
        </p:txBody>
      </p:sp>
      <p:sp>
        <p:nvSpPr>
          <p:cNvPr id="15372" name="Line 9"/>
          <p:cNvSpPr>
            <a:spLocks noChangeShapeType="1"/>
          </p:cNvSpPr>
          <p:nvPr/>
        </p:nvSpPr>
        <p:spPr bwMode="auto">
          <a:xfrm flipV="1">
            <a:off x="857250" y="3028950"/>
            <a:ext cx="7629525" cy="0"/>
          </a:xfrm>
          <a:prstGeom prst="line">
            <a:avLst/>
          </a:prstGeom>
          <a:noFill/>
          <a:ln w="12700">
            <a:solidFill>
              <a:schemeClr val="bg2"/>
            </a:solidFill>
            <a:round/>
            <a:headEnd/>
            <a:tailEnd/>
          </a:ln>
        </p:spPr>
        <p:txBody>
          <a:bodyPr wrap="none" anchor="ctr"/>
          <a:lstStyle/>
          <a:p>
            <a:endParaRPr lang="tr-TR"/>
          </a:p>
        </p:txBody>
      </p:sp>
      <p:sp>
        <p:nvSpPr>
          <p:cNvPr id="15373" name="Line 10"/>
          <p:cNvSpPr>
            <a:spLocks noChangeShapeType="1"/>
          </p:cNvSpPr>
          <p:nvPr/>
        </p:nvSpPr>
        <p:spPr bwMode="auto">
          <a:xfrm flipV="1">
            <a:off x="866775" y="3324225"/>
            <a:ext cx="7629525" cy="0"/>
          </a:xfrm>
          <a:prstGeom prst="line">
            <a:avLst/>
          </a:prstGeom>
          <a:noFill/>
          <a:ln w="12700">
            <a:solidFill>
              <a:schemeClr val="bg2"/>
            </a:solidFill>
            <a:round/>
            <a:headEnd/>
            <a:tailEnd/>
          </a:ln>
        </p:spPr>
        <p:txBody>
          <a:bodyPr wrap="none" anchor="ctr"/>
          <a:lstStyle/>
          <a:p>
            <a:endParaRPr lang="tr-TR"/>
          </a:p>
        </p:txBody>
      </p:sp>
      <p:sp>
        <p:nvSpPr>
          <p:cNvPr id="15374" name="Line 11"/>
          <p:cNvSpPr>
            <a:spLocks noChangeShapeType="1"/>
          </p:cNvSpPr>
          <p:nvPr/>
        </p:nvSpPr>
        <p:spPr bwMode="auto">
          <a:xfrm flipV="1">
            <a:off x="885825" y="3933825"/>
            <a:ext cx="7629525" cy="0"/>
          </a:xfrm>
          <a:prstGeom prst="line">
            <a:avLst/>
          </a:prstGeom>
          <a:noFill/>
          <a:ln w="12700">
            <a:solidFill>
              <a:schemeClr val="bg2"/>
            </a:solidFill>
            <a:round/>
            <a:headEnd/>
            <a:tailEnd/>
          </a:ln>
        </p:spPr>
        <p:txBody>
          <a:bodyPr wrap="none" anchor="ctr"/>
          <a:lstStyle/>
          <a:p>
            <a:endParaRPr lang="tr-TR"/>
          </a:p>
        </p:txBody>
      </p:sp>
      <p:sp>
        <p:nvSpPr>
          <p:cNvPr id="15375" name="Line 12"/>
          <p:cNvSpPr>
            <a:spLocks noChangeShapeType="1"/>
          </p:cNvSpPr>
          <p:nvPr/>
        </p:nvSpPr>
        <p:spPr bwMode="auto">
          <a:xfrm flipV="1">
            <a:off x="838200" y="4248150"/>
            <a:ext cx="7629525" cy="0"/>
          </a:xfrm>
          <a:prstGeom prst="line">
            <a:avLst/>
          </a:prstGeom>
          <a:noFill/>
          <a:ln w="12700">
            <a:solidFill>
              <a:schemeClr val="bg2"/>
            </a:solidFill>
            <a:round/>
            <a:headEnd/>
            <a:tailEnd/>
          </a:ln>
        </p:spPr>
        <p:txBody>
          <a:bodyPr wrap="none" anchor="ctr"/>
          <a:lstStyle/>
          <a:p>
            <a:endParaRPr lang="tr-TR"/>
          </a:p>
        </p:txBody>
      </p:sp>
      <p:sp>
        <p:nvSpPr>
          <p:cNvPr id="15376" name="Line 13"/>
          <p:cNvSpPr>
            <a:spLocks noChangeShapeType="1"/>
          </p:cNvSpPr>
          <p:nvPr/>
        </p:nvSpPr>
        <p:spPr bwMode="auto">
          <a:xfrm flipV="1">
            <a:off x="838200" y="4572000"/>
            <a:ext cx="7629525" cy="0"/>
          </a:xfrm>
          <a:prstGeom prst="line">
            <a:avLst/>
          </a:prstGeom>
          <a:noFill/>
          <a:ln w="12700">
            <a:solidFill>
              <a:schemeClr val="bg2"/>
            </a:solidFill>
            <a:round/>
            <a:headEnd/>
            <a:tailEnd/>
          </a:ln>
        </p:spPr>
        <p:txBody>
          <a:bodyPr wrap="none" anchor="ctr"/>
          <a:lstStyle/>
          <a:p>
            <a:endParaRPr lang="tr-TR"/>
          </a:p>
        </p:txBody>
      </p:sp>
      <p:sp>
        <p:nvSpPr>
          <p:cNvPr id="15377" name="Line 14"/>
          <p:cNvSpPr>
            <a:spLocks noChangeShapeType="1"/>
          </p:cNvSpPr>
          <p:nvPr/>
        </p:nvSpPr>
        <p:spPr bwMode="auto">
          <a:xfrm flipV="1">
            <a:off x="800100" y="4883150"/>
            <a:ext cx="7629525" cy="0"/>
          </a:xfrm>
          <a:prstGeom prst="line">
            <a:avLst/>
          </a:prstGeom>
          <a:noFill/>
          <a:ln w="12700">
            <a:solidFill>
              <a:schemeClr val="bg2"/>
            </a:solidFill>
            <a:round/>
            <a:headEnd/>
            <a:tailEnd/>
          </a:ln>
        </p:spPr>
        <p:txBody>
          <a:bodyPr wrap="none" anchor="ctr"/>
          <a:lstStyle/>
          <a:p>
            <a:endParaRPr lang="tr-TR"/>
          </a:p>
        </p:txBody>
      </p:sp>
      <p:sp>
        <p:nvSpPr>
          <p:cNvPr id="2" name="Veri Yer Tutucusu 1"/>
          <p:cNvSpPr>
            <a:spLocks noGrp="1"/>
          </p:cNvSpPr>
          <p:nvPr>
            <p:ph type="dt" sz="quarter" idx="10"/>
          </p:nvPr>
        </p:nvSpPr>
        <p:spPr/>
        <p:txBody>
          <a:bodyPr/>
          <a:lstStyle/>
          <a:p>
            <a:pPr>
              <a:defRPr/>
            </a:pPr>
            <a:fld id="{34E2EE9A-E823-42DB-8CE7-06952C971C00}" type="datetime1">
              <a:rPr/>
              <a:pPr>
                <a:defRPr/>
              </a:pPr>
              <a:t>10/16/2012</a:t>
            </a:fld>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16387" name="Rectangle 8"/>
          <p:cNvSpPr>
            <a:spLocks noGrp="1" noChangeArrowheads="1"/>
          </p:cNvSpPr>
          <p:nvPr>
            <p:ph type="sldNum" sz="quarter" idx="12"/>
          </p:nvPr>
        </p:nvSpPr>
        <p:spPr>
          <a:noFill/>
        </p:spPr>
        <p:txBody>
          <a:bodyPr/>
          <a:lstStyle/>
          <a:p>
            <a:r>
              <a:rPr lang="en-US" smtClean="0">
                <a:latin typeface="Tahoma" pitchFamily="34" charset="0"/>
              </a:rPr>
              <a:t>2-</a:t>
            </a:r>
            <a:fld id="{08EAC8C1-CD29-450E-BD2C-D191F9E177C5}" type="slidenum">
              <a:rPr lang="en-US" smtClean="0">
                <a:latin typeface="Tahoma" pitchFamily="34" charset="0"/>
              </a:rPr>
              <a:pPr/>
              <a:t>15</a:t>
            </a:fld>
            <a:endParaRPr lang="en-US" smtClean="0">
              <a:latin typeface="Tahoma" pitchFamily="34" charset="0"/>
            </a:endParaRPr>
          </a:p>
        </p:txBody>
      </p:sp>
      <p:sp>
        <p:nvSpPr>
          <p:cNvPr id="16388" name="Rectangle 2"/>
          <p:cNvSpPr>
            <a:spLocks noGrp="1" noChangeArrowheads="1"/>
          </p:cNvSpPr>
          <p:nvPr>
            <p:ph type="title"/>
          </p:nvPr>
        </p:nvSpPr>
        <p:spPr>
          <a:xfrm>
            <a:off x="344488" y="268288"/>
            <a:ext cx="7772400" cy="858837"/>
          </a:xfrm>
        </p:spPr>
        <p:txBody>
          <a:bodyPr/>
          <a:lstStyle/>
          <a:p>
            <a:r>
              <a:rPr lang="en-US" sz="3600" smtClean="0">
                <a:ea typeface="ＭＳ Ｐゴシック" pitchFamily="34" charset="-128"/>
              </a:rPr>
              <a:t>Internet transport protocols services</a:t>
            </a:r>
            <a:endParaRPr lang="en-US" smtClean="0">
              <a:ea typeface="ＭＳ Ｐゴシック" pitchFamily="34" charset="-128"/>
            </a:endParaRPr>
          </a:p>
        </p:txBody>
      </p:sp>
      <p:sp>
        <p:nvSpPr>
          <p:cNvPr id="16389" name="Rectangle 3"/>
          <p:cNvSpPr>
            <a:spLocks noGrp="1" noChangeArrowheads="1"/>
          </p:cNvSpPr>
          <p:nvPr>
            <p:ph type="body" sz="half" idx="1"/>
          </p:nvPr>
        </p:nvSpPr>
        <p:spPr>
          <a:xfrm>
            <a:off x="533400" y="1533525"/>
            <a:ext cx="4095750" cy="4648200"/>
          </a:xfrm>
        </p:spPr>
        <p:txBody>
          <a:bodyPr/>
          <a:lstStyle/>
          <a:p>
            <a:pPr>
              <a:lnSpc>
                <a:spcPct val="75000"/>
              </a:lnSpc>
              <a:buFont typeface="Wingdings" pitchFamily="2" charset="2"/>
              <a:buNone/>
            </a:pPr>
            <a:r>
              <a:rPr lang="en-US" i="1" smtClean="0">
                <a:solidFill>
                  <a:srgbClr val="000099"/>
                </a:solidFill>
                <a:ea typeface="ＭＳ Ｐゴシック" pitchFamily="34" charset="-128"/>
              </a:rPr>
              <a:t>TCP service:</a:t>
            </a:r>
          </a:p>
          <a:p>
            <a:pPr>
              <a:lnSpc>
                <a:spcPct val="75000"/>
              </a:lnSpc>
            </a:pPr>
            <a:r>
              <a:rPr lang="en-US" sz="2400" i="1" smtClean="0">
                <a:solidFill>
                  <a:srgbClr val="CC0000"/>
                </a:solidFill>
                <a:ea typeface="ＭＳ Ｐゴシック" pitchFamily="34" charset="-128"/>
              </a:rPr>
              <a:t>reliable transport</a:t>
            </a:r>
            <a:r>
              <a:rPr lang="en-US" sz="2400" i="1" smtClean="0">
                <a:solidFill>
                  <a:schemeClr val="accent2"/>
                </a:solidFill>
                <a:ea typeface="ＭＳ Ｐゴシック" pitchFamily="34" charset="-128"/>
              </a:rPr>
              <a:t> </a:t>
            </a:r>
            <a:r>
              <a:rPr lang="en-US" sz="2400" smtClean="0">
                <a:ea typeface="ＭＳ Ｐゴシック" pitchFamily="34" charset="-128"/>
              </a:rPr>
              <a:t>between sending and receiving process</a:t>
            </a:r>
            <a:endParaRPr lang="en-US" sz="2400" smtClean="0">
              <a:solidFill>
                <a:schemeClr val="accent2"/>
              </a:solidFill>
              <a:ea typeface="ＭＳ Ｐゴシック" pitchFamily="34" charset="-128"/>
            </a:endParaRPr>
          </a:p>
          <a:p>
            <a:pPr>
              <a:lnSpc>
                <a:spcPct val="75000"/>
              </a:lnSpc>
            </a:pPr>
            <a:r>
              <a:rPr lang="en-US" sz="2400" i="1" smtClean="0">
                <a:solidFill>
                  <a:srgbClr val="CC0000"/>
                </a:solidFill>
                <a:ea typeface="ＭＳ Ｐゴシック" pitchFamily="34" charset="-128"/>
              </a:rPr>
              <a:t>flow control:</a:t>
            </a:r>
            <a:r>
              <a:rPr lang="en-US" sz="2400" smtClean="0">
                <a:ea typeface="ＭＳ Ｐゴシック" pitchFamily="34" charset="-128"/>
              </a:rPr>
              <a:t> sender won</a:t>
            </a:r>
            <a:r>
              <a:rPr lang="ja-JP" altLang="en-US" sz="2400" smtClean="0">
                <a:ea typeface="ＭＳ Ｐゴシック" pitchFamily="34" charset="-128"/>
              </a:rPr>
              <a:t>’</a:t>
            </a:r>
            <a:r>
              <a:rPr lang="en-US" altLang="ja-JP" sz="2400" smtClean="0">
                <a:ea typeface="ＭＳ Ｐゴシック" pitchFamily="34" charset="-128"/>
              </a:rPr>
              <a:t>t overwhelm receiver </a:t>
            </a:r>
          </a:p>
          <a:p>
            <a:pPr>
              <a:lnSpc>
                <a:spcPct val="75000"/>
              </a:lnSpc>
            </a:pPr>
            <a:r>
              <a:rPr lang="en-US" sz="2400" i="1" smtClean="0">
                <a:solidFill>
                  <a:srgbClr val="CC0000"/>
                </a:solidFill>
                <a:ea typeface="ＭＳ Ｐゴシック" pitchFamily="34" charset="-128"/>
              </a:rPr>
              <a:t>congestion control:</a:t>
            </a:r>
            <a:r>
              <a:rPr lang="en-US" sz="2400" smtClean="0">
                <a:ea typeface="ＭＳ Ｐゴシック" pitchFamily="34" charset="-128"/>
              </a:rPr>
              <a:t> throttle sender when network overloaded</a:t>
            </a:r>
          </a:p>
          <a:p>
            <a:pPr>
              <a:lnSpc>
                <a:spcPct val="75000"/>
              </a:lnSpc>
            </a:pPr>
            <a:r>
              <a:rPr lang="en-US" sz="2400" i="1" smtClean="0">
                <a:solidFill>
                  <a:srgbClr val="CC0000"/>
                </a:solidFill>
                <a:ea typeface="ＭＳ Ｐゴシック" pitchFamily="34" charset="-128"/>
              </a:rPr>
              <a:t>does not provide:</a:t>
            </a:r>
            <a:r>
              <a:rPr lang="en-US" sz="2400" smtClean="0">
                <a:ea typeface="ＭＳ Ｐゴシック" pitchFamily="34" charset="-128"/>
              </a:rPr>
              <a:t> timing, minimum throughput guarantee, security</a:t>
            </a:r>
          </a:p>
          <a:p>
            <a:pPr>
              <a:lnSpc>
                <a:spcPct val="75000"/>
              </a:lnSpc>
            </a:pPr>
            <a:r>
              <a:rPr lang="en-US" sz="2400" i="1" smtClean="0">
                <a:solidFill>
                  <a:srgbClr val="CC0000"/>
                </a:solidFill>
                <a:ea typeface="ＭＳ Ｐゴシック" pitchFamily="34" charset="-128"/>
              </a:rPr>
              <a:t>connection-oriented:</a:t>
            </a:r>
            <a:r>
              <a:rPr lang="en-US" sz="2400" smtClean="0">
                <a:ea typeface="ＭＳ Ｐゴシック" pitchFamily="34" charset="-128"/>
              </a:rPr>
              <a:t> setup required between client and server processes</a:t>
            </a:r>
          </a:p>
          <a:p>
            <a:pPr>
              <a:lnSpc>
                <a:spcPct val="75000"/>
              </a:lnSpc>
            </a:pPr>
            <a:endParaRPr lang="en-US" smtClean="0">
              <a:ea typeface="ＭＳ Ｐゴシック" pitchFamily="34" charset="-128"/>
            </a:endParaRPr>
          </a:p>
        </p:txBody>
      </p:sp>
      <p:sp>
        <p:nvSpPr>
          <p:cNvPr id="16390" name="Rectangle 4"/>
          <p:cNvSpPr>
            <a:spLocks noGrp="1" noChangeArrowheads="1"/>
          </p:cNvSpPr>
          <p:nvPr>
            <p:ph type="body" sz="half" idx="2"/>
          </p:nvPr>
        </p:nvSpPr>
        <p:spPr>
          <a:xfrm>
            <a:off x="4733925" y="1484313"/>
            <a:ext cx="3667125" cy="4648200"/>
          </a:xfrm>
        </p:spPr>
        <p:txBody>
          <a:bodyPr/>
          <a:lstStyle/>
          <a:p>
            <a:pPr>
              <a:buFont typeface="Wingdings" pitchFamily="2" charset="2"/>
              <a:buNone/>
            </a:pPr>
            <a:r>
              <a:rPr lang="en-US" i="1" smtClean="0">
                <a:solidFill>
                  <a:srgbClr val="000099"/>
                </a:solidFill>
                <a:ea typeface="ＭＳ Ｐゴシック" pitchFamily="34" charset="-128"/>
              </a:rPr>
              <a:t>UDP service:</a:t>
            </a:r>
          </a:p>
          <a:p>
            <a:r>
              <a:rPr lang="en-US" sz="2400" i="1" smtClean="0">
                <a:solidFill>
                  <a:srgbClr val="CC0000"/>
                </a:solidFill>
                <a:ea typeface="ＭＳ Ｐゴシック" pitchFamily="34" charset="-128"/>
              </a:rPr>
              <a:t>unreliable data transfer</a:t>
            </a:r>
            <a:r>
              <a:rPr lang="en-US" sz="2400" smtClean="0">
                <a:ea typeface="ＭＳ Ｐゴシック" pitchFamily="34" charset="-128"/>
              </a:rPr>
              <a:t> between sending and receiving process</a:t>
            </a:r>
          </a:p>
          <a:p>
            <a:r>
              <a:rPr lang="en-US" sz="2400" i="1" smtClean="0">
                <a:solidFill>
                  <a:srgbClr val="CC0000"/>
                </a:solidFill>
                <a:ea typeface="ＭＳ Ｐゴシック" pitchFamily="34" charset="-128"/>
              </a:rPr>
              <a:t>does not provide:</a:t>
            </a:r>
            <a:r>
              <a:rPr lang="en-US" sz="2400" smtClean="0">
                <a:ea typeface="ＭＳ Ｐゴシック" pitchFamily="34" charset="-128"/>
              </a:rPr>
              <a:t> reliability, flow control, congestion control, timing, throughput guarantee, security, orconnection setup, </a:t>
            </a:r>
          </a:p>
          <a:p>
            <a:endParaRPr lang="en-US" sz="2400" smtClean="0">
              <a:ea typeface="ＭＳ Ｐゴシック" pitchFamily="34" charset="-128"/>
            </a:endParaRPr>
          </a:p>
          <a:p>
            <a:pPr>
              <a:buFont typeface="Wingdings" pitchFamily="2" charset="2"/>
              <a:buNone/>
            </a:pPr>
            <a:r>
              <a:rPr lang="en-US" sz="2400" u="sng" smtClean="0">
                <a:solidFill>
                  <a:srgbClr val="CC0000"/>
                </a:solidFill>
                <a:ea typeface="ＭＳ Ｐゴシック" pitchFamily="34" charset="-128"/>
              </a:rPr>
              <a:t>Q:</a:t>
            </a:r>
            <a:r>
              <a:rPr lang="en-US" sz="2400" smtClean="0">
                <a:ea typeface="ＭＳ Ｐゴシック" pitchFamily="34" charset="-128"/>
              </a:rPr>
              <a:t> why bother?  Why is there a UDP?</a:t>
            </a:r>
          </a:p>
        </p:txBody>
      </p:sp>
      <p:pic>
        <p:nvPicPr>
          <p:cNvPr id="16391" name="Picture 11" descr="underline_base"/>
          <p:cNvPicPr>
            <a:picLocks noChangeArrowheads="1"/>
          </p:cNvPicPr>
          <p:nvPr/>
        </p:nvPicPr>
        <p:blipFill>
          <a:blip r:embed="rId3"/>
          <a:srcRect/>
          <a:stretch>
            <a:fillRect/>
          </a:stretch>
        </p:blipFill>
        <p:spPr bwMode="auto">
          <a:xfrm>
            <a:off x="401638" y="944563"/>
            <a:ext cx="7313612" cy="173037"/>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8AD5C713-0F48-4C08-8154-2DAC63833CA8}" type="datetime1">
              <a:rPr/>
              <a:pPr>
                <a:defRPr/>
              </a:pPr>
              <a:t>10/16/2012</a:t>
            </a:fld>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17411" name="Rectangle 8"/>
          <p:cNvSpPr>
            <a:spLocks noGrp="1" noChangeArrowheads="1"/>
          </p:cNvSpPr>
          <p:nvPr>
            <p:ph type="sldNum" sz="quarter" idx="12"/>
          </p:nvPr>
        </p:nvSpPr>
        <p:spPr>
          <a:noFill/>
        </p:spPr>
        <p:txBody>
          <a:bodyPr/>
          <a:lstStyle/>
          <a:p>
            <a:r>
              <a:rPr lang="en-US" smtClean="0">
                <a:latin typeface="Tahoma" pitchFamily="34" charset="0"/>
              </a:rPr>
              <a:t>2-</a:t>
            </a:r>
            <a:fld id="{E4372FB7-235B-49A8-AC52-1EBA04630EC7}" type="slidenum">
              <a:rPr lang="en-US" smtClean="0">
                <a:latin typeface="Tahoma" pitchFamily="34" charset="0"/>
              </a:rPr>
              <a:pPr/>
              <a:t>16</a:t>
            </a:fld>
            <a:endParaRPr lang="en-US" smtClean="0">
              <a:latin typeface="Tahoma" pitchFamily="34" charset="0"/>
            </a:endParaRPr>
          </a:p>
        </p:txBody>
      </p:sp>
      <p:pic>
        <p:nvPicPr>
          <p:cNvPr id="17412" name="Picture 18" descr="underline_base"/>
          <p:cNvPicPr>
            <a:picLocks noChangeArrowheads="1"/>
          </p:cNvPicPr>
          <p:nvPr/>
        </p:nvPicPr>
        <p:blipFill>
          <a:blip r:embed="rId3"/>
          <a:srcRect/>
          <a:stretch>
            <a:fillRect/>
          </a:stretch>
        </p:blipFill>
        <p:spPr bwMode="auto">
          <a:xfrm>
            <a:off x="269875" y="876300"/>
            <a:ext cx="7769225" cy="173038"/>
          </a:xfrm>
          <a:prstGeom prst="rect">
            <a:avLst/>
          </a:prstGeom>
          <a:noFill/>
          <a:ln w="9525">
            <a:noFill/>
            <a:miter lim="800000"/>
            <a:headEnd/>
            <a:tailEnd/>
          </a:ln>
        </p:spPr>
      </p:pic>
      <p:sp>
        <p:nvSpPr>
          <p:cNvPr id="17413" name="Rectangle 2"/>
          <p:cNvSpPr>
            <a:spLocks noGrp="1" noChangeArrowheads="1"/>
          </p:cNvSpPr>
          <p:nvPr>
            <p:ph type="title"/>
          </p:nvPr>
        </p:nvSpPr>
        <p:spPr>
          <a:xfrm>
            <a:off x="215900" y="261938"/>
            <a:ext cx="8747125" cy="838200"/>
          </a:xfrm>
        </p:spPr>
        <p:txBody>
          <a:bodyPr/>
          <a:lstStyle/>
          <a:p>
            <a:r>
              <a:rPr lang="en-US" sz="3200" smtClean="0">
                <a:ea typeface="ＭＳ Ｐゴシック" pitchFamily="34" charset="-128"/>
              </a:rPr>
              <a:t>Internet apps:  application, transport protocols</a:t>
            </a:r>
            <a:endParaRPr lang="en-US" smtClean="0">
              <a:ea typeface="ＭＳ Ｐゴシック" pitchFamily="34" charset="-128"/>
            </a:endParaRPr>
          </a:p>
        </p:txBody>
      </p:sp>
      <p:sp>
        <p:nvSpPr>
          <p:cNvPr id="17414" name="Text Box 3"/>
          <p:cNvSpPr txBox="1">
            <a:spLocks noChangeArrowheads="1"/>
          </p:cNvSpPr>
          <p:nvPr/>
        </p:nvSpPr>
        <p:spPr bwMode="auto">
          <a:xfrm>
            <a:off x="215900" y="1773238"/>
            <a:ext cx="2806700" cy="3200400"/>
          </a:xfrm>
          <a:prstGeom prst="rect">
            <a:avLst/>
          </a:prstGeom>
          <a:noFill/>
          <a:ln w="9525">
            <a:noFill/>
            <a:miter lim="800000"/>
            <a:headEnd/>
            <a:tailEnd/>
          </a:ln>
        </p:spPr>
        <p:txBody>
          <a:bodyPr wrap="none">
            <a:spAutoFit/>
          </a:bodyPr>
          <a:lstStyle/>
          <a:p>
            <a:pPr algn="r">
              <a:spcBef>
                <a:spcPct val="0"/>
              </a:spcBef>
              <a:buClrTx/>
              <a:buSzTx/>
              <a:buFontTx/>
              <a:buNone/>
            </a:pPr>
            <a:r>
              <a:rPr lang="en-US" b="1"/>
              <a:t>application</a:t>
            </a:r>
            <a:endParaRPr lang="en-US"/>
          </a:p>
          <a:p>
            <a:pPr algn="r">
              <a:spcBef>
                <a:spcPct val="0"/>
              </a:spcBef>
              <a:buClrTx/>
              <a:buSzTx/>
              <a:buFontTx/>
              <a:buNone/>
            </a:pPr>
            <a:endParaRPr lang="en-US"/>
          </a:p>
          <a:p>
            <a:pPr algn="r">
              <a:spcBef>
                <a:spcPct val="0"/>
              </a:spcBef>
              <a:buClrTx/>
              <a:buSzTx/>
              <a:buFontTx/>
              <a:buNone/>
            </a:pPr>
            <a:r>
              <a:rPr lang="en-US"/>
              <a:t>e-mail</a:t>
            </a:r>
          </a:p>
          <a:p>
            <a:pPr algn="r">
              <a:spcBef>
                <a:spcPct val="0"/>
              </a:spcBef>
              <a:buClrTx/>
              <a:buSzTx/>
              <a:buFontTx/>
              <a:buNone/>
            </a:pPr>
            <a:r>
              <a:rPr lang="en-US"/>
              <a:t>remote terminal access</a:t>
            </a:r>
          </a:p>
          <a:p>
            <a:pPr algn="r">
              <a:spcBef>
                <a:spcPct val="0"/>
              </a:spcBef>
              <a:buClrTx/>
              <a:buSzTx/>
              <a:buFontTx/>
              <a:buNone/>
            </a:pPr>
            <a:r>
              <a:rPr lang="en-US"/>
              <a:t>Web </a:t>
            </a:r>
          </a:p>
          <a:p>
            <a:pPr algn="r">
              <a:spcBef>
                <a:spcPct val="0"/>
              </a:spcBef>
              <a:buClrTx/>
              <a:buSzTx/>
              <a:buFontTx/>
              <a:buNone/>
            </a:pPr>
            <a:r>
              <a:rPr lang="en-US"/>
              <a:t>file transfer</a:t>
            </a:r>
          </a:p>
          <a:p>
            <a:pPr algn="r">
              <a:spcBef>
                <a:spcPct val="0"/>
              </a:spcBef>
              <a:buClrTx/>
              <a:buSzTx/>
              <a:buFontTx/>
              <a:buNone/>
            </a:pPr>
            <a:r>
              <a:rPr lang="en-US"/>
              <a:t>streaming multimedia</a:t>
            </a:r>
          </a:p>
          <a:p>
            <a:pPr algn="r">
              <a:spcBef>
                <a:spcPct val="0"/>
              </a:spcBef>
              <a:buClrTx/>
              <a:buSzTx/>
              <a:buFontTx/>
              <a:buNone/>
            </a:pPr>
            <a:endParaRPr lang="en-US"/>
          </a:p>
          <a:p>
            <a:pPr algn="r">
              <a:spcBef>
                <a:spcPct val="0"/>
              </a:spcBef>
              <a:buClrTx/>
              <a:buSzTx/>
              <a:buFontTx/>
              <a:buNone/>
            </a:pPr>
            <a:r>
              <a:rPr lang="en-US"/>
              <a:t>Internet telephony</a:t>
            </a:r>
          </a:p>
          <a:p>
            <a:pPr algn="r">
              <a:spcBef>
                <a:spcPct val="0"/>
              </a:spcBef>
              <a:buClrTx/>
              <a:buSzTx/>
              <a:buFontTx/>
              <a:buNone/>
            </a:pPr>
            <a:endParaRPr lang="en-US" sz="2400">
              <a:latin typeface="Times New Roman" pitchFamily="18" charset="0"/>
            </a:endParaRPr>
          </a:p>
        </p:txBody>
      </p:sp>
      <p:sp>
        <p:nvSpPr>
          <p:cNvPr id="17415" name="Text Box 4"/>
          <p:cNvSpPr txBox="1">
            <a:spLocks noChangeArrowheads="1"/>
          </p:cNvSpPr>
          <p:nvPr/>
        </p:nvSpPr>
        <p:spPr bwMode="auto">
          <a:xfrm>
            <a:off x="3201988" y="1458913"/>
            <a:ext cx="2820987" cy="3444875"/>
          </a:xfrm>
          <a:prstGeom prst="rect">
            <a:avLst/>
          </a:prstGeom>
          <a:noFill/>
          <a:ln w="9525">
            <a:noFill/>
            <a:miter lim="800000"/>
            <a:headEnd/>
            <a:tailEnd/>
          </a:ln>
        </p:spPr>
        <p:txBody>
          <a:bodyPr wrap="none">
            <a:spAutoFit/>
          </a:bodyPr>
          <a:lstStyle/>
          <a:p>
            <a:pPr>
              <a:spcBef>
                <a:spcPct val="0"/>
              </a:spcBef>
              <a:buClrTx/>
              <a:buSzTx/>
              <a:buFontTx/>
              <a:buNone/>
            </a:pPr>
            <a:r>
              <a:rPr lang="en-US" b="1"/>
              <a:t>application</a:t>
            </a:r>
          </a:p>
          <a:p>
            <a:pPr>
              <a:spcBef>
                <a:spcPct val="0"/>
              </a:spcBef>
              <a:buClrTx/>
              <a:buSzTx/>
              <a:buFontTx/>
              <a:buNone/>
            </a:pPr>
            <a:r>
              <a:rPr lang="en-US" b="1"/>
              <a:t>layer protocol</a:t>
            </a:r>
            <a:endParaRPr lang="en-US"/>
          </a:p>
          <a:p>
            <a:pPr>
              <a:spcBef>
                <a:spcPct val="0"/>
              </a:spcBef>
              <a:buClrTx/>
              <a:buSzTx/>
              <a:buFontTx/>
              <a:buNone/>
            </a:pPr>
            <a:endParaRPr lang="en-US"/>
          </a:p>
          <a:p>
            <a:pPr>
              <a:spcBef>
                <a:spcPct val="0"/>
              </a:spcBef>
              <a:buClrTx/>
              <a:buSzTx/>
              <a:buFontTx/>
              <a:buNone/>
            </a:pPr>
            <a:r>
              <a:rPr lang="en-US"/>
              <a:t>SMTP [RFC 2821]</a:t>
            </a:r>
          </a:p>
          <a:p>
            <a:pPr>
              <a:spcBef>
                <a:spcPct val="0"/>
              </a:spcBef>
              <a:buClrTx/>
              <a:buSzTx/>
              <a:buFontTx/>
              <a:buNone/>
            </a:pPr>
            <a:r>
              <a:rPr lang="en-US"/>
              <a:t>Telnet [RFC 854]</a:t>
            </a:r>
          </a:p>
          <a:p>
            <a:pPr>
              <a:spcBef>
                <a:spcPct val="0"/>
              </a:spcBef>
              <a:buClrTx/>
              <a:buSzTx/>
              <a:buFontTx/>
              <a:buNone/>
            </a:pPr>
            <a:r>
              <a:rPr lang="en-US"/>
              <a:t>HTTP [RFC 2616]</a:t>
            </a:r>
          </a:p>
          <a:p>
            <a:pPr>
              <a:spcBef>
                <a:spcPct val="0"/>
              </a:spcBef>
              <a:buClrTx/>
              <a:buSzTx/>
              <a:buFontTx/>
              <a:buNone/>
            </a:pPr>
            <a:r>
              <a:rPr lang="en-US"/>
              <a:t>FTP [RFC 959]</a:t>
            </a:r>
          </a:p>
          <a:p>
            <a:pPr>
              <a:spcBef>
                <a:spcPct val="0"/>
              </a:spcBef>
              <a:buClrTx/>
              <a:buSzTx/>
              <a:buFontTx/>
              <a:buNone/>
            </a:pPr>
            <a:r>
              <a:rPr lang="en-US"/>
              <a:t>HTTP (e.g., YouTube), </a:t>
            </a:r>
            <a:br>
              <a:rPr lang="en-US"/>
            </a:br>
            <a:r>
              <a:rPr lang="en-US"/>
              <a:t>RTP [RFC 1889]</a:t>
            </a:r>
          </a:p>
          <a:p>
            <a:pPr>
              <a:spcBef>
                <a:spcPct val="0"/>
              </a:spcBef>
              <a:buClrTx/>
              <a:buSzTx/>
              <a:buFontTx/>
              <a:buNone/>
            </a:pPr>
            <a:r>
              <a:rPr lang="en-US"/>
              <a:t>SIP, RTP, proprietary</a:t>
            </a:r>
          </a:p>
          <a:p>
            <a:pPr>
              <a:spcBef>
                <a:spcPct val="0"/>
              </a:spcBef>
              <a:buClrTx/>
              <a:buSzTx/>
              <a:buFontTx/>
              <a:buNone/>
            </a:pPr>
            <a:r>
              <a:rPr lang="en-US"/>
              <a:t>(e.g., Skype)</a:t>
            </a:r>
            <a:endParaRPr lang="en-US" sz="2400">
              <a:latin typeface="Times New Roman" pitchFamily="18" charset="0"/>
            </a:endParaRPr>
          </a:p>
        </p:txBody>
      </p:sp>
      <p:sp>
        <p:nvSpPr>
          <p:cNvPr id="17416" name="Text Box 5"/>
          <p:cNvSpPr txBox="1">
            <a:spLocks noChangeArrowheads="1"/>
          </p:cNvSpPr>
          <p:nvPr/>
        </p:nvSpPr>
        <p:spPr bwMode="auto">
          <a:xfrm>
            <a:off x="6030913" y="1477963"/>
            <a:ext cx="2624137" cy="3444875"/>
          </a:xfrm>
          <a:prstGeom prst="rect">
            <a:avLst/>
          </a:prstGeom>
          <a:noFill/>
          <a:ln w="9525">
            <a:noFill/>
            <a:miter lim="800000"/>
            <a:headEnd/>
            <a:tailEnd/>
          </a:ln>
        </p:spPr>
        <p:txBody>
          <a:bodyPr>
            <a:spAutoFit/>
          </a:bodyPr>
          <a:lstStyle/>
          <a:p>
            <a:pPr>
              <a:spcBef>
                <a:spcPct val="0"/>
              </a:spcBef>
              <a:buClrTx/>
              <a:buSzTx/>
              <a:buFontTx/>
              <a:buNone/>
            </a:pPr>
            <a:r>
              <a:rPr lang="en-US" b="1"/>
              <a:t>underlying</a:t>
            </a:r>
          </a:p>
          <a:p>
            <a:pPr>
              <a:spcBef>
                <a:spcPct val="0"/>
              </a:spcBef>
              <a:buClrTx/>
              <a:buSzTx/>
              <a:buFontTx/>
              <a:buNone/>
            </a:pPr>
            <a:r>
              <a:rPr lang="en-US" b="1"/>
              <a:t>transport protocol</a:t>
            </a:r>
            <a:endParaRPr lang="en-US"/>
          </a:p>
          <a:p>
            <a:pPr>
              <a:spcBef>
                <a:spcPct val="0"/>
              </a:spcBef>
              <a:buClrTx/>
              <a:buSzTx/>
              <a:buFontTx/>
              <a:buNone/>
            </a:pPr>
            <a:endParaRPr lang="en-US"/>
          </a:p>
          <a:p>
            <a:pPr>
              <a:spcBef>
                <a:spcPct val="0"/>
              </a:spcBef>
              <a:buClrTx/>
              <a:buSzTx/>
              <a:buFontTx/>
              <a:buNone/>
            </a:pPr>
            <a:r>
              <a:rPr lang="en-US"/>
              <a:t>TCP</a:t>
            </a:r>
          </a:p>
          <a:p>
            <a:pPr>
              <a:spcBef>
                <a:spcPct val="0"/>
              </a:spcBef>
              <a:buClrTx/>
              <a:buSzTx/>
              <a:buFontTx/>
              <a:buNone/>
            </a:pPr>
            <a:r>
              <a:rPr lang="en-US"/>
              <a:t>TCP</a:t>
            </a:r>
          </a:p>
          <a:p>
            <a:pPr>
              <a:spcBef>
                <a:spcPct val="0"/>
              </a:spcBef>
              <a:buClrTx/>
              <a:buSzTx/>
              <a:buFontTx/>
              <a:buNone/>
            </a:pPr>
            <a:r>
              <a:rPr lang="en-US"/>
              <a:t>TCP</a:t>
            </a:r>
          </a:p>
          <a:p>
            <a:pPr>
              <a:spcBef>
                <a:spcPct val="0"/>
              </a:spcBef>
              <a:buClrTx/>
              <a:buSzTx/>
              <a:buFontTx/>
              <a:buNone/>
            </a:pPr>
            <a:r>
              <a:rPr lang="en-US"/>
              <a:t>TCP</a:t>
            </a:r>
          </a:p>
          <a:p>
            <a:pPr>
              <a:spcBef>
                <a:spcPct val="0"/>
              </a:spcBef>
              <a:buClrTx/>
              <a:buSzTx/>
              <a:buFontTx/>
              <a:buNone/>
            </a:pPr>
            <a:r>
              <a:rPr lang="en-US"/>
              <a:t>TCP or UDP</a:t>
            </a:r>
          </a:p>
          <a:p>
            <a:pPr>
              <a:spcBef>
                <a:spcPct val="0"/>
              </a:spcBef>
              <a:buClrTx/>
              <a:buSzTx/>
              <a:buFontTx/>
              <a:buNone/>
            </a:pPr>
            <a:endParaRPr lang="en-US"/>
          </a:p>
          <a:p>
            <a:pPr>
              <a:spcBef>
                <a:spcPct val="0"/>
              </a:spcBef>
              <a:buClrTx/>
              <a:buSzTx/>
              <a:buFontTx/>
              <a:buNone/>
            </a:pPr>
            <a:endParaRPr lang="en-US"/>
          </a:p>
          <a:p>
            <a:pPr>
              <a:spcBef>
                <a:spcPct val="0"/>
              </a:spcBef>
              <a:buClrTx/>
              <a:buSzTx/>
              <a:buFontTx/>
              <a:buNone/>
            </a:pPr>
            <a:r>
              <a:rPr lang="en-US"/>
              <a:t>TCP or UDP</a:t>
            </a:r>
          </a:p>
        </p:txBody>
      </p:sp>
      <p:sp>
        <p:nvSpPr>
          <p:cNvPr id="17417" name="Line 7"/>
          <p:cNvSpPr>
            <a:spLocks noChangeShapeType="1"/>
          </p:cNvSpPr>
          <p:nvPr/>
        </p:nvSpPr>
        <p:spPr bwMode="auto">
          <a:xfrm>
            <a:off x="1071563" y="2152650"/>
            <a:ext cx="7334250" cy="9525"/>
          </a:xfrm>
          <a:prstGeom prst="line">
            <a:avLst/>
          </a:prstGeom>
          <a:noFill/>
          <a:ln w="28575">
            <a:solidFill>
              <a:srgbClr val="000099"/>
            </a:solidFill>
            <a:round/>
            <a:headEnd/>
            <a:tailEnd/>
          </a:ln>
        </p:spPr>
        <p:txBody>
          <a:bodyPr wrap="none" anchor="ctr"/>
          <a:lstStyle/>
          <a:p>
            <a:endParaRPr lang="tr-TR"/>
          </a:p>
        </p:txBody>
      </p:sp>
      <p:sp>
        <p:nvSpPr>
          <p:cNvPr id="17418" name="Line 8"/>
          <p:cNvSpPr>
            <a:spLocks noChangeShapeType="1"/>
          </p:cNvSpPr>
          <p:nvPr/>
        </p:nvSpPr>
        <p:spPr bwMode="auto">
          <a:xfrm flipV="1">
            <a:off x="1023938" y="2743200"/>
            <a:ext cx="7324725" cy="0"/>
          </a:xfrm>
          <a:prstGeom prst="line">
            <a:avLst/>
          </a:prstGeom>
          <a:noFill/>
          <a:ln w="12700">
            <a:solidFill>
              <a:schemeClr val="bg2"/>
            </a:solidFill>
            <a:round/>
            <a:headEnd/>
            <a:tailEnd/>
          </a:ln>
        </p:spPr>
        <p:txBody>
          <a:bodyPr wrap="none" anchor="ctr"/>
          <a:lstStyle/>
          <a:p>
            <a:endParaRPr lang="tr-TR"/>
          </a:p>
        </p:txBody>
      </p:sp>
      <p:sp>
        <p:nvSpPr>
          <p:cNvPr id="17419" name="Line 9"/>
          <p:cNvSpPr>
            <a:spLocks noChangeShapeType="1"/>
          </p:cNvSpPr>
          <p:nvPr/>
        </p:nvSpPr>
        <p:spPr bwMode="auto">
          <a:xfrm flipV="1">
            <a:off x="1044575" y="3038475"/>
            <a:ext cx="7296150" cy="0"/>
          </a:xfrm>
          <a:prstGeom prst="line">
            <a:avLst/>
          </a:prstGeom>
          <a:noFill/>
          <a:ln w="12700">
            <a:solidFill>
              <a:schemeClr val="bg2"/>
            </a:solidFill>
            <a:round/>
            <a:headEnd/>
            <a:tailEnd/>
          </a:ln>
        </p:spPr>
        <p:txBody>
          <a:bodyPr wrap="none" anchor="ctr"/>
          <a:lstStyle/>
          <a:p>
            <a:endParaRPr lang="tr-TR"/>
          </a:p>
        </p:txBody>
      </p:sp>
      <p:sp>
        <p:nvSpPr>
          <p:cNvPr id="17420" name="Line 10"/>
          <p:cNvSpPr>
            <a:spLocks noChangeShapeType="1"/>
          </p:cNvSpPr>
          <p:nvPr/>
        </p:nvSpPr>
        <p:spPr bwMode="auto">
          <a:xfrm flipV="1">
            <a:off x="1042988" y="3333750"/>
            <a:ext cx="7277100" cy="0"/>
          </a:xfrm>
          <a:prstGeom prst="line">
            <a:avLst/>
          </a:prstGeom>
          <a:noFill/>
          <a:ln w="12700">
            <a:solidFill>
              <a:schemeClr val="bg2"/>
            </a:solidFill>
            <a:round/>
            <a:headEnd/>
            <a:tailEnd/>
          </a:ln>
        </p:spPr>
        <p:txBody>
          <a:bodyPr wrap="none" anchor="ctr"/>
          <a:lstStyle/>
          <a:p>
            <a:endParaRPr lang="tr-TR"/>
          </a:p>
        </p:txBody>
      </p:sp>
      <p:sp>
        <p:nvSpPr>
          <p:cNvPr id="17421" name="Line 11"/>
          <p:cNvSpPr>
            <a:spLocks noChangeShapeType="1"/>
          </p:cNvSpPr>
          <p:nvPr/>
        </p:nvSpPr>
        <p:spPr bwMode="auto">
          <a:xfrm flipV="1">
            <a:off x="1073150" y="3657600"/>
            <a:ext cx="7258050" cy="9525"/>
          </a:xfrm>
          <a:prstGeom prst="line">
            <a:avLst/>
          </a:prstGeom>
          <a:noFill/>
          <a:ln w="12700">
            <a:solidFill>
              <a:schemeClr val="bg2"/>
            </a:solidFill>
            <a:round/>
            <a:headEnd/>
            <a:tailEnd/>
          </a:ln>
        </p:spPr>
        <p:txBody>
          <a:bodyPr wrap="none" anchor="ctr"/>
          <a:lstStyle/>
          <a:p>
            <a:endParaRPr lang="tr-TR"/>
          </a:p>
        </p:txBody>
      </p:sp>
      <p:sp>
        <p:nvSpPr>
          <p:cNvPr id="17422" name="Line 12"/>
          <p:cNvSpPr>
            <a:spLocks noChangeShapeType="1"/>
          </p:cNvSpPr>
          <p:nvPr/>
        </p:nvSpPr>
        <p:spPr bwMode="auto">
          <a:xfrm flipV="1">
            <a:off x="1014413" y="4257675"/>
            <a:ext cx="7315200" cy="0"/>
          </a:xfrm>
          <a:prstGeom prst="line">
            <a:avLst/>
          </a:prstGeom>
          <a:noFill/>
          <a:ln w="12700">
            <a:solidFill>
              <a:schemeClr val="bg2"/>
            </a:solidFill>
            <a:round/>
            <a:headEnd/>
            <a:tailEnd/>
          </a:ln>
        </p:spPr>
        <p:txBody>
          <a:bodyPr wrap="none" anchor="ctr"/>
          <a:lstStyle/>
          <a:p>
            <a:endParaRPr lang="tr-TR"/>
          </a:p>
        </p:txBody>
      </p:sp>
      <p:sp>
        <p:nvSpPr>
          <p:cNvPr id="17423" name="Line 14"/>
          <p:cNvSpPr>
            <a:spLocks noChangeShapeType="1"/>
          </p:cNvSpPr>
          <p:nvPr/>
        </p:nvSpPr>
        <p:spPr bwMode="auto">
          <a:xfrm flipV="1">
            <a:off x="839788" y="4881563"/>
            <a:ext cx="7343775" cy="0"/>
          </a:xfrm>
          <a:prstGeom prst="line">
            <a:avLst/>
          </a:prstGeom>
          <a:noFill/>
          <a:ln w="12700">
            <a:solidFill>
              <a:schemeClr val="bg2"/>
            </a:solidFill>
            <a:round/>
            <a:headEnd/>
            <a:tailEnd/>
          </a:ln>
        </p:spPr>
        <p:txBody>
          <a:bodyPr wrap="none" anchor="ctr"/>
          <a:lstStyle/>
          <a:p>
            <a:endParaRPr lang="tr-TR"/>
          </a:p>
        </p:txBody>
      </p:sp>
      <p:sp>
        <p:nvSpPr>
          <p:cNvPr id="2" name="Veri Yer Tutucusu 1"/>
          <p:cNvSpPr>
            <a:spLocks noGrp="1"/>
          </p:cNvSpPr>
          <p:nvPr>
            <p:ph type="dt" sz="quarter" idx="10"/>
          </p:nvPr>
        </p:nvSpPr>
        <p:spPr/>
        <p:txBody>
          <a:bodyPr/>
          <a:lstStyle/>
          <a:p>
            <a:pPr>
              <a:defRPr/>
            </a:pPr>
            <a:fld id="{FC5EBC48-C17E-42CF-BDE2-EF82156B80FC}" type="datetime1">
              <a:rPr/>
              <a:pPr>
                <a:defRPr/>
              </a:pPr>
              <a:t>10/16/2012</a:t>
            </a:fld>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3600" smtClean="0">
                <a:ea typeface="ＭＳ Ｐゴシック" pitchFamily="34" charset="-128"/>
              </a:rPr>
              <a:t>Securing TCP</a:t>
            </a:r>
          </a:p>
        </p:txBody>
      </p:sp>
      <p:sp>
        <p:nvSpPr>
          <p:cNvPr id="7" name="Content Placeholder 6"/>
          <p:cNvSpPr>
            <a:spLocks noGrp="1"/>
          </p:cNvSpPr>
          <p:nvPr>
            <p:ph sz="half" idx="1"/>
          </p:nvPr>
        </p:nvSpPr>
        <p:spPr/>
        <p:txBody>
          <a:bodyPr/>
          <a:lstStyle/>
          <a:p>
            <a:pPr>
              <a:buFont typeface="Wingdings" pitchFamily="2" charset="2"/>
              <a:buNone/>
              <a:defRPr/>
            </a:pPr>
            <a:r>
              <a:rPr lang="en-US" dirty="0" smtClean="0">
                <a:solidFill>
                  <a:schemeClr val="accent6">
                    <a:lumMod val="75000"/>
                  </a:schemeClr>
                </a:solidFill>
              </a:rPr>
              <a:t>TCP &amp; UDP </a:t>
            </a:r>
          </a:p>
          <a:p>
            <a:pPr>
              <a:defRPr/>
            </a:pPr>
            <a:r>
              <a:rPr lang="en-US" dirty="0" smtClean="0"/>
              <a:t>no encryption</a:t>
            </a:r>
          </a:p>
          <a:p>
            <a:pPr>
              <a:defRPr/>
            </a:pPr>
            <a:r>
              <a:rPr lang="en-US" dirty="0" err="1" smtClean="0"/>
              <a:t>cleartext</a:t>
            </a:r>
            <a:r>
              <a:rPr lang="en-US" dirty="0" smtClean="0"/>
              <a:t> </a:t>
            </a:r>
            <a:r>
              <a:rPr lang="en-US" dirty="0" err="1" smtClean="0"/>
              <a:t>passwds</a:t>
            </a:r>
            <a:r>
              <a:rPr lang="en-US" dirty="0" smtClean="0"/>
              <a:t> sent into socket traverse Internet  in </a:t>
            </a:r>
            <a:r>
              <a:rPr lang="en-US" dirty="0" err="1" smtClean="0"/>
              <a:t>cleartext</a:t>
            </a:r>
            <a:endParaRPr lang="en-US" dirty="0" smtClean="0"/>
          </a:p>
          <a:p>
            <a:pPr>
              <a:buFont typeface="Wingdings" pitchFamily="2" charset="2"/>
              <a:buNone/>
              <a:defRPr/>
            </a:pPr>
            <a:r>
              <a:rPr lang="en-US" dirty="0" smtClean="0">
                <a:solidFill>
                  <a:schemeClr val="accent6">
                    <a:lumMod val="75000"/>
                  </a:schemeClr>
                </a:solidFill>
              </a:rPr>
              <a:t>SSL</a:t>
            </a:r>
            <a:r>
              <a:rPr lang="en-US" dirty="0" smtClean="0"/>
              <a:t> </a:t>
            </a:r>
          </a:p>
          <a:p>
            <a:pPr>
              <a:defRPr/>
            </a:pPr>
            <a:r>
              <a:rPr lang="en-US" dirty="0" smtClean="0"/>
              <a:t>provides encrypted TCP connection</a:t>
            </a:r>
          </a:p>
          <a:p>
            <a:pPr>
              <a:defRPr/>
            </a:pPr>
            <a:r>
              <a:rPr lang="en-US" dirty="0" smtClean="0"/>
              <a:t>data integrity</a:t>
            </a:r>
          </a:p>
          <a:p>
            <a:pPr>
              <a:defRPr/>
            </a:pPr>
            <a:r>
              <a:rPr lang="en-US" dirty="0" smtClean="0"/>
              <a:t>end-point authentication</a:t>
            </a:r>
            <a:endParaRPr lang="en-US" dirty="0"/>
          </a:p>
        </p:txBody>
      </p:sp>
      <p:sp>
        <p:nvSpPr>
          <p:cNvPr id="18436" name="Content Placeholder 7"/>
          <p:cNvSpPr>
            <a:spLocks noGrp="1"/>
          </p:cNvSpPr>
          <p:nvPr>
            <p:ph sz="half" idx="2"/>
          </p:nvPr>
        </p:nvSpPr>
        <p:spPr/>
        <p:txBody>
          <a:bodyPr/>
          <a:lstStyle/>
          <a:p>
            <a:pPr>
              <a:buFont typeface="Wingdings" pitchFamily="2" charset="2"/>
              <a:buNone/>
            </a:pPr>
            <a:r>
              <a:rPr lang="en-US" smtClean="0">
                <a:solidFill>
                  <a:srgbClr val="22228B"/>
                </a:solidFill>
                <a:ea typeface="ＭＳ Ｐゴシック" pitchFamily="34" charset="-128"/>
              </a:rPr>
              <a:t>SSL is at app layer</a:t>
            </a:r>
          </a:p>
          <a:p>
            <a:r>
              <a:rPr lang="en-US" smtClean="0">
                <a:ea typeface="ＭＳ Ｐゴシック" pitchFamily="34" charset="-128"/>
              </a:rPr>
              <a:t>Apps use SSL libraries, which </a:t>
            </a:r>
            <a:r>
              <a:rPr lang="ja-JP" altLang="en-US" smtClean="0">
                <a:ea typeface="ＭＳ Ｐゴシック" pitchFamily="34" charset="-128"/>
              </a:rPr>
              <a:t>“</a:t>
            </a:r>
            <a:r>
              <a:rPr lang="en-US" altLang="ja-JP" smtClean="0">
                <a:ea typeface="ＭＳ Ｐゴシック" pitchFamily="34" charset="-128"/>
              </a:rPr>
              <a:t>talk</a:t>
            </a:r>
            <a:r>
              <a:rPr lang="ja-JP" altLang="en-US" smtClean="0">
                <a:ea typeface="ＭＳ Ｐゴシック" pitchFamily="34" charset="-128"/>
              </a:rPr>
              <a:t>”</a:t>
            </a:r>
            <a:r>
              <a:rPr lang="en-US" altLang="ja-JP" smtClean="0">
                <a:ea typeface="ＭＳ Ｐゴシック" pitchFamily="34" charset="-128"/>
              </a:rPr>
              <a:t> to TCP</a:t>
            </a:r>
          </a:p>
          <a:p>
            <a:pPr>
              <a:buFont typeface="Wingdings" pitchFamily="2" charset="2"/>
              <a:buNone/>
            </a:pPr>
            <a:r>
              <a:rPr lang="en-US" smtClean="0">
                <a:solidFill>
                  <a:srgbClr val="22228B"/>
                </a:solidFill>
                <a:ea typeface="ＭＳ Ｐゴシック" pitchFamily="34" charset="-128"/>
              </a:rPr>
              <a:t>SSL socket API</a:t>
            </a:r>
          </a:p>
          <a:p>
            <a:pPr marL="342900" lvl="1" indent="-342900">
              <a:buSzPct val="65000"/>
              <a:buFont typeface="Wingdings" pitchFamily="2" charset="2"/>
              <a:buChar char="v"/>
            </a:pPr>
            <a:r>
              <a:rPr lang="en-US" sz="2800" smtClean="0">
                <a:ea typeface="ＭＳ Ｐゴシック" pitchFamily="34" charset="-128"/>
              </a:rPr>
              <a:t>cleartext passwds sent into socket traverse Internet  encrypted </a:t>
            </a:r>
          </a:p>
          <a:p>
            <a:pPr marL="342900" lvl="1" indent="-342900">
              <a:buSzPct val="65000"/>
              <a:buFont typeface="Wingdings" pitchFamily="2" charset="2"/>
              <a:buChar char="v"/>
            </a:pPr>
            <a:r>
              <a:rPr lang="en-US" sz="2800" smtClean="0">
                <a:ea typeface="ＭＳ Ｐゴシック" pitchFamily="34" charset="-128"/>
              </a:rPr>
              <a:t>See Chapter 7</a:t>
            </a:r>
          </a:p>
          <a:p>
            <a:pPr marL="342900" lvl="1" indent="-342900"/>
            <a:endParaRPr lang="en-US" smtClean="0">
              <a:ea typeface="ＭＳ Ｐゴシック" pitchFamily="34" charset="-128"/>
            </a:endParaRPr>
          </a:p>
          <a:p>
            <a:endParaRPr lang="en-US" smtClean="0">
              <a:ea typeface="ＭＳ Ｐゴシック" pitchFamily="34" charset="-128"/>
            </a:endParaRPr>
          </a:p>
        </p:txBody>
      </p:sp>
      <p:sp>
        <p:nvSpPr>
          <p:cNvPr id="3" name="Footer Placeholder 2"/>
          <p:cNvSpPr>
            <a:spLocks noGrp="1"/>
          </p:cNvSpPr>
          <p:nvPr>
            <p:ph type="ftr" sz="quarter" idx="11"/>
          </p:nvPr>
        </p:nvSpPr>
        <p:spPr/>
        <p:txBody>
          <a:bodyPr/>
          <a:lstStyle/>
          <a:p>
            <a:pPr>
              <a:defRPr/>
            </a:pPr>
            <a:r>
              <a:rPr lang="en-US"/>
              <a:t>Computer Networks                     Application Layer</a:t>
            </a:r>
          </a:p>
        </p:txBody>
      </p:sp>
      <p:sp>
        <p:nvSpPr>
          <p:cNvPr id="18438" name="Slide Number Placeholder 3"/>
          <p:cNvSpPr>
            <a:spLocks noGrp="1"/>
          </p:cNvSpPr>
          <p:nvPr>
            <p:ph type="sldNum" sz="quarter" idx="12"/>
          </p:nvPr>
        </p:nvSpPr>
        <p:spPr>
          <a:noFill/>
        </p:spPr>
        <p:txBody>
          <a:bodyPr/>
          <a:lstStyle/>
          <a:p>
            <a:r>
              <a:rPr lang="en-US" smtClean="0">
                <a:latin typeface="Tahoma" pitchFamily="34" charset="0"/>
              </a:rPr>
              <a:t>2-</a:t>
            </a:r>
            <a:fld id="{A884F634-0793-4D4F-903B-5A3D681202F0}" type="slidenum">
              <a:rPr lang="en-US" smtClean="0">
                <a:latin typeface="Tahoma" pitchFamily="34" charset="0"/>
              </a:rPr>
              <a:pPr/>
              <a:t>17</a:t>
            </a:fld>
            <a:endParaRPr lang="en-US" smtClean="0">
              <a:latin typeface="Tahoma" pitchFamily="34" charset="0"/>
            </a:endParaRPr>
          </a:p>
        </p:txBody>
      </p:sp>
      <p:pic>
        <p:nvPicPr>
          <p:cNvPr id="18439" name="Picture 351" descr="underline_base"/>
          <p:cNvPicPr>
            <a:picLocks noChangeArrowheads="1"/>
          </p:cNvPicPr>
          <p:nvPr/>
        </p:nvPicPr>
        <p:blipFill>
          <a:blip r:embed="rId2"/>
          <a:srcRect/>
          <a:stretch>
            <a:fillRect/>
          </a:stretch>
        </p:blipFill>
        <p:spPr bwMode="auto">
          <a:xfrm>
            <a:off x="460375" y="1050925"/>
            <a:ext cx="2825750" cy="184150"/>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3BF8B1E2-5E4A-4982-B2B9-00ED9C9DC444}" type="datetime1">
              <a:rPr/>
              <a:pPr>
                <a:defRPr/>
              </a:pPr>
              <a:t>10/16/2012</a:t>
            </a:fld>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19459" name="Rectangle 8"/>
          <p:cNvSpPr>
            <a:spLocks noGrp="1" noChangeArrowheads="1"/>
          </p:cNvSpPr>
          <p:nvPr>
            <p:ph type="sldNum" sz="quarter" idx="12"/>
          </p:nvPr>
        </p:nvSpPr>
        <p:spPr>
          <a:noFill/>
        </p:spPr>
        <p:txBody>
          <a:bodyPr/>
          <a:lstStyle/>
          <a:p>
            <a:r>
              <a:rPr lang="en-US" smtClean="0">
                <a:latin typeface="Tahoma" pitchFamily="34" charset="0"/>
              </a:rPr>
              <a:t>2-</a:t>
            </a:r>
            <a:fld id="{B070926B-131D-4919-8747-007E5BA33CCF}" type="slidenum">
              <a:rPr lang="en-US" smtClean="0">
                <a:latin typeface="Tahoma" pitchFamily="34" charset="0"/>
              </a:rPr>
              <a:pPr/>
              <a:t>18</a:t>
            </a:fld>
            <a:endParaRPr lang="en-US" smtClean="0">
              <a:latin typeface="Tahoma" pitchFamily="34" charset="0"/>
            </a:endParaRPr>
          </a:p>
        </p:txBody>
      </p:sp>
      <p:sp>
        <p:nvSpPr>
          <p:cNvPr id="19460" name="Rectangle 2"/>
          <p:cNvSpPr>
            <a:spLocks noGrp="1" noChangeArrowheads="1"/>
          </p:cNvSpPr>
          <p:nvPr>
            <p:ph type="title" idx="4294967295"/>
          </p:nvPr>
        </p:nvSpPr>
        <p:spPr/>
        <p:txBody>
          <a:bodyPr/>
          <a:lstStyle/>
          <a:p>
            <a:r>
              <a:rPr lang="en-US" smtClean="0">
                <a:ea typeface="ＭＳ Ｐゴシック" pitchFamily="34" charset="-128"/>
              </a:rPr>
              <a:t>Chapter 2: outline</a:t>
            </a:r>
          </a:p>
        </p:txBody>
      </p:sp>
      <p:sp>
        <p:nvSpPr>
          <p:cNvPr id="19461" name="Rectangle 3"/>
          <p:cNvSpPr>
            <a:spLocks noGrp="1" noChangeArrowheads="1"/>
          </p:cNvSpPr>
          <p:nvPr>
            <p:ph type="body" sz="half" idx="4294967295"/>
          </p:nvPr>
        </p:nvSpPr>
        <p:spPr>
          <a:xfrm>
            <a:off x="533400" y="1611313"/>
            <a:ext cx="3810000" cy="4648200"/>
          </a:xfrm>
        </p:spPr>
        <p:txBody>
          <a:bodyPr/>
          <a:lstStyle/>
          <a:p>
            <a:pPr marL="457200" indent="-457200">
              <a:buFont typeface="Wingdings" pitchFamily="2" charset="2"/>
              <a:buNone/>
            </a:pPr>
            <a:r>
              <a:rPr lang="en-US" smtClean="0">
                <a:ea typeface="ＭＳ Ｐゴシック" pitchFamily="34" charset="-128"/>
              </a:rPr>
              <a:t>2.1 principles of network applications</a:t>
            </a:r>
          </a:p>
          <a:p>
            <a:pPr marL="912813" lvl="1"/>
            <a:r>
              <a:rPr lang="en-US" smtClean="0">
                <a:ea typeface="ＭＳ Ｐゴシック" pitchFamily="34" charset="-128"/>
              </a:rPr>
              <a:t>app architectures</a:t>
            </a:r>
          </a:p>
          <a:p>
            <a:pPr marL="912813" lvl="1"/>
            <a:r>
              <a:rPr lang="en-US" smtClean="0">
                <a:ea typeface="ＭＳ Ｐゴシック" pitchFamily="34" charset="-128"/>
              </a:rPr>
              <a:t>app requirements</a:t>
            </a:r>
          </a:p>
          <a:p>
            <a:pPr marL="457200" indent="-457200">
              <a:buFont typeface="Wingdings" pitchFamily="2" charset="2"/>
              <a:buNone/>
            </a:pPr>
            <a:r>
              <a:rPr lang="en-US" smtClean="0">
                <a:solidFill>
                  <a:srgbClr val="CC0000"/>
                </a:solidFill>
                <a:ea typeface="ＭＳ Ｐゴシック" pitchFamily="34" charset="-128"/>
              </a:rPr>
              <a:t>2.2 Web and HTTP</a:t>
            </a:r>
          </a:p>
          <a:p>
            <a:pPr marL="457200" indent="-457200">
              <a:buFont typeface="Wingdings" pitchFamily="2" charset="2"/>
              <a:buNone/>
            </a:pPr>
            <a:r>
              <a:rPr lang="en-US" smtClean="0">
                <a:ea typeface="ＭＳ Ｐゴシック" pitchFamily="34" charset="-128"/>
              </a:rPr>
              <a:t>2.3 FTP </a:t>
            </a:r>
          </a:p>
          <a:p>
            <a:pPr marL="457200" indent="-457200">
              <a:buFont typeface="Wingdings" pitchFamily="2" charset="2"/>
              <a:buNone/>
            </a:pPr>
            <a:r>
              <a:rPr lang="en-US" smtClean="0">
                <a:ea typeface="ＭＳ Ｐゴシック" pitchFamily="34" charset="-128"/>
              </a:rPr>
              <a:t>2.4 electronic mail</a:t>
            </a:r>
          </a:p>
          <a:p>
            <a:pPr marL="912813" lvl="1"/>
            <a:r>
              <a:rPr lang="en-US" smtClean="0">
                <a:ea typeface="ＭＳ Ｐゴシック" pitchFamily="34" charset="-128"/>
              </a:rPr>
              <a:t>SMTP, POP3, IMAP</a:t>
            </a:r>
          </a:p>
          <a:p>
            <a:pPr marL="457200" indent="-457200">
              <a:buFont typeface="Wingdings" pitchFamily="2" charset="2"/>
              <a:buNone/>
            </a:pPr>
            <a:r>
              <a:rPr lang="en-US" smtClean="0">
                <a:ea typeface="ＭＳ Ｐゴシック" pitchFamily="34" charset="-128"/>
              </a:rPr>
              <a:t>2.5 DNS</a:t>
            </a:r>
          </a:p>
          <a:p>
            <a:pPr marL="457200" indent="-457200"/>
            <a:endParaRPr lang="en-US" sz="2400" smtClean="0">
              <a:ea typeface="ＭＳ Ｐゴシック" pitchFamily="34" charset="-128"/>
            </a:endParaRPr>
          </a:p>
        </p:txBody>
      </p:sp>
      <p:sp>
        <p:nvSpPr>
          <p:cNvPr id="19462" name="Rectangle 4"/>
          <p:cNvSpPr>
            <a:spLocks noGrp="1" noChangeArrowheads="1"/>
          </p:cNvSpPr>
          <p:nvPr>
            <p:ph type="body" sz="half" idx="4294967295"/>
          </p:nvPr>
        </p:nvSpPr>
        <p:spPr>
          <a:xfrm>
            <a:off x="4673600" y="1600200"/>
            <a:ext cx="3876675" cy="4648200"/>
          </a:xfrm>
        </p:spPr>
        <p:txBody>
          <a:bodyPr/>
          <a:lstStyle/>
          <a:p>
            <a:pPr marL="457200" indent="-457200">
              <a:buFont typeface="Wingdings" pitchFamily="2" charset="2"/>
              <a:buNone/>
            </a:pPr>
            <a:r>
              <a:rPr lang="en-US" smtClean="0">
                <a:ea typeface="ＭＳ Ｐゴシック" pitchFamily="34" charset="-128"/>
              </a:rPr>
              <a:t>2.6 P2P applications</a:t>
            </a:r>
          </a:p>
          <a:p>
            <a:pPr marL="457200" indent="-457200">
              <a:buFont typeface="Wingdings" pitchFamily="2" charset="2"/>
              <a:buNone/>
            </a:pPr>
            <a:r>
              <a:rPr lang="en-US" smtClean="0">
                <a:ea typeface="ＭＳ Ｐゴシック" pitchFamily="34" charset="-128"/>
              </a:rPr>
              <a:t>2.7 socket programming with UDP and TCP</a:t>
            </a:r>
          </a:p>
        </p:txBody>
      </p:sp>
      <p:pic>
        <p:nvPicPr>
          <p:cNvPr id="19463" name="Picture 5" descr="underline_base"/>
          <p:cNvPicPr>
            <a:picLocks noChangeArrowheads="1"/>
          </p:cNvPicPr>
          <p:nvPr/>
        </p:nvPicPr>
        <p:blipFill>
          <a:blip r:embed="rId3"/>
          <a:srcRect/>
          <a:stretch>
            <a:fillRect/>
          </a:stretch>
        </p:blipFill>
        <p:spPr bwMode="auto">
          <a:xfrm>
            <a:off x="601663" y="1025525"/>
            <a:ext cx="41132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9474ED10-97EC-47B8-AB6F-917EB895AFAA}" type="datetime1">
              <a:rPr/>
              <a:pPr>
                <a:defRPr/>
              </a:pPr>
              <a:t>10/16/2012</a:t>
            </a:fld>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20483" name="Rectangle 8"/>
          <p:cNvSpPr>
            <a:spLocks noGrp="1" noChangeArrowheads="1"/>
          </p:cNvSpPr>
          <p:nvPr>
            <p:ph type="sldNum" sz="quarter" idx="12"/>
          </p:nvPr>
        </p:nvSpPr>
        <p:spPr>
          <a:noFill/>
        </p:spPr>
        <p:txBody>
          <a:bodyPr/>
          <a:lstStyle/>
          <a:p>
            <a:r>
              <a:rPr lang="en-US" smtClean="0">
                <a:latin typeface="Tahoma" pitchFamily="34" charset="0"/>
              </a:rPr>
              <a:t>2-</a:t>
            </a:r>
            <a:fld id="{7AD78BEB-5796-493F-8590-AEA9836C66D4}" type="slidenum">
              <a:rPr lang="en-US" smtClean="0">
                <a:latin typeface="Tahoma" pitchFamily="34" charset="0"/>
              </a:rPr>
              <a:pPr/>
              <a:t>19</a:t>
            </a:fld>
            <a:endParaRPr lang="en-US" smtClean="0">
              <a:latin typeface="Tahoma" pitchFamily="34" charset="0"/>
            </a:endParaRPr>
          </a:p>
        </p:txBody>
      </p:sp>
      <p:sp>
        <p:nvSpPr>
          <p:cNvPr id="20484" name="Rectangle 2"/>
          <p:cNvSpPr>
            <a:spLocks noGrp="1" noChangeArrowheads="1"/>
          </p:cNvSpPr>
          <p:nvPr>
            <p:ph type="title"/>
          </p:nvPr>
        </p:nvSpPr>
        <p:spPr>
          <a:xfrm>
            <a:off x="400050" y="201613"/>
            <a:ext cx="7772400" cy="892175"/>
          </a:xfrm>
        </p:spPr>
        <p:txBody>
          <a:bodyPr/>
          <a:lstStyle/>
          <a:p>
            <a:r>
              <a:rPr lang="en-US" smtClean="0">
                <a:ea typeface="ＭＳ Ｐゴシック" pitchFamily="34" charset="-128"/>
              </a:rPr>
              <a:t>Web and HTTP</a:t>
            </a:r>
          </a:p>
        </p:txBody>
      </p:sp>
      <p:sp>
        <p:nvSpPr>
          <p:cNvPr id="20485" name="Rectangle 3"/>
          <p:cNvSpPr>
            <a:spLocks noGrp="1" noChangeArrowheads="1"/>
          </p:cNvSpPr>
          <p:nvPr>
            <p:ph type="body" idx="1"/>
          </p:nvPr>
        </p:nvSpPr>
        <p:spPr>
          <a:xfrm>
            <a:off x="533400" y="1360488"/>
            <a:ext cx="7772400" cy="4648200"/>
          </a:xfrm>
        </p:spPr>
        <p:txBody>
          <a:bodyPr/>
          <a:lstStyle/>
          <a:p>
            <a:pPr>
              <a:buFont typeface="Wingdings" pitchFamily="2" charset="2"/>
              <a:buNone/>
            </a:pPr>
            <a:r>
              <a:rPr lang="en-US" sz="3200" i="1" smtClean="0">
                <a:ea typeface="ＭＳ Ｐゴシック" pitchFamily="34" charset="-128"/>
              </a:rPr>
              <a:t>First, a review…</a:t>
            </a:r>
          </a:p>
          <a:p>
            <a:r>
              <a:rPr lang="en-US" i="1" smtClean="0">
                <a:solidFill>
                  <a:srgbClr val="CC0000"/>
                </a:solidFill>
                <a:ea typeface="ＭＳ Ｐゴシック" pitchFamily="34" charset="-128"/>
              </a:rPr>
              <a:t>web page</a:t>
            </a:r>
            <a:r>
              <a:rPr lang="en-US" smtClean="0">
                <a:ea typeface="ＭＳ Ｐゴシック" pitchFamily="34" charset="-128"/>
              </a:rPr>
              <a:t> consists of </a:t>
            </a:r>
            <a:r>
              <a:rPr lang="en-US" i="1" smtClean="0">
                <a:solidFill>
                  <a:srgbClr val="CC0000"/>
                </a:solidFill>
                <a:ea typeface="ＭＳ Ｐゴシック" pitchFamily="34" charset="-128"/>
              </a:rPr>
              <a:t>objects</a:t>
            </a:r>
          </a:p>
          <a:p>
            <a:r>
              <a:rPr lang="en-US" smtClean="0">
                <a:ea typeface="ＭＳ Ｐゴシック" pitchFamily="34" charset="-128"/>
              </a:rPr>
              <a:t>object can be HTML file, JPEG image, Java applet, audio file,…</a:t>
            </a:r>
          </a:p>
          <a:p>
            <a:r>
              <a:rPr lang="en-US" smtClean="0">
                <a:ea typeface="ＭＳ Ｐゴシック" pitchFamily="34" charset="-128"/>
              </a:rPr>
              <a:t>web page consists of </a:t>
            </a:r>
            <a:r>
              <a:rPr lang="en-US" i="1" smtClean="0">
                <a:solidFill>
                  <a:srgbClr val="CC0000"/>
                </a:solidFill>
                <a:ea typeface="ＭＳ Ｐゴシック" pitchFamily="34" charset="-128"/>
              </a:rPr>
              <a:t>base HTML-file</a:t>
            </a:r>
            <a:r>
              <a:rPr lang="en-US" smtClean="0">
                <a:ea typeface="ＭＳ Ｐゴシック" pitchFamily="34" charset="-128"/>
              </a:rPr>
              <a:t> which includes </a:t>
            </a:r>
            <a:r>
              <a:rPr lang="en-US" i="1" smtClean="0">
                <a:solidFill>
                  <a:srgbClr val="CC0000"/>
                </a:solidFill>
                <a:ea typeface="ＭＳ Ｐゴシック" pitchFamily="34" charset="-128"/>
              </a:rPr>
              <a:t>several referenced objects</a:t>
            </a:r>
          </a:p>
          <a:p>
            <a:r>
              <a:rPr lang="en-US" smtClean="0">
                <a:ea typeface="ＭＳ Ｐゴシック" pitchFamily="34" charset="-128"/>
              </a:rPr>
              <a:t>each object is addressable by a </a:t>
            </a:r>
            <a:r>
              <a:rPr lang="en-US" i="1" smtClean="0">
                <a:solidFill>
                  <a:srgbClr val="CC0000"/>
                </a:solidFill>
                <a:ea typeface="ＭＳ Ｐゴシック" pitchFamily="34" charset="-128"/>
              </a:rPr>
              <a:t>URL, </a:t>
            </a:r>
            <a:r>
              <a:rPr lang="en-US" smtClean="0">
                <a:ea typeface="ＭＳ Ｐゴシック" pitchFamily="34" charset="-128"/>
              </a:rPr>
              <a:t>e.g.,</a:t>
            </a:r>
          </a:p>
          <a:p>
            <a:pPr>
              <a:buFont typeface="Wingdings" pitchFamily="2" charset="2"/>
              <a:buNone/>
            </a:pPr>
            <a:endParaRPr lang="en-US" smtClean="0">
              <a:ea typeface="ＭＳ Ｐゴシック" pitchFamily="34" charset="-128"/>
            </a:endParaRPr>
          </a:p>
        </p:txBody>
      </p:sp>
      <p:grpSp>
        <p:nvGrpSpPr>
          <p:cNvPr id="20486" name="Group 10"/>
          <p:cNvGrpSpPr>
            <a:grpSpLocks/>
          </p:cNvGrpSpPr>
          <p:nvPr/>
        </p:nvGrpSpPr>
        <p:grpSpPr bwMode="auto">
          <a:xfrm>
            <a:off x="1201738" y="4486275"/>
            <a:ext cx="6835775" cy="1144588"/>
            <a:chOff x="788" y="2955"/>
            <a:chExt cx="4306" cy="721"/>
          </a:xfrm>
        </p:grpSpPr>
        <p:sp>
          <p:nvSpPr>
            <p:cNvPr id="20489" name="Text Box 5"/>
            <p:cNvSpPr txBox="1">
              <a:spLocks noChangeArrowheads="1"/>
            </p:cNvSpPr>
            <p:nvPr/>
          </p:nvSpPr>
          <p:spPr bwMode="auto">
            <a:xfrm>
              <a:off x="788" y="2955"/>
              <a:ext cx="4141" cy="288"/>
            </a:xfrm>
            <a:prstGeom prst="rect">
              <a:avLst/>
            </a:prstGeom>
            <a:noFill/>
            <a:ln w="9525">
              <a:noFill/>
              <a:miter lim="800000"/>
              <a:headEnd/>
              <a:tailEnd/>
            </a:ln>
          </p:spPr>
          <p:txBody>
            <a:bodyPr wrap="none">
              <a:spAutoFit/>
            </a:bodyPr>
            <a:lstStyle/>
            <a:p>
              <a:pPr>
                <a:spcBef>
                  <a:spcPct val="0"/>
                </a:spcBef>
                <a:buClrTx/>
                <a:buSzTx/>
                <a:buFontTx/>
                <a:buNone/>
              </a:pPr>
              <a:r>
                <a:rPr lang="en-US" sz="2400">
                  <a:latin typeface="Courier New" pitchFamily="49" charset="0"/>
                </a:rPr>
                <a:t>www.someschool.edu/someDept/pic.gif</a:t>
              </a:r>
            </a:p>
          </p:txBody>
        </p:sp>
        <p:sp>
          <p:nvSpPr>
            <p:cNvPr id="20490" name="AutoShape 6"/>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p:spPr>
          <p:txBody>
            <a:bodyPr vert="eaVert" wrap="none" anchor="ctr"/>
            <a:lstStyle/>
            <a:p>
              <a:endParaRPr lang="tr-TR" sz="2400">
                <a:latin typeface="Comic Sans MS" pitchFamily="66" charset="0"/>
              </a:endParaRPr>
            </a:p>
          </p:txBody>
        </p:sp>
        <p:sp>
          <p:nvSpPr>
            <p:cNvPr id="20491" name="AutoShape 7"/>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p:spPr>
          <p:txBody>
            <a:bodyPr vert="eaVert" wrap="none" anchor="ctr"/>
            <a:lstStyle/>
            <a:p>
              <a:endParaRPr lang="tr-TR" sz="2400">
                <a:latin typeface="Comic Sans MS" pitchFamily="66" charset="0"/>
              </a:endParaRPr>
            </a:p>
          </p:txBody>
        </p:sp>
        <p:sp>
          <p:nvSpPr>
            <p:cNvPr id="20492" name="Text Box 8"/>
            <p:cNvSpPr txBox="1">
              <a:spLocks noChangeArrowheads="1"/>
            </p:cNvSpPr>
            <p:nvPr/>
          </p:nvSpPr>
          <p:spPr bwMode="auto">
            <a:xfrm>
              <a:off x="1389" y="3388"/>
              <a:ext cx="1013" cy="288"/>
            </a:xfrm>
            <a:prstGeom prst="rect">
              <a:avLst/>
            </a:prstGeom>
            <a:noFill/>
            <a:ln w="9525">
              <a:noFill/>
              <a:miter lim="800000"/>
              <a:headEnd/>
              <a:tailEnd/>
            </a:ln>
          </p:spPr>
          <p:txBody>
            <a:bodyPr wrap="none">
              <a:spAutoFit/>
            </a:bodyPr>
            <a:lstStyle/>
            <a:p>
              <a:pPr>
                <a:spcBef>
                  <a:spcPct val="0"/>
                </a:spcBef>
                <a:buClrTx/>
                <a:buSzTx/>
                <a:buFontTx/>
                <a:buNone/>
              </a:pPr>
              <a:r>
                <a:rPr lang="en-US" sz="2400"/>
                <a:t>host name</a:t>
              </a:r>
            </a:p>
          </p:txBody>
        </p:sp>
        <p:sp>
          <p:nvSpPr>
            <p:cNvPr id="20493" name="Text Box 9"/>
            <p:cNvSpPr txBox="1">
              <a:spLocks noChangeArrowheads="1"/>
            </p:cNvSpPr>
            <p:nvPr/>
          </p:nvSpPr>
          <p:spPr bwMode="auto">
            <a:xfrm>
              <a:off x="3485" y="3338"/>
              <a:ext cx="1028" cy="288"/>
            </a:xfrm>
            <a:prstGeom prst="rect">
              <a:avLst/>
            </a:prstGeom>
            <a:noFill/>
            <a:ln w="9525">
              <a:noFill/>
              <a:miter lim="800000"/>
              <a:headEnd/>
              <a:tailEnd/>
            </a:ln>
          </p:spPr>
          <p:txBody>
            <a:bodyPr wrap="none">
              <a:spAutoFit/>
            </a:bodyPr>
            <a:lstStyle/>
            <a:p>
              <a:pPr>
                <a:spcBef>
                  <a:spcPct val="0"/>
                </a:spcBef>
                <a:buClrTx/>
                <a:buSzTx/>
                <a:buFontTx/>
                <a:buNone/>
              </a:pPr>
              <a:r>
                <a:rPr lang="en-US" sz="2400"/>
                <a:t>path</a:t>
              </a:r>
              <a:r>
                <a:rPr lang="en-US" sz="2400">
                  <a:latin typeface="Comic Sans MS" pitchFamily="66" charset="0"/>
                </a:rPr>
                <a:t> </a:t>
              </a:r>
              <a:r>
                <a:rPr lang="en-US" sz="2400"/>
                <a:t>name</a:t>
              </a:r>
            </a:p>
          </p:txBody>
        </p:sp>
      </p:grpSp>
      <p:pic>
        <p:nvPicPr>
          <p:cNvPr id="20487" name="Picture 18" descr="underline_base"/>
          <p:cNvPicPr>
            <a:picLocks noChangeArrowheads="1"/>
          </p:cNvPicPr>
          <p:nvPr/>
        </p:nvPicPr>
        <p:blipFill>
          <a:blip r:embed="rId3"/>
          <a:srcRect/>
          <a:stretch>
            <a:fillRect/>
          </a:stretch>
        </p:blipFill>
        <p:spPr bwMode="auto">
          <a:xfrm>
            <a:off x="468313" y="895350"/>
            <a:ext cx="41132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EFBA1AA1-8BF8-43B6-96D0-34481B5439DC}" type="datetime1">
              <a:rPr/>
              <a:pPr>
                <a:defRPr/>
              </a:pPr>
              <a:t>10/16/2012</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075" name="Rectangle 8"/>
          <p:cNvSpPr>
            <a:spLocks noGrp="1" noChangeArrowheads="1"/>
          </p:cNvSpPr>
          <p:nvPr>
            <p:ph type="sldNum" sz="quarter" idx="12"/>
          </p:nvPr>
        </p:nvSpPr>
        <p:spPr>
          <a:noFill/>
        </p:spPr>
        <p:txBody>
          <a:bodyPr/>
          <a:lstStyle/>
          <a:p>
            <a:r>
              <a:rPr lang="en-US" smtClean="0">
                <a:latin typeface="Tahoma" pitchFamily="34" charset="0"/>
              </a:rPr>
              <a:t>2-</a:t>
            </a:r>
            <a:fld id="{9FCF0C63-79C5-4621-B849-54BC4BFB4102}" type="slidenum">
              <a:rPr lang="en-US" smtClean="0">
                <a:latin typeface="Tahoma" pitchFamily="34" charset="0"/>
              </a:rPr>
              <a:pPr/>
              <a:t>2</a:t>
            </a:fld>
            <a:endParaRPr lang="en-US" smtClean="0">
              <a:latin typeface="Tahoma" pitchFamily="34" charset="0"/>
            </a:endParaRPr>
          </a:p>
        </p:txBody>
      </p:sp>
      <p:sp>
        <p:nvSpPr>
          <p:cNvPr id="3076" name="Rectangle 2"/>
          <p:cNvSpPr>
            <a:spLocks noGrp="1" noChangeArrowheads="1"/>
          </p:cNvSpPr>
          <p:nvPr>
            <p:ph type="title"/>
          </p:nvPr>
        </p:nvSpPr>
        <p:spPr/>
        <p:txBody>
          <a:bodyPr/>
          <a:lstStyle/>
          <a:p>
            <a:r>
              <a:rPr lang="en-US" smtClean="0">
                <a:ea typeface="ＭＳ Ｐゴシック" pitchFamily="34" charset="-128"/>
              </a:rPr>
              <a:t>Chapter 2: outline</a:t>
            </a:r>
          </a:p>
        </p:txBody>
      </p:sp>
      <p:sp>
        <p:nvSpPr>
          <p:cNvPr id="3077" name="Rectangle 3"/>
          <p:cNvSpPr>
            <a:spLocks noGrp="1" noChangeArrowheads="1"/>
          </p:cNvSpPr>
          <p:nvPr>
            <p:ph type="body" sz="half" idx="1"/>
          </p:nvPr>
        </p:nvSpPr>
        <p:spPr>
          <a:xfrm>
            <a:off x="533400" y="1611313"/>
            <a:ext cx="3810000" cy="4648200"/>
          </a:xfrm>
        </p:spPr>
        <p:txBody>
          <a:bodyPr/>
          <a:lstStyle/>
          <a:p>
            <a:pPr marL="457200" indent="-457200">
              <a:buFont typeface="Wingdings" pitchFamily="2" charset="2"/>
              <a:buNone/>
            </a:pPr>
            <a:r>
              <a:rPr lang="en-US" smtClean="0">
                <a:solidFill>
                  <a:srgbClr val="CC0000"/>
                </a:solidFill>
                <a:ea typeface="ＭＳ Ｐゴシック" pitchFamily="34" charset="-128"/>
              </a:rPr>
              <a:t>2.1 principles of network applications</a:t>
            </a:r>
          </a:p>
          <a:p>
            <a:pPr marL="457200" indent="-457200">
              <a:buFont typeface="Wingdings" pitchFamily="2" charset="2"/>
              <a:buNone/>
            </a:pPr>
            <a:r>
              <a:rPr lang="en-US" smtClean="0">
                <a:ea typeface="ＭＳ Ｐゴシック" pitchFamily="34" charset="-128"/>
              </a:rPr>
              <a:t>2.2 Web and HTTP</a:t>
            </a:r>
          </a:p>
          <a:p>
            <a:pPr marL="457200" indent="-457200">
              <a:buFont typeface="Wingdings" pitchFamily="2" charset="2"/>
              <a:buNone/>
            </a:pPr>
            <a:r>
              <a:rPr lang="en-US" smtClean="0">
                <a:ea typeface="ＭＳ Ｐゴシック" pitchFamily="34" charset="-128"/>
              </a:rPr>
              <a:t>2.3 FTP </a:t>
            </a:r>
          </a:p>
          <a:p>
            <a:pPr marL="457200" indent="-457200">
              <a:buFont typeface="Wingdings" pitchFamily="2" charset="2"/>
              <a:buNone/>
            </a:pPr>
            <a:r>
              <a:rPr lang="en-US" smtClean="0">
                <a:ea typeface="ＭＳ Ｐゴシック" pitchFamily="34" charset="-128"/>
              </a:rPr>
              <a:t>2.4 electronic mail</a:t>
            </a:r>
          </a:p>
          <a:p>
            <a:pPr marL="912813" lvl="1"/>
            <a:r>
              <a:rPr lang="en-US" smtClean="0">
                <a:ea typeface="ＭＳ Ｐゴシック" pitchFamily="34" charset="-128"/>
              </a:rPr>
              <a:t>SMTP, POP3, IMAP</a:t>
            </a:r>
          </a:p>
          <a:p>
            <a:pPr marL="457200" indent="-457200">
              <a:buFont typeface="Wingdings" pitchFamily="2" charset="2"/>
              <a:buNone/>
            </a:pPr>
            <a:r>
              <a:rPr lang="en-US" smtClean="0">
                <a:ea typeface="ＭＳ Ｐゴシック" pitchFamily="34" charset="-128"/>
              </a:rPr>
              <a:t>2.5 DNS</a:t>
            </a:r>
          </a:p>
          <a:p>
            <a:pPr marL="457200" indent="-457200"/>
            <a:endParaRPr lang="en-US" sz="2400" smtClean="0">
              <a:ea typeface="ＭＳ Ｐゴシック" pitchFamily="34" charset="-128"/>
            </a:endParaRPr>
          </a:p>
        </p:txBody>
      </p:sp>
      <p:sp>
        <p:nvSpPr>
          <p:cNvPr id="3078" name="Rectangle 4"/>
          <p:cNvSpPr>
            <a:spLocks noGrp="1" noChangeArrowheads="1"/>
          </p:cNvSpPr>
          <p:nvPr>
            <p:ph type="body" sz="half" idx="2"/>
          </p:nvPr>
        </p:nvSpPr>
        <p:spPr>
          <a:xfrm>
            <a:off x="4673600" y="1600200"/>
            <a:ext cx="3876675" cy="4648200"/>
          </a:xfrm>
        </p:spPr>
        <p:txBody>
          <a:bodyPr/>
          <a:lstStyle/>
          <a:p>
            <a:pPr marL="457200" indent="-457200">
              <a:buFont typeface="Wingdings" pitchFamily="2" charset="2"/>
              <a:buNone/>
            </a:pPr>
            <a:r>
              <a:rPr lang="en-US" smtClean="0">
                <a:ea typeface="ＭＳ Ｐゴシック" pitchFamily="34" charset="-128"/>
              </a:rPr>
              <a:t>2.6 P2P applications</a:t>
            </a:r>
          </a:p>
          <a:p>
            <a:pPr marL="457200" indent="-457200">
              <a:buFont typeface="Wingdings" pitchFamily="2" charset="2"/>
              <a:buNone/>
            </a:pPr>
            <a:r>
              <a:rPr lang="en-US" smtClean="0">
                <a:ea typeface="ＭＳ Ｐゴシック" pitchFamily="34" charset="-128"/>
              </a:rPr>
              <a:t>2.7 socket programming with UDP and TCP</a:t>
            </a:r>
          </a:p>
        </p:txBody>
      </p:sp>
      <p:pic>
        <p:nvPicPr>
          <p:cNvPr id="3079" name="Picture 11" descr="underline_base"/>
          <p:cNvPicPr>
            <a:picLocks noChangeArrowheads="1"/>
          </p:cNvPicPr>
          <p:nvPr/>
        </p:nvPicPr>
        <p:blipFill>
          <a:blip r:embed="rId3"/>
          <a:srcRect/>
          <a:stretch>
            <a:fillRect/>
          </a:stretch>
        </p:blipFill>
        <p:spPr bwMode="auto">
          <a:xfrm>
            <a:off x="601663" y="1025525"/>
            <a:ext cx="41132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DDA504F8-A66D-403D-B7A9-CDD97EA9E0AE}" type="datetime1">
              <a:rPr/>
              <a:pPr>
                <a:defRPr/>
              </a:pPr>
              <a:t>10/16/2012</a:t>
            </a:fld>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21507" name="Rectangle 8"/>
          <p:cNvSpPr>
            <a:spLocks noGrp="1" noChangeArrowheads="1"/>
          </p:cNvSpPr>
          <p:nvPr>
            <p:ph type="sldNum" sz="quarter" idx="12"/>
          </p:nvPr>
        </p:nvSpPr>
        <p:spPr>
          <a:noFill/>
        </p:spPr>
        <p:txBody>
          <a:bodyPr/>
          <a:lstStyle/>
          <a:p>
            <a:r>
              <a:rPr lang="en-US" smtClean="0">
                <a:latin typeface="Tahoma" pitchFamily="34" charset="0"/>
              </a:rPr>
              <a:t>2-</a:t>
            </a:r>
            <a:fld id="{77F217F3-AD8C-4BD6-82E7-5D666385B1E4}" type="slidenum">
              <a:rPr lang="en-US" smtClean="0">
                <a:latin typeface="Tahoma" pitchFamily="34" charset="0"/>
              </a:rPr>
              <a:pPr/>
              <a:t>20</a:t>
            </a:fld>
            <a:endParaRPr lang="en-US" smtClean="0">
              <a:latin typeface="Tahoma" pitchFamily="34" charset="0"/>
            </a:endParaRPr>
          </a:p>
        </p:txBody>
      </p:sp>
      <p:sp>
        <p:nvSpPr>
          <p:cNvPr id="21508" name="Rectangle 2"/>
          <p:cNvSpPr>
            <a:spLocks noGrp="1" noChangeArrowheads="1"/>
          </p:cNvSpPr>
          <p:nvPr>
            <p:ph type="title"/>
          </p:nvPr>
        </p:nvSpPr>
        <p:spPr>
          <a:xfrm>
            <a:off x="533400" y="309563"/>
            <a:ext cx="7772400" cy="795337"/>
          </a:xfrm>
        </p:spPr>
        <p:txBody>
          <a:bodyPr/>
          <a:lstStyle/>
          <a:p>
            <a:r>
              <a:rPr lang="en-US" sz="4000" smtClean="0">
                <a:ea typeface="ＭＳ Ｐゴシック" pitchFamily="34" charset="-128"/>
              </a:rPr>
              <a:t>HTTP overview</a:t>
            </a:r>
            <a:endParaRPr lang="en-US" smtClean="0">
              <a:ea typeface="ＭＳ Ｐゴシック" pitchFamily="34" charset="-128"/>
            </a:endParaRPr>
          </a:p>
        </p:txBody>
      </p:sp>
      <p:sp>
        <p:nvSpPr>
          <p:cNvPr id="21509" name="Rectangle 3"/>
          <p:cNvSpPr>
            <a:spLocks noGrp="1" noChangeArrowheads="1"/>
          </p:cNvSpPr>
          <p:nvPr>
            <p:ph type="body" sz="half" idx="1"/>
          </p:nvPr>
        </p:nvSpPr>
        <p:spPr>
          <a:xfrm>
            <a:off x="533400" y="1489075"/>
            <a:ext cx="3810000" cy="4648200"/>
          </a:xfrm>
        </p:spPr>
        <p:txBody>
          <a:bodyPr/>
          <a:lstStyle/>
          <a:p>
            <a:pPr>
              <a:lnSpc>
                <a:spcPct val="75000"/>
              </a:lnSpc>
              <a:buFont typeface="Wingdings" pitchFamily="2" charset="2"/>
              <a:buNone/>
            </a:pPr>
            <a:r>
              <a:rPr lang="en-US" smtClean="0">
                <a:solidFill>
                  <a:srgbClr val="CC0000"/>
                </a:solidFill>
                <a:ea typeface="ＭＳ Ｐゴシック" pitchFamily="34" charset="-128"/>
              </a:rPr>
              <a:t>HTTP: hypertext transfer protocol</a:t>
            </a:r>
          </a:p>
          <a:p>
            <a:pPr>
              <a:lnSpc>
                <a:spcPct val="75000"/>
              </a:lnSpc>
            </a:pPr>
            <a:r>
              <a:rPr lang="en-US" sz="2400" smtClean="0">
                <a:ea typeface="ＭＳ Ｐゴシック" pitchFamily="34" charset="-128"/>
              </a:rPr>
              <a:t>Web</a:t>
            </a:r>
            <a:r>
              <a:rPr lang="ja-JP" altLang="en-US" sz="2400" smtClean="0">
                <a:ea typeface="ＭＳ Ｐゴシック" pitchFamily="34" charset="-128"/>
              </a:rPr>
              <a:t>’</a:t>
            </a:r>
            <a:r>
              <a:rPr lang="en-US" altLang="ja-JP" sz="2400" smtClean="0">
                <a:ea typeface="ＭＳ Ｐゴシック" pitchFamily="34" charset="-128"/>
              </a:rPr>
              <a:t>s application layer protocol</a:t>
            </a:r>
          </a:p>
          <a:p>
            <a:pPr>
              <a:lnSpc>
                <a:spcPct val="75000"/>
              </a:lnSpc>
            </a:pPr>
            <a:r>
              <a:rPr lang="en-US" sz="2400" smtClean="0">
                <a:ea typeface="ＭＳ Ｐゴシック" pitchFamily="34" charset="-128"/>
              </a:rPr>
              <a:t>client/server model</a:t>
            </a:r>
          </a:p>
          <a:p>
            <a:pPr lvl="1">
              <a:lnSpc>
                <a:spcPct val="75000"/>
              </a:lnSpc>
            </a:pPr>
            <a:r>
              <a:rPr lang="en-US" i="1" smtClean="0">
                <a:solidFill>
                  <a:srgbClr val="CC0000"/>
                </a:solidFill>
                <a:ea typeface="ＭＳ Ｐゴシック" pitchFamily="34" charset="-128"/>
              </a:rPr>
              <a:t>client</a:t>
            </a:r>
            <a:r>
              <a:rPr lang="en-US" i="1" smtClean="0">
                <a:solidFill>
                  <a:srgbClr val="FF0000"/>
                </a:solidFill>
                <a:ea typeface="ＭＳ Ｐゴシック" pitchFamily="34" charset="-128"/>
              </a:rPr>
              <a:t>:</a:t>
            </a:r>
            <a:r>
              <a:rPr lang="en-US" smtClean="0">
                <a:ea typeface="ＭＳ Ｐゴシック" pitchFamily="34" charset="-128"/>
              </a:rPr>
              <a:t> browser that requests, receives, (using HTTP protocol) and </a:t>
            </a:r>
            <a:r>
              <a:rPr lang="ja-JP" altLang="en-US" smtClean="0">
                <a:ea typeface="ＭＳ Ｐゴシック" pitchFamily="34" charset="-128"/>
              </a:rPr>
              <a:t>“</a:t>
            </a:r>
            <a:r>
              <a:rPr lang="en-US" altLang="ja-JP" smtClean="0">
                <a:ea typeface="ＭＳ Ｐゴシック" pitchFamily="34" charset="-128"/>
              </a:rPr>
              <a:t>displays</a:t>
            </a:r>
            <a:r>
              <a:rPr lang="ja-JP" altLang="en-US" smtClean="0">
                <a:ea typeface="ＭＳ Ｐゴシック" pitchFamily="34" charset="-128"/>
              </a:rPr>
              <a:t>”</a:t>
            </a:r>
            <a:r>
              <a:rPr lang="en-US" altLang="ja-JP" smtClean="0">
                <a:ea typeface="ＭＳ Ｐゴシック" pitchFamily="34" charset="-128"/>
              </a:rPr>
              <a:t> Web objects </a:t>
            </a:r>
          </a:p>
          <a:p>
            <a:pPr lvl="1">
              <a:lnSpc>
                <a:spcPct val="75000"/>
              </a:lnSpc>
            </a:pPr>
            <a:r>
              <a:rPr lang="en-US" i="1" smtClean="0">
                <a:solidFill>
                  <a:srgbClr val="CC0000"/>
                </a:solidFill>
                <a:ea typeface="ＭＳ Ｐゴシック" pitchFamily="34" charset="-128"/>
              </a:rPr>
              <a:t>server:</a:t>
            </a:r>
            <a:r>
              <a:rPr lang="en-US" smtClean="0">
                <a:ea typeface="ＭＳ Ｐゴシック" pitchFamily="34" charset="-128"/>
              </a:rPr>
              <a:t> Web server sends (using HTTP protocol) objects in response to requests</a:t>
            </a:r>
          </a:p>
          <a:p>
            <a:pPr>
              <a:lnSpc>
                <a:spcPct val="75000"/>
              </a:lnSpc>
              <a:buFont typeface="Wingdings" pitchFamily="2" charset="2"/>
              <a:buNone/>
            </a:pPr>
            <a:endParaRPr lang="en-US" sz="2400" smtClean="0">
              <a:ea typeface="ＭＳ Ｐゴシック" pitchFamily="34" charset="-128"/>
            </a:endParaRPr>
          </a:p>
        </p:txBody>
      </p:sp>
      <p:sp>
        <p:nvSpPr>
          <p:cNvPr id="21510" name="Text Box 7"/>
          <p:cNvSpPr txBox="1">
            <a:spLocks noChangeArrowheads="1"/>
          </p:cNvSpPr>
          <p:nvPr/>
        </p:nvSpPr>
        <p:spPr bwMode="auto">
          <a:xfrm>
            <a:off x="4565650" y="2455863"/>
            <a:ext cx="1584325"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PC running</a:t>
            </a:r>
          </a:p>
          <a:p>
            <a:pPr algn="ctr">
              <a:spcBef>
                <a:spcPct val="0"/>
              </a:spcBef>
              <a:buClrTx/>
              <a:buSzTx/>
              <a:buFontTx/>
              <a:buNone/>
            </a:pPr>
            <a:r>
              <a:rPr lang="en-US" sz="1600"/>
              <a:t>Firefox browser</a:t>
            </a:r>
            <a:endParaRPr lang="en-US" sz="2400"/>
          </a:p>
        </p:txBody>
      </p:sp>
      <p:sp>
        <p:nvSpPr>
          <p:cNvPr id="21511" name="Text Box 9"/>
          <p:cNvSpPr txBox="1">
            <a:spLocks noChangeArrowheads="1"/>
          </p:cNvSpPr>
          <p:nvPr/>
        </p:nvSpPr>
        <p:spPr bwMode="auto">
          <a:xfrm>
            <a:off x="7508875" y="3836988"/>
            <a:ext cx="1346200" cy="106997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server </a:t>
            </a:r>
          </a:p>
          <a:p>
            <a:pPr algn="ctr">
              <a:spcBef>
                <a:spcPct val="0"/>
              </a:spcBef>
              <a:buClrTx/>
              <a:buSzTx/>
              <a:buFontTx/>
              <a:buNone/>
            </a:pPr>
            <a:r>
              <a:rPr lang="en-US" sz="1600"/>
              <a:t>running</a:t>
            </a:r>
          </a:p>
          <a:p>
            <a:pPr algn="ctr">
              <a:spcBef>
                <a:spcPct val="0"/>
              </a:spcBef>
              <a:buClrTx/>
              <a:buSzTx/>
              <a:buFontTx/>
              <a:buNone/>
            </a:pPr>
            <a:r>
              <a:rPr lang="en-US" sz="1600"/>
              <a:t>Apache Web</a:t>
            </a:r>
          </a:p>
          <a:p>
            <a:pPr algn="ctr">
              <a:spcBef>
                <a:spcPct val="0"/>
              </a:spcBef>
              <a:buClrTx/>
              <a:buSzTx/>
              <a:buFontTx/>
              <a:buNone/>
            </a:pPr>
            <a:r>
              <a:rPr lang="en-US" sz="1600"/>
              <a:t>server</a:t>
            </a:r>
            <a:endParaRPr lang="en-US" sz="2400"/>
          </a:p>
        </p:txBody>
      </p:sp>
      <p:sp>
        <p:nvSpPr>
          <p:cNvPr id="21512" name="Text Box 23"/>
          <p:cNvSpPr txBox="1">
            <a:spLocks noChangeArrowheads="1"/>
          </p:cNvSpPr>
          <p:nvPr/>
        </p:nvSpPr>
        <p:spPr bwMode="auto">
          <a:xfrm>
            <a:off x="4819650" y="5218113"/>
            <a:ext cx="1525588"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iphone running</a:t>
            </a:r>
          </a:p>
          <a:p>
            <a:pPr algn="ctr">
              <a:spcBef>
                <a:spcPct val="0"/>
              </a:spcBef>
              <a:buClrTx/>
              <a:buSzTx/>
              <a:buFontTx/>
              <a:buNone/>
            </a:pPr>
            <a:r>
              <a:rPr lang="en-US" sz="1600"/>
              <a:t>Safari browser</a:t>
            </a:r>
            <a:endParaRPr lang="en-US" sz="2400"/>
          </a:p>
        </p:txBody>
      </p:sp>
      <p:grpSp>
        <p:nvGrpSpPr>
          <p:cNvPr id="2" name="Group 35"/>
          <p:cNvGrpSpPr>
            <a:grpSpLocks/>
          </p:cNvGrpSpPr>
          <p:nvPr/>
        </p:nvGrpSpPr>
        <p:grpSpPr bwMode="auto">
          <a:xfrm>
            <a:off x="5778500" y="2136775"/>
            <a:ext cx="2101850" cy="946150"/>
            <a:chOff x="3640" y="1346"/>
            <a:chExt cx="1324" cy="596"/>
          </a:xfrm>
        </p:grpSpPr>
        <p:sp>
          <p:nvSpPr>
            <p:cNvPr id="21562"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p:spPr>
          <p:txBody>
            <a:bodyPr wrap="none" anchor="ctr"/>
            <a:lstStyle/>
            <a:p>
              <a:endParaRPr lang="tr-TR"/>
            </a:p>
          </p:txBody>
        </p:sp>
        <p:sp>
          <p:nvSpPr>
            <p:cNvPr id="21563" name="Text Box 24"/>
            <p:cNvSpPr txBox="1">
              <a:spLocks noChangeArrowheads="1"/>
            </p:cNvSpPr>
            <p:nvPr/>
          </p:nvSpPr>
          <p:spPr bwMode="auto">
            <a:xfrm rot="1422049">
              <a:off x="3860" y="1445"/>
              <a:ext cx="912"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HTTP request</a:t>
              </a:r>
              <a:endParaRPr lang="en-US" sz="2400">
                <a:solidFill>
                  <a:srgbClr val="CC0000"/>
                </a:solidFill>
              </a:endParaRPr>
            </a:p>
          </p:txBody>
        </p:sp>
      </p:grpSp>
      <p:grpSp>
        <p:nvGrpSpPr>
          <p:cNvPr id="3" name="Group 36"/>
          <p:cNvGrpSpPr>
            <a:grpSpLocks/>
          </p:cNvGrpSpPr>
          <p:nvPr/>
        </p:nvGrpSpPr>
        <p:grpSpPr bwMode="auto">
          <a:xfrm>
            <a:off x="5889625" y="2344738"/>
            <a:ext cx="1971675" cy="904875"/>
            <a:chOff x="4141" y="394"/>
            <a:chExt cx="1242" cy="570"/>
          </a:xfrm>
        </p:grpSpPr>
        <p:sp>
          <p:nvSpPr>
            <p:cNvPr id="21560"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p:spPr>
          <p:txBody>
            <a:bodyPr wrap="none" anchor="ctr"/>
            <a:lstStyle/>
            <a:p>
              <a:endParaRPr lang="tr-TR"/>
            </a:p>
          </p:txBody>
        </p:sp>
        <p:sp>
          <p:nvSpPr>
            <p:cNvPr id="21561" name="Text Box 26"/>
            <p:cNvSpPr txBox="1">
              <a:spLocks noChangeArrowheads="1"/>
            </p:cNvSpPr>
            <p:nvPr/>
          </p:nvSpPr>
          <p:spPr bwMode="auto">
            <a:xfrm rot="1411598">
              <a:off x="4304" y="706"/>
              <a:ext cx="101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HTTP response</a:t>
              </a:r>
              <a:endParaRPr lang="en-US" sz="2400">
                <a:solidFill>
                  <a:srgbClr val="CC0000"/>
                </a:solidFill>
              </a:endParaRPr>
            </a:p>
          </p:txBody>
        </p:sp>
      </p:grpSp>
      <p:pic>
        <p:nvPicPr>
          <p:cNvPr id="21515" name="Picture 31" descr="underline_base"/>
          <p:cNvPicPr>
            <a:picLocks noChangeArrowheads="1"/>
          </p:cNvPicPr>
          <p:nvPr/>
        </p:nvPicPr>
        <p:blipFill>
          <a:blip r:embed="rId3"/>
          <a:srcRect/>
          <a:stretch>
            <a:fillRect/>
          </a:stretch>
        </p:blipFill>
        <p:spPr bwMode="auto">
          <a:xfrm>
            <a:off x="620713" y="919163"/>
            <a:ext cx="3656012" cy="173037"/>
          </a:xfrm>
          <a:prstGeom prst="rect">
            <a:avLst/>
          </a:prstGeom>
          <a:noFill/>
          <a:ln w="9525">
            <a:noFill/>
            <a:miter lim="800000"/>
            <a:headEnd/>
            <a:tailEnd/>
          </a:ln>
        </p:spPr>
      </p:pic>
      <p:grpSp>
        <p:nvGrpSpPr>
          <p:cNvPr id="4" name="Group 37"/>
          <p:cNvGrpSpPr>
            <a:grpSpLocks/>
          </p:cNvGrpSpPr>
          <p:nvPr/>
        </p:nvGrpSpPr>
        <p:grpSpPr bwMode="auto">
          <a:xfrm rot="-3183056">
            <a:off x="5754688" y="3630613"/>
            <a:ext cx="2101850" cy="946150"/>
            <a:chOff x="3640" y="1346"/>
            <a:chExt cx="1324" cy="596"/>
          </a:xfrm>
        </p:grpSpPr>
        <p:sp>
          <p:nvSpPr>
            <p:cNvPr id="21558"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p:spPr>
          <p:txBody>
            <a:bodyPr wrap="none" anchor="ctr"/>
            <a:lstStyle/>
            <a:p>
              <a:endParaRPr lang="tr-TR"/>
            </a:p>
          </p:txBody>
        </p:sp>
        <p:sp>
          <p:nvSpPr>
            <p:cNvPr id="21559" name="Text Box 24"/>
            <p:cNvSpPr txBox="1">
              <a:spLocks noChangeArrowheads="1"/>
            </p:cNvSpPr>
            <p:nvPr/>
          </p:nvSpPr>
          <p:spPr bwMode="auto">
            <a:xfrm rot="1422049">
              <a:off x="3860" y="1445"/>
              <a:ext cx="912"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HTTP request</a:t>
              </a:r>
              <a:endParaRPr lang="en-US" sz="2400">
                <a:solidFill>
                  <a:srgbClr val="CC0000"/>
                </a:solidFill>
              </a:endParaRPr>
            </a:p>
          </p:txBody>
        </p:sp>
      </p:grpSp>
      <p:grpSp>
        <p:nvGrpSpPr>
          <p:cNvPr id="5" name="Group 40"/>
          <p:cNvGrpSpPr>
            <a:grpSpLocks/>
          </p:cNvGrpSpPr>
          <p:nvPr/>
        </p:nvGrpSpPr>
        <p:grpSpPr bwMode="auto">
          <a:xfrm rot="-3264937">
            <a:off x="5800725" y="3870325"/>
            <a:ext cx="1971675" cy="904875"/>
            <a:chOff x="4141" y="394"/>
            <a:chExt cx="1242" cy="570"/>
          </a:xfrm>
        </p:grpSpPr>
        <p:sp>
          <p:nvSpPr>
            <p:cNvPr id="21556"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p:spPr>
          <p:txBody>
            <a:bodyPr wrap="none" anchor="ctr"/>
            <a:lstStyle/>
            <a:p>
              <a:endParaRPr lang="tr-TR"/>
            </a:p>
          </p:txBody>
        </p:sp>
        <p:sp>
          <p:nvSpPr>
            <p:cNvPr id="21557" name="Text Box 26"/>
            <p:cNvSpPr txBox="1">
              <a:spLocks noChangeArrowheads="1"/>
            </p:cNvSpPr>
            <p:nvPr/>
          </p:nvSpPr>
          <p:spPr bwMode="auto">
            <a:xfrm rot="1411598">
              <a:off x="4304" y="706"/>
              <a:ext cx="101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HTTP response</a:t>
              </a:r>
              <a:endParaRPr lang="en-US" sz="2400">
                <a:solidFill>
                  <a:srgbClr val="CC0000"/>
                </a:solidFill>
              </a:endParaRPr>
            </a:p>
          </p:txBody>
        </p:sp>
      </p:grpSp>
      <p:pic>
        <p:nvPicPr>
          <p:cNvPr id="21518" name="Picture 43" descr="iphone_stylized_small"/>
          <p:cNvPicPr>
            <a:picLocks noChangeAspect="1" noChangeArrowheads="1"/>
          </p:cNvPicPr>
          <p:nvPr/>
        </p:nvPicPr>
        <p:blipFill>
          <a:blip r:embed="rId4"/>
          <a:srcRect/>
          <a:stretch>
            <a:fillRect/>
          </a:stretch>
        </p:blipFill>
        <p:spPr bwMode="auto">
          <a:xfrm>
            <a:off x="5292725" y="4286250"/>
            <a:ext cx="382588" cy="917575"/>
          </a:xfrm>
          <a:prstGeom prst="rect">
            <a:avLst/>
          </a:prstGeom>
          <a:noFill/>
          <a:ln w="9525">
            <a:noFill/>
            <a:miter lim="800000"/>
            <a:headEnd/>
            <a:tailEnd/>
          </a:ln>
        </p:spPr>
      </p:pic>
      <p:grpSp>
        <p:nvGrpSpPr>
          <p:cNvPr id="21519" name="Group 44"/>
          <p:cNvGrpSpPr>
            <a:grpSpLocks/>
          </p:cNvGrpSpPr>
          <p:nvPr/>
        </p:nvGrpSpPr>
        <p:grpSpPr bwMode="auto">
          <a:xfrm>
            <a:off x="4757738" y="1468438"/>
            <a:ext cx="1066800" cy="1079500"/>
            <a:chOff x="-44" y="1473"/>
            <a:chExt cx="981" cy="1105"/>
          </a:xfrm>
        </p:grpSpPr>
        <p:pic>
          <p:nvPicPr>
            <p:cNvPr id="21554" name="Picture 45"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21555" name="Freeform 4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21520" name="Group 47"/>
          <p:cNvGrpSpPr>
            <a:grpSpLocks/>
          </p:cNvGrpSpPr>
          <p:nvPr/>
        </p:nvGrpSpPr>
        <p:grpSpPr bwMode="auto">
          <a:xfrm>
            <a:off x="7878763" y="2633663"/>
            <a:ext cx="695325" cy="1282700"/>
            <a:chOff x="4140" y="429"/>
            <a:chExt cx="1425" cy="2396"/>
          </a:xfrm>
        </p:grpSpPr>
        <p:sp>
          <p:nvSpPr>
            <p:cNvPr id="21522" name="Freeform 48"/>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21523"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21524" name="Freeform 50"/>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21525" name="Freeform 51"/>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21526"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21527" name="Group 53"/>
            <p:cNvGrpSpPr>
              <a:grpSpLocks/>
            </p:cNvGrpSpPr>
            <p:nvPr/>
          </p:nvGrpSpPr>
          <p:grpSpPr bwMode="auto">
            <a:xfrm>
              <a:off x="4749" y="668"/>
              <a:ext cx="581" cy="145"/>
              <a:chOff x="614" y="2568"/>
              <a:chExt cx="725" cy="139"/>
            </a:xfrm>
          </p:grpSpPr>
          <p:sp>
            <p:nvSpPr>
              <p:cNvPr id="21552" name="AutoShape 54"/>
              <p:cNvSpPr>
                <a:spLocks noChangeArrowheads="1"/>
              </p:cNvSpPr>
              <p:nvPr/>
            </p:nvSpPr>
            <p:spPr bwMode="auto">
              <a:xfrm>
                <a:off x="613" y="2569"/>
                <a:ext cx="727"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21553"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21528"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21529" name="Group 57"/>
            <p:cNvGrpSpPr>
              <a:grpSpLocks/>
            </p:cNvGrpSpPr>
            <p:nvPr/>
          </p:nvGrpSpPr>
          <p:grpSpPr bwMode="auto">
            <a:xfrm>
              <a:off x="4747" y="994"/>
              <a:ext cx="581" cy="134"/>
              <a:chOff x="614" y="2568"/>
              <a:chExt cx="725" cy="139"/>
            </a:xfrm>
          </p:grpSpPr>
          <p:sp>
            <p:nvSpPr>
              <p:cNvPr id="21550" name="AutoShape 58"/>
              <p:cNvSpPr>
                <a:spLocks noChangeArrowheads="1"/>
              </p:cNvSpPr>
              <p:nvPr/>
            </p:nvSpPr>
            <p:spPr bwMode="auto">
              <a:xfrm>
                <a:off x="616" y="2569"/>
                <a:ext cx="723"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21551"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21530"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21531"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21532" name="Group 62"/>
            <p:cNvGrpSpPr>
              <a:grpSpLocks/>
            </p:cNvGrpSpPr>
            <p:nvPr/>
          </p:nvGrpSpPr>
          <p:grpSpPr bwMode="auto">
            <a:xfrm>
              <a:off x="4735" y="1627"/>
              <a:ext cx="582" cy="151"/>
              <a:chOff x="614" y="2568"/>
              <a:chExt cx="725" cy="139"/>
            </a:xfrm>
          </p:grpSpPr>
          <p:sp>
            <p:nvSpPr>
              <p:cNvPr id="21548" name="AutoShape 63"/>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21549"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21533" name="Freeform 65"/>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21534" name="Group 66"/>
            <p:cNvGrpSpPr>
              <a:grpSpLocks/>
            </p:cNvGrpSpPr>
            <p:nvPr/>
          </p:nvGrpSpPr>
          <p:grpSpPr bwMode="auto">
            <a:xfrm>
              <a:off x="4739" y="1327"/>
              <a:ext cx="582" cy="139"/>
              <a:chOff x="614" y="2568"/>
              <a:chExt cx="725" cy="139"/>
            </a:xfrm>
          </p:grpSpPr>
          <p:sp>
            <p:nvSpPr>
              <p:cNvPr id="21546" name="AutoShape 67"/>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21547"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21535"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21536" name="Freeform 70"/>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21537" name="Freeform 71"/>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21538" name="Oval 72"/>
            <p:cNvSpPr>
              <a:spLocks noChangeArrowheads="1"/>
            </p:cNvSpPr>
            <p:nvPr/>
          </p:nvSpPr>
          <p:spPr bwMode="auto">
            <a:xfrm>
              <a:off x="5516" y="2611"/>
              <a:ext cx="49" cy="95"/>
            </a:xfrm>
            <a:prstGeom prst="ellipse">
              <a:avLst/>
            </a:prstGeom>
            <a:solidFill>
              <a:srgbClr val="333333"/>
            </a:solidFill>
            <a:ln w="9525">
              <a:noFill/>
              <a:round/>
              <a:headEnd/>
              <a:tailEnd/>
            </a:ln>
          </p:spPr>
          <p:txBody>
            <a:bodyPr wrap="none" anchor="ctr"/>
            <a:lstStyle/>
            <a:p>
              <a:endParaRPr lang="tr-TR"/>
            </a:p>
          </p:txBody>
        </p:sp>
        <p:sp>
          <p:nvSpPr>
            <p:cNvPr id="21539" name="Freeform 73"/>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21540"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21541"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21542" name="Oval 76"/>
            <p:cNvSpPr>
              <a:spLocks noChangeArrowheads="1"/>
            </p:cNvSpPr>
            <p:nvPr/>
          </p:nvSpPr>
          <p:spPr bwMode="auto">
            <a:xfrm>
              <a:off x="4309" y="2383"/>
              <a:ext cx="156" cy="142"/>
            </a:xfrm>
            <a:prstGeom prst="ellipse">
              <a:avLst/>
            </a:prstGeom>
            <a:solidFill>
              <a:srgbClr val="33CC33"/>
            </a:solidFill>
            <a:ln w="9525">
              <a:noFill/>
              <a:round/>
              <a:headEnd/>
              <a:tailEnd/>
            </a:ln>
          </p:spPr>
          <p:txBody>
            <a:bodyPr wrap="none" anchor="ctr"/>
            <a:lstStyle/>
            <a:p>
              <a:endParaRPr lang="tr-TR"/>
            </a:p>
          </p:txBody>
        </p:sp>
        <p:sp>
          <p:nvSpPr>
            <p:cNvPr id="21543" name="Oval 77"/>
            <p:cNvSpPr>
              <a:spLocks noChangeArrowheads="1"/>
            </p:cNvSpPr>
            <p:nvPr/>
          </p:nvSpPr>
          <p:spPr bwMode="auto">
            <a:xfrm>
              <a:off x="4485" y="2383"/>
              <a:ext cx="163"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21544" name="Oval 78"/>
            <p:cNvSpPr>
              <a:spLocks noChangeArrowheads="1"/>
            </p:cNvSpPr>
            <p:nvPr/>
          </p:nvSpPr>
          <p:spPr bwMode="auto">
            <a:xfrm>
              <a:off x="4661" y="2380"/>
              <a:ext cx="159" cy="142"/>
            </a:xfrm>
            <a:prstGeom prst="ellipse">
              <a:avLst/>
            </a:prstGeom>
            <a:solidFill>
              <a:srgbClr val="33CC33"/>
            </a:solidFill>
            <a:ln w="9525">
              <a:noFill/>
              <a:round/>
              <a:headEnd/>
              <a:tailEnd/>
            </a:ln>
          </p:spPr>
          <p:txBody>
            <a:bodyPr wrap="none" anchor="ctr"/>
            <a:lstStyle/>
            <a:p>
              <a:endParaRPr lang="tr-TR"/>
            </a:p>
          </p:txBody>
        </p:sp>
        <p:sp>
          <p:nvSpPr>
            <p:cNvPr id="21545"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p>
              <a:endParaRPr lang="tr-TR"/>
            </a:p>
          </p:txBody>
        </p:sp>
      </p:grpSp>
      <p:sp>
        <p:nvSpPr>
          <p:cNvPr id="6" name="Veri Yer Tutucusu 5"/>
          <p:cNvSpPr>
            <a:spLocks noGrp="1"/>
          </p:cNvSpPr>
          <p:nvPr>
            <p:ph type="dt" sz="quarter" idx="10"/>
          </p:nvPr>
        </p:nvSpPr>
        <p:spPr/>
        <p:txBody>
          <a:bodyPr/>
          <a:lstStyle/>
          <a:p>
            <a:pPr>
              <a:defRPr/>
            </a:pPr>
            <a:fld id="{16A4EAD5-FE91-4EF3-9AD8-855508F860A2}"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22531" name="Rectangle 8"/>
          <p:cNvSpPr>
            <a:spLocks noGrp="1" noChangeArrowheads="1"/>
          </p:cNvSpPr>
          <p:nvPr>
            <p:ph type="sldNum" sz="quarter" idx="12"/>
          </p:nvPr>
        </p:nvSpPr>
        <p:spPr>
          <a:noFill/>
        </p:spPr>
        <p:txBody>
          <a:bodyPr/>
          <a:lstStyle/>
          <a:p>
            <a:r>
              <a:rPr lang="en-US" smtClean="0">
                <a:latin typeface="Tahoma" pitchFamily="34" charset="0"/>
              </a:rPr>
              <a:t>2-</a:t>
            </a:r>
            <a:fld id="{16FD01F9-2FDF-48F7-B6F5-B1CE805002B5}" type="slidenum">
              <a:rPr lang="en-US" smtClean="0">
                <a:latin typeface="Tahoma" pitchFamily="34" charset="0"/>
              </a:rPr>
              <a:pPr/>
              <a:t>21</a:t>
            </a:fld>
            <a:endParaRPr lang="en-US" smtClean="0">
              <a:latin typeface="Tahoma" pitchFamily="34" charset="0"/>
            </a:endParaRPr>
          </a:p>
        </p:txBody>
      </p:sp>
      <p:sp>
        <p:nvSpPr>
          <p:cNvPr id="22532" name="Rectangle 7"/>
          <p:cNvSpPr>
            <a:spLocks noChangeArrowheads="1"/>
          </p:cNvSpPr>
          <p:nvPr/>
        </p:nvSpPr>
        <p:spPr bwMode="auto">
          <a:xfrm>
            <a:off x="4781550" y="3400425"/>
            <a:ext cx="3838575" cy="2711450"/>
          </a:xfrm>
          <a:prstGeom prst="rect">
            <a:avLst/>
          </a:prstGeom>
          <a:solidFill>
            <a:srgbClr val="FFFFFF"/>
          </a:solidFill>
          <a:ln w="19050">
            <a:solidFill>
              <a:srgbClr val="CC0000"/>
            </a:solidFill>
            <a:miter lim="800000"/>
            <a:headEnd/>
            <a:tailEnd/>
          </a:ln>
        </p:spPr>
        <p:txBody>
          <a:bodyPr wrap="none" anchor="ctr"/>
          <a:lstStyle/>
          <a:p>
            <a:endParaRPr lang="tr-TR" sz="2400">
              <a:latin typeface="Comic Sans MS" pitchFamily="66" charset="0"/>
            </a:endParaRPr>
          </a:p>
        </p:txBody>
      </p:sp>
      <p:sp>
        <p:nvSpPr>
          <p:cNvPr id="22533" name="Rectangle 9"/>
          <p:cNvSpPr>
            <a:spLocks noChangeArrowheads="1"/>
          </p:cNvSpPr>
          <p:nvPr/>
        </p:nvSpPr>
        <p:spPr bwMode="auto">
          <a:xfrm>
            <a:off x="7667625" y="3238500"/>
            <a:ext cx="828675" cy="295275"/>
          </a:xfrm>
          <a:prstGeom prst="rect">
            <a:avLst/>
          </a:prstGeom>
          <a:solidFill>
            <a:srgbClr val="FFFFFF"/>
          </a:solidFill>
          <a:ln w="9525">
            <a:noFill/>
            <a:miter lim="800000"/>
            <a:headEnd/>
            <a:tailEnd/>
          </a:ln>
        </p:spPr>
        <p:txBody>
          <a:bodyPr wrap="none" anchor="ctr"/>
          <a:lstStyle/>
          <a:p>
            <a:endParaRPr lang="tr-TR" sz="2400">
              <a:latin typeface="Comic Sans MS" pitchFamily="66" charset="0"/>
            </a:endParaRPr>
          </a:p>
        </p:txBody>
      </p:sp>
      <p:sp>
        <p:nvSpPr>
          <p:cNvPr id="22534" name="Rectangle 2"/>
          <p:cNvSpPr>
            <a:spLocks noGrp="1" noChangeArrowheads="1"/>
          </p:cNvSpPr>
          <p:nvPr>
            <p:ph type="title"/>
          </p:nvPr>
        </p:nvSpPr>
        <p:spPr>
          <a:xfrm>
            <a:off x="423863" y="347663"/>
            <a:ext cx="7772400" cy="795337"/>
          </a:xfrm>
        </p:spPr>
        <p:txBody>
          <a:bodyPr/>
          <a:lstStyle/>
          <a:p>
            <a:r>
              <a:rPr lang="en-US" smtClean="0">
                <a:ea typeface="ＭＳ Ｐゴシック" pitchFamily="34" charset="-128"/>
              </a:rPr>
              <a:t>HTTP overview (continued)</a:t>
            </a:r>
          </a:p>
        </p:txBody>
      </p:sp>
      <p:sp>
        <p:nvSpPr>
          <p:cNvPr id="22535" name="Rectangle 3"/>
          <p:cNvSpPr>
            <a:spLocks noGrp="1" noChangeArrowheads="1"/>
          </p:cNvSpPr>
          <p:nvPr>
            <p:ph type="body" sz="half" idx="1"/>
          </p:nvPr>
        </p:nvSpPr>
        <p:spPr>
          <a:xfrm>
            <a:off x="544513" y="1511300"/>
            <a:ext cx="3971925" cy="4648200"/>
          </a:xfrm>
        </p:spPr>
        <p:txBody>
          <a:bodyPr/>
          <a:lstStyle/>
          <a:p>
            <a:pPr>
              <a:buFont typeface="Wingdings" pitchFamily="2" charset="2"/>
              <a:buNone/>
            </a:pPr>
            <a:r>
              <a:rPr lang="en-US" i="1" smtClean="0">
                <a:solidFill>
                  <a:srgbClr val="CC0000"/>
                </a:solidFill>
                <a:ea typeface="ＭＳ Ｐゴシック" pitchFamily="34" charset="-128"/>
              </a:rPr>
              <a:t>uses TCP:</a:t>
            </a:r>
          </a:p>
          <a:p>
            <a:r>
              <a:rPr lang="en-US" sz="2400" smtClean="0">
                <a:ea typeface="ＭＳ Ｐゴシック" pitchFamily="34" charset="-128"/>
              </a:rPr>
              <a:t>client initiates TCP connection (creates socket) to server,  port 80</a:t>
            </a:r>
          </a:p>
          <a:p>
            <a:r>
              <a:rPr lang="en-US" sz="2400" smtClean="0">
                <a:ea typeface="ＭＳ Ｐゴシック" pitchFamily="34" charset="-128"/>
              </a:rPr>
              <a:t>server accepts TCP connection from client</a:t>
            </a:r>
          </a:p>
          <a:p>
            <a:r>
              <a:rPr lang="en-US" sz="2400" smtClean="0">
                <a:ea typeface="ＭＳ Ｐゴシック" pitchFamily="34" charset="-128"/>
              </a:rPr>
              <a:t>HTTP messages (application-layer protocol messages) exchanged between browser (HTTP client) and Web server (HTTP server)</a:t>
            </a:r>
          </a:p>
          <a:p>
            <a:r>
              <a:rPr lang="en-US" sz="2400" smtClean="0">
                <a:ea typeface="ＭＳ Ｐゴシック" pitchFamily="34" charset="-128"/>
              </a:rPr>
              <a:t>TCP connection closed</a:t>
            </a:r>
            <a:endParaRPr lang="en-US" smtClean="0">
              <a:ea typeface="ＭＳ Ｐゴシック" pitchFamily="34" charset="-128"/>
            </a:endParaRPr>
          </a:p>
        </p:txBody>
      </p:sp>
      <p:sp>
        <p:nvSpPr>
          <p:cNvPr id="22536" name="Rectangle 4"/>
          <p:cNvSpPr>
            <a:spLocks noGrp="1" noChangeArrowheads="1"/>
          </p:cNvSpPr>
          <p:nvPr>
            <p:ph type="body" sz="half" idx="2"/>
          </p:nvPr>
        </p:nvSpPr>
        <p:spPr>
          <a:xfrm>
            <a:off x="5029200" y="1566863"/>
            <a:ext cx="3200400" cy="1447800"/>
          </a:xfrm>
        </p:spPr>
        <p:txBody>
          <a:bodyPr/>
          <a:lstStyle/>
          <a:p>
            <a:pPr>
              <a:lnSpc>
                <a:spcPct val="75000"/>
              </a:lnSpc>
              <a:buFont typeface="Wingdings" pitchFamily="2" charset="2"/>
              <a:buNone/>
            </a:pPr>
            <a:r>
              <a:rPr lang="en-US" i="1" smtClean="0">
                <a:solidFill>
                  <a:srgbClr val="CC0000"/>
                </a:solidFill>
                <a:ea typeface="ＭＳ Ｐゴシック" pitchFamily="34" charset="-128"/>
              </a:rPr>
              <a:t>HTTP is </a:t>
            </a:r>
            <a:r>
              <a:rPr lang="ja-JP" altLang="en-US" i="1" smtClean="0">
                <a:solidFill>
                  <a:srgbClr val="CC0000"/>
                </a:solidFill>
                <a:ea typeface="ＭＳ Ｐゴシック" pitchFamily="34" charset="-128"/>
              </a:rPr>
              <a:t>“</a:t>
            </a:r>
            <a:r>
              <a:rPr lang="en-US" altLang="ja-JP" i="1" smtClean="0">
                <a:solidFill>
                  <a:srgbClr val="CC0000"/>
                </a:solidFill>
                <a:ea typeface="ＭＳ Ｐゴシック" pitchFamily="34" charset="-128"/>
              </a:rPr>
              <a:t>stateless</a:t>
            </a:r>
            <a:r>
              <a:rPr lang="ja-JP" altLang="en-US" i="1" smtClean="0">
                <a:solidFill>
                  <a:srgbClr val="CC0000"/>
                </a:solidFill>
                <a:ea typeface="ＭＳ Ｐゴシック" pitchFamily="34" charset="-128"/>
              </a:rPr>
              <a:t>”</a:t>
            </a:r>
            <a:endParaRPr lang="en-US" altLang="ja-JP" i="1" smtClean="0">
              <a:solidFill>
                <a:srgbClr val="CC0000"/>
              </a:solidFill>
              <a:ea typeface="ＭＳ Ｐゴシック" pitchFamily="34" charset="-128"/>
            </a:endParaRPr>
          </a:p>
          <a:p>
            <a:pPr>
              <a:lnSpc>
                <a:spcPct val="75000"/>
              </a:lnSpc>
            </a:pPr>
            <a:r>
              <a:rPr lang="en-US" sz="2400" smtClean="0">
                <a:ea typeface="ＭＳ Ｐゴシック" pitchFamily="34" charset="-128"/>
              </a:rPr>
              <a:t>server maintains no information about past client requests</a:t>
            </a:r>
          </a:p>
        </p:txBody>
      </p:sp>
      <p:sp>
        <p:nvSpPr>
          <p:cNvPr id="22537" name="Rectangle 6"/>
          <p:cNvSpPr>
            <a:spLocks noChangeArrowheads="1"/>
          </p:cNvSpPr>
          <p:nvPr/>
        </p:nvSpPr>
        <p:spPr bwMode="auto">
          <a:xfrm>
            <a:off x="4919663" y="3463925"/>
            <a:ext cx="3752850" cy="2847975"/>
          </a:xfrm>
          <a:prstGeom prst="rect">
            <a:avLst/>
          </a:prstGeom>
          <a:noFill/>
          <a:ln w="9525">
            <a:noFill/>
            <a:miter lim="800000"/>
            <a:headEnd/>
            <a:tailEnd/>
          </a:ln>
        </p:spPr>
        <p:txBody>
          <a:bodyPr/>
          <a:lstStyle/>
          <a:p>
            <a:pPr marL="342900" indent="-342900">
              <a:lnSpc>
                <a:spcPct val="85000"/>
              </a:lnSpc>
            </a:pPr>
            <a:r>
              <a:rPr lang="en-US" sz="2400">
                <a:solidFill>
                  <a:srgbClr val="000099"/>
                </a:solidFill>
                <a:latin typeface="Gill Sans MT" pitchFamily="34" charset="0"/>
              </a:rPr>
              <a:t>protocols that maintain </a:t>
            </a:r>
            <a:r>
              <a:rPr lang="ja-JP" altLang="en-US" sz="2400">
                <a:solidFill>
                  <a:srgbClr val="000099"/>
                </a:solidFill>
                <a:latin typeface="Gill Sans MT" pitchFamily="34" charset="0"/>
              </a:rPr>
              <a:t>“</a:t>
            </a:r>
            <a:r>
              <a:rPr lang="en-US" altLang="ja-JP" sz="2400">
                <a:solidFill>
                  <a:srgbClr val="000099"/>
                </a:solidFill>
                <a:latin typeface="Gill Sans MT" pitchFamily="34" charset="0"/>
              </a:rPr>
              <a:t>state</a:t>
            </a:r>
            <a:r>
              <a:rPr lang="ja-JP" altLang="en-US" sz="2400">
                <a:solidFill>
                  <a:srgbClr val="000099"/>
                </a:solidFill>
                <a:latin typeface="Gill Sans MT" pitchFamily="34" charset="0"/>
              </a:rPr>
              <a:t>”</a:t>
            </a:r>
            <a:r>
              <a:rPr lang="en-US" altLang="ja-JP" sz="2400">
                <a:solidFill>
                  <a:srgbClr val="000099"/>
                </a:solidFill>
                <a:latin typeface="Gill Sans MT" pitchFamily="34" charset="0"/>
              </a:rPr>
              <a:t> are complex!</a:t>
            </a:r>
          </a:p>
          <a:p>
            <a:pPr marL="342900" indent="-342900">
              <a:lnSpc>
                <a:spcPct val="90000"/>
              </a:lnSpc>
              <a:buClr>
                <a:srgbClr val="000099"/>
              </a:buClr>
              <a:buSzPct val="75000"/>
              <a:buFont typeface="Wingdings" pitchFamily="2" charset="2"/>
              <a:buChar char="v"/>
            </a:pPr>
            <a:r>
              <a:rPr lang="en-US">
                <a:latin typeface="Gill Sans MT" pitchFamily="34" charset="0"/>
              </a:rPr>
              <a:t>past history (state) must be maintained</a:t>
            </a:r>
          </a:p>
          <a:p>
            <a:pPr marL="342900" indent="-342900">
              <a:lnSpc>
                <a:spcPct val="90000"/>
              </a:lnSpc>
              <a:buClr>
                <a:srgbClr val="000099"/>
              </a:buClr>
              <a:buSzPct val="75000"/>
              <a:buFont typeface="Wingdings" pitchFamily="2" charset="2"/>
              <a:buChar char="v"/>
            </a:pPr>
            <a:r>
              <a:rPr lang="en-US">
                <a:latin typeface="Gill Sans MT" pitchFamily="34" charset="0"/>
              </a:rPr>
              <a:t>if server/client crashes, their views of </a:t>
            </a:r>
            <a:r>
              <a:rPr lang="ja-JP" altLang="en-US">
                <a:latin typeface="Gill Sans MT" pitchFamily="34" charset="0"/>
              </a:rPr>
              <a:t>“</a:t>
            </a:r>
            <a:r>
              <a:rPr lang="en-US" altLang="ja-JP">
                <a:latin typeface="Gill Sans MT" pitchFamily="34" charset="0"/>
              </a:rPr>
              <a:t>state</a:t>
            </a:r>
            <a:r>
              <a:rPr lang="ja-JP" altLang="en-US">
                <a:latin typeface="Gill Sans MT" pitchFamily="34" charset="0"/>
              </a:rPr>
              <a:t>”</a:t>
            </a:r>
            <a:r>
              <a:rPr lang="en-US" altLang="ja-JP">
                <a:latin typeface="Gill Sans MT" pitchFamily="34" charset="0"/>
              </a:rPr>
              <a:t> may be inconsistent, must be reconciled</a:t>
            </a:r>
          </a:p>
          <a:p>
            <a:pPr marL="342900" indent="-342900">
              <a:buFont typeface="ZapfDingbats" pitchFamily="82" charset="2"/>
              <a:buChar char="r"/>
            </a:pPr>
            <a:endParaRPr lang="en-US">
              <a:latin typeface="Gill Sans MT" pitchFamily="34" charset="0"/>
            </a:endParaRPr>
          </a:p>
        </p:txBody>
      </p:sp>
      <p:sp>
        <p:nvSpPr>
          <p:cNvPr id="22538" name="Text Box 8"/>
          <p:cNvSpPr txBox="1">
            <a:spLocks noChangeArrowheads="1"/>
          </p:cNvSpPr>
          <p:nvPr/>
        </p:nvSpPr>
        <p:spPr bwMode="auto">
          <a:xfrm>
            <a:off x="7677150" y="3160713"/>
            <a:ext cx="768350" cy="457200"/>
          </a:xfrm>
          <a:prstGeom prst="rect">
            <a:avLst/>
          </a:prstGeom>
          <a:noFill/>
          <a:ln w="9525">
            <a:noFill/>
            <a:miter lim="800000"/>
            <a:headEnd/>
            <a:tailEnd/>
          </a:ln>
        </p:spPr>
        <p:txBody>
          <a:bodyPr wrap="none">
            <a:spAutoFit/>
          </a:bodyPr>
          <a:lstStyle/>
          <a:p>
            <a:pPr algn="ctr">
              <a:spcBef>
                <a:spcPct val="0"/>
              </a:spcBef>
              <a:buClrTx/>
              <a:buSzTx/>
              <a:buFontTx/>
              <a:buNone/>
            </a:pPr>
            <a:r>
              <a:rPr lang="en-US" sz="2400" i="1">
                <a:solidFill>
                  <a:srgbClr val="CC0000"/>
                </a:solidFill>
                <a:latin typeface="Gill Sans MT" pitchFamily="34" charset="0"/>
              </a:rPr>
              <a:t>aside</a:t>
            </a:r>
          </a:p>
        </p:txBody>
      </p:sp>
      <p:pic>
        <p:nvPicPr>
          <p:cNvPr id="22539" name="Picture 15" descr="underline_base"/>
          <p:cNvPicPr>
            <a:picLocks noChangeArrowheads="1"/>
          </p:cNvPicPr>
          <p:nvPr/>
        </p:nvPicPr>
        <p:blipFill>
          <a:blip r:embed="rId3"/>
          <a:srcRect/>
          <a:stretch>
            <a:fillRect/>
          </a:stretch>
        </p:blipFill>
        <p:spPr bwMode="auto">
          <a:xfrm>
            <a:off x="460375" y="1020763"/>
            <a:ext cx="6399213" cy="173037"/>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DF7C3B96-9CA8-4827-BC75-C8B77BC34D67}" type="datetime1">
              <a:rPr/>
              <a:pPr>
                <a:defRPr/>
              </a:pPr>
              <a:t>10/16/2012</a:t>
            </a:fld>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23555" name="Rectangle 8"/>
          <p:cNvSpPr>
            <a:spLocks noGrp="1" noChangeArrowheads="1"/>
          </p:cNvSpPr>
          <p:nvPr>
            <p:ph type="sldNum" sz="quarter" idx="12"/>
          </p:nvPr>
        </p:nvSpPr>
        <p:spPr>
          <a:noFill/>
        </p:spPr>
        <p:txBody>
          <a:bodyPr/>
          <a:lstStyle/>
          <a:p>
            <a:r>
              <a:rPr lang="en-US" smtClean="0">
                <a:latin typeface="Tahoma" pitchFamily="34" charset="0"/>
              </a:rPr>
              <a:t>2-</a:t>
            </a:r>
            <a:fld id="{5B803FAE-4912-4D0C-92D3-E3065292EB4C}" type="slidenum">
              <a:rPr lang="en-US" smtClean="0">
                <a:latin typeface="Tahoma" pitchFamily="34" charset="0"/>
              </a:rPr>
              <a:pPr/>
              <a:t>22</a:t>
            </a:fld>
            <a:endParaRPr lang="en-US" smtClean="0">
              <a:latin typeface="Tahoma" pitchFamily="34" charset="0"/>
            </a:endParaRPr>
          </a:p>
        </p:txBody>
      </p:sp>
      <p:sp>
        <p:nvSpPr>
          <p:cNvPr id="23556" name="Rectangle 2"/>
          <p:cNvSpPr>
            <a:spLocks noGrp="1" noChangeArrowheads="1"/>
          </p:cNvSpPr>
          <p:nvPr>
            <p:ph type="title"/>
          </p:nvPr>
        </p:nvSpPr>
        <p:spPr/>
        <p:txBody>
          <a:bodyPr/>
          <a:lstStyle/>
          <a:p>
            <a:r>
              <a:rPr lang="en-US" smtClean="0">
                <a:ea typeface="ＭＳ Ｐゴシック" pitchFamily="34" charset="-128"/>
              </a:rPr>
              <a:t>HTTP connections</a:t>
            </a:r>
          </a:p>
        </p:txBody>
      </p:sp>
      <p:sp>
        <p:nvSpPr>
          <p:cNvPr id="23557" name="Rectangle 3"/>
          <p:cNvSpPr>
            <a:spLocks noGrp="1" noChangeArrowheads="1"/>
          </p:cNvSpPr>
          <p:nvPr>
            <p:ph type="body" sz="half" idx="1"/>
          </p:nvPr>
        </p:nvSpPr>
        <p:spPr/>
        <p:txBody>
          <a:bodyPr/>
          <a:lstStyle/>
          <a:p>
            <a:pPr>
              <a:buFont typeface="Wingdings" pitchFamily="2" charset="2"/>
              <a:buNone/>
            </a:pPr>
            <a:r>
              <a:rPr lang="en-US" i="1" smtClean="0">
                <a:solidFill>
                  <a:srgbClr val="CC0000"/>
                </a:solidFill>
                <a:ea typeface="ＭＳ Ｐゴシック" pitchFamily="34" charset="-128"/>
              </a:rPr>
              <a:t>non-persistent HTTP</a:t>
            </a:r>
          </a:p>
          <a:p>
            <a:r>
              <a:rPr lang="en-US" smtClean="0">
                <a:ea typeface="ＭＳ Ｐゴシック" pitchFamily="34" charset="-128"/>
              </a:rPr>
              <a:t>at most one object sent over TCP connection</a:t>
            </a:r>
          </a:p>
          <a:p>
            <a:pPr lvl="1"/>
            <a:r>
              <a:rPr lang="en-US" sz="2800" smtClean="0">
                <a:ea typeface="ＭＳ Ｐゴシック" pitchFamily="34" charset="-128"/>
              </a:rPr>
              <a:t>connection then closed</a:t>
            </a:r>
          </a:p>
          <a:p>
            <a:r>
              <a:rPr lang="en-US" smtClean="0">
                <a:ea typeface="ＭＳ Ｐゴシック" pitchFamily="34" charset="-128"/>
              </a:rPr>
              <a:t>downloading multiple objects required multiple connections</a:t>
            </a:r>
          </a:p>
          <a:p>
            <a:pPr>
              <a:buFont typeface="Wingdings" pitchFamily="2" charset="2"/>
              <a:buNone/>
            </a:pPr>
            <a:endParaRPr lang="en-US" sz="2400" smtClean="0">
              <a:ea typeface="ＭＳ Ｐゴシック" pitchFamily="34" charset="-128"/>
            </a:endParaRPr>
          </a:p>
        </p:txBody>
      </p:sp>
      <p:sp>
        <p:nvSpPr>
          <p:cNvPr id="23558" name="Rectangle 4"/>
          <p:cNvSpPr>
            <a:spLocks noGrp="1" noChangeArrowheads="1"/>
          </p:cNvSpPr>
          <p:nvPr>
            <p:ph type="body" sz="half" idx="2"/>
          </p:nvPr>
        </p:nvSpPr>
        <p:spPr>
          <a:xfrm>
            <a:off x="4495800" y="1611313"/>
            <a:ext cx="3810000" cy="4648200"/>
          </a:xfrm>
        </p:spPr>
        <p:txBody>
          <a:bodyPr/>
          <a:lstStyle/>
          <a:p>
            <a:pPr>
              <a:buFont typeface="Wingdings" pitchFamily="2" charset="2"/>
              <a:buNone/>
            </a:pPr>
            <a:r>
              <a:rPr lang="en-US" i="1" smtClean="0">
                <a:solidFill>
                  <a:srgbClr val="CC0000"/>
                </a:solidFill>
                <a:ea typeface="ＭＳ Ｐゴシック" pitchFamily="34" charset="-128"/>
              </a:rPr>
              <a:t>persistent HTTP</a:t>
            </a:r>
          </a:p>
          <a:p>
            <a:r>
              <a:rPr lang="en-US" smtClean="0">
                <a:ea typeface="ＭＳ Ｐゴシック" pitchFamily="34" charset="-128"/>
              </a:rPr>
              <a:t>multiple objects can be sent over single TCP connection between client, server</a:t>
            </a:r>
          </a:p>
          <a:p>
            <a:pPr>
              <a:buFont typeface="Wingdings" pitchFamily="2" charset="2"/>
              <a:buNone/>
            </a:pPr>
            <a:endParaRPr lang="en-US" sz="2400" smtClean="0">
              <a:ea typeface="ＭＳ Ｐゴシック" pitchFamily="34" charset="-128"/>
            </a:endParaRPr>
          </a:p>
        </p:txBody>
      </p:sp>
      <p:pic>
        <p:nvPicPr>
          <p:cNvPr id="23559" name="Picture 10" descr="underline_base"/>
          <p:cNvPicPr>
            <a:picLocks noChangeArrowheads="1"/>
          </p:cNvPicPr>
          <p:nvPr/>
        </p:nvPicPr>
        <p:blipFill>
          <a:blip r:embed="rId3"/>
          <a:srcRect/>
          <a:stretch>
            <a:fillRect/>
          </a:stretch>
        </p:blipFill>
        <p:spPr bwMode="auto">
          <a:xfrm>
            <a:off x="574675" y="1031875"/>
            <a:ext cx="4570413"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A9E25CBD-5FC8-444C-9CAD-ECE1EC612C81}" type="datetime1">
              <a:rPr/>
              <a:pPr>
                <a:defRPr/>
              </a:pPr>
              <a:t>10/16/2012</a:t>
            </a:fld>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24579" name="Rectangle 8"/>
          <p:cNvSpPr>
            <a:spLocks noGrp="1" noChangeArrowheads="1"/>
          </p:cNvSpPr>
          <p:nvPr>
            <p:ph type="sldNum" sz="quarter" idx="12"/>
          </p:nvPr>
        </p:nvSpPr>
        <p:spPr>
          <a:noFill/>
        </p:spPr>
        <p:txBody>
          <a:bodyPr/>
          <a:lstStyle/>
          <a:p>
            <a:r>
              <a:rPr lang="en-US" smtClean="0">
                <a:latin typeface="Tahoma" pitchFamily="34" charset="0"/>
              </a:rPr>
              <a:t>2-</a:t>
            </a:r>
            <a:fld id="{EBF36670-B6EC-4DCF-A18B-18EA50DBF1C3}" type="slidenum">
              <a:rPr lang="en-US" smtClean="0">
                <a:latin typeface="Tahoma" pitchFamily="34" charset="0"/>
              </a:rPr>
              <a:pPr/>
              <a:t>23</a:t>
            </a:fld>
            <a:endParaRPr lang="en-US" smtClean="0">
              <a:latin typeface="Tahoma" pitchFamily="34" charset="0"/>
            </a:endParaRPr>
          </a:p>
        </p:txBody>
      </p:sp>
      <p:pic>
        <p:nvPicPr>
          <p:cNvPr id="24580" name="Picture 22" descr="underline_base"/>
          <p:cNvPicPr>
            <a:picLocks noChangeArrowheads="1"/>
          </p:cNvPicPr>
          <p:nvPr/>
        </p:nvPicPr>
        <p:blipFill>
          <a:blip r:embed="rId3"/>
          <a:srcRect/>
          <a:stretch>
            <a:fillRect/>
          </a:stretch>
        </p:blipFill>
        <p:spPr bwMode="auto">
          <a:xfrm>
            <a:off x="476250" y="842963"/>
            <a:ext cx="5027613" cy="173037"/>
          </a:xfrm>
          <a:prstGeom prst="rect">
            <a:avLst/>
          </a:prstGeom>
          <a:noFill/>
          <a:ln w="9525">
            <a:noFill/>
            <a:miter lim="800000"/>
            <a:headEnd/>
            <a:tailEnd/>
          </a:ln>
        </p:spPr>
      </p:pic>
      <p:sp>
        <p:nvSpPr>
          <p:cNvPr id="24581" name="Line 11"/>
          <p:cNvSpPr>
            <a:spLocks noChangeShapeType="1"/>
          </p:cNvSpPr>
          <p:nvPr/>
        </p:nvSpPr>
        <p:spPr bwMode="auto">
          <a:xfrm>
            <a:off x="476250" y="2095500"/>
            <a:ext cx="0" cy="4495800"/>
          </a:xfrm>
          <a:prstGeom prst="line">
            <a:avLst/>
          </a:prstGeom>
          <a:noFill/>
          <a:ln w="19050">
            <a:solidFill>
              <a:schemeClr val="bg2"/>
            </a:solidFill>
            <a:round/>
            <a:headEnd/>
            <a:tailEnd type="triangle" w="med" len="med"/>
          </a:ln>
        </p:spPr>
        <p:txBody>
          <a:bodyPr wrap="none" anchor="ctr"/>
          <a:lstStyle/>
          <a:p>
            <a:endParaRPr lang="tr-TR"/>
          </a:p>
        </p:txBody>
      </p:sp>
      <p:sp>
        <p:nvSpPr>
          <p:cNvPr id="24582" name="Rectangle 13"/>
          <p:cNvSpPr>
            <a:spLocks noChangeArrowheads="1"/>
          </p:cNvSpPr>
          <p:nvPr/>
        </p:nvSpPr>
        <p:spPr bwMode="auto">
          <a:xfrm>
            <a:off x="238125" y="6019800"/>
            <a:ext cx="657225" cy="295275"/>
          </a:xfrm>
          <a:prstGeom prst="rect">
            <a:avLst/>
          </a:prstGeom>
          <a:solidFill>
            <a:schemeClr val="bg1"/>
          </a:solidFill>
          <a:ln w="9525">
            <a:noFill/>
            <a:miter lim="800000"/>
            <a:headEnd/>
            <a:tailEnd/>
          </a:ln>
        </p:spPr>
        <p:txBody>
          <a:bodyPr wrap="none" anchor="ctr"/>
          <a:lstStyle/>
          <a:p>
            <a:endParaRPr lang="tr-TR" sz="2400">
              <a:latin typeface="Comic Sans MS" pitchFamily="66" charset="0"/>
            </a:endParaRPr>
          </a:p>
        </p:txBody>
      </p:sp>
      <p:sp>
        <p:nvSpPr>
          <p:cNvPr id="24583" name="Rectangle 2"/>
          <p:cNvSpPr>
            <a:spLocks noGrp="1" noChangeArrowheads="1"/>
          </p:cNvSpPr>
          <p:nvPr>
            <p:ph type="title"/>
          </p:nvPr>
        </p:nvSpPr>
        <p:spPr>
          <a:xfrm>
            <a:off x="498475" y="190500"/>
            <a:ext cx="7772400" cy="866775"/>
          </a:xfrm>
        </p:spPr>
        <p:txBody>
          <a:bodyPr/>
          <a:lstStyle/>
          <a:p>
            <a:r>
              <a:rPr lang="en-US" sz="4000" smtClean="0">
                <a:ea typeface="ＭＳ Ｐゴシック" pitchFamily="34" charset="-128"/>
              </a:rPr>
              <a:t>Non-persistent HTTP</a:t>
            </a:r>
            <a:endParaRPr lang="en-US" smtClean="0">
              <a:ea typeface="ＭＳ Ｐゴシック" pitchFamily="34" charset="-128"/>
            </a:endParaRPr>
          </a:p>
        </p:txBody>
      </p:sp>
      <p:sp>
        <p:nvSpPr>
          <p:cNvPr id="24584" name="Rectangle 3"/>
          <p:cNvSpPr>
            <a:spLocks noGrp="1" noChangeArrowheads="1"/>
          </p:cNvSpPr>
          <p:nvPr>
            <p:ph type="body" sz="half" idx="1"/>
          </p:nvPr>
        </p:nvSpPr>
        <p:spPr>
          <a:xfrm>
            <a:off x="401638" y="1114425"/>
            <a:ext cx="7942262" cy="466725"/>
          </a:xfrm>
        </p:spPr>
        <p:txBody>
          <a:bodyPr/>
          <a:lstStyle/>
          <a:p>
            <a:pPr>
              <a:buFont typeface="Wingdings" pitchFamily="2" charset="2"/>
              <a:buNone/>
            </a:pPr>
            <a:r>
              <a:rPr lang="en-US" sz="2400" smtClean="0">
                <a:ea typeface="ＭＳ Ｐゴシック" pitchFamily="34" charset="-128"/>
              </a:rPr>
              <a:t>suppose user enters URL:</a:t>
            </a:r>
          </a:p>
        </p:txBody>
      </p:sp>
      <p:sp>
        <p:nvSpPr>
          <p:cNvPr id="53256" name="Rectangle 4"/>
          <p:cNvSpPr>
            <a:spLocks noGrp="1" noChangeArrowheads="1"/>
          </p:cNvSpPr>
          <p:nvPr>
            <p:ph type="body" sz="half" idx="2"/>
          </p:nvPr>
        </p:nvSpPr>
        <p:spPr>
          <a:xfrm>
            <a:off x="657225" y="2106613"/>
            <a:ext cx="3943350" cy="1905000"/>
          </a:xfrm>
        </p:spPr>
        <p:txBody>
          <a:bodyPr/>
          <a:lstStyle/>
          <a:p>
            <a:pPr>
              <a:buFont typeface="Wingdings" pitchFamily="2" charset="2"/>
              <a:buNone/>
            </a:pPr>
            <a:r>
              <a:rPr lang="en-US" sz="2000" smtClean="0">
                <a:solidFill>
                  <a:srgbClr val="CC0000"/>
                </a:solidFill>
                <a:ea typeface="ＭＳ Ｐゴシック" pitchFamily="34" charset="-128"/>
              </a:rPr>
              <a:t>1a</a:t>
            </a:r>
            <a:r>
              <a:rPr lang="en-US" sz="2000" smtClean="0">
                <a:solidFill>
                  <a:srgbClr val="FF0000"/>
                </a:solidFill>
                <a:ea typeface="ＭＳ Ｐゴシック" pitchFamily="34" charset="-128"/>
              </a:rPr>
              <a:t>.</a:t>
            </a:r>
            <a:r>
              <a:rPr lang="en-US" sz="2000" smtClean="0">
                <a:ea typeface="ＭＳ Ｐゴシック" pitchFamily="34" charset="-128"/>
              </a:rPr>
              <a:t> HTTP client initiates TCP connection to HTTP server (process) at www.someSchool.edu on port 80</a:t>
            </a:r>
          </a:p>
        </p:txBody>
      </p:sp>
      <p:sp>
        <p:nvSpPr>
          <p:cNvPr id="53257" name="Rectangle 5"/>
          <p:cNvSpPr>
            <a:spLocks noChangeArrowheads="1"/>
          </p:cNvSpPr>
          <p:nvPr/>
        </p:nvSpPr>
        <p:spPr bwMode="auto">
          <a:xfrm>
            <a:off x="704850" y="3829050"/>
            <a:ext cx="3810000" cy="1076325"/>
          </a:xfrm>
          <a:prstGeom prst="rect">
            <a:avLst/>
          </a:prstGeom>
          <a:noFill/>
          <a:ln w="9525">
            <a:noFill/>
            <a:miter lim="800000"/>
            <a:headEnd/>
            <a:tailEnd/>
          </a:ln>
        </p:spPr>
        <p:txBody>
          <a:bodyPr/>
          <a:lstStyle/>
          <a:p>
            <a:pPr marL="342900" indent="-342900"/>
            <a:r>
              <a:rPr lang="en-US">
                <a:solidFill>
                  <a:srgbClr val="CC0000"/>
                </a:solidFill>
                <a:latin typeface="Gill Sans MT" pitchFamily="34" charset="0"/>
              </a:rPr>
              <a:t>2</a:t>
            </a:r>
            <a:r>
              <a:rPr lang="en-US">
                <a:solidFill>
                  <a:srgbClr val="FF0000"/>
                </a:solidFill>
                <a:latin typeface="Gill Sans MT" pitchFamily="34" charset="0"/>
              </a:rPr>
              <a:t>.</a:t>
            </a:r>
            <a:r>
              <a:rPr lang="en-US">
                <a:latin typeface="Gill Sans MT" pitchFamily="34" charset="0"/>
              </a:rPr>
              <a:t> HTTP client sends HTTP </a:t>
            </a:r>
            <a:r>
              <a:rPr lang="en-US" i="1">
                <a:solidFill>
                  <a:srgbClr val="000099"/>
                </a:solidFill>
                <a:latin typeface="Gill Sans MT" pitchFamily="34" charset="0"/>
              </a:rPr>
              <a:t>request message</a:t>
            </a:r>
            <a:r>
              <a:rPr lang="en-US">
                <a:latin typeface="Gill Sans MT" pitchFamily="34" charset="0"/>
              </a:rPr>
              <a:t> (containing URL) into TCP connection socket. Message indicates that client wants object someDepartment/home.index</a:t>
            </a:r>
          </a:p>
        </p:txBody>
      </p:sp>
      <p:sp>
        <p:nvSpPr>
          <p:cNvPr id="53258" name="Rectangle 6"/>
          <p:cNvSpPr>
            <a:spLocks noChangeArrowheads="1"/>
          </p:cNvSpPr>
          <p:nvPr/>
        </p:nvSpPr>
        <p:spPr bwMode="auto">
          <a:xfrm>
            <a:off x="4781550" y="2524125"/>
            <a:ext cx="3810000" cy="1504950"/>
          </a:xfrm>
          <a:prstGeom prst="rect">
            <a:avLst/>
          </a:prstGeom>
          <a:noFill/>
          <a:ln w="9525">
            <a:noFill/>
            <a:miter lim="800000"/>
            <a:headEnd/>
            <a:tailEnd/>
          </a:ln>
        </p:spPr>
        <p:txBody>
          <a:bodyPr/>
          <a:lstStyle/>
          <a:p>
            <a:pPr marL="342900" indent="-342900"/>
            <a:r>
              <a:rPr lang="en-US">
                <a:solidFill>
                  <a:srgbClr val="CC0000"/>
                </a:solidFill>
                <a:latin typeface="Gill Sans MT" pitchFamily="34" charset="0"/>
              </a:rPr>
              <a:t>1b</a:t>
            </a:r>
            <a:r>
              <a:rPr lang="en-US">
                <a:solidFill>
                  <a:srgbClr val="FF0000"/>
                </a:solidFill>
                <a:latin typeface="Gill Sans MT" pitchFamily="34" charset="0"/>
              </a:rPr>
              <a:t>.</a:t>
            </a:r>
            <a:r>
              <a:rPr lang="en-US">
                <a:latin typeface="Gill Sans MT" pitchFamily="34" charset="0"/>
              </a:rPr>
              <a:t> HTTP server at host www.someSchool.edu waiting for TCP connection at port 80.  </a:t>
            </a:r>
            <a:r>
              <a:rPr lang="ja-JP" altLang="en-US">
                <a:latin typeface="Gill Sans MT" pitchFamily="34" charset="0"/>
              </a:rPr>
              <a:t>“</a:t>
            </a:r>
            <a:r>
              <a:rPr lang="en-US" altLang="ja-JP">
                <a:latin typeface="Gill Sans MT" pitchFamily="34" charset="0"/>
              </a:rPr>
              <a:t>accepts</a:t>
            </a:r>
            <a:r>
              <a:rPr lang="ja-JP" altLang="en-US">
                <a:latin typeface="Gill Sans MT" pitchFamily="34" charset="0"/>
              </a:rPr>
              <a:t>”</a:t>
            </a:r>
            <a:r>
              <a:rPr lang="en-US" altLang="ja-JP">
                <a:latin typeface="Gill Sans MT" pitchFamily="34" charset="0"/>
              </a:rPr>
              <a:t> connection, notifying client</a:t>
            </a:r>
            <a:endParaRPr lang="en-US">
              <a:latin typeface="Gill Sans MT" pitchFamily="34" charset="0"/>
            </a:endParaRPr>
          </a:p>
        </p:txBody>
      </p:sp>
      <p:sp>
        <p:nvSpPr>
          <p:cNvPr id="53259" name="Rectangle 7"/>
          <p:cNvSpPr>
            <a:spLocks noChangeArrowheads="1"/>
          </p:cNvSpPr>
          <p:nvPr/>
        </p:nvSpPr>
        <p:spPr bwMode="auto">
          <a:xfrm>
            <a:off x="4724400" y="4381500"/>
            <a:ext cx="3810000" cy="1800225"/>
          </a:xfrm>
          <a:prstGeom prst="rect">
            <a:avLst/>
          </a:prstGeom>
          <a:noFill/>
          <a:ln w="9525">
            <a:noFill/>
            <a:miter lim="800000"/>
            <a:headEnd/>
            <a:tailEnd/>
          </a:ln>
        </p:spPr>
        <p:txBody>
          <a:bodyPr/>
          <a:lstStyle/>
          <a:p>
            <a:pPr marL="342900" indent="-342900"/>
            <a:r>
              <a:rPr lang="en-US">
                <a:solidFill>
                  <a:srgbClr val="CC0000"/>
                </a:solidFill>
                <a:latin typeface="Gill Sans MT" pitchFamily="34" charset="0"/>
              </a:rPr>
              <a:t>3</a:t>
            </a:r>
            <a:r>
              <a:rPr lang="en-US">
                <a:solidFill>
                  <a:srgbClr val="FF0000"/>
                </a:solidFill>
                <a:latin typeface="Gill Sans MT" pitchFamily="34" charset="0"/>
              </a:rPr>
              <a:t>.</a:t>
            </a:r>
            <a:r>
              <a:rPr lang="en-US">
                <a:latin typeface="Gill Sans MT" pitchFamily="34" charset="0"/>
              </a:rPr>
              <a:t> HTTP server receives request message, forms </a:t>
            </a:r>
            <a:r>
              <a:rPr lang="en-US" i="1">
                <a:solidFill>
                  <a:srgbClr val="000099"/>
                </a:solidFill>
                <a:latin typeface="Gill Sans MT" pitchFamily="34" charset="0"/>
              </a:rPr>
              <a:t>response message</a:t>
            </a:r>
            <a:r>
              <a:rPr lang="en-US">
                <a:latin typeface="Gill Sans MT" pitchFamily="34" charset="0"/>
              </a:rPr>
              <a:t> containing requested object, and sends message into its socket</a:t>
            </a:r>
          </a:p>
        </p:txBody>
      </p:sp>
      <p:sp>
        <p:nvSpPr>
          <p:cNvPr id="53261" name="Line 9"/>
          <p:cNvSpPr>
            <a:spLocks noChangeShapeType="1"/>
          </p:cNvSpPr>
          <p:nvPr/>
        </p:nvSpPr>
        <p:spPr bwMode="auto">
          <a:xfrm>
            <a:off x="3895725" y="4591050"/>
            <a:ext cx="1095375" cy="523875"/>
          </a:xfrm>
          <a:prstGeom prst="line">
            <a:avLst/>
          </a:prstGeom>
          <a:noFill/>
          <a:ln w="38100">
            <a:solidFill>
              <a:srgbClr val="CC0000"/>
            </a:solidFill>
            <a:round/>
            <a:headEnd/>
            <a:tailEnd type="triangle" w="med" len="med"/>
          </a:ln>
        </p:spPr>
        <p:txBody>
          <a:bodyPr wrap="none" anchor="ctr"/>
          <a:lstStyle/>
          <a:p>
            <a:endParaRPr lang="tr-TR"/>
          </a:p>
        </p:txBody>
      </p:sp>
      <p:sp>
        <p:nvSpPr>
          <p:cNvPr id="53262" name="Line 10"/>
          <p:cNvSpPr>
            <a:spLocks noChangeShapeType="1"/>
          </p:cNvSpPr>
          <p:nvPr/>
        </p:nvSpPr>
        <p:spPr bwMode="auto">
          <a:xfrm flipH="1">
            <a:off x="3943350" y="5200650"/>
            <a:ext cx="1008063" cy="1025525"/>
          </a:xfrm>
          <a:prstGeom prst="line">
            <a:avLst/>
          </a:prstGeom>
          <a:noFill/>
          <a:ln w="38100">
            <a:solidFill>
              <a:srgbClr val="CC0000"/>
            </a:solidFill>
            <a:round/>
            <a:headEnd/>
            <a:tailEnd type="triangle" w="med" len="med"/>
          </a:ln>
        </p:spPr>
        <p:txBody>
          <a:bodyPr wrap="none" anchor="ctr"/>
          <a:lstStyle/>
          <a:p>
            <a:endParaRPr lang="tr-TR"/>
          </a:p>
        </p:txBody>
      </p:sp>
      <p:sp>
        <p:nvSpPr>
          <p:cNvPr id="24591" name="Text Box 12"/>
          <p:cNvSpPr txBox="1">
            <a:spLocks noChangeArrowheads="1"/>
          </p:cNvSpPr>
          <p:nvPr/>
        </p:nvSpPr>
        <p:spPr bwMode="auto">
          <a:xfrm>
            <a:off x="247650" y="5942013"/>
            <a:ext cx="673100" cy="406400"/>
          </a:xfrm>
          <a:prstGeom prst="rect">
            <a:avLst/>
          </a:prstGeom>
          <a:noFill/>
          <a:ln w="9525">
            <a:solidFill>
              <a:schemeClr val="bg1"/>
            </a:solidFill>
            <a:miter lim="800000"/>
            <a:headEnd/>
            <a:tailEnd/>
          </a:ln>
        </p:spPr>
        <p:txBody>
          <a:bodyPr wrap="none">
            <a:spAutoFit/>
          </a:bodyPr>
          <a:lstStyle/>
          <a:p>
            <a:pPr algn="ctr">
              <a:spcBef>
                <a:spcPct val="0"/>
              </a:spcBef>
              <a:buClrTx/>
              <a:buSzTx/>
              <a:buFontTx/>
              <a:buNone/>
            </a:pPr>
            <a:r>
              <a:rPr lang="en-US">
                <a:solidFill>
                  <a:schemeClr val="bg2"/>
                </a:solidFill>
              </a:rPr>
              <a:t>time</a:t>
            </a:r>
          </a:p>
        </p:txBody>
      </p:sp>
      <p:sp>
        <p:nvSpPr>
          <p:cNvPr id="53260" name="Line 8"/>
          <p:cNvSpPr>
            <a:spLocks noChangeShapeType="1"/>
          </p:cNvSpPr>
          <p:nvPr/>
        </p:nvSpPr>
        <p:spPr bwMode="auto">
          <a:xfrm>
            <a:off x="4048125" y="2647950"/>
            <a:ext cx="1095375" cy="523875"/>
          </a:xfrm>
          <a:prstGeom prst="line">
            <a:avLst/>
          </a:prstGeom>
          <a:noFill/>
          <a:ln w="38100">
            <a:solidFill>
              <a:srgbClr val="CC0000"/>
            </a:solidFill>
            <a:round/>
            <a:headEnd/>
            <a:tailEnd type="triangle" w="med" len="med"/>
          </a:ln>
        </p:spPr>
        <p:txBody>
          <a:bodyPr wrap="none" anchor="ctr"/>
          <a:lstStyle/>
          <a:p>
            <a:endParaRPr lang="tr-TR"/>
          </a:p>
        </p:txBody>
      </p:sp>
      <p:sp>
        <p:nvSpPr>
          <p:cNvPr id="53264" name="Line 14"/>
          <p:cNvSpPr>
            <a:spLocks noChangeShapeType="1"/>
          </p:cNvSpPr>
          <p:nvPr/>
        </p:nvSpPr>
        <p:spPr bwMode="auto">
          <a:xfrm flipH="1">
            <a:off x="3954463" y="3259138"/>
            <a:ext cx="1095375" cy="523875"/>
          </a:xfrm>
          <a:prstGeom prst="line">
            <a:avLst/>
          </a:prstGeom>
          <a:noFill/>
          <a:ln w="38100">
            <a:solidFill>
              <a:srgbClr val="CC0000"/>
            </a:solidFill>
            <a:round/>
            <a:headEnd/>
            <a:tailEnd type="triangle" w="med" len="med"/>
          </a:ln>
        </p:spPr>
        <p:txBody>
          <a:bodyPr wrap="none" anchor="ctr"/>
          <a:lstStyle/>
          <a:p>
            <a:endParaRPr lang="tr-TR"/>
          </a:p>
        </p:txBody>
      </p:sp>
      <p:sp>
        <p:nvSpPr>
          <p:cNvPr id="24594" name="Text Box 15"/>
          <p:cNvSpPr txBox="1">
            <a:spLocks noChangeArrowheads="1"/>
          </p:cNvSpPr>
          <p:nvPr/>
        </p:nvSpPr>
        <p:spPr bwMode="auto">
          <a:xfrm>
            <a:off x="6680200" y="1123950"/>
            <a:ext cx="1898650" cy="915988"/>
          </a:xfrm>
          <a:prstGeom prst="rect">
            <a:avLst/>
          </a:prstGeom>
          <a:noFill/>
          <a:ln w="9525">
            <a:noFill/>
            <a:miter lim="800000"/>
            <a:headEnd/>
            <a:tailEnd/>
          </a:ln>
        </p:spPr>
        <p:txBody>
          <a:bodyPr wrap="none">
            <a:spAutoFit/>
          </a:bodyPr>
          <a:lstStyle/>
          <a:p>
            <a:pPr algn="ctr">
              <a:spcBef>
                <a:spcPct val="0"/>
              </a:spcBef>
              <a:buClrTx/>
              <a:buSzTx/>
              <a:buFontTx/>
              <a:buNone/>
            </a:pPr>
            <a:r>
              <a:rPr lang="en-US" sz="1800"/>
              <a:t>(contains text, </a:t>
            </a:r>
          </a:p>
          <a:p>
            <a:pPr algn="ctr">
              <a:spcBef>
                <a:spcPct val="0"/>
              </a:spcBef>
              <a:buClrTx/>
              <a:buSzTx/>
              <a:buFontTx/>
              <a:buNone/>
            </a:pPr>
            <a:r>
              <a:rPr lang="en-US" sz="1800"/>
              <a:t>references to 10 </a:t>
            </a:r>
          </a:p>
          <a:p>
            <a:pPr algn="ctr">
              <a:spcBef>
                <a:spcPct val="0"/>
              </a:spcBef>
              <a:buClrTx/>
              <a:buSzTx/>
              <a:buFontTx/>
              <a:buNone/>
            </a:pPr>
            <a:r>
              <a:rPr lang="en-US" sz="1800"/>
              <a:t>jpeg images)</a:t>
            </a:r>
            <a:endParaRPr lang="en-US" sz="2400">
              <a:latin typeface="Times New Roman" pitchFamily="18" charset="0"/>
            </a:endParaRPr>
          </a:p>
        </p:txBody>
      </p:sp>
      <p:sp>
        <p:nvSpPr>
          <p:cNvPr id="24595" name="Rectangle 3"/>
          <p:cNvSpPr>
            <a:spLocks noChangeArrowheads="1"/>
          </p:cNvSpPr>
          <p:nvPr/>
        </p:nvSpPr>
        <p:spPr bwMode="auto">
          <a:xfrm>
            <a:off x="409575" y="1450975"/>
            <a:ext cx="7942263" cy="466725"/>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None/>
            </a:pPr>
            <a:r>
              <a:rPr lang="en-US" sz="1800" b="1">
                <a:latin typeface="Courier New" pitchFamily="49" charset="0"/>
              </a:rPr>
              <a:t>www.someSchool.edu/someDepartment/home.index</a:t>
            </a:r>
          </a:p>
        </p:txBody>
      </p:sp>
      <p:sp>
        <p:nvSpPr>
          <p:cNvPr id="2" name="Veri Yer Tutucusu 1"/>
          <p:cNvSpPr>
            <a:spLocks noGrp="1"/>
          </p:cNvSpPr>
          <p:nvPr>
            <p:ph type="dt" sz="quarter" idx="10"/>
          </p:nvPr>
        </p:nvSpPr>
        <p:spPr/>
        <p:txBody>
          <a:bodyPr/>
          <a:lstStyle/>
          <a:p>
            <a:pPr>
              <a:defRPr/>
            </a:pPr>
            <a:fld id="{FB5B7647-E737-4F08-9D2C-4C98EEE5BC13}"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56">
                                            <p:txEl>
                                              <p:pRg st="0" end="0"/>
                                            </p:txEl>
                                          </p:spTgt>
                                        </p:tgtEl>
                                        <p:attrNameLst>
                                          <p:attrName>style.visibility</p:attrName>
                                        </p:attrNameLst>
                                      </p:cBhvr>
                                      <p:to>
                                        <p:strVal val="visible"/>
                                      </p:to>
                                    </p:set>
                                    <p:animEffect transition="in" filter="dissolve">
                                      <p:cBhvr>
                                        <p:cTn id="7" dur="500"/>
                                        <p:tgtEl>
                                          <p:spTgt spid="53256">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260"/>
                                        </p:tgtEl>
                                        <p:attrNameLst>
                                          <p:attrName>style.visibility</p:attrName>
                                        </p:attrNameLst>
                                      </p:cBhvr>
                                      <p:to>
                                        <p:strVal val="visible"/>
                                      </p:to>
                                    </p:set>
                                    <p:animEffect transition="in" filter="wipe(left)">
                                      <p:cBhvr>
                                        <p:cTn id="11" dur="500"/>
                                        <p:tgtEl>
                                          <p:spTgt spid="5326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3258"/>
                                        </p:tgtEl>
                                        <p:attrNameLst>
                                          <p:attrName>style.visibility</p:attrName>
                                        </p:attrNameLst>
                                      </p:cBhvr>
                                      <p:to>
                                        <p:strVal val="visible"/>
                                      </p:to>
                                    </p:set>
                                    <p:animEffect transition="in" filter="dissolve">
                                      <p:cBhvr>
                                        <p:cTn id="15" dur="500"/>
                                        <p:tgtEl>
                                          <p:spTgt spid="53258"/>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53264"/>
                                        </p:tgtEl>
                                        <p:attrNameLst>
                                          <p:attrName>style.visibility</p:attrName>
                                        </p:attrNameLst>
                                      </p:cBhvr>
                                      <p:to>
                                        <p:strVal val="visible"/>
                                      </p:to>
                                    </p:set>
                                    <p:animEffect transition="in" filter="wipe(right)">
                                      <p:cBhvr>
                                        <p:cTn id="19" dur="500"/>
                                        <p:tgtEl>
                                          <p:spTgt spid="532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3257"/>
                                        </p:tgtEl>
                                        <p:attrNameLst>
                                          <p:attrName>style.visibility</p:attrName>
                                        </p:attrNameLst>
                                      </p:cBhvr>
                                      <p:to>
                                        <p:strVal val="visible"/>
                                      </p:to>
                                    </p:set>
                                    <p:animEffect transition="in" filter="dissolve">
                                      <p:cBhvr>
                                        <p:cTn id="24" dur="500"/>
                                        <p:tgtEl>
                                          <p:spTgt spid="53257"/>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53261"/>
                                        </p:tgtEl>
                                        <p:attrNameLst>
                                          <p:attrName>style.visibility</p:attrName>
                                        </p:attrNameLst>
                                      </p:cBhvr>
                                      <p:to>
                                        <p:strVal val="visible"/>
                                      </p:to>
                                    </p:set>
                                    <p:animEffect transition="in" filter="wipe(left)">
                                      <p:cBhvr>
                                        <p:cTn id="28" dur="500"/>
                                        <p:tgtEl>
                                          <p:spTgt spid="53261"/>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53259"/>
                                        </p:tgtEl>
                                        <p:attrNameLst>
                                          <p:attrName>style.visibility</p:attrName>
                                        </p:attrNameLst>
                                      </p:cBhvr>
                                      <p:to>
                                        <p:strVal val="visible"/>
                                      </p:to>
                                    </p:set>
                                    <p:animEffect transition="in" filter="dissolve">
                                      <p:cBhvr>
                                        <p:cTn id="32" dur="500"/>
                                        <p:tgtEl>
                                          <p:spTgt spid="53259"/>
                                        </p:tgtEl>
                                      </p:cBhvr>
                                    </p:animEffect>
                                  </p:childTnLst>
                                </p:cTn>
                              </p:par>
                            </p:childTnLst>
                          </p:cTn>
                        </p:par>
                        <p:par>
                          <p:cTn id="33" fill="hold" nodeType="afterGroup">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53262"/>
                                        </p:tgtEl>
                                        <p:attrNameLst>
                                          <p:attrName>style.visibility</p:attrName>
                                        </p:attrNameLst>
                                      </p:cBhvr>
                                      <p:to>
                                        <p:strVal val="visible"/>
                                      </p:to>
                                    </p:set>
                                    <p:animEffect transition="in" filter="wipe(right)">
                                      <p:cBhvr>
                                        <p:cTn id="36" dur="500"/>
                                        <p:tgtEl>
                                          <p:spTgt spid="53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build="p"/>
      <p:bldP spid="53257" grpId="0"/>
      <p:bldP spid="53258" grpId="0"/>
      <p:bldP spid="53259" grpId="0"/>
      <p:bldP spid="53261" grpId="0" animBg="1"/>
      <p:bldP spid="53262" grpId="0" animBg="1"/>
      <p:bldP spid="53260" grpId="0" animBg="1"/>
      <p:bldP spid="5326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25603" name="Rectangle 8"/>
          <p:cNvSpPr>
            <a:spLocks noGrp="1" noChangeArrowheads="1"/>
          </p:cNvSpPr>
          <p:nvPr>
            <p:ph type="sldNum" sz="quarter" idx="12"/>
          </p:nvPr>
        </p:nvSpPr>
        <p:spPr>
          <a:noFill/>
        </p:spPr>
        <p:txBody>
          <a:bodyPr/>
          <a:lstStyle/>
          <a:p>
            <a:r>
              <a:rPr lang="en-US" smtClean="0">
                <a:latin typeface="Tahoma" pitchFamily="34" charset="0"/>
              </a:rPr>
              <a:t>2-</a:t>
            </a:r>
            <a:fld id="{1ADF24BA-25EE-4682-A6C8-350E87828AF2}" type="slidenum">
              <a:rPr lang="en-US" smtClean="0">
                <a:latin typeface="Tahoma" pitchFamily="34" charset="0"/>
              </a:rPr>
              <a:pPr/>
              <a:t>24</a:t>
            </a:fld>
            <a:endParaRPr lang="en-US" smtClean="0">
              <a:latin typeface="Tahoma" pitchFamily="34" charset="0"/>
            </a:endParaRPr>
          </a:p>
        </p:txBody>
      </p:sp>
      <p:pic>
        <p:nvPicPr>
          <p:cNvPr id="25604" name="Picture 16" descr="underline_base"/>
          <p:cNvPicPr>
            <a:picLocks noChangeArrowheads="1"/>
          </p:cNvPicPr>
          <p:nvPr/>
        </p:nvPicPr>
        <p:blipFill>
          <a:blip r:embed="rId3"/>
          <a:srcRect/>
          <a:stretch>
            <a:fillRect/>
          </a:stretch>
        </p:blipFill>
        <p:spPr bwMode="auto">
          <a:xfrm>
            <a:off x="590550" y="889000"/>
            <a:ext cx="6399213" cy="173038"/>
          </a:xfrm>
          <a:prstGeom prst="rect">
            <a:avLst/>
          </a:prstGeom>
          <a:noFill/>
          <a:ln w="9525">
            <a:noFill/>
            <a:miter lim="800000"/>
            <a:headEnd/>
            <a:tailEnd/>
          </a:ln>
        </p:spPr>
      </p:pic>
      <p:sp>
        <p:nvSpPr>
          <p:cNvPr id="25605" name="Rectangle 4"/>
          <p:cNvSpPr>
            <a:spLocks noGrp="1" noChangeArrowheads="1"/>
          </p:cNvSpPr>
          <p:nvPr>
            <p:ph type="title"/>
          </p:nvPr>
        </p:nvSpPr>
        <p:spPr>
          <a:xfrm>
            <a:off x="542925" y="257175"/>
            <a:ext cx="7772400" cy="866775"/>
          </a:xfrm>
        </p:spPr>
        <p:txBody>
          <a:bodyPr/>
          <a:lstStyle/>
          <a:p>
            <a:r>
              <a:rPr lang="en-US" sz="4000" smtClean="0">
                <a:ea typeface="ＭＳ Ｐゴシック" pitchFamily="34" charset="-128"/>
              </a:rPr>
              <a:t>Non-persistent HTTP (cont.)</a:t>
            </a:r>
            <a:endParaRPr lang="en-US" smtClean="0">
              <a:ea typeface="ＭＳ Ｐゴシック" pitchFamily="34" charset="-128"/>
            </a:endParaRPr>
          </a:p>
        </p:txBody>
      </p:sp>
      <p:sp>
        <p:nvSpPr>
          <p:cNvPr id="54277" name="Rectangle 6"/>
          <p:cNvSpPr>
            <a:spLocks noGrp="1" noChangeArrowheads="1"/>
          </p:cNvSpPr>
          <p:nvPr>
            <p:ph type="body" sz="half" idx="2"/>
          </p:nvPr>
        </p:nvSpPr>
        <p:spPr>
          <a:xfrm>
            <a:off x="1095375" y="2058988"/>
            <a:ext cx="3810000" cy="1533525"/>
          </a:xfrm>
        </p:spPr>
        <p:txBody>
          <a:bodyPr/>
          <a:lstStyle/>
          <a:p>
            <a:pPr>
              <a:buFont typeface="Wingdings" pitchFamily="2" charset="2"/>
              <a:buNone/>
            </a:pPr>
            <a:r>
              <a:rPr lang="en-US" sz="2000" smtClean="0">
                <a:solidFill>
                  <a:srgbClr val="CC0000"/>
                </a:solidFill>
                <a:ea typeface="ＭＳ Ｐゴシック" pitchFamily="34" charset="-128"/>
              </a:rPr>
              <a:t>5</a:t>
            </a:r>
            <a:r>
              <a:rPr lang="en-US" sz="1800" smtClean="0">
                <a:solidFill>
                  <a:srgbClr val="CC0000"/>
                </a:solidFill>
                <a:ea typeface="ＭＳ Ｐゴシック" pitchFamily="34" charset="-128"/>
              </a:rPr>
              <a:t>.</a:t>
            </a:r>
            <a:r>
              <a:rPr lang="en-US" sz="1800" smtClean="0">
                <a:ea typeface="ＭＳ Ｐゴシック" pitchFamily="34" charset="-128"/>
              </a:rPr>
              <a:t> HTTP client receives response message containing html file, displays html.  Parsing html file, finds 10 referenced jpeg  objects</a:t>
            </a:r>
            <a:endParaRPr lang="en-US" sz="2000" smtClean="0">
              <a:ea typeface="ＭＳ Ｐゴシック" pitchFamily="34" charset="-128"/>
            </a:endParaRPr>
          </a:p>
        </p:txBody>
      </p:sp>
      <p:sp>
        <p:nvSpPr>
          <p:cNvPr id="54278" name="Rectangle 7"/>
          <p:cNvSpPr>
            <a:spLocks noChangeArrowheads="1"/>
          </p:cNvSpPr>
          <p:nvPr/>
        </p:nvSpPr>
        <p:spPr bwMode="auto">
          <a:xfrm>
            <a:off x="1085850" y="3568700"/>
            <a:ext cx="3810000" cy="666750"/>
          </a:xfrm>
          <a:prstGeom prst="rect">
            <a:avLst/>
          </a:prstGeom>
          <a:noFill/>
          <a:ln w="9525">
            <a:noFill/>
            <a:miter lim="800000"/>
            <a:headEnd/>
            <a:tailEnd/>
          </a:ln>
        </p:spPr>
        <p:txBody>
          <a:bodyPr/>
          <a:lstStyle/>
          <a:p>
            <a:pPr marL="342900" indent="-342900"/>
            <a:r>
              <a:rPr lang="en-US">
                <a:solidFill>
                  <a:srgbClr val="CC0000"/>
                </a:solidFill>
                <a:latin typeface="Gill Sans MT" pitchFamily="34" charset="0"/>
              </a:rPr>
              <a:t>6.</a:t>
            </a:r>
            <a:r>
              <a:rPr lang="en-US">
                <a:latin typeface="Gill Sans MT" pitchFamily="34" charset="0"/>
              </a:rPr>
              <a:t> Steps 1-5 repeated for each of 10 jpeg objects</a:t>
            </a:r>
          </a:p>
        </p:txBody>
      </p:sp>
      <p:sp>
        <p:nvSpPr>
          <p:cNvPr id="54279" name="Rectangle 8"/>
          <p:cNvSpPr>
            <a:spLocks noChangeArrowheads="1"/>
          </p:cNvSpPr>
          <p:nvPr/>
        </p:nvSpPr>
        <p:spPr bwMode="auto">
          <a:xfrm>
            <a:off x="5032375" y="1492250"/>
            <a:ext cx="3810000" cy="733425"/>
          </a:xfrm>
          <a:prstGeom prst="rect">
            <a:avLst/>
          </a:prstGeom>
          <a:noFill/>
          <a:ln w="9525">
            <a:noFill/>
            <a:miter lim="800000"/>
            <a:headEnd/>
            <a:tailEnd/>
          </a:ln>
        </p:spPr>
        <p:txBody>
          <a:bodyPr/>
          <a:lstStyle/>
          <a:p>
            <a:pPr marL="342900" indent="-342900"/>
            <a:r>
              <a:rPr lang="en-US">
                <a:solidFill>
                  <a:srgbClr val="CC0000"/>
                </a:solidFill>
                <a:latin typeface="Gill Sans MT" pitchFamily="34" charset="0"/>
              </a:rPr>
              <a:t>4.</a:t>
            </a:r>
            <a:r>
              <a:rPr lang="en-US">
                <a:latin typeface="Gill Sans MT" pitchFamily="34" charset="0"/>
              </a:rPr>
              <a:t> HTTP server closes TCP connection. </a:t>
            </a:r>
          </a:p>
        </p:txBody>
      </p:sp>
      <p:sp>
        <p:nvSpPr>
          <p:cNvPr id="25609" name="Line 2"/>
          <p:cNvSpPr>
            <a:spLocks noChangeShapeType="1"/>
          </p:cNvSpPr>
          <p:nvPr/>
        </p:nvSpPr>
        <p:spPr bwMode="auto">
          <a:xfrm>
            <a:off x="542925" y="1519238"/>
            <a:ext cx="0" cy="2571750"/>
          </a:xfrm>
          <a:prstGeom prst="line">
            <a:avLst/>
          </a:prstGeom>
          <a:noFill/>
          <a:ln w="19050">
            <a:solidFill>
              <a:srgbClr val="969696"/>
            </a:solidFill>
            <a:round/>
            <a:headEnd/>
            <a:tailEnd type="triangle" w="med" len="med"/>
          </a:ln>
        </p:spPr>
        <p:txBody>
          <a:bodyPr wrap="none" anchor="ctr"/>
          <a:lstStyle/>
          <a:p>
            <a:endParaRPr lang="tr-TR"/>
          </a:p>
        </p:txBody>
      </p:sp>
      <p:sp>
        <p:nvSpPr>
          <p:cNvPr id="25610" name="Rectangle 3"/>
          <p:cNvSpPr>
            <a:spLocks noChangeArrowheads="1"/>
          </p:cNvSpPr>
          <p:nvPr/>
        </p:nvSpPr>
        <p:spPr bwMode="auto">
          <a:xfrm>
            <a:off x="304800" y="3519488"/>
            <a:ext cx="342900" cy="295275"/>
          </a:xfrm>
          <a:prstGeom prst="rect">
            <a:avLst/>
          </a:prstGeom>
          <a:solidFill>
            <a:schemeClr val="bg1"/>
          </a:solidFill>
          <a:ln w="9525">
            <a:noFill/>
            <a:miter lim="800000"/>
            <a:headEnd/>
            <a:tailEnd/>
          </a:ln>
        </p:spPr>
        <p:txBody>
          <a:bodyPr wrap="none" anchor="ctr"/>
          <a:lstStyle/>
          <a:p>
            <a:endParaRPr lang="tr-TR" sz="2400">
              <a:latin typeface="Comic Sans MS" pitchFamily="66" charset="0"/>
            </a:endParaRPr>
          </a:p>
        </p:txBody>
      </p:sp>
      <p:sp>
        <p:nvSpPr>
          <p:cNvPr id="25611" name="Text Box 13"/>
          <p:cNvSpPr txBox="1">
            <a:spLocks noChangeArrowheads="1"/>
          </p:cNvSpPr>
          <p:nvPr/>
        </p:nvSpPr>
        <p:spPr bwMode="auto">
          <a:xfrm>
            <a:off x="236538" y="3382963"/>
            <a:ext cx="641350" cy="396875"/>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chemeClr val="bg2"/>
                </a:solidFill>
                <a:latin typeface="Gill Sans MT" pitchFamily="34" charset="0"/>
              </a:rPr>
              <a:t>time</a:t>
            </a:r>
          </a:p>
        </p:txBody>
      </p:sp>
      <p:sp>
        <p:nvSpPr>
          <p:cNvPr id="54283" name="Line 17"/>
          <p:cNvSpPr>
            <a:spLocks noChangeShapeType="1"/>
          </p:cNvSpPr>
          <p:nvPr/>
        </p:nvSpPr>
        <p:spPr bwMode="auto">
          <a:xfrm flipH="1">
            <a:off x="3762375" y="1449388"/>
            <a:ext cx="1095375" cy="523875"/>
          </a:xfrm>
          <a:prstGeom prst="line">
            <a:avLst/>
          </a:prstGeom>
          <a:noFill/>
          <a:ln w="38100">
            <a:solidFill>
              <a:srgbClr val="CC0000"/>
            </a:solidFill>
            <a:round/>
            <a:headEnd/>
            <a:tailEnd type="triangle" w="med" len="med"/>
          </a:ln>
        </p:spPr>
        <p:txBody>
          <a:bodyPr wrap="none" anchor="ctr"/>
          <a:lstStyle/>
          <a:p>
            <a:endParaRPr lang="tr-TR"/>
          </a:p>
        </p:txBody>
      </p:sp>
      <p:sp>
        <p:nvSpPr>
          <p:cNvPr id="2" name="Veri Yer Tutucusu 1"/>
          <p:cNvSpPr>
            <a:spLocks noGrp="1"/>
          </p:cNvSpPr>
          <p:nvPr>
            <p:ph type="dt" sz="quarter" idx="10"/>
          </p:nvPr>
        </p:nvSpPr>
        <p:spPr/>
        <p:txBody>
          <a:bodyPr/>
          <a:lstStyle/>
          <a:p>
            <a:pPr>
              <a:defRPr/>
            </a:pPr>
            <a:fld id="{2BC54CD2-1DEC-4659-8240-E4E75AEB235C}"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dissolve">
                                      <p:cBhvr>
                                        <p:cTn id="7" dur="500"/>
                                        <p:tgtEl>
                                          <p:spTgt spid="54279"/>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4283"/>
                                        </p:tgtEl>
                                        <p:attrNameLst>
                                          <p:attrName>style.visibility</p:attrName>
                                        </p:attrNameLst>
                                      </p:cBhvr>
                                      <p:to>
                                        <p:strVal val="visible"/>
                                      </p:to>
                                    </p:set>
                                    <p:animEffect transition="in" filter="wipe(right)">
                                      <p:cBhvr>
                                        <p:cTn id="11" dur="500"/>
                                        <p:tgtEl>
                                          <p:spTgt spid="5428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4277">
                                            <p:txEl>
                                              <p:pRg st="0" end="0"/>
                                            </p:txEl>
                                          </p:spTgt>
                                        </p:tgtEl>
                                        <p:attrNameLst>
                                          <p:attrName>style.visibility</p:attrName>
                                        </p:attrNameLst>
                                      </p:cBhvr>
                                      <p:to>
                                        <p:strVal val="visible"/>
                                      </p:to>
                                    </p:set>
                                    <p:animEffect transition="in" filter="dissolve">
                                      <p:cBhvr>
                                        <p:cTn id="15" dur="500"/>
                                        <p:tgtEl>
                                          <p:spTgt spid="5427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4278">
                                            <p:txEl>
                                              <p:pRg st="0" end="0"/>
                                            </p:txEl>
                                          </p:spTgt>
                                        </p:tgtEl>
                                        <p:attrNameLst>
                                          <p:attrName>style.visibility</p:attrName>
                                        </p:attrNameLst>
                                      </p:cBhvr>
                                      <p:to>
                                        <p:strVal val="visible"/>
                                      </p:to>
                                    </p:set>
                                    <p:animEffect transition="in" filter="dissolve">
                                      <p:cBhvr>
                                        <p:cTn id="20" dur="500"/>
                                        <p:tgtEl>
                                          <p:spTgt spid="542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p:bldP spid="54279" grpId="0"/>
      <p:bldP spid="5428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26627" name="Rectangle 8"/>
          <p:cNvSpPr>
            <a:spLocks noGrp="1" noChangeArrowheads="1"/>
          </p:cNvSpPr>
          <p:nvPr>
            <p:ph type="sldNum" sz="quarter" idx="12"/>
          </p:nvPr>
        </p:nvSpPr>
        <p:spPr>
          <a:noFill/>
        </p:spPr>
        <p:txBody>
          <a:bodyPr/>
          <a:lstStyle/>
          <a:p>
            <a:r>
              <a:rPr lang="en-US" smtClean="0">
                <a:latin typeface="Tahoma" pitchFamily="34" charset="0"/>
              </a:rPr>
              <a:t>2-</a:t>
            </a:r>
            <a:fld id="{FA17F14E-9B07-42E4-B0C2-C83637CCDEAB}" type="slidenum">
              <a:rPr lang="en-US" smtClean="0">
                <a:latin typeface="Tahoma" pitchFamily="34" charset="0"/>
              </a:rPr>
              <a:pPr/>
              <a:t>25</a:t>
            </a:fld>
            <a:endParaRPr lang="en-US" smtClean="0">
              <a:latin typeface="Tahoma" pitchFamily="34" charset="0"/>
            </a:endParaRPr>
          </a:p>
        </p:txBody>
      </p:sp>
      <p:pic>
        <p:nvPicPr>
          <p:cNvPr id="26628" name="Picture 42" descr="underline_base"/>
          <p:cNvPicPr>
            <a:picLocks noChangeArrowheads="1"/>
          </p:cNvPicPr>
          <p:nvPr/>
        </p:nvPicPr>
        <p:blipFill>
          <a:blip r:embed="rId3"/>
          <a:srcRect/>
          <a:stretch>
            <a:fillRect/>
          </a:stretch>
        </p:blipFill>
        <p:spPr bwMode="auto">
          <a:xfrm>
            <a:off x="282575" y="668338"/>
            <a:ext cx="7007225" cy="139700"/>
          </a:xfrm>
          <a:prstGeom prst="rect">
            <a:avLst/>
          </a:prstGeom>
          <a:noFill/>
          <a:ln w="9525">
            <a:noFill/>
            <a:miter lim="800000"/>
            <a:headEnd/>
            <a:tailEnd/>
          </a:ln>
        </p:spPr>
      </p:pic>
      <p:sp>
        <p:nvSpPr>
          <p:cNvPr id="26629" name="Rectangle 2"/>
          <p:cNvSpPr>
            <a:spLocks noGrp="1" noChangeArrowheads="1"/>
          </p:cNvSpPr>
          <p:nvPr>
            <p:ph type="title"/>
          </p:nvPr>
        </p:nvSpPr>
        <p:spPr>
          <a:xfrm>
            <a:off x="242888" y="0"/>
            <a:ext cx="8223250" cy="925513"/>
          </a:xfrm>
        </p:spPr>
        <p:txBody>
          <a:bodyPr/>
          <a:lstStyle/>
          <a:p>
            <a:r>
              <a:rPr lang="en-US" sz="3600" smtClean="0">
                <a:ea typeface="ＭＳ Ｐゴシック" pitchFamily="34" charset="-128"/>
              </a:rPr>
              <a:t>Non-persistent HTTP: response time</a:t>
            </a:r>
          </a:p>
        </p:txBody>
      </p:sp>
      <p:sp>
        <p:nvSpPr>
          <p:cNvPr id="26630" name="Rectangle 3"/>
          <p:cNvSpPr>
            <a:spLocks noGrp="1" noChangeArrowheads="1"/>
          </p:cNvSpPr>
          <p:nvPr>
            <p:ph type="body" sz="half" idx="1"/>
          </p:nvPr>
        </p:nvSpPr>
        <p:spPr>
          <a:xfrm>
            <a:off x="533400" y="1258888"/>
            <a:ext cx="4090988" cy="4648200"/>
          </a:xfrm>
        </p:spPr>
        <p:txBody>
          <a:bodyPr/>
          <a:lstStyle/>
          <a:p>
            <a:pPr>
              <a:buFont typeface="Wingdings" pitchFamily="2" charset="2"/>
              <a:buNone/>
            </a:pPr>
            <a:r>
              <a:rPr lang="en-US" sz="2400" smtClean="0">
                <a:solidFill>
                  <a:srgbClr val="CC0000"/>
                </a:solidFill>
                <a:ea typeface="ＭＳ Ｐゴシック" pitchFamily="34" charset="-128"/>
              </a:rPr>
              <a:t>RTT (definition):</a:t>
            </a:r>
            <a:r>
              <a:rPr lang="en-US" sz="2400" smtClean="0">
                <a:ea typeface="ＭＳ Ｐゴシック" pitchFamily="34" charset="-128"/>
              </a:rPr>
              <a:t> time for a small packet to travel from client to server and back</a:t>
            </a:r>
          </a:p>
          <a:p>
            <a:pPr>
              <a:buFont typeface="Wingdings" pitchFamily="2" charset="2"/>
              <a:buNone/>
            </a:pPr>
            <a:r>
              <a:rPr lang="en-US" sz="2400" smtClean="0">
                <a:solidFill>
                  <a:srgbClr val="CC0000"/>
                </a:solidFill>
                <a:ea typeface="ＭＳ Ｐゴシック" pitchFamily="34" charset="-128"/>
              </a:rPr>
              <a:t>HTTP response time:</a:t>
            </a:r>
          </a:p>
          <a:p>
            <a:r>
              <a:rPr lang="en-US" sz="2400" smtClean="0">
                <a:ea typeface="ＭＳ Ｐゴシック" pitchFamily="34" charset="-128"/>
              </a:rPr>
              <a:t>one RTT to initiate TCP connection</a:t>
            </a:r>
          </a:p>
          <a:p>
            <a:r>
              <a:rPr lang="en-US" sz="2400" smtClean="0">
                <a:ea typeface="ＭＳ Ｐゴシック" pitchFamily="34" charset="-128"/>
              </a:rPr>
              <a:t>one RTT for HTTP request and first few bytes of HTTP response to return</a:t>
            </a:r>
          </a:p>
          <a:p>
            <a:r>
              <a:rPr lang="en-US" sz="2400" smtClean="0">
                <a:ea typeface="ＭＳ Ｐゴシック" pitchFamily="34" charset="-128"/>
              </a:rPr>
              <a:t>file transmission time</a:t>
            </a:r>
          </a:p>
          <a:p>
            <a:r>
              <a:rPr lang="en-US" sz="2400" smtClean="0">
                <a:ea typeface="ＭＳ Ｐゴシック" pitchFamily="34" charset="-128"/>
              </a:rPr>
              <a:t>non-persistent HTTP response time =   	</a:t>
            </a:r>
          </a:p>
          <a:p>
            <a:pPr lvl="1">
              <a:buFont typeface="Wingdings" pitchFamily="2" charset="2"/>
              <a:buNone/>
            </a:pPr>
            <a:r>
              <a:rPr lang="en-US" smtClean="0">
                <a:ea typeface="ＭＳ Ｐゴシック" pitchFamily="34" charset="-128"/>
              </a:rPr>
              <a:t>   2RTT+ file transmission  time</a:t>
            </a:r>
          </a:p>
          <a:p>
            <a:pPr>
              <a:buFont typeface="Wingdings" pitchFamily="2" charset="2"/>
              <a:buNone/>
            </a:pPr>
            <a:endParaRPr lang="en-US" sz="2400" smtClean="0">
              <a:ea typeface="ＭＳ Ｐゴシック" pitchFamily="34" charset="-128"/>
            </a:endParaRPr>
          </a:p>
        </p:txBody>
      </p:sp>
      <p:sp>
        <p:nvSpPr>
          <p:cNvPr id="26631" name="Line 15"/>
          <p:cNvSpPr>
            <a:spLocks noChangeShapeType="1"/>
          </p:cNvSpPr>
          <p:nvPr/>
        </p:nvSpPr>
        <p:spPr bwMode="auto">
          <a:xfrm>
            <a:off x="6116638" y="2490788"/>
            <a:ext cx="0" cy="2832100"/>
          </a:xfrm>
          <a:prstGeom prst="line">
            <a:avLst/>
          </a:prstGeom>
          <a:noFill/>
          <a:ln w="9525">
            <a:solidFill>
              <a:srgbClr val="FF0000"/>
            </a:solidFill>
            <a:prstDash val="sysDot"/>
            <a:round/>
            <a:headEnd/>
            <a:tailEnd type="triangle" w="med" len="med"/>
          </a:ln>
        </p:spPr>
        <p:txBody>
          <a:bodyPr wrap="none" anchor="ctr"/>
          <a:lstStyle/>
          <a:p>
            <a:endParaRPr lang="tr-TR"/>
          </a:p>
        </p:txBody>
      </p:sp>
      <p:sp>
        <p:nvSpPr>
          <p:cNvPr id="26632" name="Line 16"/>
          <p:cNvSpPr>
            <a:spLocks noChangeShapeType="1"/>
          </p:cNvSpPr>
          <p:nvPr/>
        </p:nvSpPr>
        <p:spPr bwMode="auto">
          <a:xfrm>
            <a:off x="7807325" y="2484438"/>
            <a:ext cx="0" cy="2881312"/>
          </a:xfrm>
          <a:prstGeom prst="line">
            <a:avLst/>
          </a:prstGeom>
          <a:noFill/>
          <a:ln w="9525">
            <a:solidFill>
              <a:srgbClr val="FF0000"/>
            </a:solidFill>
            <a:prstDash val="sysDot"/>
            <a:round/>
            <a:headEnd/>
            <a:tailEnd type="triangle" w="med" len="med"/>
          </a:ln>
        </p:spPr>
        <p:txBody>
          <a:bodyPr wrap="none" anchor="ctr"/>
          <a:lstStyle/>
          <a:p>
            <a:endParaRPr lang="tr-TR"/>
          </a:p>
        </p:txBody>
      </p:sp>
      <p:sp>
        <p:nvSpPr>
          <p:cNvPr id="26633" name="Line 17"/>
          <p:cNvSpPr>
            <a:spLocks noChangeShapeType="1"/>
          </p:cNvSpPr>
          <p:nvPr/>
        </p:nvSpPr>
        <p:spPr bwMode="auto">
          <a:xfrm>
            <a:off x="6130925" y="2722563"/>
            <a:ext cx="1684338" cy="390525"/>
          </a:xfrm>
          <a:prstGeom prst="line">
            <a:avLst/>
          </a:prstGeom>
          <a:noFill/>
          <a:ln w="9525">
            <a:solidFill>
              <a:schemeClr val="tx1"/>
            </a:solidFill>
            <a:round/>
            <a:headEnd/>
            <a:tailEnd type="triangle" w="med" len="med"/>
          </a:ln>
        </p:spPr>
        <p:txBody>
          <a:bodyPr wrap="none" anchor="ctr"/>
          <a:lstStyle/>
          <a:p>
            <a:endParaRPr lang="tr-TR"/>
          </a:p>
        </p:txBody>
      </p:sp>
      <p:sp>
        <p:nvSpPr>
          <p:cNvPr id="26634" name="Line 18"/>
          <p:cNvSpPr>
            <a:spLocks noChangeShapeType="1"/>
          </p:cNvSpPr>
          <p:nvPr/>
        </p:nvSpPr>
        <p:spPr bwMode="auto">
          <a:xfrm flipH="1">
            <a:off x="6116638" y="3160713"/>
            <a:ext cx="1673225" cy="403225"/>
          </a:xfrm>
          <a:prstGeom prst="line">
            <a:avLst/>
          </a:prstGeom>
          <a:noFill/>
          <a:ln w="9525">
            <a:solidFill>
              <a:schemeClr val="tx1"/>
            </a:solidFill>
            <a:round/>
            <a:headEnd/>
            <a:tailEnd type="triangle" w="med" len="med"/>
          </a:ln>
        </p:spPr>
        <p:txBody>
          <a:bodyPr wrap="none" anchor="ctr"/>
          <a:lstStyle/>
          <a:p>
            <a:endParaRPr lang="tr-TR"/>
          </a:p>
        </p:txBody>
      </p:sp>
      <p:sp>
        <p:nvSpPr>
          <p:cNvPr id="26635" name="Line 19"/>
          <p:cNvSpPr>
            <a:spLocks noChangeShapeType="1"/>
          </p:cNvSpPr>
          <p:nvPr/>
        </p:nvSpPr>
        <p:spPr bwMode="auto">
          <a:xfrm>
            <a:off x="6124575" y="3668713"/>
            <a:ext cx="1684338" cy="390525"/>
          </a:xfrm>
          <a:prstGeom prst="line">
            <a:avLst/>
          </a:prstGeom>
          <a:noFill/>
          <a:ln w="9525">
            <a:solidFill>
              <a:schemeClr val="tx1"/>
            </a:solidFill>
            <a:round/>
            <a:headEnd/>
            <a:tailEnd type="triangle" w="med" len="med"/>
          </a:ln>
        </p:spPr>
        <p:txBody>
          <a:bodyPr wrap="none" anchor="ctr"/>
          <a:lstStyle/>
          <a:p>
            <a:endParaRPr lang="tr-TR"/>
          </a:p>
        </p:txBody>
      </p:sp>
      <p:sp>
        <p:nvSpPr>
          <p:cNvPr id="26636" name="Line 20"/>
          <p:cNvSpPr>
            <a:spLocks noChangeShapeType="1"/>
          </p:cNvSpPr>
          <p:nvPr/>
        </p:nvSpPr>
        <p:spPr bwMode="auto">
          <a:xfrm flipH="1">
            <a:off x="6140450" y="4151313"/>
            <a:ext cx="1673225" cy="379412"/>
          </a:xfrm>
          <a:prstGeom prst="line">
            <a:avLst/>
          </a:prstGeom>
          <a:noFill/>
          <a:ln w="127000">
            <a:solidFill>
              <a:schemeClr val="tx1"/>
            </a:solidFill>
            <a:round/>
            <a:headEnd/>
            <a:tailEnd/>
          </a:ln>
        </p:spPr>
        <p:txBody>
          <a:bodyPr wrap="none" anchor="ctr"/>
          <a:lstStyle/>
          <a:p>
            <a:endParaRPr lang="tr-TR"/>
          </a:p>
        </p:txBody>
      </p:sp>
      <p:sp>
        <p:nvSpPr>
          <p:cNvPr id="26637" name="AutoShape 21"/>
          <p:cNvSpPr>
            <a:spLocks/>
          </p:cNvSpPr>
          <p:nvPr/>
        </p:nvSpPr>
        <p:spPr bwMode="auto">
          <a:xfrm>
            <a:off x="7886700" y="4067175"/>
            <a:ext cx="74613" cy="182563"/>
          </a:xfrm>
          <a:prstGeom prst="rightBrace">
            <a:avLst>
              <a:gd name="adj1" fmla="val 20390"/>
              <a:gd name="adj2" fmla="val 50000"/>
            </a:avLst>
          </a:prstGeom>
          <a:noFill/>
          <a:ln w="9525">
            <a:solidFill>
              <a:schemeClr val="tx1"/>
            </a:solidFill>
            <a:round/>
            <a:headEnd/>
            <a:tailEnd/>
          </a:ln>
        </p:spPr>
        <p:txBody>
          <a:bodyPr wrap="none" anchor="ctr"/>
          <a:lstStyle/>
          <a:p>
            <a:endParaRPr lang="tr-TR" sz="2400"/>
          </a:p>
        </p:txBody>
      </p:sp>
      <p:sp>
        <p:nvSpPr>
          <p:cNvPr id="26638" name="Text Box 22"/>
          <p:cNvSpPr txBox="1">
            <a:spLocks noChangeArrowheads="1"/>
          </p:cNvSpPr>
          <p:nvPr/>
        </p:nvSpPr>
        <p:spPr bwMode="auto">
          <a:xfrm>
            <a:off x="7916863" y="3763963"/>
            <a:ext cx="965200" cy="715962"/>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sz="1600">
                <a:solidFill>
                  <a:srgbClr val="CC0000"/>
                </a:solidFill>
              </a:rPr>
              <a:t>time to </a:t>
            </a:r>
          </a:p>
          <a:p>
            <a:pPr>
              <a:lnSpc>
                <a:spcPct val="85000"/>
              </a:lnSpc>
              <a:spcBef>
                <a:spcPct val="0"/>
              </a:spcBef>
              <a:buClrTx/>
              <a:buSzTx/>
              <a:buFontTx/>
              <a:buNone/>
            </a:pPr>
            <a:r>
              <a:rPr lang="en-US" sz="1600">
                <a:solidFill>
                  <a:srgbClr val="CC0000"/>
                </a:solidFill>
              </a:rPr>
              <a:t>transmit </a:t>
            </a:r>
          </a:p>
          <a:p>
            <a:pPr>
              <a:lnSpc>
                <a:spcPct val="85000"/>
              </a:lnSpc>
              <a:spcBef>
                <a:spcPct val="0"/>
              </a:spcBef>
              <a:buClrTx/>
              <a:buSzTx/>
              <a:buFontTx/>
              <a:buNone/>
            </a:pPr>
            <a:r>
              <a:rPr lang="en-US" sz="1600">
                <a:solidFill>
                  <a:srgbClr val="CC0000"/>
                </a:solidFill>
              </a:rPr>
              <a:t>file</a:t>
            </a:r>
          </a:p>
        </p:txBody>
      </p:sp>
      <p:sp>
        <p:nvSpPr>
          <p:cNvPr id="26639" name="Line 23"/>
          <p:cNvSpPr>
            <a:spLocks noChangeShapeType="1"/>
          </p:cNvSpPr>
          <p:nvPr/>
        </p:nvSpPr>
        <p:spPr bwMode="auto">
          <a:xfrm>
            <a:off x="5726113" y="2697163"/>
            <a:ext cx="390525" cy="1587"/>
          </a:xfrm>
          <a:prstGeom prst="line">
            <a:avLst/>
          </a:prstGeom>
          <a:noFill/>
          <a:ln w="9525">
            <a:solidFill>
              <a:schemeClr val="tx1"/>
            </a:solidFill>
            <a:round/>
            <a:headEnd/>
            <a:tailEnd/>
          </a:ln>
        </p:spPr>
        <p:txBody>
          <a:bodyPr wrap="none" anchor="ctr"/>
          <a:lstStyle/>
          <a:p>
            <a:endParaRPr lang="tr-TR"/>
          </a:p>
        </p:txBody>
      </p:sp>
      <p:sp>
        <p:nvSpPr>
          <p:cNvPr id="26640" name="Text Box 24"/>
          <p:cNvSpPr txBox="1">
            <a:spLocks noChangeArrowheads="1"/>
          </p:cNvSpPr>
          <p:nvPr/>
        </p:nvSpPr>
        <p:spPr bwMode="auto">
          <a:xfrm>
            <a:off x="4595813" y="2409825"/>
            <a:ext cx="1231900" cy="508000"/>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sz="1600">
                <a:solidFill>
                  <a:srgbClr val="CC0000"/>
                </a:solidFill>
              </a:rPr>
              <a:t>initiate TCP</a:t>
            </a:r>
          </a:p>
          <a:p>
            <a:pPr>
              <a:lnSpc>
                <a:spcPct val="85000"/>
              </a:lnSpc>
              <a:spcBef>
                <a:spcPct val="0"/>
              </a:spcBef>
              <a:buClrTx/>
              <a:buSzTx/>
              <a:buFontTx/>
              <a:buNone/>
            </a:pPr>
            <a:r>
              <a:rPr lang="en-US" sz="1600">
                <a:solidFill>
                  <a:srgbClr val="CC0000"/>
                </a:solidFill>
              </a:rPr>
              <a:t>connection</a:t>
            </a:r>
          </a:p>
        </p:txBody>
      </p:sp>
      <p:sp>
        <p:nvSpPr>
          <p:cNvPr id="26641" name="AutoShape 25"/>
          <p:cNvSpPr>
            <a:spLocks/>
          </p:cNvSpPr>
          <p:nvPr/>
        </p:nvSpPr>
        <p:spPr bwMode="auto">
          <a:xfrm>
            <a:off x="5861050" y="2747963"/>
            <a:ext cx="128588" cy="803275"/>
          </a:xfrm>
          <a:prstGeom prst="leftBrace">
            <a:avLst>
              <a:gd name="adj1" fmla="val 52057"/>
              <a:gd name="adj2" fmla="val 50000"/>
            </a:avLst>
          </a:prstGeom>
          <a:noFill/>
          <a:ln w="9525">
            <a:solidFill>
              <a:schemeClr val="tx1"/>
            </a:solidFill>
            <a:round/>
            <a:headEnd/>
            <a:tailEnd/>
          </a:ln>
        </p:spPr>
        <p:txBody>
          <a:bodyPr wrap="none" anchor="ctr"/>
          <a:lstStyle/>
          <a:p>
            <a:pPr>
              <a:lnSpc>
                <a:spcPct val="85000"/>
              </a:lnSpc>
            </a:pPr>
            <a:endParaRPr lang="tr-TR" sz="2400"/>
          </a:p>
        </p:txBody>
      </p:sp>
      <p:sp>
        <p:nvSpPr>
          <p:cNvPr id="26642" name="Text Box 26"/>
          <p:cNvSpPr txBox="1">
            <a:spLocks noChangeArrowheads="1"/>
          </p:cNvSpPr>
          <p:nvPr/>
        </p:nvSpPr>
        <p:spPr bwMode="auto">
          <a:xfrm>
            <a:off x="5378450" y="2959100"/>
            <a:ext cx="577850" cy="300038"/>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sz="1600"/>
              <a:t>RTT</a:t>
            </a:r>
          </a:p>
        </p:txBody>
      </p:sp>
      <p:sp>
        <p:nvSpPr>
          <p:cNvPr id="26643" name="Line 27"/>
          <p:cNvSpPr>
            <a:spLocks noChangeShapeType="1"/>
          </p:cNvSpPr>
          <p:nvPr/>
        </p:nvSpPr>
        <p:spPr bwMode="auto">
          <a:xfrm>
            <a:off x="5775325" y="3602038"/>
            <a:ext cx="354013" cy="0"/>
          </a:xfrm>
          <a:prstGeom prst="line">
            <a:avLst/>
          </a:prstGeom>
          <a:noFill/>
          <a:ln w="9525">
            <a:solidFill>
              <a:schemeClr val="tx1"/>
            </a:solidFill>
            <a:round/>
            <a:headEnd/>
            <a:tailEnd/>
          </a:ln>
        </p:spPr>
        <p:txBody>
          <a:bodyPr wrap="none" anchor="ctr"/>
          <a:lstStyle/>
          <a:p>
            <a:endParaRPr lang="tr-TR"/>
          </a:p>
        </p:txBody>
      </p:sp>
      <p:sp>
        <p:nvSpPr>
          <p:cNvPr id="26644" name="Text Box 28"/>
          <p:cNvSpPr txBox="1">
            <a:spLocks noChangeArrowheads="1"/>
          </p:cNvSpPr>
          <p:nvPr/>
        </p:nvSpPr>
        <p:spPr bwMode="auto">
          <a:xfrm>
            <a:off x="5024438" y="3302000"/>
            <a:ext cx="862012" cy="508000"/>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sz="1600">
                <a:solidFill>
                  <a:srgbClr val="CC0000"/>
                </a:solidFill>
              </a:rPr>
              <a:t>request</a:t>
            </a:r>
          </a:p>
          <a:p>
            <a:pPr>
              <a:lnSpc>
                <a:spcPct val="85000"/>
              </a:lnSpc>
              <a:spcBef>
                <a:spcPct val="0"/>
              </a:spcBef>
              <a:buClrTx/>
              <a:buSzTx/>
              <a:buFontTx/>
              <a:buNone/>
            </a:pPr>
            <a:r>
              <a:rPr lang="en-US" sz="1600">
                <a:solidFill>
                  <a:srgbClr val="CC0000"/>
                </a:solidFill>
              </a:rPr>
              <a:t>file</a:t>
            </a:r>
          </a:p>
        </p:txBody>
      </p:sp>
      <p:sp>
        <p:nvSpPr>
          <p:cNvPr id="26645" name="AutoShape 29"/>
          <p:cNvSpPr>
            <a:spLocks/>
          </p:cNvSpPr>
          <p:nvPr/>
        </p:nvSpPr>
        <p:spPr bwMode="auto">
          <a:xfrm>
            <a:off x="5867400" y="3657600"/>
            <a:ext cx="128588" cy="803275"/>
          </a:xfrm>
          <a:prstGeom prst="leftBrace">
            <a:avLst>
              <a:gd name="adj1" fmla="val 52057"/>
              <a:gd name="adj2" fmla="val 50000"/>
            </a:avLst>
          </a:prstGeom>
          <a:noFill/>
          <a:ln w="9525">
            <a:solidFill>
              <a:schemeClr val="tx1"/>
            </a:solidFill>
            <a:round/>
            <a:headEnd/>
            <a:tailEnd/>
          </a:ln>
        </p:spPr>
        <p:txBody>
          <a:bodyPr wrap="none" anchor="ctr"/>
          <a:lstStyle/>
          <a:p>
            <a:pPr>
              <a:lnSpc>
                <a:spcPct val="85000"/>
              </a:lnSpc>
            </a:pPr>
            <a:endParaRPr lang="tr-TR" sz="2400"/>
          </a:p>
        </p:txBody>
      </p:sp>
      <p:sp>
        <p:nvSpPr>
          <p:cNvPr id="26646" name="Text Box 30"/>
          <p:cNvSpPr txBox="1">
            <a:spLocks noChangeArrowheads="1"/>
          </p:cNvSpPr>
          <p:nvPr/>
        </p:nvSpPr>
        <p:spPr bwMode="auto">
          <a:xfrm>
            <a:off x="5397500" y="3881438"/>
            <a:ext cx="577850" cy="300037"/>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sz="1600"/>
              <a:t>RTT</a:t>
            </a:r>
          </a:p>
        </p:txBody>
      </p:sp>
      <p:sp>
        <p:nvSpPr>
          <p:cNvPr id="26647" name="Line 35"/>
          <p:cNvSpPr>
            <a:spLocks noChangeShapeType="1"/>
          </p:cNvSpPr>
          <p:nvPr/>
        </p:nvSpPr>
        <p:spPr bwMode="auto">
          <a:xfrm flipH="1">
            <a:off x="5786438" y="4591050"/>
            <a:ext cx="342900" cy="1588"/>
          </a:xfrm>
          <a:prstGeom prst="line">
            <a:avLst/>
          </a:prstGeom>
          <a:noFill/>
          <a:ln w="9525">
            <a:solidFill>
              <a:schemeClr val="tx1"/>
            </a:solidFill>
            <a:round/>
            <a:headEnd/>
            <a:tailEnd/>
          </a:ln>
        </p:spPr>
        <p:txBody>
          <a:bodyPr wrap="none" anchor="ctr"/>
          <a:lstStyle/>
          <a:p>
            <a:endParaRPr lang="tr-TR"/>
          </a:p>
        </p:txBody>
      </p:sp>
      <p:sp>
        <p:nvSpPr>
          <p:cNvPr id="26648" name="Text Box 36"/>
          <p:cNvSpPr txBox="1">
            <a:spLocks noChangeArrowheads="1"/>
          </p:cNvSpPr>
          <p:nvPr/>
        </p:nvSpPr>
        <p:spPr bwMode="auto">
          <a:xfrm>
            <a:off x="5243513" y="4438650"/>
            <a:ext cx="950912" cy="508000"/>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sz="1600">
                <a:solidFill>
                  <a:srgbClr val="CC0000"/>
                </a:solidFill>
              </a:rPr>
              <a:t>file</a:t>
            </a:r>
          </a:p>
          <a:p>
            <a:pPr>
              <a:lnSpc>
                <a:spcPct val="85000"/>
              </a:lnSpc>
              <a:spcBef>
                <a:spcPct val="0"/>
              </a:spcBef>
              <a:buClrTx/>
              <a:buSzTx/>
              <a:buFontTx/>
              <a:buNone/>
            </a:pPr>
            <a:r>
              <a:rPr lang="en-US" sz="1600">
                <a:solidFill>
                  <a:srgbClr val="CC0000"/>
                </a:solidFill>
              </a:rPr>
              <a:t>received</a:t>
            </a:r>
          </a:p>
        </p:txBody>
      </p:sp>
      <p:sp>
        <p:nvSpPr>
          <p:cNvPr id="26649" name="Text Box 37"/>
          <p:cNvSpPr txBox="1">
            <a:spLocks noChangeArrowheads="1"/>
          </p:cNvSpPr>
          <p:nvPr/>
        </p:nvSpPr>
        <p:spPr bwMode="auto">
          <a:xfrm>
            <a:off x="5891213" y="5337175"/>
            <a:ext cx="568325" cy="300038"/>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sz="1600"/>
              <a:t>time</a:t>
            </a:r>
          </a:p>
        </p:txBody>
      </p:sp>
      <p:sp>
        <p:nvSpPr>
          <p:cNvPr id="26650" name="Text Box 38"/>
          <p:cNvSpPr txBox="1">
            <a:spLocks noChangeArrowheads="1"/>
          </p:cNvSpPr>
          <p:nvPr/>
        </p:nvSpPr>
        <p:spPr bwMode="auto">
          <a:xfrm>
            <a:off x="7569200" y="5319713"/>
            <a:ext cx="568325" cy="336550"/>
          </a:xfrm>
          <a:prstGeom prst="rect">
            <a:avLst/>
          </a:prstGeom>
          <a:noFill/>
          <a:ln w="9525">
            <a:noFill/>
            <a:miter lim="800000"/>
            <a:headEnd/>
            <a:tailEnd/>
          </a:ln>
        </p:spPr>
        <p:txBody>
          <a:bodyPr wrap="none">
            <a:spAutoFit/>
          </a:bodyPr>
          <a:lstStyle/>
          <a:p>
            <a:pPr>
              <a:spcBef>
                <a:spcPct val="0"/>
              </a:spcBef>
              <a:buClrTx/>
              <a:buSzTx/>
              <a:buFontTx/>
              <a:buNone/>
            </a:pPr>
            <a:r>
              <a:rPr lang="en-US" sz="1600"/>
              <a:t>time</a:t>
            </a:r>
          </a:p>
        </p:txBody>
      </p:sp>
      <p:grpSp>
        <p:nvGrpSpPr>
          <p:cNvPr id="26651" name="Group 43"/>
          <p:cNvGrpSpPr>
            <a:grpSpLocks/>
          </p:cNvGrpSpPr>
          <p:nvPr/>
        </p:nvGrpSpPr>
        <p:grpSpPr bwMode="auto">
          <a:xfrm>
            <a:off x="7607300" y="1717675"/>
            <a:ext cx="423863" cy="684213"/>
            <a:chOff x="4140" y="429"/>
            <a:chExt cx="1425" cy="2396"/>
          </a:xfrm>
        </p:grpSpPr>
        <p:sp>
          <p:nvSpPr>
            <p:cNvPr id="26656" name="Freeform 44"/>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26657"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26658" name="Freeform 46"/>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26659" name="Freeform 47"/>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26660"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26661" name="Group 49"/>
            <p:cNvGrpSpPr>
              <a:grpSpLocks/>
            </p:cNvGrpSpPr>
            <p:nvPr/>
          </p:nvGrpSpPr>
          <p:grpSpPr bwMode="auto">
            <a:xfrm>
              <a:off x="4749" y="668"/>
              <a:ext cx="581" cy="145"/>
              <a:chOff x="614" y="2568"/>
              <a:chExt cx="725" cy="139"/>
            </a:xfrm>
          </p:grpSpPr>
          <p:sp>
            <p:nvSpPr>
              <p:cNvPr id="26686" name="AutoShape 50"/>
              <p:cNvSpPr>
                <a:spLocks noChangeArrowheads="1"/>
              </p:cNvSpPr>
              <p:nvPr/>
            </p:nvSpPr>
            <p:spPr bwMode="auto">
              <a:xfrm>
                <a:off x="613" y="2568"/>
                <a:ext cx="726"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26687"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26662"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26663" name="Group 53"/>
            <p:cNvGrpSpPr>
              <a:grpSpLocks/>
            </p:cNvGrpSpPr>
            <p:nvPr/>
          </p:nvGrpSpPr>
          <p:grpSpPr bwMode="auto">
            <a:xfrm>
              <a:off x="4747" y="994"/>
              <a:ext cx="581" cy="134"/>
              <a:chOff x="614" y="2568"/>
              <a:chExt cx="725" cy="139"/>
            </a:xfrm>
          </p:grpSpPr>
          <p:sp>
            <p:nvSpPr>
              <p:cNvPr id="26684" name="AutoShape 54"/>
              <p:cNvSpPr>
                <a:spLocks noChangeArrowheads="1"/>
              </p:cNvSpPr>
              <p:nvPr/>
            </p:nvSpPr>
            <p:spPr bwMode="auto">
              <a:xfrm>
                <a:off x="616" y="2570"/>
                <a:ext cx="726"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26685"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26664"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26665"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26666" name="Group 58"/>
            <p:cNvGrpSpPr>
              <a:grpSpLocks/>
            </p:cNvGrpSpPr>
            <p:nvPr/>
          </p:nvGrpSpPr>
          <p:grpSpPr bwMode="auto">
            <a:xfrm>
              <a:off x="4735" y="1627"/>
              <a:ext cx="582" cy="151"/>
              <a:chOff x="614" y="2568"/>
              <a:chExt cx="725" cy="139"/>
            </a:xfrm>
          </p:grpSpPr>
          <p:sp>
            <p:nvSpPr>
              <p:cNvPr id="26682" name="AutoShape 59"/>
              <p:cNvSpPr>
                <a:spLocks noChangeArrowheads="1"/>
              </p:cNvSpPr>
              <p:nvPr/>
            </p:nvSpPr>
            <p:spPr bwMode="auto">
              <a:xfrm>
                <a:off x="611" y="2581"/>
                <a:ext cx="731" cy="12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26683"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26667" name="Freeform 61"/>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26668" name="Group 62"/>
            <p:cNvGrpSpPr>
              <a:grpSpLocks/>
            </p:cNvGrpSpPr>
            <p:nvPr/>
          </p:nvGrpSpPr>
          <p:grpSpPr bwMode="auto">
            <a:xfrm>
              <a:off x="4739" y="1327"/>
              <a:ext cx="582" cy="139"/>
              <a:chOff x="614" y="2568"/>
              <a:chExt cx="725" cy="139"/>
            </a:xfrm>
          </p:grpSpPr>
          <p:sp>
            <p:nvSpPr>
              <p:cNvPr id="26680" name="AutoShape 63"/>
              <p:cNvSpPr>
                <a:spLocks noChangeArrowheads="1"/>
              </p:cNvSpPr>
              <p:nvPr/>
            </p:nvSpPr>
            <p:spPr bwMode="auto">
              <a:xfrm>
                <a:off x="612" y="2576"/>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26681"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26669"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26670" name="Freeform 66"/>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26671" name="Freeform 67"/>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26672" name="Oval 68"/>
            <p:cNvSpPr>
              <a:spLocks noChangeArrowheads="1"/>
            </p:cNvSpPr>
            <p:nvPr/>
          </p:nvSpPr>
          <p:spPr bwMode="auto">
            <a:xfrm>
              <a:off x="5517" y="2614"/>
              <a:ext cx="48" cy="95"/>
            </a:xfrm>
            <a:prstGeom prst="ellipse">
              <a:avLst/>
            </a:prstGeom>
            <a:solidFill>
              <a:srgbClr val="333333"/>
            </a:solidFill>
            <a:ln w="9525">
              <a:noFill/>
              <a:round/>
              <a:headEnd/>
              <a:tailEnd/>
            </a:ln>
          </p:spPr>
          <p:txBody>
            <a:bodyPr wrap="none" anchor="ctr"/>
            <a:lstStyle/>
            <a:p>
              <a:endParaRPr lang="tr-TR"/>
            </a:p>
          </p:txBody>
        </p:sp>
        <p:sp>
          <p:nvSpPr>
            <p:cNvPr id="26673" name="Freeform 69"/>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26674"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26675"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26676" name="Oval 72"/>
            <p:cNvSpPr>
              <a:spLocks noChangeArrowheads="1"/>
            </p:cNvSpPr>
            <p:nvPr/>
          </p:nvSpPr>
          <p:spPr bwMode="auto">
            <a:xfrm>
              <a:off x="4305" y="2380"/>
              <a:ext cx="160" cy="145"/>
            </a:xfrm>
            <a:prstGeom prst="ellipse">
              <a:avLst/>
            </a:prstGeom>
            <a:solidFill>
              <a:srgbClr val="33CC33"/>
            </a:solidFill>
            <a:ln w="9525">
              <a:noFill/>
              <a:round/>
              <a:headEnd/>
              <a:tailEnd/>
            </a:ln>
          </p:spPr>
          <p:txBody>
            <a:bodyPr wrap="none" anchor="ctr"/>
            <a:lstStyle/>
            <a:p>
              <a:endParaRPr lang="tr-TR"/>
            </a:p>
          </p:txBody>
        </p:sp>
        <p:sp>
          <p:nvSpPr>
            <p:cNvPr id="26677" name="Oval 73"/>
            <p:cNvSpPr>
              <a:spLocks noChangeArrowheads="1"/>
            </p:cNvSpPr>
            <p:nvPr/>
          </p:nvSpPr>
          <p:spPr bwMode="auto">
            <a:xfrm>
              <a:off x="4487" y="2386"/>
              <a:ext cx="160" cy="139"/>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26678" name="Oval 74"/>
            <p:cNvSpPr>
              <a:spLocks noChangeArrowheads="1"/>
            </p:cNvSpPr>
            <p:nvPr/>
          </p:nvSpPr>
          <p:spPr bwMode="auto">
            <a:xfrm>
              <a:off x="4663" y="2380"/>
              <a:ext cx="155" cy="139"/>
            </a:xfrm>
            <a:prstGeom prst="ellipse">
              <a:avLst/>
            </a:prstGeom>
            <a:solidFill>
              <a:srgbClr val="33CC33"/>
            </a:solidFill>
            <a:ln w="9525">
              <a:noFill/>
              <a:round/>
              <a:headEnd/>
              <a:tailEnd/>
            </a:ln>
          </p:spPr>
          <p:txBody>
            <a:bodyPr wrap="none" anchor="ctr"/>
            <a:lstStyle/>
            <a:p>
              <a:endParaRPr lang="tr-TR"/>
            </a:p>
          </p:txBody>
        </p:sp>
        <p:sp>
          <p:nvSpPr>
            <p:cNvPr id="26679"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26652" name="Group 76"/>
          <p:cNvGrpSpPr>
            <a:grpSpLocks/>
          </p:cNvGrpSpPr>
          <p:nvPr/>
        </p:nvGrpSpPr>
        <p:grpSpPr bwMode="auto">
          <a:xfrm>
            <a:off x="5605463" y="1739900"/>
            <a:ext cx="698500" cy="709613"/>
            <a:chOff x="-44" y="1473"/>
            <a:chExt cx="981" cy="1105"/>
          </a:xfrm>
        </p:grpSpPr>
        <p:pic>
          <p:nvPicPr>
            <p:cNvPr id="26654" name="Picture 77"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26655" name="Freeform 78"/>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2" name="Veri Yer Tutucusu 1"/>
          <p:cNvSpPr>
            <a:spLocks noGrp="1"/>
          </p:cNvSpPr>
          <p:nvPr>
            <p:ph type="dt" sz="quarter" idx="10"/>
          </p:nvPr>
        </p:nvSpPr>
        <p:spPr/>
        <p:txBody>
          <a:bodyPr/>
          <a:lstStyle/>
          <a:p>
            <a:pPr>
              <a:defRPr/>
            </a:pPr>
            <a:fld id="{736E4A17-48B9-45D6-AB55-9177D29338CF}" type="datetime1">
              <a:rPr/>
              <a:pPr>
                <a:defRPr/>
              </a:pPr>
              <a:t>10/16/2012</a:t>
            </a:fld>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27651" name="Rectangle 8"/>
          <p:cNvSpPr>
            <a:spLocks noGrp="1" noChangeArrowheads="1"/>
          </p:cNvSpPr>
          <p:nvPr>
            <p:ph type="sldNum" sz="quarter" idx="12"/>
          </p:nvPr>
        </p:nvSpPr>
        <p:spPr>
          <a:noFill/>
        </p:spPr>
        <p:txBody>
          <a:bodyPr/>
          <a:lstStyle/>
          <a:p>
            <a:r>
              <a:rPr lang="en-US" smtClean="0">
                <a:latin typeface="Tahoma" pitchFamily="34" charset="0"/>
              </a:rPr>
              <a:t>2-</a:t>
            </a:r>
            <a:fld id="{6C423BFE-4EDF-4196-A67B-3C7EA3BBEC0A}" type="slidenum">
              <a:rPr lang="en-US" smtClean="0">
                <a:latin typeface="Tahoma" pitchFamily="34" charset="0"/>
              </a:rPr>
              <a:pPr/>
              <a:t>26</a:t>
            </a:fld>
            <a:endParaRPr lang="en-US" smtClean="0">
              <a:latin typeface="Tahoma" pitchFamily="34" charset="0"/>
            </a:endParaRPr>
          </a:p>
        </p:txBody>
      </p:sp>
      <p:sp>
        <p:nvSpPr>
          <p:cNvPr id="27652" name="Rectangle 2"/>
          <p:cNvSpPr>
            <a:spLocks noGrp="1" noChangeArrowheads="1"/>
          </p:cNvSpPr>
          <p:nvPr>
            <p:ph type="title"/>
          </p:nvPr>
        </p:nvSpPr>
        <p:spPr>
          <a:xfrm>
            <a:off x="452438" y="173038"/>
            <a:ext cx="7772400" cy="838200"/>
          </a:xfrm>
        </p:spPr>
        <p:txBody>
          <a:bodyPr/>
          <a:lstStyle/>
          <a:p>
            <a:r>
              <a:rPr lang="en-US" sz="3600" smtClean="0">
                <a:ea typeface="ＭＳ Ｐゴシック" pitchFamily="34" charset="-128"/>
              </a:rPr>
              <a:t>Persistent HTTP</a:t>
            </a:r>
            <a:endParaRPr lang="en-US" smtClean="0">
              <a:ea typeface="ＭＳ Ｐゴシック" pitchFamily="34" charset="-128"/>
            </a:endParaRPr>
          </a:p>
        </p:txBody>
      </p:sp>
      <p:sp>
        <p:nvSpPr>
          <p:cNvPr id="27653" name="Rectangle 3"/>
          <p:cNvSpPr>
            <a:spLocks noGrp="1" noChangeArrowheads="1"/>
          </p:cNvSpPr>
          <p:nvPr>
            <p:ph type="body" sz="half" idx="1"/>
          </p:nvPr>
        </p:nvSpPr>
        <p:spPr>
          <a:xfrm>
            <a:off x="434975" y="1414463"/>
            <a:ext cx="3933825" cy="4648200"/>
          </a:xfrm>
        </p:spPr>
        <p:txBody>
          <a:bodyPr/>
          <a:lstStyle/>
          <a:p>
            <a:pPr>
              <a:buFont typeface="Wingdings" pitchFamily="2" charset="2"/>
              <a:buNone/>
            </a:pPr>
            <a:r>
              <a:rPr lang="en-US" i="1" smtClean="0">
                <a:solidFill>
                  <a:srgbClr val="CC0000"/>
                </a:solidFill>
                <a:ea typeface="ＭＳ Ｐゴシック" pitchFamily="34" charset="-128"/>
              </a:rPr>
              <a:t>non-persistent HTTP issues:</a:t>
            </a:r>
          </a:p>
          <a:p>
            <a:r>
              <a:rPr lang="en-US" sz="2400" smtClean="0">
                <a:ea typeface="ＭＳ Ｐゴシック" pitchFamily="34" charset="-128"/>
              </a:rPr>
              <a:t>requires 2 RTTs per object</a:t>
            </a:r>
          </a:p>
          <a:p>
            <a:r>
              <a:rPr lang="en-US" sz="2400" smtClean="0">
                <a:ea typeface="ＭＳ Ｐゴシック" pitchFamily="34" charset="-128"/>
              </a:rPr>
              <a:t>OS overhead for </a:t>
            </a:r>
            <a:r>
              <a:rPr lang="en-US" sz="2400" i="1" smtClean="0">
                <a:ea typeface="ＭＳ Ｐゴシック" pitchFamily="34" charset="-128"/>
              </a:rPr>
              <a:t>each</a:t>
            </a:r>
            <a:r>
              <a:rPr lang="en-US" sz="2400" smtClean="0">
                <a:ea typeface="ＭＳ Ｐゴシック" pitchFamily="34" charset="-128"/>
              </a:rPr>
              <a:t> TCP connection</a:t>
            </a:r>
          </a:p>
          <a:p>
            <a:r>
              <a:rPr lang="en-US" sz="2400" smtClean="0">
                <a:ea typeface="ＭＳ Ｐゴシック" pitchFamily="34" charset="-128"/>
              </a:rPr>
              <a:t>browsers often open parallel TCP connections to fetch referenced objects</a:t>
            </a:r>
          </a:p>
          <a:p>
            <a:pPr>
              <a:buFont typeface="Wingdings" pitchFamily="2" charset="2"/>
              <a:buNone/>
            </a:pPr>
            <a:endParaRPr lang="en-US" sz="2400" smtClean="0">
              <a:ea typeface="ＭＳ Ｐゴシック" pitchFamily="34" charset="-128"/>
            </a:endParaRPr>
          </a:p>
          <a:p>
            <a:endParaRPr lang="en-US" sz="2000" smtClean="0">
              <a:ea typeface="ＭＳ Ｐゴシック" pitchFamily="34" charset="-128"/>
            </a:endParaRPr>
          </a:p>
          <a:p>
            <a:endParaRPr lang="en-US" sz="2000" smtClean="0">
              <a:ea typeface="ＭＳ Ｐゴシック" pitchFamily="34" charset="-128"/>
            </a:endParaRPr>
          </a:p>
        </p:txBody>
      </p:sp>
      <p:sp>
        <p:nvSpPr>
          <p:cNvPr id="27654" name="Rectangle 10"/>
          <p:cNvSpPr>
            <a:spLocks noGrp="1" noChangeArrowheads="1"/>
          </p:cNvSpPr>
          <p:nvPr>
            <p:ph type="body" sz="half" idx="2"/>
          </p:nvPr>
        </p:nvSpPr>
        <p:spPr>
          <a:xfrm>
            <a:off x="4703763" y="1438275"/>
            <a:ext cx="3810000" cy="4648200"/>
          </a:xfrm>
        </p:spPr>
        <p:txBody>
          <a:bodyPr/>
          <a:lstStyle/>
          <a:p>
            <a:pPr>
              <a:buFont typeface="Wingdings" pitchFamily="2" charset="2"/>
              <a:buNone/>
            </a:pPr>
            <a:r>
              <a:rPr lang="en-US" i="1" smtClean="0">
                <a:solidFill>
                  <a:srgbClr val="CC0000"/>
                </a:solidFill>
                <a:ea typeface="ＭＳ Ｐゴシック" pitchFamily="34" charset="-128"/>
              </a:rPr>
              <a:t>persistent  HTTP:</a:t>
            </a:r>
          </a:p>
          <a:p>
            <a:r>
              <a:rPr lang="en-US" sz="2400" smtClean="0">
                <a:ea typeface="ＭＳ Ｐゴシック" pitchFamily="34" charset="-128"/>
              </a:rPr>
              <a:t>server leaves connection open after sending response</a:t>
            </a:r>
          </a:p>
          <a:p>
            <a:r>
              <a:rPr lang="en-US" sz="2400" smtClean="0">
                <a:ea typeface="ＭＳ Ｐゴシック" pitchFamily="34" charset="-128"/>
              </a:rPr>
              <a:t>subsequent HTTP messages  between same client/server sent over open connection</a:t>
            </a:r>
          </a:p>
          <a:p>
            <a:r>
              <a:rPr lang="en-US" sz="2400" smtClean="0">
                <a:ea typeface="ＭＳ Ｐゴシック" pitchFamily="34" charset="-128"/>
              </a:rPr>
              <a:t>client sends requests as soon as it encounters a referenced object</a:t>
            </a:r>
          </a:p>
          <a:p>
            <a:r>
              <a:rPr lang="en-US" sz="2400" smtClean="0">
                <a:ea typeface="ＭＳ Ｐゴシック" pitchFamily="34" charset="-128"/>
              </a:rPr>
              <a:t>as little as one RTT for all the referenced objects</a:t>
            </a:r>
          </a:p>
        </p:txBody>
      </p:sp>
      <p:pic>
        <p:nvPicPr>
          <p:cNvPr id="27655" name="Picture 10" descr="underline_base"/>
          <p:cNvPicPr>
            <a:picLocks noChangeArrowheads="1"/>
          </p:cNvPicPr>
          <p:nvPr/>
        </p:nvPicPr>
        <p:blipFill>
          <a:blip r:embed="rId3"/>
          <a:srcRect/>
          <a:stretch>
            <a:fillRect/>
          </a:stretch>
        </p:blipFill>
        <p:spPr bwMode="auto">
          <a:xfrm>
            <a:off x="469900" y="796925"/>
            <a:ext cx="3303588" cy="196850"/>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92D825D8-7A03-4553-87E2-486702729E2D}" type="datetime1">
              <a:rPr/>
              <a:pPr>
                <a:defRPr/>
              </a:pPr>
              <a:t>10/16/2012</a:t>
            </a:fld>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28675" name="Rectangle 8"/>
          <p:cNvSpPr>
            <a:spLocks noGrp="1" noChangeArrowheads="1"/>
          </p:cNvSpPr>
          <p:nvPr>
            <p:ph type="sldNum" sz="quarter" idx="12"/>
          </p:nvPr>
        </p:nvSpPr>
        <p:spPr>
          <a:noFill/>
        </p:spPr>
        <p:txBody>
          <a:bodyPr/>
          <a:lstStyle/>
          <a:p>
            <a:r>
              <a:rPr lang="en-US" smtClean="0">
                <a:latin typeface="Tahoma" pitchFamily="34" charset="0"/>
              </a:rPr>
              <a:t>2-</a:t>
            </a:r>
            <a:fld id="{4E577BA5-5925-41C4-9AC0-9AC8386DC413}" type="slidenum">
              <a:rPr lang="en-US" smtClean="0">
                <a:latin typeface="Tahoma" pitchFamily="34" charset="0"/>
              </a:rPr>
              <a:pPr/>
              <a:t>27</a:t>
            </a:fld>
            <a:endParaRPr lang="en-US" smtClean="0">
              <a:latin typeface="Tahoma" pitchFamily="34" charset="0"/>
            </a:endParaRPr>
          </a:p>
        </p:txBody>
      </p:sp>
      <p:pic>
        <p:nvPicPr>
          <p:cNvPr id="28676" name="Picture 21" descr="underline_base"/>
          <p:cNvPicPr>
            <a:picLocks noChangeArrowheads="1"/>
          </p:cNvPicPr>
          <p:nvPr/>
        </p:nvPicPr>
        <p:blipFill>
          <a:blip r:embed="rId3"/>
          <a:srcRect/>
          <a:stretch>
            <a:fillRect/>
          </a:stretch>
        </p:blipFill>
        <p:spPr bwMode="auto">
          <a:xfrm>
            <a:off x="528638" y="908050"/>
            <a:ext cx="5027612" cy="173038"/>
          </a:xfrm>
          <a:prstGeom prst="rect">
            <a:avLst/>
          </a:prstGeom>
          <a:noFill/>
          <a:ln w="9525">
            <a:noFill/>
            <a:miter lim="800000"/>
            <a:headEnd/>
            <a:tailEnd/>
          </a:ln>
        </p:spPr>
      </p:pic>
      <p:sp>
        <p:nvSpPr>
          <p:cNvPr id="28677" name="Rectangle 2"/>
          <p:cNvSpPr>
            <a:spLocks noGrp="1" noChangeArrowheads="1"/>
          </p:cNvSpPr>
          <p:nvPr>
            <p:ph type="title"/>
          </p:nvPr>
        </p:nvSpPr>
        <p:spPr>
          <a:xfrm>
            <a:off x="477838" y="234950"/>
            <a:ext cx="7772400" cy="914400"/>
          </a:xfrm>
        </p:spPr>
        <p:txBody>
          <a:bodyPr/>
          <a:lstStyle/>
          <a:p>
            <a:r>
              <a:rPr lang="en-US" sz="4000" smtClean="0">
                <a:ea typeface="ＭＳ Ｐゴシック" pitchFamily="34" charset="-128"/>
              </a:rPr>
              <a:t>HTTP request message</a:t>
            </a:r>
            <a:endParaRPr lang="en-US" smtClean="0">
              <a:ea typeface="ＭＳ Ｐゴシック" pitchFamily="34" charset="-128"/>
            </a:endParaRPr>
          </a:p>
        </p:txBody>
      </p:sp>
      <p:sp>
        <p:nvSpPr>
          <p:cNvPr id="28678" name="Rectangle 3"/>
          <p:cNvSpPr>
            <a:spLocks noGrp="1" noChangeArrowheads="1"/>
          </p:cNvSpPr>
          <p:nvPr>
            <p:ph type="body" idx="1"/>
          </p:nvPr>
        </p:nvSpPr>
        <p:spPr/>
        <p:txBody>
          <a:bodyPr/>
          <a:lstStyle/>
          <a:p>
            <a:r>
              <a:rPr lang="en-US" sz="2400" smtClean="0">
                <a:ea typeface="ＭＳ Ｐゴシック" pitchFamily="34" charset="-128"/>
              </a:rPr>
              <a:t>two types of HTTP messages: </a:t>
            </a:r>
            <a:r>
              <a:rPr lang="en-US" sz="2400" i="1" smtClean="0">
                <a:solidFill>
                  <a:srgbClr val="CC0000"/>
                </a:solidFill>
                <a:ea typeface="ＭＳ Ｐゴシック" pitchFamily="34" charset="-128"/>
              </a:rPr>
              <a:t>request</a:t>
            </a:r>
            <a:r>
              <a:rPr lang="en-US" sz="2400" smtClean="0">
                <a:solidFill>
                  <a:srgbClr val="CC0000"/>
                </a:solidFill>
                <a:ea typeface="ＭＳ Ｐゴシック" pitchFamily="34" charset="-128"/>
              </a:rPr>
              <a:t>, </a:t>
            </a:r>
            <a:r>
              <a:rPr lang="en-US" sz="2400" i="1" smtClean="0">
                <a:solidFill>
                  <a:srgbClr val="CC0000"/>
                </a:solidFill>
                <a:ea typeface="ＭＳ Ｐゴシック" pitchFamily="34" charset="-128"/>
              </a:rPr>
              <a:t>response</a:t>
            </a:r>
          </a:p>
          <a:p>
            <a:r>
              <a:rPr lang="en-US" sz="2400" smtClean="0">
                <a:solidFill>
                  <a:srgbClr val="CC0000"/>
                </a:solidFill>
                <a:ea typeface="ＭＳ Ｐゴシック" pitchFamily="34" charset="-128"/>
              </a:rPr>
              <a:t>HTTP request message:</a:t>
            </a:r>
          </a:p>
          <a:p>
            <a:pPr lvl="1"/>
            <a:r>
              <a:rPr lang="en-US" sz="2000" smtClean="0">
                <a:ea typeface="ＭＳ Ｐゴシック" pitchFamily="34" charset="-128"/>
              </a:rPr>
              <a:t>ASCII (human-readable format)</a:t>
            </a:r>
            <a:endParaRPr lang="en-US" smtClean="0">
              <a:solidFill>
                <a:schemeClr val="accent2"/>
              </a:solidFill>
              <a:ea typeface="ＭＳ Ｐゴシック" pitchFamily="34" charset="-128"/>
            </a:endParaRPr>
          </a:p>
        </p:txBody>
      </p:sp>
      <p:sp>
        <p:nvSpPr>
          <p:cNvPr id="28679" name="Text Box 5"/>
          <p:cNvSpPr txBox="1">
            <a:spLocks noChangeArrowheads="1"/>
          </p:cNvSpPr>
          <p:nvPr/>
        </p:nvSpPr>
        <p:spPr bwMode="auto">
          <a:xfrm>
            <a:off x="222250" y="3036888"/>
            <a:ext cx="2286000" cy="1006475"/>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000099"/>
                </a:solidFill>
              </a:rPr>
              <a:t>request line</a:t>
            </a:r>
          </a:p>
          <a:p>
            <a:pPr>
              <a:spcBef>
                <a:spcPct val="0"/>
              </a:spcBef>
              <a:buClrTx/>
              <a:buSzTx/>
              <a:buFontTx/>
              <a:buNone/>
            </a:pPr>
            <a:r>
              <a:rPr lang="en-US">
                <a:solidFill>
                  <a:srgbClr val="000099"/>
                </a:solidFill>
              </a:rPr>
              <a:t>(GET, POST, </a:t>
            </a:r>
          </a:p>
          <a:p>
            <a:pPr>
              <a:spcBef>
                <a:spcPct val="0"/>
              </a:spcBef>
              <a:buClrTx/>
              <a:buSzTx/>
              <a:buFontTx/>
              <a:buNone/>
            </a:pPr>
            <a:r>
              <a:rPr lang="en-US">
                <a:solidFill>
                  <a:srgbClr val="000099"/>
                </a:solidFill>
              </a:rPr>
              <a:t>HEAD commands</a:t>
            </a:r>
            <a:r>
              <a:rPr lang="en-US">
                <a:solidFill>
                  <a:srgbClr val="000099"/>
                </a:solidFill>
                <a:latin typeface="Gill Sans MT" pitchFamily="34" charset="0"/>
              </a:rPr>
              <a:t>)</a:t>
            </a:r>
            <a:endParaRPr lang="en-US" sz="2400">
              <a:solidFill>
                <a:srgbClr val="000099"/>
              </a:solidFill>
              <a:latin typeface="Gill Sans MT" pitchFamily="34" charset="0"/>
            </a:endParaRPr>
          </a:p>
        </p:txBody>
      </p:sp>
      <p:sp>
        <p:nvSpPr>
          <p:cNvPr id="28680" name="Line 6"/>
          <p:cNvSpPr>
            <a:spLocks noChangeShapeType="1"/>
          </p:cNvSpPr>
          <p:nvPr/>
        </p:nvSpPr>
        <p:spPr bwMode="auto">
          <a:xfrm>
            <a:off x="1925638" y="3368675"/>
            <a:ext cx="868362" cy="146050"/>
          </a:xfrm>
          <a:prstGeom prst="line">
            <a:avLst/>
          </a:prstGeom>
          <a:noFill/>
          <a:ln w="19050">
            <a:solidFill>
              <a:srgbClr val="000099"/>
            </a:solidFill>
            <a:round/>
            <a:headEnd/>
            <a:tailEnd type="triangle" w="med" len="med"/>
          </a:ln>
        </p:spPr>
        <p:txBody>
          <a:bodyPr wrap="none" anchor="ctr"/>
          <a:lstStyle/>
          <a:p>
            <a:endParaRPr lang="tr-TR"/>
          </a:p>
        </p:txBody>
      </p:sp>
      <p:sp>
        <p:nvSpPr>
          <p:cNvPr id="28681" name="Freeform 7"/>
          <p:cNvSpPr>
            <a:spLocks/>
          </p:cNvSpPr>
          <p:nvPr/>
        </p:nvSpPr>
        <p:spPr bwMode="auto">
          <a:xfrm>
            <a:off x="2776538" y="3705225"/>
            <a:ext cx="149225" cy="1957388"/>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p:spPr>
        <p:txBody>
          <a:bodyPr wrap="none" anchor="ctr"/>
          <a:lstStyle/>
          <a:p>
            <a:endParaRPr lang="tr-TR"/>
          </a:p>
        </p:txBody>
      </p:sp>
      <p:sp>
        <p:nvSpPr>
          <p:cNvPr id="28682" name="Text Box 8"/>
          <p:cNvSpPr txBox="1">
            <a:spLocks noChangeArrowheads="1"/>
          </p:cNvSpPr>
          <p:nvPr/>
        </p:nvSpPr>
        <p:spPr bwMode="auto">
          <a:xfrm>
            <a:off x="1739900" y="4222750"/>
            <a:ext cx="974725" cy="701675"/>
          </a:xfrm>
          <a:prstGeom prst="rect">
            <a:avLst/>
          </a:prstGeom>
          <a:noFill/>
          <a:ln w="9525">
            <a:noFill/>
            <a:miter lim="800000"/>
            <a:headEnd/>
            <a:tailEnd/>
          </a:ln>
        </p:spPr>
        <p:txBody>
          <a:bodyPr wrap="none">
            <a:spAutoFit/>
          </a:bodyPr>
          <a:lstStyle/>
          <a:p>
            <a:pPr algn="r">
              <a:spcBef>
                <a:spcPct val="0"/>
              </a:spcBef>
              <a:buClrTx/>
              <a:buSzTx/>
              <a:buFontTx/>
              <a:buNone/>
            </a:pPr>
            <a:r>
              <a:rPr lang="en-US">
                <a:solidFill>
                  <a:srgbClr val="000099"/>
                </a:solidFill>
              </a:rPr>
              <a:t>header</a:t>
            </a:r>
          </a:p>
          <a:p>
            <a:pPr algn="r">
              <a:spcBef>
                <a:spcPct val="0"/>
              </a:spcBef>
              <a:buClrTx/>
              <a:buSzTx/>
              <a:buFontTx/>
              <a:buNone/>
            </a:pPr>
            <a:r>
              <a:rPr lang="en-US">
                <a:solidFill>
                  <a:srgbClr val="000099"/>
                </a:solidFill>
              </a:rPr>
              <a:t> lines</a:t>
            </a:r>
            <a:endParaRPr lang="en-US" sz="2400">
              <a:solidFill>
                <a:srgbClr val="000099"/>
              </a:solidFill>
            </a:endParaRPr>
          </a:p>
        </p:txBody>
      </p:sp>
      <p:sp>
        <p:nvSpPr>
          <p:cNvPr id="28683" name="Line 10"/>
          <p:cNvSpPr>
            <a:spLocks noChangeShapeType="1"/>
          </p:cNvSpPr>
          <p:nvPr/>
        </p:nvSpPr>
        <p:spPr bwMode="auto">
          <a:xfrm>
            <a:off x="2309813" y="5789613"/>
            <a:ext cx="511175" cy="0"/>
          </a:xfrm>
          <a:prstGeom prst="line">
            <a:avLst/>
          </a:prstGeom>
          <a:noFill/>
          <a:ln w="19050">
            <a:solidFill>
              <a:srgbClr val="000099"/>
            </a:solidFill>
            <a:round/>
            <a:headEnd/>
            <a:tailEnd type="triangle" w="med" len="med"/>
          </a:ln>
        </p:spPr>
        <p:txBody>
          <a:bodyPr wrap="none" anchor="ctr"/>
          <a:lstStyle/>
          <a:p>
            <a:endParaRPr lang="tr-TR"/>
          </a:p>
        </p:txBody>
      </p:sp>
      <p:sp>
        <p:nvSpPr>
          <p:cNvPr id="28684" name="Text Box 11"/>
          <p:cNvSpPr txBox="1">
            <a:spLocks noChangeArrowheads="1"/>
          </p:cNvSpPr>
          <p:nvPr/>
        </p:nvSpPr>
        <p:spPr bwMode="auto">
          <a:xfrm>
            <a:off x="188913" y="5121275"/>
            <a:ext cx="2343150" cy="1311275"/>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000099"/>
                </a:solidFill>
              </a:rPr>
              <a:t>carriage return, </a:t>
            </a:r>
          </a:p>
          <a:p>
            <a:pPr>
              <a:spcBef>
                <a:spcPct val="0"/>
              </a:spcBef>
              <a:buClrTx/>
              <a:buSzTx/>
              <a:buFontTx/>
              <a:buNone/>
            </a:pPr>
            <a:r>
              <a:rPr lang="en-US">
                <a:solidFill>
                  <a:srgbClr val="000099"/>
                </a:solidFill>
              </a:rPr>
              <a:t>line feed at start</a:t>
            </a:r>
          </a:p>
          <a:p>
            <a:pPr>
              <a:spcBef>
                <a:spcPct val="0"/>
              </a:spcBef>
              <a:buClrTx/>
              <a:buSzTx/>
              <a:buFontTx/>
              <a:buNone/>
            </a:pPr>
            <a:r>
              <a:rPr lang="en-US">
                <a:solidFill>
                  <a:srgbClr val="000099"/>
                </a:solidFill>
              </a:rPr>
              <a:t>of line indicates</a:t>
            </a:r>
          </a:p>
          <a:p>
            <a:pPr>
              <a:spcBef>
                <a:spcPct val="0"/>
              </a:spcBef>
              <a:buClrTx/>
              <a:buSzTx/>
              <a:buFontTx/>
              <a:buNone/>
            </a:pPr>
            <a:r>
              <a:rPr lang="en-US">
                <a:solidFill>
                  <a:srgbClr val="000099"/>
                </a:solidFill>
              </a:rPr>
              <a:t>end of header lines</a:t>
            </a:r>
            <a:endParaRPr lang="en-US" sz="2400">
              <a:solidFill>
                <a:srgbClr val="000099"/>
              </a:solidFill>
            </a:endParaRPr>
          </a:p>
        </p:txBody>
      </p:sp>
      <p:sp>
        <p:nvSpPr>
          <p:cNvPr id="28685" name="Text Box 16"/>
          <p:cNvSpPr txBox="1">
            <a:spLocks noChangeArrowheads="1"/>
          </p:cNvSpPr>
          <p:nvPr/>
        </p:nvSpPr>
        <p:spPr bwMode="auto">
          <a:xfrm>
            <a:off x="2809875" y="3403600"/>
            <a:ext cx="6054725" cy="2568575"/>
          </a:xfrm>
          <a:prstGeom prst="rect">
            <a:avLst/>
          </a:prstGeom>
          <a:noFill/>
          <a:ln w="9525">
            <a:noFill/>
            <a:miter lim="800000"/>
            <a:headEnd/>
            <a:tailEnd/>
          </a:ln>
        </p:spPr>
        <p:txBody>
          <a:bodyPr wrap="none">
            <a:spAutoFit/>
          </a:bodyPr>
          <a:lstStyle/>
          <a:p>
            <a:pPr marL="342900" indent="-342900">
              <a:lnSpc>
                <a:spcPct val="90000"/>
              </a:lnSpc>
              <a:spcBef>
                <a:spcPct val="0"/>
              </a:spcBef>
            </a:pPr>
            <a:r>
              <a:rPr lang="en-US" sz="1800" b="1">
                <a:latin typeface="Courier New" pitchFamily="49" charset="0"/>
              </a:rPr>
              <a:t>GET /index.html HTTP/1.1\r\n</a:t>
            </a:r>
          </a:p>
          <a:p>
            <a:pPr marL="342900" indent="-342900">
              <a:lnSpc>
                <a:spcPct val="90000"/>
              </a:lnSpc>
              <a:spcBef>
                <a:spcPct val="0"/>
              </a:spcBef>
            </a:pPr>
            <a:r>
              <a:rPr lang="en-US" sz="1800" b="1">
                <a:latin typeface="Courier New" pitchFamily="49" charset="0"/>
              </a:rPr>
              <a:t>Host: www-net.cs.umass.edu\r\n</a:t>
            </a:r>
          </a:p>
          <a:p>
            <a:pPr marL="342900" indent="-342900">
              <a:lnSpc>
                <a:spcPct val="90000"/>
              </a:lnSpc>
              <a:spcBef>
                <a:spcPct val="0"/>
              </a:spcBef>
            </a:pPr>
            <a:r>
              <a:rPr lang="en-US" sz="1800" b="1">
                <a:latin typeface="Courier New" pitchFamily="49" charset="0"/>
              </a:rPr>
              <a:t>User-Agent: Firefox/3.6.10\r\n</a:t>
            </a:r>
          </a:p>
          <a:p>
            <a:pPr marL="342900" indent="-342900">
              <a:lnSpc>
                <a:spcPct val="90000"/>
              </a:lnSpc>
              <a:spcBef>
                <a:spcPct val="0"/>
              </a:spcBef>
            </a:pPr>
            <a:r>
              <a:rPr lang="en-US" sz="1800" b="1">
                <a:latin typeface="Courier New" pitchFamily="49" charset="0"/>
              </a:rPr>
              <a:t>Accept: text/html,application/xhtml+xml\r\n</a:t>
            </a:r>
          </a:p>
          <a:p>
            <a:pPr marL="342900" indent="-342900">
              <a:lnSpc>
                <a:spcPct val="90000"/>
              </a:lnSpc>
              <a:spcBef>
                <a:spcPct val="0"/>
              </a:spcBef>
            </a:pPr>
            <a:r>
              <a:rPr lang="en-US" sz="1800" b="1">
                <a:latin typeface="Courier New" pitchFamily="49" charset="0"/>
              </a:rPr>
              <a:t>Accept-Language: en-us,en;q=0.5\r\n</a:t>
            </a:r>
          </a:p>
          <a:p>
            <a:pPr marL="342900" indent="-342900">
              <a:lnSpc>
                <a:spcPct val="90000"/>
              </a:lnSpc>
              <a:spcBef>
                <a:spcPct val="0"/>
              </a:spcBef>
            </a:pPr>
            <a:r>
              <a:rPr lang="en-US" sz="1800" b="1">
                <a:latin typeface="Courier New" pitchFamily="49" charset="0"/>
              </a:rPr>
              <a:t>Accept-Encoding: gzip,deflate\r\n</a:t>
            </a:r>
          </a:p>
          <a:p>
            <a:pPr marL="342900" indent="-342900">
              <a:lnSpc>
                <a:spcPct val="90000"/>
              </a:lnSpc>
              <a:spcBef>
                <a:spcPct val="0"/>
              </a:spcBef>
            </a:pPr>
            <a:r>
              <a:rPr lang="en-US" sz="1800" b="1">
                <a:latin typeface="Courier New" pitchFamily="49" charset="0"/>
              </a:rPr>
              <a:t>Accept-Charset: ISO-8859-1,utf-8;q=0.7\r\n</a:t>
            </a:r>
          </a:p>
          <a:p>
            <a:pPr marL="342900" indent="-342900">
              <a:lnSpc>
                <a:spcPct val="90000"/>
              </a:lnSpc>
              <a:spcBef>
                <a:spcPct val="0"/>
              </a:spcBef>
            </a:pPr>
            <a:r>
              <a:rPr lang="en-US" sz="1800" b="1">
                <a:latin typeface="Courier New" pitchFamily="49" charset="0"/>
              </a:rPr>
              <a:t>Keep-Alive: 115\r\n</a:t>
            </a:r>
          </a:p>
          <a:p>
            <a:pPr marL="342900" indent="-342900">
              <a:lnSpc>
                <a:spcPct val="90000"/>
              </a:lnSpc>
              <a:spcBef>
                <a:spcPct val="0"/>
              </a:spcBef>
            </a:pPr>
            <a:r>
              <a:rPr lang="en-US" sz="1800" b="1">
                <a:latin typeface="Courier New" pitchFamily="49" charset="0"/>
              </a:rPr>
              <a:t>Connection: keep-alive\r\n</a:t>
            </a:r>
          </a:p>
          <a:p>
            <a:pPr marL="342900" indent="-342900">
              <a:lnSpc>
                <a:spcPct val="90000"/>
              </a:lnSpc>
              <a:spcBef>
                <a:spcPct val="0"/>
              </a:spcBef>
            </a:pPr>
            <a:r>
              <a:rPr lang="en-US" sz="1800" b="1">
                <a:latin typeface="Courier New" pitchFamily="49" charset="0"/>
              </a:rPr>
              <a:t>\r\n</a:t>
            </a:r>
          </a:p>
        </p:txBody>
      </p:sp>
      <p:sp>
        <p:nvSpPr>
          <p:cNvPr id="28686" name="Line 17"/>
          <p:cNvSpPr>
            <a:spLocks noChangeShapeType="1"/>
          </p:cNvSpPr>
          <p:nvPr/>
        </p:nvSpPr>
        <p:spPr bwMode="auto">
          <a:xfrm flipH="1">
            <a:off x="6334125" y="2921000"/>
            <a:ext cx="166688" cy="514350"/>
          </a:xfrm>
          <a:prstGeom prst="line">
            <a:avLst/>
          </a:prstGeom>
          <a:noFill/>
          <a:ln w="9525">
            <a:solidFill>
              <a:srgbClr val="000099"/>
            </a:solidFill>
            <a:round/>
            <a:headEnd/>
            <a:tailEnd type="triangle" w="med" len="med"/>
          </a:ln>
        </p:spPr>
        <p:txBody>
          <a:bodyPr/>
          <a:lstStyle/>
          <a:p>
            <a:endParaRPr lang="tr-TR"/>
          </a:p>
        </p:txBody>
      </p:sp>
      <p:sp>
        <p:nvSpPr>
          <p:cNvPr id="28687" name="Text Box 18"/>
          <p:cNvSpPr txBox="1">
            <a:spLocks noChangeArrowheads="1"/>
          </p:cNvSpPr>
          <p:nvPr/>
        </p:nvSpPr>
        <p:spPr bwMode="auto">
          <a:xfrm>
            <a:off x="6384925" y="2633663"/>
            <a:ext cx="2411413" cy="336550"/>
          </a:xfrm>
          <a:prstGeom prst="rect">
            <a:avLst/>
          </a:prstGeom>
          <a:noFill/>
          <a:ln w="9525">
            <a:noFill/>
            <a:miter lim="800000"/>
            <a:headEnd/>
            <a:tailEnd/>
          </a:ln>
        </p:spPr>
        <p:txBody>
          <a:bodyPr wrap="none">
            <a:spAutoFit/>
          </a:bodyPr>
          <a:lstStyle/>
          <a:p>
            <a:pPr marL="342900" indent="-342900"/>
            <a:r>
              <a:rPr lang="en-US" sz="1600"/>
              <a:t>carriage return character</a:t>
            </a:r>
          </a:p>
        </p:txBody>
      </p:sp>
      <p:sp>
        <p:nvSpPr>
          <p:cNvPr id="28688" name="Text Box 19"/>
          <p:cNvSpPr txBox="1">
            <a:spLocks noChangeArrowheads="1"/>
          </p:cNvSpPr>
          <p:nvPr/>
        </p:nvSpPr>
        <p:spPr bwMode="auto">
          <a:xfrm>
            <a:off x="6537325" y="2930525"/>
            <a:ext cx="1866900" cy="336550"/>
          </a:xfrm>
          <a:prstGeom prst="rect">
            <a:avLst/>
          </a:prstGeom>
          <a:noFill/>
          <a:ln w="9525">
            <a:noFill/>
            <a:miter lim="800000"/>
            <a:headEnd/>
            <a:tailEnd/>
          </a:ln>
        </p:spPr>
        <p:txBody>
          <a:bodyPr wrap="none">
            <a:spAutoFit/>
          </a:bodyPr>
          <a:lstStyle/>
          <a:p>
            <a:pPr marL="342900" indent="-342900"/>
            <a:r>
              <a:rPr lang="en-US" sz="1600"/>
              <a:t>line-feed character</a:t>
            </a:r>
          </a:p>
        </p:txBody>
      </p:sp>
      <p:sp>
        <p:nvSpPr>
          <p:cNvPr id="28689" name="Line 20"/>
          <p:cNvSpPr>
            <a:spLocks noChangeShapeType="1"/>
          </p:cNvSpPr>
          <p:nvPr/>
        </p:nvSpPr>
        <p:spPr bwMode="auto">
          <a:xfrm flipH="1">
            <a:off x="6615113" y="3230563"/>
            <a:ext cx="80962" cy="252412"/>
          </a:xfrm>
          <a:prstGeom prst="line">
            <a:avLst/>
          </a:prstGeom>
          <a:noFill/>
          <a:ln w="9525">
            <a:solidFill>
              <a:srgbClr val="000099"/>
            </a:solidFill>
            <a:round/>
            <a:headEnd/>
            <a:tailEnd type="triangle" w="med" len="med"/>
          </a:ln>
        </p:spPr>
        <p:txBody>
          <a:bodyPr/>
          <a:lstStyle/>
          <a:p>
            <a:endParaRPr lang="tr-TR"/>
          </a:p>
        </p:txBody>
      </p:sp>
      <p:sp>
        <p:nvSpPr>
          <p:cNvPr id="2" name="Veri Yer Tutucusu 1"/>
          <p:cNvSpPr>
            <a:spLocks noGrp="1"/>
          </p:cNvSpPr>
          <p:nvPr>
            <p:ph type="dt" sz="quarter" idx="10"/>
          </p:nvPr>
        </p:nvSpPr>
        <p:spPr/>
        <p:txBody>
          <a:bodyPr/>
          <a:lstStyle/>
          <a:p>
            <a:pPr>
              <a:defRPr/>
            </a:pPr>
            <a:fld id="{FFA7C8CA-00D9-4FD2-A43F-DA37D32BDFB2}" type="datetime1">
              <a:rPr/>
              <a:pPr>
                <a:defRPr/>
              </a:pPr>
              <a:t>10/16/2012</a:t>
            </a:fld>
            <a:endParaRP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29699" name="Rectangle 8"/>
          <p:cNvSpPr>
            <a:spLocks noGrp="1" noChangeArrowheads="1"/>
          </p:cNvSpPr>
          <p:nvPr>
            <p:ph type="sldNum" sz="quarter" idx="12"/>
          </p:nvPr>
        </p:nvSpPr>
        <p:spPr>
          <a:noFill/>
        </p:spPr>
        <p:txBody>
          <a:bodyPr/>
          <a:lstStyle/>
          <a:p>
            <a:r>
              <a:rPr lang="en-US" smtClean="0">
                <a:latin typeface="Tahoma" pitchFamily="34" charset="0"/>
              </a:rPr>
              <a:t>2-</a:t>
            </a:r>
            <a:fld id="{58139960-1125-442F-B49B-FADD1AD2D4B8}" type="slidenum">
              <a:rPr lang="en-US" smtClean="0">
                <a:latin typeface="Tahoma" pitchFamily="34" charset="0"/>
              </a:rPr>
              <a:pPr/>
              <a:t>28</a:t>
            </a:fld>
            <a:endParaRPr lang="en-US" smtClean="0">
              <a:latin typeface="Tahoma" pitchFamily="34" charset="0"/>
            </a:endParaRPr>
          </a:p>
        </p:txBody>
      </p:sp>
      <p:pic>
        <p:nvPicPr>
          <p:cNvPr id="29700" name="Picture 19" descr="underline_base"/>
          <p:cNvPicPr>
            <a:picLocks noChangeArrowheads="1"/>
          </p:cNvPicPr>
          <p:nvPr/>
        </p:nvPicPr>
        <p:blipFill>
          <a:blip r:embed="rId3"/>
          <a:srcRect/>
          <a:stretch>
            <a:fillRect/>
          </a:stretch>
        </p:blipFill>
        <p:spPr bwMode="auto">
          <a:xfrm>
            <a:off x="587375" y="1001713"/>
            <a:ext cx="7313613" cy="173037"/>
          </a:xfrm>
          <a:prstGeom prst="rect">
            <a:avLst/>
          </a:prstGeom>
          <a:noFill/>
          <a:ln w="9525">
            <a:noFill/>
            <a:miter lim="800000"/>
            <a:headEnd/>
            <a:tailEnd/>
          </a:ln>
        </p:spPr>
      </p:pic>
      <p:sp>
        <p:nvSpPr>
          <p:cNvPr id="29701" name="Rectangle 2"/>
          <p:cNvSpPr>
            <a:spLocks noGrp="1" noChangeArrowheads="1"/>
          </p:cNvSpPr>
          <p:nvPr>
            <p:ph type="title"/>
          </p:nvPr>
        </p:nvSpPr>
        <p:spPr/>
        <p:txBody>
          <a:bodyPr/>
          <a:lstStyle/>
          <a:p>
            <a:r>
              <a:rPr lang="en-US" sz="3600" smtClean="0">
                <a:ea typeface="ＭＳ Ｐゴシック" pitchFamily="34" charset="-128"/>
              </a:rPr>
              <a:t>HTTP request message: general format</a:t>
            </a:r>
            <a:endParaRPr lang="en-US" smtClean="0">
              <a:ea typeface="ＭＳ Ｐゴシック" pitchFamily="34" charset="-128"/>
            </a:endParaRPr>
          </a:p>
        </p:txBody>
      </p:sp>
      <p:sp>
        <p:nvSpPr>
          <p:cNvPr id="29702" name="Text Box 9"/>
          <p:cNvSpPr txBox="1">
            <a:spLocks noChangeArrowheads="1"/>
          </p:cNvSpPr>
          <p:nvPr/>
        </p:nvSpPr>
        <p:spPr bwMode="auto">
          <a:xfrm>
            <a:off x="6967538" y="1662113"/>
            <a:ext cx="1030287" cy="641350"/>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en-US">
                <a:solidFill>
                  <a:srgbClr val="CC0000"/>
                </a:solidFill>
              </a:rPr>
              <a:t>request</a:t>
            </a:r>
          </a:p>
          <a:p>
            <a:pPr marL="342900" indent="-342900">
              <a:lnSpc>
                <a:spcPct val="90000"/>
              </a:lnSpc>
              <a:spcBef>
                <a:spcPct val="0"/>
              </a:spcBef>
            </a:pPr>
            <a:r>
              <a:rPr lang="en-US">
                <a:solidFill>
                  <a:srgbClr val="CC0000"/>
                </a:solidFill>
              </a:rPr>
              <a:t>line</a:t>
            </a:r>
          </a:p>
        </p:txBody>
      </p:sp>
      <p:sp>
        <p:nvSpPr>
          <p:cNvPr id="29703" name="Text Box 11"/>
          <p:cNvSpPr txBox="1">
            <a:spLocks noChangeArrowheads="1"/>
          </p:cNvSpPr>
          <p:nvPr/>
        </p:nvSpPr>
        <p:spPr bwMode="auto">
          <a:xfrm>
            <a:off x="6962775" y="2678113"/>
            <a:ext cx="974725" cy="641350"/>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en-US">
                <a:solidFill>
                  <a:srgbClr val="CC0000"/>
                </a:solidFill>
              </a:rPr>
              <a:t>header</a:t>
            </a:r>
          </a:p>
          <a:p>
            <a:pPr marL="342900" indent="-342900">
              <a:lnSpc>
                <a:spcPct val="90000"/>
              </a:lnSpc>
              <a:spcBef>
                <a:spcPct val="0"/>
              </a:spcBef>
            </a:pPr>
            <a:r>
              <a:rPr lang="en-US">
                <a:solidFill>
                  <a:srgbClr val="CC0000"/>
                </a:solidFill>
              </a:rPr>
              <a:t>lines</a:t>
            </a:r>
          </a:p>
        </p:txBody>
      </p:sp>
      <p:sp>
        <p:nvSpPr>
          <p:cNvPr id="29704" name="Rectangle 12"/>
          <p:cNvSpPr>
            <a:spLocks noChangeArrowheads="1"/>
          </p:cNvSpPr>
          <p:nvPr/>
        </p:nvSpPr>
        <p:spPr bwMode="auto">
          <a:xfrm>
            <a:off x="6578600" y="2247900"/>
            <a:ext cx="346075" cy="1819275"/>
          </a:xfrm>
          <a:prstGeom prst="rect">
            <a:avLst/>
          </a:prstGeom>
          <a:noFill/>
          <a:ln w="19050">
            <a:solidFill>
              <a:srgbClr val="CC0000"/>
            </a:solidFill>
            <a:miter lim="800000"/>
            <a:headEnd/>
            <a:tailEnd/>
          </a:ln>
        </p:spPr>
        <p:txBody>
          <a:bodyPr wrap="none" anchor="ctr"/>
          <a:lstStyle/>
          <a:p>
            <a:endParaRPr lang="tr-TR"/>
          </a:p>
        </p:txBody>
      </p:sp>
      <p:sp>
        <p:nvSpPr>
          <p:cNvPr id="29705" name="Rectangle 13"/>
          <p:cNvSpPr>
            <a:spLocks noChangeArrowheads="1"/>
          </p:cNvSpPr>
          <p:nvPr/>
        </p:nvSpPr>
        <p:spPr bwMode="auto">
          <a:xfrm>
            <a:off x="6445250" y="2197100"/>
            <a:ext cx="290513" cy="2017713"/>
          </a:xfrm>
          <a:prstGeom prst="rect">
            <a:avLst/>
          </a:prstGeom>
          <a:solidFill>
            <a:schemeClr val="bg1"/>
          </a:solidFill>
          <a:ln w="9525">
            <a:noFill/>
            <a:miter lim="800000"/>
            <a:headEnd/>
            <a:tailEnd/>
          </a:ln>
        </p:spPr>
        <p:txBody>
          <a:bodyPr wrap="none" anchor="ctr"/>
          <a:lstStyle/>
          <a:p>
            <a:endParaRPr lang="tr-TR"/>
          </a:p>
        </p:txBody>
      </p:sp>
      <p:sp>
        <p:nvSpPr>
          <p:cNvPr id="29706" name="Rectangle 15"/>
          <p:cNvSpPr>
            <a:spLocks noChangeArrowheads="1"/>
          </p:cNvSpPr>
          <p:nvPr/>
        </p:nvSpPr>
        <p:spPr bwMode="auto">
          <a:xfrm>
            <a:off x="6813550" y="4303713"/>
            <a:ext cx="712788" cy="1216025"/>
          </a:xfrm>
          <a:prstGeom prst="rect">
            <a:avLst/>
          </a:prstGeom>
          <a:solidFill>
            <a:schemeClr val="bg1"/>
          </a:solidFill>
          <a:ln w="9525">
            <a:noFill/>
            <a:miter lim="800000"/>
            <a:headEnd/>
            <a:tailEnd/>
          </a:ln>
        </p:spPr>
        <p:txBody>
          <a:bodyPr wrap="none" anchor="ctr"/>
          <a:lstStyle/>
          <a:p>
            <a:endParaRPr lang="tr-TR"/>
          </a:p>
        </p:txBody>
      </p:sp>
      <p:sp>
        <p:nvSpPr>
          <p:cNvPr id="29707" name="Text Box 16"/>
          <p:cNvSpPr txBox="1">
            <a:spLocks noChangeArrowheads="1"/>
          </p:cNvSpPr>
          <p:nvPr/>
        </p:nvSpPr>
        <p:spPr bwMode="auto">
          <a:xfrm>
            <a:off x="6964363" y="4868863"/>
            <a:ext cx="735012" cy="366712"/>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en-US">
                <a:solidFill>
                  <a:srgbClr val="CC0000"/>
                </a:solidFill>
              </a:rPr>
              <a:t>body</a:t>
            </a:r>
          </a:p>
        </p:txBody>
      </p:sp>
      <p:sp>
        <p:nvSpPr>
          <p:cNvPr id="29708" name="Rectangle 20"/>
          <p:cNvSpPr>
            <a:spLocks noChangeArrowheads="1"/>
          </p:cNvSpPr>
          <p:nvPr/>
        </p:nvSpPr>
        <p:spPr bwMode="auto">
          <a:xfrm>
            <a:off x="1143000" y="1698625"/>
            <a:ext cx="5638800" cy="446088"/>
          </a:xfrm>
          <a:prstGeom prst="rect">
            <a:avLst/>
          </a:prstGeom>
          <a:noFill/>
          <a:ln w="19050">
            <a:solidFill>
              <a:schemeClr val="tx1"/>
            </a:solidFill>
            <a:miter lim="800000"/>
            <a:headEnd/>
            <a:tailEnd/>
          </a:ln>
        </p:spPr>
        <p:txBody>
          <a:bodyPr wrap="none" anchor="ctr"/>
          <a:lstStyle/>
          <a:p>
            <a:endParaRPr lang="tr-TR"/>
          </a:p>
        </p:txBody>
      </p:sp>
      <p:sp>
        <p:nvSpPr>
          <p:cNvPr id="29709" name="Line 22"/>
          <p:cNvSpPr>
            <a:spLocks noChangeShapeType="1"/>
          </p:cNvSpPr>
          <p:nvPr/>
        </p:nvSpPr>
        <p:spPr bwMode="auto">
          <a:xfrm>
            <a:off x="2451100" y="1701800"/>
            <a:ext cx="0" cy="438150"/>
          </a:xfrm>
          <a:prstGeom prst="line">
            <a:avLst/>
          </a:prstGeom>
          <a:noFill/>
          <a:ln w="19050">
            <a:solidFill>
              <a:schemeClr val="tx1"/>
            </a:solidFill>
            <a:round/>
            <a:headEnd/>
            <a:tailEnd/>
          </a:ln>
        </p:spPr>
        <p:txBody>
          <a:bodyPr/>
          <a:lstStyle/>
          <a:p>
            <a:endParaRPr lang="tr-TR"/>
          </a:p>
        </p:txBody>
      </p:sp>
      <p:sp>
        <p:nvSpPr>
          <p:cNvPr id="29710" name="Line 23"/>
          <p:cNvSpPr>
            <a:spLocks noChangeShapeType="1"/>
          </p:cNvSpPr>
          <p:nvPr/>
        </p:nvSpPr>
        <p:spPr bwMode="auto">
          <a:xfrm>
            <a:off x="2895600" y="1701800"/>
            <a:ext cx="0" cy="438150"/>
          </a:xfrm>
          <a:prstGeom prst="line">
            <a:avLst/>
          </a:prstGeom>
          <a:noFill/>
          <a:ln w="19050">
            <a:solidFill>
              <a:schemeClr val="tx1"/>
            </a:solidFill>
            <a:round/>
            <a:headEnd/>
            <a:tailEnd/>
          </a:ln>
        </p:spPr>
        <p:txBody>
          <a:bodyPr/>
          <a:lstStyle/>
          <a:p>
            <a:endParaRPr lang="tr-TR"/>
          </a:p>
        </p:txBody>
      </p:sp>
      <p:sp>
        <p:nvSpPr>
          <p:cNvPr id="29711" name="Line 24"/>
          <p:cNvSpPr>
            <a:spLocks noChangeShapeType="1"/>
          </p:cNvSpPr>
          <p:nvPr/>
        </p:nvSpPr>
        <p:spPr bwMode="auto">
          <a:xfrm>
            <a:off x="4203700" y="1701800"/>
            <a:ext cx="0" cy="438150"/>
          </a:xfrm>
          <a:prstGeom prst="line">
            <a:avLst/>
          </a:prstGeom>
          <a:noFill/>
          <a:ln w="19050">
            <a:solidFill>
              <a:schemeClr val="tx1"/>
            </a:solidFill>
            <a:round/>
            <a:headEnd/>
            <a:tailEnd/>
          </a:ln>
        </p:spPr>
        <p:txBody>
          <a:bodyPr/>
          <a:lstStyle/>
          <a:p>
            <a:endParaRPr lang="tr-TR"/>
          </a:p>
        </p:txBody>
      </p:sp>
      <p:sp>
        <p:nvSpPr>
          <p:cNvPr id="29712" name="Line 25"/>
          <p:cNvSpPr>
            <a:spLocks noChangeShapeType="1"/>
          </p:cNvSpPr>
          <p:nvPr/>
        </p:nvSpPr>
        <p:spPr bwMode="auto">
          <a:xfrm>
            <a:off x="4629150" y="1695450"/>
            <a:ext cx="0" cy="438150"/>
          </a:xfrm>
          <a:prstGeom prst="line">
            <a:avLst/>
          </a:prstGeom>
          <a:noFill/>
          <a:ln w="19050">
            <a:solidFill>
              <a:schemeClr val="tx1"/>
            </a:solidFill>
            <a:round/>
            <a:headEnd/>
            <a:tailEnd/>
          </a:ln>
        </p:spPr>
        <p:txBody>
          <a:bodyPr/>
          <a:lstStyle/>
          <a:p>
            <a:endParaRPr lang="tr-TR"/>
          </a:p>
        </p:txBody>
      </p:sp>
      <p:sp>
        <p:nvSpPr>
          <p:cNvPr id="29713" name="Line 26"/>
          <p:cNvSpPr>
            <a:spLocks noChangeShapeType="1"/>
          </p:cNvSpPr>
          <p:nvPr/>
        </p:nvSpPr>
        <p:spPr bwMode="auto">
          <a:xfrm>
            <a:off x="5930900" y="1701800"/>
            <a:ext cx="0" cy="438150"/>
          </a:xfrm>
          <a:prstGeom prst="line">
            <a:avLst/>
          </a:prstGeom>
          <a:noFill/>
          <a:ln w="19050">
            <a:solidFill>
              <a:schemeClr val="tx1"/>
            </a:solidFill>
            <a:round/>
            <a:headEnd/>
            <a:tailEnd/>
          </a:ln>
        </p:spPr>
        <p:txBody>
          <a:bodyPr/>
          <a:lstStyle/>
          <a:p>
            <a:endParaRPr lang="tr-TR"/>
          </a:p>
        </p:txBody>
      </p:sp>
      <p:sp>
        <p:nvSpPr>
          <p:cNvPr id="29714" name="Line 27"/>
          <p:cNvSpPr>
            <a:spLocks noChangeShapeType="1"/>
          </p:cNvSpPr>
          <p:nvPr/>
        </p:nvSpPr>
        <p:spPr bwMode="auto">
          <a:xfrm>
            <a:off x="6369050" y="1701800"/>
            <a:ext cx="0" cy="438150"/>
          </a:xfrm>
          <a:prstGeom prst="line">
            <a:avLst/>
          </a:prstGeom>
          <a:noFill/>
          <a:ln w="19050">
            <a:solidFill>
              <a:schemeClr val="tx1"/>
            </a:solidFill>
            <a:round/>
            <a:headEnd/>
            <a:tailEnd/>
          </a:ln>
        </p:spPr>
        <p:txBody>
          <a:bodyPr/>
          <a:lstStyle/>
          <a:p>
            <a:endParaRPr lang="tr-TR"/>
          </a:p>
        </p:txBody>
      </p:sp>
      <p:sp>
        <p:nvSpPr>
          <p:cNvPr id="29715" name="Text Box 28"/>
          <p:cNvSpPr txBox="1">
            <a:spLocks noChangeArrowheads="1"/>
          </p:cNvSpPr>
          <p:nvPr/>
        </p:nvSpPr>
        <p:spPr bwMode="auto">
          <a:xfrm>
            <a:off x="1266825" y="1725613"/>
            <a:ext cx="1030288" cy="396875"/>
          </a:xfrm>
          <a:prstGeom prst="rect">
            <a:avLst/>
          </a:prstGeom>
          <a:noFill/>
          <a:ln w="9525">
            <a:noFill/>
            <a:miter lim="800000"/>
            <a:headEnd/>
            <a:tailEnd/>
          </a:ln>
        </p:spPr>
        <p:txBody>
          <a:bodyPr wrap="none">
            <a:spAutoFit/>
          </a:bodyPr>
          <a:lstStyle/>
          <a:p>
            <a:pPr marL="342900" indent="-342900"/>
            <a:r>
              <a:rPr lang="en-US">
                <a:solidFill>
                  <a:srgbClr val="000099"/>
                </a:solidFill>
              </a:rPr>
              <a:t>method</a:t>
            </a:r>
          </a:p>
        </p:txBody>
      </p:sp>
      <p:sp>
        <p:nvSpPr>
          <p:cNvPr id="29716" name="Text Box 29"/>
          <p:cNvSpPr txBox="1">
            <a:spLocks noChangeArrowheads="1"/>
          </p:cNvSpPr>
          <p:nvPr/>
        </p:nvSpPr>
        <p:spPr bwMode="auto">
          <a:xfrm>
            <a:off x="2428875" y="1706563"/>
            <a:ext cx="452438" cy="396875"/>
          </a:xfrm>
          <a:prstGeom prst="rect">
            <a:avLst/>
          </a:prstGeom>
          <a:noFill/>
          <a:ln w="9525">
            <a:noFill/>
            <a:miter lim="800000"/>
            <a:headEnd/>
            <a:tailEnd/>
          </a:ln>
        </p:spPr>
        <p:txBody>
          <a:bodyPr wrap="none">
            <a:spAutoFit/>
          </a:bodyPr>
          <a:lstStyle/>
          <a:p>
            <a:pPr marL="342900" indent="-342900"/>
            <a:r>
              <a:rPr lang="en-US"/>
              <a:t>sp</a:t>
            </a:r>
          </a:p>
        </p:txBody>
      </p:sp>
      <p:sp>
        <p:nvSpPr>
          <p:cNvPr id="29717" name="Text Box 30"/>
          <p:cNvSpPr txBox="1">
            <a:spLocks noChangeArrowheads="1"/>
          </p:cNvSpPr>
          <p:nvPr/>
        </p:nvSpPr>
        <p:spPr bwMode="auto">
          <a:xfrm>
            <a:off x="4194175" y="1712913"/>
            <a:ext cx="452438" cy="396875"/>
          </a:xfrm>
          <a:prstGeom prst="rect">
            <a:avLst/>
          </a:prstGeom>
          <a:noFill/>
          <a:ln w="9525">
            <a:noFill/>
            <a:miter lim="800000"/>
            <a:headEnd/>
            <a:tailEnd/>
          </a:ln>
        </p:spPr>
        <p:txBody>
          <a:bodyPr wrap="none">
            <a:spAutoFit/>
          </a:bodyPr>
          <a:lstStyle/>
          <a:p>
            <a:pPr marL="342900" indent="-342900"/>
            <a:r>
              <a:rPr lang="en-US"/>
              <a:t>sp</a:t>
            </a:r>
          </a:p>
        </p:txBody>
      </p:sp>
      <p:sp>
        <p:nvSpPr>
          <p:cNvPr id="29718" name="Text Box 31"/>
          <p:cNvSpPr txBox="1">
            <a:spLocks noChangeArrowheads="1"/>
          </p:cNvSpPr>
          <p:nvPr/>
        </p:nvSpPr>
        <p:spPr bwMode="auto">
          <a:xfrm>
            <a:off x="5946775" y="1719263"/>
            <a:ext cx="395288" cy="396875"/>
          </a:xfrm>
          <a:prstGeom prst="rect">
            <a:avLst/>
          </a:prstGeom>
          <a:noFill/>
          <a:ln w="9525">
            <a:noFill/>
            <a:miter lim="800000"/>
            <a:headEnd/>
            <a:tailEnd/>
          </a:ln>
        </p:spPr>
        <p:txBody>
          <a:bodyPr wrap="none">
            <a:spAutoFit/>
          </a:bodyPr>
          <a:lstStyle/>
          <a:p>
            <a:pPr marL="342900" indent="-342900"/>
            <a:r>
              <a:rPr lang="en-US"/>
              <a:t>cr</a:t>
            </a:r>
          </a:p>
        </p:txBody>
      </p:sp>
      <p:sp>
        <p:nvSpPr>
          <p:cNvPr id="29719" name="Text Box 32"/>
          <p:cNvSpPr txBox="1">
            <a:spLocks noChangeArrowheads="1"/>
          </p:cNvSpPr>
          <p:nvPr/>
        </p:nvSpPr>
        <p:spPr bwMode="auto">
          <a:xfrm>
            <a:off x="6416675" y="1730375"/>
            <a:ext cx="311150" cy="396875"/>
          </a:xfrm>
          <a:prstGeom prst="rect">
            <a:avLst/>
          </a:prstGeom>
          <a:noFill/>
          <a:ln w="9525">
            <a:noFill/>
            <a:miter lim="800000"/>
            <a:headEnd/>
            <a:tailEnd/>
          </a:ln>
        </p:spPr>
        <p:txBody>
          <a:bodyPr wrap="none">
            <a:spAutoFit/>
          </a:bodyPr>
          <a:lstStyle/>
          <a:p>
            <a:pPr marL="342900" indent="-342900"/>
            <a:r>
              <a:rPr lang="en-US"/>
              <a:t>lf</a:t>
            </a:r>
          </a:p>
        </p:txBody>
      </p:sp>
      <p:sp>
        <p:nvSpPr>
          <p:cNvPr id="29720" name="Text Box 33"/>
          <p:cNvSpPr txBox="1">
            <a:spLocks noChangeArrowheads="1"/>
          </p:cNvSpPr>
          <p:nvPr/>
        </p:nvSpPr>
        <p:spPr bwMode="auto">
          <a:xfrm>
            <a:off x="4784725" y="1712913"/>
            <a:ext cx="1003300" cy="396875"/>
          </a:xfrm>
          <a:prstGeom prst="rect">
            <a:avLst/>
          </a:prstGeom>
          <a:noFill/>
          <a:ln w="9525">
            <a:noFill/>
            <a:miter lim="800000"/>
            <a:headEnd/>
            <a:tailEnd/>
          </a:ln>
        </p:spPr>
        <p:txBody>
          <a:bodyPr wrap="none">
            <a:spAutoFit/>
          </a:bodyPr>
          <a:lstStyle/>
          <a:p>
            <a:pPr marL="342900" indent="-342900"/>
            <a:r>
              <a:rPr lang="en-US">
                <a:solidFill>
                  <a:srgbClr val="000099"/>
                </a:solidFill>
              </a:rPr>
              <a:t>version</a:t>
            </a:r>
          </a:p>
        </p:txBody>
      </p:sp>
      <p:sp>
        <p:nvSpPr>
          <p:cNvPr id="29721" name="Text Box 34"/>
          <p:cNvSpPr txBox="1">
            <a:spLocks noChangeArrowheads="1"/>
          </p:cNvSpPr>
          <p:nvPr/>
        </p:nvSpPr>
        <p:spPr bwMode="auto">
          <a:xfrm>
            <a:off x="3159125" y="1725613"/>
            <a:ext cx="693738" cy="396875"/>
          </a:xfrm>
          <a:prstGeom prst="rect">
            <a:avLst/>
          </a:prstGeom>
          <a:noFill/>
          <a:ln w="9525">
            <a:noFill/>
            <a:miter lim="800000"/>
            <a:headEnd/>
            <a:tailEnd/>
          </a:ln>
        </p:spPr>
        <p:txBody>
          <a:bodyPr wrap="none">
            <a:spAutoFit/>
          </a:bodyPr>
          <a:lstStyle/>
          <a:p>
            <a:pPr marL="342900" indent="-342900"/>
            <a:r>
              <a:rPr lang="en-US">
                <a:solidFill>
                  <a:srgbClr val="000099"/>
                </a:solidFill>
              </a:rPr>
              <a:t>URL</a:t>
            </a:r>
          </a:p>
        </p:txBody>
      </p:sp>
      <p:grpSp>
        <p:nvGrpSpPr>
          <p:cNvPr id="29722" name="Group 45"/>
          <p:cNvGrpSpPr>
            <a:grpSpLocks/>
          </p:cNvGrpSpPr>
          <p:nvPr/>
        </p:nvGrpSpPr>
        <p:grpSpPr bwMode="auto">
          <a:xfrm>
            <a:off x="1143000" y="2143125"/>
            <a:ext cx="4565650" cy="446088"/>
            <a:chOff x="192" y="1894"/>
            <a:chExt cx="2876" cy="281"/>
          </a:xfrm>
        </p:grpSpPr>
        <p:sp>
          <p:nvSpPr>
            <p:cNvPr id="29759" name="Rectangle 35"/>
            <p:cNvSpPr>
              <a:spLocks noChangeArrowheads="1"/>
            </p:cNvSpPr>
            <p:nvPr/>
          </p:nvSpPr>
          <p:spPr bwMode="auto">
            <a:xfrm>
              <a:off x="192" y="1894"/>
              <a:ext cx="2876" cy="281"/>
            </a:xfrm>
            <a:prstGeom prst="rect">
              <a:avLst/>
            </a:prstGeom>
            <a:noFill/>
            <a:ln w="19050">
              <a:solidFill>
                <a:schemeClr val="tx1"/>
              </a:solidFill>
              <a:miter lim="800000"/>
              <a:headEnd/>
              <a:tailEnd/>
            </a:ln>
          </p:spPr>
          <p:txBody>
            <a:bodyPr wrap="none" anchor="ctr"/>
            <a:lstStyle/>
            <a:p>
              <a:endParaRPr lang="tr-TR"/>
            </a:p>
          </p:txBody>
        </p:sp>
        <p:sp>
          <p:nvSpPr>
            <p:cNvPr id="29760" name="Line 36"/>
            <p:cNvSpPr>
              <a:spLocks noChangeShapeType="1"/>
            </p:cNvSpPr>
            <p:nvPr/>
          </p:nvSpPr>
          <p:spPr bwMode="auto">
            <a:xfrm>
              <a:off x="1700" y="1896"/>
              <a:ext cx="0" cy="276"/>
            </a:xfrm>
            <a:prstGeom prst="line">
              <a:avLst/>
            </a:prstGeom>
            <a:noFill/>
            <a:ln w="19050">
              <a:solidFill>
                <a:schemeClr val="tx1"/>
              </a:solidFill>
              <a:round/>
              <a:headEnd/>
              <a:tailEnd/>
            </a:ln>
          </p:spPr>
          <p:txBody>
            <a:bodyPr/>
            <a:lstStyle/>
            <a:p>
              <a:endParaRPr lang="tr-TR"/>
            </a:p>
          </p:txBody>
        </p:sp>
        <p:sp>
          <p:nvSpPr>
            <p:cNvPr id="29761" name="Line 37"/>
            <p:cNvSpPr>
              <a:spLocks noChangeShapeType="1"/>
            </p:cNvSpPr>
            <p:nvPr/>
          </p:nvSpPr>
          <p:spPr bwMode="auto">
            <a:xfrm>
              <a:off x="1832" y="1896"/>
              <a:ext cx="0" cy="276"/>
            </a:xfrm>
            <a:prstGeom prst="line">
              <a:avLst/>
            </a:prstGeom>
            <a:noFill/>
            <a:ln w="19050">
              <a:solidFill>
                <a:schemeClr val="tx1"/>
              </a:solidFill>
              <a:round/>
              <a:headEnd/>
              <a:tailEnd/>
            </a:ln>
          </p:spPr>
          <p:txBody>
            <a:bodyPr/>
            <a:lstStyle/>
            <a:p>
              <a:endParaRPr lang="tr-TR"/>
            </a:p>
          </p:txBody>
        </p:sp>
        <p:sp>
          <p:nvSpPr>
            <p:cNvPr id="29762" name="Line 39"/>
            <p:cNvSpPr>
              <a:spLocks noChangeShapeType="1"/>
            </p:cNvSpPr>
            <p:nvPr/>
          </p:nvSpPr>
          <p:spPr bwMode="auto">
            <a:xfrm>
              <a:off x="2528" y="1896"/>
              <a:ext cx="0" cy="276"/>
            </a:xfrm>
            <a:prstGeom prst="line">
              <a:avLst/>
            </a:prstGeom>
            <a:noFill/>
            <a:ln w="19050">
              <a:solidFill>
                <a:schemeClr val="tx1"/>
              </a:solidFill>
              <a:round/>
              <a:headEnd/>
              <a:tailEnd/>
            </a:ln>
          </p:spPr>
          <p:txBody>
            <a:bodyPr/>
            <a:lstStyle/>
            <a:p>
              <a:endParaRPr lang="tr-TR"/>
            </a:p>
          </p:txBody>
        </p:sp>
        <p:sp>
          <p:nvSpPr>
            <p:cNvPr id="29763" name="Line 40"/>
            <p:cNvSpPr>
              <a:spLocks noChangeShapeType="1"/>
            </p:cNvSpPr>
            <p:nvPr/>
          </p:nvSpPr>
          <p:spPr bwMode="auto">
            <a:xfrm>
              <a:off x="2804" y="1896"/>
              <a:ext cx="0" cy="276"/>
            </a:xfrm>
            <a:prstGeom prst="line">
              <a:avLst/>
            </a:prstGeom>
            <a:noFill/>
            <a:ln w="19050">
              <a:solidFill>
                <a:schemeClr val="tx1"/>
              </a:solidFill>
              <a:round/>
              <a:headEnd/>
              <a:tailEnd/>
            </a:ln>
          </p:spPr>
          <p:txBody>
            <a:bodyPr/>
            <a:lstStyle/>
            <a:p>
              <a:endParaRPr lang="tr-TR"/>
            </a:p>
          </p:txBody>
        </p:sp>
        <p:sp>
          <p:nvSpPr>
            <p:cNvPr id="29764" name="Text Box 41"/>
            <p:cNvSpPr txBox="1">
              <a:spLocks noChangeArrowheads="1"/>
            </p:cNvSpPr>
            <p:nvPr/>
          </p:nvSpPr>
          <p:spPr bwMode="auto">
            <a:xfrm>
              <a:off x="2538" y="1907"/>
              <a:ext cx="249" cy="250"/>
            </a:xfrm>
            <a:prstGeom prst="rect">
              <a:avLst/>
            </a:prstGeom>
            <a:noFill/>
            <a:ln w="9525">
              <a:noFill/>
              <a:miter lim="800000"/>
              <a:headEnd/>
              <a:tailEnd/>
            </a:ln>
          </p:spPr>
          <p:txBody>
            <a:bodyPr wrap="none">
              <a:spAutoFit/>
            </a:bodyPr>
            <a:lstStyle/>
            <a:p>
              <a:pPr marL="342900" indent="-342900"/>
              <a:r>
                <a:rPr lang="en-US"/>
                <a:t>cr</a:t>
              </a:r>
            </a:p>
          </p:txBody>
        </p:sp>
        <p:sp>
          <p:nvSpPr>
            <p:cNvPr id="29765" name="Text Box 42"/>
            <p:cNvSpPr txBox="1">
              <a:spLocks noChangeArrowheads="1"/>
            </p:cNvSpPr>
            <p:nvPr/>
          </p:nvSpPr>
          <p:spPr bwMode="auto">
            <a:xfrm>
              <a:off x="2834" y="1914"/>
              <a:ext cx="196" cy="250"/>
            </a:xfrm>
            <a:prstGeom prst="rect">
              <a:avLst/>
            </a:prstGeom>
            <a:noFill/>
            <a:ln w="9525">
              <a:noFill/>
              <a:miter lim="800000"/>
              <a:headEnd/>
              <a:tailEnd/>
            </a:ln>
          </p:spPr>
          <p:txBody>
            <a:bodyPr wrap="none">
              <a:spAutoFit/>
            </a:bodyPr>
            <a:lstStyle/>
            <a:p>
              <a:pPr marL="342900" indent="-342900"/>
              <a:r>
                <a:rPr lang="en-US"/>
                <a:t>lf</a:t>
              </a:r>
            </a:p>
          </p:txBody>
        </p:sp>
        <p:sp>
          <p:nvSpPr>
            <p:cNvPr id="29766" name="Text Box 43"/>
            <p:cNvSpPr txBox="1">
              <a:spLocks noChangeArrowheads="1"/>
            </p:cNvSpPr>
            <p:nvPr/>
          </p:nvSpPr>
          <p:spPr bwMode="auto">
            <a:xfrm>
              <a:off x="1922" y="1895"/>
              <a:ext cx="499" cy="250"/>
            </a:xfrm>
            <a:prstGeom prst="rect">
              <a:avLst/>
            </a:prstGeom>
            <a:noFill/>
            <a:ln w="9525">
              <a:noFill/>
              <a:miter lim="800000"/>
              <a:headEnd/>
              <a:tailEnd/>
            </a:ln>
          </p:spPr>
          <p:txBody>
            <a:bodyPr wrap="none">
              <a:spAutoFit/>
            </a:bodyPr>
            <a:lstStyle/>
            <a:p>
              <a:pPr marL="342900" indent="-342900"/>
              <a:r>
                <a:rPr lang="en-US">
                  <a:solidFill>
                    <a:srgbClr val="000099"/>
                  </a:solidFill>
                </a:rPr>
                <a:t>value</a:t>
              </a:r>
            </a:p>
          </p:txBody>
        </p:sp>
        <p:sp>
          <p:nvSpPr>
            <p:cNvPr id="29767" name="Text Box 44"/>
            <p:cNvSpPr txBox="1">
              <a:spLocks noChangeArrowheads="1"/>
            </p:cNvSpPr>
            <p:nvPr/>
          </p:nvSpPr>
          <p:spPr bwMode="auto">
            <a:xfrm>
              <a:off x="246" y="1903"/>
              <a:ext cx="1396" cy="250"/>
            </a:xfrm>
            <a:prstGeom prst="rect">
              <a:avLst/>
            </a:prstGeom>
            <a:noFill/>
            <a:ln w="9525">
              <a:noFill/>
              <a:miter lim="800000"/>
              <a:headEnd/>
              <a:tailEnd/>
            </a:ln>
          </p:spPr>
          <p:txBody>
            <a:bodyPr wrap="none">
              <a:spAutoFit/>
            </a:bodyPr>
            <a:lstStyle/>
            <a:p>
              <a:pPr marL="342900" indent="-342900"/>
              <a:r>
                <a:rPr lang="en-US">
                  <a:solidFill>
                    <a:srgbClr val="000099"/>
                  </a:solidFill>
                </a:rPr>
                <a:t>header field name</a:t>
              </a:r>
            </a:p>
          </p:txBody>
        </p:sp>
      </p:grpSp>
      <p:grpSp>
        <p:nvGrpSpPr>
          <p:cNvPr id="29723" name="Group 46"/>
          <p:cNvGrpSpPr>
            <a:grpSpLocks/>
          </p:cNvGrpSpPr>
          <p:nvPr/>
        </p:nvGrpSpPr>
        <p:grpSpPr bwMode="auto">
          <a:xfrm>
            <a:off x="1139825" y="3619500"/>
            <a:ext cx="4565650" cy="446088"/>
            <a:chOff x="192" y="1894"/>
            <a:chExt cx="2876" cy="281"/>
          </a:xfrm>
        </p:grpSpPr>
        <p:sp>
          <p:nvSpPr>
            <p:cNvPr id="29750" name="Rectangle 47"/>
            <p:cNvSpPr>
              <a:spLocks noChangeArrowheads="1"/>
            </p:cNvSpPr>
            <p:nvPr/>
          </p:nvSpPr>
          <p:spPr bwMode="auto">
            <a:xfrm>
              <a:off x="192" y="1894"/>
              <a:ext cx="2876" cy="281"/>
            </a:xfrm>
            <a:prstGeom prst="rect">
              <a:avLst/>
            </a:prstGeom>
            <a:noFill/>
            <a:ln w="19050">
              <a:solidFill>
                <a:schemeClr val="tx1"/>
              </a:solidFill>
              <a:miter lim="800000"/>
              <a:headEnd/>
              <a:tailEnd/>
            </a:ln>
          </p:spPr>
          <p:txBody>
            <a:bodyPr wrap="none" anchor="ctr"/>
            <a:lstStyle/>
            <a:p>
              <a:endParaRPr lang="tr-TR"/>
            </a:p>
          </p:txBody>
        </p:sp>
        <p:sp>
          <p:nvSpPr>
            <p:cNvPr id="29751" name="Line 48"/>
            <p:cNvSpPr>
              <a:spLocks noChangeShapeType="1"/>
            </p:cNvSpPr>
            <p:nvPr/>
          </p:nvSpPr>
          <p:spPr bwMode="auto">
            <a:xfrm>
              <a:off x="1700" y="1896"/>
              <a:ext cx="0" cy="276"/>
            </a:xfrm>
            <a:prstGeom prst="line">
              <a:avLst/>
            </a:prstGeom>
            <a:noFill/>
            <a:ln w="19050">
              <a:solidFill>
                <a:schemeClr val="tx1"/>
              </a:solidFill>
              <a:round/>
              <a:headEnd/>
              <a:tailEnd/>
            </a:ln>
          </p:spPr>
          <p:txBody>
            <a:bodyPr/>
            <a:lstStyle/>
            <a:p>
              <a:endParaRPr lang="tr-TR"/>
            </a:p>
          </p:txBody>
        </p:sp>
        <p:sp>
          <p:nvSpPr>
            <p:cNvPr id="29752" name="Line 49"/>
            <p:cNvSpPr>
              <a:spLocks noChangeShapeType="1"/>
            </p:cNvSpPr>
            <p:nvPr/>
          </p:nvSpPr>
          <p:spPr bwMode="auto">
            <a:xfrm>
              <a:off x="1832" y="1896"/>
              <a:ext cx="0" cy="276"/>
            </a:xfrm>
            <a:prstGeom prst="line">
              <a:avLst/>
            </a:prstGeom>
            <a:noFill/>
            <a:ln w="19050">
              <a:solidFill>
                <a:schemeClr val="tx1"/>
              </a:solidFill>
              <a:round/>
              <a:headEnd/>
              <a:tailEnd/>
            </a:ln>
          </p:spPr>
          <p:txBody>
            <a:bodyPr/>
            <a:lstStyle/>
            <a:p>
              <a:endParaRPr lang="tr-TR"/>
            </a:p>
          </p:txBody>
        </p:sp>
        <p:sp>
          <p:nvSpPr>
            <p:cNvPr id="29753" name="Line 50"/>
            <p:cNvSpPr>
              <a:spLocks noChangeShapeType="1"/>
            </p:cNvSpPr>
            <p:nvPr/>
          </p:nvSpPr>
          <p:spPr bwMode="auto">
            <a:xfrm>
              <a:off x="2528" y="1896"/>
              <a:ext cx="0" cy="276"/>
            </a:xfrm>
            <a:prstGeom prst="line">
              <a:avLst/>
            </a:prstGeom>
            <a:noFill/>
            <a:ln w="19050">
              <a:solidFill>
                <a:schemeClr val="tx1"/>
              </a:solidFill>
              <a:round/>
              <a:headEnd/>
              <a:tailEnd/>
            </a:ln>
          </p:spPr>
          <p:txBody>
            <a:bodyPr/>
            <a:lstStyle/>
            <a:p>
              <a:endParaRPr lang="tr-TR"/>
            </a:p>
          </p:txBody>
        </p:sp>
        <p:sp>
          <p:nvSpPr>
            <p:cNvPr id="29754" name="Line 51"/>
            <p:cNvSpPr>
              <a:spLocks noChangeShapeType="1"/>
            </p:cNvSpPr>
            <p:nvPr/>
          </p:nvSpPr>
          <p:spPr bwMode="auto">
            <a:xfrm>
              <a:off x="2804" y="1896"/>
              <a:ext cx="0" cy="276"/>
            </a:xfrm>
            <a:prstGeom prst="line">
              <a:avLst/>
            </a:prstGeom>
            <a:noFill/>
            <a:ln w="19050">
              <a:solidFill>
                <a:schemeClr val="tx1"/>
              </a:solidFill>
              <a:round/>
              <a:headEnd/>
              <a:tailEnd/>
            </a:ln>
          </p:spPr>
          <p:txBody>
            <a:bodyPr/>
            <a:lstStyle/>
            <a:p>
              <a:endParaRPr lang="tr-TR"/>
            </a:p>
          </p:txBody>
        </p:sp>
        <p:sp>
          <p:nvSpPr>
            <p:cNvPr id="29755" name="Text Box 52"/>
            <p:cNvSpPr txBox="1">
              <a:spLocks noChangeArrowheads="1"/>
            </p:cNvSpPr>
            <p:nvPr/>
          </p:nvSpPr>
          <p:spPr bwMode="auto">
            <a:xfrm>
              <a:off x="2538" y="1907"/>
              <a:ext cx="249" cy="250"/>
            </a:xfrm>
            <a:prstGeom prst="rect">
              <a:avLst/>
            </a:prstGeom>
            <a:noFill/>
            <a:ln w="9525">
              <a:noFill/>
              <a:miter lim="800000"/>
              <a:headEnd/>
              <a:tailEnd/>
            </a:ln>
          </p:spPr>
          <p:txBody>
            <a:bodyPr wrap="none">
              <a:spAutoFit/>
            </a:bodyPr>
            <a:lstStyle/>
            <a:p>
              <a:pPr marL="342900" indent="-342900"/>
              <a:r>
                <a:rPr lang="en-US"/>
                <a:t>cr</a:t>
              </a:r>
            </a:p>
          </p:txBody>
        </p:sp>
        <p:sp>
          <p:nvSpPr>
            <p:cNvPr id="29756" name="Text Box 53"/>
            <p:cNvSpPr txBox="1">
              <a:spLocks noChangeArrowheads="1"/>
            </p:cNvSpPr>
            <p:nvPr/>
          </p:nvSpPr>
          <p:spPr bwMode="auto">
            <a:xfrm>
              <a:off x="2834" y="1914"/>
              <a:ext cx="196" cy="250"/>
            </a:xfrm>
            <a:prstGeom prst="rect">
              <a:avLst/>
            </a:prstGeom>
            <a:noFill/>
            <a:ln w="9525">
              <a:noFill/>
              <a:miter lim="800000"/>
              <a:headEnd/>
              <a:tailEnd/>
            </a:ln>
          </p:spPr>
          <p:txBody>
            <a:bodyPr wrap="none">
              <a:spAutoFit/>
            </a:bodyPr>
            <a:lstStyle/>
            <a:p>
              <a:pPr marL="342900" indent="-342900"/>
              <a:r>
                <a:rPr lang="en-US"/>
                <a:t>lf</a:t>
              </a:r>
            </a:p>
          </p:txBody>
        </p:sp>
        <p:sp>
          <p:nvSpPr>
            <p:cNvPr id="29757" name="Text Box 54"/>
            <p:cNvSpPr txBox="1">
              <a:spLocks noChangeArrowheads="1"/>
            </p:cNvSpPr>
            <p:nvPr/>
          </p:nvSpPr>
          <p:spPr bwMode="auto">
            <a:xfrm>
              <a:off x="1922" y="1895"/>
              <a:ext cx="499" cy="250"/>
            </a:xfrm>
            <a:prstGeom prst="rect">
              <a:avLst/>
            </a:prstGeom>
            <a:noFill/>
            <a:ln w="9525">
              <a:noFill/>
              <a:miter lim="800000"/>
              <a:headEnd/>
              <a:tailEnd/>
            </a:ln>
          </p:spPr>
          <p:txBody>
            <a:bodyPr wrap="none">
              <a:spAutoFit/>
            </a:bodyPr>
            <a:lstStyle/>
            <a:p>
              <a:pPr marL="342900" indent="-342900"/>
              <a:r>
                <a:rPr lang="en-US">
                  <a:solidFill>
                    <a:srgbClr val="000099"/>
                  </a:solidFill>
                </a:rPr>
                <a:t>value</a:t>
              </a:r>
            </a:p>
          </p:txBody>
        </p:sp>
        <p:sp>
          <p:nvSpPr>
            <p:cNvPr id="29758" name="Text Box 55"/>
            <p:cNvSpPr txBox="1">
              <a:spLocks noChangeArrowheads="1"/>
            </p:cNvSpPr>
            <p:nvPr/>
          </p:nvSpPr>
          <p:spPr bwMode="auto">
            <a:xfrm>
              <a:off x="246" y="1903"/>
              <a:ext cx="1396" cy="250"/>
            </a:xfrm>
            <a:prstGeom prst="rect">
              <a:avLst/>
            </a:prstGeom>
            <a:noFill/>
            <a:ln w="9525">
              <a:noFill/>
              <a:miter lim="800000"/>
              <a:headEnd/>
              <a:tailEnd/>
            </a:ln>
          </p:spPr>
          <p:txBody>
            <a:bodyPr wrap="none">
              <a:spAutoFit/>
            </a:bodyPr>
            <a:lstStyle/>
            <a:p>
              <a:pPr marL="342900" indent="-342900"/>
              <a:r>
                <a:rPr lang="en-US">
                  <a:solidFill>
                    <a:srgbClr val="000099"/>
                  </a:solidFill>
                </a:rPr>
                <a:t>header field name</a:t>
              </a:r>
            </a:p>
          </p:txBody>
        </p:sp>
      </p:grpSp>
      <p:sp>
        <p:nvSpPr>
          <p:cNvPr id="29724" name="Line 56"/>
          <p:cNvSpPr>
            <a:spLocks noChangeShapeType="1"/>
          </p:cNvSpPr>
          <p:nvPr/>
        </p:nvSpPr>
        <p:spPr bwMode="auto">
          <a:xfrm>
            <a:off x="1143000" y="2590800"/>
            <a:ext cx="0" cy="1041400"/>
          </a:xfrm>
          <a:prstGeom prst="line">
            <a:avLst/>
          </a:prstGeom>
          <a:noFill/>
          <a:ln w="19050">
            <a:solidFill>
              <a:schemeClr val="tx1"/>
            </a:solidFill>
            <a:round/>
            <a:headEnd/>
            <a:tailEnd/>
          </a:ln>
        </p:spPr>
        <p:txBody>
          <a:bodyPr/>
          <a:lstStyle/>
          <a:p>
            <a:endParaRPr lang="tr-TR"/>
          </a:p>
        </p:txBody>
      </p:sp>
      <p:grpSp>
        <p:nvGrpSpPr>
          <p:cNvPr id="29725" name="Group 61"/>
          <p:cNvGrpSpPr>
            <a:grpSpLocks/>
          </p:cNvGrpSpPr>
          <p:nvPr/>
        </p:nvGrpSpPr>
        <p:grpSpPr bwMode="auto">
          <a:xfrm>
            <a:off x="974725" y="2814638"/>
            <a:ext cx="331788" cy="461962"/>
            <a:chOff x="462" y="1727"/>
            <a:chExt cx="209" cy="291"/>
          </a:xfrm>
        </p:grpSpPr>
        <p:sp>
          <p:nvSpPr>
            <p:cNvPr id="29747" name="Rectangle 59"/>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tr-TR"/>
            </a:p>
          </p:txBody>
        </p:sp>
        <p:sp>
          <p:nvSpPr>
            <p:cNvPr id="29748" name="Text Box 57"/>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t>~</a:t>
              </a:r>
            </a:p>
          </p:txBody>
        </p:sp>
        <p:sp>
          <p:nvSpPr>
            <p:cNvPr id="29749" name="Text Box 58"/>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t>~</a:t>
              </a:r>
            </a:p>
          </p:txBody>
        </p:sp>
      </p:grpSp>
      <p:sp>
        <p:nvSpPr>
          <p:cNvPr id="29726" name="Line 62"/>
          <p:cNvSpPr>
            <a:spLocks noChangeShapeType="1"/>
          </p:cNvSpPr>
          <p:nvPr/>
        </p:nvSpPr>
        <p:spPr bwMode="auto">
          <a:xfrm>
            <a:off x="5707063" y="2578100"/>
            <a:ext cx="0" cy="1041400"/>
          </a:xfrm>
          <a:prstGeom prst="line">
            <a:avLst/>
          </a:prstGeom>
          <a:noFill/>
          <a:ln w="19050">
            <a:solidFill>
              <a:schemeClr val="tx1"/>
            </a:solidFill>
            <a:round/>
            <a:headEnd/>
            <a:tailEnd/>
          </a:ln>
        </p:spPr>
        <p:txBody>
          <a:bodyPr/>
          <a:lstStyle/>
          <a:p>
            <a:endParaRPr lang="tr-TR"/>
          </a:p>
        </p:txBody>
      </p:sp>
      <p:grpSp>
        <p:nvGrpSpPr>
          <p:cNvPr id="29727" name="Group 63"/>
          <p:cNvGrpSpPr>
            <a:grpSpLocks/>
          </p:cNvGrpSpPr>
          <p:nvPr/>
        </p:nvGrpSpPr>
        <p:grpSpPr bwMode="auto">
          <a:xfrm>
            <a:off x="5538788" y="2801938"/>
            <a:ext cx="331787" cy="461962"/>
            <a:chOff x="462" y="1727"/>
            <a:chExt cx="209" cy="291"/>
          </a:xfrm>
        </p:grpSpPr>
        <p:sp>
          <p:nvSpPr>
            <p:cNvPr id="29744" name="Rectangle 64"/>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tr-TR"/>
            </a:p>
          </p:txBody>
        </p:sp>
        <p:sp>
          <p:nvSpPr>
            <p:cNvPr id="29745" name="Text Box 65"/>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t>~</a:t>
              </a:r>
            </a:p>
          </p:txBody>
        </p:sp>
        <p:sp>
          <p:nvSpPr>
            <p:cNvPr id="29746" name="Text Box 66"/>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t>~</a:t>
              </a:r>
            </a:p>
          </p:txBody>
        </p:sp>
      </p:grpSp>
      <p:grpSp>
        <p:nvGrpSpPr>
          <p:cNvPr id="29728" name="Group 77"/>
          <p:cNvGrpSpPr>
            <a:grpSpLocks/>
          </p:cNvGrpSpPr>
          <p:nvPr/>
        </p:nvGrpSpPr>
        <p:grpSpPr bwMode="auto">
          <a:xfrm>
            <a:off x="1138238" y="4065588"/>
            <a:ext cx="963612" cy="446087"/>
            <a:chOff x="3105" y="2650"/>
            <a:chExt cx="607" cy="281"/>
          </a:xfrm>
        </p:grpSpPr>
        <p:sp>
          <p:nvSpPr>
            <p:cNvPr id="29740" name="Rectangle 68"/>
            <p:cNvSpPr>
              <a:spLocks noChangeArrowheads="1"/>
            </p:cNvSpPr>
            <p:nvPr/>
          </p:nvSpPr>
          <p:spPr bwMode="auto">
            <a:xfrm>
              <a:off x="3105" y="2650"/>
              <a:ext cx="607" cy="281"/>
            </a:xfrm>
            <a:prstGeom prst="rect">
              <a:avLst/>
            </a:prstGeom>
            <a:noFill/>
            <a:ln w="19050">
              <a:solidFill>
                <a:schemeClr val="tx1"/>
              </a:solidFill>
              <a:miter lim="800000"/>
              <a:headEnd/>
              <a:tailEnd/>
            </a:ln>
          </p:spPr>
          <p:txBody>
            <a:bodyPr wrap="none" anchor="ctr"/>
            <a:lstStyle/>
            <a:p>
              <a:endParaRPr lang="tr-TR"/>
            </a:p>
          </p:txBody>
        </p:sp>
        <p:sp>
          <p:nvSpPr>
            <p:cNvPr id="29741" name="Line 72"/>
            <p:cNvSpPr>
              <a:spLocks noChangeShapeType="1"/>
            </p:cNvSpPr>
            <p:nvPr/>
          </p:nvSpPr>
          <p:spPr bwMode="auto">
            <a:xfrm>
              <a:off x="3406" y="2652"/>
              <a:ext cx="0" cy="276"/>
            </a:xfrm>
            <a:prstGeom prst="line">
              <a:avLst/>
            </a:prstGeom>
            <a:noFill/>
            <a:ln w="19050">
              <a:solidFill>
                <a:schemeClr val="tx1"/>
              </a:solidFill>
              <a:round/>
              <a:headEnd/>
              <a:tailEnd/>
            </a:ln>
          </p:spPr>
          <p:txBody>
            <a:bodyPr/>
            <a:lstStyle/>
            <a:p>
              <a:endParaRPr lang="tr-TR"/>
            </a:p>
          </p:txBody>
        </p:sp>
        <p:sp>
          <p:nvSpPr>
            <p:cNvPr id="29742" name="Text Box 73"/>
            <p:cNvSpPr txBox="1">
              <a:spLocks noChangeArrowheads="1"/>
            </p:cNvSpPr>
            <p:nvPr/>
          </p:nvSpPr>
          <p:spPr bwMode="auto">
            <a:xfrm>
              <a:off x="3140" y="2663"/>
              <a:ext cx="249" cy="250"/>
            </a:xfrm>
            <a:prstGeom prst="rect">
              <a:avLst/>
            </a:prstGeom>
            <a:noFill/>
            <a:ln w="9525">
              <a:noFill/>
              <a:miter lim="800000"/>
              <a:headEnd/>
              <a:tailEnd/>
            </a:ln>
          </p:spPr>
          <p:txBody>
            <a:bodyPr wrap="none">
              <a:spAutoFit/>
            </a:bodyPr>
            <a:lstStyle/>
            <a:p>
              <a:pPr marL="342900" indent="-342900"/>
              <a:r>
                <a:rPr lang="en-US"/>
                <a:t>cr</a:t>
              </a:r>
            </a:p>
          </p:txBody>
        </p:sp>
        <p:sp>
          <p:nvSpPr>
            <p:cNvPr id="29743" name="Text Box 74"/>
            <p:cNvSpPr txBox="1">
              <a:spLocks noChangeArrowheads="1"/>
            </p:cNvSpPr>
            <p:nvPr/>
          </p:nvSpPr>
          <p:spPr bwMode="auto">
            <a:xfrm>
              <a:off x="3436" y="2670"/>
              <a:ext cx="196" cy="250"/>
            </a:xfrm>
            <a:prstGeom prst="rect">
              <a:avLst/>
            </a:prstGeom>
            <a:noFill/>
            <a:ln w="9525">
              <a:noFill/>
              <a:miter lim="800000"/>
              <a:headEnd/>
              <a:tailEnd/>
            </a:ln>
          </p:spPr>
          <p:txBody>
            <a:bodyPr wrap="none">
              <a:spAutoFit/>
            </a:bodyPr>
            <a:lstStyle/>
            <a:p>
              <a:pPr marL="342900" indent="-342900"/>
              <a:r>
                <a:rPr lang="en-US"/>
                <a:t>lf</a:t>
              </a:r>
            </a:p>
          </p:txBody>
        </p:sp>
      </p:grpSp>
      <p:sp>
        <p:nvSpPr>
          <p:cNvPr id="29729" name="Rectangle 78"/>
          <p:cNvSpPr>
            <a:spLocks noChangeArrowheads="1"/>
          </p:cNvSpPr>
          <p:nvPr/>
        </p:nvSpPr>
        <p:spPr bwMode="auto">
          <a:xfrm>
            <a:off x="1138238" y="4513263"/>
            <a:ext cx="5170487" cy="1120775"/>
          </a:xfrm>
          <a:prstGeom prst="rect">
            <a:avLst/>
          </a:prstGeom>
          <a:noFill/>
          <a:ln w="19050">
            <a:solidFill>
              <a:schemeClr val="tx1"/>
            </a:solidFill>
            <a:miter lim="800000"/>
            <a:headEnd/>
            <a:tailEnd/>
          </a:ln>
        </p:spPr>
        <p:txBody>
          <a:bodyPr wrap="none" anchor="ctr"/>
          <a:lstStyle/>
          <a:p>
            <a:endParaRPr lang="tr-TR"/>
          </a:p>
        </p:txBody>
      </p:sp>
      <p:sp>
        <p:nvSpPr>
          <p:cNvPr id="29730" name="Text Box 80"/>
          <p:cNvSpPr txBox="1">
            <a:spLocks noChangeArrowheads="1"/>
          </p:cNvSpPr>
          <p:nvPr/>
        </p:nvSpPr>
        <p:spPr bwMode="auto">
          <a:xfrm>
            <a:off x="3074988" y="4837113"/>
            <a:ext cx="1411287" cy="396875"/>
          </a:xfrm>
          <a:prstGeom prst="rect">
            <a:avLst/>
          </a:prstGeom>
          <a:noFill/>
          <a:ln w="9525">
            <a:noFill/>
            <a:miter lim="800000"/>
            <a:headEnd/>
            <a:tailEnd/>
          </a:ln>
        </p:spPr>
        <p:txBody>
          <a:bodyPr wrap="none">
            <a:spAutoFit/>
          </a:bodyPr>
          <a:lstStyle/>
          <a:p>
            <a:pPr marL="342900" indent="-342900"/>
            <a:r>
              <a:rPr lang="en-US">
                <a:solidFill>
                  <a:srgbClr val="000099"/>
                </a:solidFill>
              </a:rPr>
              <a:t>entity body</a:t>
            </a:r>
          </a:p>
        </p:txBody>
      </p:sp>
      <p:grpSp>
        <p:nvGrpSpPr>
          <p:cNvPr id="29731" name="Group 81"/>
          <p:cNvGrpSpPr>
            <a:grpSpLocks/>
          </p:cNvGrpSpPr>
          <p:nvPr/>
        </p:nvGrpSpPr>
        <p:grpSpPr bwMode="auto">
          <a:xfrm>
            <a:off x="974725" y="4851400"/>
            <a:ext cx="331788" cy="461963"/>
            <a:chOff x="462" y="1727"/>
            <a:chExt cx="209" cy="291"/>
          </a:xfrm>
        </p:grpSpPr>
        <p:sp>
          <p:nvSpPr>
            <p:cNvPr id="29737" name="Rectangle 82"/>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tr-TR"/>
            </a:p>
          </p:txBody>
        </p:sp>
        <p:sp>
          <p:nvSpPr>
            <p:cNvPr id="29738" name="Text Box 83"/>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t>~</a:t>
              </a:r>
            </a:p>
          </p:txBody>
        </p:sp>
        <p:sp>
          <p:nvSpPr>
            <p:cNvPr id="29739" name="Text Box 84"/>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t>~</a:t>
              </a:r>
            </a:p>
          </p:txBody>
        </p:sp>
      </p:grpSp>
      <p:grpSp>
        <p:nvGrpSpPr>
          <p:cNvPr id="29732" name="Group 85"/>
          <p:cNvGrpSpPr>
            <a:grpSpLocks/>
          </p:cNvGrpSpPr>
          <p:nvPr/>
        </p:nvGrpSpPr>
        <p:grpSpPr bwMode="auto">
          <a:xfrm>
            <a:off x="6134100" y="4841875"/>
            <a:ext cx="331788" cy="461963"/>
            <a:chOff x="462" y="1727"/>
            <a:chExt cx="209" cy="291"/>
          </a:xfrm>
        </p:grpSpPr>
        <p:sp>
          <p:nvSpPr>
            <p:cNvPr id="29734" name="Rectangle 86"/>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tr-TR"/>
            </a:p>
          </p:txBody>
        </p:sp>
        <p:sp>
          <p:nvSpPr>
            <p:cNvPr id="29735" name="Text Box 87"/>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t>~</a:t>
              </a:r>
            </a:p>
          </p:txBody>
        </p:sp>
        <p:sp>
          <p:nvSpPr>
            <p:cNvPr id="29736" name="Text Box 88"/>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t>~</a:t>
              </a:r>
            </a:p>
          </p:txBody>
        </p:sp>
      </p:grpSp>
      <p:sp>
        <p:nvSpPr>
          <p:cNvPr id="2" name="Veri Yer Tutucusu 1"/>
          <p:cNvSpPr>
            <a:spLocks noGrp="1"/>
          </p:cNvSpPr>
          <p:nvPr>
            <p:ph type="dt" sz="quarter" idx="10"/>
          </p:nvPr>
        </p:nvSpPr>
        <p:spPr/>
        <p:txBody>
          <a:bodyPr/>
          <a:lstStyle/>
          <a:p>
            <a:pPr>
              <a:defRPr/>
            </a:pPr>
            <a:fld id="{20E476FB-B394-48B2-B9DF-2ED7370B88DB}" type="datetime1">
              <a:rPr/>
              <a:pPr>
                <a:defRPr/>
              </a:pPr>
              <a:t>10/16/2012</a:t>
            </a:fld>
            <a:endParaRP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0723" name="Rectangle 8"/>
          <p:cNvSpPr>
            <a:spLocks noGrp="1" noChangeArrowheads="1"/>
          </p:cNvSpPr>
          <p:nvPr>
            <p:ph type="sldNum" sz="quarter" idx="12"/>
          </p:nvPr>
        </p:nvSpPr>
        <p:spPr>
          <a:noFill/>
        </p:spPr>
        <p:txBody>
          <a:bodyPr/>
          <a:lstStyle/>
          <a:p>
            <a:r>
              <a:rPr lang="en-US" smtClean="0">
                <a:latin typeface="Tahoma" pitchFamily="34" charset="0"/>
              </a:rPr>
              <a:t>2-</a:t>
            </a:r>
            <a:fld id="{018EF98A-FD47-4BE5-ACA0-A472CE027363}" type="slidenum">
              <a:rPr lang="en-US" smtClean="0">
                <a:latin typeface="Tahoma" pitchFamily="34" charset="0"/>
              </a:rPr>
              <a:pPr/>
              <a:t>29</a:t>
            </a:fld>
            <a:endParaRPr lang="en-US" smtClean="0">
              <a:latin typeface="Tahoma" pitchFamily="34" charset="0"/>
            </a:endParaRPr>
          </a:p>
        </p:txBody>
      </p:sp>
      <p:pic>
        <p:nvPicPr>
          <p:cNvPr id="30724" name="Picture 12" descr="underline_base"/>
          <p:cNvPicPr>
            <a:picLocks noChangeArrowheads="1"/>
          </p:cNvPicPr>
          <p:nvPr/>
        </p:nvPicPr>
        <p:blipFill>
          <a:blip r:embed="rId3"/>
          <a:srcRect/>
          <a:stretch>
            <a:fillRect/>
          </a:stretch>
        </p:blipFill>
        <p:spPr bwMode="auto">
          <a:xfrm>
            <a:off x="498475" y="904875"/>
            <a:ext cx="4570413" cy="173038"/>
          </a:xfrm>
          <a:prstGeom prst="rect">
            <a:avLst/>
          </a:prstGeom>
          <a:noFill/>
          <a:ln w="9525">
            <a:noFill/>
            <a:miter lim="800000"/>
            <a:headEnd/>
            <a:tailEnd/>
          </a:ln>
        </p:spPr>
      </p:pic>
      <p:sp>
        <p:nvSpPr>
          <p:cNvPr id="30725" name="Rectangle 2"/>
          <p:cNvSpPr>
            <a:spLocks noGrp="1" noChangeArrowheads="1"/>
          </p:cNvSpPr>
          <p:nvPr>
            <p:ph type="title"/>
          </p:nvPr>
        </p:nvSpPr>
        <p:spPr>
          <a:xfrm>
            <a:off x="446088" y="223838"/>
            <a:ext cx="8186737" cy="903287"/>
          </a:xfrm>
        </p:spPr>
        <p:txBody>
          <a:bodyPr/>
          <a:lstStyle/>
          <a:p>
            <a:r>
              <a:rPr lang="en-US" sz="4000" smtClean="0">
                <a:ea typeface="ＭＳ Ｐゴシック" pitchFamily="34" charset="-128"/>
              </a:rPr>
              <a:t>Uploading form input</a:t>
            </a:r>
          </a:p>
        </p:txBody>
      </p:sp>
      <p:sp>
        <p:nvSpPr>
          <p:cNvPr id="30726" name="Rectangle 3"/>
          <p:cNvSpPr>
            <a:spLocks noGrp="1" noChangeArrowheads="1"/>
          </p:cNvSpPr>
          <p:nvPr>
            <p:ph type="body" sz="half" idx="1"/>
          </p:nvPr>
        </p:nvSpPr>
        <p:spPr>
          <a:xfrm>
            <a:off x="700088" y="1343025"/>
            <a:ext cx="3810000" cy="2662238"/>
          </a:xfrm>
        </p:spPr>
        <p:txBody>
          <a:bodyPr/>
          <a:lstStyle/>
          <a:p>
            <a:pPr>
              <a:buFont typeface="Wingdings" pitchFamily="2" charset="2"/>
              <a:buNone/>
            </a:pPr>
            <a:r>
              <a:rPr lang="en-US" u="sng" smtClean="0">
                <a:solidFill>
                  <a:srgbClr val="CC0000"/>
                </a:solidFill>
                <a:ea typeface="ＭＳ Ｐゴシック" pitchFamily="34" charset="-128"/>
              </a:rPr>
              <a:t>POST method:</a:t>
            </a:r>
            <a:endParaRPr lang="en-US" smtClean="0">
              <a:solidFill>
                <a:srgbClr val="CC0000"/>
              </a:solidFill>
              <a:ea typeface="ＭＳ Ｐゴシック" pitchFamily="34" charset="-128"/>
            </a:endParaRPr>
          </a:p>
          <a:p>
            <a:r>
              <a:rPr lang="en-US" sz="2400" smtClean="0">
                <a:ea typeface="ＭＳ Ｐゴシック" pitchFamily="34" charset="-128"/>
              </a:rPr>
              <a:t>web page often includes form input</a:t>
            </a:r>
          </a:p>
          <a:p>
            <a:r>
              <a:rPr lang="en-US" sz="2400" smtClean="0">
                <a:ea typeface="ＭＳ Ｐゴシック" pitchFamily="34" charset="-128"/>
              </a:rPr>
              <a:t>input is uploaded to server in entity body</a:t>
            </a:r>
          </a:p>
        </p:txBody>
      </p:sp>
      <p:sp>
        <p:nvSpPr>
          <p:cNvPr id="30727" name="Rectangle 4"/>
          <p:cNvSpPr>
            <a:spLocks noGrp="1" noChangeArrowheads="1"/>
          </p:cNvSpPr>
          <p:nvPr>
            <p:ph type="body" sz="half" idx="2"/>
          </p:nvPr>
        </p:nvSpPr>
        <p:spPr>
          <a:xfrm>
            <a:off x="703263" y="3409950"/>
            <a:ext cx="3810000" cy="2206625"/>
          </a:xfrm>
        </p:spPr>
        <p:txBody>
          <a:bodyPr/>
          <a:lstStyle/>
          <a:p>
            <a:pPr>
              <a:buFont typeface="Wingdings" pitchFamily="2" charset="2"/>
              <a:buNone/>
            </a:pPr>
            <a:r>
              <a:rPr lang="en-US" u="sng" smtClean="0">
                <a:solidFill>
                  <a:srgbClr val="CC0000"/>
                </a:solidFill>
                <a:ea typeface="ＭＳ Ｐゴシック" pitchFamily="34" charset="-128"/>
              </a:rPr>
              <a:t>URL method:</a:t>
            </a:r>
          </a:p>
          <a:p>
            <a:r>
              <a:rPr lang="en-US" sz="2400" smtClean="0">
                <a:ea typeface="ＭＳ Ｐゴシック" pitchFamily="34" charset="-128"/>
              </a:rPr>
              <a:t>uses GET method</a:t>
            </a:r>
          </a:p>
          <a:p>
            <a:r>
              <a:rPr lang="en-US" sz="2400" smtClean="0">
                <a:ea typeface="ＭＳ Ｐゴシック" pitchFamily="34" charset="-128"/>
              </a:rPr>
              <a:t>input is uploaded in URL field of request line:</a:t>
            </a:r>
          </a:p>
          <a:p>
            <a:pPr>
              <a:buFont typeface="Wingdings" pitchFamily="2" charset="2"/>
              <a:buNone/>
            </a:pPr>
            <a:endParaRPr lang="en-US" sz="2400" smtClean="0">
              <a:ea typeface="ＭＳ Ｐゴシック" pitchFamily="34" charset="-128"/>
            </a:endParaRPr>
          </a:p>
        </p:txBody>
      </p:sp>
      <p:sp>
        <p:nvSpPr>
          <p:cNvPr id="30728" name="Text Box 5"/>
          <p:cNvSpPr txBox="1">
            <a:spLocks noChangeArrowheads="1"/>
          </p:cNvSpPr>
          <p:nvPr/>
        </p:nvSpPr>
        <p:spPr bwMode="auto">
          <a:xfrm>
            <a:off x="1798638" y="5080000"/>
            <a:ext cx="6191250" cy="366713"/>
          </a:xfrm>
          <a:prstGeom prst="rect">
            <a:avLst/>
          </a:prstGeom>
          <a:noFill/>
          <a:ln w="9525">
            <a:noFill/>
            <a:miter lim="800000"/>
            <a:headEnd/>
            <a:tailEnd/>
          </a:ln>
        </p:spPr>
        <p:txBody>
          <a:bodyPr wrap="none">
            <a:spAutoFit/>
          </a:bodyPr>
          <a:lstStyle/>
          <a:p>
            <a:pPr>
              <a:spcBef>
                <a:spcPct val="0"/>
              </a:spcBef>
              <a:buClrTx/>
              <a:buSzTx/>
              <a:buFontTx/>
              <a:buNone/>
            </a:pPr>
            <a:r>
              <a:rPr lang="en-US" sz="1800" b="1">
                <a:latin typeface="Courier New" pitchFamily="49" charset="0"/>
              </a:rPr>
              <a:t>www.somesite.com/animalsearch?monkeys&amp;banana</a:t>
            </a:r>
          </a:p>
        </p:txBody>
      </p:sp>
      <p:sp>
        <p:nvSpPr>
          <p:cNvPr id="2" name="Veri Yer Tutucusu 1"/>
          <p:cNvSpPr>
            <a:spLocks noGrp="1"/>
          </p:cNvSpPr>
          <p:nvPr>
            <p:ph type="dt" sz="quarter" idx="10"/>
          </p:nvPr>
        </p:nvSpPr>
        <p:spPr/>
        <p:txBody>
          <a:bodyPr/>
          <a:lstStyle/>
          <a:p>
            <a:pPr>
              <a:defRPr/>
            </a:pPr>
            <a:fld id="{D1203578-C241-40C7-8531-5FFAB6188EA4}" type="datetime1">
              <a:rPr/>
              <a:pPr>
                <a:defRPr/>
              </a:pPr>
              <a:t>10/16/2012</a:t>
            </a:fld>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4099" name="Rectangle 8"/>
          <p:cNvSpPr>
            <a:spLocks noGrp="1" noChangeArrowheads="1"/>
          </p:cNvSpPr>
          <p:nvPr>
            <p:ph type="sldNum" sz="quarter" idx="12"/>
          </p:nvPr>
        </p:nvSpPr>
        <p:spPr>
          <a:noFill/>
        </p:spPr>
        <p:txBody>
          <a:bodyPr/>
          <a:lstStyle/>
          <a:p>
            <a:r>
              <a:rPr lang="en-US" smtClean="0">
                <a:latin typeface="Tahoma" pitchFamily="34" charset="0"/>
              </a:rPr>
              <a:t>2-</a:t>
            </a:r>
            <a:fld id="{38E7F762-8267-4C40-869F-30C2CC64D836}" type="slidenum">
              <a:rPr lang="en-US" smtClean="0">
                <a:latin typeface="Tahoma" pitchFamily="34" charset="0"/>
              </a:rPr>
              <a:pPr/>
              <a:t>3</a:t>
            </a:fld>
            <a:endParaRPr lang="en-US" smtClean="0">
              <a:latin typeface="Tahoma" pitchFamily="34" charset="0"/>
            </a:endParaRPr>
          </a:p>
        </p:txBody>
      </p:sp>
      <p:pic>
        <p:nvPicPr>
          <p:cNvPr id="4100" name="Picture 11" descr="underline_base"/>
          <p:cNvPicPr>
            <a:picLocks noChangeArrowheads="1"/>
          </p:cNvPicPr>
          <p:nvPr/>
        </p:nvPicPr>
        <p:blipFill>
          <a:blip r:embed="rId3"/>
          <a:srcRect/>
          <a:stretch>
            <a:fillRect/>
          </a:stretch>
        </p:blipFill>
        <p:spPr bwMode="auto">
          <a:xfrm>
            <a:off x="558800" y="820738"/>
            <a:ext cx="6399213" cy="173037"/>
          </a:xfrm>
          <a:prstGeom prst="rect">
            <a:avLst/>
          </a:prstGeom>
          <a:noFill/>
          <a:ln w="9525">
            <a:noFill/>
            <a:miter lim="800000"/>
            <a:headEnd/>
            <a:tailEnd/>
          </a:ln>
        </p:spPr>
      </p:pic>
      <p:sp>
        <p:nvSpPr>
          <p:cNvPr id="4101" name="Rectangle 2"/>
          <p:cNvSpPr>
            <a:spLocks noGrp="1" noChangeArrowheads="1"/>
          </p:cNvSpPr>
          <p:nvPr>
            <p:ph type="title"/>
          </p:nvPr>
        </p:nvSpPr>
        <p:spPr>
          <a:xfrm>
            <a:off x="455613" y="0"/>
            <a:ext cx="7772400" cy="1143000"/>
          </a:xfrm>
        </p:spPr>
        <p:txBody>
          <a:bodyPr/>
          <a:lstStyle/>
          <a:p>
            <a:r>
              <a:rPr lang="en-US" smtClean="0">
                <a:ea typeface="ＭＳ Ｐゴシック" pitchFamily="34" charset="-128"/>
              </a:rPr>
              <a:t>Chapter 2: application layer</a:t>
            </a:r>
          </a:p>
        </p:txBody>
      </p:sp>
      <p:sp>
        <p:nvSpPr>
          <p:cNvPr id="4102" name="Rectangle 3"/>
          <p:cNvSpPr>
            <a:spLocks noGrp="1" noChangeArrowheads="1"/>
          </p:cNvSpPr>
          <p:nvPr>
            <p:ph type="body" sz="half" idx="1"/>
          </p:nvPr>
        </p:nvSpPr>
        <p:spPr>
          <a:xfrm>
            <a:off x="533400" y="1371600"/>
            <a:ext cx="3581400" cy="4648200"/>
          </a:xfrm>
        </p:spPr>
        <p:txBody>
          <a:bodyPr/>
          <a:lstStyle/>
          <a:p>
            <a:pPr>
              <a:buFont typeface="Wingdings" pitchFamily="2" charset="2"/>
              <a:buNone/>
            </a:pPr>
            <a:r>
              <a:rPr lang="en-US" sz="2400" u="sng" smtClean="0">
                <a:solidFill>
                  <a:srgbClr val="CC0000"/>
                </a:solidFill>
                <a:ea typeface="ＭＳ Ｐゴシック" pitchFamily="34" charset="-128"/>
              </a:rPr>
              <a:t>our goals:</a:t>
            </a:r>
            <a:r>
              <a:rPr lang="en-US" sz="2400" smtClean="0">
                <a:solidFill>
                  <a:srgbClr val="CC0000"/>
                </a:solidFill>
                <a:ea typeface="ＭＳ Ｐゴシック" pitchFamily="34" charset="-128"/>
              </a:rPr>
              <a:t> </a:t>
            </a:r>
          </a:p>
          <a:p>
            <a:r>
              <a:rPr lang="en-US" sz="2400" smtClean="0">
                <a:ea typeface="ＭＳ Ｐゴシック" pitchFamily="34" charset="-128"/>
              </a:rPr>
              <a:t>conceptual, implementation aspects of network application protocols</a:t>
            </a:r>
          </a:p>
          <a:p>
            <a:pPr lvl="1"/>
            <a:r>
              <a:rPr lang="en-US" smtClean="0">
                <a:ea typeface="ＭＳ Ｐゴシック" pitchFamily="34" charset="-128"/>
              </a:rPr>
              <a:t>transport-layer service models</a:t>
            </a:r>
          </a:p>
          <a:p>
            <a:pPr lvl="1"/>
            <a:r>
              <a:rPr lang="en-US" smtClean="0">
                <a:ea typeface="ＭＳ Ｐゴシック" pitchFamily="34" charset="-128"/>
              </a:rPr>
              <a:t>client-server paradigm</a:t>
            </a:r>
          </a:p>
          <a:p>
            <a:pPr lvl="1"/>
            <a:r>
              <a:rPr lang="en-US" smtClean="0">
                <a:ea typeface="ＭＳ Ｐゴシック" pitchFamily="34" charset="-128"/>
              </a:rPr>
              <a:t>peer-to-peer paradigm</a:t>
            </a:r>
            <a:endParaRPr lang="en-US" sz="2000" smtClean="0">
              <a:ea typeface="ＭＳ Ｐゴシック" pitchFamily="34" charset="-128"/>
            </a:endParaRPr>
          </a:p>
        </p:txBody>
      </p:sp>
      <p:sp>
        <p:nvSpPr>
          <p:cNvPr id="4103" name="Rectangle 4"/>
          <p:cNvSpPr>
            <a:spLocks noGrp="1" noChangeArrowheads="1"/>
          </p:cNvSpPr>
          <p:nvPr>
            <p:ph type="body" sz="half" idx="2"/>
          </p:nvPr>
        </p:nvSpPr>
        <p:spPr>
          <a:xfrm>
            <a:off x="4419600" y="1441450"/>
            <a:ext cx="3667125" cy="4648200"/>
          </a:xfrm>
        </p:spPr>
        <p:txBody>
          <a:bodyPr/>
          <a:lstStyle/>
          <a:p>
            <a:r>
              <a:rPr lang="en-US" sz="2400" smtClean="0">
                <a:ea typeface="ＭＳ Ｐゴシック" pitchFamily="34" charset="-128"/>
              </a:rPr>
              <a:t>learn about protocols by examining popular application-level protocols</a:t>
            </a:r>
          </a:p>
          <a:p>
            <a:pPr lvl="1"/>
            <a:r>
              <a:rPr lang="en-US" sz="2000" smtClean="0">
                <a:ea typeface="ＭＳ Ｐゴシック" pitchFamily="34" charset="-128"/>
              </a:rPr>
              <a:t>HTTP</a:t>
            </a:r>
          </a:p>
          <a:p>
            <a:pPr lvl="1"/>
            <a:r>
              <a:rPr lang="en-US" sz="2000" smtClean="0">
                <a:ea typeface="ＭＳ Ｐゴシック" pitchFamily="34" charset="-128"/>
              </a:rPr>
              <a:t>FTP</a:t>
            </a:r>
          </a:p>
          <a:p>
            <a:pPr lvl="1"/>
            <a:r>
              <a:rPr lang="en-US" sz="2000" smtClean="0">
                <a:ea typeface="ＭＳ Ｐゴシック" pitchFamily="34" charset="-128"/>
              </a:rPr>
              <a:t>SMTP / POP3 / IMAP</a:t>
            </a:r>
          </a:p>
          <a:p>
            <a:pPr lvl="1"/>
            <a:r>
              <a:rPr lang="en-US" sz="2000" smtClean="0">
                <a:ea typeface="ＭＳ Ｐゴシック" pitchFamily="34" charset="-128"/>
              </a:rPr>
              <a:t>DNS</a:t>
            </a:r>
          </a:p>
          <a:p>
            <a:r>
              <a:rPr lang="en-US" sz="2400" smtClean="0">
                <a:ea typeface="ＭＳ Ｐゴシック" pitchFamily="34" charset="-128"/>
              </a:rPr>
              <a:t>creating network applications</a:t>
            </a:r>
          </a:p>
          <a:p>
            <a:pPr lvl="1"/>
            <a:r>
              <a:rPr lang="en-US" smtClean="0">
                <a:ea typeface="ＭＳ Ｐゴシック" pitchFamily="34" charset="-128"/>
              </a:rPr>
              <a:t>socket API</a:t>
            </a:r>
          </a:p>
        </p:txBody>
      </p:sp>
      <p:sp>
        <p:nvSpPr>
          <p:cNvPr id="2" name="Veri Yer Tutucusu 1"/>
          <p:cNvSpPr>
            <a:spLocks noGrp="1"/>
          </p:cNvSpPr>
          <p:nvPr>
            <p:ph type="dt" sz="quarter" idx="10"/>
          </p:nvPr>
        </p:nvSpPr>
        <p:spPr/>
        <p:txBody>
          <a:bodyPr/>
          <a:lstStyle/>
          <a:p>
            <a:pPr>
              <a:defRPr/>
            </a:pPr>
            <a:fld id="{ADBE4F6B-21ED-41B2-9A9A-DD7ACE98539C}" type="datetime1">
              <a:rPr/>
              <a:pPr>
                <a:defRPr/>
              </a:pPr>
              <a:t>10/16/2012</a:t>
            </a:fld>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1747" name="Rectangle 8"/>
          <p:cNvSpPr>
            <a:spLocks noGrp="1" noChangeArrowheads="1"/>
          </p:cNvSpPr>
          <p:nvPr>
            <p:ph type="sldNum" sz="quarter" idx="12"/>
          </p:nvPr>
        </p:nvSpPr>
        <p:spPr>
          <a:noFill/>
        </p:spPr>
        <p:txBody>
          <a:bodyPr/>
          <a:lstStyle/>
          <a:p>
            <a:r>
              <a:rPr lang="en-US" smtClean="0">
                <a:latin typeface="Tahoma" pitchFamily="34" charset="0"/>
              </a:rPr>
              <a:t>2-</a:t>
            </a:r>
            <a:fld id="{3E3A3695-E62B-4B9B-A63E-BD4AD5B70090}" type="slidenum">
              <a:rPr lang="en-US" smtClean="0">
                <a:latin typeface="Tahoma" pitchFamily="34" charset="0"/>
              </a:rPr>
              <a:pPr/>
              <a:t>30</a:t>
            </a:fld>
            <a:endParaRPr lang="en-US" smtClean="0">
              <a:latin typeface="Tahoma" pitchFamily="34" charset="0"/>
            </a:endParaRPr>
          </a:p>
        </p:txBody>
      </p:sp>
      <p:pic>
        <p:nvPicPr>
          <p:cNvPr id="31748" name="Picture 10" descr="underline_base"/>
          <p:cNvPicPr>
            <a:picLocks noChangeArrowheads="1"/>
          </p:cNvPicPr>
          <p:nvPr/>
        </p:nvPicPr>
        <p:blipFill>
          <a:blip r:embed="rId3"/>
          <a:srcRect/>
          <a:stretch>
            <a:fillRect/>
          </a:stretch>
        </p:blipFill>
        <p:spPr bwMode="auto">
          <a:xfrm>
            <a:off x="522288" y="1023938"/>
            <a:ext cx="3240087" cy="161925"/>
          </a:xfrm>
          <a:prstGeom prst="rect">
            <a:avLst/>
          </a:prstGeom>
          <a:noFill/>
          <a:ln w="9525">
            <a:noFill/>
            <a:miter lim="800000"/>
            <a:headEnd/>
            <a:tailEnd/>
          </a:ln>
        </p:spPr>
      </p:pic>
      <p:sp>
        <p:nvSpPr>
          <p:cNvPr id="31749" name="Rectangle 2"/>
          <p:cNvSpPr>
            <a:spLocks noGrp="1" noChangeArrowheads="1"/>
          </p:cNvSpPr>
          <p:nvPr>
            <p:ph type="title"/>
          </p:nvPr>
        </p:nvSpPr>
        <p:spPr>
          <a:xfrm>
            <a:off x="533400" y="228600"/>
            <a:ext cx="3479800" cy="1143000"/>
          </a:xfrm>
        </p:spPr>
        <p:txBody>
          <a:bodyPr/>
          <a:lstStyle/>
          <a:p>
            <a:r>
              <a:rPr lang="en-US" smtClean="0">
                <a:ea typeface="ＭＳ Ｐゴシック" pitchFamily="34" charset="-128"/>
              </a:rPr>
              <a:t>Method types</a:t>
            </a:r>
          </a:p>
        </p:txBody>
      </p:sp>
      <p:sp>
        <p:nvSpPr>
          <p:cNvPr id="31750" name="Rectangle 3"/>
          <p:cNvSpPr>
            <a:spLocks noGrp="1" noChangeArrowheads="1"/>
          </p:cNvSpPr>
          <p:nvPr>
            <p:ph type="body" sz="half" idx="1"/>
          </p:nvPr>
        </p:nvSpPr>
        <p:spPr>
          <a:xfrm>
            <a:off x="533400" y="1611313"/>
            <a:ext cx="3810000" cy="4648200"/>
          </a:xfrm>
        </p:spPr>
        <p:txBody>
          <a:bodyPr/>
          <a:lstStyle/>
          <a:p>
            <a:pPr>
              <a:buFont typeface="Wingdings" pitchFamily="2" charset="2"/>
              <a:buNone/>
            </a:pPr>
            <a:r>
              <a:rPr lang="en-US" smtClean="0">
                <a:solidFill>
                  <a:srgbClr val="CC0000"/>
                </a:solidFill>
                <a:ea typeface="ＭＳ Ｐゴシック" pitchFamily="34" charset="-128"/>
              </a:rPr>
              <a:t>HTTP/1.0:</a:t>
            </a:r>
          </a:p>
          <a:p>
            <a:r>
              <a:rPr lang="en-US" sz="2400" smtClean="0">
                <a:ea typeface="ＭＳ Ｐゴシック" pitchFamily="34" charset="-128"/>
              </a:rPr>
              <a:t>GET</a:t>
            </a:r>
          </a:p>
          <a:p>
            <a:r>
              <a:rPr lang="en-US" sz="2400" smtClean="0">
                <a:ea typeface="ＭＳ Ｐゴシック" pitchFamily="34" charset="-128"/>
              </a:rPr>
              <a:t>POST</a:t>
            </a:r>
          </a:p>
          <a:p>
            <a:r>
              <a:rPr lang="en-US" sz="2400" smtClean="0">
                <a:ea typeface="ＭＳ Ｐゴシック" pitchFamily="34" charset="-128"/>
              </a:rPr>
              <a:t>HEAD</a:t>
            </a:r>
          </a:p>
          <a:p>
            <a:pPr lvl="1"/>
            <a:r>
              <a:rPr lang="en-US" smtClean="0">
                <a:ea typeface="ＭＳ Ｐゴシック" pitchFamily="34" charset="-128"/>
              </a:rPr>
              <a:t>asks server to leave requested object out of response</a:t>
            </a:r>
          </a:p>
        </p:txBody>
      </p:sp>
      <p:sp>
        <p:nvSpPr>
          <p:cNvPr id="31751" name="Rectangle 4"/>
          <p:cNvSpPr>
            <a:spLocks noGrp="1" noChangeArrowheads="1"/>
          </p:cNvSpPr>
          <p:nvPr>
            <p:ph type="body" sz="half" idx="2"/>
          </p:nvPr>
        </p:nvSpPr>
        <p:spPr>
          <a:xfrm>
            <a:off x="4495800" y="1611313"/>
            <a:ext cx="3810000" cy="4648200"/>
          </a:xfrm>
        </p:spPr>
        <p:txBody>
          <a:bodyPr/>
          <a:lstStyle/>
          <a:p>
            <a:pPr>
              <a:buFont typeface="Wingdings" pitchFamily="2" charset="2"/>
              <a:buNone/>
            </a:pPr>
            <a:r>
              <a:rPr lang="en-US" smtClean="0">
                <a:solidFill>
                  <a:srgbClr val="CC0000"/>
                </a:solidFill>
                <a:ea typeface="ＭＳ Ｐゴシック" pitchFamily="34" charset="-128"/>
              </a:rPr>
              <a:t>HTTP/1.1:</a:t>
            </a:r>
          </a:p>
          <a:p>
            <a:r>
              <a:rPr lang="en-US" sz="2400" smtClean="0">
                <a:ea typeface="ＭＳ Ｐゴシック" pitchFamily="34" charset="-128"/>
              </a:rPr>
              <a:t>GET, POST, HEAD</a:t>
            </a:r>
          </a:p>
          <a:p>
            <a:r>
              <a:rPr lang="en-US" sz="2400" smtClean="0">
                <a:ea typeface="ＭＳ Ｐゴシック" pitchFamily="34" charset="-128"/>
              </a:rPr>
              <a:t>PUT</a:t>
            </a:r>
          </a:p>
          <a:p>
            <a:pPr lvl="1"/>
            <a:r>
              <a:rPr lang="en-US" smtClean="0">
                <a:ea typeface="ＭＳ Ｐゴシック" pitchFamily="34" charset="-128"/>
              </a:rPr>
              <a:t>uploads file in entity body to path specified in URL field</a:t>
            </a:r>
          </a:p>
          <a:p>
            <a:r>
              <a:rPr lang="en-US" sz="2400" smtClean="0">
                <a:ea typeface="ＭＳ Ｐゴシック" pitchFamily="34" charset="-128"/>
              </a:rPr>
              <a:t>DELETE</a:t>
            </a:r>
          </a:p>
          <a:p>
            <a:pPr lvl="1"/>
            <a:r>
              <a:rPr lang="en-US" smtClean="0">
                <a:ea typeface="ＭＳ Ｐゴシック" pitchFamily="34" charset="-128"/>
              </a:rPr>
              <a:t>deletes file specified in the URL field</a:t>
            </a:r>
          </a:p>
        </p:txBody>
      </p:sp>
      <p:sp>
        <p:nvSpPr>
          <p:cNvPr id="2" name="Veri Yer Tutucusu 1"/>
          <p:cNvSpPr>
            <a:spLocks noGrp="1"/>
          </p:cNvSpPr>
          <p:nvPr>
            <p:ph type="dt" sz="quarter" idx="10"/>
          </p:nvPr>
        </p:nvSpPr>
        <p:spPr/>
        <p:txBody>
          <a:bodyPr/>
          <a:lstStyle/>
          <a:p>
            <a:pPr>
              <a:defRPr/>
            </a:pPr>
            <a:fld id="{4FE27FAD-7349-489D-86E4-DDBAC950F5F6}" type="datetime1">
              <a:rPr/>
              <a:pPr>
                <a:defRPr/>
              </a:pPr>
              <a:t>10/16/2012</a:t>
            </a:fld>
            <a:endParaRP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2771" name="Rectangle 8"/>
          <p:cNvSpPr>
            <a:spLocks noGrp="1" noChangeArrowheads="1"/>
          </p:cNvSpPr>
          <p:nvPr>
            <p:ph type="sldNum" sz="quarter" idx="12"/>
          </p:nvPr>
        </p:nvSpPr>
        <p:spPr>
          <a:noFill/>
        </p:spPr>
        <p:txBody>
          <a:bodyPr/>
          <a:lstStyle/>
          <a:p>
            <a:r>
              <a:rPr lang="en-US" smtClean="0">
                <a:latin typeface="Tahoma" pitchFamily="34" charset="0"/>
              </a:rPr>
              <a:t>2-</a:t>
            </a:r>
            <a:fld id="{E2F142AF-3F8F-4894-A464-DE2A15A51CE3}" type="slidenum">
              <a:rPr lang="en-US" smtClean="0">
                <a:latin typeface="Tahoma" pitchFamily="34" charset="0"/>
              </a:rPr>
              <a:pPr/>
              <a:t>31</a:t>
            </a:fld>
            <a:endParaRPr lang="en-US" smtClean="0">
              <a:latin typeface="Tahoma" pitchFamily="34" charset="0"/>
            </a:endParaRPr>
          </a:p>
        </p:txBody>
      </p:sp>
      <p:pic>
        <p:nvPicPr>
          <p:cNvPr id="32772" name="Picture 17" descr="underline_base"/>
          <p:cNvPicPr>
            <a:picLocks noChangeArrowheads="1"/>
          </p:cNvPicPr>
          <p:nvPr/>
        </p:nvPicPr>
        <p:blipFill>
          <a:blip r:embed="rId3"/>
          <a:srcRect/>
          <a:stretch>
            <a:fillRect/>
          </a:stretch>
        </p:blipFill>
        <p:spPr bwMode="auto">
          <a:xfrm>
            <a:off x="560388" y="895350"/>
            <a:ext cx="5484812" cy="173038"/>
          </a:xfrm>
          <a:prstGeom prst="rect">
            <a:avLst/>
          </a:prstGeom>
          <a:noFill/>
          <a:ln w="9525">
            <a:noFill/>
            <a:miter lim="800000"/>
            <a:headEnd/>
            <a:tailEnd/>
          </a:ln>
        </p:spPr>
      </p:pic>
      <p:sp>
        <p:nvSpPr>
          <p:cNvPr id="32773" name="Rectangle 2"/>
          <p:cNvSpPr>
            <a:spLocks noGrp="1" noChangeArrowheads="1"/>
          </p:cNvSpPr>
          <p:nvPr>
            <p:ph type="title"/>
          </p:nvPr>
        </p:nvSpPr>
        <p:spPr>
          <a:xfrm>
            <a:off x="533400" y="158750"/>
            <a:ext cx="7772400" cy="979488"/>
          </a:xfrm>
        </p:spPr>
        <p:txBody>
          <a:bodyPr/>
          <a:lstStyle/>
          <a:p>
            <a:r>
              <a:rPr lang="en-US" sz="4000" smtClean="0">
                <a:ea typeface="ＭＳ Ｐゴシック" pitchFamily="34" charset="-128"/>
              </a:rPr>
              <a:t>HTTP response message</a:t>
            </a:r>
            <a:endParaRPr lang="en-US" smtClean="0">
              <a:ea typeface="ＭＳ Ｐゴシック" pitchFamily="34" charset="-128"/>
            </a:endParaRPr>
          </a:p>
        </p:txBody>
      </p:sp>
      <p:sp>
        <p:nvSpPr>
          <p:cNvPr id="32774" name="Text Box 5"/>
          <p:cNvSpPr txBox="1">
            <a:spLocks noChangeArrowheads="1"/>
          </p:cNvSpPr>
          <p:nvPr/>
        </p:nvSpPr>
        <p:spPr bwMode="auto">
          <a:xfrm>
            <a:off x="139700" y="1397000"/>
            <a:ext cx="1790700" cy="1311275"/>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CC0000"/>
                </a:solidFill>
              </a:rPr>
              <a:t>status line</a:t>
            </a:r>
          </a:p>
          <a:p>
            <a:pPr>
              <a:spcBef>
                <a:spcPct val="0"/>
              </a:spcBef>
              <a:buClrTx/>
              <a:buSzTx/>
              <a:buFontTx/>
              <a:buNone/>
            </a:pPr>
            <a:r>
              <a:rPr lang="en-US">
                <a:solidFill>
                  <a:srgbClr val="CC0000"/>
                </a:solidFill>
              </a:rPr>
              <a:t>(protocol</a:t>
            </a:r>
          </a:p>
          <a:p>
            <a:pPr>
              <a:spcBef>
                <a:spcPct val="0"/>
              </a:spcBef>
              <a:buClrTx/>
              <a:buSzTx/>
              <a:buFontTx/>
              <a:buNone/>
            </a:pPr>
            <a:r>
              <a:rPr lang="en-US">
                <a:solidFill>
                  <a:srgbClr val="CC0000"/>
                </a:solidFill>
              </a:rPr>
              <a:t>status code</a:t>
            </a:r>
          </a:p>
          <a:p>
            <a:pPr>
              <a:spcBef>
                <a:spcPct val="0"/>
              </a:spcBef>
              <a:buClrTx/>
              <a:buSzTx/>
              <a:buFontTx/>
              <a:buNone/>
            </a:pPr>
            <a:r>
              <a:rPr lang="en-US">
                <a:solidFill>
                  <a:srgbClr val="CC0000"/>
                </a:solidFill>
              </a:rPr>
              <a:t>status phrase)</a:t>
            </a:r>
            <a:endParaRPr lang="en-US" sz="2400">
              <a:solidFill>
                <a:srgbClr val="CC0000"/>
              </a:solidFill>
            </a:endParaRPr>
          </a:p>
        </p:txBody>
      </p:sp>
      <p:sp>
        <p:nvSpPr>
          <p:cNvPr id="32775" name="Line 6"/>
          <p:cNvSpPr>
            <a:spLocks noChangeShapeType="1"/>
          </p:cNvSpPr>
          <p:nvPr/>
        </p:nvSpPr>
        <p:spPr bwMode="auto">
          <a:xfrm>
            <a:off x="1358900" y="1914525"/>
            <a:ext cx="923925" cy="257175"/>
          </a:xfrm>
          <a:prstGeom prst="line">
            <a:avLst/>
          </a:prstGeom>
          <a:noFill/>
          <a:ln w="19050">
            <a:solidFill>
              <a:srgbClr val="CC0000"/>
            </a:solidFill>
            <a:round/>
            <a:headEnd/>
            <a:tailEnd type="triangle" w="med" len="med"/>
          </a:ln>
        </p:spPr>
        <p:txBody>
          <a:bodyPr wrap="none" anchor="ctr"/>
          <a:lstStyle/>
          <a:p>
            <a:endParaRPr lang="tr-TR"/>
          </a:p>
        </p:txBody>
      </p:sp>
      <p:sp>
        <p:nvSpPr>
          <p:cNvPr id="32776" name="Freeform 7"/>
          <p:cNvSpPr>
            <a:spLocks/>
          </p:cNvSpPr>
          <p:nvPr/>
        </p:nvSpPr>
        <p:spPr bwMode="auto">
          <a:xfrm>
            <a:off x="2057400" y="2305050"/>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p:spPr>
        <p:txBody>
          <a:bodyPr wrap="none" anchor="ctr"/>
          <a:lstStyle/>
          <a:p>
            <a:endParaRPr lang="tr-TR"/>
          </a:p>
        </p:txBody>
      </p:sp>
      <p:sp>
        <p:nvSpPr>
          <p:cNvPr id="32777" name="Text Box 8"/>
          <p:cNvSpPr txBox="1">
            <a:spLocks noChangeArrowheads="1"/>
          </p:cNvSpPr>
          <p:nvPr/>
        </p:nvSpPr>
        <p:spPr bwMode="auto">
          <a:xfrm>
            <a:off x="893763" y="3286125"/>
            <a:ext cx="974725" cy="701675"/>
          </a:xfrm>
          <a:prstGeom prst="rect">
            <a:avLst/>
          </a:prstGeom>
          <a:noFill/>
          <a:ln w="9525">
            <a:noFill/>
            <a:miter lim="800000"/>
            <a:headEnd/>
            <a:tailEnd/>
          </a:ln>
        </p:spPr>
        <p:txBody>
          <a:bodyPr wrap="none">
            <a:spAutoFit/>
          </a:bodyPr>
          <a:lstStyle/>
          <a:p>
            <a:pPr algn="r">
              <a:spcBef>
                <a:spcPct val="0"/>
              </a:spcBef>
              <a:buClrTx/>
              <a:buSzTx/>
              <a:buFontTx/>
              <a:buNone/>
            </a:pPr>
            <a:r>
              <a:rPr lang="en-US">
                <a:solidFill>
                  <a:srgbClr val="CC0000"/>
                </a:solidFill>
              </a:rPr>
              <a:t>header</a:t>
            </a:r>
          </a:p>
          <a:p>
            <a:pPr algn="r">
              <a:spcBef>
                <a:spcPct val="0"/>
              </a:spcBef>
              <a:buClrTx/>
              <a:buSzTx/>
              <a:buFontTx/>
              <a:buNone/>
            </a:pPr>
            <a:r>
              <a:rPr lang="en-US">
                <a:solidFill>
                  <a:srgbClr val="CC0000"/>
                </a:solidFill>
              </a:rPr>
              <a:t> lines</a:t>
            </a:r>
            <a:endParaRPr lang="en-US" sz="2400">
              <a:solidFill>
                <a:srgbClr val="CC0000"/>
              </a:solidFill>
            </a:endParaRPr>
          </a:p>
        </p:txBody>
      </p:sp>
      <p:sp>
        <p:nvSpPr>
          <p:cNvPr id="32778" name="Line 9"/>
          <p:cNvSpPr>
            <a:spLocks noChangeShapeType="1"/>
          </p:cNvSpPr>
          <p:nvPr/>
        </p:nvSpPr>
        <p:spPr bwMode="auto">
          <a:xfrm flipV="1">
            <a:off x="1543050" y="5418138"/>
            <a:ext cx="757238" cy="212725"/>
          </a:xfrm>
          <a:prstGeom prst="line">
            <a:avLst/>
          </a:prstGeom>
          <a:noFill/>
          <a:ln w="19050">
            <a:solidFill>
              <a:srgbClr val="CC0000"/>
            </a:solidFill>
            <a:round/>
            <a:headEnd/>
            <a:tailEnd type="triangle" w="med" len="med"/>
          </a:ln>
        </p:spPr>
        <p:txBody>
          <a:bodyPr wrap="none" anchor="ctr"/>
          <a:lstStyle/>
          <a:p>
            <a:endParaRPr lang="tr-TR"/>
          </a:p>
        </p:txBody>
      </p:sp>
      <p:sp>
        <p:nvSpPr>
          <p:cNvPr id="32779" name="Text Box 10"/>
          <p:cNvSpPr txBox="1">
            <a:spLocks noChangeArrowheads="1"/>
          </p:cNvSpPr>
          <p:nvPr/>
        </p:nvSpPr>
        <p:spPr bwMode="auto">
          <a:xfrm>
            <a:off x="293688" y="5297488"/>
            <a:ext cx="1379537" cy="1006475"/>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CC0000"/>
                </a:solidFill>
              </a:rPr>
              <a:t>data, e.g., </a:t>
            </a:r>
          </a:p>
          <a:p>
            <a:pPr>
              <a:spcBef>
                <a:spcPct val="0"/>
              </a:spcBef>
              <a:buClrTx/>
              <a:buSzTx/>
              <a:buFontTx/>
              <a:buNone/>
            </a:pPr>
            <a:r>
              <a:rPr lang="en-US">
                <a:solidFill>
                  <a:srgbClr val="CC0000"/>
                </a:solidFill>
              </a:rPr>
              <a:t>requested</a:t>
            </a:r>
          </a:p>
          <a:p>
            <a:pPr>
              <a:spcBef>
                <a:spcPct val="0"/>
              </a:spcBef>
              <a:buClrTx/>
              <a:buSzTx/>
              <a:buFontTx/>
              <a:buNone/>
            </a:pPr>
            <a:r>
              <a:rPr lang="en-US">
                <a:solidFill>
                  <a:srgbClr val="CC0000"/>
                </a:solidFill>
              </a:rPr>
              <a:t>HTML file</a:t>
            </a:r>
            <a:endParaRPr lang="en-US" sz="2400">
              <a:solidFill>
                <a:srgbClr val="CC0000"/>
              </a:solidFill>
            </a:endParaRPr>
          </a:p>
        </p:txBody>
      </p:sp>
      <p:sp>
        <p:nvSpPr>
          <p:cNvPr id="32780" name="Rectangle 15"/>
          <p:cNvSpPr>
            <a:spLocks noChangeArrowheads="1"/>
          </p:cNvSpPr>
          <p:nvPr/>
        </p:nvSpPr>
        <p:spPr bwMode="auto">
          <a:xfrm>
            <a:off x="2243138" y="2044700"/>
            <a:ext cx="6311900" cy="3559175"/>
          </a:xfrm>
          <a:prstGeom prst="rect">
            <a:avLst/>
          </a:prstGeom>
          <a:noFill/>
          <a:ln w="9525">
            <a:noFill/>
            <a:miter lim="800000"/>
            <a:headEnd/>
            <a:tailEnd/>
          </a:ln>
        </p:spPr>
        <p:txBody>
          <a:bodyPr>
            <a:spAutoFit/>
          </a:bodyPr>
          <a:lstStyle/>
          <a:p>
            <a:pPr marL="342900" indent="-342900">
              <a:lnSpc>
                <a:spcPct val="90000"/>
              </a:lnSpc>
              <a:spcBef>
                <a:spcPct val="0"/>
              </a:spcBef>
            </a:pPr>
            <a:r>
              <a:rPr lang="en-US" sz="1800" b="1">
                <a:latin typeface="Courier New" pitchFamily="49" charset="0"/>
              </a:rPr>
              <a:t>HTTP/1.1 200 OK\r\n</a:t>
            </a:r>
          </a:p>
          <a:p>
            <a:pPr marL="342900" indent="-342900">
              <a:lnSpc>
                <a:spcPct val="90000"/>
              </a:lnSpc>
              <a:spcBef>
                <a:spcPct val="0"/>
              </a:spcBef>
            </a:pPr>
            <a:r>
              <a:rPr lang="en-US" sz="1800" b="1">
                <a:latin typeface="Courier New" pitchFamily="49" charset="0"/>
              </a:rPr>
              <a:t>Date: Sun, 26 Sep 2010 20:09:20 GMT\r\n</a:t>
            </a:r>
          </a:p>
          <a:p>
            <a:pPr marL="342900" indent="-342900">
              <a:lnSpc>
                <a:spcPct val="90000"/>
              </a:lnSpc>
              <a:spcBef>
                <a:spcPct val="0"/>
              </a:spcBef>
            </a:pPr>
            <a:r>
              <a:rPr lang="en-US" sz="1800" b="1">
                <a:latin typeface="Courier New" pitchFamily="49" charset="0"/>
              </a:rPr>
              <a:t>Server: Apache/2.0.52 (CentOS)\r\n</a:t>
            </a:r>
          </a:p>
          <a:p>
            <a:pPr marL="342900" indent="-342900">
              <a:lnSpc>
                <a:spcPct val="90000"/>
              </a:lnSpc>
              <a:spcBef>
                <a:spcPct val="0"/>
              </a:spcBef>
            </a:pPr>
            <a:r>
              <a:rPr lang="en-US" sz="1800" b="1">
                <a:latin typeface="Courier New" pitchFamily="49" charset="0"/>
              </a:rPr>
              <a:t>Last-Modified: Tue, 30 Oct 2007 17:00:02 GMT\r\n</a:t>
            </a:r>
          </a:p>
          <a:p>
            <a:pPr marL="342900" indent="-342900">
              <a:lnSpc>
                <a:spcPct val="90000"/>
              </a:lnSpc>
              <a:spcBef>
                <a:spcPct val="0"/>
              </a:spcBef>
            </a:pPr>
            <a:r>
              <a:rPr lang="en-US" sz="1800" b="1">
                <a:latin typeface="Courier New" pitchFamily="49" charset="0"/>
              </a:rPr>
              <a:t>ETag: "17dc6-a5c-bf716880"\r\n</a:t>
            </a:r>
          </a:p>
          <a:p>
            <a:pPr marL="342900" indent="-342900">
              <a:lnSpc>
                <a:spcPct val="90000"/>
              </a:lnSpc>
              <a:spcBef>
                <a:spcPct val="0"/>
              </a:spcBef>
            </a:pPr>
            <a:r>
              <a:rPr lang="en-US" sz="1800" b="1">
                <a:latin typeface="Courier New" pitchFamily="49" charset="0"/>
              </a:rPr>
              <a:t>Accept-Ranges: bytes\r\n</a:t>
            </a:r>
          </a:p>
          <a:p>
            <a:pPr marL="342900" indent="-342900">
              <a:lnSpc>
                <a:spcPct val="90000"/>
              </a:lnSpc>
              <a:spcBef>
                <a:spcPct val="0"/>
              </a:spcBef>
            </a:pPr>
            <a:r>
              <a:rPr lang="en-US" sz="1800" b="1">
                <a:latin typeface="Courier New" pitchFamily="49" charset="0"/>
              </a:rPr>
              <a:t>Content-Length: 2652\r\n</a:t>
            </a:r>
          </a:p>
          <a:p>
            <a:pPr marL="342900" indent="-342900">
              <a:lnSpc>
                <a:spcPct val="90000"/>
              </a:lnSpc>
              <a:spcBef>
                <a:spcPct val="0"/>
              </a:spcBef>
            </a:pPr>
            <a:r>
              <a:rPr lang="en-US" sz="1800" b="1">
                <a:latin typeface="Courier New" pitchFamily="49" charset="0"/>
              </a:rPr>
              <a:t>Keep-Alive: timeout=10, max=100\r\n</a:t>
            </a:r>
          </a:p>
          <a:p>
            <a:pPr marL="342900" indent="-342900">
              <a:lnSpc>
                <a:spcPct val="90000"/>
              </a:lnSpc>
              <a:spcBef>
                <a:spcPct val="0"/>
              </a:spcBef>
            </a:pPr>
            <a:r>
              <a:rPr lang="en-US" sz="1800" b="1">
                <a:latin typeface="Courier New" pitchFamily="49" charset="0"/>
              </a:rPr>
              <a:t>Connection: Keep-Alive\r\n</a:t>
            </a:r>
          </a:p>
          <a:p>
            <a:pPr marL="342900" indent="-342900">
              <a:lnSpc>
                <a:spcPct val="90000"/>
              </a:lnSpc>
              <a:spcBef>
                <a:spcPct val="0"/>
              </a:spcBef>
            </a:pPr>
            <a:r>
              <a:rPr lang="en-US" sz="1800" b="1">
                <a:latin typeface="Courier New" pitchFamily="49" charset="0"/>
              </a:rPr>
              <a:t>Content-Type: text/html; charset=ISO-8859-1\r\n</a:t>
            </a:r>
          </a:p>
          <a:p>
            <a:pPr marL="342900" indent="-342900">
              <a:lnSpc>
                <a:spcPct val="90000"/>
              </a:lnSpc>
              <a:spcBef>
                <a:spcPct val="0"/>
              </a:spcBef>
            </a:pPr>
            <a:r>
              <a:rPr lang="en-US" sz="1800" b="1">
                <a:latin typeface="Courier New" pitchFamily="49" charset="0"/>
              </a:rPr>
              <a:t>\r\n</a:t>
            </a:r>
          </a:p>
          <a:p>
            <a:pPr marL="342900" indent="-342900">
              <a:lnSpc>
                <a:spcPct val="90000"/>
              </a:lnSpc>
              <a:spcBef>
                <a:spcPct val="0"/>
              </a:spcBef>
            </a:pPr>
            <a:r>
              <a:rPr lang="it-IT" sz="1800" b="1">
                <a:latin typeface="Courier New" pitchFamily="49" charset="0"/>
              </a:rPr>
              <a:t>data data data data data ... </a:t>
            </a:r>
            <a:endParaRPr lang="en-US" sz="1800" b="1">
              <a:latin typeface="Courier New" pitchFamily="49" charset="0"/>
            </a:endParaRPr>
          </a:p>
        </p:txBody>
      </p:sp>
      <p:sp>
        <p:nvSpPr>
          <p:cNvPr id="2" name="Veri Yer Tutucusu 1"/>
          <p:cNvSpPr>
            <a:spLocks noGrp="1"/>
          </p:cNvSpPr>
          <p:nvPr>
            <p:ph type="dt" sz="quarter" idx="10"/>
          </p:nvPr>
        </p:nvSpPr>
        <p:spPr/>
        <p:txBody>
          <a:bodyPr/>
          <a:lstStyle/>
          <a:p>
            <a:pPr>
              <a:defRPr/>
            </a:pPr>
            <a:fld id="{B1E94339-A4DE-4A1F-A1BA-7FC056FA59AA}" type="datetime1">
              <a:rPr/>
              <a:pPr>
                <a:defRPr/>
              </a:pPr>
              <a:t>10/16/2012</a:t>
            </a:fld>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3795" name="Rectangle 8"/>
          <p:cNvSpPr>
            <a:spLocks noGrp="1" noChangeArrowheads="1"/>
          </p:cNvSpPr>
          <p:nvPr>
            <p:ph type="sldNum" sz="quarter" idx="12"/>
          </p:nvPr>
        </p:nvSpPr>
        <p:spPr>
          <a:noFill/>
        </p:spPr>
        <p:txBody>
          <a:bodyPr/>
          <a:lstStyle/>
          <a:p>
            <a:r>
              <a:rPr lang="en-US" smtClean="0">
                <a:latin typeface="Tahoma" pitchFamily="34" charset="0"/>
              </a:rPr>
              <a:t>2-</a:t>
            </a:r>
            <a:fld id="{FCAACA0D-384A-4B97-B78D-1BE96262A21E}" type="slidenum">
              <a:rPr lang="en-US" smtClean="0">
                <a:latin typeface="Tahoma" pitchFamily="34" charset="0"/>
              </a:rPr>
              <a:pPr/>
              <a:t>32</a:t>
            </a:fld>
            <a:endParaRPr lang="en-US" smtClean="0">
              <a:latin typeface="Tahoma" pitchFamily="34" charset="0"/>
            </a:endParaRPr>
          </a:p>
        </p:txBody>
      </p:sp>
      <p:pic>
        <p:nvPicPr>
          <p:cNvPr id="33796" name="Picture 10" descr="underline_base"/>
          <p:cNvPicPr>
            <a:picLocks noChangeArrowheads="1"/>
          </p:cNvPicPr>
          <p:nvPr/>
        </p:nvPicPr>
        <p:blipFill>
          <a:blip r:embed="rId3"/>
          <a:srcRect/>
          <a:stretch>
            <a:fillRect/>
          </a:stretch>
        </p:blipFill>
        <p:spPr bwMode="auto">
          <a:xfrm>
            <a:off x="547688" y="835025"/>
            <a:ext cx="6056312" cy="173038"/>
          </a:xfrm>
          <a:prstGeom prst="rect">
            <a:avLst/>
          </a:prstGeom>
          <a:noFill/>
          <a:ln w="9525">
            <a:noFill/>
            <a:miter lim="800000"/>
            <a:headEnd/>
            <a:tailEnd/>
          </a:ln>
        </p:spPr>
      </p:pic>
      <p:sp>
        <p:nvSpPr>
          <p:cNvPr id="33797" name="Rectangle 2"/>
          <p:cNvSpPr>
            <a:spLocks noGrp="1" noChangeArrowheads="1"/>
          </p:cNvSpPr>
          <p:nvPr>
            <p:ph type="title"/>
          </p:nvPr>
        </p:nvSpPr>
        <p:spPr>
          <a:xfrm>
            <a:off x="477838" y="147638"/>
            <a:ext cx="7772400" cy="979487"/>
          </a:xfrm>
        </p:spPr>
        <p:txBody>
          <a:bodyPr/>
          <a:lstStyle/>
          <a:p>
            <a:r>
              <a:rPr lang="en-US" sz="4000" smtClean="0">
                <a:ea typeface="ＭＳ Ｐゴシック" pitchFamily="34" charset="-128"/>
              </a:rPr>
              <a:t>HTTP response status codes</a:t>
            </a:r>
            <a:endParaRPr lang="en-US" smtClean="0">
              <a:ea typeface="ＭＳ Ｐゴシック" pitchFamily="34" charset="-128"/>
            </a:endParaRPr>
          </a:p>
        </p:txBody>
      </p:sp>
      <p:sp>
        <p:nvSpPr>
          <p:cNvPr id="33798" name="Rectangle 3"/>
          <p:cNvSpPr>
            <a:spLocks noGrp="1" noChangeArrowheads="1"/>
          </p:cNvSpPr>
          <p:nvPr>
            <p:ph type="body" sz="half" idx="1"/>
          </p:nvPr>
        </p:nvSpPr>
        <p:spPr>
          <a:xfrm>
            <a:off x="889000" y="2554288"/>
            <a:ext cx="8075613" cy="4168775"/>
          </a:xfrm>
        </p:spPr>
        <p:txBody>
          <a:bodyPr/>
          <a:lstStyle/>
          <a:p>
            <a:pPr>
              <a:lnSpc>
                <a:spcPct val="95000"/>
              </a:lnSpc>
              <a:spcBef>
                <a:spcPct val="15000"/>
              </a:spcBef>
              <a:buFont typeface="Wingdings" pitchFamily="2" charset="2"/>
              <a:buNone/>
            </a:pPr>
            <a:r>
              <a:rPr lang="en-US" sz="2400" b="1" smtClean="0">
                <a:solidFill>
                  <a:srgbClr val="CC0000"/>
                </a:solidFill>
                <a:latin typeface="Courier New" pitchFamily="49" charset="0"/>
                <a:ea typeface="ＭＳ Ｐゴシック" pitchFamily="34" charset="-128"/>
              </a:rPr>
              <a:t>200 OK</a:t>
            </a:r>
            <a:endParaRPr lang="en-US" sz="2400" smtClean="0">
              <a:solidFill>
                <a:srgbClr val="CC0000"/>
              </a:solidFill>
              <a:ea typeface="ＭＳ Ｐゴシック" pitchFamily="34" charset="-128"/>
            </a:endParaRPr>
          </a:p>
          <a:p>
            <a:pPr lvl="1">
              <a:lnSpc>
                <a:spcPct val="95000"/>
              </a:lnSpc>
              <a:spcBef>
                <a:spcPct val="15000"/>
              </a:spcBef>
            </a:pPr>
            <a:r>
              <a:rPr lang="en-US" sz="2000" smtClean="0">
                <a:ea typeface="ＭＳ Ｐゴシック" pitchFamily="34" charset="-128"/>
              </a:rPr>
              <a:t>request succeeded, requested object later in this msg</a:t>
            </a:r>
          </a:p>
          <a:p>
            <a:pPr>
              <a:lnSpc>
                <a:spcPct val="95000"/>
              </a:lnSpc>
              <a:spcBef>
                <a:spcPct val="15000"/>
              </a:spcBef>
              <a:buFont typeface="Wingdings" pitchFamily="2" charset="2"/>
              <a:buNone/>
            </a:pPr>
            <a:r>
              <a:rPr lang="en-US" sz="2400" b="1" smtClean="0">
                <a:solidFill>
                  <a:srgbClr val="CC0000"/>
                </a:solidFill>
                <a:latin typeface="Courier New" pitchFamily="49" charset="0"/>
                <a:ea typeface="ＭＳ Ｐゴシック" pitchFamily="34" charset="-128"/>
              </a:rPr>
              <a:t>301 Moved Permanently</a:t>
            </a:r>
            <a:endParaRPr lang="en-US" sz="2400" smtClean="0">
              <a:solidFill>
                <a:srgbClr val="CC0000"/>
              </a:solidFill>
              <a:ea typeface="ＭＳ Ｐゴシック" pitchFamily="34" charset="-128"/>
            </a:endParaRPr>
          </a:p>
          <a:p>
            <a:pPr lvl="1">
              <a:lnSpc>
                <a:spcPct val="95000"/>
              </a:lnSpc>
              <a:spcBef>
                <a:spcPct val="15000"/>
              </a:spcBef>
            </a:pPr>
            <a:r>
              <a:rPr lang="en-US" sz="2000" smtClean="0">
                <a:ea typeface="ＭＳ Ｐゴシック" pitchFamily="34" charset="-128"/>
              </a:rPr>
              <a:t>requested object moved, new location specified later in this msg (Location:)</a:t>
            </a:r>
          </a:p>
          <a:p>
            <a:pPr>
              <a:lnSpc>
                <a:spcPct val="95000"/>
              </a:lnSpc>
              <a:spcBef>
                <a:spcPct val="15000"/>
              </a:spcBef>
              <a:buFont typeface="Wingdings" pitchFamily="2" charset="2"/>
              <a:buNone/>
            </a:pPr>
            <a:r>
              <a:rPr lang="en-US" sz="2400" b="1" smtClean="0">
                <a:solidFill>
                  <a:srgbClr val="CC0000"/>
                </a:solidFill>
                <a:latin typeface="Courier New" pitchFamily="49" charset="0"/>
                <a:ea typeface="ＭＳ Ｐゴシック" pitchFamily="34" charset="-128"/>
              </a:rPr>
              <a:t>400 Bad Request</a:t>
            </a:r>
            <a:endParaRPr lang="en-US" sz="2400" smtClean="0">
              <a:solidFill>
                <a:srgbClr val="CC0000"/>
              </a:solidFill>
              <a:ea typeface="ＭＳ Ｐゴシック" pitchFamily="34" charset="-128"/>
            </a:endParaRPr>
          </a:p>
          <a:p>
            <a:pPr lvl="1">
              <a:lnSpc>
                <a:spcPct val="95000"/>
              </a:lnSpc>
              <a:spcBef>
                <a:spcPct val="15000"/>
              </a:spcBef>
            </a:pPr>
            <a:r>
              <a:rPr lang="en-US" sz="2000" smtClean="0">
                <a:ea typeface="ＭＳ Ｐゴシック" pitchFamily="34" charset="-128"/>
              </a:rPr>
              <a:t>request msg not understood by server</a:t>
            </a:r>
          </a:p>
          <a:p>
            <a:pPr>
              <a:lnSpc>
                <a:spcPct val="95000"/>
              </a:lnSpc>
              <a:spcBef>
                <a:spcPct val="15000"/>
              </a:spcBef>
              <a:buFont typeface="Wingdings" pitchFamily="2" charset="2"/>
              <a:buNone/>
            </a:pPr>
            <a:r>
              <a:rPr lang="en-US" sz="2400" b="1" smtClean="0">
                <a:solidFill>
                  <a:srgbClr val="CC0000"/>
                </a:solidFill>
                <a:latin typeface="Courier New" pitchFamily="49" charset="0"/>
                <a:ea typeface="ＭＳ Ｐゴシック" pitchFamily="34" charset="-128"/>
              </a:rPr>
              <a:t>404 Not Found</a:t>
            </a:r>
            <a:endParaRPr lang="en-US" sz="2400" smtClean="0">
              <a:solidFill>
                <a:srgbClr val="CC0000"/>
              </a:solidFill>
              <a:ea typeface="ＭＳ Ｐゴシック" pitchFamily="34" charset="-128"/>
            </a:endParaRPr>
          </a:p>
          <a:p>
            <a:pPr lvl="1">
              <a:lnSpc>
                <a:spcPct val="95000"/>
              </a:lnSpc>
              <a:spcBef>
                <a:spcPct val="15000"/>
              </a:spcBef>
            </a:pPr>
            <a:r>
              <a:rPr lang="en-US" sz="2000" smtClean="0">
                <a:ea typeface="ＭＳ Ｐゴシック" pitchFamily="34" charset="-128"/>
              </a:rPr>
              <a:t>requested document not found on this server</a:t>
            </a:r>
          </a:p>
          <a:p>
            <a:pPr>
              <a:lnSpc>
                <a:spcPct val="95000"/>
              </a:lnSpc>
              <a:spcBef>
                <a:spcPct val="15000"/>
              </a:spcBef>
              <a:buFont typeface="Wingdings" pitchFamily="2" charset="2"/>
              <a:buNone/>
            </a:pPr>
            <a:r>
              <a:rPr lang="en-US" sz="2400" b="1" smtClean="0">
                <a:solidFill>
                  <a:srgbClr val="CC0000"/>
                </a:solidFill>
                <a:latin typeface="Courier New" pitchFamily="49" charset="0"/>
                <a:ea typeface="ＭＳ Ｐゴシック" pitchFamily="34" charset="-128"/>
              </a:rPr>
              <a:t>505 HTTP Version Not Supported</a:t>
            </a:r>
            <a:endParaRPr lang="en-US" sz="2400" smtClean="0">
              <a:solidFill>
                <a:srgbClr val="CC0000"/>
              </a:solidFill>
              <a:ea typeface="ＭＳ Ｐゴシック" pitchFamily="34" charset="-128"/>
            </a:endParaRPr>
          </a:p>
        </p:txBody>
      </p:sp>
      <p:sp>
        <p:nvSpPr>
          <p:cNvPr id="33799" name="Rectangle 5"/>
          <p:cNvSpPr>
            <a:spLocks noChangeArrowheads="1"/>
          </p:cNvSpPr>
          <p:nvPr/>
        </p:nvSpPr>
        <p:spPr bwMode="auto">
          <a:xfrm>
            <a:off x="488950" y="1190625"/>
            <a:ext cx="8112125" cy="514350"/>
          </a:xfrm>
          <a:prstGeom prst="rect">
            <a:avLst/>
          </a:prstGeom>
          <a:noFill/>
          <a:ln w="9525">
            <a:noFill/>
            <a:miter lim="800000"/>
            <a:headEnd/>
            <a:tailEnd/>
          </a:ln>
        </p:spPr>
        <p:txBody>
          <a:bodyPr/>
          <a:lstStyle/>
          <a:p>
            <a:pPr marL="342900" indent="-342900">
              <a:lnSpc>
                <a:spcPct val="90000"/>
              </a:lnSpc>
              <a:buClr>
                <a:srgbClr val="000099"/>
              </a:buClr>
              <a:buSzPct val="75000"/>
              <a:buFont typeface="Wingdings" pitchFamily="2" charset="2"/>
              <a:buChar char="v"/>
            </a:pPr>
            <a:r>
              <a:rPr lang="en-US" sz="2800"/>
              <a:t>status code appears in 1st line in server-to-client response message.</a:t>
            </a:r>
          </a:p>
          <a:p>
            <a:pPr marL="342900" indent="-342900">
              <a:buClr>
                <a:srgbClr val="000099"/>
              </a:buClr>
              <a:buSzPct val="75000"/>
              <a:buFont typeface="Wingdings" pitchFamily="2" charset="2"/>
              <a:buChar char="v"/>
            </a:pPr>
            <a:r>
              <a:rPr lang="en-US" sz="2800"/>
              <a:t>some sample codes</a:t>
            </a:r>
            <a:r>
              <a:rPr lang="en-US" sz="2400">
                <a:latin typeface="Comic Sans MS" pitchFamily="66" charset="0"/>
              </a:rPr>
              <a:t>:</a:t>
            </a:r>
          </a:p>
        </p:txBody>
      </p:sp>
      <p:sp>
        <p:nvSpPr>
          <p:cNvPr id="2" name="Veri Yer Tutucusu 1"/>
          <p:cNvSpPr>
            <a:spLocks noGrp="1"/>
          </p:cNvSpPr>
          <p:nvPr>
            <p:ph type="dt" sz="quarter" idx="10"/>
          </p:nvPr>
        </p:nvSpPr>
        <p:spPr/>
        <p:txBody>
          <a:bodyPr/>
          <a:lstStyle/>
          <a:p>
            <a:pPr>
              <a:defRPr/>
            </a:pPr>
            <a:fld id="{0953A06D-4096-4BBE-8745-5BF693342EB4}" type="datetime1">
              <a:rPr/>
              <a:pPr>
                <a:defRPr/>
              </a:pPr>
              <a:t>10/16/2012</a:t>
            </a:fld>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4819" name="Rectangle 8"/>
          <p:cNvSpPr>
            <a:spLocks noGrp="1" noChangeArrowheads="1"/>
          </p:cNvSpPr>
          <p:nvPr>
            <p:ph type="sldNum" sz="quarter" idx="12"/>
          </p:nvPr>
        </p:nvSpPr>
        <p:spPr>
          <a:noFill/>
        </p:spPr>
        <p:txBody>
          <a:bodyPr/>
          <a:lstStyle/>
          <a:p>
            <a:r>
              <a:rPr lang="en-US" smtClean="0">
                <a:latin typeface="Tahoma" pitchFamily="34" charset="0"/>
              </a:rPr>
              <a:t>2-</a:t>
            </a:r>
            <a:fld id="{40E153FD-4FBE-446D-8B69-22A912CF5258}" type="slidenum">
              <a:rPr lang="en-US" smtClean="0">
                <a:latin typeface="Tahoma" pitchFamily="34" charset="0"/>
              </a:rPr>
              <a:pPr/>
              <a:t>33</a:t>
            </a:fld>
            <a:endParaRPr lang="en-US" smtClean="0">
              <a:latin typeface="Tahoma" pitchFamily="34" charset="0"/>
            </a:endParaRPr>
          </a:p>
        </p:txBody>
      </p:sp>
      <p:pic>
        <p:nvPicPr>
          <p:cNvPr id="34820" name="Picture 18" descr="underline_base"/>
          <p:cNvPicPr>
            <a:picLocks noChangeArrowheads="1"/>
          </p:cNvPicPr>
          <p:nvPr/>
        </p:nvPicPr>
        <p:blipFill>
          <a:blip r:embed="rId3"/>
          <a:srcRect/>
          <a:stretch>
            <a:fillRect/>
          </a:stretch>
        </p:blipFill>
        <p:spPr bwMode="auto">
          <a:xfrm>
            <a:off x="509588" y="879475"/>
            <a:ext cx="7769225" cy="173038"/>
          </a:xfrm>
          <a:prstGeom prst="rect">
            <a:avLst/>
          </a:prstGeom>
          <a:noFill/>
          <a:ln w="9525">
            <a:noFill/>
            <a:miter lim="800000"/>
            <a:headEnd/>
            <a:tailEnd/>
          </a:ln>
        </p:spPr>
      </p:pic>
      <p:sp>
        <p:nvSpPr>
          <p:cNvPr id="34821" name="Rectangle 2"/>
          <p:cNvSpPr>
            <a:spLocks noGrp="1" noChangeArrowheads="1"/>
          </p:cNvSpPr>
          <p:nvPr>
            <p:ph type="title"/>
          </p:nvPr>
        </p:nvSpPr>
        <p:spPr>
          <a:xfrm>
            <a:off x="422275" y="192088"/>
            <a:ext cx="8455025" cy="979487"/>
          </a:xfrm>
        </p:spPr>
        <p:txBody>
          <a:bodyPr/>
          <a:lstStyle/>
          <a:p>
            <a:r>
              <a:rPr lang="en-US" sz="3600" smtClean="0">
                <a:ea typeface="ＭＳ Ｐゴシック" pitchFamily="34" charset="-128"/>
              </a:rPr>
              <a:t>Trying out HTTP (client side) for yourself</a:t>
            </a:r>
            <a:endParaRPr lang="en-US" smtClean="0">
              <a:ea typeface="ＭＳ Ｐゴシック" pitchFamily="34" charset="-128"/>
            </a:endParaRPr>
          </a:p>
        </p:txBody>
      </p:sp>
      <p:sp>
        <p:nvSpPr>
          <p:cNvPr id="34822" name="Rectangle 3"/>
          <p:cNvSpPr>
            <a:spLocks noGrp="1" noChangeArrowheads="1"/>
          </p:cNvSpPr>
          <p:nvPr>
            <p:ph type="body" sz="half" idx="1"/>
          </p:nvPr>
        </p:nvSpPr>
        <p:spPr>
          <a:xfrm>
            <a:off x="390525" y="1390650"/>
            <a:ext cx="8096250" cy="466725"/>
          </a:xfrm>
        </p:spPr>
        <p:txBody>
          <a:bodyPr/>
          <a:lstStyle/>
          <a:p>
            <a:pPr>
              <a:buFont typeface="Wingdings" pitchFamily="2" charset="2"/>
              <a:buNone/>
            </a:pPr>
            <a:r>
              <a:rPr lang="en-US" sz="2400" smtClean="0">
                <a:ea typeface="ＭＳ Ｐゴシック" pitchFamily="34" charset="-128"/>
              </a:rPr>
              <a:t>1. Telnet to your favorite Web server:</a:t>
            </a:r>
          </a:p>
          <a:p>
            <a:pPr lvl="2">
              <a:buFontTx/>
              <a:buNone/>
            </a:pPr>
            <a:endParaRPr lang="en-US" sz="1800" smtClean="0">
              <a:ea typeface="ＭＳ Ｐゴシック" pitchFamily="34" charset="-128"/>
            </a:endParaRPr>
          </a:p>
        </p:txBody>
      </p:sp>
      <p:sp>
        <p:nvSpPr>
          <p:cNvPr id="34823" name="Text Box 5"/>
          <p:cNvSpPr txBox="1">
            <a:spLocks noChangeArrowheads="1"/>
          </p:cNvSpPr>
          <p:nvPr/>
        </p:nvSpPr>
        <p:spPr bwMode="auto">
          <a:xfrm>
            <a:off x="3981450" y="2155825"/>
            <a:ext cx="4425950" cy="1190625"/>
          </a:xfrm>
          <a:prstGeom prst="rect">
            <a:avLst/>
          </a:prstGeom>
          <a:noFill/>
          <a:ln w="9525">
            <a:noFill/>
            <a:miter lim="800000"/>
            <a:headEnd/>
            <a:tailEnd/>
          </a:ln>
        </p:spPr>
        <p:txBody>
          <a:bodyPr wrap="none">
            <a:spAutoFit/>
          </a:bodyPr>
          <a:lstStyle/>
          <a:p>
            <a:pPr>
              <a:spcBef>
                <a:spcPct val="0"/>
              </a:spcBef>
              <a:buClrTx/>
              <a:buSzTx/>
              <a:buFontTx/>
              <a:buNone/>
            </a:pPr>
            <a:r>
              <a:rPr lang="en-US" sz="1800"/>
              <a:t>opens TCP connection to port 80</a:t>
            </a:r>
          </a:p>
          <a:p>
            <a:pPr>
              <a:spcBef>
                <a:spcPct val="0"/>
              </a:spcBef>
              <a:buClrTx/>
              <a:buSzTx/>
              <a:buFontTx/>
              <a:buNone/>
            </a:pPr>
            <a:r>
              <a:rPr lang="en-US" sz="1800"/>
              <a:t>(default HTTP server port) at cis.poly.edu.</a:t>
            </a:r>
          </a:p>
          <a:p>
            <a:pPr>
              <a:spcBef>
                <a:spcPct val="0"/>
              </a:spcBef>
              <a:buClrTx/>
              <a:buSzTx/>
              <a:buFontTx/>
              <a:buNone/>
            </a:pPr>
            <a:r>
              <a:rPr lang="en-US" sz="1800"/>
              <a:t>anything typed in sent </a:t>
            </a:r>
          </a:p>
          <a:p>
            <a:pPr>
              <a:spcBef>
                <a:spcPct val="0"/>
              </a:spcBef>
              <a:buClrTx/>
              <a:buSzTx/>
              <a:buFontTx/>
              <a:buNone/>
            </a:pPr>
            <a:r>
              <a:rPr lang="en-US" sz="1800"/>
              <a:t>to port 80 at cis.poly.edu</a:t>
            </a:r>
            <a:endParaRPr lang="en-US" sz="2400"/>
          </a:p>
        </p:txBody>
      </p:sp>
      <p:sp>
        <p:nvSpPr>
          <p:cNvPr id="34824" name="Text Box 6"/>
          <p:cNvSpPr txBox="1">
            <a:spLocks noChangeArrowheads="1"/>
          </p:cNvSpPr>
          <p:nvPr/>
        </p:nvSpPr>
        <p:spPr bwMode="auto">
          <a:xfrm>
            <a:off x="692150" y="2190750"/>
            <a:ext cx="318770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b="1">
                <a:solidFill>
                  <a:srgbClr val="CC0000"/>
                </a:solidFill>
                <a:latin typeface="Courier New" pitchFamily="49" charset="0"/>
              </a:rPr>
              <a:t>telnet cis.poly.edu 80</a:t>
            </a:r>
            <a:endParaRPr lang="en-US" sz="2800">
              <a:solidFill>
                <a:srgbClr val="CC0000"/>
              </a:solidFill>
            </a:endParaRPr>
          </a:p>
        </p:txBody>
      </p:sp>
      <p:sp>
        <p:nvSpPr>
          <p:cNvPr id="34825" name="Rectangle 7"/>
          <p:cNvSpPr>
            <a:spLocks noChangeArrowheads="1"/>
          </p:cNvSpPr>
          <p:nvPr/>
        </p:nvSpPr>
        <p:spPr bwMode="auto">
          <a:xfrm>
            <a:off x="361950" y="3600450"/>
            <a:ext cx="8096250" cy="466725"/>
          </a:xfrm>
          <a:prstGeom prst="rect">
            <a:avLst/>
          </a:prstGeom>
          <a:noFill/>
          <a:ln w="9525">
            <a:noFill/>
            <a:miter lim="800000"/>
            <a:headEnd/>
            <a:tailEnd/>
          </a:ln>
        </p:spPr>
        <p:txBody>
          <a:bodyPr/>
          <a:lstStyle/>
          <a:p>
            <a:pPr marL="342900" indent="-342900"/>
            <a:r>
              <a:rPr lang="en-US" sz="2400"/>
              <a:t>2. type in a GET HTTP request:</a:t>
            </a:r>
          </a:p>
          <a:p>
            <a:pPr marL="1143000" lvl="2" indent="-228600">
              <a:buClrTx/>
              <a:buSzTx/>
              <a:buFontTx/>
              <a:buNone/>
            </a:pPr>
            <a:endParaRPr lang="en-US" sz="1800">
              <a:latin typeface="Comic Sans MS" pitchFamily="66" charset="0"/>
            </a:endParaRPr>
          </a:p>
        </p:txBody>
      </p:sp>
      <p:sp>
        <p:nvSpPr>
          <p:cNvPr id="34826" name="Text Box 8"/>
          <p:cNvSpPr txBox="1">
            <a:spLocks noChangeArrowheads="1"/>
          </p:cNvSpPr>
          <p:nvPr/>
        </p:nvSpPr>
        <p:spPr bwMode="auto">
          <a:xfrm>
            <a:off x="1382713" y="4184650"/>
            <a:ext cx="2914650" cy="641350"/>
          </a:xfrm>
          <a:prstGeom prst="rect">
            <a:avLst/>
          </a:prstGeom>
          <a:noFill/>
          <a:ln w="9525">
            <a:noFill/>
            <a:miter lim="800000"/>
            <a:headEnd/>
            <a:tailEnd/>
          </a:ln>
        </p:spPr>
        <p:txBody>
          <a:bodyPr wrap="none">
            <a:spAutoFit/>
          </a:bodyPr>
          <a:lstStyle/>
          <a:p>
            <a:pPr>
              <a:spcBef>
                <a:spcPct val="0"/>
              </a:spcBef>
              <a:buClrTx/>
              <a:buSzTx/>
              <a:buFontTx/>
              <a:buNone/>
            </a:pPr>
            <a:r>
              <a:rPr lang="en-US" sz="1800" b="1">
                <a:solidFill>
                  <a:srgbClr val="CC0000"/>
                </a:solidFill>
                <a:latin typeface="Courier New" pitchFamily="49" charset="0"/>
              </a:rPr>
              <a:t>GET /~ross/ HTTP/1.1</a:t>
            </a:r>
          </a:p>
          <a:p>
            <a:pPr>
              <a:spcBef>
                <a:spcPct val="0"/>
              </a:spcBef>
              <a:buClrTx/>
              <a:buSzTx/>
              <a:buFontTx/>
              <a:buNone/>
            </a:pPr>
            <a:r>
              <a:rPr lang="en-US" sz="1800" b="1">
                <a:solidFill>
                  <a:srgbClr val="CC0000"/>
                </a:solidFill>
                <a:latin typeface="Courier New" pitchFamily="49" charset="0"/>
              </a:rPr>
              <a:t>Host: cis.poly.edu</a:t>
            </a:r>
            <a:endParaRPr lang="en-US" sz="1800">
              <a:solidFill>
                <a:srgbClr val="CC0000"/>
              </a:solidFill>
              <a:latin typeface="Courier New" pitchFamily="49" charset="0"/>
            </a:endParaRPr>
          </a:p>
        </p:txBody>
      </p:sp>
      <p:sp>
        <p:nvSpPr>
          <p:cNvPr id="34827" name="Text Box 11"/>
          <p:cNvSpPr txBox="1">
            <a:spLocks noChangeArrowheads="1"/>
          </p:cNvSpPr>
          <p:nvPr/>
        </p:nvSpPr>
        <p:spPr bwMode="auto">
          <a:xfrm>
            <a:off x="4848225" y="4098925"/>
            <a:ext cx="3092450" cy="1190625"/>
          </a:xfrm>
          <a:prstGeom prst="rect">
            <a:avLst/>
          </a:prstGeom>
          <a:noFill/>
          <a:ln w="9525">
            <a:noFill/>
            <a:miter lim="800000"/>
            <a:headEnd/>
            <a:tailEnd/>
          </a:ln>
        </p:spPr>
        <p:txBody>
          <a:bodyPr wrap="none">
            <a:spAutoFit/>
          </a:bodyPr>
          <a:lstStyle/>
          <a:p>
            <a:pPr>
              <a:spcBef>
                <a:spcPct val="0"/>
              </a:spcBef>
              <a:buClrTx/>
              <a:buSzTx/>
              <a:buFontTx/>
              <a:buNone/>
            </a:pPr>
            <a:r>
              <a:rPr lang="en-US" sz="1800"/>
              <a:t>by typing this in (hit carriage</a:t>
            </a:r>
          </a:p>
          <a:p>
            <a:pPr>
              <a:spcBef>
                <a:spcPct val="0"/>
              </a:spcBef>
              <a:buClrTx/>
              <a:buSzTx/>
              <a:buFontTx/>
              <a:buNone/>
            </a:pPr>
            <a:r>
              <a:rPr lang="en-US" sz="1800"/>
              <a:t>return twice), you send</a:t>
            </a:r>
          </a:p>
          <a:p>
            <a:pPr>
              <a:spcBef>
                <a:spcPct val="0"/>
              </a:spcBef>
              <a:buClrTx/>
              <a:buSzTx/>
              <a:buFontTx/>
              <a:buNone/>
            </a:pPr>
            <a:r>
              <a:rPr lang="en-US" sz="1800"/>
              <a:t>this minimal (but complete) </a:t>
            </a:r>
          </a:p>
          <a:p>
            <a:pPr>
              <a:spcBef>
                <a:spcPct val="0"/>
              </a:spcBef>
              <a:buClrTx/>
              <a:buSzTx/>
              <a:buFontTx/>
              <a:buNone/>
            </a:pPr>
            <a:r>
              <a:rPr lang="en-US" sz="1800"/>
              <a:t>GET request to HTTP server</a:t>
            </a:r>
            <a:endParaRPr lang="en-US" sz="2400"/>
          </a:p>
        </p:txBody>
      </p:sp>
      <p:sp>
        <p:nvSpPr>
          <p:cNvPr id="34828" name="Freeform 12"/>
          <p:cNvSpPr>
            <a:spLocks/>
          </p:cNvSpPr>
          <p:nvPr/>
        </p:nvSpPr>
        <p:spPr bwMode="auto">
          <a:xfrm>
            <a:off x="4029075" y="2162175"/>
            <a:ext cx="247650" cy="1181100"/>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000099"/>
            </a:solidFill>
            <a:round/>
            <a:headEnd/>
            <a:tailEnd/>
          </a:ln>
        </p:spPr>
        <p:txBody>
          <a:bodyPr wrap="none" anchor="ctr"/>
          <a:lstStyle/>
          <a:p>
            <a:endParaRPr lang="tr-TR"/>
          </a:p>
        </p:txBody>
      </p:sp>
      <p:sp>
        <p:nvSpPr>
          <p:cNvPr id="34829" name="Freeform 13"/>
          <p:cNvSpPr>
            <a:spLocks/>
          </p:cNvSpPr>
          <p:nvPr/>
        </p:nvSpPr>
        <p:spPr bwMode="auto">
          <a:xfrm>
            <a:off x="4829175" y="4067175"/>
            <a:ext cx="257175" cy="1190625"/>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000099"/>
            </a:solidFill>
            <a:round/>
            <a:headEnd/>
            <a:tailEnd/>
          </a:ln>
        </p:spPr>
        <p:txBody>
          <a:bodyPr wrap="none" anchor="ctr"/>
          <a:lstStyle/>
          <a:p>
            <a:endParaRPr lang="tr-TR"/>
          </a:p>
        </p:txBody>
      </p:sp>
      <p:sp>
        <p:nvSpPr>
          <p:cNvPr id="34830" name="Rectangle 14"/>
          <p:cNvSpPr>
            <a:spLocks noChangeArrowheads="1"/>
          </p:cNvSpPr>
          <p:nvPr/>
        </p:nvSpPr>
        <p:spPr bwMode="auto">
          <a:xfrm>
            <a:off x="361950" y="5429250"/>
            <a:ext cx="8096250" cy="466725"/>
          </a:xfrm>
          <a:prstGeom prst="rect">
            <a:avLst/>
          </a:prstGeom>
          <a:noFill/>
          <a:ln w="9525">
            <a:noFill/>
            <a:miter lim="800000"/>
            <a:headEnd/>
            <a:tailEnd/>
          </a:ln>
        </p:spPr>
        <p:txBody>
          <a:bodyPr/>
          <a:lstStyle/>
          <a:p>
            <a:pPr marL="342900" indent="-342900"/>
            <a:r>
              <a:rPr lang="en-US" sz="2400"/>
              <a:t>3. look at response message sent by HTTP server!</a:t>
            </a:r>
          </a:p>
        </p:txBody>
      </p:sp>
      <p:sp>
        <p:nvSpPr>
          <p:cNvPr id="34831" name="Text Box 17"/>
          <p:cNvSpPr txBox="1">
            <a:spLocks noChangeArrowheads="1"/>
          </p:cNvSpPr>
          <p:nvPr/>
        </p:nvSpPr>
        <p:spPr bwMode="auto">
          <a:xfrm>
            <a:off x="409575" y="6029325"/>
            <a:ext cx="8108950" cy="457200"/>
          </a:xfrm>
          <a:prstGeom prst="rect">
            <a:avLst/>
          </a:prstGeom>
          <a:noFill/>
          <a:ln w="9525">
            <a:noFill/>
            <a:miter lim="800000"/>
            <a:headEnd/>
            <a:tailEnd/>
          </a:ln>
        </p:spPr>
        <p:txBody>
          <a:bodyPr wrap="none">
            <a:spAutoFit/>
          </a:bodyPr>
          <a:lstStyle/>
          <a:p>
            <a:pPr marL="342900" indent="-342900"/>
            <a:r>
              <a:rPr lang="en-US" sz="2400">
                <a:latin typeface="Gill Sans MT" pitchFamily="34" charset="0"/>
              </a:rPr>
              <a:t>(or use Wireshark to look at captured HTTP request/response)</a:t>
            </a:r>
          </a:p>
        </p:txBody>
      </p:sp>
      <p:sp>
        <p:nvSpPr>
          <p:cNvPr id="2" name="Veri Yer Tutucusu 1"/>
          <p:cNvSpPr>
            <a:spLocks noGrp="1"/>
          </p:cNvSpPr>
          <p:nvPr>
            <p:ph type="dt" sz="quarter" idx="10"/>
          </p:nvPr>
        </p:nvSpPr>
        <p:spPr/>
        <p:txBody>
          <a:bodyPr/>
          <a:lstStyle/>
          <a:p>
            <a:pPr>
              <a:defRPr/>
            </a:pPr>
            <a:fld id="{1BA4D9CD-E193-4132-9A74-FCF7E60CCD81}" type="datetime1">
              <a:rPr/>
              <a:pPr>
                <a:defRPr/>
              </a:pPr>
              <a:t>10/16/2012</a:t>
            </a:fld>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5843" name="Rectangle 8"/>
          <p:cNvSpPr>
            <a:spLocks noGrp="1" noChangeArrowheads="1"/>
          </p:cNvSpPr>
          <p:nvPr>
            <p:ph type="sldNum" sz="quarter" idx="12"/>
          </p:nvPr>
        </p:nvSpPr>
        <p:spPr>
          <a:noFill/>
        </p:spPr>
        <p:txBody>
          <a:bodyPr/>
          <a:lstStyle/>
          <a:p>
            <a:r>
              <a:rPr lang="en-US" smtClean="0">
                <a:latin typeface="Tahoma" pitchFamily="34" charset="0"/>
              </a:rPr>
              <a:t>2-</a:t>
            </a:r>
            <a:fld id="{588E1A90-8A8F-4211-9D6D-247DD8AFB30A}" type="slidenum">
              <a:rPr lang="en-US" smtClean="0">
                <a:latin typeface="Tahoma" pitchFamily="34" charset="0"/>
              </a:rPr>
              <a:pPr/>
              <a:t>34</a:t>
            </a:fld>
            <a:endParaRPr lang="en-US" smtClean="0">
              <a:latin typeface="Tahoma" pitchFamily="34" charset="0"/>
            </a:endParaRPr>
          </a:p>
        </p:txBody>
      </p:sp>
      <p:sp>
        <p:nvSpPr>
          <p:cNvPr id="35844" name="Rectangle 2"/>
          <p:cNvSpPr>
            <a:spLocks noGrp="1" noChangeArrowheads="1"/>
          </p:cNvSpPr>
          <p:nvPr>
            <p:ph type="title"/>
          </p:nvPr>
        </p:nvSpPr>
        <p:spPr/>
        <p:txBody>
          <a:bodyPr/>
          <a:lstStyle/>
          <a:p>
            <a:r>
              <a:rPr lang="en-US" smtClean="0">
                <a:ea typeface="ＭＳ Ｐゴシック" pitchFamily="34" charset="-128"/>
              </a:rPr>
              <a:t>User-server state: cookies</a:t>
            </a:r>
          </a:p>
        </p:txBody>
      </p:sp>
      <p:sp>
        <p:nvSpPr>
          <p:cNvPr id="35845" name="Rectangle 3"/>
          <p:cNvSpPr>
            <a:spLocks noGrp="1" noChangeArrowheads="1"/>
          </p:cNvSpPr>
          <p:nvPr>
            <p:ph type="body" sz="half" idx="1"/>
          </p:nvPr>
        </p:nvSpPr>
        <p:spPr>
          <a:xfrm>
            <a:off x="533400" y="1611313"/>
            <a:ext cx="3810000" cy="4887912"/>
          </a:xfrm>
        </p:spPr>
        <p:txBody>
          <a:bodyPr/>
          <a:lstStyle/>
          <a:p>
            <a:pPr>
              <a:lnSpc>
                <a:spcPct val="90000"/>
              </a:lnSpc>
              <a:buFont typeface="Wingdings" pitchFamily="2" charset="2"/>
              <a:buNone/>
            </a:pPr>
            <a:r>
              <a:rPr lang="en-US" sz="2400" smtClean="0">
                <a:ea typeface="ＭＳ Ｐゴシック" pitchFamily="34" charset="-128"/>
              </a:rPr>
              <a:t>many Web sites use cookies</a:t>
            </a:r>
          </a:p>
          <a:p>
            <a:pPr>
              <a:lnSpc>
                <a:spcPct val="90000"/>
              </a:lnSpc>
              <a:buFont typeface="Wingdings" pitchFamily="2" charset="2"/>
              <a:buNone/>
            </a:pPr>
            <a:r>
              <a:rPr lang="en-US" sz="2400" i="1" smtClean="0">
                <a:solidFill>
                  <a:srgbClr val="CC0000"/>
                </a:solidFill>
                <a:ea typeface="ＭＳ Ｐゴシック" pitchFamily="34" charset="-128"/>
              </a:rPr>
              <a:t>four components:</a:t>
            </a:r>
          </a:p>
          <a:p>
            <a:pPr lvl="1">
              <a:lnSpc>
                <a:spcPct val="90000"/>
              </a:lnSpc>
              <a:buFont typeface="Wingdings" pitchFamily="2" charset="2"/>
              <a:buNone/>
            </a:pPr>
            <a:r>
              <a:rPr lang="en-US" sz="2000" smtClean="0">
                <a:ea typeface="ＭＳ Ｐゴシック" pitchFamily="34" charset="-128"/>
              </a:rPr>
              <a:t>1) </a:t>
            </a:r>
            <a:r>
              <a:rPr lang="en-US" smtClean="0">
                <a:ea typeface="ＭＳ Ｐゴシック" pitchFamily="34" charset="-128"/>
              </a:rPr>
              <a:t>cookie header line of HTTP </a:t>
            </a:r>
            <a:r>
              <a:rPr lang="en-US" i="1" smtClean="0">
                <a:ea typeface="ＭＳ Ｐゴシック" pitchFamily="34" charset="-128"/>
              </a:rPr>
              <a:t>response</a:t>
            </a:r>
            <a:r>
              <a:rPr lang="en-US" smtClean="0">
                <a:ea typeface="ＭＳ Ｐゴシック" pitchFamily="34" charset="-128"/>
              </a:rPr>
              <a:t> message</a:t>
            </a:r>
          </a:p>
          <a:p>
            <a:pPr lvl="1">
              <a:lnSpc>
                <a:spcPct val="90000"/>
              </a:lnSpc>
              <a:buFont typeface="Wingdings" pitchFamily="2" charset="2"/>
              <a:buNone/>
            </a:pPr>
            <a:r>
              <a:rPr lang="en-US" smtClean="0">
                <a:ea typeface="ＭＳ Ｐゴシック" pitchFamily="34" charset="-128"/>
              </a:rPr>
              <a:t>2) cookie header line in next HTTP </a:t>
            </a:r>
            <a:r>
              <a:rPr lang="en-US" i="1" smtClean="0">
                <a:ea typeface="ＭＳ Ｐゴシック" pitchFamily="34" charset="-128"/>
              </a:rPr>
              <a:t>request</a:t>
            </a:r>
            <a:r>
              <a:rPr lang="en-US" smtClean="0">
                <a:ea typeface="ＭＳ Ｐゴシック" pitchFamily="34" charset="-128"/>
              </a:rPr>
              <a:t> message</a:t>
            </a:r>
          </a:p>
          <a:p>
            <a:pPr lvl="1">
              <a:lnSpc>
                <a:spcPct val="90000"/>
              </a:lnSpc>
              <a:buFont typeface="Wingdings" pitchFamily="2" charset="2"/>
              <a:buNone/>
            </a:pPr>
            <a:r>
              <a:rPr lang="en-US" smtClean="0">
                <a:ea typeface="ＭＳ Ｐゴシック" pitchFamily="34" charset="-128"/>
              </a:rPr>
              <a:t>3) cookie file kept on user</a:t>
            </a:r>
            <a:r>
              <a:rPr lang="ja-JP" altLang="en-US" smtClean="0">
                <a:ea typeface="ＭＳ Ｐゴシック" pitchFamily="34" charset="-128"/>
              </a:rPr>
              <a:t>’</a:t>
            </a:r>
            <a:r>
              <a:rPr lang="en-US" altLang="ja-JP" smtClean="0">
                <a:ea typeface="ＭＳ Ｐゴシック" pitchFamily="34" charset="-128"/>
              </a:rPr>
              <a:t>s host, managed by user</a:t>
            </a:r>
            <a:r>
              <a:rPr lang="ja-JP" altLang="en-US" smtClean="0">
                <a:ea typeface="ＭＳ Ｐゴシック" pitchFamily="34" charset="-128"/>
              </a:rPr>
              <a:t>’</a:t>
            </a:r>
            <a:r>
              <a:rPr lang="en-US" altLang="ja-JP" smtClean="0">
                <a:ea typeface="ＭＳ Ｐゴシック" pitchFamily="34" charset="-128"/>
              </a:rPr>
              <a:t>s browser</a:t>
            </a:r>
          </a:p>
          <a:p>
            <a:pPr lvl="1">
              <a:lnSpc>
                <a:spcPct val="90000"/>
              </a:lnSpc>
              <a:buFont typeface="Wingdings" pitchFamily="2" charset="2"/>
              <a:buNone/>
            </a:pPr>
            <a:r>
              <a:rPr lang="en-US" smtClean="0">
                <a:ea typeface="ＭＳ Ｐゴシック" pitchFamily="34" charset="-128"/>
              </a:rPr>
              <a:t>4) back-end database at Web site</a:t>
            </a:r>
          </a:p>
        </p:txBody>
      </p:sp>
      <p:sp>
        <p:nvSpPr>
          <p:cNvPr id="35846" name="Rectangle 4"/>
          <p:cNvSpPr>
            <a:spLocks noGrp="1" noChangeArrowheads="1"/>
          </p:cNvSpPr>
          <p:nvPr>
            <p:ph type="body" sz="half" idx="2"/>
          </p:nvPr>
        </p:nvSpPr>
        <p:spPr>
          <a:xfrm>
            <a:off x="4425950" y="1392238"/>
            <a:ext cx="4059238" cy="4648200"/>
          </a:xfrm>
        </p:spPr>
        <p:txBody>
          <a:bodyPr/>
          <a:lstStyle/>
          <a:p>
            <a:pPr>
              <a:buFont typeface="Wingdings" pitchFamily="2" charset="2"/>
              <a:buNone/>
            </a:pPr>
            <a:r>
              <a:rPr lang="en-US" sz="2400" smtClean="0">
                <a:solidFill>
                  <a:srgbClr val="CC0000"/>
                </a:solidFill>
                <a:ea typeface="ＭＳ Ｐゴシック" pitchFamily="34" charset="-128"/>
              </a:rPr>
              <a:t>example:</a:t>
            </a:r>
          </a:p>
          <a:p>
            <a:r>
              <a:rPr lang="en-US" sz="2400" smtClean="0">
                <a:ea typeface="ＭＳ Ｐゴシック" pitchFamily="34" charset="-128"/>
              </a:rPr>
              <a:t>Susan always access Internet from PC</a:t>
            </a:r>
          </a:p>
          <a:p>
            <a:r>
              <a:rPr lang="en-US" sz="2400" smtClean="0">
                <a:ea typeface="ＭＳ Ｐゴシック" pitchFamily="34" charset="-128"/>
              </a:rPr>
              <a:t>visits specific e-commerce site for first time</a:t>
            </a:r>
          </a:p>
          <a:p>
            <a:r>
              <a:rPr lang="en-US" sz="2400" smtClean="0">
                <a:ea typeface="ＭＳ Ｐゴシック" pitchFamily="34" charset="-128"/>
              </a:rPr>
              <a:t>when initial HTTP requests arrives at site, site creates: </a:t>
            </a:r>
          </a:p>
          <a:p>
            <a:pPr lvl="1"/>
            <a:r>
              <a:rPr lang="en-US" smtClean="0">
                <a:ea typeface="ＭＳ Ｐゴシック" pitchFamily="34" charset="-128"/>
              </a:rPr>
              <a:t>unique ID</a:t>
            </a:r>
          </a:p>
          <a:p>
            <a:pPr lvl="1"/>
            <a:r>
              <a:rPr lang="en-US" smtClean="0">
                <a:ea typeface="ＭＳ Ｐゴシック" pitchFamily="34" charset="-128"/>
              </a:rPr>
              <a:t>entry in backend database for ID</a:t>
            </a:r>
          </a:p>
        </p:txBody>
      </p:sp>
      <p:pic>
        <p:nvPicPr>
          <p:cNvPr id="35847" name="Picture 10" descr="underline_base"/>
          <p:cNvPicPr>
            <a:picLocks noChangeArrowheads="1"/>
          </p:cNvPicPr>
          <p:nvPr/>
        </p:nvPicPr>
        <p:blipFill>
          <a:blip r:embed="rId3"/>
          <a:srcRect/>
          <a:stretch>
            <a:fillRect/>
          </a:stretch>
        </p:blipFill>
        <p:spPr bwMode="auto">
          <a:xfrm>
            <a:off x="614363" y="1046163"/>
            <a:ext cx="6126162" cy="168275"/>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174D4AFB-7778-424F-9694-6E2406E80861}" type="datetime1">
              <a:rPr/>
              <a:pPr>
                <a:defRPr/>
              </a:pPr>
              <a:t>10/16/2012</a:t>
            </a:fld>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6867" name="Rectangle 8"/>
          <p:cNvSpPr>
            <a:spLocks noGrp="1" noChangeArrowheads="1"/>
          </p:cNvSpPr>
          <p:nvPr>
            <p:ph type="sldNum" sz="quarter" idx="12"/>
          </p:nvPr>
        </p:nvSpPr>
        <p:spPr>
          <a:noFill/>
        </p:spPr>
        <p:txBody>
          <a:bodyPr/>
          <a:lstStyle/>
          <a:p>
            <a:r>
              <a:rPr lang="en-US" smtClean="0">
                <a:latin typeface="Tahoma" pitchFamily="34" charset="0"/>
              </a:rPr>
              <a:t>2-</a:t>
            </a:r>
            <a:fld id="{20E00543-D58B-4A67-AF5E-3E228ACC8B3B}" type="slidenum">
              <a:rPr lang="en-US" smtClean="0">
                <a:latin typeface="Tahoma" pitchFamily="34" charset="0"/>
              </a:rPr>
              <a:pPr/>
              <a:t>35</a:t>
            </a:fld>
            <a:endParaRPr lang="en-US" smtClean="0">
              <a:latin typeface="Tahoma" pitchFamily="34" charset="0"/>
            </a:endParaRPr>
          </a:p>
        </p:txBody>
      </p:sp>
      <p:pic>
        <p:nvPicPr>
          <p:cNvPr id="36868" name="Picture 59" descr="underline_base"/>
          <p:cNvPicPr>
            <a:picLocks noChangeArrowheads="1"/>
          </p:cNvPicPr>
          <p:nvPr/>
        </p:nvPicPr>
        <p:blipFill>
          <a:blip r:embed="rId3"/>
          <a:srcRect/>
          <a:stretch>
            <a:fillRect/>
          </a:stretch>
        </p:blipFill>
        <p:spPr bwMode="auto">
          <a:xfrm>
            <a:off x="503238" y="788988"/>
            <a:ext cx="6399212" cy="173037"/>
          </a:xfrm>
          <a:prstGeom prst="rect">
            <a:avLst/>
          </a:prstGeom>
          <a:noFill/>
          <a:ln w="9525">
            <a:noFill/>
            <a:miter lim="800000"/>
            <a:headEnd/>
            <a:tailEnd/>
          </a:ln>
        </p:spPr>
      </p:pic>
      <p:sp>
        <p:nvSpPr>
          <p:cNvPr id="36869" name="Rectangle 2"/>
          <p:cNvSpPr>
            <a:spLocks noGrp="1" noChangeArrowheads="1"/>
          </p:cNvSpPr>
          <p:nvPr>
            <p:ph type="title"/>
          </p:nvPr>
        </p:nvSpPr>
        <p:spPr>
          <a:xfrm>
            <a:off x="431800" y="153988"/>
            <a:ext cx="7772400" cy="773112"/>
          </a:xfrm>
        </p:spPr>
        <p:txBody>
          <a:bodyPr/>
          <a:lstStyle/>
          <a:p>
            <a:r>
              <a:rPr lang="en-US" sz="3600" smtClean="0">
                <a:ea typeface="ＭＳ Ｐゴシック" pitchFamily="34" charset="-128"/>
              </a:rPr>
              <a:t>Cookies: keeping </a:t>
            </a:r>
            <a:r>
              <a:rPr lang="ja-JP" altLang="en-US" sz="3600" smtClean="0">
                <a:ea typeface="ＭＳ Ｐゴシック" pitchFamily="34" charset="-128"/>
              </a:rPr>
              <a:t>“</a:t>
            </a:r>
            <a:r>
              <a:rPr lang="en-US" altLang="ja-JP" sz="3600" smtClean="0">
                <a:ea typeface="ＭＳ Ｐゴシック" pitchFamily="34" charset="-128"/>
              </a:rPr>
              <a:t>state</a:t>
            </a:r>
            <a:r>
              <a:rPr lang="ja-JP" altLang="en-US" sz="3600" smtClean="0">
                <a:ea typeface="ＭＳ Ｐゴシック" pitchFamily="34" charset="-128"/>
              </a:rPr>
              <a:t>”</a:t>
            </a:r>
            <a:r>
              <a:rPr lang="en-US" altLang="ja-JP" sz="3600" smtClean="0">
                <a:ea typeface="ＭＳ Ｐゴシック" pitchFamily="34" charset="-128"/>
              </a:rPr>
              <a:t> (cont.)</a:t>
            </a:r>
            <a:endParaRPr lang="en-US" smtClean="0">
              <a:ea typeface="ＭＳ Ｐゴシック" pitchFamily="34" charset="-128"/>
            </a:endParaRPr>
          </a:p>
        </p:txBody>
      </p:sp>
      <p:sp>
        <p:nvSpPr>
          <p:cNvPr id="36870" name="Text Box 5"/>
          <p:cNvSpPr txBox="1">
            <a:spLocks noChangeArrowheads="1"/>
          </p:cNvSpPr>
          <p:nvPr/>
        </p:nvSpPr>
        <p:spPr bwMode="auto">
          <a:xfrm>
            <a:off x="1052513" y="1227138"/>
            <a:ext cx="777875" cy="396875"/>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CC0000"/>
                </a:solidFill>
              </a:rPr>
              <a:t>client</a:t>
            </a:r>
          </a:p>
        </p:txBody>
      </p:sp>
      <p:sp>
        <p:nvSpPr>
          <p:cNvPr id="36871" name="Text Box 6"/>
          <p:cNvSpPr txBox="1">
            <a:spLocks noChangeArrowheads="1"/>
          </p:cNvSpPr>
          <p:nvPr/>
        </p:nvSpPr>
        <p:spPr bwMode="auto">
          <a:xfrm>
            <a:off x="5973763" y="1273175"/>
            <a:ext cx="889000" cy="396875"/>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CC0000"/>
                </a:solidFill>
              </a:rPr>
              <a:t>server</a:t>
            </a:r>
          </a:p>
        </p:txBody>
      </p:sp>
      <p:grpSp>
        <p:nvGrpSpPr>
          <p:cNvPr id="2" name="Group 90"/>
          <p:cNvGrpSpPr>
            <a:grpSpLocks/>
          </p:cNvGrpSpPr>
          <p:nvPr/>
        </p:nvGrpSpPr>
        <p:grpSpPr bwMode="auto">
          <a:xfrm>
            <a:off x="2200275" y="4227513"/>
            <a:ext cx="3305175" cy="425450"/>
            <a:chOff x="1386" y="2663"/>
            <a:chExt cx="2082" cy="268"/>
          </a:xfrm>
        </p:grpSpPr>
        <p:sp>
          <p:nvSpPr>
            <p:cNvPr id="36953" name="Line 16"/>
            <p:cNvSpPr>
              <a:spLocks noChangeShapeType="1"/>
            </p:cNvSpPr>
            <p:nvPr/>
          </p:nvSpPr>
          <p:spPr bwMode="auto">
            <a:xfrm flipH="1">
              <a:off x="1386" y="2663"/>
              <a:ext cx="2082" cy="240"/>
            </a:xfrm>
            <a:prstGeom prst="line">
              <a:avLst/>
            </a:prstGeom>
            <a:noFill/>
            <a:ln w="19050">
              <a:solidFill>
                <a:schemeClr val="tx1"/>
              </a:solidFill>
              <a:round/>
              <a:headEnd/>
              <a:tailEnd type="triangle" w="med" len="med"/>
            </a:ln>
          </p:spPr>
          <p:txBody>
            <a:bodyPr wrap="none" anchor="ctr"/>
            <a:lstStyle/>
            <a:p>
              <a:endParaRPr lang="tr-TR"/>
            </a:p>
          </p:txBody>
        </p:sp>
        <p:grpSp>
          <p:nvGrpSpPr>
            <p:cNvPr id="36954" name="Group 17"/>
            <p:cNvGrpSpPr>
              <a:grpSpLocks/>
            </p:cNvGrpSpPr>
            <p:nvPr/>
          </p:nvGrpSpPr>
          <p:grpSpPr bwMode="auto">
            <a:xfrm>
              <a:off x="1553" y="2694"/>
              <a:ext cx="1743" cy="237"/>
              <a:chOff x="3268" y="2846"/>
              <a:chExt cx="1743" cy="237"/>
            </a:xfrm>
          </p:grpSpPr>
          <p:sp>
            <p:nvSpPr>
              <p:cNvPr id="36955"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tr-TR" sz="2400">
                  <a:latin typeface="Comic Sans MS" pitchFamily="66" charset="0"/>
                </a:endParaRPr>
              </a:p>
            </p:txBody>
          </p:sp>
          <p:sp>
            <p:nvSpPr>
              <p:cNvPr id="36956" name="Text Box 19"/>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response msg</a:t>
                </a:r>
                <a:endParaRPr lang="en-US" sz="2400"/>
              </a:p>
            </p:txBody>
          </p:sp>
        </p:grpSp>
      </p:grpSp>
      <p:grpSp>
        <p:nvGrpSpPr>
          <p:cNvPr id="4" name="Group 94"/>
          <p:cNvGrpSpPr>
            <a:grpSpLocks/>
          </p:cNvGrpSpPr>
          <p:nvPr/>
        </p:nvGrpSpPr>
        <p:grpSpPr bwMode="auto">
          <a:xfrm>
            <a:off x="2209800" y="6145213"/>
            <a:ext cx="3305175" cy="407987"/>
            <a:chOff x="1392" y="3605"/>
            <a:chExt cx="2082" cy="257"/>
          </a:xfrm>
        </p:grpSpPr>
        <p:sp>
          <p:nvSpPr>
            <p:cNvPr id="36949" name="Line 24"/>
            <p:cNvSpPr>
              <a:spLocks noChangeShapeType="1"/>
            </p:cNvSpPr>
            <p:nvPr/>
          </p:nvSpPr>
          <p:spPr bwMode="auto">
            <a:xfrm flipH="1">
              <a:off x="1392" y="3605"/>
              <a:ext cx="2082" cy="240"/>
            </a:xfrm>
            <a:prstGeom prst="line">
              <a:avLst/>
            </a:prstGeom>
            <a:noFill/>
            <a:ln w="19050">
              <a:solidFill>
                <a:schemeClr val="tx1"/>
              </a:solidFill>
              <a:round/>
              <a:headEnd/>
              <a:tailEnd type="triangle" w="med" len="med"/>
            </a:ln>
          </p:spPr>
          <p:txBody>
            <a:bodyPr wrap="none" anchor="ctr"/>
            <a:lstStyle/>
            <a:p>
              <a:endParaRPr lang="tr-TR"/>
            </a:p>
          </p:txBody>
        </p:sp>
        <p:grpSp>
          <p:nvGrpSpPr>
            <p:cNvPr id="36950" name="Group 25"/>
            <p:cNvGrpSpPr>
              <a:grpSpLocks/>
            </p:cNvGrpSpPr>
            <p:nvPr/>
          </p:nvGrpSpPr>
          <p:grpSpPr bwMode="auto">
            <a:xfrm>
              <a:off x="1552" y="3625"/>
              <a:ext cx="1743" cy="237"/>
              <a:chOff x="3268" y="2846"/>
              <a:chExt cx="1743" cy="237"/>
            </a:xfrm>
          </p:grpSpPr>
          <p:sp>
            <p:nvSpPr>
              <p:cNvPr id="36951"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tr-TR" sz="2400">
                  <a:latin typeface="Comic Sans MS" pitchFamily="66" charset="0"/>
                </a:endParaRPr>
              </a:p>
            </p:txBody>
          </p:sp>
          <p:sp>
            <p:nvSpPr>
              <p:cNvPr id="36952" name="Text Box 27"/>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response msg</a:t>
                </a:r>
                <a:endParaRPr lang="en-US" sz="2400"/>
              </a:p>
            </p:txBody>
          </p:sp>
        </p:grpSp>
      </p:grpSp>
      <p:sp>
        <p:nvSpPr>
          <p:cNvPr id="50235" name="Text Box 59"/>
          <p:cNvSpPr txBox="1">
            <a:spLocks noChangeArrowheads="1"/>
          </p:cNvSpPr>
          <p:nvPr/>
        </p:nvSpPr>
        <p:spPr bwMode="auto">
          <a:xfrm>
            <a:off x="981075" y="2454275"/>
            <a:ext cx="1787525" cy="336550"/>
          </a:xfrm>
          <a:prstGeom prst="rect">
            <a:avLst/>
          </a:prstGeom>
          <a:noFill/>
          <a:ln w="9525">
            <a:noFill/>
            <a:miter lim="800000"/>
            <a:headEnd/>
            <a:tailEnd/>
          </a:ln>
        </p:spPr>
        <p:txBody>
          <a:bodyPr>
            <a:spAutoFit/>
          </a:bodyPr>
          <a:lstStyle/>
          <a:p>
            <a:pPr>
              <a:spcBef>
                <a:spcPct val="0"/>
              </a:spcBef>
              <a:buClrTx/>
              <a:buSzTx/>
              <a:buFontTx/>
              <a:buNone/>
            </a:pPr>
            <a:r>
              <a:rPr lang="en-US" sz="1600"/>
              <a:t>cookie file</a:t>
            </a:r>
          </a:p>
        </p:txBody>
      </p:sp>
      <p:sp>
        <p:nvSpPr>
          <p:cNvPr id="50242" name="Text Box 66"/>
          <p:cNvSpPr txBox="1">
            <a:spLocks noChangeArrowheads="1"/>
          </p:cNvSpPr>
          <p:nvPr/>
        </p:nvSpPr>
        <p:spPr bwMode="auto">
          <a:xfrm>
            <a:off x="0" y="4878388"/>
            <a:ext cx="1733550" cy="366712"/>
          </a:xfrm>
          <a:prstGeom prst="rect">
            <a:avLst/>
          </a:prstGeom>
          <a:noFill/>
          <a:ln w="9525">
            <a:noFill/>
            <a:miter lim="800000"/>
            <a:headEnd/>
            <a:tailEnd/>
          </a:ln>
        </p:spPr>
        <p:txBody>
          <a:bodyPr wrap="none">
            <a:spAutoFit/>
          </a:bodyPr>
          <a:lstStyle/>
          <a:p>
            <a:pPr>
              <a:spcBef>
                <a:spcPct val="0"/>
              </a:spcBef>
              <a:buClrTx/>
              <a:buSzTx/>
              <a:buFontTx/>
              <a:buNone/>
            </a:pPr>
            <a:r>
              <a:rPr lang="en-US" sz="1800"/>
              <a:t>one week later:</a:t>
            </a:r>
          </a:p>
        </p:txBody>
      </p:sp>
      <p:grpSp>
        <p:nvGrpSpPr>
          <p:cNvPr id="6" name="Group 89"/>
          <p:cNvGrpSpPr>
            <a:grpSpLocks/>
          </p:cNvGrpSpPr>
          <p:nvPr/>
        </p:nvGrpSpPr>
        <p:grpSpPr bwMode="auto">
          <a:xfrm>
            <a:off x="2209800" y="3589338"/>
            <a:ext cx="5638800" cy="1028700"/>
            <a:chOff x="1392" y="2261"/>
            <a:chExt cx="3552" cy="648"/>
          </a:xfrm>
        </p:grpSpPr>
        <p:sp>
          <p:nvSpPr>
            <p:cNvPr id="36942" name="Line 12"/>
            <p:cNvSpPr>
              <a:spLocks noChangeShapeType="1"/>
            </p:cNvSpPr>
            <p:nvPr/>
          </p:nvSpPr>
          <p:spPr bwMode="auto">
            <a:xfrm>
              <a:off x="1392" y="2357"/>
              <a:ext cx="2082" cy="240"/>
            </a:xfrm>
            <a:prstGeom prst="line">
              <a:avLst/>
            </a:prstGeom>
            <a:noFill/>
            <a:ln w="19050">
              <a:solidFill>
                <a:schemeClr val="tx1"/>
              </a:solidFill>
              <a:round/>
              <a:headEnd/>
              <a:tailEnd type="triangle" w="med" len="med"/>
            </a:ln>
          </p:spPr>
          <p:txBody>
            <a:bodyPr wrap="none" anchor="ctr"/>
            <a:lstStyle/>
            <a:p>
              <a:endParaRPr lang="tr-TR"/>
            </a:p>
          </p:txBody>
        </p:sp>
        <p:sp>
          <p:nvSpPr>
            <p:cNvPr id="36943" name="Text Box 15"/>
            <p:cNvSpPr txBox="1">
              <a:spLocks noChangeArrowheads="1"/>
            </p:cNvSpPr>
            <p:nvPr/>
          </p:nvSpPr>
          <p:spPr bwMode="auto">
            <a:xfrm>
              <a:off x="1548" y="2261"/>
              <a:ext cx="1689" cy="356"/>
            </a:xfrm>
            <a:prstGeom prst="rect">
              <a:avLst/>
            </a:prstGeom>
            <a:solidFill>
              <a:schemeClr val="bg1"/>
            </a:solidFill>
            <a:ln w="9525">
              <a:solidFill>
                <a:schemeClr val="tx1"/>
              </a:solidFill>
              <a:miter lim="800000"/>
              <a:headEnd/>
              <a:tailEnd/>
            </a:ln>
          </p:spPr>
          <p:txBody>
            <a:bodyPr>
              <a:spAutoFit/>
            </a:bodyPr>
            <a:lstStyle/>
            <a:p>
              <a:pPr algn="ctr">
                <a:lnSpc>
                  <a:spcPct val="80000"/>
                </a:lnSpc>
                <a:spcBef>
                  <a:spcPct val="0"/>
                </a:spcBef>
                <a:buClrTx/>
                <a:buSzTx/>
                <a:buFontTx/>
                <a:buNone/>
              </a:pPr>
              <a:r>
                <a:rPr lang="en-US" sz="1800"/>
                <a:t>usual http request msg</a:t>
              </a:r>
            </a:p>
            <a:p>
              <a:pPr algn="ctr">
                <a:lnSpc>
                  <a:spcPct val="80000"/>
                </a:lnSpc>
                <a:spcBef>
                  <a:spcPct val="0"/>
                </a:spcBef>
                <a:buClrTx/>
                <a:buSzTx/>
                <a:buFontTx/>
                <a:buNone/>
              </a:pPr>
              <a:r>
                <a:rPr lang="en-US" b="1"/>
                <a:t>cookie: 1678</a:t>
              </a:r>
            </a:p>
          </p:txBody>
        </p:sp>
        <p:sp>
          <p:nvSpPr>
            <p:cNvPr id="36944" name="Text Box 28"/>
            <p:cNvSpPr txBox="1">
              <a:spLocks noChangeArrowheads="1"/>
            </p:cNvSpPr>
            <p:nvPr/>
          </p:nvSpPr>
          <p:spPr bwMode="auto">
            <a:xfrm>
              <a:off x="3554" y="2332"/>
              <a:ext cx="596" cy="577"/>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000099"/>
                  </a:solidFill>
                </a:rPr>
                <a:t>cookie-</a:t>
              </a:r>
            </a:p>
            <a:p>
              <a:pPr algn="ctr">
                <a:spcBef>
                  <a:spcPct val="0"/>
                </a:spcBef>
                <a:buClrTx/>
                <a:buSzTx/>
                <a:buFontTx/>
                <a:buNone/>
              </a:pPr>
              <a:r>
                <a:rPr lang="en-US" sz="1800">
                  <a:solidFill>
                    <a:srgbClr val="000099"/>
                  </a:solidFill>
                </a:rPr>
                <a:t>specific</a:t>
              </a:r>
            </a:p>
            <a:p>
              <a:pPr algn="ctr">
                <a:spcBef>
                  <a:spcPct val="0"/>
                </a:spcBef>
                <a:buClrTx/>
                <a:buSzTx/>
                <a:buFontTx/>
                <a:buNone/>
              </a:pPr>
              <a:r>
                <a:rPr lang="en-US" sz="1800">
                  <a:solidFill>
                    <a:srgbClr val="000099"/>
                  </a:solidFill>
                </a:rPr>
                <a:t>action</a:t>
              </a:r>
            </a:p>
          </p:txBody>
        </p:sp>
        <p:sp>
          <p:nvSpPr>
            <p:cNvPr id="36945" name="Line 42"/>
            <p:cNvSpPr>
              <a:spLocks noChangeShapeType="1"/>
            </p:cNvSpPr>
            <p:nvPr/>
          </p:nvSpPr>
          <p:spPr bwMode="auto">
            <a:xfrm flipV="1">
              <a:off x="4252" y="2367"/>
              <a:ext cx="692" cy="269"/>
            </a:xfrm>
            <a:prstGeom prst="line">
              <a:avLst/>
            </a:prstGeom>
            <a:noFill/>
            <a:ln w="9525">
              <a:solidFill>
                <a:schemeClr val="tx1"/>
              </a:solidFill>
              <a:round/>
              <a:headEnd type="triangle" w="med" len="med"/>
              <a:tailEnd type="triangle" w="med" len="med"/>
            </a:ln>
          </p:spPr>
          <p:txBody>
            <a:bodyPr wrap="none" anchor="ctr"/>
            <a:lstStyle/>
            <a:p>
              <a:endParaRPr lang="tr-TR"/>
            </a:p>
          </p:txBody>
        </p:sp>
        <p:grpSp>
          <p:nvGrpSpPr>
            <p:cNvPr id="36946" name="Group 83"/>
            <p:cNvGrpSpPr>
              <a:grpSpLocks/>
            </p:cNvGrpSpPr>
            <p:nvPr/>
          </p:nvGrpSpPr>
          <p:grpSpPr bwMode="auto">
            <a:xfrm>
              <a:off x="4306" y="2363"/>
              <a:ext cx="564" cy="231"/>
              <a:chOff x="4306" y="2273"/>
              <a:chExt cx="564" cy="231"/>
            </a:xfrm>
          </p:grpSpPr>
          <p:sp>
            <p:nvSpPr>
              <p:cNvPr id="36947" name="Rectangle 72"/>
              <p:cNvSpPr>
                <a:spLocks noChangeArrowheads="1"/>
              </p:cNvSpPr>
              <p:nvPr/>
            </p:nvSpPr>
            <p:spPr bwMode="auto">
              <a:xfrm>
                <a:off x="4409" y="2365"/>
                <a:ext cx="384" cy="96"/>
              </a:xfrm>
              <a:prstGeom prst="rect">
                <a:avLst/>
              </a:prstGeom>
              <a:solidFill>
                <a:schemeClr val="bg1"/>
              </a:solidFill>
              <a:ln w="9525">
                <a:noFill/>
                <a:miter lim="800000"/>
                <a:headEnd/>
                <a:tailEnd/>
              </a:ln>
            </p:spPr>
            <p:txBody>
              <a:bodyPr wrap="none" anchor="ctr"/>
              <a:lstStyle/>
              <a:p>
                <a:endParaRPr lang="tr-TR" sz="2400">
                  <a:latin typeface="Comic Sans MS" pitchFamily="66" charset="0"/>
                </a:endParaRPr>
              </a:p>
            </p:txBody>
          </p:sp>
          <p:sp>
            <p:nvSpPr>
              <p:cNvPr id="36948" name="Text Box 43"/>
              <p:cNvSpPr txBox="1">
                <a:spLocks noChangeArrowheads="1"/>
              </p:cNvSpPr>
              <p:nvPr/>
            </p:nvSpPr>
            <p:spPr bwMode="auto">
              <a:xfrm>
                <a:off x="4306" y="2273"/>
                <a:ext cx="564" cy="231"/>
              </a:xfrm>
              <a:prstGeom prst="rect">
                <a:avLst/>
              </a:prstGeom>
              <a:noFill/>
              <a:ln w="9525">
                <a:noFill/>
                <a:miter lim="800000"/>
                <a:headEnd/>
                <a:tailEnd/>
              </a:ln>
            </p:spPr>
            <p:txBody>
              <a:bodyPr wrap="none">
                <a:spAutoFit/>
              </a:bodyPr>
              <a:lstStyle/>
              <a:p>
                <a:pPr>
                  <a:spcBef>
                    <a:spcPct val="0"/>
                  </a:spcBef>
                  <a:buClrTx/>
                  <a:buSzTx/>
                  <a:buFontTx/>
                  <a:buNone/>
                </a:pPr>
                <a:r>
                  <a:rPr lang="en-US" sz="1800"/>
                  <a:t>access</a:t>
                </a:r>
              </a:p>
            </p:txBody>
          </p:sp>
        </p:grpSp>
      </p:grpSp>
      <p:grpSp>
        <p:nvGrpSpPr>
          <p:cNvPr id="36877" name="Group 81"/>
          <p:cNvGrpSpPr>
            <a:grpSpLocks/>
          </p:cNvGrpSpPr>
          <p:nvPr/>
        </p:nvGrpSpPr>
        <p:grpSpPr bwMode="auto">
          <a:xfrm>
            <a:off x="936625" y="1922463"/>
            <a:ext cx="1068388" cy="565150"/>
            <a:chOff x="476" y="1047"/>
            <a:chExt cx="906" cy="486"/>
          </a:xfrm>
        </p:grpSpPr>
        <p:sp>
          <p:nvSpPr>
            <p:cNvPr id="36940" name="AutoShape 67"/>
            <p:cNvSpPr>
              <a:spLocks noChangeArrowheads="1"/>
            </p:cNvSpPr>
            <p:nvPr/>
          </p:nvSpPr>
          <p:spPr bwMode="auto">
            <a:xfrm>
              <a:off x="527" y="1047"/>
              <a:ext cx="855" cy="486"/>
            </a:xfrm>
            <a:prstGeom prst="can">
              <a:avLst>
                <a:gd name="adj" fmla="val 25000"/>
              </a:avLst>
            </a:prstGeom>
            <a:solidFill>
              <a:schemeClr val="accent2"/>
            </a:solidFill>
            <a:ln w="9525">
              <a:solidFill>
                <a:schemeClr val="tx1"/>
              </a:solidFill>
              <a:round/>
              <a:headEnd/>
              <a:tailEnd/>
            </a:ln>
          </p:spPr>
          <p:txBody>
            <a:bodyPr wrap="none" anchor="ctr"/>
            <a:lstStyle/>
            <a:p>
              <a:endParaRPr lang="tr-TR" sz="2400">
                <a:latin typeface="Comic Sans MS" pitchFamily="66" charset="0"/>
              </a:endParaRPr>
            </a:p>
          </p:txBody>
        </p:sp>
        <p:sp>
          <p:nvSpPr>
            <p:cNvPr id="36941" name="Text Box 60"/>
            <p:cNvSpPr txBox="1">
              <a:spLocks noChangeArrowheads="1"/>
            </p:cNvSpPr>
            <p:nvPr/>
          </p:nvSpPr>
          <p:spPr bwMode="auto">
            <a:xfrm>
              <a:off x="476" y="1134"/>
              <a:ext cx="874" cy="262"/>
            </a:xfrm>
            <a:prstGeom prst="rect">
              <a:avLst/>
            </a:prstGeom>
            <a:noFill/>
            <a:ln w="9525">
              <a:noFill/>
              <a:miter lim="800000"/>
              <a:headEnd/>
              <a:tailEnd/>
            </a:ln>
          </p:spPr>
          <p:txBody>
            <a:bodyPr wrap="none">
              <a:spAutoFit/>
            </a:bodyPr>
            <a:lstStyle/>
            <a:p>
              <a:pPr>
                <a:spcBef>
                  <a:spcPct val="0"/>
                </a:spcBef>
                <a:buClrTx/>
                <a:buSzTx/>
                <a:buFontTx/>
                <a:buNone/>
              </a:pPr>
              <a:r>
                <a:rPr lang="en-US" sz="1400" b="1">
                  <a:solidFill>
                    <a:schemeClr val="bg1"/>
                  </a:solidFill>
                </a:rPr>
                <a:t>ebay 8734</a:t>
              </a:r>
            </a:p>
          </p:txBody>
        </p:sp>
      </p:grpSp>
      <p:grpSp>
        <p:nvGrpSpPr>
          <p:cNvPr id="9" name="Group 95"/>
          <p:cNvGrpSpPr>
            <a:grpSpLocks/>
          </p:cNvGrpSpPr>
          <p:nvPr/>
        </p:nvGrpSpPr>
        <p:grpSpPr bwMode="auto">
          <a:xfrm>
            <a:off x="2200275" y="2106613"/>
            <a:ext cx="5921375" cy="1296987"/>
            <a:chOff x="1386" y="1327"/>
            <a:chExt cx="3730" cy="817"/>
          </a:xfrm>
        </p:grpSpPr>
        <p:sp>
          <p:nvSpPr>
            <p:cNvPr id="36933" name="Line 4"/>
            <p:cNvSpPr>
              <a:spLocks noChangeShapeType="1"/>
            </p:cNvSpPr>
            <p:nvPr/>
          </p:nvSpPr>
          <p:spPr bwMode="auto">
            <a:xfrm>
              <a:off x="1386" y="1355"/>
              <a:ext cx="2082" cy="240"/>
            </a:xfrm>
            <a:prstGeom prst="line">
              <a:avLst/>
            </a:prstGeom>
            <a:noFill/>
            <a:ln w="19050">
              <a:solidFill>
                <a:schemeClr val="tx1"/>
              </a:solidFill>
              <a:round/>
              <a:headEnd/>
              <a:tailEnd type="triangle" w="med" len="med"/>
            </a:ln>
          </p:spPr>
          <p:txBody>
            <a:bodyPr wrap="none" anchor="ctr"/>
            <a:lstStyle/>
            <a:p>
              <a:endParaRPr lang="tr-TR"/>
            </a:p>
          </p:txBody>
        </p:sp>
        <p:sp>
          <p:nvSpPr>
            <p:cNvPr id="36934" name="Text Box 8"/>
            <p:cNvSpPr txBox="1">
              <a:spLocks noChangeArrowheads="1"/>
            </p:cNvSpPr>
            <p:nvPr/>
          </p:nvSpPr>
          <p:spPr bwMode="auto">
            <a:xfrm>
              <a:off x="1554" y="1327"/>
              <a:ext cx="1689"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request msg</a:t>
              </a:r>
            </a:p>
          </p:txBody>
        </p:sp>
        <p:sp>
          <p:nvSpPr>
            <p:cNvPr id="36935" name="Text Box 31"/>
            <p:cNvSpPr txBox="1">
              <a:spLocks noChangeArrowheads="1"/>
            </p:cNvSpPr>
            <p:nvPr/>
          </p:nvSpPr>
          <p:spPr bwMode="auto">
            <a:xfrm>
              <a:off x="3341" y="1390"/>
              <a:ext cx="1084" cy="577"/>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000099"/>
                  </a:solidFill>
                </a:rPr>
                <a:t>Amazon server</a:t>
              </a:r>
            </a:p>
            <a:p>
              <a:pPr algn="ctr">
                <a:spcBef>
                  <a:spcPct val="0"/>
                </a:spcBef>
                <a:buClrTx/>
                <a:buSzTx/>
                <a:buFontTx/>
                <a:buNone/>
              </a:pPr>
              <a:r>
                <a:rPr lang="en-US" sz="1800">
                  <a:solidFill>
                    <a:srgbClr val="000099"/>
                  </a:solidFill>
                </a:rPr>
                <a:t>creates ID</a:t>
              </a:r>
            </a:p>
            <a:p>
              <a:pPr algn="ctr">
                <a:spcBef>
                  <a:spcPct val="0"/>
                </a:spcBef>
                <a:buClrTx/>
                <a:buSzTx/>
                <a:buFontTx/>
                <a:buNone/>
              </a:pPr>
              <a:r>
                <a:rPr lang="en-US" sz="1800">
                  <a:solidFill>
                    <a:srgbClr val="000099"/>
                  </a:solidFill>
                </a:rPr>
                <a:t>1678 for user</a:t>
              </a:r>
            </a:p>
          </p:txBody>
        </p:sp>
        <p:grpSp>
          <p:nvGrpSpPr>
            <p:cNvPr id="36936" name="Group 82"/>
            <p:cNvGrpSpPr>
              <a:grpSpLocks/>
            </p:cNvGrpSpPr>
            <p:nvPr/>
          </p:nvGrpSpPr>
          <p:grpSpPr bwMode="auto">
            <a:xfrm>
              <a:off x="4377" y="1730"/>
              <a:ext cx="739" cy="414"/>
              <a:chOff x="4377" y="1640"/>
              <a:chExt cx="739" cy="414"/>
            </a:xfrm>
          </p:grpSpPr>
          <p:sp>
            <p:nvSpPr>
              <p:cNvPr id="36937" name="Line 40"/>
              <p:cNvSpPr>
                <a:spLocks noChangeShapeType="1"/>
              </p:cNvSpPr>
              <p:nvPr/>
            </p:nvSpPr>
            <p:spPr bwMode="auto">
              <a:xfrm>
                <a:off x="4377" y="1640"/>
                <a:ext cx="659" cy="414"/>
              </a:xfrm>
              <a:prstGeom prst="line">
                <a:avLst/>
              </a:prstGeom>
              <a:noFill/>
              <a:ln w="9525">
                <a:solidFill>
                  <a:schemeClr val="tx1"/>
                </a:solidFill>
                <a:round/>
                <a:headEnd/>
                <a:tailEnd type="triangle" w="med" len="med"/>
              </a:ln>
            </p:spPr>
            <p:txBody>
              <a:bodyPr wrap="none" anchor="ctr"/>
              <a:lstStyle/>
              <a:p>
                <a:endParaRPr lang="tr-TR"/>
              </a:p>
            </p:txBody>
          </p:sp>
          <p:sp>
            <p:nvSpPr>
              <p:cNvPr id="36938" name="Rectangle 73"/>
              <p:cNvSpPr>
                <a:spLocks noChangeArrowheads="1"/>
              </p:cNvSpPr>
              <p:nvPr/>
            </p:nvSpPr>
            <p:spPr bwMode="auto">
              <a:xfrm>
                <a:off x="4470" y="1729"/>
                <a:ext cx="602" cy="243"/>
              </a:xfrm>
              <a:prstGeom prst="rect">
                <a:avLst/>
              </a:prstGeom>
              <a:solidFill>
                <a:schemeClr val="bg1"/>
              </a:solidFill>
              <a:ln w="9525">
                <a:noFill/>
                <a:miter lim="800000"/>
                <a:headEnd/>
                <a:tailEnd/>
              </a:ln>
            </p:spPr>
            <p:txBody>
              <a:bodyPr wrap="none" anchor="ctr"/>
              <a:lstStyle/>
              <a:p>
                <a:endParaRPr lang="tr-TR" sz="2400">
                  <a:latin typeface="Comic Sans MS" pitchFamily="66" charset="0"/>
                </a:endParaRPr>
              </a:p>
            </p:txBody>
          </p:sp>
          <p:sp>
            <p:nvSpPr>
              <p:cNvPr id="36939" name="Text Box 41"/>
              <p:cNvSpPr txBox="1">
                <a:spLocks noChangeArrowheads="1"/>
              </p:cNvSpPr>
              <p:nvPr/>
            </p:nvSpPr>
            <p:spPr bwMode="auto">
              <a:xfrm>
                <a:off x="4381" y="1702"/>
                <a:ext cx="735" cy="318"/>
              </a:xfrm>
              <a:prstGeom prst="rect">
                <a:avLst/>
              </a:prstGeom>
              <a:noFill/>
              <a:ln w="9525">
                <a:noFill/>
                <a:miter lim="800000"/>
                <a:headEnd/>
                <a:tailEnd/>
              </a:ln>
            </p:spPr>
            <p:txBody>
              <a:bodyPr>
                <a:spAutoFit/>
              </a:bodyPr>
              <a:lstStyle/>
              <a:p>
                <a:pPr>
                  <a:lnSpc>
                    <a:spcPct val="75000"/>
                  </a:lnSpc>
                  <a:spcBef>
                    <a:spcPct val="0"/>
                  </a:spcBef>
                  <a:buClrTx/>
                  <a:buSzTx/>
                  <a:buFontTx/>
                  <a:buNone/>
                </a:pPr>
                <a:r>
                  <a:rPr lang="en-US" sz="1800"/>
                  <a:t>create</a:t>
                </a:r>
              </a:p>
              <a:p>
                <a:pPr>
                  <a:lnSpc>
                    <a:spcPct val="75000"/>
                  </a:lnSpc>
                  <a:spcBef>
                    <a:spcPct val="0"/>
                  </a:spcBef>
                  <a:buClrTx/>
                  <a:buSzTx/>
                  <a:buFontTx/>
                  <a:buNone/>
                </a:pPr>
                <a:r>
                  <a:rPr lang="en-US" sz="1800"/>
                  <a:t>    entry</a:t>
                </a:r>
              </a:p>
            </p:txBody>
          </p:sp>
        </p:grpSp>
      </p:grpSp>
      <p:grpSp>
        <p:nvGrpSpPr>
          <p:cNvPr id="11" name="Group 88"/>
          <p:cNvGrpSpPr>
            <a:grpSpLocks/>
          </p:cNvGrpSpPr>
          <p:nvPr/>
        </p:nvGrpSpPr>
        <p:grpSpPr bwMode="auto">
          <a:xfrm>
            <a:off x="919163" y="2676525"/>
            <a:ext cx="4392612" cy="871538"/>
            <a:chOff x="459" y="1637"/>
            <a:chExt cx="3027" cy="704"/>
          </a:xfrm>
        </p:grpSpPr>
        <p:sp>
          <p:nvSpPr>
            <p:cNvPr id="36928" name="Line 9"/>
            <p:cNvSpPr>
              <a:spLocks noChangeShapeType="1"/>
            </p:cNvSpPr>
            <p:nvPr/>
          </p:nvSpPr>
          <p:spPr bwMode="auto">
            <a:xfrm flipH="1">
              <a:off x="1404" y="1637"/>
              <a:ext cx="2082" cy="240"/>
            </a:xfrm>
            <a:prstGeom prst="line">
              <a:avLst/>
            </a:prstGeom>
            <a:noFill/>
            <a:ln w="19050">
              <a:solidFill>
                <a:schemeClr val="tx1"/>
              </a:solidFill>
              <a:round/>
              <a:headEnd/>
              <a:tailEnd type="triangle" w="med" len="med"/>
            </a:ln>
          </p:spPr>
          <p:txBody>
            <a:bodyPr wrap="none" anchor="ctr"/>
            <a:lstStyle/>
            <a:p>
              <a:endParaRPr lang="tr-TR"/>
            </a:p>
          </p:txBody>
        </p:sp>
        <p:sp>
          <p:nvSpPr>
            <p:cNvPr id="36929" name="Text Box 11"/>
            <p:cNvSpPr txBox="1">
              <a:spLocks noChangeArrowheads="1"/>
            </p:cNvSpPr>
            <p:nvPr/>
          </p:nvSpPr>
          <p:spPr bwMode="auto">
            <a:xfrm>
              <a:off x="1552" y="1650"/>
              <a:ext cx="1665" cy="456"/>
            </a:xfrm>
            <a:prstGeom prst="rect">
              <a:avLst/>
            </a:prstGeom>
            <a:solidFill>
              <a:schemeClr val="bg1"/>
            </a:solidFill>
            <a:ln w="9525">
              <a:solidFill>
                <a:schemeClr val="tx1"/>
              </a:solidFill>
              <a:miter lim="800000"/>
              <a:headEnd/>
              <a:tailEnd/>
            </a:ln>
          </p:spPr>
          <p:txBody>
            <a:bodyPr>
              <a:spAutoFit/>
            </a:bodyPr>
            <a:lstStyle/>
            <a:p>
              <a:pPr algn="ctr">
                <a:lnSpc>
                  <a:spcPct val="80000"/>
                </a:lnSpc>
                <a:spcBef>
                  <a:spcPct val="0"/>
                </a:spcBef>
                <a:buClrTx/>
                <a:buSzTx/>
                <a:buFontTx/>
                <a:buNone/>
              </a:pPr>
              <a:r>
                <a:rPr lang="en-US" sz="1800"/>
                <a:t>usual http response </a:t>
              </a:r>
            </a:p>
            <a:p>
              <a:pPr algn="ctr">
                <a:lnSpc>
                  <a:spcPct val="80000"/>
                </a:lnSpc>
                <a:spcBef>
                  <a:spcPct val="0"/>
                </a:spcBef>
                <a:buClrTx/>
                <a:buSzTx/>
                <a:buFontTx/>
                <a:buNone/>
              </a:pPr>
              <a:r>
                <a:rPr lang="en-US" b="1"/>
                <a:t>set-cookie: 1678</a:t>
              </a:r>
              <a:r>
                <a:rPr lang="en-US" b="1">
                  <a:latin typeface="Courier New" pitchFamily="49" charset="0"/>
                </a:rPr>
                <a:t> </a:t>
              </a:r>
            </a:p>
          </p:txBody>
        </p:sp>
        <p:grpSp>
          <p:nvGrpSpPr>
            <p:cNvPr id="36930" name="Group 76"/>
            <p:cNvGrpSpPr>
              <a:grpSpLocks/>
            </p:cNvGrpSpPr>
            <p:nvPr/>
          </p:nvGrpSpPr>
          <p:grpSpPr bwMode="auto">
            <a:xfrm>
              <a:off x="459" y="1836"/>
              <a:ext cx="1004" cy="505"/>
              <a:chOff x="684" y="1746"/>
              <a:chExt cx="1004" cy="505"/>
            </a:xfrm>
          </p:grpSpPr>
          <p:sp>
            <p:nvSpPr>
              <p:cNvPr id="36931" name="AutoShape 74"/>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p>
                <a:endParaRPr lang="tr-TR" sz="2400">
                  <a:latin typeface="Comic Sans MS" pitchFamily="66" charset="0"/>
                </a:endParaRPr>
              </a:p>
            </p:txBody>
          </p:sp>
          <p:sp>
            <p:nvSpPr>
              <p:cNvPr id="36932" name="Text Box 75"/>
              <p:cNvSpPr txBox="1">
                <a:spLocks noChangeArrowheads="1"/>
              </p:cNvSpPr>
              <p:nvPr/>
            </p:nvSpPr>
            <p:spPr bwMode="auto">
              <a:xfrm>
                <a:off x="684" y="1833"/>
                <a:ext cx="1004" cy="418"/>
              </a:xfrm>
              <a:prstGeom prst="rect">
                <a:avLst/>
              </a:prstGeom>
              <a:noFill/>
              <a:ln w="9525">
                <a:noFill/>
                <a:miter lim="800000"/>
                <a:headEnd/>
                <a:tailEnd/>
              </a:ln>
            </p:spPr>
            <p:txBody>
              <a:bodyPr>
                <a:spAutoFit/>
              </a:bodyPr>
              <a:lstStyle/>
              <a:p>
                <a:pPr>
                  <a:spcBef>
                    <a:spcPct val="0"/>
                  </a:spcBef>
                  <a:buClrTx/>
                  <a:buSzTx/>
                  <a:buFontTx/>
                  <a:buNone/>
                </a:pPr>
                <a:r>
                  <a:rPr lang="en-US" sz="1400" b="1">
                    <a:solidFill>
                      <a:schemeClr val="bg1"/>
                    </a:solidFill>
                  </a:rPr>
                  <a:t>ebay 8734</a:t>
                </a:r>
              </a:p>
              <a:p>
                <a:pPr>
                  <a:spcBef>
                    <a:spcPct val="0"/>
                  </a:spcBef>
                  <a:buClrTx/>
                  <a:buSzTx/>
                  <a:buFontTx/>
                  <a:buNone/>
                </a:pPr>
                <a:r>
                  <a:rPr lang="en-US" sz="1400" b="1">
                    <a:solidFill>
                      <a:schemeClr val="bg1"/>
                    </a:solidFill>
                  </a:rPr>
                  <a:t>amazon 1678</a:t>
                </a:r>
              </a:p>
            </p:txBody>
          </p:sp>
        </p:grpSp>
      </p:grpSp>
      <p:grpSp>
        <p:nvGrpSpPr>
          <p:cNvPr id="13" name="Group 93"/>
          <p:cNvGrpSpPr>
            <a:grpSpLocks/>
          </p:cNvGrpSpPr>
          <p:nvPr/>
        </p:nvGrpSpPr>
        <p:grpSpPr bwMode="auto">
          <a:xfrm>
            <a:off x="2181225" y="4603750"/>
            <a:ext cx="5705475" cy="1901825"/>
            <a:chOff x="1374" y="2641"/>
            <a:chExt cx="3594" cy="1198"/>
          </a:xfrm>
        </p:grpSpPr>
        <p:sp>
          <p:nvSpPr>
            <p:cNvPr id="36923" name="Line 20"/>
            <p:cNvSpPr>
              <a:spLocks noChangeShapeType="1"/>
            </p:cNvSpPr>
            <p:nvPr/>
          </p:nvSpPr>
          <p:spPr bwMode="auto">
            <a:xfrm>
              <a:off x="1374" y="3293"/>
              <a:ext cx="2082" cy="240"/>
            </a:xfrm>
            <a:prstGeom prst="line">
              <a:avLst/>
            </a:prstGeom>
            <a:noFill/>
            <a:ln w="19050">
              <a:solidFill>
                <a:schemeClr val="tx1"/>
              </a:solidFill>
              <a:round/>
              <a:headEnd/>
              <a:tailEnd type="triangle" w="med" len="med"/>
            </a:ln>
          </p:spPr>
          <p:txBody>
            <a:bodyPr wrap="none" anchor="ctr"/>
            <a:lstStyle/>
            <a:p>
              <a:endParaRPr lang="tr-TR"/>
            </a:p>
          </p:txBody>
        </p:sp>
        <p:sp>
          <p:nvSpPr>
            <p:cNvPr id="36924" name="Text Box 23"/>
            <p:cNvSpPr txBox="1">
              <a:spLocks noChangeArrowheads="1"/>
            </p:cNvSpPr>
            <p:nvPr/>
          </p:nvSpPr>
          <p:spPr bwMode="auto">
            <a:xfrm>
              <a:off x="1561" y="3171"/>
              <a:ext cx="1689" cy="356"/>
            </a:xfrm>
            <a:prstGeom prst="rect">
              <a:avLst/>
            </a:prstGeom>
            <a:solidFill>
              <a:schemeClr val="bg1"/>
            </a:solidFill>
            <a:ln w="9525">
              <a:solidFill>
                <a:schemeClr val="tx1"/>
              </a:solidFill>
              <a:miter lim="800000"/>
              <a:headEnd/>
              <a:tailEnd/>
            </a:ln>
          </p:spPr>
          <p:txBody>
            <a:bodyPr>
              <a:spAutoFit/>
            </a:bodyPr>
            <a:lstStyle/>
            <a:p>
              <a:pPr algn="ctr">
                <a:lnSpc>
                  <a:spcPct val="80000"/>
                </a:lnSpc>
                <a:spcBef>
                  <a:spcPct val="0"/>
                </a:spcBef>
                <a:buClrTx/>
                <a:buSzTx/>
                <a:buFontTx/>
                <a:buNone/>
              </a:pPr>
              <a:r>
                <a:rPr lang="en-US" sz="1800"/>
                <a:t>usual http request msg</a:t>
              </a:r>
            </a:p>
            <a:p>
              <a:pPr algn="ctr">
                <a:lnSpc>
                  <a:spcPct val="80000"/>
                </a:lnSpc>
                <a:spcBef>
                  <a:spcPct val="0"/>
                </a:spcBef>
                <a:buClrTx/>
                <a:buSzTx/>
                <a:buFontTx/>
                <a:buNone/>
              </a:pPr>
              <a:r>
                <a:rPr lang="en-US" b="1"/>
                <a:t>cookie: 1678</a:t>
              </a:r>
            </a:p>
          </p:txBody>
        </p:sp>
        <p:sp>
          <p:nvSpPr>
            <p:cNvPr id="36925" name="Text Box 29"/>
            <p:cNvSpPr txBox="1">
              <a:spLocks noChangeArrowheads="1"/>
            </p:cNvSpPr>
            <p:nvPr/>
          </p:nvSpPr>
          <p:spPr bwMode="auto">
            <a:xfrm>
              <a:off x="3584" y="3262"/>
              <a:ext cx="596" cy="577"/>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000099"/>
                  </a:solidFill>
                </a:rPr>
                <a:t>cookie-</a:t>
              </a:r>
            </a:p>
            <a:p>
              <a:pPr algn="ctr">
                <a:spcBef>
                  <a:spcPct val="0"/>
                </a:spcBef>
                <a:buClrTx/>
                <a:buSzTx/>
                <a:buFontTx/>
                <a:buNone/>
              </a:pPr>
              <a:r>
                <a:rPr lang="en-US" sz="1800">
                  <a:solidFill>
                    <a:srgbClr val="000099"/>
                  </a:solidFill>
                </a:rPr>
                <a:t>specific</a:t>
              </a:r>
            </a:p>
            <a:p>
              <a:pPr algn="ctr">
                <a:spcBef>
                  <a:spcPct val="0"/>
                </a:spcBef>
                <a:buClrTx/>
                <a:buSzTx/>
                <a:buFontTx/>
                <a:buNone/>
              </a:pPr>
              <a:r>
                <a:rPr lang="en-US" sz="1800">
                  <a:solidFill>
                    <a:srgbClr val="000099"/>
                  </a:solidFill>
                </a:rPr>
                <a:t>action</a:t>
              </a:r>
            </a:p>
          </p:txBody>
        </p:sp>
        <p:sp>
          <p:nvSpPr>
            <p:cNvPr id="36926" name="Line 44"/>
            <p:cNvSpPr>
              <a:spLocks noChangeShapeType="1"/>
            </p:cNvSpPr>
            <p:nvPr/>
          </p:nvSpPr>
          <p:spPr bwMode="auto">
            <a:xfrm flipV="1">
              <a:off x="4181" y="2641"/>
              <a:ext cx="787" cy="861"/>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36927" name="Text Box 71"/>
            <p:cNvSpPr txBox="1">
              <a:spLocks noChangeArrowheads="1"/>
            </p:cNvSpPr>
            <p:nvPr/>
          </p:nvSpPr>
          <p:spPr bwMode="auto">
            <a:xfrm>
              <a:off x="4287" y="2939"/>
              <a:ext cx="564" cy="231"/>
            </a:xfrm>
            <a:prstGeom prst="rect">
              <a:avLst/>
            </a:prstGeom>
            <a:solidFill>
              <a:schemeClr val="bg1"/>
            </a:solidFill>
            <a:ln w="9525">
              <a:noFill/>
              <a:miter lim="800000"/>
              <a:headEnd/>
              <a:tailEnd/>
            </a:ln>
          </p:spPr>
          <p:txBody>
            <a:bodyPr wrap="none">
              <a:spAutoFit/>
            </a:bodyPr>
            <a:lstStyle/>
            <a:p>
              <a:pPr>
                <a:spcBef>
                  <a:spcPct val="0"/>
                </a:spcBef>
                <a:buClrTx/>
                <a:buSzTx/>
                <a:buFontTx/>
                <a:buNone/>
              </a:pPr>
              <a:r>
                <a:rPr lang="en-US" sz="1800"/>
                <a:t>access</a:t>
              </a:r>
            </a:p>
          </p:txBody>
        </p:sp>
      </p:grpSp>
      <p:grpSp>
        <p:nvGrpSpPr>
          <p:cNvPr id="14" name="Group 77"/>
          <p:cNvGrpSpPr>
            <a:grpSpLocks/>
          </p:cNvGrpSpPr>
          <p:nvPr/>
        </p:nvGrpSpPr>
        <p:grpSpPr bwMode="auto">
          <a:xfrm>
            <a:off x="865188" y="5351463"/>
            <a:ext cx="1389062" cy="633412"/>
            <a:chOff x="684" y="1746"/>
            <a:chExt cx="1004" cy="486"/>
          </a:xfrm>
        </p:grpSpPr>
        <p:sp>
          <p:nvSpPr>
            <p:cNvPr id="36921" name="AutoShape 78"/>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p>
              <a:endParaRPr lang="tr-TR" sz="2400">
                <a:latin typeface="Comic Sans MS" pitchFamily="66" charset="0"/>
              </a:endParaRPr>
            </a:p>
          </p:txBody>
        </p:sp>
        <p:sp>
          <p:nvSpPr>
            <p:cNvPr id="36922" name="Text Box 79"/>
            <p:cNvSpPr txBox="1">
              <a:spLocks noChangeArrowheads="1"/>
            </p:cNvSpPr>
            <p:nvPr/>
          </p:nvSpPr>
          <p:spPr bwMode="auto">
            <a:xfrm>
              <a:off x="684" y="1833"/>
              <a:ext cx="1004" cy="397"/>
            </a:xfrm>
            <a:prstGeom prst="rect">
              <a:avLst/>
            </a:prstGeom>
            <a:noFill/>
            <a:ln w="9525">
              <a:noFill/>
              <a:miter lim="800000"/>
              <a:headEnd/>
              <a:tailEnd/>
            </a:ln>
          </p:spPr>
          <p:txBody>
            <a:bodyPr>
              <a:spAutoFit/>
            </a:bodyPr>
            <a:lstStyle/>
            <a:p>
              <a:pPr>
                <a:spcBef>
                  <a:spcPct val="0"/>
                </a:spcBef>
                <a:buClrTx/>
                <a:buSzTx/>
                <a:buFontTx/>
                <a:buNone/>
              </a:pPr>
              <a:r>
                <a:rPr lang="en-US" sz="1400" b="1">
                  <a:solidFill>
                    <a:schemeClr val="bg1"/>
                  </a:solidFill>
                </a:rPr>
                <a:t>ebay 8734</a:t>
              </a:r>
            </a:p>
            <a:p>
              <a:pPr>
                <a:spcBef>
                  <a:spcPct val="0"/>
                </a:spcBef>
                <a:buClrTx/>
                <a:buSzTx/>
                <a:buFontTx/>
                <a:buNone/>
              </a:pPr>
              <a:r>
                <a:rPr lang="en-US" sz="1400" b="1">
                  <a:solidFill>
                    <a:schemeClr val="bg1"/>
                  </a:solidFill>
                </a:rPr>
                <a:t>amazon 1678</a:t>
              </a:r>
            </a:p>
          </p:txBody>
        </p:sp>
      </p:grpSp>
      <p:sp>
        <p:nvSpPr>
          <p:cNvPr id="36882" name="Text Box 80"/>
          <p:cNvSpPr txBox="1">
            <a:spLocks noChangeArrowheads="1"/>
          </p:cNvSpPr>
          <p:nvPr/>
        </p:nvSpPr>
        <p:spPr bwMode="auto">
          <a:xfrm>
            <a:off x="7842250" y="2692400"/>
            <a:ext cx="1123950" cy="641350"/>
          </a:xfrm>
          <a:prstGeom prst="rect">
            <a:avLst/>
          </a:prstGeom>
          <a:noFill/>
          <a:ln w="9525">
            <a:noFill/>
            <a:miter lim="800000"/>
            <a:headEnd/>
            <a:tailEnd/>
          </a:ln>
        </p:spPr>
        <p:txBody>
          <a:bodyPr wrap="none">
            <a:spAutoFit/>
          </a:bodyPr>
          <a:lstStyle/>
          <a:p>
            <a:pPr>
              <a:spcBef>
                <a:spcPct val="0"/>
              </a:spcBef>
              <a:buClrTx/>
              <a:buSzTx/>
              <a:buFontTx/>
              <a:buNone/>
            </a:pPr>
            <a:r>
              <a:rPr lang="en-US" sz="1800">
                <a:solidFill>
                  <a:srgbClr val="CC0000"/>
                </a:solidFill>
              </a:rPr>
              <a:t>backend</a:t>
            </a:r>
          </a:p>
          <a:p>
            <a:pPr>
              <a:spcBef>
                <a:spcPct val="0"/>
              </a:spcBef>
              <a:buClrTx/>
              <a:buSzTx/>
              <a:buFontTx/>
              <a:buNone/>
            </a:pPr>
            <a:r>
              <a:rPr lang="en-US" sz="1800">
                <a:solidFill>
                  <a:srgbClr val="CC0000"/>
                </a:solidFill>
              </a:rPr>
              <a:t>database</a:t>
            </a:r>
          </a:p>
        </p:txBody>
      </p:sp>
      <p:sp>
        <p:nvSpPr>
          <p:cNvPr id="36883" name="AutoShape 327"/>
          <p:cNvSpPr>
            <a:spLocks noChangeArrowheads="1"/>
          </p:cNvSpPr>
          <p:nvPr/>
        </p:nvSpPr>
        <p:spPr bwMode="auto">
          <a:xfrm>
            <a:off x="8112125" y="3313113"/>
            <a:ext cx="592138" cy="908050"/>
          </a:xfrm>
          <a:prstGeom prst="can">
            <a:avLst>
              <a:gd name="adj" fmla="val 31004"/>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36884" name="Group 63"/>
          <p:cNvGrpSpPr>
            <a:grpSpLocks/>
          </p:cNvGrpSpPr>
          <p:nvPr/>
        </p:nvGrpSpPr>
        <p:grpSpPr bwMode="auto">
          <a:xfrm>
            <a:off x="5475288" y="1119188"/>
            <a:ext cx="411162" cy="771525"/>
            <a:chOff x="4140" y="429"/>
            <a:chExt cx="1425" cy="2396"/>
          </a:xfrm>
        </p:grpSpPr>
        <p:sp>
          <p:nvSpPr>
            <p:cNvPr id="36889" name="Freeform 64"/>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36890" name="Rectangle 65"/>
            <p:cNvSpPr>
              <a:spLocks noChangeArrowheads="1"/>
            </p:cNvSpPr>
            <p:nvPr/>
          </p:nvSpPr>
          <p:spPr bwMode="auto">
            <a:xfrm>
              <a:off x="4206" y="429"/>
              <a:ext cx="1045"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36891" name="Freeform 66"/>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36892" name="Freeform 67"/>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6893" name="Rectangle 68"/>
            <p:cNvSpPr>
              <a:spLocks noChangeArrowheads="1"/>
            </p:cNvSpPr>
            <p:nvPr/>
          </p:nvSpPr>
          <p:spPr bwMode="auto">
            <a:xfrm>
              <a:off x="4212" y="695"/>
              <a:ext cx="594"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6894" name="Group 69"/>
            <p:cNvGrpSpPr>
              <a:grpSpLocks/>
            </p:cNvGrpSpPr>
            <p:nvPr/>
          </p:nvGrpSpPr>
          <p:grpSpPr bwMode="auto">
            <a:xfrm>
              <a:off x="4749" y="668"/>
              <a:ext cx="581" cy="145"/>
              <a:chOff x="614" y="2568"/>
              <a:chExt cx="725" cy="139"/>
            </a:xfrm>
          </p:grpSpPr>
          <p:sp>
            <p:nvSpPr>
              <p:cNvPr id="36919" name="AutoShape 70"/>
              <p:cNvSpPr>
                <a:spLocks noChangeArrowheads="1"/>
              </p:cNvSpPr>
              <p:nvPr/>
            </p:nvSpPr>
            <p:spPr bwMode="auto">
              <a:xfrm>
                <a:off x="616" y="2566"/>
                <a:ext cx="721"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6920" name="AutoShape 71"/>
              <p:cNvSpPr>
                <a:spLocks noChangeArrowheads="1"/>
              </p:cNvSpPr>
              <p:nvPr/>
            </p:nvSpPr>
            <p:spPr bwMode="auto">
              <a:xfrm>
                <a:off x="630" y="2580"/>
                <a:ext cx="687"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6895" name="Rectangle 72"/>
            <p:cNvSpPr>
              <a:spLocks noChangeArrowheads="1"/>
            </p:cNvSpPr>
            <p:nvPr/>
          </p:nvSpPr>
          <p:spPr bwMode="auto">
            <a:xfrm>
              <a:off x="4223" y="1021"/>
              <a:ext cx="600"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6896" name="Group 73"/>
            <p:cNvGrpSpPr>
              <a:grpSpLocks/>
            </p:cNvGrpSpPr>
            <p:nvPr/>
          </p:nvGrpSpPr>
          <p:grpSpPr bwMode="auto">
            <a:xfrm>
              <a:off x="4747" y="994"/>
              <a:ext cx="581" cy="134"/>
              <a:chOff x="614" y="2568"/>
              <a:chExt cx="725" cy="139"/>
            </a:xfrm>
          </p:grpSpPr>
          <p:sp>
            <p:nvSpPr>
              <p:cNvPr id="36917" name="AutoShape 74"/>
              <p:cNvSpPr>
                <a:spLocks noChangeArrowheads="1"/>
              </p:cNvSpPr>
              <p:nvPr/>
            </p:nvSpPr>
            <p:spPr bwMode="auto">
              <a:xfrm>
                <a:off x="612" y="2570"/>
                <a:ext cx="728"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6918" name="AutoShape 75"/>
              <p:cNvSpPr>
                <a:spLocks noChangeArrowheads="1"/>
              </p:cNvSpPr>
              <p:nvPr/>
            </p:nvSpPr>
            <p:spPr bwMode="auto">
              <a:xfrm>
                <a:off x="625" y="2585"/>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6897" name="Rectangle 76"/>
            <p:cNvSpPr>
              <a:spLocks noChangeArrowheads="1"/>
            </p:cNvSpPr>
            <p:nvPr/>
          </p:nvSpPr>
          <p:spPr bwMode="auto">
            <a:xfrm>
              <a:off x="4217" y="1356"/>
              <a:ext cx="594" cy="49"/>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36898" name="Rectangle 77"/>
            <p:cNvSpPr>
              <a:spLocks noChangeArrowheads="1"/>
            </p:cNvSpPr>
            <p:nvPr/>
          </p:nvSpPr>
          <p:spPr bwMode="auto">
            <a:xfrm>
              <a:off x="4228" y="1657"/>
              <a:ext cx="594"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6899" name="Group 78"/>
            <p:cNvGrpSpPr>
              <a:grpSpLocks/>
            </p:cNvGrpSpPr>
            <p:nvPr/>
          </p:nvGrpSpPr>
          <p:grpSpPr bwMode="auto">
            <a:xfrm>
              <a:off x="4735" y="1627"/>
              <a:ext cx="582" cy="151"/>
              <a:chOff x="614" y="2568"/>
              <a:chExt cx="725" cy="139"/>
            </a:xfrm>
          </p:grpSpPr>
          <p:sp>
            <p:nvSpPr>
              <p:cNvPr id="36915" name="AutoShape 79"/>
              <p:cNvSpPr>
                <a:spLocks noChangeArrowheads="1"/>
              </p:cNvSpPr>
              <p:nvPr/>
            </p:nvSpPr>
            <p:spPr bwMode="auto">
              <a:xfrm>
                <a:off x="613" y="2568"/>
                <a:ext cx="727"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6916" name="AutoShape 80"/>
              <p:cNvSpPr>
                <a:spLocks noChangeArrowheads="1"/>
              </p:cNvSpPr>
              <p:nvPr/>
            </p:nvSpPr>
            <p:spPr bwMode="auto">
              <a:xfrm>
                <a:off x="627" y="2586"/>
                <a:ext cx="692"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6900" name="Freeform 81"/>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36901" name="Group 82"/>
            <p:cNvGrpSpPr>
              <a:grpSpLocks/>
            </p:cNvGrpSpPr>
            <p:nvPr/>
          </p:nvGrpSpPr>
          <p:grpSpPr bwMode="auto">
            <a:xfrm>
              <a:off x="4739" y="1327"/>
              <a:ext cx="582" cy="139"/>
              <a:chOff x="614" y="2568"/>
              <a:chExt cx="725" cy="139"/>
            </a:xfrm>
          </p:grpSpPr>
          <p:sp>
            <p:nvSpPr>
              <p:cNvPr id="36913" name="AutoShape 83"/>
              <p:cNvSpPr>
                <a:spLocks noChangeArrowheads="1"/>
              </p:cNvSpPr>
              <p:nvPr/>
            </p:nvSpPr>
            <p:spPr bwMode="auto">
              <a:xfrm>
                <a:off x="615" y="2567"/>
                <a:ext cx="727"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6914" name="AutoShape 84"/>
              <p:cNvSpPr>
                <a:spLocks noChangeArrowheads="1"/>
              </p:cNvSpPr>
              <p:nvPr/>
            </p:nvSpPr>
            <p:spPr bwMode="auto">
              <a:xfrm>
                <a:off x="629" y="2582"/>
                <a:ext cx="692"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6902" name="Rectangle 85"/>
            <p:cNvSpPr>
              <a:spLocks noChangeArrowheads="1"/>
            </p:cNvSpPr>
            <p:nvPr/>
          </p:nvSpPr>
          <p:spPr bwMode="auto">
            <a:xfrm>
              <a:off x="5251" y="429"/>
              <a:ext cx="66"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36903" name="Freeform 86"/>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6904" name="Freeform 87"/>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6905" name="Oval 88"/>
            <p:cNvSpPr>
              <a:spLocks noChangeArrowheads="1"/>
            </p:cNvSpPr>
            <p:nvPr/>
          </p:nvSpPr>
          <p:spPr bwMode="auto">
            <a:xfrm>
              <a:off x="5515" y="2613"/>
              <a:ext cx="50" cy="94"/>
            </a:xfrm>
            <a:prstGeom prst="ellipse">
              <a:avLst/>
            </a:prstGeom>
            <a:solidFill>
              <a:srgbClr val="333333"/>
            </a:solidFill>
            <a:ln w="9525">
              <a:noFill/>
              <a:round/>
              <a:headEnd/>
              <a:tailEnd/>
            </a:ln>
          </p:spPr>
          <p:txBody>
            <a:bodyPr wrap="none" anchor="ctr"/>
            <a:lstStyle/>
            <a:p>
              <a:endParaRPr lang="tr-TR"/>
            </a:p>
          </p:txBody>
        </p:sp>
        <p:sp>
          <p:nvSpPr>
            <p:cNvPr id="36906" name="Freeform 89"/>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36907" name="AutoShape 90"/>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36908" name="AutoShape 91"/>
            <p:cNvSpPr>
              <a:spLocks noChangeArrowheads="1"/>
            </p:cNvSpPr>
            <p:nvPr/>
          </p:nvSpPr>
          <p:spPr bwMode="auto">
            <a:xfrm>
              <a:off x="4206" y="2712"/>
              <a:ext cx="1067"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36909" name="Oval 92"/>
            <p:cNvSpPr>
              <a:spLocks noChangeArrowheads="1"/>
            </p:cNvSpPr>
            <p:nvPr/>
          </p:nvSpPr>
          <p:spPr bwMode="auto">
            <a:xfrm>
              <a:off x="4311" y="2381"/>
              <a:ext cx="154" cy="143"/>
            </a:xfrm>
            <a:prstGeom prst="ellipse">
              <a:avLst/>
            </a:prstGeom>
            <a:solidFill>
              <a:srgbClr val="33CC33"/>
            </a:solidFill>
            <a:ln w="9525">
              <a:noFill/>
              <a:round/>
              <a:headEnd/>
              <a:tailEnd/>
            </a:ln>
          </p:spPr>
          <p:txBody>
            <a:bodyPr wrap="none" anchor="ctr"/>
            <a:lstStyle/>
            <a:p>
              <a:endParaRPr lang="tr-TR"/>
            </a:p>
          </p:txBody>
        </p:sp>
        <p:sp>
          <p:nvSpPr>
            <p:cNvPr id="36910" name="Oval 93"/>
            <p:cNvSpPr>
              <a:spLocks noChangeArrowheads="1"/>
            </p:cNvSpPr>
            <p:nvPr/>
          </p:nvSpPr>
          <p:spPr bwMode="auto">
            <a:xfrm>
              <a:off x="4487" y="2386"/>
              <a:ext cx="160"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36911" name="Oval 94"/>
            <p:cNvSpPr>
              <a:spLocks noChangeArrowheads="1"/>
            </p:cNvSpPr>
            <p:nvPr/>
          </p:nvSpPr>
          <p:spPr bwMode="auto">
            <a:xfrm>
              <a:off x="4663" y="2381"/>
              <a:ext cx="160" cy="143"/>
            </a:xfrm>
            <a:prstGeom prst="ellipse">
              <a:avLst/>
            </a:prstGeom>
            <a:solidFill>
              <a:srgbClr val="33CC33"/>
            </a:solidFill>
            <a:ln w="9525">
              <a:noFill/>
              <a:round/>
              <a:headEnd/>
              <a:tailEnd/>
            </a:ln>
          </p:spPr>
          <p:txBody>
            <a:bodyPr wrap="none" anchor="ctr"/>
            <a:lstStyle/>
            <a:p>
              <a:endParaRPr lang="tr-TR"/>
            </a:p>
          </p:txBody>
        </p:sp>
        <p:sp>
          <p:nvSpPr>
            <p:cNvPr id="36912" name="Rectangle 95"/>
            <p:cNvSpPr>
              <a:spLocks noChangeArrowheads="1"/>
            </p:cNvSpPr>
            <p:nvPr/>
          </p:nvSpPr>
          <p:spPr bwMode="auto">
            <a:xfrm>
              <a:off x="5064" y="1834"/>
              <a:ext cx="83" cy="764"/>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36885" name="Group 96"/>
          <p:cNvGrpSpPr>
            <a:grpSpLocks/>
          </p:cNvGrpSpPr>
          <p:nvPr/>
        </p:nvGrpSpPr>
        <p:grpSpPr bwMode="auto">
          <a:xfrm>
            <a:off x="1806575" y="1117600"/>
            <a:ext cx="687388" cy="731838"/>
            <a:chOff x="-44" y="1473"/>
            <a:chExt cx="981" cy="1105"/>
          </a:xfrm>
        </p:grpSpPr>
        <p:pic>
          <p:nvPicPr>
            <p:cNvPr id="36887" name="Picture 97"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36888" name="Freeform 98"/>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3" name="Veri Yer Tutucusu 2"/>
          <p:cNvSpPr>
            <a:spLocks noGrp="1"/>
          </p:cNvSpPr>
          <p:nvPr>
            <p:ph type="dt" sz="quarter" idx="10"/>
          </p:nvPr>
        </p:nvSpPr>
        <p:spPr/>
        <p:txBody>
          <a:bodyPr/>
          <a:lstStyle/>
          <a:p>
            <a:pPr>
              <a:defRPr/>
            </a:pPr>
            <a:fld id="{778C219F-72F2-45D1-A14E-E81CDEFFD248}"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0235"/>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2000"/>
                                        <p:tgtEl>
                                          <p:spTgt spid="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2"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30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2000"/>
                                        <p:tgtEl>
                                          <p:spTgt spid="6"/>
                                        </p:tgtEl>
                                      </p:cBhvr>
                                    </p:animEffect>
                                  </p:childTnLst>
                                </p:cTn>
                              </p:par>
                            </p:childTnLst>
                          </p:cTn>
                        </p:par>
                        <p:par>
                          <p:cTn id="20" fill="hold" nodeType="afterGroup">
                            <p:stCondLst>
                              <p:cond delay="2000"/>
                            </p:stCondLst>
                            <p:childTnLst>
                              <p:par>
                                <p:cTn id="21" presetID="2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10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024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2000"/>
                                        <p:tgtEl>
                                          <p:spTgt spid="13"/>
                                        </p:tgtEl>
                                      </p:cBhvr>
                                    </p:animEffect>
                                  </p:childTnLst>
                                </p:cTn>
                              </p:par>
                            </p:childTnLst>
                          </p:cTn>
                        </p:par>
                        <p:par>
                          <p:cTn id="35" fill="hold" nodeType="afterGroup">
                            <p:stCondLst>
                              <p:cond delay="2000"/>
                            </p:stCondLst>
                            <p:childTnLst>
                              <p:par>
                                <p:cTn id="36" presetID="22" presetClass="entr" presetSubtype="2"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right)">
                                      <p:cBhvr>
                                        <p:cTn id="3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5" grpId="0"/>
      <p:bldP spid="502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7891" name="Rectangle 8"/>
          <p:cNvSpPr>
            <a:spLocks noGrp="1" noChangeArrowheads="1"/>
          </p:cNvSpPr>
          <p:nvPr>
            <p:ph type="sldNum" sz="quarter" idx="12"/>
          </p:nvPr>
        </p:nvSpPr>
        <p:spPr>
          <a:noFill/>
        </p:spPr>
        <p:txBody>
          <a:bodyPr/>
          <a:lstStyle/>
          <a:p>
            <a:r>
              <a:rPr lang="en-US" smtClean="0">
                <a:latin typeface="Tahoma" pitchFamily="34" charset="0"/>
              </a:rPr>
              <a:t>2-</a:t>
            </a:r>
            <a:fld id="{10D5724D-60E5-4114-9944-A30F4411167B}" type="slidenum">
              <a:rPr lang="en-US" smtClean="0">
                <a:latin typeface="Tahoma" pitchFamily="34" charset="0"/>
              </a:rPr>
              <a:pPr/>
              <a:t>36</a:t>
            </a:fld>
            <a:endParaRPr lang="en-US" smtClean="0">
              <a:latin typeface="Tahoma" pitchFamily="34" charset="0"/>
            </a:endParaRPr>
          </a:p>
        </p:txBody>
      </p:sp>
      <p:pic>
        <p:nvPicPr>
          <p:cNvPr id="37892" name="Picture 12" descr="underline_base"/>
          <p:cNvPicPr>
            <a:picLocks noChangeArrowheads="1"/>
          </p:cNvPicPr>
          <p:nvPr/>
        </p:nvPicPr>
        <p:blipFill>
          <a:blip r:embed="rId3"/>
          <a:srcRect/>
          <a:stretch>
            <a:fillRect/>
          </a:stretch>
        </p:blipFill>
        <p:spPr bwMode="auto">
          <a:xfrm>
            <a:off x="377825" y="898525"/>
            <a:ext cx="5027613" cy="173038"/>
          </a:xfrm>
          <a:prstGeom prst="rect">
            <a:avLst/>
          </a:prstGeom>
          <a:noFill/>
          <a:ln w="9525">
            <a:noFill/>
            <a:miter lim="800000"/>
            <a:headEnd/>
            <a:tailEnd/>
          </a:ln>
        </p:spPr>
      </p:pic>
      <p:sp>
        <p:nvSpPr>
          <p:cNvPr id="37893" name="Rectangle 2"/>
          <p:cNvSpPr>
            <a:spLocks noGrp="1" noChangeArrowheads="1"/>
          </p:cNvSpPr>
          <p:nvPr>
            <p:ph type="title"/>
          </p:nvPr>
        </p:nvSpPr>
        <p:spPr>
          <a:xfrm>
            <a:off x="373063" y="207963"/>
            <a:ext cx="7772400" cy="925512"/>
          </a:xfrm>
        </p:spPr>
        <p:txBody>
          <a:bodyPr/>
          <a:lstStyle/>
          <a:p>
            <a:r>
              <a:rPr lang="en-US" smtClean="0">
                <a:ea typeface="ＭＳ Ｐゴシック" pitchFamily="34" charset="-128"/>
              </a:rPr>
              <a:t>Cookies (continued)</a:t>
            </a:r>
          </a:p>
        </p:txBody>
      </p:sp>
      <p:sp>
        <p:nvSpPr>
          <p:cNvPr id="37894" name="Rectangle 3"/>
          <p:cNvSpPr>
            <a:spLocks noGrp="1" noChangeArrowheads="1"/>
          </p:cNvSpPr>
          <p:nvPr>
            <p:ph type="body" sz="half" idx="1"/>
          </p:nvPr>
        </p:nvSpPr>
        <p:spPr>
          <a:xfrm>
            <a:off x="533400" y="1389063"/>
            <a:ext cx="3810000" cy="2641600"/>
          </a:xfrm>
        </p:spPr>
        <p:txBody>
          <a:bodyPr/>
          <a:lstStyle/>
          <a:p>
            <a:pPr>
              <a:lnSpc>
                <a:spcPct val="75000"/>
              </a:lnSpc>
              <a:buFont typeface="Wingdings" pitchFamily="2" charset="2"/>
              <a:buNone/>
            </a:pPr>
            <a:r>
              <a:rPr lang="en-US" i="1" smtClean="0">
                <a:solidFill>
                  <a:srgbClr val="CC0000"/>
                </a:solidFill>
                <a:ea typeface="ＭＳ Ｐゴシック" pitchFamily="34" charset="-128"/>
              </a:rPr>
              <a:t>what cookies can be used for:</a:t>
            </a:r>
          </a:p>
          <a:p>
            <a:pPr>
              <a:lnSpc>
                <a:spcPct val="75000"/>
              </a:lnSpc>
            </a:pPr>
            <a:r>
              <a:rPr lang="en-US" sz="2400" smtClean="0">
                <a:ea typeface="ＭＳ Ｐゴシック" pitchFamily="34" charset="-128"/>
              </a:rPr>
              <a:t>authorization</a:t>
            </a:r>
          </a:p>
          <a:p>
            <a:pPr>
              <a:lnSpc>
                <a:spcPct val="75000"/>
              </a:lnSpc>
            </a:pPr>
            <a:r>
              <a:rPr lang="en-US" sz="2400" smtClean="0">
                <a:ea typeface="ＭＳ Ｐゴシック" pitchFamily="34" charset="-128"/>
              </a:rPr>
              <a:t>shopping carts</a:t>
            </a:r>
          </a:p>
          <a:p>
            <a:pPr>
              <a:lnSpc>
                <a:spcPct val="75000"/>
              </a:lnSpc>
            </a:pPr>
            <a:r>
              <a:rPr lang="en-US" sz="2400" smtClean="0">
                <a:ea typeface="ＭＳ Ｐゴシック" pitchFamily="34" charset="-128"/>
              </a:rPr>
              <a:t>recommendations</a:t>
            </a:r>
          </a:p>
          <a:p>
            <a:pPr>
              <a:lnSpc>
                <a:spcPct val="75000"/>
              </a:lnSpc>
            </a:pPr>
            <a:r>
              <a:rPr lang="en-US" sz="2400" smtClean="0">
                <a:ea typeface="ＭＳ Ｐゴシック" pitchFamily="34" charset="-128"/>
              </a:rPr>
              <a:t>user session state (Web e-mail)</a:t>
            </a:r>
          </a:p>
        </p:txBody>
      </p:sp>
      <p:sp>
        <p:nvSpPr>
          <p:cNvPr id="37895" name="Rectangle 13"/>
          <p:cNvSpPr>
            <a:spLocks noChangeArrowheads="1"/>
          </p:cNvSpPr>
          <p:nvPr/>
        </p:nvSpPr>
        <p:spPr bwMode="auto">
          <a:xfrm>
            <a:off x="4911725" y="1411288"/>
            <a:ext cx="3810000" cy="2233612"/>
          </a:xfrm>
          <a:prstGeom prst="rect">
            <a:avLst/>
          </a:prstGeom>
          <a:noFill/>
          <a:ln w="19050">
            <a:solidFill>
              <a:srgbClr val="000099"/>
            </a:solidFill>
            <a:miter lim="800000"/>
            <a:headEnd/>
            <a:tailEnd/>
          </a:ln>
        </p:spPr>
        <p:txBody>
          <a:bodyPr/>
          <a:lstStyle/>
          <a:p>
            <a:pPr marL="342900" indent="-342900"/>
            <a:r>
              <a:rPr lang="en-US" sz="2400" i="1">
                <a:solidFill>
                  <a:srgbClr val="CC0000"/>
                </a:solidFill>
                <a:latin typeface="Gill Sans MT" pitchFamily="34" charset="0"/>
              </a:rPr>
              <a:t>cookies and privacy:</a:t>
            </a:r>
          </a:p>
          <a:p>
            <a:pPr marL="342900" indent="-342900">
              <a:lnSpc>
                <a:spcPct val="90000"/>
              </a:lnSpc>
              <a:buClr>
                <a:srgbClr val="000099"/>
              </a:buClr>
              <a:buSzPct val="75000"/>
              <a:buFont typeface="Wingdings" pitchFamily="2" charset="2"/>
              <a:buChar char="v"/>
            </a:pPr>
            <a:r>
              <a:rPr lang="en-US" sz="2400">
                <a:latin typeface="Gill Sans MT" pitchFamily="34" charset="0"/>
              </a:rPr>
              <a:t>cookies permit sites to learn a lot about you</a:t>
            </a:r>
          </a:p>
          <a:p>
            <a:pPr marL="342900" indent="-342900">
              <a:lnSpc>
                <a:spcPct val="90000"/>
              </a:lnSpc>
              <a:buClr>
                <a:srgbClr val="000099"/>
              </a:buClr>
              <a:buSzPct val="75000"/>
              <a:buFont typeface="Wingdings" pitchFamily="2" charset="2"/>
              <a:buChar char="v"/>
            </a:pPr>
            <a:r>
              <a:rPr lang="en-US" sz="2400">
                <a:latin typeface="Gill Sans MT" pitchFamily="34" charset="0"/>
              </a:rPr>
              <a:t>you may supply name and e-mail to sites</a:t>
            </a:r>
          </a:p>
        </p:txBody>
      </p:sp>
      <p:sp>
        <p:nvSpPr>
          <p:cNvPr id="37896" name="Text Box 14"/>
          <p:cNvSpPr txBox="1">
            <a:spLocks noChangeArrowheads="1"/>
          </p:cNvSpPr>
          <p:nvPr/>
        </p:nvSpPr>
        <p:spPr bwMode="auto">
          <a:xfrm>
            <a:off x="7321550" y="1177925"/>
            <a:ext cx="800100" cy="457200"/>
          </a:xfrm>
          <a:prstGeom prst="rect">
            <a:avLst/>
          </a:prstGeom>
          <a:solidFill>
            <a:schemeClr val="bg1"/>
          </a:solidFill>
          <a:ln w="9525">
            <a:noFill/>
            <a:miter lim="800000"/>
            <a:headEnd/>
            <a:tailEnd/>
          </a:ln>
        </p:spPr>
        <p:txBody>
          <a:bodyPr wrap="none">
            <a:spAutoFit/>
          </a:bodyPr>
          <a:lstStyle/>
          <a:p>
            <a:pPr>
              <a:spcBef>
                <a:spcPct val="0"/>
              </a:spcBef>
              <a:buClrTx/>
              <a:buSzTx/>
              <a:buFontTx/>
              <a:buNone/>
            </a:pPr>
            <a:r>
              <a:rPr lang="en-US" sz="2400">
                <a:solidFill>
                  <a:srgbClr val="000099"/>
                </a:solidFill>
                <a:latin typeface="Gill Sans MT" pitchFamily="34" charset="0"/>
              </a:rPr>
              <a:t>aside</a:t>
            </a:r>
          </a:p>
        </p:txBody>
      </p:sp>
      <p:sp>
        <p:nvSpPr>
          <p:cNvPr id="37897" name="Rectangle 15"/>
          <p:cNvSpPr>
            <a:spLocks noChangeArrowheads="1"/>
          </p:cNvSpPr>
          <p:nvPr/>
        </p:nvSpPr>
        <p:spPr bwMode="auto">
          <a:xfrm>
            <a:off x="411163" y="3946525"/>
            <a:ext cx="5702300" cy="2641600"/>
          </a:xfrm>
          <a:prstGeom prst="rect">
            <a:avLst/>
          </a:prstGeom>
          <a:noFill/>
          <a:ln w="9525">
            <a:noFill/>
            <a:miter lim="800000"/>
            <a:headEnd/>
            <a:tailEnd/>
          </a:ln>
        </p:spPr>
        <p:txBody>
          <a:bodyPr/>
          <a:lstStyle/>
          <a:p>
            <a:pPr marL="342900" indent="-342900"/>
            <a:r>
              <a:rPr lang="en-US" sz="2800" i="1">
                <a:solidFill>
                  <a:srgbClr val="CC0000"/>
                </a:solidFill>
                <a:latin typeface="Gill Sans MT" pitchFamily="34" charset="0"/>
              </a:rPr>
              <a:t>how to keep </a:t>
            </a:r>
            <a:r>
              <a:rPr lang="ja-JP" altLang="en-US" sz="2800" i="1">
                <a:solidFill>
                  <a:srgbClr val="CC0000"/>
                </a:solidFill>
                <a:latin typeface="Gill Sans MT" pitchFamily="34" charset="0"/>
              </a:rPr>
              <a:t>“</a:t>
            </a:r>
            <a:r>
              <a:rPr lang="en-US" altLang="ja-JP" sz="2800" i="1">
                <a:solidFill>
                  <a:srgbClr val="CC0000"/>
                </a:solidFill>
                <a:latin typeface="Gill Sans MT" pitchFamily="34" charset="0"/>
              </a:rPr>
              <a:t>state</a:t>
            </a:r>
            <a:r>
              <a:rPr lang="ja-JP" altLang="en-US" sz="2800" i="1">
                <a:solidFill>
                  <a:srgbClr val="CC0000"/>
                </a:solidFill>
                <a:latin typeface="Gill Sans MT" pitchFamily="34" charset="0"/>
              </a:rPr>
              <a:t>”</a:t>
            </a:r>
            <a:r>
              <a:rPr lang="en-US" altLang="ja-JP" sz="2800" i="1">
                <a:solidFill>
                  <a:srgbClr val="CC0000"/>
                </a:solidFill>
                <a:latin typeface="Gill Sans MT" pitchFamily="34" charset="0"/>
              </a:rPr>
              <a:t>:</a:t>
            </a:r>
          </a:p>
          <a:p>
            <a:pPr marL="342900" indent="-342900">
              <a:lnSpc>
                <a:spcPct val="90000"/>
              </a:lnSpc>
              <a:buClr>
                <a:srgbClr val="000099"/>
              </a:buClr>
              <a:buSzPct val="75000"/>
              <a:buFont typeface="Wingdings" pitchFamily="2" charset="2"/>
              <a:buChar char="v"/>
            </a:pPr>
            <a:r>
              <a:rPr lang="en-US" sz="2400">
                <a:latin typeface="Gill Sans MT" pitchFamily="34" charset="0"/>
              </a:rPr>
              <a:t>protocol endpoints: maintain state at sender/receiver over multiple transactions</a:t>
            </a:r>
          </a:p>
          <a:p>
            <a:pPr marL="342900" indent="-342900">
              <a:lnSpc>
                <a:spcPct val="90000"/>
              </a:lnSpc>
              <a:buClr>
                <a:srgbClr val="000099"/>
              </a:buClr>
              <a:buSzPct val="75000"/>
              <a:buFont typeface="Wingdings" pitchFamily="2" charset="2"/>
              <a:buChar char="v"/>
            </a:pPr>
            <a:r>
              <a:rPr lang="en-US" sz="2400">
                <a:latin typeface="Gill Sans MT" pitchFamily="34" charset="0"/>
              </a:rPr>
              <a:t>cookies: http messages carry state</a:t>
            </a:r>
          </a:p>
        </p:txBody>
      </p:sp>
      <p:sp>
        <p:nvSpPr>
          <p:cNvPr id="2" name="Veri Yer Tutucusu 1"/>
          <p:cNvSpPr>
            <a:spLocks noGrp="1"/>
          </p:cNvSpPr>
          <p:nvPr>
            <p:ph type="dt" sz="quarter" idx="10"/>
          </p:nvPr>
        </p:nvSpPr>
        <p:spPr/>
        <p:txBody>
          <a:bodyPr/>
          <a:lstStyle/>
          <a:p>
            <a:pPr>
              <a:defRPr/>
            </a:pPr>
            <a:fld id="{64CA7FDB-1071-4680-BAF0-9374F738BD6D}" type="datetime1">
              <a:rPr/>
              <a:pPr>
                <a:defRPr/>
              </a:pPr>
              <a:t>10/16/2012</a:t>
            </a:fld>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8915" name="Rectangle 8"/>
          <p:cNvSpPr>
            <a:spLocks noGrp="1" noChangeArrowheads="1"/>
          </p:cNvSpPr>
          <p:nvPr>
            <p:ph type="sldNum" sz="quarter" idx="12"/>
          </p:nvPr>
        </p:nvSpPr>
        <p:spPr>
          <a:noFill/>
        </p:spPr>
        <p:txBody>
          <a:bodyPr/>
          <a:lstStyle/>
          <a:p>
            <a:r>
              <a:rPr lang="en-US" smtClean="0">
                <a:latin typeface="Tahoma" pitchFamily="34" charset="0"/>
              </a:rPr>
              <a:t>2-</a:t>
            </a:r>
            <a:fld id="{B2113584-5816-4615-9C12-6C7C9364CF73}" type="slidenum">
              <a:rPr lang="en-US" smtClean="0">
                <a:latin typeface="Tahoma" pitchFamily="34" charset="0"/>
              </a:rPr>
              <a:pPr/>
              <a:t>37</a:t>
            </a:fld>
            <a:endParaRPr lang="en-US" smtClean="0">
              <a:latin typeface="Tahoma" pitchFamily="34" charset="0"/>
            </a:endParaRPr>
          </a:p>
        </p:txBody>
      </p:sp>
      <p:grpSp>
        <p:nvGrpSpPr>
          <p:cNvPr id="38916" name="Group 171"/>
          <p:cNvGrpSpPr>
            <a:grpSpLocks/>
          </p:cNvGrpSpPr>
          <p:nvPr/>
        </p:nvGrpSpPr>
        <p:grpSpPr bwMode="auto">
          <a:xfrm>
            <a:off x="4027488" y="2695575"/>
            <a:ext cx="687387" cy="763588"/>
            <a:chOff x="-44" y="1473"/>
            <a:chExt cx="981" cy="1105"/>
          </a:xfrm>
        </p:grpSpPr>
        <p:pic>
          <p:nvPicPr>
            <p:cNvPr id="39048" name="Picture 172"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39049" name="Freeform 173"/>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38917" name="Group 102"/>
          <p:cNvGrpSpPr>
            <a:grpSpLocks/>
          </p:cNvGrpSpPr>
          <p:nvPr/>
        </p:nvGrpSpPr>
        <p:grpSpPr bwMode="auto">
          <a:xfrm>
            <a:off x="4092575" y="4568825"/>
            <a:ext cx="687388" cy="763588"/>
            <a:chOff x="-44" y="1473"/>
            <a:chExt cx="981" cy="1105"/>
          </a:xfrm>
        </p:grpSpPr>
        <p:pic>
          <p:nvPicPr>
            <p:cNvPr id="39046" name="Picture 103"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39047" name="Freeform 10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38918" name="Group 138"/>
          <p:cNvGrpSpPr>
            <a:grpSpLocks/>
          </p:cNvGrpSpPr>
          <p:nvPr/>
        </p:nvGrpSpPr>
        <p:grpSpPr bwMode="auto">
          <a:xfrm>
            <a:off x="6230938" y="3457575"/>
            <a:ext cx="400050" cy="715963"/>
            <a:chOff x="4140" y="429"/>
            <a:chExt cx="1425" cy="2396"/>
          </a:xfrm>
        </p:grpSpPr>
        <p:sp>
          <p:nvSpPr>
            <p:cNvPr id="39014" name="Freeform 139"/>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39015" name="Rectangle 140"/>
            <p:cNvSpPr>
              <a:spLocks noChangeArrowheads="1"/>
            </p:cNvSpPr>
            <p:nvPr/>
          </p:nvSpPr>
          <p:spPr bwMode="auto">
            <a:xfrm>
              <a:off x="4208"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39016" name="Freeform 141"/>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39017" name="Freeform 142"/>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9018" name="Rectangle 143"/>
            <p:cNvSpPr>
              <a:spLocks noChangeArrowheads="1"/>
            </p:cNvSpPr>
            <p:nvPr/>
          </p:nvSpPr>
          <p:spPr bwMode="auto">
            <a:xfrm>
              <a:off x="4214" y="695"/>
              <a:ext cx="594"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9019" name="Group 144"/>
            <p:cNvGrpSpPr>
              <a:grpSpLocks/>
            </p:cNvGrpSpPr>
            <p:nvPr/>
          </p:nvGrpSpPr>
          <p:grpSpPr bwMode="auto">
            <a:xfrm>
              <a:off x="4749" y="668"/>
              <a:ext cx="581" cy="145"/>
              <a:chOff x="614" y="2568"/>
              <a:chExt cx="725" cy="139"/>
            </a:xfrm>
          </p:grpSpPr>
          <p:sp>
            <p:nvSpPr>
              <p:cNvPr id="39044" name="AutoShape 145"/>
              <p:cNvSpPr>
                <a:spLocks noChangeArrowheads="1"/>
              </p:cNvSpPr>
              <p:nvPr/>
            </p:nvSpPr>
            <p:spPr bwMode="auto">
              <a:xfrm>
                <a:off x="616" y="2568"/>
                <a:ext cx="720"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9045" name="AutoShape 146"/>
              <p:cNvSpPr>
                <a:spLocks noChangeArrowheads="1"/>
              </p:cNvSpPr>
              <p:nvPr/>
            </p:nvSpPr>
            <p:spPr bwMode="auto">
              <a:xfrm>
                <a:off x="630" y="2583"/>
                <a:ext cx="67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9020" name="Rectangle 147"/>
            <p:cNvSpPr>
              <a:spLocks noChangeArrowheads="1"/>
            </p:cNvSpPr>
            <p:nvPr/>
          </p:nvSpPr>
          <p:spPr bwMode="auto">
            <a:xfrm>
              <a:off x="4225" y="1019"/>
              <a:ext cx="594"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9021" name="Group 148"/>
            <p:cNvGrpSpPr>
              <a:grpSpLocks/>
            </p:cNvGrpSpPr>
            <p:nvPr/>
          </p:nvGrpSpPr>
          <p:grpSpPr bwMode="auto">
            <a:xfrm>
              <a:off x="4747" y="994"/>
              <a:ext cx="581" cy="134"/>
              <a:chOff x="614" y="2568"/>
              <a:chExt cx="725" cy="139"/>
            </a:xfrm>
          </p:grpSpPr>
          <p:sp>
            <p:nvSpPr>
              <p:cNvPr id="39042" name="AutoShape 149"/>
              <p:cNvSpPr>
                <a:spLocks noChangeArrowheads="1"/>
              </p:cNvSpPr>
              <p:nvPr/>
            </p:nvSpPr>
            <p:spPr bwMode="auto">
              <a:xfrm>
                <a:off x="612" y="2566"/>
                <a:ext cx="727" cy="143"/>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9043" name="AutoShape 150"/>
              <p:cNvSpPr>
                <a:spLocks noChangeArrowheads="1"/>
              </p:cNvSpPr>
              <p:nvPr/>
            </p:nvSpPr>
            <p:spPr bwMode="auto">
              <a:xfrm>
                <a:off x="626" y="2583"/>
                <a:ext cx="692"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9022" name="Rectangle 151"/>
            <p:cNvSpPr>
              <a:spLocks noChangeArrowheads="1"/>
            </p:cNvSpPr>
            <p:nvPr/>
          </p:nvSpPr>
          <p:spPr bwMode="auto">
            <a:xfrm>
              <a:off x="4219" y="1359"/>
              <a:ext cx="594" cy="48"/>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39023" name="Rectangle 152"/>
            <p:cNvSpPr>
              <a:spLocks noChangeArrowheads="1"/>
            </p:cNvSpPr>
            <p:nvPr/>
          </p:nvSpPr>
          <p:spPr bwMode="auto">
            <a:xfrm>
              <a:off x="4230" y="1656"/>
              <a:ext cx="594"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9024" name="Group 153"/>
            <p:cNvGrpSpPr>
              <a:grpSpLocks/>
            </p:cNvGrpSpPr>
            <p:nvPr/>
          </p:nvGrpSpPr>
          <p:grpSpPr bwMode="auto">
            <a:xfrm>
              <a:off x="4735" y="1627"/>
              <a:ext cx="582" cy="151"/>
              <a:chOff x="614" y="2568"/>
              <a:chExt cx="725" cy="139"/>
            </a:xfrm>
          </p:grpSpPr>
          <p:sp>
            <p:nvSpPr>
              <p:cNvPr id="39040" name="AutoShape 154"/>
              <p:cNvSpPr>
                <a:spLocks noChangeArrowheads="1"/>
              </p:cNvSpPr>
              <p:nvPr/>
            </p:nvSpPr>
            <p:spPr bwMode="auto">
              <a:xfrm>
                <a:off x="612" y="2570"/>
                <a:ext cx="726"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9041" name="AutoShape 155"/>
              <p:cNvSpPr>
                <a:spLocks noChangeArrowheads="1"/>
              </p:cNvSpPr>
              <p:nvPr/>
            </p:nvSpPr>
            <p:spPr bwMode="auto">
              <a:xfrm>
                <a:off x="627"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9025" name="Freeform 156"/>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39026" name="Group 157"/>
            <p:cNvGrpSpPr>
              <a:grpSpLocks/>
            </p:cNvGrpSpPr>
            <p:nvPr/>
          </p:nvGrpSpPr>
          <p:grpSpPr bwMode="auto">
            <a:xfrm>
              <a:off x="4739" y="1327"/>
              <a:ext cx="582" cy="139"/>
              <a:chOff x="614" y="2568"/>
              <a:chExt cx="725" cy="139"/>
            </a:xfrm>
          </p:grpSpPr>
          <p:sp>
            <p:nvSpPr>
              <p:cNvPr id="39038" name="AutoShape 158"/>
              <p:cNvSpPr>
                <a:spLocks noChangeArrowheads="1"/>
              </p:cNvSpPr>
              <p:nvPr/>
            </p:nvSpPr>
            <p:spPr bwMode="auto">
              <a:xfrm>
                <a:off x="615" y="2568"/>
                <a:ext cx="726"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9039" name="AutoShape 159"/>
              <p:cNvSpPr>
                <a:spLocks noChangeArrowheads="1"/>
              </p:cNvSpPr>
              <p:nvPr/>
            </p:nvSpPr>
            <p:spPr bwMode="auto">
              <a:xfrm>
                <a:off x="629" y="2584"/>
                <a:ext cx="690"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9027" name="Rectangle 160"/>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39028" name="Freeform 161"/>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9029" name="Freeform 162"/>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9030" name="Oval 163"/>
            <p:cNvSpPr>
              <a:spLocks noChangeArrowheads="1"/>
            </p:cNvSpPr>
            <p:nvPr/>
          </p:nvSpPr>
          <p:spPr bwMode="auto">
            <a:xfrm>
              <a:off x="5520" y="2612"/>
              <a:ext cx="45" cy="96"/>
            </a:xfrm>
            <a:prstGeom prst="ellipse">
              <a:avLst/>
            </a:prstGeom>
            <a:solidFill>
              <a:srgbClr val="333333"/>
            </a:solidFill>
            <a:ln w="9525">
              <a:noFill/>
              <a:round/>
              <a:headEnd/>
              <a:tailEnd/>
            </a:ln>
          </p:spPr>
          <p:txBody>
            <a:bodyPr wrap="none" anchor="ctr"/>
            <a:lstStyle/>
            <a:p>
              <a:endParaRPr lang="tr-TR"/>
            </a:p>
          </p:txBody>
        </p:sp>
        <p:sp>
          <p:nvSpPr>
            <p:cNvPr id="39031" name="Freeform 164"/>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39032" name="AutoShape 165"/>
            <p:cNvSpPr>
              <a:spLocks noChangeArrowheads="1"/>
            </p:cNvSpPr>
            <p:nvPr/>
          </p:nvSpPr>
          <p:spPr bwMode="auto">
            <a:xfrm>
              <a:off x="4140" y="2676"/>
              <a:ext cx="1199" cy="149"/>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39033" name="AutoShape 166"/>
            <p:cNvSpPr>
              <a:spLocks noChangeArrowheads="1"/>
            </p:cNvSpPr>
            <p:nvPr/>
          </p:nvSpPr>
          <p:spPr bwMode="auto">
            <a:xfrm>
              <a:off x="4208" y="2713"/>
              <a:ext cx="1069"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39034" name="Oval 167"/>
            <p:cNvSpPr>
              <a:spLocks noChangeArrowheads="1"/>
            </p:cNvSpPr>
            <p:nvPr/>
          </p:nvSpPr>
          <p:spPr bwMode="auto">
            <a:xfrm>
              <a:off x="4310" y="2384"/>
              <a:ext cx="158" cy="143"/>
            </a:xfrm>
            <a:prstGeom prst="ellipse">
              <a:avLst/>
            </a:prstGeom>
            <a:solidFill>
              <a:srgbClr val="33CC33"/>
            </a:solidFill>
            <a:ln w="9525">
              <a:noFill/>
              <a:round/>
              <a:headEnd/>
              <a:tailEnd/>
            </a:ln>
          </p:spPr>
          <p:txBody>
            <a:bodyPr wrap="none" anchor="ctr"/>
            <a:lstStyle/>
            <a:p>
              <a:endParaRPr lang="tr-TR"/>
            </a:p>
          </p:txBody>
        </p:sp>
        <p:sp>
          <p:nvSpPr>
            <p:cNvPr id="39035" name="Oval 168"/>
            <p:cNvSpPr>
              <a:spLocks noChangeArrowheads="1"/>
            </p:cNvSpPr>
            <p:nvPr/>
          </p:nvSpPr>
          <p:spPr bwMode="auto">
            <a:xfrm>
              <a:off x="4485" y="2384"/>
              <a:ext cx="158"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39036" name="Oval 169"/>
            <p:cNvSpPr>
              <a:spLocks noChangeArrowheads="1"/>
            </p:cNvSpPr>
            <p:nvPr/>
          </p:nvSpPr>
          <p:spPr bwMode="auto">
            <a:xfrm>
              <a:off x="4660" y="2379"/>
              <a:ext cx="158" cy="143"/>
            </a:xfrm>
            <a:prstGeom prst="ellipse">
              <a:avLst/>
            </a:prstGeom>
            <a:solidFill>
              <a:srgbClr val="33CC33"/>
            </a:solidFill>
            <a:ln w="9525">
              <a:noFill/>
              <a:round/>
              <a:headEnd/>
              <a:tailEnd/>
            </a:ln>
          </p:spPr>
          <p:txBody>
            <a:bodyPr wrap="none" anchor="ctr"/>
            <a:lstStyle/>
            <a:p>
              <a:endParaRPr lang="tr-TR"/>
            </a:p>
          </p:txBody>
        </p:sp>
        <p:sp>
          <p:nvSpPr>
            <p:cNvPr id="39037" name="Rectangle 170"/>
            <p:cNvSpPr>
              <a:spLocks noChangeArrowheads="1"/>
            </p:cNvSpPr>
            <p:nvPr/>
          </p:nvSpPr>
          <p:spPr bwMode="auto">
            <a:xfrm>
              <a:off x="5062" y="1837"/>
              <a:ext cx="85" cy="760"/>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38919" name="Group 105"/>
          <p:cNvGrpSpPr>
            <a:grpSpLocks/>
          </p:cNvGrpSpPr>
          <p:nvPr/>
        </p:nvGrpSpPr>
        <p:grpSpPr bwMode="auto">
          <a:xfrm>
            <a:off x="8178800" y="2836863"/>
            <a:ext cx="433388" cy="715962"/>
            <a:chOff x="4140" y="429"/>
            <a:chExt cx="1425" cy="2396"/>
          </a:xfrm>
        </p:grpSpPr>
        <p:sp>
          <p:nvSpPr>
            <p:cNvPr id="38982" name="Freeform 106"/>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38983" name="Rectangle 107"/>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38984" name="Freeform 108"/>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38985" name="Freeform 109"/>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8986" name="Rectangle 110"/>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8987" name="Group 111"/>
            <p:cNvGrpSpPr>
              <a:grpSpLocks/>
            </p:cNvGrpSpPr>
            <p:nvPr/>
          </p:nvGrpSpPr>
          <p:grpSpPr bwMode="auto">
            <a:xfrm>
              <a:off x="4749" y="668"/>
              <a:ext cx="581" cy="145"/>
              <a:chOff x="614" y="2568"/>
              <a:chExt cx="725" cy="139"/>
            </a:xfrm>
          </p:grpSpPr>
          <p:sp>
            <p:nvSpPr>
              <p:cNvPr id="39012" name="AutoShape 112"/>
              <p:cNvSpPr>
                <a:spLocks noChangeArrowheads="1"/>
              </p:cNvSpPr>
              <p:nvPr/>
            </p:nvSpPr>
            <p:spPr bwMode="auto">
              <a:xfrm>
                <a:off x="616" y="2568"/>
                <a:ext cx="723"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9013" name="AutoShape 113"/>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8988" name="Rectangle 114"/>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8989" name="Group 115"/>
            <p:cNvGrpSpPr>
              <a:grpSpLocks/>
            </p:cNvGrpSpPr>
            <p:nvPr/>
          </p:nvGrpSpPr>
          <p:grpSpPr bwMode="auto">
            <a:xfrm>
              <a:off x="4747" y="994"/>
              <a:ext cx="581" cy="134"/>
              <a:chOff x="614" y="2568"/>
              <a:chExt cx="725" cy="139"/>
            </a:xfrm>
          </p:grpSpPr>
          <p:sp>
            <p:nvSpPr>
              <p:cNvPr id="39010" name="AutoShape 116"/>
              <p:cNvSpPr>
                <a:spLocks noChangeArrowheads="1"/>
              </p:cNvSpPr>
              <p:nvPr/>
            </p:nvSpPr>
            <p:spPr bwMode="auto">
              <a:xfrm>
                <a:off x="612" y="2566"/>
                <a:ext cx="730" cy="143"/>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9011" name="AutoShape 117"/>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8990" name="Rectangle 118"/>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38991" name="Rectangle 119"/>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8992" name="Group 120"/>
            <p:cNvGrpSpPr>
              <a:grpSpLocks/>
            </p:cNvGrpSpPr>
            <p:nvPr/>
          </p:nvGrpSpPr>
          <p:grpSpPr bwMode="auto">
            <a:xfrm>
              <a:off x="4735" y="1627"/>
              <a:ext cx="582" cy="151"/>
              <a:chOff x="614" y="2568"/>
              <a:chExt cx="725" cy="139"/>
            </a:xfrm>
          </p:grpSpPr>
          <p:sp>
            <p:nvSpPr>
              <p:cNvPr id="39008" name="AutoShape 121"/>
              <p:cNvSpPr>
                <a:spLocks noChangeArrowheads="1"/>
              </p:cNvSpPr>
              <p:nvPr/>
            </p:nvSpPr>
            <p:spPr bwMode="auto">
              <a:xfrm>
                <a:off x="614" y="2570"/>
                <a:ext cx="722"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9009" name="AutoShape 122"/>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8993" name="Freeform 123"/>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38994" name="Group 124"/>
            <p:cNvGrpSpPr>
              <a:grpSpLocks/>
            </p:cNvGrpSpPr>
            <p:nvPr/>
          </p:nvGrpSpPr>
          <p:grpSpPr bwMode="auto">
            <a:xfrm>
              <a:off x="4739" y="1327"/>
              <a:ext cx="582" cy="139"/>
              <a:chOff x="614" y="2568"/>
              <a:chExt cx="725" cy="139"/>
            </a:xfrm>
          </p:grpSpPr>
          <p:sp>
            <p:nvSpPr>
              <p:cNvPr id="39006" name="AutoShape 125"/>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9007" name="AutoShape 126"/>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8995" name="Rectangle 127"/>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38996" name="Freeform 128"/>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8997" name="Freeform 129"/>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8998" name="Oval 130"/>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tr-TR"/>
            </a:p>
          </p:txBody>
        </p:sp>
        <p:sp>
          <p:nvSpPr>
            <p:cNvPr id="38999" name="Freeform 131"/>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39000" name="AutoShape 132"/>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39001" name="AutoShape 133"/>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39002" name="Oval 134"/>
            <p:cNvSpPr>
              <a:spLocks noChangeArrowheads="1"/>
            </p:cNvSpPr>
            <p:nvPr/>
          </p:nvSpPr>
          <p:spPr bwMode="auto">
            <a:xfrm>
              <a:off x="4307" y="2384"/>
              <a:ext cx="157" cy="143"/>
            </a:xfrm>
            <a:prstGeom prst="ellipse">
              <a:avLst/>
            </a:prstGeom>
            <a:solidFill>
              <a:srgbClr val="33CC33"/>
            </a:solidFill>
            <a:ln w="9525">
              <a:noFill/>
              <a:round/>
              <a:headEnd/>
              <a:tailEnd/>
            </a:ln>
          </p:spPr>
          <p:txBody>
            <a:bodyPr wrap="none" anchor="ctr"/>
            <a:lstStyle/>
            <a:p>
              <a:endParaRPr lang="tr-TR"/>
            </a:p>
          </p:txBody>
        </p:sp>
        <p:sp>
          <p:nvSpPr>
            <p:cNvPr id="39003" name="Oval 135"/>
            <p:cNvSpPr>
              <a:spLocks noChangeArrowheads="1"/>
            </p:cNvSpPr>
            <p:nvPr/>
          </p:nvSpPr>
          <p:spPr bwMode="auto">
            <a:xfrm>
              <a:off x="4485" y="2384"/>
              <a:ext cx="162"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39004" name="Oval 136"/>
            <p:cNvSpPr>
              <a:spLocks noChangeArrowheads="1"/>
            </p:cNvSpPr>
            <p:nvPr/>
          </p:nvSpPr>
          <p:spPr bwMode="auto">
            <a:xfrm>
              <a:off x="4662" y="2379"/>
              <a:ext cx="157" cy="143"/>
            </a:xfrm>
            <a:prstGeom prst="ellipse">
              <a:avLst/>
            </a:prstGeom>
            <a:solidFill>
              <a:srgbClr val="33CC33"/>
            </a:solidFill>
            <a:ln w="9525">
              <a:noFill/>
              <a:round/>
              <a:headEnd/>
              <a:tailEnd/>
            </a:ln>
          </p:spPr>
          <p:txBody>
            <a:bodyPr wrap="none" anchor="ctr"/>
            <a:lstStyle/>
            <a:p>
              <a:endParaRPr lang="tr-TR"/>
            </a:p>
          </p:txBody>
        </p:sp>
        <p:sp>
          <p:nvSpPr>
            <p:cNvPr id="39005" name="Rectangle 137"/>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p>
              <a:endParaRPr lang="tr-TR"/>
            </a:p>
          </p:txBody>
        </p:sp>
      </p:grpSp>
      <p:pic>
        <p:nvPicPr>
          <p:cNvPr id="38920" name="Picture 63" descr="underline_base"/>
          <p:cNvPicPr>
            <a:picLocks noChangeArrowheads="1"/>
          </p:cNvPicPr>
          <p:nvPr/>
        </p:nvPicPr>
        <p:blipFill>
          <a:blip r:embed="rId4"/>
          <a:srcRect/>
          <a:stretch>
            <a:fillRect/>
          </a:stretch>
        </p:blipFill>
        <p:spPr bwMode="auto">
          <a:xfrm>
            <a:off x="395288" y="893763"/>
            <a:ext cx="5942012" cy="173037"/>
          </a:xfrm>
          <a:prstGeom prst="rect">
            <a:avLst/>
          </a:prstGeom>
          <a:noFill/>
          <a:ln w="9525">
            <a:noFill/>
            <a:miter lim="800000"/>
            <a:headEnd/>
            <a:tailEnd/>
          </a:ln>
        </p:spPr>
      </p:pic>
      <p:sp>
        <p:nvSpPr>
          <p:cNvPr id="38921" name="Rectangle 2"/>
          <p:cNvSpPr>
            <a:spLocks noGrp="1" noChangeArrowheads="1"/>
          </p:cNvSpPr>
          <p:nvPr>
            <p:ph type="title"/>
          </p:nvPr>
        </p:nvSpPr>
        <p:spPr>
          <a:xfrm>
            <a:off x="333375" y="234950"/>
            <a:ext cx="7772400" cy="892175"/>
          </a:xfrm>
        </p:spPr>
        <p:txBody>
          <a:bodyPr/>
          <a:lstStyle/>
          <a:p>
            <a:r>
              <a:rPr lang="en-US" sz="4000" smtClean="0">
                <a:ea typeface="ＭＳ Ｐゴシック" pitchFamily="34" charset="-128"/>
              </a:rPr>
              <a:t>Web caches (proxy server)</a:t>
            </a:r>
            <a:endParaRPr lang="en-US" smtClean="0">
              <a:ea typeface="ＭＳ Ｐゴシック" pitchFamily="34" charset="-128"/>
            </a:endParaRPr>
          </a:p>
        </p:txBody>
      </p:sp>
      <p:sp>
        <p:nvSpPr>
          <p:cNvPr id="38922" name="Rectangle 3"/>
          <p:cNvSpPr>
            <a:spLocks noGrp="1" noChangeArrowheads="1"/>
          </p:cNvSpPr>
          <p:nvPr>
            <p:ph type="body" sz="half" idx="1"/>
          </p:nvPr>
        </p:nvSpPr>
        <p:spPr>
          <a:xfrm>
            <a:off x="279400" y="1957388"/>
            <a:ext cx="3767138" cy="3762375"/>
          </a:xfrm>
        </p:spPr>
        <p:txBody>
          <a:bodyPr/>
          <a:lstStyle/>
          <a:p>
            <a:r>
              <a:rPr lang="en-US" sz="2400" smtClean="0">
                <a:ea typeface="ＭＳ Ｐゴシック" pitchFamily="34" charset="-128"/>
              </a:rPr>
              <a:t>user sets browser: Web accesses via  cache</a:t>
            </a:r>
          </a:p>
          <a:p>
            <a:r>
              <a:rPr lang="en-US" sz="2400" smtClean="0">
                <a:ea typeface="ＭＳ Ｐゴシック" pitchFamily="34" charset="-128"/>
              </a:rPr>
              <a:t>browser sends all HTTP requests to cache</a:t>
            </a:r>
          </a:p>
          <a:p>
            <a:pPr lvl="1"/>
            <a:r>
              <a:rPr lang="en-US" smtClean="0">
                <a:ea typeface="ＭＳ Ｐゴシック" pitchFamily="34" charset="-128"/>
              </a:rPr>
              <a:t>object in cache: cache returns object </a:t>
            </a:r>
          </a:p>
          <a:p>
            <a:pPr lvl="1"/>
            <a:r>
              <a:rPr lang="en-US" smtClean="0">
                <a:ea typeface="ＭＳ Ｐゴシック" pitchFamily="34" charset="-128"/>
              </a:rPr>
              <a:t>else cache requests object from origin server, then returns object to client</a:t>
            </a:r>
          </a:p>
        </p:txBody>
      </p:sp>
      <p:sp>
        <p:nvSpPr>
          <p:cNvPr id="38923" name="Rectangle 4"/>
          <p:cNvSpPr>
            <a:spLocks noChangeArrowheads="1"/>
          </p:cNvSpPr>
          <p:nvPr/>
        </p:nvSpPr>
        <p:spPr bwMode="auto">
          <a:xfrm>
            <a:off x="393700" y="1265238"/>
            <a:ext cx="8750300" cy="596900"/>
          </a:xfrm>
          <a:prstGeom prst="rect">
            <a:avLst/>
          </a:prstGeom>
          <a:noFill/>
          <a:ln w="9525">
            <a:noFill/>
            <a:miter lim="800000"/>
            <a:headEnd/>
            <a:tailEnd/>
          </a:ln>
        </p:spPr>
        <p:txBody>
          <a:bodyPr/>
          <a:lstStyle/>
          <a:p>
            <a:pPr marL="342900" indent="-342900"/>
            <a:r>
              <a:rPr lang="en-US" sz="2800" i="1">
                <a:solidFill>
                  <a:srgbClr val="CC0000"/>
                </a:solidFill>
                <a:latin typeface="Gill Sans MT" pitchFamily="34" charset="0"/>
              </a:rPr>
              <a:t>goal:</a:t>
            </a:r>
            <a:r>
              <a:rPr lang="en-US" sz="2800">
                <a:latin typeface="Gill Sans MT" pitchFamily="34" charset="0"/>
              </a:rPr>
              <a:t> satisfy client request without involving origin server</a:t>
            </a:r>
          </a:p>
        </p:txBody>
      </p:sp>
      <p:sp>
        <p:nvSpPr>
          <p:cNvPr id="38924" name="Text Box 6"/>
          <p:cNvSpPr txBox="1">
            <a:spLocks noChangeArrowheads="1"/>
          </p:cNvSpPr>
          <p:nvPr/>
        </p:nvSpPr>
        <p:spPr bwMode="auto">
          <a:xfrm>
            <a:off x="4171950" y="3368675"/>
            <a:ext cx="65722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client</a:t>
            </a:r>
            <a:endParaRPr lang="en-US" sz="2400"/>
          </a:p>
        </p:txBody>
      </p:sp>
      <p:sp>
        <p:nvSpPr>
          <p:cNvPr id="38925" name="Text Box 8"/>
          <p:cNvSpPr txBox="1">
            <a:spLocks noChangeArrowheads="1"/>
          </p:cNvSpPr>
          <p:nvPr/>
        </p:nvSpPr>
        <p:spPr bwMode="auto">
          <a:xfrm>
            <a:off x="5957888" y="2774950"/>
            <a:ext cx="889000" cy="701675"/>
          </a:xfrm>
          <a:prstGeom prst="rect">
            <a:avLst/>
          </a:prstGeom>
          <a:noFill/>
          <a:ln w="9525">
            <a:noFill/>
            <a:miter lim="800000"/>
            <a:headEnd/>
            <a:tailEnd/>
          </a:ln>
        </p:spPr>
        <p:txBody>
          <a:bodyPr wrap="none">
            <a:spAutoFit/>
          </a:bodyPr>
          <a:lstStyle/>
          <a:p>
            <a:pPr algn="ctr">
              <a:spcBef>
                <a:spcPct val="0"/>
              </a:spcBef>
              <a:buClrTx/>
              <a:buSzTx/>
              <a:buFontTx/>
              <a:buNone/>
            </a:pPr>
            <a:r>
              <a:rPr lang="en-US"/>
              <a:t>proxy</a:t>
            </a:r>
          </a:p>
          <a:p>
            <a:pPr algn="ctr">
              <a:spcBef>
                <a:spcPct val="0"/>
              </a:spcBef>
              <a:buClrTx/>
              <a:buSzTx/>
              <a:buFontTx/>
              <a:buNone/>
            </a:pPr>
            <a:r>
              <a:rPr lang="en-US"/>
              <a:t>server</a:t>
            </a:r>
            <a:endParaRPr lang="en-US" sz="2400"/>
          </a:p>
        </p:txBody>
      </p:sp>
      <p:sp>
        <p:nvSpPr>
          <p:cNvPr id="38926" name="Text Box 21"/>
          <p:cNvSpPr txBox="1">
            <a:spLocks noChangeArrowheads="1"/>
          </p:cNvSpPr>
          <p:nvPr/>
        </p:nvSpPr>
        <p:spPr bwMode="auto">
          <a:xfrm>
            <a:off x="4294188" y="5340350"/>
            <a:ext cx="65722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client</a:t>
            </a:r>
            <a:endParaRPr lang="en-US" sz="2400"/>
          </a:p>
        </p:txBody>
      </p:sp>
      <p:grpSp>
        <p:nvGrpSpPr>
          <p:cNvPr id="14" name="Group 53"/>
          <p:cNvGrpSpPr>
            <a:grpSpLocks/>
          </p:cNvGrpSpPr>
          <p:nvPr/>
        </p:nvGrpSpPr>
        <p:grpSpPr bwMode="auto">
          <a:xfrm>
            <a:off x="4597400" y="4095750"/>
            <a:ext cx="1563688" cy="760413"/>
            <a:chOff x="2896" y="2580"/>
            <a:chExt cx="985" cy="479"/>
          </a:xfrm>
        </p:grpSpPr>
        <p:sp>
          <p:nvSpPr>
            <p:cNvPr id="38980" name="Line 19"/>
            <p:cNvSpPr>
              <a:spLocks noChangeShapeType="1"/>
            </p:cNvSpPr>
            <p:nvPr/>
          </p:nvSpPr>
          <p:spPr bwMode="auto">
            <a:xfrm flipV="1">
              <a:off x="2998" y="2580"/>
              <a:ext cx="883" cy="479"/>
            </a:xfrm>
            <a:prstGeom prst="line">
              <a:avLst/>
            </a:prstGeom>
            <a:noFill/>
            <a:ln w="28575">
              <a:solidFill>
                <a:srgbClr val="CC0000"/>
              </a:solidFill>
              <a:round/>
              <a:headEnd/>
              <a:tailEnd type="triangle" w="med" len="med"/>
            </a:ln>
          </p:spPr>
          <p:txBody>
            <a:bodyPr wrap="none" anchor="ctr"/>
            <a:lstStyle/>
            <a:p>
              <a:endParaRPr lang="tr-TR"/>
            </a:p>
          </p:txBody>
        </p:sp>
        <p:sp>
          <p:nvSpPr>
            <p:cNvPr id="38981" name="Text Box 23"/>
            <p:cNvSpPr txBox="1">
              <a:spLocks noChangeArrowheads="1"/>
            </p:cNvSpPr>
            <p:nvPr/>
          </p:nvSpPr>
          <p:spPr bwMode="auto">
            <a:xfrm rot="-1692639">
              <a:off x="2896" y="2646"/>
              <a:ext cx="912"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HTTP request</a:t>
              </a:r>
              <a:endParaRPr lang="en-US" sz="2400">
                <a:solidFill>
                  <a:srgbClr val="CC0000"/>
                </a:solidFill>
              </a:endParaRPr>
            </a:p>
          </p:txBody>
        </p:sp>
      </p:grpSp>
      <p:grpSp>
        <p:nvGrpSpPr>
          <p:cNvPr id="15" name="Group 54"/>
          <p:cNvGrpSpPr>
            <a:grpSpLocks/>
          </p:cNvGrpSpPr>
          <p:nvPr/>
        </p:nvGrpSpPr>
        <p:grpSpPr bwMode="auto">
          <a:xfrm>
            <a:off x="4781550" y="4183063"/>
            <a:ext cx="1604963" cy="785812"/>
            <a:chOff x="3012" y="2635"/>
            <a:chExt cx="1011" cy="495"/>
          </a:xfrm>
        </p:grpSpPr>
        <p:sp>
          <p:nvSpPr>
            <p:cNvPr id="38978" name="Line 20"/>
            <p:cNvSpPr>
              <a:spLocks noChangeShapeType="1"/>
            </p:cNvSpPr>
            <p:nvPr/>
          </p:nvSpPr>
          <p:spPr bwMode="auto">
            <a:xfrm flipH="1">
              <a:off x="3030" y="2635"/>
              <a:ext cx="884" cy="495"/>
            </a:xfrm>
            <a:prstGeom prst="line">
              <a:avLst/>
            </a:prstGeom>
            <a:noFill/>
            <a:ln w="28575">
              <a:solidFill>
                <a:srgbClr val="CC0000"/>
              </a:solidFill>
              <a:round/>
              <a:headEnd/>
              <a:tailEnd type="triangle" w="med" len="med"/>
            </a:ln>
          </p:spPr>
          <p:txBody>
            <a:bodyPr wrap="none" anchor="ctr"/>
            <a:lstStyle/>
            <a:p>
              <a:endParaRPr lang="tr-TR"/>
            </a:p>
          </p:txBody>
        </p:sp>
        <p:sp>
          <p:nvSpPr>
            <p:cNvPr id="38979" name="Text Box 25"/>
            <p:cNvSpPr txBox="1">
              <a:spLocks noChangeArrowheads="1"/>
            </p:cNvSpPr>
            <p:nvPr/>
          </p:nvSpPr>
          <p:spPr bwMode="auto">
            <a:xfrm rot="-1737783">
              <a:off x="3012" y="2847"/>
              <a:ext cx="101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HTTP response</a:t>
              </a:r>
              <a:endParaRPr lang="en-US" sz="2400">
                <a:solidFill>
                  <a:srgbClr val="CC0000"/>
                </a:solidFill>
              </a:endParaRPr>
            </a:p>
          </p:txBody>
        </p:sp>
      </p:grpSp>
      <p:grpSp>
        <p:nvGrpSpPr>
          <p:cNvPr id="16" name="Group 49"/>
          <p:cNvGrpSpPr>
            <a:grpSpLocks/>
          </p:cNvGrpSpPr>
          <p:nvPr/>
        </p:nvGrpSpPr>
        <p:grpSpPr bwMode="auto">
          <a:xfrm>
            <a:off x="4765675" y="3124200"/>
            <a:ext cx="3251200" cy="730250"/>
            <a:chOff x="3002" y="1979"/>
            <a:chExt cx="2048" cy="460"/>
          </a:xfrm>
        </p:grpSpPr>
        <p:sp>
          <p:nvSpPr>
            <p:cNvPr id="38975" name="Freeform 18"/>
            <p:cNvSpPr>
              <a:spLocks/>
            </p:cNvSpPr>
            <p:nvPr/>
          </p:nvSpPr>
          <p:spPr bwMode="auto">
            <a:xfrm>
              <a:off x="3002" y="1979"/>
              <a:ext cx="2048" cy="460"/>
            </a:xfrm>
            <a:custGeom>
              <a:avLst/>
              <a:gdLst>
                <a:gd name="T0" fmla="*/ 0 w 2048"/>
                <a:gd name="T1" fmla="*/ 2 h 460"/>
                <a:gd name="T2" fmla="*/ 1011 w 2048"/>
                <a:gd name="T3" fmla="*/ 460 h 460"/>
                <a:gd name="T4" fmla="*/ 2048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CC0000"/>
              </a:solidFill>
              <a:round/>
              <a:headEnd/>
              <a:tailEnd type="triangle" w="med" len="med"/>
            </a:ln>
          </p:spPr>
          <p:txBody>
            <a:bodyPr wrap="none" anchor="ctr"/>
            <a:lstStyle/>
            <a:p>
              <a:endParaRPr lang="tr-TR"/>
            </a:p>
          </p:txBody>
        </p:sp>
        <p:sp>
          <p:nvSpPr>
            <p:cNvPr id="38976" name="Text Box 22"/>
            <p:cNvSpPr txBox="1">
              <a:spLocks noChangeArrowheads="1"/>
            </p:cNvSpPr>
            <p:nvPr/>
          </p:nvSpPr>
          <p:spPr bwMode="auto">
            <a:xfrm rot="1422049">
              <a:off x="3083" y="2006"/>
              <a:ext cx="912"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HTTP request</a:t>
              </a:r>
              <a:endParaRPr lang="en-US" sz="2400">
                <a:solidFill>
                  <a:srgbClr val="CC0000"/>
                </a:solidFill>
              </a:endParaRPr>
            </a:p>
          </p:txBody>
        </p:sp>
        <p:sp>
          <p:nvSpPr>
            <p:cNvPr id="38977" name="Text Box 45"/>
            <p:cNvSpPr txBox="1">
              <a:spLocks noChangeArrowheads="1"/>
            </p:cNvSpPr>
            <p:nvPr/>
          </p:nvSpPr>
          <p:spPr bwMode="auto">
            <a:xfrm rot="-1419968">
              <a:off x="4114" y="2016"/>
              <a:ext cx="912"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HTTP request</a:t>
              </a:r>
              <a:endParaRPr lang="en-US" sz="2400">
                <a:solidFill>
                  <a:srgbClr val="CC0000"/>
                </a:solidFill>
              </a:endParaRPr>
            </a:p>
          </p:txBody>
        </p:sp>
      </p:grpSp>
      <p:sp>
        <p:nvSpPr>
          <p:cNvPr id="38930" name="Text Box 47"/>
          <p:cNvSpPr txBox="1">
            <a:spLocks noChangeArrowheads="1"/>
          </p:cNvSpPr>
          <p:nvPr/>
        </p:nvSpPr>
        <p:spPr bwMode="auto">
          <a:xfrm>
            <a:off x="7999413" y="5421313"/>
            <a:ext cx="7493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origin </a:t>
            </a:r>
          </a:p>
          <a:p>
            <a:pPr algn="ctr">
              <a:spcBef>
                <a:spcPct val="0"/>
              </a:spcBef>
              <a:buClrTx/>
              <a:buSzTx/>
              <a:buFontTx/>
              <a:buNone/>
            </a:pPr>
            <a:r>
              <a:rPr lang="en-US" sz="1600"/>
              <a:t>server</a:t>
            </a:r>
            <a:endParaRPr lang="en-US" sz="2400"/>
          </a:p>
        </p:txBody>
      </p:sp>
      <p:sp>
        <p:nvSpPr>
          <p:cNvPr id="38931" name="Text Box 48"/>
          <p:cNvSpPr txBox="1">
            <a:spLocks noChangeArrowheads="1"/>
          </p:cNvSpPr>
          <p:nvPr/>
        </p:nvSpPr>
        <p:spPr bwMode="auto">
          <a:xfrm>
            <a:off x="8016875" y="3484563"/>
            <a:ext cx="7493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origin </a:t>
            </a:r>
          </a:p>
          <a:p>
            <a:pPr algn="ctr">
              <a:spcBef>
                <a:spcPct val="0"/>
              </a:spcBef>
              <a:buClrTx/>
              <a:buSzTx/>
              <a:buFontTx/>
              <a:buNone/>
            </a:pPr>
            <a:r>
              <a:rPr lang="en-US" sz="1600"/>
              <a:t>server</a:t>
            </a:r>
            <a:endParaRPr lang="en-US" sz="2400"/>
          </a:p>
        </p:txBody>
      </p:sp>
      <p:sp>
        <p:nvSpPr>
          <p:cNvPr id="38932" name="Rectangle 55"/>
          <p:cNvSpPr>
            <a:spLocks noChangeArrowheads="1"/>
          </p:cNvSpPr>
          <p:nvPr/>
        </p:nvSpPr>
        <p:spPr bwMode="auto">
          <a:xfrm>
            <a:off x="6946900" y="4349750"/>
            <a:ext cx="406400" cy="393700"/>
          </a:xfrm>
          <a:prstGeom prst="rect">
            <a:avLst/>
          </a:prstGeom>
          <a:noFill/>
          <a:ln w="9525">
            <a:noFill/>
            <a:miter lim="800000"/>
            <a:headEnd/>
            <a:tailEnd/>
          </a:ln>
        </p:spPr>
        <p:txBody>
          <a:bodyPr wrap="none" anchor="ctr"/>
          <a:lstStyle/>
          <a:p>
            <a:endParaRPr lang="tr-TR" sz="2400">
              <a:latin typeface="Comic Sans MS" pitchFamily="66" charset="0"/>
            </a:endParaRPr>
          </a:p>
        </p:txBody>
      </p:sp>
      <p:pic>
        <p:nvPicPr>
          <p:cNvPr id="38933" name="Picture 56"/>
          <p:cNvPicPr>
            <a:picLocks noChangeAspect="1" noChangeArrowheads="1"/>
          </p:cNvPicPr>
          <p:nvPr/>
        </p:nvPicPr>
        <p:blipFill>
          <a:blip r:embed="rId5"/>
          <a:srcRect/>
          <a:stretch>
            <a:fillRect/>
          </a:stretch>
        </p:blipFill>
        <p:spPr bwMode="auto">
          <a:xfrm>
            <a:off x="8297863" y="2632075"/>
            <a:ext cx="527050" cy="433388"/>
          </a:xfrm>
          <a:prstGeom prst="rect">
            <a:avLst/>
          </a:prstGeom>
          <a:noFill/>
          <a:ln w="9525">
            <a:noFill/>
            <a:miter lim="800000"/>
            <a:headEnd/>
            <a:tailEnd/>
          </a:ln>
        </p:spPr>
      </p:pic>
      <p:grpSp>
        <p:nvGrpSpPr>
          <p:cNvPr id="17" name="Group 60"/>
          <p:cNvGrpSpPr>
            <a:grpSpLocks/>
          </p:cNvGrpSpPr>
          <p:nvPr/>
        </p:nvGrpSpPr>
        <p:grpSpPr bwMode="auto">
          <a:xfrm>
            <a:off x="3992563" y="2671763"/>
            <a:ext cx="4178300" cy="1814512"/>
            <a:chOff x="2515" y="1687"/>
            <a:chExt cx="2632" cy="1143"/>
          </a:xfrm>
        </p:grpSpPr>
        <p:sp>
          <p:nvSpPr>
            <p:cNvPr id="38970" name="Freeform 44"/>
            <p:cNvSpPr>
              <a:spLocks/>
            </p:cNvSpPr>
            <p:nvPr/>
          </p:nvSpPr>
          <p:spPr bwMode="auto">
            <a:xfrm>
              <a:off x="2985" y="2026"/>
              <a:ext cx="2119" cy="476"/>
            </a:xfrm>
            <a:custGeom>
              <a:avLst/>
              <a:gdLst>
                <a:gd name="T0" fmla="*/ 2119 w 2119"/>
                <a:gd name="T1" fmla="*/ 0 h 476"/>
                <a:gd name="T2" fmla="*/ 1020 w 2119"/>
                <a:gd name="T3" fmla="*/ 476 h 476"/>
                <a:gd name="T4" fmla="*/ 0 w 2119"/>
                <a:gd name="T5" fmla="*/ 8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CC0000"/>
              </a:solidFill>
              <a:round/>
              <a:headEnd/>
              <a:tailEnd type="triangle" w="med" len="med"/>
            </a:ln>
          </p:spPr>
          <p:txBody>
            <a:bodyPr wrap="none" anchor="ctr"/>
            <a:lstStyle/>
            <a:p>
              <a:endParaRPr lang="tr-TR"/>
            </a:p>
          </p:txBody>
        </p:sp>
        <p:sp>
          <p:nvSpPr>
            <p:cNvPr id="38971" name="Text Box 24"/>
            <p:cNvSpPr txBox="1">
              <a:spLocks noChangeArrowheads="1"/>
            </p:cNvSpPr>
            <p:nvPr/>
          </p:nvSpPr>
          <p:spPr bwMode="auto">
            <a:xfrm rot="1411598">
              <a:off x="2906" y="2244"/>
              <a:ext cx="101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HTTP response</a:t>
              </a:r>
              <a:endParaRPr lang="en-US" sz="2400">
                <a:solidFill>
                  <a:srgbClr val="CC0000"/>
                </a:solidFill>
              </a:endParaRPr>
            </a:p>
          </p:txBody>
        </p:sp>
        <p:sp>
          <p:nvSpPr>
            <p:cNvPr id="38972" name="Text Box 46"/>
            <p:cNvSpPr txBox="1">
              <a:spLocks noChangeArrowheads="1"/>
            </p:cNvSpPr>
            <p:nvPr/>
          </p:nvSpPr>
          <p:spPr bwMode="auto">
            <a:xfrm rot="-1415789">
              <a:off x="4136" y="2232"/>
              <a:ext cx="101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HTTP response</a:t>
              </a:r>
              <a:endParaRPr lang="en-US" sz="2400">
                <a:solidFill>
                  <a:srgbClr val="CC0000"/>
                </a:solidFill>
              </a:endParaRPr>
            </a:p>
          </p:txBody>
        </p:sp>
        <p:pic>
          <p:nvPicPr>
            <p:cNvPr id="38973" name="Picture 57"/>
            <p:cNvPicPr>
              <a:picLocks noChangeAspect="1" noChangeArrowheads="1"/>
            </p:cNvPicPr>
            <p:nvPr/>
          </p:nvPicPr>
          <p:blipFill>
            <a:blip r:embed="rId5"/>
            <a:srcRect/>
            <a:stretch>
              <a:fillRect/>
            </a:stretch>
          </p:blipFill>
          <p:spPr bwMode="auto">
            <a:xfrm>
              <a:off x="3979" y="2557"/>
              <a:ext cx="332" cy="273"/>
            </a:xfrm>
            <a:prstGeom prst="rect">
              <a:avLst/>
            </a:prstGeom>
            <a:noFill/>
            <a:ln w="9525">
              <a:noFill/>
              <a:miter lim="800000"/>
              <a:headEnd/>
              <a:tailEnd/>
            </a:ln>
          </p:spPr>
        </p:pic>
        <p:pic>
          <p:nvPicPr>
            <p:cNvPr id="38974" name="Picture 59"/>
            <p:cNvPicPr>
              <a:picLocks noChangeAspect="1" noChangeArrowheads="1"/>
            </p:cNvPicPr>
            <p:nvPr/>
          </p:nvPicPr>
          <p:blipFill>
            <a:blip r:embed="rId5"/>
            <a:srcRect/>
            <a:stretch>
              <a:fillRect/>
            </a:stretch>
          </p:blipFill>
          <p:spPr bwMode="auto">
            <a:xfrm>
              <a:off x="2515" y="1687"/>
              <a:ext cx="332" cy="273"/>
            </a:xfrm>
            <a:prstGeom prst="rect">
              <a:avLst/>
            </a:prstGeom>
            <a:noFill/>
            <a:ln w="9525">
              <a:noFill/>
              <a:miter lim="800000"/>
              <a:headEnd/>
              <a:tailEnd/>
            </a:ln>
          </p:spPr>
        </p:pic>
      </p:grpSp>
      <p:pic>
        <p:nvPicPr>
          <p:cNvPr id="171069" name="Picture 61"/>
          <p:cNvPicPr>
            <a:picLocks noChangeAspect="1" noChangeArrowheads="1"/>
          </p:cNvPicPr>
          <p:nvPr/>
        </p:nvPicPr>
        <p:blipFill>
          <a:blip r:embed="rId5"/>
          <a:srcRect/>
          <a:stretch>
            <a:fillRect/>
          </a:stretch>
        </p:blipFill>
        <p:spPr bwMode="auto">
          <a:xfrm>
            <a:off x="4040188" y="4613275"/>
            <a:ext cx="527050" cy="433388"/>
          </a:xfrm>
          <a:prstGeom prst="rect">
            <a:avLst/>
          </a:prstGeom>
          <a:noFill/>
          <a:ln w="9525">
            <a:noFill/>
            <a:miter lim="800000"/>
            <a:headEnd/>
            <a:tailEnd/>
          </a:ln>
        </p:spPr>
      </p:pic>
      <p:grpSp>
        <p:nvGrpSpPr>
          <p:cNvPr id="38936" name="Group 69"/>
          <p:cNvGrpSpPr>
            <a:grpSpLocks/>
          </p:cNvGrpSpPr>
          <p:nvPr/>
        </p:nvGrpSpPr>
        <p:grpSpPr bwMode="auto">
          <a:xfrm>
            <a:off x="8112125" y="4764088"/>
            <a:ext cx="433388" cy="715962"/>
            <a:chOff x="4140" y="429"/>
            <a:chExt cx="1425" cy="2396"/>
          </a:xfrm>
        </p:grpSpPr>
        <p:sp>
          <p:nvSpPr>
            <p:cNvPr id="38938" name="Freeform 70"/>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38939" name="Rectangle 71"/>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38940" name="Freeform 72"/>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38941" name="Freeform 73"/>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8942" name="Rectangle 74"/>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8943" name="Group 75"/>
            <p:cNvGrpSpPr>
              <a:grpSpLocks/>
            </p:cNvGrpSpPr>
            <p:nvPr/>
          </p:nvGrpSpPr>
          <p:grpSpPr bwMode="auto">
            <a:xfrm>
              <a:off x="4749" y="668"/>
              <a:ext cx="581" cy="145"/>
              <a:chOff x="614" y="2568"/>
              <a:chExt cx="725" cy="139"/>
            </a:xfrm>
          </p:grpSpPr>
          <p:sp>
            <p:nvSpPr>
              <p:cNvPr id="38968" name="AutoShape 76"/>
              <p:cNvSpPr>
                <a:spLocks noChangeArrowheads="1"/>
              </p:cNvSpPr>
              <p:nvPr/>
            </p:nvSpPr>
            <p:spPr bwMode="auto">
              <a:xfrm>
                <a:off x="616" y="2568"/>
                <a:ext cx="723"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8969" name="AutoShape 77"/>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8944" name="Rectangle 78"/>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8945" name="Group 79"/>
            <p:cNvGrpSpPr>
              <a:grpSpLocks/>
            </p:cNvGrpSpPr>
            <p:nvPr/>
          </p:nvGrpSpPr>
          <p:grpSpPr bwMode="auto">
            <a:xfrm>
              <a:off x="4747" y="994"/>
              <a:ext cx="581" cy="134"/>
              <a:chOff x="614" y="2568"/>
              <a:chExt cx="725" cy="139"/>
            </a:xfrm>
          </p:grpSpPr>
          <p:sp>
            <p:nvSpPr>
              <p:cNvPr id="38966" name="AutoShape 80"/>
              <p:cNvSpPr>
                <a:spLocks noChangeArrowheads="1"/>
              </p:cNvSpPr>
              <p:nvPr/>
            </p:nvSpPr>
            <p:spPr bwMode="auto">
              <a:xfrm>
                <a:off x="612" y="2566"/>
                <a:ext cx="730" cy="143"/>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8967" name="AutoShape 81"/>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8946" name="Rectangle 82"/>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38947" name="Rectangle 83"/>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38948" name="Group 84"/>
            <p:cNvGrpSpPr>
              <a:grpSpLocks/>
            </p:cNvGrpSpPr>
            <p:nvPr/>
          </p:nvGrpSpPr>
          <p:grpSpPr bwMode="auto">
            <a:xfrm>
              <a:off x="4735" y="1627"/>
              <a:ext cx="582" cy="151"/>
              <a:chOff x="614" y="2568"/>
              <a:chExt cx="725" cy="139"/>
            </a:xfrm>
          </p:grpSpPr>
          <p:sp>
            <p:nvSpPr>
              <p:cNvPr id="38964" name="AutoShape 85"/>
              <p:cNvSpPr>
                <a:spLocks noChangeArrowheads="1"/>
              </p:cNvSpPr>
              <p:nvPr/>
            </p:nvSpPr>
            <p:spPr bwMode="auto">
              <a:xfrm>
                <a:off x="614" y="2570"/>
                <a:ext cx="722"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8965" name="AutoShape 86"/>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8949" name="Freeform 87"/>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38950" name="Group 88"/>
            <p:cNvGrpSpPr>
              <a:grpSpLocks/>
            </p:cNvGrpSpPr>
            <p:nvPr/>
          </p:nvGrpSpPr>
          <p:grpSpPr bwMode="auto">
            <a:xfrm>
              <a:off x="4739" y="1327"/>
              <a:ext cx="582" cy="139"/>
              <a:chOff x="614" y="2568"/>
              <a:chExt cx="725" cy="139"/>
            </a:xfrm>
          </p:grpSpPr>
          <p:sp>
            <p:nvSpPr>
              <p:cNvPr id="38962" name="AutoShape 89"/>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38963" name="AutoShape 90"/>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38951" name="Rectangle 91"/>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38952" name="Freeform 92"/>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8953" name="Freeform 93"/>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38954" name="Oval 9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tr-TR"/>
            </a:p>
          </p:txBody>
        </p:sp>
        <p:sp>
          <p:nvSpPr>
            <p:cNvPr id="38955" name="Freeform 95"/>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38956" name="AutoShape 96"/>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38957" name="AutoShape 97"/>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38958" name="Oval 98"/>
            <p:cNvSpPr>
              <a:spLocks noChangeArrowheads="1"/>
            </p:cNvSpPr>
            <p:nvPr/>
          </p:nvSpPr>
          <p:spPr bwMode="auto">
            <a:xfrm>
              <a:off x="4307" y="2384"/>
              <a:ext cx="157" cy="143"/>
            </a:xfrm>
            <a:prstGeom prst="ellipse">
              <a:avLst/>
            </a:prstGeom>
            <a:solidFill>
              <a:srgbClr val="33CC33"/>
            </a:solidFill>
            <a:ln w="9525">
              <a:noFill/>
              <a:round/>
              <a:headEnd/>
              <a:tailEnd/>
            </a:ln>
          </p:spPr>
          <p:txBody>
            <a:bodyPr wrap="none" anchor="ctr"/>
            <a:lstStyle/>
            <a:p>
              <a:endParaRPr lang="tr-TR"/>
            </a:p>
          </p:txBody>
        </p:sp>
        <p:sp>
          <p:nvSpPr>
            <p:cNvPr id="38959" name="Oval 99"/>
            <p:cNvSpPr>
              <a:spLocks noChangeArrowheads="1"/>
            </p:cNvSpPr>
            <p:nvPr/>
          </p:nvSpPr>
          <p:spPr bwMode="auto">
            <a:xfrm>
              <a:off x="4485" y="2384"/>
              <a:ext cx="162"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38960" name="Oval 100"/>
            <p:cNvSpPr>
              <a:spLocks noChangeArrowheads="1"/>
            </p:cNvSpPr>
            <p:nvPr/>
          </p:nvSpPr>
          <p:spPr bwMode="auto">
            <a:xfrm>
              <a:off x="4662" y="2379"/>
              <a:ext cx="157" cy="143"/>
            </a:xfrm>
            <a:prstGeom prst="ellipse">
              <a:avLst/>
            </a:prstGeom>
            <a:solidFill>
              <a:srgbClr val="33CC33"/>
            </a:solidFill>
            <a:ln w="9525">
              <a:noFill/>
              <a:round/>
              <a:headEnd/>
              <a:tailEnd/>
            </a:ln>
          </p:spPr>
          <p:txBody>
            <a:bodyPr wrap="none" anchor="ctr"/>
            <a:lstStyle/>
            <a:p>
              <a:endParaRPr lang="tr-TR"/>
            </a:p>
          </p:txBody>
        </p:sp>
        <p:sp>
          <p:nvSpPr>
            <p:cNvPr id="38961" name="Rectangle 101"/>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p>
              <a:endParaRPr lang="tr-TR"/>
            </a:p>
          </p:txBody>
        </p:sp>
      </p:grpSp>
      <p:sp>
        <p:nvSpPr>
          <p:cNvPr id="2" name="Veri Yer Tutucusu 1"/>
          <p:cNvSpPr>
            <a:spLocks noGrp="1"/>
          </p:cNvSpPr>
          <p:nvPr>
            <p:ph type="dt" sz="quarter" idx="10"/>
          </p:nvPr>
        </p:nvSpPr>
        <p:spPr/>
        <p:txBody>
          <a:bodyPr/>
          <a:lstStyle/>
          <a:p>
            <a:pPr>
              <a:defRPr/>
            </a:pPr>
            <a:fld id="{7AFB9782-C7ED-4FFD-AFEA-389A80CB4E80}"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000"/>
                                        <p:tgtEl>
                                          <p:spTgt spid="16"/>
                                        </p:tgtEl>
                                      </p:cBhvr>
                                    </p:animEffect>
                                  </p:childTnLst>
                                </p:cTn>
                              </p:par>
                            </p:childTnLst>
                          </p:cTn>
                        </p:par>
                        <p:par>
                          <p:cTn id="8" fill="hold" nodeType="afterGroup">
                            <p:stCondLst>
                              <p:cond delay="2000"/>
                            </p:stCondLst>
                            <p:childTnLst>
                              <p:par>
                                <p:cTn id="9" presetID="22" presetClass="entr" presetSubtype="2"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right)">
                                      <p:cBhvr>
                                        <p:cTn id="11" dur="20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2000"/>
                                        <p:tgtEl>
                                          <p:spTgt spid="14"/>
                                        </p:tgtEl>
                                      </p:cBhvr>
                                    </p:animEffect>
                                  </p:childTnLst>
                                </p:cTn>
                              </p:par>
                            </p:childTnLst>
                          </p:cTn>
                        </p:par>
                        <p:par>
                          <p:cTn id="17" fill="hold" nodeType="afterGroup">
                            <p:stCondLst>
                              <p:cond delay="2000"/>
                            </p:stCondLst>
                            <p:childTnLst>
                              <p:par>
                                <p:cTn id="18" presetID="22" presetClass="entr" presetSubtype="2"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right)">
                                      <p:cBhvr>
                                        <p:cTn id="20" dur="2000"/>
                                        <p:tgtEl>
                                          <p:spTgt spid="15"/>
                                        </p:tgtEl>
                                      </p:cBhvr>
                                    </p:animEffect>
                                  </p:childTnLst>
                                </p:cTn>
                              </p:par>
                            </p:childTnLst>
                          </p:cTn>
                        </p:par>
                        <p:par>
                          <p:cTn id="21" fill="hold" nodeType="afterGroup">
                            <p:stCondLst>
                              <p:cond delay="4000"/>
                            </p:stCondLst>
                            <p:childTnLst>
                              <p:par>
                                <p:cTn id="22" presetID="22" presetClass="entr" presetSubtype="2" fill="hold" nodeType="afterEffect">
                                  <p:stCondLst>
                                    <p:cond delay="0"/>
                                  </p:stCondLst>
                                  <p:childTnLst>
                                    <p:set>
                                      <p:cBhvr>
                                        <p:cTn id="23" dur="1" fill="hold">
                                          <p:stCondLst>
                                            <p:cond delay="0"/>
                                          </p:stCondLst>
                                        </p:cTn>
                                        <p:tgtEl>
                                          <p:spTgt spid="171069"/>
                                        </p:tgtEl>
                                        <p:attrNameLst>
                                          <p:attrName>style.visibility</p:attrName>
                                        </p:attrNameLst>
                                      </p:cBhvr>
                                      <p:to>
                                        <p:strVal val="visible"/>
                                      </p:to>
                                    </p:set>
                                    <p:animEffect transition="in" filter="wipe(right)">
                                      <p:cBhvr>
                                        <p:cTn id="24" dur="500"/>
                                        <p:tgtEl>
                                          <p:spTgt spid="17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39939" name="Rectangle 8"/>
          <p:cNvSpPr>
            <a:spLocks noGrp="1" noChangeArrowheads="1"/>
          </p:cNvSpPr>
          <p:nvPr>
            <p:ph type="sldNum" sz="quarter" idx="12"/>
          </p:nvPr>
        </p:nvSpPr>
        <p:spPr>
          <a:noFill/>
        </p:spPr>
        <p:txBody>
          <a:bodyPr/>
          <a:lstStyle/>
          <a:p>
            <a:r>
              <a:rPr lang="en-US" smtClean="0">
                <a:latin typeface="Tahoma" pitchFamily="34" charset="0"/>
              </a:rPr>
              <a:t>2-</a:t>
            </a:r>
            <a:fld id="{E2A9A9C8-A3C1-4060-AAE2-F665A74B385C}" type="slidenum">
              <a:rPr lang="en-US" smtClean="0">
                <a:latin typeface="Tahoma" pitchFamily="34" charset="0"/>
              </a:rPr>
              <a:pPr/>
              <a:t>38</a:t>
            </a:fld>
            <a:endParaRPr lang="en-US" smtClean="0">
              <a:latin typeface="Tahoma" pitchFamily="34" charset="0"/>
            </a:endParaRPr>
          </a:p>
        </p:txBody>
      </p:sp>
      <p:pic>
        <p:nvPicPr>
          <p:cNvPr id="39940" name="Picture 10" descr="underline_base"/>
          <p:cNvPicPr>
            <a:picLocks noChangeArrowheads="1"/>
          </p:cNvPicPr>
          <p:nvPr/>
        </p:nvPicPr>
        <p:blipFill>
          <a:blip r:embed="rId3"/>
          <a:srcRect/>
          <a:stretch>
            <a:fillRect/>
          </a:stretch>
        </p:blipFill>
        <p:spPr bwMode="auto">
          <a:xfrm>
            <a:off x="569913" y="936625"/>
            <a:ext cx="5942012" cy="173038"/>
          </a:xfrm>
          <a:prstGeom prst="rect">
            <a:avLst/>
          </a:prstGeom>
          <a:noFill/>
          <a:ln w="9525">
            <a:noFill/>
            <a:miter lim="800000"/>
            <a:headEnd/>
            <a:tailEnd/>
          </a:ln>
        </p:spPr>
      </p:pic>
      <p:sp>
        <p:nvSpPr>
          <p:cNvPr id="39941" name="Rectangle 2"/>
          <p:cNvSpPr>
            <a:spLocks noGrp="1" noChangeArrowheads="1"/>
          </p:cNvSpPr>
          <p:nvPr>
            <p:ph type="title"/>
          </p:nvPr>
        </p:nvSpPr>
        <p:spPr>
          <a:xfrm>
            <a:off x="477838" y="234950"/>
            <a:ext cx="7772400" cy="947738"/>
          </a:xfrm>
        </p:spPr>
        <p:txBody>
          <a:bodyPr/>
          <a:lstStyle/>
          <a:p>
            <a:r>
              <a:rPr lang="en-US" smtClean="0">
                <a:ea typeface="ＭＳ Ｐゴシック" pitchFamily="34" charset="-128"/>
              </a:rPr>
              <a:t>More about Web caching</a:t>
            </a:r>
          </a:p>
        </p:txBody>
      </p:sp>
      <p:sp>
        <p:nvSpPr>
          <p:cNvPr id="39942" name="Rectangle 3"/>
          <p:cNvSpPr>
            <a:spLocks noGrp="1" noChangeArrowheads="1"/>
          </p:cNvSpPr>
          <p:nvPr>
            <p:ph type="body" sz="half" idx="1"/>
          </p:nvPr>
        </p:nvSpPr>
        <p:spPr>
          <a:xfrm>
            <a:off x="533400" y="1611313"/>
            <a:ext cx="3810000" cy="4648200"/>
          </a:xfrm>
        </p:spPr>
        <p:txBody>
          <a:bodyPr/>
          <a:lstStyle/>
          <a:p>
            <a:r>
              <a:rPr lang="en-US" smtClean="0">
                <a:ea typeface="ＭＳ Ｐゴシック" pitchFamily="34" charset="-128"/>
              </a:rPr>
              <a:t>cache acts as both client and server</a:t>
            </a:r>
          </a:p>
          <a:p>
            <a:pPr lvl="1"/>
            <a:r>
              <a:rPr lang="en-US" sz="2000" smtClean="0">
                <a:ea typeface="ＭＳ Ｐゴシック" pitchFamily="34" charset="-128"/>
              </a:rPr>
              <a:t>server for original requesting client</a:t>
            </a:r>
          </a:p>
          <a:p>
            <a:pPr lvl="1"/>
            <a:r>
              <a:rPr lang="en-US" sz="2000" smtClean="0">
                <a:ea typeface="ＭＳ Ｐゴシック" pitchFamily="34" charset="-128"/>
              </a:rPr>
              <a:t>client to origin server</a:t>
            </a:r>
          </a:p>
          <a:p>
            <a:r>
              <a:rPr lang="en-US" smtClean="0">
                <a:ea typeface="ＭＳ Ｐゴシック" pitchFamily="34" charset="-128"/>
              </a:rPr>
              <a:t>typically cache is installed by ISP (university, company, residential ISP)</a:t>
            </a:r>
          </a:p>
        </p:txBody>
      </p:sp>
      <p:sp>
        <p:nvSpPr>
          <p:cNvPr id="39943" name="Rectangle 4"/>
          <p:cNvSpPr>
            <a:spLocks noGrp="1" noChangeArrowheads="1"/>
          </p:cNvSpPr>
          <p:nvPr>
            <p:ph type="body" sz="half" idx="2"/>
          </p:nvPr>
        </p:nvSpPr>
        <p:spPr>
          <a:xfrm>
            <a:off x="4495800" y="1611313"/>
            <a:ext cx="4159250" cy="4648200"/>
          </a:xfrm>
        </p:spPr>
        <p:txBody>
          <a:bodyPr/>
          <a:lstStyle/>
          <a:p>
            <a:pPr>
              <a:buFont typeface="Wingdings" pitchFamily="2" charset="2"/>
              <a:buNone/>
            </a:pPr>
            <a:r>
              <a:rPr lang="en-US" i="1" smtClean="0">
                <a:solidFill>
                  <a:srgbClr val="CC0000"/>
                </a:solidFill>
                <a:ea typeface="ＭＳ Ｐゴシック" pitchFamily="34" charset="-128"/>
              </a:rPr>
              <a:t>why Web caching?</a:t>
            </a:r>
          </a:p>
          <a:p>
            <a:r>
              <a:rPr lang="en-US" smtClean="0">
                <a:ea typeface="ＭＳ Ｐゴシック" pitchFamily="34" charset="-128"/>
              </a:rPr>
              <a:t>reduce response time for client request</a:t>
            </a:r>
          </a:p>
          <a:p>
            <a:r>
              <a:rPr lang="en-US" smtClean="0">
                <a:ea typeface="ＭＳ Ｐゴシック" pitchFamily="34" charset="-128"/>
              </a:rPr>
              <a:t>reduce traffic on an institution</a:t>
            </a:r>
            <a:r>
              <a:rPr lang="ja-JP" altLang="en-US" smtClean="0">
                <a:ea typeface="ＭＳ Ｐゴシック" pitchFamily="34" charset="-128"/>
              </a:rPr>
              <a:t>’</a:t>
            </a:r>
            <a:r>
              <a:rPr lang="en-US" altLang="ja-JP" smtClean="0">
                <a:ea typeface="ＭＳ Ｐゴシック" pitchFamily="34" charset="-128"/>
              </a:rPr>
              <a:t>s access link</a:t>
            </a:r>
          </a:p>
          <a:p>
            <a:r>
              <a:rPr lang="en-US" smtClean="0">
                <a:ea typeface="ＭＳ Ｐゴシック" pitchFamily="34" charset="-128"/>
              </a:rPr>
              <a:t>Internet dense with caches: enables </a:t>
            </a:r>
            <a:r>
              <a:rPr lang="ja-JP" altLang="en-US" smtClean="0">
                <a:ea typeface="ＭＳ Ｐゴシック" pitchFamily="34" charset="-128"/>
              </a:rPr>
              <a:t>“</a:t>
            </a:r>
            <a:r>
              <a:rPr lang="en-US" altLang="ja-JP" smtClean="0">
                <a:ea typeface="ＭＳ Ｐゴシック" pitchFamily="34" charset="-128"/>
              </a:rPr>
              <a:t>poor</a:t>
            </a:r>
            <a:r>
              <a:rPr lang="ja-JP" altLang="en-US" smtClean="0">
                <a:ea typeface="ＭＳ Ｐゴシック" pitchFamily="34" charset="-128"/>
              </a:rPr>
              <a:t>”</a:t>
            </a:r>
            <a:r>
              <a:rPr lang="en-US" altLang="ja-JP" smtClean="0">
                <a:ea typeface="ＭＳ Ｐゴシック" pitchFamily="34" charset="-128"/>
              </a:rPr>
              <a:t> content providers to effectively deliver content (so too does P2P file sharing)</a:t>
            </a:r>
            <a:endParaRPr lang="en-US" smtClean="0">
              <a:ea typeface="ＭＳ Ｐゴシック" pitchFamily="34" charset="-128"/>
            </a:endParaRPr>
          </a:p>
        </p:txBody>
      </p:sp>
      <p:sp>
        <p:nvSpPr>
          <p:cNvPr id="2" name="Veri Yer Tutucusu 1"/>
          <p:cNvSpPr>
            <a:spLocks noGrp="1"/>
          </p:cNvSpPr>
          <p:nvPr>
            <p:ph type="dt" sz="quarter" idx="10"/>
          </p:nvPr>
        </p:nvSpPr>
        <p:spPr/>
        <p:txBody>
          <a:bodyPr/>
          <a:lstStyle/>
          <a:p>
            <a:pPr>
              <a:defRPr/>
            </a:pPr>
            <a:fld id="{63DB5090-8ACF-4A50-B64E-283370518284}" type="datetime1">
              <a:rPr/>
              <a:pPr>
                <a:defRPr/>
              </a:pPr>
              <a:t>10/16/2012</a:t>
            </a:fld>
            <a:endParaRP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40963" name="Rectangle 8"/>
          <p:cNvSpPr>
            <a:spLocks noGrp="1" noChangeArrowheads="1"/>
          </p:cNvSpPr>
          <p:nvPr>
            <p:ph type="sldNum" sz="quarter" idx="12"/>
          </p:nvPr>
        </p:nvSpPr>
        <p:spPr>
          <a:noFill/>
        </p:spPr>
        <p:txBody>
          <a:bodyPr/>
          <a:lstStyle/>
          <a:p>
            <a:r>
              <a:rPr lang="en-US" smtClean="0">
                <a:latin typeface="Tahoma" pitchFamily="34" charset="0"/>
              </a:rPr>
              <a:t>2-</a:t>
            </a:r>
            <a:fld id="{104D4916-887F-48BC-A610-0959DFCD199B}" type="slidenum">
              <a:rPr lang="en-US" smtClean="0">
                <a:latin typeface="Tahoma" pitchFamily="34" charset="0"/>
              </a:rPr>
              <a:pPr/>
              <a:t>39</a:t>
            </a:fld>
            <a:endParaRPr lang="en-US" smtClean="0">
              <a:latin typeface="Tahoma" pitchFamily="34" charset="0"/>
            </a:endParaRPr>
          </a:p>
        </p:txBody>
      </p:sp>
      <p:pic>
        <p:nvPicPr>
          <p:cNvPr id="40964" name="Picture 135" descr="underline_base"/>
          <p:cNvPicPr>
            <a:picLocks noChangeArrowheads="1"/>
          </p:cNvPicPr>
          <p:nvPr/>
        </p:nvPicPr>
        <p:blipFill>
          <a:blip r:embed="rId3"/>
          <a:srcRect/>
          <a:stretch>
            <a:fillRect/>
          </a:stretch>
        </p:blipFill>
        <p:spPr bwMode="auto">
          <a:xfrm>
            <a:off x="488950" y="806450"/>
            <a:ext cx="3656013" cy="173038"/>
          </a:xfrm>
          <a:prstGeom prst="rect">
            <a:avLst/>
          </a:prstGeom>
          <a:noFill/>
          <a:ln w="9525">
            <a:noFill/>
            <a:miter lim="800000"/>
            <a:headEnd/>
            <a:tailEnd/>
          </a:ln>
        </p:spPr>
      </p:pic>
      <p:sp>
        <p:nvSpPr>
          <p:cNvPr id="40965" name="Line 2"/>
          <p:cNvSpPr>
            <a:spLocks noChangeShapeType="1"/>
          </p:cNvSpPr>
          <p:nvPr/>
        </p:nvSpPr>
        <p:spPr bwMode="auto">
          <a:xfrm>
            <a:off x="5267325" y="2409825"/>
            <a:ext cx="285750" cy="114300"/>
          </a:xfrm>
          <a:prstGeom prst="line">
            <a:avLst/>
          </a:prstGeom>
          <a:noFill/>
          <a:ln w="28575">
            <a:solidFill>
              <a:schemeClr val="accent2"/>
            </a:solidFill>
            <a:round/>
            <a:headEnd/>
            <a:tailEnd/>
          </a:ln>
        </p:spPr>
        <p:txBody>
          <a:bodyPr wrap="none" anchor="ctr"/>
          <a:lstStyle/>
          <a:p>
            <a:endParaRPr lang="tr-TR"/>
          </a:p>
        </p:txBody>
      </p:sp>
      <p:sp>
        <p:nvSpPr>
          <p:cNvPr id="40966" name="Rectangle 3"/>
          <p:cNvSpPr>
            <a:spLocks noGrp="1" noChangeArrowheads="1"/>
          </p:cNvSpPr>
          <p:nvPr>
            <p:ph type="title"/>
          </p:nvPr>
        </p:nvSpPr>
        <p:spPr>
          <a:xfrm>
            <a:off x="403225" y="269875"/>
            <a:ext cx="7772400" cy="663575"/>
          </a:xfrm>
        </p:spPr>
        <p:txBody>
          <a:bodyPr/>
          <a:lstStyle/>
          <a:p>
            <a:r>
              <a:rPr lang="en-US" sz="4000" smtClean="0">
                <a:ea typeface="ＭＳ Ｐゴシック" pitchFamily="34" charset="-128"/>
              </a:rPr>
              <a:t>Caching example: </a:t>
            </a:r>
            <a:endParaRPr lang="en-US" smtClean="0">
              <a:ea typeface="ＭＳ Ｐゴシック" pitchFamily="34" charset="-128"/>
            </a:endParaRPr>
          </a:p>
        </p:txBody>
      </p:sp>
      <p:sp>
        <p:nvSpPr>
          <p:cNvPr id="40967" name="Text Box 50"/>
          <p:cNvSpPr txBox="1">
            <a:spLocks noChangeArrowheads="1"/>
          </p:cNvSpPr>
          <p:nvPr/>
        </p:nvSpPr>
        <p:spPr bwMode="auto">
          <a:xfrm>
            <a:off x="7696200" y="1824038"/>
            <a:ext cx="933450" cy="641350"/>
          </a:xfrm>
          <a:prstGeom prst="rect">
            <a:avLst/>
          </a:prstGeom>
          <a:noFill/>
          <a:ln w="9525">
            <a:noFill/>
            <a:miter lim="800000"/>
            <a:headEnd/>
            <a:tailEnd/>
          </a:ln>
        </p:spPr>
        <p:txBody>
          <a:bodyPr wrap="none">
            <a:spAutoFit/>
          </a:bodyPr>
          <a:lstStyle/>
          <a:p>
            <a:pPr algn="r">
              <a:spcBef>
                <a:spcPct val="0"/>
              </a:spcBef>
              <a:buClrTx/>
              <a:buSzTx/>
              <a:buFontTx/>
              <a:buNone/>
            </a:pPr>
            <a:r>
              <a:rPr lang="en-US" sz="1800"/>
              <a:t>origin</a:t>
            </a:r>
          </a:p>
          <a:p>
            <a:pPr algn="r">
              <a:spcBef>
                <a:spcPct val="0"/>
              </a:spcBef>
              <a:buClrTx/>
              <a:buSzTx/>
              <a:buFontTx/>
              <a:buNone/>
            </a:pPr>
            <a:r>
              <a:rPr lang="en-US" sz="1800"/>
              <a:t>servers</a:t>
            </a:r>
          </a:p>
        </p:txBody>
      </p:sp>
      <p:sp>
        <p:nvSpPr>
          <p:cNvPr id="40968" name="Line 51"/>
          <p:cNvSpPr>
            <a:spLocks noChangeShapeType="1"/>
          </p:cNvSpPr>
          <p:nvPr/>
        </p:nvSpPr>
        <p:spPr bwMode="auto">
          <a:xfrm>
            <a:off x="6076950" y="2028825"/>
            <a:ext cx="66675" cy="276225"/>
          </a:xfrm>
          <a:prstGeom prst="line">
            <a:avLst/>
          </a:prstGeom>
          <a:noFill/>
          <a:ln w="28575">
            <a:solidFill>
              <a:schemeClr val="accent2"/>
            </a:solidFill>
            <a:round/>
            <a:headEnd/>
            <a:tailEnd/>
          </a:ln>
        </p:spPr>
        <p:txBody>
          <a:bodyPr wrap="none" anchor="ctr"/>
          <a:lstStyle/>
          <a:p>
            <a:endParaRPr lang="tr-TR"/>
          </a:p>
        </p:txBody>
      </p:sp>
      <p:sp>
        <p:nvSpPr>
          <p:cNvPr id="40969" name="Line 52"/>
          <p:cNvSpPr>
            <a:spLocks noChangeShapeType="1"/>
          </p:cNvSpPr>
          <p:nvPr/>
        </p:nvSpPr>
        <p:spPr bwMode="auto">
          <a:xfrm flipH="1">
            <a:off x="6705600" y="2066925"/>
            <a:ext cx="9525" cy="238125"/>
          </a:xfrm>
          <a:prstGeom prst="line">
            <a:avLst/>
          </a:prstGeom>
          <a:noFill/>
          <a:ln w="28575">
            <a:solidFill>
              <a:schemeClr val="accent2"/>
            </a:solidFill>
            <a:round/>
            <a:headEnd/>
            <a:tailEnd/>
          </a:ln>
        </p:spPr>
        <p:txBody>
          <a:bodyPr wrap="none" anchor="ctr"/>
          <a:lstStyle/>
          <a:p>
            <a:endParaRPr lang="tr-TR"/>
          </a:p>
        </p:txBody>
      </p:sp>
      <p:sp>
        <p:nvSpPr>
          <p:cNvPr id="40970" name="Line 53"/>
          <p:cNvSpPr>
            <a:spLocks noChangeShapeType="1"/>
          </p:cNvSpPr>
          <p:nvPr/>
        </p:nvSpPr>
        <p:spPr bwMode="auto">
          <a:xfrm flipH="1">
            <a:off x="7162800" y="2228850"/>
            <a:ext cx="133350" cy="209550"/>
          </a:xfrm>
          <a:prstGeom prst="line">
            <a:avLst/>
          </a:prstGeom>
          <a:noFill/>
          <a:ln w="28575">
            <a:solidFill>
              <a:schemeClr val="accent2"/>
            </a:solidFill>
            <a:round/>
            <a:headEnd/>
            <a:tailEnd/>
          </a:ln>
        </p:spPr>
        <p:txBody>
          <a:bodyPr wrap="none" anchor="ctr"/>
          <a:lstStyle/>
          <a:p>
            <a:endParaRPr lang="tr-TR"/>
          </a:p>
        </p:txBody>
      </p:sp>
      <p:sp>
        <p:nvSpPr>
          <p:cNvPr id="40971" name="Line 54"/>
          <p:cNvSpPr>
            <a:spLocks noChangeShapeType="1"/>
          </p:cNvSpPr>
          <p:nvPr/>
        </p:nvSpPr>
        <p:spPr bwMode="auto">
          <a:xfrm flipH="1" flipV="1">
            <a:off x="7324725" y="2990850"/>
            <a:ext cx="247650" cy="0"/>
          </a:xfrm>
          <a:prstGeom prst="line">
            <a:avLst/>
          </a:prstGeom>
          <a:noFill/>
          <a:ln w="28575">
            <a:solidFill>
              <a:schemeClr val="accent2"/>
            </a:solidFill>
            <a:round/>
            <a:headEnd/>
            <a:tailEnd/>
          </a:ln>
        </p:spPr>
        <p:txBody>
          <a:bodyPr wrap="none" anchor="ctr"/>
          <a:lstStyle/>
          <a:p>
            <a:endParaRPr lang="tr-TR"/>
          </a:p>
        </p:txBody>
      </p:sp>
      <p:sp>
        <p:nvSpPr>
          <p:cNvPr id="40972" name="Freeform 55"/>
          <p:cNvSpPr>
            <a:spLocks/>
          </p:cNvSpPr>
          <p:nvPr/>
        </p:nvSpPr>
        <p:spPr bwMode="auto">
          <a:xfrm>
            <a:off x="5351463" y="2022475"/>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tr-TR"/>
          </a:p>
        </p:txBody>
      </p:sp>
      <p:sp>
        <p:nvSpPr>
          <p:cNvPr id="40973" name="Text Box 70"/>
          <p:cNvSpPr txBox="1">
            <a:spLocks noChangeArrowheads="1"/>
          </p:cNvSpPr>
          <p:nvPr/>
        </p:nvSpPr>
        <p:spPr bwMode="auto">
          <a:xfrm>
            <a:off x="6057900" y="2354263"/>
            <a:ext cx="9318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public</a:t>
            </a:r>
          </a:p>
          <a:p>
            <a:pPr algn="ctr">
              <a:spcBef>
                <a:spcPct val="0"/>
              </a:spcBef>
              <a:buClrTx/>
              <a:buSzTx/>
              <a:buFontTx/>
              <a:buNone/>
            </a:pPr>
            <a:r>
              <a:rPr lang="en-US" sz="1600">
                <a:solidFill>
                  <a:srgbClr val="CC0000"/>
                </a:solidFill>
              </a:rPr>
              <a:t> Internet</a:t>
            </a:r>
            <a:endParaRPr lang="en-US" sz="2400">
              <a:solidFill>
                <a:srgbClr val="CC0000"/>
              </a:solidFill>
            </a:endParaRPr>
          </a:p>
        </p:txBody>
      </p:sp>
      <p:sp>
        <p:nvSpPr>
          <p:cNvPr id="40974" name="Freeform 71"/>
          <p:cNvSpPr>
            <a:spLocks/>
          </p:cNvSpPr>
          <p:nvPr/>
        </p:nvSpPr>
        <p:spPr bwMode="auto">
          <a:xfrm>
            <a:off x="4932363" y="4392613"/>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tr-TR"/>
          </a:p>
        </p:txBody>
      </p:sp>
      <p:sp>
        <p:nvSpPr>
          <p:cNvPr id="40975" name="Line 77"/>
          <p:cNvSpPr>
            <a:spLocks noChangeShapeType="1"/>
          </p:cNvSpPr>
          <p:nvPr/>
        </p:nvSpPr>
        <p:spPr bwMode="auto">
          <a:xfrm flipH="1">
            <a:off x="5381625" y="4702175"/>
            <a:ext cx="855663" cy="431800"/>
          </a:xfrm>
          <a:prstGeom prst="line">
            <a:avLst/>
          </a:prstGeom>
          <a:noFill/>
          <a:ln w="28575">
            <a:solidFill>
              <a:schemeClr val="tx1"/>
            </a:solidFill>
            <a:round/>
            <a:headEnd/>
            <a:tailEnd/>
          </a:ln>
        </p:spPr>
        <p:txBody>
          <a:bodyPr wrap="none" anchor="ctr"/>
          <a:lstStyle/>
          <a:p>
            <a:endParaRPr lang="tr-TR"/>
          </a:p>
        </p:txBody>
      </p:sp>
      <p:sp>
        <p:nvSpPr>
          <p:cNvPr id="40976" name="Line 78"/>
          <p:cNvSpPr>
            <a:spLocks noChangeShapeType="1"/>
          </p:cNvSpPr>
          <p:nvPr/>
        </p:nvSpPr>
        <p:spPr bwMode="auto">
          <a:xfrm flipH="1">
            <a:off x="5891213" y="4749800"/>
            <a:ext cx="563562" cy="393700"/>
          </a:xfrm>
          <a:prstGeom prst="line">
            <a:avLst/>
          </a:prstGeom>
          <a:noFill/>
          <a:ln w="28575">
            <a:solidFill>
              <a:schemeClr val="tx1"/>
            </a:solidFill>
            <a:round/>
            <a:headEnd/>
            <a:tailEnd/>
          </a:ln>
        </p:spPr>
        <p:txBody>
          <a:bodyPr wrap="none" anchor="ctr"/>
          <a:lstStyle/>
          <a:p>
            <a:endParaRPr lang="tr-TR"/>
          </a:p>
        </p:txBody>
      </p:sp>
      <p:sp>
        <p:nvSpPr>
          <p:cNvPr id="40977" name="Line 79"/>
          <p:cNvSpPr>
            <a:spLocks noChangeShapeType="1"/>
          </p:cNvSpPr>
          <p:nvPr/>
        </p:nvSpPr>
        <p:spPr bwMode="auto">
          <a:xfrm flipH="1">
            <a:off x="6429375" y="4756150"/>
            <a:ext cx="149225" cy="382588"/>
          </a:xfrm>
          <a:prstGeom prst="line">
            <a:avLst/>
          </a:prstGeom>
          <a:noFill/>
          <a:ln w="28575">
            <a:solidFill>
              <a:schemeClr val="tx1"/>
            </a:solidFill>
            <a:round/>
            <a:headEnd/>
            <a:tailEnd/>
          </a:ln>
        </p:spPr>
        <p:txBody>
          <a:bodyPr wrap="none" anchor="ctr"/>
          <a:lstStyle/>
          <a:p>
            <a:endParaRPr lang="tr-TR"/>
          </a:p>
        </p:txBody>
      </p:sp>
      <p:sp>
        <p:nvSpPr>
          <p:cNvPr id="40978" name="Line 80"/>
          <p:cNvSpPr>
            <a:spLocks noChangeShapeType="1"/>
          </p:cNvSpPr>
          <p:nvPr/>
        </p:nvSpPr>
        <p:spPr bwMode="auto">
          <a:xfrm>
            <a:off x="6796088" y="4735513"/>
            <a:ext cx="123825" cy="412750"/>
          </a:xfrm>
          <a:prstGeom prst="line">
            <a:avLst/>
          </a:prstGeom>
          <a:noFill/>
          <a:ln w="28575">
            <a:solidFill>
              <a:schemeClr val="tx1"/>
            </a:solidFill>
            <a:round/>
            <a:headEnd/>
            <a:tailEnd/>
          </a:ln>
        </p:spPr>
        <p:txBody>
          <a:bodyPr wrap="none" anchor="ctr"/>
          <a:lstStyle/>
          <a:p>
            <a:endParaRPr lang="tr-TR"/>
          </a:p>
        </p:txBody>
      </p:sp>
      <p:sp>
        <p:nvSpPr>
          <p:cNvPr id="40979" name="Line 95"/>
          <p:cNvSpPr>
            <a:spLocks noChangeShapeType="1"/>
          </p:cNvSpPr>
          <p:nvPr/>
        </p:nvSpPr>
        <p:spPr bwMode="auto">
          <a:xfrm>
            <a:off x="6591300" y="3467100"/>
            <a:ext cx="0" cy="1062038"/>
          </a:xfrm>
          <a:prstGeom prst="line">
            <a:avLst/>
          </a:prstGeom>
          <a:noFill/>
          <a:ln w="28575">
            <a:solidFill>
              <a:schemeClr val="tx1"/>
            </a:solidFill>
            <a:round/>
            <a:headEnd/>
            <a:tailEnd/>
          </a:ln>
        </p:spPr>
        <p:txBody>
          <a:bodyPr wrap="none" anchor="ctr"/>
          <a:lstStyle/>
          <a:p>
            <a:endParaRPr lang="tr-TR"/>
          </a:p>
        </p:txBody>
      </p:sp>
      <p:sp>
        <p:nvSpPr>
          <p:cNvPr id="40980" name="Text Box 97"/>
          <p:cNvSpPr txBox="1">
            <a:spLocks noChangeArrowheads="1"/>
          </p:cNvSpPr>
          <p:nvPr/>
        </p:nvSpPr>
        <p:spPr bwMode="auto">
          <a:xfrm>
            <a:off x="4959350" y="4279900"/>
            <a:ext cx="11985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institutional</a:t>
            </a:r>
          </a:p>
          <a:p>
            <a:pPr algn="ctr">
              <a:spcBef>
                <a:spcPct val="0"/>
              </a:spcBef>
              <a:buClrTx/>
              <a:buSzTx/>
              <a:buFontTx/>
              <a:buNone/>
            </a:pPr>
            <a:r>
              <a:rPr lang="en-US" sz="1600">
                <a:solidFill>
                  <a:srgbClr val="CC0000"/>
                </a:solidFill>
              </a:rPr>
              <a:t>network</a:t>
            </a:r>
            <a:endParaRPr lang="en-US" sz="2400">
              <a:solidFill>
                <a:srgbClr val="CC0000"/>
              </a:solidFill>
            </a:endParaRPr>
          </a:p>
        </p:txBody>
      </p:sp>
      <p:sp>
        <p:nvSpPr>
          <p:cNvPr id="40981" name="Text Box 98"/>
          <p:cNvSpPr txBox="1">
            <a:spLocks noChangeArrowheads="1"/>
          </p:cNvSpPr>
          <p:nvPr/>
        </p:nvSpPr>
        <p:spPr bwMode="auto">
          <a:xfrm>
            <a:off x="6967538" y="4660900"/>
            <a:ext cx="12906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1 Gbps LAN</a:t>
            </a:r>
            <a:endParaRPr lang="en-US" sz="2400">
              <a:solidFill>
                <a:schemeClr val="accent2"/>
              </a:solidFill>
            </a:endParaRPr>
          </a:p>
        </p:txBody>
      </p:sp>
      <p:sp>
        <p:nvSpPr>
          <p:cNvPr id="40982" name="Text Box 99"/>
          <p:cNvSpPr txBox="1">
            <a:spLocks noChangeArrowheads="1"/>
          </p:cNvSpPr>
          <p:nvPr/>
        </p:nvSpPr>
        <p:spPr bwMode="auto">
          <a:xfrm>
            <a:off x="6592888" y="3656013"/>
            <a:ext cx="1190625" cy="581025"/>
          </a:xfrm>
          <a:prstGeom prst="rect">
            <a:avLst/>
          </a:prstGeom>
          <a:noFill/>
          <a:ln w="9525">
            <a:noFill/>
            <a:miter lim="800000"/>
            <a:headEnd/>
            <a:tailEnd/>
          </a:ln>
        </p:spPr>
        <p:txBody>
          <a:bodyPr wrap="none">
            <a:spAutoFit/>
          </a:bodyPr>
          <a:lstStyle/>
          <a:p>
            <a:pPr>
              <a:spcBef>
                <a:spcPct val="0"/>
              </a:spcBef>
              <a:buClrTx/>
              <a:buSzTx/>
              <a:buFontTx/>
              <a:buNone/>
            </a:pPr>
            <a:r>
              <a:rPr lang="en-US" sz="1600"/>
              <a:t>1.54 Mbps </a:t>
            </a:r>
          </a:p>
          <a:p>
            <a:pPr>
              <a:spcBef>
                <a:spcPct val="0"/>
              </a:spcBef>
              <a:buClrTx/>
              <a:buSzTx/>
              <a:buFontTx/>
              <a:buNone/>
            </a:pPr>
            <a:r>
              <a:rPr lang="en-US" sz="1600"/>
              <a:t>access link</a:t>
            </a:r>
            <a:endParaRPr lang="en-US" sz="2400">
              <a:solidFill>
                <a:schemeClr val="accent2"/>
              </a:solidFill>
            </a:endParaRPr>
          </a:p>
        </p:txBody>
      </p:sp>
      <p:grpSp>
        <p:nvGrpSpPr>
          <p:cNvPr id="40983" name="Group 111"/>
          <p:cNvGrpSpPr>
            <a:grpSpLocks/>
          </p:cNvGrpSpPr>
          <p:nvPr/>
        </p:nvGrpSpPr>
        <p:grpSpPr bwMode="auto">
          <a:xfrm>
            <a:off x="6175375" y="3165475"/>
            <a:ext cx="881063" cy="307975"/>
            <a:chOff x="2356" y="1300"/>
            <a:chExt cx="555" cy="194"/>
          </a:xfrm>
        </p:grpSpPr>
        <p:sp>
          <p:nvSpPr>
            <p:cNvPr id="4120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4120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4120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41207" name="Group 115"/>
            <p:cNvGrpSpPr>
              <a:grpSpLocks/>
            </p:cNvGrpSpPr>
            <p:nvPr/>
          </p:nvGrpSpPr>
          <p:grpSpPr bwMode="auto">
            <a:xfrm>
              <a:off x="2468" y="1332"/>
              <a:ext cx="310" cy="60"/>
              <a:chOff x="2468" y="1332"/>
              <a:chExt cx="310" cy="60"/>
            </a:xfrm>
          </p:grpSpPr>
          <p:sp>
            <p:nvSpPr>
              <p:cNvPr id="41210"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tr-TR"/>
              </a:p>
            </p:txBody>
          </p:sp>
          <p:sp>
            <p:nvSpPr>
              <p:cNvPr id="41211"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tr-TR"/>
              </a:p>
            </p:txBody>
          </p:sp>
        </p:grpSp>
        <p:sp>
          <p:nvSpPr>
            <p:cNvPr id="41208"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tr-TR"/>
            </a:p>
          </p:txBody>
        </p:sp>
        <p:sp>
          <p:nvSpPr>
            <p:cNvPr id="41209"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tr-TR"/>
            </a:p>
          </p:txBody>
        </p:sp>
      </p:grpSp>
      <p:grpSp>
        <p:nvGrpSpPr>
          <p:cNvPr id="40984" name="Group 120"/>
          <p:cNvGrpSpPr>
            <a:grpSpLocks/>
          </p:cNvGrpSpPr>
          <p:nvPr/>
        </p:nvGrpSpPr>
        <p:grpSpPr bwMode="auto">
          <a:xfrm>
            <a:off x="6154738" y="4460875"/>
            <a:ext cx="881062" cy="307975"/>
            <a:chOff x="2356" y="1300"/>
            <a:chExt cx="555" cy="194"/>
          </a:xfrm>
        </p:grpSpPr>
        <p:sp>
          <p:nvSpPr>
            <p:cNvPr id="4119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4119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4119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41199" name="Group 124"/>
            <p:cNvGrpSpPr>
              <a:grpSpLocks/>
            </p:cNvGrpSpPr>
            <p:nvPr/>
          </p:nvGrpSpPr>
          <p:grpSpPr bwMode="auto">
            <a:xfrm>
              <a:off x="2468" y="1332"/>
              <a:ext cx="310" cy="60"/>
              <a:chOff x="2468" y="1332"/>
              <a:chExt cx="310" cy="60"/>
            </a:xfrm>
          </p:grpSpPr>
          <p:sp>
            <p:nvSpPr>
              <p:cNvPr id="41202"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tr-TR"/>
              </a:p>
            </p:txBody>
          </p:sp>
          <p:sp>
            <p:nvSpPr>
              <p:cNvPr id="41203"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tr-TR"/>
              </a:p>
            </p:txBody>
          </p:sp>
        </p:grpSp>
        <p:sp>
          <p:nvSpPr>
            <p:cNvPr id="41200"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tr-TR"/>
            </a:p>
          </p:txBody>
        </p:sp>
        <p:sp>
          <p:nvSpPr>
            <p:cNvPr id="41201"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tr-TR"/>
            </a:p>
          </p:txBody>
        </p:sp>
      </p:grpSp>
      <p:sp>
        <p:nvSpPr>
          <p:cNvPr id="40985" name="Rectangle 4"/>
          <p:cNvSpPr>
            <a:spLocks noChangeArrowheads="1"/>
          </p:cNvSpPr>
          <p:nvPr/>
        </p:nvSpPr>
        <p:spPr bwMode="auto">
          <a:xfrm>
            <a:off x="398463" y="1335088"/>
            <a:ext cx="4370387" cy="5170487"/>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None/>
            </a:pPr>
            <a:r>
              <a:rPr lang="en-US" sz="2800" i="1">
                <a:solidFill>
                  <a:srgbClr val="CC0000"/>
                </a:solidFill>
                <a:latin typeface="Gill Sans MT" pitchFamily="34" charset="0"/>
              </a:rPr>
              <a:t>assumptions:</a:t>
            </a:r>
          </a:p>
          <a:p>
            <a:pPr marL="342900" indent="-342900">
              <a:lnSpc>
                <a:spcPct val="85000"/>
              </a:lnSpc>
              <a:buClr>
                <a:srgbClr val="000099"/>
              </a:buClr>
              <a:buSzPct val="65000"/>
              <a:buFont typeface="Wingdings" pitchFamily="2" charset="2"/>
              <a:buChar char="v"/>
            </a:pPr>
            <a:r>
              <a:rPr lang="en-US">
                <a:latin typeface="Gill Sans MT" pitchFamily="34" charset="0"/>
              </a:rPr>
              <a:t>avg object size: 100K bits</a:t>
            </a:r>
          </a:p>
          <a:p>
            <a:pPr marL="342900" indent="-342900">
              <a:lnSpc>
                <a:spcPct val="85000"/>
              </a:lnSpc>
              <a:buClr>
                <a:srgbClr val="000099"/>
              </a:buClr>
              <a:buSzPct val="65000"/>
              <a:buFont typeface="Wingdings" pitchFamily="2" charset="2"/>
              <a:buChar char="v"/>
            </a:pPr>
            <a:r>
              <a:rPr lang="en-US">
                <a:latin typeface="Gill Sans MT" pitchFamily="34" charset="0"/>
              </a:rPr>
              <a:t>avg request rate from browsers to origin servers:15/sec</a:t>
            </a:r>
          </a:p>
          <a:p>
            <a:pPr marL="342900" indent="-342900">
              <a:lnSpc>
                <a:spcPct val="85000"/>
              </a:lnSpc>
              <a:buClr>
                <a:srgbClr val="000099"/>
              </a:buClr>
              <a:buSzPct val="65000"/>
              <a:buFont typeface="Wingdings" pitchFamily="2" charset="2"/>
              <a:buChar char="v"/>
            </a:pPr>
            <a:r>
              <a:rPr lang="en-US">
                <a:latin typeface="Gill Sans MT" pitchFamily="34" charset="0"/>
              </a:rPr>
              <a:t>avg data rate to browsers: 1.50 Mbps</a:t>
            </a:r>
          </a:p>
          <a:p>
            <a:pPr marL="342900" indent="-342900">
              <a:lnSpc>
                <a:spcPct val="85000"/>
              </a:lnSpc>
              <a:buClr>
                <a:srgbClr val="000099"/>
              </a:buClr>
              <a:buSzPct val="65000"/>
              <a:buFont typeface="Wingdings" pitchFamily="2" charset="2"/>
              <a:buChar char="v"/>
            </a:pPr>
            <a:r>
              <a:rPr lang="en-US">
                <a:latin typeface="Gill Sans MT" pitchFamily="34" charset="0"/>
              </a:rPr>
              <a:t>RTT from institutional router to any origin server: 2 sec</a:t>
            </a:r>
          </a:p>
          <a:p>
            <a:pPr marL="342900" indent="-342900">
              <a:lnSpc>
                <a:spcPct val="85000"/>
              </a:lnSpc>
              <a:buClr>
                <a:srgbClr val="000099"/>
              </a:buClr>
              <a:buSzPct val="65000"/>
              <a:buFont typeface="Wingdings" pitchFamily="2" charset="2"/>
              <a:buChar char="v"/>
            </a:pPr>
            <a:r>
              <a:rPr lang="en-US">
                <a:latin typeface="Gill Sans MT" pitchFamily="34" charset="0"/>
              </a:rPr>
              <a:t>access link rate: 1.54 Mbps</a:t>
            </a:r>
          </a:p>
          <a:p>
            <a:pPr marL="342900" indent="-342900">
              <a:lnSpc>
                <a:spcPct val="85000"/>
              </a:lnSpc>
              <a:spcBef>
                <a:spcPct val="45000"/>
              </a:spcBef>
              <a:buClr>
                <a:srgbClr val="000099"/>
              </a:buClr>
              <a:buSzPct val="65000"/>
              <a:buFont typeface="Wingdings" pitchFamily="2" charset="2"/>
              <a:buNone/>
            </a:pPr>
            <a:r>
              <a:rPr lang="en-US" sz="2400" i="1">
                <a:solidFill>
                  <a:srgbClr val="CC0000"/>
                </a:solidFill>
                <a:latin typeface="Gill Sans MT" pitchFamily="34" charset="0"/>
              </a:rPr>
              <a:t>consequences:</a:t>
            </a:r>
          </a:p>
          <a:p>
            <a:pPr marL="342900" indent="-342900">
              <a:lnSpc>
                <a:spcPct val="85000"/>
              </a:lnSpc>
              <a:buClr>
                <a:srgbClr val="000099"/>
              </a:buClr>
              <a:buSzPct val="65000"/>
              <a:buFont typeface="Wingdings" pitchFamily="2" charset="2"/>
              <a:buChar char="v"/>
            </a:pPr>
            <a:r>
              <a:rPr lang="en-US">
                <a:latin typeface="Gill Sans MT" pitchFamily="34" charset="0"/>
              </a:rPr>
              <a:t>LAN utilization: 15%</a:t>
            </a:r>
          </a:p>
          <a:p>
            <a:pPr marL="342900" indent="-342900">
              <a:lnSpc>
                <a:spcPct val="85000"/>
              </a:lnSpc>
              <a:buClr>
                <a:srgbClr val="000099"/>
              </a:buClr>
              <a:buSzPct val="65000"/>
              <a:buFont typeface="Wingdings" pitchFamily="2" charset="2"/>
              <a:buChar char="v"/>
            </a:pPr>
            <a:r>
              <a:rPr lang="en-US">
                <a:latin typeface="Gill Sans MT" pitchFamily="34" charset="0"/>
              </a:rPr>
              <a:t>access link utilization = </a:t>
            </a:r>
            <a:r>
              <a:rPr lang="en-US">
                <a:solidFill>
                  <a:srgbClr val="CC0000"/>
                </a:solidFill>
                <a:latin typeface="Gill Sans MT" pitchFamily="34" charset="0"/>
              </a:rPr>
              <a:t>99%</a:t>
            </a:r>
          </a:p>
          <a:p>
            <a:pPr marL="342900" indent="-342900">
              <a:lnSpc>
                <a:spcPct val="85000"/>
              </a:lnSpc>
              <a:buClr>
                <a:srgbClr val="000099"/>
              </a:buClr>
              <a:buSzPct val="65000"/>
              <a:buFont typeface="Wingdings" pitchFamily="2" charset="2"/>
              <a:buChar char="v"/>
            </a:pPr>
            <a:r>
              <a:rPr lang="en-US">
                <a:latin typeface="Gill Sans MT" pitchFamily="34" charset="0"/>
              </a:rPr>
              <a:t>total delay   = Internet delay + access delay + LAN delay</a:t>
            </a:r>
          </a:p>
          <a:p>
            <a:pPr marL="342900" indent="-342900">
              <a:lnSpc>
                <a:spcPct val="85000"/>
              </a:lnSpc>
              <a:buClr>
                <a:srgbClr val="000099"/>
              </a:buClr>
              <a:buSzPct val="65000"/>
              <a:buFont typeface="Wingdings" pitchFamily="2" charset="2"/>
              <a:buNone/>
            </a:pPr>
            <a:r>
              <a:rPr lang="en-US">
                <a:latin typeface="Gill Sans MT" pitchFamily="34" charset="0"/>
              </a:rPr>
              <a:t>     =  2 sec + minutes + usecs</a:t>
            </a:r>
          </a:p>
          <a:p>
            <a:pPr marL="342900" indent="-342900">
              <a:lnSpc>
                <a:spcPct val="85000"/>
              </a:lnSpc>
              <a:buClr>
                <a:srgbClr val="000099"/>
              </a:buClr>
              <a:buSzPct val="65000"/>
              <a:buFont typeface="Wingdings" pitchFamily="2" charset="2"/>
              <a:buChar char="v"/>
            </a:pPr>
            <a:endParaRPr lang="en-US">
              <a:latin typeface="Gill Sans MT" pitchFamily="34" charset="0"/>
            </a:endParaRPr>
          </a:p>
          <a:p>
            <a:pPr marL="342900" indent="-342900">
              <a:lnSpc>
                <a:spcPct val="85000"/>
              </a:lnSpc>
              <a:buClr>
                <a:srgbClr val="000099"/>
              </a:buClr>
              <a:buSzPct val="65000"/>
              <a:buFont typeface="Wingdings" pitchFamily="2" charset="2"/>
              <a:buChar char="v"/>
            </a:pPr>
            <a:endParaRPr lang="en-US">
              <a:latin typeface="Gill Sans MT" pitchFamily="34" charset="0"/>
            </a:endParaRPr>
          </a:p>
        </p:txBody>
      </p:sp>
      <p:sp>
        <p:nvSpPr>
          <p:cNvPr id="8329" name="Oval 137"/>
          <p:cNvSpPr>
            <a:spLocks noChangeArrowheads="1"/>
          </p:cNvSpPr>
          <p:nvPr/>
        </p:nvSpPr>
        <p:spPr bwMode="auto">
          <a:xfrm>
            <a:off x="3025775" y="4630738"/>
            <a:ext cx="838200" cy="392112"/>
          </a:xfrm>
          <a:prstGeom prst="ellipse">
            <a:avLst/>
          </a:prstGeom>
          <a:noFill/>
          <a:ln w="19050">
            <a:solidFill>
              <a:srgbClr val="CC0000"/>
            </a:solidFill>
            <a:round/>
            <a:headEnd/>
            <a:tailEnd/>
          </a:ln>
        </p:spPr>
        <p:txBody>
          <a:bodyPr wrap="none" anchor="ctr"/>
          <a:lstStyle/>
          <a:p>
            <a:endParaRPr lang="tr-TR"/>
          </a:p>
        </p:txBody>
      </p:sp>
      <p:sp>
        <p:nvSpPr>
          <p:cNvPr id="8330" name="Text Box 138"/>
          <p:cNvSpPr txBox="1">
            <a:spLocks noChangeArrowheads="1"/>
          </p:cNvSpPr>
          <p:nvPr/>
        </p:nvSpPr>
        <p:spPr bwMode="auto">
          <a:xfrm>
            <a:off x="3379788" y="4276725"/>
            <a:ext cx="1171575" cy="396875"/>
          </a:xfrm>
          <a:prstGeom prst="rect">
            <a:avLst/>
          </a:prstGeom>
          <a:noFill/>
          <a:ln w="9525">
            <a:noFill/>
            <a:miter lim="800000"/>
            <a:headEnd/>
            <a:tailEnd/>
          </a:ln>
        </p:spPr>
        <p:txBody>
          <a:bodyPr wrap="none">
            <a:spAutoFit/>
          </a:bodyPr>
          <a:lstStyle/>
          <a:p>
            <a:pPr marL="342900" indent="-342900"/>
            <a:r>
              <a:rPr lang="en-US" i="1">
                <a:solidFill>
                  <a:srgbClr val="CC0000"/>
                </a:solidFill>
              </a:rPr>
              <a:t>problem!</a:t>
            </a:r>
          </a:p>
        </p:txBody>
      </p:sp>
      <p:grpSp>
        <p:nvGrpSpPr>
          <p:cNvPr id="40988" name="Group 139"/>
          <p:cNvGrpSpPr>
            <a:grpSpLocks/>
          </p:cNvGrpSpPr>
          <p:nvPr/>
        </p:nvGrpSpPr>
        <p:grpSpPr bwMode="auto">
          <a:xfrm>
            <a:off x="4919663" y="1957388"/>
            <a:ext cx="377825" cy="576262"/>
            <a:chOff x="4140" y="429"/>
            <a:chExt cx="1425" cy="2396"/>
          </a:xfrm>
        </p:grpSpPr>
        <p:sp>
          <p:nvSpPr>
            <p:cNvPr id="41164" name="Freeform 140"/>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1165"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1166" name="Freeform 142"/>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1167" name="Freeform 143"/>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168"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169" name="Group 145"/>
            <p:cNvGrpSpPr>
              <a:grpSpLocks/>
            </p:cNvGrpSpPr>
            <p:nvPr/>
          </p:nvGrpSpPr>
          <p:grpSpPr bwMode="auto">
            <a:xfrm>
              <a:off x="4749" y="668"/>
              <a:ext cx="581" cy="145"/>
              <a:chOff x="614" y="2568"/>
              <a:chExt cx="725" cy="139"/>
            </a:xfrm>
          </p:grpSpPr>
          <p:sp>
            <p:nvSpPr>
              <p:cNvPr id="41194"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95"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70"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171" name="Group 149"/>
            <p:cNvGrpSpPr>
              <a:grpSpLocks/>
            </p:cNvGrpSpPr>
            <p:nvPr/>
          </p:nvGrpSpPr>
          <p:grpSpPr bwMode="auto">
            <a:xfrm>
              <a:off x="4747" y="994"/>
              <a:ext cx="581" cy="134"/>
              <a:chOff x="614" y="2568"/>
              <a:chExt cx="725" cy="139"/>
            </a:xfrm>
          </p:grpSpPr>
          <p:sp>
            <p:nvSpPr>
              <p:cNvPr id="41192"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93"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72"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1173"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174" name="Group 154"/>
            <p:cNvGrpSpPr>
              <a:grpSpLocks/>
            </p:cNvGrpSpPr>
            <p:nvPr/>
          </p:nvGrpSpPr>
          <p:grpSpPr bwMode="auto">
            <a:xfrm>
              <a:off x="4735" y="1627"/>
              <a:ext cx="582" cy="151"/>
              <a:chOff x="614" y="2568"/>
              <a:chExt cx="725" cy="139"/>
            </a:xfrm>
          </p:grpSpPr>
          <p:sp>
            <p:nvSpPr>
              <p:cNvPr id="41190"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91"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75" name="Freeform 157"/>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1176" name="Group 158"/>
            <p:cNvGrpSpPr>
              <a:grpSpLocks/>
            </p:cNvGrpSpPr>
            <p:nvPr/>
          </p:nvGrpSpPr>
          <p:grpSpPr bwMode="auto">
            <a:xfrm>
              <a:off x="4739" y="1327"/>
              <a:ext cx="582" cy="139"/>
              <a:chOff x="614" y="2568"/>
              <a:chExt cx="725" cy="139"/>
            </a:xfrm>
          </p:grpSpPr>
          <p:sp>
            <p:nvSpPr>
              <p:cNvPr id="41188"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89"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77"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1178" name="Freeform 162"/>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179" name="Freeform 163"/>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180"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1181" name="Freeform 165"/>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1182"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1183"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1184"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1185"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1186"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1187"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0989" name="Group 172"/>
          <p:cNvGrpSpPr>
            <a:grpSpLocks/>
          </p:cNvGrpSpPr>
          <p:nvPr/>
        </p:nvGrpSpPr>
        <p:grpSpPr bwMode="auto">
          <a:xfrm>
            <a:off x="5068888" y="5070475"/>
            <a:ext cx="525462" cy="557213"/>
            <a:chOff x="-44" y="1473"/>
            <a:chExt cx="981" cy="1105"/>
          </a:xfrm>
        </p:grpSpPr>
        <p:pic>
          <p:nvPicPr>
            <p:cNvPr id="41162" name="Picture 173"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1163" name="Freeform 17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40990" name="Group 175"/>
          <p:cNvGrpSpPr>
            <a:grpSpLocks/>
          </p:cNvGrpSpPr>
          <p:nvPr/>
        </p:nvGrpSpPr>
        <p:grpSpPr bwMode="auto">
          <a:xfrm>
            <a:off x="5834063" y="1479550"/>
            <a:ext cx="377825" cy="576263"/>
            <a:chOff x="4140" y="429"/>
            <a:chExt cx="1425" cy="2396"/>
          </a:xfrm>
        </p:grpSpPr>
        <p:sp>
          <p:nvSpPr>
            <p:cNvPr id="41130" name="Freeform 176"/>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1131"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1132" name="Freeform 178"/>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1133" name="Freeform 179"/>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134"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135" name="Group 181"/>
            <p:cNvGrpSpPr>
              <a:grpSpLocks/>
            </p:cNvGrpSpPr>
            <p:nvPr/>
          </p:nvGrpSpPr>
          <p:grpSpPr bwMode="auto">
            <a:xfrm>
              <a:off x="4749" y="668"/>
              <a:ext cx="581" cy="145"/>
              <a:chOff x="614" y="2568"/>
              <a:chExt cx="725" cy="139"/>
            </a:xfrm>
          </p:grpSpPr>
          <p:sp>
            <p:nvSpPr>
              <p:cNvPr id="41160"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61"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36"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137" name="Group 185"/>
            <p:cNvGrpSpPr>
              <a:grpSpLocks/>
            </p:cNvGrpSpPr>
            <p:nvPr/>
          </p:nvGrpSpPr>
          <p:grpSpPr bwMode="auto">
            <a:xfrm>
              <a:off x="4747" y="994"/>
              <a:ext cx="581" cy="134"/>
              <a:chOff x="614" y="2568"/>
              <a:chExt cx="725" cy="139"/>
            </a:xfrm>
          </p:grpSpPr>
          <p:sp>
            <p:nvSpPr>
              <p:cNvPr id="41158"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59"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38"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1139"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140" name="Group 190"/>
            <p:cNvGrpSpPr>
              <a:grpSpLocks/>
            </p:cNvGrpSpPr>
            <p:nvPr/>
          </p:nvGrpSpPr>
          <p:grpSpPr bwMode="auto">
            <a:xfrm>
              <a:off x="4735" y="1627"/>
              <a:ext cx="582" cy="151"/>
              <a:chOff x="614" y="2568"/>
              <a:chExt cx="725" cy="139"/>
            </a:xfrm>
          </p:grpSpPr>
          <p:sp>
            <p:nvSpPr>
              <p:cNvPr id="41156"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57"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41" name="Freeform 193"/>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1142" name="Group 194"/>
            <p:cNvGrpSpPr>
              <a:grpSpLocks/>
            </p:cNvGrpSpPr>
            <p:nvPr/>
          </p:nvGrpSpPr>
          <p:grpSpPr bwMode="auto">
            <a:xfrm>
              <a:off x="4739" y="1327"/>
              <a:ext cx="582" cy="139"/>
              <a:chOff x="614" y="2568"/>
              <a:chExt cx="725" cy="139"/>
            </a:xfrm>
          </p:grpSpPr>
          <p:sp>
            <p:nvSpPr>
              <p:cNvPr id="41154"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55"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43"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1144" name="Freeform 198"/>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145" name="Freeform 199"/>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146"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1147" name="Freeform 201"/>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1148"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1149"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1150"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1151"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1152"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1153"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0991" name="Group 208"/>
          <p:cNvGrpSpPr>
            <a:grpSpLocks/>
          </p:cNvGrpSpPr>
          <p:nvPr/>
        </p:nvGrpSpPr>
        <p:grpSpPr bwMode="auto">
          <a:xfrm>
            <a:off x="6586538" y="1511300"/>
            <a:ext cx="377825" cy="576263"/>
            <a:chOff x="4140" y="429"/>
            <a:chExt cx="1425" cy="2396"/>
          </a:xfrm>
        </p:grpSpPr>
        <p:sp>
          <p:nvSpPr>
            <p:cNvPr id="41098" name="Freeform 209"/>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1099"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1100" name="Freeform 211"/>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1101" name="Freeform 212"/>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102"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103" name="Group 214"/>
            <p:cNvGrpSpPr>
              <a:grpSpLocks/>
            </p:cNvGrpSpPr>
            <p:nvPr/>
          </p:nvGrpSpPr>
          <p:grpSpPr bwMode="auto">
            <a:xfrm>
              <a:off x="4749" y="668"/>
              <a:ext cx="581" cy="145"/>
              <a:chOff x="614" y="2568"/>
              <a:chExt cx="725" cy="139"/>
            </a:xfrm>
          </p:grpSpPr>
          <p:sp>
            <p:nvSpPr>
              <p:cNvPr id="41128"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29"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04"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105" name="Group 218"/>
            <p:cNvGrpSpPr>
              <a:grpSpLocks/>
            </p:cNvGrpSpPr>
            <p:nvPr/>
          </p:nvGrpSpPr>
          <p:grpSpPr bwMode="auto">
            <a:xfrm>
              <a:off x="4747" y="994"/>
              <a:ext cx="581" cy="134"/>
              <a:chOff x="614" y="2568"/>
              <a:chExt cx="725" cy="139"/>
            </a:xfrm>
          </p:grpSpPr>
          <p:sp>
            <p:nvSpPr>
              <p:cNvPr id="41126"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27"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06"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1107"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108" name="Group 223"/>
            <p:cNvGrpSpPr>
              <a:grpSpLocks/>
            </p:cNvGrpSpPr>
            <p:nvPr/>
          </p:nvGrpSpPr>
          <p:grpSpPr bwMode="auto">
            <a:xfrm>
              <a:off x="4735" y="1627"/>
              <a:ext cx="582" cy="151"/>
              <a:chOff x="614" y="2568"/>
              <a:chExt cx="725" cy="139"/>
            </a:xfrm>
          </p:grpSpPr>
          <p:sp>
            <p:nvSpPr>
              <p:cNvPr id="41124"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25"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09" name="Freeform 226"/>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1110" name="Group 227"/>
            <p:cNvGrpSpPr>
              <a:grpSpLocks/>
            </p:cNvGrpSpPr>
            <p:nvPr/>
          </p:nvGrpSpPr>
          <p:grpSpPr bwMode="auto">
            <a:xfrm>
              <a:off x="4739" y="1327"/>
              <a:ext cx="582" cy="139"/>
              <a:chOff x="614" y="2568"/>
              <a:chExt cx="725" cy="139"/>
            </a:xfrm>
          </p:grpSpPr>
          <p:sp>
            <p:nvSpPr>
              <p:cNvPr id="41122"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123"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111"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1112" name="Freeform 231"/>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113" name="Freeform 232"/>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114"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1115" name="Freeform 234"/>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1116"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1117"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1118"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1119"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1120"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1121"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0992" name="Group 241"/>
          <p:cNvGrpSpPr>
            <a:grpSpLocks/>
          </p:cNvGrpSpPr>
          <p:nvPr/>
        </p:nvGrpSpPr>
        <p:grpSpPr bwMode="auto">
          <a:xfrm>
            <a:off x="7196138" y="1663700"/>
            <a:ext cx="377825" cy="576263"/>
            <a:chOff x="4140" y="429"/>
            <a:chExt cx="1425" cy="2396"/>
          </a:xfrm>
        </p:grpSpPr>
        <p:sp>
          <p:nvSpPr>
            <p:cNvPr id="41066" name="Freeform 242"/>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1067"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1068" name="Freeform 244"/>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1069" name="Freeform 245"/>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070"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071" name="Group 247"/>
            <p:cNvGrpSpPr>
              <a:grpSpLocks/>
            </p:cNvGrpSpPr>
            <p:nvPr/>
          </p:nvGrpSpPr>
          <p:grpSpPr bwMode="auto">
            <a:xfrm>
              <a:off x="4749" y="668"/>
              <a:ext cx="581" cy="145"/>
              <a:chOff x="614" y="2568"/>
              <a:chExt cx="725" cy="139"/>
            </a:xfrm>
          </p:grpSpPr>
          <p:sp>
            <p:nvSpPr>
              <p:cNvPr id="41096"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97"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72"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073" name="Group 251"/>
            <p:cNvGrpSpPr>
              <a:grpSpLocks/>
            </p:cNvGrpSpPr>
            <p:nvPr/>
          </p:nvGrpSpPr>
          <p:grpSpPr bwMode="auto">
            <a:xfrm>
              <a:off x="4747" y="994"/>
              <a:ext cx="581" cy="134"/>
              <a:chOff x="614" y="2568"/>
              <a:chExt cx="725" cy="139"/>
            </a:xfrm>
          </p:grpSpPr>
          <p:sp>
            <p:nvSpPr>
              <p:cNvPr id="41094"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95"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74"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1075"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076" name="Group 256"/>
            <p:cNvGrpSpPr>
              <a:grpSpLocks/>
            </p:cNvGrpSpPr>
            <p:nvPr/>
          </p:nvGrpSpPr>
          <p:grpSpPr bwMode="auto">
            <a:xfrm>
              <a:off x="4735" y="1627"/>
              <a:ext cx="582" cy="151"/>
              <a:chOff x="614" y="2568"/>
              <a:chExt cx="725" cy="139"/>
            </a:xfrm>
          </p:grpSpPr>
          <p:sp>
            <p:nvSpPr>
              <p:cNvPr id="41092"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93"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77" name="Freeform 259"/>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1078" name="Group 260"/>
            <p:cNvGrpSpPr>
              <a:grpSpLocks/>
            </p:cNvGrpSpPr>
            <p:nvPr/>
          </p:nvGrpSpPr>
          <p:grpSpPr bwMode="auto">
            <a:xfrm>
              <a:off x="4739" y="1327"/>
              <a:ext cx="582" cy="139"/>
              <a:chOff x="614" y="2568"/>
              <a:chExt cx="725" cy="139"/>
            </a:xfrm>
          </p:grpSpPr>
          <p:sp>
            <p:nvSpPr>
              <p:cNvPr id="41090"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91"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79"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1080" name="Freeform 264"/>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081" name="Freeform 265"/>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082"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1083" name="Freeform 267"/>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1084"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1085"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1086"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1087"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1088"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1089"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0993" name="Group 274"/>
          <p:cNvGrpSpPr>
            <a:grpSpLocks/>
          </p:cNvGrpSpPr>
          <p:nvPr/>
        </p:nvGrpSpPr>
        <p:grpSpPr bwMode="auto">
          <a:xfrm>
            <a:off x="7524750" y="2609850"/>
            <a:ext cx="377825" cy="576263"/>
            <a:chOff x="4140" y="429"/>
            <a:chExt cx="1425" cy="2396"/>
          </a:xfrm>
        </p:grpSpPr>
        <p:sp>
          <p:nvSpPr>
            <p:cNvPr id="41034" name="Freeform 275"/>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1035"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1036" name="Freeform 277"/>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1037" name="Freeform 278"/>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038"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039" name="Group 280"/>
            <p:cNvGrpSpPr>
              <a:grpSpLocks/>
            </p:cNvGrpSpPr>
            <p:nvPr/>
          </p:nvGrpSpPr>
          <p:grpSpPr bwMode="auto">
            <a:xfrm>
              <a:off x="4749" y="668"/>
              <a:ext cx="581" cy="145"/>
              <a:chOff x="614" y="2568"/>
              <a:chExt cx="725" cy="139"/>
            </a:xfrm>
          </p:grpSpPr>
          <p:sp>
            <p:nvSpPr>
              <p:cNvPr id="41064"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65"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40"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041" name="Group 284"/>
            <p:cNvGrpSpPr>
              <a:grpSpLocks/>
            </p:cNvGrpSpPr>
            <p:nvPr/>
          </p:nvGrpSpPr>
          <p:grpSpPr bwMode="auto">
            <a:xfrm>
              <a:off x="4747" y="994"/>
              <a:ext cx="581" cy="134"/>
              <a:chOff x="614" y="2568"/>
              <a:chExt cx="725" cy="139"/>
            </a:xfrm>
          </p:grpSpPr>
          <p:sp>
            <p:nvSpPr>
              <p:cNvPr id="41062"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63"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42"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1043"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044" name="Group 289"/>
            <p:cNvGrpSpPr>
              <a:grpSpLocks/>
            </p:cNvGrpSpPr>
            <p:nvPr/>
          </p:nvGrpSpPr>
          <p:grpSpPr bwMode="auto">
            <a:xfrm>
              <a:off x="4735" y="1627"/>
              <a:ext cx="582" cy="151"/>
              <a:chOff x="614" y="2568"/>
              <a:chExt cx="725" cy="139"/>
            </a:xfrm>
          </p:grpSpPr>
          <p:sp>
            <p:nvSpPr>
              <p:cNvPr id="41060"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61"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45" name="Freeform 292"/>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1046" name="Group 293"/>
            <p:cNvGrpSpPr>
              <a:grpSpLocks/>
            </p:cNvGrpSpPr>
            <p:nvPr/>
          </p:nvGrpSpPr>
          <p:grpSpPr bwMode="auto">
            <a:xfrm>
              <a:off x="4739" y="1327"/>
              <a:ext cx="582" cy="139"/>
              <a:chOff x="614" y="2568"/>
              <a:chExt cx="725" cy="139"/>
            </a:xfrm>
          </p:grpSpPr>
          <p:sp>
            <p:nvSpPr>
              <p:cNvPr id="41058"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59"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47"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1048" name="Freeform 297"/>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049" name="Freeform 298"/>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050"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1051" name="Freeform 300"/>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1052"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1053"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1054"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1055"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1056"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1057"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0994" name="Group 307"/>
          <p:cNvGrpSpPr>
            <a:grpSpLocks/>
          </p:cNvGrpSpPr>
          <p:nvPr/>
        </p:nvGrpSpPr>
        <p:grpSpPr bwMode="auto">
          <a:xfrm>
            <a:off x="6784975" y="5027613"/>
            <a:ext cx="377825" cy="576262"/>
            <a:chOff x="4140" y="429"/>
            <a:chExt cx="1425" cy="2396"/>
          </a:xfrm>
        </p:grpSpPr>
        <p:sp>
          <p:nvSpPr>
            <p:cNvPr id="41002" name="Freeform 308"/>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1003"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1004" name="Freeform 310"/>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1005" name="Freeform 311"/>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006"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007" name="Group 313"/>
            <p:cNvGrpSpPr>
              <a:grpSpLocks/>
            </p:cNvGrpSpPr>
            <p:nvPr/>
          </p:nvGrpSpPr>
          <p:grpSpPr bwMode="auto">
            <a:xfrm>
              <a:off x="4749" y="668"/>
              <a:ext cx="581" cy="145"/>
              <a:chOff x="614" y="2568"/>
              <a:chExt cx="725" cy="139"/>
            </a:xfrm>
          </p:grpSpPr>
          <p:sp>
            <p:nvSpPr>
              <p:cNvPr id="41032"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33"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08"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009" name="Group 317"/>
            <p:cNvGrpSpPr>
              <a:grpSpLocks/>
            </p:cNvGrpSpPr>
            <p:nvPr/>
          </p:nvGrpSpPr>
          <p:grpSpPr bwMode="auto">
            <a:xfrm>
              <a:off x="4747" y="994"/>
              <a:ext cx="581" cy="134"/>
              <a:chOff x="614" y="2568"/>
              <a:chExt cx="725" cy="139"/>
            </a:xfrm>
          </p:grpSpPr>
          <p:sp>
            <p:nvSpPr>
              <p:cNvPr id="41030"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31"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10"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1011"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1012" name="Group 322"/>
            <p:cNvGrpSpPr>
              <a:grpSpLocks/>
            </p:cNvGrpSpPr>
            <p:nvPr/>
          </p:nvGrpSpPr>
          <p:grpSpPr bwMode="auto">
            <a:xfrm>
              <a:off x="4735" y="1627"/>
              <a:ext cx="582" cy="151"/>
              <a:chOff x="614" y="2568"/>
              <a:chExt cx="725" cy="139"/>
            </a:xfrm>
          </p:grpSpPr>
          <p:sp>
            <p:nvSpPr>
              <p:cNvPr id="41028"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29"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13" name="Freeform 325"/>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1014" name="Group 326"/>
            <p:cNvGrpSpPr>
              <a:grpSpLocks/>
            </p:cNvGrpSpPr>
            <p:nvPr/>
          </p:nvGrpSpPr>
          <p:grpSpPr bwMode="auto">
            <a:xfrm>
              <a:off x="4739" y="1327"/>
              <a:ext cx="582" cy="139"/>
              <a:chOff x="614" y="2568"/>
              <a:chExt cx="725" cy="139"/>
            </a:xfrm>
          </p:grpSpPr>
          <p:sp>
            <p:nvSpPr>
              <p:cNvPr id="41026"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1027"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1015"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1016" name="Freeform 330"/>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017" name="Freeform 331"/>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1018"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1019" name="Freeform 333"/>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1020"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1021"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1022"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1023"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1024"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1025"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0995" name="Group 340"/>
          <p:cNvGrpSpPr>
            <a:grpSpLocks/>
          </p:cNvGrpSpPr>
          <p:nvPr/>
        </p:nvGrpSpPr>
        <p:grpSpPr bwMode="auto">
          <a:xfrm>
            <a:off x="5580063" y="5092700"/>
            <a:ext cx="525462" cy="557213"/>
            <a:chOff x="-44" y="1473"/>
            <a:chExt cx="981" cy="1105"/>
          </a:xfrm>
        </p:grpSpPr>
        <p:pic>
          <p:nvPicPr>
            <p:cNvPr id="41000" name="Picture 341"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1001" name="Freeform 34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40996" name="Group 343"/>
          <p:cNvGrpSpPr>
            <a:grpSpLocks/>
          </p:cNvGrpSpPr>
          <p:nvPr/>
        </p:nvGrpSpPr>
        <p:grpSpPr bwMode="auto">
          <a:xfrm>
            <a:off x="6103938" y="5081588"/>
            <a:ext cx="525462" cy="557212"/>
            <a:chOff x="-44" y="1473"/>
            <a:chExt cx="981" cy="1105"/>
          </a:xfrm>
        </p:grpSpPr>
        <p:pic>
          <p:nvPicPr>
            <p:cNvPr id="40998" name="Picture 344"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0999" name="Freeform 34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2" name="Veri Yer Tutucusu 1"/>
          <p:cNvSpPr>
            <a:spLocks noGrp="1"/>
          </p:cNvSpPr>
          <p:nvPr>
            <p:ph type="dt" sz="quarter" idx="10"/>
          </p:nvPr>
        </p:nvSpPr>
        <p:spPr/>
        <p:txBody>
          <a:bodyPr/>
          <a:lstStyle/>
          <a:p>
            <a:pPr>
              <a:defRPr/>
            </a:pPr>
            <a:fld id="{806284A9-E8D5-4685-90EC-21B60AADA261}"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29"/>
                                        </p:tgtEl>
                                        <p:attrNameLst>
                                          <p:attrName>style.visibility</p:attrName>
                                        </p:attrNameLst>
                                      </p:cBhvr>
                                      <p:to>
                                        <p:strVal val="visible"/>
                                      </p:to>
                                    </p:set>
                                    <p:animEffect transition="in" filter="dissolve">
                                      <p:cBhvr>
                                        <p:cTn id="7" dur="500"/>
                                        <p:tgtEl>
                                          <p:spTgt spid="83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30"/>
                                        </p:tgtEl>
                                        <p:attrNameLst>
                                          <p:attrName>style.visibility</p:attrName>
                                        </p:attrNameLst>
                                      </p:cBhvr>
                                      <p:to>
                                        <p:strVal val="visible"/>
                                      </p:to>
                                    </p:set>
                                    <p:animEffect transition="in" filter="dissolve">
                                      <p:cBhvr>
                                        <p:cTn id="10" dur="500"/>
                                        <p:tgtEl>
                                          <p:spTgt spid="8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9" grpId="0" animBg="1"/>
      <p:bldP spid="83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123" name="Rectangle 8"/>
          <p:cNvSpPr>
            <a:spLocks noGrp="1" noChangeArrowheads="1"/>
          </p:cNvSpPr>
          <p:nvPr>
            <p:ph type="sldNum" sz="quarter" idx="12"/>
          </p:nvPr>
        </p:nvSpPr>
        <p:spPr>
          <a:noFill/>
        </p:spPr>
        <p:txBody>
          <a:bodyPr/>
          <a:lstStyle/>
          <a:p>
            <a:r>
              <a:rPr lang="en-US" smtClean="0">
                <a:latin typeface="Tahoma" pitchFamily="34" charset="0"/>
              </a:rPr>
              <a:t>2-</a:t>
            </a:r>
            <a:fld id="{CBD980EA-0F09-4B8F-911A-9E94ADD2270F}" type="slidenum">
              <a:rPr lang="en-US" smtClean="0">
                <a:latin typeface="Tahoma" pitchFamily="34" charset="0"/>
              </a:rPr>
              <a:pPr/>
              <a:t>4</a:t>
            </a:fld>
            <a:endParaRPr lang="en-US" smtClean="0">
              <a:latin typeface="Tahoma" pitchFamily="34" charset="0"/>
            </a:endParaRPr>
          </a:p>
        </p:txBody>
      </p:sp>
      <p:pic>
        <p:nvPicPr>
          <p:cNvPr id="5124" name="Picture 10" descr="underline_base"/>
          <p:cNvPicPr>
            <a:picLocks noChangeArrowheads="1"/>
          </p:cNvPicPr>
          <p:nvPr/>
        </p:nvPicPr>
        <p:blipFill>
          <a:blip r:embed="rId3"/>
          <a:srcRect/>
          <a:stretch>
            <a:fillRect/>
          </a:stretch>
        </p:blipFill>
        <p:spPr bwMode="auto">
          <a:xfrm>
            <a:off x="611188" y="1025525"/>
            <a:ext cx="4570412" cy="173038"/>
          </a:xfrm>
          <a:prstGeom prst="rect">
            <a:avLst/>
          </a:prstGeom>
          <a:noFill/>
          <a:ln w="9525">
            <a:noFill/>
            <a:miter lim="800000"/>
            <a:headEnd/>
            <a:tailEnd/>
          </a:ln>
        </p:spPr>
      </p:pic>
      <p:sp>
        <p:nvSpPr>
          <p:cNvPr id="5125" name="Rectangle 4"/>
          <p:cNvSpPr>
            <a:spLocks noGrp="1" noChangeArrowheads="1"/>
          </p:cNvSpPr>
          <p:nvPr>
            <p:ph type="title"/>
          </p:nvPr>
        </p:nvSpPr>
        <p:spPr/>
        <p:txBody>
          <a:bodyPr/>
          <a:lstStyle/>
          <a:p>
            <a:r>
              <a:rPr lang="en-US" smtClean="0">
                <a:ea typeface="ＭＳ Ｐゴシック" pitchFamily="34" charset="-128"/>
              </a:rPr>
              <a:t>Some network apps</a:t>
            </a:r>
          </a:p>
        </p:txBody>
      </p:sp>
      <p:sp>
        <p:nvSpPr>
          <p:cNvPr id="5126" name="Rectangle 5"/>
          <p:cNvSpPr>
            <a:spLocks noGrp="1" noChangeArrowheads="1"/>
          </p:cNvSpPr>
          <p:nvPr>
            <p:ph type="body" sz="half" idx="1"/>
          </p:nvPr>
        </p:nvSpPr>
        <p:spPr>
          <a:xfrm>
            <a:off x="533400" y="1611313"/>
            <a:ext cx="3810000" cy="4648200"/>
          </a:xfrm>
        </p:spPr>
        <p:txBody>
          <a:bodyPr/>
          <a:lstStyle/>
          <a:p>
            <a:r>
              <a:rPr lang="en-US" sz="2400" smtClean="0">
                <a:ea typeface="ＭＳ Ｐゴシック" pitchFamily="34" charset="-128"/>
              </a:rPr>
              <a:t>e-mail</a:t>
            </a:r>
          </a:p>
          <a:p>
            <a:r>
              <a:rPr lang="en-US" sz="2400" smtClean="0">
                <a:ea typeface="ＭＳ Ｐゴシック" pitchFamily="34" charset="-128"/>
              </a:rPr>
              <a:t>web</a:t>
            </a:r>
          </a:p>
          <a:p>
            <a:r>
              <a:rPr lang="en-US" sz="2400" smtClean="0">
                <a:ea typeface="ＭＳ Ｐゴシック" pitchFamily="34" charset="-128"/>
              </a:rPr>
              <a:t>text messaging</a:t>
            </a:r>
          </a:p>
          <a:p>
            <a:r>
              <a:rPr lang="en-US" sz="2400" smtClean="0">
                <a:ea typeface="ＭＳ Ｐゴシック" pitchFamily="34" charset="-128"/>
              </a:rPr>
              <a:t>remote login</a:t>
            </a:r>
          </a:p>
          <a:p>
            <a:r>
              <a:rPr lang="en-US" sz="2400" smtClean="0">
                <a:ea typeface="ＭＳ Ｐゴシック" pitchFamily="34" charset="-128"/>
              </a:rPr>
              <a:t>P2P file sharing</a:t>
            </a:r>
          </a:p>
          <a:p>
            <a:r>
              <a:rPr lang="en-US" sz="2400" smtClean="0">
                <a:ea typeface="ＭＳ Ｐゴシック" pitchFamily="34" charset="-128"/>
              </a:rPr>
              <a:t>multi-user network games</a:t>
            </a:r>
          </a:p>
          <a:p>
            <a:r>
              <a:rPr lang="en-US" sz="2400" smtClean="0">
                <a:ea typeface="ＭＳ Ｐゴシック" pitchFamily="34" charset="-128"/>
              </a:rPr>
              <a:t>streaming stored video (YouTube, Hulu, Netflix) </a:t>
            </a:r>
          </a:p>
          <a:p>
            <a:endParaRPr lang="en-US" sz="2400" smtClean="0">
              <a:ea typeface="ＭＳ Ｐゴシック" pitchFamily="34" charset="-128"/>
            </a:endParaRPr>
          </a:p>
          <a:p>
            <a:pPr>
              <a:buFont typeface="Wingdings" pitchFamily="2" charset="2"/>
              <a:buNone/>
            </a:pPr>
            <a:endParaRPr lang="en-US" sz="2400" smtClean="0">
              <a:ea typeface="ＭＳ Ｐゴシック" pitchFamily="34" charset="-128"/>
            </a:endParaRPr>
          </a:p>
          <a:p>
            <a:pPr>
              <a:buFont typeface="Wingdings" pitchFamily="2" charset="2"/>
              <a:buNone/>
            </a:pPr>
            <a:endParaRPr lang="en-US" sz="2400" smtClean="0">
              <a:ea typeface="ＭＳ Ｐゴシック" pitchFamily="34" charset="-128"/>
            </a:endParaRPr>
          </a:p>
        </p:txBody>
      </p:sp>
      <p:sp>
        <p:nvSpPr>
          <p:cNvPr id="5127" name="Rectangle 6"/>
          <p:cNvSpPr>
            <a:spLocks noGrp="1" noChangeArrowheads="1"/>
          </p:cNvSpPr>
          <p:nvPr>
            <p:ph type="body" sz="half" idx="2"/>
          </p:nvPr>
        </p:nvSpPr>
        <p:spPr>
          <a:xfrm>
            <a:off x="4495800" y="1611313"/>
            <a:ext cx="3810000" cy="4648200"/>
          </a:xfrm>
        </p:spPr>
        <p:txBody>
          <a:bodyPr/>
          <a:lstStyle/>
          <a:p>
            <a:r>
              <a:rPr lang="en-US" sz="2400" smtClean="0">
                <a:ea typeface="ＭＳ Ｐゴシック" pitchFamily="34" charset="-128"/>
              </a:rPr>
              <a:t>voice over IP (e.g., Skype)</a:t>
            </a:r>
          </a:p>
          <a:p>
            <a:r>
              <a:rPr lang="en-US" sz="2400" smtClean="0">
                <a:ea typeface="ＭＳ Ｐゴシック" pitchFamily="34" charset="-128"/>
              </a:rPr>
              <a:t>real-time video conferencing</a:t>
            </a:r>
          </a:p>
          <a:p>
            <a:r>
              <a:rPr lang="en-US" sz="2400" smtClean="0">
                <a:ea typeface="ＭＳ Ｐゴシック" pitchFamily="34" charset="-128"/>
              </a:rPr>
              <a:t>social networking</a:t>
            </a:r>
          </a:p>
          <a:p>
            <a:r>
              <a:rPr lang="en-US" sz="2400" smtClean="0">
                <a:ea typeface="ＭＳ Ｐゴシック" pitchFamily="34" charset="-128"/>
              </a:rPr>
              <a:t>search</a:t>
            </a:r>
          </a:p>
          <a:p>
            <a:r>
              <a:rPr lang="en-US" sz="2400" smtClean="0">
                <a:ea typeface="ＭＳ Ｐゴシック" pitchFamily="34" charset="-128"/>
              </a:rPr>
              <a:t>…</a:t>
            </a:r>
          </a:p>
          <a:p>
            <a:r>
              <a:rPr lang="en-US" sz="2400" smtClean="0">
                <a:ea typeface="ＭＳ Ｐゴシック" pitchFamily="34" charset="-128"/>
              </a:rPr>
              <a:t>…</a:t>
            </a:r>
          </a:p>
        </p:txBody>
      </p:sp>
      <p:sp>
        <p:nvSpPr>
          <p:cNvPr id="2" name="Veri Yer Tutucusu 1"/>
          <p:cNvSpPr>
            <a:spLocks noGrp="1"/>
          </p:cNvSpPr>
          <p:nvPr>
            <p:ph type="dt" sz="quarter" idx="10"/>
          </p:nvPr>
        </p:nvSpPr>
        <p:spPr/>
        <p:txBody>
          <a:bodyPr/>
          <a:lstStyle/>
          <a:p>
            <a:pPr>
              <a:defRPr/>
            </a:pPr>
            <a:fld id="{8A328E6D-0F57-4AFA-9736-B63DB28B8EB9}" type="datetime1">
              <a:rPr/>
              <a:pPr>
                <a:defRPr/>
              </a:pPr>
              <a:t>10/16/2012</a:t>
            </a:fld>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41987" name="Rectangle 8"/>
          <p:cNvSpPr>
            <a:spLocks noGrp="1" noChangeArrowheads="1"/>
          </p:cNvSpPr>
          <p:nvPr>
            <p:ph type="sldNum" sz="quarter" idx="12"/>
          </p:nvPr>
        </p:nvSpPr>
        <p:spPr>
          <a:noFill/>
        </p:spPr>
        <p:txBody>
          <a:bodyPr/>
          <a:lstStyle/>
          <a:p>
            <a:r>
              <a:rPr lang="en-US" smtClean="0">
                <a:latin typeface="Tahoma" pitchFamily="34" charset="0"/>
              </a:rPr>
              <a:t>2-</a:t>
            </a:r>
            <a:fld id="{49F8D6E7-A537-4BB8-98DA-F0930DE0A2CD}" type="slidenum">
              <a:rPr lang="en-US" smtClean="0">
                <a:latin typeface="Tahoma" pitchFamily="34" charset="0"/>
              </a:rPr>
              <a:pPr/>
              <a:t>40</a:t>
            </a:fld>
            <a:endParaRPr lang="en-US" smtClean="0">
              <a:latin typeface="Tahoma" pitchFamily="34" charset="0"/>
            </a:endParaRPr>
          </a:p>
        </p:txBody>
      </p:sp>
      <p:sp>
        <p:nvSpPr>
          <p:cNvPr id="41988" name="Rectangle 4"/>
          <p:cNvSpPr>
            <a:spLocks noChangeArrowheads="1"/>
          </p:cNvSpPr>
          <p:nvPr/>
        </p:nvSpPr>
        <p:spPr bwMode="auto">
          <a:xfrm>
            <a:off x="398463" y="1335088"/>
            <a:ext cx="4370387" cy="4648200"/>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None/>
            </a:pPr>
            <a:r>
              <a:rPr lang="en-US" sz="2800" i="1">
                <a:solidFill>
                  <a:srgbClr val="CC0000"/>
                </a:solidFill>
                <a:latin typeface="Gill Sans MT" pitchFamily="34" charset="0"/>
              </a:rPr>
              <a:t>assumptions:</a:t>
            </a:r>
          </a:p>
          <a:p>
            <a:pPr marL="342900" indent="-342900">
              <a:lnSpc>
                <a:spcPct val="85000"/>
              </a:lnSpc>
              <a:buClr>
                <a:srgbClr val="000099"/>
              </a:buClr>
              <a:buSzPct val="65000"/>
              <a:buFont typeface="Wingdings" pitchFamily="2" charset="2"/>
              <a:buChar char="v"/>
            </a:pPr>
            <a:r>
              <a:rPr lang="en-US">
                <a:latin typeface="Gill Sans MT" pitchFamily="34" charset="0"/>
              </a:rPr>
              <a:t>avg object size: 100K bits</a:t>
            </a:r>
          </a:p>
          <a:p>
            <a:pPr marL="342900" indent="-342900">
              <a:lnSpc>
                <a:spcPct val="85000"/>
              </a:lnSpc>
              <a:buClr>
                <a:srgbClr val="000099"/>
              </a:buClr>
              <a:buSzPct val="65000"/>
              <a:buFont typeface="Wingdings" pitchFamily="2" charset="2"/>
              <a:buChar char="v"/>
            </a:pPr>
            <a:r>
              <a:rPr lang="en-US">
                <a:latin typeface="Gill Sans MT" pitchFamily="34" charset="0"/>
              </a:rPr>
              <a:t>avg request rate from browsers to origin servers:15/sec</a:t>
            </a:r>
          </a:p>
          <a:p>
            <a:pPr marL="342900" indent="-342900">
              <a:lnSpc>
                <a:spcPct val="85000"/>
              </a:lnSpc>
              <a:buClr>
                <a:srgbClr val="000099"/>
              </a:buClr>
              <a:buSzPct val="65000"/>
              <a:buFont typeface="Wingdings" pitchFamily="2" charset="2"/>
              <a:buChar char="v"/>
            </a:pPr>
            <a:r>
              <a:rPr lang="en-US">
                <a:latin typeface="Gill Sans MT" pitchFamily="34" charset="0"/>
              </a:rPr>
              <a:t>avg data rate to browsers: 1.50 Mbps</a:t>
            </a:r>
          </a:p>
          <a:p>
            <a:pPr marL="342900" indent="-342900">
              <a:lnSpc>
                <a:spcPct val="85000"/>
              </a:lnSpc>
              <a:buClr>
                <a:srgbClr val="000099"/>
              </a:buClr>
              <a:buSzPct val="65000"/>
              <a:buFont typeface="Wingdings" pitchFamily="2" charset="2"/>
              <a:buChar char="v"/>
            </a:pPr>
            <a:r>
              <a:rPr lang="en-US">
                <a:latin typeface="Gill Sans MT" pitchFamily="34" charset="0"/>
              </a:rPr>
              <a:t>RTT from institutional router to any origin server: 2 sec</a:t>
            </a:r>
          </a:p>
          <a:p>
            <a:pPr marL="342900" indent="-342900">
              <a:lnSpc>
                <a:spcPct val="85000"/>
              </a:lnSpc>
              <a:buClr>
                <a:srgbClr val="000099"/>
              </a:buClr>
              <a:buSzPct val="65000"/>
              <a:buFont typeface="Wingdings" pitchFamily="2" charset="2"/>
              <a:buChar char="v"/>
            </a:pPr>
            <a:r>
              <a:rPr lang="en-US">
                <a:latin typeface="Gill Sans MT" pitchFamily="34" charset="0"/>
              </a:rPr>
              <a:t>access link rate: 1.54 Mbps</a:t>
            </a:r>
          </a:p>
          <a:p>
            <a:pPr marL="342900" indent="-342900">
              <a:lnSpc>
                <a:spcPct val="85000"/>
              </a:lnSpc>
              <a:spcBef>
                <a:spcPct val="45000"/>
              </a:spcBef>
              <a:buClr>
                <a:srgbClr val="000099"/>
              </a:buClr>
              <a:buSzPct val="65000"/>
              <a:buFont typeface="Wingdings" pitchFamily="2" charset="2"/>
              <a:buNone/>
            </a:pPr>
            <a:r>
              <a:rPr lang="en-US" sz="2400" i="1">
                <a:solidFill>
                  <a:srgbClr val="CC0000"/>
                </a:solidFill>
                <a:latin typeface="Gill Sans MT" pitchFamily="34" charset="0"/>
              </a:rPr>
              <a:t>consequences:</a:t>
            </a:r>
          </a:p>
          <a:p>
            <a:pPr marL="342900" indent="-342900">
              <a:lnSpc>
                <a:spcPct val="85000"/>
              </a:lnSpc>
              <a:buClr>
                <a:srgbClr val="000099"/>
              </a:buClr>
              <a:buSzPct val="65000"/>
              <a:buFont typeface="Wingdings" pitchFamily="2" charset="2"/>
              <a:buChar char="v"/>
            </a:pPr>
            <a:r>
              <a:rPr lang="en-US" sz="1800">
                <a:latin typeface="Gill Sans MT" pitchFamily="34" charset="0"/>
              </a:rPr>
              <a:t>LAN utilization: 15%</a:t>
            </a:r>
          </a:p>
          <a:p>
            <a:pPr marL="342900" indent="-342900">
              <a:lnSpc>
                <a:spcPct val="85000"/>
              </a:lnSpc>
              <a:buClr>
                <a:srgbClr val="000099"/>
              </a:buClr>
              <a:buSzPct val="65000"/>
              <a:buFont typeface="Wingdings" pitchFamily="2" charset="2"/>
              <a:buChar char="v"/>
            </a:pPr>
            <a:r>
              <a:rPr lang="en-US" sz="1800">
                <a:latin typeface="Gill Sans MT" pitchFamily="34" charset="0"/>
              </a:rPr>
              <a:t>access link utilization = </a:t>
            </a:r>
            <a:r>
              <a:rPr lang="en-US" sz="1800">
                <a:solidFill>
                  <a:srgbClr val="CC0000"/>
                </a:solidFill>
                <a:latin typeface="Gill Sans MT" pitchFamily="34" charset="0"/>
              </a:rPr>
              <a:t>99%</a:t>
            </a:r>
          </a:p>
          <a:p>
            <a:pPr marL="342900" indent="-342900">
              <a:lnSpc>
                <a:spcPct val="85000"/>
              </a:lnSpc>
              <a:buClr>
                <a:srgbClr val="000099"/>
              </a:buClr>
              <a:buSzPct val="65000"/>
              <a:buFont typeface="Wingdings" pitchFamily="2" charset="2"/>
              <a:buChar char="v"/>
            </a:pPr>
            <a:r>
              <a:rPr lang="en-US" sz="1800">
                <a:latin typeface="Gill Sans MT" pitchFamily="34" charset="0"/>
              </a:rPr>
              <a:t>total delay   = Internet delay + access delay + LAN delay</a:t>
            </a:r>
          </a:p>
          <a:p>
            <a:pPr marL="342900" indent="-342900">
              <a:lnSpc>
                <a:spcPct val="85000"/>
              </a:lnSpc>
              <a:buClr>
                <a:srgbClr val="000099"/>
              </a:buClr>
              <a:buSzPct val="65000"/>
              <a:buFont typeface="Wingdings" pitchFamily="2" charset="2"/>
              <a:buNone/>
            </a:pPr>
            <a:r>
              <a:rPr lang="en-US" sz="1800">
                <a:latin typeface="Gill Sans MT" pitchFamily="34" charset="0"/>
              </a:rPr>
              <a:t>     =  2 sec + minutes + usecs</a:t>
            </a:r>
          </a:p>
          <a:p>
            <a:pPr marL="342900" indent="-342900">
              <a:lnSpc>
                <a:spcPct val="85000"/>
              </a:lnSpc>
              <a:buClr>
                <a:srgbClr val="000099"/>
              </a:buClr>
              <a:buSzPct val="65000"/>
              <a:buFont typeface="Wingdings" pitchFamily="2" charset="2"/>
              <a:buChar char="v"/>
            </a:pPr>
            <a:endParaRPr lang="en-US">
              <a:latin typeface="Gill Sans MT" pitchFamily="34" charset="0"/>
            </a:endParaRPr>
          </a:p>
          <a:p>
            <a:pPr marL="342900" indent="-342900">
              <a:lnSpc>
                <a:spcPct val="85000"/>
              </a:lnSpc>
              <a:buClr>
                <a:srgbClr val="000099"/>
              </a:buClr>
              <a:buSzPct val="65000"/>
              <a:buFont typeface="Wingdings" pitchFamily="2" charset="2"/>
              <a:buChar char="v"/>
            </a:pPr>
            <a:endParaRPr lang="en-US">
              <a:latin typeface="Gill Sans MT" pitchFamily="34" charset="0"/>
            </a:endParaRPr>
          </a:p>
        </p:txBody>
      </p:sp>
      <p:pic>
        <p:nvPicPr>
          <p:cNvPr id="41989" name="Picture 2" descr="underline_base"/>
          <p:cNvPicPr>
            <a:picLocks noChangeArrowheads="1"/>
          </p:cNvPicPr>
          <p:nvPr/>
        </p:nvPicPr>
        <p:blipFill>
          <a:blip r:embed="rId3"/>
          <a:srcRect/>
          <a:stretch>
            <a:fillRect/>
          </a:stretch>
        </p:blipFill>
        <p:spPr bwMode="auto">
          <a:xfrm>
            <a:off x="488950" y="806450"/>
            <a:ext cx="3656013" cy="173038"/>
          </a:xfrm>
          <a:prstGeom prst="rect">
            <a:avLst/>
          </a:prstGeom>
          <a:noFill/>
          <a:ln w="9525">
            <a:noFill/>
            <a:miter lim="800000"/>
            <a:headEnd/>
            <a:tailEnd/>
          </a:ln>
        </p:spPr>
      </p:pic>
      <p:sp>
        <p:nvSpPr>
          <p:cNvPr id="41990" name="Rectangle 3"/>
          <p:cNvSpPr>
            <a:spLocks noGrp="1" noChangeArrowheads="1"/>
          </p:cNvSpPr>
          <p:nvPr>
            <p:ph type="title" idx="4294967295"/>
          </p:nvPr>
        </p:nvSpPr>
        <p:spPr>
          <a:xfrm>
            <a:off x="403225" y="269875"/>
            <a:ext cx="7772400" cy="663575"/>
          </a:xfrm>
        </p:spPr>
        <p:txBody>
          <a:bodyPr/>
          <a:lstStyle/>
          <a:p>
            <a:r>
              <a:rPr lang="en-US" sz="4000" smtClean="0">
                <a:ea typeface="ＭＳ Ｐゴシック" pitchFamily="34" charset="-128"/>
              </a:rPr>
              <a:t>Caching example: </a:t>
            </a:r>
            <a:r>
              <a:rPr lang="en-US" sz="3600" smtClean="0">
                <a:ea typeface="ＭＳ Ｐゴシック" pitchFamily="34" charset="-128"/>
              </a:rPr>
              <a:t>fatter access link</a:t>
            </a:r>
            <a:r>
              <a:rPr lang="en-US" sz="4000" smtClean="0">
                <a:ea typeface="ＭＳ Ｐゴシック" pitchFamily="34" charset="-128"/>
              </a:rPr>
              <a:t> </a:t>
            </a:r>
            <a:endParaRPr lang="en-US" smtClean="0">
              <a:ea typeface="ＭＳ Ｐゴシック" pitchFamily="34" charset="-128"/>
            </a:endParaRPr>
          </a:p>
        </p:txBody>
      </p:sp>
      <p:sp>
        <p:nvSpPr>
          <p:cNvPr id="41991" name="Text Box 50"/>
          <p:cNvSpPr txBox="1">
            <a:spLocks noChangeArrowheads="1"/>
          </p:cNvSpPr>
          <p:nvPr/>
        </p:nvSpPr>
        <p:spPr bwMode="auto">
          <a:xfrm>
            <a:off x="7696200" y="1824038"/>
            <a:ext cx="933450" cy="641350"/>
          </a:xfrm>
          <a:prstGeom prst="rect">
            <a:avLst/>
          </a:prstGeom>
          <a:noFill/>
          <a:ln w="9525">
            <a:noFill/>
            <a:miter lim="800000"/>
            <a:headEnd/>
            <a:tailEnd/>
          </a:ln>
        </p:spPr>
        <p:txBody>
          <a:bodyPr wrap="none">
            <a:spAutoFit/>
          </a:bodyPr>
          <a:lstStyle/>
          <a:p>
            <a:pPr algn="r">
              <a:spcBef>
                <a:spcPct val="0"/>
              </a:spcBef>
              <a:buClrTx/>
              <a:buSzTx/>
              <a:buFontTx/>
              <a:buNone/>
            </a:pPr>
            <a:r>
              <a:rPr lang="en-US" sz="1800"/>
              <a:t>origin</a:t>
            </a:r>
          </a:p>
          <a:p>
            <a:pPr algn="r">
              <a:spcBef>
                <a:spcPct val="0"/>
              </a:spcBef>
              <a:buClrTx/>
              <a:buSzTx/>
              <a:buFontTx/>
              <a:buNone/>
            </a:pPr>
            <a:r>
              <a:rPr lang="en-US" sz="1800"/>
              <a:t>servers</a:t>
            </a:r>
          </a:p>
        </p:txBody>
      </p:sp>
      <p:sp>
        <p:nvSpPr>
          <p:cNvPr id="41992" name="Text Box 99"/>
          <p:cNvSpPr txBox="1">
            <a:spLocks noChangeArrowheads="1"/>
          </p:cNvSpPr>
          <p:nvPr/>
        </p:nvSpPr>
        <p:spPr bwMode="auto">
          <a:xfrm>
            <a:off x="6592888" y="3656013"/>
            <a:ext cx="1190625" cy="581025"/>
          </a:xfrm>
          <a:prstGeom prst="rect">
            <a:avLst/>
          </a:prstGeom>
          <a:noFill/>
          <a:ln w="9525">
            <a:noFill/>
            <a:miter lim="800000"/>
            <a:headEnd/>
            <a:tailEnd/>
          </a:ln>
        </p:spPr>
        <p:txBody>
          <a:bodyPr wrap="none">
            <a:spAutoFit/>
          </a:bodyPr>
          <a:lstStyle/>
          <a:p>
            <a:pPr>
              <a:spcBef>
                <a:spcPct val="0"/>
              </a:spcBef>
              <a:buClrTx/>
              <a:buSzTx/>
              <a:buFontTx/>
              <a:buNone/>
            </a:pPr>
            <a:r>
              <a:rPr lang="en-US" sz="1600"/>
              <a:t>1.54 Mbps </a:t>
            </a:r>
          </a:p>
          <a:p>
            <a:pPr>
              <a:spcBef>
                <a:spcPct val="0"/>
              </a:spcBef>
              <a:buClrTx/>
              <a:buSzTx/>
              <a:buFontTx/>
              <a:buNone/>
            </a:pPr>
            <a:r>
              <a:rPr lang="en-US" sz="1600"/>
              <a:t>access link</a:t>
            </a:r>
            <a:endParaRPr lang="en-US" sz="2400">
              <a:solidFill>
                <a:schemeClr val="accent2"/>
              </a:solidFill>
            </a:endParaRPr>
          </a:p>
        </p:txBody>
      </p:sp>
      <p:sp>
        <p:nvSpPr>
          <p:cNvPr id="147507" name="Line 51"/>
          <p:cNvSpPr>
            <a:spLocks noChangeShapeType="1"/>
          </p:cNvSpPr>
          <p:nvPr/>
        </p:nvSpPr>
        <p:spPr bwMode="auto">
          <a:xfrm>
            <a:off x="2581275" y="3670300"/>
            <a:ext cx="990600" cy="150813"/>
          </a:xfrm>
          <a:prstGeom prst="line">
            <a:avLst/>
          </a:prstGeom>
          <a:noFill/>
          <a:ln w="38100">
            <a:solidFill>
              <a:srgbClr val="CC0000"/>
            </a:solidFill>
            <a:round/>
            <a:headEnd/>
            <a:tailEnd type="triangle" w="med" len="med"/>
          </a:ln>
        </p:spPr>
        <p:txBody>
          <a:bodyPr/>
          <a:lstStyle/>
          <a:p>
            <a:endParaRPr lang="tr-TR"/>
          </a:p>
        </p:txBody>
      </p:sp>
      <p:sp>
        <p:nvSpPr>
          <p:cNvPr id="147508" name="Text Box 52"/>
          <p:cNvSpPr txBox="1">
            <a:spLocks noChangeArrowheads="1"/>
          </p:cNvSpPr>
          <p:nvPr/>
        </p:nvSpPr>
        <p:spPr bwMode="auto">
          <a:xfrm>
            <a:off x="3509963" y="3659188"/>
            <a:ext cx="1200150" cy="396875"/>
          </a:xfrm>
          <a:prstGeom prst="rect">
            <a:avLst/>
          </a:prstGeom>
          <a:noFill/>
          <a:ln w="9525">
            <a:noFill/>
            <a:miter lim="800000"/>
            <a:headEnd/>
            <a:tailEnd/>
          </a:ln>
        </p:spPr>
        <p:txBody>
          <a:bodyPr>
            <a:spAutoFit/>
          </a:bodyPr>
          <a:lstStyle/>
          <a:p>
            <a:pPr marL="342900" indent="-342900"/>
            <a:r>
              <a:rPr lang="en-US">
                <a:latin typeface="Gill Sans MT" pitchFamily="34" charset="0"/>
              </a:rPr>
              <a:t>154 Mbps</a:t>
            </a:r>
          </a:p>
        </p:txBody>
      </p:sp>
      <p:sp>
        <p:nvSpPr>
          <p:cNvPr id="147509" name="Line 53"/>
          <p:cNvSpPr>
            <a:spLocks noChangeShapeType="1"/>
          </p:cNvSpPr>
          <p:nvPr/>
        </p:nvSpPr>
        <p:spPr bwMode="auto">
          <a:xfrm>
            <a:off x="6705600" y="3789363"/>
            <a:ext cx="1154113" cy="174625"/>
          </a:xfrm>
          <a:prstGeom prst="line">
            <a:avLst/>
          </a:prstGeom>
          <a:noFill/>
          <a:ln w="38100">
            <a:solidFill>
              <a:srgbClr val="CC0000"/>
            </a:solidFill>
            <a:round/>
            <a:headEnd/>
            <a:tailEnd type="triangle" w="med" len="med"/>
          </a:ln>
        </p:spPr>
        <p:txBody>
          <a:bodyPr/>
          <a:lstStyle/>
          <a:p>
            <a:endParaRPr lang="tr-TR"/>
          </a:p>
        </p:txBody>
      </p:sp>
      <p:sp>
        <p:nvSpPr>
          <p:cNvPr id="147510" name="Text Box 54"/>
          <p:cNvSpPr txBox="1">
            <a:spLocks noChangeArrowheads="1"/>
          </p:cNvSpPr>
          <p:nvPr/>
        </p:nvSpPr>
        <p:spPr bwMode="auto">
          <a:xfrm>
            <a:off x="7788275" y="3779838"/>
            <a:ext cx="1076325" cy="336550"/>
          </a:xfrm>
          <a:prstGeom prst="rect">
            <a:avLst/>
          </a:prstGeom>
          <a:noFill/>
          <a:ln w="9525">
            <a:noFill/>
            <a:miter lim="800000"/>
            <a:headEnd/>
            <a:tailEnd/>
          </a:ln>
        </p:spPr>
        <p:txBody>
          <a:bodyPr wrap="none">
            <a:spAutoFit/>
          </a:bodyPr>
          <a:lstStyle/>
          <a:p>
            <a:pPr marL="342900" indent="-342900"/>
            <a:r>
              <a:rPr lang="en-US" sz="1600"/>
              <a:t>154 Mbps</a:t>
            </a:r>
          </a:p>
        </p:txBody>
      </p:sp>
      <p:sp>
        <p:nvSpPr>
          <p:cNvPr id="147511" name="Line 55"/>
          <p:cNvSpPr>
            <a:spLocks noChangeShapeType="1"/>
          </p:cNvSpPr>
          <p:nvPr/>
        </p:nvSpPr>
        <p:spPr bwMode="auto">
          <a:xfrm>
            <a:off x="1762125" y="5541963"/>
            <a:ext cx="969963" cy="239712"/>
          </a:xfrm>
          <a:prstGeom prst="line">
            <a:avLst/>
          </a:prstGeom>
          <a:noFill/>
          <a:ln w="38100">
            <a:solidFill>
              <a:srgbClr val="CC0000"/>
            </a:solidFill>
            <a:round/>
            <a:headEnd/>
            <a:tailEnd type="triangle" w="med" len="med"/>
          </a:ln>
        </p:spPr>
        <p:txBody>
          <a:bodyPr/>
          <a:lstStyle/>
          <a:p>
            <a:endParaRPr lang="tr-TR"/>
          </a:p>
        </p:txBody>
      </p:sp>
      <p:sp>
        <p:nvSpPr>
          <p:cNvPr id="147512" name="Text Box 56"/>
          <p:cNvSpPr txBox="1">
            <a:spLocks noChangeArrowheads="1"/>
          </p:cNvSpPr>
          <p:nvPr/>
        </p:nvSpPr>
        <p:spPr bwMode="auto">
          <a:xfrm>
            <a:off x="2616200" y="5645150"/>
            <a:ext cx="809625" cy="396875"/>
          </a:xfrm>
          <a:prstGeom prst="rect">
            <a:avLst/>
          </a:prstGeom>
          <a:noFill/>
          <a:ln w="9525">
            <a:noFill/>
            <a:miter lim="800000"/>
            <a:headEnd/>
            <a:tailEnd/>
          </a:ln>
        </p:spPr>
        <p:txBody>
          <a:bodyPr wrap="none">
            <a:spAutoFit/>
          </a:bodyPr>
          <a:lstStyle/>
          <a:p>
            <a:pPr marL="342900" indent="-342900"/>
            <a:r>
              <a:rPr lang="en-US">
                <a:latin typeface="Gill Sans MT" pitchFamily="34" charset="0"/>
              </a:rPr>
              <a:t>msecs</a:t>
            </a:r>
          </a:p>
        </p:txBody>
      </p:sp>
      <p:sp>
        <p:nvSpPr>
          <p:cNvPr id="147513" name="Text Box 57"/>
          <p:cNvSpPr txBox="1">
            <a:spLocks noChangeArrowheads="1"/>
          </p:cNvSpPr>
          <p:nvPr/>
        </p:nvSpPr>
        <p:spPr bwMode="auto">
          <a:xfrm>
            <a:off x="598488" y="6051550"/>
            <a:ext cx="6507162" cy="457200"/>
          </a:xfrm>
          <a:prstGeom prst="rect">
            <a:avLst/>
          </a:prstGeom>
          <a:noFill/>
          <a:ln w="9525">
            <a:noFill/>
            <a:miter lim="800000"/>
            <a:headEnd/>
            <a:tailEnd/>
          </a:ln>
        </p:spPr>
        <p:txBody>
          <a:bodyPr wrap="none">
            <a:spAutoFit/>
          </a:bodyPr>
          <a:lstStyle/>
          <a:p>
            <a:pPr marL="342900" indent="-342900"/>
            <a:r>
              <a:rPr lang="en-US" sz="2400" i="1">
                <a:solidFill>
                  <a:srgbClr val="CC0000"/>
                </a:solidFill>
              </a:rPr>
              <a:t>Cost:</a:t>
            </a:r>
            <a:r>
              <a:rPr lang="en-US" sz="2400"/>
              <a:t> increased access link speed (not cheap!)</a:t>
            </a:r>
          </a:p>
        </p:txBody>
      </p:sp>
      <p:sp>
        <p:nvSpPr>
          <p:cNvPr id="147515" name="Line 59"/>
          <p:cNvSpPr>
            <a:spLocks noChangeShapeType="1"/>
          </p:cNvSpPr>
          <p:nvPr/>
        </p:nvSpPr>
        <p:spPr bwMode="auto">
          <a:xfrm>
            <a:off x="2928938" y="4683125"/>
            <a:ext cx="706437" cy="117475"/>
          </a:xfrm>
          <a:prstGeom prst="line">
            <a:avLst/>
          </a:prstGeom>
          <a:noFill/>
          <a:ln w="38100">
            <a:solidFill>
              <a:srgbClr val="CC0000"/>
            </a:solidFill>
            <a:round/>
            <a:headEnd/>
            <a:tailEnd type="triangle" w="med" len="med"/>
          </a:ln>
        </p:spPr>
        <p:txBody>
          <a:bodyPr/>
          <a:lstStyle/>
          <a:p>
            <a:endParaRPr lang="tr-TR"/>
          </a:p>
        </p:txBody>
      </p:sp>
      <p:sp>
        <p:nvSpPr>
          <p:cNvPr id="147516" name="Text Box 60"/>
          <p:cNvSpPr txBox="1">
            <a:spLocks noChangeArrowheads="1"/>
          </p:cNvSpPr>
          <p:nvPr/>
        </p:nvSpPr>
        <p:spPr bwMode="auto">
          <a:xfrm>
            <a:off x="3529013" y="4600575"/>
            <a:ext cx="665162" cy="396875"/>
          </a:xfrm>
          <a:prstGeom prst="rect">
            <a:avLst/>
          </a:prstGeom>
          <a:noFill/>
          <a:ln w="9525">
            <a:noFill/>
            <a:miter lim="800000"/>
            <a:headEnd/>
            <a:tailEnd/>
          </a:ln>
        </p:spPr>
        <p:txBody>
          <a:bodyPr wrap="none">
            <a:spAutoFit/>
          </a:bodyPr>
          <a:lstStyle/>
          <a:p>
            <a:pPr marL="342900" indent="-342900"/>
            <a:r>
              <a:rPr lang="en-US">
                <a:latin typeface="Gill Sans MT" pitchFamily="34" charset="0"/>
              </a:rPr>
              <a:t>9.9%</a:t>
            </a:r>
          </a:p>
        </p:txBody>
      </p:sp>
      <p:sp>
        <p:nvSpPr>
          <p:cNvPr id="42002" name="Line 2"/>
          <p:cNvSpPr>
            <a:spLocks noChangeShapeType="1"/>
          </p:cNvSpPr>
          <p:nvPr/>
        </p:nvSpPr>
        <p:spPr bwMode="auto">
          <a:xfrm>
            <a:off x="5267325" y="2409825"/>
            <a:ext cx="285750" cy="114300"/>
          </a:xfrm>
          <a:prstGeom prst="line">
            <a:avLst/>
          </a:prstGeom>
          <a:noFill/>
          <a:ln w="28575">
            <a:solidFill>
              <a:schemeClr val="accent2"/>
            </a:solidFill>
            <a:round/>
            <a:headEnd/>
            <a:tailEnd/>
          </a:ln>
        </p:spPr>
        <p:txBody>
          <a:bodyPr wrap="none" anchor="ctr"/>
          <a:lstStyle/>
          <a:p>
            <a:endParaRPr lang="tr-TR"/>
          </a:p>
        </p:txBody>
      </p:sp>
      <p:sp>
        <p:nvSpPr>
          <p:cNvPr id="42003" name="Line 51"/>
          <p:cNvSpPr>
            <a:spLocks noChangeShapeType="1"/>
          </p:cNvSpPr>
          <p:nvPr/>
        </p:nvSpPr>
        <p:spPr bwMode="auto">
          <a:xfrm>
            <a:off x="6076950" y="2028825"/>
            <a:ext cx="66675" cy="276225"/>
          </a:xfrm>
          <a:prstGeom prst="line">
            <a:avLst/>
          </a:prstGeom>
          <a:noFill/>
          <a:ln w="28575">
            <a:solidFill>
              <a:schemeClr val="accent2"/>
            </a:solidFill>
            <a:round/>
            <a:headEnd/>
            <a:tailEnd/>
          </a:ln>
        </p:spPr>
        <p:txBody>
          <a:bodyPr wrap="none" anchor="ctr"/>
          <a:lstStyle/>
          <a:p>
            <a:endParaRPr lang="tr-TR"/>
          </a:p>
        </p:txBody>
      </p:sp>
      <p:sp>
        <p:nvSpPr>
          <p:cNvPr id="42004" name="Line 52"/>
          <p:cNvSpPr>
            <a:spLocks noChangeShapeType="1"/>
          </p:cNvSpPr>
          <p:nvPr/>
        </p:nvSpPr>
        <p:spPr bwMode="auto">
          <a:xfrm flipH="1">
            <a:off x="6705600" y="2066925"/>
            <a:ext cx="9525" cy="238125"/>
          </a:xfrm>
          <a:prstGeom prst="line">
            <a:avLst/>
          </a:prstGeom>
          <a:noFill/>
          <a:ln w="28575">
            <a:solidFill>
              <a:schemeClr val="accent2"/>
            </a:solidFill>
            <a:round/>
            <a:headEnd/>
            <a:tailEnd/>
          </a:ln>
        </p:spPr>
        <p:txBody>
          <a:bodyPr wrap="none" anchor="ctr"/>
          <a:lstStyle/>
          <a:p>
            <a:endParaRPr lang="tr-TR"/>
          </a:p>
        </p:txBody>
      </p:sp>
      <p:sp>
        <p:nvSpPr>
          <p:cNvPr id="42005" name="Line 53"/>
          <p:cNvSpPr>
            <a:spLocks noChangeShapeType="1"/>
          </p:cNvSpPr>
          <p:nvPr/>
        </p:nvSpPr>
        <p:spPr bwMode="auto">
          <a:xfrm flipH="1">
            <a:off x="7162800" y="2228850"/>
            <a:ext cx="133350" cy="209550"/>
          </a:xfrm>
          <a:prstGeom prst="line">
            <a:avLst/>
          </a:prstGeom>
          <a:noFill/>
          <a:ln w="28575">
            <a:solidFill>
              <a:schemeClr val="accent2"/>
            </a:solidFill>
            <a:round/>
            <a:headEnd/>
            <a:tailEnd/>
          </a:ln>
        </p:spPr>
        <p:txBody>
          <a:bodyPr wrap="none" anchor="ctr"/>
          <a:lstStyle/>
          <a:p>
            <a:endParaRPr lang="tr-TR"/>
          </a:p>
        </p:txBody>
      </p:sp>
      <p:sp>
        <p:nvSpPr>
          <p:cNvPr id="42006" name="Line 54"/>
          <p:cNvSpPr>
            <a:spLocks noChangeShapeType="1"/>
          </p:cNvSpPr>
          <p:nvPr/>
        </p:nvSpPr>
        <p:spPr bwMode="auto">
          <a:xfrm flipH="1" flipV="1">
            <a:off x="7324725" y="2990850"/>
            <a:ext cx="247650" cy="0"/>
          </a:xfrm>
          <a:prstGeom prst="line">
            <a:avLst/>
          </a:prstGeom>
          <a:noFill/>
          <a:ln w="28575">
            <a:solidFill>
              <a:schemeClr val="accent2"/>
            </a:solidFill>
            <a:round/>
            <a:headEnd/>
            <a:tailEnd/>
          </a:ln>
        </p:spPr>
        <p:txBody>
          <a:bodyPr wrap="none" anchor="ctr"/>
          <a:lstStyle/>
          <a:p>
            <a:endParaRPr lang="tr-TR"/>
          </a:p>
        </p:txBody>
      </p:sp>
      <p:sp>
        <p:nvSpPr>
          <p:cNvPr id="42007" name="Freeform 55"/>
          <p:cNvSpPr>
            <a:spLocks/>
          </p:cNvSpPr>
          <p:nvPr/>
        </p:nvSpPr>
        <p:spPr bwMode="auto">
          <a:xfrm>
            <a:off x="5351463" y="2022475"/>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tr-TR"/>
          </a:p>
        </p:txBody>
      </p:sp>
      <p:sp>
        <p:nvSpPr>
          <p:cNvPr id="42008" name="Text Box 70"/>
          <p:cNvSpPr txBox="1">
            <a:spLocks noChangeArrowheads="1"/>
          </p:cNvSpPr>
          <p:nvPr/>
        </p:nvSpPr>
        <p:spPr bwMode="auto">
          <a:xfrm>
            <a:off x="6057900" y="2354263"/>
            <a:ext cx="9318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public</a:t>
            </a:r>
          </a:p>
          <a:p>
            <a:pPr algn="ctr">
              <a:spcBef>
                <a:spcPct val="0"/>
              </a:spcBef>
              <a:buClrTx/>
              <a:buSzTx/>
              <a:buFontTx/>
              <a:buNone/>
            </a:pPr>
            <a:r>
              <a:rPr lang="en-US" sz="1600">
                <a:solidFill>
                  <a:srgbClr val="CC0000"/>
                </a:solidFill>
              </a:rPr>
              <a:t> Internet</a:t>
            </a:r>
            <a:endParaRPr lang="en-US" sz="2400">
              <a:solidFill>
                <a:srgbClr val="CC0000"/>
              </a:solidFill>
            </a:endParaRPr>
          </a:p>
        </p:txBody>
      </p:sp>
      <p:grpSp>
        <p:nvGrpSpPr>
          <p:cNvPr id="42009" name="Group 68"/>
          <p:cNvGrpSpPr>
            <a:grpSpLocks/>
          </p:cNvGrpSpPr>
          <p:nvPr/>
        </p:nvGrpSpPr>
        <p:grpSpPr bwMode="auto">
          <a:xfrm>
            <a:off x="6175375" y="3165475"/>
            <a:ext cx="881063" cy="307975"/>
            <a:chOff x="2356" y="1300"/>
            <a:chExt cx="555" cy="194"/>
          </a:xfrm>
        </p:grpSpPr>
        <p:sp>
          <p:nvSpPr>
            <p:cNvPr id="422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422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422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42238" name="Group 72"/>
            <p:cNvGrpSpPr>
              <a:grpSpLocks/>
            </p:cNvGrpSpPr>
            <p:nvPr/>
          </p:nvGrpSpPr>
          <p:grpSpPr bwMode="auto">
            <a:xfrm>
              <a:off x="2468" y="1332"/>
              <a:ext cx="310" cy="60"/>
              <a:chOff x="2468" y="1332"/>
              <a:chExt cx="310" cy="60"/>
            </a:xfrm>
          </p:grpSpPr>
          <p:sp>
            <p:nvSpPr>
              <p:cNvPr id="42241" name="Freeform 7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tr-TR"/>
              </a:p>
            </p:txBody>
          </p:sp>
          <p:sp>
            <p:nvSpPr>
              <p:cNvPr id="42242" name="Freeform 7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tr-TR"/>
              </a:p>
            </p:txBody>
          </p:sp>
        </p:grpSp>
        <p:sp>
          <p:nvSpPr>
            <p:cNvPr id="42239" name="Line 75"/>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tr-TR"/>
            </a:p>
          </p:txBody>
        </p:sp>
        <p:sp>
          <p:nvSpPr>
            <p:cNvPr id="42240" name="Line 76"/>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tr-TR"/>
            </a:p>
          </p:txBody>
        </p:sp>
      </p:grpSp>
      <p:grpSp>
        <p:nvGrpSpPr>
          <p:cNvPr id="42010" name="Group 77"/>
          <p:cNvGrpSpPr>
            <a:grpSpLocks/>
          </p:cNvGrpSpPr>
          <p:nvPr/>
        </p:nvGrpSpPr>
        <p:grpSpPr bwMode="auto">
          <a:xfrm>
            <a:off x="4919663" y="1957388"/>
            <a:ext cx="377825" cy="576262"/>
            <a:chOff x="4140" y="429"/>
            <a:chExt cx="1425" cy="2396"/>
          </a:xfrm>
        </p:grpSpPr>
        <p:sp>
          <p:nvSpPr>
            <p:cNvPr id="42203" name="Freeform 78"/>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2204" name="Rectangle 7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2205" name="Freeform 80"/>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2206" name="Freeform 81"/>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207" name="Rectangle 8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208" name="Group 83"/>
            <p:cNvGrpSpPr>
              <a:grpSpLocks/>
            </p:cNvGrpSpPr>
            <p:nvPr/>
          </p:nvGrpSpPr>
          <p:grpSpPr bwMode="auto">
            <a:xfrm>
              <a:off x="4749" y="668"/>
              <a:ext cx="581" cy="145"/>
              <a:chOff x="614" y="2568"/>
              <a:chExt cx="725" cy="139"/>
            </a:xfrm>
          </p:grpSpPr>
          <p:sp>
            <p:nvSpPr>
              <p:cNvPr id="42233" name="AutoShape 8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234" name="AutoShape 8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209" name="Rectangle 8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210" name="Group 87"/>
            <p:cNvGrpSpPr>
              <a:grpSpLocks/>
            </p:cNvGrpSpPr>
            <p:nvPr/>
          </p:nvGrpSpPr>
          <p:grpSpPr bwMode="auto">
            <a:xfrm>
              <a:off x="4747" y="994"/>
              <a:ext cx="581" cy="134"/>
              <a:chOff x="614" y="2568"/>
              <a:chExt cx="725" cy="139"/>
            </a:xfrm>
          </p:grpSpPr>
          <p:sp>
            <p:nvSpPr>
              <p:cNvPr id="42231" name="AutoShape 8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232" name="AutoShape 8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211" name="Rectangle 9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2212" name="Rectangle 9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213" name="Group 92"/>
            <p:cNvGrpSpPr>
              <a:grpSpLocks/>
            </p:cNvGrpSpPr>
            <p:nvPr/>
          </p:nvGrpSpPr>
          <p:grpSpPr bwMode="auto">
            <a:xfrm>
              <a:off x="4735" y="1627"/>
              <a:ext cx="582" cy="151"/>
              <a:chOff x="614" y="2568"/>
              <a:chExt cx="725" cy="139"/>
            </a:xfrm>
          </p:grpSpPr>
          <p:sp>
            <p:nvSpPr>
              <p:cNvPr id="42229" name="AutoShape 9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230" name="AutoShape 9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214" name="Freeform 95"/>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2215" name="Group 96"/>
            <p:cNvGrpSpPr>
              <a:grpSpLocks/>
            </p:cNvGrpSpPr>
            <p:nvPr/>
          </p:nvGrpSpPr>
          <p:grpSpPr bwMode="auto">
            <a:xfrm>
              <a:off x="4739" y="1327"/>
              <a:ext cx="582" cy="139"/>
              <a:chOff x="614" y="2568"/>
              <a:chExt cx="725" cy="139"/>
            </a:xfrm>
          </p:grpSpPr>
          <p:sp>
            <p:nvSpPr>
              <p:cNvPr id="42227" name="AutoShape 9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228" name="AutoShape 9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216" name="Rectangle 9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2217" name="Freeform 100"/>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218" name="Freeform 101"/>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219" name="Oval 10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2220" name="Freeform 103"/>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2221" name="AutoShape 10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2222" name="AutoShape 10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2223" name="Oval 10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2224" name="Oval 10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2225" name="Oval 10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2226" name="Rectangle 10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2011" name="Group 110"/>
          <p:cNvGrpSpPr>
            <a:grpSpLocks/>
          </p:cNvGrpSpPr>
          <p:nvPr/>
        </p:nvGrpSpPr>
        <p:grpSpPr bwMode="auto">
          <a:xfrm>
            <a:off x="5834063" y="1479550"/>
            <a:ext cx="377825" cy="576263"/>
            <a:chOff x="4140" y="429"/>
            <a:chExt cx="1425" cy="2396"/>
          </a:xfrm>
        </p:grpSpPr>
        <p:sp>
          <p:nvSpPr>
            <p:cNvPr id="42171" name="Freeform 111"/>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2172" name="Rectangle 112"/>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2173" name="Freeform 113"/>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2174" name="Freeform 114"/>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175" name="Rectangle 115"/>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176" name="Group 116"/>
            <p:cNvGrpSpPr>
              <a:grpSpLocks/>
            </p:cNvGrpSpPr>
            <p:nvPr/>
          </p:nvGrpSpPr>
          <p:grpSpPr bwMode="auto">
            <a:xfrm>
              <a:off x="4749" y="668"/>
              <a:ext cx="581" cy="145"/>
              <a:chOff x="614" y="2568"/>
              <a:chExt cx="725" cy="139"/>
            </a:xfrm>
          </p:grpSpPr>
          <p:sp>
            <p:nvSpPr>
              <p:cNvPr id="42201" name="AutoShape 117"/>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202" name="AutoShape 118"/>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77" name="Rectangle 119"/>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178" name="Group 120"/>
            <p:cNvGrpSpPr>
              <a:grpSpLocks/>
            </p:cNvGrpSpPr>
            <p:nvPr/>
          </p:nvGrpSpPr>
          <p:grpSpPr bwMode="auto">
            <a:xfrm>
              <a:off x="4747" y="994"/>
              <a:ext cx="581" cy="134"/>
              <a:chOff x="614" y="2568"/>
              <a:chExt cx="725" cy="139"/>
            </a:xfrm>
          </p:grpSpPr>
          <p:sp>
            <p:nvSpPr>
              <p:cNvPr id="42199" name="AutoShape 121"/>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200" name="AutoShape 122"/>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79" name="Rectangle 123"/>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2180" name="Rectangle 124"/>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181" name="Group 125"/>
            <p:cNvGrpSpPr>
              <a:grpSpLocks/>
            </p:cNvGrpSpPr>
            <p:nvPr/>
          </p:nvGrpSpPr>
          <p:grpSpPr bwMode="auto">
            <a:xfrm>
              <a:off x="4735" y="1627"/>
              <a:ext cx="582" cy="151"/>
              <a:chOff x="614" y="2568"/>
              <a:chExt cx="725" cy="139"/>
            </a:xfrm>
          </p:grpSpPr>
          <p:sp>
            <p:nvSpPr>
              <p:cNvPr id="42197" name="AutoShape 126"/>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98" name="AutoShape 127"/>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82" name="Freeform 128"/>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2183" name="Group 129"/>
            <p:cNvGrpSpPr>
              <a:grpSpLocks/>
            </p:cNvGrpSpPr>
            <p:nvPr/>
          </p:nvGrpSpPr>
          <p:grpSpPr bwMode="auto">
            <a:xfrm>
              <a:off x="4739" y="1327"/>
              <a:ext cx="582" cy="139"/>
              <a:chOff x="614" y="2568"/>
              <a:chExt cx="725" cy="139"/>
            </a:xfrm>
          </p:grpSpPr>
          <p:sp>
            <p:nvSpPr>
              <p:cNvPr id="42195" name="AutoShape 130"/>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96" name="AutoShape 131"/>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84" name="Rectangle 132"/>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2185" name="Freeform 133"/>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186" name="Freeform 134"/>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187" name="Oval 135"/>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2188" name="Freeform 136"/>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2189" name="AutoShape 137"/>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2190" name="AutoShape 138"/>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2191" name="Oval 139"/>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2192" name="Oval 140"/>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2193" name="Oval 141"/>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2194" name="Rectangle 142"/>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2012" name="Group 143"/>
          <p:cNvGrpSpPr>
            <a:grpSpLocks/>
          </p:cNvGrpSpPr>
          <p:nvPr/>
        </p:nvGrpSpPr>
        <p:grpSpPr bwMode="auto">
          <a:xfrm>
            <a:off x="6586538" y="1511300"/>
            <a:ext cx="377825" cy="576263"/>
            <a:chOff x="4140" y="429"/>
            <a:chExt cx="1425" cy="2396"/>
          </a:xfrm>
        </p:grpSpPr>
        <p:sp>
          <p:nvSpPr>
            <p:cNvPr id="42139" name="Freeform 144"/>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2140" name="Rectangle 145"/>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2141" name="Freeform 146"/>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2142" name="Freeform 147"/>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143" name="Rectangle 148"/>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144" name="Group 149"/>
            <p:cNvGrpSpPr>
              <a:grpSpLocks/>
            </p:cNvGrpSpPr>
            <p:nvPr/>
          </p:nvGrpSpPr>
          <p:grpSpPr bwMode="auto">
            <a:xfrm>
              <a:off x="4749" y="668"/>
              <a:ext cx="581" cy="145"/>
              <a:chOff x="614" y="2568"/>
              <a:chExt cx="725" cy="139"/>
            </a:xfrm>
          </p:grpSpPr>
          <p:sp>
            <p:nvSpPr>
              <p:cNvPr id="42169" name="AutoShape 150"/>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70" name="AutoShape 151"/>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45" name="Rectangle 152"/>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146" name="Group 153"/>
            <p:cNvGrpSpPr>
              <a:grpSpLocks/>
            </p:cNvGrpSpPr>
            <p:nvPr/>
          </p:nvGrpSpPr>
          <p:grpSpPr bwMode="auto">
            <a:xfrm>
              <a:off x="4747" y="994"/>
              <a:ext cx="581" cy="134"/>
              <a:chOff x="614" y="2568"/>
              <a:chExt cx="725" cy="139"/>
            </a:xfrm>
          </p:grpSpPr>
          <p:sp>
            <p:nvSpPr>
              <p:cNvPr id="42167" name="AutoShape 154"/>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68" name="AutoShape 155"/>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47" name="Rectangle 156"/>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2148" name="Rectangle 157"/>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149" name="Group 158"/>
            <p:cNvGrpSpPr>
              <a:grpSpLocks/>
            </p:cNvGrpSpPr>
            <p:nvPr/>
          </p:nvGrpSpPr>
          <p:grpSpPr bwMode="auto">
            <a:xfrm>
              <a:off x="4735" y="1627"/>
              <a:ext cx="582" cy="151"/>
              <a:chOff x="614" y="2568"/>
              <a:chExt cx="725" cy="139"/>
            </a:xfrm>
          </p:grpSpPr>
          <p:sp>
            <p:nvSpPr>
              <p:cNvPr id="42165" name="AutoShape 159"/>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66" name="AutoShape 160"/>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50" name="Freeform 161"/>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2151" name="Group 162"/>
            <p:cNvGrpSpPr>
              <a:grpSpLocks/>
            </p:cNvGrpSpPr>
            <p:nvPr/>
          </p:nvGrpSpPr>
          <p:grpSpPr bwMode="auto">
            <a:xfrm>
              <a:off x="4739" y="1327"/>
              <a:ext cx="582" cy="139"/>
              <a:chOff x="614" y="2568"/>
              <a:chExt cx="725" cy="139"/>
            </a:xfrm>
          </p:grpSpPr>
          <p:sp>
            <p:nvSpPr>
              <p:cNvPr id="42163" name="AutoShape 163"/>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64" name="AutoShape 164"/>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52" name="Rectangle 165"/>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2153" name="Freeform 166"/>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154" name="Freeform 167"/>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155" name="Oval 168"/>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2156" name="Freeform 169"/>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2157" name="AutoShape 170"/>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2158" name="AutoShape 171"/>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2159" name="Oval 172"/>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2160" name="Oval 173"/>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2161" name="Oval 174"/>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2162" name="Rectangle 175"/>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2013" name="Group 176"/>
          <p:cNvGrpSpPr>
            <a:grpSpLocks/>
          </p:cNvGrpSpPr>
          <p:nvPr/>
        </p:nvGrpSpPr>
        <p:grpSpPr bwMode="auto">
          <a:xfrm>
            <a:off x="7196138" y="1663700"/>
            <a:ext cx="377825" cy="576263"/>
            <a:chOff x="4140" y="429"/>
            <a:chExt cx="1425" cy="2396"/>
          </a:xfrm>
        </p:grpSpPr>
        <p:sp>
          <p:nvSpPr>
            <p:cNvPr id="42107" name="Freeform 177"/>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2108" name="Rectangle 178"/>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2109" name="Freeform 179"/>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2110" name="Freeform 180"/>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111" name="Rectangle 181"/>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112" name="Group 182"/>
            <p:cNvGrpSpPr>
              <a:grpSpLocks/>
            </p:cNvGrpSpPr>
            <p:nvPr/>
          </p:nvGrpSpPr>
          <p:grpSpPr bwMode="auto">
            <a:xfrm>
              <a:off x="4749" y="668"/>
              <a:ext cx="581" cy="145"/>
              <a:chOff x="614" y="2568"/>
              <a:chExt cx="725" cy="139"/>
            </a:xfrm>
          </p:grpSpPr>
          <p:sp>
            <p:nvSpPr>
              <p:cNvPr id="42137" name="AutoShape 183"/>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38" name="AutoShape 184"/>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13" name="Rectangle 185"/>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114" name="Group 186"/>
            <p:cNvGrpSpPr>
              <a:grpSpLocks/>
            </p:cNvGrpSpPr>
            <p:nvPr/>
          </p:nvGrpSpPr>
          <p:grpSpPr bwMode="auto">
            <a:xfrm>
              <a:off x="4747" y="994"/>
              <a:ext cx="581" cy="134"/>
              <a:chOff x="614" y="2568"/>
              <a:chExt cx="725" cy="139"/>
            </a:xfrm>
          </p:grpSpPr>
          <p:sp>
            <p:nvSpPr>
              <p:cNvPr id="42135" name="AutoShape 187"/>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36" name="AutoShape 188"/>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15" name="Rectangle 189"/>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2116" name="Rectangle 190"/>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117" name="Group 191"/>
            <p:cNvGrpSpPr>
              <a:grpSpLocks/>
            </p:cNvGrpSpPr>
            <p:nvPr/>
          </p:nvGrpSpPr>
          <p:grpSpPr bwMode="auto">
            <a:xfrm>
              <a:off x="4735" y="1627"/>
              <a:ext cx="582" cy="151"/>
              <a:chOff x="614" y="2568"/>
              <a:chExt cx="725" cy="139"/>
            </a:xfrm>
          </p:grpSpPr>
          <p:sp>
            <p:nvSpPr>
              <p:cNvPr id="42133" name="AutoShape 192"/>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34" name="AutoShape 193"/>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18" name="Freeform 194"/>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2119" name="Group 195"/>
            <p:cNvGrpSpPr>
              <a:grpSpLocks/>
            </p:cNvGrpSpPr>
            <p:nvPr/>
          </p:nvGrpSpPr>
          <p:grpSpPr bwMode="auto">
            <a:xfrm>
              <a:off x="4739" y="1327"/>
              <a:ext cx="582" cy="139"/>
              <a:chOff x="614" y="2568"/>
              <a:chExt cx="725" cy="139"/>
            </a:xfrm>
          </p:grpSpPr>
          <p:sp>
            <p:nvSpPr>
              <p:cNvPr id="42131" name="AutoShape 196"/>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32" name="AutoShape 197"/>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120" name="Rectangle 198"/>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2121" name="Freeform 199"/>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122" name="Freeform 200"/>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123" name="Oval 201"/>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2124" name="Freeform 202"/>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2125" name="AutoShape 203"/>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2126" name="AutoShape 204"/>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2127" name="Oval 205"/>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2128" name="Oval 206"/>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2129" name="Oval 207"/>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2130" name="Rectangle 208"/>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2014" name="Group 209"/>
          <p:cNvGrpSpPr>
            <a:grpSpLocks/>
          </p:cNvGrpSpPr>
          <p:nvPr/>
        </p:nvGrpSpPr>
        <p:grpSpPr bwMode="auto">
          <a:xfrm>
            <a:off x="7524750" y="2609850"/>
            <a:ext cx="377825" cy="576263"/>
            <a:chOff x="4140" y="429"/>
            <a:chExt cx="1425" cy="2396"/>
          </a:xfrm>
        </p:grpSpPr>
        <p:sp>
          <p:nvSpPr>
            <p:cNvPr id="42075" name="Freeform 210"/>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2076" name="Rectangle 21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2077" name="Freeform 212"/>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2078" name="Freeform 213"/>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079" name="Rectangle 21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080" name="Group 215"/>
            <p:cNvGrpSpPr>
              <a:grpSpLocks/>
            </p:cNvGrpSpPr>
            <p:nvPr/>
          </p:nvGrpSpPr>
          <p:grpSpPr bwMode="auto">
            <a:xfrm>
              <a:off x="4749" y="668"/>
              <a:ext cx="581" cy="145"/>
              <a:chOff x="614" y="2568"/>
              <a:chExt cx="725" cy="139"/>
            </a:xfrm>
          </p:grpSpPr>
          <p:sp>
            <p:nvSpPr>
              <p:cNvPr id="42105" name="AutoShape 21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06" name="AutoShape 21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081" name="Rectangle 21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082" name="Group 219"/>
            <p:cNvGrpSpPr>
              <a:grpSpLocks/>
            </p:cNvGrpSpPr>
            <p:nvPr/>
          </p:nvGrpSpPr>
          <p:grpSpPr bwMode="auto">
            <a:xfrm>
              <a:off x="4747" y="994"/>
              <a:ext cx="581" cy="134"/>
              <a:chOff x="614" y="2568"/>
              <a:chExt cx="725" cy="139"/>
            </a:xfrm>
          </p:grpSpPr>
          <p:sp>
            <p:nvSpPr>
              <p:cNvPr id="42103" name="AutoShape 22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04" name="AutoShape 22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083" name="Rectangle 22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2084" name="Rectangle 22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085" name="Group 224"/>
            <p:cNvGrpSpPr>
              <a:grpSpLocks/>
            </p:cNvGrpSpPr>
            <p:nvPr/>
          </p:nvGrpSpPr>
          <p:grpSpPr bwMode="auto">
            <a:xfrm>
              <a:off x="4735" y="1627"/>
              <a:ext cx="582" cy="151"/>
              <a:chOff x="614" y="2568"/>
              <a:chExt cx="725" cy="139"/>
            </a:xfrm>
          </p:grpSpPr>
          <p:sp>
            <p:nvSpPr>
              <p:cNvPr id="42101" name="AutoShape 22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02" name="AutoShape 22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086" name="Freeform 227"/>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2087" name="Group 228"/>
            <p:cNvGrpSpPr>
              <a:grpSpLocks/>
            </p:cNvGrpSpPr>
            <p:nvPr/>
          </p:nvGrpSpPr>
          <p:grpSpPr bwMode="auto">
            <a:xfrm>
              <a:off x="4739" y="1327"/>
              <a:ext cx="582" cy="139"/>
              <a:chOff x="614" y="2568"/>
              <a:chExt cx="725" cy="139"/>
            </a:xfrm>
          </p:grpSpPr>
          <p:sp>
            <p:nvSpPr>
              <p:cNvPr id="42099" name="AutoShape 22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100" name="AutoShape 23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088" name="Rectangle 23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2089" name="Freeform 232"/>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090" name="Freeform 233"/>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091" name="Oval 23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2092" name="Freeform 235"/>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2093" name="AutoShape 23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2094" name="AutoShape 23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2095" name="Oval 23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2096" name="Oval 23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2097" name="Oval 24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2098" name="Rectangle 24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sp>
        <p:nvSpPr>
          <p:cNvPr id="42015" name="Freeform 71"/>
          <p:cNvSpPr>
            <a:spLocks/>
          </p:cNvSpPr>
          <p:nvPr/>
        </p:nvSpPr>
        <p:spPr bwMode="auto">
          <a:xfrm>
            <a:off x="4932363" y="4392613"/>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tr-TR"/>
          </a:p>
        </p:txBody>
      </p:sp>
      <p:sp>
        <p:nvSpPr>
          <p:cNvPr id="42016" name="Line 77"/>
          <p:cNvSpPr>
            <a:spLocks noChangeShapeType="1"/>
          </p:cNvSpPr>
          <p:nvPr/>
        </p:nvSpPr>
        <p:spPr bwMode="auto">
          <a:xfrm flipH="1">
            <a:off x="5381625" y="4702175"/>
            <a:ext cx="855663" cy="431800"/>
          </a:xfrm>
          <a:prstGeom prst="line">
            <a:avLst/>
          </a:prstGeom>
          <a:noFill/>
          <a:ln w="28575">
            <a:solidFill>
              <a:schemeClr val="tx1"/>
            </a:solidFill>
            <a:round/>
            <a:headEnd/>
            <a:tailEnd/>
          </a:ln>
        </p:spPr>
        <p:txBody>
          <a:bodyPr wrap="none" anchor="ctr"/>
          <a:lstStyle/>
          <a:p>
            <a:endParaRPr lang="tr-TR"/>
          </a:p>
        </p:txBody>
      </p:sp>
      <p:sp>
        <p:nvSpPr>
          <p:cNvPr id="42017" name="Line 78"/>
          <p:cNvSpPr>
            <a:spLocks noChangeShapeType="1"/>
          </p:cNvSpPr>
          <p:nvPr/>
        </p:nvSpPr>
        <p:spPr bwMode="auto">
          <a:xfrm flipH="1">
            <a:off x="5891213" y="4749800"/>
            <a:ext cx="563562" cy="393700"/>
          </a:xfrm>
          <a:prstGeom prst="line">
            <a:avLst/>
          </a:prstGeom>
          <a:noFill/>
          <a:ln w="28575">
            <a:solidFill>
              <a:schemeClr val="tx1"/>
            </a:solidFill>
            <a:round/>
            <a:headEnd/>
            <a:tailEnd/>
          </a:ln>
        </p:spPr>
        <p:txBody>
          <a:bodyPr wrap="none" anchor="ctr"/>
          <a:lstStyle/>
          <a:p>
            <a:endParaRPr lang="tr-TR"/>
          </a:p>
        </p:txBody>
      </p:sp>
      <p:sp>
        <p:nvSpPr>
          <p:cNvPr id="42018" name="Line 79"/>
          <p:cNvSpPr>
            <a:spLocks noChangeShapeType="1"/>
          </p:cNvSpPr>
          <p:nvPr/>
        </p:nvSpPr>
        <p:spPr bwMode="auto">
          <a:xfrm flipH="1">
            <a:off x="6429375" y="4756150"/>
            <a:ext cx="149225" cy="382588"/>
          </a:xfrm>
          <a:prstGeom prst="line">
            <a:avLst/>
          </a:prstGeom>
          <a:noFill/>
          <a:ln w="28575">
            <a:solidFill>
              <a:schemeClr val="tx1"/>
            </a:solidFill>
            <a:round/>
            <a:headEnd/>
            <a:tailEnd/>
          </a:ln>
        </p:spPr>
        <p:txBody>
          <a:bodyPr wrap="none" anchor="ctr"/>
          <a:lstStyle/>
          <a:p>
            <a:endParaRPr lang="tr-TR"/>
          </a:p>
        </p:txBody>
      </p:sp>
      <p:sp>
        <p:nvSpPr>
          <p:cNvPr id="42019" name="Line 80"/>
          <p:cNvSpPr>
            <a:spLocks noChangeShapeType="1"/>
          </p:cNvSpPr>
          <p:nvPr/>
        </p:nvSpPr>
        <p:spPr bwMode="auto">
          <a:xfrm>
            <a:off x="6796088" y="4735513"/>
            <a:ext cx="123825" cy="412750"/>
          </a:xfrm>
          <a:prstGeom prst="line">
            <a:avLst/>
          </a:prstGeom>
          <a:noFill/>
          <a:ln w="28575">
            <a:solidFill>
              <a:schemeClr val="tx1"/>
            </a:solidFill>
            <a:round/>
            <a:headEnd/>
            <a:tailEnd/>
          </a:ln>
        </p:spPr>
        <p:txBody>
          <a:bodyPr wrap="none" anchor="ctr"/>
          <a:lstStyle/>
          <a:p>
            <a:endParaRPr lang="tr-TR"/>
          </a:p>
        </p:txBody>
      </p:sp>
      <p:sp>
        <p:nvSpPr>
          <p:cNvPr id="42020" name="Text Box 97"/>
          <p:cNvSpPr txBox="1">
            <a:spLocks noChangeArrowheads="1"/>
          </p:cNvSpPr>
          <p:nvPr/>
        </p:nvSpPr>
        <p:spPr bwMode="auto">
          <a:xfrm>
            <a:off x="4959350" y="4279900"/>
            <a:ext cx="11985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institutional</a:t>
            </a:r>
          </a:p>
          <a:p>
            <a:pPr algn="ctr">
              <a:spcBef>
                <a:spcPct val="0"/>
              </a:spcBef>
              <a:buClrTx/>
              <a:buSzTx/>
              <a:buFontTx/>
              <a:buNone/>
            </a:pPr>
            <a:r>
              <a:rPr lang="en-US" sz="1600">
                <a:solidFill>
                  <a:srgbClr val="CC0000"/>
                </a:solidFill>
              </a:rPr>
              <a:t>network</a:t>
            </a:r>
            <a:endParaRPr lang="en-US" sz="2400">
              <a:solidFill>
                <a:srgbClr val="CC0000"/>
              </a:solidFill>
            </a:endParaRPr>
          </a:p>
        </p:txBody>
      </p:sp>
      <p:sp>
        <p:nvSpPr>
          <p:cNvPr id="42021" name="Text Box 98"/>
          <p:cNvSpPr txBox="1">
            <a:spLocks noChangeArrowheads="1"/>
          </p:cNvSpPr>
          <p:nvPr/>
        </p:nvSpPr>
        <p:spPr bwMode="auto">
          <a:xfrm>
            <a:off x="6967538" y="4660900"/>
            <a:ext cx="12906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1 Gbps LAN</a:t>
            </a:r>
            <a:endParaRPr lang="en-US" sz="2400">
              <a:solidFill>
                <a:schemeClr val="accent2"/>
              </a:solidFill>
            </a:endParaRPr>
          </a:p>
        </p:txBody>
      </p:sp>
      <p:grpSp>
        <p:nvGrpSpPr>
          <p:cNvPr id="42022" name="Group 120"/>
          <p:cNvGrpSpPr>
            <a:grpSpLocks/>
          </p:cNvGrpSpPr>
          <p:nvPr/>
        </p:nvGrpSpPr>
        <p:grpSpPr bwMode="auto">
          <a:xfrm>
            <a:off x="6154738" y="4460875"/>
            <a:ext cx="881062" cy="307975"/>
            <a:chOff x="2356" y="1300"/>
            <a:chExt cx="555" cy="194"/>
          </a:xfrm>
        </p:grpSpPr>
        <p:sp>
          <p:nvSpPr>
            <p:cNvPr id="420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420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420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42070" name="Group 124"/>
            <p:cNvGrpSpPr>
              <a:grpSpLocks/>
            </p:cNvGrpSpPr>
            <p:nvPr/>
          </p:nvGrpSpPr>
          <p:grpSpPr bwMode="auto">
            <a:xfrm>
              <a:off x="2468" y="1332"/>
              <a:ext cx="310" cy="60"/>
              <a:chOff x="2468" y="1332"/>
              <a:chExt cx="310" cy="60"/>
            </a:xfrm>
          </p:grpSpPr>
          <p:sp>
            <p:nvSpPr>
              <p:cNvPr id="42073"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tr-TR"/>
              </a:p>
            </p:txBody>
          </p:sp>
          <p:sp>
            <p:nvSpPr>
              <p:cNvPr id="42074"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tr-TR"/>
              </a:p>
            </p:txBody>
          </p:sp>
        </p:grpSp>
        <p:sp>
          <p:nvSpPr>
            <p:cNvPr id="42071"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tr-TR"/>
            </a:p>
          </p:txBody>
        </p:sp>
        <p:sp>
          <p:nvSpPr>
            <p:cNvPr id="42072"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tr-TR"/>
            </a:p>
          </p:txBody>
        </p:sp>
      </p:grpSp>
      <p:grpSp>
        <p:nvGrpSpPr>
          <p:cNvPr id="42023" name="Group 172"/>
          <p:cNvGrpSpPr>
            <a:grpSpLocks/>
          </p:cNvGrpSpPr>
          <p:nvPr/>
        </p:nvGrpSpPr>
        <p:grpSpPr bwMode="auto">
          <a:xfrm>
            <a:off x="5068888" y="5070475"/>
            <a:ext cx="525462" cy="557213"/>
            <a:chOff x="-44" y="1473"/>
            <a:chExt cx="981" cy="1105"/>
          </a:xfrm>
        </p:grpSpPr>
        <p:pic>
          <p:nvPicPr>
            <p:cNvPr id="42065" name="Picture 173"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2066" name="Freeform 17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42024" name="Group 307"/>
          <p:cNvGrpSpPr>
            <a:grpSpLocks/>
          </p:cNvGrpSpPr>
          <p:nvPr/>
        </p:nvGrpSpPr>
        <p:grpSpPr bwMode="auto">
          <a:xfrm>
            <a:off x="6784975" y="5027613"/>
            <a:ext cx="377825" cy="576262"/>
            <a:chOff x="4140" y="429"/>
            <a:chExt cx="1425" cy="2396"/>
          </a:xfrm>
        </p:grpSpPr>
        <p:sp>
          <p:nvSpPr>
            <p:cNvPr id="42033" name="Freeform 308"/>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2034"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2035" name="Freeform 310"/>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2036" name="Freeform 311"/>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037"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038" name="Group 313"/>
            <p:cNvGrpSpPr>
              <a:grpSpLocks/>
            </p:cNvGrpSpPr>
            <p:nvPr/>
          </p:nvGrpSpPr>
          <p:grpSpPr bwMode="auto">
            <a:xfrm>
              <a:off x="4749" y="668"/>
              <a:ext cx="581" cy="145"/>
              <a:chOff x="614" y="2568"/>
              <a:chExt cx="725" cy="139"/>
            </a:xfrm>
          </p:grpSpPr>
          <p:sp>
            <p:nvSpPr>
              <p:cNvPr id="42063"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064"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039"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040" name="Group 317"/>
            <p:cNvGrpSpPr>
              <a:grpSpLocks/>
            </p:cNvGrpSpPr>
            <p:nvPr/>
          </p:nvGrpSpPr>
          <p:grpSpPr bwMode="auto">
            <a:xfrm>
              <a:off x="4747" y="994"/>
              <a:ext cx="581" cy="134"/>
              <a:chOff x="614" y="2568"/>
              <a:chExt cx="725" cy="139"/>
            </a:xfrm>
          </p:grpSpPr>
          <p:sp>
            <p:nvSpPr>
              <p:cNvPr id="42061"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062"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041"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2042"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2043" name="Group 322"/>
            <p:cNvGrpSpPr>
              <a:grpSpLocks/>
            </p:cNvGrpSpPr>
            <p:nvPr/>
          </p:nvGrpSpPr>
          <p:grpSpPr bwMode="auto">
            <a:xfrm>
              <a:off x="4735" y="1627"/>
              <a:ext cx="582" cy="151"/>
              <a:chOff x="614" y="2568"/>
              <a:chExt cx="725" cy="139"/>
            </a:xfrm>
          </p:grpSpPr>
          <p:sp>
            <p:nvSpPr>
              <p:cNvPr id="42059"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060"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044" name="Freeform 325"/>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2045" name="Group 326"/>
            <p:cNvGrpSpPr>
              <a:grpSpLocks/>
            </p:cNvGrpSpPr>
            <p:nvPr/>
          </p:nvGrpSpPr>
          <p:grpSpPr bwMode="auto">
            <a:xfrm>
              <a:off x="4739" y="1327"/>
              <a:ext cx="582" cy="139"/>
              <a:chOff x="614" y="2568"/>
              <a:chExt cx="725" cy="139"/>
            </a:xfrm>
          </p:grpSpPr>
          <p:sp>
            <p:nvSpPr>
              <p:cNvPr id="42057"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2058"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2046"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2047" name="Freeform 330"/>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048" name="Freeform 331"/>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2049"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2050" name="Freeform 333"/>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2051"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2052"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2053"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2054"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2055"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2056"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2025" name="Group 340"/>
          <p:cNvGrpSpPr>
            <a:grpSpLocks/>
          </p:cNvGrpSpPr>
          <p:nvPr/>
        </p:nvGrpSpPr>
        <p:grpSpPr bwMode="auto">
          <a:xfrm>
            <a:off x="5580063" y="5092700"/>
            <a:ext cx="525462" cy="557213"/>
            <a:chOff x="-44" y="1473"/>
            <a:chExt cx="981" cy="1105"/>
          </a:xfrm>
        </p:grpSpPr>
        <p:pic>
          <p:nvPicPr>
            <p:cNvPr id="42031" name="Picture 341"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2032" name="Freeform 34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42026" name="Group 343"/>
          <p:cNvGrpSpPr>
            <a:grpSpLocks/>
          </p:cNvGrpSpPr>
          <p:nvPr/>
        </p:nvGrpSpPr>
        <p:grpSpPr bwMode="auto">
          <a:xfrm>
            <a:off x="6103938" y="5081588"/>
            <a:ext cx="525462" cy="557212"/>
            <a:chOff x="-44" y="1473"/>
            <a:chExt cx="981" cy="1105"/>
          </a:xfrm>
        </p:grpSpPr>
        <p:pic>
          <p:nvPicPr>
            <p:cNvPr id="42029" name="Picture 344"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2030" name="Freeform 34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42027" name="Line 95"/>
          <p:cNvSpPr>
            <a:spLocks noChangeShapeType="1"/>
          </p:cNvSpPr>
          <p:nvPr/>
        </p:nvSpPr>
        <p:spPr bwMode="auto">
          <a:xfrm>
            <a:off x="6591300" y="3467100"/>
            <a:ext cx="19050" cy="989013"/>
          </a:xfrm>
          <a:prstGeom prst="line">
            <a:avLst/>
          </a:prstGeom>
          <a:noFill/>
          <a:ln w="28575">
            <a:solidFill>
              <a:schemeClr val="tx1"/>
            </a:solidFill>
            <a:round/>
            <a:headEnd/>
            <a:tailEnd/>
          </a:ln>
        </p:spPr>
        <p:txBody>
          <a:bodyPr wrap="none" anchor="ctr"/>
          <a:lstStyle/>
          <a:p>
            <a:endParaRPr lang="tr-TR"/>
          </a:p>
        </p:txBody>
      </p:sp>
      <p:sp>
        <p:nvSpPr>
          <p:cNvPr id="2" name="Veri Yer Tutucusu 1"/>
          <p:cNvSpPr>
            <a:spLocks noGrp="1"/>
          </p:cNvSpPr>
          <p:nvPr>
            <p:ph type="dt" sz="quarter" idx="10"/>
          </p:nvPr>
        </p:nvSpPr>
        <p:spPr/>
        <p:txBody>
          <a:bodyPr/>
          <a:lstStyle/>
          <a:p>
            <a:pPr>
              <a:defRPr/>
            </a:pPr>
            <a:fld id="{547C4FC5-6FE5-440C-905D-2A62CA5E4852}"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7509"/>
                                        </p:tgtEl>
                                        <p:attrNameLst>
                                          <p:attrName>style.visibility</p:attrName>
                                        </p:attrNameLst>
                                      </p:cBhvr>
                                      <p:to>
                                        <p:strVal val="visible"/>
                                      </p:to>
                                    </p:set>
                                    <p:animEffect transition="in" filter="dissolve">
                                      <p:cBhvr>
                                        <p:cTn id="7" dur="1000"/>
                                        <p:tgtEl>
                                          <p:spTgt spid="14750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7510"/>
                                        </p:tgtEl>
                                        <p:attrNameLst>
                                          <p:attrName>style.visibility</p:attrName>
                                        </p:attrNameLst>
                                      </p:cBhvr>
                                      <p:to>
                                        <p:strVal val="visible"/>
                                      </p:to>
                                    </p:set>
                                    <p:animEffect transition="in" filter="dissolve">
                                      <p:cBhvr>
                                        <p:cTn id="10" dur="1000"/>
                                        <p:tgtEl>
                                          <p:spTgt spid="147510"/>
                                        </p:tgtEl>
                                      </p:cBhvr>
                                    </p:animEffect>
                                  </p:childTnLst>
                                </p:cTn>
                              </p:par>
                            </p:childTnLst>
                          </p:cTn>
                        </p:par>
                        <p:par>
                          <p:cTn id="11" fill="hold" nodeType="afterGroup">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147507"/>
                                        </p:tgtEl>
                                        <p:attrNameLst>
                                          <p:attrName>style.visibility</p:attrName>
                                        </p:attrNameLst>
                                      </p:cBhvr>
                                      <p:to>
                                        <p:strVal val="visible"/>
                                      </p:to>
                                    </p:set>
                                    <p:animEffect transition="in" filter="dissolve">
                                      <p:cBhvr>
                                        <p:cTn id="14" dur="1000"/>
                                        <p:tgtEl>
                                          <p:spTgt spid="147507"/>
                                        </p:tgtEl>
                                      </p:cBhvr>
                                    </p:animEffect>
                                  </p:childTnLst>
                                </p:cTn>
                              </p:par>
                              <p:par>
                                <p:cTn id="15" presetID="9" presetClass="entr" presetSubtype="0" fill="hold" nodeType="withEffect">
                                  <p:stCondLst>
                                    <p:cond delay="0"/>
                                  </p:stCondLst>
                                  <p:childTnLst>
                                    <p:set>
                                      <p:cBhvr>
                                        <p:cTn id="16" dur="1" fill="hold">
                                          <p:stCondLst>
                                            <p:cond delay="0"/>
                                          </p:stCondLst>
                                        </p:cTn>
                                        <p:tgtEl>
                                          <p:spTgt spid="147508">
                                            <p:txEl>
                                              <p:pRg st="0" end="0"/>
                                            </p:txEl>
                                          </p:spTgt>
                                        </p:tgtEl>
                                        <p:attrNameLst>
                                          <p:attrName>style.visibility</p:attrName>
                                        </p:attrNameLst>
                                      </p:cBhvr>
                                      <p:to>
                                        <p:strVal val="visible"/>
                                      </p:to>
                                    </p:set>
                                    <p:animEffect transition="in" filter="dissolve">
                                      <p:cBhvr>
                                        <p:cTn id="17" dur="500"/>
                                        <p:tgtEl>
                                          <p:spTgt spid="147508">
                                            <p:txEl>
                                              <p:pRg st="0" end="0"/>
                                            </p:txEl>
                                          </p:spTgt>
                                        </p:tgtEl>
                                      </p:cBhvr>
                                    </p:animEffect>
                                  </p:childTnLst>
                                </p:cTn>
                              </p:par>
                            </p:childTnLst>
                          </p:cTn>
                        </p:par>
                        <p:par>
                          <p:cTn id="18" fill="hold" nodeType="afterGroup">
                            <p:stCondLst>
                              <p:cond delay="2000"/>
                            </p:stCondLst>
                            <p:childTnLst>
                              <p:par>
                                <p:cTn id="19" presetID="9" presetClass="entr" presetSubtype="0" fill="hold" grpId="0" nodeType="afterEffect">
                                  <p:stCondLst>
                                    <p:cond delay="0"/>
                                  </p:stCondLst>
                                  <p:childTnLst>
                                    <p:set>
                                      <p:cBhvr>
                                        <p:cTn id="20" dur="1" fill="hold">
                                          <p:stCondLst>
                                            <p:cond delay="0"/>
                                          </p:stCondLst>
                                        </p:cTn>
                                        <p:tgtEl>
                                          <p:spTgt spid="147515"/>
                                        </p:tgtEl>
                                        <p:attrNameLst>
                                          <p:attrName>style.visibility</p:attrName>
                                        </p:attrNameLst>
                                      </p:cBhvr>
                                      <p:to>
                                        <p:strVal val="visible"/>
                                      </p:to>
                                    </p:set>
                                    <p:animEffect transition="in" filter="dissolve">
                                      <p:cBhvr>
                                        <p:cTn id="21" dur="1000"/>
                                        <p:tgtEl>
                                          <p:spTgt spid="14751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7516"/>
                                        </p:tgtEl>
                                        <p:attrNameLst>
                                          <p:attrName>style.visibility</p:attrName>
                                        </p:attrNameLst>
                                      </p:cBhvr>
                                      <p:to>
                                        <p:strVal val="visible"/>
                                      </p:to>
                                    </p:set>
                                    <p:animEffect transition="in" filter="dissolve">
                                      <p:cBhvr>
                                        <p:cTn id="24" dur="1000"/>
                                        <p:tgtEl>
                                          <p:spTgt spid="147516"/>
                                        </p:tgtEl>
                                      </p:cBhvr>
                                    </p:animEffect>
                                  </p:childTnLst>
                                </p:cTn>
                              </p:par>
                            </p:childTnLst>
                          </p:cTn>
                        </p:par>
                        <p:par>
                          <p:cTn id="25" fill="hold" nodeType="afterGroup">
                            <p:stCondLst>
                              <p:cond delay="3000"/>
                            </p:stCondLst>
                            <p:childTnLst>
                              <p:par>
                                <p:cTn id="26" presetID="9" presetClass="entr" presetSubtype="0" fill="hold" grpId="0" nodeType="afterEffect">
                                  <p:stCondLst>
                                    <p:cond delay="0"/>
                                  </p:stCondLst>
                                  <p:childTnLst>
                                    <p:set>
                                      <p:cBhvr>
                                        <p:cTn id="27" dur="1" fill="hold">
                                          <p:stCondLst>
                                            <p:cond delay="0"/>
                                          </p:stCondLst>
                                        </p:cTn>
                                        <p:tgtEl>
                                          <p:spTgt spid="147511"/>
                                        </p:tgtEl>
                                        <p:attrNameLst>
                                          <p:attrName>style.visibility</p:attrName>
                                        </p:attrNameLst>
                                      </p:cBhvr>
                                      <p:to>
                                        <p:strVal val="visible"/>
                                      </p:to>
                                    </p:set>
                                    <p:animEffect transition="in" filter="dissolve">
                                      <p:cBhvr>
                                        <p:cTn id="28" dur="1000"/>
                                        <p:tgtEl>
                                          <p:spTgt spid="1475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7512"/>
                                        </p:tgtEl>
                                        <p:attrNameLst>
                                          <p:attrName>style.visibility</p:attrName>
                                        </p:attrNameLst>
                                      </p:cBhvr>
                                      <p:to>
                                        <p:strVal val="visible"/>
                                      </p:to>
                                    </p:set>
                                    <p:animEffect transition="in" filter="dissolve">
                                      <p:cBhvr>
                                        <p:cTn id="31" dur="1000"/>
                                        <p:tgtEl>
                                          <p:spTgt spid="1475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47513"/>
                                        </p:tgtEl>
                                        <p:attrNameLst>
                                          <p:attrName>style.visibility</p:attrName>
                                        </p:attrNameLst>
                                      </p:cBhvr>
                                      <p:to>
                                        <p:strVal val="visible"/>
                                      </p:to>
                                    </p:set>
                                    <p:animEffect transition="in" filter="dissolve">
                                      <p:cBhvr>
                                        <p:cTn id="36" dur="500"/>
                                        <p:tgtEl>
                                          <p:spTgt spid="147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07" grpId="0" animBg="1"/>
      <p:bldP spid="147509" grpId="0" animBg="1"/>
      <p:bldP spid="147510" grpId="0"/>
      <p:bldP spid="147511" grpId="0" animBg="1"/>
      <p:bldP spid="147512" grpId="0"/>
      <p:bldP spid="147513" grpId="0"/>
      <p:bldP spid="147515" grpId="0" animBg="1"/>
      <p:bldP spid="1475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reeform 71"/>
          <p:cNvSpPr>
            <a:spLocks/>
          </p:cNvSpPr>
          <p:nvPr/>
        </p:nvSpPr>
        <p:spPr bwMode="auto">
          <a:xfrm>
            <a:off x="4932363" y="4392613"/>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tr-TR"/>
          </a:p>
        </p:txBody>
      </p:sp>
      <p:sp>
        <p:nvSpPr>
          <p:cNvPr id="43011" name="Line 77"/>
          <p:cNvSpPr>
            <a:spLocks noChangeShapeType="1"/>
          </p:cNvSpPr>
          <p:nvPr/>
        </p:nvSpPr>
        <p:spPr bwMode="auto">
          <a:xfrm flipH="1">
            <a:off x="5381625" y="4702175"/>
            <a:ext cx="855663" cy="431800"/>
          </a:xfrm>
          <a:prstGeom prst="line">
            <a:avLst/>
          </a:prstGeom>
          <a:noFill/>
          <a:ln w="28575">
            <a:solidFill>
              <a:schemeClr val="tx1"/>
            </a:solidFill>
            <a:round/>
            <a:headEnd/>
            <a:tailEnd/>
          </a:ln>
        </p:spPr>
        <p:txBody>
          <a:bodyPr wrap="none" anchor="ctr"/>
          <a:lstStyle/>
          <a:p>
            <a:endParaRPr lang="tr-TR"/>
          </a:p>
        </p:txBody>
      </p:sp>
      <p:sp>
        <p:nvSpPr>
          <p:cNvPr id="43012" name="Line 78"/>
          <p:cNvSpPr>
            <a:spLocks noChangeShapeType="1"/>
          </p:cNvSpPr>
          <p:nvPr/>
        </p:nvSpPr>
        <p:spPr bwMode="auto">
          <a:xfrm flipH="1">
            <a:off x="5891213" y="4749800"/>
            <a:ext cx="563562" cy="393700"/>
          </a:xfrm>
          <a:prstGeom prst="line">
            <a:avLst/>
          </a:prstGeom>
          <a:noFill/>
          <a:ln w="28575">
            <a:solidFill>
              <a:schemeClr val="tx1"/>
            </a:solidFill>
            <a:round/>
            <a:headEnd/>
            <a:tailEnd/>
          </a:ln>
        </p:spPr>
        <p:txBody>
          <a:bodyPr wrap="none" anchor="ctr"/>
          <a:lstStyle/>
          <a:p>
            <a:endParaRPr lang="tr-TR"/>
          </a:p>
        </p:txBody>
      </p:sp>
      <p:sp>
        <p:nvSpPr>
          <p:cNvPr id="43013" name="Line 79"/>
          <p:cNvSpPr>
            <a:spLocks noChangeShapeType="1"/>
          </p:cNvSpPr>
          <p:nvPr/>
        </p:nvSpPr>
        <p:spPr bwMode="auto">
          <a:xfrm flipH="1">
            <a:off x="6429375" y="4756150"/>
            <a:ext cx="149225" cy="382588"/>
          </a:xfrm>
          <a:prstGeom prst="line">
            <a:avLst/>
          </a:prstGeom>
          <a:noFill/>
          <a:ln w="28575">
            <a:solidFill>
              <a:schemeClr val="tx1"/>
            </a:solidFill>
            <a:round/>
            <a:headEnd/>
            <a:tailEnd/>
          </a:ln>
        </p:spPr>
        <p:txBody>
          <a:bodyPr wrap="none" anchor="ctr"/>
          <a:lstStyle/>
          <a:p>
            <a:endParaRPr lang="tr-TR"/>
          </a:p>
        </p:txBody>
      </p:sp>
      <p:sp>
        <p:nvSpPr>
          <p:cNvPr id="43014" name="Line 80"/>
          <p:cNvSpPr>
            <a:spLocks noChangeShapeType="1"/>
          </p:cNvSpPr>
          <p:nvPr/>
        </p:nvSpPr>
        <p:spPr bwMode="auto">
          <a:xfrm>
            <a:off x="6796088" y="4735513"/>
            <a:ext cx="123825" cy="412750"/>
          </a:xfrm>
          <a:prstGeom prst="line">
            <a:avLst/>
          </a:prstGeom>
          <a:noFill/>
          <a:ln w="28575">
            <a:solidFill>
              <a:schemeClr val="tx1"/>
            </a:solidFill>
            <a:round/>
            <a:headEnd/>
            <a:tailEnd/>
          </a:ln>
        </p:spPr>
        <p:txBody>
          <a:bodyPr wrap="none" anchor="ctr"/>
          <a:lstStyle/>
          <a:p>
            <a:endParaRPr lang="tr-TR"/>
          </a:p>
        </p:txBody>
      </p:sp>
      <p:sp>
        <p:nvSpPr>
          <p:cNvPr id="43015" name="Text Box 97"/>
          <p:cNvSpPr txBox="1">
            <a:spLocks noChangeArrowheads="1"/>
          </p:cNvSpPr>
          <p:nvPr/>
        </p:nvSpPr>
        <p:spPr bwMode="auto">
          <a:xfrm>
            <a:off x="4959350" y="4279900"/>
            <a:ext cx="11985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institutional</a:t>
            </a:r>
          </a:p>
          <a:p>
            <a:pPr algn="ctr">
              <a:spcBef>
                <a:spcPct val="0"/>
              </a:spcBef>
              <a:buClrTx/>
              <a:buSzTx/>
              <a:buFontTx/>
              <a:buNone/>
            </a:pPr>
            <a:r>
              <a:rPr lang="en-US" sz="1600">
                <a:solidFill>
                  <a:srgbClr val="CC0000"/>
                </a:solidFill>
              </a:rPr>
              <a:t>network</a:t>
            </a:r>
            <a:endParaRPr lang="en-US" sz="2400">
              <a:solidFill>
                <a:srgbClr val="CC0000"/>
              </a:solidFill>
            </a:endParaRPr>
          </a:p>
        </p:txBody>
      </p:sp>
      <p:sp>
        <p:nvSpPr>
          <p:cNvPr id="43016" name="Text Box 98"/>
          <p:cNvSpPr txBox="1">
            <a:spLocks noChangeArrowheads="1"/>
          </p:cNvSpPr>
          <p:nvPr/>
        </p:nvSpPr>
        <p:spPr bwMode="auto">
          <a:xfrm>
            <a:off x="6967538" y="4660900"/>
            <a:ext cx="12906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1 Gbps LAN</a:t>
            </a:r>
            <a:endParaRPr lang="en-US" sz="2400">
              <a:solidFill>
                <a:schemeClr val="accent2"/>
              </a:solidFill>
            </a:endParaRPr>
          </a:p>
        </p:txBody>
      </p:sp>
      <p:grpSp>
        <p:nvGrpSpPr>
          <p:cNvPr id="43017" name="Group 120"/>
          <p:cNvGrpSpPr>
            <a:grpSpLocks/>
          </p:cNvGrpSpPr>
          <p:nvPr/>
        </p:nvGrpSpPr>
        <p:grpSpPr bwMode="auto">
          <a:xfrm>
            <a:off x="6154738" y="4460875"/>
            <a:ext cx="881062" cy="307975"/>
            <a:chOff x="2356" y="1300"/>
            <a:chExt cx="555" cy="194"/>
          </a:xfrm>
        </p:grpSpPr>
        <p:sp>
          <p:nvSpPr>
            <p:cNvPr id="4325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4325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4326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43261" name="Group 124"/>
            <p:cNvGrpSpPr>
              <a:grpSpLocks/>
            </p:cNvGrpSpPr>
            <p:nvPr/>
          </p:nvGrpSpPr>
          <p:grpSpPr bwMode="auto">
            <a:xfrm>
              <a:off x="2468" y="1332"/>
              <a:ext cx="310" cy="60"/>
              <a:chOff x="2468" y="1332"/>
              <a:chExt cx="310" cy="60"/>
            </a:xfrm>
          </p:grpSpPr>
          <p:sp>
            <p:nvSpPr>
              <p:cNvPr id="43264"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tr-TR"/>
              </a:p>
            </p:txBody>
          </p:sp>
          <p:sp>
            <p:nvSpPr>
              <p:cNvPr id="43265"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tr-TR"/>
              </a:p>
            </p:txBody>
          </p:sp>
        </p:grpSp>
        <p:sp>
          <p:nvSpPr>
            <p:cNvPr id="43262"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tr-TR"/>
            </a:p>
          </p:txBody>
        </p:sp>
        <p:sp>
          <p:nvSpPr>
            <p:cNvPr id="43263"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tr-TR"/>
            </a:p>
          </p:txBody>
        </p:sp>
      </p:grpSp>
      <p:grpSp>
        <p:nvGrpSpPr>
          <p:cNvPr id="43018" name="Group 172"/>
          <p:cNvGrpSpPr>
            <a:grpSpLocks/>
          </p:cNvGrpSpPr>
          <p:nvPr/>
        </p:nvGrpSpPr>
        <p:grpSpPr bwMode="auto">
          <a:xfrm>
            <a:off x="5068888" y="5070475"/>
            <a:ext cx="525462" cy="557213"/>
            <a:chOff x="-44" y="1473"/>
            <a:chExt cx="981" cy="1105"/>
          </a:xfrm>
        </p:grpSpPr>
        <p:pic>
          <p:nvPicPr>
            <p:cNvPr id="43256" name="Picture 173"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43257" name="Freeform 17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43019" name="Group 340"/>
          <p:cNvGrpSpPr>
            <a:grpSpLocks/>
          </p:cNvGrpSpPr>
          <p:nvPr/>
        </p:nvGrpSpPr>
        <p:grpSpPr bwMode="auto">
          <a:xfrm>
            <a:off x="5580063" y="5092700"/>
            <a:ext cx="525462" cy="557213"/>
            <a:chOff x="-44" y="1473"/>
            <a:chExt cx="981" cy="1105"/>
          </a:xfrm>
        </p:grpSpPr>
        <p:pic>
          <p:nvPicPr>
            <p:cNvPr id="43254" name="Picture 341"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43255" name="Freeform 34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43020" name="Group 343"/>
          <p:cNvGrpSpPr>
            <a:grpSpLocks/>
          </p:cNvGrpSpPr>
          <p:nvPr/>
        </p:nvGrpSpPr>
        <p:grpSpPr bwMode="auto">
          <a:xfrm>
            <a:off x="6103938" y="5081588"/>
            <a:ext cx="525462" cy="557212"/>
            <a:chOff x="-44" y="1473"/>
            <a:chExt cx="981" cy="1105"/>
          </a:xfrm>
        </p:grpSpPr>
        <p:pic>
          <p:nvPicPr>
            <p:cNvPr id="43252" name="Picture 344"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43253" name="Freeform 34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43021"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43022" name="Rectangle 8"/>
          <p:cNvSpPr>
            <a:spLocks noGrp="1" noChangeArrowheads="1"/>
          </p:cNvSpPr>
          <p:nvPr>
            <p:ph type="sldNum" sz="quarter" idx="12"/>
          </p:nvPr>
        </p:nvSpPr>
        <p:spPr>
          <a:noFill/>
        </p:spPr>
        <p:txBody>
          <a:bodyPr/>
          <a:lstStyle/>
          <a:p>
            <a:r>
              <a:rPr lang="en-US" smtClean="0">
                <a:latin typeface="Tahoma" pitchFamily="34" charset="0"/>
              </a:rPr>
              <a:t>2-</a:t>
            </a:r>
            <a:fld id="{31E1248F-000D-4F68-B582-DAA3AD71E7B6}" type="slidenum">
              <a:rPr lang="en-US" smtClean="0">
                <a:latin typeface="Tahoma" pitchFamily="34" charset="0"/>
              </a:rPr>
              <a:pPr/>
              <a:t>41</a:t>
            </a:fld>
            <a:endParaRPr lang="en-US" smtClean="0">
              <a:latin typeface="Tahoma" pitchFamily="34" charset="0"/>
            </a:endParaRPr>
          </a:p>
        </p:txBody>
      </p:sp>
      <p:pic>
        <p:nvPicPr>
          <p:cNvPr id="43023" name="Picture 2" descr="underline_base"/>
          <p:cNvPicPr>
            <a:picLocks noChangeArrowheads="1"/>
          </p:cNvPicPr>
          <p:nvPr/>
        </p:nvPicPr>
        <p:blipFill>
          <a:blip r:embed="rId4"/>
          <a:srcRect/>
          <a:stretch>
            <a:fillRect/>
          </a:stretch>
        </p:blipFill>
        <p:spPr bwMode="auto">
          <a:xfrm>
            <a:off x="488950" y="806450"/>
            <a:ext cx="3656013" cy="173038"/>
          </a:xfrm>
          <a:prstGeom prst="rect">
            <a:avLst/>
          </a:prstGeom>
          <a:noFill/>
          <a:ln w="9525">
            <a:noFill/>
            <a:miter lim="800000"/>
            <a:headEnd/>
            <a:tailEnd/>
          </a:ln>
        </p:spPr>
      </p:pic>
      <p:sp>
        <p:nvSpPr>
          <p:cNvPr id="43024" name="Rectangle 3"/>
          <p:cNvSpPr>
            <a:spLocks noGrp="1" noChangeArrowheads="1"/>
          </p:cNvSpPr>
          <p:nvPr>
            <p:ph type="title" idx="4294967295"/>
          </p:nvPr>
        </p:nvSpPr>
        <p:spPr>
          <a:xfrm>
            <a:off x="403225" y="269875"/>
            <a:ext cx="7772400" cy="663575"/>
          </a:xfrm>
        </p:spPr>
        <p:txBody>
          <a:bodyPr/>
          <a:lstStyle/>
          <a:p>
            <a:r>
              <a:rPr lang="en-US" sz="4000" smtClean="0">
                <a:ea typeface="ＭＳ Ｐゴシック" pitchFamily="34" charset="-128"/>
              </a:rPr>
              <a:t>Caching example: </a:t>
            </a:r>
            <a:r>
              <a:rPr lang="en-US" sz="3600" smtClean="0">
                <a:ea typeface="ＭＳ Ｐゴシック" pitchFamily="34" charset="-128"/>
              </a:rPr>
              <a:t>install local cache</a:t>
            </a:r>
            <a:r>
              <a:rPr lang="en-US" sz="4000" smtClean="0">
                <a:ea typeface="ＭＳ Ｐゴシック" pitchFamily="34" charset="-128"/>
              </a:rPr>
              <a:t> </a:t>
            </a:r>
            <a:endParaRPr lang="en-US" smtClean="0">
              <a:ea typeface="ＭＳ Ｐゴシック" pitchFamily="34" charset="-128"/>
            </a:endParaRPr>
          </a:p>
        </p:txBody>
      </p:sp>
      <p:sp>
        <p:nvSpPr>
          <p:cNvPr id="43025" name="Text Box 50"/>
          <p:cNvSpPr txBox="1">
            <a:spLocks noChangeArrowheads="1"/>
          </p:cNvSpPr>
          <p:nvPr/>
        </p:nvSpPr>
        <p:spPr bwMode="auto">
          <a:xfrm>
            <a:off x="7696200" y="1824038"/>
            <a:ext cx="933450" cy="641350"/>
          </a:xfrm>
          <a:prstGeom prst="rect">
            <a:avLst/>
          </a:prstGeom>
          <a:noFill/>
          <a:ln w="9525">
            <a:noFill/>
            <a:miter lim="800000"/>
            <a:headEnd/>
            <a:tailEnd/>
          </a:ln>
        </p:spPr>
        <p:txBody>
          <a:bodyPr wrap="none">
            <a:spAutoFit/>
          </a:bodyPr>
          <a:lstStyle/>
          <a:p>
            <a:pPr algn="r">
              <a:spcBef>
                <a:spcPct val="0"/>
              </a:spcBef>
              <a:buClrTx/>
              <a:buSzTx/>
              <a:buFontTx/>
              <a:buNone/>
            </a:pPr>
            <a:r>
              <a:rPr lang="en-US" sz="1800"/>
              <a:t>origin</a:t>
            </a:r>
          </a:p>
          <a:p>
            <a:pPr algn="r">
              <a:spcBef>
                <a:spcPct val="0"/>
              </a:spcBef>
              <a:buClrTx/>
              <a:buSzTx/>
              <a:buFontTx/>
              <a:buNone/>
            </a:pPr>
            <a:r>
              <a:rPr lang="en-US" sz="1800"/>
              <a:t>servers</a:t>
            </a:r>
          </a:p>
        </p:txBody>
      </p:sp>
      <p:sp>
        <p:nvSpPr>
          <p:cNvPr id="43026" name="Line 95"/>
          <p:cNvSpPr>
            <a:spLocks noChangeShapeType="1"/>
          </p:cNvSpPr>
          <p:nvPr/>
        </p:nvSpPr>
        <p:spPr bwMode="auto">
          <a:xfrm>
            <a:off x="6591300" y="3467100"/>
            <a:ext cx="0" cy="1062038"/>
          </a:xfrm>
          <a:prstGeom prst="line">
            <a:avLst/>
          </a:prstGeom>
          <a:noFill/>
          <a:ln w="28575">
            <a:solidFill>
              <a:schemeClr val="tx1"/>
            </a:solidFill>
            <a:round/>
            <a:headEnd/>
            <a:tailEnd/>
          </a:ln>
        </p:spPr>
        <p:txBody>
          <a:bodyPr wrap="none" anchor="ctr"/>
          <a:lstStyle/>
          <a:p>
            <a:endParaRPr lang="tr-TR"/>
          </a:p>
        </p:txBody>
      </p:sp>
      <p:sp>
        <p:nvSpPr>
          <p:cNvPr id="43027" name="Text Box 99"/>
          <p:cNvSpPr txBox="1">
            <a:spLocks noChangeArrowheads="1"/>
          </p:cNvSpPr>
          <p:nvPr/>
        </p:nvSpPr>
        <p:spPr bwMode="auto">
          <a:xfrm>
            <a:off x="6592888" y="3656013"/>
            <a:ext cx="1190625" cy="581025"/>
          </a:xfrm>
          <a:prstGeom prst="rect">
            <a:avLst/>
          </a:prstGeom>
          <a:noFill/>
          <a:ln w="9525">
            <a:noFill/>
            <a:miter lim="800000"/>
            <a:headEnd/>
            <a:tailEnd/>
          </a:ln>
        </p:spPr>
        <p:txBody>
          <a:bodyPr wrap="none">
            <a:spAutoFit/>
          </a:bodyPr>
          <a:lstStyle/>
          <a:p>
            <a:pPr>
              <a:spcBef>
                <a:spcPct val="0"/>
              </a:spcBef>
              <a:buClrTx/>
              <a:buSzTx/>
              <a:buFontTx/>
              <a:buNone/>
            </a:pPr>
            <a:r>
              <a:rPr lang="en-US" sz="1600"/>
              <a:t>1.54 Mbps </a:t>
            </a:r>
          </a:p>
          <a:p>
            <a:pPr>
              <a:spcBef>
                <a:spcPct val="0"/>
              </a:spcBef>
              <a:buClrTx/>
              <a:buSzTx/>
              <a:buFontTx/>
              <a:buNone/>
            </a:pPr>
            <a:r>
              <a:rPr lang="en-US" sz="1600"/>
              <a:t>access link</a:t>
            </a:r>
            <a:endParaRPr lang="en-US" sz="2400">
              <a:solidFill>
                <a:schemeClr val="accent2"/>
              </a:solidFill>
            </a:endParaRPr>
          </a:p>
        </p:txBody>
      </p:sp>
      <p:grpSp>
        <p:nvGrpSpPr>
          <p:cNvPr id="7" name="Group 308"/>
          <p:cNvGrpSpPr>
            <a:grpSpLocks/>
          </p:cNvGrpSpPr>
          <p:nvPr/>
        </p:nvGrpSpPr>
        <p:grpSpPr bwMode="auto">
          <a:xfrm>
            <a:off x="6719888" y="4941888"/>
            <a:ext cx="1860550" cy="809625"/>
            <a:chOff x="4217" y="3611"/>
            <a:chExt cx="1172" cy="510"/>
          </a:xfrm>
        </p:grpSpPr>
        <p:sp>
          <p:nvSpPr>
            <p:cNvPr id="43250" name="Rectangle 307"/>
            <p:cNvSpPr>
              <a:spLocks noChangeArrowheads="1"/>
            </p:cNvSpPr>
            <p:nvPr/>
          </p:nvSpPr>
          <p:spPr bwMode="auto">
            <a:xfrm>
              <a:off x="4217" y="3611"/>
              <a:ext cx="329" cy="473"/>
            </a:xfrm>
            <a:prstGeom prst="rect">
              <a:avLst/>
            </a:prstGeom>
            <a:solidFill>
              <a:srgbClr val="CC0000"/>
            </a:solidFill>
            <a:ln w="9525">
              <a:noFill/>
              <a:miter lim="800000"/>
              <a:headEnd/>
              <a:tailEnd/>
            </a:ln>
          </p:spPr>
          <p:txBody>
            <a:bodyPr wrap="none" anchor="ctr"/>
            <a:lstStyle/>
            <a:p>
              <a:endParaRPr lang="tr-TR"/>
            </a:p>
          </p:txBody>
        </p:sp>
        <p:sp>
          <p:nvSpPr>
            <p:cNvPr id="43251" name="Text Box 97"/>
            <p:cNvSpPr txBox="1">
              <a:spLocks noChangeArrowheads="1"/>
            </p:cNvSpPr>
            <p:nvPr/>
          </p:nvSpPr>
          <p:spPr bwMode="auto">
            <a:xfrm>
              <a:off x="4561" y="3717"/>
              <a:ext cx="828" cy="404"/>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a:solidFill>
                    <a:srgbClr val="CC0000"/>
                  </a:solidFill>
                </a:rPr>
                <a:t>local web </a:t>
              </a:r>
            </a:p>
            <a:p>
              <a:pPr algn="ctr">
                <a:lnSpc>
                  <a:spcPct val="90000"/>
                </a:lnSpc>
                <a:spcBef>
                  <a:spcPct val="0"/>
                </a:spcBef>
                <a:buClrTx/>
                <a:buSzTx/>
                <a:buFontTx/>
                <a:buNone/>
              </a:pPr>
              <a:r>
                <a:rPr lang="en-US">
                  <a:solidFill>
                    <a:srgbClr val="CC0000"/>
                  </a:solidFill>
                </a:rPr>
                <a:t>cache</a:t>
              </a:r>
            </a:p>
          </p:txBody>
        </p:sp>
      </p:grpSp>
      <p:sp>
        <p:nvSpPr>
          <p:cNvPr id="43029" name="Rectangle 4"/>
          <p:cNvSpPr>
            <a:spLocks noChangeArrowheads="1"/>
          </p:cNvSpPr>
          <p:nvPr/>
        </p:nvSpPr>
        <p:spPr bwMode="auto">
          <a:xfrm>
            <a:off x="398463" y="1335088"/>
            <a:ext cx="4370387" cy="4648200"/>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None/>
            </a:pPr>
            <a:r>
              <a:rPr lang="en-US" sz="2800" i="1">
                <a:solidFill>
                  <a:srgbClr val="CC0000"/>
                </a:solidFill>
                <a:latin typeface="Gill Sans MT" pitchFamily="34" charset="0"/>
              </a:rPr>
              <a:t>assumptions:</a:t>
            </a:r>
          </a:p>
          <a:p>
            <a:pPr marL="342900" indent="-342900">
              <a:lnSpc>
                <a:spcPct val="85000"/>
              </a:lnSpc>
              <a:buClr>
                <a:srgbClr val="000099"/>
              </a:buClr>
              <a:buSzPct val="65000"/>
              <a:buFont typeface="Wingdings" pitchFamily="2" charset="2"/>
              <a:buChar char="v"/>
            </a:pPr>
            <a:r>
              <a:rPr lang="en-US">
                <a:latin typeface="Gill Sans MT" pitchFamily="34" charset="0"/>
              </a:rPr>
              <a:t>avg object size: 100K bits</a:t>
            </a:r>
          </a:p>
          <a:p>
            <a:pPr marL="342900" indent="-342900">
              <a:lnSpc>
                <a:spcPct val="85000"/>
              </a:lnSpc>
              <a:buClr>
                <a:srgbClr val="000099"/>
              </a:buClr>
              <a:buSzPct val="65000"/>
              <a:buFont typeface="Wingdings" pitchFamily="2" charset="2"/>
              <a:buChar char="v"/>
            </a:pPr>
            <a:r>
              <a:rPr lang="en-US">
                <a:latin typeface="Gill Sans MT" pitchFamily="34" charset="0"/>
              </a:rPr>
              <a:t>avg request rate from browsers to origin servers:15/sec</a:t>
            </a:r>
          </a:p>
          <a:p>
            <a:pPr marL="342900" indent="-342900">
              <a:lnSpc>
                <a:spcPct val="85000"/>
              </a:lnSpc>
              <a:buClr>
                <a:srgbClr val="000099"/>
              </a:buClr>
              <a:buSzPct val="65000"/>
              <a:buFont typeface="Wingdings" pitchFamily="2" charset="2"/>
              <a:buChar char="v"/>
            </a:pPr>
            <a:r>
              <a:rPr lang="en-US">
                <a:latin typeface="Gill Sans MT" pitchFamily="34" charset="0"/>
              </a:rPr>
              <a:t>avg data rate to browsers: 1.50 Mbps</a:t>
            </a:r>
          </a:p>
          <a:p>
            <a:pPr marL="342900" indent="-342900">
              <a:lnSpc>
                <a:spcPct val="85000"/>
              </a:lnSpc>
              <a:buClr>
                <a:srgbClr val="000099"/>
              </a:buClr>
              <a:buSzPct val="65000"/>
              <a:buFont typeface="Wingdings" pitchFamily="2" charset="2"/>
              <a:buChar char="v"/>
            </a:pPr>
            <a:r>
              <a:rPr lang="en-US">
                <a:latin typeface="Gill Sans MT" pitchFamily="34" charset="0"/>
              </a:rPr>
              <a:t>RTT from institutional router to any origin server: 2 sec</a:t>
            </a:r>
          </a:p>
          <a:p>
            <a:pPr marL="342900" indent="-342900">
              <a:lnSpc>
                <a:spcPct val="85000"/>
              </a:lnSpc>
              <a:buClr>
                <a:srgbClr val="000099"/>
              </a:buClr>
              <a:buSzPct val="65000"/>
              <a:buFont typeface="Wingdings" pitchFamily="2" charset="2"/>
              <a:buChar char="v"/>
            </a:pPr>
            <a:r>
              <a:rPr lang="en-US">
                <a:latin typeface="Gill Sans MT" pitchFamily="34" charset="0"/>
              </a:rPr>
              <a:t>access link rate: 1.54 Mbps</a:t>
            </a:r>
          </a:p>
          <a:p>
            <a:pPr marL="342900" indent="-342900">
              <a:lnSpc>
                <a:spcPct val="85000"/>
              </a:lnSpc>
              <a:spcBef>
                <a:spcPct val="45000"/>
              </a:spcBef>
              <a:buClr>
                <a:srgbClr val="000099"/>
              </a:buClr>
              <a:buSzPct val="65000"/>
              <a:buFont typeface="Wingdings" pitchFamily="2" charset="2"/>
              <a:buNone/>
            </a:pPr>
            <a:r>
              <a:rPr lang="en-US" sz="2400" i="1">
                <a:solidFill>
                  <a:srgbClr val="CC0000"/>
                </a:solidFill>
                <a:latin typeface="Gill Sans MT" pitchFamily="34" charset="0"/>
              </a:rPr>
              <a:t>consequences:</a:t>
            </a:r>
          </a:p>
          <a:p>
            <a:pPr marL="342900" indent="-342900">
              <a:lnSpc>
                <a:spcPct val="85000"/>
              </a:lnSpc>
              <a:buClr>
                <a:srgbClr val="000099"/>
              </a:buClr>
              <a:buSzPct val="65000"/>
              <a:buFont typeface="Wingdings" pitchFamily="2" charset="2"/>
              <a:buChar char="v"/>
            </a:pPr>
            <a:r>
              <a:rPr lang="en-US" sz="1800">
                <a:latin typeface="Gill Sans MT" pitchFamily="34" charset="0"/>
              </a:rPr>
              <a:t>LAN utilization: 15%</a:t>
            </a:r>
          </a:p>
          <a:p>
            <a:pPr marL="342900" indent="-342900">
              <a:lnSpc>
                <a:spcPct val="85000"/>
              </a:lnSpc>
              <a:buClr>
                <a:srgbClr val="000099"/>
              </a:buClr>
              <a:buSzPct val="65000"/>
              <a:buFont typeface="Wingdings" pitchFamily="2" charset="2"/>
              <a:buChar char="v"/>
            </a:pPr>
            <a:r>
              <a:rPr lang="en-US" sz="1800">
                <a:latin typeface="Gill Sans MT" pitchFamily="34" charset="0"/>
              </a:rPr>
              <a:t>access link utilization = </a:t>
            </a:r>
            <a:r>
              <a:rPr lang="en-US" sz="1800">
                <a:solidFill>
                  <a:srgbClr val="FF0000"/>
                </a:solidFill>
                <a:latin typeface="Gill Sans MT" pitchFamily="34" charset="0"/>
              </a:rPr>
              <a:t>100%</a:t>
            </a:r>
          </a:p>
          <a:p>
            <a:pPr marL="342900" indent="-342900">
              <a:lnSpc>
                <a:spcPct val="85000"/>
              </a:lnSpc>
              <a:buClr>
                <a:srgbClr val="000099"/>
              </a:buClr>
              <a:buSzPct val="65000"/>
              <a:buFont typeface="Wingdings" pitchFamily="2" charset="2"/>
              <a:buChar char="v"/>
            </a:pPr>
            <a:r>
              <a:rPr lang="en-US" sz="1800">
                <a:latin typeface="Gill Sans MT" pitchFamily="34" charset="0"/>
              </a:rPr>
              <a:t>total delay   = Internet delay + access delay + LAN delay</a:t>
            </a:r>
          </a:p>
          <a:p>
            <a:pPr marL="342900" indent="-342900">
              <a:lnSpc>
                <a:spcPct val="85000"/>
              </a:lnSpc>
              <a:buClr>
                <a:srgbClr val="000099"/>
              </a:buClr>
              <a:buSzPct val="65000"/>
              <a:buFont typeface="Wingdings" pitchFamily="2" charset="2"/>
              <a:buNone/>
            </a:pPr>
            <a:r>
              <a:rPr lang="en-US" sz="1800">
                <a:latin typeface="Gill Sans MT" pitchFamily="34" charset="0"/>
              </a:rPr>
              <a:t>     =  2 sec + minutes + usecs</a:t>
            </a:r>
          </a:p>
          <a:p>
            <a:pPr marL="342900" indent="-342900">
              <a:lnSpc>
                <a:spcPct val="85000"/>
              </a:lnSpc>
              <a:buClr>
                <a:srgbClr val="000099"/>
              </a:buClr>
              <a:buSzPct val="65000"/>
              <a:buFont typeface="Wingdings" pitchFamily="2" charset="2"/>
              <a:buChar char="v"/>
            </a:pPr>
            <a:endParaRPr lang="en-US">
              <a:latin typeface="Gill Sans MT" pitchFamily="34" charset="0"/>
            </a:endParaRPr>
          </a:p>
          <a:p>
            <a:pPr marL="342900" indent="-342900">
              <a:lnSpc>
                <a:spcPct val="85000"/>
              </a:lnSpc>
              <a:buClr>
                <a:srgbClr val="000099"/>
              </a:buClr>
              <a:buSzPct val="65000"/>
              <a:buFont typeface="Wingdings" pitchFamily="2" charset="2"/>
              <a:buChar char="v"/>
            </a:pPr>
            <a:endParaRPr lang="en-US">
              <a:latin typeface="Gill Sans MT" pitchFamily="34" charset="0"/>
            </a:endParaRPr>
          </a:p>
        </p:txBody>
      </p:sp>
      <p:sp>
        <p:nvSpPr>
          <p:cNvPr id="43030" name="Freeform 82"/>
          <p:cNvSpPr>
            <a:spLocks/>
          </p:cNvSpPr>
          <p:nvPr/>
        </p:nvSpPr>
        <p:spPr bwMode="auto">
          <a:xfrm>
            <a:off x="663575" y="4605338"/>
            <a:ext cx="3973513" cy="1163637"/>
          </a:xfrm>
          <a:custGeom>
            <a:avLst/>
            <a:gdLst>
              <a:gd name="T0" fmla="*/ 2147483647 w 2503"/>
              <a:gd name="T1" fmla="*/ 0 h 733"/>
              <a:gd name="T2" fmla="*/ 2147483647 w 2503"/>
              <a:gd name="T3" fmla="*/ 2147483647 h 733"/>
              <a:gd name="T4" fmla="*/ 2147483647 w 2503"/>
              <a:gd name="T5" fmla="*/ 2147483647 h 733"/>
              <a:gd name="T6" fmla="*/ 2147483647 w 2503"/>
              <a:gd name="T7" fmla="*/ 2147483647 h 733"/>
              <a:gd name="T8" fmla="*/ 0 w 2503"/>
              <a:gd name="T9" fmla="*/ 2147483647 h 733"/>
              <a:gd name="T10" fmla="*/ 2147483647 w 2503"/>
              <a:gd name="T11" fmla="*/ 2147483647 h 733"/>
              <a:gd name="T12" fmla="*/ 2147483647 w 2503"/>
              <a:gd name="T13" fmla="*/ 2147483647 h 733"/>
              <a:gd name="T14" fmla="*/ 2147483647 w 2503"/>
              <a:gd name="T15" fmla="*/ 2147483647 h 733"/>
              <a:gd name="T16" fmla="*/ 2147483647 w 2503"/>
              <a:gd name="T17" fmla="*/ 0 h 7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03"/>
              <a:gd name="T28" fmla="*/ 0 h 733"/>
              <a:gd name="T29" fmla="*/ 2503 w 2503"/>
              <a:gd name="T30" fmla="*/ 733 h 7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03" h="733">
                <a:moveTo>
                  <a:pt x="1481" y="0"/>
                </a:moveTo>
                <a:lnTo>
                  <a:pt x="1481" y="198"/>
                </a:lnTo>
                <a:lnTo>
                  <a:pt x="953" y="198"/>
                </a:lnTo>
                <a:lnTo>
                  <a:pt x="953" y="370"/>
                </a:lnTo>
                <a:lnTo>
                  <a:pt x="0" y="370"/>
                </a:lnTo>
                <a:lnTo>
                  <a:pt x="14" y="733"/>
                </a:lnTo>
                <a:lnTo>
                  <a:pt x="2503" y="713"/>
                </a:lnTo>
                <a:lnTo>
                  <a:pt x="2455" y="6"/>
                </a:lnTo>
                <a:lnTo>
                  <a:pt x="1481" y="0"/>
                </a:lnTo>
                <a:close/>
              </a:path>
            </a:pathLst>
          </a:custGeom>
          <a:solidFill>
            <a:schemeClr val="bg1"/>
          </a:solidFill>
          <a:ln w="9525" cap="flat" cmpd="sng">
            <a:noFill/>
            <a:prstDash val="solid"/>
            <a:round/>
            <a:headEnd/>
            <a:tailEnd/>
          </a:ln>
        </p:spPr>
        <p:txBody>
          <a:bodyPr/>
          <a:lstStyle/>
          <a:p>
            <a:endParaRPr lang="tr-TR"/>
          </a:p>
        </p:txBody>
      </p:sp>
      <p:sp>
        <p:nvSpPr>
          <p:cNvPr id="148559" name="Text Box 79"/>
          <p:cNvSpPr txBox="1">
            <a:spLocks noChangeArrowheads="1"/>
          </p:cNvSpPr>
          <p:nvPr/>
        </p:nvSpPr>
        <p:spPr bwMode="auto">
          <a:xfrm>
            <a:off x="2986088" y="4589463"/>
            <a:ext cx="325437" cy="396875"/>
          </a:xfrm>
          <a:prstGeom prst="rect">
            <a:avLst/>
          </a:prstGeom>
          <a:noFill/>
          <a:ln w="9525">
            <a:noFill/>
            <a:miter lim="800000"/>
            <a:headEnd/>
            <a:tailEnd/>
          </a:ln>
        </p:spPr>
        <p:txBody>
          <a:bodyPr wrap="none">
            <a:spAutoFit/>
          </a:bodyPr>
          <a:lstStyle/>
          <a:p>
            <a:pPr marL="342900" indent="-342900"/>
            <a:r>
              <a:rPr lang="en-US">
                <a:solidFill>
                  <a:srgbClr val="CC0000"/>
                </a:solidFill>
              </a:rPr>
              <a:t>?</a:t>
            </a:r>
          </a:p>
        </p:txBody>
      </p:sp>
      <p:sp>
        <p:nvSpPr>
          <p:cNvPr id="148557" name="Text Box 77"/>
          <p:cNvSpPr txBox="1">
            <a:spLocks noChangeArrowheads="1"/>
          </p:cNvSpPr>
          <p:nvPr/>
        </p:nvSpPr>
        <p:spPr bwMode="auto">
          <a:xfrm>
            <a:off x="2149475" y="4862513"/>
            <a:ext cx="325438" cy="396875"/>
          </a:xfrm>
          <a:prstGeom prst="rect">
            <a:avLst/>
          </a:prstGeom>
          <a:noFill/>
          <a:ln w="9525">
            <a:noFill/>
            <a:miter lim="800000"/>
            <a:headEnd/>
            <a:tailEnd/>
          </a:ln>
        </p:spPr>
        <p:txBody>
          <a:bodyPr wrap="none">
            <a:spAutoFit/>
          </a:bodyPr>
          <a:lstStyle/>
          <a:p>
            <a:pPr marL="342900" indent="-342900"/>
            <a:r>
              <a:rPr lang="en-US">
                <a:solidFill>
                  <a:srgbClr val="CC0000"/>
                </a:solidFill>
              </a:rPr>
              <a:t>?</a:t>
            </a:r>
          </a:p>
        </p:txBody>
      </p:sp>
      <p:sp>
        <p:nvSpPr>
          <p:cNvPr id="148556" name="Text Box 76"/>
          <p:cNvSpPr txBox="1">
            <a:spLocks noChangeArrowheads="1"/>
          </p:cNvSpPr>
          <p:nvPr/>
        </p:nvSpPr>
        <p:spPr bwMode="auto">
          <a:xfrm>
            <a:off x="1123950" y="5262563"/>
            <a:ext cx="2667000" cy="676275"/>
          </a:xfrm>
          <a:prstGeom prst="rect">
            <a:avLst/>
          </a:prstGeom>
          <a:noFill/>
          <a:ln w="9525">
            <a:noFill/>
            <a:miter lim="800000"/>
            <a:headEnd/>
            <a:tailEnd/>
          </a:ln>
        </p:spPr>
        <p:txBody>
          <a:bodyPr wrap="none">
            <a:spAutoFit/>
          </a:bodyPr>
          <a:lstStyle/>
          <a:p>
            <a:pPr marL="342900" indent="-342900" algn="ctr">
              <a:lnSpc>
                <a:spcPct val="80000"/>
              </a:lnSpc>
              <a:spcBef>
                <a:spcPct val="0"/>
              </a:spcBef>
            </a:pPr>
            <a:r>
              <a:rPr lang="en-US" sz="2400" i="1">
                <a:solidFill>
                  <a:srgbClr val="CC0000"/>
                </a:solidFill>
                <a:latin typeface="Gill Sans MT" pitchFamily="34" charset="0"/>
              </a:rPr>
              <a:t>How to compute link </a:t>
            </a:r>
          </a:p>
          <a:p>
            <a:pPr marL="342900" indent="-342900" algn="ctr">
              <a:lnSpc>
                <a:spcPct val="80000"/>
              </a:lnSpc>
              <a:spcBef>
                <a:spcPct val="0"/>
              </a:spcBef>
            </a:pPr>
            <a:r>
              <a:rPr lang="en-US" sz="2400" i="1">
                <a:solidFill>
                  <a:srgbClr val="CC0000"/>
                </a:solidFill>
                <a:latin typeface="Gill Sans MT" pitchFamily="34" charset="0"/>
              </a:rPr>
              <a:t>utilization, delay?</a:t>
            </a:r>
          </a:p>
        </p:txBody>
      </p:sp>
      <p:sp>
        <p:nvSpPr>
          <p:cNvPr id="148563" name="Text Box 83"/>
          <p:cNvSpPr txBox="1">
            <a:spLocks noChangeArrowheads="1"/>
          </p:cNvSpPr>
          <p:nvPr/>
        </p:nvSpPr>
        <p:spPr bwMode="auto">
          <a:xfrm>
            <a:off x="598488" y="6051550"/>
            <a:ext cx="3641725" cy="457200"/>
          </a:xfrm>
          <a:prstGeom prst="rect">
            <a:avLst/>
          </a:prstGeom>
          <a:noFill/>
          <a:ln w="9525">
            <a:noFill/>
            <a:miter lim="800000"/>
            <a:headEnd/>
            <a:tailEnd/>
          </a:ln>
        </p:spPr>
        <p:txBody>
          <a:bodyPr wrap="none">
            <a:spAutoFit/>
          </a:bodyPr>
          <a:lstStyle/>
          <a:p>
            <a:pPr marL="342900" indent="-342900"/>
            <a:r>
              <a:rPr lang="en-US" sz="2400" i="1">
                <a:solidFill>
                  <a:srgbClr val="CC0000"/>
                </a:solidFill>
              </a:rPr>
              <a:t>Cost:</a:t>
            </a:r>
            <a:r>
              <a:rPr lang="en-US" sz="2400"/>
              <a:t> web cache (cheap!)</a:t>
            </a:r>
          </a:p>
        </p:txBody>
      </p:sp>
      <p:sp>
        <p:nvSpPr>
          <p:cNvPr id="43035" name="Line 2"/>
          <p:cNvSpPr>
            <a:spLocks noChangeShapeType="1"/>
          </p:cNvSpPr>
          <p:nvPr/>
        </p:nvSpPr>
        <p:spPr bwMode="auto">
          <a:xfrm>
            <a:off x="5267325" y="2409825"/>
            <a:ext cx="285750" cy="114300"/>
          </a:xfrm>
          <a:prstGeom prst="line">
            <a:avLst/>
          </a:prstGeom>
          <a:noFill/>
          <a:ln w="28575">
            <a:solidFill>
              <a:schemeClr val="accent2"/>
            </a:solidFill>
            <a:round/>
            <a:headEnd/>
            <a:tailEnd/>
          </a:ln>
        </p:spPr>
        <p:txBody>
          <a:bodyPr wrap="none" anchor="ctr"/>
          <a:lstStyle/>
          <a:p>
            <a:endParaRPr lang="tr-TR"/>
          </a:p>
        </p:txBody>
      </p:sp>
      <p:sp>
        <p:nvSpPr>
          <p:cNvPr id="43036" name="Line 51"/>
          <p:cNvSpPr>
            <a:spLocks noChangeShapeType="1"/>
          </p:cNvSpPr>
          <p:nvPr/>
        </p:nvSpPr>
        <p:spPr bwMode="auto">
          <a:xfrm>
            <a:off x="6076950" y="2028825"/>
            <a:ext cx="66675" cy="276225"/>
          </a:xfrm>
          <a:prstGeom prst="line">
            <a:avLst/>
          </a:prstGeom>
          <a:noFill/>
          <a:ln w="28575">
            <a:solidFill>
              <a:schemeClr val="accent2"/>
            </a:solidFill>
            <a:round/>
            <a:headEnd/>
            <a:tailEnd/>
          </a:ln>
        </p:spPr>
        <p:txBody>
          <a:bodyPr wrap="none" anchor="ctr"/>
          <a:lstStyle/>
          <a:p>
            <a:endParaRPr lang="tr-TR"/>
          </a:p>
        </p:txBody>
      </p:sp>
      <p:sp>
        <p:nvSpPr>
          <p:cNvPr id="43037" name="Line 52"/>
          <p:cNvSpPr>
            <a:spLocks noChangeShapeType="1"/>
          </p:cNvSpPr>
          <p:nvPr/>
        </p:nvSpPr>
        <p:spPr bwMode="auto">
          <a:xfrm flipH="1">
            <a:off x="6705600" y="2066925"/>
            <a:ext cx="9525" cy="238125"/>
          </a:xfrm>
          <a:prstGeom prst="line">
            <a:avLst/>
          </a:prstGeom>
          <a:noFill/>
          <a:ln w="28575">
            <a:solidFill>
              <a:schemeClr val="accent2"/>
            </a:solidFill>
            <a:round/>
            <a:headEnd/>
            <a:tailEnd/>
          </a:ln>
        </p:spPr>
        <p:txBody>
          <a:bodyPr wrap="none" anchor="ctr"/>
          <a:lstStyle/>
          <a:p>
            <a:endParaRPr lang="tr-TR"/>
          </a:p>
        </p:txBody>
      </p:sp>
      <p:sp>
        <p:nvSpPr>
          <p:cNvPr id="43038" name="Line 53"/>
          <p:cNvSpPr>
            <a:spLocks noChangeShapeType="1"/>
          </p:cNvSpPr>
          <p:nvPr/>
        </p:nvSpPr>
        <p:spPr bwMode="auto">
          <a:xfrm flipH="1">
            <a:off x="7162800" y="2228850"/>
            <a:ext cx="133350" cy="209550"/>
          </a:xfrm>
          <a:prstGeom prst="line">
            <a:avLst/>
          </a:prstGeom>
          <a:noFill/>
          <a:ln w="28575">
            <a:solidFill>
              <a:schemeClr val="accent2"/>
            </a:solidFill>
            <a:round/>
            <a:headEnd/>
            <a:tailEnd/>
          </a:ln>
        </p:spPr>
        <p:txBody>
          <a:bodyPr wrap="none" anchor="ctr"/>
          <a:lstStyle/>
          <a:p>
            <a:endParaRPr lang="tr-TR"/>
          </a:p>
        </p:txBody>
      </p:sp>
      <p:sp>
        <p:nvSpPr>
          <p:cNvPr id="43039" name="Line 54"/>
          <p:cNvSpPr>
            <a:spLocks noChangeShapeType="1"/>
          </p:cNvSpPr>
          <p:nvPr/>
        </p:nvSpPr>
        <p:spPr bwMode="auto">
          <a:xfrm flipH="1" flipV="1">
            <a:off x="7324725" y="2990850"/>
            <a:ext cx="247650" cy="0"/>
          </a:xfrm>
          <a:prstGeom prst="line">
            <a:avLst/>
          </a:prstGeom>
          <a:noFill/>
          <a:ln w="28575">
            <a:solidFill>
              <a:schemeClr val="accent2"/>
            </a:solidFill>
            <a:round/>
            <a:headEnd/>
            <a:tailEnd/>
          </a:ln>
        </p:spPr>
        <p:txBody>
          <a:bodyPr wrap="none" anchor="ctr"/>
          <a:lstStyle/>
          <a:p>
            <a:endParaRPr lang="tr-TR"/>
          </a:p>
        </p:txBody>
      </p:sp>
      <p:sp>
        <p:nvSpPr>
          <p:cNvPr id="43040" name="Freeform 55"/>
          <p:cNvSpPr>
            <a:spLocks/>
          </p:cNvSpPr>
          <p:nvPr/>
        </p:nvSpPr>
        <p:spPr bwMode="auto">
          <a:xfrm>
            <a:off x="5351463" y="2022475"/>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tr-TR"/>
          </a:p>
        </p:txBody>
      </p:sp>
      <p:sp>
        <p:nvSpPr>
          <p:cNvPr id="43041" name="Text Box 70"/>
          <p:cNvSpPr txBox="1">
            <a:spLocks noChangeArrowheads="1"/>
          </p:cNvSpPr>
          <p:nvPr/>
        </p:nvSpPr>
        <p:spPr bwMode="auto">
          <a:xfrm>
            <a:off x="6057900" y="2354263"/>
            <a:ext cx="9318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public</a:t>
            </a:r>
          </a:p>
          <a:p>
            <a:pPr algn="ctr">
              <a:spcBef>
                <a:spcPct val="0"/>
              </a:spcBef>
              <a:buClrTx/>
              <a:buSzTx/>
              <a:buFontTx/>
              <a:buNone/>
            </a:pPr>
            <a:r>
              <a:rPr lang="en-US" sz="1600">
                <a:solidFill>
                  <a:srgbClr val="CC0000"/>
                </a:solidFill>
              </a:rPr>
              <a:t> Internet</a:t>
            </a:r>
            <a:endParaRPr lang="en-US" sz="2400">
              <a:solidFill>
                <a:srgbClr val="CC0000"/>
              </a:solidFill>
            </a:endParaRPr>
          </a:p>
        </p:txBody>
      </p:sp>
      <p:grpSp>
        <p:nvGrpSpPr>
          <p:cNvPr id="43042" name="Group 91"/>
          <p:cNvGrpSpPr>
            <a:grpSpLocks/>
          </p:cNvGrpSpPr>
          <p:nvPr/>
        </p:nvGrpSpPr>
        <p:grpSpPr bwMode="auto">
          <a:xfrm>
            <a:off x="6175375" y="3165475"/>
            <a:ext cx="881063" cy="307975"/>
            <a:chOff x="2356" y="1300"/>
            <a:chExt cx="555" cy="194"/>
          </a:xfrm>
        </p:grpSpPr>
        <p:sp>
          <p:nvSpPr>
            <p:cNvPr id="4324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4324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4324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43245" name="Group 95"/>
            <p:cNvGrpSpPr>
              <a:grpSpLocks/>
            </p:cNvGrpSpPr>
            <p:nvPr/>
          </p:nvGrpSpPr>
          <p:grpSpPr bwMode="auto">
            <a:xfrm>
              <a:off x="2468" y="1332"/>
              <a:ext cx="310" cy="60"/>
              <a:chOff x="2468" y="1332"/>
              <a:chExt cx="310" cy="60"/>
            </a:xfrm>
          </p:grpSpPr>
          <p:sp>
            <p:nvSpPr>
              <p:cNvPr id="43248" name="Freeform 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tr-TR"/>
              </a:p>
            </p:txBody>
          </p:sp>
          <p:sp>
            <p:nvSpPr>
              <p:cNvPr id="43249" name="Freeform 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tr-TR"/>
              </a:p>
            </p:txBody>
          </p:sp>
        </p:grpSp>
        <p:sp>
          <p:nvSpPr>
            <p:cNvPr id="43246" name="Line 9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tr-TR"/>
            </a:p>
          </p:txBody>
        </p:sp>
        <p:sp>
          <p:nvSpPr>
            <p:cNvPr id="43247" name="Line 9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tr-TR"/>
            </a:p>
          </p:txBody>
        </p:sp>
      </p:grpSp>
      <p:grpSp>
        <p:nvGrpSpPr>
          <p:cNvPr id="43043" name="Group 100"/>
          <p:cNvGrpSpPr>
            <a:grpSpLocks/>
          </p:cNvGrpSpPr>
          <p:nvPr/>
        </p:nvGrpSpPr>
        <p:grpSpPr bwMode="auto">
          <a:xfrm>
            <a:off x="4919663" y="1957388"/>
            <a:ext cx="377825" cy="576262"/>
            <a:chOff x="4140" y="429"/>
            <a:chExt cx="1425" cy="2396"/>
          </a:xfrm>
        </p:grpSpPr>
        <p:sp>
          <p:nvSpPr>
            <p:cNvPr id="43210" name="Freeform 101"/>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3211" name="Rectangle 102"/>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3212" name="Freeform 103"/>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3213" name="Freeform 104"/>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214" name="Rectangle 105"/>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215" name="Group 106"/>
            <p:cNvGrpSpPr>
              <a:grpSpLocks/>
            </p:cNvGrpSpPr>
            <p:nvPr/>
          </p:nvGrpSpPr>
          <p:grpSpPr bwMode="auto">
            <a:xfrm>
              <a:off x="4749" y="668"/>
              <a:ext cx="581" cy="145"/>
              <a:chOff x="614" y="2568"/>
              <a:chExt cx="725" cy="139"/>
            </a:xfrm>
          </p:grpSpPr>
          <p:sp>
            <p:nvSpPr>
              <p:cNvPr id="43240" name="AutoShape 107"/>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241" name="AutoShape 108"/>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216" name="Rectangle 109"/>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217" name="Group 110"/>
            <p:cNvGrpSpPr>
              <a:grpSpLocks/>
            </p:cNvGrpSpPr>
            <p:nvPr/>
          </p:nvGrpSpPr>
          <p:grpSpPr bwMode="auto">
            <a:xfrm>
              <a:off x="4747" y="994"/>
              <a:ext cx="581" cy="134"/>
              <a:chOff x="614" y="2568"/>
              <a:chExt cx="725" cy="139"/>
            </a:xfrm>
          </p:grpSpPr>
          <p:sp>
            <p:nvSpPr>
              <p:cNvPr id="43238" name="AutoShape 111"/>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239" name="AutoShape 112"/>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218" name="Rectangle 113"/>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3219" name="Rectangle 114"/>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220" name="Group 115"/>
            <p:cNvGrpSpPr>
              <a:grpSpLocks/>
            </p:cNvGrpSpPr>
            <p:nvPr/>
          </p:nvGrpSpPr>
          <p:grpSpPr bwMode="auto">
            <a:xfrm>
              <a:off x="4735" y="1627"/>
              <a:ext cx="582" cy="151"/>
              <a:chOff x="614" y="2568"/>
              <a:chExt cx="725" cy="139"/>
            </a:xfrm>
          </p:grpSpPr>
          <p:sp>
            <p:nvSpPr>
              <p:cNvPr id="43236" name="AutoShape 116"/>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237" name="AutoShape 117"/>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221" name="Freeform 118"/>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3222" name="Group 119"/>
            <p:cNvGrpSpPr>
              <a:grpSpLocks/>
            </p:cNvGrpSpPr>
            <p:nvPr/>
          </p:nvGrpSpPr>
          <p:grpSpPr bwMode="auto">
            <a:xfrm>
              <a:off x="4739" y="1327"/>
              <a:ext cx="582" cy="139"/>
              <a:chOff x="614" y="2568"/>
              <a:chExt cx="725" cy="139"/>
            </a:xfrm>
          </p:grpSpPr>
          <p:sp>
            <p:nvSpPr>
              <p:cNvPr id="43234" name="AutoShape 120"/>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235" name="AutoShape 121"/>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223" name="Rectangle 122"/>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3224" name="Freeform 123"/>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225" name="Freeform 124"/>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226" name="Oval 125"/>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3227" name="Freeform 126"/>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3228" name="AutoShape 127"/>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3229" name="AutoShape 128"/>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3230" name="Oval 129"/>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3231" name="Oval 130"/>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3232" name="Oval 131"/>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3233" name="Rectangle 132"/>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3044" name="Group 133"/>
          <p:cNvGrpSpPr>
            <a:grpSpLocks/>
          </p:cNvGrpSpPr>
          <p:nvPr/>
        </p:nvGrpSpPr>
        <p:grpSpPr bwMode="auto">
          <a:xfrm>
            <a:off x="5834063" y="1479550"/>
            <a:ext cx="377825" cy="576263"/>
            <a:chOff x="4140" y="429"/>
            <a:chExt cx="1425" cy="2396"/>
          </a:xfrm>
        </p:grpSpPr>
        <p:sp>
          <p:nvSpPr>
            <p:cNvPr id="43178" name="Freeform 134"/>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3179" name="Rectangle 135"/>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3180" name="Freeform 136"/>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3181" name="Freeform 137"/>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182" name="Rectangle 138"/>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183" name="Group 139"/>
            <p:cNvGrpSpPr>
              <a:grpSpLocks/>
            </p:cNvGrpSpPr>
            <p:nvPr/>
          </p:nvGrpSpPr>
          <p:grpSpPr bwMode="auto">
            <a:xfrm>
              <a:off x="4749" y="668"/>
              <a:ext cx="581" cy="145"/>
              <a:chOff x="614" y="2568"/>
              <a:chExt cx="725" cy="139"/>
            </a:xfrm>
          </p:grpSpPr>
          <p:sp>
            <p:nvSpPr>
              <p:cNvPr id="43208" name="AutoShape 140"/>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209" name="AutoShape 141"/>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84" name="Rectangle 142"/>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185" name="Group 143"/>
            <p:cNvGrpSpPr>
              <a:grpSpLocks/>
            </p:cNvGrpSpPr>
            <p:nvPr/>
          </p:nvGrpSpPr>
          <p:grpSpPr bwMode="auto">
            <a:xfrm>
              <a:off x="4747" y="994"/>
              <a:ext cx="581" cy="134"/>
              <a:chOff x="614" y="2568"/>
              <a:chExt cx="725" cy="139"/>
            </a:xfrm>
          </p:grpSpPr>
          <p:sp>
            <p:nvSpPr>
              <p:cNvPr id="43206" name="AutoShape 144"/>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207" name="AutoShape 145"/>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86" name="Rectangle 146"/>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3187" name="Rectangle 147"/>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188" name="Group 148"/>
            <p:cNvGrpSpPr>
              <a:grpSpLocks/>
            </p:cNvGrpSpPr>
            <p:nvPr/>
          </p:nvGrpSpPr>
          <p:grpSpPr bwMode="auto">
            <a:xfrm>
              <a:off x="4735" y="1627"/>
              <a:ext cx="582" cy="151"/>
              <a:chOff x="614" y="2568"/>
              <a:chExt cx="725" cy="139"/>
            </a:xfrm>
          </p:grpSpPr>
          <p:sp>
            <p:nvSpPr>
              <p:cNvPr id="43204" name="AutoShape 149"/>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205" name="AutoShape 150"/>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89" name="Freeform 151"/>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3190" name="Group 152"/>
            <p:cNvGrpSpPr>
              <a:grpSpLocks/>
            </p:cNvGrpSpPr>
            <p:nvPr/>
          </p:nvGrpSpPr>
          <p:grpSpPr bwMode="auto">
            <a:xfrm>
              <a:off x="4739" y="1327"/>
              <a:ext cx="582" cy="139"/>
              <a:chOff x="614" y="2568"/>
              <a:chExt cx="725" cy="139"/>
            </a:xfrm>
          </p:grpSpPr>
          <p:sp>
            <p:nvSpPr>
              <p:cNvPr id="43202" name="AutoShape 153"/>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203" name="AutoShape 154"/>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91" name="Rectangle 155"/>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3192" name="Freeform 156"/>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193" name="Freeform 157"/>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194" name="Oval 158"/>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3195" name="Freeform 159"/>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3196" name="AutoShape 160"/>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3197" name="AutoShape 161"/>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3198" name="Oval 162"/>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3199" name="Oval 163"/>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3200" name="Oval 164"/>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3201" name="Rectangle 165"/>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3045" name="Group 166"/>
          <p:cNvGrpSpPr>
            <a:grpSpLocks/>
          </p:cNvGrpSpPr>
          <p:nvPr/>
        </p:nvGrpSpPr>
        <p:grpSpPr bwMode="auto">
          <a:xfrm>
            <a:off x="6586538" y="1511300"/>
            <a:ext cx="377825" cy="576263"/>
            <a:chOff x="4140" y="429"/>
            <a:chExt cx="1425" cy="2396"/>
          </a:xfrm>
        </p:grpSpPr>
        <p:sp>
          <p:nvSpPr>
            <p:cNvPr id="43146" name="Freeform 167"/>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3147" name="Rectangle 168"/>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3148" name="Freeform 169"/>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3149" name="Freeform 170"/>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150" name="Rectangle 171"/>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151" name="Group 172"/>
            <p:cNvGrpSpPr>
              <a:grpSpLocks/>
            </p:cNvGrpSpPr>
            <p:nvPr/>
          </p:nvGrpSpPr>
          <p:grpSpPr bwMode="auto">
            <a:xfrm>
              <a:off x="4749" y="668"/>
              <a:ext cx="581" cy="145"/>
              <a:chOff x="614" y="2568"/>
              <a:chExt cx="725" cy="139"/>
            </a:xfrm>
          </p:grpSpPr>
          <p:sp>
            <p:nvSpPr>
              <p:cNvPr id="43176" name="AutoShape 173"/>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77" name="AutoShape 174"/>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52" name="Rectangle 175"/>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153" name="Group 176"/>
            <p:cNvGrpSpPr>
              <a:grpSpLocks/>
            </p:cNvGrpSpPr>
            <p:nvPr/>
          </p:nvGrpSpPr>
          <p:grpSpPr bwMode="auto">
            <a:xfrm>
              <a:off x="4747" y="994"/>
              <a:ext cx="581" cy="134"/>
              <a:chOff x="614" y="2568"/>
              <a:chExt cx="725" cy="139"/>
            </a:xfrm>
          </p:grpSpPr>
          <p:sp>
            <p:nvSpPr>
              <p:cNvPr id="43174" name="AutoShape 177"/>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75" name="AutoShape 178"/>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54" name="Rectangle 179"/>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3155" name="Rectangle 180"/>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156" name="Group 181"/>
            <p:cNvGrpSpPr>
              <a:grpSpLocks/>
            </p:cNvGrpSpPr>
            <p:nvPr/>
          </p:nvGrpSpPr>
          <p:grpSpPr bwMode="auto">
            <a:xfrm>
              <a:off x="4735" y="1627"/>
              <a:ext cx="582" cy="151"/>
              <a:chOff x="614" y="2568"/>
              <a:chExt cx="725" cy="139"/>
            </a:xfrm>
          </p:grpSpPr>
          <p:sp>
            <p:nvSpPr>
              <p:cNvPr id="43172" name="AutoShape 182"/>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73" name="AutoShape 183"/>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57" name="Freeform 184"/>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3158" name="Group 185"/>
            <p:cNvGrpSpPr>
              <a:grpSpLocks/>
            </p:cNvGrpSpPr>
            <p:nvPr/>
          </p:nvGrpSpPr>
          <p:grpSpPr bwMode="auto">
            <a:xfrm>
              <a:off x="4739" y="1327"/>
              <a:ext cx="582" cy="139"/>
              <a:chOff x="614" y="2568"/>
              <a:chExt cx="725" cy="139"/>
            </a:xfrm>
          </p:grpSpPr>
          <p:sp>
            <p:nvSpPr>
              <p:cNvPr id="43170" name="AutoShape 186"/>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71" name="AutoShape 187"/>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59" name="Rectangle 188"/>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3160" name="Freeform 189"/>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161" name="Freeform 190"/>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162" name="Oval 191"/>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3163" name="Freeform 192"/>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3164" name="AutoShape 193"/>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3165" name="AutoShape 194"/>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3166" name="Oval 195"/>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3167" name="Oval 196"/>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3168" name="Oval 197"/>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3169" name="Rectangle 198"/>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3046" name="Group 199"/>
          <p:cNvGrpSpPr>
            <a:grpSpLocks/>
          </p:cNvGrpSpPr>
          <p:nvPr/>
        </p:nvGrpSpPr>
        <p:grpSpPr bwMode="auto">
          <a:xfrm>
            <a:off x="7196138" y="1663700"/>
            <a:ext cx="377825" cy="576263"/>
            <a:chOff x="4140" y="429"/>
            <a:chExt cx="1425" cy="2396"/>
          </a:xfrm>
        </p:grpSpPr>
        <p:sp>
          <p:nvSpPr>
            <p:cNvPr id="43114" name="Freeform 200"/>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3115" name="Rectangle 20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3116" name="Freeform 202"/>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3117" name="Freeform 203"/>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118" name="Rectangle 20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119" name="Group 205"/>
            <p:cNvGrpSpPr>
              <a:grpSpLocks/>
            </p:cNvGrpSpPr>
            <p:nvPr/>
          </p:nvGrpSpPr>
          <p:grpSpPr bwMode="auto">
            <a:xfrm>
              <a:off x="4749" y="668"/>
              <a:ext cx="581" cy="145"/>
              <a:chOff x="614" y="2568"/>
              <a:chExt cx="725" cy="139"/>
            </a:xfrm>
          </p:grpSpPr>
          <p:sp>
            <p:nvSpPr>
              <p:cNvPr id="43144" name="AutoShape 20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45" name="AutoShape 20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20" name="Rectangle 20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121" name="Group 209"/>
            <p:cNvGrpSpPr>
              <a:grpSpLocks/>
            </p:cNvGrpSpPr>
            <p:nvPr/>
          </p:nvGrpSpPr>
          <p:grpSpPr bwMode="auto">
            <a:xfrm>
              <a:off x="4747" y="994"/>
              <a:ext cx="581" cy="134"/>
              <a:chOff x="614" y="2568"/>
              <a:chExt cx="725" cy="139"/>
            </a:xfrm>
          </p:grpSpPr>
          <p:sp>
            <p:nvSpPr>
              <p:cNvPr id="43142" name="AutoShape 21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43" name="AutoShape 21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22" name="Rectangle 21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3123" name="Rectangle 21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124" name="Group 214"/>
            <p:cNvGrpSpPr>
              <a:grpSpLocks/>
            </p:cNvGrpSpPr>
            <p:nvPr/>
          </p:nvGrpSpPr>
          <p:grpSpPr bwMode="auto">
            <a:xfrm>
              <a:off x="4735" y="1627"/>
              <a:ext cx="582" cy="151"/>
              <a:chOff x="614" y="2568"/>
              <a:chExt cx="725" cy="139"/>
            </a:xfrm>
          </p:grpSpPr>
          <p:sp>
            <p:nvSpPr>
              <p:cNvPr id="43140" name="AutoShape 21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41" name="AutoShape 21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25" name="Freeform 217"/>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3126" name="Group 218"/>
            <p:cNvGrpSpPr>
              <a:grpSpLocks/>
            </p:cNvGrpSpPr>
            <p:nvPr/>
          </p:nvGrpSpPr>
          <p:grpSpPr bwMode="auto">
            <a:xfrm>
              <a:off x="4739" y="1327"/>
              <a:ext cx="582" cy="139"/>
              <a:chOff x="614" y="2568"/>
              <a:chExt cx="725" cy="139"/>
            </a:xfrm>
          </p:grpSpPr>
          <p:sp>
            <p:nvSpPr>
              <p:cNvPr id="43138" name="AutoShape 21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39" name="AutoShape 22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127" name="Rectangle 22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3128" name="Freeform 222"/>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129" name="Freeform 223"/>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130" name="Oval 22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3131" name="Freeform 225"/>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3132" name="AutoShape 22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3133" name="AutoShape 22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3134" name="Oval 22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3135" name="Oval 22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3136" name="Oval 23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3137" name="Rectangle 23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3047" name="Group 232"/>
          <p:cNvGrpSpPr>
            <a:grpSpLocks/>
          </p:cNvGrpSpPr>
          <p:nvPr/>
        </p:nvGrpSpPr>
        <p:grpSpPr bwMode="auto">
          <a:xfrm>
            <a:off x="7524750" y="2609850"/>
            <a:ext cx="377825" cy="576263"/>
            <a:chOff x="4140" y="429"/>
            <a:chExt cx="1425" cy="2396"/>
          </a:xfrm>
        </p:grpSpPr>
        <p:sp>
          <p:nvSpPr>
            <p:cNvPr id="43082" name="Freeform 233"/>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3083" name="Rectangle 234"/>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3084" name="Freeform 235"/>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3085" name="Freeform 236"/>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086" name="Rectangle 237"/>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087" name="Group 238"/>
            <p:cNvGrpSpPr>
              <a:grpSpLocks/>
            </p:cNvGrpSpPr>
            <p:nvPr/>
          </p:nvGrpSpPr>
          <p:grpSpPr bwMode="auto">
            <a:xfrm>
              <a:off x="4749" y="668"/>
              <a:ext cx="581" cy="145"/>
              <a:chOff x="614" y="2568"/>
              <a:chExt cx="725" cy="139"/>
            </a:xfrm>
          </p:grpSpPr>
          <p:sp>
            <p:nvSpPr>
              <p:cNvPr id="43112" name="AutoShape 239"/>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13" name="AutoShape 240"/>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088" name="Rectangle 241"/>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089" name="Group 242"/>
            <p:cNvGrpSpPr>
              <a:grpSpLocks/>
            </p:cNvGrpSpPr>
            <p:nvPr/>
          </p:nvGrpSpPr>
          <p:grpSpPr bwMode="auto">
            <a:xfrm>
              <a:off x="4747" y="994"/>
              <a:ext cx="581" cy="134"/>
              <a:chOff x="614" y="2568"/>
              <a:chExt cx="725" cy="139"/>
            </a:xfrm>
          </p:grpSpPr>
          <p:sp>
            <p:nvSpPr>
              <p:cNvPr id="43110" name="AutoShape 243"/>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11" name="AutoShape 244"/>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090" name="Rectangle 245"/>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3091" name="Rectangle 246"/>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092" name="Group 247"/>
            <p:cNvGrpSpPr>
              <a:grpSpLocks/>
            </p:cNvGrpSpPr>
            <p:nvPr/>
          </p:nvGrpSpPr>
          <p:grpSpPr bwMode="auto">
            <a:xfrm>
              <a:off x="4735" y="1627"/>
              <a:ext cx="582" cy="151"/>
              <a:chOff x="614" y="2568"/>
              <a:chExt cx="725" cy="139"/>
            </a:xfrm>
          </p:grpSpPr>
          <p:sp>
            <p:nvSpPr>
              <p:cNvPr id="43108" name="AutoShape 248"/>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09" name="AutoShape 249"/>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093" name="Freeform 250"/>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3094" name="Group 251"/>
            <p:cNvGrpSpPr>
              <a:grpSpLocks/>
            </p:cNvGrpSpPr>
            <p:nvPr/>
          </p:nvGrpSpPr>
          <p:grpSpPr bwMode="auto">
            <a:xfrm>
              <a:off x="4739" y="1327"/>
              <a:ext cx="582" cy="139"/>
              <a:chOff x="614" y="2568"/>
              <a:chExt cx="725" cy="139"/>
            </a:xfrm>
          </p:grpSpPr>
          <p:sp>
            <p:nvSpPr>
              <p:cNvPr id="43106" name="AutoShape 252"/>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107" name="AutoShape 253"/>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095" name="Rectangle 254"/>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3096" name="Freeform 255"/>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097" name="Freeform 256"/>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098" name="Oval 257"/>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3099" name="Freeform 258"/>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3100" name="AutoShape 259"/>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3101" name="AutoShape 260"/>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3102" name="Oval 261"/>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3103" name="Oval 262"/>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3104" name="Oval 263"/>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3105" name="Rectangle 264"/>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3048" name="Group 307"/>
          <p:cNvGrpSpPr>
            <a:grpSpLocks/>
          </p:cNvGrpSpPr>
          <p:nvPr/>
        </p:nvGrpSpPr>
        <p:grpSpPr bwMode="auto">
          <a:xfrm>
            <a:off x="6784975" y="5027613"/>
            <a:ext cx="377825" cy="576262"/>
            <a:chOff x="4140" y="429"/>
            <a:chExt cx="1425" cy="2396"/>
          </a:xfrm>
        </p:grpSpPr>
        <p:sp>
          <p:nvSpPr>
            <p:cNvPr id="43050" name="Freeform 308"/>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3051"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3052" name="Freeform 310"/>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3053" name="Freeform 311"/>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054"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055" name="Group 313"/>
            <p:cNvGrpSpPr>
              <a:grpSpLocks/>
            </p:cNvGrpSpPr>
            <p:nvPr/>
          </p:nvGrpSpPr>
          <p:grpSpPr bwMode="auto">
            <a:xfrm>
              <a:off x="4749" y="668"/>
              <a:ext cx="581" cy="145"/>
              <a:chOff x="614" y="2568"/>
              <a:chExt cx="725" cy="139"/>
            </a:xfrm>
          </p:grpSpPr>
          <p:sp>
            <p:nvSpPr>
              <p:cNvPr id="43080"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081"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056"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057" name="Group 317"/>
            <p:cNvGrpSpPr>
              <a:grpSpLocks/>
            </p:cNvGrpSpPr>
            <p:nvPr/>
          </p:nvGrpSpPr>
          <p:grpSpPr bwMode="auto">
            <a:xfrm>
              <a:off x="4747" y="994"/>
              <a:ext cx="581" cy="134"/>
              <a:chOff x="614" y="2568"/>
              <a:chExt cx="725" cy="139"/>
            </a:xfrm>
          </p:grpSpPr>
          <p:sp>
            <p:nvSpPr>
              <p:cNvPr id="43078"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079"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058"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3059"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3060" name="Group 322"/>
            <p:cNvGrpSpPr>
              <a:grpSpLocks/>
            </p:cNvGrpSpPr>
            <p:nvPr/>
          </p:nvGrpSpPr>
          <p:grpSpPr bwMode="auto">
            <a:xfrm>
              <a:off x="4735" y="1627"/>
              <a:ext cx="582" cy="151"/>
              <a:chOff x="614" y="2568"/>
              <a:chExt cx="725" cy="139"/>
            </a:xfrm>
          </p:grpSpPr>
          <p:sp>
            <p:nvSpPr>
              <p:cNvPr id="43076"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077"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061" name="Freeform 325"/>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3062" name="Group 326"/>
            <p:cNvGrpSpPr>
              <a:grpSpLocks/>
            </p:cNvGrpSpPr>
            <p:nvPr/>
          </p:nvGrpSpPr>
          <p:grpSpPr bwMode="auto">
            <a:xfrm>
              <a:off x="4739" y="1327"/>
              <a:ext cx="582" cy="139"/>
              <a:chOff x="614" y="2568"/>
              <a:chExt cx="725" cy="139"/>
            </a:xfrm>
          </p:grpSpPr>
          <p:sp>
            <p:nvSpPr>
              <p:cNvPr id="43074"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3075"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3063"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3064" name="Freeform 330"/>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065" name="Freeform 331"/>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3066"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3067" name="Freeform 333"/>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3068"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3069"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3070"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3071"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3072"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3073"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sp>
        <p:nvSpPr>
          <p:cNvPr id="2" name="Veri Yer Tutucusu 1"/>
          <p:cNvSpPr>
            <a:spLocks noGrp="1"/>
          </p:cNvSpPr>
          <p:nvPr>
            <p:ph type="dt" sz="quarter" idx="10"/>
          </p:nvPr>
        </p:nvSpPr>
        <p:spPr/>
        <p:txBody>
          <a:bodyPr/>
          <a:lstStyle/>
          <a:p>
            <a:pPr>
              <a:defRPr/>
            </a:pPr>
            <a:fld id="{C605EDED-B8F5-4DC7-B3A7-4D16376D652B}"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563"/>
                                        </p:tgtEl>
                                        <p:attrNameLst>
                                          <p:attrName>style.visibility</p:attrName>
                                        </p:attrNameLst>
                                      </p:cBhvr>
                                      <p:to>
                                        <p:strVal val="visible"/>
                                      </p:to>
                                    </p:set>
                                    <p:animEffect transition="in" filter="dissolve">
                                      <p:cBhvr>
                                        <p:cTn id="12" dur="500"/>
                                        <p:tgtEl>
                                          <p:spTgt spid="1485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8556">
                                            <p:txEl>
                                              <p:pRg st="0" end="0"/>
                                            </p:txEl>
                                          </p:spTgt>
                                        </p:tgtEl>
                                        <p:attrNameLst>
                                          <p:attrName>style.visibility</p:attrName>
                                        </p:attrNameLst>
                                      </p:cBhvr>
                                      <p:to>
                                        <p:strVal val="visible"/>
                                      </p:to>
                                    </p:set>
                                    <p:animEffect transition="in" filter="dissolve">
                                      <p:cBhvr>
                                        <p:cTn id="17" dur="500"/>
                                        <p:tgtEl>
                                          <p:spTgt spid="148556">
                                            <p:txEl>
                                              <p:pRg st="0" end="0"/>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48556">
                                            <p:txEl>
                                              <p:pRg st="1" end="1"/>
                                            </p:txEl>
                                          </p:spTgt>
                                        </p:tgtEl>
                                        <p:attrNameLst>
                                          <p:attrName>style.visibility</p:attrName>
                                        </p:attrNameLst>
                                      </p:cBhvr>
                                      <p:to>
                                        <p:strVal val="visible"/>
                                      </p:to>
                                    </p:set>
                                    <p:animEffect transition="in" filter="dissolve">
                                      <p:cBhvr>
                                        <p:cTn id="20" dur="500"/>
                                        <p:tgtEl>
                                          <p:spTgt spid="148556">
                                            <p:txEl>
                                              <p:pRg st="1" end="1"/>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48557">
                                            <p:txEl>
                                              <p:pRg st="0" end="0"/>
                                            </p:txEl>
                                          </p:spTgt>
                                        </p:tgtEl>
                                        <p:attrNameLst>
                                          <p:attrName>style.visibility</p:attrName>
                                        </p:attrNameLst>
                                      </p:cBhvr>
                                      <p:to>
                                        <p:strVal val="visible"/>
                                      </p:to>
                                    </p:set>
                                    <p:animEffect transition="in" filter="dissolve">
                                      <p:cBhvr>
                                        <p:cTn id="23" dur="500"/>
                                        <p:tgtEl>
                                          <p:spTgt spid="148557">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48559">
                                            <p:txEl>
                                              <p:pRg st="0" end="0"/>
                                            </p:txEl>
                                          </p:spTgt>
                                        </p:tgtEl>
                                        <p:attrNameLst>
                                          <p:attrName>style.visibility</p:attrName>
                                        </p:attrNameLst>
                                      </p:cBhvr>
                                      <p:to>
                                        <p:strVal val="visible"/>
                                      </p:to>
                                    </p:set>
                                    <p:animEffect transition="in" filter="dissolve">
                                      <p:cBhvr>
                                        <p:cTn id="26" dur="500"/>
                                        <p:tgtEl>
                                          <p:spTgt spid="1485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6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44035" name="Rectangle 8"/>
          <p:cNvSpPr>
            <a:spLocks noGrp="1" noChangeArrowheads="1"/>
          </p:cNvSpPr>
          <p:nvPr>
            <p:ph type="sldNum" sz="quarter" idx="12"/>
          </p:nvPr>
        </p:nvSpPr>
        <p:spPr>
          <a:noFill/>
        </p:spPr>
        <p:txBody>
          <a:bodyPr/>
          <a:lstStyle/>
          <a:p>
            <a:r>
              <a:rPr lang="en-US" smtClean="0">
                <a:latin typeface="Tahoma" pitchFamily="34" charset="0"/>
              </a:rPr>
              <a:t>2-</a:t>
            </a:r>
            <a:fld id="{FBE4EA69-D07F-407C-B9BD-043CFFB204B6}" type="slidenum">
              <a:rPr lang="en-US" smtClean="0">
                <a:latin typeface="Tahoma" pitchFamily="34" charset="0"/>
              </a:rPr>
              <a:pPr/>
              <a:t>42</a:t>
            </a:fld>
            <a:endParaRPr lang="en-US" smtClean="0">
              <a:latin typeface="Tahoma" pitchFamily="34" charset="0"/>
            </a:endParaRPr>
          </a:p>
        </p:txBody>
      </p:sp>
      <p:pic>
        <p:nvPicPr>
          <p:cNvPr id="44036" name="Picture 3" descr="underline_base"/>
          <p:cNvPicPr>
            <a:picLocks noChangeArrowheads="1"/>
          </p:cNvPicPr>
          <p:nvPr/>
        </p:nvPicPr>
        <p:blipFill>
          <a:blip r:embed="rId3"/>
          <a:srcRect/>
          <a:stretch>
            <a:fillRect/>
          </a:stretch>
        </p:blipFill>
        <p:spPr bwMode="auto">
          <a:xfrm>
            <a:off x="488950" y="806450"/>
            <a:ext cx="3656013" cy="173038"/>
          </a:xfrm>
          <a:prstGeom prst="rect">
            <a:avLst/>
          </a:prstGeom>
          <a:noFill/>
          <a:ln w="9525">
            <a:noFill/>
            <a:miter lim="800000"/>
            <a:headEnd/>
            <a:tailEnd/>
          </a:ln>
        </p:spPr>
      </p:pic>
      <p:sp>
        <p:nvSpPr>
          <p:cNvPr id="44037" name="Rectangle 3"/>
          <p:cNvSpPr>
            <a:spLocks noGrp="1" noChangeArrowheads="1"/>
          </p:cNvSpPr>
          <p:nvPr>
            <p:ph type="title" idx="4294967295"/>
          </p:nvPr>
        </p:nvSpPr>
        <p:spPr>
          <a:xfrm>
            <a:off x="403225" y="269875"/>
            <a:ext cx="7772400" cy="663575"/>
          </a:xfrm>
        </p:spPr>
        <p:txBody>
          <a:bodyPr/>
          <a:lstStyle/>
          <a:p>
            <a:r>
              <a:rPr lang="en-US" sz="4000" smtClean="0">
                <a:ea typeface="ＭＳ Ｐゴシック" pitchFamily="34" charset="-128"/>
              </a:rPr>
              <a:t>Caching example: </a:t>
            </a:r>
            <a:r>
              <a:rPr lang="en-US" sz="3600" smtClean="0">
                <a:ea typeface="ＭＳ Ｐゴシック" pitchFamily="34" charset="-128"/>
              </a:rPr>
              <a:t>install local cache</a:t>
            </a:r>
            <a:r>
              <a:rPr lang="en-US" sz="4000" smtClean="0">
                <a:ea typeface="ＭＳ Ｐゴシック" pitchFamily="34" charset="-128"/>
              </a:rPr>
              <a:t> </a:t>
            </a:r>
            <a:endParaRPr lang="en-US" smtClean="0">
              <a:ea typeface="ＭＳ Ｐゴシック" pitchFamily="34" charset="-128"/>
            </a:endParaRPr>
          </a:p>
        </p:txBody>
      </p:sp>
      <p:sp>
        <p:nvSpPr>
          <p:cNvPr id="44038" name="Rectangle 4"/>
          <p:cNvSpPr>
            <a:spLocks noGrp="1" noChangeArrowheads="1"/>
          </p:cNvSpPr>
          <p:nvPr>
            <p:ph type="body" sz="half" idx="4294967295"/>
          </p:nvPr>
        </p:nvSpPr>
        <p:spPr>
          <a:xfrm>
            <a:off x="509588" y="1290638"/>
            <a:ext cx="4459287" cy="1882775"/>
          </a:xfrm>
        </p:spPr>
        <p:txBody>
          <a:bodyPr/>
          <a:lstStyle/>
          <a:p>
            <a:pPr marL="228600" indent="-228600">
              <a:buFont typeface="Wingdings" pitchFamily="2" charset="2"/>
              <a:buNone/>
              <a:tabLst>
                <a:tab pos="576263" algn="l"/>
              </a:tabLst>
            </a:pPr>
            <a:r>
              <a:rPr lang="en-US" i="1" smtClean="0">
                <a:solidFill>
                  <a:srgbClr val="CC0000"/>
                </a:solidFill>
                <a:ea typeface="ＭＳ Ｐゴシック" pitchFamily="34" charset="-128"/>
              </a:rPr>
              <a:t>Calculating access link utilization, delay with cache:</a:t>
            </a:r>
          </a:p>
          <a:p>
            <a:pPr marL="228600" indent="-228600">
              <a:lnSpc>
                <a:spcPct val="80000"/>
              </a:lnSpc>
              <a:tabLst>
                <a:tab pos="576263" algn="l"/>
              </a:tabLst>
            </a:pPr>
            <a:r>
              <a:rPr lang="en-US" sz="2400" smtClean="0">
                <a:ea typeface="ＭＳ Ｐゴシック" pitchFamily="34" charset="-128"/>
              </a:rPr>
              <a:t>suppose cache hit rate is 0.4</a:t>
            </a:r>
          </a:p>
          <a:p>
            <a:pPr marL="576263" lvl="1" indent="-233363">
              <a:tabLst>
                <a:tab pos="576263" algn="l"/>
              </a:tabLst>
            </a:pPr>
            <a:r>
              <a:rPr lang="en-US" sz="2000" smtClean="0">
                <a:ea typeface="ＭＳ Ｐゴシック" pitchFamily="34" charset="-128"/>
              </a:rPr>
              <a:t>40% requests satisfied at cache, 60% requests satisfied at origin </a:t>
            </a:r>
          </a:p>
          <a:p>
            <a:pPr marL="228600" indent="-228600">
              <a:lnSpc>
                <a:spcPct val="80000"/>
              </a:lnSpc>
              <a:buFont typeface="Wingdings" pitchFamily="2" charset="2"/>
              <a:buNone/>
              <a:tabLst>
                <a:tab pos="576263" algn="l"/>
              </a:tabLst>
            </a:pPr>
            <a:r>
              <a:rPr lang="en-US" sz="2400" smtClean="0">
                <a:ea typeface="ＭＳ Ｐゴシック" pitchFamily="34" charset="-128"/>
              </a:rPr>
              <a:t>  </a:t>
            </a:r>
          </a:p>
        </p:txBody>
      </p:sp>
      <p:sp>
        <p:nvSpPr>
          <p:cNvPr id="44039" name="Text Box 50"/>
          <p:cNvSpPr txBox="1">
            <a:spLocks noChangeArrowheads="1"/>
          </p:cNvSpPr>
          <p:nvPr/>
        </p:nvSpPr>
        <p:spPr bwMode="auto">
          <a:xfrm>
            <a:off x="7696200" y="1824038"/>
            <a:ext cx="933450" cy="641350"/>
          </a:xfrm>
          <a:prstGeom prst="rect">
            <a:avLst/>
          </a:prstGeom>
          <a:noFill/>
          <a:ln w="9525">
            <a:noFill/>
            <a:miter lim="800000"/>
            <a:headEnd/>
            <a:tailEnd/>
          </a:ln>
        </p:spPr>
        <p:txBody>
          <a:bodyPr wrap="none">
            <a:spAutoFit/>
          </a:bodyPr>
          <a:lstStyle/>
          <a:p>
            <a:pPr algn="r">
              <a:spcBef>
                <a:spcPct val="0"/>
              </a:spcBef>
              <a:buClrTx/>
              <a:buSzTx/>
              <a:buFontTx/>
              <a:buNone/>
            </a:pPr>
            <a:r>
              <a:rPr lang="en-US" sz="1800"/>
              <a:t>origin</a:t>
            </a:r>
          </a:p>
          <a:p>
            <a:pPr algn="r">
              <a:spcBef>
                <a:spcPct val="0"/>
              </a:spcBef>
              <a:buClrTx/>
              <a:buSzTx/>
              <a:buFontTx/>
              <a:buNone/>
            </a:pPr>
            <a:r>
              <a:rPr lang="en-US" sz="1800"/>
              <a:t>servers</a:t>
            </a:r>
          </a:p>
        </p:txBody>
      </p:sp>
      <p:sp>
        <p:nvSpPr>
          <p:cNvPr id="44040" name="Line 95"/>
          <p:cNvSpPr>
            <a:spLocks noChangeShapeType="1"/>
          </p:cNvSpPr>
          <p:nvPr/>
        </p:nvSpPr>
        <p:spPr bwMode="auto">
          <a:xfrm>
            <a:off x="6591300" y="3467100"/>
            <a:ext cx="0" cy="1062038"/>
          </a:xfrm>
          <a:prstGeom prst="line">
            <a:avLst/>
          </a:prstGeom>
          <a:noFill/>
          <a:ln w="28575">
            <a:solidFill>
              <a:schemeClr val="tx1"/>
            </a:solidFill>
            <a:round/>
            <a:headEnd/>
            <a:tailEnd/>
          </a:ln>
        </p:spPr>
        <p:txBody>
          <a:bodyPr wrap="none" anchor="ctr"/>
          <a:lstStyle/>
          <a:p>
            <a:endParaRPr lang="tr-TR"/>
          </a:p>
        </p:txBody>
      </p:sp>
      <p:sp>
        <p:nvSpPr>
          <p:cNvPr id="44041" name="Text Box 99"/>
          <p:cNvSpPr txBox="1">
            <a:spLocks noChangeArrowheads="1"/>
          </p:cNvSpPr>
          <p:nvPr/>
        </p:nvSpPr>
        <p:spPr bwMode="auto">
          <a:xfrm>
            <a:off x="6592888" y="3656013"/>
            <a:ext cx="1190625" cy="581025"/>
          </a:xfrm>
          <a:prstGeom prst="rect">
            <a:avLst/>
          </a:prstGeom>
          <a:noFill/>
          <a:ln w="9525">
            <a:noFill/>
            <a:miter lim="800000"/>
            <a:headEnd/>
            <a:tailEnd/>
          </a:ln>
        </p:spPr>
        <p:txBody>
          <a:bodyPr wrap="none">
            <a:spAutoFit/>
          </a:bodyPr>
          <a:lstStyle/>
          <a:p>
            <a:pPr>
              <a:spcBef>
                <a:spcPct val="0"/>
              </a:spcBef>
              <a:buClrTx/>
              <a:buSzTx/>
              <a:buFontTx/>
              <a:buNone/>
            </a:pPr>
            <a:r>
              <a:rPr lang="en-US" sz="1600"/>
              <a:t>1.54 Mbps </a:t>
            </a:r>
          </a:p>
          <a:p>
            <a:pPr>
              <a:spcBef>
                <a:spcPct val="0"/>
              </a:spcBef>
              <a:buClrTx/>
              <a:buSzTx/>
              <a:buFontTx/>
              <a:buNone/>
            </a:pPr>
            <a:r>
              <a:rPr lang="en-US" sz="1600"/>
              <a:t>access link</a:t>
            </a:r>
            <a:endParaRPr lang="en-US" sz="2400">
              <a:solidFill>
                <a:schemeClr val="accent2"/>
              </a:solidFill>
            </a:endParaRPr>
          </a:p>
        </p:txBody>
      </p:sp>
      <p:sp>
        <p:nvSpPr>
          <p:cNvPr id="149566" name="Rectangle 4"/>
          <p:cNvSpPr>
            <a:spLocks noChangeArrowheads="1"/>
          </p:cNvSpPr>
          <p:nvPr/>
        </p:nvSpPr>
        <p:spPr bwMode="auto">
          <a:xfrm>
            <a:off x="506413" y="3057525"/>
            <a:ext cx="4459287" cy="1570038"/>
          </a:xfrm>
          <a:prstGeom prst="rect">
            <a:avLst/>
          </a:prstGeom>
          <a:noFill/>
          <a:ln w="9525">
            <a:noFill/>
            <a:miter lim="800000"/>
            <a:headEnd/>
            <a:tailEnd/>
          </a:ln>
        </p:spPr>
        <p:txBody>
          <a:bodyPr/>
          <a:lstStyle/>
          <a:p>
            <a:pPr marL="228600" indent="-228600">
              <a:lnSpc>
                <a:spcPct val="85000"/>
              </a:lnSpc>
              <a:buClr>
                <a:srgbClr val="000099"/>
              </a:buClr>
              <a:buSzPct val="65000"/>
              <a:buFont typeface="Wingdings" pitchFamily="2" charset="2"/>
              <a:buChar char="v"/>
              <a:tabLst>
                <a:tab pos="576263" algn="l"/>
              </a:tabLst>
            </a:pPr>
            <a:r>
              <a:rPr lang="en-US" sz="2400">
                <a:latin typeface="Gill Sans MT" pitchFamily="34" charset="0"/>
              </a:rPr>
              <a:t>access link utilization: </a:t>
            </a:r>
          </a:p>
          <a:p>
            <a:pPr marL="576263" lvl="1" indent="-233363">
              <a:lnSpc>
                <a:spcPct val="80000"/>
              </a:lnSpc>
              <a:buClr>
                <a:srgbClr val="000099"/>
              </a:buClr>
              <a:buSzTx/>
              <a:buFont typeface="Wingdings" pitchFamily="2" charset="2"/>
              <a:buChar char="§"/>
              <a:tabLst>
                <a:tab pos="576263" algn="l"/>
              </a:tabLst>
            </a:pPr>
            <a:r>
              <a:rPr lang="en-US" sz="1800">
                <a:latin typeface="Gill Sans MT" pitchFamily="34" charset="0"/>
              </a:rPr>
              <a:t>60% of requests use access link </a:t>
            </a:r>
          </a:p>
          <a:p>
            <a:pPr marL="228600" indent="-228600">
              <a:lnSpc>
                <a:spcPct val="80000"/>
              </a:lnSpc>
              <a:buClr>
                <a:srgbClr val="000099"/>
              </a:buClr>
              <a:buSzPct val="65000"/>
              <a:buFont typeface="Wingdings" pitchFamily="2" charset="2"/>
              <a:buChar char="v"/>
              <a:tabLst>
                <a:tab pos="576263" algn="l"/>
              </a:tabLst>
            </a:pPr>
            <a:r>
              <a:rPr lang="en-US">
                <a:latin typeface="Gill Sans MT" pitchFamily="34" charset="0"/>
              </a:rPr>
              <a:t>data rate to browsers over access link = 0.6*1.50 Mbps = .9 Mbps </a:t>
            </a:r>
          </a:p>
          <a:p>
            <a:pPr marL="576263" lvl="1" indent="-233363">
              <a:lnSpc>
                <a:spcPct val="80000"/>
              </a:lnSpc>
              <a:buClr>
                <a:srgbClr val="000099"/>
              </a:buClr>
              <a:buSzTx/>
              <a:buFont typeface="Wingdings" pitchFamily="2" charset="2"/>
              <a:buChar char="§"/>
              <a:tabLst>
                <a:tab pos="576263" algn="l"/>
              </a:tabLst>
            </a:pPr>
            <a:r>
              <a:rPr lang="en-US" sz="1800">
                <a:latin typeface="Gill Sans MT" pitchFamily="34" charset="0"/>
              </a:rPr>
              <a:t>utilization = 0.9/1.54 = .58</a:t>
            </a:r>
          </a:p>
        </p:txBody>
      </p:sp>
      <p:sp>
        <p:nvSpPr>
          <p:cNvPr id="149567" name="Rectangle 4"/>
          <p:cNvSpPr>
            <a:spLocks noChangeArrowheads="1"/>
          </p:cNvSpPr>
          <p:nvPr/>
        </p:nvSpPr>
        <p:spPr bwMode="auto">
          <a:xfrm>
            <a:off x="538163" y="4557713"/>
            <a:ext cx="4459287" cy="1492250"/>
          </a:xfrm>
          <a:prstGeom prst="rect">
            <a:avLst/>
          </a:prstGeom>
          <a:noFill/>
          <a:ln w="9525">
            <a:noFill/>
            <a:miter lim="800000"/>
            <a:headEnd/>
            <a:tailEnd/>
          </a:ln>
        </p:spPr>
        <p:txBody>
          <a:bodyPr/>
          <a:lstStyle/>
          <a:p>
            <a:pPr marL="228600" indent="-228600">
              <a:lnSpc>
                <a:spcPct val="85000"/>
              </a:lnSpc>
              <a:buClr>
                <a:srgbClr val="000099"/>
              </a:buClr>
              <a:buSzPct val="65000"/>
              <a:buFont typeface="Wingdings" pitchFamily="2" charset="2"/>
              <a:buChar char="v"/>
              <a:tabLst>
                <a:tab pos="576263" algn="l"/>
              </a:tabLst>
            </a:pPr>
            <a:r>
              <a:rPr lang="en-US" sz="2400">
                <a:latin typeface="Gill Sans MT" pitchFamily="34" charset="0"/>
              </a:rPr>
              <a:t>total delay</a:t>
            </a:r>
          </a:p>
          <a:p>
            <a:pPr marL="576263" lvl="1" indent="-233363">
              <a:lnSpc>
                <a:spcPct val="80000"/>
              </a:lnSpc>
              <a:buClr>
                <a:srgbClr val="000099"/>
              </a:buClr>
              <a:buSzTx/>
              <a:buFont typeface="Wingdings" pitchFamily="2" charset="2"/>
              <a:buChar char="§"/>
              <a:tabLst>
                <a:tab pos="576263" algn="l"/>
              </a:tabLst>
            </a:pPr>
            <a:r>
              <a:rPr lang="en-US" sz="1800">
                <a:latin typeface="Gill Sans MT" pitchFamily="34" charset="0"/>
              </a:rPr>
              <a:t>= 0.6 * (delay from origin servers) +0.4 * (delay when satisfied at cache)</a:t>
            </a:r>
          </a:p>
          <a:p>
            <a:pPr marL="576263" lvl="1" indent="-233363">
              <a:lnSpc>
                <a:spcPct val="80000"/>
              </a:lnSpc>
              <a:buClr>
                <a:srgbClr val="000099"/>
              </a:buClr>
              <a:buSzTx/>
              <a:buFont typeface="Wingdings" pitchFamily="2" charset="2"/>
              <a:buChar char="§"/>
              <a:tabLst>
                <a:tab pos="576263" algn="l"/>
              </a:tabLst>
            </a:pPr>
            <a:r>
              <a:rPr lang="en-US" sz="1800">
                <a:latin typeface="Gill Sans MT" pitchFamily="34" charset="0"/>
              </a:rPr>
              <a:t>= 0.6 (2.01) + 0.4 (~msecs) </a:t>
            </a:r>
          </a:p>
          <a:p>
            <a:pPr marL="576263" lvl="1" indent="-233363">
              <a:lnSpc>
                <a:spcPct val="80000"/>
              </a:lnSpc>
              <a:buClr>
                <a:srgbClr val="000099"/>
              </a:buClr>
              <a:buSzTx/>
              <a:buFont typeface="Wingdings" pitchFamily="2" charset="2"/>
              <a:buChar char="§"/>
              <a:tabLst>
                <a:tab pos="576263" algn="l"/>
              </a:tabLst>
            </a:pPr>
            <a:r>
              <a:rPr lang="en-US" sz="1800">
                <a:latin typeface="Gill Sans MT" pitchFamily="34" charset="0"/>
              </a:rPr>
              <a:t>= ~ 1.2 secs</a:t>
            </a:r>
          </a:p>
          <a:p>
            <a:pPr marL="576263" lvl="1" indent="-233363">
              <a:lnSpc>
                <a:spcPct val="80000"/>
              </a:lnSpc>
              <a:buClr>
                <a:srgbClr val="000099"/>
              </a:buClr>
              <a:buSzTx/>
              <a:buFont typeface="Wingdings" pitchFamily="2" charset="2"/>
              <a:buChar char="§"/>
              <a:tabLst>
                <a:tab pos="576263" algn="l"/>
              </a:tabLst>
            </a:pPr>
            <a:r>
              <a:rPr lang="en-US" sz="1800">
                <a:latin typeface="Gill Sans MT" pitchFamily="34" charset="0"/>
              </a:rPr>
              <a:t>less than with 154 Mbps link (and cheaper too!)</a:t>
            </a:r>
          </a:p>
          <a:p>
            <a:pPr marL="228600" indent="-228600">
              <a:lnSpc>
                <a:spcPct val="80000"/>
              </a:lnSpc>
              <a:buClr>
                <a:srgbClr val="000099"/>
              </a:buClr>
              <a:buSzPct val="65000"/>
              <a:buFont typeface="Wingdings" pitchFamily="2" charset="2"/>
              <a:buNone/>
              <a:tabLst>
                <a:tab pos="576263" algn="l"/>
              </a:tabLst>
            </a:pPr>
            <a:r>
              <a:rPr lang="en-US" sz="2400">
                <a:latin typeface="Gill Sans MT" pitchFamily="34" charset="0"/>
              </a:rPr>
              <a:t>  </a:t>
            </a:r>
          </a:p>
        </p:txBody>
      </p:sp>
      <p:sp>
        <p:nvSpPr>
          <p:cNvPr id="44044" name="Line 2"/>
          <p:cNvSpPr>
            <a:spLocks noChangeShapeType="1"/>
          </p:cNvSpPr>
          <p:nvPr/>
        </p:nvSpPr>
        <p:spPr bwMode="auto">
          <a:xfrm>
            <a:off x="5267325" y="2409825"/>
            <a:ext cx="285750" cy="114300"/>
          </a:xfrm>
          <a:prstGeom prst="line">
            <a:avLst/>
          </a:prstGeom>
          <a:noFill/>
          <a:ln w="28575">
            <a:solidFill>
              <a:schemeClr val="accent2"/>
            </a:solidFill>
            <a:round/>
            <a:headEnd/>
            <a:tailEnd/>
          </a:ln>
        </p:spPr>
        <p:txBody>
          <a:bodyPr wrap="none" anchor="ctr"/>
          <a:lstStyle/>
          <a:p>
            <a:endParaRPr lang="tr-TR"/>
          </a:p>
        </p:txBody>
      </p:sp>
      <p:sp>
        <p:nvSpPr>
          <p:cNvPr id="44045" name="Line 51"/>
          <p:cNvSpPr>
            <a:spLocks noChangeShapeType="1"/>
          </p:cNvSpPr>
          <p:nvPr/>
        </p:nvSpPr>
        <p:spPr bwMode="auto">
          <a:xfrm>
            <a:off x="6076950" y="2028825"/>
            <a:ext cx="66675" cy="276225"/>
          </a:xfrm>
          <a:prstGeom prst="line">
            <a:avLst/>
          </a:prstGeom>
          <a:noFill/>
          <a:ln w="28575">
            <a:solidFill>
              <a:schemeClr val="accent2"/>
            </a:solidFill>
            <a:round/>
            <a:headEnd/>
            <a:tailEnd/>
          </a:ln>
        </p:spPr>
        <p:txBody>
          <a:bodyPr wrap="none" anchor="ctr"/>
          <a:lstStyle/>
          <a:p>
            <a:endParaRPr lang="tr-TR"/>
          </a:p>
        </p:txBody>
      </p:sp>
      <p:sp>
        <p:nvSpPr>
          <p:cNvPr id="44046" name="Line 52"/>
          <p:cNvSpPr>
            <a:spLocks noChangeShapeType="1"/>
          </p:cNvSpPr>
          <p:nvPr/>
        </p:nvSpPr>
        <p:spPr bwMode="auto">
          <a:xfrm flipH="1">
            <a:off x="6705600" y="2066925"/>
            <a:ext cx="9525" cy="238125"/>
          </a:xfrm>
          <a:prstGeom prst="line">
            <a:avLst/>
          </a:prstGeom>
          <a:noFill/>
          <a:ln w="28575">
            <a:solidFill>
              <a:schemeClr val="accent2"/>
            </a:solidFill>
            <a:round/>
            <a:headEnd/>
            <a:tailEnd/>
          </a:ln>
        </p:spPr>
        <p:txBody>
          <a:bodyPr wrap="none" anchor="ctr"/>
          <a:lstStyle/>
          <a:p>
            <a:endParaRPr lang="tr-TR"/>
          </a:p>
        </p:txBody>
      </p:sp>
      <p:sp>
        <p:nvSpPr>
          <p:cNvPr id="44047" name="Line 53"/>
          <p:cNvSpPr>
            <a:spLocks noChangeShapeType="1"/>
          </p:cNvSpPr>
          <p:nvPr/>
        </p:nvSpPr>
        <p:spPr bwMode="auto">
          <a:xfrm flipH="1">
            <a:off x="7162800" y="2228850"/>
            <a:ext cx="133350" cy="209550"/>
          </a:xfrm>
          <a:prstGeom prst="line">
            <a:avLst/>
          </a:prstGeom>
          <a:noFill/>
          <a:ln w="28575">
            <a:solidFill>
              <a:schemeClr val="accent2"/>
            </a:solidFill>
            <a:round/>
            <a:headEnd/>
            <a:tailEnd/>
          </a:ln>
        </p:spPr>
        <p:txBody>
          <a:bodyPr wrap="none" anchor="ctr"/>
          <a:lstStyle/>
          <a:p>
            <a:endParaRPr lang="tr-TR"/>
          </a:p>
        </p:txBody>
      </p:sp>
      <p:sp>
        <p:nvSpPr>
          <p:cNvPr id="44048" name="Line 54"/>
          <p:cNvSpPr>
            <a:spLocks noChangeShapeType="1"/>
          </p:cNvSpPr>
          <p:nvPr/>
        </p:nvSpPr>
        <p:spPr bwMode="auto">
          <a:xfrm flipH="1" flipV="1">
            <a:off x="7324725" y="2990850"/>
            <a:ext cx="247650" cy="0"/>
          </a:xfrm>
          <a:prstGeom prst="line">
            <a:avLst/>
          </a:prstGeom>
          <a:noFill/>
          <a:ln w="28575">
            <a:solidFill>
              <a:schemeClr val="accent2"/>
            </a:solidFill>
            <a:round/>
            <a:headEnd/>
            <a:tailEnd/>
          </a:ln>
        </p:spPr>
        <p:txBody>
          <a:bodyPr wrap="none" anchor="ctr"/>
          <a:lstStyle/>
          <a:p>
            <a:endParaRPr lang="tr-TR"/>
          </a:p>
        </p:txBody>
      </p:sp>
      <p:sp>
        <p:nvSpPr>
          <p:cNvPr id="44049" name="Freeform 55"/>
          <p:cNvSpPr>
            <a:spLocks/>
          </p:cNvSpPr>
          <p:nvPr/>
        </p:nvSpPr>
        <p:spPr bwMode="auto">
          <a:xfrm>
            <a:off x="5351463" y="2022475"/>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tr-TR"/>
          </a:p>
        </p:txBody>
      </p:sp>
      <p:sp>
        <p:nvSpPr>
          <p:cNvPr id="44050" name="Text Box 70"/>
          <p:cNvSpPr txBox="1">
            <a:spLocks noChangeArrowheads="1"/>
          </p:cNvSpPr>
          <p:nvPr/>
        </p:nvSpPr>
        <p:spPr bwMode="auto">
          <a:xfrm>
            <a:off x="6057900" y="2354263"/>
            <a:ext cx="9318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public</a:t>
            </a:r>
          </a:p>
          <a:p>
            <a:pPr algn="ctr">
              <a:spcBef>
                <a:spcPct val="0"/>
              </a:spcBef>
              <a:buClrTx/>
              <a:buSzTx/>
              <a:buFontTx/>
              <a:buNone/>
            </a:pPr>
            <a:r>
              <a:rPr lang="en-US" sz="1600">
                <a:solidFill>
                  <a:srgbClr val="CC0000"/>
                </a:solidFill>
              </a:rPr>
              <a:t> Internet</a:t>
            </a:r>
            <a:endParaRPr lang="en-US" sz="2400">
              <a:solidFill>
                <a:srgbClr val="CC0000"/>
              </a:solidFill>
            </a:endParaRPr>
          </a:p>
        </p:txBody>
      </p:sp>
      <p:grpSp>
        <p:nvGrpSpPr>
          <p:cNvPr id="44051" name="Group 71"/>
          <p:cNvGrpSpPr>
            <a:grpSpLocks/>
          </p:cNvGrpSpPr>
          <p:nvPr/>
        </p:nvGrpSpPr>
        <p:grpSpPr bwMode="auto">
          <a:xfrm>
            <a:off x="6175375" y="3165475"/>
            <a:ext cx="881063" cy="307975"/>
            <a:chOff x="2356" y="1300"/>
            <a:chExt cx="555" cy="194"/>
          </a:xfrm>
        </p:grpSpPr>
        <p:sp>
          <p:nvSpPr>
            <p:cNvPr id="4427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4428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4428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44282" name="Group 75"/>
            <p:cNvGrpSpPr>
              <a:grpSpLocks/>
            </p:cNvGrpSpPr>
            <p:nvPr/>
          </p:nvGrpSpPr>
          <p:grpSpPr bwMode="auto">
            <a:xfrm>
              <a:off x="2468" y="1332"/>
              <a:ext cx="310" cy="60"/>
              <a:chOff x="2468" y="1332"/>
              <a:chExt cx="310" cy="60"/>
            </a:xfrm>
          </p:grpSpPr>
          <p:sp>
            <p:nvSpPr>
              <p:cNvPr id="44285" name="Freeform 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tr-TR"/>
              </a:p>
            </p:txBody>
          </p:sp>
          <p:sp>
            <p:nvSpPr>
              <p:cNvPr id="44286" name="Freeform 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tr-TR"/>
              </a:p>
            </p:txBody>
          </p:sp>
        </p:grpSp>
        <p:sp>
          <p:nvSpPr>
            <p:cNvPr id="44283" name="Line 7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tr-TR"/>
            </a:p>
          </p:txBody>
        </p:sp>
        <p:sp>
          <p:nvSpPr>
            <p:cNvPr id="44284" name="Line 7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tr-TR"/>
            </a:p>
          </p:txBody>
        </p:sp>
      </p:grpSp>
      <p:grpSp>
        <p:nvGrpSpPr>
          <p:cNvPr id="44052" name="Group 80"/>
          <p:cNvGrpSpPr>
            <a:grpSpLocks/>
          </p:cNvGrpSpPr>
          <p:nvPr/>
        </p:nvGrpSpPr>
        <p:grpSpPr bwMode="auto">
          <a:xfrm>
            <a:off x="4919663" y="1957388"/>
            <a:ext cx="377825" cy="576262"/>
            <a:chOff x="4140" y="429"/>
            <a:chExt cx="1425" cy="2396"/>
          </a:xfrm>
        </p:grpSpPr>
        <p:sp>
          <p:nvSpPr>
            <p:cNvPr id="44247" name="Freeform 81"/>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4248" name="Rectangle 82"/>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4249" name="Freeform 83"/>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4250" name="Freeform 84"/>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251" name="Rectangle 85"/>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252" name="Group 86"/>
            <p:cNvGrpSpPr>
              <a:grpSpLocks/>
            </p:cNvGrpSpPr>
            <p:nvPr/>
          </p:nvGrpSpPr>
          <p:grpSpPr bwMode="auto">
            <a:xfrm>
              <a:off x="4749" y="668"/>
              <a:ext cx="581" cy="145"/>
              <a:chOff x="614" y="2568"/>
              <a:chExt cx="725" cy="139"/>
            </a:xfrm>
          </p:grpSpPr>
          <p:sp>
            <p:nvSpPr>
              <p:cNvPr id="44277" name="AutoShape 87"/>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78" name="AutoShape 88"/>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253" name="Rectangle 89"/>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254" name="Group 90"/>
            <p:cNvGrpSpPr>
              <a:grpSpLocks/>
            </p:cNvGrpSpPr>
            <p:nvPr/>
          </p:nvGrpSpPr>
          <p:grpSpPr bwMode="auto">
            <a:xfrm>
              <a:off x="4747" y="994"/>
              <a:ext cx="581" cy="134"/>
              <a:chOff x="614" y="2568"/>
              <a:chExt cx="725" cy="139"/>
            </a:xfrm>
          </p:grpSpPr>
          <p:sp>
            <p:nvSpPr>
              <p:cNvPr id="44275" name="AutoShape 91"/>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76" name="AutoShape 92"/>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255" name="Rectangle 93"/>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4256" name="Rectangle 94"/>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257" name="Group 95"/>
            <p:cNvGrpSpPr>
              <a:grpSpLocks/>
            </p:cNvGrpSpPr>
            <p:nvPr/>
          </p:nvGrpSpPr>
          <p:grpSpPr bwMode="auto">
            <a:xfrm>
              <a:off x="4735" y="1627"/>
              <a:ext cx="582" cy="151"/>
              <a:chOff x="614" y="2568"/>
              <a:chExt cx="725" cy="139"/>
            </a:xfrm>
          </p:grpSpPr>
          <p:sp>
            <p:nvSpPr>
              <p:cNvPr id="44273" name="AutoShape 96"/>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74" name="AutoShape 97"/>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258" name="Freeform 98"/>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4259" name="Group 99"/>
            <p:cNvGrpSpPr>
              <a:grpSpLocks/>
            </p:cNvGrpSpPr>
            <p:nvPr/>
          </p:nvGrpSpPr>
          <p:grpSpPr bwMode="auto">
            <a:xfrm>
              <a:off x="4739" y="1327"/>
              <a:ext cx="582" cy="139"/>
              <a:chOff x="614" y="2568"/>
              <a:chExt cx="725" cy="139"/>
            </a:xfrm>
          </p:grpSpPr>
          <p:sp>
            <p:nvSpPr>
              <p:cNvPr id="44271" name="AutoShape 100"/>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72" name="AutoShape 101"/>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260" name="Rectangle 102"/>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4261" name="Freeform 103"/>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262" name="Freeform 104"/>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263" name="Oval 105"/>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4264" name="Freeform 106"/>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4265" name="AutoShape 107"/>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4266" name="AutoShape 108"/>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4267" name="Oval 109"/>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4268" name="Oval 110"/>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4269" name="Oval 111"/>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4270" name="Rectangle 112"/>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4053" name="Group 113"/>
          <p:cNvGrpSpPr>
            <a:grpSpLocks/>
          </p:cNvGrpSpPr>
          <p:nvPr/>
        </p:nvGrpSpPr>
        <p:grpSpPr bwMode="auto">
          <a:xfrm>
            <a:off x="5834063" y="1479550"/>
            <a:ext cx="377825" cy="576263"/>
            <a:chOff x="4140" y="429"/>
            <a:chExt cx="1425" cy="2396"/>
          </a:xfrm>
        </p:grpSpPr>
        <p:sp>
          <p:nvSpPr>
            <p:cNvPr id="44215" name="Freeform 114"/>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4216" name="Rectangle 115"/>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4217" name="Freeform 116"/>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4218" name="Freeform 117"/>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219" name="Rectangle 118"/>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220" name="Group 119"/>
            <p:cNvGrpSpPr>
              <a:grpSpLocks/>
            </p:cNvGrpSpPr>
            <p:nvPr/>
          </p:nvGrpSpPr>
          <p:grpSpPr bwMode="auto">
            <a:xfrm>
              <a:off x="4749" y="668"/>
              <a:ext cx="581" cy="145"/>
              <a:chOff x="614" y="2568"/>
              <a:chExt cx="725" cy="139"/>
            </a:xfrm>
          </p:grpSpPr>
          <p:sp>
            <p:nvSpPr>
              <p:cNvPr id="44245" name="AutoShape 120"/>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46" name="AutoShape 121"/>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221" name="Rectangle 122"/>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222" name="Group 123"/>
            <p:cNvGrpSpPr>
              <a:grpSpLocks/>
            </p:cNvGrpSpPr>
            <p:nvPr/>
          </p:nvGrpSpPr>
          <p:grpSpPr bwMode="auto">
            <a:xfrm>
              <a:off x="4747" y="994"/>
              <a:ext cx="581" cy="134"/>
              <a:chOff x="614" y="2568"/>
              <a:chExt cx="725" cy="139"/>
            </a:xfrm>
          </p:grpSpPr>
          <p:sp>
            <p:nvSpPr>
              <p:cNvPr id="44243" name="AutoShape 124"/>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44" name="AutoShape 125"/>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223" name="Rectangle 126"/>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4224" name="Rectangle 127"/>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225" name="Group 128"/>
            <p:cNvGrpSpPr>
              <a:grpSpLocks/>
            </p:cNvGrpSpPr>
            <p:nvPr/>
          </p:nvGrpSpPr>
          <p:grpSpPr bwMode="auto">
            <a:xfrm>
              <a:off x="4735" y="1627"/>
              <a:ext cx="582" cy="151"/>
              <a:chOff x="614" y="2568"/>
              <a:chExt cx="725" cy="139"/>
            </a:xfrm>
          </p:grpSpPr>
          <p:sp>
            <p:nvSpPr>
              <p:cNvPr id="44241" name="AutoShape 129"/>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42" name="AutoShape 130"/>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226" name="Freeform 131"/>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4227" name="Group 132"/>
            <p:cNvGrpSpPr>
              <a:grpSpLocks/>
            </p:cNvGrpSpPr>
            <p:nvPr/>
          </p:nvGrpSpPr>
          <p:grpSpPr bwMode="auto">
            <a:xfrm>
              <a:off x="4739" y="1327"/>
              <a:ext cx="582" cy="139"/>
              <a:chOff x="614" y="2568"/>
              <a:chExt cx="725" cy="139"/>
            </a:xfrm>
          </p:grpSpPr>
          <p:sp>
            <p:nvSpPr>
              <p:cNvPr id="44239" name="AutoShape 133"/>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40" name="AutoShape 134"/>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228" name="Rectangle 135"/>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4229" name="Freeform 136"/>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230" name="Freeform 137"/>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231" name="Oval 138"/>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4232" name="Freeform 139"/>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4233" name="AutoShape 140"/>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4234" name="AutoShape 141"/>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4235" name="Oval 142"/>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4236" name="Oval 143"/>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4237" name="Oval 144"/>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4238" name="Rectangle 145"/>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4054" name="Group 146"/>
          <p:cNvGrpSpPr>
            <a:grpSpLocks/>
          </p:cNvGrpSpPr>
          <p:nvPr/>
        </p:nvGrpSpPr>
        <p:grpSpPr bwMode="auto">
          <a:xfrm>
            <a:off x="6586538" y="1511300"/>
            <a:ext cx="377825" cy="576263"/>
            <a:chOff x="4140" y="429"/>
            <a:chExt cx="1425" cy="2396"/>
          </a:xfrm>
        </p:grpSpPr>
        <p:sp>
          <p:nvSpPr>
            <p:cNvPr id="44183" name="Freeform 147"/>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4184" name="Rectangle 148"/>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4185" name="Freeform 149"/>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4186" name="Freeform 150"/>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187" name="Rectangle 151"/>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188" name="Group 152"/>
            <p:cNvGrpSpPr>
              <a:grpSpLocks/>
            </p:cNvGrpSpPr>
            <p:nvPr/>
          </p:nvGrpSpPr>
          <p:grpSpPr bwMode="auto">
            <a:xfrm>
              <a:off x="4749" y="668"/>
              <a:ext cx="581" cy="145"/>
              <a:chOff x="614" y="2568"/>
              <a:chExt cx="725" cy="139"/>
            </a:xfrm>
          </p:grpSpPr>
          <p:sp>
            <p:nvSpPr>
              <p:cNvPr id="44213" name="AutoShape 153"/>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14" name="AutoShape 154"/>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89" name="Rectangle 155"/>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190" name="Group 156"/>
            <p:cNvGrpSpPr>
              <a:grpSpLocks/>
            </p:cNvGrpSpPr>
            <p:nvPr/>
          </p:nvGrpSpPr>
          <p:grpSpPr bwMode="auto">
            <a:xfrm>
              <a:off x="4747" y="994"/>
              <a:ext cx="581" cy="134"/>
              <a:chOff x="614" y="2568"/>
              <a:chExt cx="725" cy="139"/>
            </a:xfrm>
          </p:grpSpPr>
          <p:sp>
            <p:nvSpPr>
              <p:cNvPr id="44211" name="AutoShape 157"/>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12" name="AutoShape 158"/>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91" name="Rectangle 159"/>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4192" name="Rectangle 160"/>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193" name="Group 161"/>
            <p:cNvGrpSpPr>
              <a:grpSpLocks/>
            </p:cNvGrpSpPr>
            <p:nvPr/>
          </p:nvGrpSpPr>
          <p:grpSpPr bwMode="auto">
            <a:xfrm>
              <a:off x="4735" y="1627"/>
              <a:ext cx="582" cy="151"/>
              <a:chOff x="614" y="2568"/>
              <a:chExt cx="725" cy="139"/>
            </a:xfrm>
          </p:grpSpPr>
          <p:sp>
            <p:nvSpPr>
              <p:cNvPr id="44209" name="AutoShape 162"/>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10" name="AutoShape 163"/>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94" name="Freeform 164"/>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4195" name="Group 165"/>
            <p:cNvGrpSpPr>
              <a:grpSpLocks/>
            </p:cNvGrpSpPr>
            <p:nvPr/>
          </p:nvGrpSpPr>
          <p:grpSpPr bwMode="auto">
            <a:xfrm>
              <a:off x="4739" y="1327"/>
              <a:ext cx="582" cy="139"/>
              <a:chOff x="614" y="2568"/>
              <a:chExt cx="725" cy="139"/>
            </a:xfrm>
          </p:grpSpPr>
          <p:sp>
            <p:nvSpPr>
              <p:cNvPr id="44207" name="AutoShape 166"/>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208" name="AutoShape 167"/>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96" name="Rectangle 168"/>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4197" name="Freeform 169"/>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198" name="Freeform 170"/>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199" name="Oval 171"/>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4200" name="Freeform 172"/>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4201" name="AutoShape 173"/>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4202" name="AutoShape 174"/>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4203" name="Oval 175"/>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4204" name="Oval 176"/>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4205" name="Oval 177"/>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4206" name="Rectangle 178"/>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4055" name="Group 179"/>
          <p:cNvGrpSpPr>
            <a:grpSpLocks/>
          </p:cNvGrpSpPr>
          <p:nvPr/>
        </p:nvGrpSpPr>
        <p:grpSpPr bwMode="auto">
          <a:xfrm>
            <a:off x="7196138" y="1663700"/>
            <a:ext cx="377825" cy="576263"/>
            <a:chOff x="4140" y="429"/>
            <a:chExt cx="1425" cy="2396"/>
          </a:xfrm>
        </p:grpSpPr>
        <p:sp>
          <p:nvSpPr>
            <p:cNvPr id="44151" name="Freeform 180"/>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4152" name="Rectangle 18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4153" name="Freeform 182"/>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4154" name="Freeform 183"/>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155" name="Rectangle 18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156" name="Group 185"/>
            <p:cNvGrpSpPr>
              <a:grpSpLocks/>
            </p:cNvGrpSpPr>
            <p:nvPr/>
          </p:nvGrpSpPr>
          <p:grpSpPr bwMode="auto">
            <a:xfrm>
              <a:off x="4749" y="668"/>
              <a:ext cx="581" cy="145"/>
              <a:chOff x="614" y="2568"/>
              <a:chExt cx="725" cy="139"/>
            </a:xfrm>
          </p:grpSpPr>
          <p:sp>
            <p:nvSpPr>
              <p:cNvPr id="44181" name="AutoShape 18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182" name="AutoShape 18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57" name="Rectangle 18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158" name="Group 189"/>
            <p:cNvGrpSpPr>
              <a:grpSpLocks/>
            </p:cNvGrpSpPr>
            <p:nvPr/>
          </p:nvGrpSpPr>
          <p:grpSpPr bwMode="auto">
            <a:xfrm>
              <a:off x="4747" y="994"/>
              <a:ext cx="581" cy="134"/>
              <a:chOff x="614" y="2568"/>
              <a:chExt cx="725" cy="139"/>
            </a:xfrm>
          </p:grpSpPr>
          <p:sp>
            <p:nvSpPr>
              <p:cNvPr id="44179" name="AutoShape 19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180" name="AutoShape 19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59" name="Rectangle 19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4160" name="Rectangle 19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161" name="Group 194"/>
            <p:cNvGrpSpPr>
              <a:grpSpLocks/>
            </p:cNvGrpSpPr>
            <p:nvPr/>
          </p:nvGrpSpPr>
          <p:grpSpPr bwMode="auto">
            <a:xfrm>
              <a:off x="4735" y="1627"/>
              <a:ext cx="582" cy="151"/>
              <a:chOff x="614" y="2568"/>
              <a:chExt cx="725" cy="139"/>
            </a:xfrm>
          </p:grpSpPr>
          <p:sp>
            <p:nvSpPr>
              <p:cNvPr id="44177" name="AutoShape 19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178" name="AutoShape 19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62" name="Freeform 197"/>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4163" name="Group 198"/>
            <p:cNvGrpSpPr>
              <a:grpSpLocks/>
            </p:cNvGrpSpPr>
            <p:nvPr/>
          </p:nvGrpSpPr>
          <p:grpSpPr bwMode="auto">
            <a:xfrm>
              <a:off x="4739" y="1327"/>
              <a:ext cx="582" cy="139"/>
              <a:chOff x="614" y="2568"/>
              <a:chExt cx="725" cy="139"/>
            </a:xfrm>
          </p:grpSpPr>
          <p:sp>
            <p:nvSpPr>
              <p:cNvPr id="44175" name="AutoShape 19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176" name="AutoShape 20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64" name="Rectangle 20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4165" name="Freeform 202"/>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166" name="Freeform 203"/>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167" name="Oval 20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4168" name="Freeform 205"/>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4169" name="AutoShape 20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4170" name="AutoShape 20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4171" name="Oval 20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4172" name="Oval 20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4173" name="Oval 21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4174" name="Rectangle 21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4056" name="Group 212"/>
          <p:cNvGrpSpPr>
            <a:grpSpLocks/>
          </p:cNvGrpSpPr>
          <p:nvPr/>
        </p:nvGrpSpPr>
        <p:grpSpPr bwMode="auto">
          <a:xfrm>
            <a:off x="7524750" y="2609850"/>
            <a:ext cx="377825" cy="576263"/>
            <a:chOff x="4140" y="429"/>
            <a:chExt cx="1425" cy="2396"/>
          </a:xfrm>
        </p:grpSpPr>
        <p:sp>
          <p:nvSpPr>
            <p:cNvPr id="44119" name="Freeform 213"/>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4120" name="Rectangle 214"/>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4121" name="Freeform 215"/>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4122" name="Freeform 216"/>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123" name="Rectangle 217"/>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124" name="Group 218"/>
            <p:cNvGrpSpPr>
              <a:grpSpLocks/>
            </p:cNvGrpSpPr>
            <p:nvPr/>
          </p:nvGrpSpPr>
          <p:grpSpPr bwMode="auto">
            <a:xfrm>
              <a:off x="4749" y="668"/>
              <a:ext cx="581" cy="145"/>
              <a:chOff x="614" y="2568"/>
              <a:chExt cx="725" cy="139"/>
            </a:xfrm>
          </p:grpSpPr>
          <p:sp>
            <p:nvSpPr>
              <p:cNvPr id="44149" name="AutoShape 219"/>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150" name="AutoShape 220"/>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25" name="Rectangle 221"/>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126" name="Group 222"/>
            <p:cNvGrpSpPr>
              <a:grpSpLocks/>
            </p:cNvGrpSpPr>
            <p:nvPr/>
          </p:nvGrpSpPr>
          <p:grpSpPr bwMode="auto">
            <a:xfrm>
              <a:off x="4747" y="994"/>
              <a:ext cx="581" cy="134"/>
              <a:chOff x="614" y="2568"/>
              <a:chExt cx="725" cy="139"/>
            </a:xfrm>
          </p:grpSpPr>
          <p:sp>
            <p:nvSpPr>
              <p:cNvPr id="44147" name="AutoShape 223"/>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148" name="AutoShape 224"/>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27" name="Rectangle 225"/>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4128" name="Rectangle 226"/>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129" name="Group 227"/>
            <p:cNvGrpSpPr>
              <a:grpSpLocks/>
            </p:cNvGrpSpPr>
            <p:nvPr/>
          </p:nvGrpSpPr>
          <p:grpSpPr bwMode="auto">
            <a:xfrm>
              <a:off x="4735" y="1627"/>
              <a:ext cx="582" cy="151"/>
              <a:chOff x="614" y="2568"/>
              <a:chExt cx="725" cy="139"/>
            </a:xfrm>
          </p:grpSpPr>
          <p:sp>
            <p:nvSpPr>
              <p:cNvPr id="44145" name="AutoShape 228"/>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146" name="AutoShape 229"/>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30" name="Freeform 230"/>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4131" name="Group 231"/>
            <p:cNvGrpSpPr>
              <a:grpSpLocks/>
            </p:cNvGrpSpPr>
            <p:nvPr/>
          </p:nvGrpSpPr>
          <p:grpSpPr bwMode="auto">
            <a:xfrm>
              <a:off x="4739" y="1327"/>
              <a:ext cx="582" cy="139"/>
              <a:chOff x="614" y="2568"/>
              <a:chExt cx="725" cy="139"/>
            </a:xfrm>
          </p:grpSpPr>
          <p:sp>
            <p:nvSpPr>
              <p:cNvPr id="44143" name="AutoShape 232"/>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144" name="AutoShape 233"/>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132" name="Rectangle 234"/>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4133" name="Freeform 235"/>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134" name="Freeform 236"/>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135" name="Oval 237"/>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4136" name="Freeform 238"/>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4137" name="AutoShape 239"/>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4138" name="AutoShape 240"/>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4139" name="Oval 241"/>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4140" name="Oval 242"/>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4141" name="Oval 243"/>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4142" name="Rectangle 244"/>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sp>
        <p:nvSpPr>
          <p:cNvPr id="44057" name="Freeform 71"/>
          <p:cNvSpPr>
            <a:spLocks/>
          </p:cNvSpPr>
          <p:nvPr/>
        </p:nvSpPr>
        <p:spPr bwMode="auto">
          <a:xfrm>
            <a:off x="4932363" y="4392613"/>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tr-TR"/>
          </a:p>
        </p:txBody>
      </p:sp>
      <p:sp>
        <p:nvSpPr>
          <p:cNvPr id="44058" name="Line 77"/>
          <p:cNvSpPr>
            <a:spLocks noChangeShapeType="1"/>
          </p:cNvSpPr>
          <p:nvPr/>
        </p:nvSpPr>
        <p:spPr bwMode="auto">
          <a:xfrm flipH="1">
            <a:off x="5381625" y="4702175"/>
            <a:ext cx="855663" cy="431800"/>
          </a:xfrm>
          <a:prstGeom prst="line">
            <a:avLst/>
          </a:prstGeom>
          <a:noFill/>
          <a:ln w="28575">
            <a:solidFill>
              <a:schemeClr val="tx1"/>
            </a:solidFill>
            <a:round/>
            <a:headEnd/>
            <a:tailEnd/>
          </a:ln>
        </p:spPr>
        <p:txBody>
          <a:bodyPr wrap="none" anchor="ctr"/>
          <a:lstStyle/>
          <a:p>
            <a:endParaRPr lang="tr-TR"/>
          </a:p>
        </p:txBody>
      </p:sp>
      <p:sp>
        <p:nvSpPr>
          <p:cNvPr id="44059" name="Line 78"/>
          <p:cNvSpPr>
            <a:spLocks noChangeShapeType="1"/>
          </p:cNvSpPr>
          <p:nvPr/>
        </p:nvSpPr>
        <p:spPr bwMode="auto">
          <a:xfrm flipH="1">
            <a:off x="5891213" y="4749800"/>
            <a:ext cx="563562" cy="393700"/>
          </a:xfrm>
          <a:prstGeom prst="line">
            <a:avLst/>
          </a:prstGeom>
          <a:noFill/>
          <a:ln w="28575">
            <a:solidFill>
              <a:schemeClr val="tx1"/>
            </a:solidFill>
            <a:round/>
            <a:headEnd/>
            <a:tailEnd/>
          </a:ln>
        </p:spPr>
        <p:txBody>
          <a:bodyPr wrap="none" anchor="ctr"/>
          <a:lstStyle/>
          <a:p>
            <a:endParaRPr lang="tr-TR"/>
          </a:p>
        </p:txBody>
      </p:sp>
      <p:sp>
        <p:nvSpPr>
          <p:cNvPr id="44060" name="Line 79"/>
          <p:cNvSpPr>
            <a:spLocks noChangeShapeType="1"/>
          </p:cNvSpPr>
          <p:nvPr/>
        </p:nvSpPr>
        <p:spPr bwMode="auto">
          <a:xfrm flipH="1">
            <a:off x="6429375" y="4756150"/>
            <a:ext cx="149225" cy="382588"/>
          </a:xfrm>
          <a:prstGeom prst="line">
            <a:avLst/>
          </a:prstGeom>
          <a:noFill/>
          <a:ln w="28575">
            <a:solidFill>
              <a:schemeClr val="tx1"/>
            </a:solidFill>
            <a:round/>
            <a:headEnd/>
            <a:tailEnd/>
          </a:ln>
        </p:spPr>
        <p:txBody>
          <a:bodyPr wrap="none" anchor="ctr"/>
          <a:lstStyle/>
          <a:p>
            <a:endParaRPr lang="tr-TR"/>
          </a:p>
        </p:txBody>
      </p:sp>
      <p:sp>
        <p:nvSpPr>
          <p:cNvPr id="44061" name="Line 80"/>
          <p:cNvSpPr>
            <a:spLocks noChangeShapeType="1"/>
          </p:cNvSpPr>
          <p:nvPr/>
        </p:nvSpPr>
        <p:spPr bwMode="auto">
          <a:xfrm>
            <a:off x="6796088" y="4735513"/>
            <a:ext cx="123825" cy="412750"/>
          </a:xfrm>
          <a:prstGeom prst="line">
            <a:avLst/>
          </a:prstGeom>
          <a:noFill/>
          <a:ln w="28575">
            <a:solidFill>
              <a:schemeClr val="tx1"/>
            </a:solidFill>
            <a:round/>
            <a:headEnd/>
            <a:tailEnd/>
          </a:ln>
        </p:spPr>
        <p:txBody>
          <a:bodyPr wrap="none" anchor="ctr"/>
          <a:lstStyle/>
          <a:p>
            <a:endParaRPr lang="tr-TR"/>
          </a:p>
        </p:txBody>
      </p:sp>
      <p:sp>
        <p:nvSpPr>
          <p:cNvPr id="44062" name="Text Box 97"/>
          <p:cNvSpPr txBox="1">
            <a:spLocks noChangeArrowheads="1"/>
          </p:cNvSpPr>
          <p:nvPr/>
        </p:nvSpPr>
        <p:spPr bwMode="auto">
          <a:xfrm>
            <a:off x="4959350" y="4279900"/>
            <a:ext cx="11985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CC0000"/>
                </a:solidFill>
              </a:rPr>
              <a:t>institutional</a:t>
            </a:r>
          </a:p>
          <a:p>
            <a:pPr algn="ctr">
              <a:spcBef>
                <a:spcPct val="0"/>
              </a:spcBef>
              <a:buClrTx/>
              <a:buSzTx/>
              <a:buFontTx/>
              <a:buNone/>
            </a:pPr>
            <a:r>
              <a:rPr lang="en-US" sz="1600">
                <a:solidFill>
                  <a:srgbClr val="CC0000"/>
                </a:solidFill>
              </a:rPr>
              <a:t>network</a:t>
            </a:r>
            <a:endParaRPr lang="en-US" sz="2400">
              <a:solidFill>
                <a:srgbClr val="CC0000"/>
              </a:solidFill>
            </a:endParaRPr>
          </a:p>
        </p:txBody>
      </p:sp>
      <p:sp>
        <p:nvSpPr>
          <p:cNvPr id="44063" name="Text Box 98"/>
          <p:cNvSpPr txBox="1">
            <a:spLocks noChangeArrowheads="1"/>
          </p:cNvSpPr>
          <p:nvPr/>
        </p:nvSpPr>
        <p:spPr bwMode="auto">
          <a:xfrm>
            <a:off x="6967538" y="4660900"/>
            <a:ext cx="12906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1 Gbps LAN</a:t>
            </a:r>
            <a:endParaRPr lang="en-US" sz="2400">
              <a:solidFill>
                <a:schemeClr val="accent2"/>
              </a:solidFill>
            </a:endParaRPr>
          </a:p>
        </p:txBody>
      </p:sp>
      <p:grpSp>
        <p:nvGrpSpPr>
          <p:cNvPr id="44064" name="Group 120"/>
          <p:cNvGrpSpPr>
            <a:grpSpLocks/>
          </p:cNvGrpSpPr>
          <p:nvPr/>
        </p:nvGrpSpPr>
        <p:grpSpPr bwMode="auto">
          <a:xfrm>
            <a:off x="6154738" y="4460875"/>
            <a:ext cx="881062" cy="307975"/>
            <a:chOff x="2356" y="1300"/>
            <a:chExt cx="555" cy="194"/>
          </a:xfrm>
        </p:grpSpPr>
        <p:sp>
          <p:nvSpPr>
            <p:cNvPr id="4411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4411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4411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44114" name="Group 124"/>
            <p:cNvGrpSpPr>
              <a:grpSpLocks/>
            </p:cNvGrpSpPr>
            <p:nvPr/>
          </p:nvGrpSpPr>
          <p:grpSpPr bwMode="auto">
            <a:xfrm>
              <a:off x="2468" y="1332"/>
              <a:ext cx="310" cy="60"/>
              <a:chOff x="2468" y="1332"/>
              <a:chExt cx="310" cy="60"/>
            </a:xfrm>
          </p:grpSpPr>
          <p:sp>
            <p:nvSpPr>
              <p:cNvPr id="44117"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tr-TR"/>
              </a:p>
            </p:txBody>
          </p:sp>
          <p:sp>
            <p:nvSpPr>
              <p:cNvPr id="44118"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tr-TR"/>
              </a:p>
            </p:txBody>
          </p:sp>
        </p:grpSp>
        <p:sp>
          <p:nvSpPr>
            <p:cNvPr id="44115"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tr-TR"/>
            </a:p>
          </p:txBody>
        </p:sp>
        <p:sp>
          <p:nvSpPr>
            <p:cNvPr id="44116"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tr-TR"/>
            </a:p>
          </p:txBody>
        </p:sp>
      </p:grpSp>
      <p:grpSp>
        <p:nvGrpSpPr>
          <p:cNvPr id="44065" name="Group 172"/>
          <p:cNvGrpSpPr>
            <a:grpSpLocks/>
          </p:cNvGrpSpPr>
          <p:nvPr/>
        </p:nvGrpSpPr>
        <p:grpSpPr bwMode="auto">
          <a:xfrm>
            <a:off x="5068888" y="5070475"/>
            <a:ext cx="525462" cy="557213"/>
            <a:chOff x="-44" y="1473"/>
            <a:chExt cx="981" cy="1105"/>
          </a:xfrm>
        </p:grpSpPr>
        <p:pic>
          <p:nvPicPr>
            <p:cNvPr id="44109" name="Picture 173"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4110" name="Freeform 17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44066" name="Group 340"/>
          <p:cNvGrpSpPr>
            <a:grpSpLocks/>
          </p:cNvGrpSpPr>
          <p:nvPr/>
        </p:nvGrpSpPr>
        <p:grpSpPr bwMode="auto">
          <a:xfrm>
            <a:off x="5580063" y="5092700"/>
            <a:ext cx="525462" cy="557213"/>
            <a:chOff x="-44" y="1473"/>
            <a:chExt cx="981" cy="1105"/>
          </a:xfrm>
        </p:grpSpPr>
        <p:pic>
          <p:nvPicPr>
            <p:cNvPr id="44107" name="Picture 341"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4108" name="Freeform 34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44067" name="Group 343"/>
          <p:cNvGrpSpPr>
            <a:grpSpLocks/>
          </p:cNvGrpSpPr>
          <p:nvPr/>
        </p:nvGrpSpPr>
        <p:grpSpPr bwMode="auto">
          <a:xfrm>
            <a:off x="6103938" y="5081588"/>
            <a:ext cx="525462" cy="557212"/>
            <a:chOff x="-44" y="1473"/>
            <a:chExt cx="981" cy="1105"/>
          </a:xfrm>
        </p:grpSpPr>
        <p:pic>
          <p:nvPicPr>
            <p:cNvPr id="44105" name="Picture 344"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4106" name="Freeform 34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60509" name="Group 308"/>
          <p:cNvGrpSpPr>
            <a:grpSpLocks/>
          </p:cNvGrpSpPr>
          <p:nvPr/>
        </p:nvGrpSpPr>
        <p:grpSpPr bwMode="auto">
          <a:xfrm>
            <a:off x="6719888" y="4941888"/>
            <a:ext cx="1860550" cy="809625"/>
            <a:chOff x="4217" y="3611"/>
            <a:chExt cx="1172" cy="510"/>
          </a:xfrm>
        </p:grpSpPr>
        <p:sp>
          <p:nvSpPr>
            <p:cNvPr id="44103" name="Rectangle 307"/>
            <p:cNvSpPr>
              <a:spLocks noChangeArrowheads="1"/>
            </p:cNvSpPr>
            <p:nvPr/>
          </p:nvSpPr>
          <p:spPr bwMode="auto">
            <a:xfrm>
              <a:off x="4217" y="3611"/>
              <a:ext cx="329" cy="473"/>
            </a:xfrm>
            <a:prstGeom prst="rect">
              <a:avLst/>
            </a:prstGeom>
            <a:solidFill>
              <a:srgbClr val="CC0000"/>
            </a:solidFill>
            <a:ln w="9525">
              <a:noFill/>
              <a:miter lim="800000"/>
              <a:headEnd/>
              <a:tailEnd/>
            </a:ln>
          </p:spPr>
          <p:txBody>
            <a:bodyPr wrap="none" anchor="ctr"/>
            <a:lstStyle/>
            <a:p>
              <a:endParaRPr lang="tr-TR"/>
            </a:p>
          </p:txBody>
        </p:sp>
        <p:sp>
          <p:nvSpPr>
            <p:cNvPr id="44104" name="Text Box 97"/>
            <p:cNvSpPr txBox="1">
              <a:spLocks noChangeArrowheads="1"/>
            </p:cNvSpPr>
            <p:nvPr/>
          </p:nvSpPr>
          <p:spPr bwMode="auto">
            <a:xfrm>
              <a:off x="4561" y="3717"/>
              <a:ext cx="828" cy="404"/>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a:solidFill>
                    <a:srgbClr val="CC0000"/>
                  </a:solidFill>
                </a:rPr>
                <a:t>local web </a:t>
              </a:r>
            </a:p>
            <a:p>
              <a:pPr algn="ctr">
                <a:lnSpc>
                  <a:spcPct val="90000"/>
                </a:lnSpc>
                <a:spcBef>
                  <a:spcPct val="0"/>
                </a:spcBef>
                <a:buClrTx/>
                <a:buSzTx/>
                <a:buFontTx/>
                <a:buNone/>
              </a:pPr>
              <a:r>
                <a:rPr lang="en-US">
                  <a:solidFill>
                    <a:srgbClr val="CC0000"/>
                  </a:solidFill>
                </a:rPr>
                <a:t>cache</a:t>
              </a:r>
            </a:p>
          </p:txBody>
        </p:sp>
      </p:grpSp>
      <p:grpSp>
        <p:nvGrpSpPr>
          <p:cNvPr id="44069" name="Group 307"/>
          <p:cNvGrpSpPr>
            <a:grpSpLocks/>
          </p:cNvGrpSpPr>
          <p:nvPr/>
        </p:nvGrpSpPr>
        <p:grpSpPr bwMode="auto">
          <a:xfrm>
            <a:off x="6784975" y="5027613"/>
            <a:ext cx="377825" cy="576262"/>
            <a:chOff x="4140" y="429"/>
            <a:chExt cx="1425" cy="2396"/>
          </a:xfrm>
        </p:grpSpPr>
        <p:sp>
          <p:nvSpPr>
            <p:cNvPr id="44071" name="Freeform 308"/>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4072"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4073" name="Freeform 310"/>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4074" name="Freeform 311"/>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075"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076" name="Group 313"/>
            <p:cNvGrpSpPr>
              <a:grpSpLocks/>
            </p:cNvGrpSpPr>
            <p:nvPr/>
          </p:nvGrpSpPr>
          <p:grpSpPr bwMode="auto">
            <a:xfrm>
              <a:off x="4749" y="668"/>
              <a:ext cx="581" cy="145"/>
              <a:chOff x="614" y="2568"/>
              <a:chExt cx="725" cy="139"/>
            </a:xfrm>
          </p:grpSpPr>
          <p:sp>
            <p:nvSpPr>
              <p:cNvPr id="44101"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102"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077"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078" name="Group 317"/>
            <p:cNvGrpSpPr>
              <a:grpSpLocks/>
            </p:cNvGrpSpPr>
            <p:nvPr/>
          </p:nvGrpSpPr>
          <p:grpSpPr bwMode="auto">
            <a:xfrm>
              <a:off x="4747" y="994"/>
              <a:ext cx="581" cy="134"/>
              <a:chOff x="614" y="2568"/>
              <a:chExt cx="725" cy="139"/>
            </a:xfrm>
          </p:grpSpPr>
          <p:sp>
            <p:nvSpPr>
              <p:cNvPr id="44099"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100"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079"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4080"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4081" name="Group 322"/>
            <p:cNvGrpSpPr>
              <a:grpSpLocks/>
            </p:cNvGrpSpPr>
            <p:nvPr/>
          </p:nvGrpSpPr>
          <p:grpSpPr bwMode="auto">
            <a:xfrm>
              <a:off x="4735" y="1627"/>
              <a:ext cx="582" cy="151"/>
              <a:chOff x="614" y="2568"/>
              <a:chExt cx="725" cy="139"/>
            </a:xfrm>
          </p:grpSpPr>
          <p:sp>
            <p:nvSpPr>
              <p:cNvPr id="44097"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098"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082" name="Freeform 325"/>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4083" name="Group 326"/>
            <p:cNvGrpSpPr>
              <a:grpSpLocks/>
            </p:cNvGrpSpPr>
            <p:nvPr/>
          </p:nvGrpSpPr>
          <p:grpSpPr bwMode="auto">
            <a:xfrm>
              <a:off x="4739" y="1327"/>
              <a:ext cx="582" cy="139"/>
              <a:chOff x="614" y="2568"/>
              <a:chExt cx="725" cy="139"/>
            </a:xfrm>
          </p:grpSpPr>
          <p:sp>
            <p:nvSpPr>
              <p:cNvPr id="44095"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4096"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4084"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4085" name="Freeform 330"/>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086" name="Freeform 331"/>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4087"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tr-TR"/>
            </a:p>
          </p:txBody>
        </p:sp>
        <p:sp>
          <p:nvSpPr>
            <p:cNvPr id="44088" name="Freeform 333"/>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4089"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4090"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4091"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tr-TR"/>
            </a:p>
          </p:txBody>
        </p:sp>
        <p:sp>
          <p:nvSpPr>
            <p:cNvPr id="44092"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4093"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tr-TR"/>
            </a:p>
          </p:txBody>
        </p:sp>
        <p:sp>
          <p:nvSpPr>
            <p:cNvPr id="44094"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tr-TR"/>
            </a:p>
          </p:txBody>
        </p:sp>
      </p:grpSp>
      <p:sp>
        <p:nvSpPr>
          <p:cNvPr id="2" name="Veri Yer Tutucusu 1"/>
          <p:cNvSpPr>
            <a:spLocks noGrp="1"/>
          </p:cNvSpPr>
          <p:nvPr>
            <p:ph type="dt" sz="quarter" idx="10"/>
          </p:nvPr>
        </p:nvSpPr>
        <p:spPr/>
        <p:txBody>
          <a:bodyPr/>
          <a:lstStyle/>
          <a:p>
            <a:pPr>
              <a:defRPr/>
            </a:pPr>
            <a:fld id="{01805A90-3CE1-4343-A229-3343CFE54E34}"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66"/>
                                        </p:tgtEl>
                                        <p:attrNameLst>
                                          <p:attrName>style.visibility</p:attrName>
                                        </p:attrNameLst>
                                      </p:cBhvr>
                                      <p:to>
                                        <p:strVal val="visible"/>
                                      </p:to>
                                    </p:set>
                                    <p:animEffect transition="in" filter="dissolve">
                                      <p:cBhvr>
                                        <p:cTn id="7" dur="500"/>
                                        <p:tgtEl>
                                          <p:spTgt spid="149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9567"/>
                                        </p:tgtEl>
                                        <p:attrNameLst>
                                          <p:attrName>style.visibility</p:attrName>
                                        </p:attrNameLst>
                                      </p:cBhvr>
                                      <p:to>
                                        <p:strVal val="visible"/>
                                      </p:to>
                                    </p:set>
                                    <p:animEffect transition="in" filter="dissolve">
                                      <p:cBhvr>
                                        <p:cTn id="12" dur="500"/>
                                        <p:tgtEl>
                                          <p:spTgt spid="149567"/>
                                        </p:tgtEl>
                                      </p:cBhvr>
                                    </p:animEffect>
                                  </p:childTnLst>
                                </p:cTn>
                              </p:par>
                              <p:par>
                                <p:cTn id="13" presetID="9" presetClass="entr" presetSubtype="0" fill="hold" nodeType="withEffect">
                                  <p:stCondLst>
                                    <p:cond delay="0"/>
                                  </p:stCondLst>
                                  <p:childTnLst>
                                    <p:set>
                                      <p:cBhvr>
                                        <p:cTn id="14" dur="1" fill="hold">
                                          <p:stCondLst>
                                            <p:cond delay="0"/>
                                          </p:stCondLst>
                                        </p:cTn>
                                        <p:tgtEl>
                                          <p:spTgt spid="60509"/>
                                        </p:tgtEl>
                                        <p:attrNameLst>
                                          <p:attrName>style.visibility</p:attrName>
                                        </p:attrNameLst>
                                      </p:cBhvr>
                                      <p:to>
                                        <p:strVal val="visible"/>
                                      </p:to>
                                    </p:set>
                                    <p:animEffect transition="in" filter="dissolve">
                                      <p:cBhvr>
                                        <p:cTn id="15" dur="500"/>
                                        <p:tgtEl>
                                          <p:spTgt spid="60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66" grpId="0"/>
      <p:bldP spid="14956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45059" name="Rectangle 8"/>
          <p:cNvSpPr>
            <a:spLocks noGrp="1" noChangeArrowheads="1"/>
          </p:cNvSpPr>
          <p:nvPr>
            <p:ph type="sldNum" sz="quarter" idx="12"/>
          </p:nvPr>
        </p:nvSpPr>
        <p:spPr>
          <a:noFill/>
        </p:spPr>
        <p:txBody>
          <a:bodyPr/>
          <a:lstStyle/>
          <a:p>
            <a:r>
              <a:rPr lang="en-US" smtClean="0">
                <a:latin typeface="Tahoma" pitchFamily="34" charset="0"/>
              </a:rPr>
              <a:t>2-</a:t>
            </a:r>
            <a:fld id="{99F455A2-645B-4C57-9AA5-8D8574CC2DCF}" type="slidenum">
              <a:rPr lang="en-US" smtClean="0">
                <a:latin typeface="Tahoma" pitchFamily="34" charset="0"/>
              </a:rPr>
              <a:pPr/>
              <a:t>43</a:t>
            </a:fld>
            <a:endParaRPr lang="en-US" smtClean="0">
              <a:latin typeface="Tahoma" pitchFamily="34" charset="0"/>
            </a:endParaRPr>
          </a:p>
        </p:txBody>
      </p:sp>
      <p:sp>
        <p:nvSpPr>
          <p:cNvPr id="45060" name="Rectangle 2"/>
          <p:cNvSpPr>
            <a:spLocks noGrp="1" noChangeArrowheads="1"/>
          </p:cNvSpPr>
          <p:nvPr>
            <p:ph type="title"/>
          </p:nvPr>
        </p:nvSpPr>
        <p:spPr>
          <a:xfrm>
            <a:off x="287338" y="193675"/>
            <a:ext cx="7962900" cy="739775"/>
          </a:xfrm>
        </p:spPr>
        <p:txBody>
          <a:bodyPr/>
          <a:lstStyle/>
          <a:p>
            <a:r>
              <a:rPr lang="en-US" sz="3600" smtClean="0">
                <a:ea typeface="ＭＳ Ｐゴシック" pitchFamily="34" charset="-128"/>
              </a:rPr>
              <a:t>Conditional GET </a:t>
            </a:r>
            <a:endParaRPr lang="en-US" smtClean="0">
              <a:ea typeface="ＭＳ Ｐゴシック" pitchFamily="34" charset="-128"/>
            </a:endParaRPr>
          </a:p>
        </p:txBody>
      </p:sp>
      <p:sp>
        <p:nvSpPr>
          <p:cNvPr id="45061" name="Rectangle 3"/>
          <p:cNvSpPr>
            <a:spLocks noGrp="1" noChangeArrowheads="1"/>
          </p:cNvSpPr>
          <p:nvPr>
            <p:ph type="body" sz="half" idx="1"/>
          </p:nvPr>
        </p:nvSpPr>
        <p:spPr>
          <a:xfrm>
            <a:off x="268288" y="1403350"/>
            <a:ext cx="3743325" cy="5132388"/>
          </a:xfrm>
        </p:spPr>
        <p:txBody>
          <a:bodyPr/>
          <a:lstStyle/>
          <a:p>
            <a:r>
              <a:rPr lang="en-US" sz="2400" i="1" smtClean="0">
                <a:solidFill>
                  <a:srgbClr val="CC0000"/>
                </a:solidFill>
                <a:ea typeface="ＭＳ Ｐゴシック" pitchFamily="34" charset="-128"/>
              </a:rPr>
              <a:t>Goal:</a:t>
            </a:r>
            <a:r>
              <a:rPr lang="en-US" sz="2400" smtClean="0">
                <a:ea typeface="ＭＳ Ｐゴシック" pitchFamily="34" charset="-128"/>
              </a:rPr>
              <a:t> don</a:t>
            </a:r>
            <a:r>
              <a:rPr lang="ja-JP" altLang="en-US" sz="2400" smtClean="0">
                <a:ea typeface="ＭＳ Ｐゴシック" pitchFamily="34" charset="-128"/>
              </a:rPr>
              <a:t>’</a:t>
            </a:r>
            <a:r>
              <a:rPr lang="en-US" altLang="ja-JP" sz="2400" smtClean="0">
                <a:ea typeface="ＭＳ Ｐゴシック" pitchFamily="34" charset="-128"/>
              </a:rPr>
              <a:t>t send object if cache has up-to-date cached version</a:t>
            </a:r>
          </a:p>
          <a:p>
            <a:pPr lvl="1"/>
            <a:r>
              <a:rPr lang="en-US" sz="2000" smtClean="0">
                <a:ea typeface="ＭＳ Ｐゴシック" pitchFamily="34" charset="-128"/>
              </a:rPr>
              <a:t>no object transmission delay</a:t>
            </a:r>
          </a:p>
          <a:p>
            <a:pPr lvl="1"/>
            <a:r>
              <a:rPr lang="en-US" sz="2000" smtClean="0">
                <a:ea typeface="ＭＳ Ｐゴシック" pitchFamily="34" charset="-128"/>
              </a:rPr>
              <a:t>lower link utilization</a:t>
            </a:r>
          </a:p>
          <a:p>
            <a:r>
              <a:rPr lang="en-US" sz="2400" i="1" smtClean="0">
                <a:ea typeface="ＭＳ Ｐゴシック" pitchFamily="34" charset="-128"/>
              </a:rPr>
              <a:t>cache:</a:t>
            </a:r>
            <a:r>
              <a:rPr lang="en-US" sz="2400" smtClean="0">
                <a:ea typeface="ＭＳ Ｐゴシック" pitchFamily="34" charset="-128"/>
              </a:rPr>
              <a:t> specify date of cached copy in HTTP request</a:t>
            </a:r>
          </a:p>
          <a:p>
            <a:pPr lvl="1">
              <a:buFont typeface="Wingdings" pitchFamily="2" charset="2"/>
              <a:buNone/>
            </a:pPr>
            <a:r>
              <a:rPr lang="en-US" sz="2000" b="1" smtClean="0">
                <a:latin typeface="Courier New" pitchFamily="49" charset="0"/>
                <a:ea typeface="ＭＳ Ｐゴシック" pitchFamily="34" charset="-128"/>
              </a:rPr>
              <a:t>If-modified-since: &lt;date&gt;</a:t>
            </a:r>
          </a:p>
          <a:p>
            <a:r>
              <a:rPr lang="en-US" sz="2400" i="1" smtClean="0">
                <a:ea typeface="ＭＳ Ｐゴシック" pitchFamily="34" charset="-128"/>
              </a:rPr>
              <a:t>server:</a:t>
            </a:r>
            <a:r>
              <a:rPr lang="en-US" sz="2400" smtClean="0">
                <a:ea typeface="ＭＳ Ｐゴシック" pitchFamily="34" charset="-128"/>
              </a:rPr>
              <a:t> response contains no object if cached copy is up-to-date: </a:t>
            </a:r>
          </a:p>
          <a:p>
            <a:pPr lvl="1">
              <a:buFont typeface="Wingdings" pitchFamily="2" charset="2"/>
              <a:buNone/>
            </a:pPr>
            <a:r>
              <a:rPr lang="en-US" sz="2000" b="1" smtClean="0">
                <a:latin typeface="Courier New" pitchFamily="49" charset="0"/>
                <a:ea typeface="ＭＳ Ｐゴシック" pitchFamily="34" charset="-128"/>
              </a:rPr>
              <a:t>HTTP/1.0 304 Not Modified</a:t>
            </a:r>
            <a:endParaRPr lang="en-US" smtClean="0">
              <a:ea typeface="ＭＳ Ｐゴシック" pitchFamily="34" charset="-128"/>
            </a:endParaRPr>
          </a:p>
        </p:txBody>
      </p:sp>
      <p:sp>
        <p:nvSpPr>
          <p:cNvPr id="67590" name="Line 4"/>
          <p:cNvSpPr>
            <a:spLocks noChangeShapeType="1"/>
          </p:cNvSpPr>
          <p:nvPr/>
        </p:nvSpPr>
        <p:spPr bwMode="auto">
          <a:xfrm>
            <a:off x="4521200" y="2114550"/>
            <a:ext cx="3305175" cy="381000"/>
          </a:xfrm>
          <a:prstGeom prst="line">
            <a:avLst/>
          </a:prstGeom>
          <a:noFill/>
          <a:ln w="19050">
            <a:solidFill>
              <a:schemeClr val="tx1"/>
            </a:solidFill>
            <a:round/>
            <a:headEnd/>
            <a:tailEnd type="triangle" w="med" len="med"/>
          </a:ln>
        </p:spPr>
        <p:txBody>
          <a:bodyPr wrap="none" anchor="ctr"/>
          <a:lstStyle/>
          <a:p>
            <a:endParaRPr lang="tr-TR"/>
          </a:p>
        </p:txBody>
      </p:sp>
      <p:sp>
        <p:nvSpPr>
          <p:cNvPr id="67593" name="Text Box 8"/>
          <p:cNvSpPr txBox="1">
            <a:spLocks noChangeArrowheads="1"/>
          </p:cNvSpPr>
          <p:nvPr/>
        </p:nvSpPr>
        <p:spPr bwMode="auto">
          <a:xfrm>
            <a:off x="4827588" y="1998663"/>
            <a:ext cx="2681287" cy="62071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request msg</a:t>
            </a:r>
          </a:p>
          <a:p>
            <a:pPr algn="ctr">
              <a:spcBef>
                <a:spcPct val="0"/>
              </a:spcBef>
              <a:buClrTx/>
              <a:buSzTx/>
              <a:buFontTx/>
              <a:buNone/>
            </a:pPr>
            <a:r>
              <a:rPr lang="en-US" sz="1600" b="1"/>
              <a:t>If-modified-since: &lt;date&gt;</a:t>
            </a:r>
            <a:endParaRPr lang="en-US" b="1"/>
          </a:p>
        </p:txBody>
      </p:sp>
      <p:sp>
        <p:nvSpPr>
          <p:cNvPr id="67594" name="Line 9"/>
          <p:cNvSpPr>
            <a:spLocks noChangeShapeType="1"/>
          </p:cNvSpPr>
          <p:nvPr/>
        </p:nvSpPr>
        <p:spPr bwMode="auto">
          <a:xfrm flipH="1">
            <a:off x="4540250" y="2860675"/>
            <a:ext cx="3305175" cy="381000"/>
          </a:xfrm>
          <a:prstGeom prst="line">
            <a:avLst/>
          </a:prstGeom>
          <a:noFill/>
          <a:ln w="19050">
            <a:solidFill>
              <a:schemeClr val="tx1"/>
            </a:solidFill>
            <a:round/>
            <a:headEnd/>
            <a:tailEnd type="triangle" w="med" len="med"/>
          </a:ln>
        </p:spPr>
        <p:txBody>
          <a:bodyPr wrap="none" anchor="ctr"/>
          <a:lstStyle/>
          <a:p>
            <a:endParaRPr lang="tr-TR"/>
          </a:p>
        </p:txBody>
      </p:sp>
      <p:grpSp>
        <p:nvGrpSpPr>
          <p:cNvPr id="2" name="Group 30"/>
          <p:cNvGrpSpPr>
            <a:grpSpLocks/>
          </p:cNvGrpSpPr>
          <p:nvPr/>
        </p:nvGrpSpPr>
        <p:grpSpPr bwMode="auto">
          <a:xfrm>
            <a:off x="4808538" y="2854325"/>
            <a:ext cx="2643187" cy="865188"/>
            <a:chOff x="2698" y="2036"/>
            <a:chExt cx="1665" cy="545"/>
          </a:xfrm>
        </p:grpSpPr>
        <p:sp>
          <p:nvSpPr>
            <p:cNvPr id="45113"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lstStyle/>
            <a:p>
              <a:endParaRPr lang="tr-TR" sz="2400"/>
            </a:p>
          </p:txBody>
        </p:sp>
        <p:sp>
          <p:nvSpPr>
            <p:cNvPr id="45114" name="Text Box 11"/>
            <p:cNvSpPr txBox="1">
              <a:spLocks noChangeArrowheads="1"/>
            </p:cNvSpPr>
            <p:nvPr/>
          </p:nvSpPr>
          <p:spPr bwMode="auto">
            <a:xfrm>
              <a:off x="2698" y="2036"/>
              <a:ext cx="1665" cy="545"/>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response</a:t>
              </a:r>
            </a:p>
            <a:p>
              <a:pPr algn="ctr">
                <a:spcBef>
                  <a:spcPct val="0"/>
                </a:spcBef>
                <a:buClrTx/>
                <a:buSzTx/>
                <a:buFontTx/>
                <a:buNone/>
              </a:pPr>
              <a:r>
                <a:rPr lang="en-US" sz="1600" b="1"/>
                <a:t>HTTP/1.0 </a:t>
              </a:r>
            </a:p>
            <a:p>
              <a:pPr algn="ctr">
                <a:spcBef>
                  <a:spcPct val="0"/>
                </a:spcBef>
                <a:buClrTx/>
                <a:buSzTx/>
                <a:buFontTx/>
                <a:buNone/>
              </a:pPr>
              <a:r>
                <a:rPr lang="en-US" sz="1600" b="1"/>
                <a:t>304 Not Modified</a:t>
              </a:r>
              <a:endParaRPr lang="en-US" b="1"/>
            </a:p>
          </p:txBody>
        </p:sp>
      </p:grpSp>
      <p:sp>
        <p:nvSpPr>
          <p:cNvPr id="67596" name="Text Box 28"/>
          <p:cNvSpPr txBox="1">
            <a:spLocks noChangeArrowheads="1"/>
          </p:cNvSpPr>
          <p:nvPr/>
        </p:nvSpPr>
        <p:spPr bwMode="auto">
          <a:xfrm>
            <a:off x="7905750" y="2149475"/>
            <a:ext cx="1047750" cy="146526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000099"/>
                </a:solidFill>
              </a:rPr>
              <a:t>object </a:t>
            </a:r>
          </a:p>
          <a:p>
            <a:pPr algn="ctr">
              <a:spcBef>
                <a:spcPct val="0"/>
              </a:spcBef>
              <a:buClrTx/>
              <a:buSzTx/>
              <a:buFontTx/>
              <a:buNone/>
            </a:pPr>
            <a:r>
              <a:rPr lang="en-US" sz="1800">
                <a:solidFill>
                  <a:srgbClr val="000099"/>
                </a:solidFill>
              </a:rPr>
              <a:t>not </a:t>
            </a:r>
          </a:p>
          <a:p>
            <a:pPr algn="ctr">
              <a:spcBef>
                <a:spcPct val="0"/>
              </a:spcBef>
              <a:buClrTx/>
              <a:buSzTx/>
              <a:buFontTx/>
              <a:buNone/>
            </a:pPr>
            <a:r>
              <a:rPr lang="en-US" sz="1800">
                <a:solidFill>
                  <a:srgbClr val="000099"/>
                </a:solidFill>
              </a:rPr>
              <a:t>modified</a:t>
            </a:r>
          </a:p>
          <a:p>
            <a:pPr algn="ctr">
              <a:spcBef>
                <a:spcPct val="0"/>
              </a:spcBef>
              <a:buClrTx/>
              <a:buSzTx/>
              <a:buFontTx/>
              <a:buNone/>
            </a:pPr>
            <a:r>
              <a:rPr lang="en-US" sz="1800">
                <a:solidFill>
                  <a:srgbClr val="000099"/>
                </a:solidFill>
              </a:rPr>
              <a:t>before</a:t>
            </a:r>
          </a:p>
          <a:p>
            <a:pPr algn="ctr">
              <a:spcBef>
                <a:spcPct val="0"/>
              </a:spcBef>
              <a:buClrTx/>
              <a:buSzTx/>
              <a:buFontTx/>
              <a:buNone/>
            </a:pPr>
            <a:r>
              <a:rPr lang="en-US" sz="1800">
                <a:solidFill>
                  <a:srgbClr val="000099"/>
                </a:solidFill>
              </a:rPr>
              <a:t>&lt;date&gt;</a:t>
            </a:r>
          </a:p>
        </p:txBody>
      </p:sp>
      <p:sp>
        <p:nvSpPr>
          <p:cNvPr id="67597" name="Line 31"/>
          <p:cNvSpPr>
            <a:spLocks noChangeShapeType="1"/>
          </p:cNvSpPr>
          <p:nvPr/>
        </p:nvSpPr>
        <p:spPr bwMode="auto">
          <a:xfrm>
            <a:off x="4278313" y="4079875"/>
            <a:ext cx="3905250" cy="0"/>
          </a:xfrm>
          <a:prstGeom prst="line">
            <a:avLst/>
          </a:prstGeom>
          <a:noFill/>
          <a:ln w="28575">
            <a:solidFill>
              <a:srgbClr val="000099"/>
            </a:solidFill>
            <a:prstDash val="dash"/>
            <a:round/>
            <a:headEnd/>
            <a:tailEnd/>
          </a:ln>
        </p:spPr>
        <p:txBody>
          <a:bodyPr wrap="none" anchor="ctr"/>
          <a:lstStyle/>
          <a:p>
            <a:endParaRPr lang="tr-TR"/>
          </a:p>
        </p:txBody>
      </p:sp>
      <p:sp>
        <p:nvSpPr>
          <p:cNvPr id="67598" name="Line 32"/>
          <p:cNvSpPr>
            <a:spLocks noChangeShapeType="1"/>
          </p:cNvSpPr>
          <p:nvPr/>
        </p:nvSpPr>
        <p:spPr bwMode="auto">
          <a:xfrm>
            <a:off x="4587875" y="4678363"/>
            <a:ext cx="3305175" cy="381000"/>
          </a:xfrm>
          <a:prstGeom prst="line">
            <a:avLst/>
          </a:prstGeom>
          <a:noFill/>
          <a:ln w="19050">
            <a:solidFill>
              <a:schemeClr val="tx1"/>
            </a:solidFill>
            <a:round/>
            <a:headEnd/>
            <a:tailEnd type="triangle" w="med" len="med"/>
          </a:ln>
        </p:spPr>
        <p:txBody>
          <a:bodyPr wrap="none" anchor="ctr"/>
          <a:lstStyle/>
          <a:p>
            <a:endParaRPr lang="tr-TR"/>
          </a:p>
        </p:txBody>
      </p:sp>
      <p:sp>
        <p:nvSpPr>
          <p:cNvPr id="67599" name="Text Box 34"/>
          <p:cNvSpPr txBox="1">
            <a:spLocks noChangeArrowheads="1"/>
          </p:cNvSpPr>
          <p:nvPr/>
        </p:nvSpPr>
        <p:spPr bwMode="auto">
          <a:xfrm>
            <a:off x="4832350" y="4562475"/>
            <a:ext cx="2681288" cy="620713"/>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request msg</a:t>
            </a:r>
          </a:p>
          <a:p>
            <a:pPr algn="ctr">
              <a:spcBef>
                <a:spcPct val="0"/>
              </a:spcBef>
              <a:buClrTx/>
              <a:buSzTx/>
              <a:buFontTx/>
              <a:buNone/>
            </a:pPr>
            <a:r>
              <a:rPr lang="en-US" sz="1600" b="1"/>
              <a:t>If-modified-since: &lt;date&gt;</a:t>
            </a:r>
            <a:endParaRPr lang="en-US" b="1"/>
          </a:p>
        </p:txBody>
      </p:sp>
      <p:sp>
        <p:nvSpPr>
          <p:cNvPr id="67600" name="Line 35"/>
          <p:cNvSpPr>
            <a:spLocks noChangeShapeType="1"/>
          </p:cNvSpPr>
          <p:nvPr/>
        </p:nvSpPr>
        <p:spPr bwMode="auto">
          <a:xfrm flipH="1">
            <a:off x="4606925" y="5457825"/>
            <a:ext cx="3305175" cy="381000"/>
          </a:xfrm>
          <a:prstGeom prst="line">
            <a:avLst/>
          </a:prstGeom>
          <a:noFill/>
          <a:ln w="19050">
            <a:solidFill>
              <a:schemeClr val="tx1"/>
            </a:solidFill>
            <a:round/>
            <a:headEnd/>
            <a:tailEnd type="triangle" w="med" len="med"/>
          </a:ln>
        </p:spPr>
        <p:txBody>
          <a:bodyPr wrap="none" anchor="ctr"/>
          <a:lstStyle/>
          <a:p>
            <a:endParaRPr lang="tr-TR"/>
          </a:p>
        </p:txBody>
      </p:sp>
      <p:sp>
        <p:nvSpPr>
          <p:cNvPr id="67601" name="Text Box 38"/>
          <p:cNvSpPr txBox="1">
            <a:spLocks noChangeArrowheads="1"/>
          </p:cNvSpPr>
          <p:nvPr/>
        </p:nvSpPr>
        <p:spPr bwMode="auto">
          <a:xfrm>
            <a:off x="4851400" y="5402263"/>
            <a:ext cx="2643188" cy="92551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response</a:t>
            </a:r>
          </a:p>
          <a:p>
            <a:pPr algn="ctr">
              <a:spcBef>
                <a:spcPct val="0"/>
              </a:spcBef>
              <a:buClrTx/>
              <a:buSzTx/>
              <a:buFontTx/>
              <a:buNone/>
            </a:pPr>
            <a:r>
              <a:rPr lang="en-US" sz="1600" b="1"/>
              <a:t>HTTP/1.0 200 OK</a:t>
            </a:r>
          </a:p>
          <a:p>
            <a:pPr algn="ctr">
              <a:spcBef>
                <a:spcPct val="0"/>
              </a:spcBef>
              <a:buClrTx/>
              <a:buSzTx/>
              <a:buFontTx/>
              <a:buNone/>
            </a:pPr>
            <a:r>
              <a:rPr lang="en-US" b="1"/>
              <a:t>&lt;data&gt;</a:t>
            </a:r>
          </a:p>
        </p:txBody>
      </p:sp>
      <p:sp>
        <p:nvSpPr>
          <p:cNvPr id="67602" name="Text Box 39"/>
          <p:cNvSpPr txBox="1">
            <a:spLocks noChangeArrowheads="1"/>
          </p:cNvSpPr>
          <p:nvPr/>
        </p:nvSpPr>
        <p:spPr bwMode="auto">
          <a:xfrm>
            <a:off x="7985125" y="4808538"/>
            <a:ext cx="1047750" cy="1190625"/>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000099"/>
                </a:solidFill>
              </a:rPr>
              <a:t>object </a:t>
            </a:r>
          </a:p>
          <a:p>
            <a:pPr algn="ctr">
              <a:spcBef>
                <a:spcPct val="0"/>
              </a:spcBef>
              <a:buClrTx/>
              <a:buSzTx/>
              <a:buFontTx/>
              <a:buNone/>
            </a:pPr>
            <a:r>
              <a:rPr lang="en-US" sz="1800">
                <a:solidFill>
                  <a:srgbClr val="000099"/>
                </a:solidFill>
              </a:rPr>
              <a:t>modified</a:t>
            </a:r>
          </a:p>
          <a:p>
            <a:pPr algn="ctr">
              <a:spcBef>
                <a:spcPct val="0"/>
              </a:spcBef>
              <a:buClrTx/>
              <a:buSzTx/>
              <a:buFontTx/>
              <a:buNone/>
            </a:pPr>
            <a:r>
              <a:rPr lang="en-US" sz="1800">
                <a:solidFill>
                  <a:srgbClr val="000099"/>
                </a:solidFill>
              </a:rPr>
              <a:t>after </a:t>
            </a:r>
          </a:p>
          <a:p>
            <a:pPr algn="ctr">
              <a:spcBef>
                <a:spcPct val="0"/>
              </a:spcBef>
              <a:buClrTx/>
              <a:buSzTx/>
              <a:buFontTx/>
              <a:buNone/>
            </a:pPr>
            <a:r>
              <a:rPr lang="en-US" sz="1800">
                <a:solidFill>
                  <a:srgbClr val="000099"/>
                </a:solidFill>
              </a:rPr>
              <a:t>&lt;date&gt;</a:t>
            </a:r>
          </a:p>
        </p:txBody>
      </p:sp>
      <p:sp>
        <p:nvSpPr>
          <p:cNvPr id="45073" name="Text Box 5"/>
          <p:cNvSpPr txBox="1">
            <a:spLocks noChangeArrowheads="1"/>
          </p:cNvSpPr>
          <p:nvPr/>
        </p:nvSpPr>
        <p:spPr bwMode="auto">
          <a:xfrm>
            <a:off x="3797300" y="1062038"/>
            <a:ext cx="777875" cy="396875"/>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CC0000"/>
                </a:solidFill>
              </a:rPr>
              <a:t>client</a:t>
            </a:r>
          </a:p>
        </p:txBody>
      </p:sp>
      <p:sp>
        <p:nvSpPr>
          <p:cNvPr id="45074" name="Text Box 6"/>
          <p:cNvSpPr txBox="1">
            <a:spLocks noChangeArrowheads="1"/>
          </p:cNvSpPr>
          <p:nvPr/>
        </p:nvSpPr>
        <p:spPr bwMode="auto">
          <a:xfrm>
            <a:off x="7483475" y="1057275"/>
            <a:ext cx="889000" cy="396875"/>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CC0000"/>
                </a:solidFill>
              </a:rPr>
              <a:t>server</a:t>
            </a:r>
          </a:p>
        </p:txBody>
      </p:sp>
      <p:pic>
        <p:nvPicPr>
          <p:cNvPr id="45075" name="Picture 32" descr="underline_base"/>
          <p:cNvPicPr>
            <a:picLocks noChangeArrowheads="1"/>
          </p:cNvPicPr>
          <p:nvPr/>
        </p:nvPicPr>
        <p:blipFill>
          <a:blip r:embed="rId3"/>
          <a:srcRect/>
          <a:stretch>
            <a:fillRect/>
          </a:stretch>
        </p:blipFill>
        <p:spPr bwMode="auto">
          <a:xfrm>
            <a:off x="347663" y="762000"/>
            <a:ext cx="3656012" cy="173038"/>
          </a:xfrm>
          <a:prstGeom prst="rect">
            <a:avLst/>
          </a:prstGeom>
          <a:noFill/>
          <a:ln w="9525">
            <a:noFill/>
            <a:miter lim="800000"/>
            <a:headEnd/>
            <a:tailEnd/>
          </a:ln>
        </p:spPr>
      </p:pic>
      <p:grpSp>
        <p:nvGrpSpPr>
          <p:cNvPr id="45076" name="Group 34"/>
          <p:cNvGrpSpPr>
            <a:grpSpLocks/>
          </p:cNvGrpSpPr>
          <p:nvPr/>
        </p:nvGrpSpPr>
        <p:grpSpPr bwMode="auto">
          <a:xfrm>
            <a:off x="7073900" y="977900"/>
            <a:ext cx="422275" cy="685800"/>
            <a:chOff x="4140" y="429"/>
            <a:chExt cx="1425" cy="2396"/>
          </a:xfrm>
        </p:grpSpPr>
        <p:sp>
          <p:nvSpPr>
            <p:cNvPr id="45081" name="Freeform 35"/>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5082" name="Rectangle 36"/>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5083" name="Freeform 37"/>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5084" name="Freeform 38"/>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5085" name="Rectangle 39"/>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5086" name="Group 40"/>
            <p:cNvGrpSpPr>
              <a:grpSpLocks/>
            </p:cNvGrpSpPr>
            <p:nvPr/>
          </p:nvGrpSpPr>
          <p:grpSpPr bwMode="auto">
            <a:xfrm>
              <a:off x="4749" y="668"/>
              <a:ext cx="581" cy="145"/>
              <a:chOff x="614" y="2568"/>
              <a:chExt cx="725" cy="139"/>
            </a:xfrm>
          </p:grpSpPr>
          <p:sp>
            <p:nvSpPr>
              <p:cNvPr id="45111" name="AutoShape 41"/>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5112" name="AutoShape 42"/>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5087" name="Rectangle 43"/>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5088" name="Group 44"/>
            <p:cNvGrpSpPr>
              <a:grpSpLocks/>
            </p:cNvGrpSpPr>
            <p:nvPr/>
          </p:nvGrpSpPr>
          <p:grpSpPr bwMode="auto">
            <a:xfrm>
              <a:off x="4747" y="994"/>
              <a:ext cx="581" cy="134"/>
              <a:chOff x="614" y="2568"/>
              <a:chExt cx="725" cy="139"/>
            </a:xfrm>
          </p:grpSpPr>
          <p:sp>
            <p:nvSpPr>
              <p:cNvPr id="45109" name="AutoShape 45"/>
              <p:cNvSpPr>
                <a:spLocks noChangeArrowheads="1"/>
              </p:cNvSpPr>
              <p:nvPr/>
            </p:nvSpPr>
            <p:spPr bwMode="auto">
              <a:xfrm>
                <a:off x="612" y="2569"/>
                <a:ext cx="729"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5110" name="AutoShape 46"/>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5089" name="Rectangle 47"/>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5090" name="Rectangle 48"/>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5091" name="Group 49"/>
            <p:cNvGrpSpPr>
              <a:grpSpLocks/>
            </p:cNvGrpSpPr>
            <p:nvPr/>
          </p:nvGrpSpPr>
          <p:grpSpPr bwMode="auto">
            <a:xfrm>
              <a:off x="4735" y="1627"/>
              <a:ext cx="582" cy="151"/>
              <a:chOff x="614" y="2568"/>
              <a:chExt cx="725" cy="139"/>
            </a:xfrm>
          </p:grpSpPr>
          <p:sp>
            <p:nvSpPr>
              <p:cNvPr id="45107" name="AutoShape 50"/>
              <p:cNvSpPr>
                <a:spLocks noChangeArrowheads="1"/>
              </p:cNvSpPr>
              <p:nvPr/>
            </p:nvSpPr>
            <p:spPr bwMode="auto">
              <a:xfrm>
                <a:off x="614" y="2568"/>
                <a:ext cx="727"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5108" name="AutoShape 51"/>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5092" name="Freeform 52"/>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5093" name="Group 53"/>
            <p:cNvGrpSpPr>
              <a:grpSpLocks/>
            </p:cNvGrpSpPr>
            <p:nvPr/>
          </p:nvGrpSpPr>
          <p:grpSpPr bwMode="auto">
            <a:xfrm>
              <a:off x="4739" y="1327"/>
              <a:ext cx="582" cy="139"/>
              <a:chOff x="614" y="2568"/>
              <a:chExt cx="725" cy="139"/>
            </a:xfrm>
          </p:grpSpPr>
          <p:sp>
            <p:nvSpPr>
              <p:cNvPr id="45105" name="AutoShape 54"/>
              <p:cNvSpPr>
                <a:spLocks noChangeArrowheads="1"/>
              </p:cNvSpPr>
              <p:nvPr/>
            </p:nvSpPr>
            <p:spPr bwMode="auto">
              <a:xfrm>
                <a:off x="615" y="2568"/>
                <a:ext cx="721"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5106" name="AutoShape 55"/>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5094" name="Rectangle 56"/>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5095" name="Freeform 57"/>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5096" name="Freeform 58"/>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5097" name="Oval 59"/>
            <p:cNvSpPr>
              <a:spLocks noChangeArrowheads="1"/>
            </p:cNvSpPr>
            <p:nvPr/>
          </p:nvSpPr>
          <p:spPr bwMode="auto">
            <a:xfrm>
              <a:off x="5517" y="2609"/>
              <a:ext cx="48" cy="100"/>
            </a:xfrm>
            <a:prstGeom prst="ellipse">
              <a:avLst/>
            </a:prstGeom>
            <a:solidFill>
              <a:srgbClr val="333333"/>
            </a:solidFill>
            <a:ln w="9525">
              <a:noFill/>
              <a:round/>
              <a:headEnd/>
              <a:tailEnd/>
            </a:ln>
          </p:spPr>
          <p:txBody>
            <a:bodyPr wrap="none" anchor="ctr"/>
            <a:lstStyle/>
            <a:p>
              <a:endParaRPr lang="tr-TR"/>
            </a:p>
          </p:txBody>
        </p:sp>
        <p:sp>
          <p:nvSpPr>
            <p:cNvPr id="45098" name="Freeform 60"/>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5099" name="AutoShape 61"/>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5100" name="AutoShape 62"/>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5101" name="Oval 63"/>
            <p:cNvSpPr>
              <a:spLocks noChangeArrowheads="1"/>
            </p:cNvSpPr>
            <p:nvPr/>
          </p:nvSpPr>
          <p:spPr bwMode="auto">
            <a:xfrm>
              <a:off x="4306" y="2381"/>
              <a:ext cx="161" cy="144"/>
            </a:xfrm>
            <a:prstGeom prst="ellipse">
              <a:avLst/>
            </a:prstGeom>
            <a:solidFill>
              <a:srgbClr val="33CC33"/>
            </a:solidFill>
            <a:ln w="9525">
              <a:noFill/>
              <a:round/>
              <a:headEnd/>
              <a:tailEnd/>
            </a:ln>
          </p:spPr>
          <p:txBody>
            <a:bodyPr wrap="none" anchor="ctr"/>
            <a:lstStyle/>
            <a:p>
              <a:endParaRPr lang="tr-TR"/>
            </a:p>
          </p:txBody>
        </p:sp>
        <p:sp>
          <p:nvSpPr>
            <p:cNvPr id="45102" name="Oval 64"/>
            <p:cNvSpPr>
              <a:spLocks noChangeArrowheads="1"/>
            </p:cNvSpPr>
            <p:nvPr/>
          </p:nvSpPr>
          <p:spPr bwMode="auto">
            <a:xfrm>
              <a:off x="4488" y="2381"/>
              <a:ext cx="155" cy="144"/>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5103" name="Oval 65"/>
            <p:cNvSpPr>
              <a:spLocks noChangeArrowheads="1"/>
            </p:cNvSpPr>
            <p:nvPr/>
          </p:nvSpPr>
          <p:spPr bwMode="auto">
            <a:xfrm>
              <a:off x="4660" y="2381"/>
              <a:ext cx="161" cy="139"/>
            </a:xfrm>
            <a:prstGeom prst="ellipse">
              <a:avLst/>
            </a:prstGeom>
            <a:solidFill>
              <a:srgbClr val="33CC33"/>
            </a:solidFill>
            <a:ln w="9525">
              <a:noFill/>
              <a:round/>
              <a:headEnd/>
              <a:tailEnd/>
            </a:ln>
          </p:spPr>
          <p:txBody>
            <a:bodyPr wrap="none" anchor="ctr"/>
            <a:lstStyle/>
            <a:p>
              <a:endParaRPr lang="tr-TR"/>
            </a:p>
          </p:txBody>
        </p:sp>
        <p:sp>
          <p:nvSpPr>
            <p:cNvPr id="45104" name="Rectangle 66"/>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5077" name="Group 67"/>
          <p:cNvGrpSpPr>
            <a:grpSpLocks/>
          </p:cNvGrpSpPr>
          <p:nvPr/>
        </p:nvGrpSpPr>
        <p:grpSpPr bwMode="auto">
          <a:xfrm>
            <a:off x="4373563" y="1022350"/>
            <a:ext cx="742950" cy="742950"/>
            <a:chOff x="-44" y="1473"/>
            <a:chExt cx="981" cy="1105"/>
          </a:xfrm>
        </p:grpSpPr>
        <p:pic>
          <p:nvPicPr>
            <p:cNvPr id="45079" name="Picture 68"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5080" name="Freeform 6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3" name="Veri Yer Tutucusu 2"/>
          <p:cNvSpPr>
            <a:spLocks noGrp="1"/>
          </p:cNvSpPr>
          <p:nvPr>
            <p:ph type="dt" sz="quarter" idx="10"/>
          </p:nvPr>
        </p:nvSpPr>
        <p:spPr/>
        <p:txBody>
          <a:bodyPr/>
          <a:lstStyle/>
          <a:p>
            <a:pPr>
              <a:defRPr/>
            </a:pPr>
            <a:fld id="{13057370-6AEF-4701-B569-CDF930D65642}"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75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7590"/>
                                        </p:tgtEl>
                                        <p:attrNameLst>
                                          <p:attrName>style.visibility</p:attrName>
                                        </p:attrNameLst>
                                      </p:cBhvr>
                                      <p:to>
                                        <p:strVal val="visible"/>
                                      </p:to>
                                    </p:set>
                                    <p:animEffect transition="in" filter="wipe(left)">
                                      <p:cBhvr>
                                        <p:cTn id="11" dur="500"/>
                                        <p:tgtEl>
                                          <p:spTgt spid="6759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7593"/>
                                        </p:tgtEl>
                                        <p:attrNameLst>
                                          <p:attrName>style.visibility</p:attrName>
                                        </p:attrNameLst>
                                      </p:cBhvr>
                                      <p:to>
                                        <p:strVal val="visible"/>
                                      </p:to>
                                    </p:set>
                                    <p:animEffect transition="in" filter="wipe(left)">
                                      <p:cBhvr>
                                        <p:cTn id="14" dur="500"/>
                                        <p:tgtEl>
                                          <p:spTgt spid="67593"/>
                                        </p:tgtEl>
                                      </p:cBhvr>
                                    </p:animEffect>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67596"/>
                                        </p:tgtEl>
                                        <p:attrNameLst>
                                          <p:attrName>style.visibility</p:attrName>
                                        </p:attrNameLst>
                                      </p:cBhvr>
                                      <p:to>
                                        <p:strVal val="visible"/>
                                      </p:to>
                                    </p:set>
                                    <p:animEffect transition="in" filter="dissolve">
                                      <p:cBhvr>
                                        <p:cTn id="18" dur="500"/>
                                        <p:tgtEl>
                                          <p:spTgt spid="675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67594"/>
                                        </p:tgtEl>
                                        <p:attrNameLst>
                                          <p:attrName>style.visibility</p:attrName>
                                        </p:attrNameLst>
                                      </p:cBhvr>
                                      <p:to>
                                        <p:strVal val="visible"/>
                                      </p:to>
                                    </p:set>
                                    <p:animEffect transition="in" filter="wipe(right)">
                                      <p:cBhvr>
                                        <p:cTn id="23" dur="500"/>
                                        <p:tgtEl>
                                          <p:spTgt spid="67594"/>
                                        </p:tgtEl>
                                      </p:cBhvr>
                                    </p:animEffect>
                                  </p:childTnLst>
                                </p:cTn>
                              </p:par>
                              <p:par>
                                <p:cTn id="24" presetID="22" presetClass="entr" presetSubtype="2"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righ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7598"/>
                                        </p:tgtEl>
                                        <p:attrNameLst>
                                          <p:attrName>style.visibility</p:attrName>
                                        </p:attrNameLst>
                                      </p:cBhvr>
                                      <p:to>
                                        <p:strVal val="visible"/>
                                      </p:to>
                                    </p:set>
                                    <p:animEffect transition="in" filter="wipe(left)">
                                      <p:cBhvr>
                                        <p:cTn id="31" dur="500"/>
                                        <p:tgtEl>
                                          <p:spTgt spid="6759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7599"/>
                                        </p:tgtEl>
                                        <p:attrNameLst>
                                          <p:attrName>style.visibility</p:attrName>
                                        </p:attrNameLst>
                                      </p:cBhvr>
                                      <p:to>
                                        <p:strVal val="visible"/>
                                      </p:to>
                                    </p:set>
                                    <p:animEffect transition="in" filter="wipe(left)">
                                      <p:cBhvr>
                                        <p:cTn id="34" dur="500"/>
                                        <p:tgtEl>
                                          <p:spTgt spid="67599"/>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67602"/>
                                        </p:tgtEl>
                                        <p:attrNameLst>
                                          <p:attrName>style.visibility</p:attrName>
                                        </p:attrNameLst>
                                      </p:cBhvr>
                                      <p:to>
                                        <p:strVal val="visible"/>
                                      </p:to>
                                    </p:set>
                                    <p:animEffect transition="in" filter="dissolve">
                                      <p:cBhvr>
                                        <p:cTn id="38" dur="500"/>
                                        <p:tgtEl>
                                          <p:spTgt spid="6760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67600"/>
                                        </p:tgtEl>
                                        <p:attrNameLst>
                                          <p:attrName>style.visibility</p:attrName>
                                        </p:attrNameLst>
                                      </p:cBhvr>
                                      <p:to>
                                        <p:strVal val="visible"/>
                                      </p:to>
                                    </p:set>
                                    <p:animEffect transition="in" filter="wipe(right)">
                                      <p:cBhvr>
                                        <p:cTn id="43" dur="500"/>
                                        <p:tgtEl>
                                          <p:spTgt spid="67600"/>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67601"/>
                                        </p:tgtEl>
                                        <p:attrNameLst>
                                          <p:attrName>style.visibility</p:attrName>
                                        </p:attrNameLst>
                                      </p:cBhvr>
                                      <p:to>
                                        <p:strVal val="visible"/>
                                      </p:to>
                                    </p:set>
                                    <p:animEffect transition="in" filter="wipe(right)">
                                      <p:cBhvr>
                                        <p:cTn id="46" dur="500"/>
                                        <p:tgtEl>
                                          <p:spTgt spid="67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animBg="1"/>
      <p:bldP spid="67593" grpId="0" animBg="1"/>
      <p:bldP spid="67594" grpId="0" animBg="1"/>
      <p:bldP spid="67596" grpId="0"/>
      <p:bldP spid="67597" grpId="0" animBg="1"/>
      <p:bldP spid="67598" grpId="0" animBg="1"/>
      <p:bldP spid="67599" grpId="0" animBg="1"/>
      <p:bldP spid="67600" grpId="0" animBg="1"/>
      <p:bldP spid="67601" grpId="0" animBg="1"/>
      <p:bldP spid="6760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46083" name="Rectangle 8"/>
          <p:cNvSpPr>
            <a:spLocks noGrp="1" noChangeArrowheads="1"/>
          </p:cNvSpPr>
          <p:nvPr>
            <p:ph type="sldNum" sz="quarter" idx="12"/>
          </p:nvPr>
        </p:nvSpPr>
        <p:spPr>
          <a:noFill/>
        </p:spPr>
        <p:txBody>
          <a:bodyPr/>
          <a:lstStyle/>
          <a:p>
            <a:r>
              <a:rPr lang="en-US" smtClean="0">
                <a:latin typeface="Tahoma" pitchFamily="34" charset="0"/>
              </a:rPr>
              <a:t>2-</a:t>
            </a:r>
            <a:fld id="{BA7FC62B-7C11-495E-A373-7D518AF15E3F}" type="slidenum">
              <a:rPr lang="en-US" smtClean="0">
                <a:latin typeface="Tahoma" pitchFamily="34" charset="0"/>
              </a:rPr>
              <a:pPr/>
              <a:t>44</a:t>
            </a:fld>
            <a:endParaRPr lang="en-US" smtClean="0">
              <a:latin typeface="Tahoma" pitchFamily="34" charset="0"/>
            </a:endParaRPr>
          </a:p>
        </p:txBody>
      </p:sp>
      <p:sp>
        <p:nvSpPr>
          <p:cNvPr id="46084" name="Rectangle 2"/>
          <p:cNvSpPr>
            <a:spLocks noGrp="1" noChangeArrowheads="1"/>
          </p:cNvSpPr>
          <p:nvPr>
            <p:ph type="title" idx="4294967295"/>
          </p:nvPr>
        </p:nvSpPr>
        <p:spPr/>
        <p:txBody>
          <a:bodyPr/>
          <a:lstStyle/>
          <a:p>
            <a:r>
              <a:rPr lang="en-US" smtClean="0">
                <a:ea typeface="ＭＳ Ｐゴシック" pitchFamily="34" charset="-128"/>
              </a:rPr>
              <a:t>Chapter 2: outline</a:t>
            </a:r>
          </a:p>
        </p:txBody>
      </p:sp>
      <p:sp>
        <p:nvSpPr>
          <p:cNvPr id="46085" name="Rectangle 3"/>
          <p:cNvSpPr>
            <a:spLocks noGrp="1" noChangeArrowheads="1"/>
          </p:cNvSpPr>
          <p:nvPr>
            <p:ph type="body" sz="half" idx="4294967295"/>
          </p:nvPr>
        </p:nvSpPr>
        <p:spPr>
          <a:xfrm>
            <a:off x="533400" y="1611313"/>
            <a:ext cx="3810000" cy="4648200"/>
          </a:xfrm>
        </p:spPr>
        <p:txBody>
          <a:bodyPr/>
          <a:lstStyle/>
          <a:p>
            <a:pPr marL="457200" indent="-457200">
              <a:buFont typeface="Wingdings" pitchFamily="2" charset="2"/>
              <a:buNone/>
            </a:pPr>
            <a:r>
              <a:rPr lang="en-US" smtClean="0">
                <a:ea typeface="ＭＳ Ｐゴシック" pitchFamily="34" charset="-128"/>
              </a:rPr>
              <a:t>2.1 principles of network applications</a:t>
            </a:r>
          </a:p>
          <a:p>
            <a:pPr marL="912813" lvl="1"/>
            <a:r>
              <a:rPr lang="en-US" smtClean="0">
                <a:ea typeface="ＭＳ Ｐゴシック" pitchFamily="34" charset="-128"/>
              </a:rPr>
              <a:t>app architectures</a:t>
            </a:r>
          </a:p>
          <a:p>
            <a:pPr marL="912813" lvl="1"/>
            <a:r>
              <a:rPr lang="en-US" smtClean="0">
                <a:ea typeface="ＭＳ Ｐゴシック" pitchFamily="34" charset="-128"/>
              </a:rPr>
              <a:t>app requirements</a:t>
            </a:r>
          </a:p>
          <a:p>
            <a:pPr marL="457200" indent="-457200">
              <a:buFont typeface="Wingdings" pitchFamily="2" charset="2"/>
              <a:buNone/>
            </a:pPr>
            <a:r>
              <a:rPr lang="en-US" smtClean="0">
                <a:ea typeface="ＭＳ Ｐゴシック" pitchFamily="34" charset="-128"/>
              </a:rPr>
              <a:t>2.2 Web and HTTP</a:t>
            </a:r>
          </a:p>
          <a:p>
            <a:pPr marL="457200" indent="-457200">
              <a:buFont typeface="Wingdings" pitchFamily="2" charset="2"/>
              <a:buNone/>
            </a:pPr>
            <a:r>
              <a:rPr lang="en-US" smtClean="0">
                <a:solidFill>
                  <a:srgbClr val="CC0000"/>
                </a:solidFill>
                <a:ea typeface="ＭＳ Ｐゴシック" pitchFamily="34" charset="-128"/>
              </a:rPr>
              <a:t>2.3 FTP</a:t>
            </a:r>
            <a:r>
              <a:rPr lang="en-US" smtClean="0">
                <a:ea typeface="ＭＳ Ｐゴシック" pitchFamily="34" charset="-128"/>
              </a:rPr>
              <a:t> </a:t>
            </a:r>
          </a:p>
          <a:p>
            <a:pPr marL="457200" indent="-457200">
              <a:buFont typeface="Wingdings" pitchFamily="2" charset="2"/>
              <a:buNone/>
            </a:pPr>
            <a:r>
              <a:rPr lang="en-US" smtClean="0">
                <a:ea typeface="ＭＳ Ｐゴシック" pitchFamily="34" charset="-128"/>
              </a:rPr>
              <a:t>2.4 electronic mail</a:t>
            </a:r>
          </a:p>
          <a:p>
            <a:pPr marL="912813" lvl="1"/>
            <a:r>
              <a:rPr lang="en-US" smtClean="0">
                <a:ea typeface="ＭＳ Ｐゴシック" pitchFamily="34" charset="-128"/>
              </a:rPr>
              <a:t>SMTP, POP3, IMAP</a:t>
            </a:r>
          </a:p>
          <a:p>
            <a:pPr marL="457200" indent="-457200">
              <a:buFont typeface="Wingdings" pitchFamily="2" charset="2"/>
              <a:buNone/>
            </a:pPr>
            <a:r>
              <a:rPr lang="en-US" smtClean="0">
                <a:ea typeface="ＭＳ Ｐゴシック" pitchFamily="34" charset="-128"/>
              </a:rPr>
              <a:t>2.5 DNS</a:t>
            </a:r>
          </a:p>
          <a:p>
            <a:pPr marL="457200" indent="-457200"/>
            <a:endParaRPr lang="en-US" sz="2400" smtClean="0">
              <a:ea typeface="ＭＳ Ｐゴシック" pitchFamily="34" charset="-128"/>
            </a:endParaRPr>
          </a:p>
        </p:txBody>
      </p:sp>
      <p:sp>
        <p:nvSpPr>
          <p:cNvPr id="46086" name="Rectangle 4"/>
          <p:cNvSpPr>
            <a:spLocks noGrp="1" noChangeArrowheads="1"/>
          </p:cNvSpPr>
          <p:nvPr>
            <p:ph type="body" sz="half" idx="4294967295"/>
          </p:nvPr>
        </p:nvSpPr>
        <p:spPr>
          <a:xfrm>
            <a:off x="4673600" y="1600200"/>
            <a:ext cx="3876675" cy="4648200"/>
          </a:xfrm>
        </p:spPr>
        <p:txBody>
          <a:bodyPr/>
          <a:lstStyle/>
          <a:p>
            <a:pPr marL="457200" indent="-457200">
              <a:buFont typeface="Wingdings" pitchFamily="2" charset="2"/>
              <a:buNone/>
            </a:pPr>
            <a:r>
              <a:rPr lang="en-US" smtClean="0">
                <a:ea typeface="ＭＳ Ｐゴシック" pitchFamily="34" charset="-128"/>
              </a:rPr>
              <a:t>2.6 P2P applications</a:t>
            </a:r>
          </a:p>
          <a:p>
            <a:pPr marL="457200" indent="-457200">
              <a:buFont typeface="Wingdings" pitchFamily="2" charset="2"/>
              <a:buNone/>
            </a:pPr>
            <a:r>
              <a:rPr lang="en-US" smtClean="0">
                <a:ea typeface="ＭＳ Ｐゴシック" pitchFamily="34" charset="-128"/>
              </a:rPr>
              <a:t>2.7 socket programming with UDP and TCP</a:t>
            </a:r>
          </a:p>
        </p:txBody>
      </p:sp>
      <p:pic>
        <p:nvPicPr>
          <p:cNvPr id="46087" name="Picture 5" descr="underline_base"/>
          <p:cNvPicPr>
            <a:picLocks noChangeArrowheads="1"/>
          </p:cNvPicPr>
          <p:nvPr/>
        </p:nvPicPr>
        <p:blipFill>
          <a:blip r:embed="rId3"/>
          <a:srcRect/>
          <a:stretch>
            <a:fillRect/>
          </a:stretch>
        </p:blipFill>
        <p:spPr bwMode="auto">
          <a:xfrm>
            <a:off x="601663" y="1025525"/>
            <a:ext cx="41132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953EB6AB-7B48-45B3-921B-E63ACA2CE2C4}" type="datetime1">
              <a:rPr/>
              <a:pPr>
                <a:defRPr/>
              </a:pPr>
              <a:t>10/16/2012</a:t>
            </a:fld>
            <a:endParaRP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47107" name="Rectangle 8"/>
          <p:cNvSpPr>
            <a:spLocks noGrp="1" noChangeArrowheads="1"/>
          </p:cNvSpPr>
          <p:nvPr>
            <p:ph type="sldNum" sz="quarter" idx="12"/>
          </p:nvPr>
        </p:nvSpPr>
        <p:spPr>
          <a:noFill/>
        </p:spPr>
        <p:txBody>
          <a:bodyPr/>
          <a:lstStyle/>
          <a:p>
            <a:r>
              <a:rPr lang="en-US" smtClean="0">
                <a:latin typeface="Tahoma" pitchFamily="34" charset="0"/>
              </a:rPr>
              <a:t>2-</a:t>
            </a:r>
            <a:fld id="{726BE1E2-91AA-440B-8B24-1F6B706A8F20}" type="slidenum">
              <a:rPr lang="en-US" smtClean="0">
                <a:latin typeface="Tahoma" pitchFamily="34" charset="0"/>
              </a:rPr>
              <a:pPr/>
              <a:t>45</a:t>
            </a:fld>
            <a:endParaRPr lang="en-US" smtClean="0">
              <a:latin typeface="Tahoma" pitchFamily="34" charset="0"/>
            </a:endParaRPr>
          </a:p>
        </p:txBody>
      </p:sp>
      <p:pic>
        <p:nvPicPr>
          <p:cNvPr id="47108" name="Picture 48" descr="underline_base"/>
          <p:cNvPicPr>
            <a:picLocks noChangeArrowheads="1"/>
          </p:cNvPicPr>
          <p:nvPr/>
        </p:nvPicPr>
        <p:blipFill>
          <a:blip r:embed="rId3"/>
          <a:srcRect/>
          <a:stretch>
            <a:fillRect/>
          </a:stretch>
        </p:blipFill>
        <p:spPr bwMode="auto">
          <a:xfrm>
            <a:off x="414338" y="835025"/>
            <a:ext cx="6399212" cy="173038"/>
          </a:xfrm>
          <a:prstGeom prst="rect">
            <a:avLst/>
          </a:prstGeom>
          <a:noFill/>
          <a:ln w="9525">
            <a:noFill/>
            <a:miter lim="800000"/>
            <a:headEnd/>
            <a:tailEnd/>
          </a:ln>
        </p:spPr>
      </p:pic>
      <p:sp>
        <p:nvSpPr>
          <p:cNvPr id="47109" name="Freeform 46"/>
          <p:cNvSpPr>
            <a:spLocks/>
          </p:cNvSpPr>
          <p:nvPr/>
        </p:nvSpPr>
        <p:spPr bwMode="auto">
          <a:xfrm>
            <a:off x="6161088" y="2220913"/>
            <a:ext cx="1100137" cy="282575"/>
          </a:xfrm>
          <a:custGeom>
            <a:avLst/>
            <a:gdLst>
              <a:gd name="T0" fmla="*/ 0 w 693"/>
              <a:gd name="T1" fmla="*/ 2147483647 h 178"/>
              <a:gd name="T2" fmla="*/ 2147483647 w 693"/>
              <a:gd name="T3" fmla="*/ 0 h 178"/>
              <a:gd name="T4" fmla="*/ 2147483647 w 693"/>
              <a:gd name="T5" fmla="*/ 0 h 178"/>
              <a:gd name="T6" fmla="*/ 2147483647 w 693"/>
              <a:gd name="T7" fmla="*/ 2147483647 h 178"/>
              <a:gd name="T8" fmla="*/ 0 w 693"/>
              <a:gd name="T9" fmla="*/ 2147483647 h 178"/>
              <a:gd name="T10" fmla="*/ 0 60000 65536"/>
              <a:gd name="T11" fmla="*/ 0 60000 65536"/>
              <a:gd name="T12" fmla="*/ 0 60000 65536"/>
              <a:gd name="T13" fmla="*/ 0 60000 65536"/>
              <a:gd name="T14" fmla="*/ 0 60000 65536"/>
              <a:gd name="T15" fmla="*/ 0 w 693"/>
              <a:gd name="T16" fmla="*/ 0 h 178"/>
              <a:gd name="T17" fmla="*/ 693 w 693"/>
              <a:gd name="T18" fmla="*/ 178 h 178"/>
            </a:gdLst>
            <a:ahLst/>
            <a:cxnLst>
              <a:cxn ang="T10">
                <a:pos x="T0" y="T1"/>
              </a:cxn>
              <a:cxn ang="T11">
                <a:pos x="T2" y="T3"/>
              </a:cxn>
              <a:cxn ang="T12">
                <a:pos x="T4" y="T5"/>
              </a:cxn>
              <a:cxn ang="T13">
                <a:pos x="T6" y="T7"/>
              </a:cxn>
              <a:cxn ang="T14">
                <a:pos x="T8" y="T9"/>
              </a:cxn>
            </a:cxnLst>
            <a:rect l="T15" t="T16" r="T17" b="T18"/>
            <a:pathLst>
              <a:path w="693" h="178">
                <a:moveTo>
                  <a:pt x="0" y="116"/>
                </a:moveTo>
                <a:lnTo>
                  <a:pt x="247" y="0"/>
                </a:lnTo>
                <a:lnTo>
                  <a:pt x="693" y="0"/>
                </a:lnTo>
                <a:lnTo>
                  <a:pt x="137" y="178"/>
                </a:lnTo>
                <a:lnTo>
                  <a:pt x="0" y="116"/>
                </a:lnTo>
                <a:close/>
              </a:path>
            </a:pathLst>
          </a:custGeom>
          <a:gradFill rotWithShape="1">
            <a:gsLst>
              <a:gs pos="0">
                <a:srgbClr val="808080"/>
              </a:gs>
              <a:gs pos="100000">
                <a:schemeClr val="bg1"/>
              </a:gs>
            </a:gsLst>
            <a:lin ang="5400000" scaled="1"/>
          </a:gradFill>
          <a:ln w="9525" cap="flat" cmpd="sng">
            <a:noFill/>
            <a:prstDash val="solid"/>
            <a:round/>
            <a:headEnd/>
            <a:tailEnd/>
          </a:ln>
        </p:spPr>
        <p:txBody>
          <a:bodyPr/>
          <a:lstStyle/>
          <a:p>
            <a:endParaRPr lang="tr-TR"/>
          </a:p>
        </p:txBody>
      </p:sp>
      <p:sp>
        <p:nvSpPr>
          <p:cNvPr id="47110" name="Freeform 43"/>
          <p:cNvSpPr>
            <a:spLocks/>
          </p:cNvSpPr>
          <p:nvPr/>
        </p:nvSpPr>
        <p:spPr bwMode="auto">
          <a:xfrm>
            <a:off x="2601913" y="2220913"/>
            <a:ext cx="1784350" cy="282575"/>
          </a:xfrm>
          <a:custGeom>
            <a:avLst/>
            <a:gdLst>
              <a:gd name="T0" fmla="*/ 0 w 1124"/>
              <a:gd name="T1" fmla="*/ 2147483647 h 178"/>
              <a:gd name="T2" fmla="*/ 2147483647 w 1124"/>
              <a:gd name="T3" fmla="*/ 2147483647 h 178"/>
              <a:gd name="T4" fmla="*/ 2147483647 w 1124"/>
              <a:gd name="T5" fmla="*/ 0 h 178"/>
              <a:gd name="T6" fmla="*/ 2147483647 w 1124"/>
              <a:gd name="T7" fmla="*/ 2147483647 h 178"/>
              <a:gd name="T8" fmla="*/ 0 w 1124"/>
              <a:gd name="T9" fmla="*/ 2147483647 h 178"/>
              <a:gd name="T10" fmla="*/ 0 60000 65536"/>
              <a:gd name="T11" fmla="*/ 0 60000 65536"/>
              <a:gd name="T12" fmla="*/ 0 60000 65536"/>
              <a:gd name="T13" fmla="*/ 0 60000 65536"/>
              <a:gd name="T14" fmla="*/ 0 60000 65536"/>
              <a:gd name="T15" fmla="*/ 0 w 1124"/>
              <a:gd name="T16" fmla="*/ 0 h 178"/>
              <a:gd name="T17" fmla="*/ 1124 w 1124"/>
              <a:gd name="T18" fmla="*/ 178 h 178"/>
            </a:gdLst>
            <a:ahLst/>
            <a:cxnLst>
              <a:cxn ang="T10">
                <a:pos x="T0" y="T1"/>
              </a:cxn>
              <a:cxn ang="T11">
                <a:pos x="T2" y="T3"/>
              </a:cxn>
              <a:cxn ang="T12">
                <a:pos x="T4" y="T5"/>
              </a:cxn>
              <a:cxn ang="T13">
                <a:pos x="T6" y="T7"/>
              </a:cxn>
              <a:cxn ang="T14">
                <a:pos x="T8" y="T9"/>
              </a:cxn>
            </a:cxnLst>
            <a:rect l="T15" t="T16" r="T17" b="T18"/>
            <a:pathLst>
              <a:path w="1124" h="178">
                <a:moveTo>
                  <a:pt x="0" y="178"/>
                </a:moveTo>
                <a:lnTo>
                  <a:pt x="41" y="7"/>
                </a:lnTo>
                <a:lnTo>
                  <a:pt x="1124" y="0"/>
                </a:lnTo>
                <a:lnTo>
                  <a:pt x="247" y="171"/>
                </a:lnTo>
                <a:lnTo>
                  <a:pt x="0" y="178"/>
                </a:lnTo>
                <a:close/>
              </a:path>
            </a:pathLst>
          </a:custGeom>
          <a:gradFill rotWithShape="1">
            <a:gsLst>
              <a:gs pos="0">
                <a:srgbClr val="808080"/>
              </a:gs>
              <a:gs pos="100000">
                <a:schemeClr val="bg1"/>
              </a:gs>
            </a:gsLst>
            <a:lin ang="5400000" scaled="1"/>
          </a:gradFill>
          <a:ln w="9525" cap="flat" cmpd="sng">
            <a:noFill/>
            <a:prstDash val="solid"/>
            <a:round/>
            <a:headEnd/>
            <a:tailEnd/>
          </a:ln>
        </p:spPr>
        <p:txBody>
          <a:bodyPr/>
          <a:lstStyle/>
          <a:p>
            <a:endParaRPr lang="tr-TR"/>
          </a:p>
        </p:txBody>
      </p:sp>
      <p:sp>
        <p:nvSpPr>
          <p:cNvPr id="47111" name="Rectangle 2"/>
          <p:cNvSpPr>
            <a:spLocks noGrp="1" noChangeArrowheads="1"/>
          </p:cNvSpPr>
          <p:nvPr>
            <p:ph type="title"/>
          </p:nvPr>
        </p:nvSpPr>
        <p:spPr>
          <a:xfrm>
            <a:off x="381000" y="206375"/>
            <a:ext cx="7772400" cy="860425"/>
          </a:xfrm>
        </p:spPr>
        <p:txBody>
          <a:bodyPr/>
          <a:lstStyle/>
          <a:p>
            <a:r>
              <a:rPr lang="en-US" sz="4000" smtClean="0">
                <a:ea typeface="ＭＳ Ｐゴシック" pitchFamily="34" charset="-128"/>
              </a:rPr>
              <a:t>FTP: the file transfer protocol</a:t>
            </a:r>
            <a:endParaRPr lang="en-US" smtClean="0">
              <a:ea typeface="ＭＳ Ｐゴシック" pitchFamily="34" charset="-128"/>
            </a:endParaRPr>
          </a:p>
        </p:txBody>
      </p:sp>
      <p:sp>
        <p:nvSpPr>
          <p:cNvPr id="47112" name="Text Box 16"/>
          <p:cNvSpPr txBox="1">
            <a:spLocks noChangeArrowheads="1"/>
          </p:cNvSpPr>
          <p:nvPr/>
        </p:nvSpPr>
        <p:spPr bwMode="auto">
          <a:xfrm>
            <a:off x="4645025" y="1255713"/>
            <a:ext cx="1712913" cy="366712"/>
          </a:xfrm>
          <a:prstGeom prst="rect">
            <a:avLst/>
          </a:prstGeom>
          <a:noFill/>
          <a:ln w="9525">
            <a:noFill/>
            <a:miter lim="800000"/>
            <a:headEnd/>
            <a:tailEnd/>
          </a:ln>
        </p:spPr>
        <p:txBody>
          <a:bodyPr>
            <a:spAutoFit/>
          </a:bodyPr>
          <a:lstStyle/>
          <a:p>
            <a:pPr algn="ctr">
              <a:spcBef>
                <a:spcPct val="0"/>
              </a:spcBef>
              <a:buClrTx/>
              <a:buSzTx/>
              <a:buFontTx/>
              <a:buNone/>
            </a:pPr>
            <a:r>
              <a:rPr lang="en-US" sz="1800">
                <a:solidFill>
                  <a:srgbClr val="CC0000"/>
                </a:solidFill>
              </a:rPr>
              <a:t>file transfer</a:t>
            </a:r>
          </a:p>
        </p:txBody>
      </p:sp>
      <p:grpSp>
        <p:nvGrpSpPr>
          <p:cNvPr id="47113" name="Group 17"/>
          <p:cNvGrpSpPr>
            <a:grpSpLocks/>
          </p:cNvGrpSpPr>
          <p:nvPr/>
        </p:nvGrpSpPr>
        <p:grpSpPr bwMode="auto">
          <a:xfrm>
            <a:off x="6537325" y="1411288"/>
            <a:ext cx="749300" cy="828675"/>
            <a:chOff x="3914" y="1386"/>
            <a:chExt cx="472" cy="522"/>
          </a:xfrm>
        </p:grpSpPr>
        <p:sp>
          <p:nvSpPr>
            <p:cNvPr id="47168" name="Rectangle 18"/>
            <p:cNvSpPr>
              <a:spLocks noChangeArrowheads="1"/>
            </p:cNvSpPr>
            <p:nvPr/>
          </p:nvSpPr>
          <p:spPr bwMode="auto">
            <a:xfrm>
              <a:off x="3930" y="1386"/>
              <a:ext cx="444" cy="522"/>
            </a:xfrm>
            <a:prstGeom prst="rect">
              <a:avLst/>
            </a:prstGeom>
            <a:solidFill>
              <a:schemeClr val="hlink"/>
            </a:solidFill>
            <a:ln w="19050">
              <a:solidFill>
                <a:schemeClr val="tx1"/>
              </a:solidFill>
              <a:miter lim="800000"/>
              <a:headEnd/>
              <a:tailEnd/>
            </a:ln>
          </p:spPr>
          <p:txBody>
            <a:bodyPr wrap="none" anchor="ctr"/>
            <a:lstStyle/>
            <a:p>
              <a:endParaRPr lang="tr-TR" sz="2400">
                <a:latin typeface="Comic Sans MS" pitchFamily="66" charset="0"/>
              </a:endParaRPr>
            </a:p>
          </p:txBody>
        </p:sp>
        <p:sp>
          <p:nvSpPr>
            <p:cNvPr id="47169" name="Text Box 19"/>
            <p:cNvSpPr txBox="1">
              <a:spLocks noChangeArrowheads="1"/>
            </p:cNvSpPr>
            <p:nvPr/>
          </p:nvSpPr>
          <p:spPr bwMode="auto">
            <a:xfrm>
              <a:off x="3914" y="1463"/>
              <a:ext cx="472"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FTP</a:t>
              </a:r>
            </a:p>
            <a:p>
              <a:pPr algn="ctr">
                <a:spcBef>
                  <a:spcPct val="0"/>
                </a:spcBef>
                <a:buClrTx/>
                <a:buSzTx/>
                <a:buFontTx/>
                <a:buNone/>
              </a:pPr>
              <a:r>
                <a:rPr lang="en-US" sz="1600"/>
                <a:t>server</a:t>
              </a:r>
              <a:endParaRPr lang="en-US" sz="2400"/>
            </a:p>
          </p:txBody>
        </p:sp>
      </p:grpSp>
      <p:grpSp>
        <p:nvGrpSpPr>
          <p:cNvPr id="47114" name="Group 20"/>
          <p:cNvGrpSpPr>
            <a:grpSpLocks/>
          </p:cNvGrpSpPr>
          <p:nvPr/>
        </p:nvGrpSpPr>
        <p:grpSpPr bwMode="auto">
          <a:xfrm>
            <a:off x="2582863" y="1401763"/>
            <a:ext cx="1789112" cy="852487"/>
            <a:chOff x="1645" y="1326"/>
            <a:chExt cx="1127" cy="537"/>
          </a:xfrm>
        </p:grpSpPr>
        <p:sp>
          <p:nvSpPr>
            <p:cNvPr id="47164" name="Rectangle 21"/>
            <p:cNvSpPr>
              <a:spLocks noChangeArrowheads="1"/>
            </p:cNvSpPr>
            <p:nvPr/>
          </p:nvSpPr>
          <p:spPr bwMode="auto">
            <a:xfrm>
              <a:off x="2328" y="1326"/>
              <a:ext cx="444" cy="522"/>
            </a:xfrm>
            <a:prstGeom prst="rect">
              <a:avLst/>
            </a:prstGeom>
            <a:solidFill>
              <a:schemeClr val="hlink"/>
            </a:solidFill>
            <a:ln w="19050">
              <a:solidFill>
                <a:schemeClr val="tx1"/>
              </a:solidFill>
              <a:miter lim="800000"/>
              <a:headEnd/>
              <a:tailEnd/>
            </a:ln>
          </p:spPr>
          <p:txBody>
            <a:bodyPr wrap="none" anchor="ctr"/>
            <a:lstStyle/>
            <a:p>
              <a:endParaRPr lang="tr-TR" sz="2400">
                <a:latin typeface="Comic Sans MS" pitchFamily="66" charset="0"/>
              </a:endParaRPr>
            </a:p>
          </p:txBody>
        </p:sp>
        <p:sp>
          <p:nvSpPr>
            <p:cNvPr id="47165" name="Rectangle 22"/>
            <p:cNvSpPr>
              <a:spLocks noChangeArrowheads="1"/>
            </p:cNvSpPr>
            <p:nvPr/>
          </p:nvSpPr>
          <p:spPr bwMode="auto">
            <a:xfrm>
              <a:off x="1704" y="1332"/>
              <a:ext cx="606" cy="522"/>
            </a:xfrm>
            <a:prstGeom prst="rect">
              <a:avLst/>
            </a:prstGeom>
            <a:solidFill>
              <a:srgbClr val="33CCCC"/>
            </a:solidFill>
            <a:ln w="19050">
              <a:solidFill>
                <a:schemeClr val="tx1"/>
              </a:solidFill>
              <a:miter lim="800000"/>
              <a:headEnd/>
              <a:tailEnd/>
            </a:ln>
          </p:spPr>
          <p:txBody>
            <a:bodyPr wrap="none" anchor="ctr"/>
            <a:lstStyle/>
            <a:p>
              <a:endParaRPr lang="tr-TR" sz="2400">
                <a:latin typeface="Comic Sans MS" pitchFamily="66" charset="0"/>
              </a:endParaRPr>
            </a:p>
          </p:txBody>
        </p:sp>
        <p:sp>
          <p:nvSpPr>
            <p:cNvPr id="47166" name="Text Box 23"/>
            <p:cNvSpPr txBox="1">
              <a:spLocks noChangeArrowheads="1"/>
            </p:cNvSpPr>
            <p:nvPr/>
          </p:nvSpPr>
          <p:spPr bwMode="auto">
            <a:xfrm>
              <a:off x="1645" y="1343"/>
              <a:ext cx="738" cy="520"/>
            </a:xfrm>
            <a:prstGeom prst="rect">
              <a:avLst/>
            </a:prstGeom>
            <a:noFill/>
            <a:ln w="9525">
              <a:noFill/>
              <a:miter lim="800000"/>
              <a:headEnd/>
              <a:tailEnd/>
            </a:ln>
          </p:spPr>
          <p:txBody>
            <a:bodyPr>
              <a:spAutoFit/>
            </a:bodyPr>
            <a:lstStyle/>
            <a:p>
              <a:pPr algn="ctr">
                <a:spcBef>
                  <a:spcPct val="0"/>
                </a:spcBef>
                <a:buClrTx/>
                <a:buSzTx/>
                <a:buFontTx/>
                <a:buNone/>
              </a:pPr>
              <a:r>
                <a:rPr lang="en-US" sz="1600"/>
                <a:t>FTP</a:t>
              </a:r>
            </a:p>
            <a:p>
              <a:pPr algn="ctr">
                <a:spcBef>
                  <a:spcPct val="0"/>
                </a:spcBef>
                <a:buClrTx/>
                <a:buSzTx/>
                <a:buFontTx/>
                <a:buNone/>
              </a:pPr>
              <a:r>
                <a:rPr lang="en-US" sz="1600"/>
                <a:t>user</a:t>
              </a:r>
            </a:p>
            <a:p>
              <a:pPr algn="ctr">
                <a:spcBef>
                  <a:spcPct val="0"/>
                </a:spcBef>
                <a:buClrTx/>
                <a:buSzTx/>
                <a:buFontTx/>
                <a:buNone/>
              </a:pPr>
              <a:r>
                <a:rPr lang="en-US" sz="1600"/>
                <a:t>interface</a:t>
              </a:r>
              <a:endParaRPr lang="en-US" sz="2400"/>
            </a:p>
          </p:txBody>
        </p:sp>
        <p:sp>
          <p:nvSpPr>
            <p:cNvPr id="47167" name="Text Box 24"/>
            <p:cNvSpPr txBox="1">
              <a:spLocks noChangeArrowheads="1"/>
            </p:cNvSpPr>
            <p:nvPr/>
          </p:nvSpPr>
          <p:spPr bwMode="auto">
            <a:xfrm>
              <a:off x="2341" y="1403"/>
              <a:ext cx="414"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FTP</a:t>
              </a:r>
            </a:p>
            <a:p>
              <a:pPr algn="ctr">
                <a:spcBef>
                  <a:spcPct val="0"/>
                </a:spcBef>
                <a:buClrTx/>
                <a:buSzTx/>
                <a:buFontTx/>
                <a:buNone/>
              </a:pPr>
              <a:r>
                <a:rPr lang="en-US" sz="1600"/>
                <a:t>client</a:t>
              </a:r>
              <a:endParaRPr lang="en-US" sz="2400"/>
            </a:p>
          </p:txBody>
        </p:sp>
      </p:grpSp>
      <p:sp>
        <p:nvSpPr>
          <p:cNvPr id="47115" name="Text Box 32"/>
          <p:cNvSpPr txBox="1">
            <a:spLocks noChangeArrowheads="1"/>
          </p:cNvSpPr>
          <p:nvPr/>
        </p:nvSpPr>
        <p:spPr bwMode="auto">
          <a:xfrm>
            <a:off x="3881438" y="2522538"/>
            <a:ext cx="1076325" cy="581025"/>
          </a:xfrm>
          <a:prstGeom prst="rect">
            <a:avLst/>
          </a:prstGeom>
          <a:noFill/>
          <a:ln w="9525">
            <a:noFill/>
            <a:miter lim="800000"/>
            <a:headEnd/>
            <a:tailEnd/>
          </a:ln>
        </p:spPr>
        <p:txBody>
          <a:bodyPr>
            <a:spAutoFit/>
          </a:bodyPr>
          <a:lstStyle/>
          <a:p>
            <a:pPr>
              <a:spcBef>
                <a:spcPct val="0"/>
              </a:spcBef>
              <a:buClrTx/>
              <a:buSzTx/>
              <a:buFontTx/>
              <a:buNone/>
            </a:pPr>
            <a:r>
              <a:rPr lang="en-US" sz="1600"/>
              <a:t>local file</a:t>
            </a:r>
          </a:p>
          <a:p>
            <a:pPr>
              <a:spcBef>
                <a:spcPct val="0"/>
              </a:spcBef>
              <a:buClrTx/>
              <a:buSzTx/>
              <a:buFontTx/>
              <a:buNone/>
            </a:pPr>
            <a:r>
              <a:rPr lang="en-US" sz="1600"/>
              <a:t>system</a:t>
            </a:r>
            <a:endParaRPr lang="en-US" sz="2400"/>
          </a:p>
        </p:txBody>
      </p:sp>
      <p:sp>
        <p:nvSpPr>
          <p:cNvPr id="47116" name="Line 33"/>
          <p:cNvSpPr>
            <a:spLocks noChangeShapeType="1"/>
          </p:cNvSpPr>
          <p:nvPr/>
        </p:nvSpPr>
        <p:spPr bwMode="auto">
          <a:xfrm>
            <a:off x="3219450" y="2239963"/>
            <a:ext cx="323850" cy="438150"/>
          </a:xfrm>
          <a:prstGeom prst="line">
            <a:avLst/>
          </a:prstGeom>
          <a:noFill/>
          <a:ln w="19050">
            <a:solidFill>
              <a:schemeClr val="tx1"/>
            </a:solidFill>
            <a:round/>
            <a:headEnd type="triangle" w="med" len="med"/>
            <a:tailEnd type="triangle" w="med" len="med"/>
          </a:ln>
        </p:spPr>
        <p:txBody>
          <a:bodyPr wrap="none" anchor="ctr"/>
          <a:lstStyle/>
          <a:p>
            <a:endParaRPr lang="tr-TR"/>
          </a:p>
        </p:txBody>
      </p:sp>
      <p:sp>
        <p:nvSpPr>
          <p:cNvPr id="47117" name="Line 34"/>
          <p:cNvSpPr>
            <a:spLocks noChangeShapeType="1"/>
          </p:cNvSpPr>
          <p:nvPr/>
        </p:nvSpPr>
        <p:spPr bwMode="auto">
          <a:xfrm flipH="1">
            <a:off x="3714750" y="2230438"/>
            <a:ext cx="333375" cy="438150"/>
          </a:xfrm>
          <a:prstGeom prst="line">
            <a:avLst/>
          </a:prstGeom>
          <a:noFill/>
          <a:ln w="19050">
            <a:solidFill>
              <a:schemeClr val="tx1"/>
            </a:solidFill>
            <a:round/>
            <a:headEnd type="triangle" w="med" len="med"/>
            <a:tailEnd type="triangle" w="med" len="med"/>
          </a:ln>
        </p:spPr>
        <p:txBody>
          <a:bodyPr wrap="none" anchor="ctr"/>
          <a:lstStyle/>
          <a:p>
            <a:endParaRPr lang="tr-TR"/>
          </a:p>
        </p:txBody>
      </p:sp>
      <p:sp>
        <p:nvSpPr>
          <p:cNvPr id="47118" name="Text Box 41"/>
          <p:cNvSpPr txBox="1">
            <a:spLocks noChangeArrowheads="1"/>
          </p:cNvSpPr>
          <p:nvPr/>
        </p:nvSpPr>
        <p:spPr bwMode="auto">
          <a:xfrm>
            <a:off x="7161213" y="2333625"/>
            <a:ext cx="1457325" cy="581025"/>
          </a:xfrm>
          <a:prstGeom prst="rect">
            <a:avLst/>
          </a:prstGeom>
          <a:noFill/>
          <a:ln w="9525">
            <a:noFill/>
            <a:miter lim="800000"/>
            <a:headEnd/>
            <a:tailEnd/>
          </a:ln>
        </p:spPr>
        <p:txBody>
          <a:bodyPr>
            <a:spAutoFit/>
          </a:bodyPr>
          <a:lstStyle/>
          <a:p>
            <a:pPr>
              <a:spcBef>
                <a:spcPct val="0"/>
              </a:spcBef>
              <a:buClrTx/>
              <a:buSzTx/>
              <a:buFontTx/>
              <a:buNone/>
            </a:pPr>
            <a:r>
              <a:rPr lang="en-US" sz="1600"/>
              <a:t>remote file</a:t>
            </a:r>
          </a:p>
          <a:p>
            <a:pPr>
              <a:spcBef>
                <a:spcPct val="0"/>
              </a:spcBef>
              <a:buClrTx/>
              <a:buSzTx/>
              <a:buFontTx/>
              <a:buNone/>
            </a:pPr>
            <a:r>
              <a:rPr lang="en-US" sz="1600"/>
              <a:t>system</a:t>
            </a:r>
            <a:endParaRPr lang="en-US" sz="2400"/>
          </a:p>
        </p:txBody>
      </p:sp>
      <p:sp>
        <p:nvSpPr>
          <p:cNvPr id="47119" name="Line 42"/>
          <p:cNvSpPr>
            <a:spLocks noChangeShapeType="1"/>
          </p:cNvSpPr>
          <p:nvPr/>
        </p:nvSpPr>
        <p:spPr bwMode="auto">
          <a:xfrm>
            <a:off x="6915150" y="2239963"/>
            <a:ext cx="0" cy="428625"/>
          </a:xfrm>
          <a:prstGeom prst="line">
            <a:avLst/>
          </a:prstGeom>
          <a:noFill/>
          <a:ln w="19050">
            <a:solidFill>
              <a:schemeClr val="tx1"/>
            </a:solidFill>
            <a:round/>
            <a:headEnd type="triangle" w="med" len="med"/>
            <a:tailEnd type="triangle" w="med" len="med"/>
          </a:ln>
        </p:spPr>
        <p:txBody>
          <a:bodyPr wrap="none" anchor="ctr"/>
          <a:lstStyle/>
          <a:p>
            <a:endParaRPr lang="tr-TR"/>
          </a:p>
        </p:txBody>
      </p:sp>
      <p:pic>
        <p:nvPicPr>
          <p:cNvPr id="47120" name="Picture 43" descr="Alice"/>
          <p:cNvPicPr>
            <a:picLocks noChangeAspect="1" noChangeArrowheads="1"/>
          </p:cNvPicPr>
          <p:nvPr/>
        </p:nvPicPr>
        <p:blipFill>
          <a:blip r:embed="rId4"/>
          <a:srcRect/>
          <a:stretch>
            <a:fillRect/>
          </a:stretch>
        </p:blipFill>
        <p:spPr bwMode="auto">
          <a:xfrm>
            <a:off x="1490663" y="1454150"/>
            <a:ext cx="561975" cy="693738"/>
          </a:xfrm>
          <a:prstGeom prst="rect">
            <a:avLst/>
          </a:prstGeom>
          <a:noFill/>
          <a:ln w="9525">
            <a:noFill/>
            <a:miter lim="800000"/>
            <a:headEnd/>
            <a:tailEnd/>
          </a:ln>
        </p:spPr>
      </p:pic>
      <p:sp>
        <p:nvSpPr>
          <p:cNvPr id="47121" name="Text Box 44"/>
          <p:cNvSpPr txBox="1">
            <a:spLocks noChangeArrowheads="1"/>
          </p:cNvSpPr>
          <p:nvPr/>
        </p:nvSpPr>
        <p:spPr bwMode="auto">
          <a:xfrm>
            <a:off x="1379538" y="2162175"/>
            <a:ext cx="971550" cy="581025"/>
          </a:xfrm>
          <a:prstGeom prst="rect">
            <a:avLst/>
          </a:prstGeom>
          <a:noFill/>
          <a:ln w="9525">
            <a:noFill/>
            <a:miter lim="800000"/>
            <a:headEnd/>
            <a:tailEnd/>
          </a:ln>
        </p:spPr>
        <p:txBody>
          <a:bodyPr>
            <a:spAutoFit/>
          </a:bodyPr>
          <a:lstStyle/>
          <a:p>
            <a:pPr algn="ctr">
              <a:spcBef>
                <a:spcPct val="0"/>
              </a:spcBef>
              <a:buClrTx/>
              <a:buSzTx/>
              <a:buFontTx/>
              <a:buNone/>
            </a:pPr>
            <a:r>
              <a:rPr lang="en-US" sz="1600"/>
              <a:t>user </a:t>
            </a:r>
          </a:p>
          <a:p>
            <a:pPr algn="ctr">
              <a:spcBef>
                <a:spcPct val="0"/>
              </a:spcBef>
              <a:buClrTx/>
              <a:buSzTx/>
              <a:buFontTx/>
              <a:buNone/>
            </a:pPr>
            <a:r>
              <a:rPr lang="en-US" sz="1600"/>
              <a:t>at host</a:t>
            </a:r>
            <a:endParaRPr lang="en-US" sz="2400"/>
          </a:p>
        </p:txBody>
      </p:sp>
      <p:sp>
        <p:nvSpPr>
          <p:cNvPr id="47122" name="Line 45"/>
          <p:cNvSpPr>
            <a:spLocks noChangeShapeType="1"/>
          </p:cNvSpPr>
          <p:nvPr/>
        </p:nvSpPr>
        <p:spPr bwMode="auto">
          <a:xfrm>
            <a:off x="2028825" y="1849438"/>
            <a:ext cx="581025" cy="0"/>
          </a:xfrm>
          <a:prstGeom prst="line">
            <a:avLst/>
          </a:prstGeom>
          <a:noFill/>
          <a:ln w="19050">
            <a:solidFill>
              <a:schemeClr val="tx1"/>
            </a:solidFill>
            <a:round/>
            <a:headEnd type="triangle" w="med" len="med"/>
            <a:tailEnd type="triangle" w="med" len="med"/>
          </a:ln>
        </p:spPr>
        <p:txBody>
          <a:bodyPr wrap="none" anchor="ctr"/>
          <a:lstStyle/>
          <a:p>
            <a:endParaRPr lang="tr-TR"/>
          </a:p>
        </p:txBody>
      </p:sp>
      <p:sp>
        <p:nvSpPr>
          <p:cNvPr id="47123" name="AutoShape 327"/>
          <p:cNvSpPr>
            <a:spLocks noChangeArrowheads="1"/>
          </p:cNvSpPr>
          <p:nvPr/>
        </p:nvSpPr>
        <p:spPr bwMode="auto">
          <a:xfrm>
            <a:off x="3333750" y="2673350"/>
            <a:ext cx="569913" cy="4286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47124" name="AutoShape 327"/>
          <p:cNvSpPr>
            <a:spLocks noChangeArrowheads="1"/>
          </p:cNvSpPr>
          <p:nvPr/>
        </p:nvSpPr>
        <p:spPr bwMode="auto">
          <a:xfrm>
            <a:off x="6665913" y="2628900"/>
            <a:ext cx="569912" cy="4286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47125" name="Rectangle 3"/>
          <p:cNvSpPr>
            <a:spLocks noChangeArrowheads="1"/>
          </p:cNvSpPr>
          <p:nvPr/>
        </p:nvSpPr>
        <p:spPr bwMode="auto">
          <a:xfrm>
            <a:off x="744538" y="3751263"/>
            <a:ext cx="8013700" cy="2543175"/>
          </a:xfrm>
          <a:prstGeom prst="rect">
            <a:avLst/>
          </a:prstGeom>
          <a:noFill/>
          <a:ln w="9525">
            <a:noFill/>
            <a:miter lim="800000"/>
            <a:headEnd/>
            <a:tailEnd/>
          </a:ln>
        </p:spPr>
        <p:txBody>
          <a:bodyPr/>
          <a:lstStyle/>
          <a:p>
            <a:pPr marL="342900" indent="-342900">
              <a:lnSpc>
                <a:spcPct val="75000"/>
              </a:lnSpc>
              <a:buClr>
                <a:srgbClr val="000099"/>
              </a:buClr>
              <a:buSzPct val="65000"/>
              <a:buFont typeface="Wingdings" pitchFamily="2" charset="2"/>
              <a:buChar char="v"/>
            </a:pPr>
            <a:r>
              <a:rPr lang="en-US" sz="2800">
                <a:latin typeface="Gill Sans MT" pitchFamily="34" charset="0"/>
              </a:rPr>
              <a:t>transfer file to/from remote host</a:t>
            </a:r>
          </a:p>
          <a:p>
            <a:pPr marL="342900" indent="-342900">
              <a:lnSpc>
                <a:spcPct val="75000"/>
              </a:lnSpc>
              <a:buClr>
                <a:srgbClr val="000099"/>
              </a:buClr>
              <a:buSzPct val="65000"/>
              <a:buFont typeface="Wingdings" pitchFamily="2" charset="2"/>
              <a:buChar char="v"/>
            </a:pPr>
            <a:r>
              <a:rPr lang="en-US" sz="2800">
                <a:latin typeface="Gill Sans MT" pitchFamily="34" charset="0"/>
              </a:rPr>
              <a:t>client/server model</a:t>
            </a:r>
          </a:p>
          <a:p>
            <a:pPr marL="742950" lvl="1" indent="-285750">
              <a:lnSpc>
                <a:spcPct val="90000"/>
              </a:lnSpc>
              <a:buClr>
                <a:srgbClr val="000099"/>
              </a:buClr>
              <a:buSzTx/>
              <a:buFont typeface="Wingdings" pitchFamily="2" charset="2"/>
              <a:buChar char="§"/>
            </a:pPr>
            <a:r>
              <a:rPr lang="en-US" sz="2400" i="1">
                <a:solidFill>
                  <a:srgbClr val="CC0000"/>
                </a:solidFill>
                <a:latin typeface="Gill Sans MT" pitchFamily="34" charset="0"/>
              </a:rPr>
              <a:t>client:</a:t>
            </a:r>
            <a:r>
              <a:rPr lang="en-US" sz="2400">
                <a:latin typeface="Gill Sans MT" pitchFamily="34" charset="0"/>
              </a:rPr>
              <a:t> side that initiates transfer (either to/from remote)</a:t>
            </a:r>
          </a:p>
          <a:p>
            <a:pPr marL="742950" lvl="1" indent="-285750">
              <a:lnSpc>
                <a:spcPct val="90000"/>
              </a:lnSpc>
              <a:buClr>
                <a:srgbClr val="000099"/>
              </a:buClr>
              <a:buSzTx/>
              <a:buFont typeface="Wingdings" pitchFamily="2" charset="2"/>
              <a:buChar char="§"/>
            </a:pPr>
            <a:r>
              <a:rPr lang="en-US" sz="2400" i="1">
                <a:solidFill>
                  <a:srgbClr val="CC0000"/>
                </a:solidFill>
                <a:latin typeface="Gill Sans MT" pitchFamily="34" charset="0"/>
              </a:rPr>
              <a:t>server:</a:t>
            </a:r>
            <a:r>
              <a:rPr lang="en-US" sz="2400">
                <a:latin typeface="Gill Sans MT" pitchFamily="34" charset="0"/>
              </a:rPr>
              <a:t> remote host</a:t>
            </a:r>
          </a:p>
          <a:p>
            <a:pPr marL="342900" indent="-342900">
              <a:lnSpc>
                <a:spcPct val="75000"/>
              </a:lnSpc>
              <a:buClr>
                <a:srgbClr val="000099"/>
              </a:buClr>
              <a:buSzPct val="65000"/>
              <a:buFont typeface="Wingdings" pitchFamily="2" charset="2"/>
              <a:buChar char="v"/>
            </a:pPr>
            <a:r>
              <a:rPr lang="en-US" sz="2800">
                <a:latin typeface="Gill Sans MT" pitchFamily="34" charset="0"/>
              </a:rPr>
              <a:t>ftp: RFC 959</a:t>
            </a:r>
          </a:p>
          <a:p>
            <a:pPr marL="342900" indent="-342900">
              <a:lnSpc>
                <a:spcPct val="75000"/>
              </a:lnSpc>
              <a:buClr>
                <a:srgbClr val="000099"/>
              </a:buClr>
              <a:buSzPct val="65000"/>
              <a:buFont typeface="Wingdings" pitchFamily="2" charset="2"/>
              <a:buChar char="v"/>
            </a:pPr>
            <a:r>
              <a:rPr lang="en-US" sz="2800">
                <a:latin typeface="Gill Sans MT" pitchFamily="34" charset="0"/>
              </a:rPr>
              <a:t>ftp server: port 21</a:t>
            </a:r>
          </a:p>
        </p:txBody>
      </p:sp>
      <p:sp>
        <p:nvSpPr>
          <p:cNvPr id="47126" name="Line 49"/>
          <p:cNvSpPr>
            <a:spLocks noChangeShapeType="1"/>
          </p:cNvSpPr>
          <p:nvPr/>
        </p:nvSpPr>
        <p:spPr bwMode="auto">
          <a:xfrm>
            <a:off x="4365625" y="1714500"/>
            <a:ext cx="2187575" cy="0"/>
          </a:xfrm>
          <a:prstGeom prst="line">
            <a:avLst/>
          </a:prstGeom>
          <a:noFill/>
          <a:ln w="28575">
            <a:solidFill>
              <a:srgbClr val="CC0000"/>
            </a:solidFill>
            <a:round/>
            <a:headEnd type="triangle" w="med" len="med"/>
            <a:tailEnd type="triangle" w="med" len="med"/>
          </a:ln>
        </p:spPr>
        <p:txBody>
          <a:bodyPr/>
          <a:lstStyle/>
          <a:p>
            <a:endParaRPr lang="tr-TR"/>
          </a:p>
        </p:txBody>
      </p:sp>
      <p:grpSp>
        <p:nvGrpSpPr>
          <p:cNvPr id="47127" name="Group 51"/>
          <p:cNvGrpSpPr>
            <a:grpSpLocks/>
          </p:cNvGrpSpPr>
          <p:nvPr/>
        </p:nvGrpSpPr>
        <p:grpSpPr bwMode="auto">
          <a:xfrm>
            <a:off x="6008688" y="2327275"/>
            <a:ext cx="476250" cy="749300"/>
            <a:chOff x="4140" y="429"/>
            <a:chExt cx="1425" cy="2396"/>
          </a:xfrm>
        </p:grpSpPr>
        <p:sp>
          <p:nvSpPr>
            <p:cNvPr id="47132" name="Freeform 52"/>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7133" name="Rectangle 53"/>
            <p:cNvSpPr>
              <a:spLocks noChangeArrowheads="1"/>
            </p:cNvSpPr>
            <p:nvPr/>
          </p:nvSpPr>
          <p:spPr bwMode="auto">
            <a:xfrm>
              <a:off x="4207" y="429"/>
              <a:ext cx="1045"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7134" name="Freeform 54"/>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7135" name="Freeform 55"/>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7136" name="Rectangle 56"/>
            <p:cNvSpPr>
              <a:spLocks noChangeArrowheads="1"/>
            </p:cNvSpPr>
            <p:nvPr/>
          </p:nvSpPr>
          <p:spPr bwMode="auto">
            <a:xfrm>
              <a:off x="4211" y="693"/>
              <a:ext cx="599"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7137" name="Group 57"/>
            <p:cNvGrpSpPr>
              <a:grpSpLocks/>
            </p:cNvGrpSpPr>
            <p:nvPr/>
          </p:nvGrpSpPr>
          <p:grpSpPr bwMode="auto">
            <a:xfrm>
              <a:off x="4749" y="668"/>
              <a:ext cx="581" cy="145"/>
              <a:chOff x="614" y="2568"/>
              <a:chExt cx="725" cy="139"/>
            </a:xfrm>
          </p:grpSpPr>
          <p:sp>
            <p:nvSpPr>
              <p:cNvPr id="47162" name="AutoShape 58"/>
              <p:cNvSpPr>
                <a:spLocks noChangeArrowheads="1"/>
              </p:cNvSpPr>
              <p:nvPr/>
            </p:nvSpPr>
            <p:spPr bwMode="auto">
              <a:xfrm>
                <a:off x="613" y="2568"/>
                <a:ext cx="741"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7163" name="AutoShape 59"/>
              <p:cNvSpPr>
                <a:spLocks noChangeArrowheads="1"/>
              </p:cNvSpPr>
              <p:nvPr/>
            </p:nvSpPr>
            <p:spPr bwMode="auto">
              <a:xfrm>
                <a:off x="631" y="2582"/>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7138" name="Rectangle 60"/>
            <p:cNvSpPr>
              <a:spLocks noChangeArrowheads="1"/>
            </p:cNvSpPr>
            <p:nvPr/>
          </p:nvSpPr>
          <p:spPr bwMode="auto">
            <a:xfrm>
              <a:off x="4226" y="1018"/>
              <a:ext cx="594"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7139" name="Group 61"/>
            <p:cNvGrpSpPr>
              <a:grpSpLocks/>
            </p:cNvGrpSpPr>
            <p:nvPr/>
          </p:nvGrpSpPr>
          <p:grpSpPr bwMode="auto">
            <a:xfrm>
              <a:off x="4747" y="994"/>
              <a:ext cx="581" cy="134"/>
              <a:chOff x="614" y="2568"/>
              <a:chExt cx="725" cy="139"/>
            </a:xfrm>
          </p:grpSpPr>
          <p:sp>
            <p:nvSpPr>
              <p:cNvPr id="47160" name="AutoShape 62"/>
              <p:cNvSpPr>
                <a:spLocks noChangeArrowheads="1"/>
              </p:cNvSpPr>
              <p:nvPr/>
            </p:nvSpPr>
            <p:spPr bwMode="auto">
              <a:xfrm>
                <a:off x="615" y="2566"/>
                <a:ext cx="723"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7161" name="AutoShape 63"/>
              <p:cNvSpPr>
                <a:spLocks noChangeArrowheads="1"/>
              </p:cNvSpPr>
              <p:nvPr/>
            </p:nvSpPr>
            <p:spPr bwMode="auto">
              <a:xfrm>
                <a:off x="633" y="2582"/>
                <a:ext cx="688" cy="11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7140" name="Rectangle 64"/>
            <p:cNvSpPr>
              <a:spLocks noChangeArrowheads="1"/>
            </p:cNvSpPr>
            <p:nvPr/>
          </p:nvSpPr>
          <p:spPr bwMode="auto">
            <a:xfrm>
              <a:off x="4216" y="1358"/>
              <a:ext cx="599" cy="46"/>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7141" name="Rectangle 65"/>
            <p:cNvSpPr>
              <a:spLocks noChangeArrowheads="1"/>
            </p:cNvSpPr>
            <p:nvPr/>
          </p:nvSpPr>
          <p:spPr bwMode="auto">
            <a:xfrm>
              <a:off x="4230" y="1657"/>
              <a:ext cx="594" cy="46"/>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7142" name="Group 66"/>
            <p:cNvGrpSpPr>
              <a:grpSpLocks/>
            </p:cNvGrpSpPr>
            <p:nvPr/>
          </p:nvGrpSpPr>
          <p:grpSpPr bwMode="auto">
            <a:xfrm>
              <a:off x="4735" y="1627"/>
              <a:ext cx="582" cy="151"/>
              <a:chOff x="614" y="2568"/>
              <a:chExt cx="725" cy="139"/>
            </a:xfrm>
          </p:grpSpPr>
          <p:sp>
            <p:nvSpPr>
              <p:cNvPr id="47158" name="AutoShape 67"/>
              <p:cNvSpPr>
                <a:spLocks noChangeArrowheads="1"/>
              </p:cNvSpPr>
              <p:nvPr/>
            </p:nvSpPr>
            <p:spPr bwMode="auto">
              <a:xfrm>
                <a:off x="612" y="2568"/>
                <a:ext cx="728" cy="140"/>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7159" name="AutoShape 68"/>
              <p:cNvSpPr>
                <a:spLocks noChangeArrowheads="1"/>
              </p:cNvSpPr>
              <p:nvPr/>
            </p:nvSpPr>
            <p:spPr bwMode="auto">
              <a:xfrm>
                <a:off x="630" y="2582"/>
                <a:ext cx="692"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7143" name="Freeform 69"/>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7144" name="Group 70"/>
            <p:cNvGrpSpPr>
              <a:grpSpLocks/>
            </p:cNvGrpSpPr>
            <p:nvPr/>
          </p:nvGrpSpPr>
          <p:grpSpPr bwMode="auto">
            <a:xfrm>
              <a:off x="4739" y="1327"/>
              <a:ext cx="582" cy="139"/>
              <a:chOff x="614" y="2568"/>
              <a:chExt cx="725" cy="139"/>
            </a:xfrm>
          </p:grpSpPr>
          <p:sp>
            <p:nvSpPr>
              <p:cNvPr id="47156" name="AutoShape 71"/>
              <p:cNvSpPr>
                <a:spLocks noChangeArrowheads="1"/>
              </p:cNvSpPr>
              <p:nvPr/>
            </p:nvSpPr>
            <p:spPr bwMode="auto">
              <a:xfrm>
                <a:off x="613" y="2569"/>
                <a:ext cx="728"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7157" name="AutoShape 72"/>
              <p:cNvSpPr>
                <a:spLocks noChangeArrowheads="1"/>
              </p:cNvSpPr>
              <p:nvPr/>
            </p:nvSpPr>
            <p:spPr bwMode="auto">
              <a:xfrm>
                <a:off x="631" y="2584"/>
                <a:ext cx="692"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7145" name="Rectangle 73"/>
            <p:cNvSpPr>
              <a:spLocks noChangeArrowheads="1"/>
            </p:cNvSpPr>
            <p:nvPr/>
          </p:nvSpPr>
          <p:spPr bwMode="auto">
            <a:xfrm>
              <a:off x="5252" y="429"/>
              <a:ext cx="67"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7146" name="Freeform 74"/>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7147" name="Freeform 75"/>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7148" name="Oval 76"/>
            <p:cNvSpPr>
              <a:spLocks noChangeArrowheads="1"/>
            </p:cNvSpPr>
            <p:nvPr/>
          </p:nvSpPr>
          <p:spPr bwMode="auto">
            <a:xfrm>
              <a:off x="5518" y="2612"/>
              <a:ext cx="48" cy="96"/>
            </a:xfrm>
            <a:prstGeom prst="ellipse">
              <a:avLst/>
            </a:prstGeom>
            <a:solidFill>
              <a:srgbClr val="333333"/>
            </a:solidFill>
            <a:ln w="9525">
              <a:noFill/>
              <a:round/>
              <a:headEnd/>
              <a:tailEnd/>
            </a:ln>
          </p:spPr>
          <p:txBody>
            <a:bodyPr wrap="none" anchor="ctr"/>
            <a:lstStyle/>
            <a:p>
              <a:endParaRPr lang="tr-TR"/>
            </a:p>
          </p:txBody>
        </p:sp>
        <p:sp>
          <p:nvSpPr>
            <p:cNvPr id="47149" name="Freeform 77"/>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7150" name="AutoShape 78"/>
            <p:cNvSpPr>
              <a:spLocks noChangeArrowheads="1"/>
            </p:cNvSpPr>
            <p:nvPr/>
          </p:nvSpPr>
          <p:spPr bwMode="auto">
            <a:xfrm>
              <a:off x="4140" y="2678"/>
              <a:ext cx="1197" cy="147"/>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7151" name="AutoShape 79"/>
            <p:cNvSpPr>
              <a:spLocks noChangeArrowheads="1"/>
            </p:cNvSpPr>
            <p:nvPr/>
          </p:nvSpPr>
          <p:spPr bwMode="auto">
            <a:xfrm>
              <a:off x="4207" y="2713"/>
              <a:ext cx="1069"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7152" name="Oval 80"/>
            <p:cNvSpPr>
              <a:spLocks noChangeArrowheads="1"/>
            </p:cNvSpPr>
            <p:nvPr/>
          </p:nvSpPr>
          <p:spPr bwMode="auto">
            <a:xfrm>
              <a:off x="4306" y="2383"/>
              <a:ext cx="162" cy="142"/>
            </a:xfrm>
            <a:prstGeom prst="ellipse">
              <a:avLst/>
            </a:prstGeom>
            <a:solidFill>
              <a:srgbClr val="33CC33"/>
            </a:solidFill>
            <a:ln w="9525">
              <a:noFill/>
              <a:round/>
              <a:headEnd/>
              <a:tailEnd/>
            </a:ln>
          </p:spPr>
          <p:txBody>
            <a:bodyPr wrap="none" anchor="ctr"/>
            <a:lstStyle/>
            <a:p>
              <a:endParaRPr lang="tr-TR"/>
            </a:p>
          </p:txBody>
        </p:sp>
        <p:sp>
          <p:nvSpPr>
            <p:cNvPr id="47153" name="Oval 81"/>
            <p:cNvSpPr>
              <a:spLocks noChangeArrowheads="1"/>
            </p:cNvSpPr>
            <p:nvPr/>
          </p:nvSpPr>
          <p:spPr bwMode="auto">
            <a:xfrm>
              <a:off x="4487" y="2383"/>
              <a:ext cx="162"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7154" name="Oval 82"/>
            <p:cNvSpPr>
              <a:spLocks noChangeArrowheads="1"/>
            </p:cNvSpPr>
            <p:nvPr/>
          </p:nvSpPr>
          <p:spPr bwMode="auto">
            <a:xfrm>
              <a:off x="4663" y="2383"/>
              <a:ext cx="157" cy="137"/>
            </a:xfrm>
            <a:prstGeom prst="ellipse">
              <a:avLst/>
            </a:prstGeom>
            <a:solidFill>
              <a:srgbClr val="33CC33"/>
            </a:solidFill>
            <a:ln w="9525">
              <a:noFill/>
              <a:round/>
              <a:headEnd/>
              <a:tailEnd/>
            </a:ln>
          </p:spPr>
          <p:txBody>
            <a:bodyPr wrap="none" anchor="ctr"/>
            <a:lstStyle/>
            <a:p>
              <a:endParaRPr lang="tr-TR"/>
            </a:p>
          </p:txBody>
        </p:sp>
        <p:sp>
          <p:nvSpPr>
            <p:cNvPr id="47155" name="Rectangle 83"/>
            <p:cNvSpPr>
              <a:spLocks noChangeArrowheads="1"/>
            </p:cNvSpPr>
            <p:nvPr/>
          </p:nvSpPr>
          <p:spPr bwMode="auto">
            <a:xfrm>
              <a:off x="5062" y="1835"/>
              <a:ext cx="86" cy="761"/>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7128" name="Group 84"/>
          <p:cNvGrpSpPr>
            <a:grpSpLocks/>
          </p:cNvGrpSpPr>
          <p:nvPr/>
        </p:nvGrpSpPr>
        <p:grpSpPr bwMode="auto">
          <a:xfrm>
            <a:off x="2220913" y="2352675"/>
            <a:ext cx="830262" cy="849313"/>
            <a:chOff x="-44" y="1473"/>
            <a:chExt cx="981" cy="1105"/>
          </a:xfrm>
        </p:grpSpPr>
        <p:pic>
          <p:nvPicPr>
            <p:cNvPr id="47130" name="Picture 85"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47131" name="Freeform 8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2" name="Veri Yer Tutucusu 1"/>
          <p:cNvSpPr>
            <a:spLocks noGrp="1"/>
          </p:cNvSpPr>
          <p:nvPr>
            <p:ph type="dt" sz="quarter" idx="10"/>
          </p:nvPr>
        </p:nvSpPr>
        <p:spPr/>
        <p:txBody>
          <a:bodyPr/>
          <a:lstStyle/>
          <a:p>
            <a:pPr>
              <a:defRPr/>
            </a:pPr>
            <a:fld id="{22525244-835F-4E64-A717-2028319854C9}" type="datetime1">
              <a:rPr/>
              <a:pPr>
                <a:defRPr/>
              </a:pPr>
              <a:t>10/16/2012</a:t>
            </a:fld>
            <a:endParaRP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48131" name="Rectangle 8"/>
          <p:cNvSpPr>
            <a:spLocks noGrp="1" noChangeArrowheads="1"/>
          </p:cNvSpPr>
          <p:nvPr>
            <p:ph type="sldNum" sz="quarter" idx="12"/>
          </p:nvPr>
        </p:nvSpPr>
        <p:spPr>
          <a:noFill/>
        </p:spPr>
        <p:txBody>
          <a:bodyPr/>
          <a:lstStyle/>
          <a:p>
            <a:r>
              <a:rPr lang="en-US" smtClean="0">
                <a:latin typeface="Tahoma" pitchFamily="34" charset="0"/>
              </a:rPr>
              <a:t>2-</a:t>
            </a:r>
            <a:fld id="{085C996C-473B-4E9F-961F-4763392FA28D}" type="slidenum">
              <a:rPr lang="en-US" smtClean="0">
                <a:latin typeface="Tahoma" pitchFamily="34" charset="0"/>
              </a:rPr>
              <a:pPr/>
              <a:t>46</a:t>
            </a:fld>
            <a:endParaRPr lang="en-US" smtClean="0">
              <a:latin typeface="Tahoma" pitchFamily="34" charset="0"/>
            </a:endParaRPr>
          </a:p>
        </p:txBody>
      </p:sp>
      <p:sp>
        <p:nvSpPr>
          <p:cNvPr id="48132" name="Rectangle 2"/>
          <p:cNvSpPr>
            <a:spLocks noGrp="1" noChangeArrowheads="1"/>
          </p:cNvSpPr>
          <p:nvPr>
            <p:ph type="title"/>
          </p:nvPr>
        </p:nvSpPr>
        <p:spPr>
          <a:xfrm>
            <a:off x="336550" y="163513"/>
            <a:ext cx="7772400" cy="925512"/>
          </a:xfrm>
        </p:spPr>
        <p:txBody>
          <a:bodyPr/>
          <a:lstStyle/>
          <a:p>
            <a:r>
              <a:rPr lang="en-US" sz="3600" smtClean="0">
                <a:ea typeface="ＭＳ Ｐゴシック" pitchFamily="34" charset="-128"/>
              </a:rPr>
              <a:t>FTP: separate control, data connections</a:t>
            </a:r>
            <a:endParaRPr lang="en-US" smtClean="0">
              <a:ea typeface="ＭＳ Ｐゴシック" pitchFamily="34" charset="-128"/>
            </a:endParaRPr>
          </a:p>
        </p:txBody>
      </p:sp>
      <p:sp>
        <p:nvSpPr>
          <p:cNvPr id="48133" name="Rectangle 3"/>
          <p:cNvSpPr>
            <a:spLocks noChangeArrowheads="1"/>
          </p:cNvSpPr>
          <p:nvPr>
            <p:ph type="body" sz="half" idx="1"/>
          </p:nvPr>
        </p:nvSpPr>
        <p:spPr>
          <a:xfrm>
            <a:off x="400050" y="1504950"/>
            <a:ext cx="4318000" cy="4964113"/>
          </a:xfrm>
        </p:spPr>
        <p:txBody>
          <a:bodyPr/>
          <a:lstStyle/>
          <a:p>
            <a:r>
              <a:rPr lang="en-US" sz="2400" smtClean="0">
                <a:ea typeface="ＭＳ Ｐゴシック" pitchFamily="34" charset="-128"/>
              </a:rPr>
              <a:t>FTP client contacts FTP server at port 21, using TCP </a:t>
            </a:r>
          </a:p>
          <a:p>
            <a:r>
              <a:rPr lang="en-US" sz="2400" smtClean="0">
                <a:ea typeface="ＭＳ Ｐゴシック" pitchFamily="34" charset="-128"/>
              </a:rPr>
              <a:t>client authorized over control connection</a:t>
            </a:r>
          </a:p>
          <a:p>
            <a:r>
              <a:rPr lang="en-US" sz="2400" smtClean="0">
                <a:ea typeface="ＭＳ Ｐゴシック" pitchFamily="34" charset="-128"/>
              </a:rPr>
              <a:t>client browses remote directory, sends commands over control connection</a:t>
            </a:r>
          </a:p>
          <a:p>
            <a:r>
              <a:rPr lang="en-US" sz="2400" smtClean="0">
                <a:ea typeface="ＭＳ Ｐゴシック" pitchFamily="34" charset="-128"/>
              </a:rPr>
              <a:t>when server receives file transfer command, </a:t>
            </a:r>
            <a:r>
              <a:rPr lang="en-US" sz="2400" i="1" smtClean="0">
                <a:solidFill>
                  <a:srgbClr val="CC0000"/>
                </a:solidFill>
                <a:ea typeface="ＭＳ Ｐゴシック" pitchFamily="34" charset="-128"/>
              </a:rPr>
              <a:t>server</a:t>
            </a:r>
            <a:r>
              <a:rPr lang="en-US" sz="2400" smtClean="0">
                <a:ea typeface="ＭＳ Ｐゴシック" pitchFamily="34" charset="-128"/>
              </a:rPr>
              <a:t> opens </a:t>
            </a:r>
            <a:r>
              <a:rPr lang="en-US" sz="2400" i="1" smtClean="0">
                <a:ea typeface="ＭＳ Ｐゴシック" pitchFamily="34" charset="-128"/>
              </a:rPr>
              <a:t>2</a:t>
            </a:r>
            <a:r>
              <a:rPr lang="en-US" sz="2400" i="1" baseline="30000" smtClean="0">
                <a:ea typeface="ＭＳ Ｐゴシック" pitchFamily="34" charset="-128"/>
              </a:rPr>
              <a:t>nd</a:t>
            </a:r>
            <a:r>
              <a:rPr lang="en-US" sz="2400" i="1" smtClean="0">
                <a:ea typeface="ＭＳ Ｐゴシック" pitchFamily="34" charset="-128"/>
              </a:rPr>
              <a:t> </a:t>
            </a:r>
            <a:r>
              <a:rPr lang="en-US" sz="2400" smtClean="0">
                <a:ea typeface="ＭＳ Ｐゴシック" pitchFamily="34" charset="-128"/>
              </a:rPr>
              <a:t>TCP data connection (for file) </a:t>
            </a:r>
            <a:r>
              <a:rPr lang="en-US" sz="2400" i="1" smtClean="0">
                <a:ea typeface="ＭＳ Ｐゴシック" pitchFamily="34" charset="-128"/>
              </a:rPr>
              <a:t>to </a:t>
            </a:r>
            <a:r>
              <a:rPr lang="en-US" sz="2400" smtClean="0">
                <a:ea typeface="ＭＳ Ｐゴシック" pitchFamily="34" charset="-128"/>
              </a:rPr>
              <a:t>client</a:t>
            </a:r>
          </a:p>
          <a:p>
            <a:r>
              <a:rPr lang="en-US" sz="2400" smtClean="0">
                <a:ea typeface="ＭＳ Ｐゴシック" pitchFamily="34" charset="-128"/>
              </a:rPr>
              <a:t>after transferring one file, server closes data connection</a:t>
            </a:r>
          </a:p>
        </p:txBody>
      </p:sp>
      <p:sp>
        <p:nvSpPr>
          <p:cNvPr id="48134" name="Text Box 15"/>
          <p:cNvSpPr txBox="1">
            <a:spLocks noChangeArrowheads="1"/>
          </p:cNvSpPr>
          <p:nvPr/>
        </p:nvSpPr>
        <p:spPr bwMode="auto">
          <a:xfrm>
            <a:off x="4838700" y="2533650"/>
            <a:ext cx="717550" cy="587375"/>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sz="1800"/>
              <a:t>FTP</a:t>
            </a:r>
          </a:p>
          <a:p>
            <a:pPr algn="ctr">
              <a:lnSpc>
                <a:spcPct val="90000"/>
              </a:lnSpc>
              <a:spcBef>
                <a:spcPct val="0"/>
              </a:spcBef>
              <a:buClrTx/>
              <a:buSzTx/>
              <a:buFontTx/>
              <a:buNone/>
            </a:pPr>
            <a:r>
              <a:rPr lang="en-US" sz="1800"/>
              <a:t>client</a:t>
            </a:r>
          </a:p>
        </p:txBody>
      </p:sp>
      <p:sp>
        <p:nvSpPr>
          <p:cNvPr id="48135" name="Text Box 16"/>
          <p:cNvSpPr txBox="1">
            <a:spLocks noChangeArrowheads="1"/>
          </p:cNvSpPr>
          <p:nvPr/>
        </p:nvSpPr>
        <p:spPr bwMode="auto">
          <a:xfrm>
            <a:off x="7856538" y="2543175"/>
            <a:ext cx="819150" cy="587375"/>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sz="1800"/>
              <a:t>FTP</a:t>
            </a:r>
          </a:p>
          <a:p>
            <a:pPr algn="ctr">
              <a:lnSpc>
                <a:spcPct val="90000"/>
              </a:lnSpc>
              <a:spcBef>
                <a:spcPct val="0"/>
              </a:spcBef>
              <a:buClrTx/>
              <a:buSzTx/>
              <a:buFontTx/>
              <a:buNone/>
            </a:pPr>
            <a:r>
              <a:rPr lang="en-US" sz="1800"/>
              <a:t>server</a:t>
            </a:r>
          </a:p>
        </p:txBody>
      </p:sp>
      <p:sp>
        <p:nvSpPr>
          <p:cNvPr id="48136" name="Line 17"/>
          <p:cNvSpPr>
            <a:spLocks noChangeShapeType="1"/>
          </p:cNvSpPr>
          <p:nvPr/>
        </p:nvSpPr>
        <p:spPr bwMode="auto">
          <a:xfrm>
            <a:off x="5508625" y="2011363"/>
            <a:ext cx="2562225" cy="0"/>
          </a:xfrm>
          <a:prstGeom prst="line">
            <a:avLst/>
          </a:prstGeom>
          <a:noFill/>
          <a:ln w="28575">
            <a:solidFill>
              <a:srgbClr val="CC0000"/>
            </a:solidFill>
            <a:round/>
            <a:headEnd type="triangle" w="med" len="med"/>
            <a:tailEnd type="triangle" w="med" len="med"/>
          </a:ln>
        </p:spPr>
        <p:txBody>
          <a:bodyPr wrap="none" anchor="ctr"/>
          <a:lstStyle/>
          <a:p>
            <a:endParaRPr lang="tr-TR"/>
          </a:p>
        </p:txBody>
      </p:sp>
      <p:sp>
        <p:nvSpPr>
          <p:cNvPr id="48137" name="Line 18"/>
          <p:cNvSpPr>
            <a:spLocks noChangeShapeType="1"/>
          </p:cNvSpPr>
          <p:nvPr/>
        </p:nvSpPr>
        <p:spPr bwMode="auto">
          <a:xfrm flipV="1">
            <a:off x="5527675" y="2325688"/>
            <a:ext cx="2562225" cy="9525"/>
          </a:xfrm>
          <a:prstGeom prst="line">
            <a:avLst/>
          </a:prstGeom>
          <a:noFill/>
          <a:ln w="28575">
            <a:solidFill>
              <a:srgbClr val="CC0000"/>
            </a:solidFill>
            <a:round/>
            <a:headEnd type="triangle" w="med" len="med"/>
            <a:tailEnd type="triangle" w="med" len="med"/>
          </a:ln>
        </p:spPr>
        <p:txBody>
          <a:bodyPr wrap="none" anchor="ctr"/>
          <a:lstStyle/>
          <a:p>
            <a:endParaRPr lang="tr-TR"/>
          </a:p>
        </p:txBody>
      </p:sp>
      <p:sp>
        <p:nvSpPr>
          <p:cNvPr id="48138" name="Text Box 19"/>
          <p:cNvSpPr txBox="1">
            <a:spLocks noChangeArrowheads="1"/>
          </p:cNvSpPr>
          <p:nvPr/>
        </p:nvSpPr>
        <p:spPr bwMode="auto">
          <a:xfrm>
            <a:off x="5580063" y="1473200"/>
            <a:ext cx="2409825" cy="508000"/>
          </a:xfrm>
          <a:prstGeom prst="rect">
            <a:avLst/>
          </a:prstGeom>
          <a:noFill/>
          <a:ln w="9525">
            <a:noFill/>
            <a:miter lim="800000"/>
            <a:headEnd/>
            <a:tailEnd/>
          </a:ln>
        </p:spPr>
        <p:txBody>
          <a:bodyPr>
            <a:spAutoFit/>
          </a:bodyPr>
          <a:lstStyle/>
          <a:p>
            <a:pPr algn="ctr">
              <a:lnSpc>
                <a:spcPct val="85000"/>
              </a:lnSpc>
              <a:spcBef>
                <a:spcPct val="0"/>
              </a:spcBef>
              <a:buClrTx/>
              <a:buSzTx/>
              <a:buFontTx/>
              <a:buNone/>
            </a:pPr>
            <a:r>
              <a:rPr lang="en-US" sz="1600" i="1">
                <a:solidFill>
                  <a:srgbClr val="CC0000"/>
                </a:solidFill>
              </a:rPr>
              <a:t>TCP control connection,</a:t>
            </a:r>
          </a:p>
          <a:p>
            <a:pPr algn="ctr">
              <a:lnSpc>
                <a:spcPct val="85000"/>
              </a:lnSpc>
              <a:spcBef>
                <a:spcPct val="0"/>
              </a:spcBef>
              <a:buClrTx/>
              <a:buSzTx/>
              <a:buFontTx/>
              <a:buNone/>
            </a:pPr>
            <a:r>
              <a:rPr lang="en-US" sz="1600" i="1">
                <a:solidFill>
                  <a:srgbClr val="CC0000"/>
                </a:solidFill>
              </a:rPr>
              <a:t>server port 21</a:t>
            </a:r>
            <a:endParaRPr lang="en-US" sz="2400" i="1">
              <a:solidFill>
                <a:srgbClr val="CC0000"/>
              </a:solidFill>
            </a:endParaRPr>
          </a:p>
        </p:txBody>
      </p:sp>
      <p:sp>
        <p:nvSpPr>
          <p:cNvPr id="48139" name="Text Box 20"/>
          <p:cNvSpPr txBox="1">
            <a:spLocks noChangeArrowheads="1"/>
          </p:cNvSpPr>
          <p:nvPr/>
        </p:nvSpPr>
        <p:spPr bwMode="auto">
          <a:xfrm>
            <a:off x="5554663" y="2400300"/>
            <a:ext cx="2409825" cy="508000"/>
          </a:xfrm>
          <a:prstGeom prst="rect">
            <a:avLst/>
          </a:prstGeom>
          <a:noFill/>
          <a:ln w="9525">
            <a:noFill/>
            <a:miter lim="800000"/>
            <a:headEnd/>
            <a:tailEnd/>
          </a:ln>
        </p:spPr>
        <p:txBody>
          <a:bodyPr>
            <a:spAutoFit/>
          </a:bodyPr>
          <a:lstStyle/>
          <a:p>
            <a:pPr algn="ctr">
              <a:lnSpc>
                <a:spcPct val="85000"/>
              </a:lnSpc>
              <a:spcBef>
                <a:spcPct val="0"/>
              </a:spcBef>
              <a:buClrTx/>
              <a:buSzTx/>
              <a:buFontTx/>
              <a:buNone/>
            </a:pPr>
            <a:r>
              <a:rPr lang="en-US" sz="1600" i="1">
                <a:solidFill>
                  <a:srgbClr val="CC0000"/>
                </a:solidFill>
              </a:rPr>
              <a:t>TCP data connection,</a:t>
            </a:r>
          </a:p>
          <a:p>
            <a:pPr algn="ctr">
              <a:lnSpc>
                <a:spcPct val="85000"/>
              </a:lnSpc>
              <a:spcBef>
                <a:spcPct val="0"/>
              </a:spcBef>
              <a:buClrTx/>
              <a:buSzTx/>
              <a:buFontTx/>
              <a:buNone/>
            </a:pPr>
            <a:r>
              <a:rPr lang="en-US" sz="1600" i="1">
                <a:solidFill>
                  <a:srgbClr val="CC0000"/>
                </a:solidFill>
              </a:rPr>
              <a:t>server port 20</a:t>
            </a:r>
            <a:endParaRPr lang="en-US" sz="2400" i="1">
              <a:solidFill>
                <a:srgbClr val="CC0000"/>
              </a:solidFill>
            </a:endParaRPr>
          </a:p>
        </p:txBody>
      </p:sp>
      <p:sp>
        <p:nvSpPr>
          <p:cNvPr id="214037" name="Rectangle 21"/>
          <p:cNvSpPr>
            <a:spLocks noChangeArrowheads="1"/>
          </p:cNvSpPr>
          <p:nvPr/>
        </p:nvSpPr>
        <p:spPr bwMode="auto">
          <a:xfrm>
            <a:off x="4703763" y="3425825"/>
            <a:ext cx="4067175" cy="2938463"/>
          </a:xfrm>
          <a:prstGeom prst="rect">
            <a:avLst/>
          </a:prstGeom>
          <a:noFill/>
          <a:ln w="9525">
            <a:noFill/>
            <a:miter lim="800000"/>
            <a:headEnd/>
            <a:tailEnd/>
          </a:ln>
        </p:spPr>
        <p:txBody>
          <a:bodyPr/>
          <a:lstStyle/>
          <a:p>
            <a:pPr marL="342900" indent="-342900">
              <a:lnSpc>
                <a:spcPct val="85000"/>
              </a:lnSpc>
              <a:buClr>
                <a:srgbClr val="000099"/>
              </a:buClr>
              <a:buSzPct val="75000"/>
              <a:buFont typeface="Wingdings" pitchFamily="2" charset="2"/>
              <a:buChar char="v"/>
            </a:pPr>
            <a:r>
              <a:rPr lang="en-US" sz="2400">
                <a:latin typeface="Gill Sans MT" pitchFamily="34" charset="0"/>
              </a:rPr>
              <a:t>server opens another TCP data connection to transfer another file</a:t>
            </a:r>
          </a:p>
          <a:p>
            <a:pPr marL="342900" indent="-342900">
              <a:lnSpc>
                <a:spcPct val="85000"/>
              </a:lnSpc>
              <a:buClr>
                <a:srgbClr val="000099"/>
              </a:buClr>
              <a:buSzPct val="75000"/>
              <a:buFont typeface="Wingdings" pitchFamily="2" charset="2"/>
              <a:buChar char="v"/>
            </a:pPr>
            <a:r>
              <a:rPr lang="en-US" sz="2400">
                <a:latin typeface="Gill Sans MT" pitchFamily="34" charset="0"/>
              </a:rPr>
              <a:t>control connection: </a:t>
            </a:r>
            <a:r>
              <a:rPr lang="ja-JP" altLang="en-US" sz="2400" i="1">
                <a:solidFill>
                  <a:srgbClr val="CC0000"/>
                </a:solidFill>
                <a:latin typeface="Gill Sans MT" pitchFamily="34" charset="0"/>
              </a:rPr>
              <a:t>“</a:t>
            </a:r>
            <a:r>
              <a:rPr lang="en-US" altLang="ja-JP" sz="2400" i="1">
                <a:solidFill>
                  <a:srgbClr val="CC0000"/>
                </a:solidFill>
                <a:latin typeface="Gill Sans MT" pitchFamily="34" charset="0"/>
              </a:rPr>
              <a:t>out of band</a:t>
            </a:r>
            <a:r>
              <a:rPr lang="ja-JP" altLang="en-US" sz="2400" i="1">
                <a:solidFill>
                  <a:srgbClr val="CC0000"/>
                </a:solidFill>
                <a:latin typeface="Gill Sans MT" pitchFamily="34" charset="0"/>
              </a:rPr>
              <a:t>”</a:t>
            </a:r>
            <a:endParaRPr lang="en-US" altLang="ja-JP" sz="2400" i="1">
              <a:solidFill>
                <a:srgbClr val="CC0000"/>
              </a:solidFill>
              <a:latin typeface="Gill Sans MT" pitchFamily="34" charset="0"/>
            </a:endParaRPr>
          </a:p>
          <a:p>
            <a:pPr marL="342900" indent="-342900">
              <a:lnSpc>
                <a:spcPct val="85000"/>
              </a:lnSpc>
              <a:buClr>
                <a:srgbClr val="000099"/>
              </a:buClr>
              <a:buSzPct val="75000"/>
              <a:buFont typeface="Wingdings" pitchFamily="2" charset="2"/>
              <a:buChar char="v"/>
            </a:pPr>
            <a:r>
              <a:rPr lang="en-US" sz="2400">
                <a:latin typeface="Gill Sans MT" pitchFamily="34" charset="0"/>
              </a:rPr>
              <a:t>FTP server maintains </a:t>
            </a:r>
            <a:r>
              <a:rPr lang="ja-JP" altLang="en-US" sz="2400">
                <a:latin typeface="Gill Sans MT" pitchFamily="34" charset="0"/>
              </a:rPr>
              <a:t>“</a:t>
            </a:r>
            <a:r>
              <a:rPr lang="en-US" altLang="ja-JP" sz="2400">
                <a:latin typeface="Gill Sans MT" pitchFamily="34" charset="0"/>
              </a:rPr>
              <a:t>state</a:t>
            </a:r>
            <a:r>
              <a:rPr lang="ja-JP" altLang="en-US" sz="2400">
                <a:latin typeface="Gill Sans MT" pitchFamily="34" charset="0"/>
              </a:rPr>
              <a:t>”</a:t>
            </a:r>
            <a:r>
              <a:rPr lang="en-US" altLang="ja-JP" sz="2400">
                <a:latin typeface="Gill Sans MT" pitchFamily="34" charset="0"/>
              </a:rPr>
              <a:t>: current directory, earlier authentication</a:t>
            </a:r>
            <a:endParaRPr lang="en-US" altLang="ja-JP" sz="2400">
              <a:solidFill>
                <a:srgbClr val="FF0000"/>
              </a:solidFill>
              <a:latin typeface="Gill Sans MT" pitchFamily="34" charset="0"/>
            </a:endParaRPr>
          </a:p>
          <a:p>
            <a:pPr marL="342900" indent="-342900">
              <a:buClr>
                <a:srgbClr val="000099"/>
              </a:buClr>
              <a:buSzPct val="75000"/>
              <a:buFont typeface="Wingdings" pitchFamily="2" charset="2"/>
              <a:buChar char="v"/>
            </a:pPr>
            <a:endParaRPr lang="en-US" sz="2400">
              <a:solidFill>
                <a:srgbClr val="FF0000"/>
              </a:solidFill>
              <a:latin typeface="Gill Sans MT" pitchFamily="34" charset="0"/>
            </a:endParaRPr>
          </a:p>
        </p:txBody>
      </p:sp>
      <p:pic>
        <p:nvPicPr>
          <p:cNvPr id="48141" name="Picture 28" descr="underline_base"/>
          <p:cNvPicPr>
            <a:picLocks noChangeArrowheads="1"/>
          </p:cNvPicPr>
          <p:nvPr/>
        </p:nvPicPr>
        <p:blipFill>
          <a:blip r:embed="rId3"/>
          <a:srcRect/>
          <a:stretch>
            <a:fillRect/>
          </a:stretch>
        </p:blipFill>
        <p:spPr bwMode="auto">
          <a:xfrm>
            <a:off x="366713" y="868363"/>
            <a:ext cx="7769225" cy="173037"/>
          </a:xfrm>
          <a:prstGeom prst="rect">
            <a:avLst/>
          </a:prstGeom>
          <a:noFill/>
          <a:ln w="9525">
            <a:noFill/>
            <a:miter lim="800000"/>
            <a:headEnd/>
            <a:tailEnd/>
          </a:ln>
        </p:spPr>
      </p:pic>
      <p:sp>
        <p:nvSpPr>
          <p:cNvPr id="48142" name="Line 23"/>
          <p:cNvSpPr>
            <a:spLocks noChangeShapeType="1"/>
          </p:cNvSpPr>
          <p:nvPr/>
        </p:nvSpPr>
        <p:spPr bwMode="auto">
          <a:xfrm>
            <a:off x="5726113" y="2697163"/>
            <a:ext cx="390525" cy="1587"/>
          </a:xfrm>
          <a:prstGeom prst="line">
            <a:avLst/>
          </a:prstGeom>
          <a:noFill/>
          <a:ln w="9525">
            <a:solidFill>
              <a:schemeClr val="tx1"/>
            </a:solidFill>
            <a:round/>
            <a:headEnd/>
            <a:tailEnd/>
          </a:ln>
        </p:spPr>
        <p:txBody>
          <a:bodyPr wrap="none" anchor="ctr"/>
          <a:lstStyle/>
          <a:p>
            <a:endParaRPr lang="tr-TR"/>
          </a:p>
        </p:txBody>
      </p:sp>
      <p:grpSp>
        <p:nvGrpSpPr>
          <p:cNvPr id="48143" name="Group 32"/>
          <p:cNvGrpSpPr>
            <a:grpSpLocks/>
          </p:cNvGrpSpPr>
          <p:nvPr/>
        </p:nvGrpSpPr>
        <p:grpSpPr bwMode="auto">
          <a:xfrm>
            <a:off x="8129588" y="1674813"/>
            <a:ext cx="444500" cy="728662"/>
            <a:chOff x="4140" y="429"/>
            <a:chExt cx="1425" cy="2396"/>
          </a:xfrm>
        </p:grpSpPr>
        <p:sp>
          <p:nvSpPr>
            <p:cNvPr id="48148" name="Freeform 33"/>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48149" name="Rectangle 34"/>
            <p:cNvSpPr>
              <a:spLocks noChangeArrowheads="1"/>
            </p:cNvSpPr>
            <p:nvPr/>
          </p:nvSpPr>
          <p:spPr bwMode="auto">
            <a:xfrm>
              <a:off x="4206" y="429"/>
              <a:ext cx="1048"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48150" name="Freeform 35"/>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48151" name="Freeform 36"/>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8152" name="Rectangle 37"/>
            <p:cNvSpPr>
              <a:spLocks noChangeArrowheads="1"/>
            </p:cNvSpPr>
            <p:nvPr/>
          </p:nvSpPr>
          <p:spPr bwMode="auto">
            <a:xfrm>
              <a:off x="4211" y="695"/>
              <a:ext cx="595"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8153" name="Group 38"/>
            <p:cNvGrpSpPr>
              <a:grpSpLocks/>
            </p:cNvGrpSpPr>
            <p:nvPr/>
          </p:nvGrpSpPr>
          <p:grpSpPr bwMode="auto">
            <a:xfrm>
              <a:off x="4749" y="668"/>
              <a:ext cx="581" cy="145"/>
              <a:chOff x="614" y="2568"/>
              <a:chExt cx="725" cy="139"/>
            </a:xfrm>
          </p:grpSpPr>
          <p:sp>
            <p:nvSpPr>
              <p:cNvPr id="48178" name="AutoShape 39"/>
              <p:cNvSpPr>
                <a:spLocks noChangeArrowheads="1"/>
              </p:cNvSpPr>
              <p:nvPr/>
            </p:nvSpPr>
            <p:spPr bwMode="auto">
              <a:xfrm>
                <a:off x="616" y="2569"/>
                <a:ext cx="724" cy="140"/>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8179" name="AutoShape 40"/>
              <p:cNvSpPr>
                <a:spLocks noChangeArrowheads="1"/>
              </p:cNvSpPr>
              <p:nvPr/>
            </p:nvSpPr>
            <p:spPr bwMode="auto">
              <a:xfrm>
                <a:off x="635" y="2584"/>
                <a:ext cx="686"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8154" name="Rectangle 41"/>
            <p:cNvSpPr>
              <a:spLocks noChangeArrowheads="1"/>
            </p:cNvSpPr>
            <p:nvPr/>
          </p:nvSpPr>
          <p:spPr bwMode="auto">
            <a:xfrm>
              <a:off x="4227" y="1019"/>
              <a:ext cx="595"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8155" name="Group 42"/>
            <p:cNvGrpSpPr>
              <a:grpSpLocks/>
            </p:cNvGrpSpPr>
            <p:nvPr/>
          </p:nvGrpSpPr>
          <p:grpSpPr bwMode="auto">
            <a:xfrm>
              <a:off x="4747" y="994"/>
              <a:ext cx="581" cy="134"/>
              <a:chOff x="614" y="2568"/>
              <a:chExt cx="725" cy="139"/>
            </a:xfrm>
          </p:grpSpPr>
          <p:sp>
            <p:nvSpPr>
              <p:cNvPr id="48176" name="AutoShape 43"/>
              <p:cNvSpPr>
                <a:spLocks noChangeArrowheads="1"/>
              </p:cNvSpPr>
              <p:nvPr/>
            </p:nvSpPr>
            <p:spPr bwMode="auto">
              <a:xfrm>
                <a:off x="612" y="2567"/>
                <a:ext cx="724"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8177" name="AutoShape 44"/>
              <p:cNvSpPr>
                <a:spLocks noChangeArrowheads="1"/>
              </p:cNvSpPr>
              <p:nvPr/>
            </p:nvSpPr>
            <p:spPr bwMode="auto">
              <a:xfrm>
                <a:off x="631" y="2583"/>
                <a:ext cx="686"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8156" name="Rectangle 45"/>
            <p:cNvSpPr>
              <a:spLocks noChangeArrowheads="1"/>
            </p:cNvSpPr>
            <p:nvPr/>
          </p:nvSpPr>
          <p:spPr bwMode="auto">
            <a:xfrm>
              <a:off x="4216" y="1358"/>
              <a:ext cx="595"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48157" name="Rectangle 46"/>
            <p:cNvSpPr>
              <a:spLocks noChangeArrowheads="1"/>
            </p:cNvSpPr>
            <p:nvPr/>
          </p:nvSpPr>
          <p:spPr bwMode="auto">
            <a:xfrm>
              <a:off x="4227" y="1656"/>
              <a:ext cx="595"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48158" name="Group 47"/>
            <p:cNvGrpSpPr>
              <a:grpSpLocks/>
            </p:cNvGrpSpPr>
            <p:nvPr/>
          </p:nvGrpSpPr>
          <p:grpSpPr bwMode="auto">
            <a:xfrm>
              <a:off x="4735" y="1627"/>
              <a:ext cx="582" cy="151"/>
              <a:chOff x="614" y="2568"/>
              <a:chExt cx="725" cy="139"/>
            </a:xfrm>
          </p:grpSpPr>
          <p:sp>
            <p:nvSpPr>
              <p:cNvPr id="48174" name="AutoShape 48"/>
              <p:cNvSpPr>
                <a:spLocks noChangeArrowheads="1"/>
              </p:cNvSpPr>
              <p:nvPr/>
            </p:nvSpPr>
            <p:spPr bwMode="auto">
              <a:xfrm>
                <a:off x="615" y="2570"/>
                <a:ext cx="723" cy="135"/>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8175" name="AutoShape 49"/>
              <p:cNvSpPr>
                <a:spLocks noChangeArrowheads="1"/>
              </p:cNvSpPr>
              <p:nvPr/>
            </p:nvSpPr>
            <p:spPr bwMode="auto">
              <a:xfrm>
                <a:off x="634" y="2585"/>
                <a:ext cx="68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8159" name="Freeform 50"/>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48160" name="Group 51"/>
            <p:cNvGrpSpPr>
              <a:grpSpLocks/>
            </p:cNvGrpSpPr>
            <p:nvPr/>
          </p:nvGrpSpPr>
          <p:grpSpPr bwMode="auto">
            <a:xfrm>
              <a:off x="4739" y="1327"/>
              <a:ext cx="582" cy="139"/>
              <a:chOff x="614" y="2568"/>
              <a:chExt cx="725" cy="139"/>
            </a:xfrm>
          </p:grpSpPr>
          <p:sp>
            <p:nvSpPr>
              <p:cNvPr id="48172" name="AutoShape 52"/>
              <p:cNvSpPr>
                <a:spLocks noChangeArrowheads="1"/>
              </p:cNvSpPr>
              <p:nvPr/>
            </p:nvSpPr>
            <p:spPr bwMode="auto">
              <a:xfrm>
                <a:off x="616" y="2568"/>
                <a:ext cx="723"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48173" name="AutoShape 53"/>
              <p:cNvSpPr>
                <a:spLocks noChangeArrowheads="1"/>
              </p:cNvSpPr>
              <p:nvPr/>
            </p:nvSpPr>
            <p:spPr bwMode="auto">
              <a:xfrm>
                <a:off x="635" y="2584"/>
                <a:ext cx="68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48161" name="Rectangle 54"/>
            <p:cNvSpPr>
              <a:spLocks noChangeArrowheads="1"/>
            </p:cNvSpPr>
            <p:nvPr/>
          </p:nvSpPr>
          <p:spPr bwMode="auto">
            <a:xfrm>
              <a:off x="5249" y="429"/>
              <a:ext cx="66"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48162" name="Freeform 55"/>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8163" name="Freeform 56"/>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48164" name="Oval 57"/>
            <p:cNvSpPr>
              <a:spLocks noChangeArrowheads="1"/>
            </p:cNvSpPr>
            <p:nvPr/>
          </p:nvSpPr>
          <p:spPr bwMode="auto">
            <a:xfrm>
              <a:off x="5519" y="2611"/>
              <a:ext cx="46" cy="94"/>
            </a:xfrm>
            <a:prstGeom prst="ellipse">
              <a:avLst/>
            </a:prstGeom>
            <a:solidFill>
              <a:srgbClr val="333333"/>
            </a:solidFill>
            <a:ln w="9525">
              <a:noFill/>
              <a:round/>
              <a:headEnd/>
              <a:tailEnd/>
            </a:ln>
          </p:spPr>
          <p:txBody>
            <a:bodyPr wrap="none" anchor="ctr"/>
            <a:lstStyle/>
            <a:p>
              <a:endParaRPr lang="tr-TR"/>
            </a:p>
          </p:txBody>
        </p:sp>
        <p:sp>
          <p:nvSpPr>
            <p:cNvPr id="48165" name="Freeform 58"/>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48166" name="AutoShape 59"/>
            <p:cNvSpPr>
              <a:spLocks noChangeArrowheads="1"/>
            </p:cNvSpPr>
            <p:nvPr/>
          </p:nvSpPr>
          <p:spPr bwMode="auto">
            <a:xfrm>
              <a:off x="4140" y="2679"/>
              <a:ext cx="1201" cy="146"/>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48167" name="AutoShape 60"/>
            <p:cNvSpPr>
              <a:spLocks noChangeArrowheads="1"/>
            </p:cNvSpPr>
            <p:nvPr/>
          </p:nvSpPr>
          <p:spPr bwMode="auto">
            <a:xfrm>
              <a:off x="4206" y="2710"/>
              <a:ext cx="1069"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48168" name="Oval 61"/>
            <p:cNvSpPr>
              <a:spLocks noChangeArrowheads="1"/>
            </p:cNvSpPr>
            <p:nvPr/>
          </p:nvSpPr>
          <p:spPr bwMode="auto">
            <a:xfrm>
              <a:off x="4308" y="2381"/>
              <a:ext cx="158" cy="146"/>
            </a:xfrm>
            <a:prstGeom prst="ellipse">
              <a:avLst/>
            </a:prstGeom>
            <a:solidFill>
              <a:srgbClr val="33CC33"/>
            </a:solidFill>
            <a:ln w="9525">
              <a:noFill/>
              <a:round/>
              <a:headEnd/>
              <a:tailEnd/>
            </a:ln>
          </p:spPr>
          <p:txBody>
            <a:bodyPr wrap="none" anchor="ctr"/>
            <a:lstStyle/>
            <a:p>
              <a:endParaRPr lang="tr-TR"/>
            </a:p>
          </p:txBody>
        </p:sp>
        <p:sp>
          <p:nvSpPr>
            <p:cNvPr id="48169" name="Oval 62"/>
            <p:cNvSpPr>
              <a:spLocks noChangeArrowheads="1"/>
            </p:cNvSpPr>
            <p:nvPr/>
          </p:nvSpPr>
          <p:spPr bwMode="auto">
            <a:xfrm>
              <a:off x="4486" y="2387"/>
              <a:ext cx="158" cy="141"/>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48170" name="Oval 63"/>
            <p:cNvSpPr>
              <a:spLocks noChangeArrowheads="1"/>
            </p:cNvSpPr>
            <p:nvPr/>
          </p:nvSpPr>
          <p:spPr bwMode="auto">
            <a:xfrm>
              <a:off x="4664" y="2381"/>
              <a:ext cx="158" cy="141"/>
            </a:xfrm>
            <a:prstGeom prst="ellipse">
              <a:avLst/>
            </a:prstGeom>
            <a:solidFill>
              <a:srgbClr val="33CC33"/>
            </a:solidFill>
            <a:ln w="9525">
              <a:noFill/>
              <a:round/>
              <a:headEnd/>
              <a:tailEnd/>
            </a:ln>
          </p:spPr>
          <p:txBody>
            <a:bodyPr wrap="none" anchor="ctr"/>
            <a:lstStyle/>
            <a:p>
              <a:endParaRPr lang="tr-TR"/>
            </a:p>
          </p:txBody>
        </p:sp>
        <p:sp>
          <p:nvSpPr>
            <p:cNvPr id="48171" name="Rectangle 64"/>
            <p:cNvSpPr>
              <a:spLocks noChangeArrowheads="1"/>
            </p:cNvSpPr>
            <p:nvPr/>
          </p:nvSpPr>
          <p:spPr bwMode="auto">
            <a:xfrm>
              <a:off x="5061" y="1833"/>
              <a:ext cx="87" cy="762"/>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48144" name="Group 65"/>
          <p:cNvGrpSpPr>
            <a:grpSpLocks/>
          </p:cNvGrpSpPr>
          <p:nvPr/>
        </p:nvGrpSpPr>
        <p:grpSpPr bwMode="auto">
          <a:xfrm>
            <a:off x="4656138" y="1665288"/>
            <a:ext cx="873125" cy="893762"/>
            <a:chOff x="-44" y="1473"/>
            <a:chExt cx="981" cy="1105"/>
          </a:xfrm>
        </p:grpSpPr>
        <p:pic>
          <p:nvPicPr>
            <p:cNvPr id="48146" name="Picture 66"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48147" name="Freeform 67"/>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2" name="Veri Yer Tutucusu 1"/>
          <p:cNvSpPr>
            <a:spLocks noGrp="1"/>
          </p:cNvSpPr>
          <p:nvPr>
            <p:ph type="dt" sz="quarter" idx="10"/>
          </p:nvPr>
        </p:nvSpPr>
        <p:spPr/>
        <p:txBody>
          <a:bodyPr/>
          <a:lstStyle/>
          <a:p>
            <a:pPr>
              <a:defRPr/>
            </a:pPr>
            <a:fld id="{D2906479-76AF-4CDE-B220-F98A75142853}"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49155" name="Rectangle 8"/>
          <p:cNvSpPr>
            <a:spLocks noGrp="1" noChangeArrowheads="1"/>
          </p:cNvSpPr>
          <p:nvPr>
            <p:ph type="sldNum" sz="quarter" idx="12"/>
          </p:nvPr>
        </p:nvSpPr>
        <p:spPr>
          <a:noFill/>
        </p:spPr>
        <p:txBody>
          <a:bodyPr/>
          <a:lstStyle/>
          <a:p>
            <a:r>
              <a:rPr lang="en-US" smtClean="0">
                <a:latin typeface="Tahoma" pitchFamily="34" charset="0"/>
              </a:rPr>
              <a:t>2-</a:t>
            </a:r>
            <a:fld id="{640FADF3-6992-4BDA-A35D-703168540DFD}" type="slidenum">
              <a:rPr lang="en-US" smtClean="0">
                <a:latin typeface="Tahoma" pitchFamily="34" charset="0"/>
              </a:rPr>
              <a:pPr/>
              <a:t>47</a:t>
            </a:fld>
            <a:endParaRPr lang="en-US" smtClean="0">
              <a:latin typeface="Tahoma" pitchFamily="34" charset="0"/>
            </a:endParaRPr>
          </a:p>
        </p:txBody>
      </p:sp>
      <p:pic>
        <p:nvPicPr>
          <p:cNvPr id="49156" name="Picture 11" descr="underline_base"/>
          <p:cNvPicPr>
            <a:picLocks noChangeArrowheads="1"/>
          </p:cNvPicPr>
          <p:nvPr/>
        </p:nvPicPr>
        <p:blipFill>
          <a:blip r:embed="rId3"/>
          <a:srcRect/>
          <a:stretch>
            <a:fillRect/>
          </a:stretch>
        </p:blipFill>
        <p:spPr bwMode="auto">
          <a:xfrm>
            <a:off x="407988" y="892175"/>
            <a:ext cx="5942012" cy="173038"/>
          </a:xfrm>
          <a:prstGeom prst="rect">
            <a:avLst/>
          </a:prstGeom>
          <a:noFill/>
          <a:ln w="9525">
            <a:noFill/>
            <a:miter lim="800000"/>
            <a:headEnd/>
            <a:tailEnd/>
          </a:ln>
        </p:spPr>
      </p:pic>
      <p:sp>
        <p:nvSpPr>
          <p:cNvPr id="49157" name="Rectangle 2"/>
          <p:cNvSpPr>
            <a:spLocks noGrp="1" noChangeArrowheads="1"/>
          </p:cNvSpPr>
          <p:nvPr>
            <p:ph type="title"/>
          </p:nvPr>
        </p:nvSpPr>
        <p:spPr>
          <a:xfrm>
            <a:off x="336550" y="271463"/>
            <a:ext cx="7772400" cy="817562"/>
          </a:xfrm>
        </p:spPr>
        <p:txBody>
          <a:bodyPr/>
          <a:lstStyle/>
          <a:p>
            <a:r>
              <a:rPr lang="en-US" sz="4000" smtClean="0">
                <a:ea typeface="ＭＳ Ｐゴシック" pitchFamily="34" charset="-128"/>
              </a:rPr>
              <a:t>FTP commands, responses</a:t>
            </a:r>
            <a:endParaRPr lang="en-US" smtClean="0">
              <a:ea typeface="ＭＳ Ｐゴシック" pitchFamily="34" charset="-128"/>
            </a:endParaRPr>
          </a:p>
        </p:txBody>
      </p:sp>
      <p:sp>
        <p:nvSpPr>
          <p:cNvPr id="49158" name="Rectangle 3"/>
          <p:cNvSpPr>
            <a:spLocks noGrp="1" noChangeArrowheads="1"/>
          </p:cNvSpPr>
          <p:nvPr>
            <p:ph type="body" sz="half" idx="1"/>
          </p:nvPr>
        </p:nvSpPr>
        <p:spPr>
          <a:xfrm>
            <a:off x="533400" y="1333500"/>
            <a:ext cx="3810000" cy="4648200"/>
          </a:xfrm>
        </p:spPr>
        <p:txBody>
          <a:bodyPr/>
          <a:lstStyle/>
          <a:p>
            <a:pPr>
              <a:buFont typeface="Wingdings" pitchFamily="2" charset="2"/>
              <a:buNone/>
            </a:pPr>
            <a:r>
              <a:rPr lang="en-US" i="1" smtClean="0">
                <a:solidFill>
                  <a:srgbClr val="CC0000"/>
                </a:solidFill>
                <a:ea typeface="ＭＳ Ｐゴシック" pitchFamily="34" charset="-128"/>
              </a:rPr>
              <a:t>sample commands:</a:t>
            </a:r>
            <a:endParaRPr lang="en-US" sz="2400" i="1" smtClean="0">
              <a:solidFill>
                <a:srgbClr val="CC0000"/>
              </a:solidFill>
              <a:ea typeface="ＭＳ Ｐゴシック" pitchFamily="34" charset="-128"/>
            </a:endParaRPr>
          </a:p>
          <a:p>
            <a:r>
              <a:rPr lang="en-US" sz="2400" smtClean="0">
                <a:ea typeface="ＭＳ Ｐゴシック" pitchFamily="34" charset="-128"/>
              </a:rPr>
              <a:t>sent as ASCII text over control channel</a:t>
            </a:r>
            <a:endParaRPr lang="en-US" smtClean="0">
              <a:ea typeface="ＭＳ Ｐゴシック" pitchFamily="34" charset="-128"/>
            </a:endParaRPr>
          </a:p>
          <a:p>
            <a:r>
              <a:rPr lang="en-US" sz="2400" b="1" smtClean="0">
                <a:latin typeface="Courier New" pitchFamily="49" charset="0"/>
                <a:ea typeface="ＭＳ Ｐゴシック" pitchFamily="34" charset="-128"/>
              </a:rPr>
              <a:t>USER </a:t>
            </a:r>
            <a:r>
              <a:rPr lang="en-US" sz="2400" b="1" i="1" smtClean="0">
                <a:latin typeface="Courier New" pitchFamily="49" charset="0"/>
                <a:ea typeface="ＭＳ Ｐゴシック" pitchFamily="34" charset="-128"/>
              </a:rPr>
              <a:t>username</a:t>
            </a:r>
            <a:endParaRPr lang="en-US" i="1" smtClean="0">
              <a:ea typeface="ＭＳ Ｐゴシック" pitchFamily="34" charset="-128"/>
            </a:endParaRPr>
          </a:p>
          <a:p>
            <a:r>
              <a:rPr lang="en-US" sz="2400" b="1" smtClean="0">
                <a:latin typeface="Courier New" pitchFamily="49" charset="0"/>
                <a:ea typeface="ＭＳ Ｐゴシック" pitchFamily="34" charset="-128"/>
              </a:rPr>
              <a:t>PASS </a:t>
            </a:r>
            <a:r>
              <a:rPr lang="en-US" sz="2400" b="1" i="1" smtClean="0">
                <a:latin typeface="Courier New" pitchFamily="49" charset="0"/>
                <a:ea typeface="ＭＳ Ｐゴシック" pitchFamily="34" charset="-128"/>
              </a:rPr>
              <a:t>password</a:t>
            </a:r>
            <a:endParaRPr lang="en-US" i="1" smtClean="0">
              <a:ea typeface="ＭＳ Ｐゴシック" pitchFamily="34" charset="-128"/>
            </a:endParaRPr>
          </a:p>
          <a:p>
            <a:r>
              <a:rPr lang="en-US" sz="2400" b="1" smtClean="0">
                <a:latin typeface="Courier New" pitchFamily="49" charset="0"/>
                <a:ea typeface="ＭＳ Ｐゴシック" pitchFamily="34" charset="-128"/>
              </a:rPr>
              <a:t>LIST</a:t>
            </a:r>
            <a:r>
              <a:rPr lang="en-US" smtClean="0">
                <a:ea typeface="ＭＳ Ｐゴシック" pitchFamily="34" charset="-128"/>
              </a:rPr>
              <a:t> </a:t>
            </a:r>
            <a:r>
              <a:rPr lang="en-US" sz="2400" smtClean="0">
                <a:ea typeface="ＭＳ Ｐゴシック" pitchFamily="34" charset="-128"/>
              </a:rPr>
              <a:t>return list of file in current directory</a:t>
            </a:r>
            <a:endParaRPr lang="en-US" smtClean="0">
              <a:ea typeface="ＭＳ Ｐゴシック" pitchFamily="34" charset="-128"/>
            </a:endParaRPr>
          </a:p>
          <a:p>
            <a:r>
              <a:rPr lang="en-US" sz="2400" b="1" smtClean="0">
                <a:latin typeface="Courier New" pitchFamily="49" charset="0"/>
                <a:ea typeface="ＭＳ Ｐゴシック" pitchFamily="34" charset="-128"/>
              </a:rPr>
              <a:t>RETR filename</a:t>
            </a:r>
            <a:r>
              <a:rPr lang="en-US" smtClean="0">
                <a:ea typeface="ＭＳ Ｐゴシック" pitchFamily="34" charset="-128"/>
              </a:rPr>
              <a:t> </a:t>
            </a:r>
            <a:r>
              <a:rPr lang="en-US" sz="2400" smtClean="0">
                <a:ea typeface="ＭＳ Ｐゴシック" pitchFamily="34" charset="-128"/>
              </a:rPr>
              <a:t>retrieves (gets) file</a:t>
            </a:r>
            <a:endParaRPr lang="en-US" smtClean="0">
              <a:ea typeface="ＭＳ Ｐゴシック" pitchFamily="34" charset="-128"/>
            </a:endParaRPr>
          </a:p>
          <a:p>
            <a:r>
              <a:rPr lang="en-US" sz="2400" b="1" smtClean="0">
                <a:latin typeface="Courier New" pitchFamily="49" charset="0"/>
                <a:ea typeface="ＭＳ Ｐゴシック" pitchFamily="34" charset="-128"/>
              </a:rPr>
              <a:t>STOR filename</a:t>
            </a:r>
            <a:r>
              <a:rPr lang="en-US" smtClean="0">
                <a:ea typeface="ＭＳ Ｐゴシック" pitchFamily="34" charset="-128"/>
              </a:rPr>
              <a:t> </a:t>
            </a:r>
            <a:r>
              <a:rPr lang="en-US" sz="2400" smtClean="0">
                <a:ea typeface="ＭＳ Ｐゴシック" pitchFamily="34" charset="-128"/>
              </a:rPr>
              <a:t>stores (puts) file onto remote host</a:t>
            </a:r>
          </a:p>
        </p:txBody>
      </p:sp>
      <p:sp>
        <p:nvSpPr>
          <p:cNvPr id="49159" name="Rectangle 4"/>
          <p:cNvSpPr>
            <a:spLocks noGrp="1" noChangeArrowheads="1"/>
          </p:cNvSpPr>
          <p:nvPr>
            <p:ph type="body" sz="half" idx="2"/>
          </p:nvPr>
        </p:nvSpPr>
        <p:spPr>
          <a:xfrm>
            <a:off x="4851400" y="1333500"/>
            <a:ext cx="3810000" cy="4648200"/>
          </a:xfrm>
        </p:spPr>
        <p:txBody>
          <a:bodyPr/>
          <a:lstStyle/>
          <a:p>
            <a:pPr>
              <a:buFont typeface="Wingdings" pitchFamily="2" charset="2"/>
              <a:buNone/>
            </a:pPr>
            <a:r>
              <a:rPr lang="en-US" i="1" smtClean="0">
                <a:solidFill>
                  <a:srgbClr val="CC0000"/>
                </a:solidFill>
                <a:ea typeface="ＭＳ Ｐゴシック" pitchFamily="34" charset="-128"/>
              </a:rPr>
              <a:t>sample return codes</a:t>
            </a:r>
          </a:p>
          <a:p>
            <a:r>
              <a:rPr lang="en-US" sz="2400" smtClean="0">
                <a:ea typeface="ＭＳ Ｐゴシック" pitchFamily="34" charset="-128"/>
              </a:rPr>
              <a:t>status code and phrase (as in HTTP)</a:t>
            </a:r>
            <a:endParaRPr lang="en-US" smtClean="0">
              <a:ea typeface="ＭＳ Ｐゴシック" pitchFamily="34" charset="-128"/>
            </a:endParaRPr>
          </a:p>
          <a:p>
            <a:r>
              <a:rPr lang="en-US" sz="2400" b="1" smtClean="0">
                <a:latin typeface="Courier New" pitchFamily="49" charset="0"/>
                <a:ea typeface="ＭＳ Ｐゴシック" pitchFamily="34" charset="-128"/>
              </a:rPr>
              <a:t>331 Username OK, password required</a:t>
            </a:r>
          </a:p>
          <a:p>
            <a:r>
              <a:rPr lang="en-US" sz="2400" b="1" smtClean="0">
                <a:latin typeface="Courier New" pitchFamily="49" charset="0"/>
                <a:ea typeface="ＭＳ Ｐゴシック" pitchFamily="34" charset="-128"/>
              </a:rPr>
              <a:t>125 data connection already open; transfer starting</a:t>
            </a:r>
          </a:p>
          <a:p>
            <a:r>
              <a:rPr lang="en-US" sz="2400" b="1" smtClean="0">
                <a:latin typeface="Courier New" pitchFamily="49" charset="0"/>
                <a:ea typeface="ＭＳ Ｐゴシック" pitchFamily="34" charset="-128"/>
              </a:rPr>
              <a:t>425 Can</a:t>
            </a:r>
            <a:r>
              <a:rPr lang="ja-JP" altLang="en-US" sz="2400" b="1" smtClean="0">
                <a:latin typeface="Courier New" pitchFamily="49" charset="0"/>
                <a:ea typeface="ＭＳ Ｐゴシック" pitchFamily="34" charset="-128"/>
              </a:rPr>
              <a:t>’</a:t>
            </a:r>
            <a:r>
              <a:rPr lang="en-US" altLang="ja-JP" sz="2400" b="1" smtClean="0">
                <a:latin typeface="Courier New" pitchFamily="49" charset="0"/>
                <a:ea typeface="ＭＳ Ｐゴシック" pitchFamily="34" charset="-128"/>
              </a:rPr>
              <a:t>t open data connection</a:t>
            </a:r>
          </a:p>
          <a:p>
            <a:r>
              <a:rPr lang="en-US" sz="2400" b="1" smtClean="0">
                <a:latin typeface="Courier New" pitchFamily="49" charset="0"/>
                <a:ea typeface="ＭＳ Ｐゴシック" pitchFamily="34" charset="-128"/>
              </a:rPr>
              <a:t>452 Error writing file</a:t>
            </a:r>
            <a:endParaRPr lang="en-US" smtClean="0">
              <a:ea typeface="ＭＳ Ｐゴシック" pitchFamily="34" charset="-128"/>
            </a:endParaRPr>
          </a:p>
        </p:txBody>
      </p:sp>
      <p:sp>
        <p:nvSpPr>
          <p:cNvPr id="2" name="Veri Yer Tutucusu 1"/>
          <p:cNvSpPr>
            <a:spLocks noGrp="1"/>
          </p:cNvSpPr>
          <p:nvPr>
            <p:ph type="dt" sz="quarter" idx="10"/>
          </p:nvPr>
        </p:nvSpPr>
        <p:spPr/>
        <p:txBody>
          <a:bodyPr/>
          <a:lstStyle/>
          <a:p>
            <a:pPr>
              <a:defRPr/>
            </a:pPr>
            <a:fld id="{0D1623E5-8F33-491D-98CA-508194F3DA74}" type="datetime1">
              <a:rPr/>
              <a:pPr>
                <a:defRPr/>
              </a:pPr>
              <a:t>10/16/2012</a:t>
            </a:fld>
            <a:endParaRP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0179" name="Rectangle 8"/>
          <p:cNvSpPr>
            <a:spLocks noGrp="1" noChangeArrowheads="1"/>
          </p:cNvSpPr>
          <p:nvPr>
            <p:ph type="sldNum" sz="quarter" idx="12"/>
          </p:nvPr>
        </p:nvSpPr>
        <p:spPr>
          <a:noFill/>
        </p:spPr>
        <p:txBody>
          <a:bodyPr/>
          <a:lstStyle/>
          <a:p>
            <a:r>
              <a:rPr lang="en-US" smtClean="0">
                <a:latin typeface="Tahoma" pitchFamily="34" charset="0"/>
              </a:rPr>
              <a:t>2-</a:t>
            </a:r>
            <a:fld id="{62011DD3-C1A8-41AD-A37E-2F5CDF4A2D77}" type="slidenum">
              <a:rPr lang="en-US" smtClean="0">
                <a:latin typeface="Tahoma" pitchFamily="34" charset="0"/>
              </a:rPr>
              <a:pPr/>
              <a:t>48</a:t>
            </a:fld>
            <a:endParaRPr lang="en-US" smtClean="0">
              <a:latin typeface="Tahoma" pitchFamily="34" charset="0"/>
            </a:endParaRPr>
          </a:p>
        </p:txBody>
      </p:sp>
      <p:sp>
        <p:nvSpPr>
          <p:cNvPr id="50180" name="Rectangle 2"/>
          <p:cNvSpPr>
            <a:spLocks noGrp="1" noChangeArrowheads="1"/>
          </p:cNvSpPr>
          <p:nvPr>
            <p:ph type="title" idx="4294967295"/>
          </p:nvPr>
        </p:nvSpPr>
        <p:spPr/>
        <p:txBody>
          <a:bodyPr/>
          <a:lstStyle/>
          <a:p>
            <a:r>
              <a:rPr lang="en-US" smtClean="0">
                <a:ea typeface="ＭＳ Ｐゴシック" pitchFamily="34" charset="-128"/>
              </a:rPr>
              <a:t>Chapter 2: outline</a:t>
            </a:r>
          </a:p>
        </p:txBody>
      </p:sp>
      <p:sp>
        <p:nvSpPr>
          <p:cNvPr id="50181" name="Rectangle 3"/>
          <p:cNvSpPr>
            <a:spLocks noGrp="1" noChangeArrowheads="1"/>
          </p:cNvSpPr>
          <p:nvPr>
            <p:ph type="body" sz="half" idx="4294967295"/>
          </p:nvPr>
        </p:nvSpPr>
        <p:spPr>
          <a:xfrm>
            <a:off x="533400" y="1611313"/>
            <a:ext cx="3810000" cy="4648200"/>
          </a:xfrm>
        </p:spPr>
        <p:txBody>
          <a:bodyPr/>
          <a:lstStyle/>
          <a:p>
            <a:pPr marL="457200" indent="-457200">
              <a:buFont typeface="Wingdings" pitchFamily="2" charset="2"/>
              <a:buNone/>
            </a:pPr>
            <a:r>
              <a:rPr lang="en-US" smtClean="0">
                <a:ea typeface="ＭＳ Ｐゴシック" pitchFamily="34" charset="-128"/>
              </a:rPr>
              <a:t>2.1 principles of network applications</a:t>
            </a:r>
          </a:p>
          <a:p>
            <a:pPr marL="912813" lvl="1"/>
            <a:r>
              <a:rPr lang="en-US" smtClean="0">
                <a:ea typeface="ＭＳ Ｐゴシック" pitchFamily="34" charset="-128"/>
              </a:rPr>
              <a:t>app architectures</a:t>
            </a:r>
          </a:p>
          <a:p>
            <a:pPr marL="912813" lvl="1"/>
            <a:r>
              <a:rPr lang="en-US" smtClean="0">
                <a:ea typeface="ＭＳ Ｐゴシック" pitchFamily="34" charset="-128"/>
              </a:rPr>
              <a:t>app requirements</a:t>
            </a:r>
          </a:p>
          <a:p>
            <a:pPr marL="457200" indent="-457200">
              <a:buFont typeface="Wingdings" pitchFamily="2" charset="2"/>
              <a:buNone/>
            </a:pPr>
            <a:r>
              <a:rPr lang="en-US" smtClean="0">
                <a:ea typeface="ＭＳ Ｐゴシック" pitchFamily="34" charset="-128"/>
              </a:rPr>
              <a:t>2.2 Web and HTTP</a:t>
            </a:r>
          </a:p>
          <a:p>
            <a:pPr marL="457200" indent="-457200">
              <a:buFont typeface="Wingdings" pitchFamily="2" charset="2"/>
              <a:buNone/>
            </a:pPr>
            <a:r>
              <a:rPr lang="en-US" smtClean="0">
                <a:ea typeface="ＭＳ Ｐゴシック" pitchFamily="34" charset="-128"/>
              </a:rPr>
              <a:t>2.3 FTP </a:t>
            </a:r>
          </a:p>
          <a:p>
            <a:pPr marL="457200" indent="-457200">
              <a:buFont typeface="Wingdings" pitchFamily="2" charset="2"/>
              <a:buNone/>
            </a:pPr>
            <a:r>
              <a:rPr lang="en-US" smtClean="0">
                <a:solidFill>
                  <a:srgbClr val="CC0000"/>
                </a:solidFill>
                <a:ea typeface="ＭＳ Ｐゴシック" pitchFamily="34" charset="-128"/>
              </a:rPr>
              <a:t>2.4 electronic mail</a:t>
            </a:r>
          </a:p>
          <a:p>
            <a:pPr marL="912813" lvl="1"/>
            <a:r>
              <a:rPr lang="en-US" smtClean="0">
                <a:solidFill>
                  <a:srgbClr val="CC0000"/>
                </a:solidFill>
                <a:ea typeface="ＭＳ Ｐゴシック" pitchFamily="34" charset="-128"/>
              </a:rPr>
              <a:t>SMTP, POP3, IMAP</a:t>
            </a:r>
          </a:p>
          <a:p>
            <a:pPr marL="457200" indent="-457200">
              <a:buFont typeface="Wingdings" pitchFamily="2" charset="2"/>
              <a:buNone/>
            </a:pPr>
            <a:r>
              <a:rPr lang="en-US" smtClean="0">
                <a:ea typeface="ＭＳ Ｐゴシック" pitchFamily="34" charset="-128"/>
              </a:rPr>
              <a:t>2.5 DNS</a:t>
            </a:r>
          </a:p>
          <a:p>
            <a:pPr marL="457200" indent="-457200"/>
            <a:endParaRPr lang="en-US" sz="2400" smtClean="0">
              <a:ea typeface="ＭＳ Ｐゴシック" pitchFamily="34" charset="-128"/>
            </a:endParaRPr>
          </a:p>
        </p:txBody>
      </p:sp>
      <p:sp>
        <p:nvSpPr>
          <p:cNvPr id="50182" name="Rectangle 4"/>
          <p:cNvSpPr>
            <a:spLocks noGrp="1" noChangeArrowheads="1"/>
          </p:cNvSpPr>
          <p:nvPr>
            <p:ph type="body" sz="half" idx="4294967295"/>
          </p:nvPr>
        </p:nvSpPr>
        <p:spPr>
          <a:xfrm>
            <a:off x="4673600" y="1600200"/>
            <a:ext cx="3876675" cy="4648200"/>
          </a:xfrm>
        </p:spPr>
        <p:txBody>
          <a:bodyPr/>
          <a:lstStyle/>
          <a:p>
            <a:pPr marL="457200" indent="-457200">
              <a:buFont typeface="Wingdings" pitchFamily="2" charset="2"/>
              <a:buNone/>
            </a:pPr>
            <a:r>
              <a:rPr lang="en-US" smtClean="0">
                <a:ea typeface="ＭＳ Ｐゴシック" pitchFamily="34" charset="-128"/>
              </a:rPr>
              <a:t>2.6 P2P applications</a:t>
            </a:r>
          </a:p>
          <a:p>
            <a:pPr marL="457200" indent="-457200">
              <a:buFont typeface="Wingdings" pitchFamily="2" charset="2"/>
              <a:buNone/>
            </a:pPr>
            <a:r>
              <a:rPr lang="en-US" smtClean="0">
                <a:ea typeface="ＭＳ Ｐゴシック" pitchFamily="34" charset="-128"/>
              </a:rPr>
              <a:t>2.7 socket programming with UDP and TCP</a:t>
            </a:r>
          </a:p>
        </p:txBody>
      </p:sp>
      <p:pic>
        <p:nvPicPr>
          <p:cNvPr id="50183" name="Picture 5" descr="underline_base"/>
          <p:cNvPicPr>
            <a:picLocks noChangeArrowheads="1"/>
          </p:cNvPicPr>
          <p:nvPr/>
        </p:nvPicPr>
        <p:blipFill>
          <a:blip r:embed="rId3"/>
          <a:srcRect/>
          <a:stretch>
            <a:fillRect/>
          </a:stretch>
        </p:blipFill>
        <p:spPr bwMode="auto">
          <a:xfrm>
            <a:off x="601663" y="1025525"/>
            <a:ext cx="41132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C8B5582E-A005-49D8-BA8B-40AC5180F8C5}" type="datetime1">
              <a:rPr/>
              <a:pPr>
                <a:defRPr/>
              </a:pPr>
              <a:t>10/16/2012</a:t>
            </a:fld>
            <a:endParaRP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1203" name="Rectangle 8"/>
          <p:cNvSpPr>
            <a:spLocks noGrp="1" noChangeArrowheads="1"/>
          </p:cNvSpPr>
          <p:nvPr>
            <p:ph type="sldNum" sz="quarter" idx="12"/>
          </p:nvPr>
        </p:nvSpPr>
        <p:spPr>
          <a:noFill/>
        </p:spPr>
        <p:txBody>
          <a:bodyPr/>
          <a:lstStyle/>
          <a:p>
            <a:r>
              <a:rPr lang="en-US" smtClean="0">
                <a:latin typeface="Tahoma" pitchFamily="34" charset="0"/>
              </a:rPr>
              <a:t>2-</a:t>
            </a:r>
            <a:fld id="{13E3B9BF-DA3A-4534-A1A7-1718906FEC30}" type="slidenum">
              <a:rPr lang="en-US" smtClean="0">
                <a:latin typeface="Tahoma" pitchFamily="34" charset="0"/>
              </a:rPr>
              <a:pPr/>
              <a:t>49</a:t>
            </a:fld>
            <a:endParaRPr lang="en-US" smtClean="0">
              <a:latin typeface="Tahoma" pitchFamily="34" charset="0"/>
            </a:endParaRPr>
          </a:p>
        </p:txBody>
      </p:sp>
      <p:sp>
        <p:nvSpPr>
          <p:cNvPr id="51204" name="Rectangle 2"/>
          <p:cNvSpPr>
            <a:spLocks noGrp="1" noChangeArrowheads="1"/>
          </p:cNvSpPr>
          <p:nvPr>
            <p:ph type="title"/>
          </p:nvPr>
        </p:nvSpPr>
        <p:spPr>
          <a:xfrm>
            <a:off x="466725" y="301625"/>
            <a:ext cx="7772400" cy="869950"/>
          </a:xfrm>
        </p:spPr>
        <p:txBody>
          <a:bodyPr/>
          <a:lstStyle/>
          <a:p>
            <a:r>
              <a:rPr lang="en-US" sz="4000" smtClean="0">
                <a:ea typeface="ＭＳ Ｐゴシック" pitchFamily="34" charset="-128"/>
              </a:rPr>
              <a:t>Electronic mail</a:t>
            </a:r>
            <a:endParaRPr lang="en-US" smtClean="0">
              <a:ea typeface="ＭＳ Ｐゴシック" pitchFamily="34" charset="-128"/>
            </a:endParaRPr>
          </a:p>
        </p:txBody>
      </p:sp>
      <p:sp>
        <p:nvSpPr>
          <p:cNvPr id="51205" name="Rectangle 3"/>
          <p:cNvSpPr>
            <a:spLocks noGrp="1" noChangeArrowheads="1"/>
          </p:cNvSpPr>
          <p:nvPr>
            <p:ph type="body" sz="half" idx="1"/>
          </p:nvPr>
        </p:nvSpPr>
        <p:spPr>
          <a:xfrm>
            <a:off x="544513" y="1366838"/>
            <a:ext cx="3933825" cy="4876800"/>
          </a:xfrm>
        </p:spPr>
        <p:txBody>
          <a:bodyPr/>
          <a:lstStyle/>
          <a:p>
            <a:pPr>
              <a:buFont typeface="Wingdings" pitchFamily="2" charset="2"/>
              <a:buNone/>
            </a:pPr>
            <a:r>
              <a:rPr lang="en-US" i="1" smtClean="0">
                <a:solidFill>
                  <a:srgbClr val="CC0000"/>
                </a:solidFill>
                <a:ea typeface="ＭＳ Ｐゴシック" pitchFamily="34" charset="-128"/>
              </a:rPr>
              <a:t>Three major components:</a:t>
            </a:r>
            <a:r>
              <a:rPr lang="en-US" smtClean="0">
                <a:solidFill>
                  <a:srgbClr val="CC0000"/>
                </a:solidFill>
                <a:ea typeface="ＭＳ Ｐゴシック" pitchFamily="34" charset="-128"/>
              </a:rPr>
              <a:t> </a:t>
            </a:r>
          </a:p>
          <a:p>
            <a:r>
              <a:rPr lang="en-US" sz="2400" smtClean="0">
                <a:ea typeface="ＭＳ Ｐゴシック" pitchFamily="34" charset="-128"/>
              </a:rPr>
              <a:t>user agents </a:t>
            </a:r>
          </a:p>
          <a:p>
            <a:r>
              <a:rPr lang="en-US" sz="2400" smtClean="0">
                <a:ea typeface="ＭＳ Ｐゴシック" pitchFamily="34" charset="-128"/>
              </a:rPr>
              <a:t>mail servers </a:t>
            </a:r>
          </a:p>
          <a:p>
            <a:pPr>
              <a:spcAft>
                <a:spcPct val="75000"/>
              </a:spcAft>
            </a:pPr>
            <a:r>
              <a:rPr lang="en-US" sz="2400" smtClean="0">
                <a:ea typeface="ＭＳ Ｐゴシック" pitchFamily="34" charset="-128"/>
              </a:rPr>
              <a:t>simple mail transfer protocol: SMTP</a:t>
            </a:r>
          </a:p>
          <a:p>
            <a:pPr>
              <a:buFont typeface="Wingdings" pitchFamily="2" charset="2"/>
              <a:buNone/>
            </a:pPr>
            <a:r>
              <a:rPr lang="en-US" sz="3200" i="1" smtClean="0">
                <a:solidFill>
                  <a:srgbClr val="CC0000"/>
                </a:solidFill>
                <a:ea typeface="ＭＳ Ｐゴシック" pitchFamily="34" charset="-128"/>
              </a:rPr>
              <a:t>User Agent</a:t>
            </a:r>
          </a:p>
          <a:p>
            <a:r>
              <a:rPr lang="en-US" sz="2400" smtClean="0">
                <a:ea typeface="ＭＳ Ｐゴシック" pitchFamily="34" charset="-128"/>
              </a:rPr>
              <a:t>a.k.a. </a:t>
            </a:r>
            <a:r>
              <a:rPr lang="ja-JP" altLang="en-US" sz="2400" smtClean="0">
                <a:ea typeface="ＭＳ Ｐゴシック" pitchFamily="34" charset="-128"/>
              </a:rPr>
              <a:t>“</a:t>
            </a:r>
            <a:r>
              <a:rPr lang="en-US" altLang="ja-JP" sz="2400" smtClean="0">
                <a:ea typeface="ＭＳ Ｐゴシック" pitchFamily="34" charset="-128"/>
              </a:rPr>
              <a:t>mail reader</a:t>
            </a:r>
            <a:r>
              <a:rPr lang="ja-JP" altLang="en-US" sz="2400" smtClean="0">
                <a:ea typeface="ＭＳ Ｐゴシック" pitchFamily="34" charset="-128"/>
              </a:rPr>
              <a:t>”</a:t>
            </a:r>
            <a:endParaRPr lang="en-US" altLang="ja-JP" sz="2400" smtClean="0">
              <a:ea typeface="ＭＳ Ｐゴシック" pitchFamily="34" charset="-128"/>
            </a:endParaRPr>
          </a:p>
          <a:p>
            <a:r>
              <a:rPr lang="en-US" sz="2400" smtClean="0">
                <a:ea typeface="ＭＳ Ｐゴシック" pitchFamily="34" charset="-128"/>
              </a:rPr>
              <a:t>composing, editing, reading mail messages</a:t>
            </a:r>
          </a:p>
          <a:p>
            <a:r>
              <a:rPr lang="en-US" sz="2400" smtClean="0">
                <a:ea typeface="ＭＳ Ｐゴシック" pitchFamily="34" charset="-128"/>
              </a:rPr>
              <a:t>e.g., Outlook, Thunderbird, iPhone mail client</a:t>
            </a:r>
          </a:p>
          <a:p>
            <a:r>
              <a:rPr lang="en-US" sz="2400" smtClean="0">
                <a:ea typeface="ＭＳ Ｐゴシック" pitchFamily="34" charset="-128"/>
              </a:rPr>
              <a:t>outgoing, incoming messages stored on server</a:t>
            </a:r>
          </a:p>
        </p:txBody>
      </p:sp>
      <p:sp>
        <p:nvSpPr>
          <p:cNvPr id="51206" name="Rectangle 280"/>
          <p:cNvSpPr>
            <a:spLocks noChangeArrowheads="1"/>
          </p:cNvSpPr>
          <p:nvPr/>
        </p:nvSpPr>
        <p:spPr bwMode="auto">
          <a:xfrm>
            <a:off x="6962775" y="628650"/>
            <a:ext cx="1828800" cy="981075"/>
          </a:xfrm>
          <a:prstGeom prst="rect">
            <a:avLst/>
          </a:prstGeom>
          <a:noFill/>
          <a:ln w="9525">
            <a:solidFill>
              <a:srgbClr val="000000"/>
            </a:solidFill>
            <a:miter lim="800000"/>
            <a:headEnd/>
            <a:tailEnd/>
          </a:ln>
        </p:spPr>
        <p:txBody>
          <a:bodyPr wrap="none" anchor="ctr"/>
          <a:lstStyle/>
          <a:p>
            <a:endParaRPr lang="tr-TR" sz="2400"/>
          </a:p>
        </p:txBody>
      </p:sp>
      <p:grpSp>
        <p:nvGrpSpPr>
          <p:cNvPr id="51207" name="Group 279"/>
          <p:cNvGrpSpPr>
            <a:grpSpLocks/>
          </p:cNvGrpSpPr>
          <p:nvPr/>
        </p:nvGrpSpPr>
        <p:grpSpPr bwMode="auto">
          <a:xfrm>
            <a:off x="7059613" y="576263"/>
            <a:ext cx="1736725" cy="955675"/>
            <a:chOff x="4458" y="3335"/>
            <a:chExt cx="1094" cy="602"/>
          </a:xfrm>
        </p:grpSpPr>
        <p:sp>
          <p:nvSpPr>
            <p:cNvPr id="51406" name="Text Box 263"/>
            <p:cNvSpPr txBox="1">
              <a:spLocks noChangeArrowheads="1"/>
            </p:cNvSpPr>
            <p:nvPr/>
          </p:nvSpPr>
          <p:spPr bwMode="auto">
            <a:xfrm>
              <a:off x="4680" y="3725"/>
              <a:ext cx="84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 mailbox</a:t>
              </a:r>
              <a:endParaRPr lang="en-US" sz="2400"/>
            </a:p>
          </p:txBody>
        </p:sp>
        <p:grpSp>
          <p:nvGrpSpPr>
            <p:cNvPr id="51407" name="Group 278"/>
            <p:cNvGrpSpPr>
              <a:grpSpLocks/>
            </p:cNvGrpSpPr>
            <p:nvPr/>
          </p:nvGrpSpPr>
          <p:grpSpPr bwMode="auto">
            <a:xfrm>
              <a:off x="4458" y="3408"/>
              <a:ext cx="450" cy="120"/>
              <a:chOff x="4314" y="3444"/>
              <a:chExt cx="450" cy="120"/>
            </a:xfrm>
          </p:grpSpPr>
          <p:sp>
            <p:nvSpPr>
              <p:cNvPr id="51410" name="Rectangle 264"/>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p:spPr>
            <p:txBody>
              <a:bodyPr wrap="none" anchor="ctr"/>
              <a:lstStyle/>
              <a:p>
                <a:endParaRPr lang="tr-TR" sz="2400"/>
              </a:p>
            </p:txBody>
          </p:sp>
          <p:sp>
            <p:nvSpPr>
              <p:cNvPr id="51411" name="Line 265"/>
              <p:cNvSpPr>
                <a:spLocks noChangeShapeType="1"/>
              </p:cNvSpPr>
              <p:nvPr/>
            </p:nvSpPr>
            <p:spPr bwMode="auto">
              <a:xfrm>
                <a:off x="4363" y="3472"/>
                <a:ext cx="0" cy="72"/>
              </a:xfrm>
              <a:prstGeom prst="line">
                <a:avLst/>
              </a:prstGeom>
              <a:noFill/>
              <a:ln w="19050">
                <a:solidFill>
                  <a:schemeClr val="tx1"/>
                </a:solidFill>
                <a:round/>
                <a:headEnd/>
                <a:tailEnd/>
              </a:ln>
            </p:spPr>
            <p:txBody>
              <a:bodyPr wrap="none" anchor="ctr"/>
              <a:lstStyle/>
              <a:p>
                <a:endParaRPr lang="tr-TR"/>
              </a:p>
            </p:txBody>
          </p:sp>
          <p:sp>
            <p:nvSpPr>
              <p:cNvPr id="51412" name="Line 266"/>
              <p:cNvSpPr>
                <a:spLocks noChangeShapeType="1"/>
              </p:cNvSpPr>
              <p:nvPr/>
            </p:nvSpPr>
            <p:spPr bwMode="auto">
              <a:xfrm flipH="1">
                <a:off x="4472" y="3471"/>
                <a:ext cx="6" cy="72"/>
              </a:xfrm>
              <a:prstGeom prst="line">
                <a:avLst/>
              </a:prstGeom>
              <a:noFill/>
              <a:ln w="19050">
                <a:solidFill>
                  <a:schemeClr val="tx1"/>
                </a:solidFill>
                <a:round/>
                <a:headEnd/>
                <a:tailEnd/>
              </a:ln>
            </p:spPr>
            <p:txBody>
              <a:bodyPr wrap="none" anchor="ctr"/>
              <a:lstStyle/>
              <a:p>
                <a:endParaRPr lang="tr-TR"/>
              </a:p>
            </p:txBody>
          </p:sp>
          <p:sp>
            <p:nvSpPr>
              <p:cNvPr id="51413" name="Line 267"/>
              <p:cNvSpPr>
                <a:spLocks noChangeShapeType="1"/>
              </p:cNvSpPr>
              <p:nvPr/>
            </p:nvSpPr>
            <p:spPr bwMode="auto">
              <a:xfrm>
                <a:off x="4527" y="3473"/>
                <a:ext cx="0" cy="72"/>
              </a:xfrm>
              <a:prstGeom prst="line">
                <a:avLst/>
              </a:prstGeom>
              <a:noFill/>
              <a:ln w="19050">
                <a:solidFill>
                  <a:schemeClr val="tx1"/>
                </a:solidFill>
                <a:round/>
                <a:headEnd/>
                <a:tailEnd/>
              </a:ln>
            </p:spPr>
            <p:txBody>
              <a:bodyPr wrap="none" anchor="ctr"/>
              <a:lstStyle/>
              <a:p>
                <a:endParaRPr lang="tr-TR"/>
              </a:p>
            </p:txBody>
          </p:sp>
          <p:sp>
            <p:nvSpPr>
              <p:cNvPr id="51414" name="Line 268"/>
              <p:cNvSpPr>
                <a:spLocks noChangeShapeType="1"/>
              </p:cNvSpPr>
              <p:nvPr/>
            </p:nvSpPr>
            <p:spPr bwMode="auto">
              <a:xfrm>
                <a:off x="4584" y="3471"/>
                <a:ext cx="0" cy="72"/>
              </a:xfrm>
              <a:prstGeom prst="line">
                <a:avLst/>
              </a:prstGeom>
              <a:noFill/>
              <a:ln w="19050">
                <a:solidFill>
                  <a:schemeClr val="tx1"/>
                </a:solidFill>
                <a:round/>
                <a:headEnd/>
                <a:tailEnd/>
              </a:ln>
            </p:spPr>
            <p:txBody>
              <a:bodyPr wrap="none" anchor="ctr"/>
              <a:lstStyle/>
              <a:p>
                <a:endParaRPr lang="tr-TR"/>
              </a:p>
            </p:txBody>
          </p:sp>
          <p:sp>
            <p:nvSpPr>
              <p:cNvPr id="51415" name="Line 269"/>
              <p:cNvSpPr>
                <a:spLocks noChangeShapeType="1"/>
              </p:cNvSpPr>
              <p:nvPr/>
            </p:nvSpPr>
            <p:spPr bwMode="auto">
              <a:xfrm>
                <a:off x="4645" y="3471"/>
                <a:ext cx="0" cy="72"/>
              </a:xfrm>
              <a:prstGeom prst="line">
                <a:avLst/>
              </a:prstGeom>
              <a:noFill/>
              <a:ln w="19050">
                <a:solidFill>
                  <a:schemeClr val="tx1"/>
                </a:solidFill>
                <a:round/>
                <a:headEnd/>
                <a:tailEnd/>
              </a:ln>
            </p:spPr>
            <p:txBody>
              <a:bodyPr wrap="none" anchor="ctr"/>
              <a:lstStyle/>
              <a:p>
                <a:endParaRPr lang="tr-TR"/>
              </a:p>
            </p:txBody>
          </p:sp>
          <p:sp>
            <p:nvSpPr>
              <p:cNvPr id="51416" name="Line 270"/>
              <p:cNvSpPr>
                <a:spLocks noChangeShapeType="1"/>
              </p:cNvSpPr>
              <p:nvPr/>
            </p:nvSpPr>
            <p:spPr bwMode="auto">
              <a:xfrm>
                <a:off x="4701" y="3471"/>
                <a:ext cx="0" cy="72"/>
              </a:xfrm>
              <a:prstGeom prst="line">
                <a:avLst/>
              </a:prstGeom>
              <a:noFill/>
              <a:ln w="19050">
                <a:solidFill>
                  <a:schemeClr val="tx1"/>
                </a:solidFill>
                <a:round/>
                <a:headEnd/>
                <a:tailEnd/>
              </a:ln>
            </p:spPr>
            <p:txBody>
              <a:bodyPr wrap="none" anchor="ctr"/>
              <a:lstStyle/>
              <a:p>
                <a:endParaRPr lang="tr-TR"/>
              </a:p>
            </p:txBody>
          </p:sp>
          <p:sp>
            <p:nvSpPr>
              <p:cNvPr id="51417" name="Line 271"/>
              <p:cNvSpPr>
                <a:spLocks noChangeShapeType="1"/>
              </p:cNvSpPr>
              <p:nvPr/>
            </p:nvSpPr>
            <p:spPr bwMode="auto">
              <a:xfrm>
                <a:off x="4416" y="3472"/>
                <a:ext cx="0" cy="72"/>
              </a:xfrm>
              <a:prstGeom prst="line">
                <a:avLst/>
              </a:prstGeom>
              <a:noFill/>
              <a:ln w="19050">
                <a:solidFill>
                  <a:schemeClr val="tx1"/>
                </a:solidFill>
                <a:round/>
                <a:headEnd/>
                <a:tailEnd/>
              </a:ln>
            </p:spPr>
            <p:txBody>
              <a:bodyPr wrap="none" anchor="ctr"/>
              <a:lstStyle/>
              <a:p>
                <a:endParaRPr lang="tr-TR"/>
              </a:p>
            </p:txBody>
          </p:sp>
        </p:grpSp>
        <p:sp>
          <p:nvSpPr>
            <p:cNvPr id="51408" name="Rectangle 272"/>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409" name="Text Box 277"/>
            <p:cNvSpPr txBox="1">
              <a:spLocks noChangeArrowheads="1"/>
            </p:cNvSpPr>
            <p:nvPr/>
          </p:nvSpPr>
          <p:spPr bwMode="auto">
            <a:xfrm>
              <a:off x="4526" y="3335"/>
              <a:ext cx="1026" cy="366"/>
            </a:xfrm>
            <a:prstGeom prst="rect">
              <a:avLst/>
            </a:prstGeom>
            <a:noFill/>
            <a:ln w="9525">
              <a:noFill/>
              <a:miter lim="800000"/>
              <a:headEnd/>
              <a:tailEnd/>
            </a:ln>
          </p:spPr>
          <p:txBody>
            <a:bodyPr wrap="none">
              <a:spAutoFit/>
            </a:bodyPr>
            <a:lstStyle/>
            <a:p>
              <a:pPr algn="r">
                <a:spcBef>
                  <a:spcPct val="0"/>
                </a:spcBef>
                <a:buClrTx/>
                <a:buSzTx/>
                <a:buFontTx/>
                <a:buNone/>
              </a:pPr>
              <a:r>
                <a:rPr lang="en-US" sz="1600"/>
                <a:t>outgoing </a:t>
              </a:r>
            </a:p>
            <a:p>
              <a:pPr algn="r">
                <a:spcBef>
                  <a:spcPct val="0"/>
                </a:spcBef>
                <a:buClrTx/>
                <a:buSzTx/>
                <a:buFontTx/>
                <a:buNone/>
              </a:pPr>
              <a:r>
                <a:rPr lang="en-US" sz="1600"/>
                <a:t>message queue</a:t>
              </a:r>
              <a:endParaRPr lang="en-US" sz="2400"/>
            </a:p>
          </p:txBody>
        </p:sp>
      </p:grpSp>
      <p:pic>
        <p:nvPicPr>
          <p:cNvPr id="51208" name="Picture 230" descr="underline_base"/>
          <p:cNvPicPr>
            <a:picLocks noChangeArrowheads="1"/>
          </p:cNvPicPr>
          <p:nvPr/>
        </p:nvPicPr>
        <p:blipFill>
          <a:blip r:embed="rId3"/>
          <a:srcRect/>
          <a:stretch>
            <a:fillRect/>
          </a:stretch>
        </p:blipFill>
        <p:spPr bwMode="auto">
          <a:xfrm>
            <a:off x="544513" y="947738"/>
            <a:ext cx="3194050" cy="190500"/>
          </a:xfrm>
          <a:prstGeom prst="rect">
            <a:avLst/>
          </a:prstGeom>
          <a:noFill/>
          <a:ln w="9525">
            <a:noFill/>
            <a:miter lim="800000"/>
            <a:headEnd/>
            <a:tailEnd/>
          </a:ln>
        </p:spPr>
      </p:pic>
      <p:grpSp>
        <p:nvGrpSpPr>
          <p:cNvPr id="51209" name="Group 454"/>
          <p:cNvGrpSpPr>
            <a:grpSpLocks/>
          </p:cNvGrpSpPr>
          <p:nvPr/>
        </p:nvGrpSpPr>
        <p:grpSpPr bwMode="auto">
          <a:xfrm>
            <a:off x="4662488" y="1406525"/>
            <a:ext cx="4318000" cy="5118100"/>
            <a:chOff x="2937" y="886"/>
            <a:chExt cx="2720" cy="3224"/>
          </a:xfrm>
        </p:grpSpPr>
        <p:grpSp>
          <p:nvGrpSpPr>
            <p:cNvPr id="51211" name="Group 389"/>
            <p:cNvGrpSpPr>
              <a:grpSpLocks/>
            </p:cNvGrpSpPr>
            <p:nvPr/>
          </p:nvGrpSpPr>
          <p:grpSpPr bwMode="auto">
            <a:xfrm>
              <a:off x="4346" y="1756"/>
              <a:ext cx="301" cy="451"/>
              <a:chOff x="4140" y="429"/>
              <a:chExt cx="1425" cy="2396"/>
            </a:xfrm>
          </p:grpSpPr>
          <p:sp>
            <p:nvSpPr>
              <p:cNvPr id="51374" name="Freeform 390"/>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51375" name="Rectangle 391"/>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51376" name="Freeform 392"/>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51377" name="Freeform 393"/>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1378" name="Rectangle 394"/>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1379" name="Group 395"/>
              <p:cNvGrpSpPr>
                <a:grpSpLocks/>
              </p:cNvGrpSpPr>
              <p:nvPr/>
            </p:nvGrpSpPr>
            <p:grpSpPr bwMode="auto">
              <a:xfrm>
                <a:off x="4749" y="668"/>
                <a:ext cx="581" cy="145"/>
                <a:chOff x="614" y="2568"/>
                <a:chExt cx="725" cy="139"/>
              </a:xfrm>
            </p:grpSpPr>
            <p:sp>
              <p:nvSpPr>
                <p:cNvPr id="51404" name="AutoShape 396"/>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405" name="AutoShape 397"/>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80" name="Rectangle 398"/>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1381" name="Group 399"/>
              <p:cNvGrpSpPr>
                <a:grpSpLocks/>
              </p:cNvGrpSpPr>
              <p:nvPr/>
            </p:nvGrpSpPr>
            <p:grpSpPr bwMode="auto">
              <a:xfrm>
                <a:off x="4747" y="994"/>
                <a:ext cx="581" cy="134"/>
                <a:chOff x="614" y="2568"/>
                <a:chExt cx="725" cy="139"/>
              </a:xfrm>
            </p:grpSpPr>
            <p:sp>
              <p:nvSpPr>
                <p:cNvPr id="51402" name="AutoShape 400"/>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403" name="AutoShape 401"/>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82" name="Rectangle 402"/>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51383" name="Rectangle 403"/>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1384" name="Group 404"/>
              <p:cNvGrpSpPr>
                <a:grpSpLocks/>
              </p:cNvGrpSpPr>
              <p:nvPr/>
            </p:nvGrpSpPr>
            <p:grpSpPr bwMode="auto">
              <a:xfrm>
                <a:off x="4735" y="1627"/>
                <a:ext cx="582" cy="151"/>
                <a:chOff x="614" y="2568"/>
                <a:chExt cx="725" cy="139"/>
              </a:xfrm>
            </p:grpSpPr>
            <p:sp>
              <p:nvSpPr>
                <p:cNvPr id="51400" name="AutoShape 405"/>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401" name="AutoShape 406"/>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85" name="Freeform 407"/>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51386" name="Group 408"/>
              <p:cNvGrpSpPr>
                <a:grpSpLocks/>
              </p:cNvGrpSpPr>
              <p:nvPr/>
            </p:nvGrpSpPr>
            <p:grpSpPr bwMode="auto">
              <a:xfrm>
                <a:off x="4739" y="1327"/>
                <a:ext cx="582" cy="139"/>
                <a:chOff x="614" y="2568"/>
                <a:chExt cx="725" cy="139"/>
              </a:xfrm>
            </p:grpSpPr>
            <p:sp>
              <p:nvSpPr>
                <p:cNvPr id="51398" name="AutoShape 409"/>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399" name="AutoShape 410"/>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87" name="Rectangle 411"/>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51388" name="Freeform 412"/>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1389" name="Freeform 413"/>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1390" name="Oval 41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tr-TR"/>
              </a:p>
            </p:txBody>
          </p:sp>
          <p:sp>
            <p:nvSpPr>
              <p:cNvPr id="51391" name="Freeform 415"/>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51392" name="AutoShape 416"/>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51393" name="AutoShape 417"/>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51394" name="Oval 418"/>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tr-TR"/>
              </a:p>
            </p:txBody>
          </p:sp>
          <p:sp>
            <p:nvSpPr>
              <p:cNvPr id="51395" name="Oval 419"/>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51396" name="Oval 420"/>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tr-TR"/>
              </a:p>
            </p:txBody>
          </p:sp>
          <p:sp>
            <p:nvSpPr>
              <p:cNvPr id="51397" name="Rectangle 421"/>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51212" name="Group 356"/>
            <p:cNvGrpSpPr>
              <a:grpSpLocks/>
            </p:cNvGrpSpPr>
            <p:nvPr/>
          </p:nvGrpSpPr>
          <p:grpSpPr bwMode="auto">
            <a:xfrm>
              <a:off x="3091" y="2634"/>
              <a:ext cx="301" cy="451"/>
              <a:chOff x="4140" y="429"/>
              <a:chExt cx="1425" cy="2396"/>
            </a:xfrm>
          </p:grpSpPr>
          <p:sp>
            <p:nvSpPr>
              <p:cNvPr id="51342" name="Freeform 357"/>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51343" name="Rectangle 358"/>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51344" name="Freeform 359"/>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51345" name="Freeform 360"/>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1346" name="Rectangle 361"/>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1347" name="Group 362"/>
              <p:cNvGrpSpPr>
                <a:grpSpLocks/>
              </p:cNvGrpSpPr>
              <p:nvPr/>
            </p:nvGrpSpPr>
            <p:grpSpPr bwMode="auto">
              <a:xfrm>
                <a:off x="4749" y="668"/>
                <a:ext cx="581" cy="145"/>
                <a:chOff x="614" y="2568"/>
                <a:chExt cx="725" cy="139"/>
              </a:xfrm>
            </p:grpSpPr>
            <p:sp>
              <p:nvSpPr>
                <p:cNvPr id="51372" name="AutoShape 363"/>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373" name="AutoShape 364"/>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48" name="Rectangle 365"/>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1349" name="Group 366"/>
              <p:cNvGrpSpPr>
                <a:grpSpLocks/>
              </p:cNvGrpSpPr>
              <p:nvPr/>
            </p:nvGrpSpPr>
            <p:grpSpPr bwMode="auto">
              <a:xfrm>
                <a:off x="4747" y="994"/>
                <a:ext cx="581" cy="134"/>
                <a:chOff x="614" y="2568"/>
                <a:chExt cx="725" cy="139"/>
              </a:xfrm>
            </p:grpSpPr>
            <p:sp>
              <p:nvSpPr>
                <p:cNvPr id="51370" name="AutoShape 367"/>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371" name="AutoShape 368"/>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50" name="Rectangle 369"/>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51351" name="Rectangle 370"/>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1352" name="Group 371"/>
              <p:cNvGrpSpPr>
                <a:grpSpLocks/>
              </p:cNvGrpSpPr>
              <p:nvPr/>
            </p:nvGrpSpPr>
            <p:grpSpPr bwMode="auto">
              <a:xfrm>
                <a:off x="4735" y="1627"/>
                <a:ext cx="582" cy="151"/>
                <a:chOff x="614" y="2568"/>
                <a:chExt cx="725" cy="139"/>
              </a:xfrm>
            </p:grpSpPr>
            <p:sp>
              <p:nvSpPr>
                <p:cNvPr id="51368" name="AutoShape 372"/>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369" name="AutoShape 373"/>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53" name="Freeform 374"/>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51354" name="Group 375"/>
              <p:cNvGrpSpPr>
                <a:grpSpLocks/>
              </p:cNvGrpSpPr>
              <p:nvPr/>
            </p:nvGrpSpPr>
            <p:grpSpPr bwMode="auto">
              <a:xfrm>
                <a:off x="4739" y="1327"/>
                <a:ext cx="582" cy="139"/>
                <a:chOff x="614" y="2568"/>
                <a:chExt cx="725" cy="139"/>
              </a:xfrm>
            </p:grpSpPr>
            <p:sp>
              <p:nvSpPr>
                <p:cNvPr id="51366" name="AutoShape 376"/>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367" name="AutoShape 377"/>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55" name="Rectangle 378"/>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51356" name="Freeform 379"/>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1357" name="Freeform 380"/>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1358" name="Oval 381"/>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tr-TR"/>
              </a:p>
            </p:txBody>
          </p:sp>
          <p:sp>
            <p:nvSpPr>
              <p:cNvPr id="51359" name="Freeform 382"/>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51360" name="AutoShape 383"/>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51361" name="AutoShape 384"/>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51362" name="Oval 385"/>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tr-TR"/>
              </a:p>
            </p:txBody>
          </p:sp>
          <p:sp>
            <p:nvSpPr>
              <p:cNvPr id="51363" name="Oval 386"/>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51364" name="Oval 387"/>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tr-TR"/>
              </a:p>
            </p:txBody>
          </p:sp>
          <p:sp>
            <p:nvSpPr>
              <p:cNvPr id="51365" name="Rectangle 388"/>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51213" name="Group 320"/>
            <p:cNvGrpSpPr>
              <a:grpSpLocks/>
            </p:cNvGrpSpPr>
            <p:nvPr/>
          </p:nvGrpSpPr>
          <p:grpSpPr bwMode="auto">
            <a:xfrm>
              <a:off x="3105" y="1159"/>
              <a:ext cx="301" cy="451"/>
              <a:chOff x="4140" y="429"/>
              <a:chExt cx="1425" cy="2396"/>
            </a:xfrm>
          </p:grpSpPr>
          <p:sp>
            <p:nvSpPr>
              <p:cNvPr id="51310" name="Freeform 321"/>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51311" name="Rectangle 322"/>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51312" name="Freeform 323"/>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51313" name="Freeform 324"/>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1314" name="Rectangle 325"/>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1315" name="Group 326"/>
              <p:cNvGrpSpPr>
                <a:grpSpLocks/>
              </p:cNvGrpSpPr>
              <p:nvPr/>
            </p:nvGrpSpPr>
            <p:grpSpPr bwMode="auto">
              <a:xfrm>
                <a:off x="4749" y="668"/>
                <a:ext cx="581" cy="145"/>
                <a:chOff x="614" y="2568"/>
                <a:chExt cx="725" cy="139"/>
              </a:xfrm>
            </p:grpSpPr>
            <p:sp>
              <p:nvSpPr>
                <p:cNvPr id="51340" name="AutoShape 327"/>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341" name="AutoShape 328"/>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16" name="Rectangle 329"/>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1317" name="Group 330"/>
              <p:cNvGrpSpPr>
                <a:grpSpLocks/>
              </p:cNvGrpSpPr>
              <p:nvPr/>
            </p:nvGrpSpPr>
            <p:grpSpPr bwMode="auto">
              <a:xfrm>
                <a:off x="4747" y="994"/>
                <a:ext cx="581" cy="134"/>
                <a:chOff x="614" y="2568"/>
                <a:chExt cx="725" cy="139"/>
              </a:xfrm>
            </p:grpSpPr>
            <p:sp>
              <p:nvSpPr>
                <p:cNvPr id="51338" name="AutoShape 331"/>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339" name="AutoShape 332"/>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18" name="Rectangle 333"/>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51319" name="Rectangle 334"/>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1320" name="Group 335"/>
              <p:cNvGrpSpPr>
                <a:grpSpLocks/>
              </p:cNvGrpSpPr>
              <p:nvPr/>
            </p:nvGrpSpPr>
            <p:grpSpPr bwMode="auto">
              <a:xfrm>
                <a:off x="4735" y="1627"/>
                <a:ext cx="582" cy="151"/>
                <a:chOff x="614" y="2568"/>
                <a:chExt cx="725" cy="139"/>
              </a:xfrm>
            </p:grpSpPr>
            <p:sp>
              <p:nvSpPr>
                <p:cNvPr id="51336" name="AutoShape 336"/>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337" name="AutoShape 337"/>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21" name="Freeform 338"/>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51322" name="Group 339"/>
              <p:cNvGrpSpPr>
                <a:grpSpLocks/>
              </p:cNvGrpSpPr>
              <p:nvPr/>
            </p:nvGrpSpPr>
            <p:grpSpPr bwMode="auto">
              <a:xfrm>
                <a:off x="4739" y="1327"/>
                <a:ext cx="582" cy="139"/>
                <a:chOff x="614" y="2568"/>
                <a:chExt cx="725" cy="139"/>
              </a:xfrm>
            </p:grpSpPr>
            <p:sp>
              <p:nvSpPr>
                <p:cNvPr id="51334" name="AutoShape 340"/>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1335" name="AutoShape 341"/>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1323" name="Rectangle 342"/>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51324" name="Freeform 343"/>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1325" name="Freeform 344"/>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1326" name="Oval 345"/>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tr-TR"/>
              </a:p>
            </p:txBody>
          </p:sp>
          <p:sp>
            <p:nvSpPr>
              <p:cNvPr id="51327" name="Freeform 346"/>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51328" name="AutoShape 347"/>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51329" name="AutoShape 348"/>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51330" name="Oval 349"/>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tr-TR"/>
              </a:p>
            </p:txBody>
          </p:sp>
          <p:sp>
            <p:nvSpPr>
              <p:cNvPr id="51331" name="Oval 350"/>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51332" name="Oval 351"/>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tr-TR"/>
              </a:p>
            </p:txBody>
          </p:sp>
          <p:sp>
            <p:nvSpPr>
              <p:cNvPr id="51333" name="Rectangle 352"/>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tr-TR"/>
              </a:p>
            </p:txBody>
          </p:sp>
        </p:grpSp>
        <p:sp>
          <p:nvSpPr>
            <p:cNvPr id="51214" name="Line 9"/>
            <p:cNvSpPr>
              <a:spLocks noChangeShapeType="1"/>
            </p:cNvSpPr>
            <p:nvPr/>
          </p:nvSpPr>
          <p:spPr bwMode="auto">
            <a:xfrm>
              <a:off x="3734" y="1642"/>
              <a:ext cx="708" cy="498"/>
            </a:xfrm>
            <a:prstGeom prst="line">
              <a:avLst/>
            </a:prstGeom>
            <a:noFill/>
            <a:ln w="28575">
              <a:solidFill>
                <a:srgbClr val="CC0000"/>
              </a:solidFill>
              <a:round/>
              <a:headEnd type="triangle" w="med" len="med"/>
              <a:tailEnd type="triangle" w="med" len="med"/>
            </a:ln>
          </p:spPr>
          <p:txBody>
            <a:bodyPr wrap="none" anchor="ctr"/>
            <a:lstStyle/>
            <a:p>
              <a:endParaRPr lang="tr-TR"/>
            </a:p>
          </p:txBody>
        </p:sp>
        <p:grpSp>
          <p:nvGrpSpPr>
            <p:cNvPr id="51215" name="Group 19"/>
            <p:cNvGrpSpPr>
              <a:grpSpLocks/>
            </p:cNvGrpSpPr>
            <p:nvPr/>
          </p:nvGrpSpPr>
          <p:grpSpPr bwMode="auto">
            <a:xfrm>
              <a:off x="4466" y="1881"/>
              <a:ext cx="510" cy="661"/>
              <a:chOff x="4296" y="2627"/>
              <a:chExt cx="510" cy="661"/>
            </a:xfrm>
          </p:grpSpPr>
          <p:sp>
            <p:nvSpPr>
              <p:cNvPr id="51295" name="Rectangle 20"/>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1296" name="Text Box 21"/>
              <p:cNvSpPr txBox="1">
                <a:spLocks noChangeArrowheads="1"/>
              </p:cNvSpPr>
              <p:nvPr/>
            </p:nvSpPr>
            <p:spPr bwMode="auto">
              <a:xfrm>
                <a:off x="4304" y="2627"/>
                <a:ext cx="472"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sz="2400"/>
              </a:p>
            </p:txBody>
          </p:sp>
          <p:sp>
            <p:nvSpPr>
              <p:cNvPr id="51297"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tr-TR" sz="2400"/>
              </a:p>
            </p:txBody>
          </p:sp>
          <p:sp>
            <p:nvSpPr>
              <p:cNvPr id="51298" name="Line 23"/>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tr-TR"/>
              </a:p>
            </p:txBody>
          </p:sp>
          <p:sp>
            <p:nvSpPr>
              <p:cNvPr id="51299" name="Line 24"/>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tr-TR"/>
              </a:p>
            </p:txBody>
          </p:sp>
          <p:sp>
            <p:nvSpPr>
              <p:cNvPr id="51300" name="Line 25"/>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tr-TR"/>
              </a:p>
            </p:txBody>
          </p:sp>
          <p:sp>
            <p:nvSpPr>
              <p:cNvPr id="51301" name="Line 26"/>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tr-TR"/>
              </a:p>
            </p:txBody>
          </p:sp>
          <p:sp>
            <p:nvSpPr>
              <p:cNvPr id="51302" name="Line 27"/>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tr-TR"/>
              </a:p>
            </p:txBody>
          </p:sp>
          <p:sp>
            <p:nvSpPr>
              <p:cNvPr id="51303" name="Line 28"/>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tr-TR"/>
              </a:p>
            </p:txBody>
          </p:sp>
          <p:sp>
            <p:nvSpPr>
              <p:cNvPr id="51304" name="Line 29"/>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tr-TR"/>
              </a:p>
            </p:txBody>
          </p:sp>
          <p:sp>
            <p:nvSpPr>
              <p:cNvPr id="51305"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306"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307"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308"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309"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grpSp>
        <p:grpSp>
          <p:nvGrpSpPr>
            <p:cNvPr id="51216" name="Group 60"/>
            <p:cNvGrpSpPr>
              <a:grpSpLocks/>
            </p:cNvGrpSpPr>
            <p:nvPr/>
          </p:nvGrpSpPr>
          <p:grpSpPr bwMode="auto">
            <a:xfrm>
              <a:off x="3206" y="2763"/>
              <a:ext cx="510" cy="661"/>
              <a:chOff x="4296" y="2627"/>
              <a:chExt cx="510" cy="661"/>
            </a:xfrm>
          </p:grpSpPr>
          <p:sp>
            <p:nvSpPr>
              <p:cNvPr id="51280" name="Rectangle 6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1281" name="Text Box 62"/>
              <p:cNvSpPr txBox="1">
                <a:spLocks noChangeArrowheads="1"/>
              </p:cNvSpPr>
              <p:nvPr/>
            </p:nvSpPr>
            <p:spPr bwMode="auto">
              <a:xfrm>
                <a:off x="4304" y="2627"/>
                <a:ext cx="472"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sz="2400"/>
              </a:p>
            </p:txBody>
          </p:sp>
          <p:sp>
            <p:nvSpPr>
              <p:cNvPr id="51282"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tr-TR" sz="2400"/>
              </a:p>
            </p:txBody>
          </p:sp>
          <p:sp>
            <p:nvSpPr>
              <p:cNvPr id="51283" name="Line 6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tr-TR"/>
              </a:p>
            </p:txBody>
          </p:sp>
          <p:sp>
            <p:nvSpPr>
              <p:cNvPr id="51284" name="Line 6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tr-TR"/>
              </a:p>
            </p:txBody>
          </p:sp>
          <p:sp>
            <p:nvSpPr>
              <p:cNvPr id="51285" name="Line 6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tr-TR"/>
              </a:p>
            </p:txBody>
          </p:sp>
          <p:sp>
            <p:nvSpPr>
              <p:cNvPr id="51286" name="Line 6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tr-TR"/>
              </a:p>
            </p:txBody>
          </p:sp>
          <p:sp>
            <p:nvSpPr>
              <p:cNvPr id="51287" name="Line 6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tr-TR"/>
              </a:p>
            </p:txBody>
          </p:sp>
          <p:sp>
            <p:nvSpPr>
              <p:cNvPr id="51288" name="Line 6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tr-TR"/>
              </a:p>
            </p:txBody>
          </p:sp>
          <p:sp>
            <p:nvSpPr>
              <p:cNvPr id="51289" name="Line 7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tr-TR"/>
              </a:p>
            </p:txBody>
          </p:sp>
          <p:sp>
            <p:nvSpPr>
              <p:cNvPr id="51290"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291"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292"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293"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294"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grpSp>
        <p:grpSp>
          <p:nvGrpSpPr>
            <p:cNvPr id="51217" name="Group 96"/>
            <p:cNvGrpSpPr>
              <a:grpSpLocks/>
            </p:cNvGrpSpPr>
            <p:nvPr/>
          </p:nvGrpSpPr>
          <p:grpSpPr bwMode="auto">
            <a:xfrm>
              <a:off x="3206" y="1347"/>
              <a:ext cx="510" cy="661"/>
              <a:chOff x="4296" y="2627"/>
              <a:chExt cx="510" cy="661"/>
            </a:xfrm>
          </p:grpSpPr>
          <p:sp>
            <p:nvSpPr>
              <p:cNvPr id="51265" name="Rectangle 97"/>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1266" name="Text Box 98"/>
              <p:cNvSpPr txBox="1">
                <a:spLocks noChangeArrowheads="1"/>
              </p:cNvSpPr>
              <p:nvPr/>
            </p:nvSpPr>
            <p:spPr bwMode="auto">
              <a:xfrm>
                <a:off x="4304" y="2627"/>
                <a:ext cx="472"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sz="2400"/>
              </a:p>
            </p:txBody>
          </p:sp>
          <p:sp>
            <p:nvSpPr>
              <p:cNvPr id="51267"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tr-TR" sz="2400"/>
              </a:p>
            </p:txBody>
          </p:sp>
          <p:sp>
            <p:nvSpPr>
              <p:cNvPr id="51268" name="Line 100"/>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tr-TR"/>
              </a:p>
            </p:txBody>
          </p:sp>
          <p:sp>
            <p:nvSpPr>
              <p:cNvPr id="51269" name="Line 101"/>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tr-TR"/>
              </a:p>
            </p:txBody>
          </p:sp>
          <p:sp>
            <p:nvSpPr>
              <p:cNvPr id="51270" name="Line 102"/>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tr-TR"/>
              </a:p>
            </p:txBody>
          </p:sp>
          <p:sp>
            <p:nvSpPr>
              <p:cNvPr id="51271" name="Line 103"/>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tr-TR"/>
              </a:p>
            </p:txBody>
          </p:sp>
          <p:sp>
            <p:nvSpPr>
              <p:cNvPr id="51272" name="Line 104"/>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tr-TR"/>
              </a:p>
            </p:txBody>
          </p:sp>
          <p:sp>
            <p:nvSpPr>
              <p:cNvPr id="51273" name="Line 105"/>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tr-TR"/>
              </a:p>
            </p:txBody>
          </p:sp>
          <p:sp>
            <p:nvSpPr>
              <p:cNvPr id="51274" name="Line 106"/>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tr-TR"/>
              </a:p>
            </p:txBody>
          </p:sp>
          <p:sp>
            <p:nvSpPr>
              <p:cNvPr id="51275"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276"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277"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278"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1279"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grpSp>
        <p:sp>
          <p:nvSpPr>
            <p:cNvPr id="51218" name="Line 117"/>
            <p:cNvSpPr>
              <a:spLocks noChangeShapeType="1"/>
            </p:cNvSpPr>
            <p:nvPr/>
          </p:nvSpPr>
          <p:spPr bwMode="auto">
            <a:xfrm flipV="1">
              <a:off x="3734" y="2350"/>
              <a:ext cx="708" cy="684"/>
            </a:xfrm>
            <a:prstGeom prst="line">
              <a:avLst/>
            </a:prstGeom>
            <a:noFill/>
            <a:ln w="28575">
              <a:solidFill>
                <a:srgbClr val="CC0000"/>
              </a:solidFill>
              <a:round/>
              <a:headEnd type="triangle" w="med" len="med"/>
              <a:tailEnd type="triangle" w="med" len="med"/>
            </a:ln>
          </p:spPr>
          <p:txBody>
            <a:bodyPr wrap="none" anchor="ctr"/>
            <a:lstStyle/>
            <a:p>
              <a:endParaRPr lang="tr-TR"/>
            </a:p>
          </p:txBody>
        </p:sp>
        <p:sp>
          <p:nvSpPr>
            <p:cNvPr id="51219" name="Line 118"/>
            <p:cNvSpPr>
              <a:spLocks noChangeShapeType="1"/>
            </p:cNvSpPr>
            <p:nvPr/>
          </p:nvSpPr>
          <p:spPr bwMode="auto">
            <a:xfrm flipH="1" flipV="1">
              <a:off x="3266" y="2020"/>
              <a:ext cx="0" cy="786"/>
            </a:xfrm>
            <a:prstGeom prst="line">
              <a:avLst/>
            </a:prstGeom>
            <a:noFill/>
            <a:ln w="28575">
              <a:solidFill>
                <a:srgbClr val="CC0000"/>
              </a:solidFill>
              <a:round/>
              <a:headEnd type="triangle" w="med" len="med"/>
              <a:tailEnd type="triangle" w="med" len="med"/>
            </a:ln>
          </p:spPr>
          <p:txBody>
            <a:bodyPr wrap="none" anchor="ctr"/>
            <a:lstStyle/>
            <a:p>
              <a:endParaRPr lang="tr-TR"/>
            </a:p>
          </p:txBody>
        </p:sp>
        <p:grpSp>
          <p:nvGrpSpPr>
            <p:cNvPr id="51220" name="Group 119"/>
            <p:cNvGrpSpPr>
              <a:grpSpLocks/>
            </p:cNvGrpSpPr>
            <p:nvPr/>
          </p:nvGrpSpPr>
          <p:grpSpPr bwMode="auto">
            <a:xfrm>
              <a:off x="3795" y="2535"/>
              <a:ext cx="650" cy="288"/>
              <a:chOff x="3745" y="2537"/>
              <a:chExt cx="650" cy="288"/>
            </a:xfrm>
          </p:grpSpPr>
          <p:sp>
            <p:nvSpPr>
              <p:cNvPr id="51263"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tr-TR" sz="2400"/>
              </a:p>
            </p:txBody>
          </p:sp>
          <p:sp>
            <p:nvSpPr>
              <p:cNvPr id="51264" name="Text Box 121"/>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sz="2400">
                    <a:solidFill>
                      <a:srgbClr val="CC0000"/>
                    </a:solidFill>
                  </a:rPr>
                  <a:t>SMTP</a:t>
                </a:r>
              </a:p>
            </p:txBody>
          </p:sp>
        </p:grpSp>
        <p:grpSp>
          <p:nvGrpSpPr>
            <p:cNvPr id="51221" name="Group 122"/>
            <p:cNvGrpSpPr>
              <a:grpSpLocks/>
            </p:cNvGrpSpPr>
            <p:nvPr/>
          </p:nvGrpSpPr>
          <p:grpSpPr bwMode="auto">
            <a:xfrm>
              <a:off x="3771" y="1743"/>
              <a:ext cx="650" cy="288"/>
              <a:chOff x="3745" y="2537"/>
              <a:chExt cx="650" cy="288"/>
            </a:xfrm>
          </p:grpSpPr>
          <p:sp>
            <p:nvSpPr>
              <p:cNvPr id="51261" name="Rectangle 123"/>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tr-TR" sz="2400"/>
              </a:p>
            </p:txBody>
          </p:sp>
          <p:sp>
            <p:nvSpPr>
              <p:cNvPr id="51262" name="Text Box 124"/>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sz="2400">
                    <a:solidFill>
                      <a:srgbClr val="CC0000"/>
                    </a:solidFill>
                  </a:rPr>
                  <a:t>SMTP</a:t>
                </a:r>
              </a:p>
            </p:txBody>
          </p:sp>
        </p:grpSp>
        <p:grpSp>
          <p:nvGrpSpPr>
            <p:cNvPr id="51222" name="Group 125"/>
            <p:cNvGrpSpPr>
              <a:grpSpLocks/>
            </p:cNvGrpSpPr>
            <p:nvPr/>
          </p:nvGrpSpPr>
          <p:grpSpPr bwMode="auto">
            <a:xfrm>
              <a:off x="2937" y="2193"/>
              <a:ext cx="650" cy="288"/>
              <a:chOff x="3745" y="2537"/>
              <a:chExt cx="650" cy="288"/>
            </a:xfrm>
          </p:grpSpPr>
          <p:sp>
            <p:nvSpPr>
              <p:cNvPr id="51259" name="Rectangle 126"/>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tr-TR" sz="2400"/>
              </a:p>
            </p:txBody>
          </p:sp>
          <p:sp>
            <p:nvSpPr>
              <p:cNvPr id="51260" name="Text Box 127"/>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sz="2400">
                    <a:solidFill>
                      <a:srgbClr val="CC0000"/>
                    </a:solidFill>
                  </a:rPr>
                  <a:t>SMTP</a:t>
                </a:r>
              </a:p>
            </p:txBody>
          </p:sp>
        </p:grpSp>
        <p:grpSp>
          <p:nvGrpSpPr>
            <p:cNvPr id="51223" name="Group 423"/>
            <p:cNvGrpSpPr>
              <a:grpSpLocks/>
            </p:cNvGrpSpPr>
            <p:nvPr/>
          </p:nvGrpSpPr>
          <p:grpSpPr bwMode="auto">
            <a:xfrm>
              <a:off x="3587" y="886"/>
              <a:ext cx="575" cy="664"/>
              <a:chOff x="3574" y="550"/>
              <a:chExt cx="575" cy="664"/>
            </a:xfrm>
          </p:grpSpPr>
          <p:grpSp>
            <p:nvGrpSpPr>
              <p:cNvPr id="51254" name="Group 353"/>
              <p:cNvGrpSpPr>
                <a:grpSpLocks/>
              </p:cNvGrpSpPr>
              <p:nvPr/>
            </p:nvGrpSpPr>
            <p:grpSpPr bwMode="auto">
              <a:xfrm>
                <a:off x="3588" y="692"/>
                <a:ext cx="561" cy="522"/>
                <a:chOff x="-44" y="1473"/>
                <a:chExt cx="981" cy="1105"/>
              </a:xfrm>
            </p:grpSpPr>
            <p:pic>
              <p:nvPicPr>
                <p:cNvPr id="51257" name="Picture 354"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1258" name="Freeform 35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1255"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1256"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1224" name="Group 424"/>
            <p:cNvGrpSpPr>
              <a:grpSpLocks/>
            </p:cNvGrpSpPr>
            <p:nvPr/>
          </p:nvGrpSpPr>
          <p:grpSpPr bwMode="auto">
            <a:xfrm>
              <a:off x="4870" y="1400"/>
              <a:ext cx="575" cy="664"/>
              <a:chOff x="3574" y="550"/>
              <a:chExt cx="575" cy="664"/>
            </a:xfrm>
          </p:grpSpPr>
          <p:grpSp>
            <p:nvGrpSpPr>
              <p:cNvPr id="51249" name="Group 425"/>
              <p:cNvGrpSpPr>
                <a:grpSpLocks/>
              </p:cNvGrpSpPr>
              <p:nvPr/>
            </p:nvGrpSpPr>
            <p:grpSpPr bwMode="auto">
              <a:xfrm>
                <a:off x="3588" y="692"/>
                <a:ext cx="561" cy="522"/>
                <a:chOff x="-44" y="1473"/>
                <a:chExt cx="981" cy="1105"/>
              </a:xfrm>
            </p:grpSpPr>
            <p:pic>
              <p:nvPicPr>
                <p:cNvPr id="51252" name="Picture 426"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1253" name="Freeform 427"/>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1250"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1251"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1225" name="Group 430"/>
            <p:cNvGrpSpPr>
              <a:grpSpLocks/>
            </p:cNvGrpSpPr>
            <p:nvPr/>
          </p:nvGrpSpPr>
          <p:grpSpPr bwMode="auto">
            <a:xfrm>
              <a:off x="5082" y="1880"/>
              <a:ext cx="575" cy="664"/>
              <a:chOff x="3574" y="550"/>
              <a:chExt cx="575" cy="664"/>
            </a:xfrm>
          </p:grpSpPr>
          <p:grpSp>
            <p:nvGrpSpPr>
              <p:cNvPr id="51244" name="Group 431"/>
              <p:cNvGrpSpPr>
                <a:grpSpLocks/>
              </p:cNvGrpSpPr>
              <p:nvPr/>
            </p:nvGrpSpPr>
            <p:grpSpPr bwMode="auto">
              <a:xfrm>
                <a:off x="3588" y="692"/>
                <a:ext cx="561" cy="522"/>
                <a:chOff x="-44" y="1473"/>
                <a:chExt cx="981" cy="1105"/>
              </a:xfrm>
            </p:grpSpPr>
            <p:pic>
              <p:nvPicPr>
                <p:cNvPr id="51247" name="Picture 432"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1248" name="Freeform 433"/>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1245"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1246"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1226" name="Group 436"/>
            <p:cNvGrpSpPr>
              <a:grpSpLocks/>
            </p:cNvGrpSpPr>
            <p:nvPr/>
          </p:nvGrpSpPr>
          <p:grpSpPr bwMode="auto">
            <a:xfrm>
              <a:off x="4999" y="2540"/>
              <a:ext cx="575" cy="664"/>
              <a:chOff x="3574" y="550"/>
              <a:chExt cx="575" cy="664"/>
            </a:xfrm>
          </p:grpSpPr>
          <p:grpSp>
            <p:nvGrpSpPr>
              <p:cNvPr id="51239" name="Group 437"/>
              <p:cNvGrpSpPr>
                <a:grpSpLocks/>
              </p:cNvGrpSpPr>
              <p:nvPr/>
            </p:nvGrpSpPr>
            <p:grpSpPr bwMode="auto">
              <a:xfrm>
                <a:off x="3588" y="692"/>
                <a:ext cx="561" cy="522"/>
                <a:chOff x="-44" y="1473"/>
                <a:chExt cx="981" cy="1105"/>
              </a:xfrm>
            </p:grpSpPr>
            <p:pic>
              <p:nvPicPr>
                <p:cNvPr id="51242" name="Picture 438"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1243" name="Freeform 43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1240"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1241"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1227" name="Group 442"/>
            <p:cNvGrpSpPr>
              <a:grpSpLocks/>
            </p:cNvGrpSpPr>
            <p:nvPr/>
          </p:nvGrpSpPr>
          <p:grpSpPr bwMode="auto">
            <a:xfrm>
              <a:off x="3354" y="3446"/>
              <a:ext cx="575" cy="664"/>
              <a:chOff x="3574" y="550"/>
              <a:chExt cx="575" cy="664"/>
            </a:xfrm>
          </p:grpSpPr>
          <p:grpSp>
            <p:nvGrpSpPr>
              <p:cNvPr id="51234" name="Group 443"/>
              <p:cNvGrpSpPr>
                <a:grpSpLocks/>
              </p:cNvGrpSpPr>
              <p:nvPr/>
            </p:nvGrpSpPr>
            <p:grpSpPr bwMode="auto">
              <a:xfrm>
                <a:off x="3588" y="692"/>
                <a:ext cx="561" cy="522"/>
                <a:chOff x="-44" y="1473"/>
                <a:chExt cx="981" cy="1105"/>
              </a:xfrm>
            </p:grpSpPr>
            <p:pic>
              <p:nvPicPr>
                <p:cNvPr id="51237" name="Picture 444"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1238" name="Freeform 44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1235"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1236"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1228" name="Group 448"/>
            <p:cNvGrpSpPr>
              <a:grpSpLocks/>
            </p:cNvGrpSpPr>
            <p:nvPr/>
          </p:nvGrpSpPr>
          <p:grpSpPr bwMode="auto">
            <a:xfrm>
              <a:off x="3813" y="3056"/>
              <a:ext cx="575" cy="664"/>
              <a:chOff x="3574" y="550"/>
              <a:chExt cx="575" cy="664"/>
            </a:xfrm>
          </p:grpSpPr>
          <p:grpSp>
            <p:nvGrpSpPr>
              <p:cNvPr id="51229" name="Group 449"/>
              <p:cNvGrpSpPr>
                <a:grpSpLocks/>
              </p:cNvGrpSpPr>
              <p:nvPr/>
            </p:nvGrpSpPr>
            <p:grpSpPr bwMode="auto">
              <a:xfrm>
                <a:off x="3588" y="692"/>
                <a:ext cx="561" cy="522"/>
                <a:chOff x="-44" y="1473"/>
                <a:chExt cx="981" cy="1105"/>
              </a:xfrm>
            </p:grpSpPr>
            <p:pic>
              <p:nvPicPr>
                <p:cNvPr id="51232" name="Picture 450"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1233" name="Freeform 45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1230"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1231"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sp>
        <p:nvSpPr>
          <p:cNvPr id="2" name="Veri Yer Tutucusu 1"/>
          <p:cNvSpPr>
            <a:spLocks noGrp="1"/>
          </p:cNvSpPr>
          <p:nvPr>
            <p:ph type="dt" sz="quarter" idx="10"/>
          </p:nvPr>
        </p:nvSpPr>
        <p:spPr/>
        <p:txBody>
          <a:bodyPr/>
          <a:lstStyle/>
          <a:p>
            <a:pPr>
              <a:defRPr/>
            </a:pPr>
            <a:fld id="{F88C98A5-6357-4DA5-9465-28B65DBEFFF2}" type="datetime1">
              <a:rPr/>
              <a:pPr>
                <a:defRPr/>
              </a:pPr>
              <a:t>10/16/2012</a:t>
            </a:fld>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147" name="Rectangle 8"/>
          <p:cNvSpPr>
            <a:spLocks noGrp="1" noChangeArrowheads="1"/>
          </p:cNvSpPr>
          <p:nvPr>
            <p:ph type="sldNum" sz="quarter" idx="12"/>
          </p:nvPr>
        </p:nvSpPr>
        <p:spPr>
          <a:noFill/>
        </p:spPr>
        <p:txBody>
          <a:bodyPr/>
          <a:lstStyle/>
          <a:p>
            <a:r>
              <a:rPr lang="en-US" smtClean="0">
                <a:latin typeface="Tahoma" pitchFamily="34" charset="0"/>
              </a:rPr>
              <a:t>2-</a:t>
            </a:r>
            <a:fld id="{0E08164B-1B07-41AE-9DB5-2D5DECE9116A}" type="slidenum">
              <a:rPr lang="en-US" smtClean="0">
                <a:latin typeface="Tahoma" pitchFamily="34" charset="0"/>
              </a:rPr>
              <a:pPr/>
              <a:t>5</a:t>
            </a:fld>
            <a:endParaRPr lang="en-US" smtClean="0">
              <a:latin typeface="Tahoma" pitchFamily="34" charset="0"/>
            </a:endParaRPr>
          </a:p>
        </p:txBody>
      </p:sp>
      <p:grpSp>
        <p:nvGrpSpPr>
          <p:cNvPr id="6148" name="Group 1037"/>
          <p:cNvGrpSpPr>
            <a:grpSpLocks/>
          </p:cNvGrpSpPr>
          <p:nvPr/>
        </p:nvGrpSpPr>
        <p:grpSpPr bwMode="auto">
          <a:xfrm>
            <a:off x="5124450" y="1257300"/>
            <a:ext cx="3540125" cy="4545013"/>
            <a:chOff x="3277" y="974"/>
            <a:chExt cx="2230" cy="2863"/>
          </a:xfrm>
        </p:grpSpPr>
        <p:sp>
          <p:nvSpPr>
            <p:cNvPr id="6182" name="Freeform 1038"/>
            <p:cNvSpPr>
              <a:spLocks/>
            </p:cNvSpPr>
            <p:nvPr/>
          </p:nvSpPr>
          <p:spPr bwMode="auto">
            <a:xfrm>
              <a:off x="3277" y="1079"/>
              <a:ext cx="1094" cy="675"/>
            </a:xfrm>
            <a:custGeom>
              <a:avLst/>
              <a:gdLst>
                <a:gd name="T0" fmla="*/ 1244 w 1036"/>
                <a:gd name="T1" fmla="*/ 11 h 675"/>
                <a:gd name="T2" fmla="*/ 751 w 1036"/>
                <a:gd name="T3" fmla="*/ 53 h 675"/>
                <a:gd name="T4" fmla="*/ 397 w 1036"/>
                <a:gd name="T5" fmla="*/ 129 h 675"/>
                <a:gd name="T6" fmla="*/ 295 w 1036"/>
                <a:gd name="T7" fmla="*/ 229 h 675"/>
                <a:gd name="T8" fmla="*/ 41 w 1036"/>
                <a:gd name="T9" fmla="*/ 297 h 675"/>
                <a:gd name="T10" fmla="*/ 33 w 1036"/>
                <a:gd name="T11" fmla="*/ 459 h 675"/>
                <a:gd name="T12" fmla="*/ 253 w 1036"/>
                <a:gd name="T13" fmla="*/ 489 h 675"/>
                <a:gd name="T14" fmla="*/ 883 w 1036"/>
                <a:gd name="T15" fmla="*/ 489 h 675"/>
                <a:gd name="T16" fmla="*/ 1149 w 1036"/>
                <a:gd name="T17" fmla="*/ 555 h 675"/>
                <a:gd name="T18" fmla="*/ 1446 w 1036"/>
                <a:gd name="T19" fmla="*/ 657 h 675"/>
                <a:gd name="T20" fmla="*/ 1672 w 1036"/>
                <a:gd name="T21" fmla="*/ 661 h 675"/>
                <a:gd name="T22" fmla="*/ 1829 w 1036"/>
                <a:gd name="T23" fmla="*/ 603 h 675"/>
                <a:gd name="T24" fmla="*/ 1908 w 1036"/>
                <a:gd name="T25" fmla="*/ 445 h 675"/>
                <a:gd name="T26" fmla="*/ 1957 w 1036"/>
                <a:gd name="T27" fmla="*/ 291 h 675"/>
                <a:gd name="T28" fmla="*/ 1963 w 1036"/>
                <a:gd name="T29" fmla="*/ 107 h 675"/>
                <a:gd name="T30" fmla="*/ 1795 w 1036"/>
                <a:gd name="T31" fmla="*/ 17 h 675"/>
                <a:gd name="T32" fmla="*/ 1491 w 1036"/>
                <a:gd name="T33" fmla="*/ 3 h 675"/>
                <a:gd name="T34" fmla="*/ 1244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tr-TR"/>
            </a:p>
          </p:txBody>
        </p:sp>
        <p:grpSp>
          <p:nvGrpSpPr>
            <p:cNvPr id="6183" name="Group 1039"/>
            <p:cNvGrpSpPr>
              <a:grpSpLocks/>
            </p:cNvGrpSpPr>
            <p:nvPr/>
          </p:nvGrpSpPr>
          <p:grpSpPr bwMode="auto">
            <a:xfrm>
              <a:off x="3383" y="1920"/>
              <a:ext cx="919" cy="588"/>
              <a:chOff x="2889" y="1631"/>
              <a:chExt cx="980" cy="743"/>
            </a:xfrm>
          </p:grpSpPr>
          <p:sp>
            <p:nvSpPr>
              <p:cNvPr id="6558" name="Rectangle 1040"/>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tr-TR"/>
              </a:p>
            </p:txBody>
          </p:sp>
          <p:sp>
            <p:nvSpPr>
              <p:cNvPr id="6559" name="AutoShape 1041"/>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tr-TR" sz="2400">
                  <a:solidFill>
                    <a:srgbClr val="00CCFF"/>
                  </a:solidFill>
                </a:endParaRPr>
              </a:p>
            </p:txBody>
          </p:sp>
        </p:grpSp>
        <p:sp>
          <p:nvSpPr>
            <p:cNvPr id="6184" name="Freeform 1042"/>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tr-TR"/>
            </a:p>
          </p:txBody>
        </p:sp>
        <p:sp>
          <p:nvSpPr>
            <p:cNvPr id="6185" name="Line 1043"/>
            <p:cNvSpPr>
              <a:spLocks noChangeShapeType="1"/>
            </p:cNvSpPr>
            <p:nvPr/>
          </p:nvSpPr>
          <p:spPr bwMode="auto">
            <a:xfrm rot="-5400000">
              <a:off x="4942" y="3252"/>
              <a:ext cx="330" cy="88"/>
            </a:xfrm>
            <a:prstGeom prst="line">
              <a:avLst/>
            </a:prstGeom>
            <a:noFill/>
            <a:ln w="12700">
              <a:solidFill>
                <a:schemeClr val="bg2"/>
              </a:solidFill>
              <a:round/>
              <a:headEnd/>
              <a:tailEnd/>
            </a:ln>
          </p:spPr>
          <p:txBody>
            <a:bodyPr wrap="none" anchor="ctr"/>
            <a:lstStyle/>
            <a:p>
              <a:endParaRPr lang="tr-TR"/>
            </a:p>
          </p:txBody>
        </p:sp>
        <p:sp>
          <p:nvSpPr>
            <p:cNvPr id="6186" name="Line 1044"/>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tr-TR"/>
            </a:p>
          </p:txBody>
        </p:sp>
        <p:sp>
          <p:nvSpPr>
            <p:cNvPr id="6187" name="Line 1045"/>
            <p:cNvSpPr>
              <a:spLocks noChangeShapeType="1"/>
            </p:cNvSpPr>
            <p:nvPr/>
          </p:nvSpPr>
          <p:spPr bwMode="auto">
            <a:xfrm rot="-5400000">
              <a:off x="5151" y="3225"/>
              <a:ext cx="0" cy="72"/>
            </a:xfrm>
            <a:prstGeom prst="line">
              <a:avLst/>
            </a:prstGeom>
            <a:noFill/>
            <a:ln w="12700">
              <a:solidFill>
                <a:schemeClr val="bg2"/>
              </a:solidFill>
              <a:round/>
              <a:headEnd/>
              <a:tailEnd/>
            </a:ln>
          </p:spPr>
          <p:txBody>
            <a:bodyPr wrap="none" anchor="ctr"/>
            <a:lstStyle/>
            <a:p>
              <a:endParaRPr lang="tr-TR"/>
            </a:p>
          </p:txBody>
        </p:sp>
        <p:sp>
          <p:nvSpPr>
            <p:cNvPr id="6188" name="Line 1047"/>
            <p:cNvSpPr>
              <a:spLocks noChangeShapeType="1"/>
            </p:cNvSpPr>
            <p:nvPr/>
          </p:nvSpPr>
          <p:spPr bwMode="auto">
            <a:xfrm>
              <a:off x="3843" y="3009"/>
              <a:ext cx="124" cy="0"/>
            </a:xfrm>
            <a:prstGeom prst="line">
              <a:avLst/>
            </a:prstGeom>
            <a:noFill/>
            <a:ln w="9525">
              <a:solidFill>
                <a:schemeClr val="bg2"/>
              </a:solidFill>
              <a:round/>
              <a:headEnd/>
              <a:tailEnd/>
            </a:ln>
          </p:spPr>
          <p:txBody>
            <a:bodyPr/>
            <a:lstStyle/>
            <a:p>
              <a:endParaRPr lang="tr-TR"/>
            </a:p>
          </p:txBody>
        </p:sp>
        <p:sp>
          <p:nvSpPr>
            <p:cNvPr id="6189" name="Line 1048"/>
            <p:cNvSpPr>
              <a:spLocks noChangeShapeType="1"/>
            </p:cNvSpPr>
            <p:nvPr/>
          </p:nvSpPr>
          <p:spPr bwMode="auto">
            <a:xfrm flipV="1">
              <a:off x="3680" y="3155"/>
              <a:ext cx="248" cy="66"/>
            </a:xfrm>
            <a:prstGeom prst="line">
              <a:avLst/>
            </a:prstGeom>
            <a:noFill/>
            <a:ln w="9525">
              <a:solidFill>
                <a:schemeClr val="bg2"/>
              </a:solidFill>
              <a:round/>
              <a:headEnd/>
              <a:tailEnd/>
            </a:ln>
          </p:spPr>
          <p:txBody>
            <a:bodyPr/>
            <a:lstStyle/>
            <a:p>
              <a:endParaRPr lang="tr-TR"/>
            </a:p>
          </p:txBody>
        </p:sp>
        <p:sp>
          <p:nvSpPr>
            <p:cNvPr id="6190" name="Line 1051"/>
            <p:cNvSpPr>
              <a:spLocks noChangeShapeType="1"/>
            </p:cNvSpPr>
            <p:nvPr/>
          </p:nvSpPr>
          <p:spPr bwMode="auto">
            <a:xfrm flipH="1">
              <a:off x="3948" y="3208"/>
              <a:ext cx="96" cy="113"/>
            </a:xfrm>
            <a:prstGeom prst="line">
              <a:avLst/>
            </a:prstGeom>
            <a:noFill/>
            <a:ln w="9525">
              <a:solidFill>
                <a:schemeClr val="bg2"/>
              </a:solidFill>
              <a:round/>
              <a:headEnd/>
              <a:tailEnd/>
            </a:ln>
          </p:spPr>
          <p:txBody>
            <a:bodyPr/>
            <a:lstStyle/>
            <a:p>
              <a:endParaRPr lang="tr-TR"/>
            </a:p>
          </p:txBody>
        </p:sp>
        <p:sp>
          <p:nvSpPr>
            <p:cNvPr id="6191" name="Line 1052"/>
            <p:cNvSpPr>
              <a:spLocks noChangeShapeType="1"/>
            </p:cNvSpPr>
            <p:nvPr/>
          </p:nvSpPr>
          <p:spPr bwMode="auto">
            <a:xfrm flipH="1" flipV="1">
              <a:off x="4144" y="3212"/>
              <a:ext cx="53" cy="110"/>
            </a:xfrm>
            <a:prstGeom prst="line">
              <a:avLst/>
            </a:prstGeom>
            <a:noFill/>
            <a:ln w="9525">
              <a:solidFill>
                <a:schemeClr val="bg2"/>
              </a:solidFill>
              <a:round/>
              <a:headEnd/>
              <a:tailEnd/>
            </a:ln>
          </p:spPr>
          <p:txBody>
            <a:bodyPr/>
            <a:lstStyle/>
            <a:p>
              <a:endParaRPr lang="tr-TR"/>
            </a:p>
          </p:txBody>
        </p:sp>
        <p:sp>
          <p:nvSpPr>
            <p:cNvPr id="6192" name="Line 1053"/>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tr-TR"/>
            </a:p>
          </p:txBody>
        </p:sp>
        <p:sp>
          <p:nvSpPr>
            <p:cNvPr id="6193" name="Line 1054"/>
            <p:cNvSpPr>
              <a:spLocks noChangeShapeType="1"/>
            </p:cNvSpPr>
            <p:nvPr/>
          </p:nvSpPr>
          <p:spPr bwMode="auto">
            <a:xfrm>
              <a:off x="3898" y="3025"/>
              <a:ext cx="56" cy="60"/>
            </a:xfrm>
            <a:prstGeom prst="line">
              <a:avLst/>
            </a:prstGeom>
            <a:noFill/>
            <a:ln w="9525">
              <a:solidFill>
                <a:schemeClr val="bg2"/>
              </a:solidFill>
              <a:round/>
              <a:headEnd/>
              <a:tailEnd/>
            </a:ln>
          </p:spPr>
          <p:txBody>
            <a:bodyPr/>
            <a:lstStyle/>
            <a:p>
              <a:endParaRPr lang="tr-TR"/>
            </a:p>
          </p:txBody>
        </p:sp>
        <p:sp>
          <p:nvSpPr>
            <p:cNvPr id="6194" name="Line 1055"/>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tr-TR"/>
            </a:p>
          </p:txBody>
        </p:sp>
        <p:sp>
          <p:nvSpPr>
            <p:cNvPr id="6195" name="Line 1056"/>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tr-TR"/>
            </a:p>
          </p:txBody>
        </p:sp>
        <p:grpSp>
          <p:nvGrpSpPr>
            <p:cNvPr id="6196" name="Group 1057"/>
            <p:cNvGrpSpPr>
              <a:grpSpLocks/>
            </p:cNvGrpSpPr>
            <p:nvPr/>
          </p:nvGrpSpPr>
          <p:grpSpPr bwMode="auto">
            <a:xfrm>
              <a:off x="3535" y="2207"/>
              <a:ext cx="319" cy="222"/>
              <a:chOff x="2967" y="478"/>
              <a:chExt cx="788" cy="625"/>
            </a:xfrm>
          </p:grpSpPr>
          <p:pic>
            <p:nvPicPr>
              <p:cNvPr id="6556" name="Picture 1058" descr="access_point_stylized_small"/>
              <p:cNvPicPr>
                <a:picLocks noChangeAspect="1" noChangeArrowheads="1"/>
              </p:cNvPicPr>
              <p:nvPr/>
            </p:nvPicPr>
            <p:blipFill>
              <a:blip r:embed="rId3"/>
              <a:srcRect/>
              <a:stretch>
                <a:fillRect/>
              </a:stretch>
            </p:blipFill>
            <p:spPr bwMode="auto">
              <a:xfrm>
                <a:off x="3012" y="559"/>
                <a:ext cx="576" cy="544"/>
              </a:xfrm>
              <a:prstGeom prst="rect">
                <a:avLst/>
              </a:prstGeom>
              <a:noFill/>
              <a:ln w="9525">
                <a:noFill/>
                <a:miter lim="800000"/>
                <a:headEnd/>
                <a:tailEnd/>
              </a:ln>
            </p:spPr>
          </p:pic>
          <p:pic>
            <p:nvPicPr>
              <p:cNvPr id="6557" name="Picture 1059" descr="antenna_radiation_stylized"/>
              <p:cNvPicPr>
                <a:picLocks noChangeAspect="1" noChangeArrowheads="1"/>
              </p:cNvPicPr>
              <p:nvPr/>
            </p:nvPicPr>
            <p:blipFill>
              <a:blip r:embed="rId4"/>
              <a:srcRect/>
              <a:stretch>
                <a:fillRect/>
              </a:stretch>
            </p:blipFill>
            <p:spPr bwMode="auto">
              <a:xfrm>
                <a:off x="2967" y="478"/>
                <a:ext cx="788" cy="188"/>
              </a:xfrm>
              <a:prstGeom prst="rect">
                <a:avLst/>
              </a:prstGeom>
              <a:noFill/>
              <a:ln w="9525">
                <a:noFill/>
                <a:miter lim="800000"/>
                <a:headEnd/>
                <a:tailEnd/>
              </a:ln>
            </p:spPr>
          </p:pic>
        </p:grpSp>
        <p:sp>
          <p:nvSpPr>
            <p:cNvPr id="6197" name="Freeform 1060"/>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tr-TR"/>
            </a:p>
          </p:txBody>
        </p:sp>
        <p:sp>
          <p:nvSpPr>
            <p:cNvPr id="6198" name="Freeform 1061"/>
            <p:cNvSpPr>
              <a:spLocks/>
            </p:cNvSpPr>
            <p:nvPr/>
          </p:nvSpPr>
          <p:spPr bwMode="auto">
            <a:xfrm>
              <a:off x="4417" y="1263"/>
              <a:ext cx="1090" cy="709"/>
            </a:xfrm>
            <a:custGeom>
              <a:avLst/>
              <a:gdLst>
                <a:gd name="T0" fmla="*/ 29695 w 765"/>
                <a:gd name="T1" fmla="*/ 1821 h 459"/>
                <a:gd name="T2" fmla="*/ 20124 w 765"/>
                <a:gd name="T3" fmla="*/ 12932 h 459"/>
                <a:gd name="T4" fmla="*/ 6732 w 765"/>
                <a:gd name="T5" fmla="*/ 18406 h 459"/>
                <a:gd name="T6" fmla="*/ 962 w 765"/>
                <a:gd name="T7" fmla="*/ 62023 h 459"/>
                <a:gd name="T8" fmla="*/ 12591 w 765"/>
                <a:gd name="T9" fmla="*/ 81949 h 459"/>
                <a:gd name="T10" fmla="*/ 24204 w 765"/>
                <a:gd name="T11" fmla="*/ 78549 h 459"/>
                <a:gd name="T12" fmla="*/ 40854 w 765"/>
                <a:gd name="T13" fmla="*/ 81949 h 459"/>
                <a:gd name="T14" fmla="*/ 48888 w 765"/>
                <a:gd name="T15" fmla="*/ 80047 h 459"/>
                <a:gd name="T16" fmla="*/ 52623 w 765"/>
                <a:gd name="T17" fmla="*/ 68680 h 459"/>
                <a:gd name="T18" fmla="*/ 52531 w 765"/>
                <a:gd name="T19" fmla="*/ 29152 h 459"/>
                <a:gd name="T20" fmla="*/ 46361 w 765"/>
                <a:gd name="T21" fmla="*/ 6359 h 459"/>
                <a:gd name="T22" fmla="*/ 29695 w 765"/>
                <a:gd name="T23" fmla="*/ 1821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tr-TR"/>
            </a:p>
          </p:txBody>
        </p:sp>
        <p:sp>
          <p:nvSpPr>
            <p:cNvPr id="6199" name="Line 1062"/>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tr-TR"/>
            </a:p>
          </p:txBody>
        </p:sp>
        <p:sp>
          <p:nvSpPr>
            <p:cNvPr id="6200" name="Line 1063"/>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tr-TR"/>
            </a:p>
          </p:txBody>
        </p:sp>
        <p:sp>
          <p:nvSpPr>
            <p:cNvPr id="6201" name="Line 1064"/>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tr-TR"/>
            </a:p>
          </p:txBody>
        </p:sp>
        <p:sp>
          <p:nvSpPr>
            <p:cNvPr id="6202" name="Line 1065"/>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tr-TR"/>
            </a:p>
          </p:txBody>
        </p:sp>
        <p:sp>
          <p:nvSpPr>
            <p:cNvPr id="6203" name="Line 1066"/>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tr-TR"/>
            </a:p>
          </p:txBody>
        </p:sp>
        <p:sp>
          <p:nvSpPr>
            <p:cNvPr id="6204" name="Line 1067"/>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tr-TR"/>
            </a:p>
          </p:txBody>
        </p:sp>
        <p:sp>
          <p:nvSpPr>
            <p:cNvPr id="6205" name="Line 1068"/>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tr-TR"/>
            </a:p>
          </p:txBody>
        </p:sp>
        <p:sp>
          <p:nvSpPr>
            <p:cNvPr id="6206" name="Line 1069"/>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tr-TR"/>
            </a:p>
          </p:txBody>
        </p:sp>
        <p:sp>
          <p:nvSpPr>
            <p:cNvPr id="6207" name="Line 1070"/>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tr-TR"/>
            </a:p>
          </p:txBody>
        </p:sp>
        <p:sp>
          <p:nvSpPr>
            <p:cNvPr id="6208" name="Line 1071"/>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tr-TR"/>
            </a:p>
          </p:txBody>
        </p:sp>
        <p:sp>
          <p:nvSpPr>
            <p:cNvPr id="6209" name="Line 1072"/>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tr-TR"/>
            </a:p>
          </p:txBody>
        </p:sp>
        <p:sp>
          <p:nvSpPr>
            <p:cNvPr id="6210" name="Line 1073"/>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tr-TR"/>
            </a:p>
          </p:txBody>
        </p:sp>
        <p:sp>
          <p:nvSpPr>
            <p:cNvPr id="6211" name="Line 1074"/>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tr-TR"/>
            </a:p>
          </p:txBody>
        </p:sp>
        <p:sp>
          <p:nvSpPr>
            <p:cNvPr id="6212" name="Line 1075"/>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tr-TR"/>
            </a:p>
          </p:txBody>
        </p:sp>
        <p:sp>
          <p:nvSpPr>
            <p:cNvPr id="6213" name="Line 1076"/>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tr-TR"/>
            </a:p>
          </p:txBody>
        </p:sp>
        <p:sp>
          <p:nvSpPr>
            <p:cNvPr id="6214" name="Line 1077"/>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tr-TR"/>
            </a:p>
          </p:txBody>
        </p:sp>
        <p:sp>
          <p:nvSpPr>
            <p:cNvPr id="6215" name="Line 1078"/>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tr-TR"/>
            </a:p>
          </p:txBody>
        </p:sp>
        <p:grpSp>
          <p:nvGrpSpPr>
            <p:cNvPr id="6216" name="Group 1079"/>
            <p:cNvGrpSpPr>
              <a:grpSpLocks/>
            </p:cNvGrpSpPr>
            <p:nvPr/>
          </p:nvGrpSpPr>
          <p:grpSpPr bwMode="auto">
            <a:xfrm>
              <a:off x="3813" y="1163"/>
              <a:ext cx="295" cy="391"/>
              <a:chOff x="1653" y="3023"/>
              <a:chExt cx="622" cy="911"/>
            </a:xfrm>
          </p:grpSpPr>
          <p:sp>
            <p:nvSpPr>
              <p:cNvPr id="6539"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tr-TR"/>
              </a:p>
            </p:txBody>
          </p:sp>
          <p:sp>
            <p:nvSpPr>
              <p:cNvPr id="6540"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tr-TR"/>
              </a:p>
            </p:txBody>
          </p:sp>
          <p:sp>
            <p:nvSpPr>
              <p:cNvPr id="6541"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tr-TR"/>
              </a:p>
            </p:txBody>
          </p:sp>
          <p:sp>
            <p:nvSpPr>
              <p:cNvPr id="6542"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tr-TR"/>
              </a:p>
            </p:txBody>
          </p:sp>
          <p:sp>
            <p:nvSpPr>
              <p:cNvPr id="6543"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tr-TR"/>
              </a:p>
            </p:txBody>
          </p:sp>
          <p:sp>
            <p:nvSpPr>
              <p:cNvPr id="6544"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tr-TR"/>
              </a:p>
            </p:txBody>
          </p:sp>
          <p:sp>
            <p:nvSpPr>
              <p:cNvPr id="6545"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tr-TR"/>
              </a:p>
            </p:txBody>
          </p:sp>
          <p:sp>
            <p:nvSpPr>
              <p:cNvPr id="6546"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tr-TR"/>
              </a:p>
            </p:txBody>
          </p:sp>
          <p:sp>
            <p:nvSpPr>
              <p:cNvPr id="6547"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tr-TR"/>
              </a:p>
            </p:txBody>
          </p:sp>
          <p:sp>
            <p:nvSpPr>
              <p:cNvPr id="6548"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tr-TR"/>
              </a:p>
            </p:txBody>
          </p:sp>
          <p:sp>
            <p:nvSpPr>
              <p:cNvPr id="6549"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tr-TR"/>
              </a:p>
            </p:txBody>
          </p:sp>
          <p:sp>
            <p:nvSpPr>
              <p:cNvPr id="6550"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tr-TR"/>
              </a:p>
            </p:txBody>
          </p:sp>
          <p:sp>
            <p:nvSpPr>
              <p:cNvPr id="6551"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tr-TR"/>
              </a:p>
            </p:txBody>
          </p:sp>
          <p:sp>
            <p:nvSpPr>
              <p:cNvPr id="6552"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tr-TR"/>
              </a:p>
            </p:txBody>
          </p:sp>
          <p:sp>
            <p:nvSpPr>
              <p:cNvPr id="6553"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tr-TR"/>
              </a:p>
            </p:txBody>
          </p:sp>
          <p:sp>
            <p:nvSpPr>
              <p:cNvPr id="6554" name="Oval 1095"/>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tr-TR"/>
              </a:p>
            </p:txBody>
          </p:sp>
          <p:pic>
            <p:nvPicPr>
              <p:cNvPr id="6555" name="Picture 1096" descr="cell_tower_radiation_gray"/>
              <p:cNvPicPr>
                <a:picLocks noChangeAspect="1" noChangeArrowheads="1"/>
              </p:cNvPicPr>
              <p:nvPr/>
            </p:nvPicPr>
            <p:blipFill>
              <a:blip r:embed="rId5"/>
              <a:srcRect/>
              <a:stretch>
                <a:fillRect/>
              </a:stretch>
            </p:blipFill>
            <p:spPr bwMode="auto">
              <a:xfrm>
                <a:off x="1653" y="3023"/>
                <a:ext cx="622" cy="503"/>
              </a:xfrm>
              <a:prstGeom prst="rect">
                <a:avLst/>
              </a:prstGeom>
              <a:noFill/>
              <a:ln w="9525">
                <a:noFill/>
                <a:miter lim="800000"/>
                <a:headEnd/>
                <a:tailEnd/>
              </a:ln>
            </p:spPr>
          </p:pic>
        </p:grpSp>
        <p:grpSp>
          <p:nvGrpSpPr>
            <p:cNvPr id="6217" name="Group 1097"/>
            <p:cNvGrpSpPr>
              <a:grpSpLocks/>
            </p:cNvGrpSpPr>
            <p:nvPr/>
          </p:nvGrpSpPr>
          <p:grpSpPr bwMode="auto">
            <a:xfrm>
              <a:off x="3962" y="1516"/>
              <a:ext cx="286" cy="160"/>
              <a:chOff x="3843" y="1516"/>
              <a:chExt cx="286" cy="160"/>
            </a:xfrm>
          </p:grpSpPr>
          <p:sp>
            <p:nvSpPr>
              <p:cNvPr id="6530" name="Line 1098"/>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tr-TR"/>
              </a:p>
            </p:txBody>
          </p:sp>
          <p:sp>
            <p:nvSpPr>
              <p:cNvPr id="6531"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532"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533"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534" name="Group 1102"/>
              <p:cNvGrpSpPr>
                <a:grpSpLocks/>
              </p:cNvGrpSpPr>
              <p:nvPr/>
            </p:nvGrpSpPr>
            <p:grpSpPr bwMode="auto">
              <a:xfrm>
                <a:off x="3932" y="1587"/>
                <a:ext cx="138" cy="33"/>
                <a:chOff x="2468" y="1332"/>
                <a:chExt cx="310" cy="60"/>
              </a:xfrm>
            </p:grpSpPr>
            <p:sp>
              <p:nvSpPr>
                <p:cNvPr id="6537" name="Freeform 1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538" name="Freeform 1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535" name="Line 1105"/>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tr-TR"/>
              </a:p>
            </p:txBody>
          </p:sp>
          <p:sp>
            <p:nvSpPr>
              <p:cNvPr id="6536" name="Line 1106"/>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tr-TR"/>
              </a:p>
            </p:txBody>
          </p:sp>
        </p:grpSp>
        <p:grpSp>
          <p:nvGrpSpPr>
            <p:cNvPr id="6218" name="Group 1107"/>
            <p:cNvGrpSpPr>
              <a:grpSpLocks/>
            </p:cNvGrpSpPr>
            <p:nvPr/>
          </p:nvGrpSpPr>
          <p:grpSpPr bwMode="auto">
            <a:xfrm>
              <a:off x="4537" y="1571"/>
              <a:ext cx="246" cy="110"/>
              <a:chOff x="4334" y="1470"/>
              <a:chExt cx="246" cy="107"/>
            </a:xfrm>
          </p:grpSpPr>
          <p:sp>
            <p:nvSpPr>
              <p:cNvPr id="652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52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52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525" name="Group 1111"/>
              <p:cNvGrpSpPr>
                <a:grpSpLocks/>
              </p:cNvGrpSpPr>
              <p:nvPr/>
            </p:nvGrpSpPr>
            <p:grpSpPr bwMode="auto">
              <a:xfrm>
                <a:off x="4383" y="1488"/>
                <a:ext cx="138" cy="33"/>
                <a:chOff x="2468" y="1332"/>
                <a:chExt cx="310" cy="60"/>
              </a:xfrm>
            </p:grpSpPr>
            <p:sp>
              <p:nvSpPr>
                <p:cNvPr id="6528" name="Freeform 11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529" name="Freeform 11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526" name="Line 111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6527" name="Line 1115"/>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6219" name="Group 1116"/>
            <p:cNvGrpSpPr>
              <a:grpSpLocks/>
            </p:cNvGrpSpPr>
            <p:nvPr/>
          </p:nvGrpSpPr>
          <p:grpSpPr bwMode="auto">
            <a:xfrm>
              <a:off x="4544" y="1737"/>
              <a:ext cx="246" cy="110"/>
              <a:chOff x="4334" y="1470"/>
              <a:chExt cx="246" cy="107"/>
            </a:xfrm>
          </p:grpSpPr>
          <p:sp>
            <p:nvSpPr>
              <p:cNvPr id="651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51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51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517" name="Group 1120"/>
              <p:cNvGrpSpPr>
                <a:grpSpLocks/>
              </p:cNvGrpSpPr>
              <p:nvPr/>
            </p:nvGrpSpPr>
            <p:grpSpPr bwMode="auto">
              <a:xfrm>
                <a:off x="4383" y="1488"/>
                <a:ext cx="138" cy="33"/>
                <a:chOff x="2468" y="1332"/>
                <a:chExt cx="310" cy="60"/>
              </a:xfrm>
            </p:grpSpPr>
            <p:sp>
              <p:nvSpPr>
                <p:cNvPr id="6520" name="Freeform 11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521" name="Freeform 11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518" name="Line 112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6519" name="Line 1124"/>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6220" name="Group 1125"/>
            <p:cNvGrpSpPr>
              <a:grpSpLocks/>
            </p:cNvGrpSpPr>
            <p:nvPr/>
          </p:nvGrpSpPr>
          <p:grpSpPr bwMode="auto">
            <a:xfrm>
              <a:off x="4890" y="1738"/>
              <a:ext cx="246" cy="110"/>
              <a:chOff x="4334" y="1470"/>
              <a:chExt cx="246" cy="107"/>
            </a:xfrm>
          </p:grpSpPr>
          <p:sp>
            <p:nvSpPr>
              <p:cNvPr id="650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50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50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509" name="Group 1129"/>
              <p:cNvGrpSpPr>
                <a:grpSpLocks/>
              </p:cNvGrpSpPr>
              <p:nvPr/>
            </p:nvGrpSpPr>
            <p:grpSpPr bwMode="auto">
              <a:xfrm>
                <a:off x="4383" y="1488"/>
                <a:ext cx="138" cy="33"/>
                <a:chOff x="2468" y="1332"/>
                <a:chExt cx="310" cy="60"/>
              </a:xfrm>
            </p:grpSpPr>
            <p:sp>
              <p:nvSpPr>
                <p:cNvPr id="6512" name="Freeform 11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513" name="Freeform 11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510" name="Line 113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6511" name="Line 113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6221" name="Group 1134"/>
            <p:cNvGrpSpPr>
              <a:grpSpLocks/>
            </p:cNvGrpSpPr>
            <p:nvPr/>
          </p:nvGrpSpPr>
          <p:grpSpPr bwMode="auto">
            <a:xfrm>
              <a:off x="4844" y="1508"/>
              <a:ext cx="246" cy="110"/>
              <a:chOff x="4334" y="1470"/>
              <a:chExt cx="246" cy="107"/>
            </a:xfrm>
          </p:grpSpPr>
          <p:sp>
            <p:nvSpPr>
              <p:cNvPr id="649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49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50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501" name="Group 1138"/>
              <p:cNvGrpSpPr>
                <a:grpSpLocks/>
              </p:cNvGrpSpPr>
              <p:nvPr/>
            </p:nvGrpSpPr>
            <p:grpSpPr bwMode="auto">
              <a:xfrm>
                <a:off x="4383" y="1488"/>
                <a:ext cx="138" cy="33"/>
                <a:chOff x="2468" y="1332"/>
                <a:chExt cx="310" cy="60"/>
              </a:xfrm>
            </p:grpSpPr>
            <p:sp>
              <p:nvSpPr>
                <p:cNvPr id="6504" name="Freeform 11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505" name="Freeform 11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502" name="Line 114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6503" name="Line 114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6222" name="Group 1143"/>
            <p:cNvGrpSpPr>
              <a:grpSpLocks/>
            </p:cNvGrpSpPr>
            <p:nvPr/>
          </p:nvGrpSpPr>
          <p:grpSpPr bwMode="auto">
            <a:xfrm>
              <a:off x="4874" y="2296"/>
              <a:ext cx="310" cy="130"/>
              <a:chOff x="4334" y="1470"/>
              <a:chExt cx="246" cy="107"/>
            </a:xfrm>
          </p:grpSpPr>
          <p:sp>
            <p:nvSpPr>
              <p:cNvPr id="649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49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49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493" name="Group 1147"/>
              <p:cNvGrpSpPr>
                <a:grpSpLocks/>
              </p:cNvGrpSpPr>
              <p:nvPr/>
            </p:nvGrpSpPr>
            <p:grpSpPr bwMode="auto">
              <a:xfrm>
                <a:off x="4383" y="1488"/>
                <a:ext cx="138" cy="33"/>
                <a:chOff x="2468" y="1332"/>
                <a:chExt cx="310" cy="60"/>
              </a:xfrm>
            </p:grpSpPr>
            <p:sp>
              <p:nvSpPr>
                <p:cNvPr id="6496" name="Freeform 1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497" name="Freeform 1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494" name="Line 115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6495" name="Line 115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sp>
          <p:nvSpPr>
            <p:cNvPr id="6223" name="Line 1152"/>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tr-TR"/>
            </a:p>
          </p:txBody>
        </p:sp>
        <p:grpSp>
          <p:nvGrpSpPr>
            <p:cNvPr id="6224" name="Group 1153"/>
            <p:cNvGrpSpPr>
              <a:grpSpLocks/>
            </p:cNvGrpSpPr>
            <p:nvPr/>
          </p:nvGrpSpPr>
          <p:grpSpPr bwMode="auto">
            <a:xfrm>
              <a:off x="4464" y="2288"/>
              <a:ext cx="310" cy="130"/>
              <a:chOff x="4334" y="1470"/>
              <a:chExt cx="246" cy="107"/>
            </a:xfrm>
          </p:grpSpPr>
          <p:sp>
            <p:nvSpPr>
              <p:cNvPr id="648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48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48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485" name="Group 1157"/>
              <p:cNvGrpSpPr>
                <a:grpSpLocks/>
              </p:cNvGrpSpPr>
              <p:nvPr/>
            </p:nvGrpSpPr>
            <p:grpSpPr bwMode="auto">
              <a:xfrm>
                <a:off x="4383" y="1488"/>
                <a:ext cx="138" cy="33"/>
                <a:chOff x="2468" y="1332"/>
                <a:chExt cx="310" cy="60"/>
              </a:xfrm>
            </p:grpSpPr>
            <p:sp>
              <p:nvSpPr>
                <p:cNvPr id="6488" name="Freeform 11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489" name="Freeform 11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486" name="Line 116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6487" name="Line 116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grpSp>
          <p:nvGrpSpPr>
            <p:cNvPr id="6225" name="Group 1162"/>
            <p:cNvGrpSpPr>
              <a:grpSpLocks/>
            </p:cNvGrpSpPr>
            <p:nvPr/>
          </p:nvGrpSpPr>
          <p:grpSpPr bwMode="auto">
            <a:xfrm>
              <a:off x="4660" y="2464"/>
              <a:ext cx="310" cy="130"/>
              <a:chOff x="4334" y="1470"/>
              <a:chExt cx="246" cy="107"/>
            </a:xfrm>
          </p:grpSpPr>
          <p:sp>
            <p:nvSpPr>
              <p:cNvPr id="647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47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47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477" name="Group 1166"/>
              <p:cNvGrpSpPr>
                <a:grpSpLocks/>
              </p:cNvGrpSpPr>
              <p:nvPr/>
            </p:nvGrpSpPr>
            <p:grpSpPr bwMode="auto">
              <a:xfrm>
                <a:off x="4383" y="1488"/>
                <a:ext cx="138" cy="33"/>
                <a:chOff x="2468" y="1332"/>
                <a:chExt cx="310" cy="60"/>
              </a:xfrm>
            </p:grpSpPr>
            <p:sp>
              <p:nvSpPr>
                <p:cNvPr id="6480" name="Freeform 11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481" name="Freeform 11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478" name="Line 116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6479" name="Line 117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grpSp>
          <p:nvGrpSpPr>
            <p:cNvPr id="6226" name="Group 1171"/>
            <p:cNvGrpSpPr>
              <a:grpSpLocks/>
            </p:cNvGrpSpPr>
            <p:nvPr/>
          </p:nvGrpSpPr>
          <p:grpSpPr bwMode="auto">
            <a:xfrm>
              <a:off x="4782" y="3028"/>
              <a:ext cx="392" cy="154"/>
              <a:chOff x="4334" y="1470"/>
              <a:chExt cx="246" cy="107"/>
            </a:xfrm>
          </p:grpSpPr>
          <p:sp>
            <p:nvSpPr>
              <p:cNvPr id="646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46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46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469" name="Group 1175"/>
              <p:cNvGrpSpPr>
                <a:grpSpLocks/>
              </p:cNvGrpSpPr>
              <p:nvPr/>
            </p:nvGrpSpPr>
            <p:grpSpPr bwMode="auto">
              <a:xfrm>
                <a:off x="4383" y="1488"/>
                <a:ext cx="138" cy="33"/>
                <a:chOff x="2468" y="1332"/>
                <a:chExt cx="310" cy="60"/>
              </a:xfrm>
            </p:grpSpPr>
            <p:sp>
              <p:nvSpPr>
                <p:cNvPr id="6472" name="Freeform 11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473" name="Freeform 11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470" name="Line 117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6471" name="Line 1179"/>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6227" name="Group 1180"/>
            <p:cNvGrpSpPr>
              <a:grpSpLocks/>
            </p:cNvGrpSpPr>
            <p:nvPr/>
          </p:nvGrpSpPr>
          <p:grpSpPr bwMode="auto">
            <a:xfrm>
              <a:off x="4388" y="2840"/>
              <a:ext cx="392" cy="154"/>
              <a:chOff x="4334" y="1470"/>
              <a:chExt cx="246" cy="107"/>
            </a:xfrm>
          </p:grpSpPr>
          <p:sp>
            <p:nvSpPr>
              <p:cNvPr id="645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45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46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461" name="Group 1184"/>
              <p:cNvGrpSpPr>
                <a:grpSpLocks/>
              </p:cNvGrpSpPr>
              <p:nvPr/>
            </p:nvGrpSpPr>
            <p:grpSpPr bwMode="auto">
              <a:xfrm>
                <a:off x="4383" y="1488"/>
                <a:ext cx="138" cy="33"/>
                <a:chOff x="2468" y="1332"/>
                <a:chExt cx="310" cy="60"/>
              </a:xfrm>
            </p:grpSpPr>
            <p:sp>
              <p:nvSpPr>
                <p:cNvPr id="6464" name="Freeform 118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465" name="Freeform 118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462" name="Line 118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6463" name="Line 1188"/>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6228" name="Group 1189"/>
            <p:cNvGrpSpPr>
              <a:grpSpLocks/>
            </p:cNvGrpSpPr>
            <p:nvPr/>
          </p:nvGrpSpPr>
          <p:grpSpPr bwMode="auto">
            <a:xfrm>
              <a:off x="3932" y="3056"/>
              <a:ext cx="392" cy="154"/>
              <a:chOff x="4334" y="1470"/>
              <a:chExt cx="246" cy="107"/>
            </a:xfrm>
          </p:grpSpPr>
          <p:sp>
            <p:nvSpPr>
              <p:cNvPr id="645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45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45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453" name="Group 1193"/>
              <p:cNvGrpSpPr>
                <a:grpSpLocks/>
              </p:cNvGrpSpPr>
              <p:nvPr/>
            </p:nvGrpSpPr>
            <p:grpSpPr bwMode="auto">
              <a:xfrm>
                <a:off x="4383" y="1488"/>
                <a:ext cx="138" cy="33"/>
                <a:chOff x="2468" y="1332"/>
                <a:chExt cx="310" cy="60"/>
              </a:xfrm>
            </p:grpSpPr>
            <p:sp>
              <p:nvSpPr>
                <p:cNvPr id="6456" name="Freeform 119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457" name="Freeform 119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454" name="Line 119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6455" name="Line 1197"/>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6229" name="Group 1198"/>
            <p:cNvGrpSpPr>
              <a:grpSpLocks/>
            </p:cNvGrpSpPr>
            <p:nvPr/>
          </p:nvGrpSpPr>
          <p:grpSpPr bwMode="auto">
            <a:xfrm>
              <a:off x="3812" y="2296"/>
              <a:ext cx="246" cy="108"/>
              <a:chOff x="4334" y="1470"/>
              <a:chExt cx="246" cy="107"/>
            </a:xfrm>
          </p:grpSpPr>
          <p:sp>
            <p:nvSpPr>
              <p:cNvPr id="644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644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644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6445" name="Group 1202"/>
              <p:cNvGrpSpPr>
                <a:grpSpLocks/>
              </p:cNvGrpSpPr>
              <p:nvPr/>
            </p:nvGrpSpPr>
            <p:grpSpPr bwMode="auto">
              <a:xfrm>
                <a:off x="4383" y="1488"/>
                <a:ext cx="138" cy="33"/>
                <a:chOff x="2468" y="1332"/>
                <a:chExt cx="310" cy="60"/>
              </a:xfrm>
            </p:grpSpPr>
            <p:sp>
              <p:nvSpPr>
                <p:cNvPr id="6448" name="Freeform 12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6449" name="Freeform 12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6446" name="Line 1205"/>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tr-TR"/>
              </a:p>
            </p:txBody>
          </p:sp>
          <p:sp>
            <p:nvSpPr>
              <p:cNvPr id="6447" name="Line 1206"/>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tr-TR"/>
              </a:p>
            </p:txBody>
          </p:sp>
        </p:grpSp>
        <p:grpSp>
          <p:nvGrpSpPr>
            <p:cNvPr id="6230" name="Group 1207"/>
            <p:cNvGrpSpPr>
              <a:grpSpLocks/>
            </p:cNvGrpSpPr>
            <p:nvPr/>
          </p:nvGrpSpPr>
          <p:grpSpPr bwMode="auto">
            <a:xfrm>
              <a:off x="4511" y="3153"/>
              <a:ext cx="281" cy="266"/>
              <a:chOff x="5072" y="3611"/>
              <a:chExt cx="459" cy="380"/>
            </a:xfrm>
          </p:grpSpPr>
          <p:grpSp>
            <p:nvGrpSpPr>
              <p:cNvPr id="6428" name="Group 1208"/>
              <p:cNvGrpSpPr>
                <a:grpSpLocks/>
              </p:cNvGrpSpPr>
              <p:nvPr/>
            </p:nvGrpSpPr>
            <p:grpSpPr bwMode="auto">
              <a:xfrm>
                <a:off x="5144" y="3611"/>
                <a:ext cx="387" cy="99"/>
                <a:chOff x="5030" y="2639"/>
                <a:chExt cx="387" cy="99"/>
              </a:xfrm>
            </p:grpSpPr>
            <p:sp>
              <p:nvSpPr>
                <p:cNvPr id="6430" name="Freeform 120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tr-TR"/>
                </a:p>
              </p:txBody>
            </p:sp>
            <p:sp>
              <p:nvSpPr>
                <p:cNvPr id="6431" name="Freeform 121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tr-TR"/>
                </a:p>
              </p:txBody>
            </p:sp>
            <p:sp>
              <p:nvSpPr>
                <p:cNvPr id="6432" name="Freeform 121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tr-TR"/>
                </a:p>
              </p:txBody>
            </p:sp>
            <p:sp>
              <p:nvSpPr>
                <p:cNvPr id="6433" name="Freeform 121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tr-TR"/>
                </a:p>
              </p:txBody>
            </p:sp>
            <p:sp>
              <p:nvSpPr>
                <p:cNvPr id="6434" name="Freeform 121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tr-TR"/>
                </a:p>
              </p:txBody>
            </p:sp>
            <p:sp>
              <p:nvSpPr>
                <p:cNvPr id="6435" name="Freeform 121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tr-TR"/>
                </a:p>
              </p:txBody>
            </p:sp>
            <p:sp>
              <p:nvSpPr>
                <p:cNvPr id="6436" name="Freeform 121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tr-TR"/>
                </a:p>
              </p:txBody>
            </p:sp>
            <p:sp>
              <p:nvSpPr>
                <p:cNvPr id="6437" name="Freeform 121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tr-TR"/>
                </a:p>
              </p:txBody>
            </p:sp>
            <p:sp>
              <p:nvSpPr>
                <p:cNvPr id="6438" name="Freeform 121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tr-TR"/>
                </a:p>
              </p:txBody>
            </p:sp>
            <p:sp>
              <p:nvSpPr>
                <p:cNvPr id="6439" name="Freeform 121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tr-TR"/>
                </a:p>
              </p:txBody>
            </p:sp>
            <p:sp>
              <p:nvSpPr>
                <p:cNvPr id="6440" name="Freeform 121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tr-TR"/>
                </a:p>
              </p:txBody>
            </p:sp>
            <p:sp>
              <p:nvSpPr>
                <p:cNvPr id="6441" name="Freeform 122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tr-TR"/>
                </a:p>
              </p:txBody>
            </p:sp>
          </p:grpSp>
          <p:pic>
            <p:nvPicPr>
              <p:cNvPr id="6429" name="Picture 1221" descr="access_point_stylized_gray_small"/>
              <p:cNvPicPr>
                <a:picLocks noChangeAspect="1" noChangeArrowheads="1"/>
              </p:cNvPicPr>
              <p:nvPr/>
            </p:nvPicPr>
            <p:blipFill>
              <a:blip r:embed="rId6"/>
              <a:srcRect/>
              <a:stretch>
                <a:fillRect/>
              </a:stretch>
            </p:blipFill>
            <p:spPr bwMode="auto">
              <a:xfrm>
                <a:off x="5072" y="3642"/>
                <a:ext cx="430" cy="349"/>
              </a:xfrm>
              <a:prstGeom prst="rect">
                <a:avLst/>
              </a:prstGeom>
              <a:noFill/>
              <a:ln w="9525">
                <a:noFill/>
                <a:miter lim="800000"/>
                <a:headEnd/>
                <a:tailEnd/>
              </a:ln>
            </p:spPr>
          </p:pic>
        </p:grpSp>
        <p:grpSp>
          <p:nvGrpSpPr>
            <p:cNvPr id="6231" name="Group 1222"/>
            <p:cNvGrpSpPr>
              <a:grpSpLocks/>
            </p:cNvGrpSpPr>
            <p:nvPr/>
          </p:nvGrpSpPr>
          <p:grpSpPr bwMode="auto">
            <a:xfrm>
              <a:off x="3552" y="2211"/>
              <a:ext cx="251" cy="226"/>
              <a:chOff x="5072" y="3611"/>
              <a:chExt cx="459" cy="380"/>
            </a:xfrm>
          </p:grpSpPr>
          <p:grpSp>
            <p:nvGrpSpPr>
              <p:cNvPr id="6414" name="Group 1223"/>
              <p:cNvGrpSpPr>
                <a:grpSpLocks/>
              </p:cNvGrpSpPr>
              <p:nvPr/>
            </p:nvGrpSpPr>
            <p:grpSpPr bwMode="auto">
              <a:xfrm>
                <a:off x="5144" y="3611"/>
                <a:ext cx="387" cy="99"/>
                <a:chOff x="5030" y="2639"/>
                <a:chExt cx="387" cy="99"/>
              </a:xfrm>
            </p:grpSpPr>
            <p:sp>
              <p:nvSpPr>
                <p:cNvPr id="6416" name="Freeform 122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tr-TR"/>
                </a:p>
              </p:txBody>
            </p:sp>
            <p:sp>
              <p:nvSpPr>
                <p:cNvPr id="6417" name="Freeform 122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tr-TR"/>
                </a:p>
              </p:txBody>
            </p:sp>
            <p:sp>
              <p:nvSpPr>
                <p:cNvPr id="6418" name="Freeform 122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tr-TR"/>
                </a:p>
              </p:txBody>
            </p:sp>
            <p:sp>
              <p:nvSpPr>
                <p:cNvPr id="6419" name="Freeform 122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tr-TR"/>
                </a:p>
              </p:txBody>
            </p:sp>
            <p:sp>
              <p:nvSpPr>
                <p:cNvPr id="6420" name="Freeform 122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tr-TR"/>
                </a:p>
              </p:txBody>
            </p:sp>
            <p:sp>
              <p:nvSpPr>
                <p:cNvPr id="6421" name="Freeform 122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tr-TR"/>
                </a:p>
              </p:txBody>
            </p:sp>
            <p:sp>
              <p:nvSpPr>
                <p:cNvPr id="6422" name="Freeform 123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tr-TR"/>
                </a:p>
              </p:txBody>
            </p:sp>
            <p:sp>
              <p:nvSpPr>
                <p:cNvPr id="6423" name="Freeform 123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tr-TR"/>
                </a:p>
              </p:txBody>
            </p:sp>
            <p:sp>
              <p:nvSpPr>
                <p:cNvPr id="6424" name="Freeform 123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tr-TR"/>
                </a:p>
              </p:txBody>
            </p:sp>
            <p:sp>
              <p:nvSpPr>
                <p:cNvPr id="6425" name="Freeform 123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tr-TR"/>
                </a:p>
              </p:txBody>
            </p:sp>
            <p:sp>
              <p:nvSpPr>
                <p:cNvPr id="6426" name="Freeform 123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tr-TR"/>
                </a:p>
              </p:txBody>
            </p:sp>
            <p:sp>
              <p:nvSpPr>
                <p:cNvPr id="6427" name="Freeform 123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tr-TR"/>
                </a:p>
              </p:txBody>
            </p:sp>
          </p:grpSp>
          <p:pic>
            <p:nvPicPr>
              <p:cNvPr id="6415" name="Picture 1236" descr="access_point_stylized_gray_small"/>
              <p:cNvPicPr>
                <a:picLocks noChangeAspect="1" noChangeArrowheads="1"/>
              </p:cNvPicPr>
              <p:nvPr/>
            </p:nvPicPr>
            <p:blipFill>
              <a:blip r:embed="rId6"/>
              <a:srcRect/>
              <a:stretch>
                <a:fillRect/>
              </a:stretch>
            </p:blipFill>
            <p:spPr bwMode="auto">
              <a:xfrm>
                <a:off x="5072" y="3642"/>
                <a:ext cx="430" cy="349"/>
              </a:xfrm>
              <a:prstGeom prst="rect">
                <a:avLst/>
              </a:prstGeom>
              <a:noFill/>
              <a:ln w="9525">
                <a:noFill/>
                <a:miter lim="800000"/>
                <a:headEnd/>
                <a:tailEnd/>
              </a:ln>
            </p:spPr>
          </p:pic>
        </p:grpSp>
        <p:sp>
          <p:nvSpPr>
            <p:cNvPr id="6232" name="Line 1237"/>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tr-TR"/>
            </a:p>
          </p:txBody>
        </p:sp>
        <p:grpSp>
          <p:nvGrpSpPr>
            <p:cNvPr id="6233" name="Group 1238"/>
            <p:cNvGrpSpPr>
              <a:grpSpLocks/>
            </p:cNvGrpSpPr>
            <p:nvPr/>
          </p:nvGrpSpPr>
          <p:grpSpPr bwMode="auto">
            <a:xfrm flipH="1">
              <a:off x="3638" y="2856"/>
              <a:ext cx="261" cy="235"/>
              <a:chOff x="2839" y="3501"/>
              <a:chExt cx="755" cy="803"/>
            </a:xfrm>
          </p:grpSpPr>
          <p:pic>
            <p:nvPicPr>
              <p:cNvPr id="6412" name="Picture 1239" descr="desktop_computer_stylized_medium"/>
              <p:cNvPicPr>
                <a:picLocks noChangeAspect="1" noChangeArrowheads="1"/>
              </p:cNvPicPr>
              <p:nvPr/>
            </p:nvPicPr>
            <p:blipFill>
              <a:blip r:embed="rId7"/>
              <a:srcRect/>
              <a:stretch>
                <a:fillRect/>
              </a:stretch>
            </p:blipFill>
            <p:spPr bwMode="auto">
              <a:xfrm>
                <a:off x="2839" y="3501"/>
                <a:ext cx="755" cy="803"/>
              </a:xfrm>
              <a:prstGeom prst="rect">
                <a:avLst/>
              </a:prstGeom>
              <a:noFill/>
              <a:ln w="9525">
                <a:noFill/>
                <a:miter lim="800000"/>
                <a:headEnd/>
                <a:tailEnd/>
              </a:ln>
            </p:spPr>
          </p:pic>
          <p:sp>
            <p:nvSpPr>
              <p:cNvPr id="6413" name="Freeform 124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6234" name="Group 1241"/>
            <p:cNvGrpSpPr>
              <a:grpSpLocks/>
            </p:cNvGrpSpPr>
            <p:nvPr/>
          </p:nvGrpSpPr>
          <p:grpSpPr bwMode="auto">
            <a:xfrm flipH="1">
              <a:off x="3438" y="3121"/>
              <a:ext cx="304" cy="256"/>
              <a:chOff x="2839" y="3501"/>
              <a:chExt cx="755" cy="803"/>
            </a:xfrm>
          </p:grpSpPr>
          <p:pic>
            <p:nvPicPr>
              <p:cNvPr id="6410" name="Picture 1242" descr="desktop_computer_stylized_medium"/>
              <p:cNvPicPr>
                <a:picLocks noChangeAspect="1" noChangeArrowheads="1"/>
              </p:cNvPicPr>
              <p:nvPr/>
            </p:nvPicPr>
            <p:blipFill>
              <a:blip r:embed="rId8"/>
              <a:srcRect/>
              <a:stretch>
                <a:fillRect/>
              </a:stretch>
            </p:blipFill>
            <p:spPr bwMode="auto">
              <a:xfrm>
                <a:off x="2839" y="3501"/>
                <a:ext cx="755" cy="803"/>
              </a:xfrm>
              <a:prstGeom prst="rect">
                <a:avLst/>
              </a:prstGeom>
              <a:noFill/>
              <a:ln w="9525">
                <a:noFill/>
                <a:miter lim="800000"/>
                <a:headEnd/>
                <a:tailEnd/>
              </a:ln>
            </p:spPr>
          </p:pic>
          <p:sp>
            <p:nvSpPr>
              <p:cNvPr id="6411" name="Freeform 124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6235" name="Group 1244"/>
            <p:cNvGrpSpPr>
              <a:grpSpLocks/>
            </p:cNvGrpSpPr>
            <p:nvPr/>
          </p:nvGrpSpPr>
          <p:grpSpPr bwMode="auto">
            <a:xfrm flipH="1">
              <a:off x="3739" y="3311"/>
              <a:ext cx="269" cy="220"/>
              <a:chOff x="2839" y="3501"/>
              <a:chExt cx="755" cy="803"/>
            </a:xfrm>
          </p:grpSpPr>
          <p:pic>
            <p:nvPicPr>
              <p:cNvPr id="6408" name="Picture 1245" descr="desktop_computer_stylized_medium"/>
              <p:cNvPicPr>
                <a:picLocks noChangeAspect="1" noChangeArrowheads="1"/>
              </p:cNvPicPr>
              <p:nvPr/>
            </p:nvPicPr>
            <p:blipFill>
              <a:blip r:embed="rId9"/>
              <a:srcRect/>
              <a:stretch>
                <a:fillRect/>
              </a:stretch>
            </p:blipFill>
            <p:spPr bwMode="auto">
              <a:xfrm>
                <a:off x="2839" y="3501"/>
                <a:ext cx="755" cy="803"/>
              </a:xfrm>
              <a:prstGeom prst="rect">
                <a:avLst/>
              </a:prstGeom>
              <a:noFill/>
              <a:ln w="9525">
                <a:noFill/>
                <a:miter lim="800000"/>
                <a:headEnd/>
                <a:tailEnd/>
              </a:ln>
            </p:spPr>
          </p:pic>
          <p:sp>
            <p:nvSpPr>
              <p:cNvPr id="6409" name="Freeform 124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6236" name="Group 1247"/>
            <p:cNvGrpSpPr>
              <a:grpSpLocks/>
            </p:cNvGrpSpPr>
            <p:nvPr/>
          </p:nvGrpSpPr>
          <p:grpSpPr bwMode="auto">
            <a:xfrm>
              <a:off x="4126" y="3300"/>
              <a:ext cx="269" cy="221"/>
              <a:chOff x="2839" y="3501"/>
              <a:chExt cx="755" cy="803"/>
            </a:xfrm>
          </p:grpSpPr>
          <p:pic>
            <p:nvPicPr>
              <p:cNvPr id="6406" name="Picture 1248" descr="desktop_computer_stylized_medium"/>
              <p:cNvPicPr>
                <a:picLocks noChangeAspect="1" noChangeArrowheads="1"/>
              </p:cNvPicPr>
              <p:nvPr/>
            </p:nvPicPr>
            <p:blipFill>
              <a:blip r:embed="rId9"/>
              <a:srcRect/>
              <a:stretch>
                <a:fillRect/>
              </a:stretch>
            </p:blipFill>
            <p:spPr bwMode="auto">
              <a:xfrm>
                <a:off x="2839" y="3501"/>
                <a:ext cx="755" cy="803"/>
              </a:xfrm>
              <a:prstGeom prst="rect">
                <a:avLst/>
              </a:prstGeom>
              <a:noFill/>
              <a:ln w="9525">
                <a:noFill/>
                <a:miter lim="800000"/>
                <a:headEnd/>
                <a:tailEnd/>
              </a:ln>
            </p:spPr>
          </p:pic>
          <p:sp>
            <p:nvSpPr>
              <p:cNvPr id="6407" name="Freeform 124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pic>
          <p:nvPicPr>
            <p:cNvPr id="6237" name="Picture 1250" descr="car_icon_small"/>
            <p:cNvPicPr>
              <a:picLocks noChangeAspect="1" noChangeArrowheads="1"/>
            </p:cNvPicPr>
            <p:nvPr/>
          </p:nvPicPr>
          <p:blipFill>
            <a:blip r:embed="rId10"/>
            <a:srcRect/>
            <a:stretch>
              <a:fillRect/>
            </a:stretch>
          </p:blipFill>
          <p:spPr bwMode="auto">
            <a:xfrm>
              <a:off x="3995" y="1084"/>
              <a:ext cx="535" cy="106"/>
            </a:xfrm>
            <a:prstGeom prst="rect">
              <a:avLst/>
            </a:prstGeom>
            <a:noFill/>
            <a:ln w="9525">
              <a:noFill/>
              <a:miter lim="800000"/>
              <a:headEnd/>
              <a:tailEnd/>
            </a:ln>
          </p:spPr>
        </p:pic>
        <p:grpSp>
          <p:nvGrpSpPr>
            <p:cNvPr id="6238" name="Group 1251"/>
            <p:cNvGrpSpPr>
              <a:grpSpLocks/>
            </p:cNvGrpSpPr>
            <p:nvPr/>
          </p:nvGrpSpPr>
          <p:grpSpPr bwMode="auto">
            <a:xfrm>
              <a:off x="3536" y="974"/>
              <a:ext cx="262" cy="243"/>
              <a:chOff x="2751" y="1851"/>
              <a:chExt cx="462" cy="478"/>
            </a:xfrm>
          </p:grpSpPr>
          <p:pic>
            <p:nvPicPr>
              <p:cNvPr id="6404" name="Picture 1252" descr="iphone_stylized_small"/>
              <p:cNvPicPr>
                <a:picLocks noChangeAspect="1" noChangeArrowheads="1"/>
              </p:cNvPicPr>
              <p:nvPr/>
            </p:nvPicPr>
            <p:blipFill>
              <a:blip r:embed="rId11"/>
              <a:srcRect/>
              <a:stretch>
                <a:fillRect/>
              </a:stretch>
            </p:blipFill>
            <p:spPr bwMode="auto">
              <a:xfrm>
                <a:off x="2928" y="1922"/>
                <a:ext cx="152" cy="407"/>
              </a:xfrm>
              <a:prstGeom prst="rect">
                <a:avLst/>
              </a:prstGeom>
              <a:noFill/>
              <a:ln w="9525">
                <a:noFill/>
                <a:miter lim="800000"/>
                <a:headEnd/>
                <a:tailEnd/>
              </a:ln>
            </p:spPr>
          </p:pic>
          <p:pic>
            <p:nvPicPr>
              <p:cNvPr id="6405" name="Picture 1253" descr="antenna_radiation_stylized"/>
              <p:cNvPicPr>
                <a:picLocks noChangeAspect="1" noChangeArrowheads="1"/>
              </p:cNvPicPr>
              <p:nvPr/>
            </p:nvPicPr>
            <p:blipFill>
              <a:blip r:embed="rId12"/>
              <a:srcRect/>
              <a:stretch>
                <a:fillRect/>
              </a:stretch>
            </p:blipFill>
            <p:spPr bwMode="auto">
              <a:xfrm>
                <a:off x="2751" y="1851"/>
                <a:ext cx="462" cy="110"/>
              </a:xfrm>
              <a:prstGeom prst="rect">
                <a:avLst/>
              </a:prstGeom>
              <a:noFill/>
              <a:ln w="9525">
                <a:noFill/>
                <a:miter lim="800000"/>
                <a:headEnd/>
                <a:tailEnd/>
              </a:ln>
            </p:spPr>
          </p:pic>
        </p:grpSp>
        <p:grpSp>
          <p:nvGrpSpPr>
            <p:cNvPr id="6239" name="Group 1254"/>
            <p:cNvGrpSpPr>
              <a:grpSpLocks/>
            </p:cNvGrpSpPr>
            <p:nvPr/>
          </p:nvGrpSpPr>
          <p:grpSpPr bwMode="auto">
            <a:xfrm>
              <a:off x="5191" y="3151"/>
              <a:ext cx="143" cy="303"/>
              <a:chOff x="4140" y="429"/>
              <a:chExt cx="1425" cy="2396"/>
            </a:xfrm>
          </p:grpSpPr>
          <p:sp>
            <p:nvSpPr>
              <p:cNvPr id="6372" name="Freeform 1255"/>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6373" name="Rectangle 125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6374" name="Freeform 1257"/>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6375" name="Freeform 1258"/>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376" name="Rectangle 125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377" name="Group 1260"/>
              <p:cNvGrpSpPr>
                <a:grpSpLocks/>
              </p:cNvGrpSpPr>
              <p:nvPr/>
            </p:nvGrpSpPr>
            <p:grpSpPr bwMode="auto">
              <a:xfrm>
                <a:off x="4749" y="668"/>
                <a:ext cx="581" cy="145"/>
                <a:chOff x="614" y="2568"/>
                <a:chExt cx="725" cy="139"/>
              </a:xfrm>
            </p:grpSpPr>
            <p:sp>
              <p:nvSpPr>
                <p:cNvPr id="6402" name="AutoShape 1261"/>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403" name="AutoShape 126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378" name="Rectangle 126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379" name="Group 1264"/>
              <p:cNvGrpSpPr>
                <a:grpSpLocks/>
              </p:cNvGrpSpPr>
              <p:nvPr/>
            </p:nvGrpSpPr>
            <p:grpSpPr bwMode="auto">
              <a:xfrm>
                <a:off x="4747" y="994"/>
                <a:ext cx="581" cy="134"/>
                <a:chOff x="614" y="2568"/>
                <a:chExt cx="725" cy="139"/>
              </a:xfrm>
            </p:grpSpPr>
            <p:sp>
              <p:nvSpPr>
                <p:cNvPr id="6400" name="AutoShape 1265"/>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401" name="AutoShape 126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380" name="Rectangle 126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6381" name="Rectangle 126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382" name="Group 1269"/>
              <p:cNvGrpSpPr>
                <a:grpSpLocks/>
              </p:cNvGrpSpPr>
              <p:nvPr/>
            </p:nvGrpSpPr>
            <p:grpSpPr bwMode="auto">
              <a:xfrm>
                <a:off x="4735" y="1627"/>
                <a:ext cx="582" cy="151"/>
                <a:chOff x="614" y="2568"/>
                <a:chExt cx="725" cy="139"/>
              </a:xfrm>
            </p:grpSpPr>
            <p:sp>
              <p:nvSpPr>
                <p:cNvPr id="6398" name="AutoShape 1270"/>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399" name="AutoShape 127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383" name="Freeform 1272"/>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6384" name="Group 1273"/>
              <p:cNvGrpSpPr>
                <a:grpSpLocks/>
              </p:cNvGrpSpPr>
              <p:nvPr/>
            </p:nvGrpSpPr>
            <p:grpSpPr bwMode="auto">
              <a:xfrm>
                <a:off x="4739" y="1327"/>
                <a:ext cx="582" cy="139"/>
                <a:chOff x="614" y="2568"/>
                <a:chExt cx="725" cy="139"/>
              </a:xfrm>
            </p:grpSpPr>
            <p:sp>
              <p:nvSpPr>
                <p:cNvPr id="6396" name="AutoShape 1274"/>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397" name="AutoShape 127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385" name="Rectangle 127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6386" name="Freeform 1277"/>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387" name="Freeform 1278"/>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388" name="Oval 1279"/>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tr-TR"/>
              </a:p>
            </p:txBody>
          </p:sp>
          <p:sp>
            <p:nvSpPr>
              <p:cNvPr id="6389" name="Freeform 1280"/>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6390" name="AutoShape 128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6391" name="AutoShape 128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6392" name="Oval 1283"/>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tr-TR"/>
              </a:p>
            </p:txBody>
          </p:sp>
          <p:sp>
            <p:nvSpPr>
              <p:cNvPr id="6393" name="Oval 1284"/>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6394" name="Oval 1285"/>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tr-TR"/>
              </a:p>
            </p:txBody>
          </p:sp>
          <p:sp>
            <p:nvSpPr>
              <p:cNvPr id="6395" name="Rectangle 128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6240" name="Group 1287"/>
            <p:cNvGrpSpPr>
              <a:grpSpLocks/>
            </p:cNvGrpSpPr>
            <p:nvPr/>
          </p:nvGrpSpPr>
          <p:grpSpPr bwMode="auto">
            <a:xfrm>
              <a:off x="4992" y="3341"/>
              <a:ext cx="143" cy="303"/>
              <a:chOff x="4140" y="429"/>
              <a:chExt cx="1425" cy="2396"/>
            </a:xfrm>
          </p:grpSpPr>
          <p:sp>
            <p:nvSpPr>
              <p:cNvPr id="6340" name="Freeform 1288"/>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6341" name="Rectangle 128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6342" name="Freeform 1290"/>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6343" name="Freeform 1291"/>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344" name="Rectangle 129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345" name="Group 1293"/>
              <p:cNvGrpSpPr>
                <a:grpSpLocks/>
              </p:cNvGrpSpPr>
              <p:nvPr/>
            </p:nvGrpSpPr>
            <p:grpSpPr bwMode="auto">
              <a:xfrm>
                <a:off x="4749" y="668"/>
                <a:ext cx="581" cy="145"/>
                <a:chOff x="614" y="2568"/>
                <a:chExt cx="725" cy="139"/>
              </a:xfrm>
            </p:grpSpPr>
            <p:sp>
              <p:nvSpPr>
                <p:cNvPr id="6370" name="AutoShape 1294"/>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371" name="AutoShape 129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346" name="Rectangle 129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347" name="Group 1297"/>
              <p:cNvGrpSpPr>
                <a:grpSpLocks/>
              </p:cNvGrpSpPr>
              <p:nvPr/>
            </p:nvGrpSpPr>
            <p:grpSpPr bwMode="auto">
              <a:xfrm>
                <a:off x="4747" y="994"/>
                <a:ext cx="581" cy="134"/>
                <a:chOff x="614" y="2568"/>
                <a:chExt cx="725" cy="139"/>
              </a:xfrm>
            </p:grpSpPr>
            <p:sp>
              <p:nvSpPr>
                <p:cNvPr id="6368" name="AutoShape 1298"/>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369" name="AutoShape 129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348" name="Rectangle 130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6349" name="Rectangle 130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350" name="Group 1302"/>
              <p:cNvGrpSpPr>
                <a:grpSpLocks/>
              </p:cNvGrpSpPr>
              <p:nvPr/>
            </p:nvGrpSpPr>
            <p:grpSpPr bwMode="auto">
              <a:xfrm>
                <a:off x="4735" y="1627"/>
                <a:ext cx="582" cy="151"/>
                <a:chOff x="614" y="2568"/>
                <a:chExt cx="725" cy="139"/>
              </a:xfrm>
            </p:grpSpPr>
            <p:sp>
              <p:nvSpPr>
                <p:cNvPr id="6366" name="AutoShape 1303"/>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367" name="AutoShape 130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351" name="Freeform 1305"/>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6352" name="Group 1306"/>
              <p:cNvGrpSpPr>
                <a:grpSpLocks/>
              </p:cNvGrpSpPr>
              <p:nvPr/>
            </p:nvGrpSpPr>
            <p:grpSpPr bwMode="auto">
              <a:xfrm>
                <a:off x="4739" y="1327"/>
                <a:ext cx="582" cy="139"/>
                <a:chOff x="614" y="2568"/>
                <a:chExt cx="725" cy="139"/>
              </a:xfrm>
            </p:grpSpPr>
            <p:sp>
              <p:nvSpPr>
                <p:cNvPr id="6364" name="AutoShape 1307"/>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365" name="AutoShape 130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353" name="Rectangle 130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6354" name="Freeform 1310"/>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355" name="Freeform 1311"/>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356" name="Oval 1312"/>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tr-TR"/>
              </a:p>
            </p:txBody>
          </p:sp>
          <p:sp>
            <p:nvSpPr>
              <p:cNvPr id="6357" name="Freeform 1313"/>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6358" name="AutoShape 131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6359" name="AutoShape 131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6360" name="Oval 1316"/>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tr-TR"/>
              </a:p>
            </p:txBody>
          </p:sp>
          <p:sp>
            <p:nvSpPr>
              <p:cNvPr id="6361" name="Oval 1317"/>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6362" name="Oval 1318"/>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tr-TR"/>
              </a:p>
            </p:txBody>
          </p:sp>
          <p:sp>
            <p:nvSpPr>
              <p:cNvPr id="6363" name="Rectangle 131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6241" name="Group 1320"/>
            <p:cNvGrpSpPr>
              <a:grpSpLocks/>
            </p:cNvGrpSpPr>
            <p:nvPr/>
          </p:nvGrpSpPr>
          <p:grpSpPr bwMode="auto">
            <a:xfrm>
              <a:off x="3340" y="1287"/>
              <a:ext cx="337" cy="257"/>
              <a:chOff x="877" y="1008"/>
              <a:chExt cx="2747" cy="2591"/>
            </a:xfrm>
          </p:grpSpPr>
          <p:pic>
            <p:nvPicPr>
              <p:cNvPr id="6317" name="Picture 1321" descr="antenna_stylized"/>
              <p:cNvPicPr>
                <a:picLocks noChangeAspect="1" noChangeArrowheads="1"/>
              </p:cNvPicPr>
              <p:nvPr/>
            </p:nvPicPr>
            <p:blipFill>
              <a:blip r:embed="rId13"/>
              <a:srcRect/>
              <a:stretch>
                <a:fillRect/>
              </a:stretch>
            </p:blipFill>
            <p:spPr bwMode="auto">
              <a:xfrm>
                <a:off x="877" y="1008"/>
                <a:ext cx="2725" cy="1421"/>
              </a:xfrm>
              <a:prstGeom prst="rect">
                <a:avLst/>
              </a:prstGeom>
              <a:noFill/>
              <a:ln w="9525">
                <a:noFill/>
                <a:miter lim="800000"/>
                <a:headEnd/>
                <a:tailEnd/>
              </a:ln>
            </p:spPr>
          </p:pic>
          <p:pic>
            <p:nvPicPr>
              <p:cNvPr id="6318" name="Picture 1322" descr="laptop_keyboard"/>
              <p:cNvPicPr>
                <a:picLocks noChangeAspect="1" noChangeArrowheads="1"/>
              </p:cNvPicPr>
              <p:nvPr/>
            </p:nvPicPr>
            <p:blipFill>
              <a:blip r:embed="rId14"/>
              <a:srcRect/>
              <a:stretch>
                <a:fillRect/>
              </a:stretch>
            </p:blipFill>
            <p:spPr bwMode="auto">
              <a:xfrm rot="109064" flipH="1">
                <a:off x="1009" y="2586"/>
                <a:ext cx="2245" cy="1013"/>
              </a:xfrm>
              <a:prstGeom prst="rect">
                <a:avLst/>
              </a:prstGeom>
              <a:noFill/>
              <a:ln w="9525">
                <a:noFill/>
                <a:miter lim="800000"/>
                <a:headEnd/>
                <a:tailEnd/>
              </a:ln>
            </p:spPr>
          </p:pic>
          <p:sp>
            <p:nvSpPr>
              <p:cNvPr id="6319" name="Freeform 1323"/>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6320" name="Picture 1324" descr="screen"/>
              <p:cNvPicPr>
                <a:picLocks noChangeAspect="1" noChangeArrowheads="1"/>
              </p:cNvPicPr>
              <p:nvPr/>
            </p:nvPicPr>
            <p:blipFill>
              <a:blip r:embed="rId15"/>
              <a:srcRect/>
              <a:stretch>
                <a:fillRect/>
              </a:stretch>
            </p:blipFill>
            <p:spPr bwMode="auto">
              <a:xfrm>
                <a:off x="1842" y="1637"/>
                <a:ext cx="1642" cy="1203"/>
              </a:xfrm>
              <a:prstGeom prst="rect">
                <a:avLst/>
              </a:prstGeom>
              <a:noFill/>
              <a:ln w="9525">
                <a:noFill/>
                <a:miter lim="800000"/>
                <a:headEnd/>
                <a:tailEnd/>
              </a:ln>
            </p:spPr>
          </p:pic>
          <p:sp>
            <p:nvSpPr>
              <p:cNvPr id="6321" name="Freeform 1325"/>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6322" name="Freeform 132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6323" name="Freeform 1327"/>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6324" name="Freeform 1328"/>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6325" name="Freeform 1329"/>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6326" name="Freeform 1330"/>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6327" name="Group 1331"/>
              <p:cNvGrpSpPr>
                <a:grpSpLocks/>
              </p:cNvGrpSpPr>
              <p:nvPr/>
            </p:nvGrpSpPr>
            <p:grpSpPr bwMode="auto">
              <a:xfrm>
                <a:off x="1709" y="3008"/>
                <a:ext cx="507" cy="234"/>
                <a:chOff x="1740" y="2642"/>
                <a:chExt cx="752" cy="327"/>
              </a:xfrm>
            </p:grpSpPr>
            <p:sp>
              <p:nvSpPr>
                <p:cNvPr id="6334" name="Freeform 133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6335" name="Freeform 133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6336" name="Freeform 133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6337" name="Freeform 133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6338" name="Freeform 133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6339" name="Freeform 133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6328" name="Freeform 1338"/>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6329" name="Freeform 1339"/>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6330" name="Freeform 134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6331" name="Freeform 1341"/>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6332" name="Freeform 1342"/>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6333" name="Freeform 1343"/>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6242" name="Group 1344"/>
            <p:cNvGrpSpPr>
              <a:grpSpLocks/>
            </p:cNvGrpSpPr>
            <p:nvPr/>
          </p:nvGrpSpPr>
          <p:grpSpPr bwMode="auto">
            <a:xfrm>
              <a:off x="4329" y="3456"/>
              <a:ext cx="299" cy="257"/>
              <a:chOff x="877" y="1008"/>
              <a:chExt cx="2747" cy="2591"/>
            </a:xfrm>
          </p:grpSpPr>
          <p:pic>
            <p:nvPicPr>
              <p:cNvPr id="6294" name="Picture 1345" descr="antenna_stylized"/>
              <p:cNvPicPr>
                <a:picLocks noChangeAspect="1" noChangeArrowheads="1"/>
              </p:cNvPicPr>
              <p:nvPr/>
            </p:nvPicPr>
            <p:blipFill>
              <a:blip r:embed="rId16"/>
              <a:srcRect/>
              <a:stretch>
                <a:fillRect/>
              </a:stretch>
            </p:blipFill>
            <p:spPr bwMode="auto">
              <a:xfrm>
                <a:off x="877" y="1008"/>
                <a:ext cx="2725" cy="1421"/>
              </a:xfrm>
              <a:prstGeom prst="rect">
                <a:avLst/>
              </a:prstGeom>
              <a:noFill/>
              <a:ln w="9525">
                <a:noFill/>
                <a:miter lim="800000"/>
                <a:headEnd/>
                <a:tailEnd/>
              </a:ln>
            </p:spPr>
          </p:pic>
          <p:pic>
            <p:nvPicPr>
              <p:cNvPr id="6295" name="Picture 1346" descr="laptop_keyboard"/>
              <p:cNvPicPr>
                <a:picLocks noChangeAspect="1" noChangeArrowheads="1"/>
              </p:cNvPicPr>
              <p:nvPr/>
            </p:nvPicPr>
            <p:blipFill>
              <a:blip r:embed="rId17"/>
              <a:srcRect/>
              <a:stretch>
                <a:fillRect/>
              </a:stretch>
            </p:blipFill>
            <p:spPr bwMode="auto">
              <a:xfrm rot="109064" flipH="1">
                <a:off x="1009" y="2586"/>
                <a:ext cx="2245" cy="1013"/>
              </a:xfrm>
              <a:prstGeom prst="rect">
                <a:avLst/>
              </a:prstGeom>
              <a:noFill/>
              <a:ln w="9525">
                <a:noFill/>
                <a:miter lim="800000"/>
                <a:headEnd/>
                <a:tailEnd/>
              </a:ln>
            </p:spPr>
          </p:pic>
          <p:sp>
            <p:nvSpPr>
              <p:cNvPr id="6296" name="Freeform 1347"/>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6297" name="Picture 1348" descr="screen"/>
              <p:cNvPicPr>
                <a:picLocks noChangeAspect="1" noChangeArrowheads="1"/>
              </p:cNvPicPr>
              <p:nvPr/>
            </p:nvPicPr>
            <p:blipFill>
              <a:blip r:embed="rId18"/>
              <a:srcRect/>
              <a:stretch>
                <a:fillRect/>
              </a:stretch>
            </p:blipFill>
            <p:spPr bwMode="auto">
              <a:xfrm>
                <a:off x="1842" y="1637"/>
                <a:ext cx="1642" cy="1203"/>
              </a:xfrm>
              <a:prstGeom prst="rect">
                <a:avLst/>
              </a:prstGeom>
              <a:noFill/>
              <a:ln w="9525">
                <a:noFill/>
                <a:miter lim="800000"/>
                <a:headEnd/>
                <a:tailEnd/>
              </a:ln>
            </p:spPr>
          </p:pic>
          <p:sp>
            <p:nvSpPr>
              <p:cNvPr id="6298" name="Freeform 1349"/>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6299" name="Freeform 135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6300" name="Freeform 1351"/>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6301" name="Freeform 1352"/>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6302" name="Freeform 1353"/>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6303" name="Freeform 1354"/>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6304" name="Group 1355"/>
              <p:cNvGrpSpPr>
                <a:grpSpLocks/>
              </p:cNvGrpSpPr>
              <p:nvPr/>
            </p:nvGrpSpPr>
            <p:grpSpPr bwMode="auto">
              <a:xfrm>
                <a:off x="1709" y="3008"/>
                <a:ext cx="507" cy="234"/>
                <a:chOff x="1740" y="2642"/>
                <a:chExt cx="752" cy="327"/>
              </a:xfrm>
            </p:grpSpPr>
            <p:sp>
              <p:nvSpPr>
                <p:cNvPr id="6311" name="Freeform 135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6312" name="Freeform 135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6313" name="Freeform 135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6314" name="Freeform 135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6315" name="Freeform 136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6316" name="Freeform 136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6305" name="Freeform 1362"/>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6306" name="Freeform 1363"/>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6307" name="Freeform 136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6308" name="Freeform 1365"/>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6309" name="Freeform 1366"/>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6310" name="Freeform 1367"/>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6243" name="Group 1368"/>
            <p:cNvGrpSpPr>
              <a:grpSpLocks/>
            </p:cNvGrpSpPr>
            <p:nvPr/>
          </p:nvGrpSpPr>
          <p:grpSpPr bwMode="auto">
            <a:xfrm>
              <a:off x="3503" y="1916"/>
              <a:ext cx="280" cy="257"/>
              <a:chOff x="877" y="1008"/>
              <a:chExt cx="2747" cy="2591"/>
            </a:xfrm>
          </p:grpSpPr>
          <p:pic>
            <p:nvPicPr>
              <p:cNvPr id="6271" name="Picture 1369" descr="antenna_stylized"/>
              <p:cNvPicPr>
                <a:picLocks noChangeAspect="1" noChangeArrowheads="1"/>
              </p:cNvPicPr>
              <p:nvPr/>
            </p:nvPicPr>
            <p:blipFill>
              <a:blip r:embed="rId19"/>
              <a:srcRect/>
              <a:stretch>
                <a:fillRect/>
              </a:stretch>
            </p:blipFill>
            <p:spPr bwMode="auto">
              <a:xfrm>
                <a:off x="877" y="1008"/>
                <a:ext cx="2725" cy="1421"/>
              </a:xfrm>
              <a:prstGeom prst="rect">
                <a:avLst/>
              </a:prstGeom>
              <a:noFill/>
              <a:ln w="9525">
                <a:noFill/>
                <a:miter lim="800000"/>
                <a:headEnd/>
                <a:tailEnd/>
              </a:ln>
            </p:spPr>
          </p:pic>
          <p:pic>
            <p:nvPicPr>
              <p:cNvPr id="6272" name="Picture 1370" descr="laptop_keyboard"/>
              <p:cNvPicPr>
                <a:picLocks noChangeAspect="1" noChangeArrowheads="1"/>
              </p:cNvPicPr>
              <p:nvPr/>
            </p:nvPicPr>
            <p:blipFill>
              <a:blip r:embed="rId20"/>
              <a:srcRect/>
              <a:stretch>
                <a:fillRect/>
              </a:stretch>
            </p:blipFill>
            <p:spPr bwMode="auto">
              <a:xfrm rot="109064" flipH="1">
                <a:off x="1009" y="2586"/>
                <a:ext cx="2245" cy="1013"/>
              </a:xfrm>
              <a:prstGeom prst="rect">
                <a:avLst/>
              </a:prstGeom>
              <a:noFill/>
              <a:ln w="9525">
                <a:noFill/>
                <a:miter lim="800000"/>
                <a:headEnd/>
                <a:tailEnd/>
              </a:ln>
            </p:spPr>
          </p:pic>
          <p:sp>
            <p:nvSpPr>
              <p:cNvPr id="6273" name="Freeform 1371"/>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6274" name="Picture 1372" descr="screen"/>
              <p:cNvPicPr>
                <a:picLocks noChangeAspect="1" noChangeArrowheads="1"/>
              </p:cNvPicPr>
              <p:nvPr/>
            </p:nvPicPr>
            <p:blipFill>
              <a:blip r:embed="rId21"/>
              <a:srcRect/>
              <a:stretch>
                <a:fillRect/>
              </a:stretch>
            </p:blipFill>
            <p:spPr bwMode="auto">
              <a:xfrm>
                <a:off x="1842" y="1637"/>
                <a:ext cx="1642" cy="1203"/>
              </a:xfrm>
              <a:prstGeom prst="rect">
                <a:avLst/>
              </a:prstGeom>
              <a:noFill/>
              <a:ln w="9525">
                <a:noFill/>
                <a:miter lim="800000"/>
                <a:headEnd/>
                <a:tailEnd/>
              </a:ln>
            </p:spPr>
          </p:pic>
          <p:sp>
            <p:nvSpPr>
              <p:cNvPr id="6275" name="Freeform 1373"/>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6276" name="Freeform 1374"/>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6277" name="Freeform 1375"/>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6278" name="Freeform 1376"/>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6279" name="Freeform 1377"/>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6280" name="Freeform 1378"/>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6281" name="Group 1379"/>
              <p:cNvGrpSpPr>
                <a:grpSpLocks/>
              </p:cNvGrpSpPr>
              <p:nvPr/>
            </p:nvGrpSpPr>
            <p:grpSpPr bwMode="auto">
              <a:xfrm>
                <a:off x="1709" y="3008"/>
                <a:ext cx="507" cy="234"/>
                <a:chOff x="1740" y="2642"/>
                <a:chExt cx="752" cy="327"/>
              </a:xfrm>
            </p:grpSpPr>
            <p:sp>
              <p:nvSpPr>
                <p:cNvPr id="6288" name="Freeform 138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6289" name="Freeform 138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6290" name="Freeform 138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6291" name="Freeform 138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6292" name="Freeform 138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6293" name="Freeform 138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6282" name="Freeform 1386"/>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6283" name="Freeform 1387"/>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6284" name="Freeform 138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6285" name="Freeform 1389"/>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6286" name="Freeform 1390"/>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6287" name="Freeform 1391"/>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6244" name="Group 1392"/>
            <p:cNvGrpSpPr>
              <a:grpSpLocks/>
            </p:cNvGrpSpPr>
            <p:nvPr/>
          </p:nvGrpSpPr>
          <p:grpSpPr bwMode="auto">
            <a:xfrm flipH="1">
              <a:off x="3742" y="2030"/>
              <a:ext cx="261" cy="235"/>
              <a:chOff x="2839" y="3501"/>
              <a:chExt cx="755" cy="803"/>
            </a:xfrm>
          </p:grpSpPr>
          <p:pic>
            <p:nvPicPr>
              <p:cNvPr id="6269" name="Picture 1393" descr="desktop_computer_stylized_medium"/>
              <p:cNvPicPr>
                <a:picLocks noChangeAspect="1" noChangeArrowheads="1"/>
              </p:cNvPicPr>
              <p:nvPr/>
            </p:nvPicPr>
            <p:blipFill>
              <a:blip r:embed="rId7"/>
              <a:srcRect/>
              <a:stretch>
                <a:fillRect/>
              </a:stretch>
            </p:blipFill>
            <p:spPr bwMode="auto">
              <a:xfrm>
                <a:off x="2839" y="3501"/>
                <a:ext cx="755" cy="803"/>
              </a:xfrm>
              <a:prstGeom prst="rect">
                <a:avLst/>
              </a:prstGeom>
              <a:noFill/>
              <a:ln w="9525">
                <a:noFill/>
                <a:miter lim="800000"/>
                <a:headEnd/>
                <a:tailEnd/>
              </a:ln>
            </p:spPr>
          </p:pic>
          <p:sp>
            <p:nvSpPr>
              <p:cNvPr id="6270" name="Freeform 13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6245" name="Group 1395"/>
            <p:cNvGrpSpPr>
              <a:grpSpLocks/>
            </p:cNvGrpSpPr>
            <p:nvPr/>
          </p:nvGrpSpPr>
          <p:grpSpPr bwMode="auto">
            <a:xfrm>
              <a:off x="4603" y="3416"/>
              <a:ext cx="299" cy="257"/>
              <a:chOff x="877" y="1008"/>
              <a:chExt cx="2747" cy="2591"/>
            </a:xfrm>
          </p:grpSpPr>
          <p:pic>
            <p:nvPicPr>
              <p:cNvPr id="6246" name="Picture 1396" descr="antenna_stylized"/>
              <p:cNvPicPr>
                <a:picLocks noChangeAspect="1" noChangeArrowheads="1"/>
              </p:cNvPicPr>
              <p:nvPr/>
            </p:nvPicPr>
            <p:blipFill>
              <a:blip r:embed="rId16"/>
              <a:srcRect/>
              <a:stretch>
                <a:fillRect/>
              </a:stretch>
            </p:blipFill>
            <p:spPr bwMode="auto">
              <a:xfrm>
                <a:off x="877" y="1008"/>
                <a:ext cx="2725" cy="1421"/>
              </a:xfrm>
              <a:prstGeom prst="rect">
                <a:avLst/>
              </a:prstGeom>
              <a:noFill/>
              <a:ln w="9525">
                <a:noFill/>
                <a:miter lim="800000"/>
                <a:headEnd/>
                <a:tailEnd/>
              </a:ln>
            </p:spPr>
          </p:pic>
          <p:pic>
            <p:nvPicPr>
              <p:cNvPr id="6247" name="Picture 1397" descr="laptop_keyboard"/>
              <p:cNvPicPr>
                <a:picLocks noChangeAspect="1" noChangeArrowheads="1"/>
              </p:cNvPicPr>
              <p:nvPr/>
            </p:nvPicPr>
            <p:blipFill>
              <a:blip r:embed="rId17"/>
              <a:srcRect/>
              <a:stretch>
                <a:fillRect/>
              </a:stretch>
            </p:blipFill>
            <p:spPr bwMode="auto">
              <a:xfrm rot="109064" flipH="1">
                <a:off x="1009" y="2586"/>
                <a:ext cx="2245" cy="1013"/>
              </a:xfrm>
              <a:prstGeom prst="rect">
                <a:avLst/>
              </a:prstGeom>
              <a:noFill/>
              <a:ln w="9525">
                <a:noFill/>
                <a:miter lim="800000"/>
                <a:headEnd/>
                <a:tailEnd/>
              </a:ln>
            </p:spPr>
          </p:pic>
          <p:sp>
            <p:nvSpPr>
              <p:cNvPr id="6248" name="Freeform 1398"/>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6249" name="Picture 1399" descr="screen"/>
              <p:cNvPicPr>
                <a:picLocks noChangeAspect="1" noChangeArrowheads="1"/>
              </p:cNvPicPr>
              <p:nvPr/>
            </p:nvPicPr>
            <p:blipFill>
              <a:blip r:embed="rId18"/>
              <a:srcRect/>
              <a:stretch>
                <a:fillRect/>
              </a:stretch>
            </p:blipFill>
            <p:spPr bwMode="auto">
              <a:xfrm>
                <a:off x="1842" y="1637"/>
                <a:ext cx="1642" cy="1203"/>
              </a:xfrm>
              <a:prstGeom prst="rect">
                <a:avLst/>
              </a:prstGeom>
              <a:noFill/>
              <a:ln w="9525">
                <a:noFill/>
                <a:miter lim="800000"/>
                <a:headEnd/>
                <a:tailEnd/>
              </a:ln>
            </p:spPr>
          </p:pic>
          <p:sp>
            <p:nvSpPr>
              <p:cNvPr id="6250" name="Freeform 1400"/>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6251" name="Freeform 140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6252" name="Freeform 1402"/>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6253" name="Freeform 1403"/>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6254" name="Freeform 1404"/>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6255" name="Freeform 1405"/>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6256" name="Group 1406"/>
              <p:cNvGrpSpPr>
                <a:grpSpLocks/>
              </p:cNvGrpSpPr>
              <p:nvPr/>
            </p:nvGrpSpPr>
            <p:grpSpPr bwMode="auto">
              <a:xfrm>
                <a:off x="1709" y="3008"/>
                <a:ext cx="507" cy="234"/>
                <a:chOff x="1740" y="2642"/>
                <a:chExt cx="752" cy="327"/>
              </a:xfrm>
            </p:grpSpPr>
            <p:sp>
              <p:nvSpPr>
                <p:cNvPr id="6263" name="Freeform 140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6264" name="Freeform 140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6265" name="Freeform 140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6266" name="Freeform 141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6267" name="Freeform 141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6268" name="Freeform 141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6257" name="Freeform 1413"/>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6258" name="Freeform 1414"/>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6259" name="Freeform 141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6260" name="Freeform 1416"/>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6261" name="Freeform 1417"/>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6262" name="Freeform 1418"/>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sp>
        <p:nvSpPr>
          <p:cNvPr id="35729" name="Line 913"/>
          <p:cNvSpPr>
            <a:spLocks noChangeShapeType="1"/>
          </p:cNvSpPr>
          <p:nvPr/>
        </p:nvSpPr>
        <p:spPr bwMode="auto">
          <a:xfrm>
            <a:off x="6850063" y="3786188"/>
            <a:ext cx="1290637" cy="541337"/>
          </a:xfrm>
          <a:prstGeom prst="line">
            <a:avLst/>
          </a:prstGeom>
          <a:noFill/>
          <a:ln w="76200">
            <a:solidFill>
              <a:srgbClr val="CC0000"/>
            </a:solidFill>
            <a:round/>
            <a:headEnd type="triangle" w="med" len="med"/>
            <a:tailEnd type="triangle" w="med" len="med"/>
          </a:ln>
        </p:spPr>
        <p:txBody>
          <a:bodyPr/>
          <a:lstStyle/>
          <a:p>
            <a:endParaRPr lang="tr-TR"/>
          </a:p>
        </p:txBody>
      </p:sp>
      <p:pic>
        <p:nvPicPr>
          <p:cNvPr id="6150" name="Picture 616" descr="underline_base"/>
          <p:cNvPicPr>
            <a:picLocks noChangeArrowheads="1"/>
          </p:cNvPicPr>
          <p:nvPr/>
        </p:nvPicPr>
        <p:blipFill>
          <a:blip r:embed="rId22"/>
          <a:srcRect/>
          <a:stretch>
            <a:fillRect/>
          </a:stretch>
        </p:blipFill>
        <p:spPr bwMode="auto">
          <a:xfrm>
            <a:off x="417513" y="850900"/>
            <a:ext cx="5027612" cy="173038"/>
          </a:xfrm>
          <a:prstGeom prst="rect">
            <a:avLst/>
          </a:prstGeom>
          <a:noFill/>
          <a:ln w="9525">
            <a:noFill/>
            <a:miter lim="800000"/>
            <a:headEnd/>
            <a:tailEnd/>
          </a:ln>
        </p:spPr>
      </p:pic>
      <p:sp>
        <p:nvSpPr>
          <p:cNvPr id="35727" name="Line 911"/>
          <p:cNvSpPr>
            <a:spLocks noChangeShapeType="1"/>
          </p:cNvSpPr>
          <p:nvPr/>
        </p:nvSpPr>
        <p:spPr bwMode="auto">
          <a:xfrm>
            <a:off x="6945313" y="660400"/>
            <a:ext cx="1700212" cy="3386138"/>
          </a:xfrm>
          <a:prstGeom prst="line">
            <a:avLst/>
          </a:prstGeom>
          <a:noFill/>
          <a:ln w="76200">
            <a:solidFill>
              <a:srgbClr val="CC0000"/>
            </a:solidFill>
            <a:round/>
            <a:headEnd type="triangle" w="med" len="med"/>
            <a:tailEnd type="triangle" w="med" len="med"/>
          </a:ln>
        </p:spPr>
        <p:txBody>
          <a:bodyPr/>
          <a:lstStyle/>
          <a:p>
            <a:endParaRPr lang="tr-TR"/>
          </a:p>
        </p:txBody>
      </p:sp>
      <p:sp>
        <p:nvSpPr>
          <p:cNvPr id="6152" name="Rectangle 2"/>
          <p:cNvSpPr>
            <a:spLocks noGrp="1" noChangeArrowheads="1"/>
          </p:cNvSpPr>
          <p:nvPr>
            <p:ph type="title" idx="4294967295"/>
          </p:nvPr>
        </p:nvSpPr>
        <p:spPr>
          <a:xfrm>
            <a:off x="295275" y="0"/>
            <a:ext cx="8382000" cy="1041400"/>
          </a:xfrm>
        </p:spPr>
        <p:txBody>
          <a:bodyPr/>
          <a:lstStyle/>
          <a:p>
            <a:r>
              <a:rPr lang="en-US" sz="4000" smtClean="0">
                <a:ea typeface="ＭＳ Ｐゴシック" pitchFamily="34" charset="-128"/>
              </a:rPr>
              <a:t>Creating a network app</a:t>
            </a:r>
          </a:p>
        </p:txBody>
      </p:sp>
      <p:sp>
        <p:nvSpPr>
          <p:cNvPr id="6153" name="Rectangle 3"/>
          <p:cNvSpPr>
            <a:spLocks noGrp="1" noChangeArrowheads="1"/>
          </p:cNvSpPr>
          <p:nvPr>
            <p:ph type="body" sz="half" idx="4294967295"/>
          </p:nvPr>
        </p:nvSpPr>
        <p:spPr>
          <a:xfrm>
            <a:off x="523875" y="1116013"/>
            <a:ext cx="4191000" cy="5114925"/>
          </a:xfrm>
        </p:spPr>
        <p:txBody>
          <a:bodyPr/>
          <a:lstStyle/>
          <a:p>
            <a:pPr>
              <a:buFont typeface="Wingdings" pitchFamily="2" charset="2"/>
              <a:buNone/>
            </a:pPr>
            <a:r>
              <a:rPr lang="en-US" sz="2400" smtClean="0">
                <a:solidFill>
                  <a:srgbClr val="CC0000"/>
                </a:solidFill>
                <a:ea typeface="ＭＳ Ｐゴシック" pitchFamily="34" charset="-128"/>
              </a:rPr>
              <a:t>write programs that:</a:t>
            </a:r>
          </a:p>
          <a:p>
            <a:r>
              <a:rPr lang="en-US" sz="2400" smtClean="0">
                <a:ea typeface="ＭＳ Ｐゴシック" pitchFamily="34" charset="-128"/>
              </a:rPr>
              <a:t>run on (different) </a:t>
            </a:r>
            <a:r>
              <a:rPr lang="en-US" sz="2400" i="1" smtClean="0">
                <a:ea typeface="ＭＳ Ｐゴシック" pitchFamily="34" charset="-128"/>
              </a:rPr>
              <a:t>end systems</a:t>
            </a:r>
          </a:p>
          <a:p>
            <a:r>
              <a:rPr lang="en-US" sz="2400" smtClean="0">
                <a:ea typeface="ＭＳ Ｐゴシック" pitchFamily="34" charset="-128"/>
              </a:rPr>
              <a:t>communicate over network</a:t>
            </a:r>
          </a:p>
          <a:p>
            <a:r>
              <a:rPr lang="en-US" sz="2400" smtClean="0">
                <a:ea typeface="ＭＳ Ｐゴシック" pitchFamily="34" charset="-128"/>
              </a:rPr>
              <a:t>e.g., web server software communicates with browser software</a:t>
            </a:r>
          </a:p>
          <a:p>
            <a:pPr>
              <a:spcBef>
                <a:spcPct val="80000"/>
              </a:spcBef>
              <a:buFont typeface="Wingdings" pitchFamily="2" charset="2"/>
              <a:buNone/>
            </a:pPr>
            <a:r>
              <a:rPr lang="en-US" sz="2400" smtClean="0">
                <a:solidFill>
                  <a:srgbClr val="CC0000"/>
                </a:solidFill>
                <a:ea typeface="ＭＳ Ｐゴシック" pitchFamily="34" charset="-128"/>
              </a:rPr>
              <a:t>no need to write software for network-core devices</a:t>
            </a:r>
          </a:p>
          <a:p>
            <a:r>
              <a:rPr lang="en-US" sz="2400" smtClean="0">
                <a:ea typeface="ＭＳ Ｐゴシック" pitchFamily="34" charset="-128"/>
              </a:rPr>
              <a:t>network-core devices do not run user applications </a:t>
            </a:r>
          </a:p>
          <a:p>
            <a:r>
              <a:rPr lang="en-US" sz="2400" smtClean="0">
                <a:ea typeface="ＭＳ Ｐゴシック" pitchFamily="34" charset="-128"/>
              </a:rPr>
              <a:t>applications on end systems  allows for rapid app development, propagation</a:t>
            </a:r>
          </a:p>
          <a:p>
            <a:pPr>
              <a:buFont typeface="Wingdings" pitchFamily="2" charset="2"/>
              <a:buNone/>
            </a:pPr>
            <a:endParaRPr lang="en-US" sz="2400" smtClean="0">
              <a:solidFill>
                <a:srgbClr val="FF0000"/>
              </a:solidFill>
              <a:ea typeface="ＭＳ Ｐゴシック" pitchFamily="34" charset="-128"/>
            </a:endParaRPr>
          </a:p>
        </p:txBody>
      </p:sp>
      <p:grpSp>
        <p:nvGrpSpPr>
          <p:cNvPr id="35725" name="Group 618"/>
          <p:cNvGrpSpPr>
            <a:grpSpLocks/>
          </p:cNvGrpSpPr>
          <p:nvPr/>
        </p:nvGrpSpPr>
        <p:grpSpPr bwMode="auto">
          <a:xfrm>
            <a:off x="5857875" y="503238"/>
            <a:ext cx="1044575" cy="965200"/>
            <a:chOff x="4047" y="420"/>
            <a:chExt cx="658" cy="608"/>
          </a:xfrm>
        </p:grpSpPr>
        <p:sp>
          <p:nvSpPr>
            <p:cNvPr id="6174"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tr-TR" sz="2400"/>
            </a:p>
          </p:txBody>
        </p:sp>
        <p:sp>
          <p:nvSpPr>
            <p:cNvPr id="6175"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tr-TR" sz="2400"/>
            </a:p>
          </p:txBody>
        </p:sp>
        <p:sp>
          <p:nvSpPr>
            <p:cNvPr id="6176"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tr-TR" sz="2400"/>
            </a:p>
          </p:txBody>
        </p:sp>
        <p:sp>
          <p:nvSpPr>
            <p:cNvPr id="6177" name="Text Box 230"/>
            <p:cNvSpPr txBox="1">
              <a:spLocks noChangeArrowheads="1"/>
            </p:cNvSpPr>
            <p:nvPr/>
          </p:nvSpPr>
          <p:spPr bwMode="auto">
            <a:xfrm>
              <a:off x="4192" y="420"/>
              <a:ext cx="513" cy="538"/>
            </a:xfrm>
            <a:prstGeom prst="rect">
              <a:avLst/>
            </a:prstGeom>
            <a:noFill/>
            <a:ln w="9525">
              <a:noFill/>
              <a:miter lim="800000"/>
              <a:headEnd/>
              <a:tailEnd/>
            </a:ln>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sz="2400"/>
            </a:p>
          </p:txBody>
        </p:sp>
        <p:sp>
          <p:nvSpPr>
            <p:cNvPr id="6178"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tr-TR"/>
            </a:p>
          </p:txBody>
        </p:sp>
        <p:sp>
          <p:nvSpPr>
            <p:cNvPr id="6179"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tr-TR"/>
            </a:p>
          </p:txBody>
        </p:sp>
        <p:sp>
          <p:nvSpPr>
            <p:cNvPr id="6180"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tr-TR"/>
            </a:p>
          </p:txBody>
        </p:sp>
        <p:sp>
          <p:nvSpPr>
            <p:cNvPr id="6181"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tr-TR"/>
            </a:p>
          </p:txBody>
        </p:sp>
      </p:grpSp>
      <p:grpSp>
        <p:nvGrpSpPr>
          <p:cNvPr id="35726" name="Group 619"/>
          <p:cNvGrpSpPr>
            <a:grpSpLocks/>
          </p:cNvGrpSpPr>
          <p:nvPr/>
        </p:nvGrpSpPr>
        <p:grpSpPr bwMode="auto">
          <a:xfrm>
            <a:off x="7956550" y="4087813"/>
            <a:ext cx="1044575" cy="965200"/>
            <a:chOff x="4047" y="420"/>
            <a:chExt cx="658" cy="608"/>
          </a:xfrm>
        </p:grpSpPr>
        <p:sp>
          <p:nvSpPr>
            <p:cNvPr id="6166"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tr-TR" sz="2400"/>
            </a:p>
          </p:txBody>
        </p:sp>
        <p:sp>
          <p:nvSpPr>
            <p:cNvPr id="6167"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tr-TR" sz="2400"/>
            </a:p>
          </p:txBody>
        </p:sp>
        <p:sp>
          <p:nvSpPr>
            <p:cNvPr id="6168"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tr-TR" sz="2400"/>
            </a:p>
          </p:txBody>
        </p:sp>
        <p:sp>
          <p:nvSpPr>
            <p:cNvPr id="6169" name="Text Box 230"/>
            <p:cNvSpPr txBox="1">
              <a:spLocks noChangeArrowheads="1"/>
            </p:cNvSpPr>
            <p:nvPr/>
          </p:nvSpPr>
          <p:spPr bwMode="auto">
            <a:xfrm>
              <a:off x="4192" y="420"/>
              <a:ext cx="513" cy="538"/>
            </a:xfrm>
            <a:prstGeom prst="rect">
              <a:avLst/>
            </a:prstGeom>
            <a:noFill/>
            <a:ln w="9525">
              <a:noFill/>
              <a:miter lim="800000"/>
              <a:headEnd/>
              <a:tailEnd/>
            </a:ln>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sz="2400"/>
            </a:p>
          </p:txBody>
        </p:sp>
        <p:sp>
          <p:nvSpPr>
            <p:cNvPr id="6170"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tr-TR"/>
            </a:p>
          </p:txBody>
        </p:sp>
        <p:sp>
          <p:nvSpPr>
            <p:cNvPr id="6171"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tr-TR"/>
            </a:p>
          </p:txBody>
        </p:sp>
        <p:sp>
          <p:nvSpPr>
            <p:cNvPr id="6172"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tr-TR"/>
            </a:p>
          </p:txBody>
        </p:sp>
        <p:sp>
          <p:nvSpPr>
            <p:cNvPr id="6173"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tr-TR"/>
            </a:p>
          </p:txBody>
        </p:sp>
      </p:grpSp>
      <p:grpSp>
        <p:nvGrpSpPr>
          <p:cNvPr id="35728" name="Group 628"/>
          <p:cNvGrpSpPr>
            <a:grpSpLocks/>
          </p:cNvGrpSpPr>
          <p:nvPr/>
        </p:nvGrpSpPr>
        <p:grpSpPr bwMode="auto">
          <a:xfrm>
            <a:off x="5815013" y="3651250"/>
            <a:ext cx="1044575" cy="965200"/>
            <a:chOff x="4047" y="420"/>
            <a:chExt cx="658" cy="608"/>
          </a:xfrm>
        </p:grpSpPr>
        <p:sp>
          <p:nvSpPr>
            <p:cNvPr id="6158"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tr-TR" sz="2400"/>
            </a:p>
          </p:txBody>
        </p:sp>
        <p:sp>
          <p:nvSpPr>
            <p:cNvPr id="6159"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tr-TR" sz="2400"/>
            </a:p>
          </p:txBody>
        </p:sp>
        <p:sp>
          <p:nvSpPr>
            <p:cNvPr id="6160"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tr-TR" sz="2400"/>
            </a:p>
          </p:txBody>
        </p:sp>
        <p:sp>
          <p:nvSpPr>
            <p:cNvPr id="6161" name="Text Box 230"/>
            <p:cNvSpPr txBox="1">
              <a:spLocks noChangeArrowheads="1"/>
            </p:cNvSpPr>
            <p:nvPr/>
          </p:nvSpPr>
          <p:spPr bwMode="auto">
            <a:xfrm>
              <a:off x="4192" y="420"/>
              <a:ext cx="513" cy="538"/>
            </a:xfrm>
            <a:prstGeom prst="rect">
              <a:avLst/>
            </a:prstGeom>
            <a:noFill/>
            <a:ln w="9525">
              <a:noFill/>
              <a:miter lim="800000"/>
              <a:headEnd/>
              <a:tailEnd/>
            </a:ln>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sz="2400"/>
            </a:p>
          </p:txBody>
        </p:sp>
        <p:sp>
          <p:nvSpPr>
            <p:cNvPr id="6162"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tr-TR"/>
            </a:p>
          </p:txBody>
        </p:sp>
        <p:sp>
          <p:nvSpPr>
            <p:cNvPr id="6163"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tr-TR"/>
            </a:p>
          </p:txBody>
        </p:sp>
        <p:sp>
          <p:nvSpPr>
            <p:cNvPr id="6164"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tr-TR"/>
            </a:p>
          </p:txBody>
        </p:sp>
        <p:sp>
          <p:nvSpPr>
            <p:cNvPr id="6165"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tr-TR"/>
            </a:p>
          </p:txBody>
        </p:sp>
      </p:grpSp>
      <p:sp>
        <p:nvSpPr>
          <p:cNvPr id="2" name="Veri Yer Tutucusu 1"/>
          <p:cNvSpPr>
            <a:spLocks noGrp="1"/>
          </p:cNvSpPr>
          <p:nvPr>
            <p:ph type="dt" sz="quarter" idx="10"/>
          </p:nvPr>
        </p:nvSpPr>
        <p:spPr/>
        <p:txBody>
          <a:bodyPr/>
          <a:lstStyle/>
          <a:p>
            <a:pPr>
              <a:defRPr/>
            </a:pPr>
            <a:fld id="{9C4D9BBE-D3D2-4A30-8A6D-5679CB2B671A}"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725"/>
                                        </p:tgtEl>
                                        <p:attrNameLst>
                                          <p:attrName>style.visibility</p:attrName>
                                        </p:attrNameLst>
                                      </p:cBhvr>
                                      <p:to>
                                        <p:strVal val="visible"/>
                                      </p:to>
                                    </p:set>
                                    <p:animEffect transition="in" filter="wipe(left)">
                                      <p:cBhvr>
                                        <p:cTn id="7" dur="1000"/>
                                        <p:tgtEl>
                                          <p:spTgt spid="35725"/>
                                        </p:tgtEl>
                                      </p:cBhvr>
                                    </p:animEffect>
                                  </p:childTnLst>
                                </p:cTn>
                              </p:par>
                              <p:par>
                                <p:cTn id="8" presetID="22" presetClass="entr" presetSubtype="8" fill="hold" nodeType="withEffect">
                                  <p:stCondLst>
                                    <p:cond delay="0"/>
                                  </p:stCondLst>
                                  <p:childTnLst>
                                    <p:set>
                                      <p:cBhvr>
                                        <p:cTn id="9" dur="1" fill="hold">
                                          <p:stCondLst>
                                            <p:cond delay="0"/>
                                          </p:stCondLst>
                                        </p:cTn>
                                        <p:tgtEl>
                                          <p:spTgt spid="35726"/>
                                        </p:tgtEl>
                                        <p:attrNameLst>
                                          <p:attrName>style.visibility</p:attrName>
                                        </p:attrNameLst>
                                      </p:cBhvr>
                                      <p:to>
                                        <p:strVal val="visible"/>
                                      </p:to>
                                    </p:set>
                                    <p:animEffect transition="in" filter="wipe(left)">
                                      <p:cBhvr>
                                        <p:cTn id="10" dur="1000"/>
                                        <p:tgtEl>
                                          <p:spTgt spid="35726"/>
                                        </p:tgtEl>
                                      </p:cBhvr>
                                    </p:animEffect>
                                  </p:childTnLst>
                                </p:cTn>
                              </p:par>
                              <p:par>
                                <p:cTn id="11" presetID="22" presetClass="entr" presetSubtype="8" fill="hold" nodeType="withEffect">
                                  <p:stCondLst>
                                    <p:cond delay="0"/>
                                  </p:stCondLst>
                                  <p:childTnLst>
                                    <p:set>
                                      <p:cBhvr>
                                        <p:cTn id="12" dur="1" fill="hold">
                                          <p:stCondLst>
                                            <p:cond delay="0"/>
                                          </p:stCondLst>
                                        </p:cTn>
                                        <p:tgtEl>
                                          <p:spTgt spid="35728"/>
                                        </p:tgtEl>
                                        <p:attrNameLst>
                                          <p:attrName>style.visibility</p:attrName>
                                        </p:attrNameLst>
                                      </p:cBhvr>
                                      <p:to>
                                        <p:strVal val="visible"/>
                                      </p:to>
                                    </p:set>
                                    <p:animEffect transition="in" filter="wipe(left)">
                                      <p:cBhvr>
                                        <p:cTn id="13" dur="1000"/>
                                        <p:tgtEl>
                                          <p:spTgt spid="357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5727"/>
                                        </p:tgtEl>
                                        <p:attrNameLst>
                                          <p:attrName>style.visibility</p:attrName>
                                        </p:attrNameLst>
                                      </p:cBhvr>
                                      <p:to>
                                        <p:strVal val="visible"/>
                                      </p:to>
                                    </p:set>
                                    <p:animEffect transition="in" filter="dissolve">
                                      <p:cBhvr>
                                        <p:cTn id="18" dur="500"/>
                                        <p:tgtEl>
                                          <p:spTgt spid="3572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5729"/>
                                        </p:tgtEl>
                                        <p:attrNameLst>
                                          <p:attrName>style.visibility</p:attrName>
                                        </p:attrNameLst>
                                      </p:cBhvr>
                                      <p:to>
                                        <p:strVal val="visible"/>
                                      </p:to>
                                    </p:set>
                                    <p:animEffect transition="in" filter="dissolve">
                                      <p:cBhvr>
                                        <p:cTn id="21" dur="500"/>
                                        <p:tgtEl>
                                          <p:spTgt spid="35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29" grpId="0" animBg="1"/>
      <p:bldP spid="357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2227" name="Rectangle 8"/>
          <p:cNvSpPr>
            <a:spLocks noGrp="1" noChangeArrowheads="1"/>
          </p:cNvSpPr>
          <p:nvPr>
            <p:ph type="sldNum" sz="quarter" idx="12"/>
          </p:nvPr>
        </p:nvSpPr>
        <p:spPr>
          <a:noFill/>
        </p:spPr>
        <p:txBody>
          <a:bodyPr/>
          <a:lstStyle/>
          <a:p>
            <a:r>
              <a:rPr lang="en-US" smtClean="0">
                <a:latin typeface="Tahoma" pitchFamily="34" charset="0"/>
              </a:rPr>
              <a:t>2-</a:t>
            </a:r>
            <a:fld id="{0C9A62B1-F14F-4425-9BAC-9BA330924961}" type="slidenum">
              <a:rPr lang="en-US" smtClean="0">
                <a:latin typeface="Tahoma" pitchFamily="34" charset="0"/>
              </a:rPr>
              <a:pPr/>
              <a:t>50</a:t>
            </a:fld>
            <a:endParaRPr lang="en-US" smtClean="0">
              <a:latin typeface="Tahoma" pitchFamily="34" charset="0"/>
            </a:endParaRPr>
          </a:p>
        </p:txBody>
      </p:sp>
      <p:sp>
        <p:nvSpPr>
          <p:cNvPr id="52228" name="Rectangle 2"/>
          <p:cNvSpPr>
            <a:spLocks noGrp="1" noChangeArrowheads="1"/>
          </p:cNvSpPr>
          <p:nvPr>
            <p:ph type="title"/>
          </p:nvPr>
        </p:nvSpPr>
        <p:spPr>
          <a:xfrm>
            <a:off x="376238" y="222250"/>
            <a:ext cx="7772400" cy="882650"/>
          </a:xfrm>
        </p:spPr>
        <p:txBody>
          <a:bodyPr/>
          <a:lstStyle/>
          <a:p>
            <a:r>
              <a:rPr lang="en-US" sz="4000" smtClean="0">
                <a:ea typeface="ＭＳ Ｐゴシック" pitchFamily="34" charset="-128"/>
              </a:rPr>
              <a:t>Electronic mail: mail servers</a:t>
            </a:r>
            <a:endParaRPr lang="en-US" smtClean="0">
              <a:ea typeface="ＭＳ Ｐゴシック" pitchFamily="34" charset="-128"/>
            </a:endParaRPr>
          </a:p>
        </p:txBody>
      </p:sp>
      <p:sp>
        <p:nvSpPr>
          <p:cNvPr id="52229" name="Rectangle 3"/>
          <p:cNvSpPr>
            <a:spLocks noGrp="1" noChangeArrowheads="1"/>
          </p:cNvSpPr>
          <p:nvPr>
            <p:ph type="body" sz="half" idx="1"/>
          </p:nvPr>
        </p:nvSpPr>
        <p:spPr>
          <a:xfrm>
            <a:off x="457200" y="1398588"/>
            <a:ext cx="3933825" cy="4648200"/>
          </a:xfrm>
        </p:spPr>
        <p:txBody>
          <a:bodyPr/>
          <a:lstStyle/>
          <a:p>
            <a:pPr>
              <a:buFont typeface="Wingdings" pitchFamily="2" charset="2"/>
              <a:buNone/>
            </a:pPr>
            <a:r>
              <a:rPr lang="en-US" smtClean="0">
                <a:solidFill>
                  <a:srgbClr val="CC0000"/>
                </a:solidFill>
                <a:ea typeface="ＭＳ Ｐゴシック" pitchFamily="34" charset="-128"/>
              </a:rPr>
              <a:t>mail servers:</a:t>
            </a:r>
          </a:p>
          <a:p>
            <a:r>
              <a:rPr lang="en-US" sz="2400" i="1" smtClean="0">
                <a:solidFill>
                  <a:srgbClr val="CC0000"/>
                </a:solidFill>
                <a:ea typeface="ＭＳ Ｐゴシック" pitchFamily="34" charset="-128"/>
              </a:rPr>
              <a:t>mailbox</a:t>
            </a:r>
            <a:r>
              <a:rPr lang="en-US" sz="2400" smtClean="0">
                <a:ea typeface="ＭＳ Ｐゴシック" pitchFamily="34" charset="-128"/>
              </a:rPr>
              <a:t> contains incoming messages for user</a:t>
            </a:r>
          </a:p>
          <a:p>
            <a:r>
              <a:rPr lang="en-US" sz="2400" i="1" smtClean="0">
                <a:solidFill>
                  <a:srgbClr val="CC0000"/>
                </a:solidFill>
                <a:ea typeface="ＭＳ Ｐゴシック" pitchFamily="34" charset="-128"/>
              </a:rPr>
              <a:t>message queue</a:t>
            </a:r>
            <a:r>
              <a:rPr lang="en-US" sz="2400" smtClean="0">
                <a:ea typeface="ＭＳ Ｐゴシック" pitchFamily="34" charset="-128"/>
              </a:rPr>
              <a:t> of outgoing (to be sent) mail messages</a:t>
            </a:r>
          </a:p>
          <a:p>
            <a:r>
              <a:rPr lang="en-US" sz="2400" i="1" smtClean="0">
                <a:solidFill>
                  <a:srgbClr val="CC0000"/>
                </a:solidFill>
                <a:ea typeface="ＭＳ Ｐゴシック" pitchFamily="34" charset="-128"/>
              </a:rPr>
              <a:t>SMTP protocol</a:t>
            </a:r>
            <a:r>
              <a:rPr lang="en-US" sz="2400" smtClean="0">
                <a:ea typeface="ＭＳ Ｐゴシック" pitchFamily="34" charset="-128"/>
              </a:rPr>
              <a:t> between mail servers to send email messages</a:t>
            </a:r>
          </a:p>
          <a:p>
            <a:pPr lvl="1"/>
            <a:r>
              <a:rPr lang="en-US" smtClean="0">
                <a:ea typeface="ＭＳ Ｐゴシック" pitchFamily="34" charset="-128"/>
              </a:rPr>
              <a:t>client: sending mail server</a:t>
            </a:r>
          </a:p>
          <a:p>
            <a:pPr lvl="1"/>
            <a:r>
              <a:rPr lang="ja-JP" altLang="en-US" smtClean="0">
                <a:ea typeface="ＭＳ Ｐゴシック" pitchFamily="34" charset="-128"/>
              </a:rPr>
              <a:t>“</a:t>
            </a:r>
            <a:r>
              <a:rPr lang="en-US" altLang="ja-JP" smtClean="0">
                <a:ea typeface="ＭＳ Ｐゴシック" pitchFamily="34" charset="-128"/>
              </a:rPr>
              <a:t>server</a:t>
            </a:r>
            <a:r>
              <a:rPr lang="ja-JP" altLang="en-US" smtClean="0">
                <a:ea typeface="ＭＳ Ｐゴシック" pitchFamily="34" charset="-128"/>
              </a:rPr>
              <a:t>”</a:t>
            </a:r>
            <a:r>
              <a:rPr lang="en-US" altLang="ja-JP" smtClean="0">
                <a:ea typeface="ＭＳ Ｐゴシック" pitchFamily="34" charset="-128"/>
              </a:rPr>
              <a:t>: receiving mail server</a:t>
            </a:r>
            <a:endParaRPr lang="en-US" smtClean="0">
              <a:ea typeface="ＭＳ Ｐゴシック" pitchFamily="34" charset="-128"/>
            </a:endParaRPr>
          </a:p>
        </p:txBody>
      </p:sp>
      <p:pic>
        <p:nvPicPr>
          <p:cNvPr id="52230" name="Picture 159" descr="underline_base"/>
          <p:cNvPicPr>
            <a:picLocks noChangeArrowheads="1"/>
          </p:cNvPicPr>
          <p:nvPr/>
        </p:nvPicPr>
        <p:blipFill>
          <a:blip r:embed="rId3"/>
          <a:srcRect/>
          <a:stretch>
            <a:fillRect/>
          </a:stretch>
        </p:blipFill>
        <p:spPr bwMode="auto">
          <a:xfrm>
            <a:off x="484188" y="882650"/>
            <a:ext cx="5942012" cy="173038"/>
          </a:xfrm>
          <a:prstGeom prst="rect">
            <a:avLst/>
          </a:prstGeom>
          <a:noFill/>
          <a:ln w="9525">
            <a:noFill/>
            <a:miter lim="800000"/>
            <a:headEnd/>
            <a:tailEnd/>
          </a:ln>
        </p:spPr>
      </p:pic>
      <p:grpSp>
        <p:nvGrpSpPr>
          <p:cNvPr id="52231" name="Group 271"/>
          <p:cNvGrpSpPr>
            <a:grpSpLocks/>
          </p:cNvGrpSpPr>
          <p:nvPr/>
        </p:nvGrpSpPr>
        <p:grpSpPr bwMode="auto">
          <a:xfrm>
            <a:off x="6899275" y="2787650"/>
            <a:ext cx="477838" cy="715963"/>
            <a:chOff x="4140" y="429"/>
            <a:chExt cx="1425" cy="2396"/>
          </a:xfrm>
        </p:grpSpPr>
        <p:sp>
          <p:nvSpPr>
            <p:cNvPr id="52395" name="Freeform 272"/>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52396" name="Rectangle 273"/>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52397" name="Freeform 274"/>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52398" name="Freeform 275"/>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2399" name="Rectangle 276"/>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2400" name="Group 277"/>
            <p:cNvGrpSpPr>
              <a:grpSpLocks/>
            </p:cNvGrpSpPr>
            <p:nvPr/>
          </p:nvGrpSpPr>
          <p:grpSpPr bwMode="auto">
            <a:xfrm>
              <a:off x="4749" y="668"/>
              <a:ext cx="581" cy="145"/>
              <a:chOff x="614" y="2568"/>
              <a:chExt cx="725" cy="139"/>
            </a:xfrm>
          </p:grpSpPr>
          <p:sp>
            <p:nvSpPr>
              <p:cNvPr id="52425" name="AutoShape 278"/>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426" name="AutoShape 279"/>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401" name="Rectangle 280"/>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2402" name="Group 281"/>
            <p:cNvGrpSpPr>
              <a:grpSpLocks/>
            </p:cNvGrpSpPr>
            <p:nvPr/>
          </p:nvGrpSpPr>
          <p:grpSpPr bwMode="auto">
            <a:xfrm>
              <a:off x="4747" y="994"/>
              <a:ext cx="581" cy="134"/>
              <a:chOff x="614" y="2568"/>
              <a:chExt cx="725" cy="139"/>
            </a:xfrm>
          </p:grpSpPr>
          <p:sp>
            <p:nvSpPr>
              <p:cNvPr id="52423" name="AutoShape 282"/>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424" name="AutoShape 283"/>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403" name="Rectangle 284"/>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52404" name="Rectangle 285"/>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2405" name="Group 286"/>
            <p:cNvGrpSpPr>
              <a:grpSpLocks/>
            </p:cNvGrpSpPr>
            <p:nvPr/>
          </p:nvGrpSpPr>
          <p:grpSpPr bwMode="auto">
            <a:xfrm>
              <a:off x="4735" y="1627"/>
              <a:ext cx="582" cy="151"/>
              <a:chOff x="614" y="2568"/>
              <a:chExt cx="725" cy="139"/>
            </a:xfrm>
          </p:grpSpPr>
          <p:sp>
            <p:nvSpPr>
              <p:cNvPr id="52421" name="AutoShape 287"/>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422" name="AutoShape 288"/>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406" name="Freeform 289"/>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52407" name="Group 290"/>
            <p:cNvGrpSpPr>
              <a:grpSpLocks/>
            </p:cNvGrpSpPr>
            <p:nvPr/>
          </p:nvGrpSpPr>
          <p:grpSpPr bwMode="auto">
            <a:xfrm>
              <a:off x="4739" y="1327"/>
              <a:ext cx="582" cy="139"/>
              <a:chOff x="614" y="2568"/>
              <a:chExt cx="725" cy="139"/>
            </a:xfrm>
          </p:grpSpPr>
          <p:sp>
            <p:nvSpPr>
              <p:cNvPr id="52419" name="AutoShape 291"/>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420" name="AutoShape 292"/>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408" name="Rectangle 293"/>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52409" name="Freeform 294"/>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2410" name="Freeform 295"/>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2411" name="Oval 296"/>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tr-TR"/>
            </a:p>
          </p:txBody>
        </p:sp>
        <p:sp>
          <p:nvSpPr>
            <p:cNvPr id="52412" name="Freeform 297"/>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52413" name="AutoShape 298"/>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52414" name="AutoShape 299"/>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52415" name="Oval 300"/>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tr-TR"/>
            </a:p>
          </p:txBody>
        </p:sp>
        <p:sp>
          <p:nvSpPr>
            <p:cNvPr id="52416" name="Oval 301"/>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52417" name="Oval 302"/>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tr-TR"/>
            </a:p>
          </p:txBody>
        </p:sp>
        <p:sp>
          <p:nvSpPr>
            <p:cNvPr id="52418" name="Rectangle 303"/>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52232" name="Group 304"/>
          <p:cNvGrpSpPr>
            <a:grpSpLocks/>
          </p:cNvGrpSpPr>
          <p:nvPr/>
        </p:nvGrpSpPr>
        <p:grpSpPr bwMode="auto">
          <a:xfrm>
            <a:off x="4906963" y="4181475"/>
            <a:ext cx="477837" cy="715963"/>
            <a:chOff x="4140" y="429"/>
            <a:chExt cx="1425" cy="2396"/>
          </a:xfrm>
        </p:grpSpPr>
        <p:sp>
          <p:nvSpPr>
            <p:cNvPr id="52363" name="Freeform 305"/>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52364" name="Rectangle 306"/>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52365" name="Freeform 307"/>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52366" name="Freeform 308"/>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2367" name="Rectangle 309"/>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2368" name="Group 310"/>
            <p:cNvGrpSpPr>
              <a:grpSpLocks/>
            </p:cNvGrpSpPr>
            <p:nvPr/>
          </p:nvGrpSpPr>
          <p:grpSpPr bwMode="auto">
            <a:xfrm>
              <a:off x="4749" y="668"/>
              <a:ext cx="581" cy="145"/>
              <a:chOff x="614" y="2568"/>
              <a:chExt cx="725" cy="139"/>
            </a:xfrm>
          </p:grpSpPr>
          <p:sp>
            <p:nvSpPr>
              <p:cNvPr id="52393" name="AutoShape 311"/>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394" name="AutoShape 312"/>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369" name="Rectangle 313"/>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2370" name="Group 314"/>
            <p:cNvGrpSpPr>
              <a:grpSpLocks/>
            </p:cNvGrpSpPr>
            <p:nvPr/>
          </p:nvGrpSpPr>
          <p:grpSpPr bwMode="auto">
            <a:xfrm>
              <a:off x="4747" y="994"/>
              <a:ext cx="581" cy="134"/>
              <a:chOff x="614" y="2568"/>
              <a:chExt cx="725" cy="139"/>
            </a:xfrm>
          </p:grpSpPr>
          <p:sp>
            <p:nvSpPr>
              <p:cNvPr id="52391" name="AutoShape 315"/>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392" name="AutoShape 316"/>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371" name="Rectangle 317"/>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52372" name="Rectangle 318"/>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2373" name="Group 319"/>
            <p:cNvGrpSpPr>
              <a:grpSpLocks/>
            </p:cNvGrpSpPr>
            <p:nvPr/>
          </p:nvGrpSpPr>
          <p:grpSpPr bwMode="auto">
            <a:xfrm>
              <a:off x="4735" y="1627"/>
              <a:ext cx="582" cy="151"/>
              <a:chOff x="614" y="2568"/>
              <a:chExt cx="725" cy="139"/>
            </a:xfrm>
          </p:grpSpPr>
          <p:sp>
            <p:nvSpPr>
              <p:cNvPr id="52389" name="AutoShape 320"/>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390" name="AutoShape 321"/>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374" name="Freeform 322"/>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52375" name="Group 323"/>
            <p:cNvGrpSpPr>
              <a:grpSpLocks/>
            </p:cNvGrpSpPr>
            <p:nvPr/>
          </p:nvGrpSpPr>
          <p:grpSpPr bwMode="auto">
            <a:xfrm>
              <a:off x="4739" y="1327"/>
              <a:ext cx="582" cy="139"/>
              <a:chOff x="614" y="2568"/>
              <a:chExt cx="725" cy="139"/>
            </a:xfrm>
          </p:grpSpPr>
          <p:sp>
            <p:nvSpPr>
              <p:cNvPr id="52387" name="AutoShape 324"/>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388" name="AutoShape 325"/>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376" name="Rectangle 326"/>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52377" name="Freeform 327"/>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2378" name="Freeform 328"/>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2379" name="Oval 329"/>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tr-TR"/>
            </a:p>
          </p:txBody>
        </p:sp>
        <p:sp>
          <p:nvSpPr>
            <p:cNvPr id="52380" name="Freeform 330"/>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52381" name="AutoShape 331"/>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52382" name="AutoShape 332"/>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52383" name="Oval 333"/>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tr-TR"/>
            </a:p>
          </p:txBody>
        </p:sp>
        <p:sp>
          <p:nvSpPr>
            <p:cNvPr id="52384" name="Oval 334"/>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52385" name="Oval 335"/>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tr-TR"/>
            </a:p>
          </p:txBody>
        </p:sp>
        <p:sp>
          <p:nvSpPr>
            <p:cNvPr id="52386" name="Rectangle 336"/>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52233" name="Group 337"/>
          <p:cNvGrpSpPr>
            <a:grpSpLocks/>
          </p:cNvGrpSpPr>
          <p:nvPr/>
        </p:nvGrpSpPr>
        <p:grpSpPr bwMode="auto">
          <a:xfrm>
            <a:off x="4929188" y="1839913"/>
            <a:ext cx="477837" cy="715962"/>
            <a:chOff x="4140" y="429"/>
            <a:chExt cx="1425" cy="2396"/>
          </a:xfrm>
        </p:grpSpPr>
        <p:sp>
          <p:nvSpPr>
            <p:cNvPr id="52331" name="Freeform 338"/>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52332" name="Rectangle 339"/>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52333" name="Freeform 340"/>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52334" name="Freeform 341"/>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2335" name="Rectangle 342"/>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2336" name="Group 343"/>
            <p:cNvGrpSpPr>
              <a:grpSpLocks/>
            </p:cNvGrpSpPr>
            <p:nvPr/>
          </p:nvGrpSpPr>
          <p:grpSpPr bwMode="auto">
            <a:xfrm>
              <a:off x="4749" y="668"/>
              <a:ext cx="581" cy="145"/>
              <a:chOff x="614" y="2568"/>
              <a:chExt cx="725" cy="139"/>
            </a:xfrm>
          </p:grpSpPr>
          <p:sp>
            <p:nvSpPr>
              <p:cNvPr id="52361" name="AutoShape 344"/>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362" name="AutoShape 345"/>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337" name="Rectangle 346"/>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2338" name="Group 347"/>
            <p:cNvGrpSpPr>
              <a:grpSpLocks/>
            </p:cNvGrpSpPr>
            <p:nvPr/>
          </p:nvGrpSpPr>
          <p:grpSpPr bwMode="auto">
            <a:xfrm>
              <a:off x="4747" y="994"/>
              <a:ext cx="581" cy="134"/>
              <a:chOff x="614" y="2568"/>
              <a:chExt cx="725" cy="139"/>
            </a:xfrm>
          </p:grpSpPr>
          <p:sp>
            <p:nvSpPr>
              <p:cNvPr id="52359" name="AutoShape 348"/>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360" name="AutoShape 349"/>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339" name="Rectangle 350"/>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52340" name="Rectangle 351"/>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2341" name="Group 352"/>
            <p:cNvGrpSpPr>
              <a:grpSpLocks/>
            </p:cNvGrpSpPr>
            <p:nvPr/>
          </p:nvGrpSpPr>
          <p:grpSpPr bwMode="auto">
            <a:xfrm>
              <a:off x="4735" y="1627"/>
              <a:ext cx="582" cy="151"/>
              <a:chOff x="614" y="2568"/>
              <a:chExt cx="725" cy="139"/>
            </a:xfrm>
          </p:grpSpPr>
          <p:sp>
            <p:nvSpPr>
              <p:cNvPr id="52357" name="AutoShape 353"/>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358" name="AutoShape 354"/>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342" name="Freeform 355"/>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52343" name="Group 356"/>
            <p:cNvGrpSpPr>
              <a:grpSpLocks/>
            </p:cNvGrpSpPr>
            <p:nvPr/>
          </p:nvGrpSpPr>
          <p:grpSpPr bwMode="auto">
            <a:xfrm>
              <a:off x="4739" y="1327"/>
              <a:ext cx="582" cy="139"/>
              <a:chOff x="614" y="2568"/>
              <a:chExt cx="725" cy="139"/>
            </a:xfrm>
          </p:grpSpPr>
          <p:sp>
            <p:nvSpPr>
              <p:cNvPr id="52355" name="AutoShape 357"/>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2356" name="AutoShape 358"/>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2344" name="Rectangle 359"/>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52345" name="Freeform 360"/>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2346" name="Freeform 361"/>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2347" name="Oval 362"/>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tr-TR"/>
            </a:p>
          </p:txBody>
        </p:sp>
        <p:sp>
          <p:nvSpPr>
            <p:cNvPr id="52348" name="Freeform 363"/>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52349" name="AutoShape 364"/>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52350" name="AutoShape 365"/>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52351" name="Oval 366"/>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tr-TR"/>
            </a:p>
          </p:txBody>
        </p:sp>
        <p:sp>
          <p:nvSpPr>
            <p:cNvPr id="52352" name="Oval 367"/>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52353" name="Oval 368"/>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tr-TR"/>
            </a:p>
          </p:txBody>
        </p:sp>
        <p:sp>
          <p:nvSpPr>
            <p:cNvPr id="52354" name="Rectangle 369"/>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tr-TR"/>
            </a:p>
          </p:txBody>
        </p:sp>
      </p:grpSp>
      <p:sp>
        <p:nvSpPr>
          <p:cNvPr id="52234" name="Line 9"/>
          <p:cNvSpPr>
            <a:spLocks noChangeShapeType="1"/>
          </p:cNvSpPr>
          <p:nvPr/>
        </p:nvSpPr>
        <p:spPr bwMode="auto">
          <a:xfrm>
            <a:off x="5927725" y="2606675"/>
            <a:ext cx="1123950" cy="790575"/>
          </a:xfrm>
          <a:prstGeom prst="line">
            <a:avLst/>
          </a:prstGeom>
          <a:noFill/>
          <a:ln w="28575">
            <a:solidFill>
              <a:srgbClr val="CC0000"/>
            </a:solidFill>
            <a:round/>
            <a:headEnd type="triangle" w="med" len="med"/>
            <a:tailEnd type="triangle" w="med" len="med"/>
          </a:ln>
        </p:spPr>
        <p:txBody>
          <a:bodyPr wrap="none" anchor="ctr"/>
          <a:lstStyle/>
          <a:p>
            <a:endParaRPr lang="tr-TR"/>
          </a:p>
        </p:txBody>
      </p:sp>
      <p:grpSp>
        <p:nvGrpSpPr>
          <p:cNvPr id="52235" name="Group 19"/>
          <p:cNvGrpSpPr>
            <a:grpSpLocks/>
          </p:cNvGrpSpPr>
          <p:nvPr/>
        </p:nvGrpSpPr>
        <p:grpSpPr bwMode="auto">
          <a:xfrm>
            <a:off x="7089775" y="2986088"/>
            <a:ext cx="809625" cy="1049337"/>
            <a:chOff x="4296" y="2627"/>
            <a:chExt cx="510" cy="661"/>
          </a:xfrm>
        </p:grpSpPr>
        <p:sp>
          <p:nvSpPr>
            <p:cNvPr id="52316" name="Rectangle 20"/>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2317" name="Text Box 21"/>
            <p:cNvSpPr txBox="1">
              <a:spLocks noChangeArrowheads="1"/>
            </p:cNvSpPr>
            <p:nvPr/>
          </p:nvSpPr>
          <p:spPr bwMode="auto">
            <a:xfrm>
              <a:off x="4304" y="2627"/>
              <a:ext cx="472"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sz="2400"/>
            </a:p>
          </p:txBody>
        </p:sp>
        <p:sp>
          <p:nvSpPr>
            <p:cNvPr id="52318"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tr-TR" sz="2400"/>
            </a:p>
          </p:txBody>
        </p:sp>
        <p:sp>
          <p:nvSpPr>
            <p:cNvPr id="52319" name="Line 23"/>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tr-TR"/>
            </a:p>
          </p:txBody>
        </p:sp>
        <p:sp>
          <p:nvSpPr>
            <p:cNvPr id="52320" name="Line 24"/>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tr-TR"/>
            </a:p>
          </p:txBody>
        </p:sp>
        <p:sp>
          <p:nvSpPr>
            <p:cNvPr id="52321" name="Line 25"/>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tr-TR"/>
            </a:p>
          </p:txBody>
        </p:sp>
        <p:sp>
          <p:nvSpPr>
            <p:cNvPr id="52322" name="Line 26"/>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tr-TR"/>
            </a:p>
          </p:txBody>
        </p:sp>
        <p:sp>
          <p:nvSpPr>
            <p:cNvPr id="52323" name="Line 27"/>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tr-TR"/>
            </a:p>
          </p:txBody>
        </p:sp>
        <p:sp>
          <p:nvSpPr>
            <p:cNvPr id="52324" name="Line 28"/>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tr-TR"/>
            </a:p>
          </p:txBody>
        </p:sp>
        <p:sp>
          <p:nvSpPr>
            <p:cNvPr id="52325" name="Line 29"/>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tr-TR"/>
            </a:p>
          </p:txBody>
        </p:sp>
        <p:sp>
          <p:nvSpPr>
            <p:cNvPr id="52326"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327"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328"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329"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330"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grpSp>
      <p:grpSp>
        <p:nvGrpSpPr>
          <p:cNvPr id="52236" name="Group 60"/>
          <p:cNvGrpSpPr>
            <a:grpSpLocks/>
          </p:cNvGrpSpPr>
          <p:nvPr/>
        </p:nvGrpSpPr>
        <p:grpSpPr bwMode="auto">
          <a:xfrm>
            <a:off x="5089525" y="4386263"/>
            <a:ext cx="809625" cy="1049337"/>
            <a:chOff x="4296" y="2627"/>
            <a:chExt cx="510" cy="661"/>
          </a:xfrm>
        </p:grpSpPr>
        <p:sp>
          <p:nvSpPr>
            <p:cNvPr id="52301" name="Rectangle 6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2302" name="Text Box 62"/>
            <p:cNvSpPr txBox="1">
              <a:spLocks noChangeArrowheads="1"/>
            </p:cNvSpPr>
            <p:nvPr/>
          </p:nvSpPr>
          <p:spPr bwMode="auto">
            <a:xfrm>
              <a:off x="4304" y="2627"/>
              <a:ext cx="472"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sz="2400"/>
            </a:p>
          </p:txBody>
        </p:sp>
        <p:sp>
          <p:nvSpPr>
            <p:cNvPr id="52303"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tr-TR" sz="2400"/>
            </a:p>
          </p:txBody>
        </p:sp>
        <p:sp>
          <p:nvSpPr>
            <p:cNvPr id="52304" name="Line 6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tr-TR"/>
            </a:p>
          </p:txBody>
        </p:sp>
        <p:sp>
          <p:nvSpPr>
            <p:cNvPr id="52305" name="Line 6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tr-TR"/>
            </a:p>
          </p:txBody>
        </p:sp>
        <p:sp>
          <p:nvSpPr>
            <p:cNvPr id="52306" name="Line 6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tr-TR"/>
            </a:p>
          </p:txBody>
        </p:sp>
        <p:sp>
          <p:nvSpPr>
            <p:cNvPr id="52307" name="Line 6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tr-TR"/>
            </a:p>
          </p:txBody>
        </p:sp>
        <p:sp>
          <p:nvSpPr>
            <p:cNvPr id="52308" name="Line 6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tr-TR"/>
            </a:p>
          </p:txBody>
        </p:sp>
        <p:sp>
          <p:nvSpPr>
            <p:cNvPr id="52309" name="Line 6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tr-TR"/>
            </a:p>
          </p:txBody>
        </p:sp>
        <p:sp>
          <p:nvSpPr>
            <p:cNvPr id="52310" name="Line 7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tr-TR"/>
            </a:p>
          </p:txBody>
        </p:sp>
        <p:sp>
          <p:nvSpPr>
            <p:cNvPr id="52311"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312"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313"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314"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315"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grpSp>
      <p:grpSp>
        <p:nvGrpSpPr>
          <p:cNvPr id="52237" name="Group 96"/>
          <p:cNvGrpSpPr>
            <a:grpSpLocks/>
          </p:cNvGrpSpPr>
          <p:nvPr/>
        </p:nvGrpSpPr>
        <p:grpSpPr bwMode="auto">
          <a:xfrm>
            <a:off x="5089525" y="2138363"/>
            <a:ext cx="809625" cy="1049337"/>
            <a:chOff x="4296" y="2627"/>
            <a:chExt cx="510" cy="661"/>
          </a:xfrm>
        </p:grpSpPr>
        <p:sp>
          <p:nvSpPr>
            <p:cNvPr id="52286" name="Rectangle 97"/>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2287" name="Text Box 98"/>
            <p:cNvSpPr txBox="1">
              <a:spLocks noChangeArrowheads="1"/>
            </p:cNvSpPr>
            <p:nvPr/>
          </p:nvSpPr>
          <p:spPr bwMode="auto">
            <a:xfrm>
              <a:off x="4304" y="2627"/>
              <a:ext cx="472"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sz="2400"/>
            </a:p>
          </p:txBody>
        </p:sp>
        <p:sp>
          <p:nvSpPr>
            <p:cNvPr id="52288"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tr-TR" sz="2400"/>
            </a:p>
          </p:txBody>
        </p:sp>
        <p:sp>
          <p:nvSpPr>
            <p:cNvPr id="52289" name="Line 100"/>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tr-TR"/>
            </a:p>
          </p:txBody>
        </p:sp>
        <p:sp>
          <p:nvSpPr>
            <p:cNvPr id="52290" name="Line 101"/>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tr-TR"/>
            </a:p>
          </p:txBody>
        </p:sp>
        <p:sp>
          <p:nvSpPr>
            <p:cNvPr id="52291" name="Line 102"/>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tr-TR"/>
            </a:p>
          </p:txBody>
        </p:sp>
        <p:sp>
          <p:nvSpPr>
            <p:cNvPr id="52292" name="Line 103"/>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tr-TR"/>
            </a:p>
          </p:txBody>
        </p:sp>
        <p:sp>
          <p:nvSpPr>
            <p:cNvPr id="52293" name="Line 104"/>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tr-TR"/>
            </a:p>
          </p:txBody>
        </p:sp>
        <p:sp>
          <p:nvSpPr>
            <p:cNvPr id="52294" name="Line 105"/>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tr-TR"/>
            </a:p>
          </p:txBody>
        </p:sp>
        <p:sp>
          <p:nvSpPr>
            <p:cNvPr id="52295" name="Line 106"/>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tr-TR"/>
            </a:p>
          </p:txBody>
        </p:sp>
        <p:sp>
          <p:nvSpPr>
            <p:cNvPr id="52296"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297"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298"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299"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2300"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grpSp>
      <p:sp>
        <p:nvSpPr>
          <p:cNvPr id="52238" name="Line 117"/>
          <p:cNvSpPr>
            <a:spLocks noChangeShapeType="1"/>
          </p:cNvSpPr>
          <p:nvPr/>
        </p:nvSpPr>
        <p:spPr bwMode="auto">
          <a:xfrm flipV="1">
            <a:off x="5927725" y="3730625"/>
            <a:ext cx="1123950" cy="1085850"/>
          </a:xfrm>
          <a:prstGeom prst="line">
            <a:avLst/>
          </a:prstGeom>
          <a:noFill/>
          <a:ln w="28575">
            <a:solidFill>
              <a:srgbClr val="CC0000"/>
            </a:solidFill>
            <a:round/>
            <a:headEnd type="triangle" w="med" len="med"/>
            <a:tailEnd type="triangle" w="med" len="med"/>
          </a:ln>
        </p:spPr>
        <p:txBody>
          <a:bodyPr wrap="none" anchor="ctr"/>
          <a:lstStyle/>
          <a:p>
            <a:endParaRPr lang="tr-TR"/>
          </a:p>
        </p:txBody>
      </p:sp>
      <p:sp>
        <p:nvSpPr>
          <p:cNvPr id="52239" name="Line 118"/>
          <p:cNvSpPr>
            <a:spLocks noChangeShapeType="1"/>
          </p:cNvSpPr>
          <p:nvPr/>
        </p:nvSpPr>
        <p:spPr bwMode="auto">
          <a:xfrm flipH="1" flipV="1">
            <a:off x="5184775" y="3206750"/>
            <a:ext cx="0" cy="1247775"/>
          </a:xfrm>
          <a:prstGeom prst="line">
            <a:avLst/>
          </a:prstGeom>
          <a:noFill/>
          <a:ln w="28575">
            <a:solidFill>
              <a:srgbClr val="CC0000"/>
            </a:solidFill>
            <a:round/>
            <a:headEnd type="triangle" w="med" len="med"/>
            <a:tailEnd type="triangle" w="med" len="med"/>
          </a:ln>
        </p:spPr>
        <p:txBody>
          <a:bodyPr wrap="none" anchor="ctr"/>
          <a:lstStyle/>
          <a:p>
            <a:endParaRPr lang="tr-TR"/>
          </a:p>
        </p:txBody>
      </p:sp>
      <p:grpSp>
        <p:nvGrpSpPr>
          <p:cNvPr id="52240" name="Group 119"/>
          <p:cNvGrpSpPr>
            <a:grpSpLocks/>
          </p:cNvGrpSpPr>
          <p:nvPr/>
        </p:nvGrpSpPr>
        <p:grpSpPr bwMode="auto">
          <a:xfrm>
            <a:off x="6024563" y="4024313"/>
            <a:ext cx="1031875" cy="457200"/>
            <a:chOff x="3745" y="2537"/>
            <a:chExt cx="650" cy="288"/>
          </a:xfrm>
        </p:grpSpPr>
        <p:sp>
          <p:nvSpPr>
            <p:cNvPr id="52284"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tr-TR" sz="2400"/>
            </a:p>
          </p:txBody>
        </p:sp>
        <p:sp>
          <p:nvSpPr>
            <p:cNvPr id="52285" name="Text Box 121"/>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sz="2400">
                  <a:solidFill>
                    <a:srgbClr val="CC0000"/>
                  </a:solidFill>
                </a:rPr>
                <a:t>SMTP</a:t>
              </a:r>
            </a:p>
          </p:txBody>
        </p:sp>
      </p:grpSp>
      <p:grpSp>
        <p:nvGrpSpPr>
          <p:cNvPr id="52241" name="Group 122"/>
          <p:cNvGrpSpPr>
            <a:grpSpLocks/>
          </p:cNvGrpSpPr>
          <p:nvPr/>
        </p:nvGrpSpPr>
        <p:grpSpPr bwMode="auto">
          <a:xfrm>
            <a:off x="5986463" y="2767013"/>
            <a:ext cx="1031875" cy="457200"/>
            <a:chOff x="3745" y="2537"/>
            <a:chExt cx="650" cy="288"/>
          </a:xfrm>
        </p:grpSpPr>
        <p:sp>
          <p:nvSpPr>
            <p:cNvPr id="52282" name="Rectangle 123"/>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tr-TR" sz="2400"/>
            </a:p>
          </p:txBody>
        </p:sp>
        <p:sp>
          <p:nvSpPr>
            <p:cNvPr id="52283" name="Text Box 124"/>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sz="2400">
                  <a:solidFill>
                    <a:srgbClr val="CC0000"/>
                  </a:solidFill>
                </a:rPr>
                <a:t>SMTP</a:t>
              </a:r>
            </a:p>
          </p:txBody>
        </p:sp>
      </p:grpSp>
      <p:grpSp>
        <p:nvGrpSpPr>
          <p:cNvPr id="52242" name="Group 125"/>
          <p:cNvGrpSpPr>
            <a:grpSpLocks/>
          </p:cNvGrpSpPr>
          <p:nvPr/>
        </p:nvGrpSpPr>
        <p:grpSpPr bwMode="auto">
          <a:xfrm>
            <a:off x="4662488" y="3481388"/>
            <a:ext cx="1031875" cy="457200"/>
            <a:chOff x="3745" y="2537"/>
            <a:chExt cx="650" cy="288"/>
          </a:xfrm>
        </p:grpSpPr>
        <p:sp>
          <p:nvSpPr>
            <p:cNvPr id="52280" name="Rectangle 126"/>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tr-TR" sz="2400"/>
            </a:p>
          </p:txBody>
        </p:sp>
        <p:sp>
          <p:nvSpPr>
            <p:cNvPr id="52281" name="Text Box 127"/>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sz="2400">
                  <a:solidFill>
                    <a:srgbClr val="CC0000"/>
                  </a:solidFill>
                </a:rPr>
                <a:t>SMTP</a:t>
              </a:r>
            </a:p>
          </p:txBody>
        </p:sp>
      </p:grpSp>
      <p:grpSp>
        <p:nvGrpSpPr>
          <p:cNvPr id="52243" name="Group 430"/>
          <p:cNvGrpSpPr>
            <a:grpSpLocks/>
          </p:cNvGrpSpPr>
          <p:nvPr/>
        </p:nvGrpSpPr>
        <p:grpSpPr bwMode="auto">
          <a:xfrm>
            <a:off x="5694363" y="1406525"/>
            <a:ext cx="912812" cy="1054100"/>
            <a:chOff x="3574" y="550"/>
            <a:chExt cx="575" cy="664"/>
          </a:xfrm>
        </p:grpSpPr>
        <p:grpSp>
          <p:nvGrpSpPr>
            <p:cNvPr id="52275" name="Group 431"/>
            <p:cNvGrpSpPr>
              <a:grpSpLocks/>
            </p:cNvGrpSpPr>
            <p:nvPr/>
          </p:nvGrpSpPr>
          <p:grpSpPr bwMode="auto">
            <a:xfrm>
              <a:off x="3588" y="692"/>
              <a:ext cx="561" cy="522"/>
              <a:chOff x="-44" y="1473"/>
              <a:chExt cx="981" cy="1105"/>
            </a:xfrm>
          </p:grpSpPr>
          <p:pic>
            <p:nvPicPr>
              <p:cNvPr id="52278" name="Picture 432"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2279" name="Freeform 433"/>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2276"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2277"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2244" name="Group 436"/>
          <p:cNvGrpSpPr>
            <a:grpSpLocks/>
          </p:cNvGrpSpPr>
          <p:nvPr/>
        </p:nvGrpSpPr>
        <p:grpSpPr bwMode="auto">
          <a:xfrm>
            <a:off x="7731125" y="2222500"/>
            <a:ext cx="912813" cy="1054100"/>
            <a:chOff x="3574" y="550"/>
            <a:chExt cx="575" cy="664"/>
          </a:xfrm>
        </p:grpSpPr>
        <p:grpSp>
          <p:nvGrpSpPr>
            <p:cNvPr id="52270" name="Group 437"/>
            <p:cNvGrpSpPr>
              <a:grpSpLocks/>
            </p:cNvGrpSpPr>
            <p:nvPr/>
          </p:nvGrpSpPr>
          <p:grpSpPr bwMode="auto">
            <a:xfrm>
              <a:off x="3588" y="692"/>
              <a:ext cx="561" cy="522"/>
              <a:chOff x="-44" y="1473"/>
              <a:chExt cx="981" cy="1105"/>
            </a:xfrm>
          </p:grpSpPr>
          <p:pic>
            <p:nvPicPr>
              <p:cNvPr id="52273" name="Picture 438"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2274" name="Freeform 43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2271"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2272"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2245" name="Group 442"/>
          <p:cNvGrpSpPr>
            <a:grpSpLocks/>
          </p:cNvGrpSpPr>
          <p:nvPr/>
        </p:nvGrpSpPr>
        <p:grpSpPr bwMode="auto">
          <a:xfrm>
            <a:off x="8067675" y="2984500"/>
            <a:ext cx="912813" cy="1054100"/>
            <a:chOff x="3574" y="550"/>
            <a:chExt cx="575" cy="664"/>
          </a:xfrm>
        </p:grpSpPr>
        <p:grpSp>
          <p:nvGrpSpPr>
            <p:cNvPr id="52265" name="Group 443"/>
            <p:cNvGrpSpPr>
              <a:grpSpLocks/>
            </p:cNvGrpSpPr>
            <p:nvPr/>
          </p:nvGrpSpPr>
          <p:grpSpPr bwMode="auto">
            <a:xfrm>
              <a:off x="3588" y="692"/>
              <a:ext cx="561" cy="522"/>
              <a:chOff x="-44" y="1473"/>
              <a:chExt cx="981" cy="1105"/>
            </a:xfrm>
          </p:grpSpPr>
          <p:pic>
            <p:nvPicPr>
              <p:cNvPr id="52268" name="Picture 444"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2269" name="Freeform 44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2266"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2267"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2246" name="Group 448"/>
          <p:cNvGrpSpPr>
            <a:grpSpLocks/>
          </p:cNvGrpSpPr>
          <p:nvPr/>
        </p:nvGrpSpPr>
        <p:grpSpPr bwMode="auto">
          <a:xfrm>
            <a:off x="7935913" y="4032250"/>
            <a:ext cx="912812" cy="1054100"/>
            <a:chOff x="3574" y="550"/>
            <a:chExt cx="575" cy="664"/>
          </a:xfrm>
        </p:grpSpPr>
        <p:grpSp>
          <p:nvGrpSpPr>
            <p:cNvPr id="52260" name="Group 449"/>
            <p:cNvGrpSpPr>
              <a:grpSpLocks/>
            </p:cNvGrpSpPr>
            <p:nvPr/>
          </p:nvGrpSpPr>
          <p:grpSpPr bwMode="auto">
            <a:xfrm>
              <a:off x="3588" y="692"/>
              <a:ext cx="561" cy="522"/>
              <a:chOff x="-44" y="1473"/>
              <a:chExt cx="981" cy="1105"/>
            </a:xfrm>
          </p:grpSpPr>
          <p:pic>
            <p:nvPicPr>
              <p:cNvPr id="52263" name="Picture 450"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2264" name="Freeform 45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2261"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2262"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2247" name="Group 454"/>
          <p:cNvGrpSpPr>
            <a:grpSpLocks/>
          </p:cNvGrpSpPr>
          <p:nvPr/>
        </p:nvGrpSpPr>
        <p:grpSpPr bwMode="auto">
          <a:xfrm>
            <a:off x="5324475" y="5470525"/>
            <a:ext cx="912813" cy="1054100"/>
            <a:chOff x="3574" y="550"/>
            <a:chExt cx="575" cy="664"/>
          </a:xfrm>
        </p:grpSpPr>
        <p:grpSp>
          <p:nvGrpSpPr>
            <p:cNvPr id="52255" name="Group 455"/>
            <p:cNvGrpSpPr>
              <a:grpSpLocks/>
            </p:cNvGrpSpPr>
            <p:nvPr/>
          </p:nvGrpSpPr>
          <p:grpSpPr bwMode="auto">
            <a:xfrm>
              <a:off x="3588" y="692"/>
              <a:ext cx="561" cy="522"/>
              <a:chOff x="-44" y="1473"/>
              <a:chExt cx="981" cy="1105"/>
            </a:xfrm>
          </p:grpSpPr>
          <p:pic>
            <p:nvPicPr>
              <p:cNvPr id="52258" name="Picture 456"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2259" name="Freeform 457"/>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2256"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2257"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2248" name="Group 460"/>
          <p:cNvGrpSpPr>
            <a:grpSpLocks/>
          </p:cNvGrpSpPr>
          <p:nvPr/>
        </p:nvGrpSpPr>
        <p:grpSpPr bwMode="auto">
          <a:xfrm>
            <a:off x="6053138" y="4851400"/>
            <a:ext cx="912812" cy="1054100"/>
            <a:chOff x="3574" y="550"/>
            <a:chExt cx="575" cy="664"/>
          </a:xfrm>
        </p:grpSpPr>
        <p:grpSp>
          <p:nvGrpSpPr>
            <p:cNvPr id="52250" name="Group 461"/>
            <p:cNvGrpSpPr>
              <a:grpSpLocks/>
            </p:cNvGrpSpPr>
            <p:nvPr/>
          </p:nvGrpSpPr>
          <p:grpSpPr bwMode="auto">
            <a:xfrm>
              <a:off x="3588" y="692"/>
              <a:ext cx="561" cy="522"/>
              <a:chOff x="-44" y="1473"/>
              <a:chExt cx="981" cy="1105"/>
            </a:xfrm>
          </p:grpSpPr>
          <p:pic>
            <p:nvPicPr>
              <p:cNvPr id="52253" name="Picture 462"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52254" name="Freeform 463"/>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2251"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2252"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sp>
        <p:nvSpPr>
          <p:cNvPr id="2" name="Veri Yer Tutucusu 1"/>
          <p:cNvSpPr>
            <a:spLocks noGrp="1"/>
          </p:cNvSpPr>
          <p:nvPr>
            <p:ph type="dt" sz="quarter" idx="10"/>
          </p:nvPr>
        </p:nvSpPr>
        <p:spPr/>
        <p:txBody>
          <a:bodyPr/>
          <a:lstStyle/>
          <a:p>
            <a:pPr>
              <a:defRPr/>
            </a:pPr>
            <a:fld id="{D7EAF9C4-0782-4D40-BBAE-DB3E31643684}" type="datetime1">
              <a:rPr/>
              <a:pPr>
                <a:defRPr/>
              </a:pPr>
              <a:t>10/16/2012</a:t>
            </a:fld>
            <a:endParaRP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3251" name="Rectangle 8"/>
          <p:cNvSpPr>
            <a:spLocks noGrp="1" noChangeArrowheads="1"/>
          </p:cNvSpPr>
          <p:nvPr>
            <p:ph type="sldNum" sz="quarter" idx="12"/>
          </p:nvPr>
        </p:nvSpPr>
        <p:spPr>
          <a:noFill/>
        </p:spPr>
        <p:txBody>
          <a:bodyPr/>
          <a:lstStyle/>
          <a:p>
            <a:r>
              <a:rPr lang="en-US" smtClean="0">
                <a:latin typeface="Tahoma" pitchFamily="34" charset="0"/>
              </a:rPr>
              <a:t>2-</a:t>
            </a:r>
            <a:fld id="{F6B4F09A-B9E3-4D72-AF36-9B53D0DFC863}" type="slidenum">
              <a:rPr lang="en-US" smtClean="0">
                <a:latin typeface="Tahoma" pitchFamily="34" charset="0"/>
              </a:rPr>
              <a:pPr/>
              <a:t>51</a:t>
            </a:fld>
            <a:endParaRPr lang="en-US" smtClean="0">
              <a:latin typeface="Tahoma" pitchFamily="34" charset="0"/>
            </a:endParaRPr>
          </a:p>
        </p:txBody>
      </p:sp>
      <p:pic>
        <p:nvPicPr>
          <p:cNvPr id="53252" name="Picture 9" descr="underline_base"/>
          <p:cNvPicPr>
            <a:picLocks noChangeArrowheads="1"/>
          </p:cNvPicPr>
          <p:nvPr/>
        </p:nvPicPr>
        <p:blipFill>
          <a:blip r:embed="rId3"/>
          <a:srcRect/>
          <a:stretch>
            <a:fillRect/>
          </a:stretch>
        </p:blipFill>
        <p:spPr bwMode="auto">
          <a:xfrm>
            <a:off x="511175" y="942975"/>
            <a:ext cx="7313613" cy="173038"/>
          </a:xfrm>
          <a:prstGeom prst="rect">
            <a:avLst/>
          </a:prstGeom>
          <a:noFill/>
          <a:ln w="9525">
            <a:noFill/>
            <a:miter lim="800000"/>
            <a:headEnd/>
            <a:tailEnd/>
          </a:ln>
        </p:spPr>
      </p:pic>
      <p:sp>
        <p:nvSpPr>
          <p:cNvPr id="53253" name="Rectangle 2"/>
          <p:cNvSpPr>
            <a:spLocks noGrp="1" noChangeArrowheads="1"/>
          </p:cNvSpPr>
          <p:nvPr>
            <p:ph type="title"/>
          </p:nvPr>
        </p:nvSpPr>
        <p:spPr>
          <a:xfrm>
            <a:off x="466725" y="234950"/>
            <a:ext cx="7772400" cy="958850"/>
          </a:xfrm>
        </p:spPr>
        <p:txBody>
          <a:bodyPr/>
          <a:lstStyle/>
          <a:p>
            <a:r>
              <a:rPr lang="en-US" sz="4000" smtClean="0">
                <a:ea typeface="ＭＳ Ｐゴシック" pitchFamily="34" charset="-128"/>
              </a:rPr>
              <a:t>Electronic Mail: SMTP </a:t>
            </a:r>
            <a:r>
              <a:rPr lang="en-US" sz="3600" smtClean="0">
                <a:ea typeface="ＭＳ Ｐゴシック" pitchFamily="34" charset="-128"/>
              </a:rPr>
              <a:t>[RFC 2821]</a:t>
            </a:r>
            <a:endParaRPr lang="en-US" smtClean="0">
              <a:ea typeface="ＭＳ Ｐゴシック" pitchFamily="34" charset="-128"/>
            </a:endParaRPr>
          </a:p>
        </p:txBody>
      </p:sp>
      <p:sp>
        <p:nvSpPr>
          <p:cNvPr id="53254" name="Rectangle 3"/>
          <p:cNvSpPr>
            <a:spLocks noGrp="1" noChangeArrowheads="1"/>
          </p:cNvSpPr>
          <p:nvPr>
            <p:ph type="body" sz="half" idx="1"/>
          </p:nvPr>
        </p:nvSpPr>
        <p:spPr>
          <a:xfrm>
            <a:off x="588963" y="1422400"/>
            <a:ext cx="7629525" cy="4648200"/>
          </a:xfrm>
        </p:spPr>
        <p:txBody>
          <a:bodyPr/>
          <a:lstStyle/>
          <a:p>
            <a:r>
              <a:rPr lang="en-US" smtClean="0">
                <a:ea typeface="ＭＳ Ｐゴシック" pitchFamily="34" charset="-128"/>
              </a:rPr>
              <a:t>uses TCP to reliably transfer email message from client to server, port 25</a:t>
            </a:r>
          </a:p>
          <a:p>
            <a:r>
              <a:rPr lang="en-US" smtClean="0">
                <a:ea typeface="ＭＳ Ｐゴシック" pitchFamily="34" charset="-128"/>
              </a:rPr>
              <a:t>direct transfer: sending server to receiving server</a:t>
            </a:r>
          </a:p>
          <a:p>
            <a:r>
              <a:rPr lang="en-US" smtClean="0">
                <a:ea typeface="ＭＳ Ｐゴシック" pitchFamily="34" charset="-128"/>
              </a:rPr>
              <a:t>three phases of transfer</a:t>
            </a:r>
          </a:p>
          <a:p>
            <a:pPr lvl="1"/>
            <a:r>
              <a:rPr lang="en-US" smtClean="0">
                <a:ea typeface="ＭＳ Ｐゴシック" pitchFamily="34" charset="-128"/>
              </a:rPr>
              <a:t>handshaking (greeting)</a:t>
            </a:r>
          </a:p>
          <a:p>
            <a:pPr lvl="1"/>
            <a:r>
              <a:rPr lang="en-US" smtClean="0">
                <a:ea typeface="ＭＳ Ｐゴシック" pitchFamily="34" charset="-128"/>
              </a:rPr>
              <a:t>transfer of messages</a:t>
            </a:r>
          </a:p>
          <a:p>
            <a:pPr lvl="1"/>
            <a:r>
              <a:rPr lang="en-US" smtClean="0">
                <a:ea typeface="ＭＳ Ｐゴシック" pitchFamily="34" charset="-128"/>
              </a:rPr>
              <a:t>closure</a:t>
            </a:r>
          </a:p>
          <a:p>
            <a:r>
              <a:rPr lang="en-US" smtClean="0">
                <a:ea typeface="ＭＳ Ｐゴシック" pitchFamily="34" charset="-128"/>
              </a:rPr>
              <a:t>command/response interaction (like </a:t>
            </a:r>
            <a:r>
              <a:rPr lang="en-US" sz="2400" smtClean="0">
                <a:ea typeface="ＭＳ Ｐゴシック" pitchFamily="34" charset="-128"/>
              </a:rPr>
              <a:t>HTTP, FTP</a:t>
            </a:r>
            <a:r>
              <a:rPr lang="en-US" smtClean="0">
                <a:ea typeface="ＭＳ Ｐゴシック" pitchFamily="34" charset="-128"/>
              </a:rPr>
              <a:t>)</a:t>
            </a:r>
            <a:endParaRPr lang="en-US" smtClean="0">
              <a:solidFill>
                <a:schemeClr val="accent2"/>
              </a:solidFill>
              <a:ea typeface="ＭＳ Ｐゴシック" pitchFamily="34" charset="-128"/>
            </a:endParaRPr>
          </a:p>
          <a:p>
            <a:pPr lvl="1"/>
            <a:r>
              <a:rPr lang="en-US" smtClean="0">
                <a:solidFill>
                  <a:srgbClr val="000099"/>
                </a:solidFill>
                <a:ea typeface="ＭＳ Ｐゴシック" pitchFamily="34" charset="-128"/>
              </a:rPr>
              <a:t>commands:</a:t>
            </a:r>
            <a:r>
              <a:rPr lang="en-US" smtClean="0">
                <a:ea typeface="ＭＳ Ｐゴシック" pitchFamily="34" charset="-128"/>
              </a:rPr>
              <a:t> ASCII text</a:t>
            </a:r>
          </a:p>
          <a:p>
            <a:pPr lvl="1"/>
            <a:r>
              <a:rPr lang="en-US" smtClean="0">
                <a:solidFill>
                  <a:srgbClr val="000099"/>
                </a:solidFill>
                <a:ea typeface="ＭＳ Ｐゴシック" pitchFamily="34" charset="-128"/>
              </a:rPr>
              <a:t>response:</a:t>
            </a:r>
            <a:r>
              <a:rPr lang="en-US" smtClean="0">
                <a:ea typeface="ＭＳ Ｐゴシック" pitchFamily="34" charset="-128"/>
              </a:rPr>
              <a:t> status code and phrase</a:t>
            </a:r>
          </a:p>
          <a:p>
            <a:r>
              <a:rPr lang="en-US" smtClean="0">
                <a:ea typeface="ＭＳ Ｐゴシック" pitchFamily="34" charset="-128"/>
              </a:rPr>
              <a:t>messages must be in 7-bit ASCI</a:t>
            </a:r>
            <a:endParaRPr lang="en-US" sz="3200" smtClean="0">
              <a:ea typeface="ＭＳ Ｐゴシック" pitchFamily="34" charset="-128"/>
            </a:endParaRPr>
          </a:p>
          <a:p>
            <a:pPr lvl="1"/>
            <a:endParaRPr lang="en-US" sz="2000" smtClean="0">
              <a:ea typeface="ＭＳ Ｐゴシック" pitchFamily="34" charset="-128"/>
            </a:endParaRPr>
          </a:p>
        </p:txBody>
      </p:sp>
      <p:sp>
        <p:nvSpPr>
          <p:cNvPr id="2" name="Veri Yer Tutucusu 1"/>
          <p:cNvSpPr>
            <a:spLocks noGrp="1"/>
          </p:cNvSpPr>
          <p:nvPr>
            <p:ph type="dt" sz="quarter" idx="10"/>
          </p:nvPr>
        </p:nvSpPr>
        <p:spPr/>
        <p:txBody>
          <a:bodyPr/>
          <a:lstStyle/>
          <a:p>
            <a:pPr>
              <a:defRPr/>
            </a:pPr>
            <a:fld id="{1FC2BCD9-E8F7-41FA-BD51-B2CF8E2076B0}" type="datetime1">
              <a:rPr/>
              <a:pPr>
                <a:defRPr/>
              </a:pPr>
              <a:t>10/16/2012</a:t>
            </a:fld>
            <a:endParaRP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4275" name="Rectangle 8"/>
          <p:cNvSpPr>
            <a:spLocks noGrp="1" noChangeArrowheads="1"/>
          </p:cNvSpPr>
          <p:nvPr>
            <p:ph type="sldNum" sz="quarter" idx="12"/>
          </p:nvPr>
        </p:nvSpPr>
        <p:spPr>
          <a:noFill/>
        </p:spPr>
        <p:txBody>
          <a:bodyPr/>
          <a:lstStyle/>
          <a:p>
            <a:r>
              <a:rPr lang="en-US" smtClean="0">
                <a:latin typeface="Tahoma" pitchFamily="34" charset="0"/>
              </a:rPr>
              <a:t>2-</a:t>
            </a:r>
            <a:fld id="{2A2B7852-7D90-4886-ABA4-2A41EA467C3C}" type="slidenum">
              <a:rPr lang="en-US" smtClean="0">
                <a:latin typeface="Tahoma" pitchFamily="34" charset="0"/>
              </a:rPr>
              <a:pPr/>
              <a:t>52</a:t>
            </a:fld>
            <a:endParaRPr lang="en-US" smtClean="0">
              <a:latin typeface="Tahoma" pitchFamily="34" charset="0"/>
            </a:endParaRPr>
          </a:p>
        </p:txBody>
      </p:sp>
      <p:grpSp>
        <p:nvGrpSpPr>
          <p:cNvPr id="54276" name="Group 163"/>
          <p:cNvGrpSpPr>
            <a:grpSpLocks/>
          </p:cNvGrpSpPr>
          <p:nvPr/>
        </p:nvGrpSpPr>
        <p:grpSpPr bwMode="auto">
          <a:xfrm>
            <a:off x="1143000" y="4881563"/>
            <a:ext cx="912813" cy="1054100"/>
            <a:chOff x="3574" y="550"/>
            <a:chExt cx="575" cy="664"/>
          </a:xfrm>
        </p:grpSpPr>
        <p:grpSp>
          <p:nvGrpSpPr>
            <p:cNvPr id="54399" name="Group 164"/>
            <p:cNvGrpSpPr>
              <a:grpSpLocks/>
            </p:cNvGrpSpPr>
            <p:nvPr/>
          </p:nvGrpSpPr>
          <p:grpSpPr bwMode="auto">
            <a:xfrm>
              <a:off x="3588" y="692"/>
              <a:ext cx="561" cy="522"/>
              <a:chOff x="-44" y="1473"/>
              <a:chExt cx="981" cy="1105"/>
            </a:xfrm>
          </p:grpSpPr>
          <p:pic>
            <p:nvPicPr>
              <p:cNvPr id="54402" name="Picture 165"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54403" name="Freeform 16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4400"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4401"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4277" name="Group 130"/>
          <p:cNvGrpSpPr>
            <a:grpSpLocks/>
          </p:cNvGrpSpPr>
          <p:nvPr/>
        </p:nvGrpSpPr>
        <p:grpSpPr bwMode="auto">
          <a:xfrm>
            <a:off x="4852988" y="4613275"/>
            <a:ext cx="511175" cy="693738"/>
            <a:chOff x="4140" y="429"/>
            <a:chExt cx="1425" cy="2396"/>
          </a:xfrm>
        </p:grpSpPr>
        <p:sp>
          <p:nvSpPr>
            <p:cNvPr id="54367" name="Freeform 131"/>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54368" name="Rectangle 132"/>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54369" name="Freeform 133"/>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54370" name="Freeform 134"/>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4371" name="Rectangle 135"/>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4372" name="Group 136"/>
            <p:cNvGrpSpPr>
              <a:grpSpLocks/>
            </p:cNvGrpSpPr>
            <p:nvPr/>
          </p:nvGrpSpPr>
          <p:grpSpPr bwMode="auto">
            <a:xfrm>
              <a:off x="4749" y="668"/>
              <a:ext cx="581" cy="145"/>
              <a:chOff x="614" y="2568"/>
              <a:chExt cx="725" cy="139"/>
            </a:xfrm>
          </p:grpSpPr>
          <p:sp>
            <p:nvSpPr>
              <p:cNvPr id="54397" name="AutoShape 137"/>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4398" name="AutoShape 138"/>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4373" name="Rectangle 139"/>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4374" name="Group 140"/>
            <p:cNvGrpSpPr>
              <a:grpSpLocks/>
            </p:cNvGrpSpPr>
            <p:nvPr/>
          </p:nvGrpSpPr>
          <p:grpSpPr bwMode="auto">
            <a:xfrm>
              <a:off x="4747" y="994"/>
              <a:ext cx="581" cy="134"/>
              <a:chOff x="614" y="2568"/>
              <a:chExt cx="725" cy="139"/>
            </a:xfrm>
          </p:grpSpPr>
          <p:sp>
            <p:nvSpPr>
              <p:cNvPr id="54395" name="AutoShape 141"/>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4396" name="AutoShape 142"/>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4375" name="Rectangle 143"/>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54376" name="Rectangle 144"/>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4377" name="Group 145"/>
            <p:cNvGrpSpPr>
              <a:grpSpLocks/>
            </p:cNvGrpSpPr>
            <p:nvPr/>
          </p:nvGrpSpPr>
          <p:grpSpPr bwMode="auto">
            <a:xfrm>
              <a:off x="4735" y="1627"/>
              <a:ext cx="582" cy="151"/>
              <a:chOff x="614" y="2568"/>
              <a:chExt cx="725" cy="139"/>
            </a:xfrm>
          </p:grpSpPr>
          <p:sp>
            <p:nvSpPr>
              <p:cNvPr id="54393" name="AutoShape 146"/>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4394" name="AutoShape 147"/>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4378" name="Freeform 148"/>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54379" name="Group 149"/>
            <p:cNvGrpSpPr>
              <a:grpSpLocks/>
            </p:cNvGrpSpPr>
            <p:nvPr/>
          </p:nvGrpSpPr>
          <p:grpSpPr bwMode="auto">
            <a:xfrm>
              <a:off x="4739" y="1327"/>
              <a:ext cx="582" cy="139"/>
              <a:chOff x="614" y="2568"/>
              <a:chExt cx="725" cy="139"/>
            </a:xfrm>
          </p:grpSpPr>
          <p:sp>
            <p:nvSpPr>
              <p:cNvPr id="54391" name="AutoShape 150"/>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4392" name="AutoShape 151"/>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4380" name="Rectangle 152"/>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54381" name="Freeform 153"/>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4382" name="Freeform 154"/>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4383" name="Oval 155"/>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tr-TR"/>
            </a:p>
          </p:txBody>
        </p:sp>
        <p:sp>
          <p:nvSpPr>
            <p:cNvPr id="54384" name="Freeform 156"/>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54385" name="AutoShape 157"/>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54386" name="AutoShape 158"/>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54387" name="Oval 159"/>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tr-TR"/>
            </a:p>
          </p:txBody>
        </p:sp>
        <p:sp>
          <p:nvSpPr>
            <p:cNvPr id="54388" name="Oval 160"/>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54389" name="Oval 161"/>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tr-TR"/>
            </a:p>
          </p:txBody>
        </p:sp>
        <p:sp>
          <p:nvSpPr>
            <p:cNvPr id="54390" name="Rectangle 162"/>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54278" name="Group 97"/>
          <p:cNvGrpSpPr>
            <a:grpSpLocks/>
          </p:cNvGrpSpPr>
          <p:nvPr/>
        </p:nvGrpSpPr>
        <p:grpSpPr bwMode="auto">
          <a:xfrm>
            <a:off x="2674938" y="4668838"/>
            <a:ext cx="511175" cy="693737"/>
            <a:chOff x="4140" y="429"/>
            <a:chExt cx="1425" cy="2396"/>
          </a:xfrm>
        </p:grpSpPr>
        <p:sp>
          <p:nvSpPr>
            <p:cNvPr id="54335" name="Freeform 98"/>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54336" name="Rectangle 99"/>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54337" name="Freeform 100"/>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54338" name="Freeform 101"/>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4339" name="Rectangle 102"/>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4340" name="Group 103"/>
            <p:cNvGrpSpPr>
              <a:grpSpLocks/>
            </p:cNvGrpSpPr>
            <p:nvPr/>
          </p:nvGrpSpPr>
          <p:grpSpPr bwMode="auto">
            <a:xfrm>
              <a:off x="4749" y="668"/>
              <a:ext cx="581" cy="145"/>
              <a:chOff x="614" y="2568"/>
              <a:chExt cx="725" cy="139"/>
            </a:xfrm>
          </p:grpSpPr>
          <p:sp>
            <p:nvSpPr>
              <p:cNvPr id="54365" name="AutoShape 104"/>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4366" name="AutoShape 105"/>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4341" name="Rectangle 106"/>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4342" name="Group 107"/>
            <p:cNvGrpSpPr>
              <a:grpSpLocks/>
            </p:cNvGrpSpPr>
            <p:nvPr/>
          </p:nvGrpSpPr>
          <p:grpSpPr bwMode="auto">
            <a:xfrm>
              <a:off x="4747" y="994"/>
              <a:ext cx="581" cy="134"/>
              <a:chOff x="614" y="2568"/>
              <a:chExt cx="725" cy="139"/>
            </a:xfrm>
          </p:grpSpPr>
          <p:sp>
            <p:nvSpPr>
              <p:cNvPr id="54363" name="AutoShape 108"/>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4364" name="AutoShape 109"/>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4343" name="Rectangle 110"/>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54344" name="Rectangle 111"/>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4345" name="Group 112"/>
            <p:cNvGrpSpPr>
              <a:grpSpLocks/>
            </p:cNvGrpSpPr>
            <p:nvPr/>
          </p:nvGrpSpPr>
          <p:grpSpPr bwMode="auto">
            <a:xfrm>
              <a:off x="4735" y="1627"/>
              <a:ext cx="582" cy="151"/>
              <a:chOff x="614" y="2568"/>
              <a:chExt cx="725" cy="139"/>
            </a:xfrm>
          </p:grpSpPr>
          <p:sp>
            <p:nvSpPr>
              <p:cNvPr id="54361" name="AutoShape 113"/>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4362" name="AutoShape 114"/>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4346" name="Freeform 115"/>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54347" name="Group 116"/>
            <p:cNvGrpSpPr>
              <a:grpSpLocks/>
            </p:cNvGrpSpPr>
            <p:nvPr/>
          </p:nvGrpSpPr>
          <p:grpSpPr bwMode="auto">
            <a:xfrm>
              <a:off x="4739" y="1327"/>
              <a:ext cx="582" cy="139"/>
              <a:chOff x="614" y="2568"/>
              <a:chExt cx="725" cy="139"/>
            </a:xfrm>
          </p:grpSpPr>
          <p:sp>
            <p:nvSpPr>
              <p:cNvPr id="54359" name="AutoShape 117"/>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4360" name="AutoShape 118"/>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4348" name="Rectangle 119"/>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54349" name="Freeform 120"/>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4350" name="Freeform 121"/>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4351" name="Oval 122"/>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tr-TR"/>
            </a:p>
          </p:txBody>
        </p:sp>
        <p:sp>
          <p:nvSpPr>
            <p:cNvPr id="54352" name="Freeform 123"/>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54353" name="AutoShape 12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54354" name="AutoShape 125"/>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54355" name="Oval 126"/>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tr-TR"/>
            </a:p>
          </p:txBody>
        </p:sp>
        <p:sp>
          <p:nvSpPr>
            <p:cNvPr id="54356" name="Oval 127"/>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54357" name="Oval 128"/>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tr-TR"/>
            </a:p>
          </p:txBody>
        </p:sp>
        <p:sp>
          <p:nvSpPr>
            <p:cNvPr id="54358" name="Rectangle 129"/>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tr-TR"/>
            </a:p>
          </p:txBody>
        </p:sp>
      </p:grpSp>
      <p:pic>
        <p:nvPicPr>
          <p:cNvPr id="54279" name="Picture 83" descr="underline_base"/>
          <p:cNvPicPr>
            <a:picLocks noChangeArrowheads="1"/>
          </p:cNvPicPr>
          <p:nvPr/>
        </p:nvPicPr>
        <p:blipFill>
          <a:blip r:embed="rId4"/>
          <a:srcRect/>
          <a:stretch>
            <a:fillRect/>
          </a:stretch>
        </p:blipFill>
        <p:spPr bwMode="auto">
          <a:xfrm>
            <a:off x="584200" y="801688"/>
            <a:ext cx="7769225" cy="173037"/>
          </a:xfrm>
          <a:prstGeom prst="rect">
            <a:avLst/>
          </a:prstGeom>
          <a:noFill/>
          <a:ln w="9525">
            <a:noFill/>
            <a:miter lim="800000"/>
            <a:headEnd/>
            <a:tailEnd/>
          </a:ln>
        </p:spPr>
      </p:pic>
      <p:sp>
        <p:nvSpPr>
          <p:cNvPr id="54280" name="Rectangle 2"/>
          <p:cNvSpPr>
            <a:spLocks noGrp="1" noChangeArrowheads="1"/>
          </p:cNvSpPr>
          <p:nvPr>
            <p:ph type="title"/>
          </p:nvPr>
        </p:nvSpPr>
        <p:spPr>
          <a:xfrm>
            <a:off x="444500" y="22225"/>
            <a:ext cx="8235950" cy="1143000"/>
          </a:xfrm>
        </p:spPr>
        <p:txBody>
          <a:bodyPr/>
          <a:lstStyle/>
          <a:p>
            <a:r>
              <a:rPr lang="en-US" sz="4000" smtClean="0">
                <a:ea typeface="ＭＳ Ｐゴシック" pitchFamily="34" charset="-128"/>
              </a:rPr>
              <a:t>Scenario: Alice sends message to Bob</a:t>
            </a:r>
            <a:endParaRPr lang="en-US" smtClean="0">
              <a:ea typeface="ＭＳ Ｐゴシック" pitchFamily="34" charset="-128"/>
            </a:endParaRPr>
          </a:p>
        </p:txBody>
      </p:sp>
      <p:sp>
        <p:nvSpPr>
          <p:cNvPr id="54281" name="Rectangle 3"/>
          <p:cNvSpPr>
            <a:spLocks noGrp="1" noChangeArrowheads="1"/>
          </p:cNvSpPr>
          <p:nvPr>
            <p:ph type="body" sz="half" idx="1"/>
          </p:nvPr>
        </p:nvSpPr>
        <p:spPr>
          <a:xfrm>
            <a:off x="533400" y="1371600"/>
            <a:ext cx="3810000" cy="3219450"/>
          </a:xfrm>
        </p:spPr>
        <p:txBody>
          <a:bodyPr/>
          <a:lstStyle/>
          <a:p>
            <a:pPr>
              <a:buFont typeface="Wingdings" pitchFamily="2" charset="2"/>
              <a:buNone/>
            </a:pPr>
            <a:r>
              <a:rPr lang="en-US" sz="2200" smtClean="0">
                <a:ea typeface="ＭＳ Ｐゴシック" pitchFamily="34" charset="-128"/>
              </a:rPr>
              <a:t>1) Alice uses UA to compose message </a:t>
            </a:r>
            <a:r>
              <a:rPr lang="ja-JP" altLang="en-US" sz="2200" smtClean="0">
                <a:ea typeface="ＭＳ Ｐゴシック" pitchFamily="34" charset="-128"/>
              </a:rPr>
              <a:t>“</a:t>
            </a:r>
            <a:r>
              <a:rPr lang="en-US" altLang="ja-JP" sz="2200" smtClean="0">
                <a:ea typeface="ＭＳ Ｐゴシック" pitchFamily="34" charset="-128"/>
              </a:rPr>
              <a:t>to</a:t>
            </a:r>
            <a:r>
              <a:rPr lang="ja-JP" altLang="en-US" sz="2200" smtClean="0">
                <a:ea typeface="ＭＳ Ｐゴシック" pitchFamily="34" charset="-128"/>
              </a:rPr>
              <a:t>”</a:t>
            </a:r>
            <a:r>
              <a:rPr lang="en-US" altLang="ja-JP" sz="2200" smtClean="0">
                <a:ea typeface="ＭＳ Ｐゴシック" pitchFamily="34" charset="-128"/>
              </a:rPr>
              <a:t> </a:t>
            </a:r>
            <a:r>
              <a:rPr lang="en-US" altLang="ja-JP" sz="2200" smtClean="0">
                <a:latin typeface="Courier New" pitchFamily="49" charset="0"/>
                <a:ea typeface="ＭＳ Ｐゴシック" pitchFamily="34" charset="-128"/>
              </a:rPr>
              <a:t>bob@someschool.edu</a:t>
            </a:r>
          </a:p>
          <a:p>
            <a:pPr>
              <a:buFont typeface="Wingdings" pitchFamily="2" charset="2"/>
              <a:buNone/>
            </a:pPr>
            <a:r>
              <a:rPr lang="en-US" sz="2200" smtClean="0">
                <a:ea typeface="ＭＳ Ｐゴシック" pitchFamily="34" charset="-128"/>
              </a:rPr>
              <a:t>2) Alice</a:t>
            </a:r>
            <a:r>
              <a:rPr lang="ja-JP" altLang="en-US" sz="2200" smtClean="0">
                <a:ea typeface="ＭＳ Ｐゴシック" pitchFamily="34" charset="-128"/>
              </a:rPr>
              <a:t>’</a:t>
            </a:r>
            <a:r>
              <a:rPr lang="en-US" altLang="ja-JP" sz="2200" smtClean="0">
                <a:ea typeface="ＭＳ Ｐゴシック" pitchFamily="34" charset="-128"/>
              </a:rPr>
              <a:t>s UA sends message to her mail server; message placed in message queue</a:t>
            </a:r>
          </a:p>
          <a:p>
            <a:pPr>
              <a:buFont typeface="Wingdings" pitchFamily="2" charset="2"/>
              <a:buNone/>
            </a:pPr>
            <a:r>
              <a:rPr lang="en-US" sz="2200" smtClean="0">
                <a:ea typeface="ＭＳ Ｐゴシック" pitchFamily="34" charset="-128"/>
              </a:rPr>
              <a:t>3) client side of SMTP opens TCP connection with Bob</a:t>
            </a:r>
            <a:r>
              <a:rPr lang="ja-JP" altLang="en-US" sz="2200" smtClean="0">
                <a:ea typeface="ＭＳ Ｐゴシック" pitchFamily="34" charset="-128"/>
              </a:rPr>
              <a:t>’</a:t>
            </a:r>
            <a:r>
              <a:rPr lang="en-US" altLang="ja-JP" sz="2200" smtClean="0">
                <a:ea typeface="ＭＳ Ｐゴシック" pitchFamily="34" charset="-128"/>
              </a:rPr>
              <a:t>s mail server</a:t>
            </a:r>
            <a:endParaRPr lang="en-US" sz="2200" smtClean="0">
              <a:ea typeface="ＭＳ Ｐゴシック" pitchFamily="34" charset="-128"/>
            </a:endParaRPr>
          </a:p>
        </p:txBody>
      </p:sp>
      <p:sp>
        <p:nvSpPr>
          <p:cNvPr id="54282" name="Rectangle 4"/>
          <p:cNvSpPr>
            <a:spLocks noGrp="1" noChangeArrowheads="1"/>
          </p:cNvSpPr>
          <p:nvPr>
            <p:ph type="body" sz="half" idx="2"/>
          </p:nvPr>
        </p:nvSpPr>
        <p:spPr>
          <a:xfrm>
            <a:off x="4508500" y="1335088"/>
            <a:ext cx="3810000" cy="3268662"/>
          </a:xfrm>
        </p:spPr>
        <p:txBody>
          <a:bodyPr/>
          <a:lstStyle/>
          <a:p>
            <a:pPr>
              <a:buFont typeface="Wingdings" pitchFamily="2" charset="2"/>
              <a:buNone/>
            </a:pPr>
            <a:r>
              <a:rPr lang="en-US" sz="2200" smtClean="0">
                <a:ea typeface="ＭＳ Ｐゴシック" pitchFamily="34" charset="-128"/>
              </a:rPr>
              <a:t>4) SMTP client sends Alice</a:t>
            </a:r>
            <a:r>
              <a:rPr lang="ja-JP" altLang="en-US" sz="2200" smtClean="0">
                <a:ea typeface="ＭＳ Ｐゴシック" pitchFamily="34" charset="-128"/>
              </a:rPr>
              <a:t>’</a:t>
            </a:r>
            <a:r>
              <a:rPr lang="en-US" altLang="ja-JP" sz="2200" smtClean="0">
                <a:ea typeface="ＭＳ Ｐゴシック" pitchFamily="34" charset="-128"/>
              </a:rPr>
              <a:t>s message over the TCP connection</a:t>
            </a:r>
          </a:p>
          <a:p>
            <a:pPr>
              <a:buFont typeface="Wingdings" pitchFamily="2" charset="2"/>
              <a:buNone/>
            </a:pPr>
            <a:r>
              <a:rPr lang="en-US" sz="2200" smtClean="0">
                <a:ea typeface="ＭＳ Ｐゴシック" pitchFamily="34" charset="-128"/>
              </a:rPr>
              <a:t>5) Bob</a:t>
            </a:r>
            <a:r>
              <a:rPr lang="ja-JP" altLang="en-US" sz="2200" smtClean="0">
                <a:ea typeface="ＭＳ Ｐゴシック" pitchFamily="34" charset="-128"/>
              </a:rPr>
              <a:t>’</a:t>
            </a:r>
            <a:r>
              <a:rPr lang="en-US" altLang="ja-JP" sz="2200" smtClean="0">
                <a:ea typeface="ＭＳ Ｐゴシック" pitchFamily="34" charset="-128"/>
              </a:rPr>
              <a:t>s mail server places the message in Bob</a:t>
            </a:r>
            <a:r>
              <a:rPr lang="ja-JP" altLang="en-US" sz="2200" smtClean="0">
                <a:ea typeface="ＭＳ Ｐゴシック" pitchFamily="34" charset="-128"/>
              </a:rPr>
              <a:t>’</a:t>
            </a:r>
            <a:r>
              <a:rPr lang="en-US" altLang="ja-JP" sz="2200" smtClean="0">
                <a:ea typeface="ＭＳ Ｐゴシック" pitchFamily="34" charset="-128"/>
              </a:rPr>
              <a:t>s mailbox</a:t>
            </a:r>
          </a:p>
          <a:p>
            <a:pPr>
              <a:buFont typeface="Wingdings" pitchFamily="2" charset="2"/>
              <a:buNone/>
            </a:pPr>
            <a:r>
              <a:rPr lang="en-US" sz="2200" smtClean="0">
                <a:ea typeface="ＭＳ Ｐゴシック" pitchFamily="34" charset="-128"/>
              </a:rPr>
              <a:t>6) Bob invokes his user agent to read message</a:t>
            </a:r>
          </a:p>
          <a:p>
            <a:pPr>
              <a:buFont typeface="Wingdings" pitchFamily="2" charset="2"/>
              <a:buNone/>
            </a:pPr>
            <a:endParaRPr lang="en-US" sz="2200" smtClean="0">
              <a:ea typeface="ＭＳ Ｐゴシック" pitchFamily="34" charset="-128"/>
            </a:endParaRPr>
          </a:p>
        </p:txBody>
      </p:sp>
      <p:grpSp>
        <p:nvGrpSpPr>
          <p:cNvPr id="54283" name="Group 20"/>
          <p:cNvGrpSpPr>
            <a:grpSpLocks/>
          </p:cNvGrpSpPr>
          <p:nvPr/>
        </p:nvGrpSpPr>
        <p:grpSpPr bwMode="auto">
          <a:xfrm>
            <a:off x="2808288" y="4956175"/>
            <a:ext cx="809625" cy="1049338"/>
            <a:chOff x="4296" y="2627"/>
            <a:chExt cx="510" cy="661"/>
          </a:xfrm>
        </p:grpSpPr>
        <p:sp>
          <p:nvSpPr>
            <p:cNvPr id="54320" name="Rectangle 2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4321" name="Text Box 22"/>
            <p:cNvSpPr txBox="1">
              <a:spLocks noChangeArrowheads="1"/>
            </p:cNvSpPr>
            <p:nvPr/>
          </p:nvSpPr>
          <p:spPr bwMode="auto">
            <a:xfrm>
              <a:off x="4304" y="2627"/>
              <a:ext cx="472"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sz="2400"/>
            </a:p>
          </p:txBody>
        </p:sp>
        <p:sp>
          <p:nvSpPr>
            <p:cNvPr id="54322"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tr-TR" sz="2400"/>
            </a:p>
          </p:txBody>
        </p:sp>
        <p:sp>
          <p:nvSpPr>
            <p:cNvPr id="54323" name="Line 2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tr-TR"/>
            </a:p>
          </p:txBody>
        </p:sp>
        <p:sp>
          <p:nvSpPr>
            <p:cNvPr id="54324" name="Line 2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tr-TR"/>
            </a:p>
          </p:txBody>
        </p:sp>
        <p:sp>
          <p:nvSpPr>
            <p:cNvPr id="54325" name="Line 2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tr-TR"/>
            </a:p>
          </p:txBody>
        </p:sp>
        <p:sp>
          <p:nvSpPr>
            <p:cNvPr id="54326" name="Line 2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tr-TR"/>
            </a:p>
          </p:txBody>
        </p:sp>
        <p:sp>
          <p:nvSpPr>
            <p:cNvPr id="54327" name="Line 2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tr-TR"/>
            </a:p>
          </p:txBody>
        </p:sp>
        <p:sp>
          <p:nvSpPr>
            <p:cNvPr id="54328" name="Line 2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tr-TR"/>
            </a:p>
          </p:txBody>
        </p:sp>
        <p:sp>
          <p:nvSpPr>
            <p:cNvPr id="54329" name="Line 3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tr-TR"/>
            </a:p>
          </p:txBody>
        </p:sp>
        <p:sp>
          <p:nvSpPr>
            <p:cNvPr id="54330"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4331"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4332"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4333"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4334"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grpSp>
      <p:pic>
        <p:nvPicPr>
          <p:cNvPr id="54284" name="Picture 36" descr="Alice"/>
          <p:cNvPicPr>
            <a:picLocks noChangeAspect="1" noChangeArrowheads="1"/>
          </p:cNvPicPr>
          <p:nvPr/>
        </p:nvPicPr>
        <p:blipFill>
          <a:blip r:embed="rId5"/>
          <a:srcRect/>
          <a:stretch>
            <a:fillRect/>
          </a:stretch>
        </p:blipFill>
        <p:spPr bwMode="auto">
          <a:xfrm>
            <a:off x="403225" y="5121275"/>
            <a:ext cx="561975" cy="693738"/>
          </a:xfrm>
          <a:prstGeom prst="rect">
            <a:avLst/>
          </a:prstGeom>
          <a:noFill/>
          <a:ln w="9525">
            <a:noFill/>
            <a:miter lim="800000"/>
            <a:headEnd/>
            <a:tailEnd/>
          </a:ln>
        </p:spPr>
      </p:pic>
      <p:pic>
        <p:nvPicPr>
          <p:cNvPr id="54285" name="Picture 37" descr="Bob"/>
          <p:cNvPicPr>
            <a:picLocks noChangeAspect="1" noChangeArrowheads="1"/>
          </p:cNvPicPr>
          <p:nvPr/>
        </p:nvPicPr>
        <p:blipFill>
          <a:blip r:embed="rId6"/>
          <a:srcRect/>
          <a:stretch>
            <a:fillRect/>
          </a:stretch>
        </p:blipFill>
        <p:spPr bwMode="auto">
          <a:xfrm>
            <a:off x="7793038" y="5026025"/>
            <a:ext cx="676275" cy="690563"/>
          </a:xfrm>
          <a:prstGeom prst="rect">
            <a:avLst/>
          </a:prstGeom>
          <a:noFill/>
          <a:ln w="9525">
            <a:noFill/>
            <a:miter lim="800000"/>
            <a:headEnd/>
            <a:tailEnd/>
          </a:ln>
        </p:spPr>
      </p:pic>
      <p:grpSp>
        <p:nvGrpSpPr>
          <p:cNvPr id="54286" name="Group 48"/>
          <p:cNvGrpSpPr>
            <a:grpSpLocks/>
          </p:cNvGrpSpPr>
          <p:nvPr/>
        </p:nvGrpSpPr>
        <p:grpSpPr bwMode="auto">
          <a:xfrm>
            <a:off x="4999038" y="4902200"/>
            <a:ext cx="809625" cy="1049338"/>
            <a:chOff x="4296" y="2627"/>
            <a:chExt cx="510" cy="661"/>
          </a:xfrm>
        </p:grpSpPr>
        <p:sp>
          <p:nvSpPr>
            <p:cNvPr id="54305" name="Rectangle 4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4306" name="Text Box 50"/>
            <p:cNvSpPr txBox="1">
              <a:spLocks noChangeArrowheads="1"/>
            </p:cNvSpPr>
            <p:nvPr/>
          </p:nvSpPr>
          <p:spPr bwMode="auto">
            <a:xfrm>
              <a:off x="4304" y="2627"/>
              <a:ext cx="472"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sz="2400"/>
            </a:p>
          </p:txBody>
        </p:sp>
        <p:sp>
          <p:nvSpPr>
            <p:cNvPr id="54307"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tr-TR" sz="2400"/>
            </a:p>
          </p:txBody>
        </p:sp>
        <p:sp>
          <p:nvSpPr>
            <p:cNvPr id="54308" name="Line 5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tr-TR"/>
            </a:p>
          </p:txBody>
        </p:sp>
        <p:sp>
          <p:nvSpPr>
            <p:cNvPr id="54309" name="Line 5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tr-TR"/>
            </a:p>
          </p:txBody>
        </p:sp>
        <p:sp>
          <p:nvSpPr>
            <p:cNvPr id="54310" name="Line 5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tr-TR"/>
            </a:p>
          </p:txBody>
        </p:sp>
        <p:sp>
          <p:nvSpPr>
            <p:cNvPr id="54311" name="Line 5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tr-TR"/>
            </a:p>
          </p:txBody>
        </p:sp>
        <p:sp>
          <p:nvSpPr>
            <p:cNvPr id="54312" name="Line 5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tr-TR"/>
            </a:p>
          </p:txBody>
        </p:sp>
        <p:sp>
          <p:nvSpPr>
            <p:cNvPr id="54313" name="Line 5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tr-TR"/>
            </a:p>
          </p:txBody>
        </p:sp>
        <p:sp>
          <p:nvSpPr>
            <p:cNvPr id="54314" name="Line 5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tr-TR"/>
            </a:p>
          </p:txBody>
        </p:sp>
        <p:sp>
          <p:nvSpPr>
            <p:cNvPr id="54315"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4316"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4317"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4318"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sp>
          <p:nvSpPr>
            <p:cNvPr id="54319"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tr-TR" sz="2400"/>
            </a:p>
          </p:txBody>
        </p:sp>
      </p:grpSp>
      <p:sp>
        <p:nvSpPr>
          <p:cNvPr id="54287" name="Line 69"/>
          <p:cNvSpPr>
            <a:spLocks noChangeShapeType="1"/>
          </p:cNvSpPr>
          <p:nvPr/>
        </p:nvSpPr>
        <p:spPr bwMode="auto">
          <a:xfrm>
            <a:off x="1928813" y="5494338"/>
            <a:ext cx="892175" cy="146050"/>
          </a:xfrm>
          <a:prstGeom prst="line">
            <a:avLst/>
          </a:prstGeom>
          <a:noFill/>
          <a:ln w="12700">
            <a:solidFill>
              <a:schemeClr val="accent2"/>
            </a:solidFill>
            <a:round/>
            <a:headEnd/>
            <a:tailEnd type="triangle" w="med" len="med"/>
          </a:ln>
        </p:spPr>
        <p:txBody>
          <a:bodyPr wrap="none" anchor="ctr"/>
          <a:lstStyle/>
          <a:p>
            <a:endParaRPr lang="tr-TR"/>
          </a:p>
        </p:txBody>
      </p:sp>
      <p:sp>
        <p:nvSpPr>
          <p:cNvPr id="54288" name="Line 70"/>
          <p:cNvSpPr>
            <a:spLocks noChangeShapeType="1"/>
          </p:cNvSpPr>
          <p:nvPr/>
        </p:nvSpPr>
        <p:spPr bwMode="auto">
          <a:xfrm>
            <a:off x="3614738" y="5629275"/>
            <a:ext cx="1379537" cy="219075"/>
          </a:xfrm>
          <a:prstGeom prst="line">
            <a:avLst/>
          </a:prstGeom>
          <a:noFill/>
          <a:ln w="12700">
            <a:solidFill>
              <a:schemeClr val="accent2"/>
            </a:solidFill>
            <a:round/>
            <a:headEnd/>
            <a:tailEnd type="triangle" w="med" len="med"/>
          </a:ln>
        </p:spPr>
        <p:txBody>
          <a:bodyPr wrap="none" anchor="ctr"/>
          <a:lstStyle/>
          <a:p>
            <a:endParaRPr lang="tr-TR"/>
          </a:p>
        </p:txBody>
      </p:sp>
      <p:sp>
        <p:nvSpPr>
          <p:cNvPr id="54289" name="Line 71"/>
          <p:cNvSpPr>
            <a:spLocks noChangeShapeType="1"/>
          </p:cNvSpPr>
          <p:nvPr/>
        </p:nvSpPr>
        <p:spPr bwMode="auto">
          <a:xfrm flipV="1">
            <a:off x="5845175" y="5408613"/>
            <a:ext cx="1027113" cy="427037"/>
          </a:xfrm>
          <a:prstGeom prst="line">
            <a:avLst/>
          </a:prstGeom>
          <a:noFill/>
          <a:ln w="12700">
            <a:solidFill>
              <a:schemeClr val="accent2"/>
            </a:solidFill>
            <a:round/>
            <a:headEnd/>
            <a:tailEnd type="triangle" w="med" len="med"/>
          </a:ln>
        </p:spPr>
        <p:txBody>
          <a:bodyPr wrap="none" anchor="ctr"/>
          <a:lstStyle/>
          <a:p>
            <a:endParaRPr lang="tr-TR"/>
          </a:p>
        </p:txBody>
      </p:sp>
      <p:sp>
        <p:nvSpPr>
          <p:cNvPr id="54290" name="Oval 72"/>
          <p:cNvSpPr>
            <a:spLocks noChangeArrowheads="1"/>
          </p:cNvSpPr>
          <p:nvPr/>
        </p:nvSpPr>
        <p:spPr bwMode="auto">
          <a:xfrm>
            <a:off x="1058863" y="4943475"/>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1</a:t>
            </a:r>
            <a:endParaRPr lang="en-US" sz="2400"/>
          </a:p>
        </p:txBody>
      </p:sp>
      <p:sp>
        <p:nvSpPr>
          <p:cNvPr id="54291" name="Oval 74"/>
          <p:cNvSpPr>
            <a:spLocks noChangeArrowheads="1"/>
          </p:cNvSpPr>
          <p:nvPr/>
        </p:nvSpPr>
        <p:spPr bwMode="auto">
          <a:xfrm>
            <a:off x="2168525" y="5438775"/>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2</a:t>
            </a:r>
            <a:endParaRPr lang="en-US" sz="2400"/>
          </a:p>
        </p:txBody>
      </p:sp>
      <p:sp>
        <p:nvSpPr>
          <p:cNvPr id="54292" name="Oval 75"/>
          <p:cNvSpPr>
            <a:spLocks noChangeArrowheads="1"/>
          </p:cNvSpPr>
          <p:nvPr/>
        </p:nvSpPr>
        <p:spPr bwMode="auto">
          <a:xfrm>
            <a:off x="3040063" y="5518150"/>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3</a:t>
            </a:r>
            <a:endParaRPr lang="en-US" sz="2400"/>
          </a:p>
        </p:txBody>
      </p:sp>
      <p:sp>
        <p:nvSpPr>
          <p:cNvPr id="54293" name="Oval 76"/>
          <p:cNvSpPr>
            <a:spLocks noChangeArrowheads="1"/>
          </p:cNvSpPr>
          <p:nvPr/>
        </p:nvSpPr>
        <p:spPr bwMode="auto">
          <a:xfrm>
            <a:off x="4151313" y="5603875"/>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4</a:t>
            </a:r>
            <a:endParaRPr lang="en-US" sz="2400"/>
          </a:p>
        </p:txBody>
      </p:sp>
      <p:sp>
        <p:nvSpPr>
          <p:cNvPr id="54294" name="Oval 77"/>
          <p:cNvSpPr>
            <a:spLocks noChangeArrowheads="1"/>
          </p:cNvSpPr>
          <p:nvPr/>
        </p:nvSpPr>
        <p:spPr bwMode="auto">
          <a:xfrm>
            <a:off x="5256213" y="5935663"/>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5</a:t>
            </a:r>
            <a:endParaRPr lang="en-US" sz="2400"/>
          </a:p>
        </p:txBody>
      </p:sp>
      <p:sp>
        <p:nvSpPr>
          <p:cNvPr id="54295" name="Oval 78"/>
          <p:cNvSpPr>
            <a:spLocks noChangeArrowheads="1"/>
          </p:cNvSpPr>
          <p:nvPr/>
        </p:nvSpPr>
        <p:spPr bwMode="auto">
          <a:xfrm>
            <a:off x="6178550" y="5505450"/>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6</a:t>
            </a:r>
            <a:endParaRPr lang="en-US" sz="2400"/>
          </a:p>
        </p:txBody>
      </p:sp>
      <p:sp>
        <p:nvSpPr>
          <p:cNvPr id="54296" name="Text Box 95"/>
          <p:cNvSpPr txBox="1">
            <a:spLocks noChangeArrowheads="1"/>
          </p:cNvSpPr>
          <p:nvPr/>
        </p:nvSpPr>
        <p:spPr bwMode="auto">
          <a:xfrm>
            <a:off x="2324100" y="6069013"/>
            <a:ext cx="1819275" cy="336550"/>
          </a:xfrm>
          <a:prstGeom prst="rect">
            <a:avLst/>
          </a:prstGeom>
          <a:noFill/>
          <a:ln w="9525">
            <a:noFill/>
            <a:miter lim="800000"/>
            <a:headEnd/>
            <a:tailEnd/>
          </a:ln>
        </p:spPr>
        <p:txBody>
          <a:bodyPr wrap="none">
            <a:spAutoFit/>
          </a:bodyPr>
          <a:lstStyle/>
          <a:p>
            <a:pPr marL="342900" indent="-342900"/>
            <a:r>
              <a:rPr lang="en-US" sz="1600"/>
              <a:t>Alice</a:t>
            </a:r>
            <a:r>
              <a:rPr lang="ja-JP" altLang="en-US" sz="1600"/>
              <a:t>’</a:t>
            </a:r>
            <a:r>
              <a:rPr lang="en-US" altLang="ja-JP" sz="1600"/>
              <a:t>s mail server</a:t>
            </a:r>
            <a:endParaRPr lang="en-US" sz="1600"/>
          </a:p>
        </p:txBody>
      </p:sp>
      <p:sp>
        <p:nvSpPr>
          <p:cNvPr id="54297" name="Text Box 96"/>
          <p:cNvSpPr txBox="1">
            <a:spLocks noChangeArrowheads="1"/>
          </p:cNvSpPr>
          <p:nvPr/>
        </p:nvSpPr>
        <p:spPr bwMode="auto">
          <a:xfrm>
            <a:off x="4598988" y="6132513"/>
            <a:ext cx="1741487" cy="336550"/>
          </a:xfrm>
          <a:prstGeom prst="rect">
            <a:avLst/>
          </a:prstGeom>
          <a:noFill/>
          <a:ln w="9525">
            <a:noFill/>
            <a:miter lim="800000"/>
            <a:headEnd/>
            <a:tailEnd/>
          </a:ln>
        </p:spPr>
        <p:txBody>
          <a:bodyPr wrap="none">
            <a:spAutoFit/>
          </a:bodyPr>
          <a:lstStyle/>
          <a:p>
            <a:pPr marL="342900" indent="-342900"/>
            <a:r>
              <a:rPr lang="en-US" sz="1600"/>
              <a:t>Bob</a:t>
            </a:r>
            <a:r>
              <a:rPr lang="ja-JP" altLang="en-US" sz="1600"/>
              <a:t>’</a:t>
            </a:r>
            <a:r>
              <a:rPr lang="en-US" altLang="ja-JP" sz="1600"/>
              <a:t>s mail server</a:t>
            </a:r>
            <a:endParaRPr lang="en-US" sz="1600"/>
          </a:p>
        </p:txBody>
      </p:sp>
      <p:grpSp>
        <p:nvGrpSpPr>
          <p:cNvPr id="54298" name="Group 169"/>
          <p:cNvGrpSpPr>
            <a:grpSpLocks/>
          </p:cNvGrpSpPr>
          <p:nvPr/>
        </p:nvGrpSpPr>
        <p:grpSpPr bwMode="auto">
          <a:xfrm>
            <a:off x="6672263" y="4808538"/>
            <a:ext cx="912812" cy="1054100"/>
            <a:chOff x="3574" y="550"/>
            <a:chExt cx="575" cy="664"/>
          </a:xfrm>
        </p:grpSpPr>
        <p:grpSp>
          <p:nvGrpSpPr>
            <p:cNvPr id="54300" name="Group 170"/>
            <p:cNvGrpSpPr>
              <a:grpSpLocks/>
            </p:cNvGrpSpPr>
            <p:nvPr/>
          </p:nvGrpSpPr>
          <p:grpSpPr bwMode="auto">
            <a:xfrm>
              <a:off x="3588" y="692"/>
              <a:ext cx="561" cy="522"/>
              <a:chOff x="-44" y="1473"/>
              <a:chExt cx="981" cy="1105"/>
            </a:xfrm>
          </p:grpSpPr>
          <p:pic>
            <p:nvPicPr>
              <p:cNvPr id="54303" name="Picture 171"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54304" name="Freeform 17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4301"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4302"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sp>
        <p:nvSpPr>
          <p:cNvPr id="2" name="Veri Yer Tutucusu 1"/>
          <p:cNvSpPr>
            <a:spLocks noGrp="1"/>
          </p:cNvSpPr>
          <p:nvPr>
            <p:ph type="dt" sz="quarter" idx="10"/>
          </p:nvPr>
        </p:nvSpPr>
        <p:spPr/>
        <p:txBody>
          <a:bodyPr/>
          <a:lstStyle/>
          <a:p>
            <a:pPr>
              <a:defRPr/>
            </a:pPr>
            <a:fld id="{3AD84A79-AB17-418E-9D67-7302C55D4261}" type="datetime1">
              <a:rPr/>
              <a:pPr>
                <a:defRPr/>
              </a:pPr>
              <a:t>10/16/2012</a:t>
            </a:fld>
            <a:endParaRP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5299" name="Rectangle 8"/>
          <p:cNvSpPr>
            <a:spLocks noGrp="1" noChangeArrowheads="1"/>
          </p:cNvSpPr>
          <p:nvPr>
            <p:ph type="sldNum" sz="quarter" idx="12"/>
          </p:nvPr>
        </p:nvSpPr>
        <p:spPr>
          <a:noFill/>
        </p:spPr>
        <p:txBody>
          <a:bodyPr/>
          <a:lstStyle/>
          <a:p>
            <a:r>
              <a:rPr lang="en-US" smtClean="0">
                <a:latin typeface="Tahoma" pitchFamily="34" charset="0"/>
              </a:rPr>
              <a:t>2-</a:t>
            </a:r>
            <a:fld id="{99E73CF8-B29A-4BF8-AA66-5B4C3941F1EB}" type="slidenum">
              <a:rPr lang="en-US" smtClean="0">
                <a:latin typeface="Tahoma" pitchFamily="34" charset="0"/>
              </a:rPr>
              <a:pPr/>
              <a:t>53</a:t>
            </a:fld>
            <a:endParaRPr lang="en-US" smtClean="0">
              <a:latin typeface="Tahoma" pitchFamily="34" charset="0"/>
            </a:endParaRPr>
          </a:p>
        </p:txBody>
      </p:sp>
      <p:pic>
        <p:nvPicPr>
          <p:cNvPr id="55300" name="Picture 10" descr="underline_base"/>
          <p:cNvPicPr>
            <a:picLocks noChangeArrowheads="1"/>
          </p:cNvPicPr>
          <p:nvPr/>
        </p:nvPicPr>
        <p:blipFill>
          <a:blip r:embed="rId3"/>
          <a:srcRect/>
          <a:stretch>
            <a:fillRect/>
          </a:stretch>
        </p:blipFill>
        <p:spPr bwMode="auto">
          <a:xfrm>
            <a:off x="528638" y="854075"/>
            <a:ext cx="5484812" cy="173038"/>
          </a:xfrm>
          <a:prstGeom prst="rect">
            <a:avLst/>
          </a:prstGeom>
          <a:noFill/>
          <a:ln w="9525">
            <a:noFill/>
            <a:miter lim="800000"/>
            <a:headEnd/>
            <a:tailEnd/>
          </a:ln>
        </p:spPr>
      </p:pic>
      <p:sp>
        <p:nvSpPr>
          <p:cNvPr id="55301" name="Rectangle 2"/>
          <p:cNvSpPr>
            <a:spLocks noGrp="1" noChangeArrowheads="1"/>
          </p:cNvSpPr>
          <p:nvPr>
            <p:ph type="title"/>
          </p:nvPr>
        </p:nvSpPr>
        <p:spPr>
          <a:xfrm>
            <a:off x="533400" y="201613"/>
            <a:ext cx="7772400" cy="903287"/>
          </a:xfrm>
        </p:spPr>
        <p:txBody>
          <a:bodyPr/>
          <a:lstStyle/>
          <a:p>
            <a:r>
              <a:rPr lang="en-US" sz="4000" smtClean="0">
                <a:ea typeface="ＭＳ Ｐゴシック" pitchFamily="34" charset="-128"/>
              </a:rPr>
              <a:t>Sample SMTP interaction</a:t>
            </a:r>
            <a:endParaRPr lang="en-US" smtClean="0">
              <a:ea typeface="ＭＳ Ｐゴシック" pitchFamily="34" charset="-128"/>
            </a:endParaRPr>
          </a:p>
        </p:txBody>
      </p:sp>
      <p:sp>
        <p:nvSpPr>
          <p:cNvPr id="55302" name="Rectangle 3"/>
          <p:cNvSpPr>
            <a:spLocks noChangeArrowheads="1"/>
          </p:cNvSpPr>
          <p:nvPr/>
        </p:nvSpPr>
        <p:spPr bwMode="auto">
          <a:xfrm>
            <a:off x="0" y="1273175"/>
            <a:ext cx="8870950" cy="4664075"/>
          </a:xfrm>
          <a:prstGeom prst="rect">
            <a:avLst/>
          </a:prstGeom>
          <a:noFill/>
          <a:ln w="9525">
            <a:noFill/>
            <a:miter lim="800000"/>
            <a:headEnd/>
            <a:tailEnd/>
          </a:ln>
        </p:spPr>
        <p:txBody>
          <a:bodyPr wrap="none">
            <a:spAutoFit/>
          </a:bodyPr>
          <a:lstStyle/>
          <a:p>
            <a:pPr>
              <a:spcBef>
                <a:spcPct val="0"/>
              </a:spcBef>
              <a:buClrTx/>
              <a:buSzTx/>
              <a:buFontTx/>
              <a:buNone/>
            </a:pPr>
            <a:r>
              <a:rPr lang="en-US" b="1">
                <a:latin typeface="Courier New" pitchFamily="49" charset="0"/>
              </a:rPr>
              <a:t>     S: 220 hamburger.edu </a:t>
            </a:r>
          </a:p>
          <a:p>
            <a:pPr>
              <a:spcBef>
                <a:spcPct val="0"/>
              </a:spcBef>
              <a:buClrTx/>
              <a:buSzTx/>
              <a:buFontTx/>
              <a:buNone/>
            </a:pPr>
            <a:r>
              <a:rPr lang="en-US" b="1">
                <a:latin typeface="Courier New" pitchFamily="49" charset="0"/>
              </a:rPr>
              <a:t>     C: HELO crepes.fr </a:t>
            </a:r>
          </a:p>
          <a:p>
            <a:pPr>
              <a:spcBef>
                <a:spcPct val="0"/>
              </a:spcBef>
              <a:buClrTx/>
              <a:buSzTx/>
              <a:buFontTx/>
              <a:buNone/>
            </a:pPr>
            <a:r>
              <a:rPr lang="en-US" b="1">
                <a:latin typeface="Courier New" pitchFamily="49" charset="0"/>
              </a:rPr>
              <a:t>     S: 250  Hello crepes.fr, pleased to meet you </a:t>
            </a:r>
          </a:p>
          <a:p>
            <a:pPr>
              <a:spcBef>
                <a:spcPct val="0"/>
              </a:spcBef>
              <a:buClrTx/>
              <a:buSzTx/>
              <a:buFontTx/>
              <a:buNone/>
            </a:pPr>
            <a:r>
              <a:rPr lang="en-US" b="1">
                <a:latin typeface="Courier New" pitchFamily="49" charset="0"/>
              </a:rPr>
              <a:t>     C: MAIL FROM: &lt;alice@crepes.fr&gt; </a:t>
            </a:r>
          </a:p>
          <a:p>
            <a:pPr>
              <a:spcBef>
                <a:spcPct val="0"/>
              </a:spcBef>
              <a:buClrTx/>
              <a:buSzTx/>
              <a:buFontTx/>
              <a:buNone/>
            </a:pPr>
            <a:r>
              <a:rPr lang="en-US" b="1">
                <a:latin typeface="Courier New" pitchFamily="49" charset="0"/>
              </a:rPr>
              <a:t>     S: 250 alice@crepes.fr... Sender ok </a:t>
            </a:r>
          </a:p>
          <a:p>
            <a:pPr>
              <a:spcBef>
                <a:spcPct val="0"/>
              </a:spcBef>
              <a:buClrTx/>
              <a:buSzTx/>
              <a:buFontTx/>
              <a:buNone/>
            </a:pPr>
            <a:r>
              <a:rPr lang="en-US" b="1">
                <a:latin typeface="Courier New" pitchFamily="49" charset="0"/>
              </a:rPr>
              <a:t>     C: RCPT TO: &lt;bob@hamburger.edu&gt; </a:t>
            </a:r>
          </a:p>
          <a:p>
            <a:pPr>
              <a:spcBef>
                <a:spcPct val="0"/>
              </a:spcBef>
              <a:buClrTx/>
              <a:buSzTx/>
              <a:buFontTx/>
              <a:buNone/>
            </a:pPr>
            <a:r>
              <a:rPr lang="en-US" b="1">
                <a:latin typeface="Courier New" pitchFamily="49" charset="0"/>
              </a:rPr>
              <a:t>     S: 250 bob@hamburger.edu ... Recipient ok </a:t>
            </a:r>
          </a:p>
          <a:p>
            <a:pPr>
              <a:spcBef>
                <a:spcPct val="0"/>
              </a:spcBef>
              <a:buClrTx/>
              <a:buSzTx/>
              <a:buFontTx/>
              <a:buNone/>
            </a:pPr>
            <a:r>
              <a:rPr lang="en-US" b="1">
                <a:latin typeface="Courier New" pitchFamily="49" charset="0"/>
              </a:rPr>
              <a:t>     C: DATA </a:t>
            </a:r>
          </a:p>
          <a:p>
            <a:pPr>
              <a:spcBef>
                <a:spcPct val="0"/>
              </a:spcBef>
              <a:buClrTx/>
              <a:buSzTx/>
              <a:buFontTx/>
              <a:buNone/>
            </a:pPr>
            <a:r>
              <a:rPr lang="en-US" b="1">
                <a:latin typeface="Courier New" pitchFamily="49" charset="0"/>
              </a:rPr>
              <a:t>     S: 354 Enter mail, end with "." on a line by itself </a:t>
            </a:r>
          </a:p>
          <a:p>
            <a:pPr>
              <a:spcBef>
                <a:spcPct val="0"/>
              </a:spcBef>
              <a:buClrTx/>
              <a:buSzTx/>
              <a:buFontTx/>
              <a:buNone/>
            </a:pPr>
            <a:r>
              <a:rPr lang="en-US" b="1">
                <a:latin typeface="Courier New" pitchFamily="49" charset="0"/>
              </a:rPr>
              <a:t>     C: Do you like ketchup? </a:t>
            </a:r>
          </a:p>
          <a:p>
            <a:pPr>
              <a:spcBef>
                <a:spcPct val="0"/>
              </a:spcBef>
              <a:buClrTx/>
              <a:buSzTx/>
              <a:buFontTx/>
              <a:buNone/>
            </a:pPr>
            <a:r>
              <a:rPr lang="en-US" b="1">
                <a:latin typeface="Courier New" pitchFamily="49" charset="0"/>
              </a:rPr>
              <a:t>     C: How about pickles? </a:t>
            </a:r>
          </a:p>
          <a:p>
            <a:pPr>
              <a:spcBef>
                <a:spcPct val="0"/>
              </a:spcBef>
              <a:buClrTx/>
              <a:buSzTx/>
              <a:buFontTx/>
              <a:buNone/>
            </a:pPr>
            <a:r>
              <a:rPr lang="en-US" b="1">
                <a:latin typeface="Courier New" pitchFamily="49" charset="0"/>
              </a:rPr>
              <a:t>     C: . </a:t>
            </a:r>
          </a:p>
          <a:p>
            <a:pPr>
              <a:spcBef>
                <a:spcPct val="0"/>
              </a:spcBef>
              <a:buClrTx/>
              <a:buSzTx/>
              <a:buFontTx/>
              <a:buNone/>
            </a:pPr>
            <a:r>
              <a:rPr lang="en-US" b="1">
                <a:latin typeface="Courier New" pitchFamily="49" charset="0"/>
              </a:rPr>
              <a:t>     S: 250 Message accepted for delivery </a:t>
            </a:r>
          </a:p>
          <a:p>
            <a:pPr>
              <a:spcBef>
                <a:spcPct val="0"/>
              </a:spcBef>
              <a:buClrTx/>
              <a:buSzTx/>
              <a:buFontTx/>
              <a:buNone/>
            </a:pPr>
            <a:r>
              <a:rPr lang="en-US" b="1">
                <a:latin typeface="Courier New" pitchFamily="49" charset="0"/>
              </a:rPr>
              <a:t>     C: QUIT </a:t>
            </a:r>
          </a:p>
          <a:p>
            <a:pPr>
              <a:spcBef>
                <a:spcPct val="0"/>
              </a:spcBef>
              <a:buClrTx/>
              <a:buSzTx/>
              <a:buFontTx/>
              <a:buNone/>
            </a:pPr>
            <a:r>
              <a:rPr lang="en-US" b="1">
                <a:latin typeface="Courier New" pitchFamily="49" charset="0"/>
              </a:rPr>
              <a:t>     S: 221 hamburger.edu closing connection</a:t>
            </a:r>
            <a:endParaRPr lang="en-US">
              <a:latin typeface="Times New Roman" pitchFamily="18" charset="0"/>
            </a:endParaRPr>
          </a:p>
        </p:txBody>
      </p:sp>
      <p:sp>
        <p:nvSpPr>
          <p:cNvPr id="2" name="Veri Yer Tutucusu 1"/>
          <p:cNvSpPr>
            <a:spLocks noGrp="1"/>
          </p:cNvSpPr>
          <p:nvPr>
            <p:ph type="dt" sz="quarter" idx="10"/>
          </p:nvPr>
        </p:nvSpPr>
        <p:spPr/>
        <p:txBody>
          <a:bodyPr/>
          <a:lstStyle/>
          <a:p>
            <a:pPr>
              <a:defRPr/>
            </a:pPr>
            <a:fld id="{98C7C3BF-CDA7-4176-8335-238587194AFA}" type="datetime1">
              <a:rPr/>
              <a:pPr>
                <a:defRPr/>
              </a:pPr>
              <a:t>10/16/2012</a:t>
            </a:fld>
            <a:endParaRP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6323" name="Rectangle 8"/>
          <p:cNvSpPr>
            <a:spLocks noGrp="1" noChangeArrowheads="1"/>
          </p:cNvSpPr>
          <p:nvPr>
            <p:ph type="sldNum" sz="quarter" idx="12"/>
          </p:nvPr>
        </p:nvSpPr>
        <p:spPr>
          <a:noFill/>
        </p:spPr>
        <p:txBody>
          <a:bodyPr/>
          <a:lstStyle/>
          <a:p>
            <a:r>
              <a:rPr lang="en-US" smtClean="0">
                <a:latin typeface="Tahoma" pitchFamily="34" charset="0"/>
              </a:rPr>
              <a:t>2-</a:t>
            </a:r>
            <a:fld id="{C9265745-F338-447D-AC44-ECD4C6C544ED}" type="slidenum">
              <a:rPr lang="en-US" smtClean="0">
                <a:latin typeface="Tahoma" pitchFamily="34" charset="0"/>
              </a:rPr>
              <a:pPr/>
              <a:t>54</a:t>
            </a:fld>
            <a:endParaRPr lang="en-US" smtClean="0">
              <a:latin typeface="Tahoma" pitchFamily="34" charset="0"/>
            </a:endParaRPr>
          </a:p>
        </p:txBody>
      </p:sp>
      <p:pic>
        <p:nvPicPr>
          <p:cNvPr id="56324" name="Picture 11" descr="underline_base"/>
          <p:cNvPicPr>
            <a:picLocks noChangeArrowheads="1"/>
          </p:cNvPicPr>
          <p:nvPr/>
        </p:nvPicPr>
        <p:blipFill>
          <a:blip r:embed="rId3"/>
          <a:srcRect/>
          <a:stretch>
            <a:fillRect/>
          </a:stretch>
        </p:blipFill>
        <p:spPr bwMode="auto">
          <a:xfrm>
            <a:off x="482600" y="1030288"/>
            <a:ext cx="6399213" cy="173037"/>
          </a:xfrm>
          <a:prstGeom prst="rect">
            <a:avLst/>
          </a:prstGeom>
          <a:noFill/>
          <a:ln w="9525">
            <a:noFill/>
            <a:miter lim="800000"/>
            <a:headEnd/>
            <a:tailEnd/>
          </a:ln>
        </p:spPr>
      </p:pic>
      <p:sp>
        <p:nvSpPr>
          <p:cNvPr id="56325" name="Rectangle 2"/>
          <p:cNvSpPr>
            <a:spLocks noGrp="1" noChangeArrowheads="1"/>
          </p:cNvSpPr>
          <p:nvPr>
            <p:ph type="title"/>
          </p:nvPr>
        </p:nvSpPr>
        <p:spPr>
          <a:xfrm>
            <a:off x="373063" y="414338"/>
            <a:ext cx="7772400" cy="884237"/>
          </a:xfrm>
        </p:spPr>
        <p:txBody>
          <a:bodyPr/>
          <a:lstStyle/>
          <a:p>
            <a:r>
              <a:rPr lang="en-US" sz="3600" smtClean="0">
                <a:ea typeface="ＭＳ Ｐゴシック" pitchFamily="34" charset="-128"/>
              </a:rPr>
              <a:t>Try SMTP interaction for yourself:</a:t>
            </a:r>
            <a:endParaRPr lang="en-US" smtClean="0">
              <a:ea typeface="ＭＳ Ｐゴシック" pitchFamily="34" charset="-128"/>
            </a:endParaRPr>
          </a:p>
        </p:txBody>
      </p:sp>
      <p:sp>
        <p:nvSpPr>
          <p:cNvPr id="56326" name="Rectangle 3"/>
          <p:cNvSpPr>
            <a:spLocks noGrp="1" noChangeArrowheads="1"/>
          </p:cNvSpPr>
          <p:nvPr>
            <p:ph type="body" idx="1"/>
          </p:nvPr>
        </p:nvSpPr>
        <p:spPr>
          <a:xfrm>
            <a:off x="598488" y="1579563"/>
            <a:ext cx="7772400" cy="4648200"/>
          </a:xfrm>
        </p:spPr>
        <p:txBody>
          <a:bodyPr/>
          <a:lstStyle/>
          <a:p>
            <a:r>
              <a:rPr lang="en-US" sz="2400" b="1" smtClean="0">
                <a:latin typeface="Courier New" pitchFamily="49" charset="0"/>
                <a:ea typeface="ＭＳ Ｐゴシック" pitchFamily="34" charset="-128"/>
              </a:rPr>
              <a:t>telnet servername 25</a:t>
            </a:r>
            <a:endParaRPr lang="en-US" sz="2400" smtClean="0">
              <a:ea typeface="ＭＳ Ｐゴシック" pitchFamily="34" charset="-128"/>
            </a:endParaRPr>
          </a:p>
          <a:p>
            <a:r>
              <a:rPr lang="en-US" sz="2400" smtClean="0">
                <a:ea typeface="ＭＳ Ｐゴシック" pitchFamily="34" charset="-128"/>
              </a:rPr>
              <a:t>see 220 reply from server</a:t>
            </a:r>
          </a:p>
          <a:p>
            <a:r>
              <a:rPr lang="en-US" sz="2400" smtClean="0">
                <a:ea typeface="ＭＳ Ｐゴシック" pitchFamily="34" charset="-128"/>
              </a:rPr>
              <a:t>enter HELO, MAIL FROM, RCPT TO, DATA, QUIT commands</a:t>
            </a:r>
            <a:r>
              <a:rPr lang="en-US" smtClean="0">
                <a:ea typeface="ＭＳ Ｐゴシック" pitchFamily="34" charset="-128"/>
              </a:rPr>
              <a:t> </a:t>
            </a:r>
          </a:p>
          <a:p>
            <a:pPr>
              <a:buFont typeface="Wingdings" pitchFamily="2" charset="2"/>
              <a:buNone/>
            </a:pPr>
            <a:endParaRPr lang="en-US" sz="2400" smtClean="0">
              <a:ea typeface="ＭＳ Ｐゴシック" pitchFamily="34" charset="-128"/>
            </a:endParaRPr>
          </a:p>
          <a:p>
            <a:pPr>
              <a:buFont typeface="Wingdings" pitchFamily="2" charset="2"/>
              <a:buNone/>
            </a:pPr>
            <a:r>
              <a:rPr lang="en-US" sz="2400" smtClean="0">
                <a:ea typeface="ＭＳ Ｐゴシック" pitchFamily="34" charset="-128"/>
              </a:rPr>
              <a:t>above lets you send email without using email client (reader)</a:t>
            </a:r>
            <a:endParaRPr lang="en-US" smtClean="0">
              <a:ea typeface="ＭＳ Ｐゴシック" pitchFamily="34" charset="-128"/>
            </a:endParaRPr>
          </a:p>
        </p:txBody>
      </p:sp>
      <p:sp>
        <p:nvSpPr>
          <p:cNvPr id="2" name="Veri Yer Tutucusu 1"/>
          <p:cNvSpPr>
            <a:spLocks noGrp="1"/>
          </p:cNvSpPr>
          <p:nvPr>
            <p:ph type="dt" sz="quarter" idx="10"/>
          </p:nvPr>
        </p:nvSpPr>
        <p:spPr/>
        <p:txBody>
          <a:bodyPr/>
          <a:lstStyle/>
          <a:p>
            <a:pPr>
              <a:defRPr/>
            </a:pPr>
            <a:fld id="{E14335F0-ECA8-4E18-BFF4-B4FE72E96B6A}" type="datetime1">
              <a:rPr/>
              <a:pPr>
                <a:defRPr/>
              </a:pPr>
              <a:t>10/16/2012</a:t>
            </a:fld>
            <a:endParaRP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7347" name="Rectangle 8"/>
          <p:cNvSpPr>
            <a:spLocks noGrp="1" noChangeArrowheads="1"/>
          </p:cNvSpPr>
          <p:nvPr>
            <p:ph type="sldNum" sz="quarter" idx="12"/>
          </p:nvPr>
        </p:nvSpPr>
        <p:spPr>
          <a:noFill/>
        </p:spPr>
        <p:txBody>
          <a:bodyPr/>
          <a:lstStyle/>
          <a:p>
            <a:r>
              <a:rPr lang="en-US" smtClean="0">
                <a:latin typeface="Tahoma" pitchFamily="34" charset="0"/>
              </a:rPr>
              <a:t>2-</a:t>
            </a:r>
            <a:fld id="{698B5339-2200-4E4F-A587-1BFFEE65C188}" type="slidenum">
              <a:rPr lang="en-US" smtClean="0">
                <a:latin typeface="Tahoma" pitchFamily="34" charset="0"/>
              </a:rPr>
              <a:pPr/>
              <a:t>55</a:t>
            </a:fld>
            <a:endParaRPr lang="en-US" smtClean="0">
              <a:latin typeface="Tahoma" pitchFamily="34" charset="0"/>
            </a:endParaRPr>
          </a:p>
        </p:txBody>
      </p:sp>
      <p:sp>
        <p:nvSpPr>
          <p:cNvPr id="57348" name="Rectangle 2"/>
          <p:cNvSpPr>
            <a:spLocks noGrp="1" noChangeArrowheads="1"/>
          </p:cNvSpPr>
          <p:nvPr>
            <p:ph type="title"/>
          </p:nvPr>
        </p:nvSpPr>
        <p:spPr>
          <a:xfrm>
            <a:off x="533400" y="161925"/>
            <a:ext cx="7772400" cy="1143000"/>
          </a:xfrm>
        </p:spPr>
        <p:txBody>
          <a:bodyPr/>
          <a:lstStyle/>
          <a:p>
            <a:r>
              <a:rPr lang="en-US" smtClean="0">
                <a:ea typeface="ＭＳ Ｐゴシック" pitchFamily="34" charset="-128"/>
              </a:rPr>
              <a:t>SMTP: final words</a:t>
            </a:r>
          </a:p>
        </p:txBody>
      </p:sp>
      <p:sp>
        <p:nvSpPr>
          <p:cNvPr id="57349" name="Rectangle 3"/>
          <p:cNvSpPr>
            <a:spLocks noGrp="1" noChangeArrowheads="1"/>
          </p:cNvSpPr>
          <p:nvPr>
            <p:ph type="body" sz="half" idx="1"/>
          </p:nvPr>
        </p:nvSpPr>
        <p:spPr>
          <a:xfrm>
            <a:off x="501650" y="1555750"/>
            <a:ext cx="3810000" cy="4648200"/>
          </a:xfrm>
        </p:spPr>
        <p:txBody>
          <a:bodyPr/>
          <a:lstStyle/>
          <a:p>
            <a:r>
              <a:rPr lang="en-US" sz="2400" smtClean="0">
                <a:ea typeface="ＭＳ Ｐゴシック" pitchFamily="34" charset="-128"/>
              </a:rPr>
              <a:t>SMTP uses persistent connections</a:t>
            </a:r>
          </a:p>
          <a:p>
            <a:r>
              <a:rPr lang="en-US" sz="2400" smtClean="0">
                <a:ea typeface="ＭＳ Ｐゴシック" pitchFamily="34" charset="-128"/>
              </a:rPr>
              <a:t>SMTP requires message (header &amp; body) to be in 7-bit ASCII</a:t>
            </a:r>
          </a:p>
          <a:p>
            <a:r>
              <a:rPr lang="en-US" sz="2400" smtClean="0">
                <a:ea typeface="ＭＳ Ｐゴシック" pitchFamily="34" charset="-128"/>
              </a:rPr>
              <a:t>SMTP server uses </a:t>
            </a:r>
            <a:r>
              <a:rPr lang="en-US" sz="2400" smtClean="0">
                <a:latin typeface="Courier New" pitchFamily="49" charset="0"/>
                <a:ea typeface="ＭＳ Ｐゴシック" pitchFamily="34" charset="-128"/>
              </a:rPr>
              <a:t>CRLF.CRLF</a:t>
            </a:r>
            <a:r>
              <a:rPr lang="en-US" sz="2400" smtClean="0">
                <a:ea typeface="ＭＳ Ｐゴシック" pitchFamily="34" charset="-128"/>
              </a:rPr>
              <a:t> to determine end of message</a:t>
            </a:r>
          </a:p>
        </p:txBody>
      </p:sp>
      <p:sp>
        <p:nvSpPr>
          <p:cNvPr id="57350" name="Rectangle 4"/>
          <p:cNvSpPr>
            <a:spLocks noGrp="1" noChangeArrowheads="1"/>
          </p:cNvSpPr>
          <p:nvPr>
            <p:ph type="body" sz="half" idx="2"/>
          </p:nvPr>
        </p:nvSpPr>
        <p:spPr>
          <a:xfrm>
            <a:off x="4495800" y="1511300"/>
            <a:ext cx="3810000" cy="4648200"/>
          </a:xfrm>
        </p:spPr>
        <p:txBody>
          <a:bodyPr/>
          <a:lstStyle/>
          <a:p>
            <a:pPr>
              <a:buFont typeface="Wingdings" pitchFamily="2" charset="2"/>
              <a:buNone/>
            </a:pPr>
            <a:r>
              <a:rPr lang="en-US" i="1" smtClean="0">
                <a:solidFill>
                  <a:srgbClr val="CC0000"/>
                </a:solidFill>
                <a:ea typeface="ＭＳ Ｐゴシック" pitchFamily="34" charset="-128"/>
              </a:rPr>
              <a:t>comparison with HTTP:</a:t>
            </a:r>
          </a:p>
          <a:p>
            <a:pPr>
              <a:spcBef>
                <a:spcPct val="50000"/>
              </a:spcBef>
            </a:pPr>
            <a:r>
              <a:rPr lang="en-US" sz="2400" smtClean="0">
                <a:ea typeface="ＭＳ Ｐゴシック" pitchFamily="34" charset="-128"/>
              </a:rPr>
              <a:t>HTTP: pull</a:t>
            </a:r>
          </a:p>
          <a:p>
            <a:pPr>
              <a:spcAft>
                <a:spcPct val="50000"/>
              </a:spcAft>
            </a:pPr>
            <a:r>
              <a:rPr lang="en-US" sz="2400" smtClean="0">
                <a:ea typeface="ＭＳ Ｐゴシック" pitchFamily="34" charset="-128"/>
              </a:rPr>
              <a:t>SMTP: push</a:t>
            </a:r>
          </a:p>
          <a:p>
            <a:pPr>
              <a:spcAft>
                <a:spcPct val="50000"/>
              </a:spcAft>
            </a:pPr>
            <a:r>
              <a:rPr lang="en-US" sz="2400" smtClean="0">
                <a:ea typeface="ＭＳ Ｐゴシック" pitchFamily="34" charset="-128"/>
              </a:rPr>
              <a:t>both have ASCII command/response interaction, status codes</a:t>
            </a:r>
          </a:p>
          <a:p>
            <a:r>
              <a:rPr lang="en-US" sz="2400" smtClean="0">
                <a:ea typeface="ＭＳ Ｐゴシック" pitchFamily="34" charset="-128"/>
              </a:rPr>
              <a:t>HTTP: each object encapsulated in its own response msg</a:t>
            </a:r>
          </a:p>
          <a:p>
            <a:r>
              <a:rPr lang="en-US" sz="2400" smtClean="0">
                <a:ea typeface="ＭＳ Ｐゴシック" pitchFamily="34" charset="-128"/>
              </a:rPr>
              <a:t>SMTP: multiple objects sent in multipart msg</a:t>
            </a:r>
          </a:p>
        </p:txBody>
      </p:sp>
      <p:pic>
        <p:nvPicPr>
          <p:cNvPr id="57351" name="Picture 10" descr="underline_base"/>
          <p:cNvPicPr>
            <a:picLocks noChangeArrowheads="1"/>
          </p:cNvPicPr>
          <p:nvPr/>
        </p:nvPicPr>
        <p:blipFill>
          <a:blip r:embed="rId3"/>
          <a:srcRect/>
          <a:stretch>
            <a:fillRect/>
          </a:stretch>
        </p:blipFill>
        <p:spPr bwMode="auto">
          <a:xfrm>
            <a:off x="488950" y="968375"/>
            <a:ext cx="4570413"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13F122DB-18E0-4010-AE8F-CD114E900EB1}" type="datetime1">
              <a:rPr/>
              <a:pPr>
                <a:defRPr/>
              </a:pPr>
              <a:t>10/16/2012</a:t>
            </a:fld>
            <a:endParaRP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8371" name="Rectangle 8"/>
          <p:cNvSpPr>
            <a:spLocks noGrp="1" noChangeArrowheads="1"/>
          </p:cNvSpPr>
          <p:nvPr>
            <p:ph type="sldNum" sz="quarter" idx="12"/>
          </p:nvPr>
        </p:nvSpPr>
        <p:spPr>
          <a:noFill/>
        </p:spPr>
        <p:txBody>
          <a:bodyPr/>
          <a:lstStyle/>
          <a:p>
            <a:r>
              <a:rPr lang="en-US" smtClean="0">
                <a:latin typeface="Tahoma" pitchFamily="34" charset="0"/>
              </a:rPr>
              <a:t>2-</a:t>
            </a:r>
            <a:fld id="{5EC1ED79-8C8D-43C0-B06D-54F720BD11DB}" type="slidenum">
              <a:rPr lang="en-US" smtClean="0">
                <a:latin typeface="Tahoma" pitchFamily="34" charset="0"/>
              </a:rPr>
              <a:pPr/>
              <a:t>56</a:t>
            </a:fld>
            <a:endParaRPr lang="en-US" smtClean="0">
              <a:latin typeface="Tahoma" pitchFamily="34" charset="0"/>
            </a:endParaRPr>
          </a:p>
        </p:txBody>
      </p:sp>
      <p:sp>
        <p:nvSpPr>
          <p:cNvPr id="58372" name="Rectangle 2"/>
          <p:cNvSpPr>
            <a:spLocks noGrp="1" noChangeArrowheads="1"/>
          </p:cNvSpPr>
          <p:nvPr>
            <p:ph type="title"/>
          </p:nvPr>
        </p:nvSpPr>
        <p:spPr>
          <a:xfrm>
            <a:off x="533400" y="117475"/>
            <a:ext cx="7772400" cy="1143000"/>
          </a:xfrm>
        </p:spPr>
        <p:txBody>
          <a:bodyPr/>
          <a:lstStyle/>
          <a:p>
            <a:r>
              <a:rPr lang="en-US" sz="4000" smtClean="0">
                <a:ea typeface="ＭＳ Ｐゴシック" pitchFamily="34" charset="-128"/>
              </a:rPr>
              <a:t>Mail message format</a:t>
            </a:r>
            <a:endParaRPr lang="en-US" smtClean="0">
              <a:ea typeface="ＭＳ Ｐゴシック" pitchFamily="34" charset="-128"/>
            </a:endParaRPr>
          </a:p>
        </p:txBody>
      </p:sp>
      <p:sp>
        <p:nvSpPr>
          <p:cNvPr id="58373" name="Rectangle 3"/>
          <p:cNvSpPr>
            <a:spLocks noGrp="1" noChangeArrowheads="1"/>
          </p:cNvSpPr>
          <p:nvPr>
            <p:ph type="body" sz="half" idx="1"/>
          </p:nvPr>
        </p:nvSpPr>
        <p:spPr>
          <a:xfrm>
            <a:off x="533400" y="1611313"/>
            <a:ext cx="3810000" cy="4648200"/>
          </a:xfrm>
        </p:spPr>
        <p:txBody>
          <a:bodyPr/>
          <a:lstStyle/>
          <a:p>
            <a:pPr>
              <a:buFont typeface="Wingdings" pitchFamily="2" charset="2"/>
              <a:buNone/>
            </a:pPr>
            <a:r>
              <a:rPr lang="en-US" sz="2400" smtClean="0">
                <a:ea typeface="ＭＳ Ｐゴシック" pitchFamily="34" charset="-128"/>
              </a:rPr>
              <a:t>SMTP: protocol for exchanging email msgs</a:t>
            </a:r>
          </a:p>
          <a:p>
            <a:pPr>
              <a:buFont typeface="Wingdings" pitchFamily="2" charset="2"/>
              <a:buNone/>
            </a:pPr>
            <a:r>
              <a:rPr lang="en-US" sz="2400" smtClean="0">
                <a:ea typeface="ＭＳ Ｐゴシック" pitchFamily="34" charset="-128"/>
              </a:rPr>
              <a:t>RFC 822: standard for text message format:</a:t>
            </a:r>
          </a:p>
          <a:p>
            <a:r>
              <a:rPr lang="en-US" sz="2400" smtClean="0">
                <a:ea typeface="ＭＳ Ｐゴシック" pitchFamily="34" charset="-128"/>
              </a:rPr>
              <a:t>header lines, e.g.,</a:t>
            </a:r>
          </a:p>
          <a:p>
            <a:pPr lvl="1"/>
            <a:r>
              <a:rPr lang="en-US" sz="2000" smtClean="0">
                <a:ea typeface="ＭＳ Ｐゴシック" pitchFamily="34" charset="-128"/>
              </a:rPr>
              <a:t>To:</a:t>
            </a:r>
          </a:p>
          <a:p>
            <a:pPr lvl="1"/>
            <a:r>
              <a:rPr lang="en-US" sz="2000" smtClean="0">
                <a:ea typeface="ＭＳ Ｐゴシック" pitchFamily="34" charset="-128"/>
              </a:rPr>
              <a:t>From:</a:t>
            </a:r>
          </a:p>
          <a:p>
            <a:pPr lvl="1"/>
            <a:r>
              <a:rPr lang="en-US" sz="2000" smtClean="0">
                <a:ea typeface="ＭＳ Ｐゴシック" pitchFamily="34" charset="-128"/>
              </a:rPr>
              <a:t>Subject:</a:t>
            </a:r>
          </a:p>
          <a:p>
            <a:pPr lvl="1">
              <a:buFont typeface="Wingdings" pitchFamily="2" charset="2"/>
              <a:buNone/>
            </a:pPr>
            <a:r>
              <a:rPr lang="en-US" i="1" smtClean="0">
                <a:solidFill>
                  <a:srgbClr val="FF0000"/>
                </a:solidFill>
                <a:ea typeface="ＭＳ Ｐゴシック" pitchFamily="34" charset="-128"/>
              </a:rPr>
              <a:t>different</a:t>
            </a:r>
            <a:r>
              <a:rPr lang="en-US" i="1" smtClean="0">
                <a:solidFill>
                  <a:srgbClr val="66FFCC"/>
                </a:solidFill>
                <a:ea typeface="ＭＳ Ｐゴシック" pitchFamily="34" charset="-128"/>
              </a:rPr>
              <a:t> </a:t>
            </a:r>
            <a:r>
              <a:rPr lang="en-US" i="1" smtClean="0">
                <a:ea typeface="ＭＳ Ｐゴシック" pitchFamily="34" charset="-128"/>
              </a:rPr>
              <a:t>from </a:t>
            </a:r>
            <a:r>
              <a:rPr lang="en-US" sz="2200" smtClean="0">
                <a:ea typeface="ＭＳ Ｐゴシック" pitchFamily="34" charset="-128"/>
              </a:rPr>
              <a:t>SMTP MAIL FROM, RCPT TO:</a:t>
            </a:r>
            <a:r>
              <a:rPr lang="en-US" smtClean="0">
                <a:ea typeface="ＭＳ Ｐゴシック" pitchFamily="34" charset="-128"/>
              </a:rPr>
              <a:t> commands!</a:t>
            </a:r>
          </a:p>
          <a:p>
            <a:r>
              <a:rPr lang="en-US" sz="2400" smtClean="0">
                <a:ea typeface="ＭＳ Ｐゴシック" pitchFamily="34" charset="-128"/>
              </a:rPr>
              <a:t>Body: the </a:t>
            </a:r>
            <a:r>
              <a:rPr lang="ja-JP" altLang="en-US" sz="2400" smtClean="0">
                <a:ea typeface="ＭＳ Ｐゴシック" pitchFamily="34" charset="-128"/>
              </a:rPr>
              <a:t>“</a:t>
            </a:r>
            <a:r>
              <a:rPr lang="en-US" altLang="ja-JP" sz="2400" smtClean="0">
                <a:ea typeface="ＭＳ Ｐゴシック" pitchFamily="34" charset="-128"/>
              </a:rPr>
              <a:t>message</a:t>
            </a:r>
            <a:r>
              <a:rPr lang="ja-JP" altLang="en-US" sz="2400" smtClean="0">
                <a:ea typeface="ＭＳ Ｐゴシック" pitchFamily="34" charset="-128"/>
              </a:rPr>
              <a:t>”</a:t>
            </a:r>
            <a:r>
              <a:rPr lang="en-US" altLang="ja-JP" sz="2400" smtClean="0">
                <a:ea typeface="ＭＳ Ｐゴシック" pitchFamily="34" charset="-128"/>
              </a:rPr>
              <a:t> </a:t>
            </a:r>
          </a:p>
          <a:p>
            <a:pPr lvl="1"/>
            <a:r>
              <a:rPr lang="en-US" sz="2000" smtClean="0">
                <a:ea typeface="ＭＳ Ｐゴシック" pitchFamily="34" charset="-128"/>
              </a:rPr>
              <a:t>ASCII characters only</a:t>
            </a:r>
          </a:p>
        </p:txBody>
      </p:sp>
      <p:sp>
        <p:nvSpPr>
          <p:cNvPr id="58374" name="Rectangle 5"/>
          <p:cNvSpPr>
            <a:spLocks noChangeArrowheads="1"/>
          </p:cNvSpPr>
          <p:nvPr/>
        </p:nvSpPr>
        <p:spPr bwMode="auto">
          <a:xfrm>
            <a:off x="4978400" y="1892300"/>
            <a:ext cx="2832100" cy="4318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2400">
                <a:solidFill>
                  <a:schemeClr val="bg1"/>
                </a:solidFill>
              </a:rPr>
              <a:t>header</a:t>
            </a:r>
          </a:p>
        </p:txBody>
      </p:sp>
      <p:sp>
        <p:nvSpPr>
          <p:cNvPr id="58375" name="Rectangle 7"/>
          <p:cNvSpPr>
            <a:spLocks noChangeArrowheads="1"/>
          </p:cNvSpPr>
          <p:nvPr/>
        </p:nvSpPr>
        <p:spPr bwMode="auto">
          <a:xfrm>
            <a:off x="4978400" y="2705100"/>
            <a:ext cx="2832100" cy="1739900"/>
          </a:xfrm>
          <a:prstGeom prst="rect">
            <a:avLst/>
          </a:prstGeom>
          <a:solidFill>
            <a:schemeClr val="accent2"/>
          </a:solidFill>
          <a:ln w="9525">
            <a:solidFill>
              <a:schemeClr val="tx1"/>
            </a:solidFill>
            <a:miter lim="800000"/>
            <a:headEnd/>
            <a:tailEnd/>
          </a:ln>
        </p:spPr>
        <p:txBody>
          <a:bodyPr wrap="none" anchor="ctr"/>
          <a:lstStyle/>
          <a:p>
            <a:pPr algn="ctr">
              <a:spcBef>
                <a:spcPct val="0"/>
              </a:spcBef>
              <a:buClrTx/>
              <a:buSzTx/>
              <a:buFontTx/>
              <a:buNone/>
            </a:pPr>
            <a:r>
              <a:rPr lang="en-US" sz="2400">
                <a:solidFill>
                  <a:schemeClr val="bg1"/>
                </a:solidFill>
              </a:rPr>
              <a:t>body</a:t>
            </a:r>
          </a:p>
        </p:txBody>
      </p:sp>
      <p:sp>
        <p:nvSpPr>
          <p:cNvPr id="58376" name="Rectangle 9"/>
          <p:cNvSpPr>
            <a:spLocks noChangeArrowheads="1"/>
          </p:cNvSpPr>
          <p:nvPr/>
        </p:nvSpPr>
        <p:spPr bwMode="auto">
          <a:xfrm>
            <a:off x="4775200" y="1778000"/>
            <a:ext cx="3238500" cy="3073400"/>
          </a:xfrm>
          <a:prstGeom prst="rect">
            <a:avLst/>
          </a:prstGeom>
          <a:noFill/>
          <a:ln w="12700">
            <a:solidFill>
              <a:schemeClr val="tx1"/>
            </a:solidFill>
            <a:miter lim="800000"/>
            <a:headEnd/>
            <a:tailEnd/>
          </a:ln>
        </p:spPr>
        <p:txBody>
          <a:bodyPr wrap="none" anchor="ctr"/>
          <a:lstStyle/>
          <a:p>
            <a:endParaRPr lang="tr-TR" sz="2400"/>
          </a:p>
        </p:txBody>
      </p:sp>
      <p:sp>
        <p:nvSpPr>
          <p:cNvPr id="58377" name="Line 10"/>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p:spPr>
        <p:txBody>
          <a:bodyPr wrap="none" anchor="ctr"/>
          <a:lstStyle/>
          <a:p>
            <a:endParaRPr lang="tr-TR"/>
          </a:p>
        </p:txBody>
      </p:sp>
      <p:sp>
        <p:nvSpPr>
          <p:cNvPr id="58378" name="Line 11"/>
          <p:cNvSpPr>
            <a:spLocks noChangeShapeType="1"/>
          </p:cNvSpPr>
          <p:nvPr/>
        </p:nvSpPr>
        <p:spPr bwMode="auto">
          <a:xfrm flipV="1">
            <a:off x="3009900" y="3327400"/>
            <a:ext cx="1905000" cy="1879600"/>
          </a:xfrm>
          <a:prstGeom prst="line">
            <a:avLst/>
          </a:prstGeom>
          <a:noFill/>
          <a:ln w="19050">
            <a:solidFill>
              <a:srgbClr val="FF0000"/>
            </a:solidFill>
            <a:round/>
            <a:headEnd/>
            <a:tailEnd type="triangle" w="med" len="med"/>
          </a:ln>
        </p:spPr>
        <p:txBody>
          <a:bodyPr wrap="none" anchor="ctr"/>
          <a:lstStyle/>
          <a:p>
            <a:endParaRPr lang="tr-TR"/>
          </a:p>
        </p:txBody>
      </p:sp>
      <p:sp>
        <p:nvSpPr>
          <p:cNvPr id="58379" name="Text Box 13"/>
          <p:cNvSpPr txBox="1">
            <a:spLocks noChangeArrowheads="1"/>
          </p:cNvSpPr>
          <p:nvPr/>
        </p:nvSpPr>
        <p:spPr bwMode="auto">
          <a:xfrm>
            <a:off x="8139113" y="2112963"/>
            <a:ext cx="792162" cy="701675"/>
          </a:xfrm>
          <a:prstGeom prst="rect">
            <a:avLst/>
          </a:prstGeom>
          <a:noFill/>
          <a:ln w="9525">
            <a:noFill/>
            <a:miter lim="800000"/>
            <a:headEnd/>
            <a:tailEnd/>
          </a:ln>
        </p:spPr>
        <p:txBody>
          <a:bodyPr wrap="none">
            <a:spAutoFit/>
          </a:bodyPr>
          <a:lstStyle/>
          <a:p>
            <a:pPr algn="ctr">
              <a:spcBef>
                <a:spcPct val="0"/>
              </a:spcBef>
              <a:buClrTx/>
              <a:buSzTx/>
              <a:buFontTx/>
              <a:buNone/>
            </a:pPr>
            <a:r>
              <a:rPr lang="en-US"/>
              <a:t>blank</a:t>
            </a:r>
          </a:p>
          <a:p>
            <a:pPr algn="ctr">
              <a:spcBef>
                <a:spcPct val="0"/>
              </a:spcBef>
              <a:buClrTx/>
              <a:buSzTx/>
              <a:buFontTx/>
              <a:buNone/>
            </a:pPr>
            <a:r>
              <a:rPr lang="en-US"/>
              <a:t>line</a:t>
            </a:r>
          </a:p>
        </p:txBody>
      </p:sp>
      <p:sp>
        <p:nvSpPr>
          <p:cNvPr id="58380" name="Line 14"/>
          <p:cNvSpPr>
            <a:spLocks noChangeShapeType="1"/>
          </p:cNvSpPr>
          <p:nvPr/>
        </p:nvSpPr>
        <p:spPr bwMode="auto">
          <a:xfrm flipH="1">
            <a:off x="7251700" y="2552700"/>
            <a:ext cx="965200" cy="0"/>
          </a:xfrm>
          <a:prstGeom prst="line">
            <a:avLst/>
          </a:prstGeom>
          <a:noFill/>
          <a:ln w="19050">
            <a:solidFill>
              <a:srgbClr val="FF0000"/>
            </a:solidFill>
            <a:round/>
            <a:headEnd/>
            <a:tailEnd type="triangle" w="med" len="med"/>
          </a:ln>
        </p:spPr>
        <p:txBody>
          <a:bodyPr wrap="none" anchor="ctr"/>
          <a:lstStyle/>
          <a:p>
            <a:endParaRPr lang="tr-TR"/>
          </a:p>
        </p:txBody>
      </p:sp>
      <p:pic>
        <p:nvPicPr>
          <p:cNvPr id="58381" name="Picture 16" descr="underline_base"/>
          <p:cNvPicPr>
            <a:picLocks noChangeArrowheads="1"/>
          </p:cNvPicPr>
          <p:nvPr/>
        </p:nvPicPr>
        <p:blipFill>
          <a:blip r:embed="rId3"/>
          <a:srcRect/>
          <a:stretch>
            <a:fillRect/>
          </a:stretch>
        </p:blipFill>
        <p:spPr bwMode="auto">
          <a:xfrm>
            <a:off x="488950" y="912813"/>
            <a:ext cx="4570413" cy="173037"/>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7B9C831B-8DC7-44D8-854B-F743141366E7}" type="datetime1">
              <a:rPr/>
              <a:pPr>
                <a:defRPr/>
              </a:pPr>
              <a:t>10/16/2012</a:t>
            </a:fld>
            <a:endParaRP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59395" name="Rectangle 8"/>
          <p:cNvSpPr>
            <a:spLocks noGrp="1" noChangeArrowheads="1"/>
          </p:cNvSpPr>
          <p:nvPr>
            <p:ph type="sldNum" sz="quarter" idx="12"/>
          </p:nvPr>
        </p:nvSpPr>
        <p:spPr>
          <a:noFill/>
        </p:spPr>
        <p:txBody>
          <a:bodyPr/>
          <a:lstStyle/>
          <a:p>
            <a:r>
              <a:rPr lang="en-US" smtClean="0">
                <a:latin typeface="Tahoma" pitchFamily="34" charset="0"/>
              </a:rPr>
              <a:t>2-</a:t>
            </a:r>
            <a:fld id="{D193D9E1-BE04-448F-B01D-B5ABD6D92D21}" type="slidenum">
              <a:rPr lang="en-US" smtClean="0">
                <a:latin typeface="Tahoma" pitchFamily="34" charset="0"/>
              </a:rPr>
              <a:pPr/>
              <a:t>57</a:t>
            </a:fld>
            <a:endParaRPr lang="en-US" smtClean="0">
              <a:latin typeface="Tahoma" pitchFamily="34" charset="0"/>
            </a:endParaRPr>
          </a:p>
        </p:txBody>
      </p:sp>
      <p:grpSp>
        <p:nvGrpSpPr>
          <p:cNvPr id="59396" name="Group 133"/>
          <p:cNvGrpSpPr>
            <a:grpSpLocks/>
          </p:cNvGrpSpPr>
          <p:nvPr/>
        </p:nvGrpSpPr>
        <p:grpSpPr bwMode="auto">
          <a:xfrm>
            <a:off x="2962275" y="1577975"/>
            <a:ext cx="511175" cy="693738"/>
            <a:chOff x="4140" y="429"/>
            <a:chExt cx="1425" cy="2396"/>
          </a:xfrm>
        </p:grpSpPr>
        <p:sp>
          <p:nvSpPr>
            <p:cNvPr id="59489" name="Freeform 134"/>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59490" name="Rectangle 135"/>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59491" name="Freeform 136"/>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59492" name="Freeform 137"/>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9493" name="Rectangle 138"/>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9494" name="Group 139"/>
            <p:cNvGrpSpPr>
              <a:grpSpLocks/>
            </p:cNvGrpSpPr>
            <p:nvPr/>
          </p:nvGrpSpPr>
          <p:grpSpPr bwMode="auto">
            <a:xfrm>
              <a:off x="4749" y="668"/>
              <a:ext cx="581" cy="145"/>
              <a:chOff x="614" y="2568"/>
              <a:chExt cx="725" cy="139"/>
            </a:xfrm>
          </p:grpSpPr>
          <p:sp>
            <p:nvSpPr>
              <p:cNvPr id="59519" name="AutoShape 140"/>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9520" name="AutoShape 141"/>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9495" name="Rectangle 142"/>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9496" name="Group 143"/>
            <p:cNvGrpSpPr>
              <a:grpSpLocks/>
            </p:cNvGrpSpPr>
            <p:nvPr/>
          </p:nvGrpSpPr>
          <p:grpSpPr bwMode="auto">
            <a:xfrm>
              <a:off x="4747" y="994"/>
              <a:ext cx="581" cy="134"/>
              <a:chOff x="614" y="2568"/>
              <a:chExt cx="725" cy="139"/>
            </a:xfrm>
          </p:grpSpPr>
          <p:sp>
            <p:nvSpPr>
              <p:cNvPr id="59517" name="AutoShape 144"/>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9518" name="AutoShape 145"/>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9497" name="Rectangle 146"/>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59498" name="Rectangle 147"/>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9499" name="Group 148"/>
            <p:cNvGrpSpPr>
              <a:grpSpLocks/>
            </p:cNvGrpSpPr>
            <p:nvPr/>
          </p:nvGrpSpPr>
          <p:grpSpPr bwMode="auto">
            <a:xfrm>
              <a:off x="4735" y="1627"/>
              <a:ext cx="582" cy="151"/>
              <a:chOff x="614" y="2568"/>
              <a:chExt cx="725" cy="139"/>
            </a:xfrm>
          </p:grpSpPr>
          <p:sp>
            <p:nvSpPr>
              <p:cNvPr id="59515" name="AutoShape 149"/>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9516" name="AutoShape 150"/>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9500" name="Freeform 151"/>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59501" name="Group 152"/>
            <p:cNvGrpSpPr>
              <a:grpSpLocks/>
            </p:cNvGrpSpPr>
            <p:nvPr/>
          </p:nvGrpSpPr>
          <p:grpSpPr bwMode="auto">
            <a:xfrm>
              <a:off x="4739" y="1327"/>
              <a:ext cx="582" cy="139"/>
              <a:chOff x="614" y="2568"/>
              <a:chExt cx="725" cy="139"/>
            </a:xfrm>
          </p:grpSpPr>
          <p:sp>
            <p:nvSpPr>
              <p:cNvPr id="59513" name="AutoShape 153"/>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9514" name="AutoShape 154"/>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9502" name="Rectangle 155"/>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59503" name="Freeform 156"/>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9504" name="Freeform 157"/>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9505" name="Oval 158"/>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tr-TR"/>
            </a:p>
          </p:txBody>
        </p:sp>
        <p:sp>
          <p:nvSpPr>
            <p:cNvPr id="59506" name="Freeform 159"/>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59507" name="AutoShape 160"/>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59508" name="AutoShape 161"/>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59509" name="Oval 162"/>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tr-TR"/>
            </a:p>
          </p:txBody>
        </p:sp>
        <p:sp>
          <p:nvSpPr>
            <p:cNvPr id="59510" name="Oval 163"/>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59511" name="Oval 164"/>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tr-TR"/>
            </a:p>
          </p:txBody>
        </p:sp>
        <p:sp>
          <p:nvSpPr>
            <p:cNvPr id="59512" name="Rectangle 165"/>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59397" name="Group 100"/>
          <p:cNvGrpSpPr>
            <a:grpSpLocks/>
          </p:cNvGrpSpPr>
          <p:nvPr/>
        </p:nvGrpSpPr>
        <p:grpSpPr bwMode="auto">
          <a:xfrm>
            <a:off x="4648200" y="1587500"/>
            <a:ext cx="511175" cy="693738"/>
            <a:chOff x="4140" y="429"/>
            <a:chExt cx="1425" cy="2396"/>
          </a:xfrm>
        </p:grpSpPr>
        <p:sp>
          <p:nvSpPr>
            <p:cNvPr id="59457" name="Freeform 101"/>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59458" name="Rectangle 102"/>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59459" name="Freeform 103"/>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59460" name="Freeform 104"/>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9461" name="Rectangle 105"/>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9462" name="Group 106"/>
            <p:cNvGrpSpPr>
              <a:grpSpLocks/>
            </p:cNvGrpSpPr>
            <p:nvPr/>
          </p:nvGrpSpPr>
          <p:grpSpPr bwMode="auto">
            <a:xfrm>
              <a:off x="4749" y="668"/>
              <a:ext cx="581" cy="145"/>
              <a:chOff x="614" y="2568"/>
              <a:chExt cx="725" cy="139"/>
            </a:xfrm>
          </p:grpSpPr>
          <p:sp>
            <p:nvSpPr>
              <p:cNvPr id="59487" name="AutoShape 107"/>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9488" name="AutoShape 108"/>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9463" name="Rectangle 109"/>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9464" name="Group 110"/>
            <p:cNvGrpSpPr>
              <a:grpSpLocks/>
            </p:cNvGrpSpPr>
            <p:nvPr/>
          </p:nvGrpSpPr>
          <p:grpSpPr bwMode="auto">
            <a:xfrm>
              <a:off x="4747" y="994"/>
              <a:ext cx="581" cy="134"/>
              <a:chOff x="614" y="2568"/>
              <a:chExt cx="725" cy="139"/>
            </a:xfrm>
          </p:grpSpPr>
          <p:sp>
            <p:nvSpPr>
              <p:cNvPr id="59485" name="AutoShape 111"/>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9486" name="AutoShape 112"/>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9465" name="Rectangle 113"/>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59466" name="Rectangle 114"/>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59467" name="Group 115"/>
            <p:cNvGrpSpPr>
              <a:grpSpLocks/>
            </p:cNvGrpSpPr>
            <p:nvPr/>
          </p:nvGrpSpPr>
          <p:grpSpPr bwMode="auto">
            <a:xfrm>
              <a:off x="4735" y="1627"/>
              <a:ext cx="582" cy="151"/>
              <a:chOff x="614" y="2568"/>
              <a:chExt cx="725" cy="139"/>
            </a:xfrm>
          </p:grpSpPr>
          <p:sp>
            <p:nvSpPr>
              <p:cNvPr id="59483" name="AutoShape 116"/>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9484" name="AutoShape 117"/>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9468" name="Freeform 118"/>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59469" name="Group 119"/>
            <p:cNvGrpSpPr>
              <a:grpSpLocks/>
            </p:cNvGrpSpPr>
            <p:nvPr/>
          </p:nvGrpSpPr>
          <p:grpSpPr bwMode="auto">
            <a:xfrm>
              <a:off x="4739" y="1327"/>
              <a:ext cx="582" cy="139"/>
              <a:chOff x="614" y="2568"/>
              <a:chExt cx="725" cy="139"/>
            </a:xfrm>
          </p:grpSpPr>
          <p:sp>
            <p:nvSpPr>
              <p:cNvPr id="59481" name="AutoShape 120"/>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59482" name="AutoShape 121"/>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59470" name="Rectangle 122"/>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59471" name="Freeform 123"/>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9472" name="Freeform 124"/>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59473" name="Oval 125"/>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tr-TR"/>
            </a:p>
          </p:txBody>
        </p:sp>
        <p:sp>
          <p:nvSpPr>
            <p:cNvPr id="59474" name="Freeform 126"/>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59475" name="AutoShape 127"/>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59476" name="AutoShape 128"/>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59477" name="Oval 129"/>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tr-TR"/>
            </a:p>
          </p:txBody>
        </p:sp>
        <p:sp>
          <p:nvSpPr>
            <p:cNvPr id="59478" name="Oval 130"/>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59479" name="Oval 131"/>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tr-TR"/>
            </a:p>
          </p:txBody>
        </p:sp>
        <p:sp>
          <p:nvSpPr>
            <p:cNvPr id="59480" name="Rectangle 132"/>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tr-TR"/>
            </a:p>
          </p:txBody>
        </p:sp>
      </p:grpSp>
      <p:pic>
        <p:nvPicPr>
          <p:cNvPr id="59398" name="Picture 98" descr="underline_base"/>
          <p:cNvPicPr>
            <a:picLocks noChangeArrowheads="1"/>
          </p:cNvPicPr>
          <p:nvPr/>
        </p:nvPicPr>
        <p:blipFill>
          <a:blip r:embed="rId3"/>
          <a:srcRect/>
          <a:stretch>
            <a:fillRect/>
          </a:stretch>
        </p:blipFill>
        <p:spPr bwMode="auto">
          <a:xfrm>
            <a:off x="517525" y="963613"/>
            <a:ext cx="5027613" cy="173037"/>
          </a:xfrm>
          <a:prstGeom prst="rect">
            <a:avLst/>
          </a:prstGeom>
          <a:noFill/>
          <a:ln w="9525">
            <a:noFill/>
            <a:miter lim="800000"/>
            <a:headEnd/>
            <a:tailEnd/>
          </a:ln>
        </p:spPr>
      </p:pic>
      <p:sp>
        <p:nvSpPr>
          <p:cNvPr id="59399" name="Rectangle 2"/>
          <p:cNvSpPr>
            <a:spLocks noGrp="1" noChangeArrowheads="1"/>
          </p:cNvSpPr>
          <p:nvPr>
            <p:ph type="title"/>
          </p:nvPr>
        </p:nvSpPr>
        <p:spPr>
          <a:xfrm>
            <a:off x="500063" y="255588"/>
            <a:ext cx="7772400" cy="893762"/>
          </a:xfrm>
        </p:spPr>
        <p:txBody>
          <a:bodyPr/>
          <a:lstStyle/>
          <a:p>
            <a:r>
              <a:rPr lang="en-US" smtClean="0">
                <a:ea typeface="ＭＳ Ｐゴシック" pitchFamily="34" charset="-128"/>
              </a:rPr>
              <a:t>Mail access protocols</a:t>
            </a:r>
          </a:p>
        </p:txBody>
      </p:sp>
      <p:sp>
        <p:nvSpPr>
          <p:cNvPr id="59400" name="Rectangle 3"/>
          <p:cNvSpPr>
            <a:spLocks noGrp="1" noChangeArrowheads="1"/>
          </p:cNvSpPr>
          <p:nvPr>
            <p:ph type="body" sz="half" idx="1"/>
          </p:nvPr>
        </p:nvSpPr>
        <p:spPr>
          <a:xfrm>
            <a:off x="581025" y="3230563"/>
            <a:ext cx="7381875" cy="2209800"/>
          </a:xfrm>
        </p:spPr>
        <p:txBody>
          <a:bodyPr/>
          <a:lstStyle/>
          <a:p>
            <a:r>
              <a:rPr lang="en-US" sz="2400" smtClean="0">
                <a:solidFill>
                  <a:srgbClr val="CC0000"/>
                </a:solidFill>
                <a:ea typeface="ＭＳ Ｐゴシック" pitchFamily="34" charset="-128"/>
              </a:rPr>
              <a:t>SMTP:</a:t>
            </a:r>
            <a:r>
              <a:rPr lang="en-US" sz="2400" smtClean="0">
                <a:ea typeface="ＭＳ Ｐゴシック" pitchFamily="34" charset="-128"/>
              </a:rPr>
              <a:t> delivery/storage to receiver</a:t>
            </a:r>
            <a:r>
              <a:rPr lang="ja-JP" altLang="en-US" sz="2400" smtClean="0">
                <a:ea typeface="ＭＳ Ｐゴシック" pitchFamily="34" charset="-128"/>
              </a:rPr>
              <a:t>’</a:t>
            </a:r>
            <a:r>
              <a:rPr lang="en-US" altLang="ja-JP" sz="2400" smtClean="0">
                <a:ea typeface="ＭＳ Ｐゴシック" pitchFamily="34" charset="-128"/>
              </a:rPr>
              <a:t>s server</a:t>
            </a:r>
          </a:p>
          <a:p>
            <a:r>
              <a:rPr lang="en-US" sz="2400" smtClean="0">
                <a:ea typeface="ＭＳ Ｐゴシック" pitchFamily="34" charset="-128"/>
              </a:rPr>
              <a:t>mail access protocol: retrieval from server</a:t>
            </a:r>
          </a:p>
          <a:p>
            <a:pPr lvl="1"/>
            <a:r>
              <a:rPr lang="en-US" sz="2200" smtClean="0">
                <a:solidFill>
                  <a:srgbClr val="CC0000"/>
                </a:solidFill>
                <a:ea typeface="ＭＳ Ｐゴシック" pitchFamily="34" charset="-128"/>
              </a:rPr>
              <a:t>POP:</a:t>
            </a:r>
            <a:r>
              <a:rPr lang="en-US" sz="2200" smtClean="0">
                <a:ea typeface="ＭＳ Ｐゴシック" pitchFamily="34" charset="-128"/>
              </a:rPr>
              <a:t> Post Office Protocol [RFC 1939]: authorization, download </a:t>
            </a:r>
          </a:p>
          <a:p>
            <a:pPr lvl="1"/>
            <a:r>
              <a:rPr lang="en-US" sz="2200" smtClean="0">
                <a:solidFill>
                  <a:srgbClr val="CC0000"/>
                </a:solidFill>
                <a:ea typeface="ＭＳ Ｐゴシック" pitchFamily="34" charset="-128"/>
              </a:rPr>
              <a:t>IMAP:</a:t>
            </a:r>
            <a:r>
              <a:rPr lang="en-US" sz="2200" smtClean="0">
                <a:ea typeface="ＭＳ Ｐゴシック" pitchFamily="34" charset="-128"/>
              </a:rPr>
              <a:t> Internet Mail Access Protocol [RFC 1730]: more features, including manipulation of stored msgs on server</a:t>
            </a:r>
          </a:p>
          <a:p>
            <a:pPr lvl="1"/>
            <a:r>
              <a:rPr lang="en-US" sz="2200" smtClean="0">
                <a:solidFill>
                  <a:srgbClr val="CC0000"/>
                </a:solidFill>
                <a:ea typeface="ＭＳ Ｐゴシック" pitchFamily="34" charset="-128"/>
              </a:rPr>
              <a:t>HTTP:</a:t>
            </a:r>
            <a:r>
              <a:rPr lang="en-US" sz="2200" smtClean="0">
                <a:ea typeface="ＭＳ Ｐゴシック" pitchFamily="34" charset="-128"/>
              </a:rPr>
              <a:t> gmail, Hotmail, Yahoo! Mail, etc.</a:t>
            </a:r>
          </a:p>
          <a:p>
            <a:pPr lvl="1"/>
            <a:endParaRPr lang="en-US" sz="2200" smtClean="0">
              <a:ea typeface="ＭＳ Ｐゴシック" pitchFamily="34" charset="-128"/>
            </a:endParaRPr>
          </a:p>
        </p:txBody>
      </p:sp>
      <p:grpSp>
        <p:nvGrpSpPr>
          <p:cNvPr id="59401" name="Group 158"/>
          <p:cNvGrpSpPr>
            <a:grpSpLocks/>
          </p:cNvGrpSpPr>
          <p:nvPr/>
        </p:nvGrpSpPr>
        <p:grpSpPr bwMode="auto">
          <a:xfrm>
            <a:off x="2797175" y="1987550"/>
            <a:ext cx="1436688" cy="1131888"/>
            <a:chOff x="1796" y="1206"/>
            <a:chExt cx="905" cy="713"/>
          </a:xfrm>
        </p:grpSpPr>
        <p:sp>
          <p:nvSpPr>
            <p:cNvPr id="59441" name="Text Box 95"/>
            <p:cNvSpPr txBox="1">
              <a:spLocks noChangeArrowheads="1"/>
            </p:cNvSpPr>
            <p:nvPr/>
          </p:nvSpPr>
          <p:spPr bwMode="auto">
            <a:xfrm>
              <a:off x="1796" y="1583"/>
              <a:ext cx="905" cy="336"/>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sz="1600"/>
                <a:t>sender</a:t>
              </a:r>
              <a:r>
                <a:rPr lang="ja-JP" altLang="en-US" sz="1600"/>
                <a:t>’</a:t>
              </a:r>
              <a:r>
                <a:rPr lang="en-US" altLang="ja-JP" sz="1600"/>
                <a:t>s mail </a:t>
              </a:r>
            </a:p>
            <a:p>
              <a:pPr algn="ctr">
                <a:lnSpc>
                  <a:spcPct val="90000"/>
                </a:lnSpc>
                <a:spcBef>
                  <a:spcPct val="0"/>
                </a:spcBef>
                <a:buClrTx/>
                <a:buSzTx/>
                <a:buFontTx/>
                <a:buNone/>
              </a:pPr>
              <a:r>
                <a:rPr lang="en-US" sz="1600"/>
                <a:t>server</a:t>
              </a:r>
              <a:endParaRPr lang="en-US" sz="2400"/>
            </a:p>
          </p:txBody>
        </p:sp>
        <p:grpSp>
          <p:nvGrpSpPr>
            <p:cNvPr id="59442" name="Group 157"/>
            <p:cNvGrpSpPr>
              <a:grpSpLocks/>
            </p:cNvGrpSpPr>
            <p:nvPr/>
          </p:nvGrpSpPr>
          <p:grpSpPr bwMode="auto">
            <a:xfrm>
              <a:off x="1992" y="1206"/>
              <a:ext cx="510" cy="354"/>
              <a:chOff x="2070" y="2004"/>
              <a:chExt cx="510" cy="354"/>
            </a:xfrm>
          </p:grpSpPr>
          <p:sp>
            <p:nvSpPr>
              <p:cNvPr id="59443" name="Rectangle 94"/>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p:spPr>
            <p:txBody>
              <a:bodyPr wrap="none" anchor="ctr"/>
              <a:lstStyle/>
              <a:p>
                <a:endParaRPr lang="tr-TR" sz="2400">
                  <a:latin typeface="Comic Sans MS" pitchFamily="66" charset="0"/>
                </a:endParaRPr>
              </a:p>
            </p:txBody>
          </p:sp>
          <p:sp>
            <p:nvSpPr>
              <p:cNvPr id="59444" name="Rectangle 96"/>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p:spPr>
            <p:txBody>
              <a:bodyPr wrap="none" anchor="ctr"/>
              <a:lstStyle/>
              <a:p>
                <a:endParaRPr lang="tr-TR" sz="2400">
                  <a:latin typeface="Comic Sans MS" pitchFamily="66" charset="0"/>
                </a:endParaRPr>
              </a:p>
            </p:txBody>
          </p:sp>
          <p:sp>
            <p:nvSpPr>
              <p:cNvPr id="59445" name="Line 97"/>
              <p:cNvSpPr>
                <a:spLocks noChangeShapeType="1"/>
              </p:cNvSpPr>
              <p:nvPr/>
            </p:nvSpPr>
            <p:spPr bwMode="auto">
              <a:xfrm>
                <a:off x="2143" y="2104"/>
                <a:ext cx="0" cy="72"/>
              </a:xfrm>
              <a:prstGeom prst="line">
                <a:avLst/>
              </a:prstGeom>
              <a:noFill/>
              <a:ln w="19050">
                <a:solidFill>
                  <a:schemeClr val="tx1"/>
                </a:solidFill>
                <a:round/>
                <a:headEnd/>
                <a:tailEnd/>
              </a:ln>
            </p:spPr>
            <p:txBody>
              <a:bodyPr wrap="none" anchor="ctr"/>
              <a:lstStyle/>
              <a:p>
                <a:endParaRPr lang="tr-TR"/>
              </a:p>
            </p:txBody>
          </p:sp>
          <p:sp>
            <p:nvSpPr>
              <p:cNvPr id="59446" name="Line 98"/>
              <p:cNvSpPr>
                <a:spLocks noChangeShapeType="1"/>
              </p:cNvSpPr>
              <p:nvPr/>
            </p:nvSpPr>
            <p:spPr bwMode="auto">
              <a:xfrm>
                <a:off x="2252" y="2103"/>
                <a:ext cx="0" cy="72"/>
              </a:xfrm>
              <a:prstGeom prst="line">
                <a:avLst/>
              </a:prstGeom>
              <a:noFill/>
              <a:ln w="19050">
                <a:solidFill>
                  <a:schemeClr val="tx1"/>
                </a:solidFill>
                <a:round/>
                <a:headEnd/>
                <a:tailEnd/>
              </a:ln>
            </p:spPr>
            <p:txBody>
              <a:bodyPr wrap="none" anchor="ctr"/>
              <a:lstStyle/>
              <a:p>
                <a:endParaRPr lang="tr-TR"/>
              </a:p>
            </p:txBody>
          </p:sp>
          <p:sp>
            <p:nvSpPr>
              <p:cNvPr id="59447" name="Line 99"/>
              <p:cNvSpPr>
                <a:spLocks noChangeShapeType="1"/>
              </p:cNvSpPr>
              <p:nvPr/>
            </p:nvSpPr>
            <p:spPr bwMode="auto">
              <a:xfrm>
                <a:off x="2307" y="2105"/>
                <a:ext cx="0" cy="72"/>
              </a:xfrm>
              <a:prstGeom prst="line">
                <a:avLst/>
              </a:prstGeom>
              <a:noFill/>
              <a:ln w="19050">
                <a:solidFill>
                  <a:schemeClr val="tx1"/>
                </a:solidFill>
                <a:round/>
                <a:headEnd/>
                <a:tailEnd/>
              </a:ln>
            </p:spPr>
            <p:txBody>
              <a:bodyPr wrap="none" anchor="ctr"/>
              <a:lstStyle/>
              <a:p>
                <a:endParaRPr lang="tr-TR"/>
              </a:p>
            </p:txBody>
          </p:sp>
          <p:sp>
            <p:nvSpPr>
              <p:cNvPr id="59448" name="Line 100"/>
              <p:cNvSpPr>
                <a:spLocks noChangeShapeType="1"/>
              </p:cNvSpPr>
              <p:nvPr/>
            </p:nvSpPr>
            <p:spPr bwMode="auto">
              <a:xfrm>
                <a:off x="2364" y="2103"/>
                <a:ext cx="0" cy="72"/>
              </a:xfrm>
              <a:prstGeom prst="line">
                <a:avLst/>
              </a:prstGeom>
              <a:noFill/>
              <a:ln w="19050">
                <a:solidFill>
                  <a:schemeClr val="tx1"/>
                </a:solidFill>
                <a:round/>
                <a:headEnd/>
                <a:tailEnd/>
              </a:ln>
            </p:spPr>
            <p:txBody>
              <a:bodyPr wrap="none" anchor="ctr"/>
              <a:lstStyle/>
              <a:p>
                <a:endParaRPr lang="tr-TR"/>
              </a:p>
            </p:txBody>
          </p:sp>
          <p:sp>
            <p:nvSpPr>
              <p:cNvPr id="59449" name="Line 101"/>
              <p:cNvSpPr>
                <a:spLocks noChangeShapeType="1"/>
              </p:cNvSpPr>
              <p:nvPr/>
            </p:nvSpPr>
            <p:spPr bwMode="auto">
              <a:xfrm>
                <a:off x="2425" y="2103"/>
                <a:ext cx="0" cy="72"/>
              </a:xfrm>
              <a:prstGeom prst="line">
                <a:avLst/>
              </a:prstGeom>
              <a:noFill/>
              <a:ln w="19050">
                <a:solidFill>
                  <a:schemeClr val="tx1"/>
                </a:solidFill>
                <a:round/>
                <a:headEnd/>
                <a:tailEnd/>
              </a:ln>
            </p:spPr>
            <p:txBody>
              <a:bodyPr wrap="none" anchor="ctr"/>
              <a:lstStyle/>
              <a:p>
                <a:endParaRPr lang="tr-TR"/>
              </a:p>
            </p:txBody>
          </p:sp>
          <p:sp>
            <p:nvSpPr>
              <p:cNvPr id="59450" name="Line 102"/>
              <p:cNvSpPr>
                <a:spLocks noChangeShapeType="1"/>
              </p:cNvSpPr>
              <p:nvPr/>
            </p:nvSpPr>
            <p:spPr bwMode="auto">
              <a:xfrm>
                <a:off x="2481" y="2103"/>
                <a:ext cx="0" cy="72"/>
              </a:xfrm>
              <a:prstGeom prst="line">
                <a:avLst/>
              </a:prstGeom>
              <a:noFill/>
              <a:ln w="19050">
                <a:solidFill>
                  <a:schemeClr val="tx1"/>
                </a:solidFill>
                <a:round/>
                <a:headEnd/>
                <a:tailEnd/>
              </a:ln>
            </p:spPr>
            <p:txBody>
              <a:bodyPr wrap="none" anchor="ctr"/>
              <a:lstStyle/>
              <a:p>
                <a:endParaRPr lang="tr-TR"/>
              </a:p>
            </p:txBody>
          </p:sp>
          <p:sp>
            <p:nvSpPr>
              <p:cNvPr id="59451" name="Line 103"/>
              <p:cNvSpPr>
                <a:spLocks noChangeShapeType="1"/>
              </p:cNvSpPr>
              <p:nvPr/>
            </p:nvSpPr>
            <p:spPr bwMode="auto">
              <a:xfrm>
                <a:off x="2196" y="2104"/>
                <a:ext cx="0" cy="72"/>
              </a:xfrm>
              <a:prstGeom prst="line">
                <a:avLst/>
              </a:prstGeom>
              <a:noFill/>
              <a:ln w="19050">
                <a:solidFill>
                  <a:schemeClr val="tx1"/>
                </a:solidFill>
                <a:round/>
                <a:headEnd/>
                <a:tailEnd/>
              </a:ln>
            </p:spPr>
            <p:txBody>
              <a:bodyPr wrap="none" anchor="ctr"/>
              <a:lstStyle/>
              <a:p>
                <a:endParaRPr lang="tr-TR"/>
              </a:p>
            </p:txBody>
          </p:sp>
          <p:sp>
            <p:nvSpPr>
              <p:cNvPr id="59452" name="Rectangle 104"/>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p:spPr>
            <p:txBody>
              <a:bodyPr wrap="none" anchor="ctr"/>
              <a:lstStyle/>
              <a:p>
                <a:endParaRPr lang="tr-TR" sz="2400">
                  <a:latin typeface="Comic Sans MS" pitchFamily="66" charset="0"/>
                </a:endParaRPr>
              </a:p>
            </p:txBody>
          </p:sp>
          <p:sp>
            <p:nvSpPr>
              <p:cNvPr id="59453" name="Rectangle 105"/>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p:spPr>
            <p:txBody>
              <a:bodyPr wrap="none" anchor="ctr"/>
              <a:lstStyle/>
              <a:p>
                <a:endParaRPr lang="tr-TR" sz="2400">
                  <a:latin typeface="Comic Sans MS" pitchFamily="66" charset="0"/>
                </a:endParaRPr>
              </a:p>
            </p:txBody>
          </p:sp>
          <p:sp>
            <p:nvSpPr>
              <p:cNvPr id="59454" name="Rectangle 106"/>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p:spPr>
            <p:txBody>
              <a:bodyPr wrap="none" anchor="ctr"/>
              <a:lstStyle/>
              <a:p>
                <a:endParaRPr lang="tr-TR" sz="2400">
                  <a:latin typeface="Comic Sans MS" pitchFamily="66" charset="0"/>
                </a:endParaRPr>
              </a:p>
            </p:txBody>
          </p:sp>
          <p:sp>
            <p:nvSpPr>
              <p:cNvPr id="59455" name="Rectangle 107"/>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p:spPr>
            <p:txBody>
              <a:bodyPr wrap="none" anchor="ctr"/>
              <a:lstStyle/>
              <a:p>
                <a:endParaRPr lang="tr-TR" sz="2400">
                  <a:latin typeface="Comic Sans MS" pitchFamily="66" charset="0"/>
                </a:endParaRPr>
              </a:p>
            </p:txBody>
          </p:sp>
          <p:sp>
            <p:nvSpPr>
              <p:cNvPr id="59456" name="Rectangle 108"/>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p:spPr>
            <p:txBody>
              <a:bodyPr wrap="none" anchor="ctr"/>
              <a:lstStyle/>
              <a:p>
                <a:endParaRPr lang="tr-TR" sz="2400">
                  <a:latin typeface="Comic Sans MS" pitchFamily="66" charset="0"/>
                </a:endParaRPr>
              </a:p>
            </p:txBody>
          </p:sp>
        </p:grpSp>
      </p:grpSp>
      <p:sp>
        <p:nvSpPr>
          <p:cNvPr id="59402" name="Text Box 121"/>
          <p:cNvSpPr txBox="1">
            <a:spLocks noChangeArrowheads="1"/>
          </p:cNvSpPr>
          <p:nvPr/>
        </p:nvSpPr>
        <p:spPr bwMode="auto">
          <a:xfrm>
            <a:off x="2020888" y="1466850"/>
            <a:ext cx="890587" cy="396875"/>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CC0000"/>
                </a:solidFill>
              </a:rPr>
              <a:t>SMTP</a:t>
            </a:r>
          </a:p>
        </p:txBody>
      </p:sp>
      <p:sp>
        <p:nvSpPr>
          <p:cNvPr id="59403" name="Rectangle 153"/>
          <p:cNvSpPr>
            <a:spLocks noChangeArrowheads="1"/>
          </p:cNvSpPr>
          <p:nvPr/>
        </p:nvSpPr>
        <p:spPr bwMode="auto">
          <a:xfrm>
            <a:off x="3781425" y="1457325"/>
            <a:ext cx="857250" cy="304800"/>
          </a:xfrm>
          <a:prstGeom prst="rect">
            <a:avLst/>
          </a:prstGeom>
          <a:solidFill>
            <a:srgbClr val="FFFFFF"/>
          </a:solidFill>
          <a:ln w="9525">
            <a:noFill/>
            <a:miter lim="800000"/>
            <a:headEnd/>
            <a:tailEnd/>
          </a:ln>
        </p:spPr>
        <p:txBody>
          <a:bodyPr wrap="none" anchor="ctr"/>
          <a:lstStyle/>
          <a:p>
            <a:endParaRPr lang="tr-TR" sz="2400">
              <a:latin typeface="Comic Sans MS" pitchFamily="66" charset="0"/>
            </a:endParaRPr>
          </a:p>
        </p:txBody>
      </p:sp>
      <p:sp>
        <p:nvSpPr>
          <p:cNvPr id="59404" name="Text Box 154"/>
          <p:cNvSpPr txBox="1">
            <a:spLocks noChangeArrowheads="1"/>
          </p:cNvSpPr>
          <p:nvPr/>
        </p:nvSpPr>
        <p:spPr bwMode="auto">
          <a:xfrm>
            <a:off x="3622675" y="1477963"/>
            <a:ext cx="890588" cy="396875"/>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CC0000"/>
                </a:solidFill>
              </a:rPr>
              <a:t>SMTP</a:t>
            </a:r>
          </a:p>
        </p:txBody>
      </p:sp>
      <p:sp>
        <p:nvSpPr>
          <p:cNvPr id="59405" name="Text Box 156"/>
          <p:cNvSpPr txBox="1">
            <a:spLocks noChangeArrowheads="1"/>
          </p:cNvSpPr>
          <p:nvPr/>
        </p:nvSpPr>
        <p:spPr bwMode="auto">
          <a:xfrm>
            <a:off x="5484813" y="1308100"/>
            <a:ext cx="1511300" cy="609600"/>
          </a:xfrm>
          <a:prstGeom prst="rect">
            <a:avLst/>
          </a:prstGeom>
          <a:noFill/>
          <a:ln w="9525">
            <a:noFill/>
            <a:miter lim="800000"/>
            <a:headEnd/>
            <a:tailEnd/>
          </a:ln>
        </p:spPr>
        <p:txBody>
          <a:bodyPr>
            <a:spAutoFit/>
          </a:bodyPr>
          <a:lstStyle/>
          <a:p>
            <a:pPr algn="ctr">
              <a:lnSpc>
                <a:spcPct val="85000"/>
              </a:lnSpc>
              <a:spcBef>
                <a:spcPct val="0"/>
              </a:spcBef>
              <a:buClrTx/>
              <a:buSzTx/>
              <a:buFontTx/>
              <a:buNone/>
            </a:pPr>
            <a:r>
              <a:rPr lang="en-US" i="1">
                <a:solidFill>
                  <a:srgbClr val="CC0000"/>
                </a:solidFill>
              </a:rPr>
              <a:t>mail access</a:t>
            </a:r>
          </a:p>
          <a:p>
            <a:pPr algn="ctr">
              <a:lnSpc>
                <a:spcPct val="85000"/>
              </a:lnSpc>
              <a:spcBef>
                <a:spcPct val="0"/>
              </a:spcBef>
              <a:buClrTx/>
              <a:buSzTx/>
              <a:buFontTx/>
              <a:buNone/>
            </a:pPr>
            <a:r>
              <a:rPr lang="en-US" i="1">
                <a:solidFill>
                  <a:srgbClr val="CC0000"/>
                </a:solidFill>
              </a:rPr>
              <a:t>protocol</a:t>
            </a:r>
            <a:endParaRPr lang="en-US" sz="1800">
              <a:solidFill>
                <a:srgbClr val="CC0000"/>
              </a:solidFill>
            </a:endParaRPr>
          </a:p>
        </p:txBody>
      </p:sp>
      <p:sp>
        <p:nvSpPr>
          <p:cNvPr id="59406" name="Text Box 160"/>
          <p:cNvSpPr txBox="1">
            <a:spLocks noChangeArrowheads="1"/>
          </p:cNvSpPr>
          <p:nvPr/>
        </p:nvSpPr>
        <p:spPr bwMode="auto">
          <a:xfrm>
            <a:off x="4371975" y="2598738"/>
            <a:ext cx="1538288" cy="533400"/>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sz="1600"/>
              <a:t>receiver</a:t>
            </a:r>
            <a:r>
              <a:rPr lang="ja-JP" altLang="en-US" sz="1600"/>
              <a:t>’</a:t>
            </a:r>
            <a:r>
              <a:rPr lang="en-US" altLang="ja-JP" sz="1600"/>
              <a:t>s mail </a:t>
            </a:r>
          </a:p>
          <a:p>
            <a:pPr algn="ctr">
              <a:lnSpc>
                <a:spcPct val="90000"/>
              </a:lnSpc>
              <a:spcBef>
                <a:spcPct val="0"/>
              </a:spcBef>
              <a:buClrTx/>
              <a:buSzTx/>
              <a:buFontTx/>
              <a:buNone/>
            </a:pPr>
            <a:r>
              <a:rPr lang="en-US" sz="1600"/>
              <a:t>server</a:t>
            </a:r>
            <a:endParaRPr lang="en-US" sz="2400"/>
          </a:p>
        </p:txBody>
      </p:sp>
      <p:grpSp>
        <p:nvGrpSpPr>
          <p:cNvPr id="59407" name="Group 161"/>
          <p:cNvGrpSpPr>
            <a:grpSpLocks/>
          </p:cNvGrpSpPr>
          <p:nvPr/>
        </p:nvGrpSpPr>
        <p:grpSpPr bwMode="auto">
          <a:xfrm>
            <a:off x="4800600" y="2000250"/>
            <a:ext cx="809625" cy="561975"/>
            <a:chOff x="2070" y="2004"/>
            <a:chExt cx="510" cy="354"/>
          </a:xfrm>
        </p:grpSpPr>
        <p:sp>
          <p:nvSpPr>
            <p:cNvPr id="59427" name="Rectangle 162"/>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p:spPr>
          <p:txBody>
            <a:bodyPr wrap="none" anchor="ctr"/>
            <a:lstStyle/>
            <a:p>
              <a:endParaRPr lang="tr-TR" sz="2400">
                <a:latin typeface="Comic Sans MS" pitchFamily="66" charset="0"/>
              </a:endParaRPr>
            </a:p>
          </p:txBody>
        </p:sp>
        <p:sp>
          <p:nvSpPr>
            <p:cNvPr id="59428" name="Rectangle 163"/>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p:spPr>
          <p:txBody>
            <a:bodyPr wrap="none" anchor="ctr"/>
            <a:lstStyle/>
            <a:p>
              <a:endParaRPr lang="tr-TR" sz="2400">
                <a:latin typeface="Comic Sans MS" pitchFamily="66" charset="0"/>
              </a:endParaRPr>
            </a:p>
          </p:txBody>
        </p:sp>
        <p:sp>
          <p:nvSpPr>
            <p:cNvPr id="59429" name="Line 164"/>
            <p:cNvSpPr>
              <a:spLocks noChangeShapeType="1"/>
            </p:cNvSpPr>
            <p:nvPr/>
          </p:nvSpPr>
          <p:spPr bwMode="auto">
            <a:xfrm>
              <a:off x="2143" y="2104"/>
              <a:ext cx="0" cy="72"/>
            </a:xfrm>
            <a:prstGeom prst="line">
              <a:avLst/>
            </a:prstGeom>
            <a:noFill/>
            <a:ln w="19050">
              <a:solidFill>
                <a:schemeClr val="tx1"/>
              </a:solidFill>
              <a:round/>
              <a:headEnd/>
              <a:tailEnd/>
            </a:ln>
          </p:spPr>
          <p:txBody>
            <a:bodyPr wrap="none" anchor="ctr"/>
            <a:lstStyle/>
            <a:p>
              <a:endParaRPr lang="tr-TR"/>
            </a:p>
          </p:txBody>
        </p:sp>
        <p:sp>
          <p:nvSpPr>
            <p:cNvPr id="59430" name="Line 165"/>
            <p:cNvSpPr>
              <a:spLocks noChangeShapeType="1"/>
            </p:cNvSpPr>
            <p:nvPr/>
          </p:nvSpPr>
          <p:spPr bwMode="auto">
            <a:xfrm>
              <a:off x="2252" y="2103"/>
              <a:ext cx="0" cy="72"/>
            </a:xfrm>
            <a:prstGeom prst="line">
              <a:avLst/>
            </a:prstGeom>
            <a:noFill/>
            <a:ln w="19050">
              <a:solidFill>
                <a:schemeClr val="tx1"/>
              </a:solidFill>
              <a:round/>
              <a:headEnd/>
              <a:tailEnd/>
            </a:ln>
          </p:spPr>
          <p:txBody>
            <a:bodyPr wrap="none" anchor="ctr"/>
            <a:lstStyle/>
            <a:p>
              <a:endParaRPr lang="tr-TR"/>
            </a:p>
          </p:txBody>
        </p:sp>
        <p:sp>
          <p:nvSpPr>
            <p:cNvPr id="59431" name="Line 166"/>
            <p:cNvSpPr>
              <a:spLocks noChangeShapeType="1"/>
            </p:cNvSpPr>
            <p:nvPr/>
          </p:nvSpPr>
          <p:spPr bwMode="auto">
            <a:xfrm>
              <a:off x="2307" y="2105"/>
              <a:ext cx="0" cy="72"/>
            </a:xfrm>
            <a:prstGeom prst="line">
              <a:avLst/>
            </a:prstGeom>
            <a:noFill/>
            <a:ln w="19050">
              <a:solidFill>
                <a:schemeClr val="tx1"/>
              </a:solidFill>
              <a:round/>
              <a:headEnd/>
              <a:tailEnd/>
            </a:ln>
          </p:spPr>
          <p:txBody>
            <a:bodyPr wrap="none" anchor="ctr"/>
            <a:lstStyle/>
            <a:p>
              <a:endParaRPr lang="tr-TR"/>
            </a:p>
          </p:txBody>
        </p:sp>
        <p:sp>
          <p:nvSpPr>
            <p:cNvPr id="59432" name="Line 167"/>
            <p:cNvSpPr>
              <a:spLocks noChangeShapeType="1"/>
            </p:cNvSpPr>
            <p:nvPr/>
          </p:nvSpPr>
          <p:spPr bwMode="auto">
            <a:xfrm>
              <a:off x="2364" y="2103"/>
              <a:ext cx="0" cy="72"/>
            </a:xfrm>
            <a:prstGeom prst="line">
              <a:avLst/>
            </a:prstGeom>
            <a:noFill/>
            <a:ln w="19050">
              <a:solidFill>
                <a:schemeClr val="tx1"/>
              </a:solidFill>
              <a:round/>
              <a:headEnd/>
              <a:tailEnd/>
            </a:ln>
          </p:spPr>
          <p:txBody>
            <a:bodyPr wrap="none" anchor="ctr"/>
            <a:lstStyle/>
            <a:p>
              <a:endParaRPr lang="tr-TR"/>
            </a:p>
          </p:txBody>
        </p:sp>
        <p:sp>
          <p:nvSpPr>
            <p:cNvPr id="59433" name="Line 168"/>
            <p:cNvSpPr>
              <a:spLocks noChangeShapeType="1"/>
            </p:cNvSpPr>
            <p:nvPr/>
          </p:nvSpPr>
          <p:spPr bwMode="auto">
            <a:xfrm>
              <a:off x="2425" y="2103"/>
              <a:ext cx="0" cy="72"/>
            </a:xfrm>
            <a:prstGeom prst="line">
              <a:avLst/>
            </a:prstGeom>
            <a:noFill/>
            <a:ln w="19050">
              <a:solidFill>
                <a:schemeClr val="tx1"/>
              </a:solidFill>
              <a:round/>
              <a:headEnd/>
              <a:tailEnd/>
            </a:ln>
          </p:spPr>
          <p:txBody>
            <a:bodyPr wrap="none" anchor="ctr"/>
            <a:lstStyle/>
            <a:p>
              <a:endParaRPr lang="tr-TR"/>
            </a:p>
          </p:txBody>
        </p:sp>
        <p:sp>
          <p:nvSpPr>
            <p:cNvPr id="59434" name="Line 169"/>
            <p:cNvSpPr>
              <a:spLocks noChangeShapeType="1"/>
            </p:cNvSpPr>
            <p:nvPr/>
          </p:nvSpPr>
          <p:spPr bwMode="auto">
            <a:xfrm>
              <a:off x="2481" y="2103"/>
              <a:ext cx="0" cy="72"/>
            </a:xfrm>
            <a:prstGeom prst="line">
              <a:avLst/>
            </a:prstGeom>
            <a:noFill/>
            <a:ln w="19050">
              <a:solidFill>
                <a:schemeClr val="tx1"/>
              </a:solidFill>
              <a:round/>
              <a:headEnd/>
              <a:tailEnd/>
            </a:ln>
          </p:spPr>
          <p:txBody>
            <a:bodyPr wrap="none" anchor="ctr"/>
            <a:lstStyle/>
            <a:p>
              <a:endParaRPr lang="tr-TR"/>
            </a:p>
          </p:txBody>
        </p:sp>
        <p:sp>
          <p:nvSpPr>
            <p:cNvPr id="59435" name="Line 170"/>
            <p:cNvSpPr>
              <a:spLocks noChangeShapeType="1"/>
            </p:cNvSpPr>
            <p:nvPr/>
          </p:nvSpPr>
          <p:spPr bwMode="auto">
            <a:xfrm>
              <a:off x="2196" y="2104"/>
              <a:ext cx="0" cy="72"/>
            </a:xfrm>
            <a:prstGeom prst="line">
              <a:avLst/>
            </a:prstGeom>
            <a:noFill/>
            <a:ln w="19050">
              <a:solidFill>
                <a:schemeClr val="tx1"/>
              </a:solidFill>
              <a:round/>
              <a:headEnd/>
              <a:tailEnd/>
            </a:ln>
          </p:spPr>
          <p:txBody>
            <a:bodyPr wrap="none" anchor="ctr"/>
            <a:lstStyle/>
            <a:p>
              <a:endParaRPr lang="tr-TR"/>
            </a:p>
          </p:txBody>
        </p:sp>
        <p:sp>
          <p:nvSpPr>
            <p:cNvPr id="59436" name="Rectangle 171"/>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p:spPr>
          <p:txBody>
            <a:bodyPr wrap="none" anchor="ctr"/>
            <a:lstStyle/>
            <a:p>
              <a:endParaRPr lang="tr-TR" sz="2400">
                <a:latin typeface="Comic Sans MS" pitchFamily="66" charset="0"/>
              </a:endParaRPr>
            </a:p>
          </p:txBody>
        </p:sp>
        <p:sp>
          <p:nvSpPr>
            <p:cNvPr id="59437" name="Rectangle 172"/>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p:spPr>
          <p:txBody>
            <a:bodyPr wrap="none" anchor="ctr"/>
            <a:lstStyle/>
            <a:p>
              <a:endParaRPr lang="tr-TR" sz="2400">
                <a:latin typeface="Comic Sans MS" pitchFamily="66" charset="0"/>
              </a:endParaRPr>
            </a:p>
          </p:txBody>
        </p:sp>
        <p:sp>
          <p:nvSpPr>
            <p:cNvPr id="59438" name="Rectangle 173"/>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p:spPr>
          <p:txBody>
            <a:bodyPr wrap="none" anchor="ctr"/>
            <a:lstStyle/>
            <a:p>
              <a:endParaRPr lang="tr-TR" sz="2400">
                <a:latin typeface="Comic Sans MS" pitchFamily="66" charset="0"/>
              </a:endParaRPr>
            </a:p>
          </p:txBody>
        </p:sp>
        <p:sp>
          <p:nvSpPr>
            <p:cNvPr id="59439" name="Rectangle 174"/>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p:spPr>
          <p:txBody>
            <a:bodyPr wrap="none" anchor="ctr"/>
            <a:lstStyle/>
            <a:p>
              <a:endParaRPr lang="tr-TR" sz="2400">
                <a:latin typeface="Comic Sans MS" pitchFamily="66" charset="0"/>
              </a:endParaRPr>
            </a:p>
          </p:txBody>
        </p:sp>
        <p:sp>
          <p:nvSpPr>
            <p:cNvPr id="59440" name="Rectangle 175"/>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p:spPr>
          <p:txBody>
            <a:bodyPr wrap="none" anchor="ctr"/>
            <a:lstStyle/>
            <a:p>
              <a:endParaRPr lang="tr-TR" sz="2400">
                <a:latin typeface="Comic Sans MS" pitchFamily="66" charset="0"/>
              </a:endParaRPr>
            </a:p>
          </p:txBody>
        </p:sp>
      </p:grpSp>
      <p:pic>
        <p:nvPicPr>
          <p:cNvPr id="59408" name="Picture 176" descr="Alice"/>
          <p:cNvPicPr>
            <a:picLocks noChangeAspect="1" noChangeArrowheads="1"/>
          </p:cNvPicPr>
          <p:nvPr/>
        </p:nvPicPr>
        <p:blipFill>
          <a:blip r:embed="rId4"/>
          <a:srcRect/>
          <a:stretch>
            <a:fillRect/>
          </a:stretch>
        </p:blipFill>
        <p:spPr bwMode="auto">
          <a:xfrm>
            <a:off x="444500" y="1557338"/>
            <a:ext cx="561975" cy="693737"/>
          </a:xfrm>
          <a:prstGeom prst="rect">
            <a:avLst/>
          </a:prstGeom>
          <a:noFill/>
          <a:ln w="9525">
            <a:noFill/>
            <a:miter lim="800000"/>
            <a:headEnd/>
            <a:tailEnd/>
          </a:ln>
        </p:spPr>
      </p:pic>
      <p:pic>
        <p:nvPicPr>
          <p:cNvPr id="59409" name="Picture 179" descr="Bob"/>
          <p:cNvPicPr>
            <a:picLocks noChangeAspect="1" noChangeArrowheads="1"/>
          </p:cNvPicPr>
          <p:nvPr/>
        </p:nvPicPr>
        <p:blipFill>
          <a:blip r:embed="rId5"/>
          <a:srcRect/>
          <a:stretch>
            <a:fillRect/>
          </a:stretch>
        </p:blipFill>
        <p:spPr bwMode="auto">
          <a:xfrm>
            <a:off x="8013700" y="1571625"/>
            <a:ext cx="676275" cy="690563"/>
          </a:xfrm>
          <a:prstGeom prst="rect">
            <a:avLst/>
          </a:prstGeom>
          <a:noFill/>
          <a:ln w="9525">
            <a:noFill/>
            <a:miter lim="800000"/>
            <a:headEnd/>
            <a:tailEnd/>
          </a:ln>
        </p:spPr>
      </p:pic>
      <p:sp>
        <p:nvSpPr>
          <p:cNvPr id="59410" name="Line 94"/>
          <p:cNvSpPr>
            <a:spLocks noChangeShapeType="1"/>
          </p:cNvSpPr>
          <p:nvPr/>
        </p:nvSpPr>
        <p:spPr bwMode="auto">
          <a:xfrm>
            <a:off x="2003425" y="1905000"/>
            <a:ext cx="903288" cy="0"/>
          </a:xfrm>
          <a:prstGeom prst="line">
            <a:avLst/>
          </a:prstGeom>
          <a:noFill/>
          <a:ln w="28575">
            <a:solidFill>
              <a:srgbClr val="CC0000"/>
            </a:solidFill>
            <a:round/>
            <a:headEnd/>
            <a:tailEnd type="triangle" w="med" len="med"/>
          </a:ln>
        </p:spPr>
        <p:txBody>
          <a:bodyPr/>
          <a:lstStyle/>
          <a:p>
            <a:endParaRPr lang="tr-TR"/>
          </a:p>
        </p:txBody>
      </p:sp>
      <p:sp>
        <p:nvSpPr>
          <p:cNvPr id="59411" name="Line 95"/>
          <p:cNvSpPr>
            <a:spLocks noChangeShapeType="1"/>
          </p:cNvSpPr>
          <p:nvPr/>
        </p:nvSpPr>
        <p:spPr bwMode="auto">
          <a:xfrm>
            <a:off x="3633788" y="1901825"/>
            <a:ext cx="903287" cy="0"/>
          </a:xfrm>
          <a:prstGeom prst="line">
            <a:avLst/>
          </a:prstGeom>
          <a:noFill/>
          <a:ln w="28575">
            <a:solidFill>
              <a:srgbClr val="CC0000"/>
            </a:solidFill>
            <a:round/>
            <a:headEnd/>
            <a:tailEnd type="triangle" w="med" len="med"/>
          </a:ln>
        </p:spPr>
        <p:txBody>
          <a:bodyPr/>
          <a:lstStyle/>
          <a:p>
            <a:endParaRPr lang="tr-TR"/>
          </a:p>
        </p:txBody>
      </p:sp>
      <p:sp>
        <p:nvSpPr>
          <p:cNvPr id="59412" name="Line 96"/>
          <p:cNvSpPr>
            <a:spLocks noChangeShapeType="1"/>
          </p:cNvSpPr>
          <p:nvPr/>
        </p:nvSpPr>
        <p:spPr bwMode="auto">
          <a:xfrm>
            <a:off x="5253038" y="1898650"/>
            <a:ext cx="1697037" cy="1588"/>
          </a:xfrm>
          <a:prstGeom prst="line">
            <a:avLst/>
          </a:prstGeom>
          <a:noFill/>
          <a:ln w="28575">
            <a:solidFill>
              <a:srgbClr val="CC0000"/>
            </a:solidFill>
            <a:round/>
            <a:headEnd/>
            <a:tailEnd type="triangle" w="med" len="med"/>
          </a:ln>
        </p:spPr>
        <p:txBody>
          <a:bodyPr/>
          <a:lstStyle/>
          <a:p>
            <a:endParaRPr lang="tr-TR"/>
          </a:p>
        </p:txBody>
      </p:sp>
      <p:sp>
        <p:nvSpPr>
          <p:cNvPr id="59413" name="Text Box 156"/>
          <p:cNvSpPr txBox="1">
            <a:spLocks noChangeArrowheads="1"/>
          </p:cNvSpPr>
          <p:nvPr/>
        </p:nvSpPr>
        <p:spPr bwMode="auto">
          <a:xfrm>
            <a:off x="5710238" y="1927225"/>
            <a:ext cx="1311275" cy="558800"/>
          </a:xfrm>
          <a:prstGeom prst="rect">
            <a:avLst/>
          </a:prstGeom>
          <a:noFill/>
          <a:ln w="9525">
            <a:noFill/>
            <a:miter lim="800000"/>
            <a:headEnd/>
            <a:tailEnd/>
          </a:ln>
        </p:spPr>
        <p:txBody>
          <a:bodyPr wrap="none">
            <a:spAutoFit/>
          </a:bodyPr>
          <a:lstStyle/>
          <a:p>
            <a:pPr algn="ctr">
              <a:lnSpc>
                <a:spcPct val="85000"/>
              </a:lnSpc>
              <a:spcBef>
                <a:spcPct val="0"/>
              </a:spcBef>
              <a:buClrTx/>
              <a:buSzTx/>
              <a:buFontTx/>
              <a:buNone/>
            </a:pPr>
            <a:r>
              <a:rPr lang="en-US" sz="1800" i="1">
                <a:solidFill>
                  <a:srgbClr val="CC0000"/>
                </a:solidFill>
              </a:rPr>
              <a:t>(e.g., </a:t>
            </a:r>
            <a:r>
              <a:rPr lang="en-US" sz="1600" i="1">
                <a:solidFill>
                  <a:srgbClr val="CC0000"/>
                </a:solidFill>
              </a:rPr>
              <a:t>POP, </a:t>
            </a:r>
          </a:p>
          <a:p>
            <a:pPr algn="ctr">
              <a:lnSpc>
                <a:spcPct val="85000"/>
              </a:lnSpc>
              <a:spcBef>
                <a:spcPct val="0"/>
              </a:spcBef>
              <a:buClrTx/>
              <a:buSzTx/>
              <a:buFontTx/>
              <a:buNone/>
            </a:pPr>
            <a:r>
              <a:rPr lang="en-US" sz="1600" i="1">
                <a:solidFill>
                  <a:srgbClr val="CC0000"/>
                </a:solidFill>
              </a:rPr>
              <a:t>         IMAP</a:t>
            </a:r>
            <a:r>
              <a:rPr lang="en-US" sz="1800" i="1">
                <a:solidFill>
                  <a:srgbClr val="CC0000"/>
                </a:solidFill>
              </a:rPr>
              <a:t>)</a:t>
            </a:r>
          </a:p>
        </p:txBody>
      </p:sp>
      <p:grpSp>
        <p:nvGrpSpPr>
          <p:cNvPr id="59414" name="Group 166"/>
          <p:cNvGrpSpPr>
            <a:grpSpLocks/>
          </p:cNvGrpSpPr>
          <p:nvPr/>
        </p:nvGrpSpPr>
        <p:grpSpPr bwMode="auto">
          <a:xfrm>
            <a:off x="1066800" y="1419225"/>
            <a:ext cx="912813" cy="1054100"/>
            <a:chOff x="3574" y="550"/>
            <a:chExt cx="575" cy="664"/>
          </a:xfrm>
        </p:grpSpPr>
        <p:grpSp>
          <p:nvGrpSpPr>
            <p:cNvPr id="59422" name="Group 167"/>
            <p:cNvGrpSpPr>
              <a:grpSpLocks/>
            </p:cNvGrpSpPr>
            <p:nvPr/>
          </p:nvGrpSpPr>
          <p:grpSpPr bwMode="auto">
            <a:xfrm>
              <a:off x="3588" y="692"/>
              <a:ext cx="561" cy="522"/>
              <a:chOff x="-44" y="1473"/>
              <a:chExt cx="981" cy="1105"/>
            </a:xfrm>
          </p:grpSpPr>
          <p:pic>
            <p:nvPicPr>
              <p:cNvPr id="59425" name="Picture 168"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59426" name="Freeform 16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9423"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9424"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grpSp>
        <p:nvGrpSpPr>
          <p:cNvPr id="59415" name="Group 172"/>
          <p:cNvGrpSpPr>
            <a:grpSpLocks/>
          </p:cNvGrpSpPr>
          <p:nvPr/>
        </p:nvGrpSpPr>
        <p:grpSpPr bwMode="auto">
          <a:xfrm>
            <a:off x="6967538" y="1422400"/>
            <a:ext cx="912812" cy="1054100"/>
            <a:chOff x="3574" y="550"/>
            <a:chExt cx="575" cy="664"/>
          </a:xfrm>
        </p:grpSpPr>
        <p:grpSp>
          <p:nvGrpSpPr>
            <p:cNvPr id="59417" name="Group 173"/>
            <p:cNvGrpSpPr>
              <a:grpSpLocks/>
            </p:cNvGrpSpPr>
            <p:nvPr/>
          </p:nvGrpSpPr>
          <p:grpSpPr bwMode="auto">
            <a:xfrm>
              <a:off x="3588" y="692"/>
              <a:ext cx="561" cy="522"/>
              <a:chOff x="-44" y="1473"/>
              <a:chExt cx="981" cy="1105"/>
            </a:xfrm>
          </p:grpSpPr>
          <p:pic>
            <p:nvPicPr>
              <p:cNvPr id="59420" name="Picture 174"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59421" name="Freeform 17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59418"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tr-TR" sz="2400"/>
            </a:p>
          </p:txBody>
        </p:sp>
        <p:sp>
          <p:nvSpPr>
            <p:cNvPr id="59419" name="Text Box 116"/>
            <p:cNvSpPr txBox="1">
              <a:spLocks noChangeArrowheads="1"/>
            </p:cNvSpPr>
            <p:nvPr/>
          </p:nvSpPr>
          <p:spPr bwMode="auto">
            <a:xfrm>
              <a:off x="3574" y="550"/>
              <a:ext cx="436"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sz="2400"/>
            </a:p>
          </p:txBody>
        </p:sp>
      </p:grpSp>
      <p:sp>
        <p:nvSpPr>
          <p:cNvPr id="2" name="Veri Yer Tutucusu 1"/>
          <p:cNvSpPr>
            <a:spLocks noGrp="1"/>
          </p:cNvSpPr>
          <p:nvPr>
            <p:ph type="dt" sz="quarter" idx="10"/>
          </p:nvPr>
        </p:nvSpPr>
        <p:spPr/>
        <p:txBody>
          <a:bodyPr/>
          <a:lstStyle/>
          <a:p>
            <a:pPr>
              <a:defRPr/>
            </a:pPr>
            <a:fld id="{6F56CC0A-B024-4510-99C9-627EC9FFF71C}" type="datetime1">
              <a:rPr/>
              <a:pPr>
                <a:defRPr/>
              </a:pPr>
              <a:t>10/16/2012</a:t>
            </a:fld>
            <a:endParaRP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0419" name="Rectangle 8"/>
          <p:cNvSpPr>
            <a:spLocks noGrp="1" noChangeArrowheads="1"/>
          </p:cNvSpPr>
          <p:nvPr>
            <p:ph type="sldNum" sz="quarter" idx="12"/>
          </p:nvPr>
        </p:nvSpPr>
        <p:spPr>
          <a:noFill/>
        </p:spPr>
        <p:txBody>
          <a:bodyPr/>
          <a:lstStyle/>
          <a:p>
            <a:r>
              <a:rPr lang="en-US" smtClean="0">
                <a:latin typeface="Tahoma" pitchFamily="34" charset="0"/>
              </a:rPr>
              <a:t>2-</a:t>
            </a:r>
            <a:fld id="{573A3EE6-ED1B-4318-B3EF-B2935FB2D74C}" type="slidenum">
              <a:rPr lang="en-US" smtClean="0">
                <a:latin typeface="Tahoma" pitchFamily="34" charset="0"/>
              </a:rPr>
              <a:pPr/>
              <a:t>58</a:t>
            </a:fld>
            <a:endParaRPr lang="en-US" smtClean="0">
              <a:latin typeface="Tahoma" pitchFamily="34" charset="0"/>
            </a:endParaRPr>
          </a:p>
        </p:txBody>
      </p:sp>
      <p:pic>
        <p:nvPicPr>
          <p:cNvPr id="60420" name="Picture 15" descr="underline_base"/>
          <p:cNvPicPr>
            <a:picLocks noChangeArrowheads="1"/>
          </p:cNvPicPr>
          <p:nvPr/>
        </p:nvPicPr>
        <p:blipFill>
          <a:blip r:embed="rId3"/>
          <a:srcRect/>
          <a:stretch>
            <a:fillRect/>
          </a:stretch>
        </p:blipFill>
        <p:spPr bwMode="auto">
          <a:xfrm>
            <a:off x="468313" y="858838"/>
            <a:ext cx="3317875" cy="163512"/>
          </a:xfrm>
          <a:prstGeom prst="rect">
            <a:avLst/>
          </a:prstGeom>
          <a:noFill/>
          <a:ln w="9525">
            <a:noFill/>
            <a:miter lim="800000"/>
            <a:headEnd/>
            <a:tailEnd/>
          </a:ln>
        </p:spPr>
      </p:pic>
      <p:sp>
        <p:nvSpPr>
          <p:cNvPr id="60421" name="Rectangle 2"/>
          <p:cNvSpPr>
            <a:spLocks noGrp="1" noChangeArrowheads="1"/>
          </p:cNvSpPr>
          <p:nvPr>
            <p:ph type="title"/>
          </p:nvPr>
        </p:nvSpPr>
        <p:spPr>
          <a:xfrm>
            <a:off x="403225" y="131763"/>
            <a:ext cx="7772400" cy="968375"/>
          </a:xfrm>
        </p:spPr>
        <p:txBody>
          <a:bodyPr/>
          <a:lstStyle/>
          <a:p>
            <a:r>
              <a:rPr lang="en-US" sz="4000" smtClean="0">
                <a:ea typeface="ＭＳ Ｐゴシック" pitchFamily="34" charset="-128"/>
              </a:rPr>
              <a:t>POP3 protocol</a:t>
            </a:r>
            <a:endParaRPr lang="en-US" smtClean="0">
              <a:ea typeface="ＭＳ Ｐゴシック" pitchFamily="34" charset="-128"/>
            </a:endParaRPr>
          </a:p>
        </p:txBody>
      </p:sp>
      <p:sp>
        <p:nvSpPr>
          <p:cNvPr id="60422" name="Rectangle 3"/>
          <p:cNvSpPr>
            <a:spLocks noGrp="1" noChangeArrowheads="1"/>
          </p:cNvSpPr>
          <p:nvPr>
            <p:ph type="body" sz="half" idx="1"/>
          </p:nvPr>
        </p:nvSpPr>
        <p:spPr>
          <a:xfrm>
            <a:off x="495300" y="1438275"/>
            <a:ext cx="3971925" cy="4648200"/>
          </a:xfrm>
        </p:spPr>
        <p:txBody>
          <a:bodyPr/>
          <a:lstStyle/>
          <a:p>
            <a:pPr>
              <a:buFont typeface="Wingdings" pitchFamily="2" charset="2"/>
              <a:buNone/>
            </a:pPr>
            <a:r>
              <a:rPr lang="en-US" i="1" smtClean="0">
                <a:solidFill>
                  <a:srgbClr val="CC0000"/>
                </a:solidFill>
                <a:ea typeface="ＭＳ Ｐゴシック" pitchFamily="34" charset="-128"/>
              </a:rPr>
              <a:t>authorization phase</a:t>
            </a:r>
          </a:p>
          <a:p>
            <a:r>
              <a:rPr lang="en-US" sz="2000" smtClean="0">
                <a:ea typeface="ＭＳ Ｐゴシック" pitchFamily="34" charset="-128"/>
              </a:rPr>
              <a:t>client commands: </a:t>
            </a:r>
          </a:p>
          <a:p>
            <a:pPr lvl="1"/>
            <a:r>
              <a:rPr lang="en-US" sz="2000" b="1" smtClean="0">
                <a:latin typeface="Courier New" pitchFamily="49" charset="0"/>
                <a:ea typeface="ＭＳ Ｐゴシック" pitchFamily="34" charset="-128"/>
              </a:rPr>
              <a:t>user:</a:t>
            </a:r>
            <a:r>
              <a:rPr lang="en-US" sz="2000" smtClean="0">
                <a:ea typeface="ＭＳ Ｐゴシック" pitchFamily="34" charset="-128"/>
              </a:rPr>
              <a:t> declare username</a:t>
            </a:r>
          </a:p>
          <a:p>
            <a:pPr lvl="1"/>
            <a:r>
              <a:rPr lang="en-US" sz="2000" b="1" smtClean="0">
                <a:latin typeface="Courier New" pitchFamily="49" charset="0"/>
                <a:ea typeface="ＭＳ Ｐゴシック" pitchFamily="34" charset="-128"/>
              </a:rPr>
              <a:t>pass:</a:t>
            </a:r>
            <a:r>
              <a:rPr lang="en-US" sz="2000" smtClean="0">
                <a:ea typeface="ＭＳ Ｐゴシック" pitchFamily="34" charset="-128"/>
              </a:rPr>
              <a:t> password</a:t>
            </a:r>
          </a:p>
          <a:p>
            <a:r>
              <a:rPr lang="en-US" sz="2000" smtClean="0">
                <a:ea typeface="ＭＳ Ｐゴシック" pitchFamily="34" charset="-128"/>
              </a:rPr>
              <a:t>server responses</a:t>
            </a:r>
          </a:p>
          <a:p>
            <a:pPr lvl="1"/>
            <a:r>
              <a:rPr lang="en-US" sz="2000" b="1" smtClean="0">
                <a:latin typeface="Courier New" pitchFamily="49" charset="0"/>
                <a:ea typeface="ＭＳ Ｐゴシック" pitchFamily="34" charset="-128"/>
              </a:rPr>
              <a:t>+OK</a:t>
            </a:r>
          </a:p>
          <a:p>
            <a:pPr lvl="1"/>
            <a:r>
              <a:rPr lang="en-US" sz="2000" b="1" smtClean="0">
                <a:latin typeface="Courier New" pitchFamily="49" charset="0"/>
                <a:ea typeface="ＭＳ Ｐゴシック" pitchFamily="34" charset="-128"/>
              </a:rPr>
              <a:t>-ERR</a:t>
            </a:r>
            <a:endParaRPr lang="en-US" sz="1800" smtClean="0">
              <a:ea typeface="ＭＳ Ｐゴシック" pitchFamily="34" charset="-128"/>
            </a:endParaRPr>
          </a:p>
          <a:p>
            <a:pPr>
              <a:buFont typeface="Wingdings" pitchFamily="2" charset="2"/>
              <a:buNone/>
            </a:pPr>
            <a:r>
              <a:rPr lang="en-US" i="1" smtClean="0">
                <a:solidFill>
                  <a:srgbClr val="CC0000"/>
                </a:solidFill>
                <a:ea typeface="ＭＳ Ｐゴシック" pitchFamily="34" charset="-128"/>
              </a:rPr>
              <a:t>transaction phase,</a:t>
            </a:r>
            <a:r>
              <a:rPr lang="en-US" sz="2400" smtClean="0">
                <a:solidFill>
                  <a:srgbClr val="FF0000"/>
                </a:solidFill>
                <a:ea typeface="ＭＳ Ｐゴシック" pitchFamily="34" charset="-128"/>
              </a:rPr>
              <a:t> </a:t>
            </a:r>
            <a:r>
              <a:rPr lang="en-US" sz="2400" smtClean="0">
                <a:solidFill>
                  <a:schemeClr val="tx2"/>
                </a:solidFill>
                <a:ea typeface="ＭＳ Ｐゴシック" pitchFamily="34" charset="-128"/>
              </a:rPr>
              <a:t>client:</a:t>
            </a:r>
            <a:endParaRPr lang="en-US" sz="2400" smtClean="0">
              <a:ea typeface="ＭＳ Ｐゴシック" pitchFamily="34" charset="-128"/>
            </a:endParaRPr>
          </a:p>
          <a:p>
            <a:r>
              <a:rPr lang="en-US" sz="2000" b="1" smtClean="0">
                <a:latin typeface="Courier New" pitchFamily="49" charset="0"/>
                <a:ea typeface="ＭＳ Ｐゴシック" pitchFamily="34" charset="-128"/>
              </a:rPr>
              <a:t>list:</a:t>
            </a:r>
            <a:r>
              <a:rPr lang="en-US" sz="2000" smtClean="0">
                <a:ea typeface="ＭＳ Ｐゴシック" pitchFamily="34" charset="-128"/>
              </a:rPr>
              <a:t> list message numbers</a:t>
            </a:r>
          </a:p>
          <a:p>
            <a:r>
              <a:rPr lang="en-US" sz="2000" b="1" smtClean="0">
                <a:latin typeface="Courier New" pitchFamily="49" charset="0"/>
                <a:ea typeface="ＭＳ Ｐゴシック" pitchFamily="34" charset="-128"/>
              </a:rPr>
              <a:t>retr:</a:t>
            </a:r>
            <a:r>
              <a:rPr lang="en-US" sz="2000" smtClean="0">
                <a:ea typeface="ＭＳ Ｐゴシック" pitchFamily="34" charset="-128"/>
              </a:rPr>
              <a:t> retrieve message by number</a:t>
            </a:r>
          </a:p>
          <a:p>
            <a:r>
              <a:rPr lang="en-US" sz="2000" b="1" smtClean="0">
                <a:latin typeface="Courier New" pitchFamily="49" charset="0"/>
                <a:ea typeface="ＭＳ Ｐゴシック" pitchFamily="34" charset="-128"/>
              </a:rPr>
              <a:t>dele:</a:t>
            </a:r>
            <a:r>
              <a:rPr lang="en-US" sz="2000" smtClean="0">
                <a:ea typeface="ＭＳ Ｐゴシック" pitchFamily="34" charset="-128"/>
              </a:rPr>
              <a:t> delete</a:t>
            </a:r>
          </a:p>
          <a:p>
            <a:r>
              <a:rPr lang="en-US" sz="2000" b="1" smtClean="0">
                <a:latin typeface="Courier New" pitchFamily="49" charset="0"/>
                <a:ea typeface="ＭＳ Ｐゴシック" pitchFamily="34" charset="-128"/>
              </a:rPr>
              <a:t>quit</a:t>
            </a:r>
            <a:endParaRPr lang="en-US" sz="2000" smtClean="0">
              <a:ea typeface="ＭＳ Ｐゴシック" pitchFamily="34" charset="-128"/>
            </a:endParaRPr>
          </a:p>
        </p:txBody>
      </p:sp>
      <p:sp>
        <p:nvSpPr>
          <p:cNvPr id="60423" name="Text Box 7"/>
          <p:cNvSpPr txBox="1">
            <a:spLocks noChangeArrowheads="1"/>
          </p:cNvSpPr>
          <p:nvPr/>
        </p:nvSpPr>
        <p:spPr bwMode="auto">
          <a:xfrm>
            <a:off x="4340225" y="2309813"/>
            <a:ext cx="4268788" cy="4027487"/>
          </a:xfrm>
          <a:prstGeom prst="rect">
            <a:avLst/>
          </a:prstGeom>
          <a:noFill/>
          <a:ln w="9525">
            <a:noFill/>
            <a:miter lim="800000"/>
            <a:headEnd/>
            <a:tailEnd/>
          </a:ln>
        </p:spPr>
        <p:txBody>
          <a:bodyPr wrap="none">
            <a:spAutoFit/>
          </a:bodyPr>
          <a:lstStyle/>
          <a:p>
            <a:pPr>
              <a:spcBef>
                <a:spcPct val="0"/>
              </a:spcBef>
              <a:buClrTx/>
              <a:buSzTx/>
              <a:buFontTx/>
              <a:buNone/>
            </a:pPr>
            <a:r>
              <a:rPr lang="en-US" sz="2400">
                <a:latin typeface="Times New Roman" pitchFamily="18" charset="0"/>
              </a:rPr>
              <a:t>         </a:t>
            </a:r>
            <a:r>
              <a:rPr lang="en-US" sz="1800" b="1">
                <a:latin typeface="Courier New" pitchFamily="49" charset="0"/>
              </a:rPr>
              <a:t>C: list </a:t>
            </a:r>
          </a:p>
          <a:p>
            <a:pPr>
              <a:spcBef>
                <a:spcPct val="0"/>
              </a:spcBef>
              <a:buClrTx/>
              <a:buSzTx/>
              <a:buFontTx/>
              <a:buNone/>
            </a:pPr>
            <a:r>
              <a:rPr lang="en-US" sz="1800" b="1">
                <a:latin typeface="Courier New" pitchFamily="49" charset="0"/>
              </a:rPr>
              <a:t>     S: 1 498 </a:t>
            </a:r>
          </a:p>
          <a:p>
            <a:pPr>
              <a:spcBef>
                <a:spcPct val="0"/>
              </a:spcBef>
              <a:buClrTx/>
              <a:buSzTx/>
              <a:buFontTx/>
              <a:buNone/>
            </a:pPr>
            <a:r>
              <a:rPr lang="en-US" sz="1800" b="1">
                <a:latin typeface="Courier New" pitchFamily="49" charset="0"/>
              </a:rPr>
              <a:t>     S: 2 912 </a:t>
            </a:r>
          </a:p>
          <a:p>
            <a:pPr>
              <a:spcBef>
                <a:spcPct val="0"/>
              </a:spcBef>
              <a:buClrTx/>
              <a:buSzTx/>
              <a:buFontTx/>
              <a:buNone/>
            </a:pPr>
            <a:r>
              <a:rPr lang="en-US" sz="1800" b="1">
                <a:latin typeface="Courier New" pitchFamily="49" charset="0"/>
              </a:rPr>
              <a:t>     S: . </a:t>
            </a:r>
          </a:p>
          <a:p>
            <a:pPr>
              <a:spcBef>
                <a:spcPct val="0"/>
              </a:spcBef>
              <a:buClrTx/>
              <a:buSzTx/>
              <a:buFontTx/>
              <a:buNone/>
            </a:pPr>
            <a:r>
              <a:rPr lang="en-US" sz="1800" b="1">
                <a:latin typeface="Courier New" pitchFamily="49" charset="0"/>
              </a:rPr>
              <a:t>     C: retr 1 </a:t>
            </a:r>
          </a:p>
          <a:p>
            <a:pPr>
              <a:spcBef>
                <a:spcPct val="0"/>
              </a:spcBef>
              <a:buClrTx/>
              <a:buSzTx/>
              <a:buFontTx/>
              <a:buNone/>
            </a:pPr>
            <a:r>
              <a:rPr lang="en-US" sz="1800" b="1">
                <a:latin typeface="Courier New" pitchFamily="49" charset="0"/>
              </a:rPr>
              <a:t>     S: &lt;message 1 contents&gt;</a:t>
            </a:r>
          </a:p>
          <a:p>
            <a:pPr>
              <a:spcBef>
                <a:spcPct val="0"/>
              </a:spcBef>
              <a:buClrTx/>
              <a:buSzTx/>
              <a:buFontTx/>
              <a:buNone/>
            </a:pPr>
            <a:r>
              <a:rPr lang="en-US" sz="1800" b="1">
                <a:latin typeface="Courier New" pitchFamily="49" charset="0"/>
              </a:rPr>
              <a:t>     S: . </a:t>
            </a:r>
          </a:p>
          <a:p>
            <a:pPr>
              <a:spcBef>
                <a:spcPct val="0"/>
              </a:spcBef>
              <a:buClrTx/>
              <a:buSzTx/>
              <a:buFontTx/>
              <a:buNone/>
            </a:pPr>
            <a:r>
              <a:rPr lang="en-US" sz="1800" b="1">
                <a:latin typeface="Courier New" pitchFamily="49" charset="0"/>
              </a:rPr>
              <a:t>     C: dele 1 </a:t>
            </a:r>
          </a:p>
          <a:p>
            <a:pPr>
              <a:spcBef>
                <a:spcPct val="0"/>
              </a:spcBef>
              <a:buClrTx/>
              <a:buSzTx/>
              <a:buFontTx/>
              <a:buNone/>
            </a:pPr>
            <a:r>
              <a:rPr lang="en-US" sz="1800" b="1">
                <a:latin typeface="Courier New" pitchFamily="49" charset="0"/>
              </a:rPr>
              <a:t>     C: retr 2 </a:t>
            </a:r>
          </a:p>
          <a:p>
            <a:pPr>
              <a:spcBef>
                <a:spcPct val="0"/>
              </a:spcBef>
              <a:buClrTx/>
              <a:buSzTx/>
              <a:buFontTx/>
              <a:buNone/>
            </a:pPr>
            <a:r>
              <a:rPr lang="en-US" sz="1800" b="1">
                <a:latin typeface="Courier New" pitchFamily="49" charset="0"/>
              </a:rPr>
              <a:t>     S: &lt;message 1 contents&gt;</a:t>
            </a:r>
          </a:p>
          <a:p>
            <a:pPr>
              <a:spcBef>
                <a:spcPct val="0"/>
              </a:spcBef>
              <a:buClrTx/>
              <a:buSzTx/>
              <a:buFontTx/>
              <a:buNone/>
            </a:pPr>
            <a:r>
              <a:rPr lang="en-US" sz="1800" b="1">
                <a:latin typeface="Courier New" pitchFamily="49" charset="0"/>
              </a:rPr>
              <a:t>     S: . </a:t>
            </a:r>
          </a:p>
          <a:p>
            <a:pPr>
              <a:spcBef>
                <a:spcPct val="0"/>
              </a:spcBef>
              <a:buClrTx/>
              <a:buSzTx/>
              <a:buFontTx/>
              <a:buNone/>
            </a:pPr>
            <a:r>
              <a:rPr lang="en-US" sz="1800" b="1">
                <a:latin typeface="Courier New" pitchFamily="49" charset="0"/>
              </a:rPr>
              <a:t>     C: dele 2 </a:t>
            </a:r>
          </a:p>
          <a:p>
            <a:pPr>
              <a:spcBef>
                <a:spcPct val="0"/>
              </a:spcBef>
              <a:buClrTx/>
              <a:buSzTx/>
              <a:buFontTx/>
              <a:buNone/>
            </a:pPr>
            <a:r>
              <a:rPr lang="en-US" sz="1800" b="1">
                <a:latin typeface="Courier New" pitchFamily="49" charset="0"/>
              </a:rPr>
              <a:t>     C: quit </a:t>
            </a:r>
          </a:p>
          <a:p>
            <a:pPr>
              <a:spcBef>
                <a:spcPct val="0"/>
              </a:spcBef>
              <a:buClrTx/>
              <a:buSzTx/>
              <a:buFontTx/>
              <a:buNone/>
            </a:pPr>
            <a:r>
              <a:rPr lang="en-US" sz="1800" b="1">
                <a:latin typeface="Courier New" pitchFamily="49" charset="0"/>
              </a:rPr>
              <a:t>     S: +OK </a:t>
            </a:r>
            <a:r>
              <a:rPr lang="en-US" sz="1400" b="1">
                <a:latin typeface="Courier New" pitchFamily="49" charset="0"/>
              </a:rPr>
              <a:t>POP3 server signing off</a:t>
            </a:r>
            <a:endParaRPr lang="en-US" sz="1800" b="1">
              <a:latin typeface="Courier New" pitchFamily="49" charset="0"/>
            </a:endParaRPr>
          </a:p>
        </p:txBody>
      </p:sp>
      <p:sp>
        <p:nvSpPr>
          <p:cNvPr id="60424" name="Text Box 10"/>
          <p:cNvSpPr txBox="1">
            <a:spLocks noChangeArrowheads="1"/>
          </p:cNvSpPr>
          <p:nvPr/>
        </p:nvSpPr>
        <p:spPr bwMode="auto">
          <a:xfrm>
            <a:off x="4989513" y="590550"/>
            <a:ext cx="3981450" cy="1739900"/>
          </a:xfrm>
          <a:prstGeom prst="rect">
            <a:avLst/>
          </a:prstGeom>
          <a:noFill/>
          <a:ln w="9525">
            <a:noFill/>
            <a:miter lim="800000"/>
            <a:headEnd/>
            <a:tailEnd/>
          </a:ln>
        </p:spPr>
        <p:txBody>
          <a:bodyPr wrap="none">
            <a:spAutoFit/>
          </a:bodyPr>
          <a:lstStyle/>
          <a:p>
            <a:pPr>
              <a:spcBef>
                <a:spcPct val="0"/>
              </a:spcBef>
              <a:buClrTx/>
              <a:buSzTx/>
              <a:buFontTx/>
              <a:buNone/>
            </a:pPr>
            <a:endParaRPr lang="en-US" sz="1800" b="1">
              <a:latin typeface="Courier New" pitchFamily="49" charset="0"/>
            </a:endParaRPr>
          </a:p>
          <a:p>
            <a:pPr>
              <a:spcBef>
                <a:spcPct val="0"/>
              </a:spcBef>
              <a:buClrTx/>
              <a:buSzTx/>
              <a:buFontTx/>
              <a:buNone/>
            </a:pPr>
            <a:r>
              <a:rPr lang="en-US" sz="1800" b="1">
                <a:latin typeface="Courier New" pitchFamily="49" charset="0"/>
              </a:rPr>
              <a:t>S: +OK POP3 server ready </a:t>
            </a:r>
          </a:p>
          <a:p>
            <a:pPr>
              <a:spcBef>
                <a:spcPct val="0"/>
              </a:spcBef>
              <a:buClrTx/>
              <a:buSzTx/>
              <a:buFontTx/>
              <a:buNone/>
            </a:pPr>
            <a:r>
              <a:rPr lang="en-US" sz="1800" b="1">
                <a:latin typeface="Courier New" pitchFamily="49" charset="0"/>
              </a:rPr>
              <a:t>C: user bob </a:t>
            </a:r>
          </a:p>
          <a:p>
            <a:pPr>
              <a:spcBef>
                <a:spcPct val="0"/>
              </a:spcBef>
              <a:buClrTx/>
              <a:buSzTx/>
              <a:buFontTx/>
              <a:buNone/>
            </a:pPr>
            <a:r>
              <a:rPr lang="en-US" sz="1800" b="1">
                <a:latin typeface="Courier New" pitchFamily="49" charset="0"/>
              </a:rPr>
              <a:t>S: +OK </a:t>
            </a:r>
          </a:p>
          <a:p>
            <a:pPr>
              <a:spcBef>
                <a:spcPct val="0"/>
              </a:spcBef>
              <a:buClrTx/>
              <a:buSzTx/>
              <a:buFontTx/>
              <a:buNone/>
            </a:pPr>
            <a:r>
              <a:rPr lang="en-US" sz="1800" b="1">
                <a:latin typeface="Courier New" pitchFamily="49" charset="0"/>
              </a:rPr>
              <a:t>C: pass hungry </a:t>
            </a:r>
          </a:p>
          <a:p>
            <a:pPr>
              <a:spcBef>
                <a:spcPct val="0"/>
              </a:spcBef>
              <a:buClrTx/>
              <a:buSzTx/>
              <a:buFontTx/>
              <a:buNone/>
            </a:pPr>
            <a:r>
              <a:rPr lang="en-US" sz="1800" b="1">
                <a:latin typeface="Courier New" pitchFamily="49" charset="0"/>
              </a:rPr>
              <a:t>S: +OK</a:t>
            </a:r>
            <a:r>
              <a:rPr lang="en-US" sz="1400" b="1">
                <a:latin typeface="Courier New" pitchFamily="49" charset="0"/>
              </a:rPr>
              <a:t> user successfully logged on</a:t>
            </a:r>
            <a:endParaRPr lang="en-US" sz="2400">
              <a:latin typeface="Times New Roman" pitchFamily="18" charset="0"/>
            </a:endParaRPr>
          </a:p>
        </p:txBody>
      </p:sp>
      <p:sp>
        <p:nvSpPr>
          <p:cNvPr id="60425" name="Freeform 11"/>
          <p:cNvSpPr>
            <a:spLocks/>
          </p:cNvSpPr>
          <p:nvPr/>
        </p:nvSpPr>
        <p:spPr bwMode="auto">
          <a:xfrm>
            <a:off x="4972050" y="847725"/>
            <a:ext cx="371475" cy="1457325"/>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p:spPr>
        <p:txBody>
          <a:bodyPr wrap="none" anchor="ctr"/>
          <a:lstStyle/>
          <a:p>
            <a:endParaRPr lang="tr-TR"/>
          </a:p>
        </p:txBody>
      </p:sp>
      <p:sp>
        <p:nvSpPr>
          <p:cNvPr id="60426" name="Line 13"/>
          <p:cNvSpPr>
            <a:spLocks noChangeShapeType="1"/>
          </p:cNvSpPr>
          <p:nvPr/>
        </p:nvSpPr>
        <p:spPr bwMode="auto">
          <a:xfrm flipV="1">
            <a:off x="3486150" y="1449388"/>
            <a:ext cx="1400175" cy="238125"/>
          </a:xfrm>
          <a:prstGeom prst="line">
            <a:avLst/>
          </a:prstGeom>
          <a:noFill/>
          <a:ln w="19050">
            <a:solidFill>
              <a:srgbClr val="CC0000"/>
            </a:solidFill>
            <a:round/>
            <a:headEnd/>
            <a:tailEnd type="triangle" w="med" len="med"/>
          </a:ln>
        </p:spPr>
        <p:txBody>
          <a:bodyPr wrap="none" anchor="ctr"/>
          <a:lstStyle/>
          <a:p>
            <a:endParaRPr lang="tr-TR"/>
          </a:p>
        </p:txBody>
      </p:sp>
      <p:sp>
        <p:nvSpPr>
          <p:cNvPr id="60427" name="Freeform 14"/>
          <p:cNvSpPr>
            <a:spLocks/>
          </p:cNvSpPr>
          <p:nvPr/>
        </p:nvSpPr>
        <p:spPr bwMode="auto">
          <a:xfrm>
            <a:off x="4973638" y="2428875"/>
            <a:ext cx="371475" cy="3895725"/>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CC0000"/>
            </a:solidFill>
            <a:round/>
            <a:headEnd/>
            <a:tailEnd/>
          </a:ln>
        </p:spPr>
        <p:txBody>
          <a:bodyPr wrap="none" anchor="ctr"/>
          <a:lstStyle/>
          <a:p>
            <a:endParaRPr lang="tr-TR"/>
          </a:p>
        </p:txBody>
      </p:sp>
      <p:sp>
        <p:nvSpPr>
          <p:cNvPr id="60428" name="Line 15"/>
          <p:cNvSpPr>
            <a:spLocks noChangeShapeType="1"/>
          </p:cNvSpPr>
          <p:nvPr/>
        </p:nvSpPr>
        <p:spPr bwMode="auto">
          <a:xfrm flipV="1">
            <a:off x="3152775" y="3941763"/>
            <a:ext cx="1733550" cy="323850"/>
          </a:xfrm>
          <a:prstGeom prst="line">
            <a:avLst/>
          </a:prstGeom>
          <a:noFill/>
          <a:ln w="19050">
            <a:solidFill>
              <a:srgbClr val="CC0000"/>
            </a:solidFill>
            <a:round/>
            <a:headEnd/>
            <a:tailEnd type="triangle" w="med" len="med"/>
          </a:ln>
        </p:spPr>
        <p:txBody>
          <a:bodyPr wrap="none" anchor="ctr"/>
          <a:lstStyle/>
          <a:p>
            <a:endParaRPr lang="tr-TR"/>
          </a:p>
        </p:txBody>
      </p:sp>
      <p:sp>
        <p:nvSpPr>
          <p:cNvPr id="2" name="Veri Yer Tutucusu 1"/>
          <p:cNvSpPr>
            <a:spLocks noGrp="1"/>
          </p:cNvSpPr>
          <p:nvPr>
            <p:ph type="dt" sz="quarter" idx="10"/>
          </p:nvPr>
        </p:nvSpPr>
        <p:spPr/>
        <p:txBody>
          <a:bodyPr/>
          <a:lstStyle/>
          <a:p>
            <a:pPr>
              <a:defRPr/>
            </a:pPr>
            <a:fld id="{DE747332-CCD8-4BEC-8494-39EFCF1B86A7}" type="datetime1">
              <a:rPr/>
              <a:pPr>
                <a:defRPr/>
              </a:pPr>
              <a:t>10/16/2012</a:t>
            </a:fld>
            <a:endParaRP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1443" name="Rectangle 8"/>
          <p:cNvSpPr>
            <a:spLocks noGrp="1" noChangeArrowheads="1"/>
          </p:cNvSpPr>
          <p:nvPr>
            <p:ph type="sldNum" sz="quarter" idx="12"/>
          </p:nvPr>
        </p:nvSpPr>
        <p:spPr>
          <a:noFill/>
        </p:spPr>
        <p:txBody>
          <a:bodyPr/>
          <a:lstStyle/>
          <a:p>
            <a:r>
              <a:rPr lang="en-US" smtClean="0">
                <a:latin typeface="Tahoma" pitchFamily="34" charset="0"/>
              </a:rPr>
              <a:t>2-</a:t>
            </a:r>
            <a:fld id="{D3F9BE96-A789-4B2E-9E6E-D81265030A4E}" type="slidenum">
              <a:rPr lang="en-US" smtClean="0">
                <a:latin typeface="Tahoma" pitchFamily="34" charset="0"/>
              </a:rPr>
              <a:pPr/>
              <a:t>59</a:t>
            </a:fld>
            <a:endParaRPr lang="en-US" smtClean="0">
              <a:latin typeface="Tahoma" pitchFamily="34" charset="0"/>
            </a:endParaRPr>
          </a:p>
        </p:txBody>
      </p:sp>
      <p:pic>
        <p:nvPicPr>
          <p:cNvPr id="61444" name="Picture 11" descr="underline_base"/>
          <p:cNvPicPr>
            <a:picLocks noChangeArrowheads="1"/>
          </p:cNvPicPr>
          <p:nvPr/>
        </p:nvPicPr>
        <p:blipFill>
          <a:blip r:embed="rId3"/>
          <a:srcRect/>
          <a:stretch>
            <a:fillRect/>
          </a:stretch>
        </p:blipFill>
        <p:spPr bwMode="auto">
          <a:xfrm>
            <a:off x="428625" y="957263"/>
            <a:ext cx="5942013" cy="173037"/>
          </a:xfrm>
          <a:prstGeom prst="rect">
            <a:avLst/>
          </a:prstGeom>
          <a:noFill/>
          <a:ln w="9525">
            <a:noFill/>
            <a:miter lim="800000"/>
            <a:headEnd/>
            <a:tailEnd/>
          </a:ln>
        </p:spPr>
      </p:pic>
      <p:sp>
        <p:nvSpPr>
          <p:cNvPr id="61445" name="Rectangle 2"/>
          <p:cNvSpPr>
            <a:spLocks noGrp="1" noChangeArrowheads="1"/>
          </p:cNvSpPr>
          <p:nvPr>
            <p:ph type="title"/>
          </p:nvPr>
        </p:nvSpPr>
        <p:spPr>
          <a:xfrm>
            <a:off x="381000" y="293688"/>
            <a:ext cx="7772400" cy="795337"/>
          </a:xfrm>
        </p:spPr>
        <p:txBody>
          <a:bodyPr/>
          <a:lstStyle/>
          <a:p>
            <a:r>
              <a:rPr lang="en-US" smtClean="0">
                <a:ea typeface="ＭＳ Ｐゴシック" pitchFamily="34" charset="-128"/>
              </a:rPr>
              <a:t>POP3 (more) and IMAP</a:t>
            </a:r>
          </a:p>
        </p:txBody>
      </p:sp>
      <p:sp>
        <p:nvSpPr>
          <p:cNvPr id="61446" name="Rectangle 3"/>
          <p:cNvSpPr>
            <a:spLocks noGrp="1" noChangeArrowheads="1"/>
          </p:cNvSpPr>
          <p:nvPr>
            <p:ph type="body" sz="half" idx="1"/>
          </p:nvPr>
        </p:nvSpPr>
        <p:spPr>
          <a:xfrm>
            <a:off x="520700" y="1343025"/>
            <a:ext cx="3810000" cy="4648200"/>
          </a:xfrm>
        </p:spPr>
        <p:txBody>
          <a:bodyPr/>
          <a:lstStyle/>
          <a:p>
            <a:pPr>
              <a:buFont typeface="Wingdings" pitchFamily="2" charset="2"/>
              <a:buNone/>
            </a:pPr>
            <a:r>
              <a:rPr lang="en-US" i="1" smtClean="0">
                <a:solidFill>
                  <a:srgbClr val="CC0000"/>
                </a:solidFill>
                <a:ea typeface="ＭＳ Ｐゴシック" pitchFamily="34" charset="-128"/>
              </a:rPr>
              <a:t>more about POP3</a:t>
            </a:r>
          </a:p>
          <a:p>
            <a:r>
              <a:rPr lang="en-US" sz="2400" smtClean="0">
                <a:ea typeface="ＭＳ Ｐゴシック" pitchFamily="34" charset="-128"/>
              </a:rPr>
              <a:t>previous example uses POP3 </a:t>
            </a:r>
            <a:r>
              <a:rPr lang="ja-JP" altLang="en-US" sz="2400" smtClean="0">
                <a:ea typeface="ＭＳ Ｐゴシック" pitchFamily="34" charset="-128"/>
              </a:rPr>
              <a:t>“</a:t>
            </a:r>
            <a:r>
              <a:rPr lang="en-US" altLang="ja-JP" sz="2400" smtClean="0">
                <a:ea typeface="ＭＳ Ｐゴシック" pitchFamily="34" charset="-128"/>
              </a:rPr>
              <a:t>download and delete</a:t>
            </a:r>
            <a:r>
              <a:rPr lang="ja-JP" altLang="en-US" sz="2400" smtClean="0">
                <a:ea typeface="ＭＳ Ｐゴシック" pitchFamily="34" charset="-128"/>
              </a:rPr>
              <a:t>”</a:t>
            </a:r>
            <a:r>
              <a:rPr lang="en-US" altLang="ja-JP" sz="2400" smtClean="0">
                <a:ea typeface="ＭＳ Ｐゴシック" pitchFamily="34" charset="-128"/>
              </a:rPr>
              <a:t> mode</a:t>
            </a:r>
          </a:p>
          <a:p>
            <a:pPr lvl="1"/>
            <a:r>
              <a:rPr lang="en-US" smtClean="0">
                <a:ea typeface="ＭＳ Ｐゴシック" pitchFamily="34" charset="-128"/>
              </a:rPr>
              <a:t>Bob cannot re-read e-mail if he changes client</a:t>
            </a:r>
          </a:p>
          <a:p>
            <a:r>
              <a:rPr lang="en-US" sz="2400" smtClean="0">
                <a:ea typeface="ＭＳ Ｐゴシック" pitchFamily="34" charset="-128"/>
              </a:rPr>
              <a:t>POP3 </a:t>
            </a:r>
            <a:r>
              <a:rPr lang="ja-JP" altLang="en-US" sz="2400" smtClean="0">
                <a:ea typeface="ＭＳ Ｐゴシック" pitchFamily="34" charset="-128"/>
              </a:rPr>
              <a:t>“</a:t>
            </a:r>
            <a:r>
              <a:rPr lang="en-US" altLang="ja-JP" sz="2400" smtClean="0">
                <a:ea typeface="ＭＳ Ｐゴシック" pitchFamily="34" charset="-128"/>
              </a:rPr>
              <a:t>download-and-keep</a:t>
            </a:r>
            <a:r>
              <a:rPr lang="ja-JP" altLang="en-US" sz="2400" smtClean="0">
                <a:ea typeface="ＭＳ Ｐゴシック" pitchFamily="34" charset="-128"/>
              </a:rPr>
              <a:t>”</a:t>
            </a:r>
            <a:r>
              <a:rPr lang="en-US" altLang="ja-JP" sz="2400" smtClean="0">
                <a:ea typeface="ＭＳ Ｐゴシック" pitchFamily="34" charset="-128"/>
              </a:rPr>
              <a:t>: copies of messages on different clients</a:t>
            </a:r>
          </a:p>
          <a:p>
            <a:r>
              <a:rPr lang="en-US" sz="2400" smtClean="0">
                <a:ea typeface="ＭＳ Ｐゴシック" pitchFamily="34" charset="-128"/>
              </a:rPr>
              <a:t>POP3 is stateless across sessions</a:t>
            </a:r>
          </a:p>
        </p:txBody>
      </p:sp>
      <p:sp>
        <p:nvSpPr>
          <p:cNvPr id="61447" name="Rectangle 4"/>
          <p:cNvSpPr>
            <a:spLocks noGrp="1" noChangeArrowheads="1"/>
          </p:cNvSpPr>
          <p:nvPr>
            <p:ph type="body" sz="half" idx="2"/>
          </p:nvPr>
        </p:nvSpPr>
        <p:spPr>
          <a:xfrm>
            <a:off x="4483100" y="1381125"/>
            <a:ext cx="3810000" cy="4648200"/>
          </a:xfrm>
        </p:spPr>
        <p:txBody>
          <a:bodyPr/>
          <a:lstStyle/>
          <a:p>
            <a:pPr>
              <a:buFont typeface="Wingdings" pitchFamily="2" charset="2"/>
              <a:buNone/>
            </a:pPr>
            <a:r>
              <a:rPr lang="en-US" i="1" smtClean="0">
                <a:solidFill>
                  <a:srgbClr val="CC0000"/>
                </a:solidFill>
                <a:ea typeface="ＭＳ Ｐゴシック" pitchFamily="34" charset="-128"/>
              </a:rPr>
              <a:t>IMAP</a:t>
            </a:r>
          </a:p>
          <a:p>
            <a:r>
              <a:rPr lang="en-US" sz="2400" smtClean="0">
                <a:ea typeface="ＭＳ Ｐゴシック" pitchFamily="34" charset="-128"/>
              </a:rPr>
              <a:t>keeps all messages in one place: at server</a:t>
            </a:r>
          </a:p>
          <a:p>
            <a:r>
              <a:rPr lang="en-US" sz="2400" smtClean="0">
                <a:ea typeface="ＭＳ Ｐゴシック" pitchFamily="34" charset="-128"/>
              </a:rPr>
              <a:t>allows user to organize messages in folders</a:t>
            </a:r>
          </a:p>
          <a:p>
            <a:r>
              <a:rPr lang="en-US" sz="2400" smtClean="0">
                <a:ea typeface="ＭＳ Ｐゴシック" pitchFamily="34" charset="-128"/>
              </a:rPr>
              <a:t>keeps user state across sessions:</a:t>
            </a:r>
          </a:p>
          <a:p>
            <a:pPr lvl="1"/>
            <a:r>
              <a:rPr lang="en-US" smtClean="0">
                <a:ea typeface="ＭＳ Ｐゴシック" pitchFamily="34" charset="-128"/>
              </a:rPr>
              <a:t>names of folders and mappings between message IDs and folder name</a:t>
            </a:r>
          </a:p>
        </p:txBody>
      </p:sp>
      <p:sp>
        <p:nvSpPr>
          <p:cNvPr id="2" name="Veri Yer Tutucusu 1"/>
          <p:cNvSpPr>
            <a:spLocks noGrp="1"/>
          </p:cNvSpPr>
          <p:nvPr>
            <p:ph type="dt" sz="quarter" idx="10"/>
          </p:nvPr>
        </p:nvSpPr>
        <p:spPr/>
        <p:txBody>
          <a:bodyPr/>
          <a:lstStyle/>
          <a:p>
            <a:pPr>
              <a:defRPr/>
            </a:pPr>
            <a:fld id="{01607C8F-805D-448E-9723-C9D9AEDC010B}" type="datetime1">
              <a:rPr/>
              <a:pPr>
                <a:defRPr/>
              </a:pPr>
              <a:t>10/16/2012</a:t>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7171" name="Rectangle 8"/>
          <p:cNvSpPr>
            <a:spLocks noGrp="1" noChangeArrowheads="1"/>
          </p:cNvSpPr>
          <p:nvPr>
            <p:ph type="sldNum" sz="quarter" idx="12"/>
          </p:nvPr>
        </p:nvSpPr>
        <p:spPr>
          <a:noFill/>
        </p:spPr>
        <p:txBody>
          <a:bodyPr/>
          <a:lstStyle/>
          <a:p>
            <a:r>
              <a:rPr lang="en-US" smtClean="0">
                <a:latin typeface="Tahoma" pitchFamily="34" charset="0"/>
              </a:rPr>
              <a:t>2-</a:t>
            </a:r>
            <a:fld id="{A8C1C57A-75F6-402E-BD86-83621BE50B3F}" type="slidenum">
              <a:rPr lang="en-US" smtClean="0">
                <a:latin typeface="Tahoma" pitchFamily="34" charset="0"/>
              </a:rPr>
              <a:pPr/>
              <a:t>6</a:t>
            </a:fld>
            <a:endParaRPr lang="en-US" smtClean="0">
              <a:latin typeface="Tahoma" pitchFamily="34" charset="0"/>
            </a:endParaRPr>
          </a:p>
        </p:txBody>
      </p:sp>
      <p:pic>
        <p:nvPicPr>
          <p:cNvPr id="7172" name="Picture 9" descr="underline_base"/>
          <p:cNvPicPr>
            <a:picLocks noChangeArrowheads="1"/>
          </p:cNvPicPr>
          <p:nvPr/>
        </p:nvPicPr>
        <p:blipFill>
          <a:blip r:embed="rId3"/>
          <a:srcRect/>
          <a:stretch>
            <a:fillRect/>
          </a:stretch>
        </p:blipFill>
        <p:spPr bwMode="auto">
          <a:xfrm>
            <a:off x="460375" y="960438"/>
            <a:ext cx="5942013" cy="173037"/>
          </a:xfrm>
          <a:prstGeom prst="rect">
            <a:avLst/>
          </a:prstGeom>
          <a:noFill/>
          <a:ln w="9525">
            <a:noFill/>
            <a:miter lim="800000"/>
            <a:headEnd/>
            <a:tailEnd/>
          </a:ln>
        </p:spPr>
      </p:pic>
      <p:sp>
        <p:nvSpPr>
          <p:cNvPr id="7173" name="Rectangle 2"/>
          <p:cNvSpPr>
            <a:spLocks noGrp="1" noChangeArrowheads="1"/>
          </p:cNvSpPr>
          <p:nvPr>
            <p:ph type="title"/>
          </p:nvPr>
        </p:nvSpPr>
        <p:spPr>
          <a:xfrm>
            <a:off x="444500" y="207963"/>
            <a:ext cx="7772400" cy="1030287"/>
          </a:xfrm>
        </p:spPr>
        <p:txBody>
          <a:bodyPr/>
          <a:lstStyle/>
          <a:p>
            <a:r>
              <a:rPr lang="en-US" smtClean="0">
                <a:ea typeface="ＭＳ Ｐゴシック" pitchFamily="34" charset="-128"/>
              </a:rPr>
              <a:t>Application architectures</a:t>
            </a:r>
          </a:p>
        </p:txBody>
      </p:sp>
      <p:sp>
        <p:nvSpPr>
          <p:cNvPr id="7174" name="Rectangle 3"/>
          <p:cNvSpPr>
            <a:spLocks noGrp="1" noChangeArrowheads="1"/>
          </p:cNvSpPr>
          <p:nvPr>
            <p:ph type="body" idx="1"/>
          </p:nvPr>
        </p:nvSpPr>
        <p:spPr/>
        <p:txBody>
          <a:bodyPr/>
          <a:lstStyle/>
          <a:p>
            <a:pPr>
              <a:buFont typeface="Wingdings" pitchFamily="2" charset="2"/>
              <a:buNone/>
            </a:pPr>
            <a:r>
              <a:rPr lang="en-US" smtClean="0">
                <a:solidFill>
                  <a:srgbClr val="000099"/>
                </a:solidFill>
                <a:ea typeface="ＭＳ Ｐゴシック" pitchFamily="34" charset="-128"/>
              </a:rPr>
              <a:t>possible structure of applications:</a:t>
            </a:r>
          </a:p>
          <a:p>
            <a:r>
              <a:rPr lang="en-US" smtClean="0">
                <a:ea typeface="ＭＳ Ｐゴシック" pitchFamily="34" charset="-128"/>
              </a:rPr>
              <a:t>client-server</a:t>
            </a:r>
          </a:p>
          <a:p>
            <a:r>
              <a:rPr lang="en-US" smtClean="0">
                <a:ea typeface="ＭＳ Ｐゴシック" pitchFamily="34" charset="-128"/>
              </a:rPr>
              <a:t>peer-to-peer (P2P)</a:t>
            </a:r>
          </a:p>
        </p:txBody>
      </p:sp>
      <p:sp>
        <p:nvSpPr>
          <p:cNvPr id="2" name="Veri Yer Tutucusu 1"/>
          <p:cNvSpPr>
            <a:spLocks noGrp="1"/>
          </p:cNvSpPr>
          <p:nvPr>
            <p:ph type="dt" sz="quarter" idx="10"/>
          </p:nvPr>
        </p:nvSpPr>
        <p:spPr/>
        <p:txBody>
          <a:bodyPr/>
          <a:lstStyle/>
          <a:p>
            <a:pPr>
              <a:defRPr/>
            </a:pPr>
            <a:fld id="{F1E1FAFB-D3BA-4E32-BF47-8826741B7581}" type="datetime1">
              <a:rPr/>
              <a:pPr>
                <a:defRPr/>
              </a:pPr>
              <a:t>10/16/2012</a:t>
            </a:fld>
            <a:endParaRP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2467" name="Rectangle 8"/>
          <p:cNvSpPr>
            <a:spLocks noGrp="1" noChangeArrowheads="1"/>
          </p:cNvSpPr>
          <p:nvPr>
            <p:ph type="sldNum" sz="quarter" idx="12"/>
          </p:nvPr>
        </p:nvSpPr>
        <p:spPr>
          <a:noFill/>
        </p:spPr>
        <p:txBody>
          <a:bodyPr/>
          <a:lstStyle/>
          <a:p>
            <a:r>
              <a:rPr lang="en-US" smtClean="0">
                <a:latin typeface="Tahoma" pitchFamily="34" charset="0"/>
              </a:rPr>
              <a:t>2-</a:t>
            </a:r>
            <a:fld id="{CB5737F0-62E4-40B6-B026-0A87F64A8328}" type="slidenum">
              <a:rPr lang="en-US" smtClean="0">
                <a:latin typeface="Tahoma" pitchFamily="34" charset="0"/>
              </a:rPr>
              <a:pPr/>
              <a:t>60</a:t>
            </a:fld>
            <a:endParaRPr lang="en-US" smtClean="0">
              <a:latin typeface="Tahoma" pitchFamily="34" charset="0"/>
            </a:endParaRPr>
          </a:p>
        </p:txBody>
      </p:sp>
      <p:sp>
        <p:nvSpPr>
          <p:cNvPr id="62468" name="Rectangle 2"/>
          <p:cNvSpPr>
            <a:spLocks noGrp="1" noChangeArrowheads="1"/>
          </p:cNvSpPr>
          <p:nvPr>
            <p:ph type="title" idx="4294967295"/>
          </p:nvPr>
        </p:nvSpPr>
        <p:spPr/>
        <p:txBody>
          <a:bodyPr/>
          <a:lstStyle/>
          <a:p>
            <a:r>
              <a:rPr lang="en-US" smtClean="0">
                <a:ea typeface="ＭＳ Ｐゴシック" pitchFamily="34" charset="-128"/>
              </a:rPr>
              <a:t>Chapter 2: outline</a:t>
            </a:r>
          </a:p>
        </p:txBody>
      </p:sp>
      <p:sp>
        <p:nvSpPr>
          <p:cNvPr id="62469" name="Rectangle 3"/>
          <p:cNvSpPr>
            <a:spLocks noGrp="1" noChangeArrowheads="1"/>
          </p:cNvSpPr>
          <p:nvPr>
            <p:ph type="body" sz="half" idx="4294967295"/>
          </p:nvPr>
        </p:nvSpPr>
        <p:spPr>
          <a:xfrm>
            <a:off x="533400" y="1611313"/>
            <a:ext cx="3810000" cy="4648200"/>
          </a:xfrm>
        </p:spPr>
        <p:txBody>
          <a:bodyPr/>
          <a:lstStyle/>
          <a:p>
            <a:pPr marL="457200" indent="-457200">
              <a:buFont typeface="Wingdings" pitchFamily="2" charset="2"/>
              <a:buNone/>
            </a:pPr>
            <a:r>
              <a:rPr lang="en-US" smtClean="0">
                <a:ea typeface="ＭＳ Ｐゴシック" pitchFamily="34" charset="-128"/>
              </a:rPr>
              <a:t>2.1 principles of network applications</a:t>
            </a:r>
          </a:p>
          <a:p>
            <a:pPr marL="912813" lvl="1"/>
            <a:r>
              <a:rPr lang="en-US" smtClean="0">
                <a:ea typeface="ＭＳ Ｐゴシック" pitchFamily="34" charset="-128"/>
              </a:rPr>
              <a:t>app architectures</a:t>
            </a:r>
          </a:p>
          <a:p>
            <a:pPr marL="912813" lvl="1"/>
            <a:r>
              <a:rPr lang="en-US" smtClean="0">
                <a:ea typeface="ＭＳ Ｐゴシック" pitchFamily="34" charset="-128"/>
              </a:rPr>
              <a:t>app requirements</a:t>
            </a:r>
          </a:p>
          <a:p>
            <a:pPr marL="457200" indent="-457200">
              <a:buFont typeface="Wingdings" pitchFamily="2" charset="2"/>
              <a:buNone/>
            </a:pPr>
            <a:r>
              <a:rPr lang="en-US" smtClean="0">
                <a:ea typeface="ＭＳ Ｐゴシック" pitchFamily="34" charset="-128"/>
              </a:rPr>
              <a:t>2.2 Web and HTTP</a:t>
            </a:r>
          </a:p>
          <a:p>
            <a:pPr marL="457200" indent="-457200">
              <a:buFont typeface="Wingdings" pitchFamily="2" charset="2"/>
              <a:buNone/>
            </a:pPr>
            <a:r>
              <a:rPr lang="en-US" smtClean="0">
                <a:ea typeface="ＭＳ Ｐゴシック" pitchFamily="34" charset="-128"/>
              </a:rPr>
              <a:t>2.3 FTP </a:t>
            </a:r>
          </a:p>
          <a:p>
            <a:pPr marL="457200" indent="-457200">
              <a:buFont typeface="Wingdings" pitchFamily="2" charset="2"/>
              <a:buNone/>
            </a:pPr>
            <a:r>
              <a:rPr lang="en-US" smtClean="0">
                <a:ea typeface="ＭＳ Ｐゴシック" pitchFamily="34" charset="-128"/>
              </a:rPr>
              <a:t>2.4 electronic mail</a:t>
            </a:r>
          </a:p>
          <a:p>
            <a:pPr marL="912813" lvl="1"/>
            <a:r>
              <a:rPr lang="en-US" smtClean="0">
                <a:ea typeface="ＭＳ Ｐゴシック" pitchFamily="34" charset="-128"/>
              </a:rPr>
              <a:t>SMTP, POP3, IMAP</a:t>
            </a:r>
          </a:p>
          <a:p>
            <a:pPr marL="457200" indent="-457200">
              <a:buFont typeface="Wingdings" pitchFamily="2" charset="2"/>
              <a:buNone/>
            </a:pPr>
            <a:r>
              <a:rPr lang="en-US" smtClean="0">
                <a:solidFill>
                  <a:srgbClr val="CC0000"/>
                </a:solidFill>
                <a:ea typeface="ＭＳ Ｐゴシック" pitchFamily="34" charset="-128"/>
              </a:rPr>
              <a:t>2.5 DNS</a:t>
            </a:r>
          </a:p>
          <a:p>
            <a:pPr marL="457200" indent="-457200"/>
            <a:endParaRPr lang="en-US" sz="2400" smtClean="0">
              <a:solidFill>
                <a:srgbClr val="CC0000"/>
              </a:solidFill>
              <a:ea typeface="ＭＳ Ｐゴシック" pitchFamily="34" charset="-128"/>
            </a:endParaRPr>
          </a:p>
        </p:txBody>
      </p:sp>
      <p:sp>
        <p:nvSpPr>
          <p:cNvPr id="62470" name="Rectangle 4"/>
          <p:cNvSpPr>
            <a:spLocks noGrp="1" noChangeArrowheads="1"/>
          </p:cNvSpPr>
          <p:nvPr>
            <p:ph type="body" sz="half" idx="4294967295"/>
          </p:nvPr>
        </p:nvSpPr>
        <p:spPr>
          <a:xfrm>
            <a:off x="4673600" y="1600200"/>
            <a:ext cx="3876675" cy="4648200"/>
          </a:xfrm>
        </p:spPr>
        <p:txBody>
          <a:bodyPr/>
          <a:lstStyle/>
          <a:p>
            <a:pPr marL="457200" indent="-457200">
              <a:buFont typeface="Wingdings" pitchFamily="2" charset="2"/>
              <a:buNone/>
            </a:pPr>
            <a:r>
              <a:rPr lang="en-US" smtClean="0">
                <a:ea typeface="ＭＳ Ｐゴシック" pitchFamily="34" charset="-128"/>
              </a:rPr>
              <a:t>2.6 P2P applications</a:t>
            </a:r>
          </a:p>
          <a:p>
            <a:pPr marL="457200" indent="-457200">
              <a:buFont typeface="Wingdings" pitchFamily="2" charset="2"/>
              <a:buNone/>
            </a:pPr>
            <a:r>
              <a:rPr lang="en-US" smtClean="0">
                <a:ea typeface="ＭＳ Ｐゴシック" pitchFamily="34" charset="-128"/>
              </a:rPr>
              <a:t>2.7 socket programming with UDP and TCP</a:t>
            </a:r>
          </a:p>
        </p:txBody>
      </p:sp>
      <p:pic>
        <p:nvPicPr>
          <p:cNvPr id="62471" name="Picture 5" descr="underline_base"/>
          <p:cNvPicPr>
            <a:picLocks noChangeArrowheads="1"/>
          </p:cNvPicPr>
          <p:nvPr/>
        </p:nvPicPr>
        <p:blipFill>
          <a:blip r:embed="rId3"/>
          <a:srcRect/>
          <a:stretch>
            <a:fillRect/>
          </a:stretch>
        </p:blipFill>
        <p:spPr bwMode="auto">
          <a:xfrm>
            <a:off x="601663" y="1025525"/>
            <a:ext cx="41132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7728F669-2169-4E24-915A-B28AC41D961B}" type="datetime1">
              <a:rPr/>
              <a:pPr>
                <a:defRPr/>
              </a:pPr>
              <a:t>10/16/2012</a:t>
            </a:fld>
            <a:endParaRP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3491" name="Rectangle 8"/>
          <p:cNvSpPr>
            <a:spLocks noGrp="1" noChangeArrowheads="1"/>
          </p:cNvSpPr>
          <p:nvPr>
            <p:ph type="sldNum" sz="quarter" idx="12"/>
          </p:nvPr>
        </p:nvSpPr>
        <p:spPr>
          <a:noFill/>
        </p:spPr>
        <p:txBody>
          <a:bodyPr/>
          <a:lstStyle/>
          <a:p>
            <a:r>
              <a:rPr lang="en-US" smtClean="0">
                <a:latin typeface="Tahoma" pitchFamily="34" charset="0"/>
              </a:rPr>
              <a:t>2-</a:t>
            </a:r>
            <a:fld id="{CA4F11E1-DBA0-4C25-A8B2-C262FE0E8096}" type="slidenum">
              <a:rPr lang="en-US" smtClean="0">
                <a:latin typeface="Tahoma" pitchFamily="34" charset="0"/>
              </a:rPr>
              <a:pPr/>
              <a:t>61</a:t>
            </a:fld>
            <a:endParaRPr lang="en-US" smtClean="0">
              <a:latin typeface="Tahoma" pitchFamily="34" charset="0"/>
            </a:endParaRPr>
          </a:p>
        </p:txBody>
      </p:sp>
      <p:pic>
        <p:nvPicPr>
          <p:cNvPr id="63492" name="Picture 10" descr="underline_base"/>
          <p:cNvPicPr>
            <a:picLocks noChangeArrowheads="1"/>
          </p:cNvPicPr>
          <p:nvPr/>
        </p:nvPicPr>
        <p:blipFill>
          <a:blip r:embed="rId3"/>
          <a:srcRect/>
          <a:stretch>
            <a:fillRect/>
          </a:stretch>
        </p:blipFill>
        <p:spPr bwMode="auto">
          <a:xfrm>
            <a:off x="581025" y="990600"/>
            <a:ext cx="5942013" cy="173038"/>
          </a:xfrm>
          <a:prstGeom prst="rect">
            <a:avLst/>
          </a:prstGeom>
          <a:noFill/>
          <a:ln w="9525">
            <a:noFill/>
            <a:miter lim="800000"/>
            <a:headEnd/>
            <a:tailEnd/>
          </a:ln>
        </p:spPr>
      </p:pic>
      <p:sp>
        <p:nvSpPr>
          <p:cNvPr id="63493" name="Rectangle 2"/>
          <p:cNvSpPr>
            <a:spLocks noGrp="1" noChangeArrowheads="1"/>
          </p:cNvSpPr>
          <p:nvPr>
            <p:ph type="title"/>
          </p:nvPr>
        </p:nvSpPr>
        <p:spPr>
          <a:xfrm>
            <a:off x="533400" y="301625"/>
            <a:ext cx="7772400" cy="914400"/>
          </a:xfrm>
        </p:spPr>
        <p:txBody>
          <a:bodyPr/>
          <a:lstStyle/>
          <a:p>
            <a:r>
              <a:rPr lang="en-US" sz="4000" smtClean="0">
                <a:ea typeface="ＭＳ Ｐゴシック" pitchFamily="34" charset="-128"/>
              </a:rPr>
              <a:t>DNS: domain name system</a:t>
            </a:r>
            <a:endParaRPr lang="en-US" smtClean="0">
              <a:ea typeface="ＭＳ Ｐゴシック" pitchFamily="34" charset="-128"/>
            </a:endParaRPr>
          </a:p>
        </p:txBody>
      </p:sp>
      <p:sp>
        <p:nvSpPr>
          <p:cNvPr id="63494" name="Rectangle 3"/>
          <p:cNvSpPr>
            <a:spLocks noGrp="1" noChangeArrowheads="1"/>
          </p:cNvSpPr>
          <p:nvPr>
            <p:ph type="body" sz="half" idx="1"/>
          </p:nvPr>
        </p:nvSpPr>
        <p:spPr>
          <a:xfrm>
            <a:off x="468313" y="1511300"/>
            <a:ext cx="3810000" cy="4648200"/>
          </a:xfrm>
        </p:spPr>
        <p:txBody>
          <a:bodyPr/>
          <a:lstStyle/>
          <a:p>
            <a:pPr>
              <a:buFont typeface="Wingdings" pitchFamily="2" charset="2"/>
              <a:buNone/>
            </a:pPr>
            <a:r>
              <a:rPr lang="en-US" sz="2400" i="1" smtClean="0">
                <a:solidFill>
                  <a:srgbClr val="000099"/>
                </a:solidFill>
                <a:ea typeface="ＭＳ Ｐゴシック" pitchFamily="34" charset="-128"/>
              </a:rPr>
              <a:t>people:</a:t>
            </a:r>
            <a:r>
              <a:rPr lang="en-US" sz="2400" smtClean="0">
                <a:ea typeface="ＭＳ Ｐゴシック" pitchFamily="34" charset="-128"/>
              </a:rPr>
              <a:t> many identifiers:</a:t>
            </a:r>
          </a:p>
          <a:p>
            <a:pPr lvl="1"/>
            <a:r>
              <a:rPr lang="en-US" smtClean="0">
                <a:ea typeface="ＭＳ Ｐゴシック" pitchFamily="34" charset="-128"/>
              </a:rPr>
              <a:t>SSN, name, passport #</a:t>
            </a:r>
          </a:p>
          <a:p>
            <a:pPr>
              <a:buFont typeface="Wingdings" pitchFamily="2" charset="2"/>
              <a:buNone/>
            </a:pPr>
            <a:r>
              <a:rPr lang="en-US" sz="2400" i="1" smtClean="0">
                <a:solidFill>
                  <a:srgbClr val="000099"/>
                </a:solidFill>
                <a:ea typeface="ＭＳ Ｐゴシック" pitchFamily="34" charset="-128"/>
              </a:rPr>
              <a:t>Internet hosts, routers:</a:t>
            </a:r>
          </a:p>
          <a:p>
            <a:pPr lvl="1"/>
            <a:r>
              <a:rPr lang="en-US" smtClean="0">
                <a:ea typeface="ＭＳ Ｐゴシック" pitchFamily="34" charset="-128"/>
              </a:rPr>
              <a:t>IP address (32 bit) - used for addressing datagrams</a:t>
            </a:r>
          </a:p>
          <a:p>
            <a:pPr lvl="1"/>
            <a:r>
              <a:rPr lang="ja-JP" altLang="en-US" smtClean="0">
                <a:ea typeface="ＭＳ Ｐゴシック" pitchFamily="34" charset="-128"/>
              </a:rPr>
              <a:t>“</a:t>
            </a:r>
            <a:r>
              <a:rPr lang="en-US" altLang="ja-JP" smtClean="0">
                <a:ea typeface="ＭＳ Ｐゴシック" pitchFamily="34" charset="-128"/>
              </a:rPr>
              <a:t>name</a:t>
            </a:r>
            <a:r>
              <a:rPr lang="ja-JP" altLang="en-US" smtClean="0">
                <a:ea typeface="ＭＳ Ｐゴシック" pitchFamily="34" charset="-128"/>
              </a:rPr>
              <a:t>”</a:t>
            </a:r>
            <a:r>
              <a:rPr lang="en-US" altLang="ja-JP" smtClean="0">
                <a:ea typeface="ＭＳ Ｐゴシック" pitchFamily="34" charset="-128"/>
              </a:rPr>
              <a:t>, e.g., www.yahoo.com - used by humans</a:t>
            </a:r>
          </a:p>
          <a:p>
            <a:pPr>
              <a:buFont typeface="Wingdings" pitchFamily="2" charset="2"/>
              <a:buNone/>
            </a:pPr>
            <a:r>
              <a:rPr lang="en-US" sz="2400" i="1" u="sng" smtClean="0">
                <a:solidFill>
                  <a:srgbClr val="CC0000"/>
                </a:solidFill>
                <a:ea typeface="ＭＳ Ｐゴシック" pitchFamily="34" charset="-128"/>
              </a:rPr>
              <a:t>Q:</a:t>
            </a:r>
            <a:r>
              <a:rPr lang="en-US" sz="2400" smtClean="0">
                <a:ea typeface="ＭＳ Ｐゴシック" pitchFamily="34" charset="-128"/>
              </a:rPr>
              <a:t> how to map between IP address and name, and vice versa ?</a:t>
            </a:r>
          </a:p>
        </p:txBody>
      </p:sp>
      <p:sp>
        <p:nvSpPr>
          <p:cNvPr id="63495" name="Rectangle 4"/>
          <p:cNvSpPr>
            <a:spLocks noGrp="1" noChangeArrowheads="1"/>
          </p:cNvSpPr>
          <p:nvPr>
            <p:ph type="body" sz="half" idx="2"/>
          </p:nvPr>
        </p:nvSpPr>
        <p:spPr>
          <a:xfrm>
            <a:off x="4495800" y="1489075"/>
            <a:ext cx="4283075" cy="5006975"/>
          </a:xfrm>
        </p:spPr>
        <p:txBody>
          <a:bodyPr/>
          <a:lstStyle/>
          <a:p>
            <a:pPr>
              <a:buFont typeface="Wingdings" pitchFamily="2" charset="2"/>
              <a:buNone/>
            </a:pPr>
            <a:r>
              <a:rPr lang="en-US" i="1" smtClean="0">
                <a:solidFill>
                  <a:srgbClr val="CC0000"/>
                </a:solidFill>
                <a:ea typeface="ＭＳ Ｐゴシック" pitchFamily="34" charset="-128"/>
              </a:rPr>
              <a:t>Domain Name System:</a:t>
            </a:r>
          </a:p>
          <a:p>
            <a:r>
              <a:rPr lang="en-US" sz="2400" i="1" smtClean="0">
                <a:solidFill>
                  <a:srgbClr val="000099"/>
                </a:solidFill>
                <a:ea typeface="ＭＳ Ｐゴシック" pitchFamily="34" charset="-128"/>
              </a:rPr>
              <a:t>distributed database</a:t>
            </a:r>
            <a:r>
              <a:rPr lang="en-US" sz="2400" smtClean="0">
                <a:ea typeface="ＭＳ Ｐゴシック" pitchFamily="34" charset="-128"/>
              </a:rPr>
              <a:t> implemented in hierarchy of many </a:t>
            </a:r>
            <a:r>
              <a:rPr lang="en-US" sz="2400" i="1" smtClean="0">
                <a:solidFill>
                  <a:srgbClr val="000099"/>
                </a:solidFill>
                <a:ea typeface="ＭＳ Ｐゴシック" pitchFamily="34" charset="-128"/>
              </a:rPr>
              <a:t>name servers</a:t>
            </a:r>
            <a:endParaRPr lang="en-US" sz="2400" smtClean="0">
              <a:solidFill>
                <a:srgbClr val="000099"/>
              </a:solidFill>
              <a:ea typeface="ＭＳ Ｐゴシック" pitchFamily="34" charset="-128"/>
            </a:endParaRPr>
          </a:p>
          <a:p>
            <a:r>
              <a:rPr lang="en-US" sz="2400" i="1" smtClean="0">
                <a:solidFill>
                  <a:srgbClr val="000099"/>
                </a:solidFill>
                <a:ea typeface="ＭＳ Ｐゴシック" pitchFamily="34" charset="-128"/>
              </a:rPr>
              <a:t>application-layer protocol:</a:t>
            </a:r>
            <a:r>
              <a:rPr lang="en-US" sz="2400" smtClean="0">
                <a:ea typeface="ＭＳ Ｐゴシック" pitchFamily="34" charset="-128"/>
              </a:rPr>
              <a:t> hosts, name servers communicate to </a:t>
            </a:r>
            <a:r>
              <a:rPr lang="en-US" sz="2400" i="1" smtClean="0">
                <a:solidFill>
                  <a:srgbClr val="000099"/>
                </a:solidFill>
                <a:ea typeface="ＭＳ Ｐゴシック" pitchFamily="34" charset="-128"/>
              </a:rPr>
              <a:t>resolve</a:t>
            </a:r>
            <a:r>
              <a:rPr lang="en-US" sz="2400" smtClean="0">
                <a:solidFill>
                  <a:srgbClr val="FF0000"/>
                </a:solidFill>
                <a:ea typeface="ＭＳ Ｐゴシック" pitchFamily="34" charset="-128"/>
              </a:rPr>
              <a:t> </a:t>
            </a:r>
            <a:r>
              <a:rPr lang="en-US" sz="2400" smtClean="0">
                <a:ea typeface="ＭＳ Ｐゴシック" pitchFamily="34" charset="-128"/>
              </a:rPr>
              <a:t>names (address/name translation)</a:t>
            </a:r>
          </a:p>
          <a:p>
            <a:pPr lvl="1">
              <a:lnSpc>
                <a:spcPct val="90000"/>
              </a:lnSpc>
            </a:pPr>
            <a:r>
              <a:rPr lang="en-US" sz="2200" smtClean="0">
                <a:ea typeface="ＭＳ Ｐゴシック" pitchFamily="34" charset="-128"/>
              </a:rPr>
              <a:t>note: core Internet function, implemented as application-layer protocol</a:t>
            </a:r>
          </a:p>
          <a:p>
            <a:pPr lvl="1">
              <a:lnSpc>
                <a:spcPct val="90000"/>
              </a:lnSpc>
            </a:pPr>
            <a:r>
              <a:rPr lang="en-US" sz="2200" smtClean="0">
                <a:ea typeface="ＭＳ Ｐゴシック" pitchFamily="34" charset="-128"/>
              </a:rPr>
              <a:t>complexity at network</a:t>
            </a:r>
            <a:r>
              <a:rPr lang="ja-JP" altLang="en-US" sz="2200" smtClean="0">
                <a:ea typeface="ＭＳ Ｐゴシック" pitchFamily="34" charset="-128"/>
              </a:rPr>
              <a:t>’</a:t>
            </a:r>
            <a:r>
              <a:rPr lang="en-US" altLang="ja-JP" sz="2200" smtClean="0">
                <a:ea typeface="ＭＳ Ｐゴシック" pitchFamily="34" charset="-128"/>
              </a:rPr>
              <a:t>s </a:t>
            </a:r>
            <a:r>
              <a:rPr lang="ja-JP" altLang="en-US" sz="2200" smtClean="0">
                <a:ea typeface="ＭＳ Ｐゴシック" pitchFamily="34" charset="-128"/>
              </a:rPr>
              <a:t>“</a:t>
            </a:r>
            <a:r>
              <a:rPr lang="en-US" altLang="ja-JP" sz="2200" smtClean="0">
                <a:ea typeface="ＭＳ Ｐゴシック" pitchFamily="34" charset="-128"/>
              </a:rPr>
              <a:t>edge</a:t>
            </a:r>
            <a:r>
              <a:rPr lang="ja-JP" altLang="en-US" sz="2200" smtClean="0">
                <a:ea typeface="ＭＳ Ｐゴシック" pitchFamily="34" charset="-128"/>
              </a:rPr>
              <a:t>”</a:t>
            </a:r>
            <a:endParaRPr lang="en-US" sz="2200" smtClean="0">
              <a:ea typeface="ＭＳ Ｐゴシック" pitchFamily="34" charset="-128"/>
            </a:endParaRPr>
          </a:p>
        </p:txBody>
      </p:sp>
      <p:sp>
        <p:nvSpPr>
          <p:cNvPr id="2" name="Veri Yer Tutucusu 1"/>
          <p:cNvSpPr>
            <a:spLocks noGrp="1"/>
          </p:cNvSpPr>
          <p:nvPr>
            <p:ph type="dt" sz="quarter" idx="10"/>
          </p:nvPr>
        </p:nvSpPr>
        <p:spPr/>
        <p:txBody>
          <a:bodyPr/>
          <a:lstStyle/>
          <a:p>
            <a:pPr>
              <a:defRPr/>
            </a:pPr>
            <a:fld id="{C87A7C84-ED36-423C-9522-914131475DF4}" type="datetime1">
              <a:rPr/>
              <a:pPr>
                <a:defRPr/>
              </a:pPr>
              <a:t>10/16/2012</a:t>
            </a:fld>
            <a:endParaRP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4515" name="Rectangle 8"/>
          <p:cNvSpPr>
            <a:spLocks noGrp="1" noChangeArrowheads="1"/>
          </p:cNvSpPr>
          <p:nvPr>
            <p:ph type="sldNum" sz="quarter" idx="12"/>
          </p:nvPr>
        </p:nvSpPr>
        <p:spPr>
          <a:noFill/>
        </p:spPr>
        <p:txBody>
          <a:bodyPr/>
          <a:lstStyle/>
          <a:p>
            <a:r>
              <a:rPr lang="en-US" smtClean="0">
                <a:latin typeface="Tahoma" pitchFamily="34" charset="0"/>
              </a:rPr>
              <a:t>2-</a:t>
            </a:r>
            <a:fld id="{F48CEABF-BDB1-49AA-A9D0-65644B98EEE9}" type="slidenum">
              <a:rPr lang="en-US" smtClean="0">
                <a:latin typeface="Tahoma" pitchFamily="34" charset="0"/>
              </a:rPr>
              <a:pPr/>
              <a:t>62</a:t>
            </a:fld>
            <a:endParaRPr lang="en-US" smtClean="0">
              <a:latin typeface="Tahoma" pitchFamily="34" charset="0"/>
            </a:endParaRPr>
          </a:p>
        </p:txBody>
      </p:sp>
      <p:sp>
        <p:nvSpPr>
          <p:cNvPr id="64516" name="Rectangle 2"/>
          <p:cNvSpPr>
            <a:spLocks noGrp="1" noChangeArrowheads="1"/>
          </p:cNvSpPr>
          <p:nvPr>
            <p:ph type="title"/>
          </p:nvPr>
        </p:nvSpPr>
        <p:spPr>
          <a:xfrm>
            <a:off x="533400" y="117475"/>
            <a:ext cx="7772400" cy="1143000"/>
          </a:xfrm>
        </p:spPr>
        <p:txBody>
          <a:bodyPr/>
          <a:lstStyle/>
          <a:p>
            <a:r>
              <a:rPr lang="en-US" sz="4000" smtClean="0">
                <a:ea typeface="ＭＳ Ｐゴシック" pitchFamily="34" charset="-128"/>
              </a:rPr>
              <a:t>DNS: services, structure </a:t>
            </a:r>
            <a:endParaRPr lang="en-US" smtClean="0">
              <a:ea typeface="ＭＳ Ｐゴシック" pitchFamily="34" charset="-128"/>
            </a:endParaRPr>
          </a:p>
        </p:txBody>
      </p:sp>
      <p:sp>
        <p:nvSpPr>
          <p:cNvPr id="64517" name="Rectangle 4"/>
          <p:cNvSpPr>
            <a:spLocks noGrp="1" noChangeArrowheads="1"/>
          </p:cNvSpPr>
          <p:nvPr>
            <p:ph type="body" sz="half" idx="2"/>
          </p:nvPr>
        </p:nvSpPr>
        <p:spPr>
          <a:xfrm>
            <a:off x="4572000" y="1271588"/>
            <a:ext cx="4191000" cy="2263775"/>
          </a:xfrm>
        </p:spPr>
        <p:txBody>
          <a:bodyPr/>
          <a:lstStyle/>
          <a:p>
            <a:pPr>
              <a:buFont typeface="Wingdings" pitchFamily="2" charset="2"/>
              <a:buNone/>
            </a:pPr>
            <a:r>
              <a:rPr lang="en-US" i="1" smtClean="0">
                <a:solidFill>
                  <a:srgbClr val="CC0000"/>
                </a:solidFill>
                <a:ea typeface="ＭＳ Ｐゴシック" pitchFamily="34" charset="-128"/>
              </a:rPr>
              <a:t>why not centralize DNS?</a:t>
            </a:r>
          </a:p>
          <a:p>
            <a:r>
              <a:rPr lang="en-US" sz="2400" smtClean="0">
                <a:ea typeface="ＭＳ Ｐゴシック" pitchFamily="34" charset="-128"/>
              </a:rPr>
              <a:t>single point of failure</a:t>
            </a:r>
          </a:p>
          <a:p>
            <a:r>
              <a:rPr lang="en-US" sz="2400" smtClean="0">
                <a:ea typeface="ＭＳ Ｐゴシック" pitchFamily="34" charset="-128"/>
              </a:rPr>
              <a:t>traffic volume</a:t>
            </a:r>
          </a:p>
          <a:p>
            <a:r>
              <a:rPr lang="en-US" sz="2400" smtClean="0">
                <a:ea typeface="ＭＳ Ｐゴシック" pitchFamily="34" charset="-128"/>
              </a:rPr>
              <a:t>distant centralized database</a:t>
            </a:r>
          </a:p>
          <a:p>
            <a:r>
              <a:rPr lang="en-US" sz="2400" smtClean="0">
                <a:ea typeface="ＭＳ Ｐゴシック" pitchFamily="34" charset="-128"/>
              </a:rPr>
              <a:t>maintenance</a:t>
            </a:r>
          </a:p>
          <a:p>
            <a:pPr>
              <a:buFont typeface="Wingdings" pitchFamily="2" charset="2"/>
              <a:buNone/>
            </a:pPr>
            <a:endParaRPr lang="en-US" sz="2400" smtClean="0">
              <a:ea typeface="ＭＳ Ｐゴシック" pitchFamily="34" charset="-128"/>
            </a:endParaRPr>
          </a:p>
        </p:txBody>
      </p:sp>
      <p:sp>
        <p:nvSpPr>
          <p:cNvPr id="64518" name="Rectangle 5"/>
          <p:cNvSpPr>
            <a:spLocks noGrp="1" noChangeArrowheads="1"/>
          </p:cNvSpPr>
          <p:nvPr>
            <p:ph type="body" sz="half" idx="1"/>
          </p:nvPr>
        </p:nvSpPr>
        <p:spPr>
          <a:xfrm>
            <a:off x="731838" y="1300163"/>
            <a:ext cx="3810000" cy="4648200"/>
          </a:xfrm>
        </p:spPr>
        <p:txBody>
          <a:bodyPr/>
          <a:lstStyle/>
          <a:p>
            <a:pPr>
              <a:buFont typeface="Wingdings" pitchFamily="2" charset="2"/>
              <a:buNone/>
            </a:pPr>
            <a:r>
              <a:rPr lang="en-US" i="1" smtClean="0">
                <a:solidFill>
                  <a:srgbClr val="CC0000"/>
                </a:solidFill>
                <a:ea typeface="ＭＳ Ｐゴシック" pitchFamily="34" charset="-128"/>
              </a:rPr>
              <a:t>DNS services</a:t>
            </a:r>
          </a:p>
          <a:p>
            <a:r>
              <a:rPr lang="en-US" sz="2400" smtClean="0">
                <a:ea typeface="ＭＳ Ｐゴシック" pitchFamily="34" charset="-128"/>
              </a:rPr>
              <a:t>hostname to IP address translation</a:t>
            </a:r>
          </a:p>
          <a:p>
            <a:r>
              <a:rPr lang="en-US" sz="2400" smtClean="0">
                <a:ea typeface="ＭＳ Ｐゴシック" pitchFamily="34" charset="-128"/>
              </a:rPr>
              <a:t>host aliasing</a:t>
            </a:r>
          </a:p>
          <a:p>
            <a:pPr lvl="1"/>
            <a:r>
              <a:rPr lang="en-US" sz="2000" smtClean="0">
                <a:ea typeface="ＭＳ Ｐゴシック" pitchFamily="34" charset="-128"/>
              </a:rPr>
              <a:t>canonical, alias names</a:t>
            </a:r>
          </a:p>
          <a:p>
            <a:r>
              <a:rPr lang="en-US" sz="2400" smtClean="0">
                <a:ea typeface="ＭＳ Ｐゴシック" pitchFamily="34" charset="-128"/>
              </a:rPr>
              <a:t>mail server aliasing</a:t>
            </a:r>
          </a:p>
          <a:p>
            <a:r>
              <a:rPr lang="en-US" sz="2400" smtClean="0">
                <a:ea typeface="ＭＳ Ｐゴシック" pitchFamily="34" charset="-128"/>
              </a:rPr>
              <a:t>load distribution</a:t>
            </a:r>
          </a:p>
          <a:p>
            <a:pPr lvl="1"/>
            <a:r>
              <a:rPr lang="en-US" smtClean="0">
                <a:ea typeface="ＭＳ Ｐゴシック" pitchFamily="34" charset="-128"/>
              </a:rPr>
              <a:t>replicated Web servers: many IP addresses correspond to one name</a:t>
            </a:r>
          </a:p>
          <a:p>
            <a:endParaRPr lang="en-US" sz="2400" smtClean="0">
              <a:ea typeface="ＭＳ Ｐゴシック" pitchFamily="34" charset="-128"/>
            </a:endParaRPr>
          </a:p>
        </p:txBody>
      </p:sp>
      <p:pic>
        <p:nvPicPr>
          <p:cNvPr id="64519" name="Picture 10" descr="underline_base"/>
          <p:cNvPicPr>
            <a:picLocks noChangeArrowheads="1"/>
          </p:cNvPicPr>
          <p:nvPr/>
        </p:nvPicPr>
        <p:blipFill>
          <a:blip r:embed="rId3"/>
          <a:srcRect/>
          <a:stretch>
            <a:fillRect/>
          </a:stretch>
        </p:blipFill>
        <p:spPr bwMode="auto">
          <a:xfrm>
            <a:off x="571500" y="915988"/>
            <a:ext cx="5484813" cy="173037"/>
          </a:xfrm>
          <a:prstGeom prst="rect">
            <a:avLst/>
          </a:prstGeom>
          <a:noFill/>
          <a:ln w="9525">
            <a:noFill/>
            <a:miter lim="800000"/>
            <a:headEnd/>
            <a:tailEnd/>
          </a:ln>
        </p:spPr>
      </p:pic>
      <p:sp>
        <p:nvSpPr>
          <p:cNvPr id="80907" name="Text Box 11"/>
          <p:cNvSpPr txBox="1">
            <a:spLocks noChangeArrowheads="1"/>
          </p:cNvSpPr>
          <p:nvPr/>
        </p:nvSpPr>
        <p:spPr bwMode="auto">
          <a:xfrm>
            <a:off x="5208588" y="3429000"/>
            <a:ext cx="2795587" cy="519113"/>
          </a:xfrm>
          <a:prstGeom prst="rect">
            <a:avLst/>
          </a:prstGeom>
          <a:noFill/>
          <a:ln w="9525">
            <a:noFill/>
            <a:miter lim="800000"/>
            <a:headEnd/>
            <a:tailEnd/>
          </a:ln>
        </p:spPr>
        <p:txBody>
          <a:bodyPr wrap="none">
            <a:spAutoFit/>
          </a:bodyPr>
          <a:lstStyle/>
          <a:p>
            <a:pPr marL="342900" indent="-342900"/>
            <a:r>
              <a:rPr lang="en-US" sz="2800" i="1"/>
              <a:t>A: </a:t>
            </a:r>
            <a:r>
              <a:rPr lang="en-US" sz="2800" i="1">
                <a:solidFill>
                  <a:srgbClr val="CC0000"/>
                </a:solidFill>
              </a:rPr>
              <a:t>doesn</a:t>
            </a:r>
            <a:r>
              <a:rPr lang="ja-JP" altLang="en-US" sz="2800" i="1">
                <a:solidFill>
                  <a:srgbClr val="CC0000"/>
                </a:solidFill>
              </a:rPr>
              <a:t>’</a:t>
            </a:r>
            <a:r>
              <a:rPr lang="en-US" altLang="ja-JP" sz="2800" i="1">
                <a:solidFill>
                  <a:srgbClr val="CC0000"/>
                </a:solidFill>
              </a:rPr>
              <a:t>t scale!</a:t>
            </a:r>
            <a:endParaRPr lang="en-US" sz="2800" i="1"/>
          </a:p>
        </p:txBody>
      </p:sp>
      <p:sp>
        <p:nvSpPr>
          <p:cNvPr id="2" name="Veri Yer Tutucusu 1"/>
          <p:cNvSpPr>
            <a:spLocks noGrp="1"/>
          </p:cNvSpPr>
          <p:nvPr>
            <p:ph type="dt" sz="quarter" idx="10"/>
          </p:nvPr>
        </p:nvSpPr>
        <p:spPr/>
        <p:txBody>
          <a:bodyPr/>
          <a:lstStyle/>
          <a:p>
            <a:pPr>
              <a:defRPr/>
            </a:pPr>
            <a:fld id="{ABB085C9-E310-473E-AE31-BFBABB2D00D7}"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907"/>
                                        </p:tgtEl>
                                        <p:attrNameLst>
                                          <p:attrName>style.visibility</p:attrName>
                                        </p:attrNameLst>
                                      </p:cBhvr>
                                      <p:to>
                                        <p:strVal val="visible"/>
                                      </p:to>
                                    </p:set>
                                    <p:animEffect transition="in" filter="dissolve">
                                      <p:cBhvr>
                                        <p:cTn id="7" dur="500"/>
                                        <p:tgtEl>
                                          <p:spTgt spid="8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5539" name="Rectangle 8"/>
          <p:cNvSpPr>
            <a:spLocks noGrp="1" noChangeArrowheads="1"/>
          </p:cNvSpPr>
          <p:nvPr>
            <p:ph type="sldNum" sz="quarter" idx="12"/>
          </p:nvPr>
        </p:nvSpPr>
        <p:spPr>
          <a:noFill/>
        </p:spPr>
        <p:txBody>
          <a:bodyPr/>
          <a:lstStyle/>
          <a:p>
            <a:r>
              <a:rPr lang="en-US" smtClean="0">
                <a:latin typeface="Tahoma" pitchFamily="34" charset="0"/>
              </a:rPr>
              <a:t>2-</a:t>
            </a:r>
            <a:fld id="{355C1CEE-0810-47F5-BC26-C59559408FE9}" type="slidenum">
              <a:rPr lang="en-US" smtClean="0">
                <a:latin typeface="Tahoma" pitchFamily="34" charset="0"/>
              </a:rPr>
              <a:pPr/>
              <a:t>63</a:t>
            </a:fld>
            <a:endParaRPr lang="en-US" smtClean="0">
              <a:latin typeface="Tahoma" pitchFamily="34" charset="0"/>
            </a:endParaRPr>
          </a:p>
        </p:txBody>
      </p:sp>
      <p:grpSp>
        <p:nvGrpSpPr>
          <p:cNvPr id="65540" name="Group 23"/>
          <p:cNvGrpSpPr>
            <a:grpSpLocks/>
          </p:cNvGrpSpPr>
          <p:nvPr/>
        </p:nvGrpSpPr>
        <p:grpSpPr bwMode="auto">
          <a:xfrm>
            <a:off x="438150" y="1193800"/>
            <a:ext cx="8205788" cy="2444750"/>
            <a:chOff x="230" y="576"/>
            <a:chExt cx="5504" cy="1757"/>
          </a:xfrm>
        </p:grpSpPr>
        <p:sp>
          <p:nvSpPr>
            <p:cNvPr id="65547" name="Text Box 2"/>
            <p:cNvSpPr txBox="1">
              <a:spLocks noChangeArrowheads="1"/>
            </p:cNvSpPr>
            <p:nvPr/>
          </p:nvSpPr>
          <p:spPr bwMode="auto">
            <a:xfrm>
              <a:off x="2256" y="576"/>
              <a:ext cx="1385" cy="264"/>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Root DNS Servers</a:t>
              </a:r>
            </a:p>
          </p:txBody>
        </p:sp>
        <p:sp>
          <p:nvSpPr>
            <p:cNvPr id="65548" name="Text Box 4"/>
            <p:cNvSpPr txBox="1">
              <a:spLocks noChangeArrowheads="1"/>
            </p:cNvSpPr>
            <p:nvPr/>
          </p:nvSpPr>
          <p:spPr bwMode="auto">
            <a:xfrm>
              <a:off x="528" y="1344"/>
              <a:ext cx="1325" cy="263"/>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com DNS servers</a:t>
              </a:r>
            </a:p>
          </p:txBody>
        </p:sp>
        <p:sp>
          <p:nvSpPr>
            <p:cNvPr id="65549" name="Text Box 5"/>
            <p:cNvSpPr txBox="1">
              <a:spLocks noChangeArrowheads="1"/>
            </p:cNvSpPr>
            <p:nvPr/>
          </p:nvSpPr>
          <p:spPr bwMode="auto">
            <a:xfrm>
              <a:off x="2304" y="1296"/>
              <a:ext cx="1257" cy="263"/>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org DNS servers</a:t>
              </a:r>
            </a:p>
          </p:txBody>
        </p:sp>
        <p:sp>
          <p:nvSpPr>
            <p:cNvPr id="65550" name="Text Box 6"/>
            <p:cNvSpPr txBox="1">
              <a:spLocks noChangeArrowheads="1"/>
            </p:cNvSpPr>
            <p:nvPr/>
          </p:nvSpPr>
          <p:spPr bwMode="auto">
            <a:xfrm>
              <a:off x="4032" y="1296"/>
              <a:ext cx="1291" cy="263"/>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edu DNS servers</a:t>
              </a:r>
            </a:p>
          </p:txBody>
        </p:sp>
        <p:sp>
          <p:nvSpPr>
            <p:cNvPr id="65551" name="Line 7"/>
            <p:cNvSpPr>
              <a:spLocks noChangeShapeType="1"/>
            </p:cNvSpPr>
            <p:nvPr/>
          </p:nvSpPr>
          <p:spPr bwMode="auto">
            <a:xfrm flipH="1">
              <a:off x="1344" y="864"/>
              <a:ext cx="1392" cy="432"/>
            </a:xfrm>
            <a:prstGeom prst="line">
              <a:avLst/>
            </a:prstGeom>
            <a:noFill/>
            <a:ln w="31750">
              <a:solidFill>
                <a:schemeClr val="tx1"/>
              </a:solidFill>
              <a:round/>
              <a:headEnd/>
              <a:tailEnd/>
            </a:ln>
          </p:spPr>
          <p:txBody>
            <a:bodyPr/>
            <a:lstStyle/>
            <a:p>
              <a:endParaRPr lang="tr-TR"/>
            </a:p>
          </p:txBody>
        </p:sp>
        <p:sp>
          <p:nvSpPr>
            <p:cNvPr id="65552" name="Line 8"/>
            <p:cNvSpPr>
              <a:spLocks noChangeShapeType="1"/>
            </p:cNvSpPr>
            <p:nvPr/>
          </p:nvSpPr>
          <p:spPr bwMode="auto">
            <a:xfrm>
              <a:off x="2928" y="816"/>
              <a:ext cx="0" cy="480"/>
            </a:xfrm>
            <a:prstGeom prst="line">
              <a:avLst/>
            </a:prstGeom>
            <a:noFill/>
            <a:ln w="25400">
              <a:solidFill>
                <a:schemeClr val="tx1"/>
              </a:solidFill>
              <a:round/>
              <a:headEnd/>
              <a:tailEnd/>
            </a:ln>
          </p:spPr>
          <p:txBody>
            <a:bodyPr/>
            <a:lstStyle/>
            <a:p>
              <a:endParaRPr lang="tr-TR"/>
            </a:p>
          </p:txBody>
        </p:sp>
        <p:sp>
          <p:nvSpPr>
            <p:cNvPr id="65553" name="Line 9"/>
            <p:cNvSpPr>
              <a:spLocks noChangeShapeType="1"/>
            </p:cNvSpPr>
            <p:nvPr/>
          </p:nvSpPr>
          <p:spPr bwMode="auto">
            <a:xfrm>
              <a:off x="3168" y="864"/>
              <a:ext cx="1440" cy="432"/>
            </a:xfrm>
            <a:prstGeom prst="line">
              <a:avLst/>
            </a:prstGeom>
            <a:noFill/>
            <a:ln w="25400">
              <a:solidFill>
                <a:schemeClr val="tx1"/>
              </a:solidFill>
              <a:round/>
              <a:headEnd/>
              <a:tailEnd/>
            </a:ln>
          </p:spPr>
          <p:txBody>
            <a:bodyPr/>
            <a:lstStyle/>
            <a:p>
              <a:endParaRPr lang="tr-TR"/>
            </a:p>
          </p:txBody>
        </p:sp>
        <p:sp>
          <p:nvSpPr>
            <p:cNvPr id="65554" name="Text Box 10"/>
            <p:cNvSpPr txBox="1">
              <a:spLocks noChangeArrowheads="1"/>
            </p:cNvSpPr>
            <p:nvPr/>
          </p:nvSpPr>
          <p:spPr bwMode="auto">
            <a:xfrm>
              <a:off x="3878" y="1752"/>
              <a:ext cx="992" cy="461"/>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poly.edu</a:t>
              </a:r>
            </a:p>
            <a:p>
              <a:pPr eaLnBrk="1" hangingPunct="1">
                <a:spcBef>
                  <a:spcPct val="0"/>
                </a:spcBef>
                <a:buClrTx/>
                <a:buSzTx/>
                <a:buFontTx/>
                <a:buNone/>
              </a:pPr>
              <a:r>
                <a:rPr lang="en-US" sz="1800"/>
                <a:t>DNS servers</a:t>
              </a:r>
            </a:p>
          </p:txBody>
        </p:sp>
        <p:sp>
          <p:nvSpPr>
            <p:cNvPr id="65555" name="Text Box 11"/>
            <p:cNvSpPr txBox="1">
              <a:spLocks noChangeArrowheads="1"/>
            </p:cNvSpPr>
            <p:nvPr/>
          </p:nvSpPr>
          <p:spPr bwMode="auto">
            <a:xfrm>
              <a:off x="4742" y="1752"/>
              <a:ext cx="992" cy="461"/>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umass.edu</a:t>
              </a:r>
            </a:p>
            <a:p>
              <a:pPr eaLnBrk="1" hangingPunct="1">
                <a:spcBef>
                  <a:spcPct val="0"/>
                </a:spcBef>
                <a:buClrTx/>
                <a:buSzTx/>
                <a:buFontTx/>
                <a:buNone/>
              </a:pPr>
              <a:r>
                <a:rPr lang="en-US" sz="1800"/>
                <a:t>DNS servers</a:t>
              </a:r>
            </a:p>
          </p:txBody>
        </p:sp>
        <p:sp>
          <p:nvSpPr>
            <p:cNvPr id="65556" name="Line 12"/>
            <p:cNvSpPr>
              <a:spLocks noChangeShapeType="1"/>
            </p:cNvSpPr>
            <p:nvPr/>
          </p:nvSpPr>
          <p:spPr bwMode="auto">
            <a:xfrm flipH="1">
              <a:off x="4224" y="1536"/>
              <a:ext cx="336" cy="240"/>
            </a:xfrm>
            <a:prstGeom prst="line">
              <a:avLst/>
            </a:prstGeom>
            <a:noFill/>
            <a:ln w="25400">
              <a:solidFill>
                <a:schemeClr val="tx1"/>
              </a:solidFill>
              <a:round/>
              <a:headEnd/>
              <a:tailEnd/>
            </a:ln>
          </p:spPr>
          <p:txBody>
            <a:bodyPr/>
            <a:lstStyle/>
            <a:p>
              <a:endParaRPr lang="tr-TR"/>
            </a:p>
          </p:txBody>
        </p:sp>
        <p:sp>
          <p:nvSpPr>
            <p:cNvPr id="65557" name="Line 13"/>
            <p:cNvSpPr>
              <a:spLocks noChangeShapeType="1"/>
            </p:cNvSpPr>
            <p:nvPr/>
          </p:nvSpPr>
          <p:spPr bwMode="auto">
            <a:xfrm>
              <a:off x="4848" y="1536"/>
              <a:ext cx="288" cy="240"/>
            </a:xfrm>
            <a:prstGeom prst="line">
              <a:avLst/>
            </a:prstGeom>
            <a:noFill/>
            <a:ln w="25400">
              <a:solidFill>
                <a:schemeClr val="tx1"/>
              </a:solidFill>
              <a:round/>
              <a:headEnd/>
              <a:tailEnd/>
            </a:ln>
          </p:spPr>
          <p:txBody>
            <a:bodyPr/>
            <a:lstStyle/>
            <a:p>
              <a:endParaRPr lang="tr-TR"/>
            </a:p>
          </p:txBody>
        </p:sp>
        <p:sp>
          <p:nvSpPr>
            <p:cNvPr id="65558" name="Text Box 14"/>
            <p:cNvSpPr txBox="1">
              <a:spLocks noChangeArrowheads="1"/>
            </p:cNvSpPr>
            <p:nvPr/>
          </p:nvSpPr>
          <p:spPr bwMode="auto">
            <a:xfrm>
              <a:off x="230" y="1848"/>
              <a:ext cx="992" cy="461"/>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yahoo.com</a:t>
              </a:r>
            </a:p>
            <a:p>
              <a:pPr eaLnBrk="1" hangingPunct="1">
                <a:spcBef>
                  <a:spcPct val="0"/>
                </a:spcBef>
                <a:buClrTx/>
                <a:buSzTx/>
                <a:buFontTx/>
                <a:buNone/>
              </a:pPr>
              <a:r>
                <a:rPr lang="en-US" sz="1800"/>
                <a:t>DNS servers</a:t>
              </a:r>
            </a:p>
          </p:txBody>
        </p:sp>
        <p:sp>
          <p:nvSpPr>
            <p:cNvPr id="65559" name="Text Box 15"/>
            <p:cNvSpPr txBox="1">
              <a:spLocks noChangeArrowheads="1"/>
            </p:cNvSpPr>
            <p:nvPr/>
          </p:nvSpPr>
          <p:spPr bwMode="auto">
            <a:xfrm>
              <a:off x="1248" y="1872"/>
              <a:ext cx="1001" cy="461"/>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amazon.com</a:t>
              </a:r>
            </a:p>
            <a:p>
              <a:pPr eaLnBrk="1" hangingPunct="1">
                <a:spcBef>
                  <a:spcPct val="0"/>
                </a:spcBef>
                <a:buClrTx/>
                <a:buSzTx/>
                <a:buFontTx/>
                <a:buNone/>
              </a:pPr>
              <a:r>
                <a:rPr lang="en-US" sz="1800"/>
                <a:t>DNS servers</a:t>
              </a:r>
            </a:p>
          </p:txBody>
        </p:sp>
        <p:sp>
          <p:nvSpPr>
            <p:cNvPr id="65560" name="Line 16"/>
            <p:cNvSpPr>
              <a:spLocks noChangeShapeType="1"/>
            </p:cNvSpPr>
            <p:nvPr/>
          </p:nvSpPr>
          <p:spPr bwMode="auto">
            <a:xfrm flipH="1">
              <a:off x="768" y="1584"/>
              <a:ext cx="192" cy="288"/>
            </a:xfrm>
            <a:prstGeom prst="line">
              <a:avLst/>
            </a:prstGeom>
            <a:noFill/>
            <a:ln w="25400">
              <a:solidFill>
                <a:schemeClr val="tx1"/>
              </a:solidFill>
              <a:round/>
              <a:headEnd/>
              <a:tailEnd/>
            </a:ln>
          </p:spPr>
          <p:txBody>
            <a:bodyPr/>
            <a:lstStyle/>
            <a:p>
              <a:endParaRPr lang="tr-TR"/>
            </a:p>
          </p:txBody>
        </p:sp>
        <p:sp>
          <p:nvSpPr>
            <p:cNvPr id="65561" name="Line 17"/>
            <p:cNvSpPr>
              <a:spLocks noChangeShapeType="1"/>
            </p:cNvSpPr>
            <p:nvPr/>
          </p:nvSpPr>
          <p:spPr bwMode="auto">
            <a:xfrm>
              <a:off x="1392" y="1584"/>
              <a:ext cx="240" cy="288"/>
            </a:xfrm>
            <a:prstGeom prst="line">
              <a:avLst/>
            </a:prstGeom>
            <a:noFill/>
            <a:ln w="25400">
              <a:solidFill>
                <a:schemeClr val="tx1"/>
              </a:solidFill>
              <a:round/>
              <a:headEnd/>
              <a:tailEnd/>
            </a:ln>
          </p:spPr>
          <p:txBody>
            <a:bodyPr/>
            <a:lstStyle/>
            <a:p>
              <a:endParaRPr lang="tr-TR"/>
            </a:p>
          </p:txBody>
        </p:sp>
        <p:sp>
          <p:nvSpPr>
            <p:cNvPr id="65562" name="Text Box 18"/>
            <p:cNvSpPr txBox="1">
              <a:spLocks noChangeArrowheads="1"/>
            </p:cNvSpPr>
            <p:nvPr/>
          </p:nvSpPr>
          <p:spPr bwMode="auto">
            <a:xfrm>
              <a:off x="2534" y="1799"/>
              <a:ext cx="993" cy="461"/>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pbs.org</a:t>
              </a:r>
            </a:p>
            <a:p>
              <a:pPr eaLnBrk="1" hangingPunct="1">
                <a:spcBef>
                  <a:spcPct val="0"/>
                </a:spcBef>
                <a:buClrTx/>
                <a:buSzTx/>
                <a:buFontTx/>
                <a:buNone/>
              </a:pPr>
              <a:r>
                <a:rPr lang="en-US" sz="1800"/>
                <a:t>DNS servers</a:t>
              </a:r>
            </a:p>
          </p:txBody>
        </p:sp>
        <p:sp>
          <p:nvSpPr>
            <p:cNvPr id="65563" name="Line 19"/>
            <p:cNvSpPr>
              <a:spLocks noChangeShapeType="1"/>
            </p:cNvSpPr>
            <p:nvPr/>
          </p:nvSpPr>
          <p:spPr bwMode="auto">
            <a:xfrm>
              <a:off x="2928" y="1536"/>
              <a:ext cx="0" cy="288"/>
            </a:xfrm>
            <a:prstGeom prst="line">
              <a:avLst/>
            </a:prstGeom>
            <a:noFill/>
            <a:ln w="25400">
              <a:solidFill>
                <a:schemeClr val="tx1"/>
              </a:solidFill>
              <a:round/>
              <a:headEnd/>
              <a:tailEnd/>
            </a:ln>
          </p:spPr>
          <p:txBody>
            <a:bodyPr/>
            <a:lstStyle/>
            <a:p>
              <a:endParaRPr lang="tr-TR"/>
            </a:p>
          </p:txBody>
        </p:sp>
      </p:grpSp>
      <p:sp>
        <p:nvSpPr>
          <p:cNvPr id="65541" name="Rectangle 20"/>
          <p:cNvSpPr>
            <a:spLocks noGrp="1" noChangeArrowheads="1"/>
          </p:cNvSpPr>
          <p:nvPr>
            <p:ph type="title"/>
          </p:nvPr>
        </p:nvSpPr>
        <p:spPr>
          <a:xfrm>
            <a:off x="468313" y="161925"/>
            <a:ext cx="8023225" cy="936625"/>
          </a:xfrm>
        </p:spPr>
        <p:txBody>
          <a:bodyPr/>
          <a:lstStyle/>
          <a:p>
            <a:r>
              <a:rPr lang="en-US" sz="3600" smtClean="0">
                <a:ea typeface="ＭＳ Ｐゴシック" pitchFamily="34" charset="-128"/>
              </a:rPr>
              <a:t>DNS: a distributed, hierarchical database</a:t>
            </a:r>
          </a:p>
        </p:txBody>
      </p:sp>
      <p:sp>
        <p:nvSpPr>
          <p:cNvPr id="65542" name="Rectangle 22"/>
          <p:cNvSpPr>
            <a:spLocks noGrp="1" noChangeArrowheads="1"/>
          </p:cNvSpPr>
          <p:nvPr>
            <p:ph type="body" sz="half" idx="2"/>
          </p:nvPr>
        </p:nvSpPr>
        <p:spPr>
          <a:xfrm>
            <a:off x="520700" y="3971925"/>
            <a:ext cx="8172450" cy="2133600"/>
          </a:xfrm>
        </p:spPr>
        <p:txBody>
          <a:bodyPr/>
          <a:lstStyle/>
          <a:p>
            <a:pPr>
              <a:buFont typeface="Wingdings" pitchFamily="2" charset="2"/>
              <a:buNone/>
            </a:pPr>
            <a:r>
              <a:rPr lang="en-US" sz="2400" i="1" smtClean="0">
                <a:solidFill>
                  <a:srgbClr val="000099"/>
                </a:solidFill>
                <a:ea typeface="ＭＳ Ｐゴシック" pitchFamily="34" charset="-128"/>
              </a:rPr>
              <a:t>client wants IP for www.amazon.com; 1</a:t>
            </a:r>
            <a:r>
              <a:rPr lang="en-US" sz="2400" i="1" baseline="30000" smtClean="0">
                <a:solidFill>
                  <a:srgbClr val="000099"/>
                </a:solidFill>
                <a:ea typeface="ＭＳ Ｐゴシック" pitchFamily="34" charset="-128"/>
              </a:rPr>
              <a:t>st</a:t>
            </a:r>
            <a:r>
              <a:rPr lang="en-US" sz="2400" i="1" smtClean="0">
                <a:solidFill>
                  <a:srgbClr val="000099"/>
                </a:solidFill>
                <a:ea typeface="ＭＳ Ｐゴシック" pitchFamily="34" charset="-128"/>
              </a:rPr>
              <a:t> approx:</a:t>
            </a:r>
          </a:p>
          <a:p>
            <a:r>
              <a:rPr lang="en-US" sz="2200" smtClean="0">
                <a:ea typeface="ＭＳ Ｐゴシック" pitchFamily="34" charset="-128"/>
              </a:rPr>
              <a:t>client queries root server to find com DNS server</a:t>
            </a:r>
          </a:p>
          <a:p>
            <a:r>
              <a:rPr lang="en-US" sz="2200" smtClean="0">
                <a:ea typeface="ＭＳ Ｐゴシック" pitchFamily="34" charset="-128"/>
              </a:rPr>
              <a:t>client queries .com DNS server to get amazon.com DNS server</a:t>
            </a:r>
          </a:p>
          <a:p>
            <a:r>
              <a:rPr lang="en-US" sz="2200" smtClean="0">
                <a:ea typeface="ＭＳ Ｐゴシック" pitchFamily="34" charset="-128"/>
              </a:rPr>
              <a:t>client queries amazon.com DNS server to get  IP address for www.amazon.com</a:t>
            </a:r>
          </a:p>
        </p:txBody>
      </p:sp>
      <p:pic>
        <p:nvPicPr>
          <p:cNvPr id="65543" name="Picture 28" descr="underline_base"/>
          <p:cNvPicPr>
            <a:picLocks noChangeAspect="1" noChangeArrowheads="1"/>
          </p:cNvPicPr>
          <p:nvPr/>
        </p:nvPicPr>
        <p:blipFill>
          <a:blip r:embed="rId3"/>
          <a:srcRect/>
          <a:stretch>
            <a:fillRect/>
          </a:stretch>
        </p:blipFill>
        <p:spPr bwMode="auto">
          <a:xfrm>
            <a:off x="454025" y="849313"/>
            <a:ext cx="8043863" cy="160337"/>
          </a:xfrm>
          <a:prstGeom prst="rect">
            <a:avLst/>
          </a:prstGeom>
          <a:noFill/>
          <a:ln w="9525">
            <a:noFill/>
            <a:miter lim="800000"/>
            <a:headEnd/>
            <a:tailEnd/>
          </a:ln>
        </p:spPr>
      </p:pic>
      <p:sp>
        <p:nvSpPr>
          <p:cNvPr id="65544" name="Text Box 29"/>
          <p:cNvSpPr txBox="1">
            <a:spLocks noChangeArrowheads="1"/>
          </p:cNvSpPr>
          <p:nvPr/>
        </p:nvSpPr>
        <p:spPr bwMode="auto">
          <a:xfrm>
            <a:off x="3957638" y="1687513"/>
            <a:ext cx="438150" cy="396875"/>
          </a:xfrm>
          <a:prstGeom prst="rect">
            <a:avLst/>
          </a:prstGeom>
          <a:noFill/>
          <a:ln w="9525">
            <a:noFill/>
            <a:miter lim="800000"/>
            <a:headEnd/>
            <a:tailEnd/>
          </a:ln>
        </p:spPr>
        <p:txBody>
          <a:bodyPr wrap="none">
            <a:spAutoFit/>
          </a:bodyPr>
          <a:lstStyle/>
          <a:p>
            <a:pPr marL="342900" indent="-342900"/>
            <a:r>
              <a:rPr lang="en-US"/>
              <a:t>…</a:t>
            </a:r>
          </a:p>
        </p:txBody>
      </p:sp>
      <p:sp>
        <p:nvSpPr>
          <p:cNvPr id="65545" name="Text Box 30"/>
          <p:cNvSpPr txBox="1">
            <a:spLocks noChangeArrowheads="1"/>
          </p:cNvSpPr>
          <p:nvPr/>
        </p:nvSpPr>
        <p:spPr bwMode="auto">
          <a:xfrm>
            <a:off x="4521200" y="1685925"/>
            <a:ext cx="438150" cy="396875"/>
          </a:xfrm>
          <a:prstGeom prst="rect">
            <a:avLst/>
          </a:prstGeom>
          <a:noFill/>
          <a:ln w="9525">
            <a:noFill/>
            <a:miter lim="800000"/>
            <a:headEnd/>
            <a:tailEnd/>
          </a:ln>
        </p:spPr>
        <p:txBody>
          <a:bodyPr wrap="none">
            <a:spAutoFit/>
          </a:bodyPr>
          <a:lstStyle/>
          <a:p>
            <a:pPr marL="342900" indent="-342900"/>
            <a:r>
              <a:rPr lang="en-US"/>
              <a:t>…</a:t>
            </a:r>
          </a:p>
        </p:txBody>
      </p:sp>
      <p:sp>
        <p:nvSpPr>
          <p:cNvPr id="2" name="Veri Yer Tutucusu 1"/>
          <p:cNvSpPr>
            <a:spLocks noGrp="1"/>
          </p:cNvSpPr>
          <p:nvPr>
            <p:ph type="dt" sz="quarter" idx="10"/>
          </p:nvPr>
        </p:nvSpPr>
        <p:spPr/>
        <p:txBody>
          <a:bodyPr/>
          <a:lstStyle/>
          <a:p>
            <a:pPr>
              <a:defRPr/>
            </a:pPr>
            <a:fld id="{979DF658-4F1B-473D-942A-A0E82C6FB285}" type="datetime1">
              <a:rPr/>
              <a:pPr>
                <a:defRPr/>
              </a:pPr>
              <a:t>10/16/2012</a:t>
            </a:fld>
            <a:endParaRP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6563" name="Rectangle 8"/>
          <p:cNvSpPr>
            <a:spLocks noGrp="1" noChangeArrowheads="1"/>
          </p:cNvSpPr>
          <p:nvPr>
            <p:ph type="sldNum" sz="quarter" idx="12"/>
          </p:nvPr>
        </p:nvSpPr>
        <p:spPr>
          <a:noFill/>
        </p:spPr>
        <p:txBody>
          <a:bodyPr/>
          <a:lstStyle/>
          <a:p>
            <a:r>
              <a:rPr lang="en-US" smtClean="0">
                <a:latin typeface="Tahoma" pitchFamily="34" charset="0"/>
              </a:rPr>
              <a:t>2-</a:t>
            </a:r>
            <a:fld id="{F671F8FC-9061-4920-A4F9-7CB4F1838DFC}" type="slidenum">
              <a:rPr lang="en-US" smtClean="0">
                <a:latin typeface="Tahoma" pitchFamily="34" charset="0"/>
              </a:rPr>
              <a:pPr/>
              <a:t>64</a:t>
            </a:fld>
            <a:endParaRPr lang="en-US" smtClean="0">
              <a:latin typeface="Tahoma" pitchFamily="34" charset="0"/>
            </a:endParaRPr>
          </a:p>
        </p:txBody>
      </p:sp>
      <p:sp>
        <p:nvSpPr>
          <p:cNvPr id="66564" name="Rectangle 2"/>
          <p:cNvSpPr>
            <a:spLocks noGrp="1" noChangeArrowheads="1"/>
          </p:cNvSpPr>
          <p:nvPr>
            <p:ph type="title"/>
          </p:nvPr>
        </p:nvSpPr>
        <p:spPr>
          <a:xfrm>
            <a:off x="533400" y="222250"/>
            <a:ext cx="7772400" cy="882650"/>
          </a:xfrm>
        </p:spPr>
        <p:txBody>
          <a:bodyPr/>
          <a:lstStyle/>
          <a:p>
            <a:r>
              <a:rPr lang="en-US" sz="4000" smtClean="0">
                <a:ea typeface="ＭＳ Ｐゴシック" pitchFamily="34" charset="-128"/>
              </a:rPr>
              <a:t>DNS: root name servers</a:t>
            </a:r>
            <a:endParaRPr lang="en-US" smtClean="0">
              <a:ea typeface="ＭＳ Ｐゴシック" pitchFamily="34" charset="-128"/>
            </a:endParaRPr>
          </a:p>
        </p:txBody>
      </p:sp>
      <p:sp>
        <p:nvSpPr>
          <p:cNvPr id="66565" name="Rectangle 3"/>
          <p:cNvSpPr>
            <a:spLocks noGrp="1" noChangeArrowheads="1"/>
          </p:cNvSpPr>
          <p:nvPr>
            <p:ph type="body" sz="half" idx="1"/>
          </p:nvPr>
        </p:nvSpPr>
        <p:spPr>
          <a:xfrm>
            <a:off x="484188" y="1362075"/>
            <a:ext cx="8478837" cy="4648200"/>
          </a:xfrm>
        </p:spPr>
        <p:txBody>
          <a:bodyPr/>
          <a:lstStyle/>
          <a:p>
            <a:r>
              <a:rPr lang="en-US" sz="2400" smtClean="0">
                <a:ea typeface="ＭＳ Ｐゴシック" pitchFamily="34" charset="-128"/>
              </a:rPr>
              <a:t>contacted by local name server that can not resolve name</a:t>
            </a:r>
          </a:p>
          <a:p>
            <a:r>
              <a:rPr lang="en-US" sz="2400" smtClean="0">
                <a:ea typeface="ＭＳ Ｐゴシック" pitchFamily="34" charset="-128"/>
              </a:rPr>
              <a:t>root name server:</a:t>
            </a:r>
          </a:p>
          <a:p>
            <a:pPr lvl="1"/>
            <a:r>
              <a:rPr lang="en-US" sz="2200" smtClean="0">
                <a:ea typeface="ＭＳ Ｐゴシック" pitchFamily="34" charset="-128"/>
              </a:rPr>
              <a:t>contacts authoritative name server if name mapping not known</a:t>
            </a:r>
          </a:p>
          <a:p>
            <a:pPr lvl="1"/>
            <a:r>
              <a:rPr lang="en-US" sz="2200" smtClean="0">
                <a:ea typeface="ＭＳ Ｐゴシック" pitchFamily="34" charset="-128"/>
              </a:rPr>
              <a:t>gets mapping</a:t>
            </a:r>
          </a:p>
          <a:p>
            <a:pPr lvl="1"/>
            <a:r>
              <a:rPr lang="en-US" sz="2200" smtClean="0">
                <a:ea typeface="ＭＳ Ｐゴシック" pitchFamily="34" charset="-128"/>
              </a:rPr>
              <a:t>returns mapping to local name server</a:t>
            </a:r>
          </a:p>
        </p:txBody>
      </p:sp>
      <p:sp>
        <p:nvSpPr>
          <p:cNvPr id="66566" name="Rectangle 20"/>
          <p:cNvSpPr>
            <a:spLocks noChangeArrowheads="1"/>
          </p:cNvSpPr>
          <p:nvPr/>
        </p:nvSpPr>
        <p:spPr bwMode="auto">
          <a:xfrm>
            <a:off x="6186488" y="5022850"/>
            <a:ext cx="2681287" cy="811213"/>
          </a:xfrm>
          <a:prstGeom prst="rect">
            <a:avLst/>
          </a:prstGeom>
          <a:noFill/>
          <a:ln w="9525">
            <a:noFill/>
            <a:miter lim="800000"/>
            <a:headEnd/>
            <a:tailEnd/>
          </a:ln>
        </p:spPr>
        <p:txBody>
          <a:bodyPr/>
          <a:lstStyle/>
          <a:p>
            <a:pPr marL="342900" indent="-342900">
              <a:lnSpc>
                <a:spcPct val="85000"/>
              </a:lnSpc>
            </a:pPr>
            <a:r>
              <a:rPr lang="en-US" i="1"/>
              <a:t>    13 root name </a:t>
            </a:r>
            <a:r>
              <a:rPr lang="ja-JP" altLang="en-US" i="1"/>
              <a:t>“</a:t>
            </a:r>
            <a:r>
              <a:rPr lang="en-US" altLang="ja-JP" i="1"/>
              <a:t>servers</a:t>
            </a:r>
            <a:r>
              <a:rPr lang="ja-JP" altLang="en-US" i="1"/>
              <a:t>”</a:t>
            </a:r>
            <a:r>
              <a:rPr lang="en-US" altLang="ja-JP" i="1"/>
              <a:t> worldwide</a:t>
            </a:r>
            <a:endParaRPr lang="en-US" sz="2400" i="1"/>
          </a:p>
        </p:txBody>
      </p:sp>
      <p:sp>
        <p:nvSpPr>
          <p:cNvPr id="66567" name="AutoShape 22"/>
          <p:cNvSpPr>
            <a:spLocks noChangeAspect="1" noChangeArrowheads="1"/>
          </p:cNvSpPr>
          <p:nvPr/>
        </p:nvSpPr>
        <p:spPr bwMode="auto">
          <a:xfrm>
            <a:off x="481013" y="3581400"/>
            <a:ext cx="5784850" cy="2974975"/>
          </a:xfrm>
          <a:prstGeom prst="rect">
            <a:avLst/>
          </a:prstGeom>
          <a:noFill/>
          <a:ln w="9525">
            <a:noFill/>
            <a:miter lim="800000"/>
            <a:headEnd/>
            <a:tailEnd/>
          </a:ln>
        </p:spPr>
        <p:txBody>
          <a:bodyPr/>
          <a:lstStyle/>
          <a:p>
            <a:endParaRPr lang="tr-TR" sz="2400">
              <a:latin typeface="Comic Sans MS" pitchFamily="66" charset="0"/>
            </a:endParaRPr>
          </a:p>
        </p:txBody>
      </p:sp>
      <p:pic>
        <p:nvPicPr>
          <p:cNvPr id="66568" name="Picture 23" descr="worldf"/>
          <p:cNvPicPr>
            <a:picLocks noChangeAspect="1" noChangeArrowheads="1"/>
          </p:cNvPicPr>
          <p:nvPr/>
        </p:nvPicPr>
        <p:blipFill>
          <a:blip r:embed="rId3"/>
          <a:srcRect/>
          <a:stretch>
            <a:fillRect/>
          </a:stretch>
        </p:blipFill>
        <p:spPr bwMode="auto">
          <a:xfrm>
            <a:off x="1801813" y="4378325"/>
            <a:ext cx="4319587" cy="2178050"/>
          </a:xfrm>
          <a:prstGeom prst="rect">
            <a:avLst/>
          </a:prstGeom>
          <a:noFill/>
          <a:ln w="9525">
            <a:noFill/>
            <a:miter lim="800000"/>
            <a:headEnd/>
            <a:tailEnd/>
          </a:ln>
        </p:spPr>
      </p:pic>
      <p:sp>
        <p:nvSpPr>
          <p:cNvPr id="66569" name="Text Box 25"/>
          <p:cNvSpPr txBox="1">
            <a:spLocks noChangeArrowheads="1"/>
          </p:cNvSpPr>
          <p:nvPr/>
        </p:nvSpPr>
        <p:spPr bwMode="auto">
          <a:xfrm>
            <a:off x="207963" y="5160963"/>
            <a:ext cx="2090737" cy="835025"/>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rPr>
              <a:t>a. Verisign, Los Angeles CA</a:t>
            </a:r>
          </a:p>
          <a:p>
            <a:pPr>
              <a:spcBef>
                <a:spcPct val="0"/>
              </a:spcBef>
              <a:buClrTx/>
              <a:buSzTx/>
              <a:buFontTx/>
              <a:buNone/>
            </a:pPr>
            <a:r>
              <a:rPr lang="en-US" sz="1000">
                <a:solidFill>
                  <a:srgbClr val="000000"/>
                </a:solidFill>
              </a:rPr>
              <a:t>    (5 other sites)</a:t>
            </a:r>
          </a:p>
          <a:p>
            <a:pPr>
              <a:spcBef>
                <a:spcPct val="0"/>
              </a:spcBef>
              <a:buClrTx/>
              <a:buSzTx/>
              <a:buFontTx/>
              <a:buNone/>
            </a:pPr>
            <a:r>
              <a:rPr lang="en-US" sz="1000">
                <a:solidFill>
                  <a:srgbClr val="000000"/>
                </a:solidFill>
              </a:rPr>
              <a:t>b. USC-ISI Marina del Rey, CA</a:t>
            </a:r>
          </a:p>
          <a:p>
            <a:pPr>
              <a:spcBef>
                <a:spcPct val="0"/>
              </a:spcBef>
              <a:buClrTx/>
              <a:buSzTx/>
              <a:buFontTx/>
              <a:buNone/>
            </a:pPr>
            <a:r>
              <a:rPr lang="en-US" sz="1000">
                <a:solidFill>
                  <a:srgbClr val="000000"/>
                </a:solidFill>
              </a:rPr>
              <a:t>l. ICANN Los Angeles, CA</a:t>
            </a:r>
          </a:p>
          <a:p>
            <a:pPr>
              <a:spcBef>
                <a:spcPct val="0"/>
              </a:spcBef>
              <a:buClrTx/>
              <a:buSzTx/>
              <a:buFontTx/>
              <a:buNone/>
            </a:pPr>
            <a:r>
              <a:rPr lang="en-US" sz="1000">
                <a:solidFill>
                  <a:srgbClr val="000000"/>
                </a:solidFill>
              </a:rPr>
              <a:t>   (41 other sites)</a:t>
            </a:r>
            <a:endParaRPr lang="en-US" sz="2400">
              <a:latin typeface="Times New Roman" pitchFamily="18" charset="0"/>
            </a:endParaRPr>
          </a:p>
        </p:txBody>
      </p:sp>
      <p:sp>
        <p:nvSpPr>
          <p:cNvPr id="66570" name="Freeform 26"/>
          <p:cNvSpPr>
            <a:spLocks/>
          </p:cNvSpPr>
          <p:nvPr/>
        </p:nvSpPr>
        <p:spPr bwMode="auto">
          <a:xfrm>
            <a:off x="1757363" y="5113338"/>
            <a:ext cx="531812" cy="341312"/>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p:spPr>
        <p:txBody>
          <a:bodyPr/>
          <a:lstStyle/>
          <a:p>
            <a:endParaRPr lang="tr-TR"/>
          </a:p>
        </p:txBody>
      </p:sp>
      <p:sp>
        <p:nvSpPr>
          <p:cNvPr id="66571" name="Text Box 27"/>
          <p:cNvSpPr txBox="1">
            <a:spLocks noChangeArrowheads="1"/>
          </p:cNvSpPr>
          <p:nvPr/>
        </p:nvSpPr>
        <p:spPr bwMode="auto">
          <a:xfrm>
            <a:off x="204788" y="4333875"/>
            <a:ext cx="1949450" cy="368300"/>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rPr>
              <a:t>e. NASA Mt View, CA</a:t>
            </a:r>
          </a:p>
          <a:p>
            <a:pPr>
              <a:spcBef>
                <a:spcPct val="0"/>
              </a:spcBef>
              <a:buClrTx/>
              <a:buSzTx/>
              <a:buFontTx/>
              <a:buNone/>
            </a:pPr>
            <a:r>
              <a:rPr lang="en-US" sz="1000">
                <a:solidFill>
                  <a:srgbClr val="000000"/>
                </a:solidFill>
              </a:rPr>
              <a:t>f. Internet Software C.</a:t>
            </a:r>
          </a:p>
          <a:p>
            <a:pPr>
              <a:spcBef>
                <a:spcPct val="0"/>
              </a:spcBef>
              <a:buClrTx/>
              <a:buSzTx/>
              <a:buFontTx/>
              <a:buNone/>
            </a:pPr>
            <a:r>
              <a:rPr lang="en-US" sz="1000">
                <a:solidFill>
                  <a:srgbClr val="000000"/>
                </a:solidFill>
              </a:rPr>
              <a:t>Palo Alto, CA (and 48 other   sites)</a:t>
            </a:r>
            <a:endParaRPr lang="en-US" sz="2400">
              <a:latin typeface="Times New Roman" pitchFamily="18" charset="0"/>
            </a:endParaRPr>
          </a:p>
        </p:txBody>
      </p:sp>
      <p:sp>
        <p:nvSpPr>
          <p:cNvPr id="66572" name="Freeform 28"/>
          <p:cNvSpPr>
            <a:spLocks/>
          </p:cNvSpPr>
          <p:nvPr/>
        </p:nvSpPr>
        <p:spPr bwMode="auto">
          <a:xfrm flipV="1">
            <a:off x="1423988" y="4868863"/>
            <a:ext cx="817562" cy="184150"/>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p:spPr>
        <p:txBody>
          <a:bodyPr/>
          <a:lstStyle/>
          <a:p>
            <a:endParaRPr lang="tr-TR"/>
          </a:p>
        </p:txBody>
      </p:sp>
      <p:sp>
        <p:nvSpPr>
          <p:cNvPr id="66573" name="Text Box 29"/>
          <p:cNvSpPr txBox="1">
            <a:spLocks noChangeArrowheads="1"/>
          </p:cNvSpPr>
          <p:nvPr/>
        </p:nvSpPr>
        <p:spPr bwMode="auto">
          <a:xfrm>
            <a:off x="4297363" y="3973513"/>
            <a:ext cx="2278062" cy="223837"/>
          </a:xfrm>
          <a:prstGeom prst="rect">
            <a:avLst/>
          </a:prstGeom>
          <a:noFill/>
          <a:ln w="9525">
            <a:noFill/>
            <a:miter lim="800000"/>
            <a:headEnd/>
            <a:tailEnd/>
          </a:ln>
        </p:spPr>
        <p:txBody>
          <a:bodyPr lIns="71323" tIns="35662" rIns="71323" bIns="35662"/>
          <a:lstStyle/>
          <a:p>
            <a:pPr algn="r">
              <a:spcBef>
                <a:spcPct val="0"/>
              </a:spcBef>
              <a:buClrTx/>
              <a:buSzTx/>
              <a:buFontTx/>
              <a:buNone/>
            </a:pPr>
            <a:r>
              <a:rPr lang="en-US" sz="1000">
                <a:solidFill>
                  <a:srgbClr val="000000"/>
                </a:solidFill>
              </a:rPr>
              <a:t>i. Netnod, Stockholm (37 other sites)</a:t>
            </a:r>
          </a:p>
        </p:txBody>
      </p:sp>
      <p:sp>
        <p:nvSpPr>
          <p:cNvPr id="66574" name="Freeform 30"/>
          <p:cNvSpPr>
            <a:spLocks/>
          </p:cNvSpPr>
          <p:nvPr/>
        </p:nvSpPr>
        <p:spPr bwMode="auto">
          <a:xfrm>
            <a:off x="3932238" y="4068763"/>
            <a:ext cx="446087" cy="654050"/>
          </a:xfrm>
          <a:custGeom>
            <a:avLst/>
            <a:gdLst>
              <a:gd name="T0" fmla="*/ 2147483647 w 666"/>
              <a:gd name="T1" fmla="*/ 0 h 1005"/>
              <a:gd name="T2" fmla="*/ 0 w 666"/>
              <a:gd name="T3" fmla="*/ 2147483647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p:spPr>
        <p:txBody>
          <a:bodyPr/>
          <a:lstStyle/>
          <a:p>
            <a:endParaRPr lang="tr-TR"/>
          </a:p>
        </p:txBody>
      </p:sp>
      <p:sp>
        <p:nvSpPr>
          <p:cNvPr id="66575" name="Text Box 31"/>
          <p:cNvSpPr txBox="1">
            <a:spLocks noChangeArrowheads="1"/>
          </p:cNvSpPr>
          <p:nvPr/>
        </p:nvSpPr>
        <p:spPr bwMode="auto">
          <a:xfrm>
            <a:off x="4333875" y="3684588"/>
            <a:ext cx="2519363" cy="214312"/>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rPr>
              <a:t>k. RIPE London (17 other sites)</a:t>
            </a:r>
            <a:endParaRPr lang="en-US" sz="2400">
              <a:latin typeface="Times New Roman" pitchFamily="18" charset="0"/>
            </a:endParaRPr>
          </a:p>
        </p:txBody>
      </p:sp>
      <p:sp>
        <p:nvSpPr>
          <p:cNvPr id="66576" name="Freeform 32"/>
          <p:cNvSpPr>
            <a:spLocks/>
          </p:cNvSpPr>
          <p:nvPr/>
        </p:nvSpPr>
        <p:spPr bwMode="auto">
          <a:xfrm>
            <a:off x="3751263" y="3862388"/>
            <a:ext cx="615950" cy="946150"/>
          </a:xfrm>
          <a:custGeom>
            <a:avLst/>
            <a:gdLst>
              <a:gd name="T0" fmla="*/ 2147483647 w 922"/>
              <a:gd name="T1" fmla="*/ 0 h 1448"/>
              <a:gd name="T2" fmla="*/ 0 w 922"/>
              <a:gd name="T3" fmla="*/ 2147483647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p:spPr>
        <p:txBody>
          <a:bodyPr/>
          <a:lstStyle/>
          <a:p>
            <a:endParaRPr lang="tr-TR"/>
          </a:p>
        </p:txBody>
      </p:sp>
      <p:sp>
        <p:nvSpPr>
          <p:cNvPr id="66577" name="Text Box 33"/>
          <p:cNvSpPr txBox="1">
            <a:spLocks noChangeArrowheads="1"/>
          </p:cNvSpPr>
          <p:nvPr/>
        </p:nvSpPr>
        <p:spPr bwMode="auto">
          <a:xfrm>
            <a:off x="5911850" y="4303713"/>
            <a:ext cx="1766888" cy="233362"/>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rPr>
              <a:t>m. WIDE Tokyo</a:t>
            </a:r>
          </a:p>
          <a:p>
            <a:pPr>
              <a:spcBef>
                <a:spcPct val="0"/>
              </a:spcBef>
              <a:buClrTx/>
              <a:buSzTx/>
              <a:buFontTx/>
              <a:buNone/>
            </a:pPr>
            <a:r>
              <a:rPr lang="en-US" sz="1000">
                <a:solidFill>
                  <a:srgbClr val="000000"/>
                </a:solidFill>
              </a:rPr>
              <a:t>(5 other sites)</a:t>
            </a:r>
            <a:endParaRPr lang="en-US" sz="2400">
              <a:latin typeface="Times New Roman" pitchFamily="18" charset="0"/>
            </a:endParaRPr>
          </a:p>
        </p:txBody>
      </p:sp>
      <p:sp>
        <p:nvSpPr>
          <p:cNvPr id="66578" name="Freeform 34"/>
          <p:cNvSpPr>
            <a:spLocks/>
          </p:cNvSpPr>
          <p:nvPr/>
        </p:nvSpPr>
        <p:spPr bwMode="auto">
          <a:xfrm>
            <a:off x="5575300" y="4598988"/>
            <a:ext cx="400050" cy="431800"/>
          </a:xfrm>
          <a:custGeom>
            <a:avLst/>
            <a:gdLst>
              <a:gd name="T0" fmla="*/ 2147483647 w 252"/>
              <a:gd name="T1" fmla="*/ 0 h 462"/>
              <a:gd name="T2" fmla="*/ 0 w 252"/>
              <a:gd name="T3" fmla="*/ 2147483647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p:spPr>
        <p:txBody>
          <a:bodyPr/>
          <a:lstStyle/>
          <a:p>
            <a:endParaRPr lang="tr-TR"/>
          </a:p>
        </p:txBody>
      </p:sp>
      <p:sp>
        <p:nvSpPr>
          <p:cNvPr id="66579" name="Text Box 35"/>
          <p:cNvSpPr txBox="1">
            <a:spLocks noChangeArrowheads="1"/>
          </p:cNvSpPr>
          <p:nvPr/>
        </p:nvSpPr>
        <p:spPr bwMode="auto">
          <a:xfrm>
            <a:off x="1597025" y="3541713"/>
            <a:ext cx="2598738" cy="752475"/>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rPr>
              <a:t>c. Cogent, Herndon, VA (5 other sites)</a:t>
            </a:r>
          </a:p>
          <a:p>
            <a:pPr>
              <a:spcBef>
                <a:spcPct val="0"/>
              </a:spcBef>
              <a:buClrTx/>
              <a:buSzTx/>
              <a:buFontTx/>
              <a:buNone/>
            </a:pPr>
            <a:r>
              <a:rPr lang="en-US" sz="1000">
                <a:solidFill>
                  <a:srgbClr val="000000"/>
                </a:solidFill>
              </a:rPr>
              <a:t>d. U Maryland College Park, MD</a:t>
            </a:r>
          </a:p>
          <a:p>
            <a:pPr>
              <a:spcBef>
                <a:spcPct val="0"/>
              </a:spcBef>
              <a:buClrTx/>
              <a:buSzTx/>
              <a:buFontTx/>
              <a:buNone/>
            </a:pPr>
            <a:r>
              <a:rPr lang="en-US" sz="1000">
                <a:solidFill>
                  <a:srgbClr val="000000"/>
                </a:solidFill>
              </a:rPr>
              <a:t>h. ARL Aberdeen, MD</a:t>
            </a:r>
          </a:p>
          <a:p>
            <a:pPr>
              <a:spcBef>
                <a:spcPct val="0"/>
              </a:spcBef>
              <a:buClrTx/>
              <a:buSzTx/>
              <a:buFontTx/>
              <a:buNone/>
            </a:pPr>
            <a:r>
              <a:rPr lang="en-US" sz="1000">
                <a:solidFill>
                  <a:srgbClr val="000000"/>
                </a:solidFill>
              </a:rPr>
              <a:t>j. Verisign, Dulles VA (69 other sites )</a:t>
            </a:r>
            <a:endParaRPr lang="en-US" sz="2400">
              <a:latin typeface="Times New Roman" pitchFamily="18" charset="0"/>
            </a:endParaRPr>
          </a:p>
        </p:txBody>
      </p:sp>
      <p:pic>
        <p:nvPicPr>
          <p:cNvPr id="66580" name="Picture 24" descr="underline_base"/>
          <p:cNvPicPr>
            <a:picLocks noChangeArrowheads="1"/>
          </p:cNvPicPr>
          <p:nvPr/>
        </p:nvPicPr>
        <p:blipFill>
          <a:blip r:embed="rId4"/>
          <a:srcRect/>
          <a:stretch>
            <a:fillRect/>
          </a:stretch>
        </p:blipFill>
        <p:spPr bwMode="auto">
          <a:xfrm>
            <a:off x="528638" y="884238"/>
            <a:ext cx="5484812" cy="173037"/>
          </a:xfrm>
          <a:prstGeom prst="rect">
            <a:avLst/>
          </a:prstGeom>
          <a:noFill/>
          <a:ln w="9525">
            <a:noFill/>
            <a:miter lim="800000"/>
            <a:headEnd/>
            <a:tailEnd/>
          </a:ln>
        </p:spPr>
      </p:pic>
      <p:cxnSp>
        <p:nvCxnSpPr>
          <p:cNvPr id="66581" name="Straight Arrow Connector 2"/>
          <p:cNvCxnSpPr>
            <a:cxnSpLocks noChangeShapeType="1"/>
          </p:cNvCxnSpPr>
          <p:nvPr/>
        </p:nvCxnSpPr>
        <p:spPr bwMode="auto">
          <a:xfrm flipH="1">
            <a:off x="2878138" y="4278313"/>
            <a:ext cx="7937" cy="690562"/>
          </a:xfrm>
          <a:prstGeom prst="straightConnector1">
            <a:avLst/>
          </a:prstGeom>
          <a:noFill/>
          <a:ln w="12700">
            <a:solidFill>
              <a:schemeClr val="tx1"/>
            </a:solidFill>
            <a:round/>
            <a:headEnd/>
            <a:tailEnd type="triangle" w="med" len="med"/>
          </a:ln>
        </p:spPr>
      </p:cxnSp>
      <p:sp>
        <p:nvSpPr>
          <p:cNvPr id="66582" name="Text Box 35"/>
          <p:cNvSpPr txBox="1">
            <a:spLocks noChangeArrowheads="1"/>
          </p:cNvSpPr>
          <p:nvPr/>
        </p:nvSpPr>
        <p:spPr bwMode="auto">
          <a:xfrm>
            <a:off x="1550988" y="5889625"/>
            <a:ext cx="1470025" cy="519113"/>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rPr>
              <a:t>g. US DoD Columbus, OH (5 other sites)</a:t>
            </a:r>
            <a:endParaRPr lang="en-US" sz="2400">
              <a:latin typeface="Times New Roman" pitchFamily="18" charset="0"/>
            </a:endParaRPr>
          </a:p>
        </p:txBody>
      </p:sp>
      <p:cxnSp>
        <p:nvCxnSpPr>
          <p:cNvPr id="66583" name="Straight Arrow Connector 24"/>
          <p:cNvCxnSpPr>
            <a:cxnSpLocks noChangeShapeType="1"/>
            <a:stCxn id="66582" idx="0"/>
          </p:cNvCxnSpPr>
          <p:nvPr/>
        </p:nvCxnSpPr>
        <p:spPr bwMode="auto">
          <a:xfrm flipV="1">
            <a:off x="2286000" y="4945063"/>
            <a:ext cx="481013" cy="944562"/>
          </a:xfrm>
          <a:prstGeom prst="straightConnector1">
            <a:avLst/>
          </a:prstGeom>
          <a:noFill/>
          <a:ln w="12700">
            <a:solidFill>
              <a:schemeClr val="tx1"/>
            </a:solidFill>
            <a:round/>
            <a:headEnd/>
            <a:tailEnd type="triangle" w="med" len="med"/>
          </a:ln>
        </p:spPr>
      </p:cxnSp>
      <p:sp>
        <p:nvSpPr>
          <p:cNvPr id="2" name="Veri Yer Tutucusu 1"/>
          <p:cNvSpPr>
            <a:spLocks noGrp="1"/>
          </p:cNvSpPr>
          <p:nvPr>
            <p:ph type="dt" sz="quarter" idx="10"/>
          </p:nvPr>
        </p:nvSpPr>
        <p:spPr/>
        <p:txBody>
          <a:bodyPr/>
          <a:lstStyle/>
          <a:p>
            <a:pPr>
              <a:defRPr/>
            </a:pPr>
            <a:fld id="{AB246682-132F-4B68-9A85-FC7219B6351D}" type="datetime1">
              <a:rPr/>
              <a:pPr>
                <a:defRPr/>
              </a:pPr>
              <a:t>10/16/2012</a:t>
            </a:fld>
            <a:endParaRP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7587" name="Rectangle 8"/>
          <p:cNvSpPr>
            <a:spLocks noGrp="1" noChangeArrowheads="1"/>
          </p:cNvSpPr>
          <p:nvPr>
            <p:ph type="sldNum" sz="quarter" idx="12"/>
          </p:nvPr>
        </p:nvSpPr>
        <p:spPr>
          <a:noFill/>
        </p:spPr>
        <p:txBody>
          <a:bodyPr/>
          <a:lstStyle/>
          <a:p>
            <a:r>
              <a:rPr lang="en-US" smtClean="0">
                <a:latin typeface="Tahoma" pitchFamily="34" charset="0"/>
              </a:rPr>
              <a:t>2-</a:t>
            </a:r>
            <a:fld id="{1C5E5CFB-9BC6-4C11-B8BF-ED2A1F2BF847}" type="slidenum">
              <a:rPr lang="en-US" smtClean="0">
                <a:latin typeface="Tahoma" pitchFamily="34" charset="0"/>
              </a:rPr>
              <a:pPr/>
              <a:t>65</a:t>
            </a:fld>
            <a:endParaRPr lang="en-US" smtClean="0">
              <a:latin typeface="Tahoma" pitchFamily="34" charset="0"/>
            </a:endParaRPr>
          </a:p>
        </p:txBody>
      </p:sp>
      <p:sp>
        <p:nvSpPr>
          <p:cNvPr id="67588" name="Rectangle 2"/>
          <p:cNvSpPr>
            <a:spLocks noGrp="1" noChangeArrowheads="1"/>
          </p:cNvSpPr>
          <p:nvPr>
            <p:ph type="title"/>
          </p:nvPr>
        </p:nvSpPr>
        <p:spPr>
          <a:xfrm>
            <a:off x="533400" y="234950"/>
            <a:ext cx="7772400" cy="914400"/>
          </a:xfrm>
        </p:spPr>
        <p:txBody>
          <a:bodyPr/>
          <a:lstStyle/>
          <a:p>
            <a:r>
              <a:rPr lang="en-US" smtClean="0">
                <a:ea typeface="ＭＳ Ｐゴシック" pitchFamily="34" charset="-128"/>
              </a:rPr>
              <a:t>TLD, authoritative servers</a:t>
            </a:r>
          </a:p>
        </p:txBody>
      </p:sp>
      <p:sp>
        <p:nvSpPr>
          <p:cNvPr id="67589" name="Rectangle 3"/>
          <p:cNvSpPr>
            <a:spLocks noGrp="1" noChangeArrowheads="1"/>
          </p:cNvSpPr>
          <p:nvPr>
            <p:ph type="body" idx="1"/>
          </p:nvPr>
        </p:nvSpPr>
        <p:spPr>
          <a:xfrm>
            <a:off x="533400" y="1600200"/>
            <a:ext cx="8159750" cy="4648200"/>
          </a:xfrm>
        </p:spPr>
        <p:txBody>
          <a:bodyPr/>
          <a:lstStyle/>
          <a:p>
            <a:pPr>
              <a:lnSpc>
                <a:spcPct val="90000"/>
              </a:lnSpc>
              <a:buFont typeface="Wingdings" pitchFamily="2" charset="2"/>
              <a:buNone/>
            </a:pPr>
            <a:r>
              <a:rPr lang="en-US" i="1" smtClean="0">
                <a:solidFill>
                  <a:srgbClr val="000099"/>
                </a:solidFill>
                <a:ea typeface="ＭＳ Ｐゴシック" pitchFamily="34" charset="-128"/>
              </a:rPr>
              <a:t>top-level domain (TLD) servers:</a:t>
            </a:r>
          </a:p>
          <a:p>
            <a:pPr lvl="1"/>
            <a:r>
              <a:rPr lang="en-US" smtClean="0">
                <a:ea typeface="ＭＳ Ｐゴシック" pitchFamily="34" charset="-128"/>
              </a:rPr>
              <a:t>responsible for com, org, net, edu, aero, jobs, museums, and all top-level country domains, e.g.: uk, fr, ca, jp</a:t>
            </a:r>
          </a:p>
          <a:p>
            <a:pPr lvl="1"/>
            <a:r>
              <a:rPr lang="en-US" smtClean="0">
                <a:ea typeface="ＭＳ Ｐゴシック" pitchFamily="34" charset="-128"/>
              </a:rPr>
              <a:t>Network Solutions maintains servers for .com TLD</a:t>
            </a:r>
          </a:p>
          <a:p>
            <a:pPr lvl="1"/>
            <a:r>
              <a:rPr lang="en-US" smtClean="0">
                <a:ea typeface="ＭＳ Ｐゴシック" pitchFamily="34" charset="-128"/>
              </a:rPr>
              <a:t>Educause for .edu TLD</a:t>
            </a:r>
          </a:p>
          <a:p>
            <a:pPr>
              <a:lnSpc>
                <a:spcPct val="90000"/>
              </a:lnSpc>
              <a:buFont typeface="Wingdings" pitchFamily="2" charset="2"/>
              <a:buNone/>
            </a:pPr>
            <a:r>
              <a:rPr lang="en-US" i="1" smtClean="0">
                <a:solidFill>
                  <a:srgbClr val="000099"/>
                </a:solidFill>
                <a:ea typeface="ＭＳ Ｐゴシック" pitchFamily="34" charset="-128"/>
              </a:rPr>
              <a:t>authoritative DNS servers:</a:t>
            </a:r>
            <a:r>
              <a:rPr lang="en-US" smtClean="0">
                <a:ea typeface="ＭＳ Ｐゴシック" pitchFamily="34" charset="-128"/>
              </a:rPr>
              <a:t> </a:t>
            </a:r>
          </a:p>
          <a:p>
            <a:pPr lvl="1"/>
            <a:r>
              <a:rPr lang="en-US" smtClean="0">
                <a:ea typeface="ＭＳ Ｐゴシック" pitchFamily="34" charset="-128"/>
              </a:rPr>
              <a:t>organization</a:t>
            </a:r>
            <a:r>
              <a:rPr lang="ja-JP" altLang="en-US" smtClean="0">
                <a:ea typeface="ＭＳ Ｐゴシック" pitchFamily="34" charset="-128"/>
              </a:rPr>
              <a:t>’</a:t>
            </a:r>
            <a:r>
              <a:rPr lang="en-US" altLang="ja-JP" smtClean="0">
                <a:ea typeface="ＭＳ Ｐゴシック" pitchFamily="34" charset="-128"/>
              </a:rPr>
              <a:t>s own DNS server(s), providing authoritative hostname to IP mappings for organization</a:t>
            </a:r>
            <a:r>
              <a:rPr lang="ja-JP" altLang="en-US" smtClean="0">
                <a:ea typeface="ＭＳ Ｐゴシック" pitchFamily="34" charset="-128"/>
              </a:rPr>
              <a:t>’</a:t>
            </a:r>
            <a:r>
              <a:rPr lang="en-US" altLang="ja-JP" smtClean="0">
                <a:ea typeface="ＭＳ Ｐゴシック" pitchFamily="34" charset="-128"/>
              </a:rPr>
              <a:t>s named hosts </a:t>
            </a:r>
          </a:p>
          <a:p>
            <a:pPr lvl="1"/>
            <a:r>
              <a:rPr lang="en-US" smtClean="0">
                <a:ea typeface="ＭＳ Ｐゴシック" pitchFamily="34" charset="-128"/>
              </a:rPr>
              <a:t>can be maintained by organization or service provider</a:t>
            </a:r>
          </a:p>
          <a:p>
            <a:pPr lvl="1"/>
            <a:endParaRPr lang="en-US" smtClean="0">
              <a:ea typeface="ＭＳ Ｐゴシック" pitchFamily="34" charset="-128"/>
            </a:endParaRPr>
          </a:p>
        </p:txBody>
      </p:sp>
      <p:pic>
        <p:nvPicPr>
          <p:cNvPr id="67590" name="Picture 10" descr="underline_base"/>
          <p:cNvPicPr>
            <a:picLocks noChangeArrowheads="1"/>
          </p:cNvPicPr>
          <p:nvPr/>
        </p:nvPicPr>
        <p:blipFill>
          <a:blip r:embed="rId3"/>
          <a:srcRect/>
          <a:stretch>
            <a:fillRect/>
          </a:stretch>
        </p:blipFill>
        <p:spPr bwMode="auto">
          <a:xfrm>
            <a:off x="665163" y="944563"/>
            <a:ext cx="6399212" cy="173037"/>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F42CD0C0-B041-42F5-95D2-7DB87B6BA173}" type="datetime1">
              <a:rPr/>
              <a:pPr>
                <a:defRPr/>
              </a:pPr>
              <a:t>10/16/2012</a:t>
            </a:fld>
            <a:endParaRP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8611" name="Rectangle 8"/>
          <p:cNvSpPr>
            <a:spLocks noGrp="1" noChangeArrowheads="1"/>
          </p:cNvSpPr>
          <p:nvPr>
            <p:ph type="sldNum" sz="quarter" idx="12"/>
          </p:nvPr>
        </p:nvSpPr>
        <p:spPr>
          <a:noFill/>
        </p:spPr>
        <p:txBody>
          <a:bodyPr/>
          <a:lstStyle/>
          <a:p>
            <a:r>
              <a:rPr lang="en-US" smtClean="0">
                <a:latin typeface="Tahoma" pitchFamily="34" charset="0"/>
              </a:rPr>
              <a:t>2-</a:t>
            </a:r>
            <a:fld id="{E34496D8-4E52-4FD0-8704-3CA8D2C16BA1}" type="slidenum">
              <a:rPr lang="en-US" smtClean="0">
                <a:latin typeface="Tahoma" pitchFamily="34" charset="0"/>
              </a:rPr>
              <a:pPr/>
              <a:t>66</a:t>
            </a:fld>
            <a:endParaRPr lang="en-US" smtClean="0">
              <a:latin typeface="Tahoma" pitchFamily="34" charset="0"/>
            </a:endParaRPr>
          </a:p>
        </p:txBody>
      </p:sp>
      <p:sp>
        <p:nvSpPr>
          <p:cNvPr id="68612" name="Rectangle 2"/>
          <p:cNvSpPr>
            <a:spLocks noGrp="1" noChangeArrowheads="1"/>
          </p:cNvSpPr>
          <p:nvPr>
            <p:ph type="title"/>
          </p:nvPr>
        </p:nvSpPr>
        <p:spPr>
          <a:xfrm>
            <a:off x="533400" y="236538"/>
            <a:ext cx="7772400" cy="957262"/>
          </a:xfrm>
        </p:spPr>
        <p:txBody>
          <a:bodyPr/>
          <a:lstStyle/>
          <a:p>
            <a:r>
              <a:rPr lang="en-US" smtClean="0">
                <a:ea typeface="ＭＳ Ｐゴシック" pitchFamily="34" charset="-128"/>
              </a:rPr>
              <a:t>Local </a:t>
            </a:r>
            <a:r>
              <a:rPr lang="en-US" sz="4000" smtClean="0">
                <a:ea typeface="ＭＳ Ｐゴシック" pitchFamily="34" charset="-128"/>
              </a:rPr>
              <a:t>DNS</a:t>
            </a:r>
            <a:r>
              <a:rPr lang="en-US" smtClean="0">
                <a:ea typeface="ＭＳ Ｐゴシック" pitchFamily="34" charset="-128"/>
              </a:rPr>
              <a:t> name server</a:t>
            </a:r>
          </a:p>
        </p:txBody>
      </p:sp>
      <p:sp>
        <p:nvSpPr>
          <p:cNvPr id="68613" name="Rectangle 3"/>
          <p:cNvSpPr>
            <a:spLocks noGrp="1" noChangeArrowheads="1"/>
          </p:cNvSpPr>
          <p:nvPr>
            <p:ph type="body" idx="1"/>
          </p:nvPr>
        </p:nvSpPr>
        <p:spPr/>
        <p:txBody>
          <a:bodyPr/>
          <a:lstStyle/>
          <a:p>
            <a:r>
              <a:rPr lang="en-US" smtClean="0">
                <a:ea typeface="ＭＳ Ｐゴシック" pitchFamily="34" charset="-128"/>
              </a:rPr>
              <a:t>does not strictly belong to hierarchy</a:t>
            </a:r>
          </a:p>
          <a:p>
            <a:r>
              <a:rPr lang="en-US" smtClean="0">
                <a:ea typeface="ＭＳ Ｐゴシック" pitchFamily="34" charset="-128"/>
              </a:rPr>
              <a:t>each ISP (residential ISP, company, university) has one</a:t>
            </a:r>
          </a:p>
          <a:p>
            <a:pPr lvl="1"/>
            <a:r>
              <a:rPr lang="en-US" smtClean="0">
                <a:ea typeface="ＭＳ Ｐゴシック" pitchFamily="34" charset="-128"/>
              </a:rPr>
              <a:t>also called </a:t>
            </a:r>
            <a:r>
              <a:rPr lang="ja-JP" altLang="en-US" smtClean="0">
                <a:ea typeface="ＭＳ Ｐゴシック" pitchFamily="34" charset="-128"/>
              </a:rPr>
              <a:t>“</a:t>
            </a:r>
            <a:r>
              <a:rPr lang="en-US" altLang="ja-JP" smtClean="0">
                <a:ea typeface="ＭＳ Ｐゴシック" pitchFamily="34" charset="-128"/>
              </a:rPr>
              <a:t>default name server</a:t>
            </a:r>
            <a:r>
              <a:rPr lang="ja-JP" altLang="en-US" smtClean="0">
                <a:ea typeface="ＭＳ Ｐゴシック" pitchFamily="34" charset="-128"/>
              </a:rPr>
              <a:t>”</a:t>
            </a:r>
            <a:endParaRPr lang="en-US" altLang="ja-JP" smtClean="0">
              <a:ea typeface="ＭＳ Ｐゴシック" pitchFamily="34" charset="-128"/>
            </a:endParaRPr>
          </a:p>
          <a:p>
            <a:r>
              <a:rPr lang="en-US" smtClean="0">
                <a:ea typeface="ＭＳ Ｐゴシック" pitchFamily="34" charset="-128"/>
              </a:rPr>
              <a:t>when host makes DNS query, query is sent to its local DNS server</a:t>
            </a:r>
          </a:p>
          <a:p>
            <a:pPr lvl="1"/>
            <a:r>
              <a:rPr lang="en-US" smtClean="0">
                <a:ea typeface="ＭＳ Ｐゴシック" pitchFamily="34" charset="-128"/>
              </a:rPr>
              <a:t>has local cache of recent name-to-address translation pairs (but may be out of date!)</a:t>
            </a:r>
          </a:p>
          <a:p>
            <a:pPr lvl="1"/>
            <a:r>
              <a:rPr lang="en-US" smtClean="0">
                <a:ea typeface="ＭＳ Ｐゴシック" pitchFamily="34" charset="-128"/>
              </a:rPr>
              <a:t>acts as proxy, forwards query into hierarchy</a:t>
            </a:r>
          </a:p>
          <a:p>
            <a:pPr lvl="1"/>
            <a:endParaRPr lang="en-US" smtClean="0">
              <a:ea typeface="ＭＳ Ｐゴシック" pitchFamily="34" charset="-128"/>
            </a:endParaRPr>
          </a:p>
        </p:txBody>
      </p:sp>
      <p:pic>
        <p:nvPicPr>
          <p:cNvPr id="68614" name="Picture 9" descr="underline_base"/>
          <p:cNvPicPr>
            <a:picLocks noChangeArrowheads="1"/>
          </p:cNvPicPr>
          <p:nvPr/>
        </p:nvPicPr>
        <p:blipFill>
          <a:blip r:embed="rId3"/>
          <a:srcRect/>
          <a:stretch>
            <a:fillRect/>
          </a:stretch>
        </p:blipFill>
        <p:spPr bwMode="auto">
          <a:xfrm>
            <a:off x="538163" y="969963"/>
            <a:ext cx="5548312" cy="204787"/>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D1A326FC-A2E6-4CA3-925E-1CC9DAEA34E2}" type="datetime1">
              <a:rPr/>
              <a:pPr>
                <a:defRPr/>
              </a:pPr>
              <a:t>10/16/2012</a:t>
            </a:fld>
            <a:endParaRP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69635" name="Rectangle 8"/>
          <p:cNvSpPr>
            <a:spLocks noGrp="1" noChangeArrowheads="1"/>
          </p:cNvSpPr>
          <p:nvPr>
            <p:ph type="sldNum" sz="quarter" idx="12"/>
          </p:nvPr>
        </p:nvSpPr>
        <p:spPr>
          <a:noFill/>
        </p:spPr>
        <p:txBody>
          <a:bodyPr/>
          <a:lstStyle/>
          <a:p>
            <a:r>
              <a:rPr lang="en-US" smtClean="0">
                <a:latin typeface="Tahoma" pitchFamily="34" charset="0"/>
              </a:rPr>
              <a:t>2-</a:t>
            </a:r>
            <a:fld id="{04C8A3AA-71FB-45AF-BA45-CDC7575890AA}" type="slidenum">
              <a:rPr lang="en-US" smtClean="0">
                <a:latin typeface="Tahoma" pitchFamily="34" charset="0"/>
              </a:rPr>
              <a:pPr/>
              <a:t>67</a:t>
            </a:fld>
            <a:endParaRPr lang="en-US" smtClean="0">
              <a:latin typeface="Tahoma" pitchFamily="34" charset="0"/>
            </a:endParaRPr>
          </a:p>
        </p:txBody>
      </p:sp>
      <p:pic>
        <p:nvPicPr>
          <p:cNvPr id="69636" name="Picture 73" descr="underline_base"/>
          <p:cNvPicPr>
            <a:picLocks noChangeArrowheads="1"/>
          </p:cNvPicPr>
          <p:nvPr/>
        </p:nvPicPr>
        <p:blipFill>
          <a:blip r:embed="rId3"/>
          <a:srcRect/>
          <a:stretch>
            <a:fillRect/>
          </a:stretch>
        </p:blipFill>
        <p:spPr bwMode="auto">
          <a:xfrm>
            <a:off x="619125" y="1287463"/>
            <a:ext cx="4113213" cy="173037"/>
          </a:xfrm>
          <a:prstGeom prst="rect">
            <a:avLst/>
          </a:prstGeom>
          <a:noFill/>
          <a:ln w="9525">
            <a:noFill/>
            <a:miter lim="800000"/>
            <a:headEnd/>
            <a:tailEnd/>
          </a:ln>
        </p:spPr>
      </p:pic>
      <p:sp>
        <p:nvSpPr>
          <p:cNvPr id="69637" name="Text Box 5"/>
          <p:cNvSpPr txBox="1">
            <a:spLocks noChangeArrowheads="1"/>
          </p:cNvSpPr>
          <p:nvPr/>
        </p:nvSpPr>
        <p:spPr bwMode="auto">
          <a:xfrm>
            <a:off x="4206875" y="4881563"/>
            <a:ext cx="1746250" cy="611187"/>
          </a:xfrm>
          <a:prstGeom prst="rect">
            <a:avLst/>
          </a:prstGeom>
          <a:noFill/>
          <a:ln w="9525">
            <a:noFill/>
            <a:miter lim="800000"/>
            <a:headEnd/>
            <a:tailEnd/>
          </a:ln>
        </p:spPr>
        <p:txBody>
          <a:bodyPr wrap="none">
            <a:spAutoFit/>
          </a:bodyPr>
          <a:lstStyle/>
          <a:p>
            <a:pPr algn="ctr">
              <a:spcBef>
                <a:spcPct val="0"/>
              </a:spcBef>
              <a:buClrTx/>
              <a:buSzTx/>
              <a:buFontTx/>
              <a:buNone/>
            </a:pPr>
            <a:r>
              <a:rPr lang="en-US" sz="1800"/>
              <a:t>requesting host</a:t>
            </a:r>
            <a:endParaRPr lang="en-US" sz="2400"/>
          </a:p>
          <a:p>
            <a:pPr algn="ctr">
              <a:spcBef>
                <a:spcPct val="0"/>
              </a:spcBef>
              <a:buClrTx/>
              <a:buSzTx/>
              <a:buFontTx/>
              <a:buNone/>
            </a:pPr>
            <a:r>
              <a:rPr lang="en-US" sz="1600" i="1">
                <a:solidFill>
                  <a:srgbClr val="000099"/>
                </a:solidFill>
              </a:rPr>
              <a:t>cis.poly.edu</a:t>
            </a:r>
          </a:p>
        </p:txBody>
      </p:sp>
      <p:sp>
        <p:nvSpPr>
          <p:cNvPr id="69638" name="Text Box 6"/>
          <p:cNvSpPr txBox="1">
            <a:spLocks noChangeArrowheads="1"/>
          </p:cNvSpPr>
          <p:nvPr/>
        </p:nvSpPr>
        <p:spPr bwMode="auto">
          <a:xfrm>
            <a:off x="6683375" y="5775325"/>
            <a:ext cx="1878013"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i="1"/>
              <a:t>gaia.cs.umass.edu</a:t>
            </a:r>
          </a:p>
        </p:txBody>
      </p:sp>
      <p:sp>
        <p:nvSpPr>
          <p:cNvPr id="69639" name="Text Box 17"/>
          <p:cNvSpPr txBox="1">
            <a:spLocks noChangeArrowheads="1"/>
          </p:cNvSpPr>
          <p:nvPr/>
        </p:nvSpPr>
        <p:spPr bwMode="auto">
          <a:xfrm>
            <a:off x="5791200" y="481013"/>
            <a:ext cx="2011363" cy="366712"/>
          </a:xfrm>
          <a:prstGeom prst="rect">
            <a:avLst/>
          </a:prstGeom>
          <a:noFill/>
          <a:ln w="9525">
            <a:noFill/>
            <a:miter lim="800000"/>
            <a:headEnd/>
            <a:tailEnd/>
          </a:ln>
        </p:spPr>
        <p:txBody>
          <a:bodyPr>
            <a:spAutoFit/>
          </a:bodyPr>
          <a:lstStyle/>
          <a:p>
            <a:pPr algn="ctr">
              <a:spcBef>
                <a:spcPct val="0"/>
              </a:spcBef>
              <a:buClrTx/>
              <a:buSzTx/>
              <a:buFontTx/>
              <a:buNone/>
            </a:pPr>
            <a:r>
              <a:rPr lang="en-US" sz="1800"/>
              <a:t>root DNS server</a:t>
            </a:r>
            <a:endParaRPr lang="en-US" sz="1600"/>
          </a:p>
        </p:txBody>
      </p:sp>
      <p:sp>
        <p:nvSpPr>
          <p:cNvPr id="202770" name="Line 18"/>
          <p:cNvSpPr>
            <a:spLocks noChangeShapeType="1"/>
          </p:cNvSpPr>
          <p:nvPr/>
        </p:nvSpPr>
        <p:spPr bwMode="auto">
          <a:xfrm flipH="1" flipV="1">
            <a:off x="5286375" y="2916238"/>
            <a:ext cx="0" cy="1314450"/>
          </a:xfrm>
          <a:prstGeom prst="line">
            <a:avLst/>
          </a:prstGeom>
          <a:noFill/>
          <a:ln w="28575">
            <a:solidFill>
              <a:srgbClr val="CC0000"/>
            </a:solidFill>
            <a:round/>
            <a:headEnd/>
            <a:tailEnd type="triangle" w="med" len="med"/>
          </a:ln>
        </p:spPr>
        <p:txBody>
          <a:bodyPr wrap="none" anchor="ctr"/>
          <a:lstStyle/>
          <a:p>
            <a:endParaRPr lang="tr-TR"/>
          </a:p>
        </p:txBody>
      </p:sp>
      <p:sp>
        <p:nvSpPr>
          <p:cNvPr id="202771" name="Line 19"/>
          <p:cNvSpPr>
            <a:spLocks noChangeShapeType="1"/>
          </p:cNvSpPr>
          <p:nvPr/>
        </p:nvSpPr>
        <p:spPr bwMode="auto">
          <a:xfrm flipV="1">
            <a:off x="5400675" y="1220788"/>
            <a:ext cx="914400" cy="971550"/>
          </a:xfrm>
          <a:prstGeom prst="line">
            <a:avLst/>
          </a:prstGeom>
          <a:noFill/>
          <a:ln w="28575">
            <a:solidFill>
              <a:srgbClr val="CC0000"/>
            </a:solidFill>
            <a:round/>
            <a:headEnd/>
            <a:tailEnd type="triangle" w="med" len="med"/>
          </a:ln>
        </p:spPr>
        <p:txBody>
          <a:bodyPr wrap="none" anchor="ctr"/>
          <a:lstStyle/>
          <a:p>
            <a:endParaRPr lang="tr-TR"/>
          </a:p>
        </p:txBody>
      </p:sp>
      <p:sp>
        <p:nvSpPr>
          <p:cNvPr id="202772" name="Line 20"/>
          <p:cNvSpPr>
            <a:spLocks noChangeShapeType="1"/>
          </p:cNvSpPr>
          <p:nvPr/>
        </p:nvSpPr>
        <p:spPr bwMode="auto">
          <a:xfrm flipV="1">
            <a:off x="5686425" y="2382838"/>
            <a:ext cx="1485900" cy="9525"/>
          </a:xfrm>
          <a:prstGeom prst="line">
            <a:avLst/>
          </a:prstGeom>
          <a:noFill/>
          <a:ln w="28575">
            <a:solidFill>
              <a:srgbClr val="CC0000"/>
            </a:solidFill>
            <a:round/>
            <a:headEnd/>
            <a:tailEnd type="triangle" w="med" len="med"/>
          </a:ln>
        </p:spPr>
        <p:txBody>
          <a:bodyPr wrap="none" anchor="ctr"/>
          <a:lstStyle/>
          <a:p>
            <a:endParaRPr lang="tr-TR"/>
          </a:p>
        </p:txBody>
      </p:sp>
      <p:sp>
        <p:nvSpPr>
          <p:cNvPr id="202773" name="Line 21"/>
          <p:cNvSpPr>
            <a:spLocks noChangeShapeType="1"/>
          </p:cNvSpPr>
          <p:nvPr/>
        </p:nvSpPr>
        <p:spPr bwMode="auto">
          <a:xfrm flipH="1" flipV="1">
            <a:off x="5686425" y="2554288"/>
            <a:ext cx="1419225" cy="0"/>
          </a:xfrm>
          <a:prstGeom prst="line">
            <a:avLst/>
          </a:prstGeom>
          <a:noFill/>
          <a:ln w="28575">
            <a:solidFill>
              <a:srgbClr val="CC0000"/>
            </a:solidFill>
            <a:round/>
            <a:headEnd/>
            <a:tailEnd type="triangle" w="med" len="med"/>
          </a:ln>
        </p:spPr>
        <p:txBody>
          <a:bodyPr wrap="none" anchor="ctr"/>
          <a:lstStyle/>
          <a:p>
            <a:endParaRPr lang="tr-TR"/>
          </a:p>
        </p:txBody>
      </p:sp>
      <p:sp>
        <p:nvSpPr>
          <p:cNvPr id="202774" name="Line 22"/>
          <p:cNvSpPr>
            <a:spLocks noChangeShapeType="1"/>
          </p:cNvSpPr>
          <p:nvPr/>
        </p:nvSpPr>
        <p:spPr bwMode="auto">
          <a:xfrm flipH="1">
            <a:off x="5610225" y="1449388"/>
            <a:ext cx="733425" cy="762000"/>
          </a:xfrm>
          <a:prstGeom prst="line">
            <a:avLst/>
          </a:prstGeom>
          <a:noFill/>
          <a:ln w="28575">
            <a:solidFill>
              <a:srgbClr val="CC0000"/>
            </a:solidFill>
            <a:round/>
            <a:headEnd/>
            <a:tailEnd type="triangle" w="med" len="med"/>
          </a:ln>
        </p:spPr>
        <p:txBody>
          <a:bodyPr wrap="none" anchor="ctr"/>
          <a:lstStyle/>
          <a:p>
            <a:endParaRPr lang="tr-TR"/>
          </a:p>
        </p:txBody>
      </p:sp>
      <p:sp>
        <p:nvSpPr>
          <p:cNvPr id="202775" name="Line 23"/>
          <p:cNvSpPr>
            <a:spLocks noChangeShapeType="1"/>
          </p:cNvSpPr>
          <p:nvPr/>
        </p:nvSpPr>
        <p:spPr bwMode="auto">
          <a:xfrm>
            <a:off x="5476875" y="2933700"/>
            <a:ext cx="9525" cy="1323975"/>
          </a:xfrm>
          <a:prstGeom prst="line">
            <a:avLst/>
          </a:prstGeom>
          <a:noFill/>
          <a:ln w="28575">
            <a:solidFill>
              <a:srgbClr val="CC0000"/>
            </a:solidFill>
            <a:round/>
            <a:headEnd/>
            <a:tailEnd type="triangle" w="med" len="med"/>
          </a:ln>
        </p:spPr>
        <p:txBody>
          <a:bodyPr wrap="none" anchor="ctr"/>
          <a:lstStyle/>
          <a:p>
            <a:endParaRPr lang="tr-TR"/>
          </a:p>
        </p:txBody>
      </p:sp>
      <p:grpSp>
        <p:nvGrpSpPr>
          <p:cNvPr id="69646" name="Group 24"/>
          <p:cNvGrpSpPr>
            <a:grpSpLocks/>
          </p:cNvGrpSpPr>
          <p:nvPr/>
        </p:nvGrpSpPr>
        <p:grpSpPr bwMode="auto">
          <a:xfrm>
            <a:off x="4179888" y="3062288"/>
            <a:ext cx="1898650" cy="611187"/>
            <a:chOff x="2831" y="2132"/>
            <a:chExt cx="1196" cy="385"/>
          </a:xfrm>
        </p:grpSpPr>
        <p:sp>
          <p:nvSpPr>
            <p:cNvPr id="69801" name="Rectangle 25"/>
            <p:cNvSpPr>
              <a:spLocks noChangeArrowheads="1"/>
            </p:cNvSpPr>
            <p:nvPr/>
          </p:nvSpPr>
          <p:spPr bwMode="auto">
            <a:xfrm>
              <a:off x="2838" y="2178"/>
              <a:ext cx="1182" cy="300"/>
            </a:xfrm>
            <a:prstGeom prst="rect">
              <a:avLst/>
            </a:prstGeom>
            <a:solidFill>
              <a:schemeClr val="bg1"/>
            </a:solidFill>
            <a:ln w="9525">
              <a:noFill/>
              <a:miter lim="800000"/>
              <a:headEnd/>
              <a:tailEnd/>
            </a:ln>
          </p:spPr>
          <p:txBody>
            <a:bodyPr wrap="none" anchor="ctr"/>
            <a:lstStyle/>
            <a:p>
              <a:endParaRPr lang="tr-TR" sz="2400"/>
            </a:p>
          </p:txBody>
        </p:sp>
        <p:sp>
          <p:nvSpPr>
            <p:cNvPr id="69802" name="Text Box 26"/>
            <p:cNvSpPr txBox="1">
              <a:spLocks noChangeArrowheads="1"/>
            </p:cNvSpPr>
            <p:nvPr/>
          </p:nvSpPr>
          <p:spPr bwMode="auto">
            <a:xfrm>
              <a:off x="2831" y="2132"/>
              <a:ext cx="1196" cy="385"/>
            </a:xfrm>
            <a:prstGeom prst="rect">
              <a:avLst/>
            </a:prstGeom>
            <a:noFill/>
            <a:ln w="9525">
              <a:noFill/>
              <a:miter lim="800000"/>
              <a:headEnd/>
              <a:tailEnd/>
            </a:ln>
          </p:spPr>
          <p:txBody>
            <a:bodyPr wrap="none">
              <a:spAutoFit/>
            </a:bodyPr>
            <a:lstStyle/>
            <a:p>
              <a:pPr algn="ctr">
                <a:spcBef>
                  <a:spcPct val="0"/>
                </a:spcBef>
                <a:buClrTx/>
                <a:buSzTx/>
                <a:buFontTx/>
                <a:buNone/>
              </a:pPr>
              <a:r>
                <a:rPr lang="en-US" sz="1800"/>
                <a:t>local DNS server</a:t>
              </a:r>
              <a:endParaRPr lang="en-US" sz="2400"/>
            </a:p>
            <a:p>
              <a:pPr algn="ctr">
                <a:spcBef>
                  <a:spcPct val="0"/>
                </a:spcBef>
                <a:buClrTx/>
                <a:buSzTx/>
                <a:buFontTx/>
                <a:buNone/>
              </a:pPr>
              <a:r>
                <a:rPr lang="en-US" sz="1600" i="1">
                  <a:solidFill>
                    <a:srgbClr val="000099"/>
                  </a:solidFill>
                </a:rPr>
                <a:t>dns.poly.edu</a:t>
              </a:r>
            </a:p>
          </p:txBody>
        </p:sp>
      </p:grpSp>
      <p:sp>
        <p:nvSpPr>
          <p:cNvPr id="202779" name="Text Box 27"/>
          <p:cNvSpPr txBox="1">
            <a:spLocks noChangeArrowheads="1"/>
          </p:cNvSpPr>
          <p:nvPr/>
        </p:nvSpPr>
        <p:spPr bwMode="auto">
          <a:xfrm>
            <a:off x="4997450" y="37719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1</a:t>
            </a:r>
            <a:endParaRPr lang="en-US" sz="2400">
              <a:solidFill>
                <a:srgbClr val="CC0000"/>
              </a:solidFill>
            </a:endParaRPr>
          </a:p>
        </p:txBody>
      </p:sp>
      <p:sp>
        <p:nvSpPr>
          <p:cNvPr id="202780" name="Text Box 28"/>
          <p:cNvSpPr txBox="1">
            <a:spLocks noChangeArrowheads="1"/>
          </p:cNvSpPr>
          <p:nvPr/>
        </p:nvSpPr>
        <p:spPr bwMode="auto">
          <a:xfrm>
            <a:off x="5540375" y="143827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2</a:t>
            </a:r>
            <a:endParaRPr lang="en-US" sz="2400">
              <a:solidFill>
                <a:srgbClr val="CC0000"/>
              </a:solidFill>
            </a:endParaRPr>
          </a:p>
        </p:txBody>
      </p:sp>
      <p:sp>
        <p:nvSpPr>
          <p:cNvPr id="202781" name="Text Box 29"/>
          <p:cNvSpPr txBox="1">
            <a:spLocks noChangeArrowheads="1"/>
          </p:cNvSpPr>
          <p:nvPr/>
        </p:nvSpPr>
        <p:spPr bwMode="auto">
          <a:xfrm>
            <a:off x="5978525" y="16764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3</a:t>
            </a:r>
            <a:endParaRPr lang="en-US" sz="2400">
              <a:solidFill>
                <a:srgbClr val="CC0000"/>
              </a:solidFill>
            </a:endParaRPr>
          </a:p>
        </p:txBody>
      </p:sp>
      <p:sp>
        <p:nvSpPr>
          <p:cNvPr id="202782" name="Text Box 30"/>
          <p:cNvSpPr txBox="1">
            <a:spLocks noChangeArrowheads="1"/>
          </p:cNvSpPr>
          <p:nvPr/>
        </p:nvSpPr>
        <p:spPr bwMode="auto">
          <a:xfrm>
            <a:off x="6292850" y="208597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4</a:t>
            </a:r>
            <a:endParaRPr lang="en-US" sz="2400">
              <a:solidFill>
                <a:srgbClr val="CC0000"/>
              </a:solidFill>
            </a:endParaRPr>
          </a:p>
        </p:txBody>
      </p:sp>
      <p:sp>
        <p:nvSpPr>
          <p:cNvPr id="202783" name="Text Box 31"/>
          <p:cNvSpPr txBox="1">
            <a:spLocks noChangeArrowheads="1"/>
          </p:cNvSpPr>
          <p:nvPr/>
        </p:nvSpPr>
        <p:spPr bwMode="auto">
          <a:xfrm>
            <a:off x="6323013" y="2573338"/>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5</a:t>
            </a:r>
            <a:endParaRPr lang="en-US" sz="2400">
              <a:solidFill>
                <a:srgbClr val="CC0000"/>
              </a:solidFill>
            </a:endParaRPr>
          </a:p>
        </p:txBody>
      </p:sp>
      <p:sp>
        <p:nvSpPr>
          <p:cNvPr id="202784" name="Text Box 32"/>
          <p:cNvSpPr txBox="1">
            <a:spLocks noChangeArrowheads="1"/>
          </p:cNvSpPr>
          <p:nvPr/>
        </p:nvSpPr>
        <p:spPr bwMode="auto">
          <a:xfrm>
            <a:off x="6919913" y="36131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6</a:t>
            </a:r>
            <a:endParaRPr lang="en-US" sz="2400">
              <a:solidFill>
                <a:srgbClr val="CC0000"/>
              </a:solidFill>
            </a:endParaRPr>
          </a:p>
        </p:txBody>
      </p:sp>
      <p:sp>
        <p:nvSpPr>
          <p:cNvPr id="69653" name="Text Box 60"/>
          <p:cNvSpPr txBox="1">
            <a:spLocks noChangeArrowheads="1"/>
          </p:cNvSpPr>
          <p:nvPr/>
        </p:nvSpPr>
        <p:spPr bwMode="auto">
          <a:xfrm>
            <a:off x="6353175" y="4429125"/>
            <a:ext cx="2397125"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authoritative DNS server</a:t>
            </a:r>
            <a:endParaRPr lang="en-US" sz="2400"/>
          </a:p>
          <a:p>
            <a:pPr algn="ctr">
              <a:spcBef>
                <a:spcPct val="0"/>
              </a:spcBef>
              <a:buClrTx/>
              <a:buSzTx/>
              <a:buFontTx/>
              <a:buNone/>
            </a:pPr>
            <a:r>
              <a:rPr lang="en-US" sz="1600" b="1"/>
              <a:t>dns.cs.umass.edu</a:t>
            </a:r>
            <a:endParaRPr lang="en-US" sz="1600"/>
          </a:p>
        </p:txBody>
      </p:sp>
      <p:sp>
        <p:nvSpPr>
          <p:cNvPr id="202813" name="Text Box 61"/>
          <p:cNvSpPr txBox="1">
            <a:spLocks noChangeArrowheads="1"/>
          </p:cNvSpPr>
          <p:nvPr/>
        </p:nvSpPr>
        <p:spPr bwMode="auto">
          <a:xfrm>
            <a:off x="6292850" y="3643313"/>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7</a:t>
            </a:r>
            <a:endParaRPr lang="en-US" sz="2400">
              <a:solidFill>
                <a:srgbClr val="CC0000"/>
              </a:solidFill>
            </a:endParaRPr>
          </a:p>
        </p:txBody>
      </p:sp>
      <p:sp>
        <p:nvSpPr>
          <p:cNvPr id="202814" name="Text Box 62"/>
          <p:cNvSpPr txBox="1">
            <a:spLocks noChangeArrowheads="1"/>
          </p:cNvSpPr>
          <p:nvPr/>
        </p:nvSpPr>
        <p:spPr bwMode="auto">
          <a:xfrm>
            <a:off x="5549900" y="37909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8</a:t>
            </a:r>
            <a:endParaRPr lang="en-US" sz="2400">
              <a:solidFill>
                <a:srgbClr val="CC0000"/>
              </a:solidFill>
            </a:endParaRPr>
          </a:p>
        </p:txBody>
      </p:sp>
      <p:sp>
        <p:nvSpPr>
          <p:cNvPr id="202815" name="Line 63"/>
          <p:cNvSpPr>
            <a:spLocks noChangeShapeType="1"/>
          </p:cNvSpPr>
          <p:nvPr/>
        </p:nvSpPr>
        <p:spPr bwMode="auto">
          <a:xfrm>
            <a:off x="5619750" y="2714625"/>
            <a:ext cx="1493838" cy="1314450"/>
          </a:xfrm>
          <a:prstGeom prst="line">
            <a:avLst/>
          </a:prstGeom>
          <a:noFill/>
          <a:ln w="25400">
            <a:solidFill>
              <a:srgbClr val="CC0000"/>
            </a:solidFill>
            <a:round/>
            <a:headEnd/>
            <a:tailEnd type="triangle" w="med" len="med"/>
          </a:ln>
        </p:spPr>
        <p:txBody>
          <a:bodyPr/>
          <a:lstStyle/>
          <a:p>
            <a:endParaRPr lang="tr-TR"/>
          </a:p>
        </p:txBody>
      </p:sp>
      <p:sp>
        <p:nvSpPr>
          <p:cNvPr id="202816" name="Line 64"/>
          <p:cNvSpPr>
            <a:spLocks noChangeShapeType="1"/>
          </p:cNvSpPr>
          <p:nvPr/>
        </p:nvSpPr>
        <p:spPr bwMode="auto">
          <a:xfrm flipH="1" flipV="1">
            <a:off x="5580063" y="2840038"/>
            <a:ext cx="1493837" cy="1301750"/>
          </a:xfrm>
          <a:prstGeom prst="line">
            <a:avLst/>
          </a:prstGeom>
          <a:noFill/>
          <a:ln w="25400">
            <a:solidFill>
              <a:srgbClr val="CC0000"/>
            </a:solidFill>
            <a:round/>
            <a:headEnd/>
            <a:tailEnd type="triangle" w="med" len="med"/>
          </a:ln>
        </p:spPr>
        <p:txBody>
          <a:bodyPr/>
          <a:lstStyle/>
          <a:p>
            <a:endParaRPr lang="tr-TR"/>
          </a:p>
        </p:txBody>
      </p:sp>
      <p:sp>
        <p:nvSpPr>
          <p:cNvPr id="69658" name="Text Box 65"/>
          <p:cNvSpPr txBox="1">
            <a:spLocks noChangeArrowheads="1"/>
          </p:cNvSpPr>
          <p:nvPr/>
        </p:nvSpPr>
        <p:spPr bwMode="auto">
          <a:xfrm>
            <a:off x="6551613" y="1852613"/>
            <a:ext cx="2011362" cy="366712"/>
          </a:xfrm>
          <a:prstGeom prst="rect">
            <a:avLst/>
          </a:prstGeom>
          <a:noFill/>
          <a:ln w="9525">
            <a:noFill/>
            <a:miter lim="800000"/>
            <a:headEnd/>
            <a:tailEnd/>
          </a:ln>
        </p:spPr>
        <p:txBody>
          <a:bodyPr>
            <a:spAutoFit/>
          </a:bodyPr>
          <a:lstStyle/>
          <a:p>
            <a:pPr algn="ctr">
              <a:spcBef>
                <a:spcPct val="0"/>
              </a:spcBef>
              <a:buClrTx/>
              <a:buSzTx/>
              <a:buFontTx/>
              <a:buNone/>
            </a:pPr>
            <a:r>
              <a:rPr lang="en-US" sz="1800"/>
              <a:t>TLD DNS server</a:t>
            </a:r>
            <a:endParaRPr lang="en-US" sz="1600"/>
          </a:p>
        </p:txBody>
      </p:sp>
      <p:sp>
        <p:nvSpPr>
          <p:cNvPr id="69659" name="Rectangle 66"/>
          <p:cNvSpPr>
            <a:spLocks noGrp="1" noChangeArrowheads="1"/>
          </p:cNvSpPr>
          <p:nvPr>
            <p:ph type="title"/>
          </p:nvPr>
        </p:nvSpPr>
        <p:spPr>
          <a:xfrm>
            <a:off x="533400" y="217488"/>
            <a:ext cx="4910138" cy="1143000"/>
          </a:xfrm>
        </p:spPr>
        <p:txBody>
          <a:bodyPr/>
          <a:lstStyle/>
          <a:p>
            <a:pPr>
              <a:lnSpc>
                <a:spcPct val="85000"/>
              </a:lnSpc>
            </a:pPr>
            <a:r>
              <a:rPr lang="en-US" sz="4000" smtClean="0">
                <a:ea typeface="ＭＳ Ｐゴシック" pitchFamily="34" charset="-128"/>
              </a:rPr>
              <a:t>DNS name </a:t>
            </a:r>
            <a:br>
              <a:rPr lang="en-US" sz="4000" smtClean="0">
                <a:ea typeface="ＭＳ Ｐゴシック" pitchFamily="34" charset="-128"/>
              </a:rPr>
            </a:br>
            <a:r>
              <a:rPr lang="en-US" sz="4000" smtClean="0">
                <a:ea typeface="ＭＳ Ｐゴシック" pitchFamily="34" charset="-128"/>
              </a:rPr>
              <a:t>resolution example</a:t>
            </a:r>
          </a:p>
        </p:txBody>
      </p:sp>
      <p:sp>
        <p:nvSpPr>
          <p:cNvPr id="69660" name="Rectangle 67"/>
          <p:cNvSpPr>
            <a:spLocks noGrp="1" noChangeArrowheads="1"/>
          </p:cNvSpPr>
          <p:nvPr>
            <p:ph type="body" sz="half" idx="1"/>
          </p:nvPr>
        </p:nvSpPr>
        <p:spPr>
          <a:xfrm>
            <a:off x="431800" y="1725613"/>
            <a:ext cx="3565525" cy="4648200"/>
          </a:xfrm>
        </p:spPr>
        <p:txBody>
          <a:bodyPr/>
          <a:lstStyle/>
          <a:p>
            <a:r>
              <a:rPr lang="en-US" sz="2400" smtClean="0">
                <a:ea typeface="ＭＳ Ｐゴシック" pitchFamily="34" charset="-128"/>
              </a:rPr>
              <a:t>host at cis.poly.edu wants IP address for gaia.cs.umass.edu</a:t>
            </a:r>
          </a:p>
        </p:txBody>
      </p:sp>
      <p:sp>
        <p:nvSpPr>
          <p:cNvPr id="69661" name="Rectangle 69"/>
          <p:cNvSpPr>
            <a:spLocks noChangeArrowheads="1"/>
          </p:cNvSpPr>
          <p:nvPr/>
        </p:nvSpPr>
        <p:spPr bwMode="auto">
          <a:xfrm>
            <a:off x="582613" y="3094038"/>
            <a:ext cx="3478212" cy="2617787"/>
          </a:xfrm>
          <a:prstGeom prst="rect">
            <a:avLst/>
          </a:prstGeom>
          <a:noFill/>
          <a:ln w="9525">
            <a:noFill/>
            <a:miter lim="800000"/>
            <a:headEnd/>
            <a:tailEnd/>
          </a:ln>
        </p:spPr>
        <p:txBody>
          <a:bodyPr/>
          <a:lstStyle/>
          <a:p>
            <a:pPr marL="342900" indent="-342900"/>
            <a:r>
              <a:rPr lang="en-US" sz="2800" i="1">
                <a:solidFill>
                  <a:srgbClr val="CC0000"/>
                </a:solidFill>
                <a:latin typeface="Gill Sans MT" pitchFamily="34" charset="0"/>
              </a:rPr>
              <a:t>iterated query:</a:t>
            </a:r>
          </a:p>
          <a:p>
            <a:pPr marL="342900" indent="-342900">
              <a:lnSpc>
                <a:spcPct val="85000"/>
              </a:lnSpc>
              <a:buClr>
                <a:srgbClr val="000099"/>
              </a:buClr>
              <a:buSzPct val="75000"/>
              <a:buFont typeface="Wingdings" pitchFamily="2" charset="2"/>
              <a:buChar char="v"/>
            </a:pPr>
            <a:r>
              <a:rPr lang="en-US" sz="2400">
                <a:latin typeface="Gill Sans MT" pitchFamily="34" charset="0"/>
              </a:rPr>
              <a:t>contacted server replies with name of server to contact</a:t>
            </a:r>
          </a:p>
          <a:p>
            <a:pPr marL="342900" indent="-342900">
              <a:lnSpc>
                <a:spcPct val="85000"/>
              </a:lnSpc>
              <a:buClr>
                <a:srgbClr val="000099"/>
              </a:buClr>
              <a:buSzPct val="75000"/>
              <a:buFont typeface="Wingdings" pitchFamily="2" charset="2"/>
              <a:buChar char="v"/>
            </a:pPr>
            <a:r>
              <a:rPr lang="ja-JP" altLang="en-US" sz="2400">
                <a:latin typeface="Gill Sans MT" pitchFamily="34" charset="0"/>
              </a:rPr>
              <a:t>“</a:t>
            </a:r>
            <a:r>
              <a:rPr lang="en-US" altLang="ja-JP" sz="2400">
                <a:latin typeface="Gill Sans MT" pitchFamily="34" charset="0"/>
              </a:rPr>
              <a:t>I don</a:t>
            </a:r>
            <a:r>
              <a:rPr lang="ja-JP" altLang="en-US" sz="2400">
                <a:latin typeface="Gill Sans MT" pitchFamily="34" charset="0"/>
              </a:rPr>
              <a:t>’</a:t>
            </a:r>
            <a:r>
              <a:rPr lang="en-US" altLang="ja-JP" sz="2400">
                <a:latin typeface="Gill Sans MT" pitchFamily="34" charset="0"/>
              </a:rPr>
              <a:t>t know this name, but ask this server</a:t>
            </a:r>
            <a:r>
              <a:rPr lang="ja-JP" altLang="en-US" sz="2400">
                <a:latin typeface="Gill Sans MT" pitchFamily="34" charset="0"/>
              </a:rPr>
              <a:t>”</a:t>
            </a:r>
            <a:endParaRPr lang="en-US" sz="2400">
              <a:latin typeface="Gill Sans MT" pitchFamily="34" charset="0"/>
            </a:endParaRPr>
          </a:p>
        </p:txBody>
      </p:sp>
      <p:grpSp>
        <p:nvGrpSpPr>
          <p:cNvPr id="69662" name="Group 86"/>
          <p:cNvGrpSpPr>
            <a:grpSpLocks/>
          </p:cNvGrpSpPr>
          <p:nvPr/>
        </p:nvGrpSpPr>
        <p:grpSpPr bwMode="auto">
          <a:xfrm flipH="1">
            <a:off x="7226300" y="5091113"/>
            <a:ext cx="925513" cy="795337"/>
            <a:chOff x="-44" y="1473"/>
            <a:chExt cx="981" cy="1105"/>
          </a:xfrm>
        </p:grpSpPr>
        <p:pic>
          <p:nvPicPr>
            <p:cNvPr id="69799" name="Picture 87"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69800" name="Freeform 88"/>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69663" name="Group 89"/>
          <p:cNvGrpSpPr>
            <a:grpSpLocks/>
          </p:cNvGrpSpPr>
          <p:nvPr/>
        </p:nvGrpSpPr>
        <p:grpSpPr bwMode="auto">
          <a:xfrm>
            <a:off x="4765675" y="4244975"/>
            <a:ext cx="925513" cy="795338"/>
            <a:chOff x="-44" y="1473"/>
            <a:chExt cx="981" cy="1105"/>
          </a:xfrm>
        </p:grpSpPr>
        <p:pic>
          <p:nvPicPr>
            <p:cNvPr id="69797" name="Picture 90"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69798" name="Freeform 9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69664" name="Group 125"/>
          <p:cNvGrpSpPr>
            <a:grpSpLocks/>
          </p:cNvGrpSpPr>
          <p:nvPr/>
        </p:nvGrpSpPr>
        <p:grpSpPr bwMode="auto">
          <a:xfrm>
            <a:off x="7226300" y="3743325"/>
            <a:ext cx="390525" cy="641350"/>
            <a:chOff x="4140" y="429"/>
            <a:chExt cx="1425" cy="2396"/>
          </a:xfrm>
        </p:grpSpPr>
        <p:sp>
          <p:nvSpPr>
            <p:cNvPr id="69765" name="Freeform 126"/>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69766" name="Rectangle 127"/>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69767" name="Freeform 128"/>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69768" name="Freeform 129"/>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769" name="Rectangle 130"/>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770" name="Group 131"/>
            <p:cNvGrpSpPr>
              <a:grpSpLocks/>
            </p:cNvGrpSpPr>
            <p:nvPr/>
          </p:nvGrpSpPr>
          <p:grpSpPr bwMode="auto">
            <a:xfrm>
              <a:off x="4749" y="668"/>
              <a:ext cx="581" cy="145"/>
              <a:chOff x="614" y="2568"/>
              <a:chExt cx="725" cy="139"/>
            </a:xfrm>
          </p:grpSpPr>
          <p:sp>
            <p:nvSpPr>
              <p:cNvPr id="69795" name="AutoShape 132"/>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96" name="AutoShape 133"/>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71" name="Rectangle 134"/>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772" name="Group 135"/>
            <p:cNvGrpSpPr>
              <a:grpSpLocks/>
            </p:cNvGrpSpPr>
            <p:nvPr/>
          </p:nvGrpSpPr>
          <p:grpSpPr bwMode="auto">
            <a:xfrm>
              <a:off x="4747" y="994"/>
              <a:ext cx="581" cy="134"/>
              <a:chOff x="614" y="2568"/>
              <a:chExt cx="725" cy="139"/>
            </a:xfrm>
          </p:grpSpPr>
          <p:sp>
            <p:nvSpPr>
              <p:cNvPr id="69793" name="AutoShape 136"/>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94" name="AutoShape 137"/>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73" name="Rectangle 138"/>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69774" name="Rectangle 139"/>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775" name="Group 140"/>
            <p:cNvGrpSpPr>
              <a:grpSpLocks/>
            </p:cNvGrpSpPr>
            <p:nvPr/>
          </p:nvGrpSpPr>
          <p:grpSpPr bwMode="auto">
            <a:xfrm>
              <a:off x="4735" y="1627"/>
              <a:ext cx="582" cy="151"/>
              <a:chOff x="614" y="2568"/>
              <a:chExt cx="725" cy="139"/>
            </a:xfrm>
          </p:grpSpPr>
          <p:sp>
            <p:nvSpPr>
              <p:cNvPr id="69791" name="AutoShape 141"/>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92" name="AutoShape 142"/>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76" name="Freeform 143"/>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69777" name="Group 144"/>
            <p:cNvGrpSpPr>
              <a:grpSpLocks/>
            </p:cNvGrpSpPr>
            <p:nvPr/>
          </p:nvGrpSpPr>
          <p:grpSpPr bwMode="auto">
            <a:xfrm>
              <a:off x="4739" y="1327"/>
              <a:ext cx="582" cy="139"/>
              <a:chOff x="614" y="2568"/>
              <a:chExt cx="725" cy="139"/>
            </a:xfrm>
          </p:grpSpPr>
          <p:sp>
            <p:nvSpPr>
              <p:cNvPr id="69789" name="AutoShape 145"/>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90" name="AutoShape 146"/>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78" name="Rectangle 147"/>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69779" name="Freeform 148"/>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780" name="Freeform 149"/>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781" name="Oval 150"/>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tr-TR"/>
            </a:p>
          </p:txBody>
        </p:sp>
        <p:sp>
          <p:nvSpPr>
            <p:cNvPr id="69782" name="Freeform 151"/>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69783" name="AutoShape 152"/>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69784" name="AutoShape 153"/>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69785" name="Oval 154"/>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tr-TR"/>
            </a:p>
          </p:txBody>
        </p:sp>
        <p:sp>
          <p:nvSpPr>
            <p:cNvPr id="69786" name="Oval 155"/>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69787" name="Oval 156"/>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tr-TR"/>
            </a:p>
          </p:txBody>
        </p:sp>
        <p:sp>
          <p:nvSpPr>
            <p:cNvPr id="69788" name="Rectangle 157"/>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69665" name="Group 158"/>
          <p:cNvGrpSpPr>
            <a:grpSpLocks/>
          </p:cNvGrpSpPr>
          <p:nvPr/>
        </p:nvGrpSpPr>
        <p:grpSpPr bwMode="auto">
          <a:xfrm>
            <a:off x="5222875" y="2230438"/>
            <a:ext cx="390525" cy="641350"/>
            <a:chOff x="4140" y="429"/>
            <a:chExt cx="1425" cy="2396"/>
          </a:xfrm>
        </p:grpSpPr>
        <p:sp>
          <p:nvSpPr>
            <p:cNvPr id="69733" name="Freeform 159"/>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69734" name="Rectangle 160"/>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69735" name="Freeform 161"/>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69736" name="Freeform 162"/>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737" name="Rectangle 163"/>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738" name="Group 164"/>
            <p:cNvGrpSpPr>
              <a:grpSpLocks/>
            </p:cNvGrpSpPr>
            <p:nvPr/>
          </p:nvGrpSpPr>
          <p:grpSpPr bwMode="auto">
            <a:xfrm>
              <a:off x="4749" y="668"/>
              <a:ext cx="581" cy="145"/>
              <a:chOff x="614" y="2568"/>
              <a:chExt cx="725" cy="139"/>
            </a:xfrm>
          </p:grpSpPr>
          <p:sp>
            <p:nvSpPr>
              <p:cNvPr id="69763" name="AutoShape 165"/>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64" name="AutoShape 166"/>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39" name="Rectangle 167"/>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740" name="Group 168"/>
            <p:cNvGrpSpPr>
              <a:grpSpLocks/>
            </p:cNvGrpSpPr>
            <p:nvPr/>
          </p:nvGrpSpPr>
          <p:grpSpPr bwMode="auto">
            <a:xfrm>
              <a:off x="4747" y="994"/>
              <a:ext cx="581" cy="134"/>
              <a:chOff x="614" y="2568"/>
              <a:chExt cx="725" cy="139"/>
            </a:xfrm>
          </p:grpSpPr>
          <p:sp>
            <p:nvSpPr>
              <p:cNvPr id="69761" name="AutoShape 169"/>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62" name="AutoShape 170"/>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41" name="Rectangle 171"/>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69742" name="Rectangle 172"/>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743" name="Group 173"/>
            <p:cNvGrpSpPr>
              <a:grpSpLocks/>
            </p:cNvGrpSpPr>
            <p:nvPr/>
          </p:nvGrpSpPr>
          <p:grpSpPr bwMode="auto">
            <a:xfrm>
              <a:off x="4735" y="1627"/>
              <a:ext cx="582" cy="151"/>
              <a:chOff x="614" y="2568"/>
              <a:chExt cx="725" cy="139"/>
            </a:xfrm>
          </p:grpSpPr>
          <p:sp>
            <p:nvSpPr>
              <p:cNvPr id="69759" name="AutoShape 174"/>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60" name="AutoShape 175"/>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44" name="Freeform 176"/>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69745" name="Group 177"/>
            <p:cNvGrpSpPr>
              <a:grpSpLocks/>
            </p:cNvGrpSpPr>
            <p:nvPr/>
          </p:nvGrpSpPr>
          <p:grpSpPr bwMode="auto">
            <a:xfrm>
              <a:off x="4739" y="1327"/>
              <a:ext cx="582" cy="139"/>
              <a:chOff x="614" y="2568"/>
              <a:chExt cx="725" cy="139"/>
            </a:xfrm>
          </p:grpSpPr>
          <p:sp>
            <p:nvSpPr>
              <p:cNvPr id="69757" name="AutoShape 178"/>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58" name="AutoShape 179"/>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46" name="Rectangle 180"/>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69747" name="Freeform 181"/>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748" name="Freeform 182"/>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749" name="Oval 183"/>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tr-TR"/>
            </a:p>
          </p:txBody>
        </p:sp>
        <p:sp>
          <p:nvSpPr>
            <p:cNvPr id="69750" name="Freeform 184"/>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69751" name="AutoShape 185"/>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69752" name="AutoShape 186"/>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69753" name="Oval 187"/>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tr-TR"/>
            </a:p>
          </p:txBody>
        </p:sp>
        <p:sp>
          <p:nvSpPr>
            <p:cNvPr id="69754" name="Oval 188"/>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69755" name="Oval 189"/>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tr-TR"/>
            </a:p>
          </p:txBody>
        </p:sp>
        <p:sp>
          <p:nvSpPr>
            <p:cNvPr id="69756" name="Rectangle 190"/>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69666" name="Group 224"/>
          <p:cNvGrpSpPr>
            <a:grpSpLocks/>
          </p:cNvGrpSpPr>
          <p:nvPr/>
        </p:nvGrpSpPr>
        <p:grpSpPr bwMode="auto">
          <a:xfrm>
            <a:off x="6376988" y="968375"/>
            <a:ext cx="390525" cy="641350"/>
            <a:chOff x="4140" y="429"/>
            <a:chExt cx="1425" cy="2396"/>
          </a:xfrm>
        </p:grpSpPr>
        <p:sp>
          <p:nvSpPr>
            <p:cNvPr id="69701" name="Freeform 225"/>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69702" name="Rectangle 226"/>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69703" name="Freeform 227"/>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69704" name="Freeform 228"/>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705" name="Rectangle 229"/>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706" name="Group 230"/>
            <p:cNvGrpSpPr>
              <a:grpSpLocks/>
            </p:cNvGrpSpPr>
            <p:nvPr/>
          </p:nvGrpSpPr>
          <p:grpSpPr bwMode="auto">
            <a:xfrm>
              <a:off x="4749" y="668"/>
              <a:ext cx="581" cy="145"/>
              <a:chOff x="614" y="2568"/>
              <a:chExt cx="725" cy="139"/>
            </a:xfrm>
          </p:grpSpPr>
          <p:sp>
            <p:nvSpPr>
              <p:cNvPr id="69731" name="AutoShape 231"/>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32" name="AutoShape 232"/>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07" name="Rectangle 233"/>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708" name="Group 234"/>
            <p:cNvGrpSpPr>
              <a:grpSpLocks/>
            </p:cNvGrpSpPr>
            <p:nvPr/>
          </p:nvGrpSpPr>
          <p:grpSpPr bwMode="auto">
            <a:xfrm>
              <a:off x="4747" y="994"/>
              <a:ext cx="581" cy="134"/>
              <a:chOff x="614" y="2568"/>
              <a:chExt cx="725" cy="139"/>
            </a:xfrm>
          </p:grpSpPr>
          <p:sp>
            <p:nvSpPr>
              <p:cNvPr id="69729" name="AutoShape 235"/>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30" name="AutoShape 236"/>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09" name="Rectangle 237"/>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69710" name="Rectangle 238"/>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711" name="Group 239"/>
            <p:cNvGrpSpPr>
              <a:grpSpLocks/>
            </p:cNvGrpSpPr>
            <p:nvPr/>
          </p:nvGrpSpPr>
          <p:grpSpPr bwMode="auto">
            <a:xfrm>
              <a:off x="4735" y="1627"/>
              <a:ext cx="582" cy="151"/>
              <a:chOff x="614" y="2568"/>
              <a:chExt cx="725" cy="139"/>
            </a:xfrm>
          </p:grpSpPr>
          <p:sp>
            <p:nvSpPr>
              <p:cNvPr id="69727" name="AutoShape 240"/>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28" name="AutoShape 241"/>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12" name="Freeform 242"/>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69713" name="Group 243"/>
            <p:cNvGrpSpPr>
              <a:grpSpLocks/>
            </p:cNvGrpSpPr>
            <p:nvPr/>
          </p:nvGrpSpPr>
          <p:grpSpPr bwMode="auto">
            <a:xfrm>
              <a:off x="4739" y="1327"/>
              <a:ext cx="582" cy="139"/>
              <a:chOff x="614" y="2568"/>
              <a:chExt cx="725" cy="139"/>
            </a:xfrm>
          </p:grpSpPr>
          <p:sp>
            <p:nvSpPr>
              <p:cNvPr id="69725" name="AutoShape 244"/>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26" name="AutoShape 245"/>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714" name="Rectangle 246"/>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69715" name="Freeform 247"/>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716" name="Freeform 248"/>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717" name="Oval 249"/>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tr-TR"/>
            </a:p>
          </p:txBody>
        </p:sp>
        <p:sp>
          <p:nvSpPr>
            <p:cNvPr id="69718" name="Freeform 250"/>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69719" name="AutoShape 251"/>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69720" name="AutoShape 252"/>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69721" name="Oval 253"/>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tr-TR"/>
            </a:p>
          </p:txBody>
        </p:sp>
        <p:sp>
          <p:nvSpPr>
            <p:cNvPr id="69722" name="Oval 254"/>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69723" name="Oval 255"/>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tr-TR"/>
            </a:p>
          </p:txBody>
        </p:sp>
        <p:sp>
          <p:nvSpPr>
            <p:cNvPr id="69724" name="Rectangle 256"/>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69667" name="Group 257"/>
          <p:cNvGrpSpPr>
            <a:grpSpLocks/>
          </p:cNvGrpSpPr>
          <p:nvPr/>
        </p:nvGrpSpPr>
        <p:grpSpPr bwMode="auto">
          <a:xfrm>
            <a:off x="7192963" y="2220913"/>
            <a:ext cx="390525" cy="641350"/>
            <a:chOff x="4140" y="429"/>
            <a:chExt cx="1425" cy="2396"/>
          </a:xfrm>
        </p:grpSpPr>
        <p:sp>
          <p:nvSpPr>
            <p:cNvPr id="69669" name="Freeform 258"/>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69670" name="Rectangle 259"/>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69671" name="Freeform 260"/>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69672" name="Freeform 261"/>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673" name="Rectangle 262"/>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674" name="Group 263"/>
            <p:cNvGrpSpPr>
              <a:grpSpLocks/>
            </p:cNvGrpSpPr>
            <p:nvPr/>
          </p:nvGrpSpPr>
          <p:grpSpPr bwMode="auto">
            <a:xfrm>
              <a:off x="4749" y="668"/>
              <a:ext cx="581" cy="145"/>
              <a:chOff x="614" y="2568"/>
              <a:chExt cx="725" cy="139"/>
            </a:xfrm>
          </p:grpSpPr>
          <p:sp>
            <p:nvSpPr>
              <p:cNvPr id="69699" name="AutoShape 264"/>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700" name="AutoShape 265"/>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675" name="Rectangle 266"/>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676" name="Group 267"/>
            <p:cNvGrpSpPr>
              <a:grpSpLocks/>
            </p:cNvGrpSpPr>
            <p:nvPr/>
          </p:nvGrpSpPr>
          <p:grpSpPr bwMode="auto">
            <a:xfrm>
              <a:off x="4747" y="994"/>
              <a:ext cx="581" cy="134"/>
              <a:chOff x="614" y="2568"/>
              <a:chExt cx="725" cy="139"/>
            </a:xfrm>
          </p:grpSpPr>
          <p:sp>
            <p:nvSpPr>
              <p:cNvPr id="69697" name="AutoShape 268"/>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698" name="AutoShape 269"/>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677" name="Rectangle 270"/>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69678" name="Rectangle 271"/>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69679" name="Group 272"/>
            <p:cNvGrpSpPr>
              <a:grpSpLocks/>
            </p:cNvGrpSpPr>
            <p:nvPr/>
          </p:nvGrpSpPr>
          <p:grpSpPr bwMode="auto">
            <a:xfrm>
              <a:off x="4735" y="1627"/>
              <a:ext cx="582" cy="151"/>
              <a:chOff x="614" y="2568"/>
              <a:chExt cx="725" cy="139"/>
            </a:xfrm>
          </p:grpSpPr>
          <p:sp>
            <p:nvSpPr>
              <p:cNvPr id="69695" name="AutoShape 273"/>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696" name="AutoShape 274"/>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680" name="Freeform 275"/>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69681" name="Group 276"/>
            <p:cNvGrpSpPr>
              <a:grpSpLocks/>
            </p:cNvGrpSpPr>
            <p:nvPr/>
          </p:nvGrpSpPr>
          <p:grpSpPr bwMode="auto">
            <a:xfrm>
              <a:off x="4739" y="1327"/>
              <a:ext cx="582" cy="139"/>
              <a:chOff x="614" y="2568"/>
              <a:chExt cx="725" cy="139"/>
            </a:xfrm>
          </p:grpSpPr>
          <p:sp>
            <p:nvSpPr>
              <p:cNvPr id="69693" name="AutoShape 277"/>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69694" name="AutoShape 278"/>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69682" name="Rectangle 279"/>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69683" name="Freeform 280"/>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684" name="Freeform 281"/>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69685" name="Oval 282"/>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tr-TR"/>
            </a:p>
          </p:txBody>
        </p:sp>
        <p:sp>
          <p:nvSpPr>
            <p:cNvPr id="69686" name="Freeform 283"/>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69687" name="AutoShape 28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69688" name="AutoShape 285"/>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69689" name="Oval 286"/>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tr-TR"/>
            </a:p>
          </p:txBody>
        </p:sp>
        <p:sp>
          <p:nvSpPr>
            <p:cNvPr id="69690" name="Oval 287"/>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69691" name="Oval 288"/>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tr-TR"/>
            </a:p>
          </p:txBody>
        </p:sp>
        <p:sp>
          <p:nvSpPr>
            <p:cNvPr id="69692" name="Rectangle 289"/>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tr-TR"/>
            </a:p>
          </p:txBody>
        </p:sp>
      </p:grpSp>
      <p:sp>
        <p:nvSpPr>
          <p:cNvPr id="2" name="Veri Yer Tutucusu 1"/>
          <p:cNvSpPr>
            <a:spLocks noGrp="1"/>
          </p:cNvSpPr>
          <p:nvPr>
            <p:ph type="dt" sz="quarter" idx="10"/>
          </p:nvPr>
        </p:nvSpPr>
        <p:spPr/>
        <p:txBody>
          <a:bodyPr/>
          <a:lstStyle/>
          <a:p>
            <a:pPr>
              <a:defRPr/>
            </a:pPr>
            <a:fld id="{D482C680-81B1-4CDE-976C-EB9E7564DB6F}"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277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7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27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7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27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7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27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278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28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27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28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81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2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2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0" grpId="0" animBg="1"/>
      <p:bldP spid="202771" grpId="0" animBg="1"/>
      <p:bldP spid="202772" grpId="0" animBg="1"/>
      <p:bldP spid="202773" grpId="0" animBg="1"/>
      <p:bldP spid="202774" grpId="0" animBg="1"/>
      <p:bldP spid="202775" grpId="0" animBg="1"/>
      <p:bldP spid="202779" grpId="0"/>
      <p:bldP spid="202780" grpId="0"/>
      <p:bldP spid="202781" grpId="0"/>
      <p:bldP spid="202782" grpId="0"/>
      <p:bldP spid="202783" grpId="0"/>
      <p:bldP spid="202784" grpId="0"/>
      <p:bldP spid="202813" grpId="0"/>
      <p:bldP spid="202814" grpId="0"/>
      <p:bldP spid="202815" grpId="0" animBg="1"/>
      <p:bldP spid="2028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70659" name="Rectangle 8"/>
          <p:cNvSpPr>
            <a:spLocks noGrp="1" noChangeArrowheads="1"/>
          </p:cNvSpPr>
          <p:nvPr>
            <p:ph type="sldNum" sz="quarter" idx="12"/>
          </p:nvPr>
        </p:nvSpPr>
        <p:spPr>
          <a:noFill/>
        </p:spPr>
        <p:txBody>
          <a:bodyPr/>
          <a:lstStyle/>
          <a:p>
            <a:r>
              <a:rPr lang="en-US" smtClean="0">
                <a:latin typeface="Tahoma" pitchFamily="34" charset="0"/>
              </a:rPr>
              <a:t>2-</a:t>
            </a:r>
            <a:fld id="{8C52656D-4C54-4B0D-AE4B-ACDC6206DD29}" type="slidenum">
              <a:rPr lang="en-US" smtClean="0">
                <a:latin typeface="Tahoma" pitchFamily="34" charset="0"/>
              </a:rPr>
              <a:pPr/>
              <a:t>68</a:t>
            </a:fld>
            <a:endParaRPr lang="en-US" smtClean="0">
              <a:latin typeface="Tahoma" pitchFamily="34" charset="0"/>
            </a:endParaRPr>
          </a:p>
        </p:txBody>
      </p:sp>
      <p:sp>
        <p:nvSpPr>
          <p:cNvPr id="70660" name="Text Box 24"/>
          <p:cNvSpPr txBox="1">
            <a:spLocks noChangeArrowheads="1"/>
          </p:cNvSpPr>
          <p:nvPr/>
        </p:nvSpPr>
        <p:spPr bwMode="auto">
          <a:xfrm>
            <a:off x="7462838" y="32575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4</a:t>
            </a:r>
            <a:endParaRPr lang="en-US" sz="2400">
              <a:solidFill>
                <a:srgbClr val="CC0000"/>
              </a:solidFill>
            </a:endParaRPr>
          </a:p>
        </p:txBody>
      </p:sp>
      <p:sp>
        <p:nvSpPr>
          <p:cNvPr id="70661" name="Text Box 25"/>
          <p:cNvSpPr txBox="1">
            <a:spLocks noChangeArrowheads="1"/>
          </p:cNvSpPr>
          <p:nvPr/>
        </p:nvSpPr>
        <p:spPr bwMode="auto">
          <a:xfrm>
            <a:off x="7005638" y="33337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5</a:t>
            </a:r>
            <a:endParaRPr lang="en-US" sz="2400">
              <a:solidFill>
                <a:srgbClr val="CC0000"/>
              </a:solidFill>
            </a:endParaRPr>
          </a:p>
        </p:txBody>
      </p:sp>
      <p:sp>
        <p:nvSpPr>
          <p:cNvPr id="70662" name="Text Box 26"/>
          <p:cNvSpPr txBox="1">
            <a:spLocks noChangeArrowheads="1"/>
          </p:cNvSpPr>
          <p:nvPr/>
        </p:nvSpPr>
        <p:spPr bwMode="auto">
          <a:xfrm>
            <a:off x="6724650" y="1817688"/>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6</a:t>
            </a:r>
            <a:endParaRPr lang="en-US" sz="2400">
              <a:solidFill>
                <a:srgbClr val="CC0000"/>
              </a:solidFill>
            </a:endParaRPr>
          </a:p>
        </p:txBody>
      </p:sp>
      <p:sp>
        <p:nvSpPr>
          <p:cNvPr id="70663" name="Line 60"/>
          <p:cNvSpPr>
            <a:spLocks noChangeShapeType="1"/>
          </p:cNvSpPr>
          <p:nvPr/>
        </p:nvSpPr>
        <p:spPr bwMode="auto">
          <a:xfrm>
            <a:off x="7440613" y="2941638"/>
            <a:ext cx="0" cy="674687"/>
          </a:xfrm>
          <a:prstGeom prst="line">
            <a:avLst/>
          </a:prstGeom>
          <a:noFill/>
          <a:ln w="28575">
            <a:solidFill>
              <a:srgbClr val="CC0000"/>
            </a:solidFill>
            <a:round/>
            <a:headEnd/>
            <a:tailEnd type="triangle" w="med" len="med"/>
          </a:ln>
        </p:spPr>
        <p:txBody>
          <a:bodyPr wrap="none" anchor="ctr"/>
          <a:lstStyle/>
          <a:p>
            <a:endParaRPr lang="tr-TR"/>
          </a:p>
        </p:txBody>
      </p:sp>
      <p:sp>
        <p:nvSpPr>
          <p:cNvPr id="70664" name="Line 61"/>
          <p:cNvSpPr>
            <a:spLocks noChangeShapeType="1"/>
          </p:cNvSpPr>
          <p:nvPr/>
        </p:nvSpPr>
        <p:spPr bwMode="auto">
          <a:xfrm flipH="1" flipV="1">
            <a:off x="7319963" y="2952750"/>
            <a:ext cx="0" cy="719138"/>
          </a:xfrm>
          <a:prstGeom prst="line">
            <a:avLst/>
          </a:prstGeom>
          <a:noFill/>
          <a:ln w="28575">
            <a:solidFill>
              <a:srgbClr val="CC0000"/>
            </a:solidFill>
            <a:round/>
            <a:headEnd/>
            <a:tailEnd type="triangle" w="med" len="med"/>
          </a:ln>
        </p:spPr>
        <p:txBody>
          <a:bodyPr wrap="none" anchor="ctr"/>
          <a:lstStyle/>
          <a:p>
            <a:endParaRPr lang="tr-TR"/>
          </a:p>
        </p:txBody>
      </p:sp>
      <p:sp>
        <p:nvSpPr>
          <p:cNvPr id="70665" name="Line 62"/>
          <p:cNvSpPr>
            <a:spLocks noChangeShapeType="1"/>
          </p:cNvSpPr>
          <p:nvPr/>
        </p:nvSpPr>
        <p:spPr bwMode="auto">
          <a:xfrm flipH="1" flipV="1">
            <a:off x="6799263" y="1541463"/>
            <a:ext cx="458787" cy="566737"/>
          </a:xfrm>
          <a:prstGeom prst="line">
            <a:avLst/>
          </a:prstGeom>
          <a:noFill/>
          <a:ln w="28575">
            <a:solidFill>
              <a:srgbClr val="CC0000"/>
            </a:solidFill>
            <a:round/>
            <a:headEnd/>
            <a:tailEnd type="triangle" w="med" len="med"/>
          </a:ln>
        </p:spPr>
        <p:txBody>
          <a:bodyPr wrap="none" anchor="ctr"/>
          <a:lstStyle/>
          <a:p>
            <a:endParaRPr lang="tr-TR"/>
          </a:p>
        </p:txBody>
      </p:sp>
      <p:sp>
        <p:nvSpPr>
          <p:cNvPr id="70666" name="Text Box 63"/>
          <p:cNvSpPr txBox="1">
            <a:spLocks noChangeArrowheads="1"/>
          </p:cNvSpPr>
          <p:nvPr/>
        </p:nvSpPr>
        <p:spPr bwMode="auto">
          <a:xfrm>
            <a:off x="7143750" y="13906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3</a:t>
            </a:r>
            <a:endParaRPr lang="en-US" sz="2400">
              <a:solidFill>
                <a:srgbClr val="CC0000"/>
              </a:solidFill>
            </a:endParaRPr>
          </a:p>
        </p:txBody>
      </p:sp>
      <p:sp>
        <p:nvSpPr>
          <p:cNvPr id="70667" name="Rectangle 67"/>
          <p:cNvSpPr>
            <a:spLocks noChangeArrowheads="1"/>
          </p:cNvSpPr>
          <p:nvPr/>
        </p:nvSpPr>
        <p:spPr bwMode="auto">
          <a:xfrm>
            <a:off x="468313" y="1687513"/>
            <a:ext cx="3162300" cy="2316162"/>
          </a:xfrm>
          <a:prstGeom prst="rect">
            <a:avLst/>
          </a:prstGeom>
          <a:noFill/>
          <a:ln w="9525">
            <a:noFill/>
            <a:miter lim="800000"/>
            <a:headEnd/>
            <a:tailEnd/>
          </a:ln>
        </p:spPr>
        <p:txBody>
          <a:bodyPr/>
          <a:lstStyle/>
          <a:p>
            <a:pPr marL="342900" indent="-342900"/>
            <a:r>
              <a:rPr lang="en-US" sz="2800" i="1">
                <a:solidFill>
                  <a:srgbClr val="CC0000"/>
                </a:solidFill>
                <a:latin typeface="Comic Sans MS" pitchFamily="66" charset="0"/>
              </a:rPr>
              <a:t>recursive query:</a:t>
            </a:r>
          </a:p>
          <a:p>
            <a:pPr marL="342900" indent="-342900">
              <a:buClr>
                <a:srgbClr val="000099"/>
              </a:buClr>
              <a:buSzPct val="75000"/>
              <a:buFont typeface="Wingdings" pitchFamily="2" charset="2"/>
              <a:buChar char="v"/>
            </a:pPr>
            <a:r>
              <a:rPr lang="en-US" sz="2400">
                <a:latin typeface="Gill Sans MT" pitchFamily="34" charset="0"/>
              </a:rPr>
              <a:t>puts burden of name resolution on contacted name server</a:t>
            </a:r>
          </a:p>
          <a:p>
            <a:pPr marL="342900" indent="-342900">
              <a:buClr>
                <a:srgbClr val="000099"/>
              </a:buClr>
              <a:buSzPct val="75000"/>
              <a:buFont typeface="Wingdings" pitchFamily="2" charset="2"/>
              <a:buChar char="v"/>
            </a:pPr>
            <a:r>
              <a:rPr lang="en-US" sz="2400">
                <a:latin typeface="Gill Sans MT" pitchFamily="34" charset="0"/>
              </a:rPr>
              <a:t>heavy load at upper levels of hierarchy?</a:t>
            </a:r>
          </a:p>
        </p:txBody>
      </p:sp>
      <p:sp>
        <p:nvSpPr>
          <p:cNvPr id="70668" name="Text Box 5"/>
          <p:cNvSpPr txBox="1">
            <a:spLocks noChangeArrowheads="1"/>
          </p:cNvSpPr>
          <p:nvPr/>
        </p:nvSpPr>
        <p:spPr bwMode="auto">
          <a:xfrm>
            <a:off x="4206875" y="4881563"/>
            <a:ext cx="1746250" cy="611187"/>
          </a:xfrm>
          <a:prstGeom prst="rect">
            <a:avLst/>
          </a:prstGeom>
          <a:noFill/>
          <a:ln w="9525">
            <a:noFill/>
            <a:miter lim="800000"/>
            <a:headEnd/>
            <a:tailEnd/>
          </a:ln>
        </p:spPr>
        <p:txBody>
          <a:bodyPr wrap="none">
            <a:spAutoFit/>
          </a:bodyPr>
          <a:lstStyle/>
          <a:p>
            <a:pPr algn="ctr">
              <a:spcBef>
                <a:spcPct val="0"/>
              </a:spcBef>
              <a:buClrTx/>
              <a:buSzTx/>
              <a:buFontTx/>
              <a:buNone/>
            </a:pPr>
            <a:r>
              <a:rPr lang="en-US" sz="1800"/>
              <a:t>requesting host</a:t>
            </a:r>
            <a:endParaRPr lang="en-US" sz="2400"/>
          </a:p>
          <a:p>
            <a:pPr algn="ctr">
              <a:spcBef>
                <a:spcPct val="0"/>
              </a:spcBef>
              <a:buClrTx/>
              <a:buSzTx/>
              <a:buFontTx/>
              <a:buNone/>
            </a:pPr>
            <a:r>
              <a:rPr lang="en-US" sz="1600" i="1">
                <a:solidFill>
                  <a:srgbClr val="000099"/>
                </a:solidFill>
              </a:rPr>
              <a:t>cis.poly.edu</a:t>
            </a:r>
          </a:p>
        </p:txBody>
      </p:sp>
      <p:sp>
        <p:nvSpPr>
          <p:cNvPr id="70669" name="Text Box 6"/>
          <p:cNvSpPr txBox="1">
            <a:spLocks noChangeArrowheads="1"/>
          </p:cNvSpPr>
          <p:nvPr/>
        </p:nvSpPr>
        <p:spPr bwMode="auto">
          <a:xfrm>
            <a:off x="6683375" y="5775325"/>
            <a:ext cx="1878013"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i="1"/>
              <a:t>gaia.cs.umass.edu</a:t>
            </a:r>
          </a:p>
        </p:txBody>
      </p:sp>
      <p:sp>
        <p:nvSpPr>
          <p:cNvPr id="70670" name="Text Box 17"/>
          <p:cNvSpPr txBox="1">
            <a:spLocks noChangeArrowheads="1"/>
          </p:cNvSpPr>
          <p:nvPr/>
        </p:nvSpPr>
        <p:spPr bwMode="auto">
          <a:xfrm>
            <a:off x="5791200" y="481013"/>
            <a:ext cx="2011363" cy="366712"/>
          </a:xfrm>
          <a:prstGeom prst="rect">
            <a:avLst/>
          </a:prstGeom>
          <a:noFill/>
          <a:ln w="9525">
            <a:noFill/>
            <a:miter lim="800000"/>
            <a:headEnd/>
            <a:tailEnd/>
          </a:ln>
        </p:spPr>
        <p:txBody>
          <a:bodyPr>
            <a:spAutoFit/>
          </a:bodyPr>
          <a:lstStyle/>
          <a:p>
            <a:pPr algn="ctr">
              <a:spcBef>
                <a:spcPct val="0"/>
              </a:spcBef>
              <a:buClrTx/>
              <a:buSzTx/>
              <a:buFontTx/>
              <a:buNone/>
            </a:pPr>
            <a:r>
              <a:rPr lang="en-US" sz="1800"/>
              <a:t>root DNS server</a:t>
            </a:r>
            <a:endParaRPr lang="en-US" sz="1600"/>
          </a:p>
        </p:txBody>
      </p:sp>
      <p:sp>
        <p:nvSpPr>
          <p:cNvPr id="70671" name="Line 18"/>
          <p:cNvSpPr>
            <a:spLocks noChangeShapeType="1"/>
          </p:cNvSpPr>
          <p:nvPr/>
        </p:nvSpPr>
        <p:spPr bwMode="auto">
          <a:xfrm flipH="1" flipV="1">
            <a:off x="5286375" y="2916238"/>
            <a:ext cx="0" cy="1314450"/>
          </a:xfrm>
          <a:prstGeom prst="line">
            <a:avLst/>
          </a:prstGeom>
          <a:noFill/>
          <a:ln w="28575">
            <a:solidFill>
              <a:srgbClr val="CC0000"/>
            </a:solidFill>
            <a:round/>
            <a:headEnd/>
            <a:tailEnd type="triangle" w="med" len="med"/>
          </a:ln>
        </p:spPr>
        <p:txBody>
          <a:bodyPr wrap="none" anchor="ctr"/>
          <a:lstStyle/>
          <a:p>
            <a:endParaRPr lang="tr-TR"/>
          </a:p>
        </p:txBody>
      </p:sp>
      <p:sp>
        <p:nvSpPr>
          <p:cNvPr id="70672" name="Line 19"/>
          <p:cNvSpPr>
            <a:spLocks noChangeShapeType="1"/>
          </p:cNvSpPr>
          <p:nvPr/>
        </p:nvSpPr>
        <p:spPr bwMode="auto">
          <a:xfrm flipV="1">
            <a:off x="5391150" y="1220788"/>
            <a:ext cx="914400" cy="971550"/>
          </a:xfrm>
          <a:prstGeom prst="line">
            <a:avLst/>
          </a:prstGeom>
          <a:noFill/>
          <a:ln w="28575">
            <a:solidFill>
              <a:srgbClr val="CC0000"/>
            </a:solidFill>
            <a:round/>
            <a:headEnd/>
            <a:tailEnd type="triangle" w="med" len="med"/>
          </a:ln>
        </p:spPr>
        <p:txBody>
          <a:bodyPr wrap="none" anchor="ctr"/>
          <a:lstStyle/>
          <a:p>
            <a:endParaRPr lang="tr-TR"/>
          </a:p>
        </p:txBody>
      </p:sp>
      <p:sp>
        <p:nvSpPr>
          <p:cNvPr id="70673" name="Line 22"/>
          <p:cNvSpPr>
            <a:spLocks noChangeShapeType="1"/>
          </p:cNvSpPr>
          <p:nvPr/>
        </p:nvSpPr>
        <p:spPr bwMode="auto">
          <a:xfrm flipH="1">
            <a:off x="5619750" y="1449388"/>
            <a:ext cx="733425" cy="762000"/>
          </a:xfrm>
          <a:prstGeom prst="line">
            <a:avLst/>
          </a:prstGeom>
          <a:noFill/>
          <a:ln w="28575">
            <a:solidFill>
              <a:srgbClr val="CC0000"/>
            </a:solidFill>
            <a:round/>
            <a:headEnd/>
            <a:tailEnd type="triangle" w="med" len="med"/>
          </a:ln>
        </p:spPr>
        <p:txBody>
          <a:bodyPr wrap="none" anchor="ctr"/>
          <a:lstStyle/>
          <a:p>
            <a:endParaRPr lang="tr-TR"/>
          </a:p>
        </p:txBody>
      </p:sp>
      <p:sp>
        <p:nvSpPr>
          <p:cNvPr id="70674" name="Line 23"/>
          <p:cNvSpPr>
            <a:spLocks noChangeShapeType="1"/>
          </p:cNvSpPr>
          <p:nvPr/>
        </p:nvSpPr>
        <p:spPr bwMode="auto">
          <a:xfrm>
            <a:off x="5476875" y="2944813"/>
            <a:ext cx="9525" cy="1323975"/>
          </a:xfrm>
          <a:prstGeom prst="line">
            <a:avLst/>
          </a:prstGeom>
          <a:noFill/>
          <a:ln w="28575">
            <a:solidFill>
              <a:srgbClr val="CC0000"/>
            </a:solidFill>
            <a:round/>
            <a:headEnd/>
            <a:tailEnd type="triangle" w="med" len="med"/>
          </a:ln>
        </p:spPr>
        <p:txBody>
          <a:bodyPr wrap="none" anchor="ctr"/>
          <a:lstStyle/>
          <a:p>
            <a:endParaRPr lang="tr-TR"/>
          </a:p>
        </p:txBody>
      </p:sp>
      <p:grpSp>
        <p:nvGrpSpPr>
          <p:cNvPr id="70675" name="Group 24"/>
          <p:cNvGrpSpPr>
            <a:grpSpLocks/>
          </p:cNvGrpSpPr>
          <p:nvPr/>
        </p:nvGrpSpPr>
        <p:grpSpPr bwMode="auto">
          <a:xfrm>
            <a:off x="4179888" y="3062288"/>
            <a:ext cx="1898650" cy="611187"/>
            <a:chOff x="2831" y="2132"/>
            <a:chExt cx="1196" cy="385"/>
          </a:xfrm>
        </p:grpSpPr>
        <p:sp>
          <p:nvSpPr>
            <p:cNvPr id="70824" name="Rectangle 25"/>
            <p:cNvSpPr>
              <a:spLocks noChangeArrowheads="1"/>
            </p:cNvSpPr>
            <p:nvPr/>
          </p:nvSpPr>
          <p:spPr bwMode="auto">
            <a:xfrm>
              <a:off x="2838" y="2178"/>
              <a:ext cx="1182" cy="300"/>
            </a:xfrm>
            <a:prstGeom prst="rect">
              <a:avLst/>
            </a:prstGeom>
            <a:solidFill>
              <a:schemeClr val="bg1"/>
            </a:solidFill>
            <a:ln w="9525">
              <a:noFill/>
              <a:miter lim="800000"/>
              <a:headEnd/>
              <a:tailEnd/>
            </a:ln>
          </p:spPr>
          <p:txBody>
            <a:bodyPr wrap="none" anchor="ctr"/>
            <a:lstStyle/>
            <a:p>
              <a:endParaRPr lang="tr-TR" sz="2400"/>
            </a:p>
          </p:txBody>
        </p:sp>
        <p:sp>
          <p:nvSpPr>
            <p:cNvPr id="70825" name="Text Box 26"/>
            <p:cNvSpPr txBox="1">
              <a:spLocks noChangeArrowheads="1"/>
            </p:cNvSpPr>
            <p:nvPr/>
          </p:nvSpPr>
          <p:spPr bwMode="auto">
            <a:xfrm>
              <a:off x="2831" y="2132"/>
              <a:ext cx="1196" cy="385"/>
            </a:xfrm>
            <a:prstGeom prst="rect">
              <a:avLst/>
            </a:prstGeom>
            <a:noFill/>
            <a:ln w="9525">
              <a:noFill/>
              <a:miter lim="800000"/>
              <a:headEnd/>
              <a:tailEnd/>
            </a:ln>
          </p:spPr>
          <p:txBody>
            <a:bodyPr wrap="none">
              <a:spAutoFit/>
            </a:bodyPr>
            <a:lstStyle/>
            <a:p>
              <a:pPr algn="ctr">
                <a:spcBef>
                  <a:spcPct val="0"/>
                </a:spcBef>
                <a:buClrTx/>
                <a:buSzTx/>
                <a:buFontTx/>
                <a:buNone/>
              </a:pPr>
              <a:r>
                <a:rPr lang="en-US" sz="1800"/>
                <a:t>local DNS server</a:t>
              </a:r>
              <a:endParaRPr lang="en-US" sz="2400"/>
            </a:p>
            <a:p>
              <a:pPr algn="ctr">
                <a:spcBef>
                  <a:spcPct val="0"/>
                </a:spcBef>
                <a:buClrTx/>
                <a:buSzTx/>
                <a:buFontTx/>
                <a:buNone/>
              </a:pPr>
              <a:r>
                <a:rPr lang="en-US" sz="1600" i="1">
                  <a:solidFill>
                    <a:srgbClr val="000099"/>
                  </a:solidFill>
                </a:rPr>
                <a:t>dns.poly.edu</a:t>
              </a:r>
            </a:p>
          </p:txBody>
        </p:sp>
      </p:grpSp>
      <p:sp>
        <p:nvSpPr>
          <p:cNvPr id="70676" name="Text Box 27"/>
          <p:cNvSpPr txBox="1">
            <a:spLocks noChangeArrowheads="1"/>
          </p:cNvSpPr>
          <p:nvPr/>
        </p:nvSpPr>
        <p:spPr bwMode="auto">
          <a:xfrm>
            <a:off x="4997450" y="37719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1</a:t>
            </a:r>
            <a:endParaRPr lang="en-US" sz="2400">
              <a:solidFill>
                <a:srgbClr val="CC0000"/>
              </a:solidFill>
            </a:endParaRPr>
          </a:p>
        </p:txBody>
      </p:sp>
      <p:sp>
        <p:nvSpPr>
          <p:cNvPr id="70677" name="Text Box 28"/>
          <p:cNvSpPr txBox="1">
            <a:spLocks noChangeArrowheads="1"/>
          </p:cNvSpPr>
          <p:nvPr/>
        </p:nvSpPr>
        <p:spPr bwMode="auto">
          <a:xfrm>
            <a:off x="5540375" y="143827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2</a:t>
            </a:r>
            <a:endParaRPr lang="en-US" sz="2400">
              <a:solidFill>
                <a:srgbClr val="CC0000"/>
              </a:solidFill>
            </a:endParaRPr>
          </a:p>
        </p:txBody>
      </p:sp>
      <p:sp>
        <p:nvSpPr>
          <p:cNvPr id="70678" name="Text Box 29"/>
          <p:cNvSpPr txBox="1">
            <a:spLocks noChangeArrowheads="1"/>
          </p:cNvSpPr>
          <p:nvPr/>
        </p:nvSpPr>
        <p:spPr bwMode="auto">
          <a:xfrm>
            <a:off x="5978525" y="16764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7</a:t>
            </a:r>
            <a:endParaRPr lang="en-US" sz="2400">
              <a:solidFill>
                <a:srgbClr val="CC0000"/>
              </a:solidFill>
            </a:endParaRPr>
          </a:p>
        </p:txBody>
      </p:sp>
      <p:sp>
        <p:nvSpPr>
          <p:cNvPr id="70679" name="Text Box 60"/>
          <p:cNvSpPr txBox="1">
            <a:spLocks noChangeArrowheads="1"/>
          </p:cNvSpPr>
          <p:nvPr/>
        </p:nvSpPr>
        <p:spPr bwMode="auto">
          <a:xfrm>
            <a:off x="6353175" y="4429125"/>
            <a:ext cx="2397125"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authoritative DNS server</a:t>
            </a:r>
            <a:endParaRPr lang="en-US" sz="2400"/>
          </a:p>
          <a:p>
            <a:pPr algn="ctr">
              <a:spcBef>
                <a:spcPct val="0"/>
              </a:spcBef>
              <a:buClrTx/>
              <a:buSzTx/>
              <a:buFontTx/>
              <a:buNone/>
            </a:pPr>
            <a:r>
              <a:rPr lang="en-US" sz="1600" b="1"/>
              <a:t>dns.cs.umass.edu</a:t>
            </a:r>
            <a:endParaRPr lang="en-US" sz="1600"/>
          </a:p>
        </p:txBody>
      </p:sp>
      <p:sp>
        <p:nvSpPr>
          <p:cNvPr id="70680" name="Text Box 62"/>
          <p:cNvSpPr txBox="1">
            <a:spLocks noChangeArrowheads="1"/>
          </p:cNvSpPr>
          <p:nvPr/>
        </p:nvSpPr>
        <p:spPr bwMode="auto">
          <a:xfrm>
            <a:off x="5549900" y="378142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CC0000"/>
                </a:solidFill>
              </a:rPr>
              <a:t>8</a:t>
            </a:r>
            <a:endParaRPr lang="en-US" sz="2400">
              <a:solidFill>
                <a:srgbClr val="CC0000"/>
              </a:solidFill>
            </a:endParaRPr>
          </a:p>
        </p:txBody>
      </p:sp>
      <p:sp>
        <p:nvSpPr>
          <p:cNvPr id="70681" name="Line 62"/>
          <p:cNvSpPr>
            <a:spLocks noChangeShapeType="1"/>
          </p:cNvSpPr>
          <p:nvPr/>
        </p:nvSpPr>
        <p:spPr bwMode="auto">
          <a:xfrm flipH="1" flipV="1">
            <a:off x="6853238" y="1333500"/>
            <a:ext cx="600075" cy="741363"/>
          </a:xfrm>
          <a:prstGeom prst="line">
            <a:avLst/>
          </a:prstGeom>
          <a:noFill/>
          <a:ln w="28575">
            <a:solidFill>
              <a:srgbClr val="CC0000"/>
            </a:solidFill>
            <a:round/>
            <a:headEnd type="triangle" w="med" len="med"/>
            <a:tailEnd/>
          </a:ln>
        </p:spPr>
        <p:txBody>
          <a:bodyPr wrap="none" anchor="ctr"/>
          <a:lstStyle/>
          <a:p>
            <a:endParaRPr lang="tr-TR"/>
          </a:p>
        </p:txBody>
      </p:sp>
      <p:pic>
        <p:nvPicPr>
          <p:cNvPr id="70682" name="Picture 137" descr="underline_base"/>
          <p:cNvPicPr>
            <a:picLocks noChangeArrowheads="1"/>
          </p:cNvPicPr>
          <p:nvPr/>
        </p:nvPicPr>
        <p:blipFill>
          <a:blip r:embed="rId3"/>
          <a:srcRect/>
          <a:stretch>
            <a:fillRect/>
          </a:stretch>
        </p:blipFill>
        <p:spPr bwMode="auto">
          <a:xfrm>
            <a:off x="619125" y="1287463"/>
            <a:ext cx="4113213" cy="173037"/>
          </a:xfrm>
          <a:prstGeom prst="rect">
            <a:avLst/>
          </a:prstGeom>
          <a:noFill/>
          <a:ln w="9525">
            <a:noFill/>
            <a:miter lim="800000"/>
            <a:headEnd/>
            <a:tailEnd/>
          </a:ln>
        </p:spPr>
      </p:pic>
      <p:sp>
        <p:nvSpPr>
          <p:cNvPr id="70683" name="Rectangle 66"/>
          <p:cNvSpPr>
            <a:spLocks noChangeArrowheads="1"/>
          </p:cNvSpPr>
          <p:nvPr/>
        </p:nvSpPr>
        <p:spPr bwMode="auto">
          <a:xfrm>
            <a:off x="533400" y="217488"/>
            <a:ext cx="4910138" cy="1143000"/>
          </a:xfrm>
          <a:prstGeom prst="rect">
            <a:avLst/>
          </a:prstGeom>
          <a:noFill/>
          <a:ln w="9525">
            <a:noFill/>
            <a:miter lim="800000"/>
            <a:headEnd/>
            <a:tailEnd/>
          </a:ln>
        </p:spPr>
        <p:txBody>
          <a:bodyPr anchor="ctr"/>
          <a:lstStyle/>
          <a:p>
            <a:pPr>
              <a:lnSpc>
                <a:spcPct val="85000"/>
              </a:lnSpc>
              <a:spcBef>
                <a:spcPct val="0"/>
              </a:spcBef>
              <a:buClrTx/>
              <a:buSzTx/>
              <a:buFontTx/>
              <a:buNone/>
            </a:pPr>
            <a:r>
              <a:rPr lang="en-US" sz="4000">
                <a:solidFill>
                  <a:srgbClr val="000099"/>
                </a:solidFill>
                <a:latin typeface="Gill Sans MT" pitchFamily="34" charset="0"/>
              </a:rPr>
              <a:t>DNS name </a:t>
            </a:r>
            <a:br>
              <a:rPr lang="en-US" sz="4000">
                <a:solidFill>
                  <a:srgbClr val="000099"/>
                </a:solidFill>
                <a:latin typeface="Gill Sans MT" pitchFamily="34" charset="0"/>
              </a:rPr>
            </a:br>
            <a:r>
              <a:rPr lang="en-US" sz="4000">
                <a:solidFill>
                  <a:srgbClr val="000099"/>
                </a:solidFill>
                <a:latin typeface="Gill Sans MT" pitchFamily="34" charset="0"/>
              </a:rPr>
              <a:t>resolution example</a:t>
            </a:r>
          </a:p>
        </p:txBody>
      </p:sp>
      <p:sp>
        <p:nvSpPr>
          <p:cNvPr id="70684" name="Text Box 65"/>
          <p:cNvSpPr txBox="1">
            <a:spLocks noChangeArrowheads="1"/>
          </p:cNvSpPr>
          <p:nvPr/>
        </p:nvSpPr>
        <p:spPr bwMode="auto">
          <a:xfrm>
            <a:off x="7600950" y="2287588"/>
            <a:ext cx="1325563" cy="558800"/>
          </a:xfrm>
          <a:prstGeom prst="rect">
            <a:avLst/>
          </a:prstGeom>
          <a:noFill/>
          <a:ln w="9525">
            <a:noFill/>
            <a:miter lim="800000"/>
            <a:headEnd/>
            <a:tailEnd/>
          </a:ln>
        </p:spPr>
        <p:txBody>
          <a:bodyPr>
            <a:spAutoFit/>
          </a:bodyPr>
          <a:lstStyle/>
          <a:p>
            <a:pPr>
              <a:lnSpc>
                <a:spcPct val="85000"/>
              </a:lnSpc>
              <a:spcBef>
                <a:spcPct val="0"/>
              </a:spcBef>
              <a:buClrTx/>
              <a:buSzTx/>
              <a:buFontTx/>
              <a:buNone/>
            </a:pPr>
            <a:r>
              <a:rPr lang="en-US" sz="1800"/>
              <a:t>TLD DNS </a:t>
            </a:r>
          </a:p>
          <a:p>
            <a:pPr>
              <a:lnSpc>
                <a:spcPct val="85000"/>
              </a:lnSpc>
              <a:spcBef>
                <a:spcPct val="0"/>
              </a:spcBef>
              <a:buClrTx/>
              <a:buSzTx/>
              <a:buFontTx/>
              <a:buNone/>
            </a:pPr>
            <a:r>
              <a:rPr lang="en-US" sz="1800"/>
              <a:t>server</a:t>
            </a:r>
            <a:endParaRPr lang="en-US" sz="1600"/>
          </a:p>
        </p:txBody>
      </p:sp>
      <p:grpSp>
        <p:nvGrpSpPr>
          <p:cNvPr id="70685" name="Group 140"/>
          <p:cNvGrpSpPr>
            <a:grpSpLocks/>
          </p:cNvGrpSpPr>
          <p:nvPr/>
        </p:nvGrpSpPr>
        <p:grpSpPr bwMode="auto">
          <a:xfrm flipH="1">
            <a:off x="7226300" y="5091113"/>
            <a:ext cx="925513" cy="795337"/>
            <a:chOff x="-44" y="1473"/>
            <a:chExt cx="981" cy="1105"/>
          </a:xfrm>
        </p:grpSpPr>
        <p:pic>
          <p:nvPicPr>
            <p:cNvPr id="70822" name="Picture 141"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70823" name="Freeform 14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70686" name="Group 143"/>
          <p:cNvGrpSpPr>
            <a:grpSpLocks/>
          </p:cNvGrpSpPr>
          <p:nvPr/>
        </p:nvGrpSpPr>
        <p:grpSpPr bwMode="auto">
          <a:xfrm>
            <a:off x="4765675" y="4244975"/>
            <a:ext cx="925513" cy="795338"/>
            <a:chOff x="-44" y="1473"/>
            <a:chExt cx="981" cy="1105"/>
          </a:xfrm>
        </p:grpSpPr>
        <p:pic>
          <p:nvPicPr>
            <p:cNvPr id="70820" name="Picture 144"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70821" name="Freeform 14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70687" name="Group 146"/>
          <p:cNvGrpSpPr>
            <a:grpSpLocks/>
          </p:cNvGrpSpPr>
          <p:nvPr/>
        </p:nvGrpSpPr>
        <p:grpSpPr bwMode="auto">
          <a:xfrm>
            <a:off x="7226300" y="3743325"/>
            <a:ext cx="390525" cy="641350"/>
            <a:chOff x="4140" y="429"/>
            <a:chExt cx="1425" cy="2396"/>
          </a:xfrm>
        </p:grpSpPr>
        <p:sp>
          <p:nvSpPr>
            <p:cNvPr id="70788" name="Freeform 147"/>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70789" name="Rectangle 148"/>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70790" name="Freeform 149"/>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70791" name="Freeform 150"/>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792" name="Rectangle 151"/>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793" name="Group 152"/>
            <p:cNvGrpSpPr>
              <a:grpSpLocks/>
            </p:cNvGrpSpPr>
            <p:nvPr/>
          </p:nvGrpSpPr>
          <p:grpSpPr bwMode="auto">
            <a:xfrm>
              <a:off x="4749" y="668"/>
              <a:ext cx="581" cy="145"/>
              <a:chOff x="614" y="2568"/>
              <a:chExt cx="725" cy="139"/>
            </a:xfrm>
          </p:grpSpPr>
          <p:sp>
            <p:nvSpPr>
              <p:cNvPr id="70818" name="AutoShape 153"/>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819" name="AutoShape 154"/>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94" name="Rectangle 155"/>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795" name="Group 156"/>
            <p:cNvGrpSpPr>
              <a:grpSpLocks/>
            </p:cNvGrpSpPr>
            <p:nvPr/>
          </p:nvGrpSpPr>
          <p:grpSpPr bwMode="auto">
            <a:xfrm>
              <a:off x="4747" y="994"/>
              <a:ext cx="581" cy="134"/>
              <a:chOff x="614" y="2568"/>
              <a:chExt cx="725" cy="139"/>
            </a:xfrm>
          </p:grpSpPr>
          <p:sp>
            <p:nvSpPr>
              <p:cNvPr id="70816" name="AutoShape 157"/>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817" name="AutoShape 158"/>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96" name="Rectangle 159"/>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70797" name="Rectangle 160"/>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798" name="Group 161"/>
            <p:cNvGrpSpPr>
              <a:grpSpLocks/>
            </p:cNvGrpSpPr>
            <p:nvPr/>
          </p:nvGrpSpPr>
          <p:grpSpPr bwMode="auto">
            <a:xfrm>
              <a:off x="4735" y="1627"/>
              <a:ext cx="582" cy="151"/>
              <a:chOff x="614" y="2568"/>
              <a:chExt cx="725" cy="139"/>
            </a:xfrm>
          </p:grpSpPr>
          <p:sp>
            <p:nvSpPr>
              <p:cNvPr id="70814" name="AutoShape 162"/>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815" name="AutoShape 163"/>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99" name="Freeform 164"/>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70800" name="Group 165"/>
            <p:cNvGrpSpPr>
              <a:grpSpLocks/>
            </p:cNvGrpSpPr>
            <p:nvPr/>
          </p:nvGrpSpPr>
          <p:grpSpPr bwMode="auto">
            <a:xfrm>
              <a:off x="4739" y="1327"/>
              <a:ext cx="582" cy="139"/>
              <a:chOff x="614" y="2568"/>
              <a:chExt cx="725" cy="139"/>
            </a:xfrm>
          </p:grpSpPr>
          <p:sp>
            <p:nvSpPr>
              <p:cNvPr id="70812" name="AutoShape 166"/>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813" name="AutoShape 167"/>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801" name="Rectangle 168"/>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70802" name="Freeform 169"/>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803" name="Freeform 170"/>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804" name="Oval 171"/>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tr-TR"/>
            </a:p>
          </p:txBody>
        </p:sp>
        <p:sp>
          <p:nvSpPr>
            <p:cNvPr id="70805" name="Freeform 172"/>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70806" name="AutoShape 173"/>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70807" name="AutoShape 174"/>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70808" name="Oval 175"/>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tr-TR"/>
            </a:p>
          </p:txBody>
        </p:sp>
        <p:sp>
          <p:nvSpPr>
            <p:cNvPr id="70809" name="Oval 176"/>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70810" name="Oval 177"/>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tr-TR"/>
            </a:p>
          </p:txBody>
        </p:sp>
        <p:sp>
          <p:nvSpPr>
            <p:cNvPr id="70811" name="Rectangle 178"/>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70688" name="Group 212"/>
          <p:cNvGrpSpPr>
            <a:grpSpLocks/>
          </p:cNvGrpSpPr>
          <p:nvPr/>
        </p:nvGrpSpPr>
        <p:grpSpPr bwMode="auto">
          <a:xfrm>
            <a:off x="5222875" y="2230438"/>
            <a:ext cx="390525" cy="641350"/>
            <a:chOff x="4140" y="429"/>
            <a:chExt cx="1425" cy="2396"/>
          </a:xfrm>
        </p:grpSpPr>
        <p:sp>
          <p:nvSpPr>
            <p:cNvPr id="70756" name="Freeform 213"/>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70757" name="Rectangle 214"/>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70758" name="Freeform 215"/>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70759" name="Freeform 216"/>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760" name="Rectangle 217"/>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761" name="Group 218"/>
            <p:cNvGrpSpPr>
              <a:grpSpLocks/>
            </p:cNvGrpSpPr>
            <p:nvPr/>
          </p:nvGrpSpPr>
          <p:grpSpPr bwMode="auto">
            <a:xfrm>
              <a:off x="4749" y="668"/>
              <a:ext cx="581" cy="145"/>
              <a:chOff x="614" y="2568"/>
              <a:chExt cx="725" cy="139"/>
            </a:xfrm>
          </p:grpSpPr>
          <p:sp>
            <p:nvSpPr>
              <p:cNvPr id="70786" name="AutoShape 219"/>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87" name="AutoShape 220"/>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62" name="Rectangle 221"/>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763" name="Group 222"/>
            <p:cNvGrpSpPr>
              <a:grpSpLocks/>
            </p:cNvGrpSpPr>
            <p:nvPr/>
          </p:nvGrpSpPr>
          <p:grpSpPr bwMode="auto">
            <a:xfrm>
              <a:off x="4747" y="994"/>
              <a:ext cx="581" cy="134"/>
              <a:chOff x="614" y="2568"/>
              <a:chExt cx="725" cy="139"/>
            </a:xfrm>
          </p:grpSpPr>
          <p:sp>
            <p:nvSpPr>
              <p:cNvPr id="70784" name="AutoShape 223"/>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85" name="AutoShape 224"/>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64" name="Rectangle 225"/>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70765" name="Rectangle 226"/>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766" name="Group 227"/>
            <p:cNvGrpSpPr>
              <a:grpSpLocks/>
            </p:cNvGrpSpPr>
            <p:nvPr/>
          </p:nvGrpSpPr>
          <p:grpSpPr bwMode="auto">
            <a:xfrm>
              <a:off x="4735" y="1627"/>
              <a:ext cx="582" cy="151"/>
              <a:chOff x="614" y="2568"/>
              <a:chExt cx="725" cy="139"/>
            </a:xfrm>
          </p:grpSpPr>
          <p:sp>
            <p:nvSpPr>
              <p:cNvPr id="70782" name="AutoShape 228"/>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83" name="AutoShape 229"/>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67" name="Freeform 230"/>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70768" name="Group 231"/>
            <p:cNvGrpSpPr>
              <a:grpSpLocks/>
            </p:cNvGrpSpPr>
            <p:nvPr/>
          </p:nvGrpSpPr>
          <p:grpSpPr bwMode="auto">
            <a:xfrm>
              <a:off x="4739" y="1327"/>
              <a:ext cx="582" cy="139"/>
              <a:chOff x="614" y="2568"/>
              <a:chExt cx="725" cy="139"/>
            </a:xfrm>
          </p:grpSpPr>
          <p:sp>
            <p:nvSpPr>
              <p:cNvPr id="70780" name="AutoShape 232"/>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81" name="AutoShape 233"/>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69" name="Rectangle 234"/>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70770" name="Freeform 235"/>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771" name="Freeform 236"/>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772" name="Oval 237"/>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tr-TR"/>
            </a:p>
          </p:txBody>
        </p:sp>
        <p:sp>
          <p:nvSpPr>
            <p:cNvPr id="70773" name="Freeform 238"/>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70774" name="AutoShape 239"/>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70775" name="AutoShape 240"/>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70776" name="Oval 241"/>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tr-TR"/>
            </a:p>
          </p:txBody>
        </p:sp>
        <p:sp>
          <p:nvSpPr>
            <p:cNvPr id="70777" name="Oval 242"/>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70778" name="Oval 243"/>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tr-TR"/>
            </a:p>
          </p:txBody>
        </p:sp>
        <p:sp>
          <p:nvSpPr>
            <p:cNvPr id="70779" name="Rectangle 244"/>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70689" name="Group 245"/>
          <p:cNvGrpSpPr>
            <a:grpSpLocks/>
          </p:cNvGrpSpPr>
          <p:nvPr/>
        </p:nvGrpSpPr>
        <p:grpSpPr bwMode="auto">
          <a:xfrm>
            <a:off x="6376988" y="968375"/>
            <a:ext cx="390525" cy="641350"/>
            <a:chOff x="4140" y="429"/>
            <a:chExt cx="1425" cy="2396"/>
          </a:xfrm>
        </p:grpSpPr>
        <p:sp>
          <p:nvSpPr>
            <p:cNvPr id="70724" name="Freeform 246"/>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70725" name="Rectangle 247"/>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70726" name="Freeform 248"/>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70727" name="Freeform 249"/>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728" name="Rectangle 250"/>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729" name="Group 251"/>
            <p:cNvGrpSpPr>
              <a:grpSpLocks/>
            </p:cNvGrpSpPr>
            <p:nvPr/>
          </p:nvGrpSpPr>
          <p:grpSpPr bwMode="auto">
            <a:xfrm>
              <a:off x="4749" y="668"/>
              <a:ext cx="581" cy="145"/>
              <a:chOff x="614" y="2568"/>
              <a:chExt cx="725" cy="139"/>
            </a:xfrm>
          </p:grpSpPr>
          <p:sp>
            <p:nvSpPr>
              <p:cNvPr id="70754" name="AutoShape 252"/>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55" name="AutoShape 253"/>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30" name="Rectangle 254"/>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731" name="Group 255"/>
            <p:cNvGrpSpPr>
              <a:grpSpLocks/>
            </p:cNvGrpSpPr>
            <p:nvPr/>
          </p:nvGrpSpPr>
          <p:grpSpPr bwMode="auto">
            <a:xfrm>
              <a:off x="4747" y="994"/>
              <a:ext cx="581" cy="134"/>
              <a:chOff x="614" y="2568"/>
              <a:chExt cx="725" cy="139"/>
            </a:xfrm>
          </p:grpSpPr>
          <p:sp>
            <p:nvSpPr>
              <p:cNvPr id="70752" name="AutoShape 256"/>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53" name="AutoShape 257"/>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32" name="Rectangle 258"/>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70733" name="Rectangle 259"/>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734" name="Group 260"/>
            <p:cNvGrpSpPr>
              <a:grpSpLocks/>
            </p:cNvGrpSpPr>
            <p:nvPr/>
          </p:nvGrpSpPr>
          <p:grpSpPr bwMode="auto">
            <a:xfrm>
              <a:off x="4735" y="1627"/>
              <a:ext cx="582" cy="151"/>
              <a:chOff x="614" y="2568"/>
              <a:chExt cx="725" cy="139"/>
            </a:xfrm>
          </p:grpSpPr>
          <p:sp>
            <p:nvSpPr>
              <p:cNvPr id="70750" name="AutoShape 261"/>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51" name="AutoShape 262"/>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35" name="Freeform 263"/>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70736" name="Group 264"/>
            <p:cNvGrpSpPr>
              <a:grpSpLocks/>
            </p:cNvGrpSpPr>
            <p:nvPr/>
          </p:nvGrpSpPr>
          <p:grpSpPr bwMode="auto">
            <a:xfrm>
              <a:off x="4739" y="1327"/>
              <a:ext cx="582" cy="139"/>
              <a:chOff x="614" y="2568"/>
              <a:chExt cx="725" cy="139"/>
            </a:xfrm>
          </p:grpSpPr>
          <p:sp>
            <p:nvSpPr>
              <p:cNvPr id="70748" name="AutoShape 265"/>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49" name="AutoShape 266"/>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37" name="Rectangle 267"/>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70738" name="Freeform 268"/>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739" name="Freeform 269"/>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740" name="Oval 270"/>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tr-TR"/>
            </a:p>
          </p:txBody>
        </p:sp>
        <p:sp>
          <p:nvSpPr>
            <p:cNvPr id="70741" name="Freeform 271"/>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70742" name="AutoShape 272"/>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70743" name="AutoShape 273"/>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70744" name="Oval 274"/>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tr-TR"/>
            </a:p>
          </p:txBody>
        </p:sp>
        <p:sp>
          <p:nvSpPr>
            <p:cNvPr id="70745" name="Oval 275"/>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70746" name="Oval 276"/>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tr-TR"/>
            </a:p>
          </p:txBody>
        </p:sp>
        <p:sp>
          <p:nvSpPr>
            <p:cNvPr id="70747" name="Rectangle 277"/>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70690" name="Group 311"/>
          <p:cNvGrpSpPr>
            <a:grpSpLocks/>
          </p:cNvGrpSpPr>
          <p:nvPr/>
        </p:nvGrpSpPr>
        <p:grpSpPr bwMode="auto">
          <a:xfrm>
            <a:off x="7192963" y="2220913"/>
            <a:ext cx="390525" cy="641350"/>
            <a:chOff x="4140" y="429"/>
            <a:chExt cx="1425" cy="2396"/>
          </a:xfrm>
        </p:grpSpPr>
        <p:sp>
          <p:nvSpPr>
            <p:cNvPr id="70692" name="Freeform 312"/>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70693" name="Rectangle 313"/>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70694" name="Freeform 314"/>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70695" name="Freeform 315"/>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696" name="Rectangle 316"/>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697" name="Group 317"/>
            <p:cNvGrpSpPr>
              <a:grpSpLocks/>
            </p:cNvGrpSpPr>
            <p:nvPr/>
          </p:nvGrpSpPr>
          <p:grpSpPr bwMode="auto">
            <a:xfrm>
              <a:off x="4749" y="668"/>
              <a:ext cx="581" cy="145"/>
              <a:chOff x="614" y="2568"/>
              <a:chExt cx="725" cy="139"/>
            </a:xfrm>
          </p:grpSpPr>
          <p:sp>
            <p:nvSpPr>
              <p:cNvPr id="70722" name="AutoShape 318"/>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23" name="AutoShape 319"/>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698" name="Rectangle 320"/>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699" name="Group 321"/>
            <p:cNvGrpSpPr>
              <a:grpSpLocks/>
            </p:cNvGrpSpPr>
            <p:nvPr/>
          </p:nvGrpSpPr>
          <p:grpSpPr bwMode="auto">
            <a:xfrm>
              <a:off x="4747" y="994"/>
              <a:ext cx="581" cy="134"/>
              <a:chOff x="614" y="2568"/>
              <a:chExt cx="725" cy="139"/>
            </a:xfrm>
          </p:grpSpPr>
          <p:sp>
            <p:nvSpPr>
              <p:cNvPr id="70720" name="AutoShape 322"/>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21" name="AutoShape 323"/>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00" name="Rectangle 324"/>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70701" name="Rectangle 325"/>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0702" name="Group 326"/>
            <p:cNvGrpSpPr>
              <a:grpSpLocks/>
            </p:cNvGrpSpPr>
            <p:nvPr/>
          </p:nvGrpSpPr>
          <p:grpSpPr bwMode="auto">
            <a:xfrm>
              <a:off x="4735" y="1627"/>
              <a:ext cx="582" cy="151"/>
              <a:chOff x="614" y="2568"/>
              <a:chExt cx="725" cy="139"/>
            </a:xfrm>
          </p:grpSpPr>
          <p:sp>
            <p:nvSpPr>
              <p:cNvPr id="70718" name="AutoShape 327"/>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19" name="AutoShape 328"/>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03" name="Freeform 329"/>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70704" name="Group 330"/>
            <p:cNvGrpSpPr>
              <a:grpSpLocks/>
            </p:cNvGrpSpPr>
            <p:nvPr/>
          </p:nvGrpSpPr>
          <p:grpSpPr bwMode="auto">
            <a:xfrm>
              <a:off x="4739" y="1327"/>
              <a:ext cx="582" cy="139"/>
              <a:chOff x="614" y="2568"/>
              <a:chExt cx="725" cy="139"/>
            </a:xfrm>
          </p:grpSpPr>
          <p:sp>
            <p:nvSpPr>
              <p:cNvPr id="70716" name="AutoShape 331"/>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0717" name="AutoShape 332"/>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0705" name="Rectangle 333"/>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70706" name="Freeform 334"/>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707" name="Freeform 335"/>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0708" name="Oval 336"/>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tr-TR"/>
            </a:p>
          </p:txBody>
        </p:sp>
        <p:sp>
          <p:nvSpPr>
            <p:cNvPr id="70709" name="Freeform 337"/>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70710" name="AutoShape 338"/>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70711" name="AutoShape 339"/>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70712" name="Oval 340"/>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tr-TR"/>
            </a:p>
          </p:txBody>
        </p:sp>
        <p:sp>
          <p:nvSpPr>
            <p:cNvPr id="70713" name="Oval 341"/>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70714" name="Oval 342"/>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tr-TR"/>
            </a:p>
          </p:txBody>
        </p:sp>
        <p:sp>
          <p:nvSpPr>
            <p:cNvPr id="70715" name="Rectangle 343"/>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tr-TR"/>
            </a:p>
          </p:txBody>
        </p:sp>
      </p:grpSp>
      <p:sp>
        <p:nvSpPr>
          <p:cNvPr id="2" name="Veri Yer Tutucusu 1"/>
          <p:cNvSpPr>
            <a:spLocks noGrp="1"/>
          </p:cNvSpPr>
          <p:nvPr>
            <p:ph type="dt" sz="quarter" idx="10"/>
          </p:nvPr>
        </p:nvSpPr>
        <p:spPr/>
        <p:txBody>
          <a:bodyPr/>
          <a:lstStyle/>
          <a:p>
            <a:pPr>
              <a:defRPr/>
            </a:pPr>
            <a:fld id="{DA2B0C39-D2FA-4DDF-897B-BA82F2DB2189}" type="datetime1">
              <a:rPr/>
              <a:pPr>
                <a:defRPr/>
              </a:pPr>
              <a:t>10/16/2012</a:t>
            </a:fld>
            <a:endParaRP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71683" name="Rectangle 8"/>
          <p:cNvSpPr>
            <a:spLocks noGrp="1" noChangeArrowheads="1"/>
          </p:cNvSpPr>
          <p:nvPr>
            <p:ph type="sldNum" sz="quarter" idx="12"/>
          </p:nvPr>
        </p:nvSpPr>
        <p:spPr>
          <a:noFill/>
        </p:spPr>
        <p:txBody>
          <a:bodyPr/>
          <a:lstStyle/>
          <a:p>
            <a:r>
              <a:rPr lang="en-US" smtClean="0">
                <a:latin typeface="Tahoma" pitchFamily="34" charset="0"/>
              </a:rPr>
              <a:t>2-</a:t>
            </a:r>
            <a:fld id="{4D27D59A-A3F4-4419-B70D-F935095BC813}" type="slidenum">
              <a:rPr lang="en-US" smtClean="0">
                <a:latin typeface="Tahoma" pitchFamily="34" charset="0"/>
              </a:rPr>
              <a:pPr/>
              <a:t>69</a:t>
            </a:fld>
            <a:endParaRPr lang="en-US" smtClean="0">
              <a:latin typeface="Tahoma" pitchFamily="34" charset="0"/>
            </a:endParaRPr>
          </a:p>
        </p:txBody>
      </p:sp>
      <p:pic>
        <p:nvPicPr>
          <p:cNvPr id="71684" name="Picture 10" descr="underline_base"/>
          <p:cNvPicPr>
            <a:picLocks noChangeArrowheads="1"/>
          </p:cNvPicPr>
          <p:nvPr/>
        </p:nvPicPr>
        <p:blipFill>
          <a:blip r:embed="rId3"/>
          <a:srcRect/>
          <a:stretch>
            <a:fillRect/>
          </a:stretch>
        </p:blipFill>
        <p:spPr bwMode="auto">
          <a:xfrm>
            <a:off x="565150" y="862013"/>
            <a:ext cx="6856413" cy="173037"/>
          </a:xfrm>
          <a:prstGeom prst="rect">
            <a:avLst/>
          </a:prstGeom>
          <a:noFill/>
          <a:ln w="9525">
            <a:noFill/>
            <a:miter lim="800000"/>
            <a:headEnd/>
            <a:tailEnd/>
          </a:ln>
        </p:spPr>
      </p:pic>
      <p:sp>
        <p:nvSpPr>
          <p:cNvPr id="71685" name="Rectangle 2"/>
          <p:cNvSpPr>
            <a:spLocks noGrp="1" noChangeArrowheads="1"/>
          </p:cNvSpPr>
          <p:nvPr>
            <p:ph type="title"/>
          </p:nvPr>
        </p:nvSpPr>
        <p:spPr>
          <a:xfrm>
            <a:off x="533400" y="146050"/>
            <a:ext cx="7772400" cy="969963"/>
          </a:xfrm>
        </p:spPr>
        <p:txBody>
          <a:bodyPr/>
          <a:lstStyle/>
          <a:p>
            <a:r>
              <a:rPr lang="en-US" sz="4000" smtClean="0">
                <a:ea typeface="ＭＳ Ｐゴシック" pitchFamily="34" charset="-128"/>
              </a:rPr>
              <a:t>DNS: caching, updating records</a:t>
            </a:r>
          </a:p>
        </p:txBody>
      </p:sp>
      <p:sp>
        <p:nvSpPr>
          <p:cNvPr id="71686" name="Rectangle 3"/>
          <p:cNvSpPr>
            <a:spLocks noGrp="1" noChangeArrowheads="1"/>
          </p:cNvSpPr>
          <p:nvPr>
            <p:ph type="body" sz="half" idx="1"/>
          </p:nvPr>
        </p:nvSpPr>
        <p:spPr>
          <a:xfrm>
            <a:off x="619125" y="1438275"/>
            <a:ext cx="7926388" cy="4733925"/>
          </a:xfrm>
        </p:spPr>
        <p:txBody>
          <a:bodyPr/>
          <a:lstStyle/>
          <a:p>
            <a:r>
              <a:rPr lang="en-US" smtClean="0">
                <a:ea typeface="ＭＳ Ｐゴシック" pitchFamily="34" charset="-128"/>
              </a:rPr>
              <a:t>once (any) name server learns mapping, it </a:t>
            </a:r>
            <a:r>
              <a:rPr lang="en-US" i="1" smtClean="0">
                <a:solidFill>
                  <a:srgbClr val="000099"/>
                </a:solidFill>
                <a:ea typeface="ＭＳ Ｐゴシック" pitchFamily="34" charset="-128"/>
              </a:rPr>
              <a:t>caches</a:t>
            </a:r>
            <a:r>
              <a:rPr lang="en-US" smtClean="0">
                <a:ea typeface="ＭＳ Ｐゴシック" pitchFamily="34" charset="-128"/>
              </a:rPr>
              <a:t> mapping</a:t>
            </a:r>
          </a:p>
          <a:p>
            <a:pPr lvl="1"/>
            <a:r>
              <a:rPr lang="en-US" smtClean="0">
                <a:ea typeface="ＭＳ Ｐゴシック" pitchFamily="34" charset="-128"/>
              </a:rPr>
              <a:t>cache entries timeout (disappear) after some time (TTL)</a:t>
            </a:r>
          </a:p>
          <a:p>
            <a:pPr lvl="1"/>
            <a:r>
              <a:rPr lang="en-US" smtClean="0">
                <a:ea typeface="ＭＳ Ｐゴシック" pitchFamily="34" charset="-128"/>
              </a:rPr>
              <a:t>TLD servers typically cached in local name servers</a:t>
            </a:r>
          </a:p>
          <a:p>
            <a:pPr lvl="2"/>
            <a:r>
              <a:rPr lang="en-US" smtClean="0">
                <a:latin typeface="Gill Sans MT" pitchFamily="34" charset="0"/>
                <a:ea typeface="ＭＳ Ｐゴシック" pitchFamily="34" charset="-128"/>
              </a:rPr>
              <a:t>thus root name servers not often visited</a:t>
            </a:r>
            <a:endParaRPr lang="en-US" smtClean="0">
              <a:ea typeface="ＭＳ Ｐゴシック" pitchFamily="34" charset="-128"/>
            </a:endParaRPr>
          </a:p>
          <a:p>
            <a:r>
              <a:rPr lang="en-US" smtClean="0">
                <a:ea typeface="ＭＳ Ｐゴシック" pitchFamily="34" charset="-128"/>
              </a:rPr>
              <a:t>cached entries may be </a:t>
            </a:r>
            <a:r>
              <a:rPr lang="en-US" i="1" smtClean="0">
                <a:solidFill>
                  <a:srgbClr val="CC0000"/>
                </a:solidFill>
                <a:ea typeface="ＭＳ Ｐゴシック" pitchFamily="34" charset="-128"/>
              </a:rPr>
              <a:t>out-of-date</a:t>
            </a:r>
            <a:r>
              <a:rPr lang="en-US" smtClean="0">
                <a:ea typeface="ＭＳ Ｐゴシック" pitchFamily="34" charset="-128"/>
              </a:rPr>
              <a:t> (best effort name-to-address translation!)</a:t>
            </a:r>
          </a:p>
          <a:p>
            <a:pPr lvl="1"/>
            <a:r>
              <a:rPr lang="en-US" smtClean="0">
                <a:ea typeface="ＭＳ Ｐゴシック" pitchFamily="34" charset="-128"/>
              </a:rPr>
              <a:t>if name host changes IP address, may not be known Internet-wide until all TTLs expire</a:t>
            </a:r>
          </a:p>
          <a:p>
            <a:r>
              <a:rPr lang="en-US" smtClean="0">
                <a:ea typeface="ＭＳ Ｐゴシック" pitchFamily="34" charset="-128"/>
              </a:rPr>
              <a:t>update/notify mechanisms proposed IETF standard</a:t>
            </a:r>
          </a:p>
          <a:p>
            <a:pPr lvl="1"/>
            <a:r>
              <a:rPr lang="en-US" smtClean="0">
                <a:ea typeface="ＭＳ Ｐゴシック" pitchFamily="34" charset="-128"/>
              </a:rPr>
              <a:t>RFC 2136</a:t>
            </a:r>
          </a:p>
        </p:txBody>
      </p:sp>
      <p:sp>
        <p:nvSpPr>
          <p:cNvPr id="2" name="Veri Yer Tutucusu 1"/>
          <p:cNvSpPr>
            <a:spLocks noGrp="1"/>
          </p:cNvSpPr>
          <p:nvPr>
            <p:ph type="dt" sz="quarter" idx="10"/>
          </p:nvPr>
        </p:nvSpPr>
        <p:spPr/>
        <p:txBody>
          <a:bodyPr/>
          <a:lstStyle/>
          <a:p>
            <a:pPr>
              <a:defRPr/>
            </a:pPr>
            <a:fld id="{FEDBDDF7-4C44-4B85-88C1-C3B757EA4D3E}" type="datetime1">
              <a:rPr/>
              <a:pPr>
                <a:defRPr/>
              </a:pPr>
              <a:t>10/16/2012</a:t>
            </a:fld>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8195" name="Rectangle 8"/>
          <p:cNvSpPr>
            <a:spLocks noGrp="1" noChangeArrowheads="1"/>
          </p:cNvSpPr>
          <p:nvPr>
            <p:ph type="sldNum" sz="quarter" idx="12"/>
          </p:nvPr>
        </p:nvSpPr>
        <p:spPr>
          <a:noFill/>
        </p:spPr>
        <p:txBody>
          <a:bodyPr/>
          <a:lstStyle/>
          <a:p>
            <a:r>
              <a:rPr lang="en-US" smtClean="0">
                <a:latin typeface="Tahoma" pitchFamily="34" charset="0"/>
              </a:rPr>
              <a:t>2-</a:t>
            </a:r>
            <a:fld id="{79FB4A54-8DE3-4085-BAAC-FBFBA47397AC}" type="slidenum">
              <a:rPr lang="en-US" smtClean="0">
                <a:latin typeface="Tahoma" pitchFamily="34" charset="0"/>
              </a:rPr>
              <a:pPr/>
              <a:t>7</a:t>
            </a:fld>
            <a:endParaRPr lang="en-US" smtClean="0">
              <a:latin typeface="Tahoma" pitchFamily="34" charset="0"/>
            </a:endParaRPr>
          </a:p>
        </p:txBody>
      </p:sp>
      <p:grpSp>
        <p:nvGrpSpPr>
          <p:cNvPr id="8196" name="Group 582"/>
          <p:cNvGrpSpPr>
            <a:grpSpLocks/>
          </p:cNvGrpSpPr>
          <p:nvPr/>
        </p:nvGrpSpPr>
        <p:grpSpPr bwMode="auto">
          <a:xfrm>
            <a:off x="542925" y="1492250"/>
            <a:ext cx="3540125" cy="4545013"/>
            <a:chOff x="3277" y="974"/>
            <a:chExt cx="2230" cy="2863"/>
          </a:xfrm>
        </p:grpSpPr>
        <p:sp>
          <p:nvSpPr>
            <p:cNvPr id="8204" name="Freeform 583"/>
            <p:cNvSpPr>
              <a:spLocks/>
            </p:cNvSpPr>
            <p:nvPr/>
          </p:nvSpPr>
          <p:spPr bwMode="auto">
            <a:xfrm>
              <a:off x="3277" y="1079"/>
              <a:ext cx="1094" cy="675"/>
            </a:xfrm>
            <a:custGeom>
              <a:avLst/>
              <a:gdLst>
                <a:gd name="T0" fmla="*/ 1244 w 1036"/>
                <a:gd name="T1" fmla="*/ 11 h 675"/>
                <a:gd name="T2" fmla="*/ 751 w 1036"/>
                <a:gd name="T3" fmla="*/ 53 h 675"/>
                <a:gd name="T4" fmla="*/ 397 w 1036"/>
                <a:gd name="T5" fmla="*/ 129 h 675"/>
                <a:gd name="T6" fmla="*/ 295 w 1036"/>
                <a:gd name="T7" fmla="*/ 229 h 675"/>
                <a:gd name="T8" fmla="*/ 41 w 1036"/>
                <a:gd name="T9" fmla="*/ 297 h 675"/>
                <a:gd name="T10" fmla="*/ 33 w 1036"/>
                <a:gd name="T11" fmla="*/ 459 h 675"/>
                <a:gd name="T12" fmla="*/ 253 w 1036"/>
                <a:gd name="T13" fmla="*/ 489 h 675"/>
                <a:gd name="T14" fmla="*/ 883 w 1036"/>
                <a:gd name="T15" fmla="*/ 489 h 675"/>
                <a:gd name="T16" fmla="*/ 1149 w 1036"/>
                <a:gd name="T17" fmla="*/ 555 h 675"/>
                <a:gd name="T18" fmla="*/ 1446 w 1036"/>
                <a:gd name="T19" fmla="*/ 657 h 675"/>
                <a:gd name="T20" fmla="*/ 1672 w 1036"/>
                <a:gd name="T21" fmla="*/ 661 h 675"/>
                <a:gd name="T22" fmla="*/ 1829 w 1036"/>
                <a:gd name="T23" fmla="*/ 603 h 675"/>
                <a:gd name="T24" fmla="*/ 1908 w 1036"/>
                <a:gd name="T25" fmla="*/ 445 h 675"/>
                <a:gd name="T26" fmla="*/ 1957 w 1036"/>
                <a:gd name="T27" fmla="*/ 291 h 675"/>
                <a:gd name="T28" fmla="*/ 1963 w 1036"/>
                <a:gd name="T29" fmla="*/ 107 h 675"/>
                <a:gd name="T30" fmla="*/ 1795 w 1036"/>
                <a:gd name="T31" fmla="*/ 17 h 675"/>
                <a:gd name="T32" fmla="*/ 1491 w 1036"/>
                <a:gd name="T33" fmla="*/ 3 h 675"/>
                <a:gd name="T34" fmla="*/ 1244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tr-TR"/>
            </a:p>
          </p:txBody>
        </p:sp>
        <p:grpSp>
          <p:nvGrpSpPr>
            <p:cNvPr id="8205" name="Group 584"/>
            <p:cNvGrpSpPr>
              <a:grpSpLocks/>
            </p:cNvGrpSpPr>
            <p:nvPr/>
          </p:nvGrpSpPr>
          <p:grpSpPr bwMode="auto">
            <a:xfrm>
              <a:off x="3383" y="1920"/>
              <a:ext cx="919" cy="588"/>
              <a:chOff x="2889" y="1631"/>
              <a:chExt cx="980" cy="743"/>
            </a:xfrm>
          </p:grpSpPr>
          <p:sp>
            <p:nvSpPr>
              <p:cNvPr id="8579" name="Rectangle 585"/>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tr-TR"/>
              </a:p>
            </p:txBody>
          </p:sp>
          <p:sp>
            <p:nvSpPr>
              <p:cNvPr id="8580" name="AutoShape 586"/>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tr-TR" sz="2400">
                  <a:solidFill>
                    <a:srgbClr val="00CCFF"/>
                  </a:solidFill>
                </a:endParaRPr>
              </a:p>
            </p:txBody>
          </p:sp>
        </p:grpSp>
        <p:sp>
          <p:nvSpPr>
            <p:cNvPr id="8206" name="Freeform 587"/>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tr-TR"/>
            </a:p>
          </p:txBody>
        </p:sp>
        <p:sp>
          <p:nvSpPr>
            <p:cNvPr id="8207" name="Line 588"/>
            <p:cNvSpPr>
              <a:spLocks noChangeShapeType="1"/>
            </p:cNvSpPr>
            <p:nvPr/>
          </p:nvSpPr>
          <p:spPr bwMode="auto">
            <a:xfrm rot="16200000" flipV="1">
              <a:off x="4915" y="3313"/>
              <a:ext cx="285" cy="11"/>
            </a:xfrm>
            <a:prstGeom prst="line">
              <a:avLst/>
            </a:prstGeom>
            <a:noFill/>
            <a:ln w="12700">
              <a:solidFill>
                <a:schemeClr val="bg2"/>
              </a:solidFill>
              <a:round/>
              <a:headEnd/>
              <a:tailEnd/>
            </a:ln>
          </p:spPr>
          <p:txBody>
            <a:bodyPr wrap="none" anchor="ctr"/>
            <a:lstStyle/>
            <a:p>
              <a:endParaRPr lang="tr-TR"/>
            </a:p>
          </p:txBody>
        </p:sp>
        <p:sp>
          <p:nvSpPr>
            <p:cNvPr id="8208" name="Line 589"/>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tr-TR"/>
            </a:p>
          </p:txBody>
        </p:sp>
        <p:sp>
          <p:nvSpPr>
            <p:cNvPr id="8209" name="Line 590"/>
            <p:cNvSpPr>
              <a:spLocks noChangeShapeType="1"/>
            </p:cNvSpPr>
            <p:nvPr/>
          </p:nvSpPr>
          <p:spPr bwMode="auto">
            <a:xfrm rot="16200000" flipH="1">
              <a:off x="5116" y="3190"/>
              <a:ext cx="96" cy="45"/>
            </a:xfrm>
            <a:prstGeom prst="line">
              <a:avLst/>
            </a:prstGeom>
            <a:noFill/>
            <a:ln w="12700">
              <a:solidFill>
                <a:schemeClr val="bg2"/>
              </a:solidFill>
              <a:round/>
              <a:headEnd/>
              <a:tailEnd/>
            </a:ln>
          </p:spPr>
          <p:txBody>
            <a:bodyPr wrap="none" anchor="ctr"/>
            <a:lstStyle/>
            <a:p>
              <a:endParaRPr lang="tr-TR"/>
            </a:p>
          </p:txBody>
        </p:sp>
        <p:sp>
          <p:nvSpPr>
            <p:cNvPr id="8210" name="Line 592"/>
            <p:cNvSpPr>
              <a:spLocks noChangeShapeType="1"/>
            </p:cNvSpPr>
            <p:nvPr/>
          </p:nvSpPr>
          <p:spPr bwMode="auto">
            <a:xfrm>
              <a:off x="3843" y="3009"/>
              <a:ext cx="94" cy="107"/>
            </a:xfrm>
            <a:prstGeom prst="line">
              <a:avLst/>
            </a:prstGeom>
            <a:noFill/>
            <a:ln w="9525">
              <a:solidFill>
                <a:schemeClr val="bg2"/>
              </a:solidFill>
              <a:round/>
              <a:headEnd/>
              <a:tailEnd/>
            </a:ln>
          </p:spPr>
          <p:txBody>
            <a:bodyPr/>
            <a:lstStyle/>
            <a:p>
              <a:endParaRPr lang="tr-TR"/>
            </a:p>
          </p:txBody>
        </p:sp>
        <p:sp>
          <p:nvSpPr>
            <p:cNvPr id="8211" name="Line 593"/>
            <p:cNvSpPr>
              <a:spLocks noChangeShapeType="1"/>
            </p:cNvSpPr>
            <p:nvPr/>
          </p:nvSpPr>
          <p:spPr bwMode="auto">
            <a:xfrm flipV="1">
              <a:off x="3680" y="3150"/>
              <a:ext cx="261" cy="71"/>
            </a:xfrm>
            <a:prstGeom prst="line">
              <a:avLst/>
            </a:prstGeom>
            <a:noFill/>
            <a:ln w="9525">
              <a:solidFill>
                <a:schemeClr val="bg2"/>
              </a:solidFill>
              <a:round/>
              <a:headEnd/>
              <a:tailEnd/>
            </a:ln>
          </p:spPr>
          <p:txBody>
            <a:bodyPr/>
            <a:lstStyle/>
            <a:p>
              <a:endParaRPr lang="tr-TR"/>
            </a:p>
          </p:txBody>
        </p:sp>
        <p:sp>
          <p:nvSpPr>
            <p:cNvPr id="8212" name="Line 596"/>
            <p:cNvSpPr>
              <a:spLocks noChangeShapeType="1"/>
            </p:cNvSpPr>
            <p:nvPr/>
          </p:nvSpPr>
          <p:spPr bwMode="auto">
            <a:xfrm flipH="1">
              <a:off x="3948" y="3209"/>
              <a:ext cx="98" cy="112"/>
            </a:xfrm>
            <a:prstGeom prst="line">
              <a:avLst/>
            </a:prstGeom>
            <a:noFill/>
            <a:ln w="9525">
              <a:solidFill>
                <a:schemeClr val="bg2"/>
              </a:solidFill>
              <a:round/>
              <a:headEnd/>
              <a:tailEnd/>
            </a:ln>
          </p:spPr>
          <p:txBody>
            <a:bodyPr/>
            <a:lstStyle/>
            <a:p>
              <a:endParaRPr lang="tr-TR"/>
            </a:p>
          </p:txBody>
        </p:sp>
        <p:sp>
          <p:nvSpPr>
            <p:cNvPr id="8213" name="Line 597"/>
            <p:cNvSpPr>
              <a:spLocks noChangeShapeType="1"/>
            </p:cNvSpPr>
            <p:nvPr/>
          </p:nvSpPr>
          <p:spPr bwMode="auto">
            <a:xfrm flipH="1" flipV="1">
              <a:off x="4132" y="3213"/>
              <a:ext cx="65" cy="109"/>
            </a:xfrm>
            <a:prstGeom prst="line">
              <a:avLst/>
            </a:prstGeom>
            <a:noFill/>
            <a:ln w="9525">
              <a:solidFill>
                <a:schemeClr val="bg2"/>
              </a:solidFill>
              <a:round/>
              <a:headEnd/>
              <a:tailEnd/>
            </a:ln>
          </p:spPr>
          <p:txBody>
            <a:bodyPr/>
            <a:lstStyle/>
            <a:p>
              <a:endParaRPr lang="tr-TR"/>
            </a:p>
          </p:txBody>
        </p:sp>
        <p:sp>
          <p:nvSpPr>
            <p:cNvPr id="8214" name="Line 598"/>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tr-TR"/>
            </a:p>
          </p:txBody>
        </p:sp>
        <p:sp>
          <p:nvSpPr>
            <p:cNvPr id="8215" name="Line 600"/>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tr-TR"/>
            </a:p>
          </p:txBody>
        </p:sp>
        <p:sp>
          <p:nvSpPr>
            <p:cNvPr id="8216" name="Line 601"/>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tr-TR"/>
            </a:p>
          </p:txBody>
        </p:sp>
        <p:grpSp>
          <p:nvGrpSpPr>
            <p:cNvPr id="8217" name="Group 602"/>
            <p:cNvGrpSpPr>
              <a:grpSpLocks/>
            </p:cNvGrpSpPr>
            <p:nvPr/>
          </p:nvGrpSpPr>
          <p:grpSpPr bwMode="auto">
            <a:xfrm>
              <a:off x="3535" y="2207"/>
              <a:ext cx="319" cy="222"/>
              <a:chOff x="2967" y="478"/>
              <a:chExt cx="788" cy="625"/>
            </a:xfrm>
          </p:grpSpPr>
          <p:pic>
            <p:nvPicPr>
              <p:cNvPr id="8577" name="Picture 603" descr="access_point_stylized_small"/>
              <p:cNvPicPr>
                <a:picLocks noChangeAspect="1" noChangeArrowheads="1"/>
              </p:cNvPicPr>
              <p:nvPr/>
            </p:nvPicPr>
            <p:blipFill>
              <a:blip r:embed="rId3"/>
              <a:srcRect/>
              <a:stretch>
                <a:fillRect/>
              </a:stretch>
            </p:blipFill>
            <p:spPr bwMode="auto">
              <a:xfrm>
                <a:off x="3012" y="559"/>
                <a:ext cx="576" cy="544"/>
              </a:xfrm>
              <a:prstGeom prst="rect">
                <a:avLst/>
              </a:prstGeom>
              <a:noFill/>
              <a:ln w="9525">
                <a:noFill/>
                <a:miter lim="800000"/>
                <a:headEnd/>
                <a:tailEnd/>
              </a:ln>
            </p:spPr>
          </p:pic>
          <p:pic>
            <p:nvPicPr>
              <p:cNvPr id="8578" name="Picture 604" descr="antenna_radiation_stylized"/>
              <p:cNvPicPr>
                <a:picLocks noChangeAspect="1" noChangeArrowheads="1"/>
              </p:cNvPicPr>
              <p:nvPr/>
            </p:nvPicPr>
            <p:blipFill>
              <a:blip r:embed="rId4"/>
              <a:srcRect/>
              <a:stretch>
                <a:fillRect/>
              </a:stretch>
            </p:blipFill>
            <p:spPr bwMode="auto">
              <a:xfrm>
                <a:off x="2967" y="478"/>
                <a:ext cx="788" cy="188"/>
              </a:xfrm>
              <a:prstGeom prst="rect">
                <a:avLst/>
              </a:prstGeom>
              <a:noFill/>
              <a:ln w="9525">
                <a:noFill/>
                <a:miter lim="800000"/>
                <a:headEnd/>
                <a:tailEnd/>
              </a:ln>
            </p:spPr>
          </p:pic>
        </p:grpSp>
        <p:sp>
          <p:nvSpPr>
            <p:cNvPr id="8218" name="Freeform 605"/>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tr-TR"/>
            </a:p>
          </p:txBody>
        </p:sp>
        <p:sp>
          <p:nvSpPr>
            <p:cNvPr id="8219" name="Freeform 606"/>
            <p:cNvSpPr>
              <a:spLocks/>
            </p:cNvSpPr>
            <p:nvPr/>
          </p:nvSpPr>
          <p:spPr bwMode="auto">
            <a:xfrm>
              <a:off x="4417" y="1263"/>
              <a:ext cx="1090" cy="709"/>
            </a:xfrm>
            <a:custGeom>
              <a:avLst/>
              <a:gdLst>
                <a:gd name="T0" fmla="*/ 29695 w 765"/>
                <a:gd name="T1" fmla="*/ 1821 h 459"/>
                <a:gd name="T2" fmla="*/ 20124 w 765"/>
                <a:gd name="T3" fmla="*/ 12932 h 459"/>
                <a:gd name="T4" fmla="*/ 6732 w 765"/>
                <a:gd name="T5" fmla="*/ 18406 h 459"/>
                <a:gd name="T6" fmla="*/ 962 w 765"/>
                <a:gd name="T7" fmla="*/ 62023 h 459"/>
                <a:gd name="T8" fmla="*/ 12591 w 765"/>
                <a:gd name="T9" fmla="*/ 81949 h 459"/>
                <a:gd name="T10" fmla="*/ 24204 w 765"/>
                <a:gd name="T11" fmla="*/ 78549 h 459"/>
                <a:gd name="T12" fmla="*/ 40854 w 765"/>
                <a:gd name="T13" fmla="*/ 81949 h 459"/>
                <a:gd name="T14" fmla="*/ 48888 w 765"/>
                <a:gd name="T15" fmla="*/ 80047 h 459"/>
                <a:gd name="T16" fmla="*/ 52623 w 765"/>
                <a:gd name="T17" fmla="*/ 68680 h 459"/>
                <a:gd name="T18" fmla="*/ 52531 w 765"/>
                <a:gd name="T19" fmla="*/ 29152 h 459"/>
                <a:gd name="T20" fmla="*/ 46361 w 765"/>
                <a:gd name="T21" fmla="*/ 6359 h 459"/>
                <a:gd name="T22" fmla="*/ 29695 w 765"/>
                <a:gd name="T23" fmla="*/ 1821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tr-TR"/>
            </a:p>
          </p:txBody>
        </p:sp>
        <p:sp>
          <p:nvSpPr>
            <p:cNvPr id="8220" name="Line 607"/>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tr-TR"/>
            </a:p>
          </p:txBody>
        </p:sp>
        <p:sp>
          <p:nvSpPr>
            <p:cNvPr id="8221" name="Line 608"/>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tr-TR"/>
            </a:p>
          </p:txBody>
        </p:sp>
        <p:sp>
          <p:nvSpPr>
            <p:cNvPr id="8222" name="Line 609"/>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tr-TR"/>
            </a:p>
          </p:txBody>
        </p:sp>
        <p:sp>
          <p:nvSpPr>
            <p:cNvPr id="8223" name="Line 610"/>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tr-TR"/>
            </a:p>
          </p:txBody>
        </p:sp>
        <p:sp>
          <p:nvSpPr>
            <p:cNvPr id="8224" name="Line 611"/>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tr-TR"/>
            </a:p>
          </p:txBody>
        </p:sp>
        <p:sp>
          <p:nvSpPr>
            <p:cNvPr id="8225" name="Line 612"/>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tr-TR"/>
            </a:p>
          </p:txBody>
        </p:sp>
        <p:sp>
          <p:nvSpPr>
            <p:cNvPr id="8226" name="Line 613"/>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tr-TR"/>
            </a:p>
          </p:txBody>
        </p:sp>
        <p:sp>
          <p:nvSpPr>
            <p:cNvPr id="8227" name="Line 614"/>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tr-TR"/>
            </a:p>
          </p:txBody>
        </p:sp>
        <p:sp>
          <p:nvSpPr>
            <p:cNvPr id="8228" name="Line 615"/>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tr-TR"/>
            </a:p>
          </p:txBody>
        </p:sp>
        <p:sp>
          <p:nvSpPr>
            <p:cNvPr id="8229" name="Line 616"/>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tr-TR"/>
            </a:p>
          </p:txBody>
        </p:sp>
        <p:sp>
          <p:nvSpPr>
            <p:cNvPr id="8230" name="Line 617"/>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tr-TR"/>
            </a:p>
          </p:txBody>
        </p:sp>
        <p:sp>
          <p:nvSpPr>
            <p:cNvPr id="8231" name="Line 618"/>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tr-TR"/>
            </a:p>
          </p:txBody>
        </p:sp>
        <p:sp>
          <p:nvSpPr>
            <p:cNvPr id="8232" name="Line 619"/>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tr-TR"/>
            </a:p>
          </p:txBody>
        </p:sp>
        <p:sp>
          <p:nvSpPr>
            <p:cNvPr id="8233" name="Line 620"/>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tr-TR"/>
            </a:p>
          </p:txBody>
        </p:sp>
        <p:sp>
          <p:nvSpPr>
            <p:cNvPr id="8234" name="Line 621"/>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tr-TR"/>
            </a:p>
          </p:txBody>
        </p:sp>
        <p:sp>
          <p:nvSpPr>
            <p:cNvPr id="8235" name="Line 622"/>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tr-TR"/>
            </a:p>
          </p:txBody>
        </p:sp>
        <p:sp>
          <p:nvSpPr>
            <p:cNvPr id="8236" name="Line 623"/>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tr-TR"/>
            </a:p>
          </p:txBody>
        </p:sp>
        <p:grpSp>
          <p:nvGrpSpPr>
            <p:cNvPr id="8237" name="Group 624"/>
            <p:cNvGrpSpPr>
              <a:grpSpLocks/>
            </p:cNvGrpSpPr>
            <p:nvPr/>
          </p:nvGrpSpPr>
          <p:grpSpPr bwMode="auto">
            <a:xfrm>
              <a:off x="3813" y="1163"/>
              <a:ext cx="295" cy="391"/>
              <a:chOff x="1653" y="3023"/>
              <a:chExt cx="622" cy="911"/>
            </a:xfrm>
          </p:grpSpPr>
          <p:sp>
            <p:nvSpPr>
              <p:cNvPr id="8560"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tr-TR"/>
              </a:p>
            </p:txBody>
          </p:sp>
          <p:sp>
            <p:nvSpPr>
              <p:cNvPr id="8561"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tr-TR"/>
              </a:p>
            </p:txBody>
          </p:sp>
          <p:sp>
            <p:nvSpPr>
              <p:cNvPr id="8562"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tr-TR"/>
              </a:p>
            </p:txBody>
          </p:sp>
          <p:sp>
            <p:nvSpPr>
              <p:cNvPr id="8563"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tr-TR"/>
              </a:p>
            </p:txBody>
          </p:sp>
          <p:sp>
            <p:nvSpPr>
              <p:cNvPr id="8564"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tr-TR"/>
              </a:p>
            </p:txBody>
          </p:sp>
          <p:sp>
            <p:nvSpPr>
              <p:cNvPr id="8565"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tr-TR"/>
              </a:p>
            </p:txBody>
          </p:sp>
          <p:sp>
            <p:nvSpPr>
              <p:cNvPr id="8566"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tr-TR"/>
              </a:p>
            </p:txBody>
          </p:sp>
          <p:sp>
            <p:nvSpPr>
              <p:cNvPr id="8567"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tr-TR"/>
              </a:p>
            </p:txBody>
          </p:sp>
          <p:sp>
            <p:nvSpPr>
              <p:cNvPr id="8568"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tr-TR"/>
              </a:p>
            </p:txBody>
          </p:sp>
          <p:sp>
            <p:nvSpPr>
              <p:cNvPr id="8569"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tr-TR"/>
              </a:p>
            </p:txBody>
          </p:sp>
          <p:sp>
            <p:nvSpPr>
              <p:cNvPr id="8570"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tr-TR"/>
              </a:p>
            </p:txBody>
          </p:sp>
          <p:sp>
            <p:nvSpPr>
              <p:cNvPr id="8571"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tr-TR"/>
              </a:p>
            </p:txBody>
          </p:sp>
          <p:sp>
            <p:nvSpPr>
              <p:cNvPr id="8572"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tr-TR"/>
              </a:p>
            </p:txBody>
          </p:sp>
          <p:sp>
            <p:nvSpPr>
              <p:cNvPr id="8573"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tr-TR"/>
              </a:p>
            </p:txBody>
          </p:sp>
          <p:sp>
            <p:nvSpPr>
              <p:cNvPr id="8574"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tr-TR"/>
              </a:p>
            </p:txBody>
          </p:sp>
          <p:sp>
            <p:nvSpPr>
              <p:cNvPr id="8575" name="Oval 640"/>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tr-TR"/>
              </a:p>
            </p:txBody>
          </p:sp>
          <p:pic>
            <p:nvPicPr>
              <p:cNvPr id="8576" name="Picture 641" descr="cell_tower_radiation_gray"/>
              <p:cNvPicPr>
                <a:picLocks noChangeAspect="1" noChangeArrowheads="1"/>
              </p:cNvPicPr>
              <p:nvPr/>
            </p:nvPicPr>
            <p:blipFill>
              <a:blip r:embed="rId5"/>
              <a:srcRect/>
              <a:stretch>
                <a:fillRect/>
              </a:stretch>
            </p:blipFill>
            <p:spPr bwMode="auto">
              <a:xfrm>
                <a:off x="1653" y="3023"/>
                <a:ext cx="622" cy="503"/>
              </a:xfrm>
              <a:prstGeom prst="rect">
                <a:avLst/>
              </a:prstGeom>
              <a:noFill/>
              <a:ln w="9525">
                <a:noFill/>
                <a:miter lim="800000"/>
                <a:headEnd/>
                <a:tailEnd/>
              </a:ln>
            </p:spPr>
          </p:pic>
        </p:grpSp>
        <p:grpSp>
          <p:nvGrpSpPr>
            <p:cNvPr id="8238" name="Group 642"/>
            <p:cNvGrpSpPr>
              <a:grpSpLocks/>
            </p:cNvGrpSpPr>
            <p:nvPr/>
          </p:nvGrpSpPr>
          <p:grpSpPr bwMode="auto">
            <a:xfrm>
              <a:off x="3962" y="1516"/>
              <a:ext cx="286" cy="160"/>
              <a:chOff x="3843" y="1516"/>
              <a:chExt cx="286" cy="160"/>
            </a:xfrm>
          </p:grpSpPr>
          <p:sp>
            <p:nvSpPr>
              <p:cNvPr id="8551" name="Line 643"/>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tr-TR"/>
              </a:p>
            </p:txBody>
          </p:sp>
          <p:sp>
            <p:nvSpPr>
              <p:cNvPr id="8552"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553"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554"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555" name="Group 647"/>
              <p:cNvGrpSpPr>
                <a:grpSpLocks/>
              </p:cNvGrpSpPr>
              <p:nvPr/>
            </p:nvGrpSpPr>
            <p:grpSpPr bwMode="auto">
              <a:xfrm>
                <a:off x="3932" y="1587"/>
                <a:ext cx="138" cy="33"/>
                <a:chOff x="2468" y="1332"/>
                <a:chExt cx="310" cy="60"/>
              </a:xfrm>
            </p:grpSpPr>
            <p:sp>
              <p:nvSpPr>
                <p:cNvPr id="8558" name="Freeform 6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559" name="Freeform 6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556" name="Line 650"/>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tr-TR"/>
              </a:p>
            </p:txBody>
          </p:sp>
          <p:sp>
            <p:nvSpPr>
              <p:cNvPr id="8557" name="Line 651"/>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tr-TR"/>
              </a:p>
            </p:txBody>
          </p:sp>
        </p:grpSp>
        <p:grpSp>
          <p:nvGrpSpPr>
            <p:cNvPr id="8239" name="Group 652"/>
            <p:cNvGrpSpPr>
              <a:grpSpLocks/>
            </p:cNvGrpSpPr>
            <p:nvPr/>
          </p:nvGrpSpPr>
          <p:grpSpPr bwMode="auto">
            <a:xfrm>
              <a:off x="4537" y="1571"/>
              <a:ext cx="246" cy="110"/>
              <a:chOff x="4334" y="1470"/>
              <a:chExt cx="246" cy="107"/>
            </a:xfrm>
          </p:grpSpPr>
          <p:sp>
            <p:nvSpPr>
              <p:cNvPr id="854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54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54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546" name="Group 656"/>
              <p:cNvGrpSpPr>
                <a:grpSpLocks/>
              </p:cNvGrpSpPr>
              <p:nvPr/>
            </p:nvGrpSpPr>
            <p:grpSpPr bwMode="auto">
              <a:xfrm>
                <a:off x="4383" y="1488"/>
                <a:ext cx="138" cy="33"/>
                <a:chOff x="2468" y="1332"/>
                <a:chExt cx="310" cy="60"/>
              </a:xfrm>
            </p:grpSpPr>
            <p:sp>
              <p:nvSpPr>
                <p:cNvPr id="8549" name="Freeform 6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550" name="Freeform 6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547" name="Line 65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8548" name="Line 660"/>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8240" name="Group 661"/>
            <p:cNvGrpSpPr>
              <a:grpSpLocks/>
            </p:cNvGrpSpPr>
            <p:nvPr/>
          </p:nvGrpSpPr>
          <p:grpSpPr bwMode="auto">
            <a:xfrm>
              <a:off x="4544" y="1737"/>
              <a:ext cx="246" cy="110"/>
              <a:chOff x="4334" y="1470"/>
              <a:chExt cx="246" cy="107"/>
            </a:xfrm>
          </p:grpSpPr>
          <p:sp>
            <p:nvSpPr>
              <p:cNvPr id="853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53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53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538" name="Group 665"/>
              <p:cNvGrpSpPr>
                <a:grpSpLocks/>
              </p:cNvGrpSpPr>
              <p:nvPr/>
            </p:nvGrpSpPr>
            <p:grpSpPr bwMode="auto">
              <a:xfrm>
                <a:off x="4383" y="1488"/>
                <a:ext cx="138" cy="33"/>
                <a:chOff x="2468" y="1332"/>
                <a:chExt cx="310" cy="60"/>
              </a:xfrm>
            </p:grpSpPr>
            <p:sp>
              <p:nvSpPr>
                <p:cNvPr id="8541" name="Freeform 6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542" name="Freeform 6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539" name="Line 66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8540" name="Line 669"/>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8241" name="Group 670"/>
            <p:cNvGrpSpPr>
              <a:grpSpLocks/>
            </p:cNvGrpSpPr>
            <p:nvPr/>
          </p:nvGrpSpPr>
          <p:grpSpPr bwMode="auto">
            <a:xfrm>
              <a:off x="4890" y="1738"/>
              <a:ext cx="246" cy="110"/>
              <a:chOff x="4334" y="1470"/>
              <a:chExt cx="246" cy="107"/>
            </a:xfrm>
          </p:grpSpPr>
          <p:sp>
            <p:nvSpPr>
              <p:cNvPr id="852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52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52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530" name="Group 674"/>
              <p:cNvGrpSpPr>
                <a:grpSpLocks/>
              </p:cNvGrpSpPr>
              <p:nvPr/>
            </p:nvGrpSpPr>
            <p:grpSpPr bwMode="auto">
              <a:xfrm>
                <a:off x="4383" y="1488"/>
                <a:ext cx="138" cy="33"/>
                <a:chOff x="2468" y="1332"/>
                <a:chExt cx="310" cy="60"/>
              </a:xfrm>
            </p:grpSpPr>
            <p:sp>
              <p:nvSpPr>
                <p:cNvPr id="8533" name="Freeform 6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534" name="Freeform 6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531" name="Line 67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8532" name="Line 678"/>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8242" name="Group 679"/>
            <p:cNvGrpSpPr>
              <a:grpSpLocks/>
            </p:cNvGrpSpPr>
            <p:nvPr/>
          </p:nvGrpSpPr>
          <p:grpSpPr bwMode="auto">
            <a:xfrm>
              <a:off x="4844" y="1508"/>
              <a:ext cx="246" cy="110"/>
              <a:chOff x="4334" y="1470"/>
              <a:chExt cx="246" cy="107"/>
            </a:xfrm>
          </p:grpSpPr>
          <p:sp>
            <p:nvSpPr>
              <p:cNvPr id="851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52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52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522" name="Group 683"/>
              <p:cNvGrpSpPr>
                <a:grpSpLocks/>
              </p:cNvGrpSpPr>
              <p:nvPr/>
            </p:nvGrpSpPr>
            <p:grpSpPr bwMode="auto">
              <a:xfrm>
                <a:off x="4383" y="1488"/>
                <a:ext cx="138" cy="33"/>
                <a:chOff x="2468" y="1332"/>
                <a:chExt cx="310" cy="60"/>
              </a:xfrm>
            </p:grpSpPr>
            <p:sp>
              <p:nvSpPr>
                <p:cNvPr id="8525" name="Freeform 68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526" name="Freeform 68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523" name="Line 68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8524" name="Line 687"/>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8243" name="Group 688"/>
            <p:cNvGrpSpPr>
              <a:grpSpLocks/>
            </p:cNvGrpSpPr>
            <p:nvPr/>
          </p:nvGrpSpPr>
          <p:grpSpPr bwMode="auto">
            <a:xfrm>
              <a:off x="4874" y="2296"/>
              <a:ext cx="310" cy="130"/>
              <a:chOff x="4334" y="1470"/>
              <a:chExt cx="246" cy="107"/>
            </a:xfrm>
          </p:grpSpPr>
          <p:sp>
            <p:nvSpPr>
              <p:cNvPr id="851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51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51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514" name="Group 692"/>
              <p:cNvGrpSpPr>
                <a:grpSpLocks/>
              </p:cNvGrpSpPr>
              <p:nvPr/>
            </p:nvGrpSpPr>
            <p:grpSpPr bwMode="auto">
              <a:xfrm>
                <a:off x="4383" y="1488"/>
                <a:ext cx="138" cy="33"/>
                <a:chOff x="2468" y="1332"/>
                <a:chExt cx="310" cy="60"/>
              </a:xfrm>
            </p:grpSpPr>
            <p:sp>
              <p:nvSpPr>
                <p:cNvPr id="8517" name="Freeform 69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518" name="Freeform 69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515" name="Line 69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8516" name="Line 696"/>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sp>
          <p:nvSpPr>
            <p:cNvPr id="8244" name="Line 697"/>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tr-TR"/>
            </a:p>
          </p:txBody>
        </p:sp>
        <p:grpSp>
          <p:nvGrpSpPr>
            <p:cNvPr id="8245" name="Group 698"/>
            <p:cNvGrpSpPr>
              <a:grpSpLocks/>
            </p:cNvGrpSpPr>
            <p:nvPr/>
          </p:nvGrpSpPr>
          <p:grpSpPr bwMode="auto">
            <a:xfrm>
              <a:off x="4464" y="2288"/>
              <a:ext cx="310" cy="130"/>
              <a:chOff x="4334" y="1470"/>
              <a:chExt cx="246" cy="107"/>
            </a:xfrm>
          </p:grpSpPr>
          <p:sp>
            <p:nvSpPr>
              <p:cNvPr id="850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50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50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506" name="Group 702"/>
              <p:cNvGrpSpPr>
                <a:grpSpLocks/>
              </p:cNvGrpSpPr>
              <p:nvPr/>
            </p:nvGrpSpPr>
            <p:grpSpPr bwMode="auto">
              <a:xfrm>
                <a:off x="4383" y="1488"/>
                <a:ext cx="138" cy="33"/>
                <a:chOff x="2468" y="1332"/>
                <a:chExt cx="310" cy="60"/>
              </a:xfrm>
            </p:grpSpPr>
            <p:sp>
              <p:nvSpPr>
                <p:cNvPr id="8509" name="Freeform 7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510" name="Freeform 7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507" name="Line 70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8508" name="Line 706"/>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grpSp>
          <p:nvGrpSpPr>
            <p:cNvPr id="8246" name="Group 707"/>
            <p:cNvGrpSpPr>
              <a:grpSpLocks/>
            </p:cNvGrpSpPr>
            <p:nvPr/>
          </p:nvGrpSpPr>
          <p:grpSpPr bwMode="auto">
            <a:xfrm>
              <a:off x="4660" y="2464"/>
              <a:ext cx="310" cy="130"/>
              <a:chOff x="4334" y="1470"/>
              <a:chExt cx="246" cy="107"/>
            </a:xfrm>
          </p:grpSpPr>
          <p:sp>
            <p:nvSpPr>
              <p:cNvPr id="849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49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49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498" name="Group 711"/>
              <p:cNvGrpSpPr>
                <a:grpSpLocks/>
              </p:cNvGrpSpPr>
              <p:nvPr/>
            </p:nvGrpSpPr>
            <p:grpSpPr bwMode="auto">
              <a:xfrm>
                <a:off x="4383" y="1488"/>
                <a:ext cx="138" cy="33"/>
                <a:chOff x="2468" y="1332"/>
                <a:chExt cx="310" cy="60"/>
              </a:xfrm>
            </p:grpSpPr>
            <p:sp>
              <p:nvSpPr>
                <p:cNvPr id="8501" name="Freeform 7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502" name="Freeform 7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499" name="Line 71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8500" name="Line 715"/>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grpSp>
          <p:nvGrpSpPr>
            <p:cNvPr id="8247" name="Group 716"/>
            <p:cNvGrpSpPr>
              <a:grpSpLocks/>
            </p:cNvGrpSpPr>
            <p:nvPr/>
          </p:nvGrpSpPr>
          <p:grpSpPr bwMode="auto">
            <a:xfrm>
              <a:off x="4782" y="3028"/>
              <a:ext cx="392" cy="154"/>
              <a:chOff x="4334" y="1470"/>
              <a:chExt cx="246" cy="107"/>
            </a:xfrm>
          </p:grpSpPr>
          <p:sp>
            <p:nvSpPr>
              <p:cNvPr id="848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48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48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490" name="Group 720"/>
              <p:cNvGrpSpPr>
                <a:grpSpLocks/>
              </p:cNvGrpSpPr>
              <p:nvPr/>
            </p:nvGrpSpPr>
            <p:grpSpPr bwMode="auto">
              <a:xfrm>
                <a:off x="4383" y="1488"/>
                <a:ext cx="138" cy="33"/>
                <a:chOff x="2468" y="1332"/>
                <a:chExt cx="310" cy="60"/>
              </a:xfrm>
            </p:grpSpPr>
            <p:sp>
              <p:nvSpPr>
                <p:cNvPr id="8493" name="Freeform 7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494" name="Freeform 7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491" name="Line 72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8492" name="Line 724"/>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8248" name="Group 725"/>
            <p:cNvGrpSpPr>
              <a:grpSpLocks/>
            </p:cNvGrpSpPr>
            <p:nvPr/>
          </p:nvGrpSpPr>
          <p:grpSpPr bwMode="auto">
            <a:xfrm>
              <a:off x="4388" y="2840"/>
              <a:ext cx="392" cy="154"/>
              <a:chOff x="4334" y="1470"/>
              <a:chExt cx="246" cy="107"/>
            </a:xfrm>
          </p:grpSpPr>
          <p:sp>
            <p:nvSpPr>
              <p:cNvPr id="847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48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48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482" name="Group 729"/>
              <p:cNvGrpSpPr>
                <a:grpSpLocks/>
              </p:cNvGrpSpPr>
              <p:nvPr/>
            </p:nvGrpSpPr>
            <p:grpSpPr bwMode="auto">
              <a:xfrm>
                <a:off x="4383" y="1488"/>
                <a:ext cx="138" cy="33"/>
                <a:chOff x="2468" y="1332"/>
                <a:chExt cx="310" cy="60"/>
              </a:xfrm>
            </p:grpSpPr>
            <p:sp>
              <p:nvSpPr>
                <p:cNvPr id="8485" name="Freeform 7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486" name="Freeform 7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483" name="Line 73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8484" name="Line 733"/>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8249" name="Group 734"/>
            <p:cNvGrpSpPr>
              <a:grpSpLocks/>
            </p:cNvGrpSpPr>
            <p:nvPr/>
          </p:nvGrpSpPr>
          <p:grpSpPr bwMode="auto">
            <a:xfrm>
              <a:off x="3932" y="3056"/>
              <a:ext cx="392" cy="154"/>
              <a:chOff x="4334" y="1470"/>
              <a:chExt cx="246" cy="107"/>
            </a:xfrm>
          </p:grpSpPr>
          <p:sp>
            <p:nvSpPr>
              <p:cNvPr id="847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47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47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474" name="Group 738"/>
              <p:cNvGrpSpPr>
                <a:grpSpLocks/>
              </p:cNvGrpSpPr>
              <p:nvPr/>
            </p:nvGrpSpPr>
            <p:grpSpPr bwMode="auto">
              <a:xfrm>
                <a:off x="4383" y="1488"/>
                <a:ext cx="138" cy="33"/>
                <a:chOff x="2468" y="1332"/>
                <a:chExt cx="310" cy="60"/>
              </a:xfrm>
            </p:grpSpPr>
            <p:sp>
              <p:nvSpPr>
                <p:cNvPr id="8477" name="Freeform 7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478" name="Freeform 7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475" name="Line 74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8476" name="Line 742"/>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8250" name="Group 743"/>
            <p:cNvGrpSpPr>
              <a:grpSpLocks/>
            </p:cNvGrpSpPr>
            <p:nvPr/>
          </p:nvGrpSpPr>
          <p:grpSpPr bwMode="auto">
            <a:xfrm>
              <a:off x="3812" y="2296"/>
              <a:ext cx="246" cy="108"/>
              <a:chOff x="4334" y="1470"/>
              <a:chExt cx="246" cy="107"/>
            </a:xfrm>
          </p:grpSpPr>
          <p:sp>
            <p:nvSpPr>
              <p:cNvPr id="846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846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846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8466" name="Group 747"/>
              <p:cNvGrpSpPr>
                <a:grpSpLocks/>
              </p:cNvGrpSpPr>
              <p:nvPr/>
            </p:nvGrpSpPr>
            <p:grpSpPr bwMode="auto">
              <a:xfrm>
                <a:off x="4383" y="1488"/>
                <a:ext cx="138" cy="33"/>
                <a:chOff x="2468" y="1332"/>
                <a:chExt cx="310" cy="60"/>
              </a:xfrm>
            </p:grpSpPr>
            <p:sp>
              <p:nvSpPr>
                <p:cNvPr id="8469" name="Freeform 7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8470" name="Freeform 7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8467" name="Line 750"/>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tr-TR"/>
              </a:p>
            </p:txBody>
          </p:sp>
          <p:sp>
            <p:nvSpPr>
              <p:cNvPr id="8468" name="Line 751"/>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tr-TR"/>
              </a:p>
            </p:txBody>
          </p:sp>
        </p:grpSp>
        <p:grpSp>
          <p:nvGrpSpPr>
            <p:cNvPr id="8251" name="Group 752"/>
            <p:cNvGrpSpPr>
              <a:grpSpLocks/>
            </p:cNvGrpSpPr>
            <p:nvPr/>
          </p:nvGrpSpPr>
          <p:grpSpPr bwMode="auto">
            <a:xfrm>
              <a:off x="4511" y="3153"/>
              <a:ext cx="281" cy="266"/>
              <a:chOff x="5072" y="3611"/>
              <a:chExt cx="459" cy="380"/>
            </a:xfrm>
          </p:grpSpPr>
          <p:grpSp>
            <p:nvGrpSpPr>
              <p:cNvPr id="8449" name="Group 753"/>
              <p:cNvGrpSpPr>
                <a:grpSpLocks/>
              </p:cNvGrpSpPr>
              <p:nvPr/>
            </p:nvGrpSpPr>
            <p:grpSpPr bwMode="auto">
              <a:xfrm>
                <a:off x="5144" y="3611"/>
                <a:ext cx="387" cy="99"/>
                <a:chOff x="5030" y="2639"/>
                <a:chExt cx="387" cy="99"/>
              </a:xfrm>
            </p:grpSpPr>
            <p:sp>
              <p:nvSpPr>
                <p:cNvPr id="8451" name="Freeform 75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tr-TR"/>
                </a:p>
              </p:txBody>
            </p:sp>
            <p:sp>
              <p:nvSpPr>
                <p:cNvPr id="8452" name="Freeform 75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tr-TR"/>
                </a:p>
              </p:txBody>
            </p:sp>
            <p:sp>
              <p:nvSpPr>
                <p:cNvPr id="8453" name="Freeform 75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tr-TR"/>
                </a:p>
              </p:txBody>
            </p:sp>
            <p:sp>
              <p:nvSpPr>
                <p:cNvPr id="8454" name="Freeform 75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tr-TR"/>
                </a:p>
              </p:txBody>
            </p:sp>
            <p:sp>
              <p:nvSpPr>
                <p:cNvPr id="8455" name="Freeform 75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tr-TR"/>
                </a:p>
              </p:txBody>
            </p:sp>
            <p:sp>
              <p:nvSpPr>
                <p:cNvPr id="8456" name="Freeform 75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tr-TR"/>
                </a:p>
              </p:txBody>
            </p:sp>
            <p:sp>
              <p:nvSpPr>
                <p:cNvPr id="8457" name="Freeform 76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tr-TR"/>
                </a:p>
              </p:txBody>
            </p:sp>
            <p:sp>
              <p:nvSpPr>
                <p:cNvPr id="8458" name="Freeform 76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tr-TR"/>
                </a:p>
              </p:txBody>
            </p:sp>
            <p:sp>
              <p:nvSpPr>
                <p:cNvPr id="8459" name="Freeform 76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tr-TR"/>
                </a:p>
              </p:txBody>
            </p:sp>
            <p:sp>
              <p:nvSpPr>
                <p:cNvPr id="8460" name="Freeform 76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tr-TR"/>
                </a:p>
              </p:txBody>
            </p:sp>
            <p:sp>
              <p:nvSpPr>
                <p:cNvPr id="8461" name="Freeform 76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tr-TR"/>
                </a:p>
              </p:txBody>
            </p:sp>
            <p:sp>
              <p:nvSpPr>
                <p:cNvPr id="8462" name="Freeform 76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tr-TR"/>
                </a:p>
              </p:txBody>
            </p:sp>
          </p:grpSp>
          <p:pic>
            <p:nvPicPr>
              <p:cNvPr id="8450" name="Picture 766" descr="access_point_stylized_gray_small"/>
              <p:cNvPicPr>
                <a:picLocks noChangeAspect="1" noChangeArrowheads="1"/>
              </p:cNvPicPr>
              <p:nvPr/>
            </p:nvPicPr>
            <p:blipFill>
              <a:blip r:embed="rId6"/>
              <a:srcRect/>
              <a:stretch>
                <a:fillRect/>
              </a:stretch>
            </p:blipFill>
            <p:spPr bwMode="auto">
              <a:xfrm>
                <a:off x="5072" y="3642"/>
                <a:ext cx="430" cy="349"/>
              </a:xfrm>
              <a:prstGeom prst="rect">
                <a:avLst/>
              </a:prstGeom>
              <a:noFill/>
              <a:ln w="9525">
                <a:noFill/>
                <a:miter lim="800000"/>
                <a:headEnd/>
                <a:tailEnd/>
              </a:ln>
            </p:spPr>
          </p:pic>
        </p:grpSp>
        <p:grpSp>
          <p:nvGrpSpPr>
            <p:cNvPr id="8252" name="Group 767"/>
            <p:cNvGrpSpPr>
              <a:grpSpLocks/>
            </p:cNvGrpSpPr>
            <p:nvPr/>
          </p:nvGrpSpPr>
          <p:grpSpPr bwMode="auto">
            <a:xfrm>
              <a:off x="3552" y="2211"/>
              <a:ext cx="251" cy="226"/>
              <a:chOff x="5072" y="3611"/>
              <a:chExt cx="459" cy="380"/>
            </a:xfrm>
          </p:grpSpPr>
          <p:grpSp>
            <p:nvGrpSpPr>
              <p:cNvPr id="8435" name="Group 768"/>
              <p:cNvGrpSpPr>
                <a:grpSpLocks/>
              </p:cNvGrpSpPr>
              <p:nvPr/>
            </p:nvGrpSpPr>
            <p:grpSpPr bwMode="auto">
              <a:xfrm>
                <a:off x="5144" y="3611"/>
                <a:ext cx="387" cy="99"/>
                <a:chOff x="5030" y="2639"/>
                <a:chExt cx="387" cy="99"/>
              </a:xfrm>
            </p:grpSpPr>
            <p:sp>
              <p:nvSpPr>
                <p:cNvPr id="8437" name="Freeform 76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tr-TR"/>
                </a:p>
              </p:txBody>
            </p:sp>
            <p:sp>
              <p:nvSpPr>
                <p:cNvPr id="8438" name="Freeform 77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tr-TR"/>
                </a:p>
              </p:txBody>
            </p:sp>
            <p:sp>
              <p:nvSpPr>
                <p:cNvPr id="8439" name="Freeform 77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tr-TR"/>
                </a:p>
              </p:txBody>
            </p:sp>
            <p:sp>
              <p:nvSpPr>
                <p:cNvPr id="8440" name="Freeform 77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tr-TR"/>
                </a:p>
              </p:txBody>
            </p:sp>
            <p:sp>
              <p:nvSpPr>
                <p:cNvPr id="8441" name="Freeform 77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tr-TR"/>
                </a:p>
              </p:txBody>
            </p:sp>
            <p:sp>
              <p:nvSpPr>
                <p:cNvPr id="8442" name="Freeform 77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tr-TR"/>
                </a:p>
              </p:txBody>
            </p:sp>
            <p:sp>
              <p:nvSpPr>
                <p:cNvPr id="8443" name="Freeform 77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tr-TR"/>
                </a:p>
              </p:txBody>
            </p:sp>
            <p:sp>
              <p:nvSpPr>
                <p:cNvPr id="8444" name="Freeform 77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tr-TR"/>
                </a:p>
              </p:txBody>
            </p:sp>
            <p:sp>
              <p:nvSpPr>
                <p:cNvPr id="8445" name="Freeform 77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tr-TR"/>
                </a:p>
              </p:txBody>
            </p:sp>
            <p:sp>
              <p:nvSpPr>
                <p:cNvPr id="8446" name="Freeform 77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tr-TR"/>
                </a:p>
              </p:txBody>
            </p:sp>
            <p:sp>
              <p:nvSpPr>
                <p:cNvPr id="8447" name="Freeform 77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tr-TR"/>
                </a:p>
              </p:txBody>
            </p:sp>
            <p:sp>
              <p:nvSpPr>
                <p:cNvPr id="8448" name="Freeform 78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tr-TR"/>
                </a:p>
              </p:txBody>
            </p:sp>
          </p:grpSp>
          <p:pic>
            <p:nvPicPr>
              <p:cNvPr id="8436" name="Picture 781" descr="access_point_stylized_gray_small"/>
              <p:cNvPicPr>
                <a:picLocks noChangeAspect="1" noChangeArrowheads="1"/>
              </p:cNvPicPr>
              <p:nvPr/>
            </p:nvPicPr>
            <p:blipFill>
              <a:blip r:embed="rId6"/>
              <a:srcRect/>
              <a:stretch>
                <a:fillRect/>
              </a:stretch>
            </p:blipFill>
            <p:spPr bwMode="auto">
              <a:xfrm>
                <a:off x="5072" y="3642"/>
                <a:ext cx="430" cy="349"/>
              </a:xfrm>
              <a:prstGeom prst="rect">
                <a:avLst/>
              </a:prstGeom>
              <a:noFill/>
              <a:ln w="9525">
                <a:noFill/>
                <a:miter lim="800000"/>
                <a:headEnd/>
                <a:tailEnd/>
              </a:ln>
            </p:spPr>
          </p:pic>
        </p:grpSp>
        <p:sp>
          <p:nvSpPr>
            <p:cNvPr id="8253" name="Line 782"/>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tr-TR"/>
            </a:p>
          </p:txBody>
        </p:sp>
        <p:grpSp>
          <p:nvGrpSpPr>
            <p:cNvPr id="8254" name="Group 783"/>
            <p:cNvGrpSpPr>
              <a:grpSpLocks/>
            </p:cNvGrpSpPr>
            <p:nvPr/>
          </p:nvGrpSpPr>
          <p:grpSpPr bwMode="auto">
            <a:xfrm flipH="1">
              <a:off x="3638" y="2856"/>
              <a:ext cx="261" cy="235"/>
              <a:chOff x="2839" y="3501"/>
              <a:chExt cx="755" cy="803"/>
            </a:xfrm>
          </p:grpSpPr>
          <p:pic>
            <p:nvPicPr>
              <p:cNvPr id="8433" name="Picture 784" descr="desktop_computer_stylized_medium"/>
              <p:cNvPicPr>
                <a:picLocks noChangeAspect="1" noChangeArrowheads="1"/>
              </p:cNvPicPr>
              <p:nvPr/>
            </p:nvPicPr>
            <p:blipFill>
              <a:blip r:embed="rId7"/>
              <a:srcRect/>
              <a:stretch>
                <a:fillRect/>
              </a:stretch>
            </p:blipFill>
            <p:spPr bwMode="auto">
              <a:xfrm>
                <a:off x="2839" y="3501"/>
                <a:ext cx="755" cy="803"/>
              </a:xfrm>
              <a:prstGeom prst="rect">
                <a:avLst/>
              </a:prstGeom>
              <a:noFill/>
              <a:ln w="9525">
                <a:noFill/>
                <a:miter lim="800000"/>
                <a:headEnd/>
                <a:tailEnd/>
              </a:ln>
            </p:spPr>
          </p:pic>
          <p:sp>
            <p:nvSpPr>
              <p:cNvPr id="8434" name="Freeform 78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255" name="Group 786"/>
            <p:cNvGrpSpPr>
              <a:grpSpLocks/>
            </p:cNvGrpSpPr>
            <p:nvPr/>
          </p:nvGrpSpPr>
          <p:grpSpPr bwMode="auto">
            <a:xfrm flipH="1">
              <a:off x="3438" y="3121"/>
              <a:ext cx="304" cy="256"/>
              <a:chOff x="2839" y="3501"/>
              <a:chExt cx="755" cy="803"/>
            </a:xfrm>
          </p:grpSpPr>
          <p:pic>
            <p:nvPicPr>
              <p:cNvPr id="8431" name="Picture 787" descr="desktop_computer_stylized_medium"/>
              <p:cNvPicPr>
                <a:picLocks noChangeAspect="1" noChangeArrowheads="1"/>
              </p:cNvPicPr>
              <p:nvPr/>
            </p:nvPicPr>
            <p:blipFill>
              <a:blip r:embed="rId8"/>
              <a:srcRect/>
              <a:stretch>
                <a:fillRect/>
              </a:stretch>
            </p:blipFill>
            <p:spPr bwMode="auto">
              <a:xfrm>
                <a:off x="2839" y="3501"/>
                <a:ext cx="755" cy="803"/>
              </a:xfrm>
              <a:prstGeom prst="rect">
                <a:avLst/>
              </a:prstGeom>
              <a:noFill/>
              <a:ln w="9525">
                <a:noFill/>
                <a:miter lim="800000"/>
                <a:headEnd/>
                <a:tailEnd/>
              </a:ln>
            </p:spPr>
          </p:pic>
          <p:sp>
            <p:nvSpPr>
              <p:cNvPr id="8432" name="Freeform 78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256" name="Group 789"/>
            <p:cNvGrpSpPr>
              <a:grpSpLocks/>
            </p:cNvGrpSpPr>
            <p:nvPr/>
          </p:nvGrpSpPr>
          <p:grpSpPr bwMode="auto">
            <a:xfrm flipH="1">
              <a:off x="3739" y="3311"/>
              <a:ext cx="269" cy="220"/>
              <a:chOff x="2839" y="3501"/>
              <a:chExt cx="755" cy="803"/>
            </a:xfrm>
          </p:grpSpPr>
          <p:pic>
            <p:nvPicPr>
              <p:cNvPr id="8429" name="Picture 790" descr="desktop_computer_stylized_medium"/>
              <p:cNvPicPr>
                <a:picLocks noChangeAspect="1" noChangeArrowheads="1"/>
              </p:cNvPicPr>
              <p:nvPr/>
            </p:nvPicPr>
            <p:blipFill>
              <a:blip r:embed="rId9"/>
              <a:srcRect/>
              <a:stretch>
                <a:fillRect/>
              </a:stretch>
            </p:blipFill>
            <p:spPr bwMode="auto">
              <a:xfrm>
                <a:off x="2839" y="3501"/>
                <a:ext cx="755" cy="803"/>
              </a:xfrm>
              <a:prstGeom prst="rect">
                <a:avLst/>
              </a:prstGeom>
              <a:noFill/>
              <a:ln w="9525">
                <a:noFill/>
                <a:miter lim="800000"/>
                <a:headEnd/>
                <a:tailEnd/>
              </a:ln>
            </p:spPr>
          </p:pic>
          <p:sp>
            <p:nvSpPr>
              <p:cNvPr id="8430" name="Freeform 79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257" name="Group 792"/>
            <p:cNvGrpSpPr>
              <a:grpSpLocks/>
            </p:cNvGrpSpPr>
            <p:nvPr/>
          </p:nvGrpSpPr>
          <p:grpSpPr bwMode="auto">
            <a:xfrm>
              <a:off x="4126" y="3300"/>
              <a:ext cx="269" cy="221"/>
              <a:chOff x="2839" y="3501"/>
              <a:chExt cx="755" cy="803"/>
            </a:xfrm>
          </p:grpSpPr>
          <p:pic>
            <p:nvPicPr>
              <p:cNvPr id="8427" name="Picture 793" descr="desktop_computer_stylized_medium"/>
              <p:cNvPicPr>
                <a:picLocks noChangeAspect="1" noChangeArrowheads="1"/>
              </p:cNvPicPr>
              <p:nvPr/>
            </p:nvPicPr>
            <p:blipFill>
              <a:blip r:embed="rId9"/>
              <a:srcRect/>
              <a:stretch>
                <a:fillRect/>
              </a:stretch>
            </p:blipFill>
            <p:spPr bwMode="auto">
              <a:xfrm>
                <a:off x="2839" y="3501"/>
                <a:ext cx="755" cy="803"/>
              </a:xfrm>
              <a:prstGeom prst="rect">
                <a:avLst/>
              </a:prstGeom>
              <a:noFill/>
              <a:ln w="9525">
                <a:noFill/>
                <a:miter lim="800000"/>
                <a:headEnd/>
                <a:tailEnd/>
              </a:ln>
            </p:spPr>
          </p:pic>
          <p:sp>
            <p:nvSpPr>
              <p:cNvPr id="8428" name="Freeform 7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pic>
          <p:nvPicPr>
            <p:cNvPr id="8258" name="Picture 795" descr="car_icon_small"/>
            <p:cNvPicPr>
              <a:picLocks noChangeAspect="1" noChangeArrowheads="1"/>
            </p:cNvPicPr>
            <p:nvPr/>
          </p:nvPicPr>
          <p:blipFill>
            <a:blip r:embed="rId10"/>
            <a:srcRect/>
            <a:stretch>
              <a:fillRect/>
            </a:stretch>
          </p:blipFill>
          <p:spPr bwMode="auto">
            <a:xfrm>
              <a:off x="3995" y="1084"/>
              <a:ext cx="535" cy="106"/>
            </a:xfrm>
            <a:prstGeom prst="rect">
              <a:avLst/>
            </a:prstGeom>
            <a:noFill/>
            <a:ln w="9525">
              <a:noFill/>
              <a:miter lim="800000"/>
              <a:headEnd/>
              <a:tailEnd/>
            </a:ln>
          </p:spPr>
        </p:pic>
        <p:grpSp>
          <p:nvGrpSpPr>
            <p:cNvPr id="8259" name="Group 796"/>
            <p:cNvGrpSpPr>
              <a:grpSpLocks/>
            </p:cNvGrpSpPr>
            <p:nvPr/>
          </p:nvGrpSpPr>
          <p:grpSpPr bwMode="auto">
            <a:xfrm>
              <a:off x="3536" y="974"/>
              <a:ext cx="262" cy="243"/>
              <a:chOff x="2751" y="1851"/>
              <a:chExt cx="462" cy="478"/>
            </a:xfrm>
          </p:grpSpPr>
          <p:pic>
            <p:nvPicPr>
              <p:cNvPr id="8425" name="Picture 797" descr="iphone_stylized_small"/>
              <p:cNvPicPr>
                <a:picLocks noChangeAspect="1" noChangeArrowheads="1"/>
              </p:cNvPicPr>
              <p:nvPr/>
            </p:nvPicPr>
            <p:blipFill>
              <a:blip r:embed="rId11"/>
              <a:srcRect/>
              <a:stretch>
                <a:fillRect/>
              </a:stretch>
            </p:blipFill>
            <p:spPr bwMode="auto">
              <a:xfrm>
                <a:off x="2928" y="1922"/>
                <a:ext cx="152" cy="407"/>
              </a:xfrm>
              <a:prstGeom prst="rect">
                <a:avLst/>
              </a:prstGeom>
              <a:noFill/>
              <a:ln w="9525">
                <a:noFill/>
                <a:miter lim="800000"/>
                <a:headEnd/>
                <a:tailEnd/>
              </a:ln>
            </p:spPr>
          </p:pic>
          <p:pic>
            <p:nvPicPr>
              <p:cNvPr id="8426" name="Picture 798" descr="antenna_radiation_stylized"/>
              <p:cNvPicPr>
                <a:picLocks noChangeAspect="1" noChangeArrowheads="1"/>
              </p:cNvPicPr>
              <p:nvPr/>
            </p:nvPicPr>
            <p:blipFill>
              <a:blip r:embed="rId12"/>
              <a:srcRect/>
              <a:stretch>
                <a:fillRect/>
              </a:stretch>
            </p:blipFill>
            <p:spPr bwMode="auto">
              <a:xfrm>
                <a:off x="2751" y="1851"/>
                <a:ext cx="462" cy="110"/>
              </a:xfrm>
              <a:prstGeom prst="rect">
                <a:avLst/>
              </a:prstGeom>
              <a:noFill/>
              <a:ln w="9525">
                <a:noFill/>
                <a:miter lim="800000"/>
                <a:headEnd/>
                <a:tailEnd/>
              </a:ln>
            </p:spPr>
          </p:pic>
        </p:grpSp>
        <p:grpSp>
          <p:nvGrpSpPr>
            <p:cNvPr id="8260" name="Group 799"/>
            <p:cNvGrpSpPr>
              <a:grpSpLocks/>
            </p:cNvGrpSpPr>
            <p:nvPr/>
          </p:nvGrpSpPr>
          <p:grpSpPr bwMode="auto">
            <a:xfrm>
              <a:off x="5191" y="3151"/>
              <a:ext cx="143" cy="303"/>
              <a:chOff x="4140" y="429"/>
              <a:chExt cx="1425" cy="2396"/>
            </a:xfrm>
          </p:grpSpPr>
          <p:sp>
            <p:nvSpPr>
              <p:cNvPr id="8393" name="Freeform 800"/>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8394" name="Rectangle 801"/>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8395" name="Freeform 802"/>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8396" name="Freeform 803"/>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397" name="Rectangle 804"/>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398" name="Group 805"/>
              <p:cNvGrpSpPr>
                <a:grpSpLocks/>
              </p:cNvGrpSpPr>
              <p:nvPr/>
            </p:nvGrpSpPr>
            <p:grpSpPr bwMode="auto">
              <a:xfrm>
                <a:off x="4749" y="668"/>
                <a:ext cx="581" cy="145"/>
                <a:chOff x="614" y="2568"/>
                <a:chExt cx="725" cy="139"/>
              </a:xfrm>
            </p:grpSpPr>
            <p:sp>
              <p:nvSpPr>
                <p:cNvPr id="8423" name="AutoShape 806"/>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424" name="AutoShape 807"/>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399" name="Rectangle 808"/>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400" name="Group 809"/>
              <p:cNvGrpSpPr>
                <a:grpSpLocks/>
              </p:cNvGrpSpPr>
              <p:nvPr/>
            </p:nvGrpSpPr>
            <p:grpSpPr bwMode="auto">
              <a:xfrm>
                <a:off x="4747" y="994"/>
                <a:ext cx="581" cy="134"/>
                <a:chOff x="614" y="2568"/>
                <a:chExt cx="725" cy="139"/>
              </a:xfrm>
            </p:grpSpPr>
            <p:sp>
              <p:nvSpPr>
                <p:cNvPr id="8421" name="AutoShape 810"/>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422" name="AutoShape 811"/>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401" name="Rectangle 812"/>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8402" name="Rectangle 813"/>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403" name="Group 814"/>
              <p:cNvGrpSpPr>
                <a:grpSpLocks/>
              </p:cNvGrpSpPr>
              <p:nvPr/>
            </p:nvGrpSpPr>
            <p:grpSpPr bwMode="auto">
              <a:xfrm>
                <a:off x="4735" y="1627"/>
                <a:ext cx="582" cy="151"/>
                <a:chOff x="614" y="2568"/>
                <a:chExt cx="725" cy="139"/>
              </a:xfrm>
            </p:grpSpPr>
            <p:sp>
              <p:nvSpPr>
                <p:cNvPr id="8419" name="AutoShape 815"/>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420" name="AutoShape 816"/>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404" name="Freeform 817"/>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8405" name="Group 818"/>
              <p:cNvGrpSpPr>
                <a:grpSpLocks/>
              </p:cNvGrpSpPr>
              <p:nvPr/>
            </p:nvGrpSpPr>
            <p:grpSpPr bwMode="auto">
              <a:xfrm>
                <a:off x="4739" y="1327"/>
                <a:ext cx="582" cy="139"/>
                <a:chOff x="614" y="2568"/>
                <a:chExt cx="725" cy="139"/>
              </a:xfrm>
            </p:grpSpPr>
            <p:sp>
              <p:nvSpPr>
                <p:cNvPr id="8417" name="AutoShape 819"/>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418" name="AutoShape 820"/>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406" name="Rectangle 821"/>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8407" name="Freeform 822"/>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408" name="Freeform 823"/>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409" name="Oval 824"/>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tr-TR"/>
              </a:p>
            </p:txBody>
          </p:sp>
          <p:sp>
            <p:nvSpPr>
              <p:cNvPr id="8410" name="Freeform 825"/>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8411" name="AutoShape 826"/>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8412" name="AutoShape 827"/>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8413" name="Oval 828"/>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tr-TR"/>
              </a:p>
            </p:txBody>
          </p:sp>
          <p:sp>
            <p:nvSpPr>
              <p:cNvPr id="8414" name="Oval 829"/>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8415" name="Oval 830"/>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tr-TR"/>
              </a:p>
            </p:txBody>
          </p:sp>
          <p:sp>
            <p:nvSpPr>
              <p:cNvPr id="8416" name="Rectangle 831"/>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8261" name="Group 832"/>
            <p:cNvGrpSpPr>
              <a:grpSpLocks/>
            </p:cNvGrpSpPr>
            <p:nvPr/>
          </p:nvGrpSpPr>
          <p:grpSpPr bwMode="auto">
            <a:xfrm>
              <a:off x="4992" y="3341"/>
              <a:ext cx="143" cy="303"/>
              <a:chOff x="4140" y="429"/>
              <a:chExt cx="1425" cy="2396"/>
            </a:xfrm>
          </p:grpSpPr>
          <p:sp>
            <p:nvSpPr>
              <p:cNvPr id="8361" name="Freeform 833"/>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8362" name="Rectangle 834"/>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8363" name="Freeform 835"/>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8364" name="Freeform 836"/>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365" name="Rectangle 837"/>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366" name="Group 838"/>
              <p:cNvGrpSpPr>
                <a:grpSpLocks/>
              </p:cNvGrpSpPr>
              <p:nvPr/>
            </p:nvGrpSpPr>
            <p:grpSpPr bwMode="auto">
              <a:xfrm>
                <a:off x="4749" y="668"/>
                <a:ext cx="581" cy="145"/>
                <a:chOff x="614" y="2568"/>
                <a:chExt cx="725" cy="139"/>
              </a:xfrm>
            </p:grpSpPr>
            <p:sp>
              <p:nvSpPr>
                <p:cNvPr id="8391" name="AutoShape 839"/>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392" name="AutoShape 840"/>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367" name="Rectangle 841"/>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368" name="Group 842"/>
              <p:cNvGrpSpPr>
                <a:grpSpLocks/>
              </p:cNvGrpSpPr>
              <p:nvPr/>
            </p:nvGrpSpPr>
            <p:grpSpPr bwMode="auto">
              <a:xfrm>
                <a:off x="4747" y="994"/>
                <a:ext cx="581" cy="134"/>
                <a:chOff x="614" y="2568"/>
                <a:chExt cx="725" cy="139"/>
              </a:xfrm>
            </p:grpSpPr>
            <p:sp>
              <p:nvSpPr>
                <p:cNvPr id="8389" name="AutoShape 843"/>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390" name="AutoShape 844"/>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369" name="Rectangle 845"/>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8370" name="Rectangle 846"/>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371" name="Group 847"/>
              <p:cNvGrpSpPr>
                <a:grpSpLocks/>
              </p:cNvGrpSpPr>
              <p:nvPr/>
            </p:nvGrpSpPr>
            <p:grpSpPr bwMode="auto">
              <a:xfrm>
                <a:off x="4735" y="1627"/>
                <a:ext cx="582" cy="151"/>
                <a:chOff x="614" y="2568"/>
                <a:chExt cx="725" cy="139"/>
              </a:xfrm>
            </p:grpSpPr>
            <p:sp>
              <p:nvSpPr>
                <p:cNvPr id="8387" name="AutoShape 848"/>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388" name="AutoShape 849"/>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372" name="Freeform 850"/>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8373" name="Group 851"/>
              <p:cNvGrpSpPr>
                <a:grpSpLocks/>
              </p:cNvGrpSpPr>
              <p:nvPr/>
            </p:nvGrpSpPr>
            <p:grpSpPr bwMode="auto">
              <a:xfrm>
                <a:off x="4739" y="1327"/>
                <a:ext cx="582" cy="139"/>
                <a:chOff x="614" y="2568"/>
                <a:chExt cx="725" cy="139"/>
              </a:xfrm>
            </p:grpSpPr>
            <p:sp>
              <p:nvSpPr>
                <p:cNvPr id="8385" name="AutoShape 852"/>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386" name="AutoShape 853"/>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374" name="Rectangle 854"/>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8375" name="Freeform 855"/>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376" name="Freeform 856"/>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377" name="Oval 857"/>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tr-TR"/>
              </a:p>
            </p:txBody>
          </p:sp>
          <p:sp>
            <p:nvSpPr>
              <p:cNvPr id="8378" name="Freeform 858"/>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8379" name="AutoShape 859"/>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8380" name="AutoShape 860"/>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8381" name="Oval 861"/>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tr-TR"/>
              </a:p>
            </p:txBody>
          </p:sp>
          <p:sp>
            <p:nvSpPr>
              <p:cNvPr id="8382" name="Oval 862"/>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8383" name="Oval 863"/>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tr-TR"/>
              </a:p>
            </p:txBody>
          </p:sp>
          <p:sp>
            <p:nvSpPr>
              <p:cNvPr id="8384" name="Rectangle 864"/>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8262" name="Group 865"/>
            <p:cNvGrpSpPr>
              <a:grpSpLocks/>
            </p:cNvGrpSpPr>
            <p:nvPr/>
          </p:nvGrpSpPr>
          <p:grpSpPr bwMode="auto">
            <a:xfrm>
              <a:off x="3340" y="1287"/>
              <a:ext cx="337" cy="257"/>
              <a:chOff x="877" y="1008"/>
              <a:chExt cx="2747" cy="2591"/>
            </a:xfrm>
          </p:grpSpPr>
          <p:pic>
            <p:nvPicPr>
              <p:cNvPr id="8338" name="Picture 866" descr="antenna_stylized"/>
              <p:cNvPicPr>
                <a:picLocks noChangeAspect="1" noChangeArrowheads="1"/>
              </p:cNvPicPr>
              <p:nvPr/>
            </p:nvPicPr>
            <p:blipFill>
              <a:blip r:embed="rId13"/>
              <a:srcRect/>
              <a:stretch>
                <a:fillRect/>
              </a:stretch>
            </p:blipFill>
            <p:spPr bwMode="auto">
              <a:xfrm>
                <a:off x="877" y="1008"/>
                <a:ext cx="2725" cy="1421"/>
              </a:xfrm>
              <a:prstGeom prst="rect">
                <a:avLst/>
              </a:prstGeom>
              <a:noFill/>
              <a:ln w="9525">
                <a:noFill/>
                <a:miter lim="800000"/>
                <a:headEnd/>
                <a:tailEnd/>
              </a:ln>
            </p:spPr>
          </p:pic>
          <p:pic>
            <p:nvPicPr>
              <p:cNvPr id="8339" name="Picture 867" descr="laptop_keyboard"/>
              <p:cNvPicPr>
                <a:picLocks noChangeAspect="1" noChangeArrowheads="1"/>
              </p:cNvPicPr>
              <p:nvPr/>
            </p:nvPicPr>
            <p:blipFill>
              <a:blip r:embed="rId14"/>
              <a:srcRect/>
              <a:stretch>
                <a:fillRect/>
              </a:stretch>
            </p:blipFill>
            <p:spPr bwMode="auto">
              <a:xfrm rot="109064" flipH="1">
                <a:off x="1009" y="2586"/>
                <a:ext cx="2245" cy="1013"/>
              </a:xfrm>
              <a:prstGeom prst="rect">
                <a:avLst/>
              </a:prstGeom>
              <a:noFill/>
              <a:ln w="9525">
                <a:noFill/>
                <a:miter lim="800000"/>
                <a:headEnd/>
                <a:tailEnd/>
              </a:ln>
            </p:spPr>
          </p:pic>
          <p:sp>
            <p:nvSpPr>
              <p:cNvPr id="8340" name="Freeform 868"/>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8341" name="Picture 869" descr="screen"/>
              <p:cNvPicPr>
                <a:picLocks noChangeAspect="1" noChangeArrowheads="1"/>
              </p:cNvPicPr>
              <p:nvPr/>
            </p:nvPicPr>
            <p:blipFill>
              <a:blip r:embed="rId15"/>
              <a:srcRect/>
              <a:stretch>
                <a:fillRect/>
              </a:stretch>
            </p:blipFill>
            <p:spPr bwMode="auto">
              <a:xfrm>
                <a:off x="1842" y="1637"/>
                <a:ext cx="1642" cy="1203"/>
              </a:xfrm>
              <a:prstGeom prst="rect">
                <a:avLst/>
              </a:prstGeom>
              <a:noFill/>
              <a:ln w="9525">
                <a:noFill/>
                <a:miter lim="800000"/>
                <a:headEnd/>
                <a:tailEnd/>
              </a:ln>
            </p:spPr>
          </p:pic>
          <p:sp>
            <p:nvSpPr>
              <p:cNvPr id="8342" name="Freeform 870"/>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8343" name="Freeform 87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8344" name="Freeform 872"/>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8345" name="Freeform 873"/>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8346" name="Freeform 874"/>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8347" name="Freeform 875"/>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8348" name="Group 876"/>
              <p:cNvGrpSpPr>
                <a:grpSpLocks/>
              </p:cNvGrpSpPr>
              <p:nvPr/>
            </p:nvGrpSpPr>
            <p:grpSpPr bwMode="auto">
              <a:xfrm>
                <a:off x="1709" y="3008"/>
                <a:ext cx="507" cy="234"/>
                <a:chOff x="1740" y="2642"/>
                <a:chExt cx="752" cy="327"/>
              </a:xfrm>
            </p:grpSpPr>
            <p:sp>
              <p:nvSpPr>
                <p:cNvPr id="8355" name="Freeform 87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8356" name="Freeform 87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8357" name="Freeform 87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8358" name="Freeform 88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8359" name="Freeform 88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8360" name="Freeform 88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8349" name="Freeform 883"/>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8350" name="Freeform 884"/>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8351" name="Freeform 88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8352" name="Freeform 886"/>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8353" name="Freeform 887"/>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8354" name="Freeform 888"/>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8263" name="Group 889"/>
            <p:cNvGrpSpPr>
              <a:grpSpLocks/>
            </p:cNvGrpSpPr>
            <p:nvPr/>
          </p:nvGrpSpPr>
          <p:grpSpPr bwMode="auto">
            <a:xfrm>
              <a:off x="4329" y="3456"/>
              <a:ext cx="299" cy="257"/>
              <a:chOff x="877" y="1008"/>
              <a:chExt cx="2747" cy="2591"/>
            </a:xfrm>
          </p:grpSpPr>
          <p:pic>
            <p:nvPicPr>
              <p:cNvPr id="8315" name="Picture 890" descr="antenna_stylized"/>
              <p:cNvPicPr>
                <a:picLocks noChangeAspect="1" noChangeArrowheads="1"/>
              </p:cNvPicPr>
              <p:nvPr/>
            </p:nvPicPr>
            <p:blipFill>
              <a:blip r:embed="rId16"/>
              <a:srcRect/>
              <a:stretch>
                <a:fillRect/>
              </a:stretch>
            </p:blipFill>
            <p:spPr bwMode="auto">
              <a:xfrm>
                <a:off x="877" y="1008"/>
                <a:ext cx="2725" cy="1421"/>
              </a:xfrm>
              <a:prstGeom prst="rect">
                <a:avLst/>
              </a:prstGeom>
              <a:noFill/>
              <a:ln w="9525">
                <a:noFill/>
                <a:miter lim="800000"/>
                <a:headEnd/>
                <a:tailEnd/>
              </a:ln>
            </p:spPr>
          </p:pic>
          <p:pic>
            <p:nvPicPr>
              <p:cNvPr id="8316" name="Picture 891" descr="laptop_keyboard"/>
              <p:cNvPicPr>
                <a:picLocks noChangeAspect="1" noChangeArrowheads="1"/>
              </p:cNvPicPr>
              <p:nvPr/>
            </p:nvPicPr>
            <p:blipFill>
              <a:blip r:embed="rId17"/>
              <a:srcRect/>
              <a:stretch>
                <a:fillRect/>
              </a:stretch>
            </p:blipFill>
            <p:spPr bwMode="auto">
              <a:xfrm rot="109064" flipH="1">
                <a:off x="1009" y="2586"/>
                <a:ext cx="2245" cy="1013"/>
              </a:xfrm>
              <a:prstGeom prst="rect">
                <a:avLst/>
              </a:prstGeom>
              <a:noFill/>
              <a:ln w="9525">
                <a:noFill/>
                <a:miter lim="800000"/>
                <a:headEnd/>
                <a:tailEnd/>
              </a:ln>
            </p:spPr>
          </p:pic>
          <p:sp>
            <p:nvSpPr>
              <p:cNvPr id="8317" name="Freeform 892"/>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8318" name="Picture 893" descr="screen"/>
              <p:cNvPicPr>
                <a:picLocks noChangeAspect="1" noChangeArrowheads="1"/>
              </p:cNvPicPr>
              <p:nvPr/>
            </p:nvPicPr>
            <p:blipFill>
              <a:blip r:embed="rId18"/>
              <a:srcRect/>
              <a:stretch>
                <a:fillRect/>
              </a:stretch>
            </p:blipFill>
            <p:spPr bwMode="auto">
              <a:xfrm>
                <a:off x="1842" y="1637"/>
                <a:ext cx="1642" cy="1203"/>
              </a:xfrm>
              <a:prstGeom prst="rect">
                <a:avLst/>
              </a:prstGeom>
              <a:noFill/>
              <a:ln w="9525">
                <a:noFill/>
                <a:miter lim="800000"/>
                <a:headEnd/>
                <a:tailEnd/>
              </a:ln>
            </p:spPr>
          </p:pic>
          <p:sp>
            <p:nvSpPr>
              <p:cNvPr id="8319" name="Freeform 894"/>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8320" name="Freeform 895"/>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8321" name="Freeform 896"/>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8322" name="Freeform 897"/>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8323" name="Freeform 898"/>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8324" name="Freeform 899"/>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8325" name="Group 900"/>
              <p:cNvGrpSpPr>
                <a:grpSpLocks/>
              </p:cNvGrpSpPr>
              <p:nvPr/>
            </p:nvGrpSpPr>
            <p:grpSpPr bwMode="auto">
              <a:xfrm>
                <a:off x="1709" y="3008"/>
                <a:ext cx="507" cy="234"/>
                <a:chOff x="1740" y="2642"/>
                <a:chExt cx="752" cy="327"/>
              </a:xfrm>
            </p:grpSpPr>
            <p:sp>
              <p:nvSpPr>
                <p:cNvPr id="8332" name="Freeform 90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8333" name="Freeform 90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8334" name="Freeform 90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8335" name="Freeform 90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8336" name="Freeform 90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8337" name="Freeform 90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8326" name="Freeform 907"/>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8327" name="Freeform 908"/>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8328" name="Freeform 909"/>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8329" name="Freeform 910"/>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8330" name="Freeform 911"/>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8331" name="Freeform 912"/>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8264" name="Group 913"/>
            <p:cNvGrpSpPr>
              <a:grpSpLocks/>
            </p:cNvGrpSpPr>
            <p:nvPr/>
          </p:nvGrpSpPr>
          <p:grpSpPr bwMode="auto">
            <a:xfrm>
              <a:off x="3503" y="1916"/>
              <a:ext cx="280" cy="257"/>
              <a:chOff x="877" y="1008"/>
              <a:chExt cx="2747" cy="2591"/>
            </a:xfrm>
          </p:grpSpPr>
          <p:pic>
            <p:nvPicPr>
              <p:cNvPr id="8292" name="Picture 914" descr="antenna_stylized"/>
              <p:cNvPicPr>
                <a:picLocks noChangeAspect="1" noChangeArrowheads="1"/>
              </p:cNvPicPr>
              <p:nvPr/>
            </p:nvPicPr>
            <p:blipFill>
              <a:blip r:embed="rId19"/>
              <a:srcRect/>
              <a:stretch>
                <a:fillRect/>
              </a:stretch>
            </p:blipFill>
            <p:spPr bwMode="auto">
              <a:xfrm>
                <a:off x="877" y="1008"/>
                <a:ext cx="2725" cy="1421"/>
              </a:xfrm>
              <a:prstGeom prst="rect">
                <a:avLst/>
              </a:prstGeom>
              <a:noFill/>
              <a:ln w="9525">
                <a:noFill/>
                <a:miter lim="800000"/>
                <a:headEnd/>
                <a:tailEnd/>
              </a:ln>
            </p:spPr>
          </p:pic>
          <p:pic>
            <p:nvPicPr>
              <p:cNvPr id="8293" name="Picture 915" descr="laptop_keyboard"/>
              <p:cNvPicPr>
                <a:picLocks noChangeAspect="1" noChangeArrowheads="1"/>
              </p:cNvPicPr>
              <p:nvPr/>
            </p:nvPicPr>
            <p:blipFill>
              <a:blip r:embed="rId20"/>
              <a:srcRect/>
              <a:stretch>
                <a:fillRect/>
              </a:stretch>
            </p:blipFill>
            <p:spPr bwMode="auto">
              <a:xfrm rot="109064" flipH="1">
                <a:off x="1009" y="2586"/>
                <a:ext cx="2245" cy="1013"/>
              </a:xfrm>
              <a:prstGeom prst="rect">
                <a:avLst/>
              </a:prstGeom>
              <a:noFill/>
              <a:ln w="9525">
                <a:noFill/>
                <a:miter lim="800000"/>
                <a:headEnd/>
                <a:tailEnd/>
              </a:ln>
            </p:spPr>
          </p:pic>
          <p:sp>
            <p:nvSpPr>
              <p:cNvPr id="8294" name="Freeform 916"/>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8295" name="Picture 917" descr="screen"/>
              <p:cNvPicPr>
                <a:picLocks noChangeAspect="1" noChangeArrowheads="1"/>
              </p:cNvPicPr>
              <p:nvPr/>
            </p:nvPicPr>
            <p:blipFill>
              <a:blip r:embed="rId21"/>
              <a:srcRect/>
              <a:stretch>
                <a:fillRect/>
              </a:stretch>
            </p:blipFill>
            <p:spPr bwMode="auto">
              <a:xfrm>
                <a:off x="1842" y="1637"/>
                <a:ext cx="1642" cy="1203"/>
              </a:xfrm>
              <a:prstGeom prst="rect">
                <a:avLst/>
              </a:prstGeom>
              <a:noFill/>
              <a:ln w="9525">
                <a:noFill/>
                <a:miter lim="800000"/>
                <a:headEnd/>
                <a:tailEnd/>
              </a:ln>
            </p:spPr>
          </p:pic>
          <p:sp>
            <p:nvSpPr>
              <p:cNvPr id="8296" name="Freeform 918"/>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8297" name="Freeform 919"/>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8298" name="Freeform 920"/>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8299" name="Freeform 921"/>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8300" name="Freeform 922"/>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8301" name="Freeform 923"/>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8302" name="Group 924"/>
              <p:cNvGrpSpPr>
                <a:grpSpLocks/>
              </p:cNvGrpSpPr>
              <p:nvPr/>
            </p:nvGrpSpPr>
            <p:grpSpPr bwMode="auto">
              <a:xfrm>
                <a:off x="1709" y="3008"/>
                <a:ext cx="507" cy="234"/>
                <a:chOff x="1740" y="2642"/>
                <a:chExt cx="752" cy="327"/>
              </a:xfrm>
            </p:grpSpPr>
            <p:sp>
              <p:nvSpPr>
                <p:cNvPr id="8309" name="Freeform 92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8310" name="Freeform 92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8311" name="Freeform 92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8312" name="Freeform 92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8313" name="Freeform 92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8314" name="Freeform 93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8303" name="Freeform 931"/>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8304" name="Freeform 932"/>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8305" name="Freeform 93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8306" name="Freeform 934"/>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8307" name="Freeform 935"/>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8308" name="Freeform 936"/>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8265" name="Group 937"/>
            <p:cNvGrpSpPr>
              <a:grpSpLocks/>
            </p:cNvGrpSpPr>
            <p:nvPr/>
          </p:nvGrpSpPr>
          <p:grpSpPr bwMode="auto">
            <a:xfrm flipH="1">
              <a:off x="3742" y="2030"/>
              <a:ext cx="261" cy="235"/>
              <a:chOff x="2839" y="3501"/>
              <a:chExt cx="755" cy="803"/>
            </a:xfrm>
          </p:grpSpPr>
          <p:pic>
            <p:nvPicPr>
              <p:cNvPr id="8290" name="Picture 938" descr="desktop_computer_stylized_medium"/>
              <p:cNvPicPr>
                <a:picLocks noChangeAspect="1" noChangeArrowheads="1"/>
              </p:cNvPicPr>
              <p:nvPr/>
            </p:nvPicPr>
            <p:blipFill>
              <a:blip r:embed="rId7"/>
              <a:srcRect/>
              <a:stretch>
                <a:fillRect/>
              </a:stretch>
            </p:blipFill>
            <p:spPr bwMode="auto">
              <a:xfrm>
                <a:off x="2839" y="3501"/>
                <a:ext cx="755" cy="803"/>
              </a:xfrm>
              <a:prstGeom prst="rect">
                <a:avLst/>
              </a:prstGeom>
              <a:noFill/>
              <a:ln w="9525">
                <a:noFill/>
                <a:miter lim="800000"/>
                <a:headEnd/>
                <a:tailEnd/>
              </a:ln>
            </p:spPr>
          </p:pic>
          <p:sp>
            <p:nvSpPr>
              <p:cNvPr id="8291" name="Freeform 93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266" name="Group 940"/>
            <p:cNvGrpSpPr>
              <a:grpSpLocks/>
            </p:cNvGrpSpPr>
            <p:nvPr/>
          </p:nvGrpSpPr>
          <p:grpSpPr bwMode="auto">
            <a:xfrm>
              <a:off x="4603" y="3416"/>
              <a:ext cx="299" cy="257"/>
              <a:chOff x="877" y="1008"/>
              <a:chExt cx="2747" cy="2591"/>
            </a:xfrm>
          </p:grpSpPr>
          <p:pic>
            <p:nvPicPr>
              <p:cNvPr id="8267" name="Picture 941" descr="antenna_stylized"/>
              <p:cNvPicPr>
                <a:picLocks noChangeAspect="1" noChangeArrowheads="1"/>
              </p:cNvPicPr>
              <p:nvPr/>
            </p:nvPicPr>
            <p:blipFill>
              <a:blip r:embed="rId16"/>
              <a:srcRect/>
              <a:stretch>
                <a:fillRect/>
              </a:stretch>
            </p:blipFill>
            <p:spPr bwMode="auto">
              <a:xfrm>
                <a:off x="877" y="1008"/>
                <a:ext cx="2725" cy="1421"/>
              </a:xfrm>
              <a:prstGeom prst="rect">
                <a:avLst/>
              </a:prstGeom>
              <a:noFill/>
              <a:ln w="9525">
                <a:noFill/>
                <a:miter lim="800000"/>
                <a:headEnd/>
                <a:tailEnd/>
              </a:ln>
            </p:spPr>
          </p:pic>
          <p:pic>
            <p:nvPicPr>
              <p:cNvPr id="8268" name="Picture 942" descr="laptop_keyboard"/>
              <p:cNvPicPr>
                <a:picLocks noChangeAspect="1" noChangeArrowheads="1"/>
              </p:cNvPicPr>
              <p:nvPr/>
            </p:nvPicPr>
            <p:blipFill>
              <a:blip r:embed="rId17"/>
              <a:srcRect/>
              <a:stretch>
                <a:fillRect/>
              </a:stretch>
            </p:blipFill>
            <p:spPr bwMode="auto">
              <a:xfrm rot="109064" flipH="1">
                <a:off x="1009" y="2586"/>
                <a:ext cx="2245" cy="1013"/>
              </a:xfrm>
              <a:prstGeom prst="rect">
                <a:avLst/>
              </a:prstGeom>
              <a:noFill/>
              <a:ln w="9525">
                <a:noFill/>
                <a:miter lim="800000"/>
                <a:headEnd/>
                <a:tailEnd/>
              </a:ln>
            </p:spPr>
          </p:pic>
          <p:sp>
            <p:nvSpPr>
              <p:cNvPr id="8269" name="Freeform 943"/>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8270" name="Picture 944" descr="screen"/>
              <p:cNvPicPr>
                <a:picLocks noChangeAspect="1" noChangeArrowheads="1"/>
              </p:cNvPicPr>
              <p:nvPr/>
            </p:nvPicPr>
            <p:blipFill>
              <a:blip r:embed="rId18"/>
              <a:srcRect/>
              <a:stretch>
                <a:fillRect/>
              </a:stretch>
            </p:blipFill>
            <p:spPr bwMode="auto">
              <a:xfrm>
                <a:off x="1842" y="1637"/>
                <a:ext cx="1642" cy="1203"/>
              </a:xfrm>
              <a:prstGeom prst="rect">
                <a:avLst/>
              </a:prstGeom>
              <a:noFill/>
              <a:ln w="9525">
                <a:noFill/>
                <a:miter lim="800000"/>
                <a:headEnd/>
                <a:tailEnd/>
              </a:ln>
            </p:spPr>
          </p:pic>
          <p:sp>
            <p:nvSpPr>
              <p:cNvPr id="8271" name="Freeform 945"/>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8272" name="Freeform 94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8273" name="Freeform 947"/>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8274" name="Freeform 948"/>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8275" name="Freeform 949"/>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8276" name="Freeform 950"/>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8277" name="Group 951"/>
              <p:cNvGrpSpPr>
                <a:grpSpLocks/>
              </p:cNvGrpSpPr>
              <p:nvPr/>
            </p:nvGrpSpPr>
            <p:grpSpPr bwMode="auto">
              <a:xfrm>
                <a:off x="1709" y="3008"/>
                <a:ext cx="507" cy="234"/>
                <a:chOff x="1740" y="2642"/>
                <a:chExt cx="752" cy="327"/>
              </a:xfrm>
            </p:grpSpPr>
            <p:sp>
              <p:nvSpPr>
                <p:cNvPr id="8284" name="Freeform 9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8285" name="Freeform 9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8286" name="Freeform 9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8287" name="Freeform 9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8288" name="Freeform 9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8289" name="Freeform 9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8278" name="Freeform 958"/>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8279" name="Freeform 959"/>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8280" name="Freeform 96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8281" name="Freeform 961"/>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8282" name="Freeform 962"/>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8283" name="Freeform 963"/>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sp>
        <p:nvSpPr>
          <p:cNvPr id="8197" name="Rectangle 4"/>
          <p:cNvSpPr>
            <a:spLocks noGrp="1" noChangeArrowheads="1"/>
          </p:cNvSpPr>
          <p:nvPr>
            <p:ph type="title"/>
          </p:nvPr>
        </p:nvSpPr>
        <p:spPr>
          <a:xfrm>
            <a:off x="366713" y="184150"/>
            <a:ext cx="7772400" cy="852488"/>
          </a:xfrm>
        </p:spPr>
        <p:txBody>
          <a:bodyPr/>
          <a:lstStyle/>
          <a:p>
            <a:r>
              <a:rPr lang="en-US" smtClean="0">
                <a:ea typeface="ＭＳ Ｐゴシック" pitchFamily="34" charset="-128"/>
              </a:rPr>
              <a:t>Client-server architecture</a:t>
            </a:r>
          </a:p>
        </p:txBody>
      </p:sp>
      <p:sp>
        <p:nvSpPr>
          <p:cNvPr id="8198" name="Rectangle 460"/>
          <p:cNvSpPr>
            <a:spLocks noGrp="1" noChangeArrowheads="1"/>
          </p:cNvSpPr>
          <p:nvPr>
            <p:ph type="body" sz="half" idx="2"/>
          </p:nvPr>
        </p:nvSpPr>
        <p:spPr>
          <a:xfrm>
            <a:off x="4752975" y="1416050"/>
            <a:ext cx="4143375" cy="4648200"/>
          </a:xfrm>
        </p:spPr>
        <p:txBody>
          <a:bodyPr/>
          <a:lstStyle/>
          <a:p>
            <a:pPr>
              <a:buFont typeface="Wingdings" pitchFamily="2" charset="2"/>
              <a:buNone/>
            </a:pPr>
            <a:r>
              <a:rPr lang="en-US" smtClean="0">
                <a:solidFill>
                  <a:srgbClr val="CC0000"/>
                </a:solidFill>
                <a:ea typeface="ＭＳ Ｐゴシック" pitchFamily="34" charset="-128"/>
              </a:rPr>
              <a:t>server: </a:t>
            </a:r>
          </a:p>
          <a:p>
            <a:r>
              <a:rPr lang="en-US" sz="2400" smtClean="0">
                <a:ea typeface="ＭＳ Ｐゴシック" pitchFamily="34" charset="-128"/>
              </a:rPr>
              <a:t>always-on host</a:t>
            </a:r>
          </a:p>
          <a:p>
            <a:r>
              <a:rPr lang="en-US" sz="2400" smtClean="0">
                <a:ea typeface="ＭＳ Ｐゴシック" pitchFamily="34" charset="-128"/>
              </a:rPr>
              <a:t>permanent IP address</a:t>
            </a:r>
          </a:p>
          <a:p>
            <a:r>
              <a:rPr lang="en-US" sz="2400" smtClean="0">
                <a:ea typeface="ＭＳ Ｐゴシック" pitchFamily="34" charset="-128"/>
              </a:rPr>
              <a:t>data centers for scaling</a:t>
            </a:r>
          </a:p>
          <a:p>
            <a:pPr>
              <a:spcBef>
                <a:spcPct val="75000"/>
              </a:spcBef>
              <a:buFont typeface="Wingdings" pitchFamily="2" charset="2"/>
              <a:buNone/>
            </a:pPr>
            <a:r>
              <a:rPr lang="en-US" smtClean="0">
                <a:solidFill>
                  <a:srgbClr val="CC0000"/>
                </a:solidFill>
                <a:ea typeface="ＭＳ Ｐゴシック" pitchFamily="34" charset="-128"/>
              </a:rPr>
              <a:t>clients:</a:t>
            </a:r>
          </a:p>
          <a:p>
            <a:r>
              <a:rPr lang="en-US" sz="2400" smtClean="0">
                <a:ea typeface="ＭＳ Ｐゴシック" pitchFamily="34" charset="-128"/>
              </a:rPr>
              <a:t>communicate with server</a:t>
            </a:r>
          </a:p>
          <a:p>
            <a:r>
              <a:rPr lang="en-US" sz="2400" smtClean="0">
                <a:ea typeface="ＭＳ Ｐゴシック" pitchFamily="34" charset="-128"/>
              </a:rPr>
              <a:t>may be intermittently connected</a:t>
            </a:r>
          </a:p>
          <a:p>
            <a:r>
              <a:rPr lang="en-US" sz="2400" smtClean="0">
                <a:ea typeface="ＭＳ Ｐゴシック" pitchFamily="34" charset="-128"/>
              </a:rPr>
              <a:t>may have dynamic IP addresses</a:t>
            </a:r>
          </a:p>
          <a:p>
            <a:r>
              <a:rPr lang="en-US" sz="2400" smtClean="0">
                <a:ea typeface="ＭＳ Ｐゴシック" pitchFamily="34" charset="-128"/>
              </a:rPr>
              <a:t>do not communicate directly with each other</a:t>
            </a:r>
          </a:p>
        </p:txBody>
      </p:sp>
      <p:pic>
        <p:nvPicPr>
          <p:cNvPr id="8199" name="Picture 351" descr="underline_base"/>
          <p:cNvPicPr>
            <a:picLocks noChangeArrowheads="1"/>
          </p:cNvPicPr>
          <p:nvPr/>
        </p:nvPicPr>
        <p:blipFill>
          <a:blip r:embed="rId22"/>
          <a:srcRect/>
          <a:stretch>
            <a:fillRect/>
          </a:stretch>
        </p:blipFill>
        <p:spPr bwMode="auto">
          <a:xfrm>
            <a:off x="368300" y="842963"/>
            <a:ext cx="6399213" cy="173037"/>
          </a:xfrm>
          <a:prstGeom prst="rect">
            <a:avLst/>
          </a:prstGeom>
          <a:noFill/>
          <a:ln w="9525">
            <a:noFill/>
            <a:miter lim="800000"/>
            <a:headEnd/>
            <a:tailEnd/>
          </a:ln>
        </p:spPr>
      </p:pic>
      <p:sp>
        <p:nvSpPr>
          <p:cNvPr id="8200" name="Line 913"/>
          <p:cNvSpPr>
            <a:spLocks noChangeShapeType="1"/>
          </p:cNvSpPr>
          <p:nvPr/>
        </p:nvSpPr>
        <p:spPr bwMode="auto">
          <a:xfrm>
            <a:off x="1249363" y="3235325"/>
            <a:ext cx="2006600" cy="1978025"/>
          </a:xfrm>
          <a:prstGeom prst="line">
            <a:avLst/>
          </a:prstGeom>
          <a:noFill/>
          <a:ln w="76200">
            <a:solidFill>
              <a:srgbClr val="CC0000"/>
            </a:solidFill>
            <a:round/>
            <a:headEnd type="triangle" w="med" len="med"/>
            <a:tailEnd type="triangle" w="med" len="med"/>
          </a:ln>
        </p:spPr>
        <p:txBody>
          <a:bodyPr/>
          <a:lstStyle/>
          <a:p>
            <a:endParaRPr lang="tr-TR"/>
          </a:p>
        </p:txBody>
      </p:sp>
      <p:sp>
        <p:nvSpPr>
          <p:cNvPr id="8201" name="Line 800"/>
          <p:cNvSpPr>
            <a:spLocks noChangeShapeType="1"/>
          </p:cNvSpPr>
          <p:nvPr/>
        </p:nvSpPr>
        <p:spPr bwMode="auto">
          <a:xfrm>
            <a:off x="2211388" y="1844675"/>
            <a:ext cx="1481137" cy="3109913"/>
          </a:xfrm>
          <a:prstGeom prst="line">
            <a:avLst/>
          </a:prstGeom>
          <a:noFill/>
          <a:ln w="76200">
            <a:solidFill>
              <a:srgbClr val="CC0000"/>
            </a:solidFill>
            <a:round/>
            <a:headEnd type="triangle" w="med" len="med"/>
            <a:tailEnd type="triangle" w="med" len="med"/>
          </a:ln>
        </p:spPr>
        <p:txBody>
          <a:bodyPr/>
          <a:lstStyle/>
          <a:p>
            <a:endParaRPr lang="tr-TR"/>
          </a:p>
        </p:txBody>
      </p:sp>
      <p:sp>
        <p:nvSpPr>
          <p:cNvPr id="8202" name="Text Box 803"/>
          <p:cNvSpPr txBox="1">
            <a:spLocks noChangeArrowheads="1"/>
          </p:cNvSpPr>
          <p:nvPr/>
        </p:nvSpPr>
        <p:spPr bwMode="auto">
          <a:xfrm>
            <a:off x="254000" y="4067175"/>
            <a:ext cx="1552575" cy="396875"/>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CC0000"/>
                </a:solidFill>
              </a:rPr>
              <a:t>client/server</a:t>
            </a:r>
          </a:p>
        </p:txBody>
      </p:sp>
      <p:sp>
        <p:nvSpPr>
          <p:cNvPr id="2" name="Veri Yer Tutucusu 1"/>
          <p:cNvSpPr>
            <a:spLocks noGrp="1"/>
          </p:cNvSpPr>
          <p:nvPr>
            <p:ph type="dt" sz="quarter" idx="10"/>
          </p:nvPr>
        </p:nvSpPr>
        <p:spPr/>
        <p:txBody>
          <a:bodyPr/>
          <a:lstStyle/>
          <a:p>
            <a:pPr>
              <a:defRPr/>
            </a:pPr>
            <a:fld id="{41904EFE-696F-4E07-A82E-EAFBE1E76E40}" type="datetime1">
              <a:rPr/>
              <a:pPr>
                <a:defRPr/>
              </a:pPr>
              <a:t>10/16/2012</a:t>
            </a:fld>
            <a:endParaRP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72707" name="Rectangle 8"/>
          <p:cNvSpPr>
            <a:spLocks noGrp="1" noChangeArrowheads="1"/>
          </p:cNvSpPr>
          <p:nvPr>
            <p:ph type="sldNum" sz="quarter" idx="12"/>
          </p:nvPr>
        </p:nvSpPr>
        <p:spPr>
          <a:noFill/>
        </p:spPr>
        <p:txBody>
          <a:bodyPr/>
          <a:lstStyle/>
          <a:p>
            <a:r>
              <a:rPr lang="en-US" smtClean="0">
                <a:latin typeface="Tahoma" pitchFamily="34" charset="0"/>
              </a:rPr>
              <a:t>2-</a:t>
            </a:r>
            <a:fld id="{74E501FF-08C1-4851-BDD8-C1CB325F2D79}" type="slidenum">
              <a:rPr lang="en-US" smtClean="0">
                <a:latin typeface="Tahoma" pitchFamily="34" charset="0"/>
              </a:rPr>
              <a:pPr/>
              <a:t>70</a:t>
            </a:fld>
            <a:endParaRPr lang="en-US" smtClean="0">
              <a:latin typeface="Tahoma" pitchFamily="34" charset="0"/>
            </a:endParaRPr>
          </a:p>
        </p:txBody>
      </p:sp>
      <p:sp>
        <p:nvSpPr>
          <p:cNvPr id="72708" name="Rectangle 2"/>
          <p:cNvSpPr>
            <a:spLocks noGrp="1" noChangeArrowheads="1"/>
          </p:cNvSpPr>
          <p:nvPr>
            <p:ph type="title"/>
          </p:nvPr>
        </p:nvSpPr>
        <p:spPr>
          <a:xfrm>
            <a:off x="455613" y="201613"/>
            <a:ext cx="7772400" cy="892175"/>
          </a:xfrm>
        </p:spPr>
        <p:txBody>
          <a:bodyPr/>
          <a:lstStyle/>
          <a:p>
            <a:r>
              <a:rPr lang="en-US" sz="4000" smtClean="0">
                <a:ea typeface="ＭＳ Ｐゴシック" pitchFamily="34" charset="-128"/>
              </a:rPr>
              <a:t>DNS records</a:t>
            </a:r>
            <a:endParaRPr lang="en-US" smtClean="0">
              <a:ea typeface="ＭＳ Ｐゴシック" pitchFamily="34" charset="-128"/>
            </a:endParaRPr>
          </a:p>
        </p:txBody>
      </p:sp>
      <p:sp>
        <p:nvSpPr>
          <p:cNvPr id="72709" name="Rectangle 3"/>
          <p:cNvSpPr>
            <a:spLocks noGrp="1" noChangeArrowheads="1"/>
          </p:cNvSpPr>
          <p:nvPr>
            <p:ph type="body" sz="half" idx="1"/>
          </p:nvPr>
        </p:nvSpPr>
        <p:spPr>
          <a:xfrm>
            <a:off x="542925" y="1343025"/>
            <a:ext cx="7820025" cy="514350"/>
          </a:xfrm>
        </p:spPr>
        <p:txBody>
          <a:bodyPr/>
          <a:lstStyle/>
          <a:p>
            <a:pPr>
              <a:buFont typeface="Wingdings" pitchFamily="2" charset="2"/>
              <a:buNone/>
            </a:pPr>
            <a:r>
              <a:rPr lang="en-US" i="1" smtClean="0">
                <a:solidFill>
                  <a:srgbClr val="CC0000"/>
                </a:solidFill>
                <a:ea typeface="ＭＳ Ｐゴシック" pitchFamily="34" charset="-128"/>
              </a:rPr>
              <a:t>DNS:</a:t>
            </a:r>
            <a:r>
              <a:rPr lang="en-US" sz="2400" smtClean="0">
                <a:ea typeface="ＭＳ Ｐゴシック" pitchFamily="34" charset="-128"/>
              </a:rPr>
              <a:t> distributed db storing resource records </a:t>
            </a:r>
            <a:r>
              <a:rPr lang="en-US" smtClean="0">
                <a:solidFill>
                  <a:srgbClr val="CC0000"/>
                </a:solidFill>
                <a:ea typeface="ＭＳ Ｐゴシック" pitchFamily="34" charset="-128"/>
              </a:rPr>
              <a:t>(RR)</a:t>
            </a:r>
          </a:p>
        </p:txBody>
      </p:sp>
      <p:sp>
        <p:nvSpPr>
          <p:cNvPr id="72710" name="Rectangle 4"/>
          <p:cNvSpPr>
            <a:spLocks noGrp="1" noChangeArrowheads="1"/>
          </p:cNvSpPr>
          <p:nvPr>
            <p:ph type="body" sz="half" idx="2"/>
          </p:nvPr>
        </p:nvSpPr>
        <p:spPr>
          <a:xfrm>
            <a:off x="533400" y="3897313"/>
            <a:ext cx="3514725" cy="1905000"/>
          </a:xfrm>
        </p:spPr>
        <p:txBody>
          <a:bodyPr/>
          <a:lstStyle/>
          <a:p>
            <a:pPr>
              <a:buFont typeface="Wingdings" pitchFamily="2" charset="2"/>
              <a:buNone/>
            </a:pPr>
            <a:r>
              <a:rPr lang="en-US" u="sng" smtClean="0">
                <a:solidFill>
                  <a:srgbClr val="CC0000"/>
                </a:solidFill>
                <a:ea typeface="ＭＳ Ｐゴシック" pitchFamily="34" charset="-128"/>
              </a:rPr>
              <a:t>type=NS</a:t>
            </a:r>
          </a:p>
          <a:p>
            <a:pPr lvl="1"/>
            <a:r>
              <a:rPr lang="en-US" sz="2000" b="1" smtClean="0">
                <a:latin typeface="Courier New" pitchFamily="49" charset="0"/>
                <a:ea typeface="ＭＳ Ｐゴシック" pitchFamily="34" charset="-128"/>
              </a:rPr>
              <a:t>name</a:t>
            </a:r>
            <a:r>
              <a:rPr lang="en-US" sz="2000" smtClean="0">
                <a:ea typeface="ＭＳ Ｐゴシック" pitchFamily="34" charset="-128"/>
              </a:rPr>
              <a:t> is domain (e.g., foo.com)</a:t>
            </a:r>
          </a:p>
          <a:p>
            <a:pPr lvl="1"/>
            <a:r>
              <a:rPr lang="en-US" sz="2000" b="1" smtClean="0">
                <a:latin typeface="Courier New" pitchFamily="49" charset="0"/>
                <a:ea typeface="ＭＳ Ｐゴシック" pitchFamily="34" charset="-128"/>
              </a:rPr>
              <a:t>value</a:t>
            </a:r>
            <a:r>
              <a:rPr lang="en-US" sz="2000" smtClean="0">
                <a:ea typeface="ＭＳ Ｐゴシック" pitchFamily="34" charset="-128"/>
              </a:rPr>
              <a:t> is hostname of authoritative name server for this domain</a:t>
            </a:r>
          </a:p>
          <a:p>
            <a:endParaRPr lang="en-US" sz="2400" smtClean="0">
              <a:ea typeface="ＭＳ Ｐゴシック" pitchFamily="34" charset="-128"/>
            </a:endParaRPr>
          </a:p>
        </p:txBody>
      </p:sp>
      <p:sp>
        <p:nvSpPr>
          <p:cNvPr id="72711" name="Text Box 6"/>
          <p:cNvSpPr txBox="1">
            <a:spLocks noChangeArrowheads="1"/>
          </p:cNvSpPr>
          <p:nvPr/>
        </p:nvSpPr>
        <p:spPr bwMode="auto">
          <a:xfrm>
            <a:off x="1795463" y="1908175"/>
            <a:ext cx="5364162" cy="457200"/>
          </a:xfrm>
          <a:prstGeom prst="rect">
            <a:avLst/>
          </a:prstGeom>
          <a:noFill/>
          <a:ln w="9525">
            <a:noFill/>
            <a:miter lim="800000"/>
            <a:headEnd/>
            <a:tailEnd/>
          </a:ln>
        </p:spPr>
        <p:txBody>
          <a:bodyPr anchor="ctr">
            <a:spAutoFit/>
          </a:bodyPr>
          <a:lstStyle/>
          <a:p>
            <a:pPr algn="ctr">
              <a:spcBef>
                <a:spcPct val="0"/>
              </a:spcBef>
              <a:buClrTx/>
              <a:buSzTx/>
              <a:buFontTx/>
              <a:buNone/>
            </a:pPr>
            <a:r>
              <a:rPr lang="en-US" sz="2400"/>
              <a:t>RR format:</a:t>
            </a:r>
            <a:r>
              <a:rPr lang="en-US" sz="2400">
                <a:latin typeface="Comic Sans MS" pitchFamily="66" charset="0"/>
              </a:rPr>
              <a:t> </a:t>
            </a:r>
            <a:r>
              <a:rPr lang="en-US" sz="1800" b="1">
                <a:latin typeface="Courier New" pitchFamily="49" charset="0"/>
              </a:rPr>
              <a:t>(name, value, type, ttl)</a:t>
            </a:r>
            <a:endParaRPr lang="en-US" sz="2400">
              <a:latin typeface="Times New Roman" pitchFamily="18" charset="0"/>
            </a:endParaRPr>
          </a:p>
        </p:txBody>
      </p:sp>
      <p:sp>
        <p:nvSpPr>
          <p:cNvPr id="72712" name="Rectangle 7"/>
          <p:cNvSpPr>
            <a:spLocks noChangeArrowheads="1"/>
          </p:cNvSpPr>
          <p:nvPr/>
        </p:nvSpPr>
        <p:spPr bwMode="auto">
          <a:xfrm>
            <a:off x="1876425" y="1895475"/>
            <a:ext cx="5267325" cy="571500"/>
          </a:xfrm>
          <a:prstGeom prst="rect">
            <a:avLst/>
          </a:prstGeom>
          <a:noFill/>
          <a:ln w="19050">
            <a:solidFill>
              <a:srgbClr val="000099"/>
            </a:solidFill>
            <a:miter lim="800000"/>
            <a:headEnd/>
            <a:tailEnd/>
          </a:ln>
        </p:spPr>
        <p:txBody>
          <a:bodyPr wrap="none" anchor="ctr"/>
          <a:lstStyle/>
          <a:p>
            <a:pPr algn="ctr">
              <a:spcBef>
                <a:spcPct val="0"/>
              </a:spcBef>
              <a:buClrTx/>
              <a:buSzTx/>
              <a:buFontTx/>
              <a:buNone/>
            </a:pPr>
            <a:endParaRPr lang="tr-TR" sz="2400">
              <a:solidFill>
                <a:schemeClr val="accent2"/>
              </a:solidFill>
              <a:latin typeface="Times New Roman" pitchFamily="18" charset="0"/>
            </a:endParaRPr>
          </a:p>
        </p:txBody>
      </p:sp>
      <p:sp>
        <p:nvSpPr>
          <p:cNvPr id="72713" name="Rectangle 8"/>
          <p:cNvSpPr>
            <a:spLocks noChangeArrowheads="1"/>
          </p:cNvSpPr>
          <p:nvPr/>
        </p:nvSpPr>
        <p:spPr bwMode="auto">
          <a:xfrm>
            <a:off x="523875" y="2657475"/>
            <a:ext cx="3810000" cy="1304925"/>
          </a:xfrm>
          <a:prstGeom prst="rect">
            <a:avLst/>
          </a:prstGeom>
          <a:noFill/>
          <a:ln w="9525">
            <a:noFill/>
            <a:miter lim="800000"/>
            <a:headEnd/>
            <a:tailEnd/>
          </a:ln>
        </p:spPr>
        <p:txBody>
          <a:bodyPr/>
          <a:lstStyle/>
          <a:p>
            <a:pPr marL="342900" indent="-342900">
              <a:buClr>
                <a:srgbClr val="000099"/>
              </a:buClr>
              <a:buSzPct val="75000"/>
              <a:buFont typeface="Wingdings" pitchFamily="2" charset="2"/>
              <a:buNone/>
            </a:pPr>
            <a:r>
              <a:rPr lang="en-US" sz="2800" u="sng">
                <a:solidFill>
                  <a:srgbClr val="CC0000"/>
                </a:solidFill>
                <a:latin typeface="Gill Sans MT" pitchFamily="34" charset="0"/>
              </a:rPr>
              <a:t>type=A</a:t>
            </a:r>
          </a:p>
          <a:p>
            <a:pPr marL="742950" lvl="1" indent="-285750">
              <a:buClr>
                <a:srgbClr val="000099"/>
              </a:buClr>
              <a:buSzTx/>
              <a:buFont typeface="Wingdings" pitchFamily="2" charset="2"/>
              <a:buChar char="§"/>
            </a:pPr>
            <a:r>
              <a:rPr lang="en-US" b="1">
                <a:latin typeface="Courier New" pitchFamily="49" charset="0"/>
              </a:rPr>
              <a:t>name</a:t>
            </a:r>
            <a:r>
              <a:rPr lang="en-US">
                <a:latin typeface="Comic Sans MS" pitchFamily="66" charset="0"/>
              </a:rPr>
              <a:t> </a:t>
            </a:r>
            <a:r>
              <a:rPr lang="en-US">
                <a:latin typeface="Gill Sans MT" pitchFamily="34" charset="0"/>
              </a:rPr>
              <a:t>is hostname</a:t>
            </a:r>
          </a:p>
          <a:p>
            <a:pPr marL="742950" lvl="1" indent="-285750">
              <a:buClr>
                <a:srgbClr val="000099"/>
              </a:buClr>
              <a:buSzTx/>
              <a:buFont typeface="Wingdings" pitchFamily="2" charset="2"/>
              <a:buChar char="§"/>
            </a:pPr>
            <a:r>
              <a:rPr lang="en-US" b="1">
                <a:latin typeface="Courier New" pitchFamily="49" charset="0"/>
              </a:rPr>
              <a:t>value</a:t>
            </a:r>
            <a:r>
              <a:rPr lang="en-US">
                <a:latin typeface="Comic Sans MS" pitchFamily="66" charset="0"/>
              </a:rPr>
              <a:t> </a:t>
            </a:r>
            <a:r>
              <a:rPr lang="en-US">
                <a:latin typeface="Gill Sans MT" pitchFamily="34" charset="0"/>
              </a:rPr>
              <a:t>is IP address</a:t>
            </a:r>
          </a:p>
          <a:p>
            <a:pPr marL="342900" indent="-342900">
              <a:buFont typeface="ZapfDingbats" pitchFamily="82" charset="2"/>
              <a:buChar char="r"/>
            </a:pPr>
            <a:endParaRPr lang="en-US" sz="2400">
              <a:latin typeface="Gill Sans MT" pitchFamily="34" charset="0"/>
            </a:endParaRPr>
          </a:p>
        </p:txBody>
      </p:sp>
      <p:sp>
        <p:nvSpPr>
          <p:cNvPr id="72714" name="Rectangle 9"/>
          <p:cNvSpPr>
            <a:spLocks noChangeArrowheads="1"/>
          </p:cNvSpPr>
          <p:nvPr/>
        </p:nvSpPr>
        <p:spPr bwMode="auto">
          <a:xfrm>
            <a:off x="4229100" y="2697163"/>
            <a:ext cx="4514850" cy="2171700"/>
          </a:xfrm>
          <a:prstGeom prst="rect">
            <a:avLst/>
          </a:prstGeom>
          <a:noFill/>
          <a:ln w="9525">
            <a:noFill/>
            <a:miter lim="800000"/>
            <a:headEnd/>
            <a:tailEnd/>
          </a:ln>
        </p:spPr>
        <p:txBody>
          <a:bodyPr/>
          <a:lstStyle/>
          <a:p>
            <a:pPr marL="342900" indent="-342900"/>
            <a:r>
              <a:rPr lang="en-US" sz="2800" u="sng">
                <a:solidFill>
                  <a:srgbClr val="CC0000"/>
                </a:solidFill>
                <a:latin typeface="Gill Sans MT" pitchFamily="34" charset="0"/>
              </a:rPr>
              <a:t>type=CNAME</a:t>
            </a:r>
          </a:p>
          <a:p>
            <a:pPr marL="742950" lvl="1" indent="-285750">
              <a:buClr>
                <a:srgbClr val="000099"/>
              </a:buClr>
              <a:buSzTx/>
              <a:buFont typeface="Wingdings" pitchFamily="2" charset="2"/>
              <a:buChar char="§"/>
            </a:pPr>
            <a:r>
              <a:rPr lang="en-US" b="1">
                <a:latin typeface="Courier New" pitchFamily="49" charset="0"/>
              </a:rPr>
              <a:t>name</a:t>
            </a:r>
            <a:r>
              <a:rPr lang="en-US">
                <a:latin typeface="Comic Sans MS" pitchFamily="66" charset="0"/>
              </a:rPr>
              <a:t> is </a:t>
            </a:r>
            <a:r>
              <a:rPr lang="en-US">
                <a:latin typeface="Gill Sans MT" pitchFamily="34" charset="0"/>
              </a:rPr>
              <a:t>alias name for some </a:t>
            </a:r>
            <a:r>
              <a:rPr lang="ja-JP" altLang="en-US">
                <a:latin typeface="Gill Sans MT" pitchFamily="34" charset="0"/>
              </a:rPr>
              <a:t>“</a:t>
            </a:r>
            <a:r>
              <a:rPr lang="en-US" altLang="ja-JP">
                <a:latin typeface="Gill Sans MT" pitchFamily="34" charset="0"/>
              </a:rPr>
              <a:t>canonical</a:t>
            </a:r>
            <a:r>
              <a:rPr lang="ja-JP" altLang="en-US">
                <a:latin typeface="Gill Sans MT" pitchFamily="34" charset="0"/>
              </a:rPr>
              <a:t>”</a:t>
            </a:r>
            <a:r>
              <a:rPr lang="en-US" altLang="ja-JP">
                <a:latin typeface="Gill Sans MT" pitchFamily="34" charset="0"/>
              </a:rPr>
              <a:t> (the real) name</a:t>
            </a:r>
          </a:p>
          <a:p>
            <a:pPr marL="742950" lvl="1" indent="-285750">
              <a:buClr>
                <a:srgbClr val="000099"/>
              </a:buClr>
              <a:buSzTx/>
              <a:buFont typeface="Wingdings" pitchFamily="2" charset="2"/>
              <a:buChar char="§"/>
            </a:pPr>
            <a:r>
              <a:rPr lang="en-US" sz="1800" b="1">
                <a:latin typeface="Courier New" pitchFamily="49" charset="0"/>
              </a:rPr>
              <a:t>www.ibm.com</a:t>
            </a:r>
            <a:r>
              <a:rPr lang="en-US" sz="1800">
                <a:latin typeface="Courier New" pitchFamily="49" charset="0"/>
              </a:rPr>
              <a:t> </a:t>
            </a:r>
            <a:r>
              <a:rPr lang="en-US">
                <a:latin typeface="Gill Sans MT" pitchFamily="34" charset="0"/>
              </a:rPr>
              <a:t>is really</a:t>
            </a:r>
            <a:endParaRPr lang="en-US" sz="1800">
              <a:latin typeface="Gill Sans MT" pitchFamily="34" charset="0"/>
            </a:endParaRPr>
          </a:p>
          <a:p>
            <a:pPr marL="742950" lvl="1" indent="-285750">
              <a:buClr>
                <a:srgbClr val="000099"/>
              </a:buClr>
              <a:buSzTx/>
              <a:buFont typeface="Wingdings" pitchFamily="2" charset="2"/>
              <a:buNone/>
            </a:pPr>
            <a:r>
              <a:rPr lang="en-US" sz="1800">
                <a:latin typeface="Courier New" pitchFamily="49" charset="0"/>
              </a:rPr>
              <a:t>  </a:t>
            </a:r>
            <a:r>
              <a:rPr lang="en-US" sz="1800" b="1">
                <a:latin typeface="Courier New" pitchFamily="49" charset="0"/>
              </a:rPr>
              <a:t>servereast.backup2.ibm.com</a:t>
            </a:r>
          </a:p>
          <a:p>
            <a:pPr marL="742950" lvl="1" indent="-285750">
              <a:buClr>
                <a:srgbClr val="000099"/>
              </a:buClr>
              <a:buSzTx/>
              <a:buFont typeface="Wingdings" pitchFamily="2" charset="2"/>
              <a:buChar char="§"/>
            </a:pPr>
            <a:r>
              <a:rPr lang="en-US" b="1">
                <a:latin typeface="Courier New" pitchFamily="49" charset="0"/>
              </a:rPr>
              <a:t>value</a:t>
            </a:r>
            <a:r>
              <a:rPr lang="en-US">
                <a:latin typeface="Comic Sans MS" pitchFamily="66" charset="0"/>
              </a:rPr>
              <a:t> </a:t>
            </a:r>
            <a:r>
              <a:rPr lang="en-US">
                <a:latin typeface="Gill Sans MT" pitchFamily="34" charset="0"/>
              </a:rPr>
              <a:t>is canonical name</a:t>
            </a:r>
          </a:p>
          <a:p>
            <a:pPr marL="342900" indent="-342900">
              <a:buFont typeface="ZapfDingbats" pitchFamily="82" charset="2"/>
              <a:buChar char="r"/>
            </a:pPr>
            <a:endParaRPr lang="en-US" sz="2400">
              <a:latin typeface="Gill Sans MT" pitchFamily="34" charset="0"/>
            </a:endParaRPr>
          </a:p>
        </p:txBody>
      </p:sp>
      <p:sp>
        <p:nvSpPr>
          <p:cNvPr id="72715" name="Rectangle 10"/>
          <p:cNvSpPr>
            <a:spLocks noChangeArrowheads="1"/>
          </p:cNvSpPr>
          <p:nvPr/>
        </p:nvSpPr>
        <p:spPr bwMode="auto">
          <a:xfrm>
            <a:off x="4252913" y="5022850"/>
            <a:ext cx="4408487" cy="1309688"/>
          </a:xfrm>
          <a:prstGeom prst="rect">
            <a:avLst/>
          </a:prstGeom>
          <a:noFill/>
          <a:ln w="9525">
            <a:noFill/>
            <a:miter lim="800000"/>
            <a:headEnd/>
            <a:tailEnd/>
          </a:ln>
        </p:spPr>
        <p:txBody>
          <a:bodyPr/>
          <a:lstStyle/>
          <a:p>
            <a:pPr marL="342900" indent="-342900"/>
            <a:r>
              <a:rPr lang="en-US" sz="2800" u="sng">
                <a:solidFill>
                  <a:srgbClr val="CC0000"/>
                </a:solidFill>
                <a:latin typeface="Gill Sans MT" pitchFamily="34" charset="0"/>
              </a:rPr>
              <a:t>type=MX</a:t>
            </a:r>
          </a:p>
          <a:p>
            <a:pPr marL="742950" lvl="1" indent="-285750">
              <a:buClr>
                <a:srgbClr val="000099"/>
              </a:buClr>
              <a:buSzTx/>
              <a:buFont typeface="Wingdings" pitchFamily="2" charset="2"/>
              <a:buChar char="§"/>
            </a:pPr>
            <a:r>
              <a:rPr lang="en-US" b="1">
                <a:latin typeface="Courier New" pitchFamily="49" charset="0"/>
              </a:rPr>
              <a:t>value</a:t>
            </a:r>
            <a:r>
              <a:rPr lang="en-US">
                <a:latin typeface="Comic Sans MS" pitchFamily="66" charset="0"/>
              </a:rPr>
              <a:t> </a:t>
            </a:r>
            <a:r>
              <a:rPr lang="en-US">
                <a:latin typeface="Gill Sans MT" pitchFamily="34" charset="0"/>
              </a:rPr>
              <a:t>is name of mailserver associated with</a:t>
            </a:r>
            <a:r>
              <a:rPr lang="en-US">
                <a:latin typeface="Comic Sans MS" pitchFamily="66" charset="0"/>
              </a:rPr>
              <a:t> </a:t>
            </a:r>
            <a:r>
              <a:rPr lang="en-US" b="1">
                <a:latin typeface="Courier New" pitchFamily="49" charset="0"/>
              </a:rPr>
              <a:t>name</a:t>
            </a:r>
            <a:endParaRPr lang="en-US">
              <a:latin typeface="Comic Sans MS" pitchFamily="66" charset="0"/>
            </a:endParaRPr>
          </a:p>
          <a:p>
            <a:pPr marL="342900" indent="-342900">
              <a:buFont typeface="ZapfDingbats" pitchFamily="82" charset="2"/>
              <a:buChar char="r"/>
            </a:pPr>
            <a:endParaRPr lang="en-US" sz="2400">
              <a:latin typeface="Comic Sans MS" pitchFamily="66" charset="0"/>
            </a:endParaRPr>
          </a:p>
        </p:txBody>
      </p:sp>
      <p:pic>
        <p:nvPicPr>
          <p:cNvPr id="72716" name="Picture 16" descr="underline_base"/>
          <p:cNvPicPr>
            <a:picLocks noChangeArrowheads="1"/>
          </p:cNvPicPr>
          <p:nvPr/>
        </p:nvPicPr>
        <p:blipFill>
          <a:blip r:embed="rId3"/>
          <a:srcRect/>
          <a:stretch>
            <a:fillRect/>
          </a:stretch>
        </p:blipFill>
        <p:spPr bwMode="auto">
          <a:xfrm>
            <a:off x="446088" y="881063"/>
            <a:ext cx="3198812" cy="173037"/>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B1387C17-6B93-4A21-94C9-658EFE3AA624}" type="datetime1">
              <a:rPr/>
              <a:pPr>
                <a:defRPr/>
              </a:pPr>
              <a:t>10/16/2012</a:t>
            </a:fld>
            <a:endParaRPr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73731" name="Rectangle 8"/>
          <p:cNvSpPr>
            <a:spLocks noGrp="1" noChangeArrowheads="1"/>
          </p:cNvSpPr>
          <p:nvPr>
            <p:ph type="sldNum" sz="quarter" idx="12"/>
          </p:nvPr>
        </p:nvSpPr>
        <p:spPr>
          <a:noFill/>
        </p:spPr>
        <p:txBody>
          <a:bodyPr/>
          <a:lstStyle/>
          <a:p>
            <a:r>
              <a:rPr lang="en-US" smtClean="0">
                <a:latin typeface="Tahoma" pitchFamily="34" charset="0"/>
              </a:rPr>
              <a:t>2-</a:t>
            </a:r>
            <a:fld id="{F4FDB331-5973-46D2-8D09-427FCF4D05E1}" type="slidenum">
              <a:rPr lang="en-US" smtClean="0">
                <a:latin typeface="Tahoma" pitchFamily="34" charset="0"/>
              </a:rPr>
              <a:pPr/>
              <a:t>71</a:t>
            </a:fld>
            <a:endParaRPr lang="en-US" smtClean="0">
              <a:latin typeface="Tahoma" pitchFamily="34" charset="0"/>
            </a:endParaRPr>
          </a:p>
        </p:txBody>
      </p:sp>
      <p:pic>
        <p:nvPicPr>
          <p:cNvPr id="73732" name="Picture 11" descr="underline_base"/>
          <p:cNvPicPr>
            <a:picLocks noChangeArrowheads="1"/>
          </p:cNvPicPr>
          <p:nvPr/>
        </p:nvPicPr>
        <p:blipFill>
          <a:blip r:embed="rId3"/>
          <a:srcRect/>
          <a:stretch>
            <a:fillRect/>
          </a:stretch>
        </p:blipFill>
        <p:spPr bwMode="auto">
          <a:xfrm>
            <a:off x="495300" y="885825"/>
            <a:ext cx="5484813" cy="173038"/>
          </a:xfrm>
          <a:prstGeom prst="rect">
            <a:avLst/>
          </a:prstGeom>
          <a:noFill/>
          <a:ln w="9525">
            <a:noFill/>
            <a:miter lim="800000"/>
            <a:headEnd/>
            <a:tailEnd/>
          </a:ln>
        </p:spPr>
      </p:pic>
      <p:sp>
        <p:nvSpPr>
          <p:cNvPr id="73733" name="Rectangle 2"/>
          <p:cNvSpPr>
            <a:spLocks noGrp="1" noChangeArrowheads="1"/>
          </p:cNvSpPr>
          <p:nvPr>
            <p:ph type="title"/>
          </p:nvPr>
        </p:nvSpPr>
        <p:spPr>
          <a:xfrm>
            <a:off x="446088" y="217488"/>
            <a:ext cx="7772400" cy="860425"/>
          </a:xfrm>
        </p:spPr>
        <p:txBody>
          <a:bodyPr/>
          <a:lstStyle/>
          <a:p>
            <a:r>
              <a:rPr lang="en-US" sz="4000" smtClean="0">
                <a:ea typeface="ＭＳ Ｐゴシック" pitchFamily="34" charset="-128"/>
              </a:rPr>
              <a:t>DNS protocol, messages</a:t>
            </a:r>
            <a:endParaRPr lang="en-US" smtClean="0">
              <a:ea typeface="ＭＳ Ｐゴシック" pitchFamily="34" charset="-128"/>
            </a:endParaRPr>
          </a:p>
        </p:txBody>
      </p:sp>
      <p:sp>
        <p:nvSpPr>
          <p:cNvPr id="73734" name="Rectangle 3"/>
          <p:cNvSpPr>
            <a:spLocks noGrp="1" noChangeArrowheads="1"/>
          </p:cNvSpPr>
          <p:nvPr>
            <p:ph type="body" sz="half" idx="1"/>
          </p:nvPr>
        </p:nvSpPr>
        <p:spPr>
          <a:xfrm>
            <a:off x="477838" y="1333500"/>
            <a:ext cx="7820025" cy="514350"/>
          </a:xfrm>
        </p:spPr>
        <p:txBody>
          <a:bodyPr/>
          <a:lstStyle/>
          <a:p>
            <a:r>
              <a:rPr lang="en-US" i="1" smtClean="0">
                <a:solidFill>
                  <a:srgbClr val="CC0000"/>
                </a:solidFill>
                <a:ea typeface="ＭＳ Ｐゴシック" pitchFamily="34" charset="-128"/>
              </a:rPr>
              <a:t>query</a:t>
            </a:r>
            <a:r>
              <a:rPr lang="en-US" smtClean="0">
                <a:solidFill>
                  <a:srgbClr val="FF0000"/>
                </a:solidFill>
                <a:ea typeface="ＭＳ Ｐゴシック" pitchFamily="34" charset="-128"/>
              </a:rPr>
              <a:t> </a:t>
            </a:r>
            <a:r>
              <a:rPr lang="en-US" smtClean="0">
                <a:ea typeface="ＭＳ Ｐゴシック" pitchFamily="34" charset="-128"/>
              </a:rPr>
              <a:t>and </a:t>
            </a:r>
            <a:r>
              <a:rPr lang="en-US" i="1" smtClean="0">
                <a:solidFill>
                  <a:srgbClr val="CC0000"/>
                </a:solidFill>
                <a:ea typeface="ＭＳ Ｐゴシック" pitchFamily="34" charset="-128"/>
              </a:rPr>
              <a:t>reply</a:t>
            </a:r>
            <a:r>
              <a:rPr lang="en-US" smtClean="0">
                <a:ea typeface="ＭＳ Ｐゴシック" pitchFamily="34" charset="-128"/>
              </a:rPr>
              <a:t> messages, both with same </a:t>
            </a:r>
            <a:r>
              <a:rPr lang="en-US" i="1" smtClean="0">
                <a:solidFill>
                  <a:srgbClr val="CC0000"/>
                </a:solidFill>
                <a:ea typeface="ＭＳ Ｐゴシック" pitchFamily="34" charset="-128"/>
              </a:rPr>
              <a:t>message format</a:t>
            </a:r>
            <a:endParaRPr lang="en-US" smtClean="0">
              <a:solidFill>
                <a:srgbClr val="CC0000"/>
              </a:solidFill>
              <a:ea typeface="ＭＳ Ｐゴシック" pitchFamily="34" charset="-128"/>
            </a:endParaRPr>
          </a:p>
        </p:txBody>
      </p:sp>
      <p:sp>
        <p:nvSpPr>
          <p:cNvPr id="73735" name="Rectangle 4"/>
          <p:cNvSpPr>
            <a:spLocks noChangeArrowheads="1"/>
          </p:cNvSpPr>
          <p:nvPr/>
        </p:nvSpPr>
        <p:spPr bwMode="auto">
          <a:xfrm>
            <a:off x="490538" y="2352675"/>
            <a:ext cx="3575050" cy="3838575"/>
          </a:xfrm>
          <a:prstGeom prst="rect">
            <a:avLst/>
          </a:prstGeom>
          <a:noFill/>
          <a:ln w="9525">
            <a:noFill/>
            <a:miter lim="800000"/>
            <a:headEnd/>
            <a:tailEnd/>
          </a:ln>
        </p:spPr>
        <p:txBody>
          <a:bodyPr/>
          <a:lstStyle/>
          <a:p>
            <a:pPr marL="342900" indent="-342900"/>
            <a:r>
              <a:rPr lang="en-US" sz="2400">
                <a:latin typeface="Gill Sans MT" pitchFamily="34" charset="0"/>
              </a:rPr>
              <a:t>msg header</a:t>
            </a:r>
          </a:p>
          <a:p>
            <a:pPr marL="342900" indent="-342900">
              <a:buClr>
                <a:srgbClr val="000099"/>
              </a:buClr>
              <a:buSzPct val="75000"/>
              <a:buFont typeface="Wingdings" pitchFamily="2" charset="2"/>
              <a:buChar char="v"/>
            </a:pPr>
            <a:r>
              <a:rPr lang="en-US">
                <a:solidFill>
                  <a:srgbClr val="000099"/>
                </a:solidFill>
                <a:latin typeface="Gill Sans MT" pitchFamily="34" charset="0"/>
              </a:rPr>
              <a:t>identification:</a:t>
            </a:r>
            <a:r>
              <a:rPr lang="en-US">
                <a:latin typeface="Gill Sans MT" pitchFamily="34" charset="0"/>
              </a:rPr>
              <a:t> 16 bit # for query, reply to query uses same #</a:t>
            </a:r>
          </a:p>
          <a:p>
            <a:pPr marL="342900" indent="-342900">
              <a:buClr>
                <a:srgbClr val="000099"/>
              </a:buClr>
              <a:buSzPct val="75000"/>
              <a:buFont typeface="Wingdings" pitchFamily="2" charset="2"/>
              <a:buChar char="v"/>
            </a:pPr>
            <a:r>
              <a:rPr lang="en-US">
                <a:solidFill>
                  <a:srgbClr val="000099"/>
                </a:solidFill>
                <a:latin typeface="Gill Sans MT" pitchFamily="34" charset="0"/>
              </a:rPr>
              <a:t>flags:</a:t>
            </a:r>
          </a:p>
          <a:p>
            <a:pPr marL="742950" lvl="1" indent="-285750">
              <a:buClr>
                <a:srgbClr val="000099"/>
              </a:buClr>
              <a:buSzTx/>
              <a:buFont typeface="Wingdings" pitchFamily="2" charset="2"/>
              <a:buChar char="§"/>
            </a:pPr>
            <a:r>
              <a:rPr lang="en-US">
                <a:latin typeface="Gill Sans MT" pitchFamily="34" charset="0"/>
              </a:rPr>
              <a:t>query or reply</a:t>
            </a:r>
          </a:p>
          <a:p>
            <a:pPr marL="742950" lvl="1" indent="-285750">
              <a:buClr>
                <a:srgbClr val="000099"/>
              </a:buClr>
              <a:buSzTx/>
              <a:buFont typeface="Wingdings" pitchFamily="2" charset="2"/>
              <a:buChar char="§"/>
            </a:pPr>
            <a:r>
              <a:rPr lang="en-US">
                <a:latin typeface="Gill Sans MT" pitchFamily="34" charset="0"/>
              </a:rPr>
              <a:t>recursion desired </a:t>
            </a:r>
          </a:p>
          <a:p>
            <a:pPr marL="742950" lvl="1" indent="-285750">
              <a:buClr>
                <a:srgbClr val="000099"/>
              </a:buClr>
              <a:buSzTx/>
              <a:buFont typeface="Wingdings" pitchFamily="2" charset="2"/>
              <a:buChar char="§"/>
            </a:pPr>
            <a:r>
              <a:rPr lang="en-US">
                <a:latin typeface="Gill Sans MT" pitchFamily="34" charset="0"/>
              </a:rPr>
              <a:t>recursion available</a:t>
            </a:r>
          </a:p>
          <a:p>
            <a:pPr marL="742950" lvl="1" indent="-285750">
              <a:buClr>
                <a:srgbClr val="000099"/>
              </a:buClr>
              <a:buSzTx/>
              <a:buFont typeface="Wingdings" pitchFamily="2" charset="2"/>
              <a:buChar char="§"/>
            </a:pPr>
            <a:r>
              <a:rPr lang="en-US">
                <a:latin typeface="Gill Sans MT" pitchFamily="34" charset="0"/>
              </a:rPr>
              <a:t>reply is authoritative</a:t>
            </a:r>
          </a:p>
        </p:txBody>
      </p:sp>
      <p:grpSp>
        <p:nvGrpSpPr>
          <p:cNvPr id="73736" name="Group 36"/>
          <p:cNvGrpSpPr>
            <a:grpSpLocks/>
          </p:cNvGrpSpPr>
          <p:nvPr/>
        </p:nvGrpSpPr>
        <p:grpSpPr bwMode="auto">
          <a:xfrm>
            <a:off x="4241800" y="2216150"/>
            <a:ext cx="3725863" cy="4184650"/>
            <a:chOff x="2672" y="1396"/>
            <a:chExt cx="2347" cy="2636"/>
          </a:xfrm>
        </p:grpSpPr>
        <p:sp>
          <p:nvSpPr>
            <p:cNvPr id="73748" name="Rectangle 33"/>
            <p:cNvSpPr>
              <a:spLocks noChangeArrowheads="1"/>
            </p:cNvSpPr>
            <p:nvPr/>
          </p:nvSpPr>
          <p:spPr bwMode="auto">
            <a:xfrm>
              <a:off x="2742" y="1396"/>
              <a:ext cx="2277" cy="2585"/>
            </a:xfrm>
            <a:prstGeom prst="rect">
              <a:avLst/>
            </a:prstGeom>
            <a:solidFill>
              <a:srgbClr val="000099"/>
            </a:solidFill>
            <a:ln w="9525">
              <a:noFill/>
              <a:miter lim="800000"/>
              <a:headEnd/>
              <a:tailEnd/>
            </a:ln>
          </p:spPr>
          <p:txBody>
            <a:bodyPr wrap="none" anchor="ctr"/>
            <a:lstStyle/>
            <a:p>
              <a:endParaRPr lang="tr-TR"/>
            </a:p>
          </p:txBody>
        </p:sp>
        <p:sp>
          <p:nvSpPr>
            <p:cNvPr id="73749" name="Rectangle 12"/>
            <p:cNvSpPr>
              <a:spLocks noChangeArrowheads="1"/>
            </p:cNvSpPr>
            <p:nvPr/>
          </p:nvSpPr>
          <p:spPr bwMode="auto">
            <a:xfrm>
              <a:off x="2688" y="1447"/>
              <a:ext cx="2277" cy="2585"/>
            </a:xfrm>
            <a:prstGeom prst="rect">
              <a:avLst/>
            </a:prstGeom>
            <a:solidFill>
              <a:schemeClr val="bg1"/>
            </a:solidFill>
            <a:ln w="19050">
              <a:solidFill>
                <a:schemeClr val="tx1"/>
              </a:solidFill>
              <a:miter lim="800000"/>
              <a:headEnd/>
              <a:tailEnd/>
            </a:ln>
          </p:spPr>
          <p:txBody>
            <a:bodyPr wrap="none" anchor="ctr"/>
            <a:lstStyle/>
            <a:p>
              <a:endParaRPr lang="tr-TR"/>
            </a:p>
          </p:txBody>
        </p:sp>
        <p:sp>
          <p:nvSpPr>
            <p:cNvPr id="73750" name="Line 13"/>
            <p:cNvSpPr>
              <a:spLocks noChangeShapeType="1"/>
            </p:cNvSpPr>
            <p:nvPr/>
          </p:nvSpPr>
          <p:spPr bwMode="auto">
            <a:xfrm>
              <a:off x="2681" y="3606"/>
              <a:ext cx="2297" cy="0"/>
            </a:xfrm>
            <a:prstGeom prst="line">
              <a:avLst/>
            </a:prstGeom>
            <a:noFill/>
            <a:ln w="19050">
              <a:solidFill>
                <a:schemeClr val="tx1"/>
              </a:solidFill>
              <a:round/>
              <a:headEnd/>
              <a:tailEnd/>
            </a:ln>
          </p:spPr>
          <p:txBody>
            <a:bodyPr/>
            <a:lstStyle/>
            <a:p>
              <a:endParaRPr lang="tr-TR"/>
            </a:p>
          </p:txBody>
        </p:sp>
        <p:sp>
          <p:nvSpPr>
            <p:cNvPr id="73751" name="Line 14"/>
            <p:cNvSpPr>
              <a:spLocks noChangeShapeType="1"/>
            </p:cNvSpPr>
            <p:nvPr/>
          </p:nvSpPr>
          <p:spPr bwMode="auto">
            <a:xfrm>
              <a:off x="2688" y="3174"/>
              <a:ext cx="2297" cy="0"/>
            </a:xfrm>
            <a:prstGeom prst="line">
              <a:avLst/>
            </a:prstGeom>
            <a:noFill/>
            <a:ln w="19050">
              <a:solidFill>
                <a:schemeClr val="tx1"/>
              </a:solidFill>
              <a:round/>
              <a:headEnd/>
              <a:tailEnd/>
            </a:ln>
          </p:spPr>
          <p:txBody>
            <a:bodyPr/>
            <a:lstStyle/>
            <a:p>
              <a:endParaRPr lang="tr-TR"/>
            </a:p>
          </p:txBody>
        </p:sp>
        <p:sp>
          <p:nvSpPr>
            <p:cNvPr id="73752" name="Line 15"/>
            <p:cNvSpPr>
              <a:spLocks noChangeShapeType="1"/>
            </p:cNvSpPr>
            <p:nvPr/>
          </p:nvSpPr>
          <p:spPr bwMode="auto">
            <a:xfrm>
              <a:off x="2681" y="2742"/>
              <a:ext cx="2297" cy="0"/>
            </a:xfrm>
            <a:prstGeom prst="line">
              <a:avLst/>
            </a:prstGeom>
            <a:noFill/>
            <a:ln w="19050">
              <a:solidFill>
                <a:schemeClr val="tx1"/>
              </a:solidFill>
              <a:round/>
              <a:headEnd/>
              <a:tailEnd/>
            </a:ln>
          </p:spPr>
          <p:txBody>
            <a:bodyPr/>
            <a:lstStyle/>
            <a:p>
              <a:endParaRPr lang="tr-TR"/>
            </a:p>
          </p:txBody>
        </p:sp>
        <p:sp>
          <p:nvSpPr>
            <p:cNvPr id="73753" name="Line 16"/>
            <p:cNvSpPr>
              <a:spLocks noChangeShapeType="1"/>
            </p:cNvSpPr>
            <p:nvPr/>
          </p:nvSpPr>
          <p:spPr bwMode="auto">
            <a:xfrm>
              <a:off x="2681" y="2317"/>
              <a:ext cx="2297" cy="0"/>
            </a:xfrm>
            <a:prstGeom prst="line">
              <a:avLst/>
            </a:prstGeom>
            <a:noFill/>
            <a:ln w="19050">
              <a:solidFill>
                <a:schemeClr val="tx1"/>
              </a:solidFill>
              <a:round/>
              <a:headEnd/>
              <a:tailEnd/>
            </a:ln>
          </p:spPr>
          <p:txBody>
            <a:bodyPr/>
            <a:lstStyle/>
            <a:p>
              <a:endParaRPr lang="tr-TR"/>
            </a:p>
          </p:txBody>
        </p:sp>
        <p:sp>
          <p:nvSpPr>
            <p:cNvPr id="73754" name="Line 17"/>
            <p:cNvSpPr>
              <a:spLocks noChangeShapeType="1"/>
            </p:cNvSpPr>
            <p:nvPr/>
          </p:nvSpPr>
          <p:spPr bwMode="auto">
            <a:xfrm>
              <a:off x="2680" y="2029"/>
              <a:ext cx="2297" cy="0"/>
            </a:xfrm>
            <a:prstGeom prst="line">
              <a:avLst/>
            </a:prstGeom>
            <a:noFill/>
            <a:ln w="19050">
              <a:solidFill>
                <a:schemeClr val="tx1"/>
              </a:solidFill>
              <a:round/>
              <a:headEnd/>
              <a:tailEnd/>
            </a:ln>
          </p:spPr>
          <p:txBody>
            <a:bodyPr/>
            <a:lstStyle/>
            <a:p>
              <a:endParaRPr lang="tr-TR"/>
            </a:p>
          </p:txBody>
        </p:sp>
        <p:sp>
          <p:nvSpPr>
            <p:cNvPr id="73755" name="Line 18"/>
            <p:cNvSpPr>
              <a:spLocks noChangeShapeType="1"/>
            </p:cNvSpPr>
            <p:nvPr/>
          </p:nvSpPr>
          <p:spPr bwMode="auto">
            <a:xfrm>
              <a:off x="2672" y="1745"/>
              <a:ext cx="2297" cy="0"/>
            </a:xfrm>
            <a:prstGeom prst="line">
              <a:avLst/>
            </a:prstGeom>
            <a:noFill/>
            <a:ln w="19050">
              <a:solidFill>
                <a:schemeClr val="tx1"/>
              </a:solidFill>
              <a:round/>
              <a:headEnd/>
              <a:tailEnd/>
            </a:ln>
          </p:spPr>
          <p:txBody>
            <a:bodyPr/>
            <a:lstStyle/>
            <a:p>
              <a:endParaRPr lang="tr-TR"/>
            </a:p>
          </p:txBody>
        </p:sp>
        <p:sp>
          <p:nvSpPr>
            <p:cNvPr id="73756" name="Line 19"/>
            <p:cNvSpPr>
              <a:spLocks noChangeShapeType="1"/>
            </p:cNvSpPr>
            <p:nvPr/>
          </p:nvSpPr>
          <p:spPr bwMode="auto">
            <a:xfrm>
              <a:off x="3826" y="1454"/>
              <a:ext cx="2" cy="857"/>
            </a:xfrm>
            <a:prstGeom prst="line">
              <a:avLst/>
            </a:prstGeom>
            <a:noFill/>
            <a:ln w="19050">
              <a:solidFill>
                <a:schemeClr val="tx1"/>
              </a:solidFill>
              <a:round/>
              <a:headEnd/>
              <a:tailEnd/>
            </a:ln>
          </p:spPr>
          <p:txBody>
            <a:bodyPr/>
            <a:lstStyle/>
            <a:p>
              <a:endParaRPr lang="tr-TR"/>
            </a:p>
          </p:txBody>
        </p:sp>
        <p:sp>
          <p:nvSpPr>
            <p:cNvPr id="73757" name="Text Box 20"/>
            <p:cNvSpPr txBox="1">
              <a:spLocks noChangeArrowheads="1"/>
            </p:cNvSpPr>
            <p:nvPr/>
          </p:nvSpPr>
          <p:spPr bwMode="auto">
            <a:xfrm>
              <a:off x="2842" y="1492"/>
              <a:ext cx="826" cy="212"/>
            </a:xfrm>
            <a:prstGeom prst="rect">
              <a:avLst/>
            </a:prstGeom>
            <a:noFill/>
            <a:ln w="9525">
              <a:noFill/>
              <a:miter lim="800000"/>
              <a:headEnd/>
              <a:tailEnd/>
            </a:ln>
          </p:spPr>
          <p:txBody>
            <a:bodyPr wrap="none">
              <a:spAutoFit/>
            </a:bodyPr>
            <a:lstStyle/>
            <a:p>
              <a:pPr marL="342900" indent="-342900"/>
              <a:r>
                <a:rPr lang="en-US" sz="1600"/>
                <a:t>identification</a:t>
              </a:r>
            </a:p>
          </p:txBody>
        </p:sp>
        <p:sp>
          <p:nvSpPr>
            <p:cNvPr id="73758" name="Text Box 21"/>
            <p:cNvSpPr txBox="1">
              <a:spLocks noChangeArrowheads="1"/>
            </p:cNvSpPr>
            <p:nvPr/>
          </p:nvSpPr>
          <p:spPr bwMode="auto">
            <a:xfrm>
              <a:off x="4180" y="1492"/>
              <a:ext cx="386" cy="212"/>
            </a:xfrm>
            <a:prstGeom prst="rect">
              <a:avLst/>
            </a:prstGeom>
            <a:noFill/>
            <a:ln w="9525">
              <a:noFill/>
              <a:miter lim="800000"/>
              <a:headEnd/>
              <a:tailEnd/>
            </a:ln>
          </p:spPr>
          <p:txBody>
            <a:bodyPr wrap="none">
              <a:spAutoFit/>
            </a:bodyPr>
            <a:lstStyle/>
            <a:p>
              <a:pPr marL="342900" indent="-342900"/>
              <a:r>
                <a:rPr lang="en-US" sz="1600"/>
                <a:t>flags</a:t>
              </a:r>
            </a:p>
          </p:txBody>
        </p:sp>
        <p:sp>
          <p:nvSpPr>
            <p:cNvPr id="73759" name="Text Box 22"/>
            <p:cNvSpPr txBox="1">
              <a:spLocks noChangeArrowheads="1"/>
            </p:cNvSpPr>
            <p:nvPr/>
          </p:nvSpPr>
          <p:spPr bwMode="auto">
            <a:xfrm>
              <a:off x="2862" y="1780"/>
              <a:ext cx="770" cy="212"/>
            </a:xfrm>
            <a:prstGeom prst="rect">
              <a:avLst/>
            </a:prstGeom>
            <a:noFill/>
            <a:ln w="9525">
              <a:noFill/>
              <a:miter lim="800000"/>
              <a:headEnd/>
              <a:tailEnd/>
            </a:ln>
          </p:spPr>
          <p:txBody>
            <a:bodyPr wrap="none">
              <a:spAutoFit/>
            </a:bodyPr>
            <a:lstStyle/>
            <a:p>
              <a:pPr marL="342900" indent="-342900"/>
              <a:r>
                <a:rPr lang="en-US" sz="1600"/>
                <a:t># questions</a:t>
              </a:r>
            </a:p>
          </p:txBody>
        </p:sp>
        <p:sp>
          <p:nvSpPr>
            <p:cNvPr id="73760" name="Text Box 23"/>
            <p:cNvSpPr txBox="1">
              <a:spLocks noChangeArrowheads="1"/>
            </p:cNvSpPr>
            <p:nvPr/>
          </p:nvSpPr>
          <p:spPr bwMode="auto">
            <a:xfrm>
              <a:off x="2789" y="2417"/>
              <a:ext cx="2065" cy="212"/>
            </a:xfrm>
            <a:prstGeom prst="rect">
              <a:avLst/>
            </a:prstGeom>
            <a:noFill/>
            <a:ln w="9525">
              <a:noFill/>
              <a:miter lim="800000"/>
              <a:headEnd/>
              <a:tailEnd/>
            </a:ln>
          </p:spPr>
          <p:txBody>
            <a:bodyPr wrap="none">
              <a:spAutoFit/>
            </a:bodyPr>
            <a:lstStyle/>
            <a:p>
              <a:pPr marL="342900" indent="-342900"/>
              <a:r>
                <a:rPr lang="en-US" sz="1600"/>
                <a:t>questions (variable # of questions)</a:t>
              </a:r>
            </a:p>
          </p:txBody>
        </p:sp>
        <p:sp>
          <p:nvSpPr>
            <p:cNvPr id="73761" name="Text Box 26"/>
            <p:cNvSpPr txBox="1">
              <a:spLocks noChangeArrowheads="1"/>
            </p:cNvSpPr>
            <p:nvPr/>
          </p:nvSpPr>
          <p:spPr bwMode="auto">
            <a:xfrm>
              <a:off x="3866" y="2067"/>
              <a:ext cx="1053" cy="212"/>
            </a:xfrm>
            <a:prstGeom prst="rect">
              <a:avLst/>
            </a:prstGeom>
            <a:noFill/>
            <a:ln w="9525">
              <a:noFill/>
              <a:miter lim="800000"/>
              <a:headEnd/>
              <a:tailEnd/>
            </a:ln>
          </p:spPr>
          <p:txBody>
            <a:bodyPr wrap="none">
              <a:spAutoFit/>
            </a:bodyPr>
            <a:lstStyle/>
            <a:p>
              <a:pPr marL="342900" indent="-342900"/>
              <a:r>
                <a:rPr lang="en-US" sz="1600"/>
                <a:t># additional RRs</a:t>
              </a:r>
            </a:p>
          </p:txBody>
        </p:sp>
        <p:sp>
          <p:nvSpPr>
            <p:cNvPr id="73762" name="Text Box 27"/>
            <p:cNvSpPr txBox="1">
              <a:spLocks noChangeArrowheads="1"/>
            </p:cNvSpPr>
            <p:nvPr/>
          </p:nvSpPr>
          <p:spPr bwMode="auto">
            <a:xfrm>
              <a:off x="2762" y="2068"/>
              <a:ext cx="998" cy="212"/>
            </a:xfrm>
            <a:prstGeom prst="rect">
              <a:avLst/>
            </a:prstGeom>
            <a:noFill/>
            <a:ln w="9525">
              <a:noFill/>
              <a:miter lim="800000"/>
              <a:headEnd/>
              <a:tailEnd/>
            </a:ln>
          </p:spPr>
          <p:txBody>
            <a:bodyPr wrap="none">
              <a:spAutoFit/>
            </a:bodyPr>
            <a:lstStyle/>
            <a:p>
              <a:pPr marL="342900" indent="-342900"/>
              <a:r>
                <a:rPr lang="en-US" sz="1600"/>
                <a:t># authority RRs</a:t>
              </a:r>
            </a:p>
          </p:txBody>
        </p:sp>
        <p:sp>
          <p:nvSpPr>
            <p:cNvPr id="73763" name="Text Box 28"/>
            <p:cNvSpPr txBox="1">
              <a:spLocks noChangeArrowheads="1"/>
            </p:cNvSpPr>
            <p:nvPr/>
          </p:nvSpPr>
          <p:spPr bwMode="auto">
            <a:xfrm>
              <a:off x="3928" y="1786"/>
              <a:ext cx="919" cy="212"/>
            </a:xfrm>
            <a:prstGeom prst="rect">
              <a:avLst/>
            </a:prstGeom>
            <a:noFill/>
            <a:ln w="9525">
              <a:noFill/>
              <a:miter lim="800000"/>
              <a:headEnd/>
              <a:tailEnd/>
            </a:ln>
          </p:spPr>
          <p:txBody>
            <a:bodyPr wrap="none">
              <a:spAutoFit/>
            </a:bodyPr>
            <a:lstStyle/>
            <a:p>
              <a:pPr marL="342900" indent="-342900"/>
              <a:r>
                <a:rPr lang="en-US" sz="1600"/>
                <a:t># answer RRs</a:t>
              </a:r>
            </a:p>
          </p:txBody>
        </p:sp>
        <p:sp>
          <p:nvSpPr>
            <p:cNvPr id="73764" name="Text Box 30"/>
            <p:cNvSpPr txBox="1">
              <a:spLocks noChangeArrowheads="1"/>
            </p:cNvSpPr>
            <p:nvPr/>
          </p:nvSpPr>
          <p:spPr bwMode="auto">
            <a:xfrm>
              <a:off x="2983" y="2848"/>
              <a:ext cx="1695" cy="212"/>
            </a:xfrm>
            <a:prstGeom prst="rect">
              <a:avLst/>
            </a:prstGeom>
            <a:noFill/>
            <a:ln w="9525">
              <a:noFill/>
              <a:miter lim="800000"/>
              <a:headEnd/>
              <a:tailEnd/>
            </a:ln>
          </p:spPr>
          <p:txBody>
            <a:bodyPr wrap="none">
              <a:spAutoFit/>
            </a:bodyPr>
            <a:lstStyle/>
            <a:p>
              <a:pPr marL="342900" indent="-342900"/>
              <a:r>
                <a:rPr lang="en-US" sz="1600"/>
                <a:t>answers (variable # of RRs)</a:t>
              </a:r>
            </a:p>
          </p:txBody>
        </p:sp>
        <p:sp>
          <p:nvSpPr>
            <p:cNvPr id="73765" name="Text Box 31"/>
            <p:cNvSpPr txBox="1">
              <a:spLocks noChangeArrowheads="1"/>
            </p:cNvSpPr>
            <p:nvPr/>
          </p:nvSpPr>
          <p:spPr bwMode="auto">
            <a:xfrm>
              <a:off x="3002" y="3280"/>
              <a:ext cx="1710" cy="212"/>
            </a:xfrm>
            <a:prstGeom prst="rect">
              <a:avLst/>
            </a:prstGeom>
            <a:noFill/>
            <a:ln w="9525">
              <a:noFill/>
              <a:miter lim="800000"/>
              <a:headEnd/>
              <a:tailEnd/>
            </a:ln>
          </p:spPr>
          <p:txBody>
            <a:bodyPr wrap="none">
              <a:spAutoFit/>
            </a:bodyPr>
            <a:lstStyle/>
            <a:p>
              <a:pPr marL="342900" indent="-342900"/>
              <a:r>
                <a:rPr lang="en-US" sz="1600"/>
                <a:t>authority (variable # of RRs)</a:t>
              </a:r>
            </a:p>
          </p:txBody>
        </p:sp>
        <p:sp>
          <p:nvSpPr>
            <p:cNvPr id="73766" name="Text Box 32"/>
            <p:cNvSpPr txBox="1">
              <a:spLocks noChangeArrowheads="1"/>
            </p:cNvSpPr>
            <p:nvPr/>
          </p:nvSpPr>
          <p:spPr bwMode="auto">
            <a:xfrm>
              <a:off x="2811" y="3700"/>
              <a:ext cx="2007" cy="212"/>
            </a:xfrm>
            <a:prstGeom prst="rect">
              <a:avLst/>
            </a:prstGeom>
            <a:noFill/>
            <a:ln w="9525">
              <a:noFill/>
              <a:miter lim="800000"/>
              <a:headEnd/>
              <a:tailEnd/>
            </a:ln>
          </p:spPr>
          <p:txBody>
            <a:bodyPr wrap="none">
              <a:spAutoFit/>
            </a:bodyPr>
            <a:lstStyle/>
            <a:p>
              <a:pPr marL="342900" indent="-342900"/>
              <a:r>
                <a:rPr lang="en-US" sz="1600"/>
                <a:t>additional info (variable # of RRs)</a:t>
              </a:r>
            </a:p>
          </p:txBody>
        </p:sp>
      </p:grpSp>
      <p:sp>
        <p:nvSpPr>
          <p:cNvPr id="73737" name="Line 34"/>
          <p:cNvSpPr>
            <a:spLocks noChangeShapeType="1"/>
          </p:cNvSpPr>
          <p:nvPr/>
        </p:nvSpPr>
        <p:spPr bwMode="auto">
          <a:xfrm flipV="1">
            <a:off x="3417888" y="2568575"/>
            <a:ext cx="1165225" cy="327025"/>
          </a:xfrm>
          <a:prstGeom prst="line">
            <a:avLst/>
          </a:prstGeom>
          <a:noFill/>
          <a:ln w="12700">
            <a:solidFill>
              <a:srgbClr val="CC0000"/>
            </a:solidFill>
            <a:round/>
            <a:headEnd/>
            <a:tailEnd/>
          </a:ln>
        </p:spPr>
        <p:txBody>
          <a:bodyPr/>
          <a:lstStyle/>
          <a:p>
            <a:endParaRPr lang="tr-TR"/>
          </a:p>
        </p:txBody>
      </p:sp>
      <p:sp>
        <p:nvSpPr>
          <p:cNvPr id="73738" name="Line 35"/>
          <p:cNvSpPr>
            <a:spLocks noChangeShapeType="1"/>
          </p:cNvSpPr>
          <p:nvPr/>
        </p:nvSpPr>
        <p:spPr bwMode="auto">
          <a:xfrm flipV="1">
            <a:off x="1522413" y="2547938"/>
            <a:ext cx="5183187" cy="1404937"/>
          </a:xfrm>
          <a:prstGeom prst="line">
            <a:avLst/>
          </a:prstGeom>
          <a:noFill/>
          <a:ln w="12700">
            <a:solidFill>
              <a:srgbClr val="CC0000"/>
            </a:solidFill>
            <a:round/>
            <a:headEnd/>
            <a:tailEnd/>
          </a:ln>
        </p:spPr>
        <p:txBody>
          <a:bodyPr/>
          <a:lstStyle/>
          <a:p>
            <a:endParaRPr lang="tr-TR"/>
          </a:p>
        </p:txBody>
      </p:sp>
      <p:grpSp>
        <p:nvGrpSpPr>
          <p:cNvPr id="73739" name="Group 60"/>
          <p:cNvGrpSpPr>
            <a:grpSpLocks/>
          </p:cNvGrpSpPr>
          <p:nvPr/>
        </p:nvGrpSpPr>
        <p:grpSpPr bwMode="auto">
          <a:xfrm>
            <a:off x="4271963" y="1895475"/>
            <a:ext cx="1747837" cy="274638"/>
            <a:chOff x="2691" y="1194"/>
            <a:chExt cx="1101" cy="173"/>
          </a:xfrm>
        </p:grpSpPr>
        <p:sp>
          <p:nvSpPr>
            <p:cNvPr id="73745" name="Text Box 57"/>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sz="1200"/>
                <a:t>2 bytes</a:t>
              </a:r>
            </a:p>
          </p:txBody>
        </p:sp>
        <p:sp>
          <p:nvSpPr>
            <p:cNvPr id="73746" name="Line 58"/>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tr-TR"/>
            </a:p>
          </p:txBody>
        </p:sp>
        <p:sp>
          <p:nvSpPr>
            <p:cNvPr id="73747" name="Line 59"/>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tr-TR"/>
            </a:p>
          </p:txBody>
        </p:sp>
      </p:grpSp>
      <p:grpSp>
        <p:nvGrpSpPr>
          <p:cNvPr id="73740" name="Group 61"/>
          <p:cNvGrpSpPr>
            <a:grpSpLocks/>
          </p:cNvGrpSpPr>
          <p:nvPr/>
        </p:nvGrpSpPr>
        <p:grpSpPr bwMode="auto">
          <a:xfrm>
            <a:off x="6046788" y="1895475"/>
            <a:ext cx="1747837" cy="274638"/>
            <a:chOff x="2691" y="1194"/>
            <a:chExt cx="1101" cy="173"/>
          </a:xfrm>
        </p:grpSpPr>
        <p:sp>
          <p:nvSpPr>
            <p:cNvPr id="73742" name="Text Box 62"/>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sz="1200"/>
                <a:t>2 bytes</a:t>
              </a:r>
            </a:p>
          </p:txBody>
        </p:sp>
        <p:sp>
          <p:nvSpPr>
            <p:cNvPr id="73743" name="Line 63"/>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tr-TR"/>
            </a:p>
          </p:txBody>
        </p:sp>
        <p:sp>
          <p:nvSpPr>
            <p:cNvPr id="73744" name="Line 64"/>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tr-TR"/>
            </a:p>
          </p:txBody>
        </p:sp>
      </p:grpSp>
      <p:sp>
        <p:nvSpPr>
          <p:cNvPr id="2" name="Veri Yer Tutucusu 1"/>
          <p:cNvSpPr>
            <a:spLocks noGrp="1"/>
          </p:cNvSpPr>
          <p:nvPr>
            <p:ph type="dt" sz="quarter" idx="10"/>
          </p:nvPr>
        </p:nvSpPr>
        <p:spPr/>
        <p:txBody>
          <a:bodyPr/>
          <a:lstStyle/>
          <a:p>
            <a:pPr>
              <a:defRPr/>
            </a:pPr>
            <a:fld id="{3C1ED2C1-DD88-46B1-B596-168B92FB517B}" type="datetime1">
              <a:rPr/>
              <a:pPr>
                <a:defRPr/>
              </a:pPr>
              <a:t>10/16/2012</a:t>
            </a:fld>
            <a:endParaRP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74755" name="Rectangle 8"/>
          <p:cNvSpPr>
            <a:spLocks noGrp="1" noChangeArrowheads="1"/>
          </p:cNvSpPr>
          <p:nvPr>
            <p:ph type="sldNum" sz="quarter" idx="12"/>
          </p:nvPr>
        </p:nvSpPr>
        <p:spPr>
          <a:noFill/>
        </p:spPr>
        <p:txBody>
          <a:bodyPr/>
          <a:lstStyle/>
          <a:p>
            <a:r>
              <a:rPr lang="en-US" smtClean="0">
                <a:latin typeface="Tahoma" pitchFamily="34" charset="0"/>
              </a:rPr>
              <a:t>2-</a:t>
            </a:r>
            <a:fld id="{2F26D6C3-0B58-4588-980D-F6301D85CC41}" type="slidenum">
              <a:rPr lang="en-US" smtClean="0">
                <a:latin typeface="Tahoma" pitchFamily="34" charset="0"/>
              </a:rPr>
              <a:pPr/>
              <a:t>72</a:t>
            </a:fld>
            <a:endParaRPr lang="en-US" smtClean="0">
              <a:latin typeface="Tahoma" pitchFamily="34" charset="0"/>
            </a:endParaRPr>
          </a:p>
        </p:txBody>
      </p:sp>
      <p:sp>
        <p:nvSpPr>
          <p:cNvPr id="74756" name="Text Box 4"/>
          <p:cNvSpPr txBox="1">
            <a:spLocks noChangeArrowheads="1"/>
          </p:cNvSpPr>
          <p:nvPr/>
        </p:nvSpPr>
        <p:spPr bwMode="auto">
          <a:xfrm>
            <a:off x="1185863" y="3703638"/>
            <a:ext cx="1901825" cy="609600"/>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en-US">
                <a:latin typeface="Gill Sans MT" pitchFamily="34" charset="0"/>
              </a:rPr>
              <a:t>name, type fields</a:t>
            </a:r>
          </a:p>
          <a:p>
            <a:pPr algn="r">
              <a:lnSpc>
                <a:spcPct val="85000"/>
              </a:lnSpc>
              <a:spcBef>
                <a:spcPct val="0"/>
              </a:spcBef>
              <a:buClrTx/>
              <a:buSzTx/>
              <a:buFontTx/>
              <a:buNone/>
            </a:pPr>
            <a:r>
              <a:rPr lang="en-US">
                <a:latin typeface="Gill Sans MT" pitchFamily="34" charset="0"/>
              </a:rPr>
              <a:t> for a query</a:t>
            </a:r>
            <a:endParaRPr lang="en-US" sz="2400">
              <a:latin typeface="Gill Sans MT" pitchFamily="34" charset="0"/>
            </a:endParaRPr>
          </a:p>
        </p:txBody>
      </p:sp>
      <p:sp>
        <p:nvSpPr>
          <p:cNvPr id="74757" name="Text Box 5"/>
          <p:cNvSpPr txBox="1">
            <a:spLocks noChangeArrowheads="1"/>
          </p:cNvSpPr>
          <p:nvPr/>
        </p:nvSpPr>
        <p:spPr bwMode="auto">
          <a:xfrm>
            <a:off x="922338" y="4425950"/>
            <a:ext cx="2168525" cy="609600"/>
          </a:xfrm>
          <a:prstGeom prst="rect">
            <a:avLst/>
          </a:prstGeom>
          <a:noFill/>
          <a:ln w="9525">
            <a:noFill/>
            <a:miter lim="800000"/>
            <a:headEnd/>
            <a:tailEnd/>
          </a:ln>
        </p:spPr>
        <p:txBody>
          <a:bodyPr anchor="ctr">
            <a:spAutoFit/>
          </a:bodyPr>
          <a:lstStyle/>
          <a:p>
            <a:pPr algn="r">
              <a:lnSpc>
                <a:spcPct val="85000"/>
              </a:lnSpc>
              <a:spcBef>
                <a:spcPct val="0"/>
              </a:spcBef>
              <a:buClrTx/>
              <a:buSzTx/>
              <a:buFontTx/>
              <a:buNone/>
            </a:pPr>
            <a:r>
              <a:rPr lang="en-US">
                <a:latin typeface="Gill Sans MT" pitchFamily="34" charset="0"/>
              </a:rPr>
              <a:t>RRs in response</a:t>
            </a:r>
          </a:p>
          <a:p>
            <a:pPr algn="r">
              <a:lnSpc>
                <a:spcPct val="85000"/>
              </a:lnSpc>
              <a:spcBef>
                <a:spcPct val="0"/>
              </a:spcBef>
              <a:buClrTx/>
              <a:buSzTx/>
              <a:buFontTx/>
              <a:buNone/>
            </a:pPr>
            <a:r>
              <a:rPr lang="en-US">
                <a:latin typeface="Gill Sans MT" pitchFamily="34" charset="0"/>
              </a:rPr>
              <a:t>to query</a:t>
            </a:r>
            <a:endParaRPr lang="en-US" sz="2400">
              <a:latin typeface="Gill Sans MT" pitchFamily="34" charset="0"/>
            </a:endParaRPr>
          </a:p>
        </p:txBody>
      </p:sp>
      <p:sp>
        <p:nvSpPr>
          <p:cNvPr id="74758" name="Text Box 6"/>
          <p:cNvSpPr txBox="1">
            <a:spLocks noChangeArrowheads="1"/>
          </p:cNvSpPr>
          <p:nvPr/>
        </p:nvSpPr>
        <p:spPr bwMode="auto">
          <a:xfrm>
            <a:off x="781050" y="5078413"/>
            <a:ext cx="2312988" cy="609600"/>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en-US">
                <a:latin typeface="Gill Sans MT" pitchFamily="34" charset="0"/>
              </a:rPr>
              <a:t>records for</a:t>
            </a:r>
          </a:p>
          <a:p>
            <a:pPr algn="r">
              <a:lnSpc>
                <a:spcPct val="85000"/>
              </a:lnSpc>
              <a:spcBef>
                <a:spcPct val="0"/>
              </a:spcBef>
              <a:buClrTx/>
              <a:buSzTx/>
              <a:buFontTx/>
              <a:buNone/>
            </a:pPr>
            <a:r>
              <a:rPr lang="en-US">
                <a:latin typeface="Gill Sans MT" pitchFamily="34" charset="0"/>
              </a:rPr>
              <a:t>authoritative servers</a:t>
            </a:r>
            <a:endParaRPr lang="en-US" sz="2400">
              <a:latin typeface="Gill Sans MT" pitchFamily="34" charset="0"/>
            </a:endParaRPr>
          </a:p>
        </p:txBody>
      </p:sp>
      <p:sp>
        <p:nvSpPr>
          <p:cNvPr id="74759" name="Text Box 7"/>
          <p:cNvSpPr txBox="1">
            <a:spLocks noChangeArrowheads="1"/>
          </p:cNvSpPr>
          <p:nvPr/>
        </p:nvSpPr>
        <p:spPr bwMode="auto">
          <a:xfrm>
            <a:off x="687388" y="5797550"/>
            <a:ext cx="2393950" cy="609600"/>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en-US">
                <a:latin typeface="Gill Sans MT" pitchFamily="34" charset="0"/>
              </a:rPr>
              <a:t>additional </a:t>
            </a:r>
            <a:r>
              <a:rPr lang="ja-JP" altLang="en-US">
                <a:latin typeface="Gill Sans MT" pitchFamily="34" charset="0"/>
              </a:rPr>
              <a:t>“</a:t>
            </a:r>
            <a:r>
              <a:rPr lang="en-US" altLang="ja-JP">
                <a:latin typeface="Gill Sans MT" pitchFamily="34" charset="0"/>
              </a:rPr>
              <a:t>helpful</a:t>
            </a:r>
            <a:r>
              <a:rPr lang="ja-JP" altLang="en-US">
                <a:latin typeface="Gill Sans MT" pitchFamily="34" charset="0"/>
              </a:rPr>
              <a:t>”</a:t>
            </a:r>
            <a:endParaRPr lang="en-US" altLang="ja-JP">
              <a:latin typeface="Gill Sans MT" pitchFamily="34" charset="0"/>
            </a:endParaRPr>
          </a:p>
          <a:p>
            <a:pPr algn="r">
              <a:lnSpc>
                <a:spcPct val="85000"/>
              </a:lnSpc>
              <a:spcBef>
                <a:spcPct val="0"/>
              </a:spcBef>
              <a:buClrTx/>
              <a:buSzTx/>
              <a:buFontTx/>
              <a:buNone/>
            </a:pPr>
            <a:r>
              <a:rPr lang="en-US">
                <a:latin typeface="Gill Sans MT" pitchFamily="34" charset="0"/>
              </a:rPr>
              <a:t>info that may be used</a:t>
            </a:r>
            <a:endParaRPr lang="en-US" sz="2400">
              <a:latin typeface="Gill Sans MT" pitchFamily="34" charset="0"/>
            </a:endParaRPr>
          </a:p>
        </p:txBody>
      </p:sp>
      <p:grpSp>
        <p:nvGrpSpPr>
          <p:cNvPr id="74760" name="Group 17"/>
          <p:cNvGrpSpPr>
            <a:grpSpLocks/>
          </p:cNvGrpSpPr>
          <p:nvPr/>
        </p:nvGrpSpPr>
        <p:grpSpPr bwMode="auto">
          <a:xfrm>
            <a:off x="4241800" y="2216150"/>
            <a:ext cx="3725863" cy="4184650"/>
            <a:chOff x="2672" y="1396"/>
            <a:chExt cx="2347" cy="2636"/>
          </a:xfrm>
        </p:grpSpPr>
        <p:sp>
          <p:nvSpPr>
            <p:cNvPr id="74776" name="Rectangle 18"/>
            <p:cNvSpPr>
              <a:spLocks noChangeArrowheads="1"/>
            </p:cNvSpPr>
            <p:nvPr/>
          </p:nvSpPr>
          <p:spPr bwMode="auto">
            <a:xfrm>
              <a:off x="2742" y="1396"/>
              <a:ext cx="2277" cy="2585"/>
            </a:xfrm>
            <a:prstGeom prst="rect">
              <a:avLst/>
            </a:prstGeom>
            <a:solidFill>
              <a:srgbClr val="000099"/>
            </a:solidFill>
            <a:ln w="9525">
              <a:noFill/>
              <a:miter lim="800000"/>
              <a:headEnd/>
              <a:tailEnd/>
            </a:ln>
          </p:spPr>
          <p:txBody>
            <a:bodyPr wrap="none" anchor="ctr"/>
            <a:lstStyle/>
            <a:p>
              <a:endParaRPr lang="tr-TR"/>
            </a:p>
          </p:txBody>
        </p:sp>
        <p:sp>
          <p:nvSpPr>
            <p:cNvPr id="74777" name="Rectangle 19"/>
            <p:cNvSpPr>
              <a:spLocks noChangeArrowheads="1"/>
            </p:cNvSpPr>
            <p:nvPr/>
          </p:nvSpPr>
          <p:spPr bwMode="auto">
            <a:xfrm>
              <a:off x="2688" y="1447"/>
              <a:ext cx="2277" cy="2585"/>
            </a:xfrm>
            <a:prstGeom prst="rect">
              <a:avLst/>
            </a:prstGeom>
            <a:solidFill>
              <a:schemeClr val="bg1"/>
            </a:solidFill>
            <a:ln w="19050">
              <a:solidFill>
                <a:schemeClr val="tx1"/>
              </a:solidFill>
              <a:miter lim="800000"/>
              <a:headEnd/>
              <a:tailEnd/>
            </a:ln>
          </p:spPr>
          <p:txBody>
            <a:bodyPr wrap="none" anchor="ctr"/>
            <a:lstStyle/>
            <a:p>
              <a:endParaRPr lang="tr-TR"/>
            </a:p>
          </p:txBody>
        </p:sp>
        <p:sp>
          <p:nvSpPr>
            <p:cNvPr id="74778" name="Line 20"/>
            <p:cNvSpPr>
              <a:spLocks noChangeShapeType="1"/>
            </p:cNvSpPr>
            <p:nvPr/>
          </p:nvSpPr>
          <p:spPr bwMode="auto">
            <a:xfrm>
              <a:off x="2681" y="3606"/>
              <a:ext cx="2297" cy="0"/>
            </a:xfrm>
            <a:prstGeom prst="line">
              <a:avLst/>
            </a:prstGeom>
            <a:noFill/>
            <a:ln w="19050">
              <a:solidFill>
                <a:schemeClr val="tx1"/>
              </a:solidFill>
              <a:round/>
              <a:headEnd/>
              <a:tailEnd/>
            </a:ln>
          </p:spPr>
          <p:txBody>
            <a:bodyPr/>
            <a:lstStyle/>
            <a:p>
              <a:endParaRPr lang="tr-TR"/>
            </a:p>
          </p:txBody>
        </p:sp>
        <p:sp>
          <p:nvSpPr>
            <p:cNvPr id="74779" name="Line 21"/>
            <p:cNvSpPr>
              <a:spLocks noChangeShapeType="1"/>
            </p:cNvSpPr>
            <p:nvPr/>
          </p:nvSpPr>
          <p:spPr bwMode="auto">
            <a:xfrm>
              <a:off x="2688" y="3174"/>
              <a:ext cx="2297" cy="0"/>
            </a:xfrm>
            <a:prstGeom prst="line">
              <a:avLst/>
            </a:prstGeom>
            <a:noFill/>
            <a:ln w="19050">
              <a:solidFill>
                <a:schemeClr val="tx1"/>
              </a:solidFill>
              <a:round/>
              <a:headEnd/>
              <a:tailEnd/>
            </a:ln>
          </p:spPr>
          <p:txBody>
            <a:bodyPr/>
            <a:lstStyle/>
            <a:p>
              <a:endParaRPr lang="tr-TR"/>
            </a:p>
          </p:txBody>
        </p:sp>
        <p:sp>
          <p:nvSpPr>
            <p:cNvPr id="74780" name="Line 22"/>
            <p:cNvSpPr>
              <a:spLocks noChangeShapeType="1"/>
            </p:cNvSpPr>
            <p:nvPr/>
          </p:nvSpPr>
          <p:spPr bwMode="auto">
            <a:xfrm>
              <a:off x="2681" y="2742"/>
              <a:ext cx="2297" cy="0"/>
            </a:xfrm>
            <a:prstGeom prst="line">
              <a:avLst/>
            </a:prstGeom>
            <a:noFill/>
            <a:ln w="19050">
              <a:solidFill>
                <a:schemeClr val="tx1"/>
              </a:solidFill>
              <a:round/>
              <a:headEnd/>
              <a:tailEnd/>
            </a:ln>
          </p:spPr>
          <p:txBody>
            <a:bodyPr/>
            <a:lstStyle/>
            <a:p>
              <a:endParaRPr lang="tr-TR"/>
            </a:p>
          </p:txBody>
        </p:sp>
        <p:sp>
          <p:nvSpPr>
            <p:cNvPr id="74781" name="Line 23"/>
            <p:cNvSpPr>
              <a:spLocks noChangeShapeType="1"/>
            </p:cNvSpPr>
            <p:nvPr/>
          </p:nvSpPr>
          <p:spPr bwMode="auto">
            <a:xfrm>
              <a:off x="2681" y="2317"/>
              <a:ext cx="2297" cy="0"/>
            </a:xfrm>
            <a:prstGeom prst="line">
              <a:avLst/>
            </a:prstGeom>
            <a:noFill/>
            <a:ln w="19050">
              <a:solidFill>
                <a:schemeClr val="tx1"/>
              </a:solidFill>
              <a:round/>
              <a:headEnd/>
              <a:tailEnd/>
            </a:ln>
          </p:spPr>
          <p:txBody>
            <a:bodyPr/>
            <a:lstStyle/>
            <a:p>
              <a:endParaRPr lang="tr-TR"/>
            </a:p>
          </p:txBody>
        </p:sp>
        <p:sp>
          <p:nvSpPr>
            <p:cNvPr id="74782" name="Line 24"/>
            <p:cNvSpPr>
              <a:spLocks noChangeShapeType="1"/>
            </p:cNvSpPr>
            <p:nvPr/>
          </p:nvSpPr>
          <p:spPr bwMode="auto">
            <a:xfrm>
              <a:off x="2680" y="2029"/>
              <a:ext cx="2297" cy="0"/>
            </a:xfrm>
            <a:prstGeom prst="line">
              <a:avLst/>
            </a:prstGeom>
            <a:noFill/>
            <a:ln w="19050">
              <a:solidFill>
                <a:schemeClr val="tx1"/>
              </a:solidFill>
              <a:round/>
              <a:headEnd/>
              <a:tailEnd/>
            </a:ln>
          </p:spPr>
          <p:txBody>
            <a:bodyPr/>
            <a:lstStyle/>
            <a:p>
              <a:endParaRPr lang="tr-TR"/>
            </a:p>
          </p:txBody>
        </p:sp>
        <p:sp>
          <p:nvSpPr>
            <p:cNvPr id="74783" name="Line 25"/>
            <p:cNvSpPr>
              <a:spLocks noChangeShapeType="1"/>
            </p:cNvSpPr>
            <p:nvPr/>
          </p:nvSpPr>
          <p:spPr bwMode="auto">
            <a:xfrm>
              <a:off x="2672" y="1745"/>
              <a:ext cx="2297" cy="0"/>
            </a:xfrm>
            <a:prstGeom prst="line">
              <a:avLst/>
            </a:prstGeom>
            <a:noFill/>
            <a:ln w="19050">
              <a:solidFill>
                <a:schemeClr val="tx1"/>
              </a:solidFill>
              <a:round/>
              <a:headEnd/>
              <a:tailEnd/>
            </a:ln>
          </p:spPr>
          <p:txBody>
            <a:bodyPr/>
            <a:lstStyle/>
            <a:p>
              <a:endParaRPr lang="tr-TR"/>
            </a:p>
          </p:txBody>
        </p:sp>
        <p:sp>
          <p:nvSpPr>
            <p:cNvPr id="74784" name="Line 26"/>
            <p:cNvSpPr>
              <a:spLocks noChangeShapeType="1"/>
            </p:cNvSpPr>
            <p:nvPr/>
          </p:nvSpPr>
          <p:spPr bwMode="auto">
            <a:xfrm>
              <a:off x="3826" y="1454"/>
              <a:ext cx="2" cy="857"/>
            </a:xfrm>
            <a:prstGeom prst="line">
              <a:avLst/>
            </a:prstGeom>
            <a:noFill/>
            <a:ln w="19050">
              <a:solidFill>
                <a:schemeClr val="tx1"/>
              </a:solidFill>
              <a:round/>
              <a:headEnd/>
              <a:tailEnd/>
            </a:ln>
          </p:spPr>
          <p:txBody>
            <a:bodyPr/>
            <a:lstStyle/>
            <a:p>
              <a:endParaRPr lang="tr-TR"/>
            </a:p>
          </p:txBody>
        </p:sp>
        <p:sp>
          <p:nvSpPr>
            <p:cNvPr id="74785" name="Text Box 27"/>
            <p:cNvSpPr txBox="1">
              <a:spLocks noChangeArrowheads="1"/>
            </p:cNvSpPr>
            <p:nvPr/>
          </p:nvSpPr>
          <p:spPr bwMode="auto">
            <a:xfrm>
              <a:off x="2842" y="1492"/>
              <a:ext cx="826" cy="212"/>
            </a:xfrm>
            <a:prstGeom prst="rect">
              <a:avLst/>
            </a:prstGeom>
            <a:noFill/>
            <a:ln w="9525">
              <a:noFill/>
              <a:miter lim="800000"/>
              <a:headEnd/>
              <a:tailEnd/>
            </a:ln>
          </p:spPr>
          <p:txBody>
            <a:bodyPr wrap="none">
              <a:spAutoFit/>
            </a:bodyPr>
            <a:lstStyle/>
            <a:p>
              <a:pPr marL="342900" indent="-342900"/>
              <a:r>
                <a:rPr lang="en-US" sz="1600"/>
                <a:t>identification</a:t>
              </a:r>
            </a:p>
          </p:txBody>
        </p:sp>
        <p:sp>
          <p:nvSpPr>
            <p:cNvPr id="74786" name="Text Box 28"/>
            <p:cNvSpPr txBox="1">
              <a:spLocks noChangeArrowheads="1"/>
            </p:cNvSpPr>
            <p:nvPr/>
          </p:nvSpPr>
          <p:spPr bwMode="auto">
            <a:xfrm>
              <a:off x="4180" y="1492"/>
              <a:ext cx="386" cy="212"/>
            </a:xfrm>
            <a:prstGeom prst="rect">
              <a:avLst/>
            </a:prstGeom>
            <a:noFill/>
            <a:ln w="9525">
              <a:noFill/>
              <a:miter lim="800000"/>
              <a:headEnd/>
              <a:tailEnd/>
            </a:ln>
          </p:spPr>
          <p:txBody>
            <a:bodyPr wrap="none">
              <a:spAutoFit/>
            </a:bodyPr>
            <a:lstStyle/>
            <a:p>
              <a:pPr marL="342900" indent="-342900"/>
              <a:r>
                <a:rPr lang="en-US" sz="1600"/>
                <a:t>flags</a:t>
              </a:r>
            </a:p>
          </p:txBody>
        </p:sp>
        <p:sp>
          <p:nvSpPr>
            <p:cNvPr id="74787" name="Text Box 29"/>
            <p:cNvSpPr txBox="1">
              <a:spLocks noChangeArrowheads="1"/>
            </p:cNvSpPr>
            <p:nvPr/>
          </p:nvSpPr>
          <p:spPr bwMode="auto">
            <a:xfrm>
              <a:off x="2862" y="1780"/>
              <a:ext cx="770" cy="212"/>
            </a:xfrm>
            <a:prstGeom prst="rect">
              <a:avLst/>
            </a:prstGeom>
            <a:noFill/>
            <a:ln w="9525">
              <a:noFill/>
              <a:miter lim="800000"/>
              <a:headEnd/>
              <a:tailEnd/>
            </a:ln>
          </p:spPr>
          <p:txBody>
            <a:bodyPr wrap="none">
              <a:spAutoFit/>
            </a:bodyPr>
            <a:lstStyle/>
            <a:p>
              <a:pPr marL="342900" indent="-342900"/>
              <a:r>
                <a:rPr lang="en-US" sz="1600"/>
                <a:t># questions</a:t>
              </a:r>
            </a:p>
          </p:txBody>
        </p:sp>
        <p:sp>
          <p:nvSpPr>
            <p:cNvPr id="74788" name="Text Box 30"/>
            <p:cNvSpPr txBox="1">
              <a:spLocks noChangeArrowheads="1"/>
            </p:cNvSpPr>
            <p:nvPr/>
          </p:nvSpPr>
          <p:spPr bwMode="auto">
            <a:xfrm>
              <a:off x="2789" y="2417"/>
              <a:ext cx="2065" cy="212"/>
            </a:xfrm>
            <a:prstGeom prst="rect">
              <a:avLst/>
            </a:prstGeom>
            <a:noFill/>
            <a:ln w="9525">
              <a:noFill/>
              <a:miter lim="800000"/>
              <a:headEnd/>
              <a:tailEnd/>
            </a:ln>
          </p:spPr>
          <p:txBody>
            <a:bodyPr wrap="none">
              <a:spAutoFit/>
            </a:bodyPr>
            <a:lstStyle/>
            <a:p>
              <a:pPr marL="342900" indent="-342900"/>
              <a:r>
                <a:rPr lang="en-US" sz="1600"/>
                <a:t>questions (variable # of questions)</a:t>
              </a:r>
            </a:p>
          </p:txBody>
        </p:sp>
        <p:sp>
          <p:nvSpPr>
            <p:cNvPr id="74789" name="Text Box 31"/>
            <p:cNvSpPr txBox="1">
              <a:spLocks noChangeArrowheads="1"/>
            </p:cNvSpPr>
            <p:nvPr/>
          </p:nvSpPr>
          <p:spPr bwMode="auto">
            <a:xfrm>
              <a:off x="3866" y="2067"/>
              <a:ext cx="1053" cy="212"/>
            </a:xfrm>
            <a:prstGeom prst="rect">
              <a:avLst/>
            </a:prstGeom>
            <a:noFill/>
            <a:ln w="9525">
              <a:noFill/>
              <a:miter lim="800000"/>
              <a:headEnd/>
              <a:tailEnd/>
            </a:ln>
          </p:spPr>
          <p:txBody>
            <a:bodyPr wrap="none">
              <a:spAutoFit/>
            </a:bodyPr>
            <a:lstStyle/>
            <a:p>
              <a:pPr marL="342900" indent="-342900"/>
              <a:r>
                <a:rPr lang="en-US" sz="1600"/>
                <a:t># additional RRs</a:t>
              </a:r>
            </a:p>
          </p:txBody>
        </p:sp>
        <p:sp>
          <p:nvSpPr>
            <p:cNvPr id="74790" name="Text Box 32"/>
            <p:cNvSpPr txBox="1">
              <a:spLocks noChangeArrowheads="1"/>
            </p:cNvSpPr>
            <p:nvPr/>
          </p:nvSpPr>
          <p:spPr bwMode="auto">
            <a:xfrm>
              <a:off x="2762" y="2068"/>
              <a:ext cx="998" cy="212"/>
            </a:xfrm>
            <a:prstGeom prst="rect">
              <a:avLst/>
            </a:prstGeom>
            <a:noFill/>
            <a:ln w="9525">
              <a:noFill/>
              <a:miter lim="800000"/>
              <a:headEnd/>
              <a:tailEnd/>
            </a:ln>
          </p:spPr>
          <p:txBody>
            <a:bodyPr wrap="none">
              <a:spAutoFit/>
            </a:bodyPr>
            <a:lstStyle/>
            <a:p>
              <a:pPr marL="342900" indent="-342900"/>
              <a:r>
                <a:rPr lang="en-US" sz="1600"/>
                <a:t># authority RRs</a:t>
              </a:r>
            </a:p>
          </p:txBody>
        </p:sp>
        <p:sp>
          <p:nvSpPr>
            <p:cNvPr id="74791" name="Text Box 33"/>
            <p:cNvSpPr txBox="1">
              <a:spLocks noChangeArrowheads="1"/>
            </p:cNvSpPr>
            <p:nvPr/>
          </p:nvSpPr>
          <p:spPr bwMode="auto">
            <a:xfrm>
              <a:off x="3928" y="1786"/>
              <a:ext cx="919" cy="212"/>
            </a:xfrm>
            <a:prstGeom prst="rect">
              <a:avLst/>
            </a:prstGeom>
            <a:noFill/>
            <a:ln w="9525">
              <a:noFill/>
              <a:miter lim="800000"/>
              <a:headEnd/>
              <a:tailEnd/>
            </a:ln>
          </p:spPr>
          <p:txBody>
            <a:bodyPr wrap="none">
              <a:spAutoFit/>
            </a:bodyPr>
            <a:lstStyle/>
            <a:p>
              <a:pPr marL="342900" indent="-342900"/>
              <a:r>
                <a:rPr lang="en-US" sz="1600"/>
                <a:t># answer RRs</a:t>
              </a:r>
            </a:p>
          </p:txBody>
        </p:sp>
        <p:sp>
          <p:nvSpPr>
            <p:cNvPr id="74792" name="Text Box 34"/>
            <p:cNvSpPr txBox="1">
              <a:spLocks noChangeArrowheads="1"/>
            </p:cNvSpPr>
            <p:nvPr/>
          </p:nvSpPr>
          <p:spPr bwMode="auto">
            <a:xfrm>
              <a:off x="2983" y="2848"/>
              <a:ext cx="1695" cy="212"/>
            </a:xfrm>
            <a:prstGeom prst="rect">
              <a:avLst/>
            </a:prstGeom>
            <a:noFill/>
            <a:ln w="9525">
              <a:noFill/>
              <a:miter lim="800000"/>
              <a:headEnd/>
              <a:tailEnd/>
            </a:ln>
          </p:spPr>
          <p:txBody>
            <a:bodyPr wrap="none">
              <a:spAutoFit/>
            </a:bodyPr>
            <a:lstStyle/>
            <a:p>
              <a:pPr marL="342900" indent="-342900"/>
              <a:r>
                <a:rPr lang="en-US" sz="1600"/>
                <a:t>answers (variable # of RRs)</a:t>
              </a:r>
            </a:p>
          </p:txBody>
        </p:sp>
        <p:sp>
          <p:nvSpPr>
            <p:cNvPr id="74793" name="Text Box 35"/>
            <p:cNvSpPr txBox="1">
              <a:spLocks noChangeArrowheads="1"/>
            </p:cNvSpPr>
            <p:nvPr/>
          </p:nvSpPr>
          <p:spPr bwMode="auto">
            <a:xfrm>
              <a:off x="3002" y="3280"/>
              <a:ext cx="1710" cy="212"/>
            </a:xfrm>
            <a:prstGeom prst="rect">
              <a:avLst/>
            </a:prstGeom>
            <a:noFill/>
            <a:ln w="9525">
              <a:noFill/>
              <a:miter lim="800000"/>
              <a:headEnd/>
              <a:tailEnd/>
            </a:ln>
          </p:spPr>
          <p:txBody>
            <a:bodyPr wrap="none">
              <a:spAutoFit/>
            </a:bodyPr>
            <a:lstStyle/>
            <a:p>
              <a:pPr marL="342900" indent="-342900"/>
              <a:r>
                <a:rPr lang="en-US" sz="1600"/>
                <a:t>authority (variable # of RRs)</a:t>
              </a:r>
            </a:p>
          </p:txBody>
        </p:sp>
        <p:sp>
          <p:nvSpPr>
            <p:cNvPr id="74794" name="Text Box 36"/>
            <p:cNvSpPr txBox="1">
              <a:spLocks noChangeArrowheads="1"/>
            </p:cNvSpPr>
            <p:nvPr/>
          </p:nvSpPr>
          <p:spPr bwMode="auto">
            <a:xfrm>
              <a:off x="2811" y="3700"/>
              <a:ext cx="2007" cy="212"/>
            </a:xfrm>
            <a:prstGeom prst="rect">
              <a:avLst/>
            </a:prstGeom>
            <a:noFill/>
            <a:ln w="9525">
              <a:noFill/>
              <a:miter lim="800000"/>
              <a:headEnd/>
              <a:tailEnd/>
            </a:ln>
          </p:spPr>
          <p:txBody>
            <a:bodyPr wrap="none">
              <a:spAutoFit/>
            </a:bodyPr>
            <a:lstStyle/>
            <a:p>
              <a:pPr marL="342900" indent="-342900"/>
              <a:r>
                <a:rPr lang="en-US" sz="1600"/>
                <a:t>additional info (variable # of RRs)</a:t>
              </a:r>
            </a:p>
          </p:txBody>
        </p:sp>
      </p:grpSp>
      <p:sp>
        <p:nvSpPr>
          <p:cNvPr id="74761" name="Line 37"/>
          <p:cNvSpPr>
            <a:spLocks noChangeShapeType="1"/>
          </p:cNvSpPr>
          <p:nvPr/>
        </p:nvSpPr>
        <p:spPr bwMode="auto">
          <a:xfrm flipH="1">
            <a:off x="3101975" y="6062663"/>
            <a:ext cx="1371600" cy="0"/>
          </a:xfrm>
          <a:prstGeom prst="line">
            <a:avLst/>
          </a:prstGeom>
          <a:noFill/>
          <a:ln w="19050">
            <a:solidFill>
              <a:srgbClr val="CC0000"/>
            </a:solidFill>
            <a:round/>
            <a:headEnd/>
            <a:tailEnd/>
          </a:ln>
        </p:spPr>
        <p:txBody>
          <a:bodyPr/>
          <a:lstStyle/>
          <a:p>
            <a:endParaRPr lang="tr-TR"/>
          </a:p>
        </p:txBody>
      </p:sp>
      <p:sp>
        <p:nvSpPr>
          <p:cNvPr id="74762" name="Line 38"/>
          <p:cNvSpPr>
            <a:spLocks noChangeShapeType="1"/>
          </p:cNvSpPr>
          <p:nvPr/>
        </p:nvSpPr>
        <p:spPr bwMode="auto">
          <a:xfrm flipH="1">
            <a:off x="3109913" y="5403850"/>
            <a:ext cx="1371600" cy="0"/>
          </a:xfrm>
          <a:prstGeom prst="line">
            <a:avLst/>
          </a:prstGeom>
          <a:noFill/>
          <a:ln w="19050">
            <a:solidFill>
              <a:srgbClr val="CC0000"/>
            </a:solidFill>
            <a:round/>
            <a:headEnd/>
            <a:tailEnd/>
          </a:ln>
        </p:spPr>
        <p:txBody>
          <a:bodyPr/>
          <a:lstStyle/>
          <a:p>
            <a:endParaRPr lang="tr-TR"/>
          </a:p>
        </p:txBody>
      </p:sp>
      <p:sp>
        <p:nvSpPr>
          <p:cNvPr id="74763" name="Line 39"/>
          <p:cNvSpPr>
            <a:spLocks noChangeShapeType="1"/>
          </p:cNvSpPr>
          <p:nvPr/>
        </p:nvSpPr>
        <p:spPr bwMode="auto">
          <a:xfrm flipH="1">
            <a:off x="3117850" y="4745038"/>
            <a:ext cx="1371600" cy="0"/>
          </a:xfrm>
          <a:prstGeom prst="line">
            <a:avLst/>
          </a:prstGeom>
          <a:noFill/>
          <a:ln w="19050">
            <a:solidFill>
              <a:srgbClr val="CC0000"/>
            </a:solidFill>
            <a:round/>
            <a:headEnd/>
            <a:tailEnd/>
          </a:ln>
        </p:spPr>
        <p:txBody>
          <a:bodyPr/>
          <a:lstStyle/>
          <a:p>
            <a:endParaRPr lang="tr-TR"/>
          </a:p>
        </p:txBody>
      </p:sp>
      <p:sp>
        <p:nvSpPr>
          <p:cNvPr id="74764" name="Line 40"/>
          <p:cNvSpPr>
            <a:spLocks noChangeShapeType="1"/>
          </p:cNvSpPr>
          <p:nvPr/>
        </p:nvSpPr>
        <p:spPr bwMode="auto">
          <a:xfrm flipH="1">
            <a:off x="3103563" y="4019550"/>
            <a:ext cx="1371600" cy="0"/>
          </a:xfrm>
          <a:prstGeom prst="line">
            <a:avLst/>
          </a:prstGeom>
          <a:noFill/>
          <a:ln w="19050">
            <a:solidFill>
              <a:srgbClr val="CC0000"/>
            </a:solidFill>
            <a:round/>
            <a:headEnd/>
            <a:tailEnd/>
          </a:ln>
        </p:spPr>
        <p:txBody>
          <a:bodyPr/>
          <a:lstStyle/>
          <a:p>
            <a:endParaRPr lang="tr-TR"/>
          </a:p>
        </p:txBody>
      </p:sp>
      <p:pic>
        <p:nvPicPr>
          <p:cNvPr id="74765" name="Picture 41" descr="underline_base"/>
          <p:cNvPicPr>
            <a:picLocks noChangeArrowheads="1"/>
          </p:cNvPicPr>
          <p:nvPr/>
        </p:nvPicPr>
        <p:blipFill>
          <a:blip r:embed="rId3"/>
          <a:srcRect/>
          <a:stretch>
            <a:fillRect/>
          </a:stretch>
        </p:blipFill>
        <p:spPr bwMode="auto">
          <a:xfrm>
            <a:off x="495300" y="885825"/>
            <a:ext cx="5484813" cy="173038"/>
          </a:xfrm>
          <a:prstGeom prst="rect">
            <a:avLst/>
          </a:prstGeom>
          <a:noFill/>
          <a:ln w="9525">
            <a:noFill/>
            <a:miter lim="800000"/>
            <a:headEnd/>
            <a:tailEnd/>
          </a:ln>
        </p:spPr>
      </p:pic>
      <p:sp>
        <p:nvSpPr>
          <p:cNvPr id="74766" name="Rectangle 2"/>
          <p:cNvSpPr>
            <a:spLocks noChangeArrowheads="1"/>
          </p:cNvSpPr>
          <p:nvPr/>
        </p:nvSpPr>
        <p:spPr bwMode="auto">
          <a:xfrm>
            <a:off x="446088" y="217488"/>
            <a:ext cx="7772400" cy="860425"/>
          </a:xfrm>
          <a:prstGeom prst="rect">
            <a:avLst/>
          </a:prstGeom>
          <a:noFill/>
          <a:ln w="9525">
            <a:noFill/>
            <a:miter lim="800000"/>
            <a:headEnd/>
            <a:tailEnd/>
          </a:ln>
        </p:spPr>
        <p:txBody>
          <a:bodyPr anchor="ctr"/>
          <a:lstStyle/>
          <a:p>
            <a:pPr>
              <a:spcBef>
                <a:spcPct val="0"/>
              </a:spcBef>
              <a:buClrTx/>
              <a:buSzTx/>
              <a:buFontTx/>
              <a:buNone/>
            </a:pPr>
            <a:r>
              <a:rPr lang="en-US" sz="4000">
                <a:solidFill>
                  <a:srgbClr val="000099"/>
                </a:solidFill>
                <a:latin typeface="Gill Sans MT" pitchFamily="34" charset="0"/>
              </a:rPr>
              <a:t>DNS protocol, messages</a:t>
            </a:r>
            <a:endParaRPr lang="en-US" sz="4400">
              <a:solidFill>
                <a:srgbClr val="000099"/>
              </a:solidFill>
              <a:latin typeface="Gill Sans MT" pitchFamily="34" charset="0"/>
            </a:endParaRPr>
          </a:p>
        </p:txBody>
      </p:sp>
      <p:grpSp>
        <p:nvGrpSpPr>
          <p:cNvPr id="74767" name="Group 43"/>
          <p:cNvGrpSpPr>
            <a:grpSpLocks/>
          </p:cNvGrpSpPr>
          <p:nvPr/>
        </p:nvGrpSpPr>
        <p:grpSpPr bwMode="auto">
          <a:xfrm>
            <a:off x="4271963" y="1895475"/>
            <a:ext cx="1747837" cy="274638"/>
            <a:chOff x="2691" y="1194"/>
            <a:chExt cx="1101" cy="173"/>
          </a:xfrm>
        </p:grpSpPr>
        <p:sp>
          <p:nvSpPr>
            <p:cNvPr id="74773" name="Text Box 44"/>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sz="1200"/>
                <a:t>2 bytes</a:t>
              </a:r>
            </a:p>
          </p:txBody>
        </p:sp>
        <p:sp>
          <p:nvSpPr>
            <p:cNvPr id="74774" name="Line 45"/>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tr-TR"/>
            </a:p>
          </p:txBody>
        </p:sp>
        <p:sp>
          <p:nvSpPr>
            <p:cNvPr id="74775" name="Line 46"/>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tr-TR"/>
            </a:p>
          </p:txBody>
        </p:sp>
      </p:grpSp>
      <p:grpSp>
        <p:nvGrpSpPr>
          <p:cNvPr id="74768" name="Group 47"/>
          <p:cNvGrpSpPr>
            <a:grpSpLocks/>
          </p:cNvGrpSpPr>
          <p:nvPr/>
        </p:nvGrpSpPr>
        <p:grpSpPr bwMode="auto">
          <a:xfrm>
            <a:off x="6046788" y="1895475"/>
            <a:ext cx="1747837" cy="274638"/>
            <a:chOff x="2691" y="1194"/>
            <a:chExt cx="1101" cy="173"/>
          </a:xfrm>
        </p:grpSpPr>
        <p:sp>
          <p:nvSpPr>
            <p:cNvPr id="74770" name="Text Box 48"/>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sz="1200"/>
                <a:t>2 bytes</a:t>
              </a:r>
            </a:p>
          </p:txBody>
        </p:sp>
        <p:sp>
          <p:nvSpPr>
            <p:cNvPr id="74771" name="Line 49"/>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tr-TR"/>
            </a:p>
          </p:txBody>
        </p:sp>
        <p:sp>
          <p:nvSpPr>
            <p:cNvPr id="74772" name="Line 50"/>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tr-TR"/>
            </a:p>
          </p:txBody>
        </p:sp>
      </p:grpSp>
      <p:sp>
        <p:nvSpPr>
          <p:cNvPr id="2" name="Veri Yer Tutucusu 1"/>
          <p:cNvSpPr>
            <a:spLocks noGrp="1"/>
          </p:cNvSpPr>
          <p:nvPr>
            <p:ph type="dt" sz="quarter" idx="10"/>
          </p:nvPr>
        </p:nvSpPr>
        <p:spPr/>
        <p:txBody>
          <a:bodyPr/>
          <a:lstStyle/>
          <a:p>
            <a:pPr>
              <a:defRPr/>
            </a:pPr>
            <a:fld id="{6E32E0BB-A70D-4D01-9E66-664BC65E3CFA}" type="datetime1">
              <a:rPr/>
              <a:pPr>
                <a:defRPr/>
              </a:pPr>
              <a:t>10/16/2012</a:t>
            </a:fld>
            <a:endParaRP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75779" name="Rectangle 8"/>
          <p:cNvSpPr>
            <a:spLocks noGrp="1" noChangeArrowheads="1"/>
          </p:cNvSpPr>
          <p:nvPr>
            <p:ph type="sldNum" sz="quarter" idx="12"/>
          </p:nvPr>
        </p:nvSpPr>
        <p:spPr>
          <a:noFill/>
        </p:spPr>
        <p:txBody>
          <a:bodyPr/>
          <a:lstStyle/>
          <a:p>
            <a:r>
              <a:rPr lang="en-US" smtClean="0">
                <a:latin typeface="Tahoma" pitchFamily="34" charset="0"/>
              </a:rPr>
              <a:t>2-</a:t>
            </a:r>
            <a:fld id="{31E898CF-41C4-4ED1-BBAC-25FC8653F8C4}" type="slidenum">
              <a:rPr lang="en-US" smtClean="0">
                <a:latin typeface="Tahoma" pitchFamily="34" charset="0"/>
              </a:rPr>
              <a:pPr/>
              <a:t>73</a:t>
            </a:fld>
            <a:endParaRPr lang="en-US" smtClean="0">
              <a:latin typeface="Tahoma" pitchFamily="34" charset="0"/>
            </a:endParaRPr>
          </a:p>
        </p:txBody>
      </p:sp>
      <p:pic>
        <p:nvPicPr>
          <p:cNvPr id="75780" name="Picture 9" descr="underline_base"/>
          <p:cNvPicPr>
            <a:picLocks noChangeArrowheads="1"/>
          </p:cNvPicPr>
          <p:nvPr/>
        </p:nvPicPr>
        <p:blipFill>
          <a:blip r:embed="rId3"/>
          <a:srcRect/>
          <a:stretch>
            <a:fillRect/>
          </a:stretch>
        </p:blipFill>
        <p:spPr bwMode="auto">
          <a:xfrm>
            <a:off x="611188" y="889000"/>
            <a:ext cx="6399212" cy="173038"/>
          </a:xfrm>
          <a:prstGeom prst="rect">
            <a:avLst/>
          </a:prstGeom>
          <a:noFill/>
          <a:ln w="9525">
            <a:noFill/>
            <a:miter lim="800000"/>
            <a:headEnd/>
            <a:tailEnd/>
          </a:ln>
        </p:spPr>
      </p:pic>
      <p:sp>
        <p:nvSpPr>
          <p:cNvPr id="75781" name="Rectangle 2"/>
          <p:cNvSpPr>
            <a:spLocks noGrp="1" noChangeArrowheads="1"/>
          </p:cNvSpPr>
          <p:nvPr>
            <p:ph type="title"/>
          </p:nvPr>
        </p:nvSpPr>
        <p:spPr>
          <a:xfrm>
            <a:off x="533400" y="179388"/>
            <a:ext cx="7772400" cy="903287"/>
          </a:xfrm>
        </p:spPr>
        <p:txBody>
          <a:bodyPr/>
          <a:lstStyle/>
          <a:p>
            <a:r>
              <a:rPr lang="en-US" smtClean="0">
                <a:ea typeface="ＭＳ Ｐゴシック" pitchFamily="34" charset="-128"/>
              </a:rPr>
              <a:t>Inserting records into </a:t>
            </a:r>
            <a:r>
              <a:rPr lang="en-US" sz="4000" smtClean="0">
                <a:ea typeface="ＭＳ Ｐゴシック" pitchFamily="34" charset="-128"/>
              </a:rPr>
              <a:t>DNS</a:t>
            </a:r>
          </a:p>
        </p:txBody>
      </p:sp>
      <p:sp>
        <p:nvSpPr>
          <p:cNvPr id="75782" name="Rectangle 4"/>
          <p:cNvSpPr>
            <a:spLocks noGrp="1" noChangeArrowheads="1"/>
          </p:cNvSpPr>
          <p:nvPr>
            <p:ph type="body" idx="1"/>
          </p:nvPr>
        </p:nvSpPr>
        <p:spPr>
          <a:xfrm>
            <a:off x="501650" y="1370013"/>
            <a:ext cx="8456613" cy="4648200"/>
          </a:xfrm>
        </p:spPr>
        <p:txBody>
          <a:bodyPr/>
          <a:lstStyle/>
          <a:p>
            <a:r>
              <a:rPr lang="en-US" smtClean="0">
                <a:ea typeface="ＭＳ Ｐゴシック" pitchFamily="34" charset="-128"/>
              </a:rPr>
              <a:t>example: new startup </a:t>
            </a:r>
            <a:r>
              <a:rPr lang="ja-JP" altLang="en-US" smtClean="0">
                <a:ea typeface="ＭＳ Ｐゴシック" pitchFamily="34" charset="-128"/>
              </a:rPr>
              <a:t>“</a:t>
            </a:r>
            <a:r>
              <a:rPr lang="en-US" altLang="ja-JP" smtClean="0">
                <a:ea typeface="ＭＳ Ｐゴシック" pitchFamily="34" charset="-128"/>
              </a:rPr>
              <a:t>Network Utopia</a:t>
            </a:r>
            <a:r>
              <a:rPr lang="ja-JP" altLang="en-US" smtClean="0">
                <a:ea typeface="ＭＳ Ｐゴシック" pitchFamily="34" charset="-128"/>
              </a:rPr>
              <a:t>”</a:t>
            </a:r>
            <a:endParaRPr lang="en-US" altLang="ja-JP" smtClean="0">
              <a:ea typeface="ＭＳ Ｐゴシック" pitchFamily="34" charset="-128"/>
            </a:endParaRPr>
          </a:p>
          <a:p>
            <a:r>
              <a:rPr lang="en-US" smtClean="0">
                <a:ea typeface="ＭＳ Ｐゴシック" pitchFamily="34" charset="-128"/>
              </a:rPr>
              <a:t>register name networkuptopia.com at </a:t>
            </a:r>
            <a:r>
              <a:rPr lang="en-US" i="1" smtClean="0">
                <a:solidFill>
                  <a:srgbClr val="CC0000"/>
                </a:solidFill>
                <a:ea typeface="ＭＳ Ｐゴシック" pitchFamily="34" charset="-128"/>
              </a:rPr>
              <a:t>DNS registrar</a:t>
            </a:r>
            <a:r>
              <a:rPr lang="en-US" smtClean="0">
                <a:ea typeface="ＭＳ Ｐゴシック" pitchFamily="34" charset="-128"/>
              </a:rPr>
              <a:t> (e.g., Network Solutions)</a:t>
            </a:r>
          </a:p>
          <a:p>
            <a:pPr lvl="1"/>
            <a:r>
              <a:rPr lang="en-US" smtClean="0">
                <a:ea typeface="ＭＳ Ｐゴシック" pitchFamily="34" charset="-128"/>
              </a:rPr>
              <a:t>provide names, IP addresses of authoritative name server (primary and secondary)</a:t>
            </a:r>
          </a:p>
          <a:p>
            <a:pPr lvl="1"/>
            <a:r>
              <a:rPr lang="en-US" smtClean="0">
                <a:ea typeface="ＭＳ Ｐゴシック" pitchFamily="34" charset="-128"/>
              </a:rPr>
              <a:t>registrar inserts two RRs into .com TLD server:</a:t>
            </a:r>
            <a:r>
              <a:rPr lang="en-US" sz="2800" smtClean="0">
                <a:ea typeface="ＭＳ Ｐゴシック" pitchFamily="34" charset="-128"/>
              </a:rPr>
              <a:t/>
            </a:r>
            <a:br>
              <a:rPr lang="en-US" sz="2800" smtClean="0">
                <a:ea typeface="ＭＳ Ｐゴシック" pitchFamily="34" charset="-128"/>
              </a:rPr>
            </a:br>
            <a:r>
              <a:rPr lang="en-US" sz="2000" b="1" smtClean="0">
                <a:latin typeface="Courier New" pitchFamily="49" charset="0"/>
                <a:ea typeface="ＭＳ Ｐゴシック" pitchFamily="34" charset="-128"/>
              </a:rPr>
              <a:t>(networkutopia.com, dns1.networkutopia.com, NS)</a:t>
            </a:r>
          </a:p>
          <a:p>
            <a:pPr lvl="1">
              <a:buFont typeface="Wingdings" pitchFamily="2" charset="2"/>
              <a:buNone/>
            </a:pPr>
            <a:r>
              <a:rPr lang="en-US" sz="2000" b="1" smtClean="0">
                <a:latin typeface="Courier New" pitchFamily="49" charset="0"/>
                <a:ea typeface="ＭＳ Ｐゴシック" pitchFamily="34" charset="-128"/>
              </a:rPr>
              <a:t>  (dns1.networkutopia.com, 212.212.212.1, A)</a:t>
            </a:r>
            <a:endParaRPr lang="en-US" smtClean="0">
              <a:solidFill>
                <a:schemeClr val="accent2"/>
              </a:solidFill>
              <a:latin typeface="Courier New" pitchFamily="49" charset="0"/>
              <a:ea typeface="ＭＳ Ｐゴシック" pitchFamily="34" charset="-128"/>
            </a:endParaRPr>
          </a:p>
          <a:p>
            <a:r>
              <a:rPr lang="en-US" smtClean="0">
                <a:ea typeface="ＭＳ Ｐゴシック" pitchFamily="34" charset="-128"/>
              </a:rPr>
              <a:t>create authoritative server type A record for www.networkuptopia.com; type MX record for networkutopia.com</a:t>
            </a:r>
          </a:p>
          <a:p>
            <a:pPr>
              <a:lnSpc>
                <a:spcPct val="80000"/>
              </a:lnSpc>
              <a:buFont typeface="Wingdings" pitchFamily="2" charset="2"/>
              <a:buNone/>
            </a:pPr>
            <a:endParaRPr lang="en-US" smtClean="0">
              <a:ea typeface="ＭＳ Ｐゴシック" pitchFamily="34" charset="-128"/>
            </a:endParaRPr>
          </a:p>
        </p:txBody>
      </p:sp>
      <p:sp>
        <p:nvSpPr>
          <p:cNvPr id="2" name="Veri Yer Tutucusu 1"/>
          <p:cNvSpPr>
            <a:spLocks noGrp="1"/>
          </p:cNvSpPr>
          <p:nvPr>
            <p:ph type="dt" sz="quarter" idx="10"/>
          </p:nvPr>
        </p:nvSpPr>
        <p:spPr/>
        <p:txBody>
          <a:bodyPr/>
          <a:lstStyle/>
          <a:p>
            <a:pPr>
              <a:defRPr/>
            </a:pPr>
            <a:fld id="{5D741CBD-0375-4EBC-88B3-79AE45775C01}" type="datetime1">
              <a:rPr/>
              <a:pPr>
                <a:defRPr/>
              </a:pPr>
              <a:t>10/16/2012</a:t>
            </a:fld>
            <a:endParaRP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ea typeface="ＭＳ Ｐゴシック" pitchFamily="34" charset="-128"/>
              </a:rPr>
              <a:t>Attacking DNS</a:t>
            </a:r>
          </a:p>
        </p:txBody>
      </p:sp>
      <p:sp>
        <p:nvSpPr>
          <p:cNvPr id="76803" name="Content Placeholder 5"/>
          <p:cNvSpPr>
            <a:spLocks noGrp="1"/>
          </p:cNvSpPr>
          <p:nvPr>
            <p:ph sz="half" idx="1"/>
          </p:nvPr>
        </p:nvSpPr>
        <p:spPr/>
        <p:txBody>
          <a:bodyPr/>
          <a:lstStyle/>
          <a:p>
            <a:pPr>
              <a:buFont typeface="Wingdings" pitchFamily="2" charset="2"/>
              <a:buNone/>
            </a:pPr>
            <a:r>
              <a:rPr lang="en-US" smtClean="0">
                <a:solidFill>
                  <a:srgbClr val="22228B"/>
                </a:solidFill>
                <a:ea typeface="ＭＳ Ｐゴシック" pitchFamily="34" charset="-128"/>
              </a:rPr>
              <a:t>DDoS attacks</a:t>
            </a:r>
          </a:p>
          <a:p>
            <a:r>
              <a:rPr lang="en-US" smtClean="0">
                <a:ea typeface="ＭＳ Ｐゴシック" pitchFamily="34" charset="-128"/>
              </a:rPr>
              <a:t>Bombard root servers with traffic</a:t>
            </a:r>
          </a:p>
          <a:p>
            <a:pPr lvl="1"/>
            <a:r>
              <a:rPr lang="en-US" smtClean="0">
                <a:ea typeface="ＭＳ Ｐゴシック" pitchFamily="34" charset="-128"/>
              </a:rPr>
              <a:t>Not successful to date</a:t>
            </a:r>
          </a:p>
          <a:p>
            <a:pPr lvl="1"/>
            <a:r>
              <a:rPr lang="en-US" smtClean="0">
                <a:ea typeface="ＭＳ Ｐゴシック" pitchFamily="34" charset="-128"/>
              </a:rPr>
              <a:t>Traffic Filtering</a:t>
            </a:r>
          </a:p>
          <a:p>
            <a:pPr lvl="1"/>
            <a:r>
              <a:rPr lang="en-US" smtClean="0">
                <a:ea typeface="ＭＳ Ｐゴシック" pitchFamily="34" charset="-128"/>
              </a:rPr>
              <a:t>Local DNS servers cache IPs of TLD servers, allowing root server bypass</a:t>
            </a:r>
          </a:p>
          <a:p>
            <a:r>
              <a:rPr lang="en-US" smtClean="0">
                <a:ea typeface="ＭＳ Ｐゴシック" pitchFamily="34" charset="-128"/>
              </a:rPr>
              <a:t>Bombard TLD servers</a:t>
            </a:r>
          </a:p>
          <a:p>
            <a:pPr lvl="1"/>
            <a:r>
              <a:rPr lang="en-US" smtClean="0">
                <a:ea typeface="ＭＳ Ｐゴシック" pitchFamily="34" charset="-128"/>
              </a:rPr>
              <a:t>Potentially more dangerous</a:t>
            </a:r>
          </a:p>
          <a:p>
            <a:pPr>
              <a:buFont typeface="Comic Sans MS" pitchFamily="66" charset="0"/>
              <a:buAutoNum type="arabicPeriod"/>
            </a:pPr>
            <a:endParaRPr lang="en-US" smtClean="0">
              <a:ea typeface="ＭＳ Ｐゴシック" pitchFamily="34" charset="-128"/>
            </a:endParaRPr>
          </a:p>
        </p:txBody>
      </p:sp>
      <p:sp>
        <p:nvSpPr>
          <p:cNvPr id="7" name="Content Placeholder 6"/>
          <p:cNvSpPr>
            <a:spLocks noGrp="1"/>
          </p:cNvSpPr>
          <p:nvPr>
            <p:ph sz="half" idx="2"/>
          </p:nvPr>
        </p:nvSpPr>
        <p:spPr/>
        <p:txBody>
          <a:bodyPr/>
          <a:lstStyle/>
          <a:p>
            <a:pPr>
              <a:buFont typeface="Wingdings" pitchFamily="2" charset="2"/>
              <a:buNone/>
              <a:defRPr/>
            </a:pPr>
            <a:r>
              <a:rPr lang="en-US" dirty="0" smtClean="0">
                <a:solidFill>
                  <a:schemeClr val="accent6">
                    <a:lumMod val="75000"/>
                  </a:schemeClr>
                </a:solidFill>
              </a:rPr>
              <a:t>Redirect attacks</a:t>
            </a:r>
          </a:p>
          <a:p>
            <a:pPr>
              <a:defRPr/>
            </a:pPr>
            <a:r>
              <a:rPr lang="en-US" dirty="0" smtClean="0"/>
              <a:t>Man-in-middle</a:t>
            </a:r>
          </a:p>
          <a:p>
            <a:pPr lvl="1">
              <a:defRPr/>
            </a:pPr>
            <a:r>
              <a:rPr lang="en-US" dirty="0" smtClean="0"/>
              <a:t>Intercept queries</a:t>
            </a:r>
          </a:p>
          <a:p>
            <a:pPr>
              <a:defRPr/>
            </a:pPr>
            <a:r>
              <a:rPr lang="en-US" dirty="0" smtClean="0"/>
              <a:t>DNS poisoning</a:t>
            </a:r>
          </a:p>
          <a:p>
            <a:pPr lvl="1">
              <a:defRPr/>
            </a:pPr>
            <a:r>
              <a:rPr lang="en-US" dirty="0" smtClean="0"/>
              <a:t>Send bogus relies to DNS server, which caches</a:t>
            </a:r>
          </a:p>
          <a:p>
            <a:pPr>
              <a:buFont typeface="Wingdings" pitchFamily="2" charset="2"/>
              <a:buNone/>
              <a:defRPr/>
            </a:pPr>
            <a:r>
              <a:rPr lang="en-US" dirty="0" smtClean="0">
                <a:solidFill>
                  <a:schemeClr val="accent6">
                    <a:lumMod val="75000"/>
                  </a:schemeClr>
                </a:solidFill>
              </a:rPr>
              <a:t>Exploit DNS for </a:t>
            </a:r>
            <a:r>
              <a:rPr lang="en-US" dirty="0" err="1" smtClean="0">
                <a:solidFill>
                  <a:schemeClr val="accent6">
                    <a:lumMod val="75000"/>
                  </a:schemeClr>
                </a:solidFill>
              </a:rPr>
              <a:t>DDoS</a:t>
            </a:r>
            <a:endParaRPr lang="en-US" dirty="0" smtClean="0">
              <a:solidFill>
                <a:schemeClr val="accent6">
                  <a:lumMod val="75000"/>
                </a:schemeClr>
              </a:solidFill>
            </a:endParaRPr>
          </a:p>
          <a:p>
            <a:pPr>
              <a:defRPr/>
            </a:pPr>
            <a:r>
              <a:rPr lang="en-US" dirty="0" smtClean="0"/>
              <a:t>Send queries with spoofed source address: target IP</a:t>
            </a:r>
          </a:p>
          <a:p>
            <a:pPr>
              <a:defRPr/>
            </a:pPr>
            <a:r>
              <a:rPr lang="en-US" dirty="0" smtClean="0"/>
              <a:t>Requires amplification</a:t>
            </a:r>
            <a:endParaRPr lang="en-US" dirty="0"/>
          </a:p>
        </p:txBody>
      </p:sp>
      <p:sp>
        <p:nvSpPr>
          <p:cNvPr id="4" name="Footer Placeholder 3"/>
          <p:cNvSpPr>
            <a:spLocks noGrp="1"/>
          </p:cNvSpPr>
          <p:nvPr>
            <p:ph type="ftr" sz="quarter" idx="11"/>
          </p:nvPr>
        </p:nvSpPr>
        <p:spPr/>
        <p:txBody>
          <a:bodyPr/>
          <a:lstStyle/>
          <a:p>
            <a:pPr>
              <a:defRPr/>
            </a:pPr>
            <a:r>
              <a:rPr lang="en-US"/>
              <a:t>Computer Networks                     Application Layer</a:t>
            </a:r>
          </a:p>
        </p:txBody>
      </p:sp>
      <p:sp>
        <p:nvSpPr>
          <p:cNvPr id="76806" name="Slide Number Placeholder 4"/>
          <p:cNvSpPr>
            <a:spLocks noGrp="1"/>
          </p:cNvSpPr>
          <p:nvPr>
            <p:ph type="sldNum" sz="quarter" idx="12"/>
          </p:nvPr>
        </p:nvSpPr>
        <p:spPr>
          <a:noFill/>
        </p:spPr>
        <p:txBody>
          <a:bodyPr/>
          <a:lstStyle/>
          <a:p>
            <a:r>
              <a:rPr lang="en-US" smtClean="0">
                <a:latin typeface="Tahoma" pitchFamily="34" charset="0"/>
              </a:rPr>
              <a:t>2-</a:t>
            </a:r>
            <a:fld id="{CAFA1B27-FB4E-4C3F-A9F7-309FA29DA715}" type="slidenum">
              <a:rPr lang="en-US" smtClean="0">
                <a:latin typeface="Tahoma" pitchFamily="34" charset="0"/>
              </a:rPr>
              <a:pPr/>
              <a:t>74</a:t>
            </a:fld>
            <a:endParaRPr lang="en-US" smtClean="0">
              <a:latin typeface="Tahoma" pitchFamily="34" charset="0"/>
            </a:endParaRPr>
          </a:p>
        </p:txBody>
      </p:sp>
      <p:pic>
        <p:nvPicPr>
          <p:cNvPr id="76807" name="Picture 16" descr="underline_base"/>
          <p:cNvPicPr>
            <a:picLocks noChangeArrowheads="1"/>
          </p:cNvPicPr>
          <p:nvPr/>
        </p:nvPicPr>
        <p:blipFill>
          <a:blip r:embed="rId2"/>
          <a:srcRect/>
          <a:stretch>
            <a:fillRect/>
          </a:stretch>
        </p:blipFill>
        <p:spPr bwMode="auto">
          <a:xfrm>
            <a:off x="606425" y="1050925"/>
            <a:ext cx="3533775"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5BF26F45-618D-4F0C-AEE0-07D6CB2323B1}" type="datetime1">
              <a:rPr/>
              <a:pPr>
                <a:defRPr/>
              </a:pPr>
              <a:t>10/16/2012</a:t>
            </a:fld>
            <a:endParaRP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77827" name="Rectangle 8"/>
          <p:cNvSpPr>
            <a:spLocks noGrp="1" noChangeArrowheads="1"/>
          </p:cNvSpPr>
          <p:nvPr>
            <p:ph type="sldNum" sz="quarter" idx="12"/>
          </p:nvPr>
        </p:nvSpPr>
        <p:spPr>
          <a:noFill/>
        </p:spPr>
        <p:txBody>
          <a:bodyPr/>
          <a:lstStyle/>
          <a:p>
            <a:r>
              <a:rPr lang="en-US" smtClean="0">
                <a:latin typeface="Tahoma" pitchFamily="34" charset="0"/>
              </a:rPr>
              <a:t>2-</a:t>
            </a:r>
            <a:fld id="{C76095D0-8788-4729-AEDE-5082D07C76FD}" type="slidenum">
              <a:rPr lang="en-US" smtClean="0">
                <a:latin typeface="Tahoma" pitchFamily="34" charset="0"/>
              </a:rPr>
              <a:pPr/>
              <a:t>75</a:t>
            </a:fld>
            <a:endParaRPr lang="en-US" smtClean="0">
              <a:latin typeface="Tahoma" pitchFamily="34" charset="0"/>
            </a:endParaRPr>
          </a:p>
        </p:txBody>
      </p:sp>
      <p:sp>
        <p:nvSpPr>
          <p:cNvPr id="77828" name="Rectangle 2"/>
          <p:cNvSpPr>
            <a:spLocks noGrp="1" noChangeArrowheads="1"/>
          </p:cNvSpPr>
          <p:nvPr>
            <p:ph type="title" idx="4294967295"/>
          </p:nvPr>
        </p:nvSpPr>
        <p:spPr/>
        <p:txBody>
          <a:bodyPr/>
          <a:lstStyle/>
          <a:p>
            <a:r>
              <a:rPr lang="en-US" smtClean="0">
                <a:ea typeface="ＭＳ Ｐゴシック" pitchFamily="34" charset="-128"/>
              </a:rPr>
              <a:t>Chapter 2: outline</a:t>
            </a:r>
          </a:p>
        </p:txBody>
      </p:sp>
      <p:sp>
        <p:nvSpPr>
          <p:cNvPr id="77829" name="Rectangle 3"/>
          <p:cNvSpPr>
            <a:spLocks noGrp="1" noChangeArrowheads="1"/>
          </p:cNvSpPr>
          <p:nvPr>
            <p:ph type="body" sz="half" idx="4294967295"/>
          </p:nvPr>
        </p:nvSpPr>
        <p:spPr>
          <a:xfrm>
            <a:off x="533400" y="1611313"/>
            <a:ext cx="3810000" cy="4648200"/>
          </a:xfrm>
        </p:spPr>
        <p:txBody>
          <a:bodyPr/>
          <a:lstStyle/>
          <a:p>
            <a:pPr marL="457200" indent="-457200">
              <a:buFont typeface="Wingdings" pitchFamily="2" charset="2"/>
              <a:buNone/>
            </a:pPr>
            <a:r>
              <a:rPr lang="en-US" smtClean="0">
                <a:ea typeface="ＭＳ Ｐゴシック" pitchFamily="34" charset="-128"/>
              </a:rPr>
              <a:t>2.1 principles of network applications</a:t>
            </a:r>
          </a:p>
          <a:p>
            <a:pPr marL="912813" lvl="1"/>
            <a:r>
              <a:rPr lang="en-US" smtClean="0">
                <a:ea typeface="ＭＳ Ｐゴシック" pitchFamily="34" charset="-128"/>
              </a:rPr>
              <a:t>app architectures</a:t>
            </a:r>
          </a:p>
          <a:p>
            <a:pPr marL="912813" lvl="1"/>
            <a:r>
              <a:rPr lang="en-US" smtClean="0">
                <a:ea typeface="ＭＳ Ｐゴシック" pitchFamily="34" charset="-128"/>
              </a:rPr>
              <a:t>app requirements</a:t>
            </a:r>
          </a:p>
          <a:p>
            <a:pPr marL="457200" indent="-457200">
              <a:buFont typeface="Wingdings" pitchFamily="2" charset="2"/>
              <a:buNone/>
            </a:pPr>
            <a:r>
              <a:rPr lang="en-US" smtClean="0">
                <a:ea typeface="ＭＳ Ｐゴシック" pitchFamily="34" charset="-128"/>
              </a:rPr>
              <a:t>2.2 Web and HTTP</a:t>
            </a:r>
          </a:p>
          <a:p>
            <a:pPr marL="457200" indent="-457200">
              <a:buFont typeface="Wingdings" pitchFamily="2" charset="2"/>
              <a:buNone/>
            </a:pPr>
            <a:r>
              <a:rPr lang="en-US" smtClean="0">
                <a:ea typeface="ＭＳ Ｐゴシック" pitchFamily="34" charset="-128"/>
              </a:rPr>
              <a:t>2.3 FTP </a:t>
            </a:r>
          </a:p>
          <a:p>
            <a:pPr marL="457200" indent="-457200">
              <a:buFont typeface="Wingdings" pitchFamily="2" charset="2"/>
              <a:buNone/>
            </a:pPr>
            <a:r>
              <a:rPr lang="en-US" smtClean="0">
                <a:ea typeface="ＭＳ Ｐゴシック" pitchFamily="34" charset="-128"/>
              </a:rPr>
              <a:t>2.4 electronic mail</a:t>
            </a:r>
          </a:p>
          <a:p>
            <a:pPr marL="912813" lvl="1"/>
            <a:r>
              <a:rPr lang="en-US" smtClean="0">
                <a:ea typeface="ＭＳ Ｐゴシック" pitchFamily="34" charset="-128"/>
              </a:rPr>
              <a:t>SMTP, POP3, IMAP</a:t>
            </a:r>
          </a:p>
          <a:p>
            <a:pPr marL="457200" indent="-457200">
              <a:buFont typeface="Wingdings" pitchFamily="2" charset="2"/>
              <a:buNone/>
            </a:pPr>
            <a:r>
              <a:rPr lang="en-US" smtClean="0">
                <a:ea typeface="ＭＳ Ｐゴシック" pitchFamily="34" charset="-128"/>
              </a:rPr>
              <a:t>2.5 DNS</a:t>
            </a:r>
          </a:p>
          <a:p>
            <a:pPr marL="457200" indent="-457200"/>
            <a:endParaRPr lang="en-US" sz="2400" smtClean="0">
              <a:ea typeface="ＭＳ Ｐゴシック" pitchFamily="34" charset="-128"/>
            </a:endParaRPr>
          </a:p>
        </p:txBody>
      </p:sp>
      <p:sp>
        <p:nvSpPr>
          <p:cNvPr id="77830" name="Rectangle 4"/>
          <p:cNvSpPr>
            <a:spLocks noGrp="1" noChangeArrowheads="1"/>
          </p:cNvSpPr>
          <p:nvPr>
            <p:ph type="body" sz="half" idx="4294967295"/>
          </p:nvPr>
        </p:nvSpPr>
        <p:spPr>
          <a:xfrm>
            <a:off x="4673600" y="1600200"/>
            <a:ext cx="3876675" cy="4648200"/>
          </a:xfrm>
        </p:spPr>
        <p:txBody>
          <a:bodyPr/>
          <a:lstStyle/>
          <a:p>
            <a:pPr marL="457200" indent="-457200">
              <a:buFont typeface="Wingdings" pitchFamily="2" charset="2"/>
              <a:buNone/>
            </a:pPr>
            <a:r>
              <a:rPr lang="en-US" smtClean="0">
                <a:solidFill>
                  <a:srgbClr val="CC0000"/>
                </a:solidFill>
                <a:ea typeface="ＭＳ Ｐゴシック" pitchFamily="34" charset="-128"/>
              </a:rPr>
              <a:t>2.6 P2P applications</a:t>
            </a:r>
          </a:p>
          <a:p>
            <a:pPr marL="457200" indent="-457200">
              <a:buFont typeface="Wingdings" pitchFamily="2" charset="2"/>
              <a:buNone/>
            </a:pPr>
            <a:r>
              <a:rPr lang="en-US" smtClean="0">
                <a:ea typeface="ＭＳ Ｐゴシック" pitchFamily="34" charset="-128"/>
              </a:rPr>
              <a:t>2.7 socket programming with UDP and TCP</a:t>
            </a:r>
          </a:p>
        </p:txBody>
      </p:sp>
      <p:pic>
        <p:nvPicPr>
          <p:cNvPr id="77831" name="Picture 5" descr="underline_base"/>
          <p:cNvPicPr>
            <a:picLocks noChangeArrowheads="1"/>
          </p:cNvPicPr>
          <p:nvPr/>
        </p:nvPicPr>
        <p:blipFill>
          <a:blip r:embed="rId3"/>
          <a:srcRect/>
          <a:stretch>
            <a:fillRect/>
          </a:stretch>
        </p:blipFill>
        <p:spPr bwMode="auto">
          <a:xfrm>
            <a:off x="601663" y="1025525"/>
            <a:ext cx="41132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98990F6F-ED27-46C7-A02C-F163DA230E53}" type="datetime1">
              <a:rPr/>
              <a:pPr>
                <a:defRPr/>
              </a:pPr>
              <a:t>10/16/2012</a:t>
            </a:fld>
            <a:endParaRP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78851" name="Rectangle 8"/>
          <p:cNvSpPr>
            <a:spLocks noGrp="1" noChangeArrowheads="1"/>
          </p:cNvSpPr>
          <p:nvPr>
            <p:ph type="sldNum" sz="quarter" idx="12"/>
          </p:nvPr>
        </p:nvSpPr>
        <p:spPr>
          <a:noFill/>
        </p:spPr>
        <p:txBody>
          <a:bodyPr/>
          <a:lstStyle/>
          <a:p>
            <a:r>
              <a:rPr lang="en-US" smtClean="0">
                <a:latin typeface="Tahoma" pitchFamily="34" charset="0"/>
              </a:rPr>
              <a:t>2-</a:t>
            </a:r>
            <a:fld id="{54BAEF8A-D962-477B-A411-3645EA64B363}" type="slidenum">
              <a:rPr lang="en-US" smtClean="0">
                <a:latin typeface="Tahoma" pitchFamily="34" charset="0"/>
              </a:rPr>
              <a:pPr/>
              <a:t>76</a:t>
            </a:fld>
            <a:endParaRPr lang="en-US" smtClean="0">
              <a:latin typeface="Tahoma" pitchFamily="34" charset="0"/>
            </a:endParaRPr>
          </a:p>
        </p:txBody>
      </p:sp>
      <p:grpSp>
        <p:nvGrpSpPr>
          <p:cNvPr id="78852" name="Group 564"/>
          <p:cNvGrpSpPr>
            <a:grpSpLocks/>
          </p:cNvGrpSpPr>
          <p:nvPr/>
        </p:nvGrpSpPr>
        <p:grpSpPr bwMode="auto">
          <a:xfrm>
            <a:off x="5124450" y="1257300"/>
            <a:ext cx="3540125" cy="4545013"/>
            <a:chOff x="3277" y="974"/>
            <a:chExt cx="2230" cy="2863"/>
          </a:xfrm>
        </p:grpSpPr>
        <p:sp>
          <p:nvSpPr>
            <p:cNvPr id="78860" name="Freeform 565"/>
            <p:cNvSpPr>
              <a:spLocks/>
            </p:cNvSpPr>
            <p:nvPr/>
          </p:nvSpPr>
          <p:spPr bwMode="auto">
            <a:xfrm>
              <a:off x="3277" y="1079"/>
              <a:ext cx="1094" cy="675"/>
            </a:xfrm>
            <a:custGeom>
              <a:avLst/>
              <a:gdLst>
                <a:gd name="T0" fmla="*/ 1244 w 1036"/>
                <a:gd name="T1" fmla="*/ 11 h 675"/>
                <a:gd name="T2" fmla="*/ 751 w 1036"/>
                <a:gd name="T3" fmla="*/ 53 h 675"/>
                <a:gd name="T4" fmla="*/ 397 w 1036"/>
                <a:gd name="T5" fmla="*/ 129 h 675"/>
                <a:gd name="T6" fmla="*/ 295 w 1036"/>
                <a:gd name="T7" fmla="*/ 229 h 675"/>
                <a:gd name="T8" fmla="*/ 41 w 1036"/>
                <a:gd name="T9" fmla="*/ 297 h 675"/>
                <a:gd name="T10" fmla="*/ 33 w 1036"/>
                <a:gd name="T11" fmla="*/ 459 h 675"/>
                <a:gd name="T12" fmla="*/ 253 w 1036"/>
                <a:gd name="T13" fmla="*/ 489 h 675"/>
                <a:gd name="T14" fmla="*/ 883 w 1036"/>
                <a:gd name="T15" fmla="*/ 489 h 675"/>
                <a:gd name="T16" fmla="*/ 1149 w 1036"/>
                <a:gd name="T17" fmla="*/ 555 h 675"/>
                <a:gd name="T18" fmla="*/ 1446 w 1036"/>
                <a:gd name="T19" fmla="*/ 657 h 675"/>
                <a:gd name="T20" fmla="*/ 1672 w 1036"/>
                <a:gd name="T21" fmla="*/ 661 h 675"/>
                <a:gd name="T22" fmla="*/ 1829 w 1036"/>
                <a:gd name="T23" fmla="*/ 603 h 675"/>
                <a:gd name="T24" fmla="*/ 1908 w 1036"/>
                <a:gd name="T25" fmla="*/ 445 h 675"/>
                <a:gd name="T26" fmla="*/ 1957 w 1036"/>
                <a:gd name="T27" fmla="*/ 291 h 675"/>
                <a:gd name="T28" fmla="*/ 1963 w 1036"/>
                <a:gd name="T29" fmla="*/ 107 h 675"/>
                <a:gd name="T30" fmla="*/ 1795 w 1036"/>
                <a:gd name="T31" fmla="*/ 17 h 675"/>
                <a:gd name="T32" fmla="*/ 1491 w 1036"/>
                <a:gd name="T33" fmla="*/ 3 h 675"/>
                <a:gd name="T34" fmla="*/ 1244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tr-TR"/>
            </a:p>
          </p:txBody>
        </p:sp>
        <p:grpSp>
          <p:nvGrpSpPr>
            <p:cNvPr id="78861" name="Group 566"/>
            <p:cNvGrpSpPr>
              <a:grpSpLocks/>
            </p:cNvGrpSpPr>
            <p:nvPr/>
          </p:nvGrpSpPr>
          <p:grpSpPr bwMode="auto">
            <a:xfrm>
              <a:off x="3383" y="1920"/>
              <a:ext cx="919" cy="588"/>
              <a:chOff x="2889" y="1631"/>
              <a:chExt cx="980" cy="743"/>
            </a:xfrm>
          </p:grpSpPr>
          <p:sp>
            <p:nvSpPr>
              <p:cNvPr id="79234" name="Rectangle 567"/>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tr-TR"/>
              </a:p>
            </p:txBody>
          </p:sp>
          <p:sp>
            <p:nvSpPr>
              <p:cNvPr id="79235" name="AutoShape 568"/>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tr-TR" sz="2400">
                  <a:solidFill>
                    <a:srgbClr val="00CCFF"/>
                  </a:solidFill>
                </a:endParaRPr>
              </a:p>
            </p:txBody>
          </p:sp>
        </p:grpSp>
        <p:sp>
          <p:nvSpPr>
            <p:cNvPr id="78862" name="Freeform 569"/>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tr-TR"/>
            </a:p>
          </p:txBody>
        </p:sp>
        <p:sp>
          <p:nvSpPr>
            <p:cNvPr id="78863" name="Line 570"/>
            <p:cNvSpPr>
              <a:spLocks noChangeShapeType="1"/>
            </p:cNvSpPr>
            <p:nvPr/>
          </p:nvSpPr>
          <p:spPr bwMode="auto">
            <a:xfrm rot="-5400000">
              <a:off x="4924" y="3318"/>
              <a:ext cx="282" cy="5"/>
            </a:xfrm>
            <a:prstGeom prst="line">
              <a:avLst/>
            </a:prstGeom>
            <a:noFill/>
            <a:ln w="12700">
              <a:solidFill>
                <a:schemeClr val="bg2"/>
              </a:solidFill>
              <a:round/>
              <a:headEnd/>
              <a:tailEnd/>
            </a:ln>
          </p:spPr>
          <p:txBody>
            <a:bodyPr wrap="none" anchor="ctr"/>
            <a:lstStyle/>
            <a:p>
              <a:endParaRPr lang="tr-TR"/>
            </a:p>
          </p:txBody>
        </p:sp>
        <p:sp>
          <p:nvSpPr>
            <p:cNvPr id="78864" name="Line 571"/>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tr-TR"/>
            </a:p>
          </p:txBody>
        </p:sp>
        <p:sp>
          <p:nvSpPr>
            <p:cNvPr id="78865" name="Line 572"/>
            <p:cNvSpPr>
              <a:spLocks noChangeShapeType="1"/>
            </p:cNvSpPr>
            <p:nvPr/>
          </p:nvSpPr>
          <p:spPr bwMode="auto">
            <a:xfrm rot="16200000" flipH="1">
              <a:off x="5110" y="3185"/>
              <a:ext cx="82" cy="71"/>
            </a:xfrm>
            <a:prstGeom prst="line">
              <a:avLst/>
            </a:prstGeom>
            <a:noFill/>
            <a:ln w="12700">
              <a:solidFill>
                <a:schemeClr val="bg2"/>
              </a:solidFill>
              <a:round/>
              <a:headEnd/>
              <a:tailEnd/>
            </a:ln>
          </p:spPr>
          <p:txBody>
            <a:bodyPr wrap="none" anchor="ctr"/>
            <a:lstStyle/>
            <a:p>
              <a:endParaRPr lang="tr-TR"/>
            </a:p>
          </p:txBody>
        </p:sp>
        <p:sp>
          <p:nvSpPr>
            <p:cNvPr id="78866" name="Line 574"/>
            <p:cNvSpPr>
              <a:spLocks noChangeShapeType="1"/>
            </p:cNvSpPr>
            <p:nvPr/>
          </p:nvSpPr>
          <p:spPr bwMode="auto">
            <a:xfrm>
              <a:off x="3843" y="3009"/>
              <a:ext cx="115" cy="68"/>
            </a:xfrm>
            <a:prstGeom prst="line">
              <a:avLst/>
            </a:prstGeom>
            <a:noFill/>
            <a:ln w="9525">
              <a:solidFill>
                <a:schemeClr val="bg2"/>
              </a:solidFill>
              <a:round/>
              <a:headEnd/>
              <a:tailEnd/>
            </a:ln>
          </p:spPr>
          <p:txBody>
            <a:bodyPr/>
            <a:lstStyle/>
            <a:p>
              <a:endParaRPr lang="tr-TR"/>
            </a:p>
          </p:txBody>
        </p:sp>
        <p:sp>
          <p:nvSpPr>
            <p:cNvPr id="78867" name="Line 575"/>
            <p:cNvSpPr>
              <a:spLocks noChangeShapeType="1"/>
            </p:cNvSpPr>
            <p:nvPr/>
          </p:nvSpPr>
          <p:spPr bwMode="auto">
            <a:xfrm flipV="1">
              <a:off x="3680" y="3164"/>
              <a:ext cx="257" cy="57"/>
            </a:xfrm>
            <a:prstGeom prst="line">
              <a:avLst/>
            </a:prstGeom>
            <a:noFill/>
            <a:ln w="9525">
              <a:solidFill>
                <a:schemeClr val="bg2"/>
              </a:solidFill>
              <a:round/>
              <a:headEnd/>
              <a:tailEnd/>
            </a:ln>
          </p:spPr>
          <p:txBody>
            <a:bodyPr/>
            <a:lstStyle/>
            <a:p>
              <a:endParaRPr lang="tr-TR"/>
            </a:p>
          </p:txBody>
        </p:sp>
        <p:sp>
          <p:nvSpPr>
            <p:cNvPr id="78868" name="Line 578"/>
            <p:cNvSpPr>
              <a:spLocks noChangeShapeType="1"/>
            </p:cNvSpPr>
            <p:nvPr/>
          </p:nvSpPr>
          <p:spPr bwMode="auto">
            <a:xfrm flipH="1">
              <a:off x="3948" y="3206"/>
              <a:ext cx="91" cy="115"/>
            </a:xfrm>
            <a:prstGeom prst="line">
              <a:avLst/>
            </a:prstGeom>
            <a:noFill/>
            <a:ln w="9525">
              <a:solidFill>
                <a:schemeClr val="bg2"/>
              </a:solidFill>
              <a:round/>
              <a:headEnd/>
              <a:tailEnd/>
            </a:ln>
          </p:spPr>
          <p:txBody>
            <a:bodyPr/>
            <a:lstStyle/>
            <a:p>
              <a:endParaRPr lang="tr-TR"/>
            </a:p>
          </p:txBody>
        </p:sp>
        <p:sp>
          <p:nvSpPr>
            <p:cNvPr id="78869" name="Line 579"/>
            <p:cNvSpPr>
              <a:spLocks noChangeShapeType="1"/>
            </p:cNvSpPr>
            <p:nvPr/>
          </p:nvSpPr>
          <p:spPr bwMode="auto">
            <a:xfrm flipH="1" flipV="1">
              <a:off x="4144" y="3212"/>
              <a:ext cx="53" cy="110"/>
            </a:xfrm>
            <a:prstGeom prst="line">
              <a:avLst/>
            </a:prstGeom>
            <a:noFill/>
            <a:ln w="9525">
              <a:solidFill>
                <a:schemeClr val="bg2"/>
              </a:solidFill>
              <a:round/>
              <a:headEnd/>
              <a:tailEnd/>
            </a:ln>
          </p:spPr>
          <p:txBody>
            <a:bodyPr/>
            <a:lstStyle/>
            <a:p>
              <a:endParaRPr lang="tr-TR"/>
            </a:p>
          </p:txBody>
        </p:sp>
        <p:sp>
          <p:nvSpPr>
            <p:cNvPr id="78870" name="Line 580"/>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tr-TR"/>
            </a:p>
          </p:txBody>
        </p:sp>
        <p:sp>
          <p:nvSpPr>
            <p:cNvPr id="78871" name="Line 582"/>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tr-TR"/>
            </a:p>
          </p:txBody>
        </p:sp>
        <p:sp>
          <p:nvSpPr>
            <p:cNvPr id="78872" name="Line 583"/>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tr-TR"/>
            </a:p>
          </p:txBody>
        </p:sp>
        <p:grpSp>
          <p:nvGrpSpPr>
            <p:cNvPr id="78873" name="Group 584"/>
            <p:cNvGrpSpPr>
              <a:grpSpLocks/>
            </p:cNvGrpSpPr>
            <p:nvPr/>
          </p:nvGrpSpPr>
          <p:grpSpPr bwMode="auto">
            <a:xfrm>
              <a:off x="3535" y="2207"/>
              <a:ext cx="319" cy="222"/>
              <a:chOff x="2967" y="478"/>
              <a:chExt cx="788" cy="625"/>
            </a:xfrm>
          </p:grpSpPr>
          <p:pic>
            <p:nvPicPr>
              <p:cNvPr id="79232" name="Picture 585" descr="access_point_stylized_small"/>
              <p:cNvPicPr>
                <a:picLocks noChangeAspect="1" noChangeArrowheads="1"/>
              </p:cNvPicPr>
              <p:nvPr/>
            </p:nvPicPr>
            <p:blipFill>
              <a:blip r:embed="rId3"/>
              <a:srcRect/>
              <a:stretch>
                <a:fillRect/>
              </a:stretch>
            </p:blipFill>
            <p:spPr bwMode="auto">
              <a:xfrm>
                <a:off x="3012" y="559"/>
                <a:ext cx="576" cy="544"/>
              </a:xfrm>
              <a:prstGeom prst="rect">
                <a:avLst/>
              </a:prstGeom>
              <a:noFill/>
              <a:ln w="9525">
                <a:noFill/>
                <a:miter lim="800000"/>
                <a:headEnd/>
                <a:tailEnd/>
              </a:ln>
            </p:spPr>
          </p:pic>
          <p:pic>
            <p:nvPicPr>
              <p:cNvPr id="79233" name="Picture 586" descr="antenna_radiation_stylized"/>
              <p:cNvPicPr>
                <a:picLocks noChangeAspect="1" noChangeArrowheads="1"/>
              </p:cNvPicPr>
              <p:nvPr/>
            </p:nvPicPr>
            <p:blipFill>
              <a:blip r:embed="rId4"/>
              <a:srcRect/>
              <a:stretch>
                <a:fillRect/>
              </a:stretch>
            </p:blipFill>
            <p:spPr bwMode="auto">
              <a:xfrm>
                <a:off x="2967" y="478"/>
                <a:ext cx="788" cy="188"/>
              </a:xfrm>
              <a:prstGeom prst="rect">
                <a:avLst/>
              </a:prstGeom>
              <a:noFill/>
              <a:ln w="9525">
                <a:noFill/>
                <a:miter lim="800000"/>
                <a:headEnd/>
                <a:tailEnd/>
              </a:ln>
            </p:spPr>
          </p:pic>
        </p:grpSp>
        <p:sp>
          <p:nvSpPr>
            <p:cNvPr id="78874" name="Freeform 587"/>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tr-TR"/>
            </a:p>
          </p:txBody>
        </p:sp>
        <p:sp>
          <p:nvSpPr>
            <p:cNvPr id="78875" name="Freeform 588"/>
            <p:cNvSpPr>
              <a:spLocks/>
            </p:cNvSpPr>
            <p:nvPr/>
          </p:nvSpPr>
          <p:spPr bwMode="auto">
            <a:xfrm>
              <a:off x="4417" y="1263"/>
              <a:ext cx="1090" cy="709"/>
            </a:xfrm>
            <a:custGeom>
              <a:avLst/>
              <a:gdLst>
                <a:gd name="T0" fmla="*/ 29695 w 765"/>
                <a:gd name="T1" fmla="*/ 1821 h 459"/>
                <a:gd name="T2" fmla="*/ 20124 w 765"/>
                <a:gd name="T3" fmla="*/ 12932 h 459"/>
                <a:gd name="T4" fmla="*/ 6732 w 765"/>
                <a:gd name="T5" fmla="*/ 18406 h 459"/>
                <a:gd name="T6" fmla="*/ 962 w 765"/>
                <a:gd name="T7" fmla="*/ 62023 h 459"/>
                <a:gd name="T8" fmla="*/ 12591 w 765"/>
                <a:gd name="T9" fmla="*/ 81949 h 459"/>
                <a:gd name="T10" fmla="*/ 24204 w 765"/>
                <a:gd name="T11" fmla="*/ 78549 h 459"/>
                <a:gd name="T12" fmla="*/ 40854 w 765"/>
                <a:gd name="T13" fmla="*/ 81949 h 459"/>
                <a:gd name="T14" fmla="*/ 48888 w 765"/>
                <a:gd name="T15" fmla="*/ 80047 h 459"/>
                <a:gd name="T16" fmla="*/ 52623 w 765"/>
                <a:gd name="T17" fmla="*/ 68680 h 459"/>
                <a:gd name="T18" fmla="*/ 52531 w 765"/>
                <a:gd name="T19" fmla="*/ 29152 h 459"/>
                <a:gd name="T20" fmla="*/ 46361 w 765"/>
                <a:gd name="T21" fmla="*/ 6359 h 459"/>
                <a:gd name="T22" fmla="*/ 29695 w 765"/>
                <a:gd name="T23" fmla="*/ 1821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tr-TR"/>
            </a:p>
          </p:txBody>
        </p:sp>
        <p:sp>
          <p:nvSpPr>
            <p:cNvPr id="78876" name="Line 589"/>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tr-TR"/>
            </a:p>
          </p:txBody>
        </p:sp>
        <p:sp>
          <p:nvSpPr>
            <p:cNvPr id="78877" name="Line 590"/>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tr-TR"/>
            </a:p>
          </p:txBody>
        </p:sp>
        <p:sp>
          <p:nvSpPr>
            <p:cNvPr id="78878" name="Line 591"/>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tr-TR"/>
            </a:p>
          </p:txBody>
        </p:sp>
        <p:sp>
          <p:nvSpPr>
            <p:cNvPr id="78879" name="Line 592"/>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tr-TR"/>
            </a:p>
          </p:txBody>
        </p:sp>
        <p:sp>
          <p:nvSpPr>
            <p:cNvPr id="78880" name="Line 593"/>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tr-TR"/>
            </a:p>
          </p:txBody>
        </p:sp>
        <p:sp>
          <p:nvSpPr>
            <p:cNvPr id="78881" name="Line 594"/>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tr-TR"/>
            </a:p>
          </p:txBody>
        </p:sp>
        <p:sp>
          <p:nvSpPr>
            <p:cNvPr id="78882" name="Line 595"/>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tr-TR"/>
            </a:p>
          </p:txBody>
        </p:sp>
        <p:sp>
          <p:nvSpPr>
            <p:cNvPr id="78883" name="Line 596"/>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tr-TR"/>
            </a:p>
          </p:txBody>
        </p:sp>
        <p:sp>
          <p:nvSpPr>
            <p:cNvPr id="78884" name="Line 597"/>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tr-TR"/>
            </a:p>
          </p:txBody>
        </p:sp>
        <p:sp>
          <p:nvSpPr>
            <p:cNvPr id="78885" name="Line 598"/>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tr-TR"/>
            </a:p>
          </p:txBody>
        </p:sp>
        <p:sp>
          <p:nvSpPr>
            <p:cNvPr id="78886" name="Line 599"/>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tr-TR"/>
            </a:p>
          </p:txBody>
        </p:sp>
        <p:sp>
          <p:nvSpPr>
            <p:cNvPr id="78887" name="Line 600"/>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tr-TR"/>
            </a:p>
          </p:txBody>
        </p:sp>
        <p:sp>
          <p:nvSpPr>
            <p:cNvPr id="78888" name="Line 601"/>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tr-TR"/>
            </a:p>
          </p:txBody>
        </p:sp>
        <p:sp>
          <p:nvSpPr>
            <p:cNvPr id="78889" name="Line 602"/>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tr-TR"/>
            </a:p>
          </p:txBody>
        </p:sp>
        <p:sp>
          <p:nvSpPr>
            <p:cNvPr id="78890" name="Line 603"/>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tr-TR"/>
            </a:p>
          </p:txBody>
        </p:sp>
        <p:sp>
          <p:nvSpPr>
            <p:cNvPr id="78891" name="Line 604"/>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tr-TR"/>
            </a:p>
          </p:txBody>
        </p:sp>
        <p:sp>
          <p:nvSpPr>
            <p:cNvPr id="78892" name="Line 605"/>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tr-TR"/>
            </a:p>
          </p:txBody>
        </p:sp>
        <p:grpSp>
          <p:nvGrpSpPr>
            <p:cNvPr id="78893" name="Group 606"/>
            <p:cNvGrpSpPr>
              <a:grpSpLocks/>
            </p:cNvGrpSpPr>
            <p:nvPr/>
          </p:nvGrpSpPr>
          <p:grpSpPr bwMode="auto">
            <a:xfrm>
              <a:off x="3813" y="1163"/>
              <a:ext cx="295" cy="391"/>
              <a:chOff x="1653" y="3023"/>
              <a:chExt cx="622" cy="911"/>
            </a:xfrm>
          </p:grpSpPr>
          <p:sp>
            <p:nvSpPr>
              <p:cNvPr id="79215"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tr-TR"/>
              </a:p>
            </p:txBody>
          </p:sp>
          <p:sp>
            <p:nvSpPr>
              <p:cNvPr id="79216"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tr-TR"/>
              </a:p>
            </p:txBody>
          </p:sp>
          <p:sp>
            <p:nvSpPr>
              <p:cNvPr id="79217"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tr-TR"/>
              </a:p>
            </p:txBody>
          </p:sp>
          <p:sp>
            <p:nvSpPr>
              <p:cNvPr id="79218"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tr-TR"/>
              </a:p>
            </p:txBody>
          </p:sp>
          <p:sp>
            <p:nvSpPr>
              <p:cNvPr id="79219"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tr-TR"/>
              </a:p>
            </p:txBody>
          </p:sp>
          <p:sp>
            <p:nvSpPr>
              <p:cNvPr id="79220"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tr-TR"/>
              </a:p>
            </p:txBody>
          </p:sp>
          <p:sp>
            <p:nvSpPr>
              <p:cNvPr id="79221"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tr-TR"/>
              </a:p>
            </p:txBody>
          </p:sp>
          <p:sp>
            <p:nvSpPr>
              <p:cNvPr id="79222"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tr-TR"/>
              </a:p>
            </p:txBody>
          </p:sp>
          <p:sp>
            <p:nvSpPr>
              <p:cNvPr id="79223"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tr-TR"/>
              </a:p>
            </p:txBody>
          </p:sp>
          <p:sp>
            <p:nvSpPr>
              <p:cNvPr id="79224"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tr-TR"/>
              </a:p>
            </p:txBody>
          </p:sp>
          <p:sp>
            <p:nvSpPr>
              <p:cNvPr id="79225"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tr-TR"/>
              </a:p>
            </p:txBody>
          </p:sp>
          <p:sp>
            <p:nvSpPr>
              <p:cNvPr id="79226"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tr-TR"/>
              </a:p>
            </p:txBody>
          </p:sp>
          <p:sp>
            <p:nvSpPr>
              <p:cNvPr id="79227"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tr-TR"/>
              </a:p>
            </p:txBody>
          </p:sp>
          <p:sp>
            <p:nvSpPr>
              <p:cNvPr id="79228"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tr-TR"/>
              </a:p>
            </p:txBody>
          </p:sp>
          <p:sp>
            <p:nvSpPr>
              <p:cNvPr id="79229"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tr-TR"/>
              </a:p>
            </p:txBody>
          </p:sp>
          <p:sp>
            <p:nvSpPr>
              <p:cNvPr id="79230" name="Oval 622"/>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tr-TR"/>
              </a:p>
            </p:txBody>
          </p:sp>
          <p:pic>
            <p:nvPicPr>
              <p:cNvPr id="79231" name="Picture 623" descr="cell_tower_radiation_gray"/>
              <p:cNvPicPr>
                <a:picLocks noChangeAspect="1" noChangeArrowheads="1"/>
              </p:cNvPicPr>
              <p:nvPr/>
            </p:nvPicPr>
            <p:blipFill>
              <a:blip r:embed="rId5"/>
              <a:srcRect/>
              <a:stretch>
                <a:fillRect/>
              </a:stretch>
            </p:blipFill>
            <p:spPr bwMode="auto">
              <a:xfrm>
                <a:off x="1653" y="3023"/>
                <a:ext cx="622" cy="503"/>
              </a:xfrm>
              <a:prstGeom prst="rect">
                <a:avLst/>
              </a:prstGeom>
              <a:noFill/>
              <a:ln w="9525">
                <a:noFill/>
                <a:miter lim="800000"/>
                <a:headEnd/>
                <a:tailEnd/>
              </a:ln>
            </p:spPr>
          </p:pic>
        </p:grpSp>
        <p:grpSp>
          <p:nvGrpSpPr>
            <p:cNvPr id="78894" name="Group 624"/>
            <p:cNvGrpSpPr>
              <a:grpSpLocks/>
            </p:cNvGrpSpPr>
            <p:nvPr/>
          </p:nvGrpSpPr>
          <p:grpSpPr bwMode="auto">
            <a:xfrm>
              <a:off x="3962" y="1516"/>
              <a:ext cx="286" cy="160"/>
              <a:chOff x="3843" y="1516"/>
              <a:chExt cx="286" cy="160"/>
            </a:xfrm>
          </p:grpSpPr>
          <p:sp>
            <p:nvSpPr>
              <p:cNvPr id="79206" name="Line 625"/>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tr-TR"/>
              </a:p>
            </p:txBody>
          </p:sp>
          <p:sp>
            <p:nvSpPr>
              <p:cNvPr id="79207"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208"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209"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210" name="Group 629"/>
              <p:cNvGrpSpPr>
                <a:grpSpLocks/>
              </p:cNvGrpSpPr>
              <p:nvPr/>
            </p:nvGrpSpPr>
            <p:grpSpPr bwMode="auto">
              <a:xfrm>
                <a:off x="3932" y="1587"/>
                <a:ext cx="138" cy="33"/>
                <a:chOff x="2468" y="1332"/>
                <a:chExt cx="310" cy="60"/>
              </a:xfrm>
            </p:grpSpPr>
            <p:sp>
              <p:nvSpPr>
                <p:cNvPr id="79213" name="Freeform 6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214" name="Freeform 6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211" name="Line 632"/>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tr-TR"/>
              </a:p>
            </p:txBody>
          </p:sp>
          <p:sp>
            <p:nvSpPr>
              <p:cNvPr id="79212" name="Line 633"/>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tr-TR"/>
              </a:p>
            </p:txBody>
          </p:sp>
        </p:grpSp>
        <p:grpSp>
          <p:nvGrpSpPr>
            <p:cNvPr id="78895" name="Group 634"/>
            <p:cNvGrpSpPr>
              <a:grpSpLocks/>
            </p:cNvGrpSpPr>
            <p:nvPr/>
          </p:nvGrpSpPr>
          <p:grpSpPr bwMode="auto">
            <a:xfrm>
              <a:off x="4537" y="1571"/>
              <a:ext cx="246" cy="110"/>
              <a:chOff x="4334" y="1470"/>
              <a:chExt cx="246" cy="107"/>
            </a:xfrm>
          </p:grpSpPr>
          <p:sp>
            <p:nvSpPr>
              <p:cNvPr id="7919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9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20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201" name="Group 638"/>
              <p:cNvGrpSpPr>
                <a:grpSpLocks/>
              </p:cNvGrpSpPr>
              <p:nvPr/>
            </p:nvGrpSpPr>
            <p:grpSpPr bwMode="auto">
              <a:xfrm>
                <a:off x="4383" y="1488"/>
                <a:ext cx="138" cy="33"/>
                <a:chOff x="2468" y="1332"/>
                <a:chExt cx="310" cy="60"/>
              </a:xfrm>
            </p:grpSpPr>
            <p:sp>
              <p:nvSpPr>
                <p:cNvPr id="79204" name="Freeform 6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205" name="Freeform 6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202" name="Line 64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79203" name="Line 64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78896" name="Group 643"/>
            <p:cNvGrpSpPr>
              <a:grpSpLocks/>
            </p:cNvGrpSpPr>
            <p:nvPr/>
          </p:nvGrpSpPr>
          <p:grpSpPr bwMode="auto">
            <a:xfrm>
              <a:off x="4544" y="1737"/>
              <a:ext cx="246" cy="110"/>
              <a:chOff x="4334" y="1470"/>
              <a:chExt cx="246" cy="107"/>
            </a:xfrm>
          </p:grpSpPr>
          <p:sp>
            <p:nvSpPr>
              <p:cNvPr id="7919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9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19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193" name="Group 647"/>
              <p:cNvGrpSpPr>
                <a:grpSpLocks/>
              </p:cNvGrpSpPr>
              <p:nvPr/>
            </p:nvGrpSpPr>
            <p:grpSpPr bwMode="auto">
              <a:xfrm>
                <a:off x="4383" y="1488"/>
                <a:ext cx="138" cy="33"/>
                <a:chOff x="2468" y="1332"/>
                <a:chExt cx="310" cy="60"/>
              </a:xfrm>
            </p:grpSpPr>
            <p:sp>
              <p:nvSpPr>
                <p:cNvPr id="79196" name="Freeform 6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197" name="Freeform 6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194" name="Line 65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79195" name="Line 651"/>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78897" name="Group 652"/>
            <p:cNvGrpSpPr>
              <a:grpSpLocks/>
            </p:cNvGrpSpPr>
            <p:nvPr/>
          </p:nvGrpSpPr>
          <p:grpSpPr bwMode="auto">
            <a:xfrm>
              <a:off x="4890" y="1738"/>
              <a:ext cx="246" cy="110"/>
              <a:chOff x="4334" y="1470"/>
              <a:chExt cx="246" cy="107"/>
            </a:xfrm>
          </p:grpSpPr>
          <p:sp>
            <p:nvSpPr>
              <p:cNvPr id="7918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8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18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185" name="Group 656"/>
              <p:cNvGrpSpPr>
                <a:grpSpLocks/>
              </p:cNvGrpSpPr>
              <p:nvPr/>
            </p:nvGrpSpPr>
            <p:grpSpPr bwMode="auto">
              <a:xfrm>
                <a:off x="4383" y="1488"/>
                <a:ext cx="138" cy="33"/>
                <a:chOff x="2468" y="1332"/>
                <a:chExt cx="310" cy="60"/>
              </a:xfrm>
            </p:grpSpPr>
            <p:sp>
              <p:nvSpPr>
                <p:cNvPr id="79188" name="Freeform 6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189" name="Freeform 6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186" name="Line 65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79187" name="Line 660"/>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78898" name="Group 661"/>
            <p:cNvGrpSpPr>
              <a:grpSpLocks/>
            </p:cNvGrpSpPr>
            <p:nvPr/>
          </p:nvGrpSpPr>
          <p:grpSpPr bwMode="auto">
            <a:xfrm>
              <a:off x="4844" y="1508"/>
              <a:ext cx="246" cy="110"/>
              <a:chOff x="4334" y="1470"/>
              <a:chExt cx="246" cy="107"/>
            </a:xfrm>
          </p:grpSpPr>
          <p:sp>
            <p:nvSpPr>
              <p:cNvPr id="7917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7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17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177" name="Group 665"/>
              <p:cNvGrpSpPr>
                <a:grpSpLocks/>
              </p:cNvGrpSpPr>
              <p:nvPr/>
            </p:nvGrpSpPr>
            <p:grpSpPr bwMode="auto">
              <a:xfrm>
                <a:off x="4383" y="1488"/>
                <a:ext cx="138" cy="33"/>
                <a:chOff x="2468" y="1332"/>
                <a:chExt cx="310" cy="60"/>
              </a:xfrm>
            </p:grpSpPr>
            <p:sp>
              <p:nvSpPr>
                <p:cNvPr id="79180" name="Freeform 6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181" name="Freeform 6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178" name="Line 66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79179" name="Line 669"/>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78899" name="Group 670"/>
            <p:cNvGrpSpPr>
              <a:grpSpLocks/>
            </p:cNvGrpSpPr>
            <p:nvPr/>
          </p:nvGrpSpPr>
          <p:grpSpPr bwMode="auto">
            <a:xfrm>
              <a:off x="4874" y="2296"/>
              <a:ext cx="310" cy="130"/>
              <a:chOff x="4334" y="1470"/>
              <a:chExt cx="246" cy="107"/>
            </a:xfrm>
          </p:grpSpPr>
          <p:sp>
            <p:nvSpPr>
              <p:cNvPr id="7916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6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16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169" name="Group 674"/>
              <p:cNvGrpSpPr>
                <a:grpSpLocks/>
              </p:cNvGrpSpPr>
              <p:nvPr/>
            </p:nvGrpSpPr>
            <p:grpSpPr bwMode="auto">
              <a:xfrm>
                <a:off x="4383" y="1488"/>
                <a:ext cx="138" cy="33"/>
                <a:chOff x="2468" y="1332"/>
                <a:chExt cx="310" cy="60"/>
              </a:xfrm>
            </p:grpSpPr>
            <p:sp>
              <p:nvSpPr>
                <p:cNvPr id="79172" name="Freeform 6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173" name="Freeform 6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170" name="Line 67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79171" name="Line 678"/>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sp>
          <p:nvSpPr>
            <p:cNvPr id="78900" name="Line 679"/>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tr-TR"/>
            </a:p>
          </p:txBody>
        </p:sp>
        <p:grpSp>
          <p:nvGrpSpPr>
            <p:cNvPr id="78901" name="Group 680"/>
            <p:cNvGrpSpPr>
              <a:grpSpLocks/>
            </p:cNvGrpSpPr>
            <p:nvPr/>
          </p:nvGrpSpPr>
          <p:grpSpPr bwMode="auto">
            <a:xfrm>
              <a:off x="4464" y="2288"/>
              <a:ext cx="310" cy="130"/>
              <a:chOff x="4334" y="1470"/>
              <a:chExt cx="246" cy="107"/>
            </a:xfrm>
          </p:grpSpPr>
          <p:sp>
            <p:nvSpPr>
              <p:cNvPr id="7915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5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16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161" name="Group 684"/>
              <p:cNvGrpSpPr>
                <a:grpSpLocks/>
              </p:cNvGrpSpPr>
              <p:nvPr/>
            </p:nvGrpSpPr>
            <p:grpSpPr bwMode="auto">
              <a:xfrm>
                <a:off x="4383" y="1488"/>
                <a:ext cx="138" cy="33"/>
                <a:chOff x="2468" y="1332"/>
                <a:chExt cx="310" cy="60"/>
              </a:xfrm>
            </p:grpSpPr>
            <p:sp>
              <p:nvSpPr>
                <p:cNvPr id="79164" name="Freeform 68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165" name="Freeform 68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162" name="Line 68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79163" name="Line 688"/>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grpSp>
          <p:nvGrpSpPr>
            <p:cNvPr id="78902" name="Group 689"/>
            <p:cNvGrpSpPr>
              <a:grpSpLocks/>
            </p:cNvGrpSpPr>
            <p:nvPr/>
          </p:nvGrpSpPr>
          <p:grpSpPr bwMode="auto">
            <a:xfrm>
              <a:off x="4660" y="2464"/>
              <a:ext cx="310" cy="130"/>
              <a:chOff x="4334" y="1470"/>
              <a:chExt cx="246" cy="107"/>
            </a:xfrm>
          </p:grpSpPr>
          <p:sp>
            <p:nvSpPr>
              <p:cNvPr id="7915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5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15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153" name="Group 693"/>
              <p:cNvGrpSpPr>
                <a:grpSpLocks/>
              </p:cNvGrpSpPr>
              <p:nvPr/>
            </p:nvGrpSpPr>
            <p:grpSpPr bwMode="auto">
              <a:xfrm>
                <a:off x="4383" y="1488"/>
                <a:ext cx="138" cy="33"/>
                <a:chOff x="2468" y="1332"/>
                <a:chExt cx="310" cy="60"/>
              </a:xfrm>
            </p:grpSpPr>
            <p:sp>
              <p:nvSpPr>
                <p:cNvPr id="79156" name="Freeform 69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157" name="Freeform 69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154" name="Line 69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79155" name="Line 697"/>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grpSp>
          <p:nvGrpSpPr>
            <p:cNvPr id="78903" name="Group 698"/>
            <p:cNvGrpSpPr>
              <a:grpSpLocks/>
            </p:cNvGrpSpPr>
            <p:nvPr/>
          </p:nvGrpSpPr>
          <p:grpSpPr bwMode="auto">
            <a:xfrm>
              <a:off x="4782" y="3028"/>
              <a:ext cx="392" cy="154"/>
              <a:chOff x="4334" y="1470"/>
              <a:chExt cx="246" cy="107"/>
            </a:xfrm>
          </p:grpSpPr>
          <p:sp>
            <p:nvSpPr>
              <p:cNvPr id="7914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4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14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145" name="Group 702"/>
              <p:cNvGrpSpPr>
                <a:grpSpLocks/>
              </p:cNvGrpSpPr>
              <p:nvPr/>
            </p:nvGrpSpPr>
            <p:grpSpPr bwMode="auto">
              <a:xfrm>
                <a:off x="4383" y="1488"/>
                <a:ext cx="138" cy="33"/>
                <a:chOff x="2468" y="1332"/>
                <a:chExt cx="310" cy="60"/>
              </a:xfrm>
            </p:grpSpPr>
            <p:sp>
              <p:nvSpPr>
                <p:cNvPr id="79148" name="Freeform 7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149" name="Freeform 7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146" name="Line 70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79147" name="Line 706"/>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78904" name="Group 707"/>
            <p:cNvGrpSpPr>
              <a:grpSpLocks/>
            </p:cNvGrpSpPr>
            <p:nvPr/>
          </p:nvGrpSpPr>
          <p:grpSpPr bwMode="auto">
            <a:xfrm>
              <a:off x="4388" y="2840"/>
              <a:ext cx="392" cy="154"/>
              <a:chOff x="4334" y="1470"/>
              <a:chExt cx="246" cy="107"/>
            </a:xfrm>
          </p:grpSpPr>
          <p:sp>
            <p:nvSpPr>
              <p:cNvPr id="7913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3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13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137" name="Group 711"/>
              <p:cNvGrpSpPr>
                <a:grpSpLocks/>
              </p:cNvGrpSpPr>
              <p:nvPr/>
            </p:nvGrpSpPr>
            <p:grpSpPr bwMode="auto">
              <a:xfrm>
                <a:off x="4383" y="1488"/>
                <a:ext cx="138" cy="33"/>
                <a:chOff x="2468" y="1332"/>
                <a:chExt cx="310" cy="60"/>
              </a:xfrm>
            </p:grpSpPr>
            <p:sp>
              <p:nvSpPr>
                <p:cNvPr id="79140" name="Freeform 7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141" name="Freeform 7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138" name="Line 71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79139" name="Line 715"/>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78905" name="Group 716"/>
            <p:cNvGrpSpPr>
              <a:grpSpLocks/>
            </p:cNvGrpSpPr>
            <p:nvPr/>
          </p:nvGrpSpPr>
          <p:grpSpPr bwMode="auto">
            <a:xfrm>
              <a:off x="3932" y="3056"/>
              <a:ext cx="392" cy="154"/>
              <a:chOff x="4334" y="1470"/>
              <a:chExt cx="246" cy="107"/>
            </a:xfrm>
          </p:grpSpPr>
          <p:sp>
            <p:nvSpPr>
              <p:cNvPr id="7912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2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12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130" name="Group 720"/>
              <p:cNvGrpSpPr>
                <a:grpSpLocks/>
              </p:cNvGrpSpPr>
              <p:nvPr/>
            </p:nvGrpSpPr>
            <p:grpSpPr bwMode="auto">
              <a:xfrm>
                <a:off x="4383" y="1488"/>
                <a:ext cx="138" cy="33"/>
                <a:chOff x="2468" y="1332"/>
                <a:chExt cx="310" cy="60"/>
              </a:xfrm>
            </p:grpSpPr>
            <p:sp>
              <p:nvSpPr>
                <p:cNvPr id="79132" name="Freeform 7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133" name="Freeform 7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131" name="Line 724"/>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78906" name="Group 725"/>
            <p:cNvGrpSpPr>
              <a:grpSpLocks/>
            </p:cNvGrpSpPr>
            <p:nvPr/>
          </p:nvGrpSpPr>
          <p:grpSpPr bwMode="auto">
            <a:xfrm>
              <a:off x="3812" y="2296"/>
              <a:ext cx="246" cy="108"/>
              <a:chOff x="4334" y="1470"/>
              <a:chExt cx="246" cy="107"/>
            </a:xfrm>
          </p:grpSpPr>
          <p:sp>
            <p:nvSpPr>
              <p:cNvPr id="7911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7912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7912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122" name="Group 729"/>
              <p:cNvGrpSpPr>
                <a:grpSpLocks/>
              </p:cNvGrpSpPr>
              <p:nvPr/>
            </p:nvGrpSpPr>
            <p:grpSpPr bwMode="auto">
              <a:xfrm>
                <a:off x="4383" y="1488"/>
                <a:ext cx="138" cy="33"/>
                <a:chOff x="2468" y="1332"/>
                <a:chExt cx="310" cy="60"/>
              </a:xfrm>
            </p:grpSpPr>
            <p:sp>
              <p:nvSpPr>
                <p:cNvPr id="79125" name="Freeform 7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79126" name="Freeform 7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79123" name="Line 732"/>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tr-TR"/>
              </a:p>
            </p:txBody>
          </p:sp>
          <p:sp>
            <p:nvSpPr>
              <p:cNvPr id="79124" name="Line 733"/>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tr-TR"/>
              </a:p>
            </p:txBody>
          </p:sp>
        </p:grpSp>
        <p:grpSp>
          <p:nvGrpSpPr>
            <p:cNvPr id="78907" name="Group 734"/>
            <p:cNvGrpSpPr>
              <a:grpSpLocks/>
            </p:cNvGrpSpPr>
            <p:nvPr/>
          </p:nvGrpSpPr>
          <p:grpSpPr bwMode="auto">
            <a:xfrm>
              <a:off x="4511" y="3153"/>
              <a:ext cx="281" cy="266"/>
              <a:chOff x="5072" y="3611"/>
              <a:chExt cx="459" cy="380"/>
            </a:xfrm>
          </p:grpSpPr>
          <p:grpSp>
            <p:nvGrpSpPr>
              <p:cNvPr id="79105" name="Group 735"/>
              <p:cNvGrpSpPr>
                <a:grpSpLocks/>
              </p:cNvGrpSpPr>
              <p:nvPr/>
            </p:nvGrpSpPr>
            <p:grpSpPr bwMode="auto">
              <a:xfrm>
                <a:off x="5144" y="3611"/>
                <a:ext cx="387" cy="99"/>
                <a:chOff x="5030" y="2639"/>
                <a:chExt cx="387" cy="99"/>
              </a:xfrm>
            </p:grpSpPr>
            <p:sp>
              <p:nvSpPr>
                <p:cNvPr id="79107" name="Freeform 736"/>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tr-TR"/>
                </a:p>
              </p:txBody>
            </p:sp>
            <p:sp>
              <p:nvSpPr>
                <p:cNvPr id="79108" name="Freeform 737"/>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tr-TR"/>
                </a:p>
              </p:txBody>
            </p:sp>
            <p:sp>
              <p:nvSpPr>
                <p:cNvPr id="79109" name="Freeform 738"/>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tr-TR"/>
                </a:p>
              </p:txBody>
            </p:sp>
            <p:sp>
              <p:nvSpPr>
                <p:cNvPr id="79110" name="Freeform 739"/>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tr-TR"/>
                </a:p>
              </p:txBody>
            </p:sp>
            <p:sp>
              <p:nvSpPr>
                <p:cNvPr id="79111" name="Freeform 740"/>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tr-TR"/>
                </a:p>
              </p:txBody>
            </p:sp>
            <p:sp>
              <p:nvSpPr>
                <p:cNvPr id="79112" name="Freeform 741"/>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tr-TR"/>
                </a:p>
              </p:txBody>
            </p:sp>
            <p:sp>
              <p:nvSpPr>
                <p:cNvPr id="79113" name="Freeform 742"/>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tr-TR"/>
                </a:p>
              </p:txBody>
            </p:sp>
            <p:sp>
              <p:nvSpPr>
                <p:cNvPr id="79114" name="Freeform 743"/>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tr-TR"/>
                </a:p>
              </p:txBody>
            </p:sp>
            <p:sp>
              <p:nvSpPr>
                <p:cNvPr id="79115" name="Freeform 744"/>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tr-TR"/>
                </a:p>
              </p:txBody>
            </p:sp>
            <p:sp>
              <p:nvSpPr>
                <p:cNvPr id="79116" name="Freeform 745"/>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tr-TR"/>
                </a:p>
              </p:txBody>
            </p:sp>
            <p:sp>
              <p:nvSpPr>
                <p:cNvPr id="79117" name="Freeform 746"/>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tr-TR"/>
                </a:p>
              </p:txBody>
            </p:sp>
            <p:sp>
              <p:nvSpPr>
                <p:cNvPr id="79118" name="Freeform 747"/>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tr-TR"/>
                </a:p>
              </p:txBody>
            </p:sp>
          </p:grpSp>
          <p:pic>
            <p:nvPicPr>
              <p:cNvPr id="79106" name="Picture 748" descr="access_point_stylized_gray_small"/>
              <p:cNvPicPr>
                <a:picLocks noChangeAspect="1" noChangeArrowheads="1"/>
              </p:cNvPicPr>
              <p:nvPr/>
            </p:nvPicPr>
            <p:blipFill>
              <a:blip r:embed="rId6"/>
              <a:srcRect/>
              <a:stretch>
                <a:fillRect/>
              </a:stretch>
            </p:blipFill>
            <p:spPr bwMode="auto">
              <a:xfrm>
                <a:off x="5072" y="3642"/>
                <a:ext cx="430" cy="349"/>
              </a:xfrm>
              <a:prstGeom prst="rect">
                <a:avLst/>
              </a:prstGeom>
              <a:noFill/>
              <a:ln w="9525">
                <a:noFill/>
                <a:miter lim="800000"/>
                <a:headEnd/>
                <a:tailEnd/>
              </a:ln>
            </p:spPr>
          </p:pic>
        </p:grpSp>
        <p:grpSp>
          <p:nvGrpSpPr>
            <p:cNvPr id="78908" name="Group 749"/>
            <p:cNvGrpSpPr>
              <a:grpSpLocks/>
            </p:cNvGrpSpPr>
            <p:nvPr/>
          </p:nvGrpSpPr>
          <p:grpSpPr bwMode="auto">
            <a:xfrm>
              <a:off x="3552" y="2211"/>
              <a:ext cx="251" cy="226"/>
              <a:chOff x="5072" y="3611"/>
              <a:chExt cx="459" cy="380"/>
            </a:xfrm>
          </p:grpSpPr>
          <p:grpSp>
            <p:nvGrpSpPr>
              <p:cNvPr id="79091" name="Group 750"/>
              <p:cNvGrpSpPr>
                <a:grpSpLocks/>
              </p:cNvGrpSpPr>
              <p:nvPr/>
            </p:nvGrpSpPr>
            <p:grpSpPr bwMode="auto">
              <a:xfrm>
                <a:off x="5144" y="3611"/>
                <a:ext cx="387" cy="99"/>
                <a:chOff x="5030" y="2639"/>
                <a:chExt cx="387" cy="99"/>
              </a:xfrm>
            </p:grpSpPr>
            <p:sp>
              <p:nvSpPr>
                <p:cNvPr id="79093" name="Freeform 751"/>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tr-TR"/>
                </a:p>
              </p:txBody>
            </p:sp>
            <p:sp>
              <p:nvSpPr>
                <p:cNvPr id="79094" name="Freeform 752"/>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tr-TR"/>
                </a:p>
              </p:txBody>
            </p:sp>
            <p:sp>
              <p:nvSpPr>
                <p:cNvPr id="79095" name="Freeform 753"/>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tr-TR"/>
                </a:p>
              </p:txBody>
            </p:sp>
            <p:sp>
              <p:nvSpPr>
                <p:cNvPr id="79096" name="Freeform 754"/>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tr-TR"/>
                </a:p>
              </p:txBody>
            </p:sp>
            <p:sp>
              <p:nvSpPr>
                <p:cNvPr id="79097" name="Freeform 755"/>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tr-TR"/>
                </a:p>
              </p:txBody>
            </p:sp>
            <p:sp>
              <p:nvSpPr>
                <p:cNvPr id="79098" name="Freeform 756"/>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tr-TR"/>
                </a:p>
              </p:txBody>
            </p:sp>
            <p:sp>
              <p:nvSpPr>
                <p:cNvPr id="79099" name="Freeform 757"/>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tr-TR"/>
                </a:p>
              </p:txBody>
            </p:sp>
            <p:sp>
              <p:nvSpPr>
                <p:cNvPr id="79100" name="Freeform 758"/>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tr-TR"/>
                </a:p>
              </p:txBody>
            </p:sp>
            <p:sp>
              <p:nvSpPr>
                <p:cNvPr id="79101" name="Freeform 759"/>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tr-TR"/>
                </a:p>
              </p:txBody>
            </p:sp>
            <p:sp>
              <p:nvSpPr>
                <p:cNvPr id="79102" name="Freeform 760"/>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tr-TR"/>
                </a:p>
              </p:txBody>
            </p:sp>
            <p:sp>
              <p:nvSpPr>
                <p:cNvPr id="79103" name="Freeform 761"/>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tr-TR"/>
                </a:p>
              </p:txBody>
            </p:sp>
            <p:sp>
              <p:nvSpPr>
                <p:cNvPr id="79104" name="Freeform 762"/>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tr-TR"/>
                </a:p>
              </p:txBody>
            </p:sp>
          </p:grpSp>
          <p:pic>
            <p:nvPicPr>
              <p:cNvPr id="79092" name="Picture 763" descr="access_point_stylized_gray_small"/>
              <p:cNvPicPr>
                <a:picLocks noChangeAspect="1" noChangeArrowheads="1"/>
              </p:cNvPicPr>
              <p:nvPr/>
            </p:nvPicPr>
            <p:blipFill>
              <a:blip r:embed="rId6"/>
              <a:srcRect/>
              <a:stretch>
                <a:fillRect/>
              </a:stretch>
            </p:blipFill>
            <p:spPr bwMode="auto">
              <a:xfrm>
                <a:off x="5072" y="3642"/>
                <a:ext cx="430" cy="349"/>
              </a:xfrm>
              <a:prstGeom prst="rect">
                <a:avLst/>
              </a:prstGeom>
              <a:noFill/>
              <a:ln w="9525">
                <a:noFill/>
                <a:miter lim="800000"/>
                <a:headEnd/>
                <a:tailEnd/>
              </a:ln>
            </p:spPr>
          </p:pic>
        </p:grpSp>
        <p:sp>
          <p:nvSpPr>
            <p:cNvPr id="78909" name="Line 764"/>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tr-TR"/>
            </a:p>
          </p:txBody>
        </p:sp>
        <p:grpSp>
          <p:nvGrpSpPr>
            <p:cNvPr id="78910" name="Group 765"/>
            <p:cNvGrpSpPr>
              <a:grpSpLocks/>
            </p:cNvGrpSpPr>
            <p:nvPr/>
          </p:nvGrpSpPr>
          <p:grpSpPr bwMode="auto">
            <a:xfrm flipH="1">
              <a:off x="3638" y="2856"/>
              <a:ext cx="261" cy="235"/>
              <a:chOff x="2839" y="3501"/>
              <a:chExt cx="755" cy="803"/>
            </a:xfrm>
          </p:grpSpPr>
          <p:pic>
            <p:nvPicPr>
              <p:cNvPr id="79089" name="Picture 766" descr="desktop_computer_stylized_medium"/>
              <p:cNvPicPr>
                <a:picLocks noChangeAspect="1" noChangeArrowheads="1"/>
              </p:cNvPicPr>
              <p:nvPr/>
            </p:nvPicPr>
            <p:blipFill>
              <a:blip r:embed="rId7"/>
              <a:srcRect/>
              <a:stretch>
                <a:fillRect/>
              </a:stretch>
            </p:blipFill>
            <p:spPr bwMode="auto">
              <a:xfrm>
                <a:off x="2839" y="3501"/>
                <a:ext cx="755" cy="803"/>
              </a:xfrm>
              <a:prstGeom prst="rect">
                <a:avLst/>
              </a:prstGeom>
              <a:noFill/>
              <a:ln w="9525">
                <a:noFill/>
                <a:miter lim="800000"/>
                <a:headEnd/>
                <a:tailEnd/>
              </a:ln>
            </p:spPr>
          </p:pic>
          <p:sp>
            <p:nvSpPr>
              <p:cNvPr id="79090" name="Freeform 76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78911" name="Group 768"/>
            <p:cNvGrpSpPr>
              <a:grpSpLocks/>
            </p:cNvGrpSpPr>
            <p:nvPr/>
          </p:nvGrpSpPr>
          <p:grpSpPr bwMode="auto">
            <a:xfrm flipH="1">
              <a:off x="3438" y="3121"/>
              <a:ext cx="304" cy="256"/>
              <a:chOff x="2839" y="3501"/>
              <a:chExt cx="755" cy="803"/>
            </a:xfrm>
          </p:grpSpPr>
          <p:pic>
            <p:nvPicPr>
              <p:cNvPr id="79087" name="Picture 769" descr="desktop_computer_stylized_medium"/>
              <p:cNvPicPr>
                <a:picLocks noChangeAspect="1" noChangeArrowheads="1"/>
              </p:cNvPicPr>
              <p:nvPr/>
            </p:nvPicPr>
            <p:blipFill>
              <a:blip r:embed="rId8"/>
              <a:srcRect/>
              <a:stretch>
                <a:fillRect/>
              </a:stretch>
            </p:blipFill>
            <p:spPr bwMode="auto">
              <a:xfrm>
                <a:off x="2839" y="3501"/>
                <a:ext cx="755" cy="803"/>
              </a:xfrm>
              <a:prstGeom prst="rect">
                <a:avLst/>
              </a:prstGeom>
              <a:noFill/>
              <a:ln w="9525">
                <a:noFill/>
                <a:miter lim="800000"/>
                <a:headEnd/>
                <a:tailEnd/>
              </a:ln>
            </p:spPr>
          </p:pic>
          <p:sp>
            <p:nvSpPr>
              <p:cNvPr id="79088" name="Freeform 77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78912" name="Group 771"/>
            <p:cNvGrpSpPr>
              <a:grpSpLocks/>
            </p:cNvGrpSpPr>
            <p:nvPr/>
          </p:nvGrpSpPr>
          <p:grpSpPr bwMode="auto">
            <a:xfrm flipH="1">
              <a:off x="3739" y="3311"/>
              <a:ext cx="269" cy="220"/>
              <a:chOff x="2839" y="3501"/>
              <a:chExt cx="755" cy="803"/>
            </a:xfrm>
          </p:grpSpPr>
          <p:pic>
            <p:nvPicPr>
              <p:cNvPr id="79085" name="Picture 772" descr="desktop_computer_stylized_medium"/>
              <p:cNvPicPr>
                <a:picLocks noChangeAspect="1" noChangeArrowheads="1"/>
              </p:cNvPicPr>
              <p:nvPr/>
            </p:nvPicPr>
            <p:blipFill>
              <a:blip r:embed="rId9"/>
              <a:srcRect/>
              <a:stretch>
                <a:fillRect/>
              </a:stretch>
            </p:blipFill>
            <p:spPr bwMode="auto">
              <a:xfrm>
                <a:off x="2839" y="3501"/>
                <a:ext cx="755" cy="803"/>
              </a:xfrm>
              <a:prstGeom prst="rect">
                <a:avLst/>
              </a:prstGeom>
              <a:noFill/>
              <a:ln w="9525">
                <a:noFill/>
                <a:miter lim="800000"/>
                <a:headEnd/>
                <a:tailEnd/>
              </a:ln>
            </p:spPr>
          </p:pic>
          <p:sp>
            <p:nvSpPr>
              <p:cNvPr id="79086" name="Freeform 77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78913" name="Group 774"/>
            <p:cNvGrpSpPr>
              <a:grpSpLocks/>
            </p:cNvGrpSpPr>
            <p:nvPr/>
          </p:nvGrpSpPr>
          <p:grpSpPr bwMode="auto">
            <a:xfrm>
              <a:off x="4126" y="3300"/>
              <a:ext cx="269" cy="221"/>
              <a:chOff x="2839" y="3501"/>
              <a:chExt cx="755" cy="803"/>
            </a:xfrm>
          </p:grpSpPr>
          <p:pic>
            <p:nvPicPr>
              <p:cNvPr id="79083" name="Picture 775" descr="desktop_computer_stylized_medium"/>
              <p:cNvPicPr>
                <a:picLocks noChangeAspect="1" noChangeArrowheads="1"/>
              </p:cNvPicPr>
              <p:nvPr/>
            </p:nvPicPr>
            <p:blipFill>
              <a:blip r:embed="rId9"/>
              <a:srcRect/>
              <a:stretch>
                <a:fillRect/>
              </a:stretch>
            </p:blipFill>
            <p:spPr bwMode="auto">
              <a:xfrm>
                <a:off x="2839" y="3501"/>
                <a:ext cx="755" cy="803"/>
              </a:xfrm>
              <a:prstGeom prst="rect">
                <a:avLst/>
              </a:prstGeom>
              <a:noFill/>
              <a:ln w="9525">
                <a:noFill/>
                <a:miter lim="800000"/>
                <a:headEnd/>
                <a:tailEnd/>
              </a:ln>
            </p:spPr>
          </p:pic>
          <p:sp>
            <p:nvSpPr>
              <p:cNvPr id="79084" name="Freeform 77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pic>
          <p:nvPicPr>
            <p:cNvPr id="78914" name="Picture 777" descr="car_icon_small"/>
            <p:cNvPicPr>
              <a:picLocks noChangeAspect="1" noChangeArrowheads="1"/>
            </p:cNvPicPr>
            <p:nvPr/>
          </p:nvPicPr>
          <p:blipFill>
            <a:blip r:embed="rId10"/>
            <a:srcRect/>
            <a:stretch>
              <a:fillRect/>
            </a:stretch>
          </p:blipFill>
          <p:spPr bwMode="auto">
            <a:xfrm>
              <a:off x="3995" y="1084"/>
              <a:ext cx="535" cy="106"/>
            </a:xfrm>
            <a:prstGeom prst="rect">
              <a:avLst/>
            </a:prstGeom>
            <a:noFill/>
            <a:ln w="9525">
              <a:noFill/>
              <a:miter lim="800000"/>
              <a:headEnd/>
              <a:tailEnd/>
            </a:ln>
          </p:spPr>
        </p:pic>
        <p:grpSp>
          <p:nvGrpSpPr>
            <p:cNvPr id="78915" name="Group 778"/>
            <p:cNvGrpSpPr>
              <a:grpSpLocks/>
            </p:cNvGrpSpPr>
            <p:nvPr/>
          </p:nvGrpSpPr>
          <p:grpSpPr bwMode="auto">
            <a:xfrm>
              <a:off x="3536" y="974"/>
              <a:ext cx="262" cy="243"/>
              <a:chOff x="2751" y="1851"/>
              <a:chExt cx="462" cy="478"/>
            </a:xfrm>
          </p:grpSpPr>
          <p:pic>
            <p:nvPicPr>
              <p:cNvPr id="79081" name="Picture 779" descr="iphone_stylized_small"/>
              <p:cNvPicPr>
                <a:picLocks noChangeAspect="1" noChangeArrowheads="1"/>
              </p:cNvPicPr>
              <p:nvPr/>
            </p:nvPicPr>
            <p:blipFill>
              <a:blip r:embed="rId11"/>
              <a:srcRect/>
              <a:stretch>
                <a:fillRect/>
              </a:stretch>
            </p:blipFill>
            <p:spPr bwMode="auto">
              <a:xfrm>
                <a:off x="2928" y="1922"/>
                <a:ext cx="152" cy="407"/>
              </a:xfrm>
              <a:prstGeom prst="rect">
                <a:avLst/>
              </a:prstGeom>
              <a:noFill/>
              <a:ln w="9525">
                <a:noFill/>
                <a:miter lim="800000"/>
                <a:headEnd/>
                <a:tailEnd/>
              </a:ln>
            </p:spPr>
          </p:pic>
          <p:pic>
            <p:nvPicPr>
              <p:cNvPr id="79082" name="Picture 780" descr="antenna_radiation_stylized"/>
              <p:cNvPicPr>
                <a:picLocks noChangeAspect="1" noChangeArrowheads="1"/>
              </p:cNvPicPr>
              <p:nvPr/>
            </p:nvPicPr>
            <p:blipFill>
              <a:blip r:embed="rId12"/>
              <a:srcRect/>
              <a:stretch>
                <a:fillRect/>
              </a:stretch>
            </p:blipFill>
            <p:spPr bwMode="auto">
              <a:xfrm>
                <a:off x="2751" y="1851"/>
                <a:ext cx="462" cy="110"/>
              </a:xfrm>
              <a:prstGeom prst="rect">
                <a:avLst/>
              </a:prstGeom>
              <a:noFill/>
              <a:ln w="9525">
                <a:noFill/>
                <a:miter lim="800000"/>
                <a:headEnd/>
                <a:tailEnd/>
              </a:ln>
            </p:spPr>
          </p:pic>
        </p:grpSp>
        <p:grpSp>
          <p:nvGrpSpPr>
            <p:cNvPr id="78916" name="Group 781"/>
            <p:cNvGrpSpPr>
              <a:grpSpLocks/>
            </p:cNvGrpSpPr>
            <p:nvPr/>
          </p:nvGrpSpPr>
          <p:grpSpPr bwMode="auto">
            <a:xfrm>
              <a:off x="5191" y="3151"/>
              <a:ext cx="143" cy="303"/>
              <a:chOff x="4140" y="429"/>
              <a:chExt cx="1425" cy="2396"/>
            </a:xfrm>
          </p:grpSpPr>
          <p:sp>
            <p:nvSpPr>
              <p:cNvPr id="79049" name="Freeform 782"/>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79050" name="Rectangle 783"/>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79051" name="Freeform 784"/>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79052" name="Freeform 785"/>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9053" name="Rectangle 786"/>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9054" name="Group 787"/>
              <p:cNvGrpSpPr>
                <a:grpSpLocks/>
              </p:cNvGrpSpPr>
              <p:nvPr/>
            </p:nvGrpSpPr>
            <p:grpSpPr bwMode="auto">
              <a:xfrm>
                <a:off x="4749" y="668"/>
                <a:ext cx="581" cy="145"/>
                <a:chOff x="614" y="2568"/>
                <a:chExt cx="725" cy="139"/>
              </a:xfrm>
            </p:grpSpPr>
            <p:sp>
              <p:nvSpPr>
                <p:cNvPr id="79079" name="AutoShape 788"/>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080" name="AutoShape 789"/>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055" name="Rectangle 790"/>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9056" name="Group 791"/>
              <p:cNvGrpSpPr>
                <a:grpSpLocks/>
              </p:cNvGrpSpPr>
              <p:nvPr/>
            </p:nvGrpSpPr>
            <p:grpSpPr bwMode="auto">
              <a:xfrm>
                <a:off x="4747" y="994"/>
                <a:ext cx="581" cy="134"/>
                <a:chOff x="614" y="2568"/>
                <a:chExt cx="725" cy="139"/>
              </a:xfrm>
            </p:grpSpPr>
            <p:sp>
              <p:nvSpPr>
                <p:cNvPr id="79077" name="AutoShape 792"/>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078" name="AutoShape 793"/>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057" name="Rectangle 794"/>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79058" name="Rectangle 795"/>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9059" name="Group 796"/>
              <p:cNvGrpSpPr>
                <a:grpSpLocks/>
              </p:cNvGrpSpPr>
              <p:nvPr/>
            </p:nvGrpSpPr>
            <p:grpSpPr bwMode="auto">
              <a:xfrm>
                <a:off x="4735" y="1627"/>
                <a:ext cx="582" cy="151"/>
                <a:chOff x="614" y="2568"/>
                <a:chExt cx="725" cy="139"/>
              </a:xfrm>
            </p:grpSpPr>
            <p:sp>
              <p:nvSpPr>
                <p:cNvPr id="79075" name="AutoShape 797"/>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076" name="AutoShape 798"/>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060" name="Freeform 799"/>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79061" name="Group 800"/>
              <p:cNvGrpSpPr>
                <a:grpSpLocks/>
              </p:cNvGrpSpPr>
              <p:nvPr/>
            </p:nvGrpSpPr>
            <p:grpSpPr bwMode="auto">
              <a:xfrm>
                <a:off x="4739" y="1327"/>
                <a:ext cx="582" cy="139"/>
                <a:chOff x="614" y="2568"/>
                <a:chExt cx="725" cy="139"/>
              </a:xfrm>
            </p:grpSpPr>
            <p:sp>
              <p:nvSpPr>
                <p:cNvPr id="79073" name="AutoShape 801"/>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074" name="AutoShape 802"/>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062" name="Rectangle 803"/>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79063" name="Freeform 804"/>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9064" name="Freeform 805"/>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9065" name="Oval 806"/>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tr-TR"/>
              </a:p>
            </p:txBody>
          </p:sp>
          <p:sp>
            <p:nvSpPr>
              <p:cNvPr id="79066" name="Freeform 807"/>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79067" name="AutoShape 808"/>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79068" name="AutoShape 809"/>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79069" name="Oval 810"/>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tr-TR"/>
              </a:p>
            </p:txBody>
          </p:sp>
          <p:sp>
            <p:nvSpPr>
              <p:cNvPr id="79070" name="Oval 811"/>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79071" name="Oval 812"/>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tr-TR"/>
              </a:p>
            </p:txBody>
          </p:sp>
          <p:sp>
            <p:nvSpPr>
              <p:cNvPr id="79072" name="Rectangle 813"/>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78917" name="Group 814"/>
            <p:cNvGrpSpPr>
              <a:grpSpLocks/>
            </p:cNvGrpSpPr>
            <p:nvPr/>
          </p:nvGrpSpPr>
          <p:grpSpPr bwMode="auto">
            <a:xfrm>
              <a:off x="4992" y="3341"/>
              <a:ext cx="143" cy="303"/>
              <a:chOff x="4140" y="429"/>
              <a:chExt cx="1425" cy="2396"/>
            </a:xfrm>
          </p:grpSpPr>
          <p:sp>
            <p:nvSpPr>
              <p:cNvPr id="79017" name="Freeform 815"/>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79018" name="Rectangle 81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79019" name="Freeform 817"/>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79020" name="Freeform 818"/>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9021" name="Rectangle 81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9022" name="Group 820"/>
              <p:cNvGrpSpPr>
                <a:grpSpLocks/>
              </p:cNvGrpSpPr>
              <p:nvPr/>
            </p:nvGrpSpPr>
            <p:grpSpPr bwMode="auto">
              <a:xfrm>
                <a:off x="4749" y="668"/>
                <a:ext cx="581" cy="145"/>
                <a:chOff x="614" y="2568"/>
                <a:chExt cx="725" cy="139"/>
              </a:xfrm>
            </p:grpSpPr>
            <p:sp>
              <p:nvSpPr>
                <p:cNvPr id="79047" name="AutoShape 821"/>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048" name="AutoShape 82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023" name="Rectangle 82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9024" name="Group 824"/>
              <p:cNvGrpSpPr>
                <a:grpSpLocks/>
              </p:cNvGrpSpPr>
              <p:nvPr/>
            </p:nvGrpSpPr>
            <p:grpSpPr bwMode="auto">
              <a:xfrm>
                <a:off x="4747" y="994"/>
                <a:ext cx="581" cy="134"/>
                <a:chOff x="614" y="2568"/>
                <a:chExt cx="725" cy="139"/>
              </a:xfrm>
            </p:grpSpPr>
            <p:sp>
              <p:nvSpPr>
                <p:cNvPr id="79045" name="AutoShape 825"/>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046" name="AutoShape 82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025" name="Rectangle 82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79026" name="Rectangle 82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9027" name="Group 829"/>
              <p:cNvGrpSpPr>
                <a:grpSpLocks/>
              </p:cNvGrpSpPr>
              <p:nvPr/>
            </p:nvGrpSpPr>
            <p:grpSpPr bwMode="auto">
              <a:xfrm>
                <a:off x="4735" y="1627"/>
                <a:ext cx="582" cy="151"/>
                <a:chOff x="614" y="2568"/>
                <a:chExt cx="725" cy="139"/>
              </a:xfrm>
            </p:grpSpPr>
            <p:sp>
              <p:nvSpPr>
                <p:cNvPr id="79043" name="AutoShape 830"/>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044" name="AutoShape 83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028" name="Freeform 832"/>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79029" name="Group 833"/>
              <p:cNvGrpSpPr>
                <a:grpSpLocks/>
              </p:cNvGrpSpPr>
              <p:nvPr/>
            </p:nvGrpSpPr>
            <p:grpSpPr bwMode="auto">
              <a:xfrm>
                <a:off x="4739" y="1327"/>
                <a:ext cx="582" cy="139"/>
                <a:chOff x="614" y="2568"/>
                <a:chExt cx="725" cy="139"/>
              </a:xfrm>
            </p:grpSpPr>
            <p:sp>
              <p:nvSpPr>
                <p:cNvPr id="79041" name="AutoShape 834"/>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042" name="AutoShape 83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030" name="Rectangle 83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79031" name="Freeform 837"/>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9032" name="Freeform 838"/>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9033" name="Oval 839"/>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tr-TR"/>
              </a:p>
            </p:txBody>
          </p:sp>
          <p:sp>
            <p:nvSpPr>
              <p:cNvPr id="79034" name="Freeform 840"/>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79035" name="AutoShape 84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79036" name="AutoShape 84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79037" name="Oval 843"/>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tr-TR"/>
              </a:p>
            </p:txBody>
          </p:sp>
          <p:sp>
            <p:nvSpPr>
              <p:cNvPr id="79038" name="Oval 844"/>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79039" name="Oval 845"/>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tr-TR"/>
              </a:p>
            </p:txBody>
          </p:sp>
          <p:sp>
            <p:nvSpPr>
              <p:cNvPr id="79040" name="Rectangle 84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78918" name="Group 847"/>
            <p:cNvGrpSpPr>
              <a:grpSpLocks/>
            </p:cNvGrpSpPr>
            <p:nvPr/>
          </p:nvGrpSpPr>
          <p:grpSpPr bwMode="auto">
            <a:xfrm>
              <a:off x="3340" y="1287"/>
              <a:ext cx="337" cy="257"/>
              <a:chOff x="877" y="1008"/>
              <a:chExt cx="2747" cy="2591"/>
            </a:xfrm>
          </p:grpSpPr>
          <p:pic>
            <p:nvPicPr>
              <p:cNvPr id="78994" name="Picture 848" descr="antenna_stylized"/>
              <p:cNvPicPr>
                <a:picLocks noChangeAspect="1" noChangeArrowheads="1"/>
              </p:cNvPicPr>
              <p:nvPr/>
            </p:nvPicPr>
            <p:blipFill>
              <a:blip r:embed="rId13"/>
              <a:srcRect/>
              <a:stretch>
                <a:fillRect/>
              </a:stretch>
            </p:blipFill>
            <p:spPr bwMode="auto">
              <a:xfrm>
                <a:off x="877" y="1008"/>
                <a:ext cx="2725" cy="1421"/>
              </a:xfrm>
              <a:prstGeom prst="rect">
                <a:avLst/>
              </a:prstGeom>
              <a:noFill/>
              <a:ln w="9525">
                <a:noFill/>
                <a:miter lim="800000"/>
                <a:headEnd/>
                <a:tailEnd/>
              </a:ln>
            </p:spPr>
          </p:pic>
          <p:pic>
            <p:nvPicPr>
              <p:cNvPr id="78995" name="Picture 849" descr="laptop_keyboard"/>
              <p:cNvPicPr>
                <a:picLocks noChangeAspect="1" noChangeArrowheads="1"/>
              </p:cNvPicPr>
              <p:nvPr/>
            </p:nvPicPr>
            <p:blipFill>
              <a:blip r:embed="rId14"/>
              <a:srcRect/>
              <a:stretch>
                <a:fillRect/>
              </a:stretch>
            </p:blipFill>
            <p:spPr bwMode="auto">
              <a:xfrm rot="109064" flipH="1">
                <a:off x="1009" y="2586"/>
                <a:ext cx="2245" cy="1013"/>
              </a:xfrm>
              <a:prstGeom prst="rect">
                <a:avLst/>
              </a:prstGeom>
              <a:noFill/>
              <a:ln w="9525">
                <a:noFill/>
                <a:miter lim="800000"/>
                <a:headEnd/>
                <a:tailEnd/>
              </a:ln>
            </p:spPr>
          </p:pic>
          <p:sp>
            <p:nvSpPr>
              <p:cNvPr id="78996" name="Freeform 850"/>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78997" name="Picture 851" descr="screen"/>
              <p:cNvPicPr>
                <a:picLocks noChangeAspect="1" noChangeArrowheads="1"/>
              </p:cNvPicPr>
              <p:nvPr/>
            </p:nvPicPr>
            <p:blipFill>
              <a:blip r:embed="rId15"/>
              <a:srcRect/>
              <a:stretch>
                <a:fillRect/>
              </a:stretch>
            </p:blipFill>
            <p:spPr bwMode="auto">
              <a:xfrm>
                <a:off x="1842" y="1637"/>
                <a:ext cx="1642" cy="1203"/>
              </a:xfrm>
              <a:prstGeom prst="rect">
                <a:avLst/>
              </a:prstGeom>
              <a:noFill/>
              <a:ln w="9525">
                <a:noFill/>
                <a:miter lim="800000"/>
                <a:headEnd/>
                <a:tailEnd/>
              </a:ln>
            </p:spPr>
          </p:pic>
          <p:sp>
            <p:nvSpPr>
              <p:cNvPr id="78998" name="Freeform 852"/>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78999" name="Freeform 853"/>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79000" name="Freeform 854"/>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79001" name="Freeform 855"/>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79002" name="Freeform 856"/>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79003" name="Freeform 857"/>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79004" name="Group 858"/>
              <p:cNvGrpSpPr>
                <a:grpSpLocks/>
              </p:cNvGrpSpPr>
              <p:nvPr/>
            </p:nvGrpSpPr>
            <p:grpSpPr bwMode="auto">
              <a:xfrm>
                <a:off x="1709" y="3008"/>
                <a:ext cx="507" cy="234"/>
                <a:chOff x="1740" y="2642"/>
                <a:chExt cx="752" cy="327"/>
              </a:xfrm>
            </p:grpSpPr>
            <p:sp>
              <p:nvSpPr>
                <p:cNvPr id="79011" name="Freeform 85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79012" name="Freeform 86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79013" name="Freeform 86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79014" name="Freeform 86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79015" name="Freeform 86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79016" name="Freeform 86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79005" name="Freeform 865"/>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79006" name="Freeform 866"/>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79007" name="Freeform 867"/>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79008" name="Freeform 868"/>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79009" name="Freeform 869"/>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79010" name="Freeform 870"/>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78919" name="Group 871"/>
            <p:cNvGrpSpPr>
              <a:grpSpLocks/>
            </p:cNvGrpSpPr>
            <p:nvPr/>
          </p:nvGrpSpPr>
          <p:grpSpPr bwMode="auto">
            <a:xfrm>
              <a:off x="4329" y="3456"/>
              <a:ext cx="299" cy="257"/>
              <a:chOff x="877" y="1008"/>
              <a:chExt cx="2747" cy="2591"/>
            </a:xfrm>
          </p:grpSpPr>
          <p:pic>
            <p:nvPicPr>
              <p:cNvPr id="78971" name="Picture 872" descr="antenna_stylized"/>
              <p:cNvPicPr>
                <a:picLocks noChangeAspect="1" noChangeArrowheads="1"/>
              </p:cNvPicPr>
              <p:nvPr/>
            </p:nvPicPr>
            <p:blipFill>
              <a:blip r:embed="rId16"/>
              <a:srcRect/>
              <a:stretch>
                <a:fillRect/>
              </a:stretch>
            </p:blipFill>
            <p:spPr bwMode="auto">
              <a:xfrm>
                <a:off x="877" y="1008"/>
                <a:ext cx="2725" cy="1421"/>
              </a:xfrm>
              <a:prstGeom prst="rect">
                <a:avLst/>
              </a:prstGeom>
              <a:noFill/>
              <a:ln w="9525">
                <a:noFill/>
                <a:miter lim="800000"/>
                <a:headEnd/>
                <a:tailEnd/>
              </a:ln>
            </p:spPr>
          </p:pic>
          <p:pic>
            <p:nvPicPr>
              <p:cNvPr id="78972" name="Picture 873" descr="laptop_keyboard"/>
              <p:cNvPicPr>
                <a:picLocks noChangeAspect="1" noChangeArrowheads="1"/>
              </p:cNvPicPr>
              <p:nvPr/>
            </p:nvPicPr>
            <p:blipFill>
              <a:blip r:embed="rId17"/>
              <a:srcRect/>
              <a:stretch>
                <a:fillRect/>
              </a:stretch>
            </p:blipFill>
            <p:spPr bwMode="auto">
              <a:xfrm rot="109064" flipH="1">
                <a:off x="1009" y="2586"/>
                <a:ext cx="2245" cy="1013"/>
              </a:xfrm>
              <a:prstGeom prst="rect">
                <a:avLst/>
              </a:prstGeom>
              <a:noFill/>
              <a:ln w="9525">
                <a:noFill/>
                <a:miter lim="800000"/>
                <a:headEnd/>
                <a:tailEnd/>
              </a:ln>
            </p:spPr>
          </p:pic>
          <p:sp>
            <p:nvSpPr>
              <p:cNvPr id="78973" name="Freeform 874"/>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78974" name="Picture 875" descr="screen"/>
              <p:cNvPicPr>
                <a:picLocks noChangeAspect="1" noChangeArrowheads="1"/>
              </p:cNvPicPr>
              <p:nvPr/>
            </p:nvPicPr>
            <p:blipFill>
              <a:blip r:embed="rId18"/>
              <a:srcRect/>
              <a:stretch>
                <a:fillRect/>
              </a:stretch>
            </p:blipFill>
            <p:spPr bwMode="auto">
              <a:xfrm>
                <a:off x="1842" y="1637"/>
                <a:ext cx="1642" cy="1203"/>
              </a:xfrm>
              <a:prstGeom prst="rect">
                <a:avLst/>
              </a:prstGeom>
              <a:noFill/>
              <a:ln w="9525">
                <a:noFill/>
                <a:miter lim="800000"/>
                <a:headEnd/>
                <a:tailEnd/>
              </a:ln>
            </p:spPr>
          </p:pic>
          <p:sp>
            <p:nvSpPr>
              <p:cNvPr id="78975" name="Freeform 876"/>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78976" name="Freeform 877"/>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78977" name="Freeform 878"/>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78978" name="Freeform 879"/>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78979" name="Freeform 880"/>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78980" name="Freeform 881"/>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78981" name="Group 882"/>
              <p:cNvGrpSpPr>
                <a:grpSpLocks/>
              </p:cNvGrpSpPr>
              <p:nvPr/>
            </p:nvGrpSpPr>
            <p:grpSpPr bwMode="auto">
              <a:xfrm>
                <a:off x="1709" y="3008"/>
                <a:ext cx="507" cy="234"/>
                <a:chOff x="1740" y="2642"/>
                <a:chExt cx="752" cy="327"/>
              </a:xfrm>
            </p:grpSpPr>
            <p:sp>
              <p:nvSpPr>
                <p:cNvPr id="78988" name="Freeform 8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78989" name="Freeform 8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78990" name="Freeform 8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78991" name="Freeform 8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78992" name="Freeform 8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78993" name="Freeform 8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78982" name="Freeform 889"/>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78983" name="Freeform 890"/>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78984" name="Freeform 891"/>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78985" name="Freeform 892"/>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78986" name="Freeform 893"/>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78987" name="Freeform 894"/>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78920" name="Group 895"/>
            <p:cNvGrpSpPr>
              <a:grpSpLocks/>
            </p:cNvGrpSpPr>
            <p:nvPr/>
          </p:nvGrpSpPr>
          <p:grpSpPr bwMode="auto">
            <a:xfrm>
              <a:off x="3503" y="1916"/>
              <a:ext cx="280" cy="257"/>
              <a:chOff x="877" y="1008"/>
              <a:chExt cx="2747" cy="2591"/>
            </a:xfrm>
          </p:grpSpPr>
          <p:pic>
            <p:nvPicPr>
              <p:cNvPr id="78948" name="Picture 896" descr="antenna_stylized"/>
              <p:cNvPicPr>
                <a:picLocks noChangeAspect="1" noChangeArrowheads="1"/>
              </p:cNvPicPr>
              <p:nvPr/>
            </p:nvPicPr>
            <p:blipFill>
              <a:blip r:embed="rId19"/>
              <a:srcRect/>
              <a:stretch>
                <a:fillRect/>
              </a:stretch>
            </p:blipFill>
            <p:spPr bwMode="auto">
              <a:xfrm>
                <a:off x="877" y="1008"/>
                <a:ext cx="2725" cy="1421"/>
              </a:xfrm>
              <a:prstGeom prst="rect">
                <a:avLst/>
              </a:prstGeom>
              <a:noFill/>
              <a:ln w="9525">
                <a:noFill/>
                <a:miter lim="800000"/>
                <a:headEnd/>
                <a:tailEnd/>
              </a:ln>
            </p:spPr>
          </p:pic>
          <p:pic>
            <p:nvPicPr>
              <p:cNvPr id="78949" name="Picture 897" descr="laptop_keyboard"/>
              <p:cNvPicPr>
                <a:picLocks noChangeAspect="1" noChangeArrowheads="1"/>
              </p:cNvPicPr>
              <p:nvPr/>
            </p:nvPicPr>
            <p:blipFill>
              <a:blip r:embed="rId20"/>
              <a:srcRect/>
              <a:stretch>
                <a:fillRect/>
              </a:stretch>
            </p:blipFill>
            <p:spPr bwMode="auto">
              <a:xfrm rot="109064" flipH="1">
                <a:off x="1009" y="2586"/>
                <a:ext cx="2245" cy="1013"/>
              </a:xfrm>
              <a:prstGeom prst="rect">
                <a:avLst/>
              </a:prstGeom>
              <a:noFill/>
              <a:ln w="9525">
                <a:noFill/>
                <a:miter lim="800000"/>
                <a:headEnd/>
                <a:tailEnd/>
              </a:ln>
            </p:spPr>
          </p:pic>
          <p:sp>
            <p:nvSpPr>
              <p:cNvPr id="78950" name="Freeform 898"/>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78951" name="Picture 899" descr="screen"/>
              <p:cNvPicPr>
                <a:picLocks noChangeAspect="1" noChangeArrowheads="1"/>
              </p:cNvPicPr>
              <p:nvPr/>
            </p:nvPicPr>
            <p:blipFill>
              <a:blip r:embed="rId21"/>
              <a:srcRect/>
              <a:stretch>
                <a:fillRect/>
              </a:stretch>
            </p:blipFill>
            <p:spPr bwMode="auto">
              <a:xfrm>
                <a:off x="1842" y="1637"/>
                <a:ext cx="1642" cy="1203"/>
              </a:xfrm>
              <a:prstGeom prst="rect">
                <a:avLst/>
              </a:prstGeom>
              <a:noFill/>
              <a:ln w="9525">
                <a:noFill/>
                <a:miter lim="800000"/>
                <a:headEnd/>
                <a:tailEnd/>
              </a:ln>
            </p:spPr>
          </p:pic>
          <p:sp>
            <p:nvSpPr>
              <p:cNvPr id="78952" name="Freeform 900"/>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78953" name="Freeform 90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78954" name="Freeform 902"/>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78955" name="Freeform 903"/>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78956" name="Freeform 904"/>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78957" name="Freeform 905"/>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78958" name="Group 906"/>
              <p:cNvGrpSpPr>
                <a:grpSpLocks/>
              </p:cNvGrpSpPr>
              <p:nvPr/>
            </p:nvGrpSpPr>
            <p:grpSpPr bwMode="auto">
              <a:xfrm>
                <a:off x="1709" y="3008"/>
                <a:ext cx="507" cy="234"/>
                <a:chOff x="1740" y="2642"/>
                <a:chExt cx="752" cy="327"/>
              </a:xfrm>
            </p:grpSpPr>
            <p:sp>
              <p:nvSpPr>
                <p:cNvPr id="78965" name="Freeform 90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78966" name="Freeform 90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78967" name="Freeform 90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78968" name="Freeform 91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78969" name="Freeform 91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78970" name="Freeform 91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78959" name="Freeform 913"/>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78960" name="Freeform 914"/>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78961" name="Freeform 91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78962" name="Freeform 916"/>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78963" name="Freeform 917"/>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78964" name="Freeform 918"/>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78921" name="Group 919"/>
            <p:cNvGrpSpPr>
              <a:grpSpLocks/>
            </p:cNvGrpSpPr>
            <p:nvPr/>
          </p:nvGrpSpPr>
          <p:grpSpPr bwMode="auto">
            <a:xfrm flipH="1">
              <a:off x="3742" y="2030"/>
              <a:ext cx="261" cy="235"/>
              <a:chOff x="2839" y="3501"/>
              <a:chExt cx="755" cy="803"/>
            </a:xfrm>
          </p:grpSpPr>
          <p:pic>
            <p:nvPicPr>
              <p:cNvPr id="78946" name="Picture 920" descr="desktop_computer_stylized_medium"/>
              <p:cNvPicPr>
                <a:picLocks noChangeAspect="1" noChangeArrowheads="1"/>
              </p:cNvPicPr>
              <p:nvPr/>
            </p:nvPicPr>
            <p:blipFill>
              <a:blip r:embed="rId7"/>
              <a:srcRect/>
              <a:stretch>
                <a:fillRect/>
              </a:stretch>
            </p:blipFill>
            <p:spPr bwMode="auto">
              <a:xfrm>
                <a:off x="2839" y="3501"/>
                <a:ext cx="755" cy="803"/>
              </a:xfrm>
              <a:prstGeom prst="rect">
                <a:avLst/>
              </a:prstGeom>
              <a:noFill/>
              <a:ln w="9525">
                <a:noFill/>
                <a:miter lim="800000"/>
                <a:headEnd/>
                <a:tailEnd/>
              </a:ln>
            </p:spPr>
          </p:pic>
          <p:sp>
            <p:nvSpPr>
              <p:cNvPr id="78947" name="Freeform 92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78922" name="Group 922"/>
            <p:cNvGrpSpPr>
              <a:grpSpLocks/>
            </p:cNvGrpSpPr>
            <p:nvPr/>
          </p:nvGrpSpPr>
          <p:grpSpPr bwMode="auto">
            <a:xfrm>
              <a:off x="4603" y="3416"/>
              <a:ext cx="299" cy="257"/>
              <a:chOff x="877" y="1008"/>
              <a:chExt cx="2747" cy="2591"/>
            </a:xfrm>
          </p:grpSpPr>
          <p:pic>
            <p:nvPicPr>
              <p:cNvPr id="78923" name="Picture 923" descr="antenna_stylized"/>
              <p:cNvPicPr>
                <a:picLocks noChangeAspect="1" noChangeArrowheads="1"/>
              </p:cNvPicPr>
              <p:nvPr/>
            </p:nvPicPr>
            <p:blipFill>
              <a:blip r:embed="rId16"/>
              <a:srcRect/>
              <a:stretch>
                <a:fillRect/>
              </a:stretch>
            </p:blipFill>
            <p:spPr bwMode="auto">
              <a:xfrm>
                <a:off x="877" y="1008"/>
                <a:ext cx="2725" cy="1421"/>
              </a:xfrm>
              <a:prstGeom prst="rect">
                <a:avLst/>
              </a:prstGeom>
              <a:noFill/>
              <a:ln w="9525">
                <a:noFill/>
                <a:miter lim="800000"/>
                <a:headEnd/>
                <a:tailEnd/>
              </a:ln>
            </p:spPr>
          </p:pic>
          <p:pic>
            <p:nvPicPr>
              <p:cNvPr id="78924" name="Picture 924" descr="laptop_keyboard"/>
              <p:cNvPicPr>
                <a:picLocks noChangeAspect="1" noChangeArrowheads="1"/>
              </p:cNvPicPr>
              <p:nvPr/>
            </p:nvPicPr>
            <p:blipFill>
              <a:blip r:embed="rId17"/>
              <a:srcRect/>
              <a:stretch>
                <a:fillRect/>
              </a:stretch>
            </p:blipFill>
            <p:spPr bwMode="auto">
              <a:xfrm rot="109064" flipH="1">
                <a:off x="1009" y="2586"/>
                <a:ext cx="2245" cy="1013"/>
              </a:xfrm>
              <a:prstGeom prst="rect">
                <a:avLst/>
              </a:prstGeom>
              <a:noFill/>
              <a:ln w="9525">
                <a:noFill/>
                <a:miter lim="800000"/>
                <a:headEnd/>
                <a:tailEnd/>
              </a:ln>
            </p:spPr>
          </p:pic>
          <p:sp>
            <p:nvSpPr>
              <p:cNvPr id="78925" name="Freeform 925"/>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78926" name="Picture 926" descr="screen"/>
              <p:cNvPicPr>
                <a:picLocks noChangeAspect="1" noChangeArrowheads="1"/>
              </p:cNvPicPr>
              <p:nvPr/>
            </p:nvPicPr>
            <p:blipFill>
              <a:blip r:embed="rId18"/>
              <a:srcRect/>
              <a:stretch>
                <a:fillRect/>
              </a:stretch>
            </p:blipFill>
            <p:spPr bwMode="auto">
              <a:xfrm>
                <a:off x="1842" y="1637"/>
                <a:ext cx="1642" cy="1203"/>
              </a:xfrm>
              <a:prstGeom prst="rect">
                <a:avLst/>
              </a:prstGeom>
              <a:noFill/>
              <a:ln w="9525">
                <a:noFill/>
                <a:miter lim="800000"/>
                <a:headEnd/>
                <a:tailEnd/>
              </a:ln>
            </p:spPr>
          </p:pic>
          <p:sp>
            <p:nvSpPr>
              <p:cNvPr id="78927" name="Freeform 927"/>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78928" name="Freeform 928"/>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78929" name="Freeform 929"/>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78930" name="Freeform 930"/>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78931" name="Freeform 931"/>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78932" name="Freeform 932"/>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78933" name="Group 933"/>
              <p:cNvGrpSpPr>
                <a:grpSpLocks/>
              </p:cNvGrpSpPr>
              <p:nvPr/>
            </p:nvGrpSpPr>
            <p:grpSpPr bwMode="auto">
              <a:xfrm>
                <a:off x="1709" y="3008"/>
                <a:ext cx="507" cy="234"/>
                <a:chOff x="1740" y="2642"/>
                <a:chExt cx="752" cy="327"/>
              </a:xfrm>
            </p:grpSpPr>
            <p:sp>
              <p:nvSpPr>
                <p:cNvPr id="78940" name="Freeform 93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78941" name="Freeform 93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78942" name="Freeform 93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78943" name="Freeform 93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78944" name="Freeform 93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78945" name="Freeform 93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78934" name="Freeform 940"/>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78935" name="Freeform 941"/>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78936" name="Freeform 942"/>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78937" name="Freeform 943"/>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78938" name="Freeform 944"/>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78939" name="Freeform 945"/>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sp>
        <p:nvSpPr>
          <p:cNvPr id="78853" name="Rectangle 2"/>
          <p:cNvSpPr>
            <a:spLocks noGrp="1" noChangeArrowheads="1"/>
          </p:cNvSpPr>
          <p:nvPr>
            <p:ph type="title"/>
          </p:nvPr>
        </p:nvSpPr>
        <p:spPr>
          <a:xfrm>
            <a:off x="411163" y="138113"/>
            <a:ext cx="7772400" cy="871537"/>
          </a:xfrm>
        </p:spPr>
        <p:txBody>
          <a:bodyPr/>
          <a:lstStyle/>
          <a:p>
            <a:r>
              <a:rPr lang="en-US" smtClean="0">
                <a:ea typeface="ＭＳ Ｐゴシック" pitchFamily="34" charset="-128"/>
              </a:rPr>
              <a:t>Pure </a:t>
            </a:r>
            <a:r>
              <a:rPr lang="en-US" sz="4000" smtClean="0">
                <a:ea typeface="ＭＳ Ｐゴシック" pitchFamily="34" charset="-128"/>
              </a:rPr>
              <a:t>P2P</a:t>
            </a:r>
            <a:r>
              <a:rPr lang="en-US" smtClean="0">
                <a:ea typeface="ＭＳ Ｐゴシック" pitchFamily="34" charset="-128"/>
              </a:rPr>
              <a:t> architecture</a:t>
            </a:r>
          </a:p>
        </p:txBody>
      </p:sp>
      <p:sp>
        <p:nvSpPr>
          <p:cNvPr id="78854" name="Rectangle 3"/>
          <p:cNvSpPr>
            <a:spLocks noGrp="1" noChangeArrowheads="1"/>
          </p:cNvSpPr>
          <p:nvPr>
            <p:ph type="body" sz="half" idx="1"/>
          </p:nvPr>
        </p:nvSpPr>
        <p:spPr>
          <a:xfrm>
            <a:off x="355600" y="1276350"/>
            <a:ext cx="4049713" cy="4648200"/>
          </a:xfrm>
        </p:spPr>
        <p:txBody>
          <a:bodyPr/>
          <a:lstStyle/>
          <a:p>
            <a:r>
              <a:rPr lang="en-US" sz="2400" i="1" smtClean="0">
                <a:ea typeface="ＭＳ Ｐゴシック" pitchFamily="34" charset="-128"/>
              </a:rPr>
              <a:t>no</a:t>
            </a:r>
            <a:r>
              <a:rPr lang="en-US" sz="2400" smtClean="0">
                <a:ea typeface="ＭＳ Ｐゴシック" pitchFamily="34" charset="-128"/>
              </a:rPr>
              <a:t> always-on server</a:t>
            </a:r>
          </a:p>
          <a:p>
            <a:r>
              <a:rPr lang="en-US" sz="2400" smtClean="0">
                <a:ea typeface="ＭＳ Ｐゴシック" pitchFamily="34" charset="-128"/>
              </a:rPr>
              <a:t>arbitrary end systems directly communicate</a:t>
            </a:r>
          </a:p>
          <a:p>
            <a:r>
              <a:rPr lang="en-US" sz="2400" smtClean="0">
                <a:ea typeface="ＭＳ Ｐゴシック" pitchFamily="34" charset="-128"/>
              </a:rPr>
              <a:t>peers are intermittently connected and change IP addresses</a:t>
            </a:r>
            <a:endParaRPr lang="en-US" i="1" smtClean="0">
              <a:solidFill>
                <a:srgbClr val="000099"/>
              </a:solidFill>
              <a:ea typeface="ＭＳ Ｐゴシック" pitchFamily="34" charset="-128"/>
            </a:endParaRPr>
          </a:p>
          <a:p>
            <a:pPr>
              <a:spcBef>
                <a:spcPct val="60000"/>
              </a:spcBef>
              <a:buFont typeface="Wingdings" pitchFamily="2" charset="2"/>
              <a:buNone/>
            </a:pPr>
            <a:r>
              <a:rPr lang="en-US" i="1" smtClean="0">
                <a:solidFill>
                  <a:srgbClr val="000099"/>
                </a:solidFill>
                <a:ea typeface="ＭＳ Ｐゴシック" pitchFamily="34" charset="-128"/>
              </a:rPr>
              <a:t>examples:</a:t>
            </a:r>
          </a:p>
          <a:p>
            <a:pPr lvl="1"/>
            <a:r>
              <a:rPr lang="en-US" smtClean="0">
                <a:ea typeface="ＭＳ Ｐゴシック" pitchFamily="34" charset="-128"/>
              </a:rPr>
              <a:t>file distribution (BitTorrent)</a:t>
            </a:r>
          </a:p>
          <a:p>
            <a:pPr lvl="1"/>
            <a:r>
              <a:rPr lang="en-US" smtClean="0">
                <a:ea typeface="ＭＳ Ｐゴシック" pitchFamily="34" charset="-128"/>
              </a:rPr>
              <a:t>Streaming (KanKan)</a:t>
            </a:r>
          </a:p>
          <a:p>
            <a:pPr lvl="1"/>
            <a:r>
              <a:rPr lang="en-US" smtClean="0">
                <a:ea typeface="ＭＳ Ｐゴシック" pitchFamily="34" charset="-128"/>
              </a:rPr>
              <a:t>VoIP (Skype) </a:t>
            </a:r>
          </a:p>
          <a:p>
            <a:pPr>
              <a:buFont typeface="Wingdings" pitchFamily="2" charset="2"/>
              <a:buNone/>
            </a:pPr>
            <a:endParaRPr lang="en-US" sz="2400" smtClean="0">
              <a:ea typeface="ＭＳ Ｐゴシック" pitchFamily="34" charset="-128"/>
            </a:endParaRPr>
          </a:p>
          <a:p>
            <a:endParaRPr lang="en-US" sz="2400" smtClean="0">
              <a:ea typeface="ＭＳ Ｐゴシック" pitchFamily="34" charset="-128"/>
            </a:endParaRPr>
          </a:p>
        </p:txBody>
      </p:sp>
      <p:sp>
        <p:nvSpPr>
          <p:cNvPr id="78855" name="Line 1034"/>
          <p:cNvSpPr>
            <a:spLocks noChangeShapeType="1"/>
          </p:cNvSpPr>
          <p:nvPr/>
        </p:nvSpPr>
        <p:spPr bwMode="auto">
          <a:xfrm flipH="1">
            <a:off x="5783263" y="1597025"/>
            <a:ext cx="828675" cy="1203325"/>
          </a:xfrm>
          <a:prstGeom prst="line">
            <a:avLst/>
          </a:prstGeom>
          <a:noFill/>
          <a:ln w="76200">
            <a:solidFill>
              <a:srgbClr val="CC0000"/>
            </a:solidFill>
            <a:round/>
            <a:headEnd type="triangle" w="med" len="med"/>
            <a:tailEnd type="triangle" w="med" len="med"/>
          </a:ln>
        </p:spPr>
        <p:txBody>
          <a:bodyPr/>
          <a:lstStyle/>
          <a:p>
            <a:endParaRPr lang="tr-TR"/>
          </a:p>
        </p:txBody>
      </p:sp>
      <p:sp>
        <p:nvSpPr>
          <p:cNvPr id="78856" name="Line 1035"/>
          <p:cNvSpPr>
            <a:spLocks noChangeShapeType="1"/>
          </p:cNvSpPr>
          <p:nvPr/>
        </p:nvSpPr>
        <p:spPr bwMode="auto">
          <a:xfrm>
            <a:off x="5657850" y="3160713"/>
            <a:ext cx="30163" cy="1555750"/>
          </a:xfrm>
          <a:prstGeom prst="line">
            <a:avLst/>
          </a:prstGeom>
          <a:noFill/>
          <a:ln w="76200">
            <a:solidFill>
              <a:srgbClr val="CC0000"/>
            </a:solidFill>
            <a:round/>
            <a:headEnd type="triangle" w="med" len="med"/>
            <a:tailEnd type="triangle" w="med" len="med"/>
          </a:ln>
        </p:spPr>
        <p:txBody>
          <a:bodyPr/>
          <a:lstStyle/>
          <a:p>
            <a:endParaRPr lang="tr-TR"/>
          </a:p>
        </p:txBody>
      </p:sp>
      <p:sp>
        <p:nvSpPr>
          <p:cNvPr id="78857" name="Line 1036"/>
          <p:cNvSpPr>
            <a:spLocks noChangeShapeType="1"/>
          </p:cNvSpPr>
          <p:nvPr/>
        </p:nvSpPr>
        <p:spPr bwMode="auto">
          <a:xfrm>
            <a:off x="6118225" y="3260725"/>
            <a:ext cx="1296988" cy="2038350"/>
          </a:xfrm>
          <a:prstGeom prst="line">
            <a:avLst/>
          </a:prstGeom>
          <a:noFill/>
          <a:ln w="76200">
            <a:solidFill>
              <a:srgbClr val="CC0000"/>
            </a:solidFill>
            <a:round/>
            <a:headEnd type="triangle" w="med" len="med"/>
            <a:tailEnd type="triangle" w="med" len="med"/>
          </a:ln>
        </p:spPr>
        <p:txBody>
          <a:bodyPr/>
          <a:lstStyle/>
          <a:p>
            <a:endParaRPr lang="tr-TR"/>
          </a:p>
        </p:txBody>
      </p:sp>
      <p:pic>
        <p:nvPicPr>
          <p:cNvPr id="78858" name="Picture 563" descr="underline_base"/>
          <p:cNvPicPr>
            <a:picLocks noChangeArrowheads="1"/>
          </p:cNvPicPr>
          <p:nvPr/>
        </p:nvPicPr>
        <p:blipFill>
          <a:blip r:embed="rId22"/>
          <a:srcRect/>
          <a:stretch>
            <a:fillRect/>
          </a:stretch>
        </p:blipFill>
        <p:spPr bwMode="auto">
          <a:xfrm>
            <a:off x="441325" y="796925"/>
            <a:ext cx="5484813"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7F6D9652-84AB-4B2B-B6CD-B28AE08F4A54}" type="datetime1">
              <a:rPr/>
              <a:pPr>
                <a:defRPr/>
              </a:pPr>
              <a:t>10/16/2012</a:t>
            </a:fld>
            <a:endParaRP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79875" name="Rectangle 8"/>
          <p:cNvSpPr>
            <a:spLocks noGrp="1" noChangeArrowheads="1"/>
          </p:cNvSpPr>
          <p:nvPr>
            <p:ph type="sldNum" sz="quarter" idx="12"/>
          </p:nvPr>
        </p:nvSpPr>
        <p:spPr>
          <a:noFill/>
        </p:spPr>
        <p:txBody>
          <a:bodyPr/>
          <a:lstStyle/>
          <a:p>
            <a:r>
              <a:rPr lang="en-US" smtClean="0">
                <a:latin typeface="Tahoma" pitchFamily="34" charset="0"/>
              </a:rPr>
              <a:t>2-</a:t>
            </a:r>
            <a:fld id="{3A1B4231-F271-49B5-9232-D00160139BED}" type="slidenum">
              <a:rPr lang="en-US" smtClean="0">
                <a:latin typeface="Tahoma" pitchFamily="34" charset="0"/>
              </a:rPr>
              <a:pPr/>
              <a:t>77</a:t>
            </a:fld>
            <a:endParaRPr lang="en-US" smtClean="0">
              <a:latin typeface="Tahoma" pitchFamily="34" charset="0"/>
            </a:endParaRPr>
          </a:p>
        </p:txBody>
      </p:sp>
      <p:sp>
        <p:nvSpPr>
          <p:cNvPr id="79876" name="Rectangle 2"/>
          <p:cNvSpPr>
            <a:spLocks noGrp="1" noChangeArrowheads="1"/>
          </p:cNvSpPr>
          <p:nvPr>
            <p:ph type="title"/>
          </p:nvPr>
        </p:nvSpPr>
        <p:spPr>
          <a:xfrm>
            <a:off x="298450" y="153988"/>
            <a:ext cx="8520113" cy="773112"/>
          </a:xfrm>
        </p:spPr>
        <p:txBody>
          <a:bodyPr/>
          <a:lstStyle/>
          <a:p>
            <a:r>
              <a:rPr lang="en-US" sz="3600" smtClean="0">
                <a:ea typeface="ＭＳ Ｐゴシック" pitchFamily="34" charset="-128"/>
              </a:rPr>
              <a:t>File distribution: client-server vs P2P</a:t>
            </a:r>
          </a:p>
        </p:txBody>
      </p:sp>
      <p:sp>
        <p:nvSpPr>
          <p:cNvPr id="79877" name="Rectangle 3"/>
          <p:cNvSpPr>
            <a:spLocks noGrp="1" noChangeArrowheads="1"/>
          </p:cNvSpPr>
          <p:nvPr>
            <p:ph type="body" idx="1"/>
          </p:nvPr>
        </p:nvSpPr>
        <p:spPr>
          <a:xfrm>
            <a:off x="465138" y="1227138"/>
            <a:ext cx="8258175" cy="882650"/>
          </a:xfrm>
        </p:spPr>
        <p:txBody>
          <a:bodyPr/>
          <a:lstStyle/>
          <a:p>
            <a:pPr>
              <a:buFont typeface="Wingdings" pitchFamily="2" charset="2"/>
              <a:buNone/>
            </a:pPr>
            <a:r>
              <a:rPr lang="en-US" i="1" u="sng" smtClean="0">
                <a:solidFill>
                  <a:srgbClr val="CC0000"/>
                </a:solidFill>
                <a:ea typeface="ＭＳ Ｐゴシック" pitchFamily="34" charset="-128"/>
              </a:rPr>
              <a:t>Question</a:t>
            </a:r>
            <a:r>
              <a:rPr lang="en-US" i="1" smtClean="0">
                <a:solidFill>
                  <a:srgbClr val="CC0000"/>
                </a:solidFill>
                <a:ea typeface="ＭＳ Ｐゴシック" pitchFamily="34" charset="-128"/>
              </a:rPr>
              <a:t>:</a:t>
            </a:r>
            <a:r>
              <a:rPr lang="en-US" smtClean="0">
                <a:ea typeface="ＭＳ Ｐゴシック" pitchFamily="34" charset="-128"/>
              </a:rPr>
              <a:t> how much time to distribute file (size </a:t>
            </a:r>
            <a:r>
              <a:rPr lang="en-US" i="1" smtClean="0">
                <a:ea typeface="ＭＳ Ｐゴシック" pitchFamily="34" charset="-128"/>
              </a:rPr>
              <a:t>F</a:t>
            </a:r>
            <a:r>
              <a:rPr lang="en-US" smtClean="0">
                <a:ea typeface="ＭＳ Ｐゴシック" pitchFamily="34" charset="-128"/>
              </a:rPr>
              <a:t>) from one server to </a:t>
            </a:r>
            <a:r>
              <a:rPr lang="en-US" i="1" smtClean="0">
                <a:ea typeface="ＭＳ Ｐゴシック" pitchFamily="34" charset="-128"/>
              </a:rPr>
              <a:t>N  peers</a:t>
            </a:r>
            <a:r>
              <a:rPr lang="en-US" smtClean="0">
                <a:ea typeface="ＭＳ Ｐゴシック" pitchFamily="34" charset="-128"/>
              </a:rPr>
              <a:t>?</a:t>
            </a:r>
          </a:p>
          <a:p>
            <a:pPr lvl="1"/>
            <a:r>
              <a:rPr lang="en-US" smtClean="0">
                <a:ea typeface="ＭＳ Ｐゴシック" pitchFamily="34" charset="-128"/>
              </a:rPr>
              <a:t>peer upload/download capacity is limited resource</a:t>
            </a:r>
          </a:p>
        </p:txBody>
      </p:sp>
      <p:sp>
        <p:nvSpPr>
          <p:cNvPr id="79878" name="Freeform 4"/>
          <p:cNvSpPr>
            <a:spLocks/>
          </p:cNvSpPr>
          <p:nvPr/>
        </p:nvSpPr>
        <p:spPr bwMode="auto">
          <a:xfrm>
            <a:off x="2284413" y="4087813"/>
            <a:ext cx="3775075" cy="1755775"/>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p:spPr>
        <p:txBody>
          <a:bodyPr wrap="none" anchor="ctr"/>
          <a:lstStyle/>
          <a:p>
            <a:endParaRPr lang="tr-TR"/>
          </a:p>
        </p:txBody>
      </p:sp>
      <p:sp>
        <p:nvSpPr>
          <p:cNvPr id="79879" name="Line 14"/>
          <p:cNvSpPr>
            <a:spLocks noChangeShapeType="1"/>
          </p:cNvSpPr>
          <p:nvPr/>
        </p:nvSpPr>
        <p:spPr bwMode="auto">
          <a:xfrm>
            <a:off x="1819275" y="4051300"/>
            <a:ext cx="803275" cy="311150"/>
          </a:xfrm>
          <a:prstGeom prst="line">
            <a:avLst/>
          </a:prstGeom>
          <a:noFill/>
          <a:ln w="9525">
            <a:solidFill>
              <a:schemeClr val="tx1"/>
            </a:solidFill>
            <a:round/>
            <a:headEnd/>
            <a:tailEnd type="triangle" w="med" len="med"/>
          </a:ln>
        </p:spPr>
        <p:txBody>
          <a:bodyPr/>
          <a:lstStyle/>
          <a:p>
            <a:endParaRPr lang="tr-TR"/>
          </a:p>
        </p:txBody>
      </p:sp>
      <p:sp>
        <p:nvSpPr>
          <p:cNvPr id="79880" name="Text Box 15"/>
          <p:cNvSpPr txBox="1">
            <a:spLocks noChangeArrowheads="1"/>
          </p:cNvSpPr>
          <p:nvPr/>
        </p:nvSpPr>
        <p:spPr bwMode="auto">
          <a:xfrm>
            <a:off x="2103438" y="3849688"/>
            <a:ext cx="387350" cy="366712"/>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i="1"/>
              <a:t>u</a:t>
            </a:r>
            <a:r>
              <a:rPr lang="en-US" sz="1800" i="1" baseline="-25000"/>
              <a:t>s</a:t>
            </a:r>
          </a:p>
        </p:txBody>
      </p:sp>
      <p:sp>
        <p:nvSpPr>
          <p:cNvPr id="79881" name="Line 39"/>
          <p:cNvSpPr>
            <a:spLocks noChangeShapeType="1"/>
          </p:cNvSpPr>
          <p:nvPr/>
        </p:nvSpPr>
        <p:spPr bwMode="auto">
          <a:xfrm>
            <a:off x="1376363" y="4962525"/>
            <a:ext cx="1016000" cy="0"/>
          </a:xfrm>
          <a:prstGeom prst="line">
            <a:avLst/>
          </a:prstGeom>
          <a:noFill/>
          <a:ln w="9525">
            <a:solidFill>
              <a:schemeClr val="tx1"/>
            </a:solidFill>
            <a:round/>
            <a:headEnd/>
            <a:tailEnd type="triangle" w="med" len="med"/>
          </a:ln>
        </p:spPr>
        <p:txBody>
          <a:bodyPr/>
          <a:lstStyle/>
          <a:p>
            <a:endParaRPr lang="tr-TR"/>
          </a:p>
        </p:txBody>
      </p:sp>
      <p:sp>
        <p:nvSpPr>
          <p:cNvPr id="79882" name="Line 40"/>
          <p:cNvSpPr>
            <a:spLocks noChangeShapeType="1"/>
          </p:cNvSpPr>
          <p:nvPr/>
        </p:nvSpPr>
        <p:spPr bwMode="auto">
          <a:xfrm flipH="1">
            <a:off x="1431925" y="5110163"/>
            <a:ext cx="1003300" cy="0"/>
          </a:xfrm>
          <a:prstGeom prst="line">
            <a:avLst/>
          </a:prstGeom>
          <a:noFill/>
          <a:ln w="9525">
            <a:solidFill>
              <a:schemeClr val="tx1"/>
            </a:solidFill>
            <a:round/>
            <a:headEnd/>
            <a:tailEnd type="triangle" w="med" len="med"/>
          </a:ln>
        </p:spPr>
        <p:txBody>
          <a:bodyPr/>
          <a:lstStyle/>
          <a:p>
            <a:endParaRPr lang="tr-TR"/>
          </a:p>
        </p:txBody>
      </p:sp>
      <p:sp>
        <p:nvSpPr>
          <p:cNvPr id="79883" name="Text Box 41"/>
          <p:cNvSpPr txBox="1">
            <a:spLocks noChangeArrowheads="1"/>
          </p:cNvSpPr>
          <p:nvPr/>
        </p:nvSpPr>
        <p:spPr bwMode="auto">
          <a:xfrm>
            <a:off x="1665288" y="4573588"/>
            <a:ext cx="609600"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t>u</a:t>
            </a:r>
            <a:r>
              <a:rPr lang="en-US" sz="1800" i="1" baseline="-25000"/>
              <a:t>N</a:t>
            </a:r>
          </a:p>
        </p:txBody>
      </p:sp>
      <p:sp>
        <p:nvSpPr>
          <p:cNvPr id="79884" name="Text Box 42"/>
          <p:cNvSpPr txBox="1">
            <a:spLocks noChangeArrowheads="1"/>
          </p:cNvSpPr>
          <p:nvPr/>
        </p:nvSpPr>
        <p:spPr bwMode="auto">
          <a:xfrm>
            <a:off x="1646238" y="5087938"/>
            <a:ext cx="609600"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t>d</a:t>
            </a:r>
            <a:r>
              <a:rPr lang="en-US" sz="1800" i="1" baseline="-25000"/>
              <a:t>N</a:t>
            </a:r>
          </a:p>
        </p:txBody>
      </p:sp>
      <p:sp>
        <p:nvSpPr>
          <p:cNvPr id="79885" name="Text Box 43"/>
          <p:cNvSpPr txBox="1">
            <a:spLocks noChangeArrowheads="1"/>
          </p:cNvSpPr>
          <p:nvPr/>
        </p:nvSpPr>
        <p:spPr bwMode="auto">
          <a:xfrm>
            <a:off x="1146175" y="4071938"/>
            <a:ext cx="1173163" cy="366712"/>
          </a:xfrm>
          <a:prstGeom prst="rect">
            <a:avLst/>
          </a:prstGeom>
          <a:noFill/>
          <a:ln w="9525">
            <a:noFill/>
            <a:miter lim="800000"/>
            <a:headEnd/>
            <a:tailEnd/>
          </a:ln>
        </p:spPr>
        <p:txBody>
          <a:bodyPr>
            <a:spAutoFit/>
          </a:bodyPr>
          <a:lstStyle/>
          <a:p>
            <a:pPr algn="ctr" eaLnBrk="1" hangingPunct="1">
              <a:spcBef>
                <a:spcPct val="0"/>
              </a:spcBef>
              <a:buClrTx/>
              <a:buSzTx/>
              <a:buFontTx/>
              <a:buNone/>
            </a:pPr>
            <a:r>
              <a:rPr lang="en-US" sz="1800"/>
              <a:t>server</a:t>
            </a:r>
            <a:endParaRPr lang="en-US" sz="1800" baseline="-25000"/>
          </a:p>
        </p:txBody>
      </p:sp>
      <p:sp>
        <p:nvSpPr>
          <p:cNvPr id="79886" name="Text Box 44"/>
          <p:cNvSpPr txBox="1">
            <a:spLocks noChangeArrowheads="1"/>
          </p:cNvSpPr>
          <p:nvPr/>
        </p:nvSpPr>
        <p:spPr bwMode="auto">
          <a:xfrm>
            <a:off x="2825750" y="4598988"/>
            <a:ext cx="2546350" cy="641350"/>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800">
                <a:solidFill>
                  <a:schemeClr val="bg1"/>
                </a:solidFill>
              </a:rPr>
              <a:t>network (with abundant</a:t>
            </a:r>
          </a:p>
          <a:p>
            <a:pPr algn="ctr" eaLnBrk="1" hangingPunct="1">
              <a:spcBef>
                <a:spcPct val="0"/>
              </a:spcBef>
              <a:buClrTx/>
              <a:buSzTx/>
              <a:buFontTx/>
              <a:buNone/>
            </a:pPr>
            <a:r>
              <a:rPr lang="en-US" sz="1800">
                <a:solidFill>
                  <a:schemeClr val="bg1"/>
                </a:solidFill>
              </a:rPr>
              <a:t> bandwidth)</a:t>
            </a:r>
          </a:p>
        </p:txBody>
      </p:sp>
      <p:sp>
        <p:nvSpPr>
          <p:cNvPr id="79887" name="Text Box 47"/>
          <p:cNvSpPr txBox="1">
            <a:spLocks noChangeArrowheads="1"/>
          </p:cNvSpPr>
          <p:nvPr/>
        </p:nvSpPr>
        <p:spPr bwMode="auto">
          <a:xfrm>
            <a:off x="254000" y="3824288"/>
            <a:ext cx="1397000" cy="336550"/>
          </a:xfrm>
          <a:prstGeom prst="rect">
            <a:avLst/>
          </a:prstGeom>
          <a:noFill/>
          <a:ln w="9525">
            <a:noFill/>
            <a:miter lim="800000"/>
            <a:headEnd/>
            <a:tailEnd/>
          </a:ln>
        </p:spPr>
        <p:txBody>
          <a:bodyPr>
            <a:spAutoFit/>
          </a:bodyPr>
          <a:lstStyle/>
          <a:p>
            <a:pPr algn="ctr" eaLnBrk="1" hangingPunct="1">
              <a:spcBef>
                <a:spcPct val="0"/>
              </a:spcBef>
              <a:buClrTx/>
              <a:buSzTx/>
              <a:buFontTx/>
              <a:buNone/>
            </a:pPr>
            <a:r>
              <a:rPr lang="en-US" sz="1600" i="1"/>
              <a:t>file, size F</a:t>
            </a:r>
            <a:endParaRPr lang="en-US" sz="1600" i="1" baseline="-25000"/>
          </a:p>
        </p:txBody>
      </p:sp>
      <p:sp>
        <p:nvSpPr>
          <p:cNvPr id="79888" name="Text Box 49"/>
          <p:cNvSpPr txBox="1">
            <a:spLocks noChangeArrowheads="1"/>
          </p:cNvSpPr>
          <p:nvPr/>
        </p:nvSpPr>
        <p:spPr bwMode="auto">
          <a:xfrm>
            <a:off x="1492250" y="2725738"/>
            <a:ext cx="2014538" cy="558800"/>
          </a:xfrm>
          <a:prstGeom prst="rect">
            <a:avLst/>
          </a:prstGeom>
          <a:noFill/>
          <a:ln w="9525">
            <a:noFill/>
            <a:miter lim="800000"/>
            <a:headEnd/>
            <a:tailEnd/>
          </a:ln>
        </p:spPr>
        <p:txBody>
          <a:bodyPr>
            <a:spAutoFit/>
          </a:bodyPr>
          <a:lstStyle/>
          <a:p>
            <a:pPr eaLnBrk="1" hangingPunct="1">
              <a:lnSpc>
                <a:spcPct val="85000"/>
              </a:lnSpc>
              <a:spcBef>
                <a:spcPct val="0"/>
              </a:spcBef>
              <a:buClrTx/>
              <a:buSzTx/>
              <a:buFontTx/>
              <a:buNone/>
            </a:pPr>
            <a:r>
              <a:rPr lang="en-US" sz="1800" b="1" i="1">
                <a:solidFill>
                  <a:srgbClr val="CC0000"/>
                </a:solidFill>
              </a:rPr>
              <a:t>u</a:t>
            </a:r>
            <a:r>
              <a:rPr lang="en-US" sz="1800" b="1" i="1" baseline="-25000">
                <a:solidFill>
                  <a:srgbClr val="CC0000"/>
                </a:solidFill>
              </a:rPr>
              <a:t>s</a:t>
            </a:r>
            <a:r>
              <a:rPr lang="en-US" sz="1800" b="1" i="1">
                <a:solidFill>
                  <a:srgbClr val="CC0000"/>
                </a:solidFill>
              </a:rPr>
              <a:t>:</a:t>
            </a:r>
            <a:r>
              <a:rPr lang="en-US" sz="1800"/>
              <a:t> server upload capacity</a:t>
            </a:r>
          </a:p>
        </p:txBody>
      </p:sp>
      <p:sp>
        <p:nvSpPr>
          <p:cNvPr id="79889" name="Text Box 50"/>
          <p:cNvSpPr txBox="1">
            <a:spLocks noChangeArrowheads="1"/>
          </p:cNvSpPr>
          <p:nvPr/>
        </p:nvSpPr>
        <p:spPr bwMode="auto">
          <a:xfrm>
            <a:off x="6276975" y="5491163"/>
            <a:ext cx="2590800" cy="558800"/>
          </a:xfrm>
          <a:prstGeom prst="rect">
            <a:avLst/>
          </a:prstGeom>
          <a:noFill/>
          <a:ln w="9525">
            <a:noFill/>
            <a:miter lim="800000"/>
            <a:headEnd/>
            <a:tailEnd/>
          </a:ln>
        </p:spPr>
        <p:txBody>
          <a:bodyPr>
            <a:spAutoFit/>
          </a:bodyPr>
          <a:lstStyle/>
          <a:p>
            <a:pPr eaLnBrk="1" hangingPunct="1">
              <a:lnSpc>
                <a:spcPct val="85000"/>
              </a:lnSpc>
              <a:spcBef>
                <a:spcPct val="0"/>
              </a:spcBef>
              <a:buClrTx/>
              <a:buSzTx/>
              <a:buFontTx/>
              <a:buNone/>
            </a:pPr>
            <a:r>
              <a:rPr lang="en-US" sz="1800" b="1" i="1">
                <a:solidFill>
                  <a:srgbClr val="CC0000"/>
                </a:solidFill>
              </a:rPr>
              <a:t>u</a:t>
            </a:r>
            <a:r>
              <a:rPr lang="en-US" sz="1800" b="1" i="1" baseline="-25000">
                <a:solidFill>
                  <a:srgbClr val="CC0000"/>
                </a:solidFill>
              </a:rPr>
              <a:t>i</a:t>
            </a:r>
            <a:r>
              <a:rPr lang="en-US" sz="1800" b="1" i="1">
                <a:solidFill>
                  <a:srgbClr val="CC0000"/>
                </a:solidFill>
              </a:rPr>
              <a:t>:</a:t>
            </a:r>
            <a:r>
              <a:rPr lang="en-US" sz="1800"/>
              <a:t> peer i upload capacity</a:t>
            </a:r>
          </a:p>
        </p:txBody>
      </p:sp>
      <p:sp>
        <p:nvSpPr>
          <p:cNvPr id="79890" name="Text Box 51"/>
          <p:cNvSpPr txBox="1">
            <a:spLocks noChangeArrowheads="1"/>
          </p:cNvSpPr>
          <p:nvPr/>
        </p:nvSpPr>
        <p:spPr bwMode="auto">
          <a:xfrm>
            <a:off x="6357938" y="3622675"/>
            <a:ext cx="2122487" cy="558800"/>
          </a:xfrm>
          <a:prstGeom prst="rect">
            <a:avLst/>
          </a:prstGeom>
          <a:noFill/>
          <a:ln w="9525">
            <a:noFill/>
            <a:miter lim="800000"/>
            <a:headEnd/>
            <a:tailEnd/>
          </a:ln>
        </p:spPr>
        <p:txBody>
          <a:bodyPr>
            <a:spAutoFit/>
          </a:bodyPr>
          <a:lstStyle/>
          <a:p>
            <a:pPr eaLnBrk="1" hangingPunct="1">
              <a:lnSpc>
                <a:spcPct val="85000"/>
              </a:lnSpc>
              <a:spcBef>
                <a:spcPct val="0"/>
              </a:spcBef>
              <a:buClrTx/>
              <a:buSzTx/>
              <a:buFontTx/>
              <a:buNone/>
            </a:pPr>
            <a:r>
              <a:rPr lang="en-US" sz="1800" b="1" i="1">
                <a:solidFill>
                  <a:srgbClr val="CC0000"/>
                </a:solidFill>
              </a:rPr>
              <a:t>d</a:t>
            </a:r>
            <a:r>
              <a:rPr lang="en-US" sz="1800" b="1" i="1" baseline="-25000">
                <a:solidFill>
                  <a:srgbClr val="CC0000"/>
                </a:solidFill>
              </a:rPr>
              <a:t>i</a:t>
            </a:r>
            <a:r>
              <a:rPr lang="en-US" sz="1800" b="1" i="1">
                <a:solidFill>
                  <a:srgbClr val="CC0000"/>
                </a:solidFill>
              </a:rPr>
              <a:t>:</a:t>
            </a:r>
            <a:r>
              <a:rPr lang="en-US" sz="1800"/>
              <a:t> peer i download capacity</a:t>
            </a:r>
          </a:p>
        </p:txBody>
      </p:sp>
      <p:pic>
        <p:nvPicPr>
          <p:cNvPr id="79891" name="Picture 53" descr="underline_base"/>
          <p:cNvPicPr>
            <a:picLocks noChangeArrowheads="1"/>
          </p:cNvPicPr>
          <p:nvPr/>
        </p:nvPicPr>
        <p:blipFill>
          <a:blip r:embed="rId3"/>
          <a:srcRect/>
          <a:stretch>
            <a:fillRect/>
          </a:stretch>
        </p:blipFill>
        <p:spPr bwMode="auto">
          <a:xfrm>
            <a:off x="371475" y="720725"/>
            <a:ext cx="6856413" cy="173038"/>
          </a:xfrm>
          <a:prstGeom prst="rect">
            <a:avLst/>
          </a:prstGeom>
          <a:noFill/>
          <a:ln w="9525">
            <a:noFill/>
            <a:miter lim="800000"/>
            <a:headEnd/>
            <a:tailEnd/>
          </a:ln>
        </p:spPr>
      </p:pic>
      <p:sp>
        <p:nvSpPr>
          <p:cNvPr id="79892" name="AutoShape 327"/>
          <p:cNvSpPr>
            <a:spLocks noChangeArrowheads="1"/>
          </p:cNvSpPr>
          <p:nvPr/>
        </p:nvSpPr>
        <p:spPr bwMode="auto">
          <a:xfrm>
            <a:off x="763588" y="3270250"/>
            <a:ext cx="592137" cy="5810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79893" name="Group 76"/>
          <p:cNvGrpSpPr>
            <a:grpSpLocks/>
          </p:cNvGrpSpPr>
          <p:nvPr/>
        </p:nvGrpSpPr>
        <p:grpSpPr bwMode="auto">
          <a:xfrm>
            <a:off x="3498850" y="3548063"/>
            <a:ext cx="2138363" cy="903287"/>
            <a:chOff x="2204" y="2030"/>
            <a:chExt cx="1347" cy="774"/>
          </a:xfrm>
        </p:grpSpPr>
        <p:sp>
          <p:nvSpPr>
            <p:cNvPr id="79947" name="Text Box 19"/>
            <p:cNvSpPr txBox="1">
              <a:spLocks noChangeArrowheads="1"/>
            </p:cNvSpPr>
            <p:nvPr/>
          </p:nvSpPr>
          <p:spPr bwMode="auto">
            <a:xfrm>
              <a:off x="2856" y="2271"/>
              <a:ext cx="384" cy="314"/>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t>u</a:t>
              </a:r>
              <a:r>
                <a:rPr lang="en-US" sz="1800" i="1" baseline="-25000"/>
                <a:t>2</a:t>
              </a:r>
            </a:p>
          </p:txBody>
        </p:sp>
        <p:sp>
          <p:nvSpPr>
            <p:cNvPr id="79948" name="Line 22"/>
            <p:cNvSpPr>
              <a:spLocks noChangeShapeType="1"/>
            </p:cNvSpPr>
            <p:nvPr/>
          </p:nvSpPr>
          <p:spPr bwMode="auto">
            <a:xfrm flipV="1">
              <a:off x="2997" y="2133"/>
              <a:ext cx="200" cy="657"/>
            </a:xfrm>
            <a:prstGeom prst="line">
              <a:avLst/>
            </a:prstGeom>
            <a:noFill/>
            <a:ln w="9525">
              <a:solidFill>
                <a:schemeClr val="tx1"/>
              </a:solidFill>
              <a:round/>
              <a:headEnd type="triangle" w="med" len="med"/>
              <a:tailEnd/>
            </a:ln>
          </p:spPr>
          <p:txBody>
            <a:bodyPr/>
            <a:lstStyle/>
            <a:p>
              <a:endParaRPr lang="tr-TR"/>
            </a:p>
          </p:txBody>
        </p:sp>
        <p:sp>
          <p:nvSpPr>
            <p:cNvPr id="79949" name="Line 23"/>
            <p:cNvSpPr>
              <a:spLocks noChangeShapeType="1"/>
            </p:cNvSpPr>
            <p:nvPr/>
          </p:nvSpPr>
          <p:spPr bwMode="auto">
            <a:xfrm flipH="1">
              <a:off x="3082" y="2141"/>
              <a:ext cx="208" cy="663"/>
            </a:xfrm>
            <a:prstGeom prst="line">
              <a:avLst/>
            </a:prstGeom>
            <a:noFill/>
            <a:ln w="9525">
              <a:solidFill>
                <a:schemeClr val="tx1"/>
              </a:solidFill>
              <a:round/>
              <a:headEnd type="triangle" w="med" len="med"/>
              <a:tailEnd/>
            </a:ln>
          </p:spPr>
          <p:txBody>
            <a:bodyPr/>
            <a:lstStyle/>
            <a:p>
              <a:endParaRPr lang="tr-TR"/>
            </a:p>
          </p:txBody>
        </p:sp>
        <p:sp>
          <p:nvSpPr>
            <p:cNvPr id="79950" name="Text Box 24"/>
            <p:cNvSpPr txBox="1">
              <a:spLocks noChangeArrowheads="1"/>
            </p:cNvSpPr>
            <p:nvPr/>
          </p:nvSpPr>
          <p:spPr bwMode="auto">
            <a:xfrm>
              <a:off x="3167" y="2332"/>
              <a:ext cx="384" cy="314"/>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t>d</a:t>
              </a:r>
              <a:r>
                <a:rPr lang="en-US" sz="1800" i="1" baseline="-25000"/>
                <a:t>2</a:t>
              </a:r>
            </a:p>
          </p:txBody>
        </p:sp>
        <p:sp>
          <p:nvSpPr>
            <p:cNvPr id="79951" name="Text Box 19"/>
            <p:cNvSpPr txBox="1">
              <a:spLocks noChangeArrowheads="1"/>
            </p:cNvSpPr>
            <p:nvPr/>
          </p:nvSpPr>
          <p:spPr bwMode="auto">
            <a:xfrm>
              <a:off x="2204" y="2167"/>
              <a:ext cx="384" cy="315"/>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t>u</a:t>
              </a:r>
              <a:r>
                <a:rPr lang="en-US" sz="1800" i="1" baseline="-25000"/>
                <a:t>1</a:t>
              </a:r>
            </a:p>
          </p:txBody>
        </p:sp>
        <p:sp>
          <p:nvSpPr>
            <p:cNvPr id="79952" name="Line 22"/>
            <p:cNvSpPr>
              <a:spLocks noChangeShapeType="1"/>
            </p:cNvSpPr>
            <p:nvPr/>
          </p:nvSpPr>
          <p:spPr bwMode="auto">
            <a:xfrm flipV="1">
              <a:off x="2345" y="2030"/>
              <a:ext cx="200" cy="657"/>
            </a:xfrm>
            <a:prstGeom prst="line">
              <a:avLst/>
            </a:prstGeom>
            <a:noFill/>
            <a:ln w="9525">
              <a:solidFill>
                <a:schemeClr val="tx1"/>
              </a:solidFill>
              <a:round/>
              <a:headEnd type="triangle" w="med" len="med"/>
              <a:tailEnd/>
            </a:ln>
          </p:spPr>
          <p:txBody>
            <a:bodyPr/>
            <a:lstStyle/>
            <a:p>
              <a:endParaRPr lang="tr-TR"/>
            </a:p>
          </p:txBody>
        </p:sp>
        <p:sp>
          <p:nvSpPr>
            <p:cNvPr id="79953" name="Line 23"/>
            <p:cNvSpPr>
              <a:spLocks noChangeShapeType="1"/>
            </p:cNvSpPr>
            <p:nvPr/>
          </p:nvSpPr>
          <p:spPr bwMode="auto">
            <a:xfrm flipH="1">
              <a:off x="2430" y="2038"/>
              <a:ext cx="208" cy="663"/>
            </a:xfrm>
            <a:prstGeom prst="line">
              <a:avLst/>
            </a:prstGeom>
            <a:noFill/>
            <a:ln w="9525">
              <a:solidFill>
                <a:schemeClr val="tx1"/>
              </a:solidFill>
              <a:round/>
              <a:headEnd type="triangle" w="med" len="med"/>
              <a:tailEnd/>
            </a:ln>
          </p:spPr>
          <p:txBody>
            <a:bodyPr/>
            <a:lstStyle/>
            <a:p>
              <a:endParaRPr lang="tr-TR"/>
            </a:p>
          </p:txBody>
        </p:sp>
        <p:sp>
          <p:nvSpPr>
            <p:cNvPr id="79954" name="Text Box 24"/>
            <p:cNvSpPr txBox="1">
              <a:spLocks noChangeArrowheads="1"/>
            </p:cNvSpPr>
            <p:nvPr/>
          </p:nvSpPr>
          <p:spPr bwMode="auto">
            <a:xfrm>
              <a:off x="2515" y="2229"/>
              <a:ext cx="384" cy="314"/>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t>d</a:t>
              </a:r>
              <a:r>
                <a:rPr lang="en-US" sz="1800" i="1" baseline="-25000"/>
                <a:t>1</a:t>
              </a:r>
            </a:p>
          </p:txBody>
        </p:sp>
      </p:grpSp>
      <p:sp>
        <p:nvSpPr>
          <p:cNvPr id="79894" name="Line 72"/>
          <p:cNvSpPr>
            <a:spLocks noChangeShapeType="1"/>
          </p:cNvSpPr>
          <p:nvPr/>
        </p:nvSpPr>
        <p:spPr bwMode="auto">
          <a:xfrm>
            <a:off x="6030913" y="4767263"/>
            <a:ext cx="1165225" cy="0"/>
          </a:xfrm>
          <a:prstGeom prst="line">
            <a:avLst/>
          </a:prstGeom>
          <a:noFill/>
          <a:ln w="19050">
            <a:solidFill>
              <a:schemeClr val="tx1"/>
            </a:solidFill>
            <a:round/>
            <a:headEnd/>
            <a:tailEnd type="triangle" w="med" len="med"/>
          </a:ln>
        </p:spPr>
        <p:txBody>
          <a:bodyPr/>
          <a:lstStyle/>
          <a:p>
            <a:endParaRPr lang="tr-TR"/>
          </a:p>
        </p:txBody>
      </p:sp>
      <p:sp>
        <p:nvSpPr>
          <p:cNvPr id="79895" name="Line 73"/>
          <p:cNvSpPr>
            <a:spLocks noChangeShapeType="1"/>
          </p:cNvSpPr>
          <p:nvPr/>
        </p:nvSpPr>
        <p:spPr bwMode="auto">
          <a:xfrm>
            <a:off x="6038850" y="4919663"/>
            <a:ext cx="1165225" cy="0"/>
          </a:xfrm>
          <a:prstGeom prst="line">
            <a:avLst/>
          </a:prstGeom>
          <a:noFill/>
          <a:ln w="19050">
            <a:solidFill>
              <a:schemeClr val="tx1"/>
            </a:solidFill>
            <a:round/>
            <a:headEnd type="triangle" w="med" len="med"/>
            <a:tailEnd/>
          </a:ln>
        </p:spPr>
        <p:txBody>
          <a:bodyPr/>
          <a:lstStyle/>
          <a:p>
            <a:endParaRPr lang="tr-TR"/>
          </a:p>
        </p:txBody>
      </p:sp>
      <p:sp>
        <p:nvSpPr>
          <p:cNvPr id="79896" name="Text Box 41"/>
          <p:cNvSpPr txBox="1">
            <a:spLocks noChangeArrowheads="1"/>
          </p:cNvSpPr>
          <p:nvPr/>
        </p:nvSpPr>
        <p:spPr bwMode="auto">
          <a:xfrm>
            <a:off x="6191250" y="4356100"/>
            <a:ext cx="609600" cy="366713"/>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t>d</a:t>
            </a:r>
            <a:r>
              <a:rPr lang="en-US" sz="1800" i="1" baseline="-25000"/>
              <a:t>i</a:t>
            </a:r>
          </a:p>
        </p:txBody>
      </p:sp>
      <p:sp>
        <p:nvSpPr>
          <p:cNvPr id="79897" name="Text Box 41"/>
          <p:cNvSpPr txBox="1">
            <a:spLocks noChangeArrowheads="1"/>
          </p:cNvSpPr>
          <p:nvPr/>
        </p:nvSpPr>
        <p:spPr bwMode="auto">
          <a:xfrm>
            <a:off x="6215063" y="4889500"/>
            <a:ext cx="609600" cy="366713"/>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t>u</a:t>
            </a:r>
            <a:r>
              <a:rPr lang="en-US" sz="1800" i="1" baseline="-25000"/>
              <a:t>i</a:t>
            </a:r>
          </a:p>
        </p:txBody>
      </p:sp>
      <p:sp>
        <p:nvSpPr>
          <p:cNvPr id="79898" name="Line 77"/>
          <p:cNvSpPr>
            <a:spLocks noChangeShapeType="1"/>
          </p:cNvSpPr>
          <p:nvPr/>
        </p:nvSpPr>
        <p:spPr bwMode="auto">
          <a:xfrm>
            <a:off x="2265363" y="3232150"/>
            <a:ext cx="0" cy="663575"/>
          </a:xfrm>
          <a:prstGeom prst="line">
            <a:avLst/>
          </a:prstGeom>
          <a:noFill/>
          <a:ln w="19050">
            <a:solidFill>
              <a:srgbClr val="CC0000"/>
            </a:solidFill>
            <a:round/>
            <a:headEnd/>
            <a:tailEnd/>
          </a:ln>
        </p:spPr>
        <p:txBody>
          <a:bodyPr/>
          <a:lstStyle/>
          <a:p>
            <a:endParaRPr lang="tr-TR"/>
          </a:p>
        </p:txBody>
      </p:sp>
      <p:sp>
        <p:nvSpPr>
          <p:cNvPr id="79899" name="Line 78"/>
          <p:cNvSpPr>
            <a:spLocks noChangeShapeType="1"/>
          </p:cNvSpPr>
          <p:nvPr/>
        </p:nvSpPr>
        <p:spPr bwMode="auto">
          <a:xfrm flipH="1">
            <a:off x="6478588" y="4146550"/>
            <a:ext cx="369887" cy="414338"/>
          </a:xfrm>
          <a:prstGeom prst="line">
            <a:avLst/>
          </a:prstGeom>
          <a:noFill/>
          <a:ln w="19050">
            <a:solidFill>
              <a:srgbClr val="CC0000"/>
            </a:solidFill>
            <a:round/>
            <a:headEnd/>
            <a:tailEnd/>
          </a:ln>
        </p:spPr>
        <p:txBody>
          <a:bodyPr/>
          <a:lstStyle/>
          <a:p>
            <a:endParaRPr lang="tr-TR"/>
          </a:p>
        </p:txBody>
      </p:sp>
      <p:sp>
        <p:nvSpPr>
          <p:cNvPr id="79900" name="Line 79"/>
          <p:cNvSpPr>
            <a:spLocks noChangeShapeType="1"/>
          </p:cNvSpPr>
          <p:nvPr/>
        </p:nvSpPr>
        <p:spPr bwMode="auto">
          <a:xfrm flipH="1" flipV="1">
            <a:off x="6508750" y="5092700"/>
            <a:ext cx="369888" cy="414338"/>
          </a:xfrm>
          <a:prstGeom prst="line">
            <a:avLst/>
          </a:prstGeom>
          <a:noFill/>
          <a:ln w="19050">
            <a:solidFill>
              <a:srgbClr val="CC0000"/>
            </a:solidFill>
            <a:round/>
            <a:headEnd/>
            <a:tailEnd/>
          </a:ln>
        </p:spPr>
        <p:txBody>
          <a:bodyPr/>
          <a:lstStyle/>
          <a:p>
            <a:endParaRPr lang="tr-TR"/>
          </a:p>
        </p:txBody>
      </p:sp>
      <p:grpSp>
        <p:nvGrpSpPr>
          <p:cNvPr id="79901" name="Group 81"/>
          <p:cNvGrpSpPr>
            <a:grpSpLocks/>
          </p:cNvGrpSpPr>
          <p:nvPr/>
        </p:nvGrpSpPr>
        <p:grpSpPr bwMode="auto">
          <a:xfrm>
            <a:off x="1535113" y="3332163"/>
            <a:ext cx="465137" cy="803275"/>
            <a:chOff x="4140" y="429"/>
            <a:chExt cx="1425" cy="2396"/>
          </a:xfrm>
        </p:grpSpPr>
        <p:sp>
          <p:nvSpPr>
            <p:cNvPr id="79915" name="Freeform 82"/>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79916" name="Rectangle 83"/>
            <p:cNvSpPr>
              <a:spLocks noChangeArrowheads="1"/>
            </p:cNvSpPr>
            <p:nvPr/>
          </p:nvSpPr>
          <p:spPr bwMode="auto">
            <a:xfrm>
              <a:off x="4208" y="429"/>
              <a:ext cx="1046" cy="2282"/>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79917" name="Freeform 84"/>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79918" name="Freeform 85"/>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9919" name="Rectangle 86"/>
            <p:cNvSpPr>
              <a:spLocks noChangeArrowheads="1"/>
            </p:cNvSpPr>
            <p:nvPr/>
          </p:nvSpPr>
          <p:spPr bwMode="auto">
            <a:xfrm>
              <a:off x="4213" y="694"/>
              <a:ext cx="593"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9920" name="Group 87"/>
            <p:cNvGrpSpPr>
              <a:grpSpLocks/>
            </p:cNvGrpSpPr>
            <p:nvPr/>
          </p:nvGrpSpPr>
          <p:grpSpPr bwMode="auto">
            <a:xfrm>
              <a:off x="4749" y="668"/>
              <a:ext cx="581" cy="145"/>
              <a:chOff x="614" y="2568"/>
              <a:chExt cx="725" cy="139"/>
            </a:xfrm>
          </p:grpSpPr>
          <p:sp>
            <p:nvSpPr>
              <p:cNvPr id="79945" name="AutoShape 88"/>
              <p:cNvSpPr>
                <a:spLocks noChangeArrowheads="1"/>
              </p:cNvSpPr>
              <p:nvPr/>
            </p:nvSpPr>
            <p:spPr bwMode="auto">
              <a:xfrm>
                <a:off x="613" y="2566"/>
                <a:ext cx="728" cy="141"/>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946" name="AutoShape 89"/>
              <p:cNvSpPr>
                <a:spLocks noChangeArrowheads="1"/>
              </p:cNvSpPr>
              <p:nvPr/>
            </p:nvSpPr>
            <p:spPr bwMode="auto">
              <a:xfrm>
                <a:off x="631" y="2584"/>
                <a:ext cx="692"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921" name="Rectangle 90"/>
            <p:cNvSpPr>
              <a:spLocks noChangeArrowheads="1"/>
            </p:cNvSpPr>
            <p:nvPr/>
          </p:nvSpPr>
          <p:spPr bwMode="auto">
            <a:xfrm>
              <a:off x="4223" y="1021"/>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9922" name="Group 91"/>
            <p:cNvGrpSpPr>
              <a:grpSpLocks/>
            </p:cNvGrpSpPr>
            <p:nvPr/>
          </p:nvGrpSpPr>
          <p:grpSpPr bwMode="auto">
            <a:xfrm>
              <a:off x="4747" y="994"/>
              <a:ext cx="581" cy="134"/>
              <a:chOff x="614" y="2568"/>
              <a:chExt cx="725" cy="139"/>
            </a:xfrm>
          </p:grpSpPr>
          <p:sp>
            <p:nvSpPr>
              <p:cNvPr id="79943" name="AutoShape 92"/>
              <p:cNvSpPr>
                <a:spLocks noChangeArrowheads="1"/>
              </p:cNvSpPr>
              <p:nvPr/>
            </p:nvSpPr>
            <p:spPr bwMode="auto">
              <a:xfrm>
                <a:off x="615" y="2566"/>
                <a:ext cx="722"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944" name="AutoShape 93"/>
              <p:cNvSpPr>
                <a:spLocks noChangeArrowheads="1"/>
              </p:cNvSpPr>
              <p:nvPr/>
            </p:nvSpPr>
            <p:spPr bwMode="auto">
              <a:xfrm>
                <a:off x="633" y="2581"/>
                <a:ext cx="686"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923" name="Rectangle 94"/>
            <p:cNvSpPr>
              <a:spLocks noChangeArrowheads="1"/>
            </p:cNvSpPr>
            <p:nvPr/>
          </p:nvSpPr>
          <p:spPr bwMode="auto">
            <a:xfrm>
              <a:off x="4218" y="1357"/>
              <a:ext cx="593"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79924" name="Rectangle 95"/>
            <p:cNvSpPr>
              <a:spLocks noChangeArrowheads="1"/>
            </p:cNvSpPr>
            <p:nvPr/>
          </p:nvSpPr>
          <p:spPr bwMode="auto">
            <a:xfrm>
              <a:off x="4228" y="1655"/>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79925" name="Group 96"/>
            <p:cNvGrpSpPr>
              <a:grpSpLocks/>
            </p:cNvGrpSpPr>
            <p:nvPr/>
          </p:nvGrpSpPr>
          <p:grpSpPr bwMode="auto">
            <a:xfrm>
              <a:off x="4735" y="1627"/>
              <a:ext cx="582" cy="151"/>
              <a:chOff x="614" y="2568"/>
              <a:chExt cx="725" cy="139"/>
            </a:xfrm>
          </p:grpSpPr>
          <p:sp>
            <p:nvSpPr>
              <p:cNvPr id="79941" name="AutoShape 97"/>
              <p:cNvSpPr>
                <a:spLocks noChangeArrowheads="1"/>
              </p:cNvSpPr>
              <p:nvPr/>
            </p:nvSpPr>
            <p:spPr bwMode="auto">
              <a:xfrm>
                <a:off x="612" y="2568"/>
                <a:ext cx="727"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942" name="AutoShape 98"/>
              <p:cNvSpPr>
                <a:spLocks noChangeArrowheads="1"/>
              </p:cNvSpPr>
              <p:nvPr/>
            </p:nvSpPr>
            <p:spPr bwMode="auto">
              <a:xfrm>
                <a:off x="630" y="2585"/>
                <a:ext cx="691"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926" name="Freeform 99"/>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79927" name="Group 100"/>
            <p:cNvGrpSpPr>
              <a:grpSpLocks/>
            </p:cNvGrpSpPr>
            <p:nvPr/>
          </p:nvGrpSpPr>
          <p:grpSpPr bwMode="auto">
            <a:xfrm>
              <a:off x="4739" y="1327"/>
              <a:ext cx="582" cy="139"/>
              <a:chOff x="614" y="2568"/>
              <a:chExt cx="725" cy="139"/>
            </a:xfrm>
          </p:grpSpPr>
          <p:sp>
            <p:nvSpPr>
              <p:cNvPr id="79939" name="AutoShape 101"/>
              <p:cNvSpPr>
                <a:spLocks noChangeArrowheads="1"/>
              </p:cNvSpPr>
              <p:nvPr/>
            </p:nvSpPr>
            <p:spPr bwMode="auto">
              <a:xfrm>
                <a:off x="613" y="2570"/>
                <a:ext cx="727"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79940" name="AutoShape 102"/>
              <p:cNvSpPr>
                <a:spLocks noChangeArrowheads="1"/>
              </p:cNvSpPr>
              <p:nvPr/>
            </p:nvSpPr>
            <p:spPr bwMode="auto">
              <a:xfrm>
                <a:off x="631" y="2584"/>
                <a:ext cx="691"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79928" name="Rectangle 103"/>
            <p:cNvSpPr>
              <a:spLocks noChangeArrowheads="1"/>
            </p:cNvSpPr>
            <p:nvPr/>
          </p:nvSpPr>
          <p:spPr bwMode="auto">
            <a:xfrm>
              <a:off x="5249" y="429"/>
              <a:ext cx="68"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79929" name="Freeform 104"/>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9930" name="Freeform 105"/>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79931" name="Oval 106"/>
            <p:cNvSpPr>
              <a:spLocks noChangeArrowheads="1"/>
            </p:cNvSpPr>
            <p:nvPr/>
          </p:nvSpPr>
          <p:spPr bwMode="auto">
            <a:xfrm>
              <a:off x="5516" y="2612"/>
              <a:ext cx="49" cy="95"/>
            </a:xfrm>
            <a:prstGeom prst="ellipse">
              <a:avLst/>
            </a:prstGeom>
            <a:solidFill>
              <a:srgbClr val="333333"/>
            </a:solidFill>
            <a:ln w="9525">
              <a:noFill/>
              <a:round/>
              <a:headEnd/>
              <a:tailEnd/>
            </a:ln>
          </p:spPr>
          <p:txBody>
            <a:bodyPr wrap="none" anchor="ctr"/>
            <a:lstStyle/>
            <a:p>
              <a:endParaRPr lang="tr-TR"/>
            </a:p>
          </p:txBody>
        </p:sp>
        <p:sp>
          <p:nvSpPr>
            <p:cNvPr id="79932" name="Freeform 107"/>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79933" name="AutoShape 108"/>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79934" name="AutoShape 109"/>
            <p:cNvSpPr>
              <a:spLocks noChangeArrowheads="1"/>
            </p:cNvSpPr>
            <p:nvPr/>
          </p:nvSpPr>
          <p:spPr bwMode="auto">
            <a:xfrm>
              <a:off x="4208" y="2711"/>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79935" name="Oval 110"/>
            <p:cNvSpPr>
              <a:spLocks noChangeArrowheads="1"/>
            </p:cNvSpPr>
            <p:nvPr/>
          </p:nvSpPr>
          <p:spPr bwMode="auto">
            <a:xfrm>
              <a:off x="4310" y="2385"/>
              <a:ext cx="156" cy="142"/>
            </a:xfrm>
            <a:prstGeom prst="ellipse">
              <a:avLst/>
            </a:prstGeom>
            <a:solidFill>
              <a:srgbClr val="33CC33"/>
            </a:solidFill>
            <a:ln w="9525">
              <a:noFill/>
              <a:round/>
              <a:headEnd/>
              <a:tailEnd/>
            </a:ln>
          </p:spPr>
          <p:txBody>
            <a:bodyPr wrap="none" anchor="ctr"/>
            <a:lstStyle/>
            <a:p>
              <a:endParaRPr lang="tr-TR"/>
            </a:p>
          </p:txBody>
        </p:sp>
        <p:sp>
          <p:nvSpPr>
            <p:cNvPr id="79936" name="Oval 111"/>
            <p:cNvSpPr>
              <a:spLocks noChangeArrowheads="1"/>
            </p:cNvSpPr>
            <p:nvPr/>
          </p:nvSpPr>
          <p:spPr bwMode="auto">
            <a:xfrm>
              <a:off x="4485" y="2385"/>
              <a:ext cx="160"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79937" name="Oval 112"/>
            <p:cNvSpPr>
              <a:spLocks noChangeArrowheads="1"/>
            </p:cNvSpPr>
            <p:nvPr/>
          </p:nvSpPr>
          <p:spPr bwMode="auto">
            <a:xfrm>
              <a:off x="4660" y="2380"/>
              <a:ext cx="160" cy="142"/>
            </a:xfrm>
            <a:prstGeom prst="ellipse">
              <a:avLst/>
            </a:prstGeom>
            <a:solidFill>
              <a:srgbClr val="33CC33"/>
            </a:solidFill>
            <a:ln w="9525">
              <a:noFill/>
              <a:round/>
              <a:headEnd/>
              <a:tailEnd/>
            </a:ln>
          </p:spPr>
          <p:txBody>
            <a:bodyPr wrap="none" anchor="ctr"/>
            <a:lstStyle/>
            <a:p>
              <a:endParaRPr lang="tr-TR"/>
            </a:p>
          </p:txBody>
        </p:sp>
        <p:sp>
          <p:nvSpPr>
            <p:cNvPr id="79938" name="Rectangle 113"/>
            <p:cNvSpPr>
              <a:spLocks noChangeArrowheads="1"/>
            </p:cNvSpPr>
            <p:nvPr/>
          </p:nvSpPr>
          <p:spPr bwMode="auto">
            <a:xfrm>
              <a:off x="5064" y="1835"/>
              <a:ext cx="83" cy="762"/>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79902" name="Group 114"/>
          <p:cNvGrpSpPr>
            <a:grpSpLocks/>
          </p:cNvGrpSpPr>
          <p:nvPr/>
        </p:nvGrpSpPr>
        <p:grpSpPr bwMode="auto">
          <a:xfrm>
            <a:off x="444500" y="4635500"/>
            <a:ext cx="925513" cy="795338"/>
            <a:chOff x="-44" y="1473"/>
            <a:chExt cx="981" cy="1105"/>
          </a:xfrm>
        </p:grpSpPr>
        <p:pic>
          <p:nvPicPr>
            <p:cNvPr id="79913" name="Picture 115"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79914" name="Freeform 11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79903" name="Group 117"/>
          <p:cNvGrpSpPr>
            <a:grpSpLocks/>
          </p:cNvGrpSpPr>
          <p:nvPr/>
        </p:nvGrpSpPr>
        <p:grpSpPr bwMode="auto">
          <a:xfrm>
            <a:off x="3665538" y="2816225"/>
            <a:ext cx="925512" cy="795338"/>
            <a:chOff x="-44" y="1473"/>
            <a:chExt cx="981" cy="1105"/>
          </a:xfrm>
        </p:grpSpPr>
        <p:pic>
          <p:nvPicPr>
            <p:cNvPr id="79911" name="Picture 118"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79912" name="Freeform 11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79904" name="Group 120"/>
          <p:cNvGrpSpPr>
            <a:grpSpLocks/>
          </p:cNvGrpSpPr>
          <p:nvPr/>
        </p:nvGrpSpPr>
        <p:grpSpPr bwMode="auto">
          <a:xfrm>
            <a:off x="4710113" y="2957513"/>
            <a:ext cx="925512" cy="795337"/>
            <a:chOff x="-44" y="1473"/>
            <a:chExt cx="981" cy="1105"/>
          </a:xfrm>
        </p:grpSpPr>
        <p:pic>
          <p:nvPicPr>
            <p:cNvPr id="79909" name="Picture 121"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79910" name="Freeform 12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79905" name="Group 123"/>
          <p:cNvGrpSpPr>
            <a:grpSpLocks/>
          </p:cNvGrpSpPr>
          <p:nvPr/>
        </p:nvGrpSpPr>
        <p:grpSpPr bwMode="auto">
          <a:xfrm flipH="1">
            <a:off x="7180263" y="4405313"/>
            <a:ext cx="925512" cy="795337"/>
            <a:chOff x="-44" y="1473"/>
            <a:chExt cx="981" cy="1105"/>
          </a:xfrm>
        </p:grpSpPr>
        <p:pic>
          <p:nvPicPr>
            <p:cNvPr id="79907" name="Picture 124"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79908" name="Freeform 12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2" name="Veri Yer Tutucusu 1"/>
          <p:cNvSpPr>
            <a:spLocks noGrp="1"/>
          </p:cNvSpPr>
          <p:nvPr>
            <p:ph type="dt" sz="quarter" idx="10"/>
          </p:nvPr>
        </p:nvSpPr>
        <p:spPr/>
        <p:txBody>
          <a:bodyPr/>
          <a:lstStyle/>
          <a:p>
            <a:pPr>
              <a:defRPr/>
            </a:pPr>
            <a:fld id="{B7258033-C2BC-4E65-82AF-14600BF8EC98}" type="datetime1">
              <a:rPr/>
              <a:pPr>
                <a:defRPr/>
              </a:pPr>
              <a:t>10/16/2012</a:t>
            </a:fld>
            <a:endParaRP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80899" name="Rectangle 8"/>
          <p:cNvSpPr>
            <a:spLocks noGrp="1" noChangeArrowheads="1"/>
          </p:cNvSpPr>
          <p:nvPr>
            <p:ph type="sldNum" sz="quarter" idx="12"/>
          </p:nvPr>
        </p:nvSpPr>
        <p:spPr>
          <a:noFill/>
        </p:spPr>
        <p:txBody>
          <a:bodyPr/>
          <a:lstStyle/>
          <a:p>
            <a:r>
              <a:rPr lang="en-US" smtClean="0">
                <a:latin typeface="Tahoma" pitchFamily="34" charset="0"/>
              </a:rPr>
              <a:t>2-</a:t>
            </a:r>
            <a:fld id="{2700251C-98A2-4023-9C33-99A55DAFF26F}" type="slidenum">
              <a:rPr lang="en-US" smtClean="0">
                <a:latin typeface="Tahoma" pitchFamily="34" charset="0"/>
              </a:rPr>
              <a:pPr/>
              <a:t>78</a:t>
            </a:fld>
            <a:endParaRPr lang="en-US" smtClean="0">
              <a:latin typeface="Tahoma" pitchFamily="34" charset="0"/>
            </a:endParaRPr>
          </a:p>
        </p:txBody>
      </p:sp>
      <p:sp>
        <p:nvSpPr>
          <p:cNvPr id="80900" name="Rectangle 2"/>
          <p:cNvSpPr>
            <a:spLocks noGrp="1" noChangeArrowheads="1"/>
          </p:cNvSpPr>
          <p:nvPr>
            <p:ph type="title"/>
          </p:nvPr>
        </p:nvSpPr>
        <p:spPr>
          <a:xfrm>
            <a:off x="298450" y="61913"/>
            <a:ext cx="8520113" cy="1143000"/>
          </a:xfrm>
        </p:spPr>
        <p:txBody>
          <a:bodyPr/>
          <a:lstStyle/>
          <a:p>
            <a:r>
              <a:rPr lang="en-US" sz="3600" smtClean="0">
                <a:ea typeface="ＭＳ Ｐゴシック" pitchFamily="34" charset="-128"/>
              </a:rPr>
              <a:t>File distribution time: client-server</a:t>
            </a:r>
          </a:p>
        </p:txBody>
      </p:sp>
      <p:sp>
        <p:nvSpPr>
          <p:cNvPr id="80901" name="Rectangle 47"/>
          <p:cNvSpPr>
            <a:spLocks noGrp="1" noChangeArrowheads="1"/>
          </p:cNvSpPr>
          <p:nvPr>
            <p:ph type="body" idx="1"/>
          </p:nvPr>
        </p:nvSpPr>
        <p:spPr>
          <a:xfrm>
            <a:off x="322263" y="1252538"/>
            <a:ext cx="4100512" cy="2014537"/>
          </a:xfrm>
        </p:spPr>
        <p:txBody>
          <a:bodyPr/>
          <a:lstStyle/>
          <a:p>
            <a:r>
              <a:rPr lang="en-US" sz="2400" i="1" smtClean="0">
                <a:solidFill>
                  <a:srgbClr val="CC0000"/>
                </a:solidFill>
                <a:ea typeface="ＭＳ Ｐゴシック" pitchFamily="34" charset="-128"/>
              </a:rPr>
              <a:t>server transmission: </a:t>
            </a:r>
            <a:r>
              <a:rPr lang="en-US" sz="2400" smtClean="0">
                <a:ea typeface="ＭＳ Ｐゴシック" pitchFamily="34" charset="-128"/>
              </a:rPr>
              <a:t>must</a:t>
            </a:r>
            <a:r>
              <a:rPr lang="en-US" sz="2400" i="1" smtClean="0">
                <a:solidFill>
                  <a:srgbClr val="CC0000"/>
                </a:solidFill>
                <a:ea typeface="ＭＳ Ｐゴシック" pitchFamily="34" charset="-128"/>
              </a:rPr>
              <a:t> </a:t>
            </a:r>
            <a:r>
              <a:rPr lang="en-US" sz="2400" smtClean="0">
                <a:ea typeface="ＭＳ Ｐゴシック" pitchFamily="34" charset="-128"/>
              </a:rPr>
              <a:t>sequentially send (upload) </a:t>
            </a:r>
            <a:r>
              <a:rPr lang="en-US" sz="2400" i="1" smtClean="0">
                <a:ea typeface="ＭＳ Ｐゴシック" pitchFamily="34" charset="-128"/>
              </a:rPr>
              <a:t>N </a:t>
            </a:r>
            <a:r>
              <a:rPr lang="en-US" sz="2400" smtClean="0">
                <a:ea typeface="ＭＳ Ｐゴシック" pitchFamily="34" charset="-128"/>
              </a:rPr>
              <a:t>file</a:t>
            </a:r>
            <a:r>
              <a:rPr lang="en-US" sz="2400" i="1" smtClean="0">
                <a:ea typeface="ＭＳ Ｐゴシック" pitchFamily="34" charset="-128"/>
              </a:rPr>
              <a:t> </a:t>
            </a:r>
            <a:r>
              <a:rPr lang="en-US" sz="2400" smtClean="0">
                <a:ea typeface="ＭＳ Ｐゴシック" pitchFamily="34" charset="-128"/>
              </a:rPr>
              <a:t>copies</a:t>
            </a:r>
            <a:r>
              <a:rPr lang="en-US" sz="2600" smtClean="0">
                <a:ea typeface="ＭＳ Ｐゴシック" pitchFamily="34" charset="-128"/>
              </a:rPr>
              <a:t>:</a:t>
            </a:r>
          </a:p>
          <a:p>
            <a:pPr lvl="1">
              <a:lnSpc>
                <a:spcPct val="100000"/>
              </a:lnSpc>
              <a:buSzPct val="85000"/>
            </a:pPr>
            <a:r>
              <a:rPr lang="en-US" sz="2000" smtClean="0">
                <a:ea typeface="ＭＳ Ｐゴシック" pitchFamily="34" charset="-128"/>
              </a:rPr>
              <a:t>time to send one copy: </a:t>
            </a:r>
            <a:r>
              <a:rPr lang="en-US" sz="2000" i="1" smtClean="0">
                <a:ea typeface="ＭＳ Ｐゴシック" pitchFamily="34" charset="-128"/>
              </a:rPr>
              <a:t>F/u</a:t>
            </a:r>
            <a:r>
              <a:rPr lang="en-US" sz="2000" i="1" baseline="-25000" smtClean="0">
                <a:ea typeface="ＭＳ Ｐゴシック" pitchFamily="34" charset="-128"/>
              </a:rPr>
              <a:t>s </a:t>
            </a:r>
            <a:endParaRPr lang="en-US" sz="2000" smtClean="0">
              <a:ea typeface="ＭＳ Ｐゴシック" pitchFamily="34" charset="-128"/>
            </a:endParaRPr>
          </a:p>
          <a:p>
            <a:pPr lvl="1">
              <a:lnSpc>
                <a:spcPct val="100000"/>
              </a:lnSpc>
              <a:buSzPct val="85000"/>
            </a:pPr>
            <a:r>
              <a:rPr lang="en-US" sz="2000" smtClean="0">
                <a:ea typeface="ＭＳ Ｐゴシック" pitchFamily="34" charset="-128"/>
              </a:rPr>
              <a:t>time to send N copies: </a:t>
            </a:r>
            <a:r>
              <a:rPr lang="en-US" sz="2000" i="1" smtClean="0">
                <a:ea typeface="ＭＳ Ｐゴシック" pitchFamily="34" charset="-128"/>
              </a:rPr>
              <a:t>NF/u</a:t>
            </a:r>
            <a:r>
              <a:rPr lang="en-US" sz="2000" i="1" baseline="-25000" smtClean="0">
                <a:ea typeface="ＭＳ Ｐゴシック" pitchFamily="34" charset="-128"/>
              </a:rPr>
              <a:t>s</a:t>
            </a:r>
            <a:endParaRPr lang="en-US" sz="2000" smtClean="0">
              <a:ea typeface="ＭＳ Ｐゴシック" pitchFamily="34" charset="-128"/>
            </a:endParaRPr>
          </a:p>
        </p:txBody>
      </p:sp>
      <p:sp>
        <p:nvSpPr>
          <p:cNvPr id="245813" name="Line 53"/>
          <p:cNvSpPr>
            <a:spLocks noChangeShapeType="1"/>
          </p:cNvSpPr>
          <p:nvPr/>
        </p:nvSpPr>
        <p:spPr bwMode="auto">
          <a:xfrm flipV="1">
            <a:off x="5746750" y="5368925"/>
            <a:ext cx="430213" cy="692150"/>
          </a:xfrm>
          <a:prstGeom prst="line">
            <a:avLst/>
          </a:prstGeom>
          <a:noFill/>
          <a:ln w="9525">
            <a:solidFill>
              <a:srgbClr val="CC0000"/>
            </a:solidFill>
            <a:round/>
            <a:headEnd/>
            <a:tailEnd/>
          </a:ln>
        </p:spPr>
        <p:txBody>
          <a:bodyPr/>
          <a:lstStyle/>
          <a:p>
            <a:endParaRPr lang="tr-TR"/>
          </a:p>
        </p:txBody>
      </p:sp>
      <p:sp>
        <p:nvSpPr>
          <p:cNvPr id="245814" name="Text Box 54"/>
          <p:cNvSpPr txBox="1">
            <a:spLocks noChangeArrowheads="1"/>
          </p:cNvSpPr>
          <p:nvPr/>
        </p:nvSpPr>
        <p:spPr bwMode="auto">
          <a:xfrm>
            <a:off x="5484813" y="6022975"/>
            <a:ext cx="2670175" cy="336550"/>
          </a:xfrm>
          <a:prstGeom prst="rect">
            <a:avLst/>
          </a:prstGeom>
          <a:noFill/>
          <a:ln w="9525">
            <a:noFill/>
            <a:miter lim="800000"/>
            <a:headEnd/>
            <a:tailEnd/>
          </a:ln>
        </p:spPr>
        <p:txBody>
          <a:bodyPr wrap="none">
            <a:spAutoFit/>
          </a:bodyPr>
          <a:lstStyle/>
          <a:p>
            <a:pPr marL="342900" indent="-342900">
              <a:lnSpc>
                <a:spcPct val="80000"/>
              </a:lnSpc>
            </a:pPr>
            <a:r>
              <a:rPr lang="en-US"/>
              <a:t>increases linearly in N</a:t>
            </a:r>
          </a:p>
        </p:txBody>
      </p:sp>
      <p:sp>
        <p:nvSpPr>
          <p:cNvPr id="80904" name="Text Box 51"/>
          <p:cNvSpPr txBox="1">
            <a:spLocks noChangeArrowheads="1"/>
          </p:cNvSpPr>
          <p:nvPr/>
        </p:nvSpPr>
        <p:spPr bwMode="auto">
          <a:xfrm>
            <a:off x="1249363" y="4662488"/>
            <a:ext cx="2786062" cy="1006475"/>
          </a:xfrm>
          <a:prstGeom prst="rect">
            <a:avLst/>
          </a:prstGeom>
          <a:noFill/>
          <a:ln w="9525">
            <a:noFill/>
            <a:miter lim="800000"/>
            <a:headEnd/>
            <a:tailEnd/>
          </a:ln>
        </p:spPr>
        <p:txBody>
          <a:bodyPr wrap="none">
            <a:spAutoFit/>
          </a:bodyPr>
          <a:lstStyle/>
          <a:p>
            <a:pPr marL="342900" indent="-342900" algn="r">
              <a:lnSpc>
                <a:spcPct val="80000"/>
              </a:lnSpc>
            </a:pPr>
            <a:r>
              <a:rPr lang="en-US" i="1"/>
              <a:t>time to  distribute F </a:t>
            </a:r>
          </a:p>
          <a:p>
            <a:pPr marL="342900" indent="-342900" algn="r">
              <a:lnSpc>
                <a:spcPct val="80000"/>
              </a:lnSpc>
            </a:pPr>
            <a:r>
              <a:rPr lang="en-US" i="1"/>
              <a:t>to N clients using </a:t>
            </a:r>
          </a:p>
          <a:p>
            <a:pPr marL="342900" indent="-342900" algn="r">
              <a:lnSpc>
                <a:spcPct val="80000"/>
              </a:lnSpc>
            </a:pPr>
            <a:r>
              <a:rPr lang="en-US" i="1"/>
              <a:t>client-server approach</a:t>
            </a:r>
            <a:r>
              <a:rPr lang="en-US" sz="2400">
                <a:latin typeface="Comic Sans MS" pitchFamily="66" charset="0"/>
              </a:rPr>
              <a:t> </a:t>
            </a:r>
            <a:endParaRPr lang="en-US" sz="2800">
              <a:latin typeface="Comic Sans MS" pitchFamily="66" charset="0"/>
            </a:endParaRPr>
          </a:p>
        </p:txBody>
      </p:sp>
      <p:sp>
        <p:nvSpPr>
          <p:cNvPr id="80905" name="Rectangle 55"/>
          <p:cNvSpPr>
            <a:spLocks noChangeArrowheads="1"/>
          </p:cNvSpPr>
          <p:nvPr/>
        </p:nvSpPr>
        <p:spPr bwMode="auto">
          <a:xfrm>
            <a:off x="1157288" y="4591050"/>
            <a:ext cx="7032625" cy="1235075"/>
          </a:xfrm>
          <a:prstGeom prst="rect">
            <a:avLst/>
          </a:prstGeom>
          <a:noFill/>
          <a:ln w="19050">
            <a:solidFill>
              <a:srgbClr val="CC0000"/>
            </a:solidFill>
            <a:miter lim="800000"/>
            <a:headEnd/>
            <a:tailEnd/>
          </a:ln>
        </p:spPr>
        <p:txBody>
          <a:bodyPr wrap="none" anchor="ctr"/>
          <a:lstStyle/>
          <a:p>
            <a:endParaRPr lang="tr-TR" sz="2400">
              <a:latin typeface="Comic Sans MS" pitchFamily="66" charset="0"/>
            </a:endParaRPr>
          </a:p>
        </p:txBody>
      </p:sp>
      <p:pic>
        <p:nvPicPr>
          <p:cNvPr id="80906" name="Picture 58" descr="underline_base"/>
          <p:cNvPicPr>
            <a:picLocks noChangeArrowheads="1"/>
          </p:cNvPicPr>
          <p:nvPr/>
        </p:nvPicPr>
        <p:blipFill>
          <a:blip r:embed="rId3"/>
          <a:srcRect/>
          <a:stretch>
            <a:fillRect/>
          </a:stretch>
        </p:blipFill>
        <p:spPr bwMode="auto">
          <a:xfrm>
            <a:off x="358775" y="857250"/>
            <a:ext cx="6518275" cy="174625"/>
          </a:xfrm>
          <a:prstGeom prst="rect">
            <a:avLst/>
          </a:prstGeom>
          <a:noFill/>
          <a:ln w="9525">
            <a:noFill/>
            <a:miter lim="800000"/>
            <a:headEnd/>
            <a:tailEnd/>
          </a:ln>
        </p:spPr>
      </p:pic>
      <p:sp>
        <p:nvSpPr>
          <p:cNvPr id="80907" name="Text Box 96"/>
          <p:cNvSpPr txBox="1">
            <a:spLocks noChangeArrowheads="1"/>
          </p:cNvSpPr>
          <p:nvPr/>
        </p:nvSpPr>
        <p:spPr bwMode="auto">
          <a:xfrm>
            <a:off x="3946525" y="4905375"/>
            <a:ext cx="4238625" cy="519113"/>
          </a:xfrm>
          <a:prstGeom prst="rect">
            <a:avLst/>
          </a:prstGeom>
          <a:noFill/>
          <a:ln w="9525">
            <a:noFill/>
            <a:miter lim="800000"/>
            <a:headEnd/>
            <a:tailEnd/>
          </a:ln>
        </p:spPr>
        <p:txBody>
          <a:bodyPr wrap="none">
            <a:spAutoFit/>
          </a:bodyPr>
          <a:lstStyle/>
          <a:p>
            <a:pPr marL="342900" indent="-342900"/>
            <a:r>
              <a:rPr lang="en-US" sz="2800" i="1"/>
              <a:t> D</a:t>
            </a:r>
            <a:r>
              <a:rPr lang="en-US" sz="2800" i="1" baseline="-25000"/>
              <a:t>c-s</a:t>
            </a:r>
            <a:r>
              <a:rPr lang="en-US" sz="2800" i="1"/>
              <a:t> &gt; max{NF/u</a:t>
            </a:r>
            <a:r>
              <a:rPr lang="en-US" sz="2800" i="1" baseline="-25000"/>
              <a:t>s,</a:t>
            </a:r>
            <a:r>
              <a:rPr lang="en-US" sz="2800" i="1"/>
              <a:t>,F/d</a:t>
            </a:r>
            <a:r>
              <a:rPr lang="en-US" sz="2800" i="1" baseline="-25000"/>
              <a:t>min</a:t>
            </a:r>
            <a:r>
              <a:rPr lang="en-US" sz="2800" i="1"/>
              <a:t>}</a:t>
            </a:r>
            <a:r>
              <a:rPr lang="en-US" sz="2800" i="1">
                <a:solidFill>
                  <a:srgbClr val="CC0000"/>
                </a:solidFill>
              </a:rPr>
              <a:t> </a:t>
            </a:r>
          </a:p>
        </p:txBody>
      </p:sp>
      <p:sp>
        <p:nvSpPr>
          <p:cNvPr id="80908" name="Rectangle 47"/>
          <p:cNvSpPr>
            <a:spLocks noChangeArrowheads="1"/>
          </p:cNvSpPr>
          <p:nvPr/>
        </p:nvSpPr>
        <p:spPr bwMode="auto">
          <a:xfrm>
            <a:off x="363538" y="3081338"/>
            <a:ext cx="4316412" cy="2014537"/>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Char char="v"/>
            </a:pPr>
            <a:r>
              <a:rPr lang="en-US" sz="2400" i="1">
                <a:solidFill>
                  <a:srgbClr val="CC0000"/>
                </a:solidFill>
                <a:latin typeface="Gill Sans MT" pitchFamily="34" charset="0"/>
              </a:rPr>
              <a:t>client: </a:t>
            </a:r>
            <a:r>
              <a:rPr lang="en-US" sz="2400">
                <a:latin typeface="Gill Sans MT" pitchFamily="34" charset="0"/>
              </a:rPr>
              <a:t>each client must download file copy</a:t>
            </a:r>
          </a:p>
          <a:p>
            <a:pPr marL="742950" lvl="1" indent="-285750">
              <a:lnSpc>
                <a:spcPct val="85000"/>
              </a:lnSpc>
              <a:buClr>
                <a:srgbClr val="000099"/>
              </a:buClr>
              <a:buSzTx/>
              <a:buFont typeface="Wingdings" pitchFamily="2" charset="2"/>
              <a:buChar char="§"/>
            </a:pPr>
            <a:r>
              <a:rPr lang="en-US">
                <a:latin typeface="Gill Sans MT" pitchFamily="34" charset="0"/>
              </a:rPr>
              <a:t>d</a:t>
            </a:r>
            <a:r>
              <a:rPr lang="en-US" baseline="-25000">
                <a:latin typeface="Gill Sans MT" pitchFamily="34" charset="0"/>
              </a:rPr>
              <a:t>min</a:t>
            </a:r>
            <a:r>
              <a:rPr lang="en-US">
                <a:latin typeface="Gill Sans MT" pitchFamily="34" charset="0"/>
              </a:rPr>
              <a:t> = min client download rate</a:t>
            </a:r>
          </a:p>
          <a:p>
            <a:pPr marL="742950" lvl="1" indent="-285750">
              <a:lnSpc>
                <a:spcPct val="85000"/>
              </a:lnSpc>
              <a:buClr>
                <a:srgbClr val="000099"/>
              </a:buClr>
              <a:buSzTx/>
              <a:buFont typeface="Wingdings" pitchFamily="2" charset="2"/>
              <a:buChar char="§"/>
            </a:pPr>
            <a:r>
              <a:rPr lang="en-US">
                <a:latin typeface="Gill Sans MT" pitchFamily="34" charset="0"/>
              </a:rPr>
              <a:t>min client download time: F/d</a:t>
            </a:r>
            <a:r>
              <a:rPr lang="en-US" baseline="-25000">
                <a:latin typeface="Gill Sans MT" pitchFamily="34" charset="0"/>
              </a:rPr>
              <a:t>min</a:t>
            </a:r>
            <a:r>
              <a:rPr lang="en-US" i="1">
                <a:solidFill>
                  <a:srgbClr val="CC0000"/>
                </a:solidFill>
                <a:latin typeface="Gill Sans MT" pitchFamily="34" charset="0"/>
              </a:rPr>
              <a:t> </a:t>
            </a:r>
            <a:endParaRPr lang="en-US">
              <a:latin typeface="Gill Sans MT" pitchFamily="34" charset="0"/>
            </a:endParaRPr>
          </a:p>
        </p:txBody>
      </p:sp>
      <p:sp>
        <p:nvSpPr>
          <p:cNvPr id="80909" name="Line 120"/>
          <p:cNvSpPr>
            <a:spLocks noChangeShapeType="1"/>
          </p:cNvSpPr>
          <p:nvPr/>
        </p:nvSpPr>
        <p:spPr bwMode="auto">
          <a:xfrm>
            <a:off x="4843463" y="5334000"/>
            <a:ext cx="174625" cy="0"/>
          </a:xfrm>
          <a:prstGeom prst="line">
            <a:avLst/>
          </a:prstGeom>
          <a:noFill/>
          <a:ln w="28575">
            <a:solidFill>
              <a:schemeClr val="tx1"/>
            </a:solidFill>
            <a:round/>
            <a:headEnd/>
            <a:tailEnd/>
          </a:ln>
        </p:spPr>
        <p:txBody>
          <a:bodyPr/>
          <a:lstStyle/>
          <a:p>
            <a:endParaRPr lang="tr-TR"/>
          </a:p>
        </p:txBody>
      </p:sp>
      <p:sp>
        <p:nvSpPr>
          <p:cNvPr id="80910" name="Freeform 4"/>
          <p:cNvSpPr>
            <a:spLocks/>
          </p:cNvSpPr>
          <p:nvPr/>
        </p:nvSpPr>
        <p:spPr bwMode="auto">
          <a:xfrm>
            <a:off x="5600700" y="2111375"/>
            <a:ext cx="2136775" cy="1209675"/>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p:spPr>
        <p:txBody>
          <a:bodyPr wrap="none" anchor="ctr"/>
          <a:lstStyle/>
          <a:p>
            <a:endParaRPr lang="tr-TR"/>
          </a:p>
        </p:txBody>
      </p:sp>
      <p:sp>
        <p:nvSpPr>
          <p:cNvPr id="80911" name="Line 14"/>
          <p:cNvSpPr>
            <a:spLocks noChangeShapeType="1"/>
          </p:cNvSpPr>
          <p:nvPr/>
        </p:nvSpPr>
        <p:spPr bwMode="auto">
          <a:xfrm>
            <a:off x="5338763" y="2085975"/>
            <a:ext cx="455612" cy="214313"/>
          </a:xfrm>
          <a:prstGeom prst="line">
            <a:avLst/>
          </a:prstGeom>
          <a:noFill/>
          <a:ln w="9525">
            <a:solidFill>
              <a:schemeClr val="tx1"/>
            </a:solidFill>
            <a:round/>
            <a:headEnd/>
            <a:tailEnd type="triangle" w="med" len="med"/>
          </a:ln>
        </p:spPr>
        <p:txBody>
          <a:bodyPr/>
          <a:lstStyle/>
          <a:p>
            <a:endParaRPr lang="tr-TR"/>
          </a:p>
        </p:txBody>
      </p:sp>
      <p:sp>
        <p:nvSpPr>
          <p:cNvPr id="80912" name="Text Box 15"/>
          <p:cNvSpPr txBox="1">
            <a:spLocks noChangeArrowheads="1"/>
          </p:cNvSpPr>
          <p:nvPr/>
        </p:nvSpPr>
        <p:spPr bwMode="auto">
          <a:xfrm>
            <a:off x="5364163" y="1763713"/>
            <a:ext cx="366712" cy="336550"/>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600" i="1"/>
              <a:t>u</a:t>
            </a:r>
            <a:r>
              <a:rPr lang="en-US" sz="1600" i="1" baseline="-25000"/>
              <a:t>s</a:t>
            </a:r>
          </a:p>
        </p:txBody>
      </p:sp>
      <p:sp>
        <p:nvSpPr>
          <p:cNvPr id="80913" name="Line 39"/>
          <p:cNvSpPr>
            <a:spLocks noChangeShapeType="1"/>
          </p:cNvSpPr>
          <p:nvPr/>
        </p:nvSpPr>
        <p:spPr bwMode="auto">
          <a:xfrm>
            <a:off x="5089525" y="2713038"/>
            <a:ext cx="574675" cy="0"/>
          </a:xfrm>
          <a:prstGeom prst="line">
            <a:avLst/>
          </a:prstGeom>
          <a:noFill/>
          <a:ln w="9525">
            <a:solidFill>
              <a:schemeClr val="tx1"/>
            </a:solidFill>
            <a:round/>
            <a:headEnd/>
            <a:tailEnd type="triangle" w="med" len="med"/>
          </a:ln>
        </p:spPr>
        <p:txBody>
          <a:bodyPr/>
          <a:lstStyle/>
          <a:p>
            <a:endParaRPr lang="tr-TR"/>
          </a:p>
        </p:txBody>
      </p:sp>
      <p:sp>
        <p:nvSpPr>
          <p:cNvPr id="80914" name="Line 40"/>
          <p:cNvSpPr>
            <a:spLocks noChangeShapeType="1"/>
          </p:cNvSpPr>
          <p:nvPr/>
        </p:nvSpPr>
        <p:spPr bwMode="auto">
          <a:xfrm flipH="1">
            <a:off x="5119688" y="2814638"/>
            <a:ext cx="566737" cy="0"/>
          </a:xfrm>
          <a:prstGeom prst="line">
            <a:avLst/>
          </a:prstGeom>
          <a:noFill/>
          <a:ln w="9525">
            <a:solidFill>
              <a:schemeClr val="tx1"/>
            </a:solidFill>
            <a:round/>
            <a:headEnd/>
            <a:tailEnd type="triangle" w="med" len="med"/>
          </a:ln>
        </p:spPr>
        <p:txBody>
          <a:bodyPr/>
          <a:lstStyle/>
          <a:p>
            <a:endParaRPr lang="tr-TR"/>
          </a:p>
        </p:txBody>
      </p:sp>
      <p:sp>
        <p:nvSpPr>
          <p:cNvPr id="80915" name="Text Box 44"/>
          <p:cNvSpPr txBox="1">
            <a:spLocks noChangeArrowheads="1"/>
          </p:cNvSpPr>
          <p:nvPr/>
        </p:nvSpPr>
        <p:spPr bwMode="auto">
          <a:xfrm>
            <a:off x="6183313" y="2460625"/>
            <a:ext cx="895350" cy="336550"/>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600">
                <a:solidFill>
                  <a:schemeClr val="bg1"/>
                </a:solidFill>
              </a:rPr>
              <a:t>network</a:t>
            </a:r>
          </a:p>
        </p:txBody>
      </p:sp>
      <p:sp>
        <p:nvSpPr>
          <p:cNvPr id="80916" name="AutoShape 327"/>
          <p:cNvSpPr>
            <a:spLocks noChangeArrowheads="1"/>
          </p:cNvSpPr>
          <p:nvPr/>
        </p:nvSpPr>
        <p:spPr bwMode="auto">
          <a:xfrm>
            <a:off x="4740275" y="1562100"/>
            <a:ext cx="334963" cy="401638"/>
          </a:xfrm>
          <a:prstGeom prst="can">
            <a:avLst>
              <a:gd name="adj" fmla="val 24242"/>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800">
              <a:cs typeface="Arial" charset="0"/>
            </a:endParaRPr>
          </a:p>
        </p:txBody>
      </p:sp>
      <p:sp>
        <p:nvSpPr>
          <p:cNvPr id="80917" name="Line 22"/>
          <p:cNvSpPr>
            <a:spLocks noChangeShapeType="1"/>
          </p:cNvSpPr>
          <p:nvPr/>
        </p:nvSpPr>
        <p:spPr bwMode="auto">
          <a:xfrm flipV="1">
            <a:off x="7000875" y="1819275"/>
            <a:ext cx="180975" cy="530225"/>
          </a:xfrm>
          <a:prstGeom prst="line">
            <a:avLst/>
          </a:prstGeom>
          <a:noFill/>
          <a:ln w="9525">
            <a:solidFill>
              <a:schemeClr val="tx1"/>
            </a:solidFill>
            <a:round/>
            <a:headEnd type="triangle" w="med" len="med"/>
            <a:tailEnd/>
          </a:ln>
        </p:spPr>
        <p:txBody>
          <a:bodyPr/>
          <a:lstStyle/>
          <a:p>
            <a:endParaRPr lang="tr-TR"/>
          </a:p>
        </p:txBody>
      </p:sp>
      <p:sp>
        <p:nvSpPr>
          <p:cNvPr id="80918" name="Line 23"/>
          <p:cNvSpPr>
            <a:spLocks noChangeShapeType="1"/>
          </p:cNvSpPr>
          <p:nvPr/>
        </p:nvSpPr>
        <p:spPr bwMode="auto">
          <a:xfrm flipH="1">
            <a:off x="7078663" y="1825625"/>
            <a:ext cx="187325" cy="534988"/>
          </a:xfrm>
          <a:prstGeom prst="line">
            <a:avLst/>
          </a:prstGeom>
          <a:noFill/>
          <a:ln w="9525">
            <a:solidFill>
              <a:schemeClr val="tx1"/>
            </a:solidFill>
            <a:round/>
            <a:headEnd type="triangle" w="med" len="med"/>
            <a:tailEnd/>
          </a:ln>
        </p:spPr>
        <p:txBody>
          <a:bodyPr/>
          <a:lstStyle/>
          <a:p>
            <a:endParaRPr lang="tr-TR"/>
          </a:p>
        </p:txBody>
      </p:sp>
      <p:sp>
        <p:nvSpPr>
          <p:cNvPr id="80919" name="Line 22"/>
          <p:cNvSpPr>
            <a:spLocks noChangeShapeType="1"/>
          </p:cNvSpPr>
          <p:nvPr/>
        </p:nvSpPr>
        <p:spPr bwMode="auto">
          <a:xfrm flipV="1">
            <a:off x="6416675" y="1736725"/>
            <a:ext cx="179388" cy="530225"/>
          </a:xfrm>
          <a:prstGeom prst="line">
            <a:avLst/>
          </a:prstGeom>
          <a:noFill/>
          <a:ln w="9525">
            <a:solidFill>
              <a:schemeClr val="tx1"/>
            </a:solidFill>
            <a:round/>
            <a:headEnd type="triangle" w="med" len="med"/>
            <a:tailEnd/>
          </a:ln>
        </p:spPr>
        <p:txBody>
          <a:bodyPr/>
          <a:lstStyle/>
          <a:p>
            <a:endParaRPr lang="tr-TR"/>
          </a:p>
        </p:txBody>
      </p:sp>
      <p:sp>
        <p:nvSpPr>
          <p:cNvPr id="80920" name="Line 23"/>
          <p:cNvSpPr>
            <a:spLocks noChangeShapeType="1"/>
          </p:cNvSpPr>
          <p:nvPr/>
        </p:nvSpPr>
        <p:spPr bwMode="auto">
          <a:xfrm flipH="1">
            <a:off x="6492875" y="1743075"/>
            <a:ext cx="185738" cy="534988"/>
          </a:xfrm>
          <a:prstGeom prst="line">
            <a:avLst/>
          </a:prstGeom>
          <a:noFill/>
          <a:ln w="9525">
            <a:solidFill>
              <a:schemeClr val="tx1"/>
            </a:solidFill>
            <a:round/>
            <a:headEnd type="triangle" w="med" len="med"/>
            <a:tailEnd/>
          </a:ln>
        </p:spPr>
        <p:txBody>
          <a:bodyPr/>
          <a:lstStyle/>
          <a:p>
            <a:endParaRPr lang="tr-TR"/>
          </a:p>
        </p:txBody>
      </p:sp>
      <p:sp>
        <p:nvSpPr>
          <p:cNvPr id="80921" name="Line 138"/>
          <p:cNvSpPr>
            <a:spLocks noChangeShapeType="1"/>
          </p:cNvSpPr>
          <p:nvPr/>
        </p:nvSpPr>
        <p:spPr bwMode="auto">
          <a:xfrm>
            <a:off x="7723188" y="2579688"/>
            <a:ext cx="658812" cy="0"/>
          </a:xfrm>
          <a:prstGeom prst="line">
            <a:avLst/>
          </a:prstGeom>
          <a:noFill/>
          <a:ln w="19050">
            <a:solidFill>
              <a:schemeClr val="tx1"/>
            </a:solidFill>
            <a:round/>
            <a:headEnd/>
            <a:tailEnd type="triangle" w="med" len="med"/>
          </a:ln>
        </p:spPr>
        <p:txBody>
          <a:bodyPr/>
          <a:lstStyle/>
          <a:p>
            <a:endParaRPr lang="tr-TR"/>
          </a:p>
        </p:txBody>
      </p:sp>
      <p:sp>
        <p:nvSpPr>
          <p:cNvPr id="80922" name="Line 139"/>
          <p:cNvSpPr>
            <a:spLocks noChangeShapeType="1"/>
          </p:cNvSpPr>
          <p:nvPr/>
        </p:nvSpPr>
        <p:spPr bwMode="auto">
          <a:xfrm>
            <a:off x="7726363" y="2682875"/>
            <a:ext cx="660400" cy="0"/>
          </a:xfrm>
          <a:prstGeom prst="line">
            <a:avLst/>
          </a:prstGeom>
          <a:noFill/>
          <a:ln w="19050">
            <a:solidFill>
              <a:schemeClr val="tx1"/>
            </a:solidFill>
            <a:round/>
            <a:headEnd type="triangle" w="med" len="med"/>
            <a:tailEnd/>
          </a:ln>
        </p:spPr>
        <p:txBody>
          <a:bodyPr/>
          <a:lstStyle/>
          <a:p>
            <a:endParaRPr lang="tr-TR"/>
          </a:p>
        </p:txBody>
      </p:sp>
      <p:sp>
        <p:nvSpPr>
          <p:cNvPr id="80923" name="Text Box 41"/>
          <p:cNvSpPr txBox="1">
            <a:spLocks noChangeArrowheads="1"/>
          </p:cNvSpPr>
          <p:nvPr/>
        </p:nvSpPr>
        <p:spPr bwMode="auto">
          <a:xfrm>
            <a:off x="7813675" y="2146300"/>
            <a:ext cx="450850" cy="336550"/>
          </a:xfrm>
          <a:prstGeom prst="rect">
            <a:avLst/>
          </a:prstGeom>
          <a:noFill/>
          <a:ln w="9525">
            <a:noFill/>
            <a:miter lim="800000"/>
            <a:headEnd/>
            <a:tailEnd/>
          </a:ln>
        </p:spPr>
        <p:txBody>
          <a:bodyPr>
            <a:spAutoFit/>
          </a:bodyPr>
          <a:lstStyle/>
          <a:p>
            <a:pPr eaLnBrk="1" hangingPunct="1">
              <a:spcBef>
                <a:spcPct val="0"/>
              </a:spcBef>
              <a:buClrTx/>
              <a:buSzTx/>
              <a:buFontTx/>
              <a:buNone/>
            </a:pPr>
            <a:r>
              <a:rPr lang="en-US" sz="1600" i="1"/>
              <a:t>d</a:t>
            </a:r>
            <a:r>
              <a:rPr lang="en-US" sz="1600" i="1" baseline="-25000"/>
              <a:t>i</a:t>
            </a:r>
          </a:p>
        </p:txBody>
      </p:sp>
      <p:sp>
        <p:nvSpPr>
          <p:cNvPr id="80924" name="Text Box 41"/>
          <p:cNvSpPr txBox="1">
            <a:spLocks noChangeArrowheads="1"/>
          </p:cNvSpPr>
          <p:nvPr/>
        </p:nvSpPr>
        <p:spPr bwMode="auto">
          <a:xfrm>
            <a:off x="7829550" y="2663825"/>
            <a:ext cx="506413" cy="336550"/>
          </a:xfrm>
          <a:prstGeom prst="rect">
            <a:avLst/>
          </a:prstGeom>
          <a:noFill/>
          <a:ln w="9525">
            <a:noFill/>
            <a:miter lim="800000"/>
            <a:headEnd/>
            <a:tailEnd/>
          </a:ln>
        </p:spPr>
        <p:txBody>
          <a:bodyPr>
            <a:spAutoFit/>
          </a:bodyPr>
          <a:lstStyle/>
          <a:p>
            <a:pPr eaLnBrk="1" hangingPunct="1">
              <a:spcBef>
                <a:spcPct val="0"/>
              </a:spcBef>
              <a:buClrTx/>
              <a:buSzTx/>
              <a:buFontTx/>
              <a:buNone/>
            </a:pPr>
            <a:r>
              <a:rPr lang="en-US" sz="1600" i="1"/>
              <a:t>u</a:t>
            </a:r>
            <a:r>
              <a:rPr lang="en-US" sz="1600" i="1" baseline="-25000"/>
              <a:t>i</a:t>
            </a:r>
          </a:p>
        </p:txBody>
      </p:sp>
      <p:sp>
        <p:nvSpPr>
          <p:cNvPr id="80925" name="Text Box 47"/>
          <p:cNvSpPr txBox="1">
            <a:spLocks noChangeArrowheads="1"/>
          </p:cNvSpPr>
          <p:nvPr/>
        </p:nvSpPr>
        <p:spPr bwMode="auto">
          <a:xfrm>
            <a:off x="4498975" y="1616075"/>
            <a:ext cx="790575" cy="303213"/>
          </a:xfrm>
          <a:prstGeom prst="rect">
            <a:avLst/>
          </a:prstGeom>
          <a:noFill/>
          <a:ln w="9525">
            <a:noFill/>
            <a:miter lim="800000"/>
            <a:headEnd/>
            <a:tailEnd/>
          </a:ln>
        </p:spPr>
        <p:txBody>
          <a:bodyPr>
            <a:spAutoFit/>
          </a:bodyPr>
          <a:lstStyle/>
          <a:p>
            <a:pPr algn="ctr" eaLnBrk="1" hangingPunct="1">
              <a:spcBef>
                <a:spcPct val="0"/>
              </a:spcBef>
              <a:buClrTx/>
              <a:buSzTx/>
              <a:buFontTx/>
              <a:buNone/>
            </a:pPr>
            <a:r>
              <a:rPr lang="en-US" sz="1400" i="1"/>
              <a:t>F</a:t>
            </a:r>
            <a:endParaRPr lang="en-US" sz="1400" i="1" baseline="-25000"/>
          </a:p>
        </p:txBody>
      </p:sp>
      <p:grpSp>
        <p:nvGrpSpPr>
          <p:cNvPr id="80926" name="Group 143"/>
          <p:cNvGrpSpPr>
            <a:grpSpLocks/>
          </p:cNvGrpSpPr>
          <p:nvPr/>
        </p:nvGrpSpPr>
        <p:grpSpPr bwMode="auto">
          <a:xfrm>
            <a:off x="5114925" y="1690688"/>
            <a:ext cx="292100" cy="517525"/>
            <a:chOff x="4140" y="429"/>
            <a:chExt cx="1425" cy="2396"/>
          </a:xfrm>
        </p:grpSpPr>
        <p:sp>
          <p:nvSpPr>
            <p:cNvPr id="80940" name="Freeform 144"/>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80941" name="Rectangle 145"/>
            <p:cNvSpPr>
              <a:spLocks noChangeArrowheads="1"/>
            </p:cNvSpPr>
            <p:nvPr/>
          </p:nvSpPr>
          <p:spPr bwMode="auto">
            <a:xfrm>
              <a:off x="4210" y="429"/>
              <a:ext cx="1046"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80942" name="Freeform 146"/>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80943" name="Freeform 147"/>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0944" name="Rectangle 148"/>
            <p:cNvSpPr>
              <a:spLocks noChangeArrowheads="1"/>
            </p:cNvSpPr>
            <p:nvPr/>
          </p:nvSpPr>
          <p:spPr bwMode="auto">
            <a:xfrm>
              <a:off x="4210" y="694"/>
              <a:ext cx="596"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0945" name="Group 149"/>
            <p:cNvGrpSpPr>
              <a:grpSpLocks/>
            </p:cNvGrpSpPr>
            <p:nvPr/>
          </p:nvGrpSpPr>
          <p:grpSpPr bwMode="auto">
            <a:xfrm>
              <a:off x="4749" y="668"/>
              <a:ext cx="581" cy="145"/>
              <a:chOff x="614" y="2568"/>
              <a:chExt cx="725" cy="139"/>
            </a:xfrm>
          </p:grpSpPr>
          <p:sp>
            <p:nvSpPr>
              <p:cNvPr id="80970" name="AutoShape 150"/>
              <p:cNvSpPr>
                <a:spLocks noChangeArrowheads="1"/>
              </p:cNvSpPr>
              <p:nvPr/>
            </p:nvSpPr>
            <p:spPr bwMode="auto">
              <a:xfrm>
                <a:off x="618" y="2571"/>
                <a:ext cx="725"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0971" name="AutoShape 151"/>
              <p:cNvSpPr>
                <a:spLocks noChangeArrowheads="1"/>
              </p:cNvSpPr>
              <p:nvPr/>
            </p:nvSpPr>
            <p:spPr bwMode="auto">
              <a:xfrm>
                <a:off x="637" y="2585"/>
                <a:ext cx="686"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0946" name="Rectangle 152"/>
            <p:cNvSpPr>
              <a:spLocks noChangeArrowheads="1"/>
            </p:cNvSpPr>
            <p:nvPr/>
          </p:nvSpPr>
          <p:spPr bwMode="auto">
            <a:xfrm>
              <a:off x="4225" y="1017"/>
              <a:ext cx="596" cy="51"/>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0947" name="Group 153"/>
            <p:cNvGrpSpPr>
              <a:grpSpLocks/>
            </p:cNvGrpSpPr>
            <p:nvPr/>
          </p:nvGrpSpPr>
          <p:grpSpPr bwMode="auto">
            <a:xfrm>
              <a:off x="4747" y="994"/>
              <a:ext cx="581" cy="134"/>
              <a:chOff x="614" y="2568"/>
              <a:chExt cx="725" cy="139"/>
            </a:xfrm>
          </p:grpSpPr>
          <p:sp>
            <p:nvSpPr>
              <p:cNvPr id="80968" name="AutoShape 154"/>
              <p:cNvSpPr>
                <a:spLocks noChangeArrowheads="1"/>
              </p:cNvSpPr>
              <p:nvPr/>
            </p:nvSpPr>
            <p:spPr bwMode="auto">
              <a:xfrm>
                <a:off x="610" y="2569"/>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0969" name="AutoShape 155"/>
              <p:cNvSpPr>
                <a:spLocks noChangeArrowheads="1"/>
              </p:cNvSpPr>
              <p:nvPr/>
            </p:nvSpPr>
            <p:spPr bwMode="auto">
              <a:xfrm>
                <a:off x="630" y="2584"/>
                <a:ext cx="68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0948" name="Rectangle 156"/>
            <p:cNvSpPr>
              <a:spLocks noChangeArrowheads="1"/>
            </p:cNvSpPr>
            <p:nvPr/>
          </p:nvSpPr>
          <p:spPr bwMode="auto">
            <a:xfrm>
              <a:off x="4217" y="1355"/>
              <a:ext cx="596" cy="51"/>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80949" name="Rectangle 157"/>
            <p:cNvSpPr>
              <a:spLocks noChangeArrowheads="1"/>
            </p:cNvSpPr>
            <p:nvPr/>
          </p:nvSpPr>
          <p:spPr bwMode="auto">
            <a:xfrm>
              <a:off x="4225" y="1656"/>
              <a:ext cx="596"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0950" name="Group 158"/>
            <p:cNvGrpSpPr>
              <a:grpSpLocks/>
            </p:cNvGrpSpPr>
            <p:nvPr/>
          </p:nvGrpSpPr>
          <p:grpSpPr bwMode="auto">
            <a:xfrm>
              <a:off x="4735" y="1627"/>
              <a:ext cx="582" cy="151"/>
              <a:chOff x="614" y="2568"/>
              <a:chExt cx="725" cy="139"/>
            </a:xfrm>
          </p:grpSpPr>
          <p:sp>
            <p:nvSpPr>
              <p:cNvPr id="80966" name="AutoShape 159"/>
              <p:cNvSpPr>
                <a:spLocks noChangeArrowheads="1"/>
              </p:cNvSpPr>
              <p:nvPr/>
            </p:nvSpPr>
            <p:spPr bwMode="auto">
              <a:xfrm>
                <a:off x="616" y="2568"/>
                <a:ext cx="724"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0967" name="AutoShape 160"/>
              <p:cNvSpPr>
                <a:spLocks noChangeArrowheads="1"/>
              </p:cNvSpPr>
              <p:nvPr/>
            </p:nvSpPr>
            <p:spPr bwMode="auto">
              <a:xfrm>
                <a:off x="635" y="2582"/>
                <a:ext cx="685"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0951" name="Freeform 161"/>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80952" name="Group 162"/>
            <p:cNvGrpSpPr>
              <a:grpSpLocks/>
            </p:cNvGrpSpPr>
            <p:nvPr/>
          </p:nvGrpSpPr>
          <p:grpSpPr bwMode="auto">
            <a:xfrm>
              <a:off x="4739" y="1327"/>
              <a:ext cx="582" cy="139"/>
              <a:chOff x="614" y="2568"/>
              <a:chExt cx="725" cy="139"/>
            </a:xfrm>
          </p:grpSpPr>
          <p:sp>
            <p:nvSpPr>
              <p:cNvPr id="80964" name="AutoShape 163"/>
              <p:cNvSpPr>
                <a:spLocks noChangeArrowheads="1"/>
              </p:cNvSpPr>
              <p:nvPr/>
            </p:nvSpPr>
            <p:spPr bwMode="auto">
              <a:xfrm>
                <a:off x="611" y="2567"/>
                <a:ext cx="724" cy="140"/>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0965" name="AutoShape 164"/>
              <p:cNvSpPr>
                <a:spLocks noChangeArrowheads="1"/>
              </p:cNvSpPr>
              <p:nvPr/>
            </p:nvSpPr>
            <p:spPr bwMode="auto">
              <a:xfrm>
                <a:off x="630" y="2581"/>
                <a:ext cx="68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0953" name="Rectangle 165"/>
            <p:cNvSpPr>
              <a:spLocks noChangeArrowheads="1"/>
            </p:cNvSpPr>
            <p:nvPr/>
          </p:nvSpPr>
          <p:spPr bwMode="auto">
            <a:xfrm>
              <a:off x="5247" y="429"/>
              <a:ext cx="70"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80954" name="Freeform 166"/>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0955" name="Freeform 167"/>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0956" name="Oval 168"/>
            <p:cNvSpPr>
              <a:spLocks noChangeArrowheads="1"/>
            </p:cNvSpPr>
            <p:nvPr/>
          </p:nvSpPr>
          <p:spPr bwMode="auto">
            <a:xfrm>
              <a:off x="5519" y="2612"/>
              <a:ext cx="46" cy="96"/>
            </a:xfrm>
            <a:prstGeom prst="ellipse">
              <a:avLst/>
            </a:prstGeom>
            <a:solidFill>
              <a:srgbClr val="333333"/>
            </a:solidFill>
            <a:ln w="9525">
              <a:noFill/>
              <a:round/>
              <a:headEnd/>
              <a:tailEnd/>
            </a:ln>
          </p:spPr>
          <p:txBody>
            <a:bodyPr wrap="none" anchor="ctr"/>
            <a:lstStyle/>
            <a:p>
              <a:endParaRPr lang="tr-TR"/>
            </a:p>
          </p:txBody>
        </p:sp>
        <p:sp>
          <p:nvSpPr>
            <p:cNvPr id="80957" name="Freeform 169"/>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80958" name="AutoShape 170"/>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80959" name="AutoShape 171"/>
            <p:cNvSpPr>
              <a:spLocks noChangeArrowheads="1"/>
            </p:cNvSpPr>
            <p:nvPr/>
          </p:nvSpPr>
          <p:spPr bwMode="auto">
            <a:xfrm>
              <a:off x="4210" y="2707"/>
              <a:ext cx="1069" cy="8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80960" name="Oval 172"/>
            <p:cNvSpPr>
              <a:spLocks noChangeArrowheads="1"/>
            </p:cNvSpPr>
            <p:nvPr/>
          </p:nvSpPr>
          <p:spPr bwMode="auto">
            <a:xfrm>
              <a:off x="4310" y="2384"/>
              <a:ext cx="155" cy="140"/>
            </a:xfrm>
            <a:prstGeom prst="ellipse">
              <a:avLst/>
            </a:prstGeom>
            <a:solidFill>
              <a:srgbClr val="33CC33"/>
            </a:solidFill>
            <a:ln w="9525">
              <a:noFill/>
              <a:round/>
              <a:headEnd/>
              <a:tailEnd/>
            </a:ln>
          </p:spPr>
          <p:txBody>
            <a:bodyPr wrap="none" anchor="ctr"/>
            <a:lstStyle/>
            <a:p>
              <a:endParaRPr lang="tr-TR"/>
            </a:p>
          </p:txBody>
        </p:sp>
        <p:sp>
          <p:nvSpPr>
            <p:cNvPr id="80961" name="Oval 173"/>
            <p:cNvSpPr>
              <a:spLocks noChangeArrowheads="1"/>
            </p:cNvSpPr>
            <p:nvPr/>
          </p:nvSpPr>
          <p:spPr bwMode="auto">
            <a:xfrm>
              <a:off x="4489" y="2384"/>
              <a:ext cx="155" cy="140"/>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80962" name="Oval 174"/>
            <p:cNvSpPr>
              <a:spLocks noChangeArrowheads="1"/>
            </p:cNvSpPr>
            <p:nvPr/>
          </p:nvSpPr>
          <p:spPr bwMode="auto">
            <a:xfrm>
              <a:off x="4659" y="2384"/>
              <a:ext cx="163" cy="140"/>
            </a:xfrm>
            <a:prstGeom prst="ellipse">
              <a:avLst/>
            </a:prstGeom>
            <a:solidFill>
              <a:srgbClr val="33CC33"/>
            </a:solidFill>
            <a:ln w="9525">
              <a:noFill/>
              <a:round/>
              <a:headEnd/>
              <a:tailEnd/>
            </a:ln>
          </p:spPr>
          <p:txBody>
            <a:bodyPr wrap="none" anchor="ctr"/>
            <a:lstStyle/>
            <a:p>
              <a:endParaRPr lang="tr-TR"/>
            </a:p>
          </p:txBody>
        </p:sp>
        <p:sp>
          <p:nvSpPr>
            <p:cNvPr id="80963" name="Rectangle 175"/>
            <p:cNvSpPr>
              <a:spLocks noChangeArrowheads="1"/>
            </p:cNvSpPr>
            <p:nvPr/>
          </p:nvSpPr>
          <p:spPr bwMode="auto">
            <a:xfrm>
              <a:off x="5062" y="1833"/>
              <a:ext cx="85" cy="764"/>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80927" name="Group 176"/>
          <p:cNvGrpSpPr>
            <a:grpSpLocks/>
          </p:cNvGrpSpPr>
          <p:nvPr/>
        </p:nvGrpSpPr>
        <p:grpSpPr bwMode="auto">
          <a:xfrm>
            <a:off x="4471988" y="2492375"/>
            <a:ext cx="620712" cy="512763"/>
            <a:chOff x="-44" y="1473"/>
            <a:chExt cx="981" cy="1105"/>
          </a:xfrm>
        </p:grpSpPr>
        <p:pic>
          <p:nvPicPr>
            <p:cNvPr id="80938" name="Picture 177"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80939" name="Freeform 178"/>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0928" name="Group 179"/>
          <p:cNvGrpSpPr>
            <a:grpSpLocks/>
          </p:cNvGrpSpPr>
          <p:nvPr/>
        </p:nvGrpSpPr>
        <p:grpSpPr bwMode="auto">
          <a:xfrm>
            <a:off x="6300788" y="1284288"/>
            <a:ext cx="620712" cy="512762"/>
            <a:chOff x="-44" y="1473"/>
            <a:chExt cx="981" cy="1105"/>
          </a:xfrm>
        </p:grpSpPr>
        <p:pic>
          <p:nvPicPr>
            <p:cNvPr id="80936" name="Picture 180"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80937" name="Freeform 18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0929" name="Group 182"/>
          <p:cNvGrpSpPr>
            <a:grpSpLocks/>
          </p:cNvGrpSpPr>
          <p:nvPr/>
        </p:nvGrpSpPr>
        <p:grpSpPr bwMode="auto">
          <a:xfrm>
            <a:off x="6910388" y="1360488"/>
            <a:ext cx="620712" cy="512762"/>
            <a:chOff x="-44" y="1473"/>
            <a:chExt cx="981" cy="1105"/>
          </a:xfrm>
        </p:grpSpPr>
        <p:pic>
          <p:nvPicPr>
            <p:cNvPr id="80934" name="Picture 183"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80935" name="Freeform 18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0930" name="Group 185"/>
          <p:cNvGrpSpPr>
            <a:grpSpLocks/>
          </p:cNvGrpSpPr>
          <p:nvPr/>
        </p:nvGrpSpPr>
        <p:grpSpPr bwMode="auto">
          <a:xfrm flipH="1">
            <a:off x="8369300" y="2362200"/>
            <a:ext cx="620713" cy="512763"/>
            <a:chOff x="-44" y="1473"/>
            <a:chExt cx="981" cy="1105"/>
          </a:xfrm>
        </p:grpSpPr>
        <p:pic>
          <p:nvPicPr>
            <p:cNvPr id="80932" name="Picture 186"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80933" name="Freeform 187"/>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2" name="Veri Yer Tutucusu 1"/>
          <p:cNvSpPr>
            <a:spLocks noGrp="1"/>
          </p:cNvSpPr>
          <p:nvPr>
            <p:ph type="dt" sz="quarter" idx="10"/>
          </p:nvPr>
        </p:nvSpPr>
        <p:spPr/>
        <p:txBody>
          <a:bodyPr/>
          <a:lstStyle/>
          <a:p>
            <a:pPr>
              <a:defRPr/>
            </a:pPr>
            <a:fld id="{721DCB3D-B4F5-4E42-A420-3957EB981625}"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3" grpId="0" animBg="1"/>
      <p:bldP spid="24581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81923" name="Rectangle 8"/>
          <p:cNvSpPr>
            <a:spLocks noGrp="1" noChangeArrowheads="1"/>
          </p:cNvSpPr>
          <p:nvPr>
            <p:ph type="sldNum" sz="quarter" idx="12"/>
          </p:nvPr>
        </p:nvSpPr>
        <p:spPr>
          <a:noFill/>
        </p:spPr>
        <p:txBody>
          <a:bodyPr/>
          <a:lstStyle/>
          <a:p>
            <a:r>
              <a:rPr lang="en-US" smtClean="0">
                <a:latin typeface="Tahoma" pitchFamily="34" charset="0"/>
              </a:rPr>
              <a:t>2-</a:t>
            </a:r>
            <a:fld id="{8EF3F249-C2F6-47ED-98F9-C08708D4630A}" type="slidenum">
              <a:rPr lang="en-US" smtClean="0">
                <a:latin typeface="Tahoma" pitchFamily="34" charset="0"/>
              </a:rPr>
              <a:pPr/>
              <a:t>79</a:t>
            </a:fld>
            <a:endParaRPr lang="en-US" smtClean="0">
              <a:latin typeface="Tahoma" pitchFamily="34" charset="0"/>
            </a:endParaRPr>
          </a:p>
        </p:txBody>
      </p:sp>
      <p:sp>
        <p:nvSpPr>
          <p:cNvPr id="81924" name="Rectangle 2"/>
          <p:cNvSpPr>
            <a:spLocks noGrp="1" noChangeArrowheads="1"/>
          </p:cNvSpPr>
          <p:nvPr>
            <p:ph type="title" idx="4294967295"/>
          </p:nvPr>
        </p:nvSpPr>
        <p:spPr>
          <a:xfrm>
            <a:off x="298450" y="61913"/>
            <a:ext cx="8520113" cy="1143000"/>
          </a:xfrm>
        </p:spPr>
        <p:txBody>
          <a:bodyPr/>
          <a:lstStyle/>
          <a:p>
            <a:r>
              <a:rPr lang="en-US" sz="3600" smtClean="0">
                <a:ea typeface="ＭＳ Ｐゴシック" pitchFamily="34" charset="-128"/>
              </a:rPr>
              <a:t>File distribution time: P2P</a:t>
            </a:r>
          </a:p>
        </p:txBody>
      </p:sp>
      <p:sp>
        <p:nvSpPr>
          <p:cNvPr id="81925" name="Rectangle 47"/>
          <p:cNvSpPr>
            <a:spLocks noGrp="1" noChangeArrowheads="1"/>
          </p:cNvSpPr>
          <p:nvPr>
            <p:ph type="body" idx="4294967295"/>
          </p:nvPr>
        </p:nvSpPr>
        <p:spPr>
          <a:xfrm>
            <a:off x="322263" y="1252538"/>
            <a:ext cx="4100512" cy="2014537"/>
          </a:xfrm>
        </p:spPr>
        <p:txBody>
          <a:bodyPr/>
          <a:lstStyle/>
          <a:p>
            <a:r>
              <a:rPr lang="en-US" sz="2400" i="1" smtClean="0">
                <a:solidFill>
                  <a:srgbClr val="CC0000"/>
                </a:solidFill>
                <a:ea typeface="ＭＳ Ｐゴシック" pitchFamily="34" charset="-128"/>
              </a:rPr>
              <a:t>server transmission: </a:t>
            </a:r>
            <a:r>
              <a:rPr lang="en-US" sz="2400" smtClean="0">
                <a:ea typeface="ＭＳ Ｐゴシック" pitchFamily="34" charset="-128"/>
              </a:rPr>
              <a:t>must</a:t>
            </a:r>
            <a:r>
              <a:rPr lang="en-US" sz="2400" i="1" smtClean="0">
                <a:solidFill>
                  <a:srgbClr val="CC0000"/>
                </a:solidFill>
                <a:ea typeface="ＭＳ Ｐゴシック" pitchFamily="34" charset="-128"/>
              </a:rPr>
              <a:t> </a:t>
            </a:r>
            <a:r>
              <a:rPr lang="en-US" sz="2400" smtClean="0">
                <a:ea typeface="ＭＳ Ｐゴシック" pitchFamily="34" charset="-128"/>
              </a:rPr>
              <a:t>upload at least one</a:t>
            </a:r>
            <a:r>
              <a:rPr lang="en-US" sz="2400" i="1" smtClean="0">
                <a:ea typeface="ＭＳ Ｐゴシック" pitchFamily="34" charset="-128"/>
              </a:rPr>
              <a:t> </a:t>
            </a:r>
            <a:r>
              <a:rPr lang="en-US" sz="2400" smtClean="0">
                <a:ea typeface="ＭＳ Ｐゴシック" pitchFamily="34" charset="-128"/>
              </a:rPr>
              <a:t>copy</a:t>
            </a:r>
            <a:endParaRPr lang="en-US" sz="2600" smtClean="0">
              <a:ea typeface="ＭＳ Ｐゴシック" pitchFamily="34" charset="-128"/>
            </a:endParaRPr>
          </a:p>
          <a:p>
            <a:pPr lvl="1">
              <a:lnSpc>
                <a:spcPct val="100000"/>
              </a:lnSpc>
              <a:buSzPct val="85000"/>
            </a:pPr>
            <a:r>
              <a:rPr lang="en-US" sz="2000" smtClean="0">
                <a:ea typeface="ＭＳ Ｐゴシック" pitchFamily="34" charset="-128"/>
              </a:rPr>
              <a:t>time to send one copy: </a:t>
            </a:r>
            <a:r>
              <a:rPr lang="en-US" sz="2000" i="1" smtClean="0">
                <a:ea typeface="ＭＳ Ｐゴシック" pitchFamily="34" charset="-128"/>
              </a:rPr>
              <a:t>F/u</a:t>
            </a:r>
            <a:r>
              <a:rPr lang="en-US" sz="2000" i="1" baseline="-25000" smtClean="0">
                <a:ea typeface="ＭＳ Ｐゴシック" pitchFamily="34" charset="-128"/>
              </a:rPr>
              <a:t>s </a:t>
            </a:r>
            <a:endParaRPr lang="en-US" sz="2000" smtClean="0">
              <a:ea typeface="ＭＳ Ｐゴシック" pitchFamily="34" charset="-128"/>
            </a:endParaRPr>
          </a:p>
        </p:txBody>
      </p:sp>
      <p:sp>
        <p:nvSpPr>
          <p:cNvPr id="81926" name="Text Box 51"/>
          <p:cNvSpPr txBox="1">
            <a:spLocks noChangeArrowheads="1"/>
          </p:cNvSpPr>
          <p:nvPr/>
        </p:nvSpPr>
        <p:spPr bwMode="auto">
          <a:xfrm>
            <a:off x="331788" y="4464050"/>
            <a:ext cx="2409825" cy="1006475"/>
          </a:xfrm>
          <a:prstGeom prst="rect">
            <a:avLst/>
          </a:prstGeom>
          <a:noFill/>
          <a:ln w="9525">
            <a:noFill/>
            <a:miter lim="800000"/>
            <a:headEnd/>
            <a:tailEnd/>
          </a:ln>
        </p:spPr>
        <p:txBody>
          <a:bodyPr wrap="none">
            <a:spAutoFit/>
          </a:bodyPr>
          <a:lstStyle/>
          <a:p>
            <a:pPr marL="342900" indent="-342900" algn="r">
              <a:lnSpc>
                <a:spcPct val="80000"/>
              </a:lnSpc>
            </a:pPr>
            <a:r>
              <a:rPr lang="en-US" i="1"/>
              <a:t>time to  distribute F </a:t>
            </a:r>
          </a:p>
          <a:p>
            <a:pPr marL="342900" indent="-342900" algn="r">
              <a:lnSpc>
                <a:spcPct val="80000"/>
              </a:lnSpc>
            </a:pPr>
            <a:r>
              <a:rPr lang="en-US" i="1"/>
              <a:t>to N clients using </a:t>
            </a:r>
          </a:p>
          <a:p>
            <a:pPr marL="342900" indent="-342900" algn="r">
              <a:lnSpc>
                <a:spcPct val="80000"/>
              </a:lnSpc>
            </a:pPr>
            <a:r>
              <a:rPr lang="en-US" i="1"/>
              <a:t>P2P approach</a:t>
            </a:r>
            <a:r>
              <a:rPr lang="en-US" sz="2400">
                <a:latin typeface="Comic Sans MS" pitchFamily="66" charset="0"/>
              </a:rPr>
              <a:t> </a:t>
            </a:r>
            <a:endParaRPr lang="en-US" sz="2800">
              <a:latin typeface="Comic Sans MS" pitchFamily="66" charset="0"/>
            </a:endParaRPr>
          </a:p>
        </p:txBody>
      </p:sp>
      <p:sp>
        <p:nvSpPr>
          <p:cNvPr id="81927" name="Rectangle 55"/>
          <p:cNvSpPr>
            <a:spLocks noChangeArrowheads="1"/>
          </p:cNvSpPr>
          <p:nvPr/>
        </p:nvSpPr>
        <p:spPr bwMode="auto">
          <a:xfrm>
            <a:off x="217488" y="4371975"/>
            <a:ext cx="8726487" cy="1235075"/>
          </a:xfrm>
          <a:prstGeom prst="rect">
            <a:avLst/>
          </a:prstGeom>
          <a:noFill/>
          <a:ln w="19050">
            <a:solidFill>
              <a:srgbClr val="CC0000"/>
            </a:solidFill>
            <a:miter lim="800000"/>
            <a:headEnd/>
            <a:tailEnd/>
          </a:ln>
        </p:spPr>
        <p:txBody>
          <a:bodyPr wrap="none" anchor="ctr"/>
          <a:lstStyle/>
          <a:p>
            <a:endParaRPr lang="tr-TR" sz="2400">
              <a:latin typeface="Comic Sans MS" pitchFamily="66" charset="0"/>
            </a:endParaRPr>
          </a:p>
        </p:txBody>
      </p:sp>
      <p:pic>
        <p:nvPicPr>
          <p:cNvPr id="81928" name="Picture 8" descr="underline_base"/>
          <p:cNvPicPr>
            <a:picLocks noChangeArrowheads="1"/>
          </p:cNvPicPr>
          <p:nvPr/>
        </p:nvPicPr>
        <p:blipFill>
          <a:blip r:embed="rId3"/>
          <a:srcRect/>
          <a:stretch>
            <a:fillRect/>
          </a:stretch>
        </p:blipFill>
        <p:spPr bwMode="auto">
          <a:xfrm>
            <a:off x="358775" y="857250"/>
            <a:ext cx="4938713" cy="168275"/>
          </a:xfrm>
          <a:prstGeom prst="rect">
            <a:avLst/>
          </a:prstGeom>
          <a:noFill/>
          <a:ln w="9525">
            <a:noFill/>
            <a:miter lim="800000"/>
            <a:headEnd/>
            <a:tailEnd/>
          </a:ln>
        </p:spPr>
      </p:pic>
      <p:sp>
        <p:nvSpPr>
          <p:cNvPr id="81929" name="Freeform 4"/>
          <p:cNvSpPr>
            <a:spLocks/>
          </p:cNvSpPr>
          <p:nvPr/>
        </p:nvSpPr>
        <p:spPr bwMode="auto">
          <a:xfrm>
            <a:off x="5600700" y="2111375"/>
            <a:ext cx="2136775" cy="1209675"/>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p:spPr>
        <p:txBody>
          <a:bodyPr wrap="none" anchor="ctr"/>
          <a:lstStyle/>
          <a:p>
            <a:endParaRPr lang="tr-TR"/>
          </a:p>
        </p:txBody>
      </p:sp>
      <p:sp>
        <p:nvSpPr>
          <p:cNvPr id="81930" name="Line 14"/>
          <p:cNvSpPr>
            <a:spLocks noChangeShapeType="1"/>
          </p:cNvSpPr>
          <p:nvPr/>
        </p:nvSpPr>
        <p:spPr bwMode="auto">
          <a:xfrm>
            <a:off x="5338763" y="2085975"/>
            <a:ext cx="455612" cy="214313"/>
          </a:xfrm>
          <a:prstGeom prst="line">
            <a:avLst/>
          </a:prstGeom>
          <a:noFill/>
          <a:ln w="9525">
            <a:solidFill>
              <a:schemeClr val="tx1"/>
            </a:solidFill>
            <a:round/>
            <a:headEnd/>
            <a:tailEnd type="triangle" w="med" len="med"/>
          </a:ln>
        </p:spPr>
        <p:txBody>
          <a:bodyPr/>
          <a:lstStyle/>
          <a:p>
            <a:endParaRPr lang="tr-TR"/>
          </a:p>
        </p:txBody>
      </p:sp>
      <p:sp>
        <p:nvSpPr>
          <p:cNvPr id="81931" name="Text Box 15"/>
          <p:cNvSpPr txBox="1">
            <a:spLocks noChangeArrowheads="1"/>
          </p:cNvSpPr>
          <p:nvPr/>
        </p:nvSpPr>
        <p:spPr bwMode="auto">
          <a:xfrm>
            <a:off x="5364163" y="1763713"/>
            <a:ext cx="366712" cy="336550"/>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600" i="1"/>
              <a:t>u</a:t>
            </a:r>
            <a:r>
              <a:rPr lang="en-US" sz="1600" i="1" baseline="-25000"/>
              <a:t>s</a:t>
            </a:r>
          </a:p>
        </p:txBody>
      </p:sp>
      <p:sp>
        <p:nvSpPr>
          <p:cNvPr id="81932" name="Line 39"/>
          <p:cNvSpPr>
            <a:spLocks noChangeShapeType="1"/>
          </p:cNvSpPr>
          <p:nvPr/>
        </p:nvSpPr>
        <p:spPr bwMode="auto">
          <a:xfrm>
            <a:off x="5089525" y="2713038"/>
            <a:ext cx="574675" cy="0"/>
          </a:xfrm>
          <a:prstGeom prst="line">
            <a:avLst/>
          </a:prstGeom>
          <a:noFill/>
          <a:ln w="9525">
            <a:solidFill>
              <a:schemeClr val="tx1"/>
            </a:solidFill>
            <a:round/>
            <a:headEnd/>
            <a:tailEnd type="triangle" w="med" len="med"/>
          </a:ln>
        </p:spPr>
        <p:txBody>
          <a:bodyPr/>
          <a:lstStyle/>
          <a:p>
            <a:endParaRPr lang="tr-TR"/>
          </a:p>
        </p:txBody>
      </p:sp>
      <p:sp>
        <p:nvSpPr>
          <p:cNvPr id="81933" name="Line 40"/>
          <p:cNvSpPr>
            <a:spLocks noChangeShapeType="1"/>
          </p:cNvSpPr>
          <p:nvPr/>
        </p:nvSpPr>
        <p:spPr bwMode="auto">
          <a:xfrm flipH="1">
            <a:off x="5119688" y="2814638"/>
            <a:ext cx="566737" cy="0"/>
          </a:xfrm>
          <a:prstGeom prst="line">
            <a:avLst/>
          </a:prstGeom>
          <a:noFill/>
          <a:ln w="9525">
            <a:solidFill>
              <a:schemeClr val="tx1"/>
            </a:solidFill>
            <a:round/>
            <a:headEnd/>
            <a:tailEnd type="triangle" w="med" len="med"/>
          </a:ln>
        </p:spPr>
        <p:txBody>
          <a:bodyPr/>
          <a:lstStyle/>
          <a:p>
            <a:endParaRPr lang="tr-TR"/>
          </a:p>
        </p:txBody>
      </p:sp>
      <p:sp>
        <p:nvSpPr>
          <p:cNvPr id="81934" name="Text Box 44"/>
          <p:cNvSpPr txBox="1">
            <a:spLocks noChangeArrowheads="1"/>
          </p:cNvSpPr>
          <p:nvPr/>
        </p:nvSpPr>
        <p:spPr bwMode="auto">
          <a:xfrm>
            <a:off x="6183313" y="2460625"/>
            <a:ext cx="895350" cy="336550"/>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600">
                <a:solidFill>
                  <a:schemeClr val="bg1"/>
                </a:solidFill>
              </a:rPr>
              <a:t>network</a:t>
            </a:r>
          </a:p>
        </p:txBody>
      </p:sp>
      <p:sp>
        <p:nvSpPr>
          <p:cNvPr id="81935" name="AutoShape 327"/>
          <p:cNvSpPr>
            <a:spLocks noChangeArrowheads="1"/>
          </p:cNvSpPr>
          <p:nvPr/>
        </p:nvSpPr>
        <p:spPr bwMode="auto">
          <a:xfrm>
            <a:off x="4740275" y="1562100"/>
            <a:ext cx="334963" cy="401638"/>
          </a:xfrm>
          <a:prstGeom prst="can">
            <a:avLst>
              <a:gd name="adj" fmla="val 24242"/>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tr-TR" sz="800">
              <a:cs typeface="Arial" charset="0"/>
            </a:endParaRPr>
          </a:p>
        </p:txBody>
      </p:sp>
      <p:sp>
        <p:nvSpPr>
          <p:cNvPr id="81936" name="Line 22"/>
          <p:cNvSpPr>
            <a:spLocks noChangeShapeType="1"/>
          </p:cNvSpPr>
          <p:nvPr/>
        </p:nvSpPr>
        <p:spPr bwMode="auto">
          <a:xfrm flipV="1">
            <a:off x="7000875" y="1819275"/>
            <a:ext cx="180975" cy="530225"/>
          </a:xfrm>
          <a:prstGeom prst="line">
            <a:avLst/>
          </a:prstGeom>
          <a:noFill/>
          <a:ln w="9525">
            <a:solidFill>
              <a:schemeClr val="tx1"/>
            </a:solidFill>
            <a:round/>
            <a:headEnd type="triangle" w="med" len="med"/>
            <a:tailEnd/>
          </a:ln>
        </p:spPr>
        <p:txBody>
          <a:bodyPr/>
          <a:lstStyle/>
          <a:p>
            <a:endParaRPr lang="tr-TR"/>
          </a:p>
        </p:txBody>
      </p:sp>
      <p:sp>
        <p:nvSpPr>
          <p:cNvPr id="81937" name="Line 23"/>
          <p:cNvSpPr>
            <a:spLocks noChangeShapeType="1"/>
          </p:cNvSpPr>
          <p:nvPr/>
        </p:nvSpPr>
        <p:spPr bwMode="auto">
          <a:xfrm flipH="1">
            <a:off x="7078663" y="1825625"/>
            <a:ext cx="187325" cy="534988"/>
          </a:xfrm>
          <a:prstGeom prst="line">
            <a:avLst/>
          </a:prstGeom>
          <a:noFill/>
          <a:ln w="9525">
            <a:solidFill>
              <a:schemeClr val="tx1"/>
            </a:solidFill>
            <a:round/>
            <a:headEnd type="triangle" w="med" len="med"/>
            <a:tailEnd/>
          </a:ln>
        </p:spPr>
        <p:txBody>
          <a:bodyPr/>
          <a:lstStyle/>
          <a:p>
            <a:endParaRPr lang="tr-TR"/>
          </a:p>
        </p:txBody>
      </p:sp>
      <p:sp>
        <p:nvSpPr>
          <p:cNvPr id="81938" name="Line 22"/>
          <p:cNvSpPr>
            <a:spLocks noChangeShapeType="1"/>
          </p:cNvSpPr>
          <p:nvPr/>
        </p:nvSpPr>
        <p:spPr bwMode="auto">
          <a:xfrm flipV="1">
            <a:off x="6416675" y="1736725"/>
            <a:ext cx="179388" cy="530225"/>
          </a:xfrm>
          <a:prstGeom prst="line">
            <a:avLst/>
          </a:prstGeom>
          <a:noFill/>
          <a:ln w="9525">
            <a:solidFill>
              <a:schemeClr val="tx1"/>
            </a:solidFill>
            <a:round/>
            <a:headEnd type="triangle" w="med" len="med"/>
            <a:tailEnd/>
          </a:ln>
        </p:spPr>
        <p:txBody>
          <a:bodyPr/>
          <a:lstStyle/>
          <a:p>
            <a:endParaRPr lang="tr-TR"/>
          </a:p>
        </p:txBody>
      </p:sp>
      <p:sp>
        <p:nvSpPr>
          <p:cNvPr id="81939" name="Line 23"/>
          <p:cNvSpPr>
            <a:spLocks noChangeShapeType="1"/>
          </p:cNvSpPr>
          <p:nvPr/>
        </p:nvSpPr>
        <p:spPr bwMode="auto">
          <a:xfrm flipH="1">
            <a:off x="6492875" y="1743075"/>
            <a:ext cx="185738" cy="534988"/>
          </a:xfrm>
          <a:prstGeom prst="line">
            <a:avLst/>
          </a:prstGeom>
          <a:noFill/>
          <a:ln w="9525">
            <a:solidFill>
              <a:schemeClr val="tx1"/>
            </a:solidFill>
            <a:round/>
            <a:headEnd type="triangle" w="med" len="med"/>
            <a:tailEnd/>
          </a:ln>
        </p:spPr>
        <p:txBody>
          <a:bodyPr/>
          <a:lstStyle/>
          <a:p>
            <a:endParaRPr lang="tr-TR"/>
          </a:p>
        </p:txBody>
      </p:sp>
      <p:sp>
        <p:nvSpPr>
          <p:cNvPr id="81940" name="Line 26"/>
          <p:cNvSpPr>
            <a:spLocks noChangeShapeType="1"/>
          </p:cNvSpPr>
          <p:nvPr/>
        </p:nvSpPr>
        <p:spPr bwMode="auto">
          <a:xfrm>
            <a:off x="7723188" y="2579688"/>
            <a:ext cx="658812" cy="0"/>
          </a:xfrm>
          <a:prstGeom prst="line">
            <a:avLst/>
          </a:prstGeom>
          <a:noFill/>
          <a:ln w="19050">
            <a:solidFill>
              <a:schemeClr val="tx1"/>
            </a:solidFill>
            <a:round/>
            <a:headEnd/>
            <a:tailEnd type="triangle" w="med" len="med"/>
          </a:ln>
        </p:spPr>
        <p:txBody>
          <a:bodyPr/>
          <a:lstStyle/>
          <a:p>
            <a:endParaRPr lang="tr-TR"/>
          </a:p>
        </p:txBody>
      </p:sp>
      <p:sp>
        <p:nvSpPr>
          <p:cNvPr id="81941" name="Line 27"/>
          <p:cNvSpPr>
            <a:spLocks noChangeShapeType="1"/>
          </p:cNvSpPr>
          <p:nvPr/>
        </p:nvSpPr>
        <p:spPr bwMode="auto">
          <a:xfrm>
            <a:off x="7726363" y="2682875"/>
            <a:ext cx="660400" cy="0"/>
          </a:xfrm>
          <a:prstGeom prst="line">
            <a:avLst/>
          </a:prstGeom>
          <a:noFill/>
          <a:ln w="19050">
            <a:solidFill>
              <a:schemeClr val="tx1"/>
            </a:solidFill>
            <a:round/>
            <a:headEnd type="triangle" w="med" len="med"/>
            <a:tailEnd/>
          </a:ln>
        </p:spPr>
        <p:txBody>
          <a:bodyPr/>
          <a:lstStyle/>
          <a:p>
            <a:endParaRPr lang="tr-TR"/>
          </a:p>
        </p:txBody>
      </p:sp>
      <p:sp>
        <p:nvSpPr>
          <p:cNvPr id="81942" name="Text Box 41"/>
          <p:cNvSpPr txBox="1">
            <a:spLocks noChangeArrowheads="1"/>
          </p:cNvSpPr>
          <p:nvPr/>
        </p:nvSpPr>
        <p:spPr bwMode="auto">
          <a:xfrm>
            <a:off x="7813675" y="2146300"/>
            <a:ext cx="450850" cy="336550"/>
          </a:xfrm>
          <a:prstGeom prst="rect">
            <a:avLst/>
          </a:prstGeom>
          <a:noFill/>
          <a:ln w="9525">
            <a:noFill/>
            <a:miter lim="800000"/>
            <a:headEnd/>
            <a:tailEnd/>
          </a:ln>
        </p:spPr>
        <p:txBody>
          <a:bodyPr>
            <a:spAutoFit/>
          </a:bodyPr>
          <a:lstStyle/>
          <a:p>
            <a:pPr eaLnBrk="1" hangingPunct="1">
              <a:spcBef>
                <a:spcPct val="0"/>
              </a:spcBef>
              <a:buClrTx/>
              <a:buSzTx/>
              <a:buFontTx/>
              <a:buNone/>
            </a:pPr>
            <a:r>
              <a:rPr lang="en-US" sz="1600" i="1"/>
              <a:t>d</a:t>
            </a:r>
            <a:r>
              <a:rPr lang="en-US" sz="1600" i="1" baseline="-25000"/>
              <a:t>i</a:t>
            </a:r>
          </a:p>
        </p:txBody>
      </p:sp>
      <p:sp>
        <p:nvSpPr>
          <p:cNvPr id="81943" name="Text Box 41"/>
          <p:cNvSpPr txBox="1">
            <a:spLocks noChangeArrowheads="1"/>
          </p:cNvSpPr>
          <p:nvPr/>
        </p:nvSpPr>
        <p:spPr bwMode="auto">
          <a:xfrm>
            <a:off x="7829550" y="2663825"/>
            <a:ext cx="506413" cy="336550"/>
          </a:xfrm>
          <a:prstGeom prst="rect">
            <a:avLst/>
          </a:prstGeom>
          <a:noFill/>
          <a:ln w="9525">
            <a:noFill/>
            <a:miter lim="800000"/>
            <a:headEnd/>
            <a:tailEnd/>
          </a:ln>
        </p:spPr>
        <p:txBody>
          <a:bodyPr>
            <a:spAutoFit/>
          </a:bodyPr>
          <a:lstStyle/>
          <a:p>
            <a:pPr eaLnBrk="1" hangingPunct="1">
              <a:spcBef>
                <a:spcPct val="0"/>
              </a:spcBef>
              <a:buClrTx/>
              <a:buSzTx/>
              <a:buFontTx/>
              <a:buNone/>
            </a:pPr>
            <a:r>
              <a:rPr lang="en-US" sz="1600" i="1"/>
              <a:t>u</a:t>
            </a:r>
            <a:r>
              <a:rPr lang="en-US" sz="1600" i="1" baseline="-25000"/>
              <a:t>i</a:t>
            </a:r>
          </a:p>
        </p:txBody>
      </p:sp>
      <p:sp>
        <p:nvSpPr>
          <p:cNvPr id="81944" name="Text Box 47"/>
          <p:cNvSpPr txBox="1">
            <a:spLocks noChangeArrowheads="1"/>
          </p:cNvSpPr>
          <p:nvPr/>
        </p:nvSpPr>
        <p:spPr bwMode="auto">
          <a:xfrm>
            <a:off x="4498975" y="1616075"/>
            <a:ext cx="790575" cy="303213"/>
          </a:xfrm>
          <a:prstGeom prst="rect">
            <a:avLst/>
          </a:prstGeom>
          <a:noFill/>
          <a:ln w="9525">
            <a:noFill/>
            <a:miter lim="800000"/>
            <a:headEnd/>
            <a:tailEnd/>
          </a:ln>
        </p:spPr>
        <p:txBody>
          <a:bodyPr>
            <a:spAutoFit/>
          </a:bodyPr>
          <a:lstStyle/>
          <a:p>
            <a:pPr algn="ctr" eaLnBrk="1" hangingPunct="1">
              <a:spcBef>
                <a:spcPct val="0"/>
              </a:spcBef>
              <a:buClrTx/>
              <a:buSzTx/>
              <a:buFontTx/>
              <a:buNone/>
            </a:pPr>
            <a:r>
              <a:rPr lang="en-US" sz="1400" i="1"/>
              <a:t>F</a:t>
            </a:r>
            <a:endParaRPr lang="en-US" sz="1400" i="1" baseline="-25000"/>
          </a:p>
        </p:txBody>
      </p:sp>
      <p:sp>
        <p:nvSpPr>
          <p:cNvPr id="81945" name="Text Box 31"/>
          <p:cNvSpPr txBox="1">
            <a:spLocks noChangeArrowheads="1"/>
          </p:cNvSpPr>
          <p:nvPr/>
        </p:nvSpPr>
        <p:spPr bwMode="auto">
          <a:xfrm>
            <a:off x="2698750" y="4657725"/>
            <a:ext cx="6134100" cy="519113"/>
          </a:xfrm>
          <a:prstGeom prst="rect">
            <a:avLst/>
          </a:prstGeom>
          <a:noFill/>
          <a:ln w="9525">
            <a:noFill/>
            <a:miter lim="800000"/>
            <a:headEnd/>
            <a:tailEnd/>
          </a:ln>
        </p:spPr>
        <p:txBody>
          <a:bodyPr wrap="none">
            <a:spAutoFit/>
          </a:bodyPr>
          <a:lstStyle/>
          <a:p>
            <a:pPr marL="342900" indent="-342900"/>
            <a:r>
              <a:rPr lang="en-US" sz="2800" i="1"/>
              <a:t> D</a:t>
            </a:r>
            <a:r>
              <a:rPr lang="en-US" sz="2800" i="1" baseline="-25000"/>
              <a:t>P2P</a:t>
            </a:r>
            <a:r>
              <a:rPr lang="en-US" sz="2800" i="1"/>
              <a:t> &gt; max{F/u</a:t>
            </a:r>
            <a:r>
              <a:rPr lang="en-US" sz="2800" i="1" baseline="-25000"/>
              <a:t>s,</a:t>
            </a:r>
            <a:r>
              <a:rPr lang="en-US" sz="2800" i="1"/>
              <a:t>,F/d</a:t>
            </a:r>
            <a:r>
              <a:rPr lang="en-US" sz="2800" i="1" baseline="-25000"/>
              <a:t>min,</a:t>
            </a:r>
            <a:r>
              <a:rPr lang="en-US" sz="2800" i="1"/>
              <a:t>,NF/(</a:t>
            </a:r>
            <a:r>
              <a:rPr lang="en-US" sz="2400"/>
              <a:t>u</a:t>
            </a:r>
            <a:r>
              <a:rPr lang="en-US" sz="2400" baseline="-25000"/>
              <a:t>s</a:t>
            </a:r>
            <a:r>
              <a:rPr lang="en-US" sz="2400"/>
              <a:t> + </a:t>
            </a:r>
            <a:r>
              <a:rPr lang="en-US" sz="2800">
                <a:latin typeface="Symbol" pitchFamily="18" charset="2"/>
              </a:rPr>
              <a:t>S</a:t>
            </a:r>
            <a:r>
              <a:rPr lang="en-US" sz="2400"/>
              <a:t>u</a:t>
            </a:r>
            <a:r>
              <a:rPr lang="en-US" sz="2400" baseline="-25000"/>
              <a:t>i</a:t>
            </a:r>
            <a:r>
              <a:rPr lang="en-US" sz="2800"/>
              <a:t>)</a:t>
            </a:r>
            <a:r>
              <a:rPr lang="en-US" sz="2800" i="1"/>
              <a:t>}</a:t>
            </a:r>
            <a:r>
              <a:rPr lang="en-US" sz="2800" i="1">
                <a:solidFill>
                  <a:srgbClr val="CC0000"/>
                </a:solidFill>
              </a:rPr>
              <a:t> </a:t>
            </a:r>
          </a:p>
        </p:txBody>
      </p:sp>
      <p:sp>
        <p:nvSpPr>
          <p:cNvPr id="81946" name="Rectangle 47"/>
          <p:cNvSpPr>
            <a:spLocks noChangeArrowheads="1"/>
          </p:cNvSpPr>
          <p:nvPr/>
        </p:nvSpPr>
        <p:spPr bwMode="auto">
          <a:xfrm>
            <a:off x="333375" y="2309813"/>
            <a:ext cx="4316413" cy="1252537"/>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Char char="v"/>
            </a:pPr>
            <a:r>
              <a:rPr lang="en-US" sz="2400" i="1">
                <a:solidFill>
                  <a:srgbClr val="CC0000"/>
                </a:solidFill>
                <a:latin typeface="Gill Sans MT" pitchFamily="34" charset="0"/>
              </a:rPr>
              <a:t>client: </a:t>
            </a:r>
            <a:r>
              <a:rPr lang="en-US" sz="2400">
                <a:latin typeface="Gill Sans MT" pitchFamily="34" charset="0"/>
              </a:rPr>
              <a:t>each client must download file copy</a:t>
            </a:r>
          </a:p>
          <a:p>
            <a:pPr marL="742950" lvl="1" indent="-285750">
              <a:lnSpc>
                <a:spcPct val="85000"/>
              </a:lnSpc>
              <a:buClr>
                <a:srgbClr val="000099"/>
              </a:buClr>
              <a:buSzTx/>
              <a:buFont typeface="Wingdings" pitchFamily="2" charset="2"/>
              <a:buChar char="§"/>
            </a:pPr>
            <a:r>
              <a:rPr lang="en-US">
                <a:latin typeface="Gill Sans MT" pitchFamily="34" charset="0"/>
              </a:rPr>
              <a:t>min client download time: F/d</a:t>
            </a:r>
            <a:r>
              <a:rPr lang="en-US" baseline="-25000">
                <a:latin typeface="Gill Sans MT" pitchFamily="34" charset="0"/>
              </a:rPr>
              <a:t>min</a:t>
            </a:r>
            <a:r>
              <a:rPr lang="en-US" i="1">
                <a:solidFill>
                  <a:srgbClr val="CC0000"/>
                </a:solidFill>
                <a:latin typeface="Gill Sans MT" pitchFamily="34" charset="0"/>
              </a:rPr>
              <a:t> </a:t>
            </a:r>
            <a:endParaRPr lang="en-US">
              <a:latin typeface="Gill Sans MT" pitchFamily="34" charset="0"/>
            </a:endParaRPr>
          </a:p>
        </p:txBody>
      </p:sp>
      <p:sp>
        <p:nvSpPr>
          <p:cNvPr id="81947" name="Line 33"/>
          <p:cNvSpPr>
            <a:spLocks noChangeShapeType="1"/>
          </p:cNvSpPr>
          <p:nvPr/>
        </p:nvSpPr>
        <p:spPr bwMode="auto">
          <a:xfrm>
            <a:off x="3732213" y="5124450"/>
            <a:ext cx="174625" cy="0"/>
          </a:xfrm>
          <a:prstGeom prst="line">
            <a:avLst/>
          </a:prstGeom>
          <a:noFill/>
          <a:ln w="28575">
            <a:solidFill>
              <a:schemeClr val="tx1"/>
            </a:solidFill>
            <a:round/>
            <a:headEnd/>
            <a:tailEnd/>
          </a:ln>
        </p:spPr>
        <p:txBody>
          <a:bodyPr/>
          <a:lstStyle/>
          <a:p>
            <a:endParaRPr lang="tr-TR"/>
          </a:p>
        </p:txBody>
      </p:sp>
      <p:sp>
        <p:nvSpPr>
          <p:cNvPr id="81948" name="Rectangle 47"/>
          <p:cNvSpPr>
            <a:spLocks noChangeArrowheads="1"/>
          </p:cNvSpPr>
          <p:nvPr/>
        </p:nvSpPr>
        <p:spPr bwMode="auto">
          <a:xfrm>
            <a:off x="307975" y="3343275"/>
            <a:ext cx="6711950" cy="1252538"/>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Char char="v"/>
            </a:pPr>
            <a:r>
              <a:rPr lang="en-US" sz="2400" i="1">
                <a:solidFill>
                  <a:srgbClr val="CC0000"/>
                </a:solidFill>
                <a:latin typeface="Gill Sans MT" pitchFamily="34" charset="0"/>
              </a:rPr>
              <a:t>clients: </a:t>
            </a:r>
            <a:r>
              <a:rPr lang="en-US" sz="2400">
                <a:latin typeface="Gill Sans MT" pitchFamily="34" charset="0"/>
              </a:rPr>
              <a:t>as aggregate must download </a:t>
            </a:r>
            <a:r>
              <a:rPr lang="en-US" sz="2400" i="1">
                <a:latin typeface="Gill Sans MT" pitchFamily="34" charset="0"/>
              </a:rPr>
              <a:t>NF</a:t>
            </a:r>
            <a:r>
              <a:rPr lang="en-US" sz="2400">
                <a:latin typeface="Gill Sans MT" pitchFamily="34" charset="0"/>
              </a:rPr>
              <a:t> bits</a:t>
            </a:r>
          </a:p>
          <a:p>
            <a:pPr marL="742950" lvl="1" indent="-285750">
              <a:lnSpc>
                <a:spcPct val="85000"/>
              </a:lnSpc>
              <a:buClr>
                <a:srgbClr val="000099"/>
              </a:buClr>
              <a:buSzTx/>
              <a:buFont typeface="Wingdings" pitchFamily="2" charset="2"/>
              <a:buChar char="§"/>
            </a:pPr>
            <a:r>
              <a:rPr lang="en-US">
                <a:latin typeface="Gill Sans MT" pitchFamily="34" charset="0"/>
              </a:rPr>
              <a:t>max upload rate (limting max download rate) is u</a:t>
            </a:r>
            <a:r>
              <a:rPr lang="en-US" baseline="-25000">
                <a:latin typeface="Gill Sans MT" pitchFamily="34" charset="0"/>
              </a:rPr>
              <a:t>s</a:t>
            </a:r>
            <a:r>
              <a:rPr lang="en-US">
                <a:latin typeface="Gill Sans MT" pitchFamily="34" charset="0"/>
              </a:rPr>
              <a:t> + </a:t>
            </a:r>
            <a:r>
              <a:rPr lang="en-US" sz="2400">
                <a:latin typeface="Symbol" pitchFamily="18" charset="2"/>
              </a:rPr>
              <a:t>S</a:t>
            </a:r>
            <a:r>
              <a:rPr lang="en-US">
                <a:latin typeface="Gill Sans MT" pitchFamily="34" charset="0"/>
              </a:rPr>
              <a:t>u</a:t>
            </a:r>
            <a:r>
              <a:rPr lang="en-US" baseline="-25000">
                <a:latin typeface="Gill Sans MT" pitchFamily="34" charset="0"/>
              </a:rPr>
              <a:t>i</a:t>
            </a:r>
          </a:p>
        </p:txBody>
      </p:sp>
      <p:sp>
        <p:nvSpPr>
          <p:cNvPr id="245813" name="Line 53"/>
          <p:cNvSpPr>
            <a:spLocks noChangeShapeType="1"/>
          </p:cNvSpPr>
          <p:nvPr/>
        </p:nvSpPr>
        <p:spPr bwMode="auto">
          <a:xfrm flipV="1">
            <a:off x="7650163" y="5137150"/>
            <a:ext cx="573087" cy="949325"/>
          </a:xfrm>
          <a:prstGeom prst="line">
            <a:avLst/>
          </a:prstGeom>
          <a:noFill/>
          <a:ln w="9525">
            <a:solidFill>
              <a:srgbClr val="CC0000"/>
            </a:solidFill>
            <a:round/>
            <a:headEnd/>
            <a:tailEnd/>
          </a:ln>
        </p:spPr>
        <p:txBody>
          <a:bodyPr/>
          <a:lstStyle/>
          <a:p>
            <a:endParaRPr lang="tr-TR"/>
          </a:p>
        </p:txBody>
      </p:sp>
      <p:sp>
        <p:nvSpPr>
          <p:cNvPr id="245814" name="Text Box 54"/>
          <p:cNvSpPr txBox="1">
            <a:spLocks noChangeArrowheads="1"/>
          </p:cNvSpPr>
          <p:nvPr/>
        </p:nvSpPr>
        <p:spPr bwMode="auto">
          <a:xfrm>
            <a:off x="1827213" y="6069013"/>
            <a:ext cx="6529387" cy="336550"/>
          </a:xfrm>
          <a:prstGeom prst="rect">
            <a:avLst/>
          </a:prstGeom>
          <a:noFill/>
          <a:ln w="9525">
            <a:noFill/>
            <a:miter lim="800000"/>
            <a:headEnd/>
            <a:tailEnd/>
          </a:ln>
        </p:spPr>
        <p:txBody>
          <a:bodyPr wrap="none">
            <a:spAutoFit/>
          </a:bodyPr>
          <a:lstStyle/>
          <a:p>
            <a:pPr marL="342900" indent="-342900">
              <a:lnSpc>
                <a:spcPct val="80000"/>
              </a:lnSpc>
            </a:pPr>
            <a:r>
              <a:rPr lang="en-US"/>
              <a:t>… but so does this, as each peer brings service capacity</a:t>
            </a:r>
          </a:p>
        </p:txBody>
      </p:sp>
      <p:sp>
        <p:nvSpPr>
          <p:cNvPr id="2" name="Line 53"/>
          <p:cNvSpPr>
            <a:spLocks noChangeShapeType="1"/>
          </p:cNvSpPr>
          <p:nvPr/>
        </p:nvSpPr>
        <p:spPr bwMode="auto">
          <a:xfrm flipV="1">
            <a:off x="6365875" y="5092700"/>
            <a:ext cx="430213" cy="692150"/>
          </a:xfrm>
          <a:prstGeom prst="line">
            <a:avLst/>
          </a:prstGeom>
          <a:noFill/>
          <a:ln w="9525">
            <a:solidFill>
              <a:srgbClr val="CC0000"/>
            </a:solidFill>
            <a:round/>
            <a:headEnd/>
            <a:tailEnd/>
          </a:ln>
        </p:spPr>
        <p:txBody>
          <a:bodyPr/>
          <a:lstStyle/>
          <a:p>
            <a:endParaRPr lang="tr-TR"/>
          </a:p>
        </p:txBody>
      </p:sp>
      <p:sp>
        <p:nvSpPr>
          <p:cNvPr id="3" name="Text Box 54"/>
          <p:cNvSpPr txBox="1">
            <a:spLocks noChangeArrowheads="1"/>
          </p:cNvSpPr>
          <p:nvPr/>
        </p:nvSpPr>
        <p:spPr bwMode="auto">
          <a:xfrm>
            <a:off x="3941763" y="5756275"/>
            <a:ext cx="2994025" cy="336550"/>
          </a:xfrm>
          <a:prstGeom prst="rect">
            <a:avLst/>
          </a:prstGeom>
          <a:noFill/>
          <a:ln w="9525">
            <a:noFill/>
            <a:miter lim="800000"/>
            <a:headEnd/>
            <a:tailEnd/>
          </a:ln>
        </p:spPr>
        <p:txBody>
          <a:bodyPr wrap="none">
            <a:spAutoFit/>
          </a:bodyPr>
          <a:lstStyle/>
          <a:p>
            <a:pPr marL="342900" indent="-342900">
              <a:lnSpc>
                <a:spcPct val="80000"/>
              </a:lnSpc>
            </a:pPr>
            <a:r>
              <a:rPr lang="en-US"/>
              <a:t>increases linearly in </a:t>
            </a:r>
            <a:r>
              <a:rPr lang="en-US" i="1"/>
              <a:t>N</a:t>
            </a:r>
            <a:r>
              <a:rPr lang="en-US"/>
              <a:t> …</a:t>
            </a:r>
          </a:p>
        </p:txBody>
      </p:sp>
      <p:grpSp>
        <p:nvGrpSpPr>
          <p:cNvPr id="81953" name="Group 41"/>
          <p:cNvGrpSpPr>
            <a:grpSpLocks/>
          </p:cNvGrpSpPr>
          <p:nvPr/>
        </p:nvGrpSpPr>
        <p:grpSpPr bwMode="auto">
          <a:xfrm>
            <a:off x="5114925" y="1690688"/>
            <a:ext cx="292100" cy="517525"/>
            <a:chOff x="4140" y="429"/>
            <a:chExt cx="1425" cy="2396"/>
          </a:xfrm>
        </p:grpSpPr>
        <p:sp>
          <p:nvSpPr>
            <p:cNvPr id="81967" name="Freeform 42"/>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81968" name="Rectangle 43"/>
            <p:cNvSpPr>
              <a:spLocks noChangeArrowheads="1"/>
            </p:cNvSpPr>
            <p:nvPr/>
          </p:nvSpPr>
          <p:spPr bwMode="auto">
            <a:xfrm>
              <a:off x="4210" y="429"/>
              <a:ext cx="1046"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81969" name="Freeform 44"/>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81970" name="Freeform 45"/>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1971" name="Rectangle 46"/>
            <p:cNvSpPr>
              <a:spLocks noChangeArrowheads="1"/>
            </p:cNvSpPr>
            <p:nvPr/>
          </p:nvSpPr>
          <p:spPr bwMode="auto">
            <a:xfrm>
              <a:off x="4210" y="694"/>
              <a:ext cx="596"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1972" name="Group 47"/>
            <p:cNvGrpSpPr>
              <a:grpSpLocks/>
            </p:cNvGrpSpPr>
            <p:nvPr/>
          </p:nvGrpSpPr>
          <p:grpSpPr bwMode="auto">
            <a:xfrm>
              <a:off x="4749" y="668"/>
              <a:ext cx="581" cy="145"/>
              <a:chOff x="614" y="2568"/>
              <a:chExt cx="725" cy="139"/>
            </a:xfrm>
          </p:grpSpPr>
          <p:sp>
            <p:nvSpPr>
              <p:cNvPr id="81997" name="AutoShape 48"/>
              <p:cNvSpPr>
                <a:spLocks noChangeArrowheads="1"/>
              </p:cNvSpPr>
              <p:nvPr/>
            </p:nvSpPr>
            <p:spPr bwMode="auto">
              <a:xfrm>
                <a:off x="618" y="2571"/>
                <a:ext cx="725"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1998" name="AutoShape 49"/>
              <p:cNvSpPr>
                <a:spLocks noChangeArrowheads="1"/>
              </p:cNvSpPr>
              <p:nvPr/>
            </p:nvSpPr>
            <p:spPr bwMode="auto">
              <a:xfrm>
                <a:off x="637" y="2585"/>
                <a:ext cx="686"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1973" name="Rectangle 50"/>
            <p:cNvSpPr>
              <a:spLocks noChangeArrowheads="1"/>
            </p:cNvSpPr>
            <p:nvPr/>
          </p:nvSpPr>
          <p:spPr bwMode="auto">
            <a:xfrm>
              <a:off x="4225" y="1017"/>
              <a:ext cx="596" cy="51"/>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1974" name="Group 51"/>
            <p:cNvGrpSpPr>
              <a:grpSpLocks/>
            </p:cNvGrpSpPr>
            <p:nvPr/>
          </p:nvGrpSpPr>
          <p:grpSpPr bwMode="auto">
            <a:xfrm>
              <a:off x="4747" y="994"/>
              <a:ext cx="581" cy="134"/>
              <a:chOff x="614" y="2568"/>
              <a:chExt cx="725" cy="139"/>
            </a:xfrm>
          </p:grpSpPr>
          <p:sp>
            <p:nvSpPr>
              <p:cNvPr id="81995" name="AutoShape 52"/>
              <p:cNvSpPr>
                <a:spLocks noChangeArrowheads="1"/>
              </p:cNvSpPr>
              <p:nvPr/>
            </p:nvSpPr>
            <p:spPr bwMode="auto">
              <a:xfrm>
                <a:off x="610" y="2569"/>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1996" name="AutoShape 53"/>
              <p:cNvSpPr>
                <a:spLocks noChangeArrowheads="1"/>
              </p:cNvSpPr>
              <p:nvPr/>
            </p:nvSpPr>
            <p:spPr bwMode="auto">
              <a:xfrm>
                <a:off x="630" y="2584"/>
                <a:ext cx="68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1975" name="Rectangle 54"/>
            <p:cNvSpPr>
              <a:spLocks noChangeArrowheads="1"/>
            </p:cNvSpPr>
            <p:nvPr/>
          </p:nvSpPr>
          <p:spPr bwMode="auto">
            <a:xfrm>
              <a:off x="4217" y="1355"/>
              <a:ext cx="596" cy="51"/>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81976" name="Rectangle 55"/>
            <p:cNvSpPr>
              <a:spLocks noChangeArrowheads="1"/>
            </p:cNvSpPr>
            <p:nvPr/>
          </p:nvSpPr>
          <p:spPr bwMode="auto">
            <a:xfrm>
              <a:off x="4225" y="1656"/>
              <a:ext cx="596"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1977" name="Group 56"/>
            <p:cNvGrpSpPr>
              <a:grpSpLocks/>
            </p:cNvGrpSpPr>
            <p:nvPr/>
          </p:nvGrpSpPr>
          <p:grpSpPr bwMode="auto">
            <a:xfrm>
              <a:off x="4735" y="1627"/>
              <a:ext cx="582" cy="151"/>
              <a:chOff x="614" y="2568"/>
              <a:chExt cx="725" cy="139"/>
            </a:xfrm>
          </p:grpSpPr>
          <p:sp>
            <p:nvSpPr>
              <p:cNvPr id="81993" name="AutoShape 57"/>
              <p:cNvSpPr>
                <a:spLocks noChangeArrowheads="1"/>
              </p:cNvSpPr>
              <p:nvPr/>
            </p:nvSpPr>
            <p:spPr bwMode="auto">
              <a:xfrm>
                <a:off x="616" y="2568"/>
                <a:ext cx="724"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1994" name="AutoShape 58"/>
              <p:cNvSpPr>
                <a:spLocks noChangeArrowheads="1"/>
              </p:cNvSpPr>
              <p:nvPr/>
            </p:nvSpPr>
            <p:spPr bwMode="auto">
              <a:xfrm>
                <a:off x="635" y="2582"/>
                <a:ext cx="685"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1978" name="Freeform 59"/>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81979" name="Group 60"/>
            <p:cNvGrpSpPr>
              <a:grpSpLocks/>
            </p:cNvGrpSpPr>
            <p:nvPr/>
          </p:nvGrpSpPr>
          <p:grpSpPr bwMode="auto">
            <a:xfrm>
              <a:off x="4739" y="1327"/>
              <a:ext cx="582" cy="139"/>
              <a:chOff x="614" y="2568"/>
              <a:chExt cx="725" cy="139"/>
            </a:xfrm>
          </p:grpSpPr>
          <p:sp>
            <p:nvSpPr>
              <p:cNvPr id="81991" name="AutoShape 61"/>
              <p:cNvSpPr>
                <a:spLocks noChangeArrowheads="1"/>
              </p:cNvSpPr>
              <p:nvPr/>
            </p:nvSpPr>
            <p:spPr bwMode="auto">
              <a:xfrm>
                <a:off x="611" y="2567"/>
                <a:ext cx="724" cy="140"/>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1992" name="AutoShape 62"/>
              <p:cNvSpPr>
                <a:spLocks noChangeArrowheads="1"/>
              </p:cNvSpPr>
              <p:nvPr/>
            </p:nvSpPr>
            <p:spPr bwMode="auto">
              <a:xfrm>
                <a:off x="630" y="2581"/>
                <a:ext cx="68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1980" name="Rectangle 63"/>
            <p:cNvSpPr>
              <a:spLocks noChangeArrowheads="1"/>
            </p:cNvSpPr>
            <p:nvPr/>
          </p:nvSpPr>
          <p:spPr bwMode="auto">
            <a:xfrm>
              <a:off x="5247" y="429"/>
              <a:ext cx="70"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81981" name="Freeform 64"/>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1982" name="Freeform 65"/>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1983" name="Oval 66"/>
            <p:cNvSpPr>
              <a:spLocks noChangeArrowheads="1"/>
            </p:cNvSpPr>
            <p:nvPr/>
          </p:nvSpPr>
          <p:spPr bwMode="auto">
            <a:xfrm>
              <a:off x="5519" y="2612"/>
              <a:ext cx="46" cy="96"/>
            </a:xfrm>
            <a:prstGeom prst="ellipse">
              <a:avLst/>
            </a:prstGeom>
            <a:solidFill>
              <a:srgbClr val="333333"/>
            </a:solidFill>
            <a:ln w="9525">
              <a:noFill/>
              <a:round/>
              <a:headEnd/>
              <a:tailEnd/>
            </a:ln>
          </p:spPr>
          <p:txBody>
            <a:bodyPr wrap="none" anchor="ctr"/>
            <a:lstStyle/>
            <a:p>
              <a:endParaRPr lang="tr-TR"/>
            </a:p>
          </p:txBody>
        </p:sp>
        <p:sp>
          <p:nvSpPr>
            <p:cNvPr id="81984" name="Freeform 67"/>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81985" name="AutoShape 68"/>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81986" name="AutoShape 69"/>
            <p:cNvSpPr>
              <a:spLocks noChangeArrowheads="1"/>
            </p:cNvSpPr>
            <p:nvPr/>
          </p:nvSpPr>
          <p:spPr bwMode="auto">
            <a:xfrm>
              <a:off x="4210" y="2707"/>
              <a:ext cx="1069" cy="8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81987" name="Oval 70"/>
            <p:cNvSpPr>
              <a:spLocks noChangeArrowheads="1"/>
            </p:cNvSpPr>
            <p:nvPr/>
          </p:nvSpPr>
          <p:spPr bwMode="auto">
            <a:xfrm>
              <a:off x="4310" y="2384"/>
              <a:ext cx="155" cy="140"/>
            </a:xfrm>
            <a:prstGeom prst="ellipse">
              <a:avLst/>
            </a:prstGeom>
            <a:solidFill>
              <a:srgbClr val="33CC33"/>
            </a:solidFill>
            <a:ln w="9525">
              <a:noFill/>
              <a:round/>
              <a:headEnd/>
              <a:tailEnd/>
            </a:ln>
          </p:spPr>
          <p:txBody>
            <a:bodyPr wrap="none" anchor="ctr"/>
            <a:lstStyle/>
            <a:p>
              <a:endParaRPr lang="tr-TR"/>
            </a:p>
          </p:txBody>
        </p:sp>
        <p:sp>
          <p:nvSpPr>
            <p:cNvPr id="81988" name="Oval 71"/>
            <p:cNvSpPr>
              <a:spLocks noChangeArrowheads="1"/>
            </p:cNvSpPr>
            <p:nvPr/>
          </p:nvSpPr>
          <p:spPr bwMode="auto">
            <a:xfrm>
              <a:off x="4489" y="2384"/>
              <a:ext cx="155" cy="140"/>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81989" name="Oval 72"/>
            <p:cNvSpPr>
              <a:spLocks noChangeArrowheads="1"/>
            </p:cNvSpPr>
            <p:nvPr/>
          </p:nvSpPr>
          <p:spPr bwMode="auto">
            <a:xfrm>
              <a:off x="4659" y="2384"/>
              <a:ext cx="163" cy="140"/>
            </a:xfrm>
            <a:prstGeom prst="ellipse">
              <a:avLst/>
            </a:prstGeom>
            <a:solidFill>
              <a:srgbClr val="33CC33"/>
            </a:solidFill>
            <a:ln w="9525">
              <a:noFill/>
              <a:round/>
              <a:headEnd/>
              <a:tailEnd/>
            </a:ln>
          </p:spPr>
          <p:txBody>
            <a:bodyPr wrap="none" anchor="ctr"/>
            <a:lstStyle/>
            <a:p>
              <a:endParaRPr lang="tr-TR"/>
            </a:p>
          </p:txBody>
        </p:sp>
        <p:sp>
          <p:nvSpPr>
            <p:cNvPr id="81990" name="Rectangle 73"/>
            <p:cNvSpPr>
              <a:spLocks noChangeArrowheads="1"/>
            </p:cNvSpPr>
            <p:nvPr/>
          </p:nvSpPr>
          <p:spPr bwMode="auto">
            <a:xfrm>
              <a:off x="5062" y="1833"/>
              <a:ext cx="85" cy="764"/>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81954" name="Group 74"/>
          <p:cNvGrpSpPr>
            <a:grpSpLocks/>
          </p:cNvGrpSpPr>
          <p:nvPr/>
        </p:nvGrpSpPr>
        <p:grpSpPr bwMode="auto">
          <a:xfrm flipH="1">
            <a:off x="8369300" y="2362200"/>
            <a:ext cx="620713" cy="512763"/>
            <a:chOff x="-44" y="1473"/>
            <a:chExt cx="981" cy="1105"/>
          </a:xfrm>
        </p:grpSpPr>
        <p:pic>
          <p:nvPicPr>
            <p:cNvPr id="81965" name="Picture 75"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81966" name="Freeform 7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1955" name="Group 77"/>
          <p:cNvGrpSpPr>
            <a:grpSpLocks/>
          </p:cNvGrpSpPr>
          <p:nvPr/>
        </p:nvGrpSpPr>
        <p:grpSpPr bwMode="auto">
          <a:xfrm>
            <a:off x="6300788" y="1284288"/>
            <a:ext cx="620712" cy="512762"/>
            <a:chOff x="-44" y="1473"/>
            <a:chExt cx="981" cy="1105"/>
          </a:xfrm>
        </p:grpSpPr>
        <p:pic>
          <p:nvPicPr>
            <p:cNvPr id="81963" name="Picture 78"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81964" name="Freeform 7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1956" name="Group 80"/>
          <p:cNvGrpSpPr>
            <a:grpSpLocks/>
          </p:cNvGrpSpPr>
          <p:nvPr/>
        </p:nvGrpSpPr>
        <p:grpSpPr bwMode="auto">
          <a:xfrm>
            <a:off x="6910388" y="1360488"/>
            <a:ext cx="620712" cy="512762"/>
            <a:chOff x="-44" y="1473"/>
            <a:chExt cx="981" cy="1105"/>
          </a:xfrm>
        </p:grpSpPr>
        <p:pic>
          <p:nvPicPr>
            <p:cNvPr id="81961" name="Picture 81"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81962" name="Freeform 8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1957" name="Group 83"/>
          <p:cNvGrpSpPr>
            <a:grpSpLocks/>
          </p:cNvGrpSpPr>
          <p:nvPr/>
        </p:nvGrpSpPr>
        <p:grpSpPr bwMode="auto">
          <a:xfrm>
            <a:off x="4471988" y="2492375"/>
            <a:ext cx="620712" cy="512763"/>
            <a:chOff x="-44" y="1473"/>
            <a:chExt cx="981" cy="1105"/>
          </a:xfrm>
        </p:grpSpPr>
        <p:pic>
          <p:nvPicPr>
            <p:cNvPr id="81959" name="Picture 84" descr="desktop_computer_stylized_medium"/>
            <p:cNvPicPr>
              <a:picLocks noChangeAspect="1" noChangeArrowheads="1"/>
            </p:cNvPicPr>
            <p:nvPr/>
          </p:nvPicPr>
          <p:blipFill>
            <a:blip r:embed="rId4"/>
            <a:srcRect/>
            <a:stretch>
              <a:fillRect/>
            </a:stretch>
          </p:blipFill>
          <p:spPr bwMode="auto">
            <a:xfrm flipH="1">
              <a:off x="-44" y="1473"/>
              <a:ext cx="981" cy="1105"/>
            </a:xfrm>
            <a:prstGeom prst="rect">
              <a:avLst/>
            </a:prstGeom>
            <a:noFill/>
            <a:ln w="9525">
              <a:noFill/>
              <a:miter lim="800000"/>
              <a:headEnd/>
              <a:tailEnd/>
            </a:ln>
          </p:spPr>
        </p:pic>
        <p:sp>
          <p:nvSpPr>
            <p:cNvPr id="81960" name="Freeform 8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4" name="Veri Yer Tutucusu 3"/>
          <p:cNvSpPr>
            <a:spLocks noGrp="1"/>
          </p:cNvSpPr>
          <p:nvPr>
            <p:ph type="dt" sz="quarter" idx="10"/>
          </p:nvPr>
        </p:nvSpPr>
        <p:spPr/>
        <p:txBody>
          <a:bodyPr/>
          <a:lstStyle/>
          <a:p>
            <a:pPr>
              <a:defRPr/>
            </a:pPr>
            <a:fld id="{CA31C339-ED67-4080-96EC-593E53B4A44A}"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3" grpId="0" animBg="1"/>
      <p:bldP spid="245814" grpId="0"/>
      <p:bldP spid="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9219" name="Rectangle 8"/>
          <p:cNvSpPr>
            <a:spLocks noGrp="1" noChangeArrowheads="1"/>
          </p:cNvSpPr>
          <p:nvPr>
            <p:ph type="sldNum" sz="quarter" idx="12"/>
          </p:nvPr>
        </p:nvSpPr>
        <p:spPr>
          <a:noFill/>
        </p:spPr>
        <p:txBody>
          <a:bodyPr/>
          <a:lstStyle/>
          <a:p>
            <a:r>
              <a:rPr lang="en-US" smtClean="0">
                <a:latin typeface="Tahoma" pitchFamily="34" charset="0"/>
              </a:rPr>
              <a:t>2-</a:t>
            </a:r>
            <a:fld id="{2DE642AC-D22B-4494-854E-A20029C6C9B1}" type="slidenum">
              <a:rPr lang="en-US" smtClean="0">
                <a:latin typeface="Tahoma" pitchFamily="34" charset="0"/>
              </a:rPr>
              <a:pPr/>
              <a:t>8</a:t>
            </a:fld>
            <a:endParaRPr lang="en-US" smtClean="0">
              <a:latin typeface="Tahoma" pitchFamily="34" charset="0"/>
            </a:endParaRPr>
          </a:p>
        </p:txBody>
      </p:sp>
      <p:grpSp>
        <p:nvGrpSpPr>
          <p:cNvPr id="9220" name="Group 566"/>
          <p:cNvGrpSpPr>
            <a:grpSpLocks/>
          </p:cNvGrpSpPr>
          <p:nvPr/>
        </p:nvGrpSpPr>
        <p:grpSpPr bwMode="auto">
          <a:xfrm>
            <a:off x="5202238" y="1546225"/>
            <a:ext cx="3540125" cy="4545013"/>
            <a:chOff x="3277" y="974"/>
            <a:chExt cx="2230" cy="2863"/>
          </a:xfrm>
        </p:grpSpPr>
        <p:sp>
          <p:nvSpPr>
            <p:cNvPr id="9229" name="Freeform 567"/>
            <p:cNvSpPr>
              <a:spLocks/>
            </p:cNvSpPr>
            <p:nvPr/>
          </p:nvSpPr>
          <p:spPr bwMode="auto">
            <a:xfrm>
              <a:off x="3277" y="1079"/>
              <a:ext cx="1094" cy="675"/>
            </a:xfrm>
            <a:custGeom>
              <a:avLst/>
              <a:gdLst>
                <a:gd name="T0" fmla="*/ 1244 w 1036"/>
                <a:gd name="T1" fmla="*/ 11 h 675"/>
                <a:gd name="T2" fmla="*/ 751 w 1036"/>
                <a:gd name="T3" fmla="*/ 53 h 675"/>
                <a:gd name="T4" fmla="*/ 397 w 1036"/>
                <a:gd name="T5" fmla="*/ 129 h 675"/>
                <a:gd name="T6" fmla="*/ 295 w 1036"/>
                <a:gd name="T7" fmla="*/ 229 h 675"/>
                <a:gd name="T8" fmla="*/ 41 w 1036"/>
                <a:gd name="T9" fmla="*/ 297 h 675"/>
                <a:gd name="T10" fmla="*/ 33 w 1036"/>
                <a:gd name="T11" fmla="*/ 459 h 675"/>
                <a:gd name="T12" fmla="*/ 253 w 1036"/>
                <a:gd name="T13" fmla="*/ 489 h 675"/>
                <a:gd name="T14" fmla="*/ 883 w 1036"/>
                <a:gd name="T15" fmla="*/ 489 h 675"/>
                <a:gd name="T16" fmla="*/ 1149 w 1036"/>
                <a:gd name="T17" fmla="*/ 555 h 675"/>
                <a:gd name="T18" fmla="*/ 1446 w 1036"/>
                <a:gd name="T19" fmla="*/ 657 h 675"/>
                <a:gd name="T20" fmla="*/ 1672 w 1036"/>
                <a:gd name="T21" fmla="*/ 661 h 675"/>
                <a:gd name="T22" fmla="*/ 1829 w 1036"/>
                <a:gd name="T23" fmla="*/ 603 h 675"/>
                <a:gd name="T24" fmla="*/ 1908 w 1036"/>
                <a:gd name="T25" fmla="*/ 445 h 675"/>
                <a:gd name="T26" fmla="*/ 1957 w 1036"/>
                <a:gd name="T27" fmla="*/ 291 h 675"/>
                <a:gd name="T28" fmla="*/ 1963 w 1036"/>
                <a:gd name="T29" fmla="*/ 107 h 675"/>
                <a:gd name="T30" fmla="*/ 1795 w 1036"/>
                <a:gd name="T31" fmla="*/ 17 h 675"/>
                <a:gd name="T32" fmla="*/ 1491 w 1036"/>
                <a:gd name="T33" fmla="*/ 3 h 675"/>
                <a:gd name="T34" fmla="*/ 1244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tr-TR"/>
            </a:p>
          </p:txBody>
        </p:sp>
        <p:grpSp>
          <p:nvGrpSpPr>
            <p:cNvPr id="9230" name="Group 568"/>
            <p:cNvGrpSpPr>
              <a:grpSpLocks/>
            </p:cNvGrpSpPr>
            <p:nvPr/>
          </p:nvGrpSpPr>
          <p:grpSpPr bwMode="auto">
            <a:xfrm>
              <a:off x="3383" y="1920"/>
              <a:ext cx="919" cy="588"/>
              <a:chOff x="2889" y="1631"/>
              <a:chExt cx="980" cy="743"/>
            </a:xfrm>
          </p:grpSpPr>
          <p:sp>
            <p:nvSpPr>
              <p:cNvPr id="9604" name="Rectangle 569"/>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tr-TR"/>
              </a:p>
            </p:txBody>
          </p:sp>
          <p:sp>
            <p:nvSpPr>
              <p:cNvPr id="9605" name="AutoShape 570"/>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tr-TR" sz="2400">
                  <a:solidFill>
                    <a:srgbClr val="00CCFF"/>
                  </a:solidFill>
                </a:endParaRPr>
              </a:p>
            </p:txBody>
          </p:sp>
        </p:grpSp>
        <p:sp>
          <p:nvSpPr>
            <p:cNvPr id="9231" name="Freeform 571"/>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tr-TR"/>
            </a:p>
          </p:txBody>
        </p:sp>
        <p:sp>
          <p:nvSpPr>
            <p:cNvPr id="9232" name="Line 572"/>
            <p:cNvSpPr>
              <a:spLocks noChangeShapeType="1"/>
            </p:cNvSpPr>
            <p:nvPr/>
          </p:nvSpPr>
          <p:spPr bwMode="auto">
            <a:xfrm rot="-5400000">
              <a:off x="4924" y="3316"/>
              <a:ext cx="284" cy="7"/>
            </a:xfrm>
            <a:prstGeom prst="line">
              <a:avLst/>
            </a:prstGeom>
            <a:noFill/>
            <a:ln w="12700">
              <a:solidFill>
                <a:schemeClr val="bg2"/>
              </a:solidFill>
              <a:round/>
              <a:headEnd/>
              <a:tailEnd/>
            </a:ln>
          </p:spPr>
          <p:txBody>
            <a:bodyPr wrap="none" anchor="ctr"/>
            <a:lstStyle/>
            <a:p>
              <a:endParaRPr lang="tr-TR"/>
            </a:p>
          </p:txBody>
        </p:sp>
        <p:sp>
          <p:nvSpPr>
            <p:cNvPr id="9233" name="Line 573"/>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tr-TR"/>
            </a:p>
          </p:txBody>
        </p:sp>
        <p:sp>
          <p:nvSpPr>
            <p:cNvPr id="9234" name="Line 574"/>
            <p:cNvSpPr>
              <a:spLocks noChangeShapeType="1"/>
            </p:cNvSpPr>
            <p:nvPr/>
          </p:nvSpPr>
          <p:spPr bwMode="auto">
            <a:xfrm rot="16200000" flipH="1">
              <a:off x="5113" y="3192"/>
              <a:ext cx="90" cy="51"/>
            </a:xfrm>
            <a:prstGeom prst="line">
              <a:avLst/>
            </a:prstGeom>
            <a:noFill/>
            <a:ln w="12700">
              <a:solidFill>
                <a:schemeClr val="bg2"/>
              </a:solidFill>
              <a:round/>
              <a:headEnd/>
              <a:tailEnd/>
            </a:ln>
          </p:spPr>
          <p:txBody>
            <a:bodyPr wrap="none" anchor="ctr"/>
            <a:lstStyle/>
            <a:p>
              <a:endParaRPr lang="tr-TR"/>
            </a:p>
          </p:txBody>
        </p:sp>
        <p:sp>
          <p:nvSpPr>
            <p:cNvPr id="9235" name="Line 576"/>
            <p:cNvSpPr>
              <a:spLocks noChangeShapeType="1"/>
            </p:cNvSpPr>
            <p:nvPr/>
          </p:nvSpPr>
          <p:spPr bwMode="auto">
            <a:xfrm>
              <a:off x="3843" y="3009"/>
              <a:ext cx="99" cy="81"/>
            </a:xfrm>
            <a:prstGeom prst="line">
              <a:avLst/>
            </a:prstGeom>
            <a:noFill/>
            <a:ln w="9525">
              <a:solidFill>
                <a:schemeClr val="bg2"/>
              </a:solidFill>
              <a:round/>
              <a:headEnd/>
              <a:tailEnd/>
            </a:ln>
          </p:spPr>
          <p:txBody>
            <a:bodyPr/>
            <a:lstStyle/>
            <a:p>
              <a:endParaRPr lang="tr-TR"/>
            </a:p>
          </p:txBody>
        </p:sp>
        <p:sp>
          <p:nvSpPr>
            <p:cNvPr id="9236" name="Line 577"/>
            <p:cNvSpPr>
              <a:spLocks noChangeShapeType="1"/>
            </p:cNvSpPr>
            <p:nvPr/>
          </p:nvSpPr>
          <p:spPr bwMode="auto">
            <a:xfrm flipV="1">
              <a:off x="3680" y="3159"/>
              <a:ext cx="256" cy="62"/>
            </a:xfrm>
            <a:prstGeom prst="line">
              <a:avLst/>
            </a:prstGeom>
            <a:noFill/>
            <a:ln w="9525">
              <a:solidFill>
                <a:schemeClr val="bg2"/>
              </a:solidFill>
              <a:round/>
              <a:headEnd/>
              <a:tailEnd/>
            </a:ln>
          </p:spPr>
          <p:txBody>
            <a:bodyPr/>
            <a:lstStyle/>
            <a:p>
              <a:endParaRPr lang="tr-TR"/>
            </a:p>
          </p:txBody>
        </p:sp>
        <p:sp>
          <p:nvSpPr>
            <p:cNvPr id="9237" name="Line 580"/>
            <p:cNvSpPr>
              <a:spLocks noChangeShapeType="1"/>
            </p:cNvSpPr>
            <p:nvPr/>
          </p:nvSpPr>
          <p:spPr bwMode="auto">
            <a:xfrm flipH="1">
              <a:off x="3948" y="3204"/>
              <a:ext cx="90" cy="117"/>
            </a:xfrm>
            <a:prstGeom prst="line">
              <a:avLst/>
            </a:prstGeom>
            <a:noFill/>
            <a:ln w="9525">
              <a:solidFill>
                <a:schemeClr val="bg2"/>
              </a:solidFill>
              <a:round/>
              <a:headEnd/>
              <a:tailEnd/>
            </a:ln>
          </p:spPr>
          <p:txBody>
            <a:bodyPr/>
            <a:lstStyle/>
            <a:p>
              <a:endParaRPr lang="tr-TR"/>
            </a:p>
          </p:txBody>
        </p:sp>
        <p:sp>
          <p:nvSpPr>
            <p:cNvPr id="9238" name="Line 581"/>
            <p:cNvSpPr>
              <a:spLocks noChangeShapeType="1"/>
            </p:cNvSpPr>
            <p:nvPr/>
          </p:nvSpPr>
          <p:spPr bwMode="auto">
            <a:xfrm flipH="1" flipV="1">
              <a:off x="4146" y="3213"/>
              <a:ext cx="51" cy="109"/>
            </a:xfrm>
            <a:prstGeom prst="line">
              <a:avLst/>
            </a:prstGeom>
            <a:noFill/>
            <a:ln w="9525">
              <a:solidFill>
                <a:schemeClr val="bg2"/>
              </a:solidFill>
              <a:round/>
              <a:headEnd/>
              <a:tailEnd/>
            </a:ln>
          </p:spPr>
          <p:txBody>
            <a:bodyPr/>
            <a:lstStyle/>
            <a:p>
              <a:endParaRPr lang="tr-TR"/>
            </a:p>
          </p:txBody>
        </p:sp>
        <p:sp>
          <p:nvSpPr>
            <p:cNvPr id="9239" name="Line 582"/>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tr-TR"/>
            </a:p>
          </p:txBody>
        </p:sp>
        <p:sp>
          <p:nvSpPr>
            <p:cNvPr id="9240" name="Line 584"/>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tr-TR"/>
            </a:p>
          </p:txBody>
        </p:sp>
        <p:sp>
          <p:nvSpPr>
            <p:cNvPr id="9241" name="Line 585"/>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tr-TR"/>
            </a:p>
          </p:txBody>
        </p:sp>
        <p:grpSp>
          <p:nvGrpSpPr>
            <p:cNvPr id="9242" name="Group 586"/>
            <p:cNvGrpSpPr>
              <a:grpSpLocks/>
            </p:cNvGrpSpPr>
            <p:nvPr/>
          </p:nvGrpSpPr>
          <p:grpSpPr bwMode="auto">
            <a:xfrm>
              <a:off x="3535" y="2207"/>
              <a:ext cx="319" cy="222"/>
              <a:chOff x="2967" y="478"/>
              <a:chExt cx="788" cy="625"/>
            </a:xfrm>
          </p:grpSpPr>
          <p:pic>
            <p:nvPicPr>
              <p:cNvPr id="9602" name="Picture 587" descr="access_point_stylized_small"/>
              <p:cNvPicPr>
                <a:picLocks noChangeAspect="1" noChangeArrowheads="1"/>
              </p:cNvPicPr>
              <p:nvPr/>
            </p:nvPicPr>
            <p:blipFill>
              <a:blip r:embed="rId3"/>
              <a:srcRect/>
              <a:stretch>
                <a:fillRect/>
              </a:stretch>
            </p:blipFill>
            <p:spPr bwMode="auto">
              <a:xfrm>
                <a:off x="3012" y="559"/>
                <a:ext cx="576" cy="544"/>
              </a:xfrm>
              <a:prstGeom prst="rect">
                <a:avLst/>
              </a:prstGeom>
              <a:noFill/>
              <a:ln w="9525">
                <a:noFill/>
                <a:miter lim="800000"/>
                <a:headEnd/>
                <a:tailEnd/>
              </a:ln>
            </p:spPr>
          </p:pic>
          <p:pic>
            <p:nvPicPr>
              <p:cNvPr id="9603" name="Picture 588" descr="antenna_radiation_stylized"/>
              <p:cNvPicPr>
                <a:picLocks noChangeAspect="1" noChangeArrowheads="1"/>
              </p:cNvPicPr>
              <p:nvPr/>
            </p:nvPicPr>
            <p:blipFill>
              <a:blip r:embed="rId4"/>
              <a:srcRect/>
              <a:stretch>
                <a:fillRect/>
              </a:stretch>
            </p:blipFill>
            <p:spPr bwMode="auto">
              <a:xfrm>
                <a:off x="2967" y="478"/>
                <a:ext cx="788" cy="188"/>
              </a:xfrm>
              <a:prstGeom prst="rect">
                <a:avLst/>
              </a:prstGeom>
              <a:noFill/>
              <a:ln w="9525">
                <a:noFill/>
                <a:miter lim="800000"/>
                <a:headEnd/>
                <a:tailEnd/>
              </a:ln>
            </p:spPr>
          </p:pic>
        </p:grpSp>
        <p:sp>
          <p:nvSpPr>
            <p:cNvPr id="9243" name="Freeform 589"/>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tr-TR"/>
            </a:p>
          </p:txBody>
        </p:sp>
        <p:sp>
          <p:nvSpPr>
            <p:cNvPr id="9244" name="Freeform 590"/>
            <p:cNvSpPr>
              <a:spLocks/>
            </p:cNvSpPr>
            <p:nvPr/>
          </p:nvSpPr>
          <p:spPr bwMode="auto">
            <a:xfrm>
              <a:off x="4417" y="1263"/>
              <a:ext cx="1090" cy="709"/>
            </a:xfrm>
            <a:custGeom>
              <a:avLst/>
              <a:gdLst>
                <a:gd name="T0" fmla="*/ 29695 w 765"/>
                <a:gd name="T1" fmla="*/ 1821 h 459"/>
                <a:gd name="T2" fmla="*/ 20124 w 765"/>
                <a:gd name="T3" fmla="*/ 12932 h 459"/>
                <a:gd name="T4" fmla="*/ 6732 w 765"/>
                <a:gd name="T5" fmla="*/ 18406 h 459"/>
                <a:gd name="T6" fmla="*/ 962 w 765"/>
                <a:gd name="T7" fmla="*/ 62023 h 459"/>
                <a:gd name="T8" fmla="*/ 12591 w 765"/>
                <a:gd name="T9" fmla="*/ 81949 h 459"/>
                <a:gd name="T10" fmla="*/ 24204 w 765"/>
                <a:gd name="T11" fmla="*/ 78549 h 459"/>
                <a:gd name="T12" fmla="*/ 40854 w 765"/>
                <a:gd name="T13" fmla="*/ 81949 h 459"/>
                <a:gd name="T14" fmla="*/ 48888 w 765"/>
                <a:gd name="T15" fmla="*/ 80047 h 459"/>
                <a:gd name="T16" fmla="*/ 52623 w 765"/>
                <a:gd name="T17" fmla="*/ 68680 h 459"/>
                <a:gd name="T18" fmla="*/ 52531 w 765"/>
                <a:gd name="T19" fmla="*/ 29152 h 459"/>
                <a:gd name="T20" fmla="*/ 46361 w 765"/>
                <a:gd name="T21" fmla="*/ 6359 h 459"/>
                <a:gd name="T22" fmla="*/ 29695 w 765"/>
                <a:gd name="T23" fmla="*/ 1821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tr-TR"/>
            </a:p>
          </p:txBody>
        </p:sp>
        <p:sp>
          <p:nvSpPr>
            <p:cNvPr id="9245" name="Line 591"/>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tr-TR"/>
            </a:p>
          </p:txBody>
        </p:sp>
        <p:sp>
          <p:nvSpPr>
            <p:cNvPr id="9246" name="Line 592"/>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tr-TR"/>
            </a:p>
          </p:txBody>
        </p:sp>
        <p:sp>
          <p:nvSpPr>
            <p:cNvPr id="9247" name="Line 593"/>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tr-TR"/>
            </a:p>
          </p:txBody>
        </p:sp>
        <p:sp>
          <p:nvSpPr>
            <p:cNvPr id="9248" name="Line 594"/>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tr-TR"/>
            </a:p>
          </p:txBody>
        </p:sp>
        <p:sp>
          <p:nvSpPr>
            <p:cNvPr id="9249" name="Line 595"/>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tr-TR"/>
            </a:p>
          </p:txBody>
        </p:sp>
        <p:sp>
          <p:nvSpPr>
            <p:cNvPr id="9250" name="Line 596"/>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tr-TR"/>
            </a:p>
          </p:txBody>
        </p:sp>
        <p:sp>
          <p:nvSpPr>
            <p:cNvPr id="9251" name="Line 597"/>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tr-TR"/>
            </a:p>
          </p:txBody>
        </p:sp>
        <p:sp>
          <p:nvSpPr>
            <p:cNvPr id="9252" name="Line 598"/>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tr-TR"/>
            </a:p>
          </p:txBody>
        </p:sp>
        <p:sp>
          <p:nvSpPr>
            <p:cNvPr id="9253" name="Line 599"/>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tr-TR"/>
            </a:p>
          </p:txBody>
        </p:sp>
        <p:sp>
          <p:nvSpPr>
            <p:cNvPr id="9254" name="Line 600"/>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tr-TR"/>
            </a:p>
          </p:txBody>
        </p:sp>
        <p:sp>
          <p:nvSpPr>
            <p:cNvPr id="9255" name="Line 601"/>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tr-TR"/>
            </a:p>
          </p:txBody>
        </p:sp>
        <p:sp>
          <p:nvSpPr>
            <p:cNvPr id="9256" name="Line 602"/>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tr-TR"/>
            </a:p>
          </p:txBody>
        </p:sp>
        <p:sp>
          <p:nvSpPr>
            <p:cNvPr id="9257" name="Line 603"/>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tr-TR"/>
            </a:p>
          </p:txBody>
        </p:sp>
        <p:sp>
          <p:nvSpPr>
            <p:cNvPr id="9258" name="Line 604"/>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tr-TR"/>
            </a:p>
          </p:txBody>
        </p:sp>
        <p:sp>
          <p:nvSpPr>
            <p:cNvPr id="9259" name="Line 605"/>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tr-TR"/>
            </a:p>
          </p:txBody>
        </p:sp>
        <p:sp>
          <p:nvSpPr>
            <p:cNvPr id="9260" name="Line 606"/>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tr-TR"/>
            </a:p>
          </p:txBody>
        </p:sp>
        <p:sp>
          <p:nvSpPr>
            <p:cNvPr id="9261" name="Line 607"/>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tr-TR"/>
            </a:p>
          </p:txBody>
        </p:sp>
        <p:grpSp>
          <p:nvGrpSpPr>
            <p:cNvPr id="9262" name="Group 608"/>
            <p:cNvGrpSpPr>
              <a:grpSpLocks/>
            </p:cNvGrpSpPr>
            <p:nvPr/>
          </p:nvGrpSpPr>
          <p:grpSpPr bwMode="auto">
            <a:xfrm>
              <a:off x="3813" y="1163"/>
              <a:ext cx="295" cy="391"/>
              <a:chOff x="1653" y="3023"/>
              <a:chExt cx="622" cy="911"/>
            </a:xfrm>
          </p:grpSpPr>
          <p:sp>
            <p:nvSpPr>
              <p:cNvPr id="9585"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tr-TR"/>
              </a:p>
            </p:txBody>
          </p:sp>
          <p:sp>
            <p:nvSpPr>
              <p:cNvPr id="9586"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tr-TR"/>
              </a:p>
            </p:txBody>
          </p:sp>
          <p:sp>
            <p:nvSpPr>
              <p:cNvPr id="9587"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tr-TR"/>
              </a:p>
            </p:txBody>
          </p:sp>
          <p:sp>
            <p:nvSpPr>
              <p:cNvPr id="9588"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tr-TR"/>
              </a:p>
            </p:txBody>
          </p:sp>
          <p:sp>
            <p:nvSpPr>
              <p:cNvPr id="9589"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tr-TR"/>
              </a:p>
            </p:txBody>
          </p:sp>
          <p:sp>
            <p:nvSpPr>
              <p:cNvPr id="9590"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tr-TR"/>
              </a:p>
            </p:txBody>
          </p:sp>
          <p:sp>
            <p:nvSpPr>
              <p:cNvPr id="9591"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tr-TR"/>
              </a:p>
            </p:txBody>
          </p:sp>
          <p:sp>
            <p:nvSpPr>
              <p:cNvPr id="9592"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tr-TR"/>
              </a:p>
            </p:txBody>
          </p:sp>
          <p:sp>
            <p:nvSpPr>
              <p:cNvPr id="9593"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tr-TR"/>
              </a:p>
            </p:txBody>
          </p:sp>
          <p:sp>
            <p:nvSpPr>
              <p:cNvPr id="9594"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tr-TR"/>
              </a:p>
            </p:txBody>
          </p:sp>
          <p:sp>
            <p:nvSpPr>
              <p:cNvPr id="9595"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tr-TR"/>
              </a:p>
            </p:txBody>
          </p:sp>
          <p:sp>
            <p:nvSpPr>
              <p:cNvPr id="9596"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tr-TR"/>
              </a:p>
            </p:txBody>
          </p:sp>
          <p:sp>
            <p:nvSpPr>
              <p:cNvPr id="9597"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tr-TR"/>
              </a:p>
            </p:txBody>
          </p:sp>
          <p:sp>
            <p:nvSpPr>
              <p:cNvPr id="9598"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tr-TR"/>
              </a:p>
            </p:txBody>
          </p:sp>
          <p:sp>
            <p:nvSpPr>
              <p:cNvPr id="9599"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tr-TR"/>
              </a:p>
            </p:txBody>
          </p:sp>
          <p:sp>
            <p:nvSpPr>
              <p:cNvPr id="9600" name="Oval 624"/>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tr-TR"/>
              </a:p>
            </p:txBody>
          </p:sp>
          <p:pic>
            <p:nvPicPr>
              <p:cNvPr id="9601" name="Picture 625" descr="cell_tower_radiation_gray"/>
              <p:cNvPicPr>
                <a:picLocks noChangeAspect="1" noChangeArrowheads="1"/>
              </p:cNvPicPr>
              <p:nvPr/>
            </p:nvPicPr>
            <p:blipFill>
              <a:blip r:embed="rId5"/>
              <a:srcRect/>
              <a:stretch>
                <a:fillRect/>
              </a:stretch>
            </p:blipFill>
            <p:spPr bwMode="auto">
              <a:xfrm>
                <a:off x="1653" y="3023"/>
                <a:ext cx="622" cy="503"/>
              </a:xfrm>
              <a:prstGeom prst="rect">
                <a:avLst/>
              </a:prstGeom>
              <a:noFill/>
              <a:ln w="9525">
                <a:noFill/>
                <a:miter lim="800000"/>
                <a:headEnd/>
                <a:tailEnd/>
              </a:ln>
            </p:spPr>
          </p:pic>
        </p:grpSp>
        <p:grpSp>
          <p:nvGrpSpPr>
            <p:cNvPr id="9263" name="Group 626"/>
            <p:cNvGrpSpPr>
              <a:grpSpLocks/>
            </p:cNvGrpSpPr>
            <p:nvPr/>
          </p:nvGrpSpPr>
          <p:grpSpPr bwMode="auto">
            <a:xfrm>
              <a:off x="3962" y="1516"/>
              <a:ext cx="286" cy="160"/>
              <a:chOff x="3843" y="1516"/>
              <a:chExt cx="286" cy="160"/>
            </a:xfrm>
          </p:grpSpPr>
          <p:sp>
            <p:nvSpPr>
              <p:cNvPr id="9576" name="Line 627"/>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tr-TR"/>
              </a:p>
            </p:txBody>
          </p:sp>
          <p:sp>
            <p:nvSpPr>
              <p:cNvPr id="9577"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578"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579"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580" name="Group 631"/>
              <p:cNvGrpSpPr>
                <a:grpSpLocks/>
              </p:cNvGrpSpPr>
              <p:nvPr/>
            </p:nvGrpSpPr>
            <p:grpSpPr bwMode="auto">
              <a:xfrm>
                <a:off x="3932" y="1587"/>
                <a:ext cx="138" cy="33"/>
                <a:chOff x="2468" y="1332"/>
                <a:chExt cx="310" cy="60"/>
              </a:xfrm>
            </p:grpSpPr>
            <p:sp>
              <p:nvSpPr>
                <p:cNvPr id="9583" name="Freeform 6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84" name="Freeform 6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81" name="Line 634"/>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tr-TR"/>
              </a:p>
            </p:txBody>
          </p:sp>
          <p:sp>
            <p:nvSpPr>
              <p:cNvPr id="9582" name="Line 635"/>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tr-TR"/>
              </a:p>
            </p:txBody>
          </p:sp>
        </p:grpSp>
        <p:grpSp>
          <p:nvGrpSpPr>
            <p:cNvPr id="9264" name="Group 636"/>
            <p:cNvGrpSpPr>
              <a:grpSpLocks/>
            </p:cNvGrpSpPr>
            <p:nvPr/>
          </p:nvGrpSpPr>
          <p:grpSpPr bwMode="auto">
            <a:xfrm>
              <a:off x="4537" y="1571"/>
              <a:ext cx="246" cy="110"/>
              <a:chOff x="4334" y="1470"/>
              <a:chExt cx="246" cy="107"/>
            </a:xfrm>
          </p:grpSpPr>
          <p:sp>
            <p:nvSpPr>
              <p:cNvPr id="956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56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57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571" name="Group 640"/>
              <p:cNvGrpSpPr>
                <a:grpSpLocks/>
              </p:cNvGrpSpPr>
              <p:nvPr/>
            </p:nvGrpSpPr>
            <p:grpSpPr bwMode="auto">
              <a:xfrm>
                <a:off x="4383" y="1488"/>
                <a:ext cx="138" cy="33"/>
                <a:chOff x="2468" y="1332"/>
                <a:chExt cx="310" cy="60"/>
              </a:xfrm>
            </p:grpSpPr>
            <p:sp>
              <p:nvSpPr>
                <p:cNvPr id="9574" name="Freeform 6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75" name="Freeform 6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72" name="Line 64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9573" name="Line 644"/>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9265" name="Group 645"/>
            <p:cNvGrpSpPr>
              <a:grpSpLocks/>
            </p:cNvGrpSpPr>
            <p:nvPr/>
          </p:nvGrpSpPr>
          <p:grpSpPr bwMode="auto">
            <a:xfrm>
              <a:off x="4544" y="1737"/>
              <a:ext cx="246" cy="110"/>
              <a:chOff x="4334" y="1470"/>
              <a:chExt cx="246" cy="107"/>
            </a:xfrm>
          </p:grpSpPr>
          <p:sp>
            <p:nvSpPr>
              <p:cNvPr id="956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56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56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563" name="Group 649"/>
              <p:cNvGrpSpPr>
                <a:grpSpLocks/>
              </p:cNvGrpSpPr>
              <p:nvPr/>
            </p:nvGrpSpPr>
            <p:grpSpPr bwMode="auto">
              <a:xfrm>
                <a:off x="4383" y="1488"/>
                <a:ext cx="138" cy="33"/>
                <a:chOff x="2468" y="1332"/>
                <a:chExt cx="310" cy="60"/>
              </a:xfrm>
            </p:grpSpPr>
            <p:sp>
              <p:nvSpPr>
                <p:cNvPr id="9566" name="Freeform 6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67" name="Freeform 6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64" name="Line 65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9565" name="Line 65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9266" name="Group 654"/>
            <p:cNvGrpSpPr>
              <a:grpSpLocks/>
            </p:cNvGrpSpPr>
            <p:nvPr/>
          </p:nvGrpSpPr>
          <p:grpSpPr bwMode="auto">
            <a:xfrm>
              <a:off x="4890" y="1738"/>
              <a:ext cx="246" cy="110"/>
              <a:chOff x="4334" y="1470"/>
              <a:chExt cx="246" cy="107"/>
            </a:xfrm>
          </p:grpSpPr>
          <p:sp>
            <p:nvSpPr>
              <p:cNvPr id="955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55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55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555" name="Group 658"/>
              <p:cNvGrpSpPr>
                <a:grpSpLocks/>
              </p:cNvGrpSpPr>
              <p:nvPr/>
            </p:nvGrpSpPr>
            <p:grpSpPr bwMode="auto">
              <a:xfrm>
                <a:off x="4383" y="1488"/>
                <a:ext cx="138" cy="33"/>
                <a:chOff x="2468" y="1332"/>
                <a:chExt cx="310" cy="60"/>
              </a:xfrm>
            </p:grpSpPr>
            <p:sp>
              <p:nvSpPr>
                <p:cNvPr id="9558" name="Freeform 6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59" name="Freeform 6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56" name="Line 66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9557" name="Line 66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9267" name="Group 663"/>
            <p:cNvGrpSpPr>
              <a:grpSpLocks/>
            </p:cNvGrpSpPr>
            <p:nvPr/>
          </p:nvGrpSpPr>
          <p:grpSpPr bwMode="auto">
            <a:xfrm>
              <a:off x="4844" y="1508"/>
              <a:ext cx="246" cy="110"/>
              <a:chOff x="4334" y="1470"/>
              <a:chExt cx="246" cy="107"/>
            </a:xfrm>
          </p:grpSpPr>
          <p:sp>
            <p:nvSpPr>
              <p:cNvPr id="954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54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54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547" name="Group 667"/>
              <p:cNvGrpSpPr>
                <a:grpSpLocks/>
              </p:cNvGrpSpPr>
              <p:nvPr/>
            </p:nvGrpSpPr>
            <p:grpSpPr bwMode="auto">
              <a:xfrm>
                <a:off x="4383" y="1488"/>
                <a:ext cx="138" cy="33"/>
                <a:chOff x="2468" y="1332"/>
                <a:chExt cx="310" cy="60"/>
              </a:xfrm>
            </p:grpSpPr>
            <p:sp>
              <p:nvSpPr>
                <p:cNvPr id="9550" name="Freeform 6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51" name="Freeform 6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48" name="Line 67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9549" name="Line 671"/>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tr-TR"/>
              </a:p>
            </p:txBody>
          </p:sp>
        </p:grpSp>
        <p:grpSp>
          <p:nvGrpSpPr>
            <p:cNvPr id="9268" name="Group 672"/>
            <p:cNvGrpSpPr>
              <a:grpSpLocks/>
            </p:cNvGrpSpPr>
            <p:nvPr/>
          </p:nvGrpSpPr>
          <p:grpSpPr bwMode="auto">
            <a:xfrm>
              <a:off x="4874" y="2296"/>
              <a:ext cx="310" cy="130"/>
              <a:chOff x="4334" y="1470"/>
              <a:chExt cx="246" cy="107"/>
            </a:xfrm>
          </p:grpSpPr>
          <p:sp>
            <p:nvSpPr>
              <p:cNvPr id="953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53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53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539" name="Group 676"/>
              <p:cNvGrpSpPr>
                <a:grpSpLocks/>
              </p:cNvGrpSpPr>
              <p:nvPr/>
            </p:nvGrpSpPr>
            <p:grpSpPr bwMode="auto">
              <a:xfrm>
                <a:off x="4383" y="1488"/>
                <a:ext cx="138" cy="33"/>
                <a:chOff x="2468" y="1332"/>
                <a:chExt cx="310" cy="60"/>
              </a:xfrm>
            </p:grpSpPr>
            <p:sp>
              <p:nvSpPr>
                <p:cNvPr id="9542" name="Freeform 6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43" name="Freeform 6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40" name="Line 67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9541" name="Line 68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sp>
          <p:nvSpPr>
            <p:cNvPr id="9269" name="Line 681"/>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tr-TR"/>
            </a:p>
          </p:txBody>
        </p:sp>
        <p:grpSp>
          <p:nvGrpSpPr>
            <p:cNvPr id="9270" name="Group 682"/>
            <p:cNvGrpSpPr>
              <a:grpSpLocks/>
            </p:cNvGrpSpPr>
            <p:nvPr/>
          </p:nvGrpSpPr>
          <p:grpSpPr bwMode="auto">
            <a:xfrm>
              <a:off x="4464" y="2288"/>
              <a:ext cx="310" cy="130"/>
              <a:chOff x="4334" y="1470"/>
              <a:chExt cx="246" cy="107"/>
            </a:xfrm>
          </p:grpSpPr>
          <p:sp>
            <p:nvSpPr>
              <p:cNvPr id="952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52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53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531" name="Group 686"/>
              <p:cNvGrpSpPr>
                <a:grpSpLocks/>
              </p:cNvGrpSpPr>
              <p:nvPr/>
            </p:nvGrpSpPr>
            <p:grpSpPr bwMode="auto">
              <a:xfrm>
                <a:off x="4383" y="1488"/>
                <a:ext cx="138" cy="33"/>
                <a:chOff x="2468" y="1332"/>
                <a:chExt cx="310" cy="60"/>
              </a:xfrm>
            </p:grpSpPr>
            <p:sp>
              <p:nvSpPr>
                <p:cNvPr id="9534" name="Freeform 6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35" name="Freeform 6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32" name="Line 68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9533" name="Line 69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grpSp>
          <p:nvGrpSpPr>
            <p:cNvPr id="9271" name="Group 691"/>
            <p:cNvGrpSpPr>
              <a:grpSpLocks/>
            </p:cNvGrpSpPr>
            <p:nvPr/>
          </p:nvGrpSpPr>
          <p:grpSpPr bwMode="auto">
            <a:xfrm>
              <a:off x="4660" y="2464"/>
              <a:ext cx="310" cy="130"/>
              <a:chOff x="4334" y="1470"/>
              <a:chExt cx="246" cy="107"/>
            </a:xfrm>
          </p:grpSpPr>
          <p:sp>
            <p:nvSpPr>
              <p:cNvPr id="952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52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52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523" name="Group 695"/>
              <p:cNvGrpSpPr>
                <a:grpSpLocks/>
              </p:cNvGrpSpPr>
              <p:nvPr/>
            </p:nvGrpSpPr>
            <p:grpSpPr bwMode="auto">
              <a:xfrm>
                <a:off x="4383" y="1488"/>
                <a:ext cx="138" cy="33"/>
                <a:chOff x="2468" y="1332"/>
                <a:chExt cx="310" cy="60"/>
              </a:xfrm>
            </p:grpSpPr>
            <p:sp>
              <p:nvSpPr>
                <p:cNvPr id="9526" name="Freeform 6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27" name="Freeform 6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24" name="Line 69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9525" name="Line 699"/>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tr-TR"/>
              </a:p>
            </p:txBody>
          </p:sp>
        </p:grpSp>
        <p:grpSp>
          <p:nvGrpSpPr>
            <p:cNvPr id="9272" name="Group 700"/>
            <p:cNvGrpSpPr>
              <a:grpSpLocks/>
            </p:cNvGrpSpPr>
            <p:nvPr/>
          </p:nvGrpSpPr>
          <p:grpSpPr bwMode="auto">
            <a:xfrm>
              <a:off x="4782" y="3028"/>
              <a:ext cx="392" cy="154"/>
              <a:chOff x="4334" y="1470"/>
              <a:chExt cx="246" cy="107"/>
            </a:xfrm>
          </p:grpSpPr>
          <p:sp>
            <p:nvSpPr>
              <p:cNvPr id="951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51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51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515" name="Group 704"/>
              <p:cNvGrpSpPr>
                <a:grpSpLocks/>
              </p:cNvGrpSpPr>
              <p:nvPr/>
            </p:nvGrpSpPr>
            <p:grpSpPr bwMode="auto">
              <a:xfrm>
                <a:off x="4383" y="1488"/>
                <a:ext cx="138" cy="33"/>
                <a:chOff x="2468" y="1332"/>
                <a:chExt cx="310" cy="60"/>
              </a:xfrm>
            </p:grpSpPr>
            <p:sp>
              <p:nvSpPr>
                <p:cNvPr id="9518" name="Freeform 7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19" name="Freeform 7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16" name="Line 70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9517" name="Line 708"/>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9273" name="Group 709"/>
            <p:cNvGrpSpPr>
              <a:grpSpLocks/>
            </p:cNvGrpSpPr>
            <p:nvPr/>
          </p:nvGrpSpPr>
          <p:grpSpPr bwMode="auto">
            <a:xfrm>
              <a:off x="4388" y="2840"/>
              <a:ext cx="392" cy="154"/>
              <a:chOff x="4334" y="1470"/>
              <a:chExt cx="246" cy="107"/>
            </a:xfrm>
          </p:grpSpPr>
          <p:sp>
            <p:nvSpPr>
              <p:cNvPr id="950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50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50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507" name="Group 713"/>
              <p:cNvGrpSpPr>
                <a:grpSpLocks/>
              </p:cNvGrpSpPr>
              <p:nvPr/>
            </p:nvGrpSpPr>
            <p:grpSpPr bwMode="auto">
              <a:xfrm>
                <a:off x="4383" y="1488"/>
                <a:ext cx="138" cy="33"/>
                <a:chOff x="2468" y="1332"/>
                <a:chExt cx="310" cy="60"/>
              </a:xfrm>
            </p:grpSpPr>
            <p:sp>
              <p:nvSpPr>
                <p:cNvPr id="9510" name="Freeform 7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11" name="Freeform 7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08" name="Line 71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9509" name="Line 717"/>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9274" name="Group 718"/>
            <p:cNvGrpSpPr>
              <a:grpSpLocks/>
            </p:cNvGrpSpPr>
            <p:nvPr/>
          </p:nvGrpSpPr>
          <p:grpSpPr bwMode="auto">
            <a:xfrm>
              <a:off x="3932" y="3056"/>
              <a:ext cx="392" cy="154"/>
              <a:chOff x="4334" y="1470"/>
              <a:chExt cx="246" cy="107"/>
            </a:xfrm>
          </p:grpSpPr>
          <p:sp>
            <p:nvSpPr>
              <p:cNvPr id="949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49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49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499" name="Group 722"/>
              <p:cNvGrpSpPr>
                <a:grpSpLocks/>
              </p:cNvGrpSpPr>
              <p:nvPr/>
            </p:nvGrpSpPr>
            <p:grpSpPr bwMode="auto">
              <a:xfrm>
                <a:off x="4383" y="1488"/>
                <a:ext cx="138" cy="33"/>
                <a:chOff x="2468" y="1332"/>
                <a:chExt cx="310" cy="60"/>
              </a:xfrm>
            </p:grpSpPr>
            <p:sp>
              <p:nvSpPr>
                <p:cNvPr id="9502" name="Freeform 7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503" name="Freeform 7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500" name="Line 72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tr-TR"/>
              </a:p>
            </p:txBody>
          </p:sp>
          <p:sp>
            <p:nvSpPr>
              <p:cNvPr id="9501" name="Line 726"/>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tr-TR"/>
              </a:p>
            </p:txBody>
          </p:sp>
        </p:grpSp>
        <p:grpSp>
          <p:nvGrpSpPr>
            <p:cNvPr id="9275" name="Group 727"/>
            <p:cNvGrpSpPr>
              <a:grpSpLocks/>
            </p:cNvGrpSpPr>
            <p:nvPr/>
          </p:nvGrpSpPr>
          <p:grpSpPr bwMode="auto">
            <a:xfrm>
              <a:off x="3812" y="2296"/>
              <a:ext cx="246" cy="108"/>
              <a:chOff x="4334" y="1470"/>
              <a:chExt cx="246" cy="107"/>
            </a:xfrm>
          </p:grpSpPr>
          <p:sp>
            <p:nvSpPr>
              <p:cNvPr id="948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sp>
            <p:nvSpPr>
              <p:cNvPr id="948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tr-TR" sz="2400">
                  <a:latin typeface="Times New Roman" pitchFamily="18" charset="0"/>
                  <a:cs typeface="Arial" charset="0"/>
                </a:endParaRPr>
              </a:p>
            </p:txBody>
          </p:sp>
          <p:sp>
            <p:nvSpPr>
              <p:cNvPr id="949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tr-TR" sz="2400">
                  <a:latin typeface="Times New Roman" pitchFamily="18" charset="0"/>
                  <a:cs typeface="Arial" charset="0"/>
                </a:endParaRPr>
              </a:p>
            </p:txBody>
          </p:sp>
          <p:grpSp>
            <p:nvGrpSpPr>
              <p:cNvPr id="9491" name="Group 731"/>
              <p:cNvGrpSpPr>
                <a:grpSpLocks/>
              </p:cNvGrpSpPr>
              <p:nvPr/>
            </p:nvGrpSpPr>
            <p:grpSpPr bwMode="auto">
              <a:xfrm>
                <a:off x="4383" y="1488"/>
                <a:ext cx="138" cy="33"/>
                <a:chOff x="2468" y="1332"/>
                <a:chExt cx="310" cy="60"/>
              </a:xfrm>
            </p:grpSpPr>
            <p:sp>
              <p:nvSpPr>
                <p:cNvPr id="9494" name="Freeform 7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sp>
              <p:nvSpPr>
                <p:cNvPr id="9495" name="Freeform 7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tr-TR"/>
                </a:p>
              </p:txBody>
            </p:sp>
          </p:grpSp>
          <p:sp>
            <p:nvSpPr>
              <p:cNvPr id="9492" name="Line 734"/>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tr-TR"/>
              </a:p>
            </p:txBody>
          </p:sp>
          <p:sp>
            <p:nvSpPr>
              <p:cNvPr id="9493" name="Line 735"/>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tr-TR"/>
              </a:p>
            </p:txBody>
          </p:sp>
        </p:grpSp>
        <p:grpSp>
          <p:nvGrpSpPr>
            <p:cNvPr id="9276" name="Group 736"/>
            <p:cNvGrpSpPr>
              <a:grpSpLocks/>
            </p:cNvGrpSpPr>
            <p:nvPr/>
          </p:nvGrpSpPr>
          <p:grpSpPr bwMode="auto">
            <a:xfrm>
              <a:off x="4511" y="3153"/>
              <a:ext cx="281" cy="266"/>
              <a:chOff x="5072" y="3611"/>
              <a:chExt cx="459" cy="380"/>
            </a:xfrm>
          </p:grpSpPr>
          <p:grpSp>
            <p:nvGrpSpPr>
              <p:cNvPr id="9474" name="Group 737"/>
              <p:cNvGrpSpPr>
                <a:grpSpLocks/>
              </p:cNvGrpSpPr>
              <p:nvPr/>
            </p:nvGrpSpPr>
            <p:grpSpPr bwMode="auto">
              <a:xfrm>
                <a:off x="5144" y="3611"/>
                <a:ext cx="387" cy="99"/>
                <a:chOff x="5030" y="2639"/>
                <a:chExt cx="387" cy="99"/>
              </a:xfrm>
            </p:grpSpPr>
            <p:sp>
              <p:nvSpPr>
                <p:cNvPr id="9476" name="Freeform 738"/>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tr-TR"/>
                </a:p>
              </p:txBody>
            </p:sp>
            <p:sp>
              <p:nvSpPr>
                <p:cNvPr id="9477" name="Freeform 739"/>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tr-TR"/>
                </a:p>
              </p:txBody>
            </p:sp>
            <p:sp>
              <p:nvSpPr>
                <p:cNvPr id="9478" name="Freeform 740"/>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tr-TR"/>
                </a:p>
              </p:txBody>
            </p:sp>
            <p:sp>
              <p:nvSpPr>
                <p:cNvPr id="9479" name="Freeform 741"/>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tr-TR"/>
                </a:p>
              </p:txBody>
            </p:sp>
            <p:sp>
              <p:nvSpPr>
                <p:cNvPr id="9480" name="Freeform 742"/>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tr-TR"/>
                </a:p>
              </p:txBody>
            </p:sp>
            <p:sp>
              <p:nvSpPr>
                <p:cNvPr id="9481" name="Freeform 743"/>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tr-TR"/>
                </a:p>
              </p:txBody>
            </p:sp>
            <p:sp>
              <p:nvSpPr>
                <p:cNvPr id="9482" name="Freeform 744"/>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tr-TR"/>
                </a:p>
              </p:txBody>
            </p:sp>
            <p:sp>
              <p:nvSpPr>
                <p:cNvPr id="9483" name="Freeform 745"/>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tr-TR"/>
                </a:p>
              </p:txBody>
            </p:sp>
            <p:sp>
              <p:nvSpPr>
                <p:cNvPr id="9484" name="Freeform 746"/>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tr-TR"/>
                </a:p>
              </p:txBody>
            </p:sp>
            <p:sp>
              <p:nvSpPr>
                <p:cNvPr id="9485" name="Freeform 747"/>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tr-TR"/>
                </a:p>
              </p:txBody>
            </p:sp>
            <p:sp>
              <p:nvSpPr>
                <p:cNvPr id="9486" name="Freeform 748"/>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tr-TR"/>
                </a:p>
              </p:txBody>
            </p:sp>
            <p:sp>
              <p:nvSpPr>
                <p:cNvPr id="9487" name="Freeform 749"/>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tr-TR"/>
                </a:p>
              </p:txBody>
            </p:sp>
          </p:grpSp>
          <p:pic>
            <p:nvPicPr>
              <p:cNvPr id="9475" name="Picture 750" descr="access_point_stylized_gray_small"/>
              <p:cNvPicPr>
                <a:picLocks noChangeAspect="1" noChangeArrowheads="1"/>
              </p:cNvPicPr>
              <p:nvPr/>
            </p:nvPicPr>
            <p:blipFill>
              <a:blip r:embed="rId6"/>
              <a:srcRect/>
              <a:stretch>
                <a:fillRect/>
              </a:stretch>
            </p:blipFill>
            <p:spPr bwMode="auto">
              <a:xfrm>
                <a:off x="5072" y="3642"/>
                <a:ext cx="430" cy="349"/>
              </a:xfrm>
              <a:prstGeom prst="rect">
                <a:avLst/>
              </a:prstGeom>
              <a:noFill/>
              <a:ln w="9525">
                <a:noFill/>
                <a:miter lim="800000"/>
                <a:headEnd/>
                <a:tailEnd/>
              </a:ln>
            </p:spPr>
          </p:pic>
        </p:grpSp>
        <p:grpSp>
          <p:nvGrpSpPr>
            <p:cNvPr id="9277" name="Group 751"/>
            <p:cNvGrpSpPr>
              <a:grpSpLocks/>
            </p:cNvGrpSpPr>
            <p:nvPr/>
          </p:nvGrpSpPr>
          <p:grpSpPr bwMode="auto">
            <a:xfrm>
              <a:off x="3552" y="2211"/>
              <a:ext cx="251" cy="226"/>
              <a:chOff x="5072" y="3611"/>
              <a:chExt cx="459" cy="380"/>
            </a:xfrm>
          </p:grpSpPr>
          <p:grpSp>
            <p:nvGrpSpPr>
              <p:cNvPr id="9460" name="Group 752"/>
              <p:cNvGrpSpPr>
                <a:grpSpLocks/>
              </p:cNvGrpSpPr>
              <p:nvPr/>
            </p:nvGrpSpPr>
            <p:grpSpPr bwMode="auto">
              <a:xfrm>
                <a:off x="5144" y="3611"/>
                <a:ext cx="387" cy="99"/>
                <a:chOff x="5030" y="2639"/>
                <a:chExt cx="387" cy="99"/>
              </a:xfrm>
            </p:grpSpPr>
            <p:sp>
              <p:nvSpPr>
                <p:cNvPr id="9462" name="Freeform 753"/>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tr-TR"/>
                </a:p>
              </p:txBody>
            </p:sp>
            <p:sp>
              <p:nvSpPr>
                <p:cNvPr id="9463" name="Freeform 754"/>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tr-TR"/>
                </a:p>
              </p:txBody>
            </p:sp>
            <p:sp>
              <p:nvSpPr>
                <p:cNvPr id="9464" name="Freeform 755"/>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tr-TR"/>
                </a:p>
              </p:txBody>
            </p:sp>
            <p:sp>
              <p:nvSpPr>
                <p:cNvPr id="9465" name="Freeform 756"/>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tr-TR"/>
                </a:p>
              </p:txBody>
            </p:sp>
            <p:sp>
              <p:nvSpPr>
                <p:cNvPr id="9466" name="Freeform 757"/>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tr-TR"/>
                </a:p>
              </p:txBody>
            </p:sp>
            <p:sp>
              <p:nvSpPr>
                <p:cNvPr id="9467" name="Freeform 758"/>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tr-TR"/>
                </a:p>
              </p:txBody>
            </p:sp>
            <p:sp>
              <p:nvSpPr>
                <p:cNvPr id="9468" name="Freeform 759"/>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tr-TR"/>
                </a:p>
              </p:txBody>
            </p:sp>
            <p:sp>
              <p:nvSpPr>
                <p:cNvPr id="9469" name="Freeform 760"/>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tr-TR"/>
                </a:p>
              </p:txBody>
            </p:sp>
            <p:sp>
              <p:nvSpPr>
                <p:cNvPr id="9470" name="Freeform 761"/>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tr-TR"/>
                </a:p>
              </p:txBody>
            </p:sp>
            <p:sp>
              <p:nvSpPr>
                <p:cNvPr id="9471" name="Freeform 762"/>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tr-TR"/>
                </a:p>
              </p:txBody>
            </p:sp>
            <p:sp>
              <p:nvSpPr>
                <p:cNvPr id="9472" name="Freeform 763"/>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tr-TR"/>
                </a:p>
              </p:txBody>
            </p:sp>
            <p:sp>
              <p:nvSpPr>
                <p:cNvPr id="9473" name="Freeform 764"/>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tr-TR"/>
                </a:p>
              </p:txBody>
            </p:sp>
          </p:grpSp>
          <p:pic>
            <p:nvPicPr>
              <p:cNvPr id="9461" name="Picture 765" descr="access_point_stylized_gray_small"/>
              <p:cNvPicPr>
                <a:picLocks noChangeAspect="1" noChangeArrowheads="1"/>
              </p:cNvPicPr>
              <p:nvPr/>
            </p:nvPicPr>
            <p:blipFill>
              <a:blip r:embed="rId6"/>
              <a:srcRect/>
              <a:stretch>
                <a:fillRect/>
              </a:stretch>
            </p:blipFill>
            <p:spPr bwMode="auto">
              <a:xfrm>
                <a:off x="5072" y="3642"/>
                <a:ext cx="430" cy="349"/>
              </a:xfrm>
              <a:prstGeom prst="rect">
                <a:avLst/>
              </a:prstGeom>
              <a:noFill/>
              <a:ln w="9525">
                <a:noFill/>
                <a:miter lim="800000"/>
                <a:headEnd/>
                <a:tailEnd/>
              </a:ln>
            </p:spPr>
          </p:pic>
        </p:grpSp>
        <p:sp>
          <p:nvSpPr>
            <p:cNvPr id="9278" name="Line 766"/>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tr-TR"/>
            </a:p>
          </p:txBody>
        </p:sp>
        <p:grpSp>
          <p:nvGrpSpPr>
            <p:cNvPr id="9279" name="Group 767"/>
            <p:cNvGrpSpPr>
              <a:grpSpLocks/>
            </p:cNvGrpSpPr>
            <p:nvPr/>
          </p:nvGrpSpPr>
          <p:grpSpPr bwMode="auto">
            <a:xfrm flipH="1">
              <a:off x="3638" y="2856"/>
              <a:ext cx="261" cy="235"/>
              <a:chOff x="2839" y="3501"/>
              <a:chExt cx="755" cy="803"/>
            </a:xfrm>
          </p:grpSpPr>
          <p:pic>
            <p:nvPicPr>
              <p:cNvPr id="9458" name="Picture 768" descr="desktop_computer_stylized_medium"/>
              <p:cNvPicPr>
                <a:picLocks noChangeAspect="1" noChangeArrowheads="1"/>
              </p:cNvPicPr>
              <p:nvPr/>
            </p:nvPicPr>
            <p:blipFill>
              <a:blip r:embed="rId7"/>
              <a:srcRect/>
              <a:stretch>
                <a:fillRect/>
              </a:stretch>
            </p:blipFill>
            <p:spPr bwMode="auto">
              <a:xfrm>
                <a:off x="2839" y="3501"/>
                <a:ext cx="755" cy="803"/>
              </a:xfrm>
              <a:prstGeom prst="rect">
                <a:avLst/>
              </a:prstGeom>
              <a:noFill/>
              <a:ln w="9525">
                <a:noFill/>
                <a:miter lim="800000"/>
                <a:headEnd/>
                <a:tailEnd/>
              </a:ln>
            </p:spPr>
          </p:pic>
          <p:sp>
            <p:nvSpPr>
              <p:cNvPr id="9459" name="Freeform 76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9280" name="Group 770"/>
            <p:cNvGrpSpPr>
              <a:grpSpLocks/>
            </p:cNvGrpSpPr>
            <p:nvPr/>
          </p:nvGrpSpPr>
          <p:grpSpPr bwMode="auto">
            <a:xfrm flipH="1">
              <a:off x="3438" y="3121"/>
              <a:ext cx="304" cy="256"/>
              <a:chOff x="2839" y="3501"/>
              <a:chExt cx="755" cy="803"/>
            </a:xfrm>
          </p:grpSpPr>
          <p:pic>
            <p:nvPicPr>
              <p:cNvPr id="9456" name="Picture 771" descr="desktop_computer_stylized_medium"/>
              <p:cNvPicPr>
                <a:picLocks noChangeAspect="1" noChangeArrowheads="1"/>
              </p:cNvPicPr>
              <p:nvPr/>
            </p:nvPicPr>
            <p:blipFill>
              <a:blip r:embed="rId8"/>
              <a:srcRect/>
              <a:stretch>
                <a:fillRect/>
              </a:stretch>
            </p:blipFill>
            <p:spPr bwMode="auto">
              <a:xfrm>
                <a:off x="2839" y="3501"/>
                <a:ext cx="755" cy="803"/>
              </a:xfrm>
              <a:prstGeom prst="rect">
                <a:avLst/>
              </a:prstGeom>
              <a:noFill/>
              <a:ln w="9525">
                <a:noFill/>
                <a:miter lim="800000"/>
                <a:headEnd/>
                <a:tailEnd/>
              </a:ln>
            </p:spPr>
          </p:pic>
          <p:sp>
            <p:nvSpPr>
              <p:cNvPr id="9457" name="Freeform 77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9281" name="Group 773"/>
            <p:cNvGrpSpPr>
              <a:grpSpLocks/>
            </p:cNvGrpSpPr>
            <p:nvPr/>
          </p:nvGrpSpPr>
          <p:grpSpPr bwMode="auto">
            <a:xfrm flipH="1">
              <a:off x="3739" y="3311"/>
              <a:ext cx="269" cy="220"/>
              <a:chOff x="2839" y="3501"/>
              <a:chExt cx="755" cy="803"/>
            </a:xfrm>
          </p:grpSpPr>
          <p:pic>
            <p:nvPicPr>
              <p:cNvPr id="9454" name="Picture 774" descr="desktop_computer_stylized_medium"/>
              <p:cNvPicPr>
                <a:picLocks noChangeAspect="1" noChangeArrowheads="1"/>
              </p:cNvPicPr>
              <p:nvPr/>
            </p:nvPicPr>
            <p:blipFill>
              <a:blip r:embed="rId9"/>
              <a:srcRect/>
              <a:stretch>
                <a:fillRect/>
              </a:stretch>
            </p:blipFill>
            <p:spPr bwMode="auto">
              <a:xfrm>
                <a:off x="2839" y="3501"/>
                <a:ext cx="755" cy="803"/>
              </a:xfrm>
              <a:prstGeom prst="rect">
                <a:avLst/>
              </a:prstGeom>
              <a:noFill/>
              <a:ln w="9525">
                <a:noFill/>
                <a:miter lim="800000"/>
                <a:headEnd/>
                <a:tailEnd/>
              </a:ln>
            </p:spPr>
          </p:pic>
          <p:sp>
            <p:nvSpPr>
              <p:cNvPr id="9455" name="Freeform 77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9282" name="Group 776"/>
            <p:cNvGrpSpPr>
              <a:grpSpLocks/>
            </p:cNvGrpSpPr>
            <p:nvPr/>
          </p:nvGrpSpPr>
          <p:grpSpPr bwMode="auto">
            <a:xfrm>
              <a:off x="4126" y="3300"/>
              <a:ext cx="269" cy="221"/>
              <a:chOff x="2839" y="3501"/>
              <a:chExt cx="755" cy="803"/>
            </a:xfrm>
          </p:grpSpPr>
          <p:pic>
            <p:nvPicPr>
              <p:cNvPr id="9452" name="Picture 777" descr="desktop_computer_stylized_medium"/>
              <p:cNvPicPr>
                <a:picLocks noChangeAspect="1" noChangeArrowheads="1"/>
              </p:cNvPicPr>
              <p:nvPr/>
            </p:nvPicPr>
            <p:blipFill>
              <a:blip r:embed="rId9"/>
              <a:srcRect/>
              <a:stretch>
                <a:fillRect/>
              </a:stretch>
            </p:blipFill>
            <p:spPr bwMode="auto">
              <a:xfrm>
                <a:off x="2839" y="3501"/>
                <a:ext cx="755" cy="803"/>
              </a:xfrm>
              <a:prstGeom prst="rect">
                <a:avLst/>
              </a:prstGeom>
              <a:noFill/>
              <a:ln w="9525">
                <a:noFill/>
                <a:miter lim="800000"/>
                <a:headEnd/>
                <a:tailEnd/>
              </a:ln>
            </p:spPr>
          </p:pic>
          <p:sp>
            <p:nvSpPr>
              <p:cNvPr id="9453" name="Freeform 77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pic>
          <p:nvPicPr>
            <p:cNvPr id="9283" name="Picture 779" descr="car_icon_small"/>
            <p:cNvPicPr>
              <a:picLocks noChangeAspect="1" noChangeArrowheads="1"/>
            </p:cNvPicPr>
            <p:nvPr/>
          </p:nvPicPr>
          <p:blipFill>
            <a:blip r:embed="rId10"/>
            <a:srcRect/>
            <a:stretch>
              <a:fillRect/>
            </a:stretch>
          </p:blipFill>
          <p:spPr bwMode="auto">
            <a:xfrm>
              <a:off x="3995" y="1084"/>
              <a:ext cx="535" cy="106"/>
            </a:xfrm>
            <a:prstGeom prst="rect">
              <a:avLst/>
            </a:prstGeom>
            <a:noFill/>
            <a:ln w="9525">
              <a:noFill/>
              <a:miter lim="800000"/>
              <a:headEnd/>
              <a:tailEnd/>
            </a:ln>
          </p:spPr>
        </p:pic>
        <p:grpSp>
          <p:nvGrpSpPr>
            <p:cNvPr id="9284" name="Group 780"/>
            <p:cNvGrpSpPr>
              <a:grpSpLocks/>
            </p:cNvGrpSpPr>
            <p:nvPr/>
          </p:nvGrpSpPr>
          <p:grpSpPr bwMode="auto">
            <a:xfrm>
              <a:off x="3536" y="974"/>
              <a:ext cx="262" cy="243"/>
              <a:chOff x="2751" y="1851"/>
              <a:chExt cx="462" cy="478"/>
            </a:xfrm>
          </p:grpSpPr>
          <p:pic>
            <p:nvPicPr>
              <p:cNvPr id="9450" name="Picture 781" descr="iphone_stylized_small"/>
              <p:cNvPicPr>
                <a:picLocks noChangeAspect="1" noChangeArrowheads="1"/>
              </p:cNvPicPr>
              <p:nvPr/>
            </p:nvPicPr>
            <p:blipFill>
              <a:blip r:embed="rId11"/>
              <a:srcRect/>
              <a:stretch>
                <a:fillRect/>
              </a:stretch>
            </p:blipFill>
            <p:spPr bwMode="auto">
              <a:xfrm>
                <a:off x="2928" y="1922"/>
                <a:ext cx="152" cy="407"/>
              </a:xfrm>
              <a:prstGeom prst="rect">
                <a:avLst/>
              </a:prstGeom>
              <a:noFill/>
              <a:ln w="9525">
                <a:noFill/>
                <a:miter lim="800000"/>
                <a:headEnd/>
                <a:tailEnd/>
              </a:ln>
            </p:spPr>
          </p:pic>
          <p:pic>
            <p:nvPicPr>
              <p:cNvPr id="9451" name="Picture 782" descr="antenna_radiation_stylized"/>
              <p:cNvPicPr>
                <a:picLocks noChangeAspect="1" noChangeArrowheads="1"/>
              </p:cNvPicPr>
              <p:nvPr/>
            </p:nvPicPr>
            <p:blipFill>
              <a:blip r:embed="rId12"/>
              <a:srcRect/>
              <a:stretch>
                <a:fillRect/>
              </a:stretch>
            </p:blipFill>
            <p:spPr bwMode="auto">
              <a:xfrm>
                <a:off x="2751" y="1851"/>
                <a:ext cx="462" cy="110"/>
              </a:xfrm>
              <a:prstGeom prst="rect">
                <a:avLst/>
              </a:prstGeom>
              <a:noFill/>
              <a:ln w="9525">
                <a:noFill/>
                <a:miter lim="800000"/>
                <a:headEnd/>
                <a:tailEnd/>
              </a:ln>
            </p:spPr>
          </p:pic>
        </p:grpSp>
        <p:grpSp>
          <p:nvGrpSpPr>
            <p:cNvPr id="9285" name="Group 783"/>
            <p:cNvGrpSpPr>
              <a:grpSpLocks/>
            </p:cNvGrpSpPr>
            <p:nvPr/>
          </p:nvGrpSpPr>
          <p:grpSpPr bwMode="auto">
            <a:xfrm>
              <a:off x="5191" y="3151"/>
              <a:ext cx="143" cy="303"/>
              <a:chOff x="4140" y="429"/>
              <a:chExt cx="1425" cy="2396"/>
            </a:xfrm>
          </p:grpSpPr>
          <p:sp>
            <p:nvSpPr>
              <p:cNvPr id="9418" name="Freeform 784"/>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9419" name="Rectangle 7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9420" name="Freeform 786"/>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9421" name="Freeform 787"/>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9422" name="Rectangle 7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9423" name="Group 789"/>
              <p:cNvGrpSpPr>
                <a:grpSpLocks/>
              </p:cNvGrpSpPr>
              <p:nvPr/>
            </p:nvGrpSpPr>
            <p:grpSpPr bwMode="auto">
              <a:xfrm>
                <a:off x="4749" y="668"/>
                <a:ext cx="581" cy="145"/>
                <a:chOff x="614" y="2568"/>
                <a:chExt cx="725" cy="139"/>
              </a:xfrm>
            </p:grpSpPr>
            <p:sp>
              <p:nvSpPr>
                <p:cNvPr id="9448" name="AutoShape 790"/>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9449" name="AutoShape 7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9424" name="Rectangle 7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9425" name="Group 793"/>
              <p:cNvGrpSpPr>
                <a:grpSpLocks/>
              </p:cNvGrpSpPr>
              <p:nvPr/>
            </p:nvGrpSpPr>
            <p:grpSpPr bwMode="auto">
              <a:xfrm>
                <a:off x="4747" y="994"/>
                <a:ext cx="581" cy="134"/>
                <a:chOff x="614" y="2568"/>
                <a:chExt cx="725" cy="139"/>
              </a:xfrm>
            </p:grpSpPr>
            <p:sp>
              <p:nvSpPr>
                <p:cNvPr id="9446" name="AutoShape 794"/>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9447" name="AutoShape 7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9426" name="Rectangle 7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9427" name="Rectangle 7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9428" name="Group 798"/>
              <p:cNvGrpSpPr>
                <a:grpSpLocks/>
              </p:cNvGrpSpPr>
              <p:nvPr/>
            </p:nvGrpSpPr>
            <p:grpSpPr bwMode="auto">
              <a:xfrm>
                <a:off x="4735" y="1627"/>
                <a:ext cx="582" cy="151"/>
                <a:chOff x="614" y="2568"/>
                <a:chExt cx="725" cy="139"/>
              </a:xfrm>
            </p:grpSpPr>
            <p:sp>
              <p:nvSpPr>
                <p:cNvPr id="9444" name="AutoShape 799"/>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9445" name="AutoShape 8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9429" name="Freeform 801"/>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9430" name="Group 802"/>
              <p:cNvGrpSpPr>
                <a:grpSpLocks/>
              </p:cNvGrpSpPr>
              <p:nvPr/>
            </p:nvGrpSpPr>
            <p:grpSpPr bwMode="auto">
              <a:xfrm>
                <a:off x="4739" y="1327"/>
                <a:ext cx="582" cy="139"/>
                <a:chOff x="614" y="2568"/>
                <a:chExt cx="725" cy="139"/>
              </a:xfrm>
            </p:grpSpPr>
            <p:sp>
              <p:nvSpPr>
                <p:cNvPr id="9442" name="AutoShape 803"/>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9443" name="AutoShape 8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9431" name="Rectangle 8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9432" name="Freeform 806"/>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9433" name="Freeform 807"/>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9434" name="Oval 808"/>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tr-TR"/>
              </a:p>
            </p:txBody>
          </p:sp>
          <p:sp>
            <p:nvSpPr>
              <p:cNvPr id="9435" name="Freeform 809"/>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9436" name="AutoShape 8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9437" name="AutoShape 8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9438" name="Oval 812"/>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tr-TR"/>
              </a:p>
            </p:txBody>
          </p:sp>
          <p:sp>
            <p:nvSpPr>
              <p:cNvPr id="9439" name="Oval 813"/>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9440" name="Oval 814"/>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tr-TR"/>
              </a:p>
            </p:txBody>
          </p:sp>
          <p:sp>
            <p:nvSpPr>
              <p:cNvPr id="9441" name="Rectangle 8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9286" name="Group 816"/>
            <p:cNvGrpSpPr>
              <a:grpSpLocks/>
            </p:cNvGrpSpPr>
            <p:nvPr/>
          </p:nvGrpSpPr>
          <p:grpSpPr bwMode="auto">
            <a:xfrm>
              <a:off x="4992" y="3341"/>
              <a:ext cx="143" cy="303"/>
              <a:chOff x="4140" y="429"/>
              <a:chExt cx="1425" cy="2396"/>
            </a:xfrm>
          </p:grpSpPr>
          <p:sp>
            <p:nvSpPr>
              <p:cNvPr id="9386" name="Freeform 817"/>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9387" name="Rectangle 818"/>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9388" name="Freeform 819"/>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9389" name="Freeform 820"/>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9390" name="Rectangle 821"/>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9391" name="Group 822"/>
              <p:cNvGrpSpPr>
                <a:grpSpLocks/>
              </p:cNvGrpSpPr>
              <p:nvPr/>
            </p:nvGrpSpPr>
            <p:grpSpPr bwMode="auto">
              <a:xfrm>
                <a:off x="4749" y="668"/>
                <a:ext cx="581" cy="145"/>
                <a:chOff x="614" y="2568"/>
                <a:chExt cx="725" cy="139"/>
              </a:xfrm>
            </p:grpSpPr>
            <p:sp>
              <p:nvSpPr>
                <p:cNvPr id="9416" name="AutoShape 823"/>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9417" name="AutoShape 824"/>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9392" name="Rectangle 825"/>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9393" name="Group 826"/>
              <p:cNvGrpSpPr>
                <a:grpSpLocks/>
              </p:cNvGrpSpPr>
              <p:nvPr/>
            </p:nvGrpSpPr>
            <p:grpSpPr bwMode="auto">
              <a:xfrm>
                <a:off x="4747" y="994"/>
                <a:ext cx="581" cy="134"/>
                <a:chOff x="614" y="2568"/>
                <a:chExt cx="725" cy="139"/>
              </a:xfrm>
            </p:grpSpPr>
            <p:sp>
              <p:nvSpPr>
                <p:cNvPr id="9414" name="AutoShape 827"/>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9415" name="AutoShape 828"/>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9394" name="Rectangle 829"/>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9395" name="Rectangle 830"/>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9396" name="Group 831"/>
              <p:cNvGrpSpPr>
                <a:grpSpLocks/>
              </p:cNvGrpSpPr>
              <p:nvPr/>
            </p:nvGrpSpPr>
            <p:grpSpPr bwMode="auto">
              <a:xfrm>
                <a:off x="4735" y="1627"/>
                <a:ext cx="582" cy="151"/>
                <a:chOff x="614" y="2568"/>
                <a:chExt cx="725" cy="139"/>
              </a:xfrm>
            </p:grpSpPr>
            <p:sp>
              <p:nvSpPr>
                <p:cNvPr id="9412" name="AutoShape 832"/>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9413" name="AutoShape 833"/>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9397" name="Freeform 834"/>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9398" name="Group 835"/>
              <p:cNvGrpSpPr>
                <a:grpSpLocks/>
              </p:cNvGrpSpPr>
              <p:nvPr/>
            </p:nvGrpSpPr>
            <p:grpSpPr bwMode="auto">
              <a:xfrm>
                <a:off x="4739" y="1327"/>
                <a:ext cx="582" cy="139"/>
                <a:chOff x="614" y="2568"/>
                <a:chExt cx="725" cy="139"/>
              </a:xfrm>
            </p:grpSpPr>
            <p:sp>
              <p:nvSpPr>
                <p:cNvPr id="9410" name="AutoShape 836"/>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9411" name="AutoShape 837"/>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9399" name="Rectangle 838"/>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9400" name="Freeform 839"/>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9401" name="Freeform 840"/>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9402" name="Oval 841"/>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tr-TR"/>
              </a:p>
            </p:txBody>
          </p:sp>
          <p:sp>
            <p:nvSpPr>
              <p:cNvPr id="9403" name="Freeform 842"/>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9404" name="AutoShape 843"/>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9405" name="AutoShape 844"/>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9406" name="Oval 845"/>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tr-TR"/>
              </a:p>
            </p:txBody>
          </p:sp>
          <p:sp>
            <p:nvSpPr>
              <p:cNvPr id="9407" name="Oval 846"/>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9408" name="Oval 847"/>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tr-TR"/>
              </a:p>
            </p:txBody>
          </p:sp>
          <p:sp>
            <p:nvSpPr>
              <p:cNvPr id="9409" name="Rectangle 848"/>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9287" name="Group 849"/>
            <p:cNvGrpSpPr>
              <a:grpSpLocks/>
            </p:cNvGrpSpPr>
            <p:nvPr/>
          </p:nvGrpSpPr>
          <p:grpSpPr bwMode="auto">
            <a:xfrm>
              <a:off x="3340" y="1287"/>
              <a:ext cx="337" cy="257"/>
              <a:chOff x="877" y="1008"/>
              <a:chExt cx="2747" cy="2591"/>
            </a:xfrm>
          </p:grpSpPr>
          <p:pic>
            <p:nvPicPr>
              <p:cNvPr id="9363" name="Picture 850" descr="antenna_stylized"/>
              <p:cNvPicPr>
                <a:picLocks noChangeAspect="1" noChangeArrowheads="1"/>
              </p:cNvPicPr>
              <p:nvPr/>
            </p:nvPicPr>
            <p:blipFill>
              <a:blip r:embed="rId13"/>
              <a:srcRect/>
              <a:stretch>
                <a:fillRect/>
              </a:stretch>
            </p:blipFill>
            <p:spPr bwMode="auto">
              <a:xfrm>
                <a:off x="877" y="1008"/>
                <a:ext cx="2725" cy="1421"/>
              </a:xfrm>
              <a:prstGeom prst="rect">
                <a:avLst/>
              </a:prstGeom>
              <a:noFill/>
              <a:ln w="9525">
                <a:noFill/>
                <a:miter lim="800000"/>
                <a:headEnd/>
                <a:tailEnd/>
              </a:ln>
            </p:spPr>
          </p:pic>
          <p:pic>
            <p:nvPicPr>
              <p:cNvPr id="9364" name="Picture 851" descr="laptop_keyboard"/>
              <p:cNvPicPr>
                <a:picLocks noChangeAspect="1" noChangeArrowheads="1"/>
              </p:cNvPicPr>
              <p:nvPr/>
            </p:nvPicPr>
            <p:blipFill>
              <a:blip r:embed="rId14"/>
              <a:srcRect/>
              <a:stretch>
                <a:fillRect/>
              </a:stretch>
            </p:blipFill>
            <p:spPr bwMode="auto">
              <a:xfrm rot="109064" flipH="1">
                <a:off x="1009" y="2586"/>
                <a:ext cx="2245" cy="1013"/>
              </a:xfrm>
              <a:prstGeom prst="rect">
                <a:avLst/>
              </a:prstGeom>
              <a:noFill/>
              <a:ln w="9525">
                <a:noFill/>
                <a:miter lim="800000"/>
                <a:headEnd/>
                <a:tailEnd/>
              </a:ln>
            </p:spPr>
          </p:pic>
          <p:sp>
            <p:nvSpPr>
              <p:cNvPr id="9365" name="Freeform 852"/>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9366" name="Picture 853" descr="screen"/>
              <p:cNvPicPr>
                <a:picLocks noChangeAspect="1" noChangeArrowheads="1"/>
              </p:cNvPicPr>
              <p:nvPr/>
            </p:nvPicPr>
            <p:blipFill>
              <a:blip r:embed="rId15"/>
              <a:srcRect/>
              <a:stretch>
                <a:fillRect/>
              </a:stretch>
            </p:blipFill>
            <p:spPr bwMode="auto">
              <a:xfrm>
                <a:off x="1842" y="1637"/>
                <a:ext cx="1642" cy="1203"/>
              </a:xfrm>
              <a:prstGeom prst="rect">
                <a:avLst/>
              </a:prstGeom>
              <a:noFill/>
              <a:ln w="9525">
                <a:noFill/>
                <a:miter lim="800000"/>
                <a:headEnd/>
                <a:tailEnd/>
              </a:ln>
            </p:spPr>
          </p:pic>
          <p:sp>
            <p:nvSpPr>
              <p:cNvPr id="9367" name="Freeform 854"/>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9368" name="Freeform 855"/>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9369" name="Freeform 856"/>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9370" name="Freeform 857"/>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9371" name="Freeform 858"/>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9372" name="Freeform 859"/>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9373" name="Group 860"/>
              <p:cNvGrpSpPr>
                <a:grpSpLocks/>
              </p:cNvGrpSpPr>
              <p:nvPr/>
            </p:nvGrpSpPr>
            <p:grpSpPr bwMode="auto">
              <a:xfrm>
                <a:off x="1709" y="3008"/>
                <a:ext cx="507" cy="234"/>
                <a:chOff x="1740" y="2642"/>
                <a:chExt cx="752" cy="327"/>
              </a:xfrm>
            </p:grpSpPr>
            <p:sp>
              <p:nvSpPr>
                <p:cNvPr id="9380" name="Freeform 86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9381" name="Freeform 86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9382" name="Freeform 86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9383" name="Freeform 86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9384" name="Freeform 86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9385" name="Freeform 86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9374" name="Freeform 867"/>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9375" name="Freeform 868"/>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9376" name="Freeform 869"/>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9377" name="Freeform 870"/>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9378" name="Freeform 871"/>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9379" name="Freeform 872"/>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9288" name="Group 873"/>
            <p:cNvGrpSpPr>
              <a:grpSpLocks/>
            </p:cNvGrpSpPr>
            <p:nvPr/>
          </p:nvGrpSpPr>
          <p:grpSpPr bwMode="auto">
            <a:xfrm>
              <a:off x="4329" y="3456"/>
              <a:ext cx="299" cy="257"/>
              <a:chOff x="877" y="1008"/>
              <a:chExt cx="2747" cy="2591"/>
            </a:xfrm>
          </p:grpSpPr>
          <p:pic>
            <p:nvPicPr>
              <p:cNvPr id="9340" name="Picture 874" descr="antenna_stylized"/>
              <p:cNvPicPr>
                <a:picLocks noChangeAspect="1" noChangeArrowheads="1"/>
              </p:cNvPicPr>
              <p:nvPr/>
            </p:nvPicPr>
            <p:blipFill>
              <a:blip r:embed="rId16"/>
              <a:srcRect/>
              <a:stretch>
                <a:fillRect/>
              </a:stretch>
            </p:blipFill>
            <p:spPr bwMode="auto">
              <a:xfrm>
                <a:off x="877" y="1008"/>
                <a:ext cx="2725" cy="1421"/>
              </a:xfrm>
              <a:prstGeom prst="rect">
                <a:avLst/>
              </a:prstGeom>
              <a:noFill/>
              <a:ln w="9525">
                <a:noFill/>
                <a:miter lim="800000"/>
                <a:headEnd/>
                <a:tailEnd/>
              </a:ln>
            </p:spPr>
          </p:pic>
          <p:pic>
            <p:nvPicPr>
              <p:cNvPr id="9341" name="Picture 875" descr="laptop_keyboard"/>
              <p:cNvPicPr>
                <a:picLocks noChangeAspect="1" noChangeArrowheads="1"/>
              </p:cNvPicPr>
              <p:nvPr/>
            </p:nvPicPr>
            <p:blipFill>
              <a:blip r:embed="rId17"/>
              <a:srcRect/>
              <a:stretch>
                <a:fillRect/>
              </a:stretch>
            </p:blipFill>
            <p:spPr bwMode="auto">
              <a:xfrm rot="109064" flipH="1">
                <a:off x="1009" y="2586"/>
                <a:ext cx="2245" cy="1013"/>
              </a:xfrm>
              <a:prstGeom prst="rect">
                <a:avLst/>
              </a:prstGeom>
              <a:noFill/>
              <a:ln w="9525">
                <a:noFill/>
                <a:miter lim="800000"/>
                <a:headEnd/>
                <a:tailEnd/>
              </a:ln>
            </p:spPr>
          </p:pic>
          <p:sp>
            <p:nvSpPr>
              <p:cNvPr id="9342" name="Freeform 876"/>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9343" name="Picture 877" descr="screen"/>
              <p:cNvPicPr>
                <a:picLocks noChangeAspect="1" noChangeArrowheads="1"/>
              </p:cNvPicPr>
              <p:nvPr/>
            </p:nvPicPr>
            <p:blipFill>
              <a:blip r:embed="rId18"/>
              <a:srcRect/>
              <a:stretch>
                <a:fillRect/>
              </a:stretch>
            </p:blipFill>
            <p:spPr bwMode="auto">
              <a:xfrm>
                <a:off x="1842" y="1637"/>
                <a:ext cx="1642" cy="1203"/>
              </a:xfrm>
              <a:prstGeom prst="rect">
                <a:avLst/>
              </a:prstGeom>
              <a:noFill/>
              <a:ln w="9525">
                <a:noFill/>
                <a:miter lim="800000"/>
                <a:headEnd/>
                <a:tailEnd/>
              </a:ln>
            </p:spPr>
          </p:pic>
          <p:sp>
            <p:nvSpPr>
              <p:cNvPr id="9344" name="Freeform 878"/>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9345" name="Freeform 879"/>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9346" name="Freeform 880"/>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9347" name="Freeform 881"/>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9348" name="Freeform 882"/>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9349" name="Freeform 883"/>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9350" name="Group 884"/>
              <p:cNvGrpSpPr>
                <a:grpSpLocks/>
              </p:cNvGrpSpPr>
              <p:nvPr/>
            </p:nvGrpSpPr>
            <p:grpSpPr bwMode="auto">
              <a:xfrm>
                <a:off x="1709" y="3008"/>
                <a:ext cx="507" cy="234"/>
                <a:chOff x="1740" y="2642"/>
                <a:chExt cx="752" cy="327"/>
              </a:xfrm>
            </p:grpSpPr>
            <p:sp>
              <p:nvSpPr>
                <p:cNvPr id="9357" name="Freeform 88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9358" name="Freeform 88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9359" name="Freeform 88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9360" name="Freeform 88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9361" name="Freeform 88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9362" name="Freeform 89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9351" name="Freeform 891"/>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9352" name="Freeform 892"/>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9353" name="Freeform 89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9354" name="Freeform 894"/>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9355" name="Freeform 895"/>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9356" name="Freeform 896"/>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9289" name="Group 897"/>
            <p:cNvGrpSpPr>
              <a:grpSpLocks/>
            </p:cNvGrpSpPr>
            <p:nvPr/>
          </p:nvGrpSpPr>
          <p:grpSpPr bwMode="auto">
            <a:xfrm>
              <a:off x="3503" y="1916"/>
              <a:ext cx="280" cy="257"/>
              <a:chOff x="877" y="1008"/>
              <a:chExt cx="2747" cy="2591"/>
            </a:xfrm>
          </p:grpSpPr>
          <p:pic>
            <p:nvPicPr>
              <p:cNvPr id="9317" name="Picture 898" descr="antenna_stylized"/>
              <p:cNvPicPr>
                <a:picLocks noChangeAspect="1" noChangeArrowheads="1"/>
              </p:cNvPicPr>
              <p:nvPr/>
            </p:nvPicPr>
            <p:blipFill>
              <a:blip r:embed="rId19"/>
              <a:srcRect/>
              <a:stretch>
                <a:fillRect/>
              </a:stretch>
            </p:blipFill>
            <p:spPr bwMode="auto">
              <a:xfrm>
                <a:off x="877" y="1008"/>
                <a:ext cx="2725" cy="1421"/>
              </a:xfrm>
              <a:prstGeom prst="rect">
                <a:avLst/>
              </a:prstGeom>
              <a:noFill/>
              <a:ln w="9525">
                <a:noFill/>
                <a:miter lim="800000"/>
                <a:headEnd/>
                <a:tailEnd/>
              </a:ln>
            </p:spPr>
          </p:pic>
          <p:pic>
            <p:nvPicPr>
              <p:cNvPr id="9318" name="Picture 899" descr="laptop_keyboard"/>
              <p:cNvPicPr>
                <a:picLocks noChangeAspect="1" noChangeArrowheads="1"/>
              </p:cNvPicPr>
              <p:nvPr/>
            </p:nvPicPr>
            <p:blipFill>
              <a:blip r:embed="rId20"/>
              <a:srcRect/>
              <a:stretch>
                <a:fillRect/>
              </a:stretch>
            </p:blipFill>
            <p:spPr bwMode="auto">
              <a:xfrm rot="109064" flipH="1">
                <a:off x="1009" y="2586"/>
                <a:ext cx="2245" cy="1013"/>
              </a:xfrm>
              <a:prstGeom prst="rect">
                <a:avLst/>
              </a:prstGeom>
              <a:noFill/>
              <a:ln w="9525">
                <a:noFill/>
                <a:miter lim="800000"/>
                <a:headEnd/>
                <a:tailEnd/>
              </a:ln>
            </p:spPr>
          </p:pic>
          <p:sp>
            <p:nvSpPr>
              <p:cNvPr id="9319" name="Freeform 900"/>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9320" name="Picture 901" descr="screen"/>
              <p:cNvPicPr>
                <a:picLocks noChangeAspect="1" noChangeArrowheads="1"/>
              </p:cNvPicPr>
              <p:nvPr/>
            </p:nvPicPr>
            <p:blipFill>
              <a:blip r:embed="rId21"/>
              <a:srcRect/>
              <a:stretch>
                <a:fillRect/>
              </a:stretch>
            </p:blipFill>
            <p:spPr bwMode="auto">
              <a:xfrm>
                <a:off x="1842" y="1637"/>
                <a:ext cx="1642" cy="1203"/>
              </a:xfrm>
              <a:prstGeom prst="rect">
                <a:avLst/>
              </a:prstGeom>
              <a:noFill/>
              <a:ln w="9525">
                <a:noFill/>
                <a:miter lim="800000"/>
                <a:headEnd/>
                <a:tailEnd/>
              </a:ln>
            </p:spPr>
          </p:pic>
          <p:sp>
            <p:nvSpPr>
              <p:cNvPr id="9321" name="Freeform 902"/>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9322" name="Freeform 903"/>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9323" name="Freeform 904"/>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9324" name="Freeform 905"/>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9325" name="Freeform 906"/>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9326" name="Freeform 907"/>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9327" name="Group 908"/>
              <p:cNvGrpSpPr>
                <a:grpSpLocks/>
              </p:cNvGrpSpPr>
              <p:nvPr/>
            </p:nvGrpSpPr>
            <p:grpSpPr bwMode="auto">
              <a:xfrm>
                <a:off x="1709" y="3008"/>
                <a:ext cx="507" cy="234"/>
                <a:chOff x="1740" y="2642"/>
                <a:chExt cx="752" cy="327"/>
              </a:xfrm>
            </p:grpSpPr>
            <p:sp>
              <p:nvSpPr>
                <p:cNvPr id="9334" name="Freeform 90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9335" name="Freeform 91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9336" name="Freeform 91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9337" name="Freeform 91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9338" name="Freeform 91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9339" name="Freeform 91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9328" name="Freeform 915"/>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9329" name="Freeform 916"/>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9330" name="Freeform 917"/>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9331" name="Freeform 918"/>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9332" name="Freeform 919"/>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9333" name="Freeform 920"/>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nvGrpSpPr>
            <p:cNvPr id="9290" name="Group 921"/>
            <p:cNvGrpSpPr>
              <a:grpSpLocks/>
            </p:cNvGrpSpPr>
            <p:nvPr/>
          </p:nvGrpSpPr>
          <p:grpSpPr bwMode="auto">
            <a:xfrm flipH="1">
              <a:off x="3742" y="2030"/>
              <a:ext cx="261" cy="235"/>
              <a:chOff x="2839" y="3501"/>
              <a:chExt cx="755" cy="803"/>
            </a:xfrm>
          </p:grpSpPr>
          <p:pic>
            <p:nvPicPr>
              <p:cNvPr id="9315" name="Picture 922" descr="desktop_computer_stylized_medium"/>
              <p:cNvPicPr>
                <a:picLocks noChangeAspect="1" noChangeArrowheads="1"/>
              </p:cNvPicPr>
              <p:nvPr/>
            </p:nvPicPr>
            <p:blipFill>
              <a:blip r:embed="rId7"/>
              <a:srcRect/>
              <a:stretch>
                <a:fillRect/>
              </a:stretch>
            </p:blipFill>
            <p:spPr bwMode="auto">
              <a:xfrm>
                <a:off x="2839" y="3501"/>
                <a:ext cx="755" cy="803"/>
              </a:xfrm>
              <a:prstGeom prst="rect">
                <a:avLst/>
              </a:prstGeom>
              <a:noFill/>
              <a:ln w="9525">
                <a:noFill/>
                <a:miter lim="800000"/>
                <a:headEnd/>
                <a:tailEnd/>
              </a:ln>
            </p:spPr>
          </p:pic>
          <p:sp>
            <p:nvSpPr>
              <p:cNvPr id="9316" name="Freeform 92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9291" name="Group 924"/>
            <p:cNvGrpSpPr>
              <a:grpSpLocks/>
            </p:cNvGrpSpPr>
            <p:nvPr/>
          </p:nvGrpSpPr>
          <p:grpSpPr bwMode="auto">
            <a:xfrm>
              <a:off x="4603" y="3416"/>
              <a:ext cx="299" cy="257"/>
              <a:chOff x="877" y="1008"/>
              <a:chExt cx="2747" cy="2591"/>
            </a:xfrm>
          </p:grpSpPr>
          <p:pic>
            <p:nvPicPr>
              <p:cNvPr id="9292" name="Picture 925" descr="antenna_stylized"/>
              <p:cNvPicPr>
                <a:picLocks noChangeAspect="1" noChangeArrowheads="1"/>
              </p:cNvPicPr>
              <p:nvPr/>
            </p:nvPicPr>
            <p:blipFill>
              <a:blip r:embed="rId16"/>
              <a:srcRect/>
              <a:stretch>
                <a:fillRect/>
              </a:stretch>
            </p:blipFill>
            <p:spPr bwMode="auto">
              <a:xfrm>
                <a:off x="877" y="1008"/>
                <a:ext cx="2725" cy="1421"/>
              </a:xfrm>
              <a:prstGeom prst="rect">
                <a:avLst/>
              </a:prstGeom>
              <a:noFill/>
              <a:ln w="9525">
                <a:noFill/>
                <a:miter lim="800000"/>
                <a:headEnd/>
                <a:tailEnd/>
              </a:ln>
            </p:spPr>
          </p:pic>
          <p:pic>
            <p:nvPicPr>
              <p:cNvPr id="9293" name="Picture 926" descr="laptop_keyboard"/>
              <p:cNvPicPr>
                <a:picLocks noChangeAspect="1" noChangeArrowheads="1"/>
              </p:cNvPicPr>
              <p:nvPr/>
            </p:nvPicPr>
            <p:blipFill>
              <a:blip r:embed="rId17"/>
              <a:srcRect/>
              <a:stretch>
                <a:fillRect/>
              </a:stretch>
            </p:blipFill>
            <p:spPr bwMode="auto">
              <a:xfrm rot="109064" flipH="1">
                <a:off x="1009" y="2586"/>
                <a:ext cx="2245" cy="1013"/>
              </a:xfrm>
              <a:prstGeom prst="rect">
                <a:avLst/>
              </a:prstGeom>
              <a:noFill/>
              <a:ln w="9525">
                <a:noFill/>
                <a:miter lim="800000"/>
                <a:headEnd/>
                <a:tailEnd/>
              </a:ln>
            </p:spPr>
          </p:pic>
          <p:sp>
            <p:nvSpPr>
              <p:cNvPr id="9294" name="Freeform 927"/>
              <p:cNvSpPr>
                <a:spLocks/>
              </p:cNvSpPr>
              <p:nvPr/>
            </p:nvSpPr>
            <p:spPr bwMode="auto">
              <a:xfrm>
                <a:off x="1753" y="1603"/>
                <a:ext cx="1807" cy="1322"/>
              </a:xfrm>
              <a:custGeom>
                <a:avLst/>
                <a:gdLst>
                  <a:gd name="T0" fmla="*/ 1 w 2982"/>
                  <a:gd name="T1" fmla="*/ 0 h 2442"/>
                  <a:gd name="T2" fmla="*/ 0 w 2982"/>
                  <a:gd name="T3" fmla="*/ 1 h 2442"/>
                  <a:gd name="T4" fmla="*/ 6 w 2982"/>
                  <a:gd name="T5" fmla="*/ 2 h 2442"/>
                  <a:gd name="T6" fmla="*/ 7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tr-TR"/>
              </a:p>
            </p:txBody>
          </p:sp>
          <p:pic>
            <p:nvPicPr>
              <p:cNvPr id="9295" name="Picture 928" descr="screen"/>
              <p:cNvPicPr>
                <a:picLocks noChangeAspect="1" noChangeArrowheads="1"/>
              </p:cNvPicPr>
              <p:nvPr/>
            </p:nvPicPr>
            <p:blipFill>
              <a:blip r:embed="rId18"/>
              <a:srcRect/>
              <a:stretch>
                <a:fillRect/>
              </a:stretch>
            </p:blipFill>
            <p:spPr bwMode="auto">
              <a:xfrm>
                <a:off x="1842" y="1637"/>
                <a:ext cx="1642" cy="1203"/>
              </a:xfrm>
              <a:prstGeom prst="rect">
                <a:avLst/>
              </a:prstGeom>
              <a:noFill/>
              <a:ln w="9525">
                <a:noFill/>
                <a:miter lim="800000"/>
                <a:headEnd/>
                <a:tailEnd/>
              </a:ln>
            </p:spPr>
          </p:pic>
          <p:sp>
            <p:nvSpPr>
              <p:cNvPr id="9296" name="Freeform 929"/>
              <p:cNvSpPr>
                <a:spLocks/>
              </p:cNvSpPr>
              <p:nvPr/>
            </p:nvSpPr>
            <p:spPr bwMode="auto">
              <a:xfrm>
                <a:off x="2082" y="1564"/>
                <a:ext cx="1531" cy="246"/>
              </a:xfrm>
              <a:custGeom>
                <a:avLst/>
                <a:gdLst>
                  <a:gd name="T0" fmla="*/ 1 w 2528"/>
                  <a:gd name="T1" fmla="*/ 0 h 455"/>
                  <a:gd name="T2" fmla="*/ 6 w 2528"/>
                  <a:gd name="T3" fmla="*/ 1 h 455"/>
                  <a:gd name="T4" fmla="*/ 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tr-TR"/>
              </a:p>
            </p:txBody>
          </p:sp>
          <p:sp>
            <p:nvSpPr>
              <p:cNvPr id="9297" name="Freeform 93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2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tr-TR"/>
              </a:p>
            </p:txBody>
          </p:sp>
          <p:sp>
            <p:nvSpPr>
              <p:cNvPr id="9298" name="Freeform 931"/>
              <p:cNvSpPr>
                <a:spLocks/>
              </p:cNvSpPr>
              <p:nvPr/>
            </p:nvSpPr>
            <p:spPr bwMode="auto">
              <a:xfrm>
                <a:off x="3144" y="1745"/>
                <a:ext cx="458" cy="1182"/>
              </a:xfrm>
              <a:custGeom>
                <a:avLst/>
                <a:gdLst>
                  <a:gd name="T0" fmla="*/ 2 w 756"/>
                  <a:gd name="T1" fmla="*/ 0 h 2184"/>
                  <a:gd name="T2" fmla="*/ 1 w 756"/>
                  <a:gd name="T3" fmla="*/ 2 h 2184"/>
                  <a:gd name="T4" fmla="*/ 0 w 756"/>
                  <a:gd name="T5" fmla="*/ 2 h 2184"/>
                  <a:gd name="T6" fmla="*/ 1 w 756"/>
                  <a:gd name="T7" fmla="*/ 1 h 2184"/>
                  <a:gd name="T8" fmla="*/ 2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tr-TR"/>
              </a:p>
            </p:txBody>
          </p:sp>
          <p:sp>
            <p:nvSpPr>
              <p:cNvPr id="9299" name="Freeform 932"/>
              <p:cNvSpPr>
                <a:spLocks/>
              </p:cNvSpPr>
              <p:nvPr/>
            </p:nvSpPr>
            <p:spPr bwMode="auto">
              <a:xfrm>
                <a:off x="1732" y="2534"/>
                <a:ext cx="1680" cy="399"/>
              </a:xfrm>
              <a:custGeom>
                <a:avLst/>
                <a:gdLst>
                  <a:gd name="T0" fmla="*/ 1 w 2773"/>
                  <a:gd name="T1" fmla="*/ 0 h 738"/>
                  <a:gd name="T2" fmla="*/ 0 w 2773"/>
                  <a:gd name="T3" fmla="*/ 1 h 738"/>
                  <a:gd name="T4" fmla="*/ 6 w 2773"/>
                  <a:gd name="T5" fmla="*/ 1 h 738"/>
                  <a:gd name="T6" fmla="*/ 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tr-TR"/>
              </a:p>
            </p:txBody>
          </p:sp>
          <p:sp>
            <p:nvSpPr>
              <p:cNvPr id="9300" name="Freeform 933"/>
              <p:cNvSpPr>
                <a:spLocks/>
              </p:cNvSpPr>
              <p:nvPr/>
            </p:nvSpPr>
            <p:spPr bwMode="auto">
              <a:xfrm>
                <a:off x="3195" y="1755"/>
                <a:ext cx="429" cy="1187"/>
              </a:xfrm>
              <a:custGeom>
                <a:avLst/>
                <a:gdLst>
                  <a:gd name="T0" fmla="*/ 5 w 637"/>
                  <a:gd name="T1" fmla="*/ 0 h 1659"/>
                  <a:gd name="T2" fmla="*/ 5 w 637"/>
                  <a:gd name="T3" fmla="*/ 0 h 1659"/>
                  <a:gd name="T4" fmla="*/ 1 w 637"/>
                  <a:gd name="T5" fmla="*/ 30 h 1659"/>
                  <a:gd name="T6" fmla="*/ 0 w 637"/>
                  <a:gd name="T7" fmla="*/ 29 h 1659"/>
                  <a:gd name="T8" fmla="*/ 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tr-TR"/>
              </a:p>
            </p:txBody>
          </p:sp>
          <p:sp>
            <p:nvSpPr>
              <p:cNvPr id="9301" name="Freeform 934"/>
              <p:cNvSpPr>
                <a:spLocks/>
              </p:cNvSpPr>
              <p:nvPr/>
            </p:nvSpPr>
            <p:spPr bwMode="auto">
              <a:xfrm>
                <a:off x="1734" y="2587"/>
                <a:ext cx="1494" cy="394"/>
              </a:xfrm>
              <a:custGeom>
                <a:avLst/>
                <a:gdLst>
                  <a:gd name="T0" fmla="*/ 0 w 2216"/>
                  <a:gd name="T1" fmla="*/ 0 h 550"/>
                  <a:gd name="T2" fmla="*/ 1 w 2216"/>
                  <a:gd name="T3" fmla="*/ 1 h 550"/>
                  <a:gd name="T4" fmla="*/ 19 w 2216"/>
                  <a:gd name="T5" fmla="*/ 10 h 550"/>
                  <a:gd name="T6" fmla="*/ 19 w 2216"/>
                  <a:gd name="T7" fmla="*/ 9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tr-TR"/>
              </a:p>
            </p:txBody>
          </p:sp>
          <p:grpSp>
            <p:nvGrpSpPr>
              <p:cNvPr id="9302" name="Group 935"/>
              <p:cNvGrpSpPr>
                <a:grpSpLocks/>
              </p:cNvGrpSpPr>
              <p:nvPr/>
            </p:nvGrpSpPr>
            <p:grpSpPr bwMode="auto">
              <a:xfrm>
                <a:off x="1709" y="3008"/>
                <a:ext cx="507" cy="234"/>
                <a:chOff x="1740" y="2642"/>
                <a:chExt cx="752" cy="327"/>
              </a:xfrm>
            </p:grpSpPr>
            <p:sp>
              <p:nvSpPr>
                <p:cNvPr id="9309" name="Freeform 93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tr-TR"/>
                </a:p>
              </p:txBody>
            </p:sp>
            <p:sp>
              <p:nvSpPr>
                <p:cNvPr id="9310" name="Freeform 93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tr-TR"/>
                </a:p>
              </p:txBody>
            </p:sp>
            <p:sp>
              <p:nvSpPr>
                <p:cNvPr id="9311" name="Freeform 93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tr-TR"/>
                </a:p>
              </p:txBody>
            </p:sp>
            <p:sp>
              <p:nvSpPr>
                <p:cNvPr id="9312" name="Freeform 93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sp>
              <p:nvSpPr>
                <p:cNvPr id="9313" name="Freeform 94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tr-TR"/>
                </a:p>
              </p:txBody>
            </p:sp>
            <p:sp>
              <p:nvSpPr>
                <p:cNvPr id="9314" name="Freeform 94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tr-TR"/>
                </a:p>
              </p:txBody>
            </p:sp>
          </p:grpSp>
          <p:sp>
            <p:nvSpPr>
              <p:cNvPr id="9303" name="Freeform 942"/>
              <p:cNvSpPr>
                <a:spLocks/>
              </p:cNvSpPr>
              <p:nvPr/>
            </p:nvSpPr>
            <p:spPr bwMode="auto">
              <a:xfrm>
                <a:off x="2577" y="3043"/>
                <a:ext cx="614" cy="514"/>
              </a:xfrm>
              <a:custGeom>
                <a:avLst/>
                <a:gdLst>
                  <a:gd name="T0" fmla="*/ 1 w 990"/>
                  <a:gd name="T1" fmla="*/ 4 h 792"/>
                  <a:gd name="T2" fmla="*/ 4 w 990"/>
                  <a:gd name="T3" fmla="*/ 0 h 792"/>
                  <a:gd name="T4" fmla="*/ 4 w 990"/>
                  <a:gd name="T5" fmla="*/ 1 h 792"/>
                  <a:gd name="T6" fmla="*/ 0 w 990"/>
                  <a:gd name="T7" fmla="*/ 4 h 792"/>
                  <a:gd name="T8" fmla="*/ 1 w 990"/>
                  <a:gd name="T9" fmla="*/ 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tr-TR"/>
              </a:p>
            </p:txBody>
          </p:sp>
          <p:sp>
            <p:nvSpPr>
              <p:cNvPr id="9304" name="Freeform 943"/>
              <p:cNvSpPr>
                <a:spLocks/>
              </p:cNvSpPr>
              <p:nvPr/>
            </p:nvSpPr>
            <p:spPr bwMode="auto">
              <a:xfrm>
                <a:off x="1010" y="3084"/>
                <a:ext cx="1571" cy="469"/>
              </a:xfrm>
              <a:custGeom>
                <a:avLst/>
                <a:gdLst>
                  <a:gd name="T0" fmla="*/ 1 w 2532"/>
                  <a:gd name="T1" fmla="*/ 0 h 723"/>
                  <a:gd name="T2" fmla="*/ 1 w 2532"/>
                  <a:gd name="T3" fmla="*/ 0 h 723"/>
                  <a:gd name="T4" fmla="*/ 9 w 2532"/>
                  <a:gd name="T5" fmla="*/ 4 h 723"/>
                  <a:gd name="T6" fmla="*/ 9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9305" name="Freeform 94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tr-TR"/>
              </a:p>
            </p:txBody>
          </p:sp>
          <p:sp>
            <p:nvSpPr>
              <p:cNvPr id="9306" name="Freeform 945"/>
              <p:cNvSpPr>
                <a:spLocks/>
              </p:cNvSpPr>
              <p:nvPr/>
            </p:nvSpPr>
            <p:spPr bwMode="auto">
              <a:xfrm>
                <a:off x="1012" y="2611"/>
                <a:ext cx="730" cy="393"/>
              </a:xfrm>
              <a:custGeom>
                <a:avLst/>
                <a:gdLst>
                  <a:gd name="T0" fmla="*/ 4 w 1176"/>
                  <a:gd name="T1" fmla="*/ 0 h 606"/>
                  <a:gd name="T2" fmla="*/ 0 w 1176"/>
                  <a:gd name="T3" fmla="*/ 3 h 606"/>
                  <a:gd name="T4" fmla="*/ 1 w 1176"/>
                  <a:gd name="T5" fmla="*/ 3 h 606"/>
                  <a:gd name="T6" fmla="*/ 4 w 1176"/>
                  <a:gd name="T7" fmla="*/ 1 h 606"/>
                  <a:gd name="T8" fmla="*/ 4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tr-TR"/>
              </a:p>
            </p:txBody>
          </p:sp>
          <p:sp>
            <p:nvSpPr>
              <p:cNvPr id="9307" name="Freeform 946"/>
              <p:cNvSpPr>
                <a:spLocks/>
              </p:cNvSpPr>
              <p:nvPr/>
            </p:nvSpPr>
            <p:spPr bwMode="auto">
              <a:xfrm>
                <a:off x="1061" y="3018"/>
                <a:ext cx="1490" cy="451"/>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sp>
            <p:nvSpPr>
              <p:cNvPr id="9308" name="Freeform 947"/>
              <p:cNvSpPr>
                <a:spLocks/>
              </p:cNvSpPr>
              <p:nvPr/>
            </p:nvSpPr>
            <p:spPr bwMode="auto">
              <a:xfrm flipV="1">
                <a:off x="2549" y="2986"/>
                <a:ext cx="608" cy="467"/>
              </a:xfrm>
              <a:custGeom>
                <a:avLst/>
                <a:gdLst>
                  <a:gd name="T0" fmla="*/ 0 w 2532"/>
                  <a:gd name="T1" fmla="*/ 0 h 723"/>
                  <a:gd name="T2" fmla="*/ 0 w 2532"/>
                  <a:gd name="T3" fmla="*/ 0 h 723"/>
                  <a:gd name="T4" fmla="*/ 0 w 2532"/>
                  <a:gd name="T5" fmla="*/ 4 h 723"/>
                  <a:gd name="T6" fmla="*/ 0 w 2532"/>
                  <a:gd name="T7" fmla="*/ 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tr-TR"/>
              </a:p>
            </p:txBody>
          </p:sp>
        </p:grpSp>
      </p:grpSp>
      <p:sp>
        <p:nvSpPr>
          <p:cNvPr id="9221" name="Rectangle 4"/>
          <p:cNvSpPr>
            <a:spLocks noGrp="1" noChangeArrowheads="1"/>
          </p:cNvSpPr>
          <p:nvPr>
            <p:ph type="title"/>
          </p:nvPr>
        </p:nvSpPr>
        <p:spPr>
          <a:xfrm>
            <a:off x="309563" y="228600"/>
            <a:ext cx="7772400" cy="819150"/>
          </a:xfrm>
        </p:spPr>
        <p:txBody>
          <a:bodyPr/>
          <a:lstStyle/>
          <a:p>
            <a:r>
              <a:rPr lang="en-US" smtClean="0">
                <a:ea typeface="ＭＳ Ｐゴシック" pitchFamily="34" charset="-128"/>
              </a:rPr>
              <a:t>P2P architecture</a:t>
            </a:r>
          </a:p>
        </p:txBody>
      </p:sp>
      <p:sp>
        <p:nvSpPr>
          <p:cNvPr id="9222" name="Rectangle 5"/>
          <p:cNvSpPr>
            <a:spLocks noGrp="1" noChangeArrowheads="1"/>
          </p:cNvSpPr>
          <p:nvPr>
            <p:ph type="body" sz="half" idx="1"/>
          </p:nvPr>
        </p:nvSpPr>
        <p:spPr>
          <a:xfrm>
            <a:off x="400050" y="1300163"/>
            <a:ext cx="4049713" cy="5241925"/>
          </a:xfrm>
        </p:spPr>
        <p:txBody>
          <a:bodyPr/>
          <a:lstStyle/>
          <a:p>
            <a:r>
              <a:rPr lang="en-US" sz="2400" i="1" smtClean="0">
                <a:ea typeface="ＭＳ Ｐゴシック" pitchFamily="34" charset="-128"/>
              </a:rPr>
              <a:t>no</a:t>
            </a:r>
            <a:r>
              <a:rPr lang="en-US" sz="2400" smtClean="0">
                <a:ea typeface="ＭＳ Ｐゴシック" pitchFamily="34" charset="-128"/>
              </a:rPr>
              <a:t> always-on server</a:t>
            </a:r>
          </a:p>
          <a:p>
            <a:r>
              <a:rPr lang="en-US" sz="2400" smtClean="0">
                <a:ea typeface="ＭＳ Ｐゴシック" pitchFamily="34" charset="-128"/>
              </a:rPr>
              <a:t>arbitrary end systems directly communicate</a:t>
            </a:r>
          </a:p>
          <a:p>
            <a:r>
              <a:rPr lang="en-US" sz="2400" smtClean="0">
                <a:ea typeface="ＭＳ Ｐゴシック" pitchFamily="34" charset="-128"/>
              </a:rPr>
              <a:t>peers request service from other peers, provide service in return to other peers</a:t>
            </a:r>
          </a:p>
          <a:p>
            <a:pPr lvl="1"/>
            <a:r>
              <a:rPr lang="en-US" i="1" smtClean="0">
                <a:solidFill>
                  <a:srgbClr val="CC0000"/>
                </a:solidFill>
                <a:ea typeface="ＭＳ Ｐゴシック" pitchFamily="34" charset="-128"/>
              </a:rPr>
              <a:t>self scalability</a:t>
            </a:r>
            <a:r>
              <a:rPr lang="en-US" smtClean="0">
                <a:solidFill>
                  <a:srgbClr val="CC0000"/>
                </a:solidFill>
                <a:ea typeface="ＭＳ Ｐゴシック" pitchFamily="34" charset="-128"/>
              </a:rPr>
              <a:t> – new peers bring new service capacity, as well as new service demands</a:t>
            </a:r>
          </a:p>
          <a:p>
            <a:r>
              <a:rPr lang="en-US" sz="2400" smtClean="0">
                <a:ea typeface="ＭＳ Ｐゴシック" pitchFamily="34" charset="-128"/>
              </a:rPr>
              <a:t>peers are intermittently connected and change IP addresses</a:t>
            </a:r>
          </a:p>
          <a:p>
            <a:pPr lvl="1"/>
            <a:r>
              <a:rPr lang="en-US" smtClean="0">
                <a:ea typeface="ＭＳ Ｐゴシック" pitchFamily="34" charset="-128"/>
              </a:rPr>
              <a:t>complex management</a:t>
            </a:r>
          </a:p>
          <a:p>
            <a:endParaRPr lang="en-US" smtClean="0">
              <a:solidFill>
                <a:srgbClr val="CC0000"/>
              </a:solidFill>
              <a:ea typeface="ＭＳ Ｐゴシック" pitchFamily="34" charset="-128"/>
            </a:endParaRPr>
          </a:p>
          <a:p>
            <a:endParaRPr lang="en-US" smtClean="0">
              <a:ea typeface="ＭＳ Ｐゴシック" pitchFamily="34" charset="-128"/>
            </a:endParaRPr>
          </a:p>
        </p:txBody>
      </p:sp>
      <p:pic>
        <p:nvPicPr>
          <p:cNvPr id="9223" name="Picture 351" descr="underline_base"/>
          <p:cNvPicPr>
            <a:picLocks noChangeArrowheads="1"/>
          </p:cNvPicPr>
          <p:nvPr/>
        </p:nvPicPr>
        <p:blipFill>
          <a:blip r:embed="rId22"/>
          <a:srcRect/>
          <a:stretch>
            <a:fillRect/>
          </a:stretch>
        </p:blipFill>
        <p:spPr bwMode="auto">
          <a:xfrm>
            <a:off x="361950" y="852488"/>
            <a:ext cx="4011613" cy="193675"/>
          </a:xfrm>
          <a:prstGeom prst="rect">
            <a:avLst/>
          </a:prstGeom>
          <a:noFill/>
          <a:ln w="9525">
            <a:noFill/>
            <a:miter lim="800000"/>
            <a:headEnd/>
            <a:tailEnd/>
          </a:ln>
        </p:spPr>
      </p:pic>
      <p:sp>
        <p:nvSpPr>
          <p:cNvPr id="9224" name="Line 1034"/>
          <p:cNvSpPr>
            <a:spLocks noChangeShapeType="1"/>
          </p:cNvSpPr>
          <p:nvPr/>
        </p:nvSpPr>
        <p:spPr bwMode="auto">
          <a:xfrm flipH="1">
            <a:off x="6221413" y="1852613"/>
            <a:ext cx="503237" cy="1389062"/>
          </a:xfrm>
          <a:prstGeom prst="line">
            <a:avLst/>
          </a:prstGeom>
          <a:noFill/>
          <a:ln w="76200">
            <a:solidFill>
              <a:srgbClr val="CC0000"/>
            </a:solidFill>
            <a:round/>
            <a:headEnd type="triangle" w="med" len="med"/>
            <a:tailEnd type="triangle" w="med" len="med"/>
          </a:ln>
        </p:spPr>
        <p:txBody>
          <a:bodyPr/>
          <a:lstStyle/>
          <a:p>
            <a:endParaRPr lang="tr-TR"/>
          </a:p>
        </p:txBody>
      </p:sp>
      <p:sp>
        <p:nvSpPr>
          <p:cNvPr id="9225" name="Line 1035"/>
          <p:cNvSpPr>
            <a:spLocks noChangeShapeType="1"/>
          </p:cNvSpPr>
          <p:nvPr/>
        </p:nvSpPr>
        <p:spPr bwMode="auto">
          <a:xfrm>
            <a:off x="5565775" y="2438400"/>
            <a:ext cx="238125" cy="2568575"/>
          </a:xfrm>
          <a:prstGeom prst="line">
            <a:avLst/>
          </a:prstGeom>
          <a:noFill/>
          <a:ln w="76200">
            <a:solidFill>
              <a:srgbClr val="CC0000"/>
            </a:solidFill>
            <a:round/>
            <a:headEnd type="triangle" w="med" len="med"/>
            <a:tailEnd type="triangle" w="med" len="med"/>
          </a:ln>
        </p:spPr>
        <p:txBody>
          <a:bodyPr/>
          <a:lstStyle/>
          <a:p>
            <a:endParaRPr lang="tr-TR"/>
          </a:p>
        </p:txBody>
      </p:sp>
      <p:sp>
        <p:nvSpPr>
          <p:cNvPr id="9226" name="Line 1036"/>
          <p:cNvSpPr>
            <a:spLocks noChangeShapeType="1"/>
          </p:cNvSpPr>
          <p:nvPr/>
        </p:nvSpPr>
        <p:spPr bwMode="auto">
          <a:xfrm>
            <a:off x="6275388" y="3581400"/>
            <a:ext cx="1198562" cy="1997075"/>
          </a:xfrm>
          <a:prstGeom prst="line">
            <a:avLst/>
          </a:prstGeom>
          <a:noFill/>
          <a:ln w="76200">
            <a:solidFill>
              <a:srgbClr val="CC0000"/>
            </a:solidFill>
            <a:round/>
            <a:headEnd type="triangle" w="med" len="med"/>
            <a:tailEnd type="triangle" w="med" len="med"/>
          </a:ln>
        </p:spPr>
        <p:txBody>
          <a:bodyPr/>
          <a:lstStyle/>
          <a:p>
            <a:endParaRPr lang="tr-TR"/>
          </a:p>
        </p:txBody>
      </p:sp>
      <p:sp>
        <p:nvSpPr>
          <p:cNvPr id="9227" name="Text Box 1037"/>
          <p:cNvSpPr txBox="1">
            <a:spLocks noChangeArrowheads="1"/>
          </p:cNvSpPr>
          <p:nvPr/>
        </p:nvSpPr>
        <p:spPr bwMode="auto">
          <a:xfrm>
            <a:off x="7239000" y="1373188"/>
            <a:ext cx="1284288" cy="396875"/>
          </a:xfrm>
          <a:prstGeom prst="rect">
            <a:avLst/>
          </a:prstGeom>
          <a:noFill/>
          <a:ln w="9525">
            <a:noFill/>
            <a:miter lim="800000"/>
            <a:headEnd/>
            <a:tailEnd/>
          </a:ln>
        </p:spPr>
        <p:txBody>
          <a:bodyPr wrap="none">
            <a:spAutoFit/>
          </a:bodyPr>
          <a:lstStyle/>
          <a:p>
            <a:pPr>
              <a:spcBef>
                <a:spcPct val="0"/>
              </a:spcBef>
              <a:buClrTx/>
              <a:buSzTx/>
              <a:buFontTx/>
              <a:buNone/>
            </a:pPr>
            <a:r>
              <a:rPr lang="en-US">
                <a:solidFill>
                  <a:srgbClr val="CC0000"/>
                </a:solidFill>
              </a:rPr>
              <a:t>peer-peer</a:t>
            </a:r>
          </a:p>
        </p:txBody>
      </p:sp>
      <p:sp>
        <p:nvSpPr>
          <p:cNvPr id="2" name="Veri Yer Tutucusu 1"/>
          <p:cNvSpPr>
            <a:spLocks noGrp="1"/>
          </p:cNvSpPr>
          <p:nvPr>
            <p:ph type="dt" sz="quarter" idx="10"/>
          </p:nvPr>
        </p:nvSpPr>
        <p:spPr/>
        <p:txBody>
          <a:bodyPr/>
          <a:lstStyle/>
          <a:p>
            <a:pPr>
              <a:defRPr/>
            </a:pPr>
            <a:fld id="{8A10866E-A368-471C-BED1-641B12635016}" type="datetime1">
              <a:rPr/>
              <a:pPr>
                <a:defRPr/>
              </a:pPr>
              <a:t>10/16/2012</a:t>
            </a:fld>
            <a:endParaRP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ftr" sz="quarter" idx="11"/>
          </p:nvPr>
        </p:nvSpPr>
        <p:spPr>
          <a:xfrm>
            <a:off x="3716338" y="6467475"/>
            <a:ext cx="4506912" cy="287338"/>
          </a:xfrm>
          <a:noFill/>
        </p:spPr>
        <p:txBody>
          <a:bodyPr/>
          <a:lstStyle/>
          <a:p>
            <a:r>
              <a:rPr lang="en-US" smtClean="0">
                <a:latin typeface="Tahoma" pitchFamily="34" charset="0"/>
                <a:ea typeface="ＭＳ Ｐゴシック" pitchFamily="34" charset="-128"/>
              </a:rPr>
              <a:t>Computer Networks                     Application Layer</a:t>
            </a:r>
          </a:p>
        </p:txBody>
      </p:sp>
      <p:sp>
        <p:nvSpPr>
          <p:cNvPr id="82947" name="Rectangle 8"/>
          <p:cNvSpPr>
            <a:spLocks noGrp="1" noChangeArrowheads="1"/>
          </p:cNvSpPr>
          <p:nvPr>
            <p:ph type="sldNum" sz="quarter" idx="12"/>
          </p:nvPr>
        </p:nvSpPr>
        <p:spPr>
          <a:xfrm>
            <a:off x="8324850" y="6462713"/>
            <a:ext cx="676275" cy="276225"/>
          </a:xfrm>
          <a:noFill/>
        </p:spPr>
        <p:txBody>
          <a:bodyPr/>
          <a:lstStyle/>
          <a:p>
            <a:r>
              <a:rPr lang="en-US" smtClean="0">
                <a:latin typeface="Tahoma" pitchFamily="34" charset="0"/>
              </a:rPr>
              <a:t>2-</a:t>
            </a:r>
            <a:fld id="{20F710B4-048E-44F3-8E6A-9CF1F39A7244}" type="slidenum">
              <a:rPr lang="en-US" smtClean="0">
                <a:latin typeface="Tahoma" pitchFamily="34" charset="0"/>
              </a:rPr>
              <a:pPr/>
              <a:t>80</a:t>
            </a:fld>
            <a:endParaRPr lang="en-US" smtClean="0">
              <a:latin typeface="Tahoma" pitchFamily="34" charset="0"/>
            </a:endParaRPr>
          </a:p>
        </p:txBody>
      </p:sp>
      <p:graphicFrame>
        <p:nvGraphicFramePr>
          <p:cNvPr id="82948" name="Object 2"/>
          <p:cNvGraphicFramePr>
            <a:graphicFrameLocks noChangeAspect="1"/>
          </p:cNvGraphicFramePr>
          <p:nvPr/>
        </p:nvGraphicFramePr>
        <p:xfrm>
          <a:off x="1431925" y="1939925"/>
          <a:ext cx="6543675" cy="4457700"/>
        </p:xfrm>
        <a:graphic>
          <a:graphicData uri="http://schemas.openxmlformats.org/presentationml/2006/ole">
            <p:oleObj spid="_x0000_s82948" name="Chart" r:id="rId4" imgW="7734300" imgH="5295900" progId="Excel.Chart.8">
              <p:embed/>
            </p:oleObj>
          </a:graphicData>
        </a:graphic>
      </p:graphicFrame>
      <p:sp>
        <p:nvSpPr>
          <p:cNvPr id="82949" name="Rectangle 4"/>
          <p:cNvSpPr>
            <a:spLocks noChangeArrowheads="1"/>
          </p:cNvSpPr>
          <p:nvPr/>
        </p:nvSpPr>
        <p:spPr bwMode="auto">
          <a:xfrm>
            <a:off x="331788" y="152400"/>
            <a:ext cx="8520112" cy="990600"/>
          </a:xfrm>
          <a:prstGeom prst="rect">
            <a:avLst/>
          </a:prstGeom>
          <a:noFill/>
          <a:ln w="9525">
            <a:noFill/>
            <a:miter lim="800000"/>
            <a:headEnd/>
            <a:tailEnd/>
          </a:ln>
        </p:spPr>
        <p:txBody>
          <a:bodyPr anchor="ctr"/>
          <a:lstStyle/>
          <a:p>
            <a:pPr>
              <a:spcBef>
                <a:spcPct val="0"/>
              </a:spcBef>
              <a:buClrTx/>
              <a:buSzTx/>
              <a:buFontTx/>
              <a:buNone/>
            </a:pPr>
            <a:r>
              <a:rPr lang="en-US" sz="4000">
                <a:solidFill>
                  <a:srgbClr val="000099"/>
                </a:solidFill>
                <a:latin typeface="Gill Sans MT" pitchFamily="34" charset="0"/>
              </a:rPr>
              <a:t>Client-server vs. P2P: example</a:t>
            </a:r>
          </a:p>
        </p:txBody>
      </p:sp>
      <p:sp>
        <p:nvSpPr>
          <p:cNvPr id="82950" name="Text Box 5"/>
          <p:cNvSpPr txBox="1">
            <a:spLocks noChangeArrowheads="1"/>
          </p:cNvSpPr>
          <p:nvPr/>
        </p:nvSpPr>
        <p:spPr bwMode="auto">
          <a:xfrm>
            <a:off x="433388" y="1292225"/>
            <a:ext cx="7662862" cy="457200"/>
          </a:xfrm>
          <a:prstGeom prst="rect">
            <a:avLst/>
          </a:prstGeom>
          <a:noFill/>
          <a:ln w="9525">
            <a:noFill/>
            <a:miter lim="800000"/>
            <a:headEnd/>
            <a:tailEnd/>
          </a:ln>
        </p:spPr>
        <p:txBody>
          <a:bodyPr wrap="none">
            <a:spAutoFit/>
          </a:bodyPr>
          <a:lstStyle/>
          <a:p>
            <a:pPr marL="342900" indent="-342900"/>
            <a:r>
              <a:rPr lang="en-US" sz="2400"/>
              <a:t>client upload rate =</a:t>
            </a:r>
            <a:r>
              <a:rPr lang="en-US" sz="2400" i="1"/>
              <a:t> u</a:t>
            </a:r>
            <a:r>
              <a:rPr lang="en-US" sz="2400"/>
              <a:t>,  </a:t>
            </a:r>
            <a:r>
              <a:rPr lang="en-US" sz="2400" i="1"/>
              <a:t>F/u </a:t>
            </a:r>
            <a:r>
              <a:rPr lang="en-US" sz="2400"/>
              <a:t>= 1 hour,  </a:t>
            </a:r>
            <a:r>
              <a:rPr lang="en-US" sz="2400" i="1"/>
              <a:t>u</a:t>
            </a:r>
            <a:r>
              <a:rPr lang="en-US" sz="2400" i="1" baseline="-25000"/>
              <a:t>s</a:t>
            </a:r>
            <a:r>
              <a:rPr lang="en-US" sz="2400" i="1"/>
              <a:t> = 10u,  d</a:t>
            </a:r>
            <a:r>
              <a:rPr lang="en-US" sz="2400" i="1" baseline="-25000"/>
              <a:t>min</a:t>
            </a:r>
            <a:r>
              <a:rPr lang="en-US" sz="2400" i="1"/>
              <a:t> ≥ u</a:t>
            </a:r>
            <a:r>
              <a:rPr lang="en-US" sz="2400" i="1" baseline="-25000"/>
              <a:t>s</a:t>
            </a:r>
          </a:p>
        </p:txBody>
      </p:sp>
      <p:pic>
        <p:nvPicPr>
          <p:cNvPr id="82951" name="Picture 10" descr="underline_base"/>
          <p:cNvPicPr>
            <a:picLocks noChangeArrowheads="1"/>
          </p:cNvPicPr>
          <p:nvPr/>
        </p:nvPicPr>
        <p:blipFill>
          <a:blip r:embed="rId5"/>
          <a:srcRect/>
          <a:stretch>
            <a:fillRect/>
          </a:stretch>
        </p:blipFill>
        <p:spPr bwMode="auto">
          <a:xfrm>
            <a:off x="381000" y="896938"/>
            <a:ext cx="6573838" cy="174625"/>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27E70761-B577-4FEE-BB5D-B06BD03DE786}" type="datetime1">
              <a:rPr/>
              <a:pPr>
                <a:defRPr/>
              </a:pPr>
              <a:t>10/16/2012</a:t>
            </a:fld>
            <a:endParaRP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83971" name="Rectangle 8"/>
          <p:cNvSpPr>
            <a:spLocks noGrp="1" noChangeArrowheads="1"/>
          </p:cNvSpPr>
          <p:nvPr>
            <p:ph type="sldNum" sz="quarter" idx="12"/>
          </p:nvPr>
        </p:nvSpPr>
        <p:spPr>
          <a:noFill/>
        </p:spPr>
        <p:txBody>
          <a:bodyPr/>
          <a:lstStyle/>
          <a:p>
            <a:r>
              <a:rPr lang="en-US" smtClean="0">
                <a:latin typeface="Tahoma" pitchFamily="34" charset="0"/>
              </a:rPr>
              <a:t>2-</a:t>
            </a:r>
            <a:fld id="{A9949024-2A21-431F-A606-01F606B087CF}" type="slidenum">
              <a:rPr lang="en-US" smtClean="0">
                <a:latin typeface="Tahoma" pitchFamily="34" charset="0"/>
              </a:rPr>
              <a:pPr/>
              <a:t>81</a:t>
            </a:fld>
            <a:endParaRPr lang="en-US" smtClean="0">
              <a:latin typeface="Tahoma" pitchFamily="34" charset="0"/>
            </a:endParaRPr>
          </a:p>
        </p:txBody>
      </p:sp>
      <p:sp>
        <p:nvSpPr>
          <p:cNvPr id="83972" name="Rectangle 2"/>
          <p:cNvSpPr>
            <a:spLocks noGrp="1" noChangeArrowheads="1"/>
          </p:cNvSpPr>
          <p:nvPr>
            <p:ph type="title"/>
          </p:nvPr>
        </p:nvSpPr>
        <p:spPr>
          <a:xfrm>
            <a:off x="411163" y="0"/>
            <a:ext cx="7772400" cy="1143000"/>
          </a:xfrm>
        </p:spPr>
        <p:txBody>
          <a:bodyPr/>
          <a:lstStyle/>
          <a:p>
            <a:r>
              <a:rPr lang="en-US" sz="4000" smtClean="0">
                <a:ea typeface="ＭＳ Ｐゴシック" pitchFamily="34" charset="-128"/>
              </a:rPr>
              <a:t>P2P file distribution: BitTorrent </a:t>
            </a:r>
          </a:p>
        </p:txBody>
      </p:sp>
      <p:sp>
        <p:nvSpPr>
          <p:cNvPr id="83973" name="Text Box 37"/>
          <p:cNvSpPr txBox="1">
            <a:spLocks noChangeArrowheads="1"/>
          </p:cNvSpPr>
          <p:nvPr/>
        </p:nvSpPr>
        <p:spPr bwMode="auto">
          <a:xfrm>
            <a:off x="474663" y="2338388"/>
            <a:ext cx="2514600" cy="609600"/>
          </a:xfrm>
          <a:prstGeom prst="rect">
            <a:avLst/>
          </a:prstGeom>
          <a:noFill/>
          <a:ln w="9525">
            <a:noFill/>
            <a:miter lim="800000"/>
            <a:headEnd/>
            <a:tailEnd/>
          </a:ln>
        </p:spPr>
        <p:txBody>
          <a:bodyPr wrap="none">
            <a:spAutoFit/>
          </a:bodyPr>
          <a:lstStyle/>
          <a:p>
            <a:pPr eaLnBrk="1" hangingPunct="1">
              <a:lnSpc>
                <a:spcPct val="85000"/>
              </a:lnSpc>
              <a:spcBef>
                <a:spcPct val="0"/>
              </a:spcBef>
              <a:buClrTx/>
              <a:buSzTx/>
              <a:buFontTx/>
              <a:buNone/>
            </a:pPr>
            <a:r>
              <a:rPr lang="en-US" i="1">
                <a:solidFill>
                  <a:srgbClr val="CC0000"/>
                </a:solidFill>
                <a:latin typeface="Gill Sans MT" pitchFamily="34" charset="0"/>
              </a:rPr>
              <a:t>tracker:</a:t>
            </a:r>
            <a:r>
              <a:rPr lang="en-US">
                <a:latin typeface="Gill Sans MT" pitchFamily="34" charset="0"/>
              </a:rPr>
              <a:t> tracks peers </a:t>
            </a:r>
          </a:p>
          <a:p>
            <a:pPr eaLnBrk="1" hangingPunct="1">
              <a:lnSpc>
                <a:spcPct val="85000"/>
              </a:lnSpc>
              <a:spcBef>
                <a:spcPct val="0"/>
              </a:spcBef>
              <a:buClrTx/>
              <a:buSzTx/>
              <a:buFontTx/>
              <a:buNone/>
            </a:pPr>
            <a:r>
              <a:rPr lang="en-US">
                <a:latin typeface="Gill Sans MT" pitchFamily="34" charset="0"/>
              </a:rPr>
              <a:t>participating in torrent</a:t>
            </a:r>
          </a:p>
        </p:txBody>
      </p:sp>
      <p:sp>
        <p:nvSpPr>
          <p:cNvPr id="83974" name="Text Box 41"/>
          <p:cNvSpPr txBox="1">
            <a:spLocks noChangeArrowheads="1"/>
          </p:cNvSpPr>
          <p:nvPr/>
        </p:nvSpPr>
        <p:spPr bwMode="auto">
          <a:xfrm>
            <a:off x="5376863" y="2287588"/>
            <a:ext cx="3543300" cy="714375"/>
          </a:xfrm>
          <a:prstGeom prst="rect">
            <a:avLst/>
          </a:prstGeom>
          <a:noFill/>
          <a:ln w="9525">
            <a:noFill/>
            <a:miter lim="800000"/>
            <a:headEnd/>
            <a:tailEnd/>
          </a:ln>
        </p:spPr>
        <p:txBody>
          <a:bodyPr>
            <a:spAutoFit/>
          </a:bodyPr>
          <a:lstStyle/>
          <a:p>
            <a:pPr>
              <a:lnSpc>
                <a:spcPct val="85000"/>
              </a:lnSpc>
            </a:pPr>
            <a:r>
              <a:rPr lang="en-US" sz="2400" i="1">
                <a:solidFill>
                  <a:srgbClr val="CC0000"/>
                </a:solidFill>
                <a:latin typeface="Gill Sans MT" pitchFamily="34" charset="0"/>
              </a:rPr>
              <a:t>torrent:</a:t>
            </a:r>
            <a:r>
              <a:rPr lang="en-US" sz="2400">
                <a:latin typeface="Gill Sans MT" pitchFamily="34" charset="0"/>
              </a:rPr>
              <a:t> group of peers exchanging  chunks of a file</a:t>
            </a:r>
          </a:p>
        </p:txBody>
      </p:sp>
      <p:sp>
        <p:nvSpPr>
          <p:cNvPr id="24595" name="Line 21"/>
          <p:cNvSpPr>
            <a:spLocks noChangeShapeType="1"/>
          </p:cNvSpPr>
          <p:nvPr/>
        </p:nvSpPr>
        <p:spPr bwMode="auto">
          <a:xfrm>
            <a:off x="2401888" y="3667125"/>
            <a:ext cx="1587" cy="536575"/>
          </a:xfrm>
          <a:prstGeom prst="line">
            <a:avLst/>
          </a:prstGeom>
          <a:noFill/>
          <a:ln w="19050">
            <a:solidFill>
              <a:srgbClr val="CC0000"/>
            </a:solidFill>
            <a:round/>
            <a:headEnd/>
            <a:tailEnd type="triangle" w="med" len="med"/>
          </a:ln>
        </p:spPr>
        <p:txBody>
          <a:bodyPr wrap="none" anchor="ctr"/>
          <a:lstStyle/>
          <a:p>
            <a:endParaRPr lang="tr-TR"/>
          </a:p>
        </p:txBody>
      </p:sp>
      <p:sp>
        <p:nvSpPr>
          <p:cNvPr id="83976" name="Line 25"/>
          <p:cNvSpPr>
            <a:spLocks noChangeShapeType="1"/>
          </p:cNvSpPr>
          <p:nvPr/>
        </p:nvSpPr>
        <p:spPr bwMode="auto">
          <a:xfrm>
            <a:off x="3748088" y="3395663"/>
            <a:ext cx="2551112" cy="140970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3977" name="Line 26"/>
          <p:cNvSpPr>
            <a:spLocks noChangeShapeType="1"/>
          </p:cNvSpPr>
          <p:nvPr/>
        </p:nvSpPr>
        <p:spPr bwMode="auto">
          <a:xfrm>
            <a:off x="3544888" y="3546475"/>
            <a:ext cx="247650" cy="181610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3978" name="Line 27"/>
          <p:cNvSpPr>
            <a:spLocks noChangeShapeType="1"/>
          </p:cNvSpPr>
          <p:nvPr/>
        </p:nvSpPr>
        <p:spPr bwMode="auto">
          <a:xfrm flipH="1" flipV="1">
            <a:off x="5184775" y="3306763"/>
            <a:ext cx="1168400" cy="306387"/>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3979" name="Line 28"/>
          <p:cNvSpPr>
            <a:spLocks noChangeShapeType="1"/>
          </p:cNvSpPr>
          <p:nvPr/>
        </p:nvSpPr>
        <p:spPr bwMode="auto">
          <a:xfrm flipH="1">
            <a:off x="4368800" y="3843338"/>
            <a:ext cx="2039938" cy="198755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3980" name="Line 29"/>
          <p:cNvSpPr>
            <a:spLocks noChangeShapeType="1"/>
          </p:cNvSpPr>
          <p:nvPr/>
        </p:nvSpPr>
        <p:spPr bwMode="auto">
          <a:xfrm flipH="1">
            <a:off x="4456113" y="5808663"/>
            <a:ext cx="739775" cy="163512"/>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3981" name="Line 30"/>
          <p:cNvSpPr>
            <a:spLocks noChangeShapeType="1"/>
          </p:cNvSpPr>
          <p:nvPr/>
        </p:nvSpPr>
        <p:spPr bwMode="auto">
          <a:xfrm flipH="1">
            <a:off x="3975100" y="3505200"/>
            <a:ext cx="900113" cy="167640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3982" name="Line 31"/>
          <p:cNvSpPr>
            <a:spLocks noChangeShapeType="1"/>
          </p:cNvSpPr>
          <p:nvPr/>
        </p:nvSpPr>
        <p:spPr bwMode="auto">
          <a:xfrm flipV="1">
            <a:off x="4140200" y="4891088"/>
            <a:ext cx="2120900" cy="48260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3983" name="Line 32"/>
          <p:cNvSpPr>
            <a:spLocks noChangeShapeType="1"/>
          </p:cNvSpPr>
          <p:nvPr/>
        </p:nvSpPr>
        <p:spPr bwMode="auto">
          <a:xfrm>
            <a:off x="5140325" y="3449638"/>
            <a:ext cx="1182688" cy="127635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3984" name="Line 33"/>
          <p:cNvSpPr>
            <a:spLocks noChangeShapeType="1"/>
          </p:cNvSpPr>
          <p:nvPr/>
        </p:nvSpPr>
        <p:spPr bwMode="auto">
          <a:xfrm>
            <a:off x="5583238" y="5830888"/>
            <a:ext cx="376237" cy="217487"/>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3985" name="Line 34"/>
          <p:cNvSpPr>
            <a:spLocks noChangeShapeType="1"/>
          </p:cNvSpPr>
          <p:nvPr/>
        </p:nvSpPr>
        <p:spPr bwMode="auto">
          <a:xfrm>
            <a:off x="4468813" y="6126163"/>
            <a:ext cx="1490662" cy="1587"/>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24609" name="Text Box 35"/>
          <p:cNvSpPr txBox="1">
            <a:spLocks noChangeArrowheads="1"/>
          </p:cNvSpPr>
          <p:nvPr/>
        </p:nvSpPr>
        <p:spPr bwMode="auto">
          <a:xfrm>
            <a:off x="633413" y="4668838"/>
            <a:ext cx="1784350" cy="366712"/>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Alice arrives  …</a:t>
            </a:r>
          </a:p>
        </p:txBody>
      </p:sp>
      <p:sp>
        <p:nvSpPr>
          <p:cNvPr id="83987" name="Line 38"/>
          <p:cNvSpPr>
            <a:spLocks noChangeShapeType="1"/>
          </p:cNvSpPr>
          <p:nvPr/>
        </p:nvSpPr>
        <p:spPr bwMode="auto">
          <a:xfrm flipH="1">
            <a:off x="6134100" y="5065713"/>
            <a:ext cx="263525" cy="939800"/>
          </a:xfrm>
          <a:prstGeom prst="line">
            <a:avLst/>
          </a:prstGeom>
          <a:noFill/>
          <a:ln w="9525">
            <a:solidFill>
              <a:schemeClr val="tx1"/>
            </a:solidFill>
            <a:round/>
            <a:headEnd type="triangle" w="med" len="med"/>
            <a:tailEnd type="triangle" w="med" len="med"/>
          </a:ln>
        </p:spPr>
        <p:txBody>
          <a:bodyPr wrap="none" anchor="ctr"/>
          <a:lstStyle/>
          <a:p>
            <a:endParaRPr lang="tr-TR"/>
          </a:p>
        </p:txBody>
      </p:sp>
      <p:pic>
        <p:nvPicPr>
          <p:cNvPr id="24612" name="Picture 39" descr="Alice"/>
          <p:cNvPicPr>
            <a:picLocks noChangeAspect="1" noChangeArrowheads="1"/>
          </p:cNvPicPr>
          <p:nvPr/>
        </p:nvPicPr>
        <p:blipFill>
          <a:blip r:embed="rId3"/>
          <a:srcRect/>
          <a:stretch>
            <a:fillRect/>
          </a:stretch>
        </p:blipFill>
        <p:spPr bwMode="auto">
          <a:xfrm>
            <a:off x="1789113" y="4186238"/>
            <a:ext cx="474662" cy="511175"/>
          </a:xfrm>
          <a:prstGeom prst="rect">
            <a:avLst/>
          </a:prstGeom>
          <a:noFill/>
          <a:ln w="9525">
            <a:noFill/>
            <a:miter lim="800000"/>
            <a:headEnd/>
            <a:tailEnd/>
          </a:ln>
        </p:spPr>
      </p:pic>
      <p:sp>
        <p:nvSpPr>
          <p:cNvPr id="83989" name="Line 42"/>
          <p:cNvSpPr>
            <a:spLocks noChangeShapeType="1"/>
          </p:cNvSpPr>
          <p:nvPr/>
        </p:nvSpPr>
        <p:spPr bwMode="auto">
          <a:xfrm>
            <a:off x="1617663" y="3024188"/>
            <a:ext cx="476250" cy="258762"/>
          </a:xfrm>
          <a:prstGeom prst="line">
            <a:avLst/>
          </a:prstGeom>
          <a:noFill/>
          <a:ln w="9525">
            <a:solidFill>
              <a:srgbClr val="FF3300"/>
            </a:solidFill>
            <a:round/>
            <a:headEnd/>
            <a:tailEnd/>
          </a:ln>
        </p:spPr>
        <p:txBody>
          <a:bodyPr/>
          <a:lstStyle/>
          <a:p>
            <a:endParaRPr lang="tr-TR"/>
          </a:p>
        </p:txBody>
      </p:sp>
      <p:sp>
        <p:nvSpPr>
          <p:cNvPr id="83990" name="Rectangle 43"/>
          <p:cNvSpPr>
            <a:spLocks noChangeArrowheads="1"/>
          </p:cNvSpPr>
          <p:nvPr/>
        </p:nvSpPr>
        <p:spPr bwMode="auto">
          <a:xfrm>
            <a:off x="417513" y="1211263"/>
            <a:ext cx="7124700" cy="546100"/>
          </a:xfrm>
          <a:prstGeom prst="rect">
            <a:avLst/>
          </a:prstGeom>
          <a:noFill/>
          <a:ln w="9525">
            <a:noFill/>
            <a:miter lim="800000"/>
            <a:headEnd/>
            <a:tailEnd/>
          </a:ln>
        </p:spPr>
        <p:txBody>
          <a:bodyPr/>
          <a:lstStyle/>
          <a:p>
            <a:pPr marL="342900" indent="-342900">
              <a:buClr>
                <a:srgbClr val="000099"/>
              </a:buClr>
              <a:buFont typeface="Wingdings" pitchFamily="2" charset="2"/>
              <a:buChar char="v"/>
            </a:pPr>
            <a:r>
              <a:rPr lang="en-US" sz="2400"/>
              <a:t>file divided into 256Kb chunks</a:t>
            </a:r>
          </a:p>
          <a:p>
            <a:pPr marL="342900" indent="-342900">
              <a:buClr>
                <a:srgbClr val="000099"/>
              </a:buClr>
              <a:buFont typeface="Wingdings" pitchFamily="2" charset="2"/>
              <a:buChar char="v"/>
            </a:pPr>
            <a:r>
              <a:rPr lang="en-US" sz="2400"/>
              <a:t>peers in torrent send/receive file chunks</a:t>
            </a:r>
            <a:endParaRPr lang="en-US" sz="2800"/>
          </a:p>
        </p:txBody>
      </p:sp>
      <p:pic>
        <p:nvPicPr>
          <p:cNvPr id="83991" name="Picture 50" descr="underline_base"/>
          <p:cNvPicPr>
            <a:picLocks noChangeArrowheads="1"/>
          </p:cNvPicPr>
          <p:nvPr/>
        </p:nvPicPr>
        <p:blipFill>
          <a:blip r:embed="rId4"/>
          <a:srcRect/>
          <a:stretch>
            <a:fillRect/>
          </a:stretch>
        </p:blipFill>
        <p:spPr bwMode="auto">
          <a:xfrm>
            <a:off x="492125" y="817563"/>
            <a:ext cx="6672263" cy="184150"/>
          </a:xfrm>
          <a:prstGeom prst="rect">
            <a:avLst/>
          </a:prstGeom>
          <a:noFill/>
          <a:ln w="9525">
            <a:noFill/>
            <a:miter lim="800000"/>
            <a:headEnd/>
            <a:tailEnd/>
          </a:ln>
        </p:spPr>
      </p:pic>
      <p:sp>
        <p:nvSpPr>
          <p:cNvPr id="24629" name="Text Box 35"/>
          <p:cNvSpPr txBox="1">
            <a:spLocks noChangeArrowheads="1"/>
          </p:cNvSpPr>
          <p:nvPr/>
        </p:nvSpPr>
        <p:spPr bwMode="auto">
          <a:xfrm>
            <a:off x="647700" y="4929188"/>
            <a:ext cx="2292350" cy="641350"/>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 obtains list</a:t>
            </a:r>
          </a:p>
          <a:p>
            <a:pPr eaLnBrk="1" hangingPunct="1">
              <a:spcBef>
                <a:spcPct val="0"/>
              </a:spcBef>
              <a:buClrTx/>
              <a:buSzTx/>
              <a:buFontTx/>
              <a:buNone/>
            </a:pPr>
            <a:r>
              <a:rPr lang="en-US" sz="1800"/>
              <a:t>of peers from tracker</a:t>
            </a:r>
          </a:p>
        </p:txBody>
      </p:sp>
      <p:grpSp>
        <p:nvGrpSpPr>
          <p:cNvPr id="2" name="Group 68"/>
          <p:cNvGrpSpPr>
            <a:grpSpLocks/>
          </p:cNvGrpSpPr>
          <p:nvPr/>
        </p:nvGrpSpPr>
        <p:grpSpPr bwMode="auto">
          <a:xfrm>
            <a:off x="2781300" y="3473450"/>
            <a:ext cx="3492500" cy="2163763"/>
            <a:chOff x="1752" y="2166"/>
            <a:chExt cx="2200" cy="1363"/>
          </a:xfrm>
        </p:grpSpPr>
        <p:sp>
          <p:nvSpPr>
            <p:cNvPr id="84056" name="Line 22"/>
            <p:cNvSpPr>
              <a:spLocks noChangeShapeType="1"/>
            </p:cNvSpPr>
            <p:nvPr/>
          </p:nvSpPr>
          <p:spPr bwMode="auto">
            <a:xfrm flipV="1">
              <a:off x="1752" y="2166"/>
              <a:ext cx="361" cy="53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4057" name="Line 23"/>
            <p:cNvSpPr>
              <a:spLocks noChangeShapeType="1"/>
            </p:cNvSpPr>
            <p:nvPr/>
          </p:nvSpPr>
          <p:spPr bwMode="auto">
            <a:xfrm flipV="1">
              <a:off x="1770" y="2352"/>
              <a:ext cx="2182" cy="40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4058" name="Line 24"/>
            <p:cNvSpPr>
              <a:spLocks noChangeShapeType="1"/>
            </p:cNvSpPr>
            <p:nvPr/>
          </p:nvSpPr>
          <p:spPr bwMode="auto">
            <a:xfrm>
              <a:off x="1786" y="2820"/>
              <a:ext cx="1550" cy="709"/>
            </a:xfrm>
            <a:prstGeom prst="line">
              <a:avLst/>
            </a:prstGeom>
            <a:noFill/>
            <a:ln w="9525">
              <a:solidFill>
                <a:schemeClr val="tx1"/>
              </a:solidFill>
              <a:round/>
              <a:headEnd type="triangle" w="med" len="med"/>
              <a:tailEnd type="triangle" w="med" len="med"/>
            </a:ln>
          </p:spPr>
          <p:txBody>
            <a:bodyPr wrap="none" anchor="ctr"/>
            <a:lstStyle/>
            <a:p>
              <a:endParaRPr lang="tr-TR"/>
            </a:p>
          </p:txBody>
        </p:sp>
      </p:grpSp>
      <p:sp>
        <p:nvSpPr>
          <p:cNvPr id="24645" name="Text Box 35"/>
          <p:cNvSpPr txBox="1">
            <a:spLocks noChangeArrowheads="1"/>
          </p:cNvSpPr>
          <p:nvPr/>
        </p:nvSpPr>
        <p:spPr bwMode="auto">
          <a:xfrm>
            <a:off x="608013" y="5470525"/>
            <a:ext cx="3333750" cy="641350"/>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 and begins exchanging </a:t>
            </a:r>
          </a:p>
          <a:p>
            <a:pPr eaLnBrk="1" hangingPunct="1">
              <a:spcBef>
                <a:spcPct val="0"/>
              </a:spcBef>
              <a:buClrTx/>
              <a:buSzTx/>
              <a:buFontTx/>
              <a:buNone/>
            </a:pPr>
            <a:r>
              <a:rPr lang="en-US" sz="1800"/>
              <a:t>file chunks with peers in torrent</a:t>
            </a:r>
          </a:p>
        </p:txBody>
      </p:sp>
      <p:grpSp>
        <p:nvGrpSpPr>
          <p:cNvPr id="83995" name="Group 71"/>
          <p:cNvGrpSpPr>
            <a:grpSpLocks/>
          </p:cNvGrpSpPr>
          <p:nvPr/>
        </p:nvGrpSpPr>
        <p:grpSpPr bwMode="auto">
          <a:xfrm>
            <a:off x="2184400" y="2982913"/>
            <a:ext cx="379413" cy="604837"/>
            <a:chOff x="4140" y="429"/>
            <a:chExt cx="1425" cy="2396"/>
          </a:xfrm>
        </p:grpSpPr>
        <p:sp>
          <p:nvSpPr>
            <p:cNvPr id="84024" name="Freeform 72"/>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84025" name="Rectangle 73"/>
            <p:cNvSpPr>
              <a:spLocks noChangeArrowheads="1"/>
            </p:cNvSpPr>
            <p:nvPr/>
          </p:nvSpPr>
          <p:spPr bwMode="auto">
            <a:xfrm>
              <a:off x="4206" y="429"/>
              <a:ext cx="1049"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84026" name="Freeform 74"/>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84027" name="Freeform 75"/>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4028" name="Rectangle 76"/>
            <p:cNvSpPr>
              <a:spLocks noChangeArrowheads="1"/>
            </p:cNvSpPr>
            <p:nvPr/>
          </p:nvSpPr>
          <p:spPr bwMode="auto">
            <a:xfrm>
              <a:off x="4212" y="693"/>
              <a:ext cx="596"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4029" name="Group 77"/>
            <p:cNvGrpSpPr>
              <a:grpSpLocks/>
            </p:cNvGrpSpPr>
            <p:nvPr/>
          </p:nvGrpSpPr>
          <p:grpSpPr bwMode="auto">
            <a:xfrm>
              <a:off x="4749" y="668"/>
              <a:ext cx="581" cy="145"/>
              <a:chOff x="614" y="2568"/>
              <a:chExt cx="725" cy="139"/>
            </a:xfrm>
          </p:grpSpPr>
          <p:sp>
            <p:nvSpPr>
              <p:cNvPr id="84054" name="AutoShape 78"/>
              <p:cNvSpPr>
                <a:spLocks noChangeArrowheads="1"/>
              </p:cNvSpPr>
              <p:nvPr/>
            </p:nvSpPr>
            <p:spPr bwMode="auto">
              <a:xfrm>
                <a:off x="613" y="2568"/>
                <a:ext cx="729"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4055" name="AutoShape 79"/>
              <p:cNvSpPr>
                <a:spLocks noChangeArrowheads="1"/>
              </p:cNvSpPr>
              <p:nvPr/>
            </p:nvSpPr>
            <p:spPr bwMode="auto">
              <a:xfrm>
                <a:off x="628" y="2586"/>
                <a:ext cx="699"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4030" name="Rectangle 80"/>
            <p:cNvSpPr>
              <a:spLocks noChangeArrowheads="1"/>
            </p:cNvSpPr>
            <p:nvPr/>
          </p:nvSpPr>
          <p:spPr bwMode="auto">
            <a:xfrm>
              <a:off x="4223" y="1020"/>
              <a:ext cx="596"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4031" name="Group 81"/>
            <p:cNvGrpSpPr>
              <a:grpSpLocks/>
            </p:cNvGrpSpPr>
            <p:nvPr/>
          </p:nvGrpSpPr>
          <p:grpSpPr bwMode="auto">
            <a:xfrm>
              <a:off x="4747" y="994"/>
              <a:ext cx="581" cy="134"/>
              <a:chOff x="614" y="2568"/>
              <a:chExt cx="725" cy="139"/>
            </a:xfrm>
          </p:grpSpPr>
          <p:sp>
            <p:nvSpPr>
              <p:cNvPr id="84052" name="AutoShape 82"/>
              <p:cNvSpPr>
                <a:spLocks noChangeArrowheads="1"/>
              </p:cNvSpPr>
              <p:nvPr/>
            </p:nvSpPr>
            <p:spPr bwMode="auto">
              <a:xfrm>
                <a:off x="615" y="2569"/>
                <a:ext cx="722"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4053" name="AutoShape 83"/>
              <p:cNvSpPr>
                <a:spLocks noChangeArrowheads="1"/>
              </p:cNvSpPr>
              <p:nvPr/>
            </p:nvSpPr>
            <p:spPr bwMode="auto">
              <a:xfrm>
                <a:off x="630" y="2582"/>
                <a:ext cx="692"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4032" name="Rectangle 84"/>
            <p:cNvSpPr>
              <a:spLocks noChangeArrowheads="1"/>
            </p:cNvSpPr>
            <p:nvPr/>
          </p:nvSpPr>
          <p:spPr bwMode="auto">
            <a:xfrm>
              <a:off x="4218" y="1360"/>
              <a:ext cx="596" cy="44"/>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84033" name="Rectangle 85"/>
            <p:cNvSpPr>
              <a:spLocks noChangeArrowheads="1"/>
            </p:cNvSpPr>
            <p:nvPr/>
          </p:nvSpPr>
          <p:spPr bwMode="auto">
            <a:xfrm>
              <a:off x="4229" y="1655"/>
              <a:ext cx="596"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4034" name="Group 86"/>
            <p:cNvGrpSpPr>
              <a:grpSpLocks/>
            </p:cNvGrpSpPr>
            <p:nvPr/>
          </p:nvGrpSpPr>
          <p:grpSpPr bwMode="auto">
            <a:xfrm>
              <a:off x="4735" y="1627"/>
              <a:ext cx="582" cy="151"/>
              <a:chOff x="614" y="2568"/>
              <a:chExt cx="725" cy="139"/>
            </a:xfrm>
          </p:grpSpPr>
          <p:sp>
            <p:nvSpPr>
              <p:cNvPr id="84050" name="AutoShape 87"/>
              <p:cNvSpPr>
                <a:spLocks noChangeArrowheads="1"/>
              </p:cNvSpPr>
              <p:nvPr/>
            </p:nvSpPr>
            <p:spPr bwMode="auto">
              <a:xfrm>
                <a:off x="616" y="2582"/>
                <a:ext cx="720" cy="139"/>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4051" name="AutoShape 88"/>
              <p:cNvSpPr>
                <a:spLocks noChangeArrowheads="1"/>
              </p:cNvSpPr>
              <p:nvPr/>
            </p:nvSpPr>
            <p:spPr bwMode="auto">
              <a:xfrm>
                <a:off x="630" y="2588"/>
                <a:ext cx="691"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4035" name="Freeform 89"/>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84036" name="Group 90"/>
            <p:cNvGrpSpPr>
              <a:grpSpLocks/>
            </p:cNvGrpSpPr>
            <p:nvPr/>
          </p:nvGrpSpPr>
          <p:grpSpPr bwMode="auto">
            <a:xfrm>
              <a:off x="4739" y="1327"/>
              <a:ext cx="582" cy="139"/>
              <a:chOff x="614" y="2568"/>
              <a:chExt cx="725" cy="139"/>
            </a:xfrm>
          </p:grpSpPr>
          <p:sp>
            <p:nvSpPr>
              <p:cNvPr id="84048" name="AutoShape 91"/>
              <p:cNvSpPr>
                <a:spLocks noChangeArrowheads="1"/>
              </p:cNvSpPr>
              <p:nvPr/>
            </p:nvSpPr>
            <p:spPr bwMode="auto">
              <a:xfrm>
                <a:off x="611" y="2569"/>
                <a:ext cx="728" cy="138"/>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4049" name="AutoShape 92"/>
              <p:cNvSpPr>
                <a:spLocks noChangeArrowheads="1"/>
              </p:cNvSpPr>
              <p:nvPr/>
            </p:nvSpPr>
            <p:spPr bwMode="auto">
              <a:xfrm>
                <a:off x="618" y="2588"/>
                <a:ext cx="706"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4037" name="Rectangle 93"/>
            <p:cNvSpPr>
              <a:spLocks noChangeArrowheads="1"/>
            </p:cNvSpPr>
            <p:nvPr/>
          </p:nvSpPr>
          <p:spPr bwMode="auto">
            <a:xfrm>
              <a:off x="5249" y="429"/>
              <a:ext cx="72"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84038" name="Freeform 94"/>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4039" name="Freeform 95"/>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4040" name="Oval 96"/>
            <p:cNvSpPr>
              <a:spLocks noChangeArrowheads="1"/>
            </p:cNvSpPr>
            <p:nvPr/>
          </p:nvSpPr>
          <p:spPr bwMode="auto">
            <a:xfrm>
              <a:off x="5517" y="2611"/>
              <a:ext cx="48" cy="94"/>
            </a:xfrm>
            <a:prstGeom prst="ellipse">
              <a:avLst/>
            </a:prstGeom>
            <a:solidFill>
              <a:srgbClr val="333333"/>
            </a:solidFill>
            <a:ln w="9525">
              <a:noFill/>
              <a:round/>
              <a:headEnd/>
              <a:tailEnd/>
            </a:ln>
          </p:spPr>
          <p:txBody>
            <a:bodyPr wrap="none" anchor="ctr"/>
            <a:lstStyle/>
            <a:p>
              <a:endParaRPr lang="tr-TR"/>
            </a:p>
          </p:txBody>
        </p:sp>
        <p:sp>
          <p:nvSpPr>
            <p:cNvPr id="84041" name="Freeform 97"/>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84042" name="AutoShape 98"/>
            <p:cNvSpPr>
              <a:spLocks noChangeArrowheads="1"/>
            </p:cNvSpPr>
            <p:nvPr/>
          </p:nvSpPr>
          <p:spPr bwMode="auto">
            <a:xfrm>
              <a:off x="4140" y="2680"/>
              <a:ext cx="1198" cy="145"/>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84043" name="AutoShape 99"/>
            <p:cNvSpPr>
              <a:spLocks noChangeArrowheads="1"/>
            </p:cNvSpPr>
            <p:nvPr/>
          </p:nvSpPr>
          <p:spPr bwMode="auto">
            <a:xfrm>
              <a:off x="4206" y="2712"/>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84044" name="Oval 100"/>
            <p:cNvSpPr>
              <a:spLocks noChangeArrowheads="1"/>
            </p:cNvSpPr>
            <p:nvPr/>
          </p:nvSpPr>
          <p:spPr bwMode="auto">
            <a:xfrm>
              <a:off x="4307" y="2385"/>
              <a:ext cx="161" cy="138"/>
            </a:xfrm>
            <a:prstGeom prst="ellipse">
              <a:avLst/>
            </a:prstGeom>
            <a:solidFill>
              <a:srgbClr val="33CC33"/>
            </a:solidFill>
            <a:ln w="9525">
              <a:noFill/>
              <a:round/>
              <a:headEnd/>
              <a:tailEnd/>
            </a:ln>
          </p:spPr>
          <p:txBody>
            <a:bodyPr wrap="none" anchor="ctr"/>
            <a:lstStyle/>
            <a:p>
              <a:endParaRPr lang="tr-TR"/>
            </a:p>
          </p:txBody>
        </p:sp>
        <p:sp>
          <p:nvSpPr>
            <p:cNvPr id="84045" name="Oval 101"/>
            <p:cNvSpPr>
              <a:spLocks noChangeArrowheads="1"/>
            </p:cNvSpPr>
            <p:nvPr/>
          </p:nvSpPr>
          <p:spPr bwMode="auto">
            <a:xfrm>
              <a:off x="4486" y="2385"/>
              <a:ext cx="161"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84046" name="Oval 102"/>
            <p:cNvSpPr>
              <a:spLocks noChangeArrowheads="1"/>
            </p:cNvSpPr>
            <p:nvPr/>
          </p:nvSpPr>
          <p:spPr bwMode="auto">
            <a:xfrm>
              <a:off x="4665" y="2379"/>
              <a:ext cx="155" cy="145"/>
            </a:xfrm>
            <a:prstGeom prst="ellipse">
              <a:avLst/>
            </a:prstGeom>
            <a:solidFill>
              <a:srgbClr val="33CC33"/>
            </a:solidFill>
            <a:ln w="9525">
              <a:noFill/>
              <a:round/>
              <a:headEnd/>
              <a:tailEnd/>
            </a:ln>
          </p:spPr>
          <p:txBody>
            <a:bodyPr wrap="none" anchor="ctr"/>
            <a:lstStyle/>
            <a:p>
              <a:endParaRPr lang="tr-TR"/>
            </a:p>
          </p:txBody>
        </p:sp>
        <p:sp>
          <p:nvSpPr>
            <p:cNvPr id="84047" name="Rectangle 103"/>
            <p:cNvSpPr>
              <a:spLocks noChangeArrowheads="1"/>
            </p:cNvSpPr>
            <p:nvPr/>
          </p:nvSpPr>
          <p:spPr bwMode="auto">
            <a:xfrm>
              <a:off x="5064" y="1838"/>
              <a:ext cx="83" cy="761"/>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8" name="Group 104"/>
          <p:cNvGrpSpPr>
            <a:grpSpLocks/>
          </p:cNvGrpSpPr>
          <p:nvPr/>
        </p:nvGrpSpPr>
        <p:grpSpPr bwMode="auto">
          <a:xfrm>
            <a:off x="2078038" y="4222750"/>
            <a:ext cx="685800" cy="588963"/>
            <a:chOff x="-44" y="1473"/>
            <a:chExt cx="981" cy="1105"/>
          </a:xfrm>
        </p:grpSpPr>
        <p:pic>
          <p:nvPicPr>
            <p:cNvPr id="84022" name="Picture 105"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4023" name="Freeform 10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3997" name="Group 107"/>
          <p:cNvGrpSpPr>
            <a:grpSpLocks/>
          </p:cNvGrpSpPr>
          <p:nvPr/>
        </p:nvGrpSpPr>
        <p:grpSpPr bwMode="auto">
          <a:xfrm>
            <a:off x="3448050" y="5235575"/>
            <a:ext cx="728663" cy="620713"/>
            <a:chOff x="-44" y="1473"/>
            <a:chExt cx="981" cy="1105"/>
          </a:xfrm>
        </p:grpSpPr>
        <p:pic>
          <p:nvPicPr>
            <p:cNvPr id="84020" name="Picture 108"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4021" name="Freeform 10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3998" name="Group 110"/>
          <p:cNvGrpSpPr>
            <a:grpSpLocks/>
          </p:cNvGrpSpPr>
          <p:nvPr/>
        </p:nvGrpSpPr>
        <p:grpSpPr bwMode="auto">
          <a:xfrm>
            <a:off x="3730625" y="5813425"/>
            <a:ext cx="728663" cy="620713"/>
            <a:chOff x="-44" y="1473"/>
            <a:chExt cx="981" cy="1105"/>
          </a:xfrm>
        </p:grpSpPr>
        <p:pic>
          <p:nvPicPr>
            <p:cNvPr id="84018" name="Picture 111"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4019" name="Freeform 11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3999" name="Group 113"/>
          <p:cNvGrpSpPr>
            <a:grpSpLocks/>
          </p:cNvGrpSpPr>
          <p:nvPr/>
        </p:nvGrpSpPr>
        <p:grpSpPr bwMode="auto">
          <a:xfrm flipH="1">
            <a:off x="6364288" y="4659313"/>
            <a:ext cx="728662" cy="620712"/>
            <a:chOff x="-44" y="1473"/>
            <a:chExt cx="981" cy="1105"/>
          </a:xfrm>
        </p:grpSpPr>
        <p:pic>
          <p:nvPicPr>
            <p:cNvPr id="84016" name="Picture 114"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4017" name="Freeform 11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4000" name="Group 116"/>
          <p:cNvGrpSpPr>
            <a:grpSpLocks/>
          </p:cNvGrpSpPr>
          <p:nvPr/>
        </p:nvGrpSpPr>
        <p:grpSpPr bwMode="auto">
          <a:xfrm flipH="1">
            <a:off x="6016625" y="5997575"/>
            <a:ext cx="728663" cy="620713"/>
            <a:chOff x="-44" y="1473"/>
            <a:chExt cx="981" cy="1105"/>
          </a:xfrm>
        </p:grpSpPr>
        <p:pic>
          <p:nvPicPr>
            <p:cNvPr id="84014" name="Picture 117"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4015" name="Freeform 118"/>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4001" name="Group 119"/>
          <p:cNvGrpSpPr>
            <a:grpSpLocks/>
          </p:cNvGrpSpPr>
          <p:nvPr/>
        </p:nvGrpSpPr>
        <p:grpSpPr bwMode="auto">
          <a:xfrm flipH="1">
            <a:off x="6418263" y="3471863"/>
            <a:ext cx="728662" cy="620712"/>
            <a:chOff x="-44" y="1473"/>
            <a:chExt cx="981" cy="1105"/>
          </a:xfrm>
        </p:grpSpPr>
        <p:pic>
          <p:nvPicPr>
            <p:cNvPr id="84012" name="Picture 120"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4013" name="Freeform 12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4002" name="Group 122"/>
          <p:cNvGrpSpPr>
            <a:grpSpLocks/>
          </p:cNvGrpSpPr>
          <p:nvPr/>
        </p:nvGrpSpPr>
        <p:grpSpPr bwMode="auto">
          <a:xfrm flipH="1">
            <a:off x="4621213" y="2938463"/>
            <a:ext cx="641350" cy="620712"/>
            <a:chOff x="-44" y="1473"/>
            <a:chExt cx="981" cy="1105"/>
          </a:xfrm>
        </p:grpSpPr>
        <p:pic>
          <p:nvPicPr>
            <p:cNvPr id="84010" name="Picture 123"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4011" name="Freeform 12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4003" name="Group 125"/>
          <p:cNvGrpSpPr>
            <a:grpSpLocks/>
          </p:cNvGrpSpPr>
          <p:nvPr/>
        </p:nvGrpSpPr>
        <p:grpSpPr bwMode="auto">
          <a:xfrm>
            <a:off x="3011488" y="2928938"/>
            <a:ext cx="728662" cy="620712"/>
            <a:chOff x="-44" y="1473"/>
            <a:chExt cx="981" cy="1105"/>
          </a:xfrm>
        </p:grpSpPr>
        <p:pic>
          <p:nvPicPr>
            <p:cNvPr id="84008" name="Picture 126"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4009" name="Freeform 127"/>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4004" name="Group 129"/>
          <p:cNvGrpSpPr>
            <a:grpSpLocks/>
          </p:cNvGrpSpPr>
          <p:nvPr/>
        </p:nvGrpSpPr>
        <p:grpSpPr bwMode="auto">
          <a:xfrm>
            <a:off x="5111750" y="5541963"/>
            <a:ext cx="490538" cy="412750"/>
            <a:chOff x="-44" y="1473"/>
            <a:chExt cx="981" cy="1105"/>
          </a:xfrm>
        </p:grpSpPr>
        <p:pic>
          <p:nvPicPr>
            <p:cNvPr id="84006" name="Picture 130"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4007" name="Freeform 13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3" name="Veri Yer Tutucusu 2"/>
          <p:cNvSpPr>
            <a:spLocks noGrp="1"/>
          </p:cNvSpPr>
          <p:nvPr>
            <p:ph type="dt" sz="quarter" idx="10"/>
          </p:nvPr>
        </p:nvSpPr>
        <p:spPr/>
        <p:txBody>
          <a:bodyPr/>
          <a:lstStyle/>
          <a:p>
            <a:pPr>
              <a:defRPr/>
            </a:pPr>
            <a:fld id="{335EF584-E3C4-4C5A-8819-CF6AD5F780BA}"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09"/>
                                        </p:tgtEl>
                                        <p:attrNameLst>
                                          <p:attrName>style.visibility</p:attrName>
                                        </p:attrNameLst>
                                      </p:cBhvr>
                                      <p:to>
                                        <p:strVal val="visible"/>
                                      </p:to>
                                    </p:set>
                                    <p:animEffect transition="in" filter="dissolve">
                                      <p:cBhvr>
                                        <p:cTn id="7" dur="1000"/>
                                        <p:tgtEl>
                                          <p:spTgt spid="24609"/>
                                        </p:tgtEl>
                                      </p:cBhvr>
                                    </p:animEffect>
                                  </p:childTnLst>
                                </p:cTn>
                              </p:par>
                              <p:par>
                                <p:cTn id="8" presetID="9" presetClass="entr" presetSubtype="0" fill="hold" nodeType="withEffect">
                                  <p:stCondLst>
                                    <p:cond delay="0"/>
                                  </p:stCondLst>
                                  <p:childTnLst>
                                    <p:set>
                                      <p:cBhvr>
                                        <p:cTn id="9" dur="1" fill="hold">
                                          <p:stCondLst>
                                            <p:cond delay="0"/>
                                          </p:stCondLst>
                                        </p:cTn>
                                        <p:tgtEl>
                                          <p:spTgt spid="24612"/>
                                        </p:tgtEl>
                                        <p:attrNameLst>
                                          <p:attrName>style.visibility</p:attrName>
                                        </p:attrNameLst>
                                      </p:cBhvr>
                                      <p:to>
                                        <p:strVal val="visible"/>
                                      </p:to>
                                    </p:set>
                                    <p:animEffect transition="in" filter="dissolve">
                                      <p:cBhvr>
                                        <p:cTn id="10" dur="500"/>
                                        <p:tgtEl>
                                          <p:spTgt spid="24612"/>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4629"/>
                                        </p:tgtEl>
                                        <p:attrNameLst>
                                          <p:attrName>style.visibility</p:attrName>
                                        </p:attrNameLst>
                                      </p:cBhvr>
                                      <p:to>
                                        <p:strVal val="visible"/>
                                      </p:to>
                                    </p:set>
                                    <p:animEffect transition="in" filter="dissolve">
                                      <p:cBhvr>
                                        <p:cTn id="18" dur="1000"/>
                                        <p:tgtEl>
                                          <p:spTgt spid="2462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595"/>
                                        </p:tgtEl>
                                        <p:attrNameLst>
                                          <p:attrName>style.visibility</p:attrName>
                                        </p:attrNameLst>
                                      </p:cBhvr>
                                      <p:to>
                                        <p:strVal val="visible"/>
                                      </p:to>
                                    </p:set>
                                    <p:animEffect transition="in" filter="dissolve">
                                      <p:cBhvr>
                                        <p:cTn id="21" dur="500"/>
                                        <p:tgtEl>
                                          <p:spTgt spid="245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1000"/>
                                        <p:tgtEl>
                                          <p:spTgt spid="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4645"/>
                                        </p:tgtEl>
                                        <p:attrNameLst>
                                          <p:attrName>style.visibility</p:attrName>
                                        </p:attrNameLst>
                                      </p:cBhvr>
                                      <p:to>
                                        <p:strVal val="visible"/>
                                      </p:to>
                                    </p:set>
                                    <p:animEffect transition="in" filter="dissolve">
                                      <p:cBhvr>
                                        <p:cTn id="29" dur="1000"/>
                                        <p:tgtEl>
                                          <p:spTgt spid="24645"/>
                                        </p:tgtEl>
                                      </p:cBhvr>
                                    </p:animEffect>
                                  </p:childTnLst>
                                </p:cTn>
                              </p:par>
                              <p:par>
                                <p:cTn id="30" presetID="9" presetClass="exit" presetSubtype="0" fill="hold" grpId="1" nodeType="withEffect">
                                  <p:stCondLst>
                                    <p:cond delay="0"/>
                                  </p:stCondLst>
                                  <p:childTnLst>
                                    <p:animEffect transition="out" filter="dissolve">
                                      <p:cBhvr>
                                        <p:cTn id="31" dur="500"/>
                                        <p:tgtEl>
                                          <p:spTgt spid="24595"/>
                                        </p:tgtEl>
                                      </p:cBhvr>
                                    </p:animEffect>
                                    <p:set>
                                      <p:cBhvr>
                                        <p:cTn id="32" dur="1" fill="hold">
                                          <p:stCondLst>
                                            <p:cond delay="499"/>
                                          </p:stCondLst>
                                        </p:cTn>
                                        <p:tgtEl>
                                          <p:spTgt spid="245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5" grpId="0" animBg="1"/>
      <p:bldP spid="24595" grpId="1" animBg="1"/>
      <p:bldP spid="24609" grpId="0"/>
      <p:bldP spid="24629" grpId="0"/>
      <p:bldP spid="2464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84995" name="Rectangle 8"/>
          <p:cNvSpPr>
            <a:spLocks noGrp="1" noChangeArrowheads="1"/>
          </p:cNvSpPr>
          <p:nvPr>
            <p:ph type="sldNum" sz="quarter" idx="12"/>
          </p:nvPr>
        </p:nvSpPr>
        <p:spPr>
          <a:noFill/>
        </p:spPr>
        <p:txBody>
          <a:bodyPr/>
          <a:lstStyle/>
          <a:p>
            <a:r>
              <a:rPr lang="en-US" smtClean="0">
                <a:latin typeface="Tahoma" pitchFamily="34" charset="0"/>
              </a:rPr>
              <a:t>2-</a:t>
            </a:r>
            <a:fld id="{ACCF8813-8389-40E1-BE5C-70595D1BCBF2}" type="slidenum">
              <a:rPr lang="en-US" smtClean="0">
                <a:latin typeface="Tahoma" pitchFamily="34" charset="0"/>
              </a:rPr>
              <a:pPr/>
              <a:t>82</a:t>
            </a:fld>
            <a:endParaRPr lang="en-US" smtClean="0">
              <a:latin typeface="Tahoma" pitchFamily="34" charset="0"/>
            </a:endParaRPr>
          </a:p>
        </p:txBody>
      </p:sp>
      <p:sp>
        <p:nvSpPr>
          <p:cNvPr id="84996" name="Rectangle 3"/>
          <p:cNvSpPr>
            <a:spLocks noGrp="1" noChangeArrowheads="1"/>
          </p:cNvSpPr>
          <p:nvPr>
            <p:ph type="body" sz="half" idx="1"/>
          </p:nvPr>
        </p:nvSpPr>
        <p:spPr>
          <a:xfrm>
            <a:off x="412750" y="1471613"/>
            <a:ext cx="4475163" cy="2457450"/>
          </a:xfrm>
        </p:spPr>
        <p:txBody>
          <a:bodyPr/>
          <a:lstStyle/>
          <a:p>
            <a:r>
              <a:rPr lang="en-US" sz="2400" smtClean="0">
                <a:ea typeface="ＭＳ Ｐゴシック" pitchFamily="34" charset="-128"/>
              </a:rPr>
              <a:t>peer joining torrent: </a:t>
            </a:r>
          </a:p>
          <a:p>
            <a:pPr lvl="1"/>
            <a:r>
              <a:rPr lang="en-US" smtClean="0">
                <a:ea typeface="ＭＳ Ｐゴシック" pitchFamily="34" charset="-128"/>
              </a:rPr>
              <a:t>has no chunks, but will accumulate them over time from other peers</a:t>
            </a:r>
          </a:p>
          <a:p>
            <a:pPr lvl="1"/>
            <a:r>
              <a:rPr lang="en-US" smtClean="0">
                <a:ea typeface="ＭＳ Ｐゴシック" pitchFamily="34" charset="-128"/>
              </a:rPr>
              <a:t>registers with tracker to get list of peers, connects to subset of peers (</a:t>
            </a:r>
            <a:r>
              <a:rPr lang="ja-JP" altLang="en-US" smtClean="0">
                <a:ea typeface="ＭＳ Ｐゴシック" pitchFamily="34" charset="-128"/>
              </a:rPr>
              <a:t>“</a:t>
            </a:r>
            <a:r>
              <a:rPr lang="en-US" altLang="ja-JP" smtClean="0">
                <a:ea typeface="ＭＳ Ｐゴシック" pitchFamily="34" charset="-128"/>
              </a:rPr>
              <a:t>neighbors</a:t>
            </a:r>
            <a:r>
              <a:rPr lang="ja-JP" altLang="en-US" smtClean="0">
                <a:ea typeface="ＭＳ Ｐゴシック" pitchFamily="34" charset="-128"/>
              </a:rPr>
              <a:t>”</a:t>
            </a:r>
            <a:r>
              <a:rPr lang="en-US" altLang="ja-JP" smtClean="0">
                <a:ea typeface="ＭＳ Ｐゴシック" pitchFamily="34" charset="-128"/>
              </a:rPr>
              <a:t>)</a:t>
            </a:r>
            <a:endParaRPr lang="en-US" smtClean="0">
              <a:ea typeface="ＭＳ Ｐゴシック" pitchFamily="34" charset="-128"/>
            </a:endParaRPr>
          </a:p>
        </p:txBody>
      </p:sp>
      <p:sp>
        <p:nvSpPr>
          <p:cNvPr id="84997" name="Rectangle 2"/>
          <p:cNvSpPr>
            <a:spLocks noChangeArrowheads="1"/>
          </p:cNvSpPr>
          <p:nvPr/>
        </p:nvSpPr>
        <p:spPr bwMode="auto">
          <a:xfrm>
            <a:off x="411163" y="0"/>
            <a:ext cx="7772400" cy="1143000"/>
          </a:xfrm>
          <a:prstGeom prst="rect">
            <a:avLst/>
          </a:prstGeom>
          <a:noFill/>
          <a:ln w="9525">
            <a:noFill/>
            <a:miter lim="800000"/>
            <a:headEnd/>
            <a:tailEnd/>
          </a:ln>
        </p:spPr>
        <p:txBody>
          <a:bodyPr anchor="ctr"/>
          <a:lstStyle/>
          <a:p>
            <a:pPr>
              <a:spcBef>
                <a:spcPct val="0"/>
              </a:spcBef>
              <a:buClrTx/>
              <a:buSzTx/>
              <a:buFontTx/>
              <a:buNone/>
            </a:pPr>
            <a:r>
              <a:rPr lang="en-US" sz="4000">
                <a:solidFill>
                  <a:srgbClr val="000099"/>
                </a:solidFill>
                <a:latin typeface="Gill Sans MT" pitchFamily="34" charset="0"/>
              </a:rPr>
              <a:t>P2P file distribution: BitTorrent </a:t>
            </a:r>
          </a:p>
        </p:txBody>
      </p:sp>
      <p:pic>
        <p:nvPicPr>
          <p:cNvPr id="84998" name="Picture 45" descr="underline_base"/>
          <p:cNvPicPr>
            <a:picLocks noChangeArrowheads="1"/>
          </p:cNvPicPr>
          <p:nvPr/>
        </p:nvPicPr>
        <p:blipFill>
          <a:blip r:embed="rId3"/>
          <a:srcRect/>
          <a:stretch>
            <a:fillRect/>
          </a:stretch>
        </p:blipFill>
        <p:spPr bwMode="auto">
          <a:xfrm>
            <a:off x="492125" y="817563"/>
            <a:ext cx="6672263" cy="184150"/>
          </a:xfrm>
          <a:prstGeom prst="rect">
            <a:avLst/>
          </a:prstGeom>
          <a:noFill/>
          <a:ln w="9525">
            <a:noFill/>
            <a:miter lim="800000"/>
            <a:headEnd/>
            <a:tailEnd/>
          </a:ln>
        </p:spPr>
      </p:pic>
      <p:sp>
        <p:nvSpPr>
          <p:cNvPr id="84999" name="Rectangle 3"/>
          <p:cNvSpPr>
            <a:spLocks noChangeArrowheads="1"/>
          </p:cNvSpPr>
          <p:nvPr/>
        </p:nvSpPr>
        <p:spPr bwMode="auto">
          <a:xfrm>
            <a:off x="442913" y="4221163"/>
            <a:ext cx="8120062" cy="2338387"/>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Char char="v"/>
            </a:pPr>
            <a:r>
              <a:rPr lang="en-US" sz="2400">
                <a:latin typeface="Gill Sans MT" pitchFamily="34" charset="0"/>
              </a:rPr>
              <a:t>while downloading, peer uploads chunks to other peers</a:t>
            </a:r>
          </a:p>
          <a:p>
            <a:pPr marL="342900" indent="-342900">
              <a:lnSpc>
                <a:spcPct val="85000"/>
              </a:lnSpc>
              <a:buClr>
                <a:srgbClr val="000099"/>
              </a:buClr>
              <a:buSzPct val="65000"/>
              <a:buFont typeface="Wingdings" pitchFamily="2" charset="2"/>
              <a:buChar char="v"/>
            </a:pPr>
            <a:r>
              <a:rPr lang="en-US" sz="2400">
                <a:latin typeface="Gill Sans MT" pitchFamily="34" charset="0"/>
              </a:rPr>
              <a:t>peer may change peers with whom it exchanges chunks</a:t>
            </a:r>
          </a:p>
          <a:p>
            <a:pPr marL="342900" indent="-342900">
              <a:lnSpc>
                <a:spcPct val="85000"/>
              </a:lnSpc>
              <a:buClr>
                <a:srgbClr val="000099"/>
              </a:buClr>
              <a:buSzPct val="65000"/>
              <a:buFont typeface="Wingdings" pitchFamily="2" charset="2"/>
              <a:buChar char="v"/>
            </a:pPr>
            <a:r>
              <a:rPr lang="en-US" sz="2400" i="1">
                <a:solidFill>
                  <a:srgbClr val="CC0000"/>
                </a:solidFill>
                <a:latin typeface="Gill Sans MT" pitchFamily="34" charset="0"/>
              </a:rPr>
              <a:t>churn:</a:t>
            </a:r>
            <a:r>
              <a:rPr lang="en-US" sz="2400">
                <a:latin typeface="Gill Sans MT" pitchFamily="34" charset="0"/>
              </a:rPr>
              <a:t> peers may come and go</a:t>
            </a:r>
          </a:p>
          <a:p>
            <a:pPr marL="342900" indent="-342900">
              <a:lnSpc>
                <a:spcPct val="85000"/>
              </a:lnSpc>
              <a:buClr>
                <a:srgbClr val="000099"/>
              </a:buClr>
              <a:buSzPct val="65000"/>
              <a:buFont typeface="Wingdings" pitchFamily="2" charset="2"/>
              <a:buChar char="v"/>
            </a:pPr>
            <a:r>
              <a:rPr lang="en-US" sz="2400">
                <a:latin typeface="Gill Sans MT" pitchFamily="34" charset="0"/>
              </a:rPr>
              <a:t>once peer has entire file, it may (selfishly) leave or (altruistically) remain in torrent</a:t>
            </a:r>
          </a:p>
        </p:txBody>
      </p:sp>
      <p:sp>
        <p:nvSpPr>
          <p:cNvPr id="85000" name="Line 25"/>
          <p:cNvSpPr>
            <a:spLocks noChangeShapeType="1"/>
          </p:cNvSpPr>
          <p:nvPr/>
        </p:nvSpPr>
        <p:spPr bwMode="auto">
          <a:xfrm>
            <a:off x="6245225" y="1646238"/>
            <a:ext cx="1736725" cy="879475"/>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01" name="Line 26"/>
          <p:cNvSpPr>
            <a:spLocks noChangeShapeType="1"/>
          </p:cNvSpPr>
          <p:nvPr/>
        </p:nvSpPr>
        <p:spPr bwMode="auto">
          <a:xfrm>
            <a:off x="6107113" y="1739900"/>
            <a:ext cx="168275" cy="1133475"/>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02" name="Line 27"/>
          <p:cNvSpPr>
            <a:spLocks noChangeShapeType="1"/>
          </p:cNvSpPr>
          <p:nvPr/>
        </p:nvSpPr>
        <p:spPr bwMode="auto">
          <a:xfrm flipH="1" flipV="1">
            <a:off x="7223125" y="1590675"/>
            <a:ext cx="795338" cy="19050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03" name="Line 28"/>
          <p:cNvSpPr>
            <a:spLocks noChangeShapeType="1"/>
          </p:cNvSpPr>
          <p:nvPr/>
        </p:nvSpPr>
        <p:spPr bwMode="auto">
          <a:xfrm flipH="1">
            <a:off x="6667500" y="1925638"/>
            <a:ext cx="1389063" cy="1239837"/>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04" name="Line 29"/>
          <p:cNvSpPr>
            <a:spLocks noChangeShapeType="1"/>
          </p:cNvSpPr>
          <p:nvPr/>
        </p:nvSpPr>
        <p:spPr bwMode="auto">
          <a:xfrm flipH="1">
            <a:off x="6726238" y="3152775"/>
            <a:ext cx="504825" cy="10160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05" name="Line 30"/>
          <p:cNvSpPr>
            <a:spLocks noChangeShapeType="1"/>
          </p:cNvSpPr>
          <p:nvPr/>
        </p:nvSpPr>
        <p:spPr bwMode="auto">
          <a:xfrm flipH="1">
            <a:off x="6399213" y="1714500"/>
            <a:ext cx="612775" cy="1046163"/>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06" name="Line 31"/>
          <p:cNvSpPr>
            <a:spLocks noChangeShapeType="1"/>
          </p:cNvSpPr>
          <p:nvPr/>
        </p:nvSpPr>
        <p:spPr bwMode="auto">
          <a:xfrm flipV="1">
            <a:off x="6511925" y="2579688"/>
            <a:ext cx="1443038" cy="301625"/>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07" name="Line 32"/>
          <p:cNvSpPr>
            <a:spLocks noChangeShapeType="1"/>
          </p:cNvSpPr>
          <p:nvPr/>
        </p:nvSpPr>
        <p:spPr bwMode="auto">
          <a:xfrm>
            <a:off x="7192963" y="1679575"/>
            <a:ext cx="804862" cy="796925"/>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08" name="Line 33"/>
          <p:cNvSpPr>
            <a:spLocks noChangeShapeType="1"/>
          </p:cNvSpPr>
          <p:nvPr/>
        </p:nvSpPr>
        <p:spPr bwMode="auto">
          <a:xfrm>
            <a:off x="7494588" y="3165475"/>
            <a:ext cx="255587" cy="136525"/>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09" name="Line 34"/>
          <p:cNvSpPr>
            <a:spLocks noChangeShapeType="1"/>
          </p:cNvSpPr>
          <p:nvPr/>
        </p:nvSpPr>
        <p:spPr bwMode="auto">
          <a:xfrm>
            <a:off x="6735763" y="3351213"/>
            <a:ext cx="1014412" cy="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10" name="Line 38"/>
          <p:cNvSpPr>
            <a:spLocks noChangeShapeType="1"/>
          </p:cNvSpPr>
          <p:nvPr/>
        </p:nvSpPr>
        <p:spPr bwMode="auto">
          <a:xfrm flipH="1">
            <a:off x="7869238" y="2689225"/>
            <a:ext cx="179387" cy="585788"/>
          </a:xfrm>
          <a:prstGeom prst="line">
            <a:avLst/>
          </a:prstGeom>
          <a:noFill/>
          <a:ln w="9525">
            <a:solidFill>
              <a:schemeClr val="tx1"/>
            </a:solidFill>
            <a:round/>
            <a:headEnd type="triangle" w="med" len="med"/>
            <a:tailEnd type="triangle" w="med" len="med"/>
          </a:ln>
        </p:spPr>
        <p:txBody>
          <a:bodyPr wrap="none" anchor="ctr"/>
          <a:lstStyle/>
          <a:p>
            <a:endParaRPr lang="tr-TR"/>
          </a:p>
        </p:txBody>
      </p:sp>
      <p:pic>
        <p:nvPicPr>
          <p:cNvPr id="85011" name="Picture 39" descr="Alice"/>
          <p:cNvPicPr>
            <a:picLocks noChangeAspect="1" noChangeArrowheads="1"/>
          </p:cNvPicPr>
          <p:nvPr/>
        </p:nvPicPr>
        <p:blipFill>
          <a:blip r:embed="rId4"/>
          <a:srcRect/>
          <a:stretch>
            <a:fillRect/>
          </a:stretch>
        </p:blipFill>
        <p:spPr bwMode="auto">
          <a:xfrm>
            <a:off x="4911725" y="2139950"/>
            <a:ext cx="323850" cy="319088"/>
          </a:xfrm>
          <a:prstGeom prst="rect">
            <a:avLst/>
          </a:prstGeom>
          <a:noFill/>
          <a:ln w="9525">
            <a:noFill/>
            <a:miter lim="800000"/>
            <a:headEnd/>
            <a:tailEnd/>
          </a:ln>
        </p:spPr>
      </p:pic>
      <p:grpSp>
        <p:nvGrpSpPr>
          <p:cNvPr id="85012" name="Group 70"/>
          <p:cNvGrpSpPr>
            <a:grpSpLocks/>
          </p:cNvGrpSpPr>
          <p:nvPr/>
        </p:nvGrpSpPr>
        <p:grpSpPr bwMode="auto">
          <a:xfrm>
            <a:off x="5586413" y="1693863"/>
            <a:ext cx="2378075" cy="1350962"/>
            <a:chOff x="1752" y="2166"/>
            <a:chExt cx="2200" cy="1363"/>
          </a:xfrm>
        </p:grpSpPr>
        <p:sp>
          <p:nvSpPr>
            <p:cNvPr id="85074" name="Line 22"/>
            <p:cNvSpPr>
              <a:spLocks noChangeShapeType="1"/>
            </p:cNvSpPr>
            <p:nvPr/>
          </p:nvSpPr>
          <p:spPr bwMode="auto">
            <a:xfrm flipV="1">
              <a:off x="1752" y="2166"/>
              <a:ext cx="361" cy="53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75" name="Line 23"/>
            <p:cNvSpPr>
              <a:spLocks noChangeShapeType="1"/>
            </p:cNvSpPr>
            <p:nvPr/>
          </p:nvSpPr>
          <p:spPr bwMode="auto">
            <a:xfrm flipV="1">
              <a:off x="1770" y="2352"/>
              <a:ext cx="2182" cy="40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85076" name="Line 24"/>
            <p:cNvSpPr>
              <a:spLocks noChangeShapeType="1"/>
            </p:cNvSpPr>
            <p:nvPr/>
          </p:nvSpPr>
          <p:spPr bwMode="auto">
            <a:xfrm>
              <a:off x="1786" y="2820"/>
              <a:ext cx="1550" cy="709"/>
            </a:xfrm>
            <a:prstGeom prst="line">
              <a:avLst/>
            </a:prstGeom>
            <a:noFill/>
            <a:ln w="9525">
              <a:solidFill>
                <a:schemeClr val="tx1"/>
              </a:solidFill>
              <a:round/>
              <a:headEnd type="triangle" w="med" len="med"/>
              <a:tailEnd type="triangle" w="med" len="med"/>
            </a:ln>
          </p:spPr>
          <p:txBody>
            <a:bodyPr wrap="none" anchor="ctr"/>
            <a:lstStyle/>
            <a:p>
              <a:endParaRPr lang="tr-TR"/>
            </a:p>
          </p:txBody>
        </p:sp>
      </p:grpSp>
      <p:grpSp>
        <p:nvGrpSpPr>
          <p:cNvPr id="85013" name="Group 74"/>
          <p:cNvGrpSpPr>
            <a:grpSpLocks/>
          </p:cNvGrpSpPr>
          <p:nvPr/>
        </p:nvGrpSpPr>
        <p:grpSpPr bwMode="auto">
          <a:xfrm>
            <a:off x="5245100" y="1374775"/>
            <a:ext cx="292100" cy="517525"/>
            <a:chOff x="4140" y="429"/>
            <a:chExt cx="1425" cy="2396"/>
          </a:xfrm>
        </p:grpSpPr>
        <p:sp>
          <p:nvSpPr>
            <p:cNvPr id="85042" name="Freeform 75"/>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tr-TR"/>
            </a:p>
          </p:txBody>
        </p:sp>
        <p:sp>
          <p:nvSpPr>
            <p:cNvPr id="85043" name="Rectangle 76"/>
            <p:cNvSpPr>
              <a:spLocks noChangeArrowheads="1"/>
            </p:cNvSpPr>
            <p:nvPr/>
          </p:nvSpPr>
          <p:spPr bwMode="auto">
            <a:xfrm>
              <a:off x="4210" y="429"/>
              <a:ext cx="1046"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tr-TR"/>
            </a:p>
          </p:txBody>
        </p:sp>
        <p:sp>
          <p:nvSpPr>
            <p:cNvPr id="85044" name="Freeform 77"/>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tr-TR"/>
            </a:p>
          </p:txBody>
        </p:sp>
        <p:sp>
          <p:nvSpPr>
            <p:cNvPr id="85045" name="Freeform 78"/>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5046" name="Rectangle 79"/>
            <p:cNvSpPr>
              <a:spLocks noChangeArrowheads="1"/>
            </p:cNvSpPr>
            <p:nvPr/>
          </p:nvSpPr>
          <p:spPr bwMode="auto">
            <a:xfrm>
              <a:off x="4210" y="694"/>
              <a:ext cx="596"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5047" name="Group 80"/>
            <p:cNvGrpSpPr>
              <a:grpSpLocks/>
            </p:cNvGrpSpPr>
            <p:nvPr/>
          </p:nvGrpSpPr>
          <p:grpSpPr bwMode="auto">
            <a:xfrm>
              <a:off x="4749" y="668"/>
              <a:ext cx="581" cy="145"/>
              <a:chOff x="614" y="2568"/>
              <a:chExt cx="725" cy="139"/>
            </a:xfrm>
          </p:grpSpPr>
          <p:sp>
            <p:nvSpPr>
              <p:cNvPr id="85072" name="AutoShape 81"/>
              <p:cNvSpPr>
                <a:spLocks noChangeArrowheads="1"/>
              </p:cNvSpPr>
              <p:nvPr/>
            </p:nvSpPr>
            <p:spPr bwMode="auto">
              <a:xfrm>
                <a:off x="618" y="2571"/>
                <a:ext cx="725" cy="134"/>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5073" name="AutoShape 82"/>
              <p:cNvSpPr>
                <a:spLocks noChangeArrowheads="1"/>
              </p:cNvSpPr>
              <p:nvPr/>
            </p:nvSpPr>
            <p:spPr bwMode="auto">
              <a:xfrm>
                <a:off x="637" y="2585"/>
                <a:ext cx="686"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5048" name="Rectangle 83"/>
            <p:cNvSpPr>
              <a:spLocks noChangeArrowheads="1"/>
            </p:cNvSpPr>
            <p:nvPr/>
          </p:nvSpPr>
          <p:spPr bwMode="auto">
            <a:xfrm>
              <a:off x="4225" y="1017"/>
              <a:ext cx="596" cy="51"/>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5049" name="Group 84"/>
            <p:cNvGrpSpPr>
              <a:grpSpLocks/>
            </p:cNvGrpSpPr>
            <p:nvPr/>
          </p:nvGrpSpPr>
          <p:grpSpPr bwMode="auto">
            <a:xfrm>
              <a:off x="4747" y="994"/>
              <a:ext cx="581" cy="134"/>
              <a:chOff x="614" y="2568"/>
              <a:chExt cx="725" cy="139"/>
            </a:xfrm>
          </p:grpSpPr>
          <p:sp>
            <p:nvSpPr>
              <p:cNvPr id="85070" name="AutoShape 85"/>
              <p:cNvSpPr>
                <a:spLocks noChangeArrowheads="1"/>
              </p:cNvSpPr>
              <p:nvPr/>
            </p:nvSpPr>
            <p:spPr bwMode="auto">
              <a:xfrm>
                <a:off x="610" y="2569"/>
                <a:ext cx="725" cy="137"/>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5071" name="AutoShape 86"/>
              <p:cNvSpPr>
                <a:spLocks noChangeArrowheads="1"/>
              </p:cNvSpPr>
              <p:nvPr/>
            </p:nvSpPr>
            <p:spPr bwMode="auto">
              <a:xfrm>
                <a:off x="630" y="2584"/>
                <a:ext cx="68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5050" name="Rectangle 87"/>
            <p:cNvSpPr>
              <a:spLocks noChangeArrowheads="1"/>
            </p:cNvSpPr>
            <p:nvPr/>
          </p:nvSpPr>
          <p:spPr bwMode="auto">
            <a:xfrm>
              <a:off x="4217" y="1355"/>
              <a:ext cx="596" cy="51"/>
            </a:xfrm>
            <a:prstGeom prst="rect">
              <a:avLst/>
            </a:prstGeom>
            <a:solidFill>
              <a:schemeClr val="tx1"/>
            </a:solidFill>
            <a:ln w="9525">
              <a:solidFill>
                <a:schemeClr val="tx1"/>
              </a:solidFill>
              <a:miter lim="800000"/>
              <a:headEnd/>
              <a:tailEnd/>
            </a:ln>
          </p:spPr>
          <p:txBody>
            <a:bodyPr wrap="none" anchor="ctr"/>
            <a:lstStyle/>
            <a:p>
              <a:endParaRPr lang="tr-TR"/>
            </a:p>
          </p:txBody>
        </p:sp>
        <p:sp>
          <p:nvSpPr>
            <p:cNvPr id="85051" name="Rectangle 88"/>
            <p:cNvSpPr>
              <a:spLocks noChangeArrowheads="1"/>
            </p:cNvSpPr>
            <p:nvPr/>
          </p:nvSpPr>
          <p:spPr bwMode="auto">
            <a:xfrm>
              <a:off x="4225" y="1656"/>
              <a:ext cx="596" cy="44"/>
            </a:xfrm>
            <a:prstGeom prst="rect">
              <a:avLst/>
            </a:prstGeom>
            <a:solidFill>
              <a:schemeClr val="tx1"/>
            </a:solidFill>
            <a:ln w="9525">
              <a:solidFill>
                <a:schemeClr val="tx1"/>
              </a:solidFill>
              <a:miter lim="800000"/>
              <a:headEnd/>
              <a:tailEnd/>
            </a:ln>
          </p:spPr>
          <p:txBody>
            <a:bodyPr wrap="none" anchor="ctr"/>
            <a:lstStyle/>
            <a:p>
              <a:endParaRPr lang="tr-TR"/>
            </a:p>
          </p:txBody>
        </p:sp>
        <p:grpSp>
          <p:nvGrpSpPr>
            <p:cNvPr id="85052" name="Group 89"/>
            <p:cNvGrpSpPr>
              <a:grpSpLocks/>
            </p:cNvGrpSpPr>
            <p:nvPr/>
          </p:nvGrpSpPr>
          <p:grpSpPr bwMode="auto">
            <a:xfrm>
              <a:off x="4735" y="1627"/>
              <a:ext cx="582" cy="151"/>
              <a:chOff x="614" y="2568"/>
              <a:chExt cx="725" cy="139"/>
            </a:xfrm>
          </p:grpSpPr>
          <p:sp>
            <p:nvSpPr>
              <p:cNvPr id="85068" name="AutoShape 90"/>
              <p:cNvSpPr>
                <a:spLocks noChangeArrowheads="1"/>
              </p:cNvSpPr>
              <p:nvPr/>
            </p:nvSpPr>
            <p:spPr bwMode="auto">
              <a:xfrm>
                <a:off x="616" y="2568"/>
                <a:ext cx="724" cy="142"/>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5069" name="AutoShape 91"/>
              <p:cNvSpPr>
                <a:spLocks noChangeArrowheads="1"/>
              </p:cNvSpPr>
              <p:nvPr/>
            </p:nvSpPr>
            <p:spPr bwMode="auto">
              <a:xfrm>
                <a:off x="635" y="2582"/>
                <a:ext cx="685"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5053" name="Freeform 92"/>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grpSp>
          <p:nvGrpSpPr>
            <p:cNvPr id="85054" name="Group 93"/>
            <p:cNvGrpSpPr>
              <a:grpSpLocks/>
            </p:cNvGrpSpPr>
            <p:nvPr/>
          </p:nvGrpSpPr>
          <p:grpSpPr bwMode="auto">
            <a:xfrm>
              <a:off x="4739" y="1327"/>
              <a:ext cx="582" cy="139"/>
              <a:chOff x="614" y="2568"/>
              <a:chExt cx="725" cy="139"/>
            </a:xfrm>
          </p:grpSpPr>
          <p:sp>
            <p:nvSpPr>
              <p:cNvPr id="85066" name="AutoShape 94"/>
              <p:cNvSpPr>
                <a:spLocks noChangeArrowheads="1"/>
              </p:cNvSpPr>
              <p:nvPr/>
            </p:nvSpPr>
            <p:spPr bwMode="auto">
              <a:xfrm>
                <a:off x="611" y="2567"/>
                <a:ext cx="724" cy="140"/>
              </a:xfrm>
              <a:prstGeom prst="roundRect">
                <a:avLst>
                  <a:gd name="adj" fmla="val 50000"/>
                </a:avLst>
              </a:prstGeom>
              <a:solidFill>
                <a:schemeClr val="tx1"/>
              </a:solidFill>
              <a:ln w="9525">
                <a:noFill/>
                <a:round/>
                <a:headEnd/>
                <a:tailEnd/>
              </a:ln>
            </p:spPr>
            <p:txBody>
              <a:bodyPr wrap="none" anchor="ctr"/>
              <a:lstStyle/>
              <a:p>
                <a:endParaRPr lang="tr-TR"/>
              </a:p>
            </p:txBody>
          </p:sp>
          <p:sp>
            <p:nvSpPr>
              <p:cNvPr id="85067" name="AutoShape 95"/>
              <p:cNvSpPr>
                <a:spLocks noChangeArrowheads="1"/>
              </p:cNvSpPr>
              <p:nvPr/>
            </p:nvSpPr>
            <p:spPr bwMode="auto">
              <a:xfrm>
                <a:off x="630" y="2581"/>
                <a:ext cx="68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tr-TR"/>
              </a:p>
            </p:txBody>
          </p:sp>
        </p:grpSp>
        <p:sp>
          <p:nvSpPr>
            <p:cNvPr id="85055" name="Rectangle 96"/>
            <p:cNvSpPr>
              <a:spLocks noChangeArrowheads="1"/>
            </p:cNvSpPr>
            <p:nvPr/>
          </p:nvSpPr>
          <p:spPr bwMode="auto">
            <a:xfrm>
              <a:off x="5247" y="429"/>
              <a:ext cx="70"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tr-TR"/>
            </a:p>
          </p:txBody>
        </p:sp>
        <p:sp>
          <p:nvSpPr>
            <p:cNvPr id="85056" name="Freeform 97"/>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5057" name="Freeform 98"/>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tr-TR"/>
            </a:p>
          </p:txBody>
        </p:sp>
        <p:sp>
          <p:nvSpPr>
            <p:cNvPr id="85058" name="Oval 99"/>
            <p:cNvSpPr>
              <a:spLocks noChangeArrowheads="1"/>
            </p:cNvSpPr>
            <p:nvPr/>
          </p:nvSpPr>
          <p:spPr bwMode="auto">
            <a:xfrm>
              <a:off x="5519" y="2612"/>
              <a:ext cx="46" cy="96"/>
            </a:xfrm>
            <a:prstGeom prst="ellipse">
              <a:avLst/>
            </a:prstGeom>
            <a:solidFill>
              <a:srgbClr val="333333"/>
            </a:solidFill>
            <a:ln w="9525">
              <a:noFill/>
              <a:round/>
              <a:headEnd/>
              <a:tailEnd/>
            </a:ln>
          </p:spPr>
          <p:txBody>
            <a:bodyPr wrap="none" anchor="ctr"/>
            <a:lstStyle/>
            <a:p>
              <a:endParaRPr lang="tr-TR"/>
            </a:p>
          </p:txBody>
        </p:sp>
        <p:sp>
          <p:nvSpPr>
            <p:cNvPr id="85059" name="Freeform 100"/>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tr-TR"/>
            </a:p>
          </p:txBody>
        </p:sp>
        <p:sp>
          <p:nvSpPr>
            <p:cNvPr id="85060" name="AutoShape 101"/>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p:spPr>
          <p:txBody>
            <a:bodyPr wrap="none" anchor="ctr"/>
            <a:lstStyle/>
            <a:p>
              <a:endParaRPr lang="tr-TR"/>
            </a:p>
          </p:txBody>
        </p:sp>
        <p:sp>
          <p:nvSpPr>
            <p:cNvPr id="85061" name="AutoShape 102"/>
            <p:cNvSpPr>
              <a:spLocks noChangeArrowheads="1"/>
            </p:cNvSpPr>
            <p:nvPr/>
          </p:nvSpPr>
          <p:spPr bwMode="auto">
            <a:xfrm>
              <a:off x="4210" y="2707"/>
              <a:ext cx="1069" cy="8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tr-TR"/>
            </a:p>
          </p:txBody>
        </p:sp>
        <p:sp>
          <p:nvSpPr>
            <p:cNvPr id="85062" name="Oval 103"/>
            <p:cNvSpPr>
              <a:spLocks noChangeArrowheads="1"/>
            </p:cNvSpPr>
            <p:nvPr/>
          </p:nvSpPr>
          <p:spPr bwMode="auto">
            <a:xfrm>
              <a:off x="4310" y="2384"/>
              <a:ext cx="155" cy="140"/>
            </a:xfrm>
            <a:prstGeom prst="ellipse">
              <a:avLst/>
            </a:prstGeom>
            <a:solidFill>
              <a:srgbClr val="33CC33"/>
            </a:solidFill>
            <a:ln w="9525">
              <a:noFill/>
              <a:round/>
              <a:headEnd/>
              <a:tailEnd/>
            </a:ln>
          </p:spPr>
          <p:txBody>
            <a:bodyPr wrap="none" anchor="ctr"/>
            <a:lstStyle/>
            <a:p>
              <a:endParaRPr lang="tr-TR"/>
            </a:p>
          </p:txBody>
        </p:sp>
        <p:sp>
          <p:nvSpPr>
            <p:cNvPr id="85063" name="Oval 104"/>
            <p:cNvSpPr>
              <a:spLocks noChangeArrowheads="1"/>
            </p:cNvSpPr>
            <p:nvPr/>
          </p:nvSpPr>
          <p:spPr bwMode="auto">
            <a:xfrm>
              <a:off x="4489" y="2384"/>
              <a:ext cx="155" cy="140"/>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tr-TR" sz="1800">
                <a:solidFill>
                  <a:srgbClr val="FF0000"/>
                </a:solidFill>
                <a:cs typeface="Arial" charset="0"/>
              </a:endParaRPr>
            </a:p>
          </p:txBody>
        </p:sp>
        <p:sp>
          <p:nvSpPr>
            <p:cNvPr id="85064" name="Oval 105"/>
            <p:cNvSpPr>
              <a:spLocks noChangeArrowheads="1"/>
            </p:cNvSpPr>
            <p:nvPr/>
          </p:nvSpPr>
          <p:spPr bwMode="auto">
            <a:xfrm>
              <a:off x="4659" y="2384"/>
              <a:ext cx="163" cy="140"/>
            </a:xfrm>
            <a:prstGeom prst="ellipse">
              <a:avLst/>
            </a:prstGeom>
            <a:solidFill>
              <a:srgbClr val="33CC33"/>
            </a:solidFill>
            <a:ln w="9525">
              <a:noFill/>
              <a:round/>
              <a:headEnd/>
              <a:tailEnd/>
            </a:ln>
          </p:spPr>
          <p:txBody>
            <a:bodyPr wrap="none" anchor="ctr"/>
            <a:lstStyle/>
            <a:p>
              <a:endParaRPr lang="tr-TR"/>
            </a:p>
          </p:txBody>
        </p:sp>
        <p:sp>
          <p:nvSpPr>
            <p:cNvPr id="85065" name="Rectangle 106"/>
            <p:cNvSpPr>
              <a:spLocks noChangeArrowheads="1"/>
            </p:cNvSpPr>
            <p:nvPr/>
          </p:nvSpPr>
          <p:spPr bwMode="auto">
            <a:xfrm>
              <a:off x="5062" y="1833"/>
              <a:ext cx="85" cy="764"/>
            </a:xfrm>
            <a:prstGeom prst="rect">
              <a:avLst/>
            </a:prstGeom>
            <a:solidFill>
              <a:srgbClr val="292929"/>
            </a:solidFill>
            <a:ln w="9525">
              <a:solidFill>
                <a:schemeClr val="tx1"/>
              </a:solidFill>
              <a:miter lim="800000"/>
              <a:headEnd/>
              <a:tailEnd/>
            </a:ln>
          </p:spPr>
          <p:txBody>
            <a:bodyPr wrap="none" anchor="ctr"/>
            <a:lstStyle/>
            <a:p>
              <a:endParaRPr lang="tr-TR"/>
            </a:p>
          </p:txBody>
        </p:sp>
      </p:grpSp>
      <p:grpSp>
        <p:nvGrpSpPr>
          <p:cNvPr id="85014" name="Group 107"/>
          <p:cNvGrpSpPr>
            <a:grpSpLocks/>
          </p:cNvGrpSpPr>
          <p:nvPr/>
        </p:nvGrpSpPr>
        <p:grpSpPr bwMode="auto">
          <a:xfrm>
            <a:off x="6311900" y="3176588"/>
            <a:ext cx="434975" cy="349250"/>
            <a:chOff x="-44" y="1473"/>
            <a:chExt cx="981" cy="1105"/>
          </a:xfrm>
        </p:grpSpPr>
        <p:pic>
          <p:nvPicPr>
            <p:cNvPr id="85040" name="Picture 108"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5041" name="Freeform 10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5015" name="Group 110"/>
          <p:cNvGrpSpPr>
            <a:grpSpLocks/>
          </p:cNvGrpSpPr>
          <p:nvPr/>
        </p:nvGrpSpPr>
        <p:grpSpPr bwMode="auto">
          <a:xfrm flipH="1">
            <a:off x="7716838" y="3252788"/>
            <a:ext cx="434975" cy="349250"/>
            <a:chOff x="-44" y="1473"/>
            <a:chExt cx="981" cy="1105"/>
          </a:xfrm>
        </p:grpSpPr>
        <p:pic>
          <p:nvPicPr>
            <p:cNvPr id="85038" name="Picture 111"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5039" name="Freeform 11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5016" name="Group 113"/>
          <p:cNvGrpSpPr>
            <a:grpSpLocks/>
          </p:cNvGrpSpPr>
          <p:nvPr/>
        </p:nvGrpSpPr>
        <p:grpSpPr bwMode="auto">
          <a:xfrm flipH="1">
            <a:off x="7988300" y="2457450"/>
            <a:ext cx="434975" cy="349250"/>
            <a:chOff x="-44" y="1473"/>
            <a:chExt cx="981" cy="1105"/>
          </a:xfrm>
        </p:grpSpPr>
        <p:pic>
          <p:nvPicPr>
            <p:cNvPr id="85036" name="Picture 114"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5037" name="Freeform 11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5017" name="Group 116"/>
          <p:cNvGrpSpPr>
            <a:grpSpLocks/>
          </p:cNvGrpSpPr>
          <p:nvPr/>
        </p:nvGrpSpPr>
        <p:grpSpPr bwMode="auto">
          <a:xfrm flipH="1">
            <a:off x="8043863" y="1706563"/>
            <a:ext cx="434975" cy="349250"/>
            <a:chOff x="-44" y="1473"/>
            <a:chExt cx="981" cy="1105"/>
          </a:xfrm>
        </p:grpSpPr>
        <p:pic>
          <p:nvPicPr>
            <p:cNvPr id="85034" name="Picture 117"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5035" name="Freeform 118"/>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5018" name="Group 119"/>
          <p:cNvGrpSpPr>
            <a:grpSpLocks/>
          </p:cNvGrpSpPr>
          <p:nvPr/>
        </p:nvGrpSpPr>
        <p:grpSpPr bwMode="auto">
          <a:xfrm flipH="1">
            <a:off x="6911975" y="1368425"/>
            <a:ext cx="434975" cy="349250"/>
            <a:chOff x="-44" y="1473"/>
            <a:chExt cx="981" cy="1105"/>
          </a:xfrm>
        </p:grpSpPr>
        <p:pic>
          <p:nvPicPr>
            <p:cNvPr id="85032" name="Picture 120"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5033" name="Freeform 12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5019" name="Group 123"/>
          <p:cNvGrpSpPr>
            <a:grpSpLocks/>
          </p:cNvGrpSpPr>
          <p:nvPr/>
        </p:nvGrpSpPr>
        <p:grpSpPr bwMode="auto">
          <a:xfrm>
            <a:off x="5824538" y="1411288"/>
            <a:ext cx="434975" cy="349250"/>
            <a:chOff x="-44" y="1473"/>
            <a:chExt cx="981" cy="1105"/>
          </a:xfrm>
        </p:grpSpPr>
        <p:pic>
          <p:nvPicPr>
            <p:cNvPr id="85030" name="Picture 124"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5031" name="Freeform 125"/>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5020" name="Group 126"/>
          <p:cNvGrpSpPr>
            <a:grpSpLocks/>
          </p:cNvGrpSpPr>
          <p:nvPr/>
        </p:nvGrpSpPr>
        <p:grpSpPr bwMode="auto">
          <a:xfrm>
            <a:off x="5159375" y="2162175"/>
            <a:ext cx="434975" cy="349250"/>
            <a:chOff x="-44" y="1473"/>
            <a:chExt cx="981" cy="1105"/>
          </a:xfrm>
        </p:grpSpPr>
        <p:pic>
          <p:nvPicPr>
            <p:cNvPr id="85028" name="Picture 127"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5029" name="Freeform 128"/>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5021" name="Group 129"/>
          <p:cNvGrpSpPr>
            <a:grpSpLocks/>
          </p:cNvGrpSpPr>
          <p:nvPr/>
        </p:nvGrpSpPr>
        <p:grpSpPr bwMode="auto">
          <a:xfrm>
            <a:off x="6129338" y="2749550"/>
            <a:ext cx="434975" cy="349250"/>
            <a:chOff x="-44" y="1473"/>
            <a:chExt cx="981" cy="1105"/>
          </a:xfrm>
        </p:grpSpPr>
        <p:pic>
          <p:nvPicPr>
            <p:cNvPr id="85026" name="Picture 130" descr="desktop_computer_stylized_medium"/>
            <p:cNvPicPr>
              <a:picLocks noChangeAspect="1" noChangeArrowheads="1"/>
            </p:cNvPicPr>
            <p:nvPr/>
          </p:nvPicPr>
          <p:blipFill>
            <a:blip r:embed="rId5"/>
            <a:srcRect/>
            <a:stretch>
              <a:fillRect/>
            </a:stretch>
          </p:blipFill>
          <p:spPr bwMode="auto">
            <a:xfrm flipH="1">
              <a:off x="-44" y="1473"/>
              <a:ext cx="981" cy="1105"/>
            </a:xfrm>
            <a:prstGeom prst="rect">
              <a:avLst/>
            </a:prstGeom>
            <a:noFill/>
            <a:ln w="9525">
              <a:noFill/>
              <a:miter lim="800000"/>
              <a:headEnd/>
              <a:tailEnd/>
            </a:ln>
          </p:spPr>
        </p:pic>
        <p:sp>
          <p:nvSpPr>
            <p:cNvPr id="85027" name="Freeform 13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5022" name="Group 132"/>
          <p:cNvGrpSpPr>
            <a:grpSpLocks/>
          </p:cNvGrpSpPr>
          <p:nvPr/>
        </p:nvGrpSpPr>
        <p:grpSpPr bwMode="auto">
          <a:xfrm>
            <a:off x="7185025" y="2989263"/>
            <a:ext cx="325438" cy="261937"/>
            <a:chOff x="-44" y="1473"/>
            <a:chExt cx="981" cy="1105"/>
          </a:xfrm>
        </p:grpSpPr>
        <p:pic>
          <p:nvPicPr>
            <p:cNvPr id="85024" name="Picture 133"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5025" name="Freeform 13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sp>
        <p:nvSpPr>
          <p:cNvPr id="2" name="Veri Yer Tutucusu 1"/>
          <p:cNvSpPr>
            <a:spLocks noGrp="1"/>
          </p:cNvSpPr>
          <p:nvPr>
            <p:ph type="dt" sz="quarter" idx="10"/>
          </p:nvPr>
        </p:nvSpPr>
        <p:spPr/>
        <p:txBody>
          <a:bodyPr/>
          <a:lstStyle/>
          <a:p>
            <a:pPr>
              <a:defRPr/>
            </a:pPr>
            <a:fld id="{AB369871-4E03-495D-9E6A-D1ECBC01AC02}" type="datetime1">
              <a:rPr/>
              <a:pPr>
                <a:defRPr/>
              </a:pPr>
              <a:t>10/16/2012</a:t>
            </a:fld>
            <a:endParaRPr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86019" name="Rectangle 8"/>
          <p:cNvSpPr>
            <a:spLocks noGrp="1" noChangeArrowheads="1"/>
          </p:cNvSpPr>
          <p:nvPr>
            <p:ph type="sldNum" sz="quarter" idx="12"/>
          </p:nvPr>
        </p:nvSpPr>
        <p:spPr>
          <a:noFill/>
        </p:spPr>
        <p:txBody>
          <a:bodyPr/>
          <a:lstStyle/>
          <a:p>
            <a:r>
              <a:rPr lang="en-US" smtClean="0">
                <a:latin typeface="Tahoma" pitchFamily="34" charset="0"/>
              </a:rPr>
              <a:t>2-</a:t>
            </a:r>
            <a:fld id="{B5E0EF4E-DCEF-4AB9-A11B-B5AC087E0233}" type="slidenum">
              <a:rPr lang="en-US" smtClean="0">
                <a:latin typeface="Tahoma" pitchFamily="34" charset="0"/>
              </a:rPr>
              <a:pPr/>
              <a:t>83</a:t>
            </a:fld>
            <a:endParaRPr lang="en-US" smtClean="0">
              <a:latin typeface="Tahoma" pitchFamily="34" charset="0"/>
            </a:endParaRPr>
          </a:p>
        </p:txBody>
      </p:sp>
      <p:sp>
        <p:nvSpPr>
          <p:cNvPr id="86020" name="Rectangle 2"/>
          <p:cNvSpPr>
            <a:spLocks noGrp="1" noChangeArrowheads="1"/>
          </p:cNvSpPr>
          <p:nvPr>
            <p:ph type="title"/>
          </p:nvPr>
        </p:nvSpPr>
        <p:spPr>
          <a:xfrm>
            <a:off x="298450" y="160338"/>
            <a:ext cx="8491538" cy="849312"/>
          </a:xfrm>
        </p:spPr>
        <p:txBody>
          <a:bodyPr/>
          <a:lstStyle/>
          <a:p>
            <a:r>
              <a:rPr lang="en-US" sz="3600" smtClean="0">
                <a:ea typeface="ＭＳ Ｐゴシック" pitchFamily="34" charset="-128"/>
              </a:rPr>
              <a:t>BitTorrent: requesting, sending file chunks</a:t>
            </a:r>
          </a:p>
        </p:txBody>
      </p:sp>
      <p:sp>
        <p:nvSpPr>
          <p:cNvPr id="86021" name="Rectangle 4"/>
          <p:cNvSpPr>
            <a:spLocks noGrp="1" noChangeArrowheads="1"/>
          </p:cNvSpPr>
          <p:nvPr>
            <p:ph type="body" sz="half" idx="2"/>
          </p:nvPr>
        </p:nvSpPr>
        <p:spPr>
          <a:xfrm>
            <a:off x="231775" y="1477963"/>
            <a:ext cx="3989388" cy="3768725"/>
          </a:xfrm>
        </p:spPr>
        <p:txBody>
          <a:bodyPr/>
          <a:lstStyle/>
          <a:p>
            <a:pPr>
              <a:buFont typeface="Wingdings" pitchFamily="2" charset="2"/>
              <a:buNone/>
            </a:pPr>
            <a:r>
              <a:rPr lang="en-US" i="1" smtClean="0">
                <a:solidFill>
                  <a:srgbClr val="CC0000"/>
                </a:solidFill>
                <a:ea typeface="ＭＳ Ｐゴシック" pitchFamily="34" charset="-128"/>
              </a:rPr>
              <a:t>requesting chunks:</a:t>
            </a:r>
          </a:p>
          <a:p>
            <a:r>
              <a:rPr lang="en-US" sz="2400" smtClean="0">
                <a:ea typeface="ＭＳ Ｐゴシック" pitchFamily="34" charset="-128"/>
              </a:rPr>
              <a:t>at any given time, different peers have different subsets of file chunks</a:t>
            </a:r>
          </a:p>
          <a:p>
            <a:r>
              <a:rPr lang="en-US" sz="2400" smtClean="0">
                <a:ea typeface="ＭＳ Ｐゴシック" pitchFamily="34" charset="-128"/>
              </a:rPr>
              <a:t>periodically, Alice asks each peer for list of chunks that they have</a:t>
            </a:r>
          </a:p>
          <a:p>
            <a:r>
              <a:rPr lang="en-US" sz="2400" smtClean="0">
                <a:ea typeface="ＭＳ Ｐゴシック" pitchFamily="34" charset="-128"/>
              </a:rPr>
              <a:t>Alice requests missing chunks from peers, rarest first</a:t>
            </a:r>
          </a:p>
        </p:txBody>
      </p:sp>
      <p:sp>
        <p:nvSpPr>
          <p:cNvPr id="86022" name="Rectangle 6"/>
          <p:cNvSpPr>
            <a:spLocks noChangeArrowheads="1"/>
          </p:cNvSpPr>
          <p:nvPr/>
        </p:nvSpPr>
        <p:spPr bwMode="auto">
          <a:xfrm>
            <a:off x="4370388" y="1425575"/>
            <a:ext cx="4521200" cy="4117975"/>
          </a:xfrm>
          <a:prstGeom prst="rect">
            <a:avLst/>
          </a:prstGeom>
          <a:noFill/>
          <a:ln w="9525">
            <a:noFill/>
            <a:miter lim="800000"/>
            <a:headEnd/>
            <a:tailEnd/>
          </a:ln>
        </p:spPr>
        <p:txBody>
          <a:bodyPr/>
          <a:lstStyle/>
          <a:p>
            <a:pPr marL="342900" indent="-342900"/>
            <a:r>
              <a:rPr lang="en-US" sz="2800" i="1">
                <a:solidFill>
                  <a:srgbClr val="CC0000"/>
                </a:solidFill>
                <a:latin typeface="Gill Sans MT" pitchFamily="34" charset="0"/>
              </a:rPr>
              <a:t>sending chunks: tit-for-tat</a:t>
            </a:r>
          </a:p>
          <a:p>
            <a:pPr marL="342900" indent="-342900">
              <a:lnSpc>
                <a:spcPct val="85000"/>
              </a:lnSpc>
              <a:buClr>
                <a:srgbClr val="000099"/>
              </a:buClr>
              <a:buSzPct val="75000"/>
              <a:buFont typeface="Wingdings" pitchFamily="2" charset="2"/>
              <a:buChar char="v"/>
            </a:pPr>
            <a:r>
              <a:rPr lang="en-US" sz="2400">
                <a:latin typeface="Gill Sans MT" pitchFamily="34" charset="0"/>
              </a:rPr>
              <a:t>Alice sends chunks to those four peers currently sending her chunks </a:t>
            </a:r>
            <a:r>
              <a:rPr lang="en-US" sz="2400" i="1">
                <a:latin typeface="Gill Sans MT" pitchFamily="34" charset="0"/>
              </a:rPr>
              <a:t>at highest rate</a:t>
            </a:r>
            <a:r>
              <a:rPr lang="en-US" sz="2400">
                <a:latin typeface="Gill Sans MT" pitchFamily="34" charset="0"/>
              </a:rPr>
              <a:t> </a:t>
            </a:r>
          </a:p>
          <a:p>
            <a:pPr marL="742950" lvl="1" indent="-285750">
              <a:lnSpc>
                <a:spcPct val="85000"/>
              </a:lnSpc>
              <a:buClr>
                <a:srgbClr val="000099"/>
              </a:buClr>
              <a:buSzTx/>
              <a:buFont typeface="Wingdings" pitchFamily="2" charset="2"/>
              <a:buChar char="§"/>
            </a:pPr>
            <a:r>
              <a:rPr lang="en-US">
                <a:latin typeface="Gill Sans MT" pitchFamily="34" charset="0"/>
              </a:rPr>
              <a:t>other peers are choked by Alice (do not receive chunks from her)</a:t>
            </a:r>
          </a:p>
          <a:p>
            <a:pPr marL="742950" lvl="1" indent="-285750">
              <a:lnSpc>
                <a:spcPct val="85000"/>
              </a:lnSpc>
              <a:buClr>
                <a:srgbClr val="000099"/>
              </a:buClr>
              <a:buSzTx/>
              <a:buFont typeface="Wingdings" pitchFamily="2" charset="2"/>
              <a:buChar char="§"/>
            </a:pPr>
            <a:r>
              <a:rPr lang="en-US">
                <a:latin typeface="Gill Sans MT" pitchFamily="34" charset="0"/>
              </a:rPr>
              <a:t>re-evaluate top 4 every10 secs</a:t>
            </a:r>
          </a:p>
          <a:p>
            <a:pPr marL="342900" indent="-342900">
              <a:lnSpc>
                <a:spcPct val="85000"/>
              </a:lnSpc>
              <a:buClr>
                <a:srgbClr val="000099"/>
              </a:buClr>
              <a:buSzPct val="75000"/>
              <a:buFont typeface="Wingdings" pitchFamily="2" charset="2"/>
              <a:buChar char="v"/>
            </a:pPr>
            <a:r>
              <a:rPr lang="en-US" sz="2400">
                <a:latin typeface="Gill Sans MT" pitchFamily="34" charset="0"/>
              </a:rPr>
              <a:t>every 30 secs: randomly select another peer, starts sending chunks</a:t>
            </a:r>
          </a:p>
          <a:p>
            <a:pPr marL="742950" lvl="1" indent="-285750">
              <a:lnSpc>
                <a:spcPct val="85000"/>
              </a:lnSpc>
              <a:buClr>
                <a:srgbClr val="000099"/>
              </a:buClr>
              <a:buSzTx/>
              <a:buFont typeface="Wingdings" pitchFamily="2" charset="2"/>
              <a:buChar char="§"/>
            </a:pPr>
            <a:r>
              <a:rPr lang="ja-JP" altLang="en-US">
                <a:latin typeface="Gill Sans MT" pitchFamily="34" charset="0"/>
              </a:rPr>
              <a:t>“</a:t>
            </a:r>
            <a:r>
              <a:rPr lang="en-US" altLang="ja-JP">
                <a:latin typeface="Gill Sans MT" pitchFamily="34" charset="0"/>
              </a:rPr>
              <a:t>optimistically unchoke</a:t>
            </a:r>
            <a:r>
              <a:rPr lang="ja-JP" altLang="en-US">
                <a:latin typeface="Gill Sans MT" pitchFamily="34" charset="0"/>
              </a:rPr>
              <a:t>”</a:t>
            </a:r>
            <a:r>
              <a:rPr lang="en-US" altLang="ja-JP">
                <a:latin typeface="Gill Sans MT" pitchFamily="34" charset="0"/>
              </a:rPr>
              <a:t> this peer</a:t>
            </a:r>
          </a:p>
          <a:p>
            <a:pPr marL="742950" lvl="1" indent="-285750">
              <a:lnSpc>
                <a:spcPct val="85000"/>
              </a:lnSpc>
              <a:buClr>
                <a:srgbClr val="000099"/>
              </a:buClr>
              <a:buSzTx/>
              <a:buFont typeface="Wingdings" pitchFamily="2" charset="2"/>
              <a:buChar char="§"/>
            </a:pPr>
            <a:r>
              <a:rPr lang="en-US">
                <a:latin typeface="Gill Sans MT" pitchFamily="34" charset="0"/>
              </a:rPr>
              <a:t>newly chosen peer may join top 4</a:t>
            </a:r>
          </a:p>
          <a:p>
            <a:pPr marL="342900" indent="-342900">
              <a:buClr>
                <a:srgbClr val="000099"/>
              </a:buClr>
              <a:buSzTx/>
              <a:buFont typeface="Wingdings" pitchFamily="2" charset="2"/>
              <a:buChar char="§"/>
            </a:pPr>
            <a:endParaRPr lang="en-US">
              <a:latin typeface="Gill Sans MT" pitchFamily="34" charset="0"/>
            </a:endParaRPr>
          </a:p>
        </p:txBody>
      </p:sp>
      <p:pic>
        <p:nvPicPr>
          <p:cNvPr id="86023" name="Picture 10" descr="underline_base"/>
          <p:cNvPicPr>
            <a:picLocks noChangeArrowheads="1"/>
          </p:cNvPicPr>
          <p:nvPr/>
        </p:nvPicPr>
        <p:blipFill>
          <a:blip r:embed="rId3"/>
          <a:srcRect/>
          <a:stretch>
            <a:fillRect/>
          </a:stretch>
        </p:blipFill>
        <p:spPr bwMode="auto">
          <a:xfrm>
            <a:off x="323850" y="812800"/>
            <a:ext cx="7769225"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C13AB4F2-14D2-444A-8787-21B580AE8614}" type="datetime1">
              <a:rPr/>
              <a:pPr>
                <a:defRPr/>
              </a:pPr>
              <a:t>10/16/2012</a:t>
            </a:fld>
            <a:endParaRP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87043" name="Rectangle 8"/>
          <p:cNvSpPr>
            <a:spLocks noGrp="1" noChangeArrowheads="1"/>
          </p:cNvSpPr>
          <p:nvPr>
            <p:ph type="sldNum" sz="quarter" idx="12"/>
          </p:nvPr>
        </p:nvSpPr>
        <p:spPr>
          <a:noFill/>
        </p:spPr>
        <p:txBody>
          <a:bodyPr/>
          <a:lstStyle/>
          <a:p>
            <a:r>
              <a:rPr lang="en-US" smtClean="0">
                <a:latin typeface="Tahoma" pitchFamily="34" charset="0"/>
              </a:rPr>
              <a:t>2-</a:t>
            </a:r>
            <a:fld id="{C9888E77-BEED-478D-B8C4-1BC2F0848F18}" type="slidenum">
              <a:rPr lang="en-US" smtClean="0">
                <a:latin typeface="Tahoma" pitchFamily="34" charset="0"/>
              </a:rPr>
              <a:pPr/>
              <a:t>84</a:t>
            </a:fld>
            <a:endParaRPr lang="en-US" smtClean="0">
              <a:latin typeface="Tahoma" pitchFamily="34" charset="0"/>
            </a:endParaRPr>
          </a:p>
        </p:txBody>
      </p:sp>
      <p:sp>
        <p:nvSpPr>
          <p:cNvPr id="87044" name="Rectangle 2"/>
          <p:cNvSpPr>
            <a:spLocks noGrp="1" noChangeArrowheads="1"/>
          </p:cNvSpPr>
          <p:nvPr>
            <p:ph type="title"/>
          </p:nvPr>
        </p:nvSpPr>
        <p:spPr>
          <a:xfrm>
            <a:off x="482600" y="0"/>
            <a:ext cx="7772400" cy="1143000"/>
          </a:xfrm>
        </p:spPr>
        <p:txBody>
          <a:bodyPr/>
          <a:lstStyle/>
          <a:p>
            <a:r>
              <a:rPr lang="en-US" smtClean="0">
                <a:ea typeface="ＭＳ Ｐゴシック" pitchFamily="34" charset="-128"/>
              </a:rPr>
              <a:t>BitTorrent: tit-for-tat</a:t>
            </a:r>
          </a:p>
        </p:txBody>
      </p:sp>
      <p:pic>
        <p:nvPicPr>
          <p:cNvPr id="87045" name="Picture 13" descr="Alice"/>
          <p:cNvPicPr>
            <a:picLocks noChangeAspect="1" noChangeArrowheads="1"/>
          </p:cNvPicPr>
          <p:nvPr/>
        </p:nvPicPr>
        <p:blipFill>
          <a:blip r:embed="rId3"/>
          <a:srcRect/>
          <a:stretch>
            <a:fillRect/>
          </a:stretch>
        </p:blipFill>
        <p:spPr bwMode="auto">
          <a:xfrm>
            <a:off x="3389313" y="4962525"/>
            <a:ext cx="561975" cy="693738"/>
          </a:xfrm>
          <a:prstGeom prst="rect">
            <a:avLst/>
          </a:prstGeom>
          <a:noFill/>
          <a:ln w="9525">
            <a:noFill/>
            <a:miter lim="800000"/>
            <a:headEnd/>
            <a:tailEnd/>
          </a:ln>
        </p:spPr>
      </p:pic>
      <p:sp>
        <p:nvSpPr>
          <p:cNvPr id="87046" name="Line 15"/>
          <p:cNvSpPr>
            <a:spLocks noChangeShapeType="1"/>
          </p:cNvSpPr>
          <p:nvPr/>
        </p:nvSpPr>
        <p:spPr bwMode="auto">
          <a:xfrm flipH="1" flipV="1">
            <a:off x="1473200" y="3968750"/>
            <a:ext cx="1473200" cy="596900"/>
          </a:xfrm>
          <a:prstGeom prst="line">
            <a:avLst/>
          </a:prstGeom>
          <a:noFill/>
          <a:ln w="25400">
            <a:solidFill>
              <a:schemeClr val="tx1"/>
            </a:solidFill>
            <a:round/>
            <a:headEnd type="triangle" w="med" len="med"/>
            <a:tailEnd type="triangle" w="med" len="med"/>
          </a:ln>
        </p:spPr>
        <p:txBody>
          <a:bodyPr lIns="0" tIns="0" rIns="0" bIns="0">
            <a:spAutoFit/>
          </a:bodyPr>
          <a:lstStyle/>
          <a:p>
            <a:endParaRPr lang="tr-TR"/>
          </a:p>
        </p:txBody>
      </p:sp>
      <p:sp>
        <p:nvSpPr>
          <p:cNvPr id="87047" name="Line 16"/>
          <p:cNvSpPr>
            <a:spLocks noChangeShapeType="1"/>
          </p:cNvSpPr>
          <p:nvPr/>
        </p:nvSpPr>
        <p:spPr bwMode="auto">
          <a:xfrm flipH="1">
            <a:off x="1954213" y="4794250"/>
            <a:ext cx="965200" cy="381000"/>
          </a:xfrm>
          <a:prstGeom prst="line">
            <a:avLst/>
          </a:prstGeom>
          <a:noFill/>
          <a:ln w="25400">
            <a:solidFill>
              <a:schemeClr val="tx1"/>
            </a:solidFill>
            <a:round/>
            <a:headEnd type="triangle" w="med" len="med"/>
            <a:tailEnd type="triangle" w="med" len="med"/>
          </a:ln>
        </p:spPr>
        <p:txBody>
          <a:bodyPr lIns="0" tIns="0" rIns="0" bIns="0">
            <a:spAutoFit/>
          </a:bodyPr>
          <a:lstStyle/>
          <a:p>
            <a:endParaRPr lang="tr-TR"/>
          </a:p>
        </p:txBody>
      </p:sp>
      <p:sp>
        <p:nvSpPr>
          <p:cNvPr id="87048" name="Line 17"/>
          <p:cNvSpPr>
            <a:spLocks noChangeShapeType="1"/>
          </p:cNvSpPr>
          <p:nvPr/>
        </p:nvSpPr>
        <p:spPr bwMode="auto">
          <a:xfrm flipH="1">
            <a:off x="2628900" y="4908550"/>
            <a:ext cx="596900" cy="1041400"/>
          </a:xfrm>
          <a:prstGeom prst="line">
            <a:avLst/>
          </a:prstGeom>
          <a:noFill/>
          <a:ln w="25400">
            <a:solidFill>
              <a:schemeClr val="tx1"/>
            </a:solidFill>
            <a:round/>
            <a:headEnd type="triangle" w="med" len="med"/>
            <a:tailEnd type="triangle" w="med" len="med"/>
          </a:ln>
        </p:spPr>
        <p:txBody>
          <a:bodyPr lIns="0" tIns="0" rIns="0" bIns="0">
            <a:spAutoFit/>
          </a:bodyPr>
          <a:lstStyle/>
          <a:p>
            <a:endParaRPr lang="tr-TR"/>
          </a:p>
        </p:txBody>
      </p:sp>
      <p:sp>
        <p:nvSpPr>
          <p:cNvPr id="87049" name="Line 18"/>
          <p:cNvSpPr>
            <a:spLocks noChangeShapeType="1"/>
          </p:cNvSpPr>
          <p:nvPr/>
        </p:nvSpPr>
        <p:spPr bwMode="auto">
          <a:xfrm flipV="1">
            <a:off x="5511800" y="3092450"/>
            <a:ext cx="419100" cy="647700"/>
          </a:xfrm>
          <a:prstGeom prst="line">
            <a:avLst/>
          </a:prstGeom>
          <a:noFill/>
          <a:ln w="25400">
            <a:solidFill>
              <a:schemeClr val="tx1"/>
            </a:solidFill>
            <a:round/>
            <a:headEnd type="triangle" w="med" len="med"/>
            <a:tailEnd type="triangle" w="med" len="med"/>
          </a:ln>
        </p:spPr>
        <p:txBody>
          <a:bodyPr lIns="0" tIns="0" rIns="0" bIns="0">
            <a:spAutoFit/>
          </a:bodyPr>
          <a:lstStyle/>
          <a:p>
            <a:endParaRPr lang="tr-TR"/>
          </a:p>
        </p:txBody>
      </p:sp>
      <p:sp>
        <p:nvSpPr>
          <p:cNvPr id="87050" name="Line 20"/>
          <p:cNvSpPr>
            <a:spLocks noChangeShapeType="1"/>
          </p:cNvSpPr>
          <p:nvPr/>
        </p:nvSpPr>
        <p:spPr bwMode="auto">
          <a:xfrm flipV="1">
            <a:off x="5613400" y="3676650"/>
            <a:ext cx="787400" cy="304800"/>
          </a:xfrm>
          <a:prstGeom prst="line">
            <a:avLst/>
          </a:prstGeom>
          <a:noFill/>
          <a:ln w="25400">
            <a:solidFill>
              <a:schemeClr val="tx1"/>
            </a:solidFill>
            <a:round/>
            <a:headEnd type="triangle" w="med" len="med"/>
            <a:tailEnd type="triangle" w="med" len="med"/>
          </a:ln>
        </p:spPr>
        <p:txBody>
          <a:bodyPr lIns="0" tIns="0" rIns="0" bIns="0">
            <a:spAutoFit/>
          </a:bodyPr>
          <a:lstStyle/>
          <a:p>
            <a:endParaRPr lang="tr-TR"/>
          </a:p>
        </p:txBody>
      </p:sp>
      <p:sp>
        <p:nvSpPr>
          <p:cNvPr id="87051" name="Line 21"/>
          <p:cNvSpPr>
            <a:spLocks noChangeShapeType="1"/>
          </p:cNvSpPr>
          <p:nvPr/>
        </p:nvSpPr>
        <p:spPr bwMode="auto">
          <a:xfrm>
            <a:off x="5613400" y="4146550"/>
            <a:ext cx="596900" cy="317500"/>
          </a:xfrm>
          <a:prstGeom prst="line">
            <a:avLst/>
          </a:prstGeom>
          <a:noFill/>
          <a:ln w="25400">
            <a:solidFill>
              <a:schemeClr val="tx1"/>
            </a:solidFill>
            <a:round/>
            <a:headEnd type="triangle" w="med" len="med"/>
            <a:tailEnd type="triangle" w="med" len="med"/>
          </a:ln>
        </p:spPr>
        <p:txBody>
          <a:bodyPr lIns="0" tIns="0" rIns="0" bIns="0">
            <a:spAutoFit/>
          </a:bodyPr>
          <a:lstStyle/>
          <a:p>
            <a:endParaRPr lang="tr-TR"/>
          </a:p>
        </p:txBody>
      </p:sp>
      <p:pic>
        <p:nvPicPr>
          <p:cNvPr id="87052" name="Picture 22" descr="Bob"/>
          <p:cNvPicPr>
            <a:picLocks noChangeAspect="1" noChangeArrowheads="1"/>
          </p:cNvPicPr>
          <p:nvPr/>
        </p:nvPicPr>
        <p:blipFill>
          <a:blip r:embed="rId4"/>
          <a:srcRect/>
          <a:stretch>
            <a:fillRect/>
          </a:stretch>
        </p:blipFill>
        <p:spPr bwMode="auto">
          <a:xfrm>
            <a:off x="4979988" y="4391025"/>
            <a:ext cx="676275" cy="690563"/>
          </a:xfrm>
          <a:prstGeom prst="rect">
            <a:avLst/>
          </a:prstGeom>
          <a:noFill/>
          <a:ln w="9525">
            <a:noFill/>
            <a:miter lim="800000"/>
            <a:headEnd/>
            <a:tailEnd/>
          </a:ln>
        </p:spPr>
      </p:pic>
      <p:sp>
        <p:nvSpPr>
          <p:cNvPr id="266263" name="Line 23"/>
          <p:cNvSpPr>
            <a:spLocks noChangeShapeType="1"/>
          </p:cNvSpPr>
          <p:nvPr/>
        </p:nvSpPr>
        <p:spPr bwMode="auto">
          <a:xfrm flipV="1">
            <a:off x="3530600" y="3943350"/>
            <a:ext cx="1435100" cy="482600"/>
          </a:xfrm>
          <a:prstGeom prst="line">
            <a:avLst/>
          </a:prstGeom>
          <a:noFill/>
          <a:ln w="25400">
            <a:solidFill>
              <a:srgbClr val="CC0000"/>
            </a:solidFill>
            <a:prstDash val="sysDot"/>
            <a:round/>
            <a:headEnd/>
            <a:tailEnd type="triangle" w="med" len="med"/>
          </a:ln>
        </p:spPr>
        <p:txBody>
          <a:bodyPr lIns="0" tIns="0" rIns="0" bIns="0">
            <a:spAutoFit/>
          </a:bodyPr>
          <a:lstStyle/>
          <a:p>
            <a:endParaRPr lang="tr-TR"/>
          </a:p>
        </p:txBody>
      </p:sp>
      <p:sp>
        <p:nvSpPr>
          <p:cNvPr id="266264" name="Line 24"/>
          <p:cNvSpPr>
            <a:spLocks noChangeShapeType="1"/>
          </p:cNvSpPr>
          <p:nvPr/>
        </p:nvSpPr>
        <p:spPr bwMode="auto">
          <a:xfrm flipH="1">
            <a:off x="3543300" y="4032250"/>
            <a:ext cx="1397000" cy="469900"/>
          </a:xfrm>
          <a:prstGeom prst="line">
            <a:avLst/>
          </a:prstGeom>
          <a:noFill/>
          <a:ln w="25400">
            <a:solidFill>
              <a:srgbClr val="CC0000"/>
            </a:solidFill>
            <a:round/>
            <a:headEnd/>
            <a:tailEnd type="triangle" w="med" len="med"/>
          </a:ln>
        </p:spPr>
        <p:txBody>
          <a:bodyPr wrap="none" lIns="0" tIns="0" rIns="0" bIns="0">
            <a:spAutoFit/>
          </a:bodyPr>
          <a:lstStyle/>
          <a:p>
            <a:endParaRPr lang="tr-TR"/>
          </a:p>
        </p:txBody>
      </p:sp>
      <p:sp>
        <p:nvSpPr>
          <p:cNvPr id="266265" name="Line 25"/>
          <p:cNvSpPr>
            <a:spLocks noChangeShapeType="1"/>
          </p:cNvSpPr>
          <p:nvPr/>
        </p:nvSpPr>
        <p:spPr bwMode="auto">
          <a:xfrm flipV="1">
            <a:off x="3581400" y="4133850"/>
            <a:ext cx="1371600" cy="482600"/>
          </a:xfrm>
          <a:prstGeom prst="line">
            <a:avLst/>
          </a:prstGeom>
          <a:noFill/>
          <a:ln w="25400">
            <a:solidFill>
              <a:srgbClr val="CC0000"/>
            </a:solidFill>
            <a:round/>
            <a:headEnd/>
            <a:tailEnd type="triangle" w="med" len="med"/>
          </a:ln>
        </p:spPr>
        <p:txBody>
          <a:bodyPr wrap="none" lIns="0" tIns="0" rIns="0" bIns="0">
            <a:spAutoFit/>
          </a:bodyPr>
          <a:lstStyle/>
          <a:p>
            <a:endParaRPr lang="tr-TR"/>
          </a:p>
        </p:txBody>
      </p:sp>
      <p:sp>
        <p:nvSpPr>
          <p:cNvPr id="266266" name="Text Box 26"/>
          <p:cNvSpPr txBox="1">
            <a:spLocks noChangeArrowheads="1"/>
          </p:cNvSpPr>
          <p:nvPr/>
        </p:nvSpPr>
        <p:spPr bwMode="auto">
          <a:xfrm>
            <a:off x="841375" y="1320800"/>
            <a:ext cx="4022725" cy="304800"/>
          </a:xfrm>
          <a:prstGeom prst="rect">
            <a:avLst/>
          </a:prstGeom>
          <a:noFill/>
          <a:ln w="25400">
            <a:noFill/>
            <a:miter lim="800000"/>
            <a:headEnd/>
            <a:tailEnd/>
          </a:ln>
        </p:spPr>
        <p:txBody>
          <a:bodyPr wrap="none" lIns="0" tIns="0" rIns="0" bIns="0">
            <a:spAutoFit/>
          </a:bodyPr>
          <a:lstStyle/>
          <a:p>
            <a:pPr eaLnBrk="1" hangingPunct="1">
              <a:spcBef>
                <a:spcPct val="0"/>
              </a:spcBef>
              <a:buClrTx/>
              <a:buSzTx/>
              <a:buFontTx/>
              <a:buNone/>
            </a:pPr>
            <a:r>
              <a:rPr lang="en-US">
                <a:latin typeface="Gill Sans MT" pitchFamily="34" charset="0"/>
              </a:rPr>
              <a:t>(1) Alice </a:t>
            </a:r>
            <a:r>
              <a:rPr lang="ja-JP" altLang="en-US">
                <a:latin typeface="Gill Sans MT" pitchFamily="34" charset="0"/>
              </a:rPr>
              <a:t>“</a:t>
            </a:r>
            <a:r>
              <a:rPr lang="en-US" altLang="ja-JP">
                <a:latin typeface="Gill Sans MT" pitchFamily="34" charset="0"/>
              </a:rPr>
              <a:t>optimistically unchokes</a:t>
            </a:r>
            <a:r>
              <a:rPr lang="ja-JP" altLang="en-US">
                <a:latin typeface="Gill Sans MT" pitchFamily="34" charset="0"/>
              </a:rPr>
              <a:t>”</a:t>
            </a:r>
            <a:r>
              <a:rPr lang="en-US" altLang="ja-JP">
                <a:latin typeface="Gill Sans MT" pitchFamily="34" charset="0"/>
              </a:rPr>
              <a:t> Bob</a:t>
            </a:r>
            <a:endParaRPr lang="en-US">
              <a:latin typeface="Gill Sans MT" pitchFamily="34" charset="0"/>
            </a:endParaRPr>
          </a:p>
        </p:txBody>
      </p:sp>
      <p:sp>
        <p:nvSpPr>
          <p:cNvPr id="266267" name="Text Box 27"/>
          <p:cNvSpPr txBox="1">
            <a:spLocks noChangeArrowheads="1"/>
          </p:cNvSpPr>
          <p:nvPr/>
        </p:nvSpPr>
        <p:spPr bwMode="auto">
          <a:xfrm>
            <a:off x="808038" y="1663700"/>
            <a:ext cx="7102475" cy="304800"/>
          </a:xfrm>
          <a:prstGeom prst="rect">
            <a:avLst/>
          </a:prstGeom>
          <a:noFill/>
          <a:ln w="25400">
            <a:noFill/>
            <a:miter lim="800000"/>
            <a:headEnd/>
            <a:tailEnd/>
          </a:ln>
        </p:spPr>
        <p:txBody>
          <a:bodyPr wrap="none" lIns="0" tIns="0" rIns="0" bIns="0">
            <a:spAutoFit/>
          </a:bodyPr>
          <a:lstStyle/>
          <a:p>
            <a:pPr eaLnBrk="1" hangingPunct="1">
              <a:spcBef>
                <a:spcPct val="0"/>
              </a:spcBef>
              <a:buClrTx/>
              <a:buSzTx/>
              <a:buFontTx/>
              <a:buNone/>
            </a:pPr>
            <a:r>
              <a:rPr lang="en-US">
                <a:latin typeface="Gill Sans MT" pitchFamily="34" charset="0"/>
              </a:rPr>
              <a:t>(2) Alice becomes one of Bob</a:t>
            </a:r>
            <a:r>
              <a:rPr lang="ja-JP" altLang="en-US">
                <a:latin typeface="Gill Sans MT" pitchFamily="34" charset="0"/>
              </a:rPr>
              <a:t>’</a:t>
            </a:r>
            <a:r>
              <a:rPr lang="en-US" altLang="ja-JP">
                <a:latin typeface="Gill Sans MT" pitchFamily="34" charset="0"/>
              </a:rPr>
              <a:t>s top-four providers; Bob reciprocates</a:t>
            </a:r>
            <a:endParaRPr lang="en-US">
              <a:latin typeface="Gill Sans MT" pitchFamily="34" charset="0"/>
            </a:endParaRPr>
          </a:p>
        </p:txBody>
      </p:sp>
      <p:sp>
        <p:nvSpPr>
          <p:cNvPr id="266268" name="Text Box 28"/>
          <p:cNvSpPr txBox="1">
            <a:spLocks noChangeArrowheads="1"/>
          </p:cNvSpPr>
          <p:nvPr/>
        </p:nvSpPr>
        <p:spPr bwMode="auto">
          <a:xfrm>
            <a:off x="800100" y="2019300"/>
            <a:ext cx="5214938" cy="304800"/>
          </a:xfrm>
          <a:prstGeom prst="rect">
            <a:avLst/>
          </a:prstGeom>
          <a:noFill/>
          <a:ln w="25400">
            <a:noFill/>
            <a:miter lim="800000"/>
            <a:headEnd/>
            <a:tailEnd/>
          </a:ln>
        </p:spPr>
        <p:txBody>
          <a:bodyPr wrap="none" lIns="0" tIns="0" rIns="0" bIns="0">
            <a:spAutoFit/>
          </a:bodyPr>
          <a:lstStyle/>
          <a:p>
            <a:pPr eaLnBrk="1" hangingPunct="1">
              <a:spcBef>
                <a:spcPct val="0"/>
              </a:spcBef>
              <a:buClrTx/>
              <a:buSzTx/>
              <a:buFontTx/>
              <a:buNone/>
            </a:pPr>
            <a:r>
              <a:rPr lang="en-US">
                <a:latin typeface="Gill Sans MT" pitchFamily="34" charset="0"/>
              </a:rPr>
              <a:t>(3) Bob becomes one of Alice</a:t>
            </a:r>
            <a:r>
              <a:rPr lang="ja-JP" altLang="en-US">
                <a:latin typeface="Gill Sans MT" pitchFamily="34" charset="0"/>
              </a:rPr>
              <a:t>’</a:t>
            </a:r>
            <a:r>
              <a:rPr lang="en-US" altLang="ja-JP">
                <a:latin typeface="Gill Sans MT" pitchFamily="34" charset="0"/>
              </a:rPr>
              <a:t>s top-four providers</a:t>
            </a:r>
            <a:endParaRPr lang="en-US">
              <a:latin typeface="Gill Sans MT" pitchFamily="34" charset="0"/>
            </a:endParaRPr>
          </a:p>
        </p:txBody>
      </p:sp>
      <p:sp>
        <p:nvSpPr>
          <p:cNvPr id="266269" name="Text Box 29"/>
          <p:cNvSpPr txBox="1">
            <a:spLocks noChangeArrowheads="1"/>
          </p:cNvSpPr>
          <p:nvPr/>
        </p:nvSpPr>
        <p:spPr bwMode="auto">
          <a:xfrm>
            <a:off x="5040313" y="5335588"/>
            <a:ext cx="3590925" cy="720725"/>
          </a:xfrm>
          <a:prstGeom prst="rect">
            <a:avLst/>
          </a:prstGeom>
          <a:noFill/>
          <a:ln w="19050">
            <a:solidFill>
              <a:srgbClr val="CC0000"/>
            </a:solidFill>
            <a:miter lim="800000"/>
            <a:headEnd/>
            <a:tailEnd/>
          </a:ln>
        </p:spPr>
        <p:txBody>
          <a:bodyPr>
            <a:spAutoFit/>
          </a:bodyPr>
          <a:lstStyle/>
          <a:p>
            <a:pPr eaLnBrk="1" hangingPunct="1">
              <a:spcBef>
                <a:spcPct val="0"/>
              </a:spcBef>
              <a:buClrTx/>
              <a:buSzTx/>
              <a:buFontTx/>
              <a:buNone/>
            </a:pPr>
            <a:r>
              <a:rPr lang="en-US" i="1">
                <a:latin typeface="Gill Sans MT" pitchFamily="34" charset="0"/>
              </a:rPr>
              <a:t>higher upload rate:</a:t>
            </a:r>
            <a:r>
              <a:rPr lang="en-US">
                <a:latin typeface="Gill Sans MT" pitchFamily="34" charset="0"/>
              </a:rPr>
              <a:t> find better trading partners, get file faster !</a:t>
            </a:r>
          </a:p>
        </p:txBody>
      </p:sp>
      <p:pic>
        <p:nvPicPr>
          <p:cNvPr id="87060" name="Picture 36" descr="underline_base"/>
          <p:cNvPicPr>
            <a:picLocks noChangeArrowheads="1"/>
          </p:cNvPicPr>
          <p:nvPr/>
        </p:nvPicPr>
        <p:blipFill>
          <a:blip r:embed="rId5"/>
          <a:srcRect/>
          <a:stretch>
            <a:fillRect/>
          </a:stretch>
        </p:blipFill>
        <p:spPr bwMode="auto">
          <a:xfrm>
            <a:off x="541338" y="865188"/>
            <a:ext cx="5027612" cy="173037"/>
          </a:xfrm>
          <a:prstGeom prst="rect">
            <a:avLst/>
          </a:prstGeom>
          <a:noFill/>
          <a:ln w="9525">
            <a:noFill/>
            <a:miter lim="800000"/>
            <a:headEnd/>
            <a:tailEnd/>
          </a:ln>
        </p:spPr>
      </p:pic>
      <p:grpSp>
        <p:nvGrpSpPr>
          <p:cNvPr id="87061" name="Group 52"/>
          <p:cNvGrpSpPr>
            <a:grpSpLocks/>
          </p:cNvGrpSpPr>
          <p:nvPr/>
        </p:nvGrpSpPr>
        <p:grpSpPr bwMode="auto">
          <a:xfrm>
            <a:off x="1214438" y="4799013"/>
            <a:ext cx="762000" cy="752475"/>
            <a:chOff x="-44" y="1473"/>
            <a:chExt cx="981" cy="1105"/>
          </a:xfrm>
        </p:grpSpPr>
        <p:pic>
          <p:nvPicPr>
            <p:cNvPr id="87094" name="Picture 53"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7095" name="Freeform 5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7062" name="Group 55"/>
          <p:cNvGrpSpPr>
            <a:grpSpLocks/>
          </p:cNvGrpSpPr>
          <p:nvPr/>
        </p:nvGrpSpPr>
        <p:grpSpPr bwMode="auto">
          <a:xfrm>
            <a:off x="1909763" y="5561013"/>
            <a:ext cx="762000" cy="752475"/>
            <a:chOff x="-44" y="1473"/>
            <a:chExt cx="981" cy="1105"/>
          </a:xfrm>
        </p:grpSpPr>
        <p:pic>
          <p:nvPicPr>
            <p:cNvPr id="87092" name="Picture 56"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7093" name="Freeform 57"/>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7063" name="Group 58"/>
          <p:cNvGrpSpPr>
            <a:grpSpLocks/>
          </p:cNvGrpSpPr>
          <p:nvPr/>
        </p:nvGrpSpPr>
        <p:grpSpPr bwMode="auto">
          <a:xfrm>
            <a:off x="728663" y="3678238"/>
            <a:ext cx="762000" cy="752475"/>
            <a:chOff x="-44" y="1473"/>
            <a:chExt cx="981" cy="1105"/>
          </a:xfrm>
        </p:grpSpPr>
        <p:pic>
          <p:nvPicPr>
            <p:cNvPr id="87090" name="Picture 59"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7091" name="Freeform 60"/>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7064" name="Group 61"/>
          <p:cNvGrpSpPr>
            <a:grpSpLocks/>
          </p:cNvGrpSpPr>
          <p:nvPr/>
        </p:nvGrpSpPr>
        <p:grpSpPr bwMode="auto">
          <a:xfrm>
            <a:off x="2692400" y="4211638"/>
            <a:ext cx="762000" cy="752475"/>
            <a:chOff x="-44" y="1473"/>
            <a:chExt cx="981" cy="1105"/>
          </a:xfrm>
        </p:grpSpPr>
        <p:pic>
          <p:nvPicPr>
            <p:cNvPr id="87088" name="Picture 62"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7089" name="Freeform 63"/>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7065" name="Group 64"/>
          <p:cNvGrpSpPr>
            <a:grpSpLocks/>
          </p:cNvGrpSpPr>
          <p:nvPr/>
        </p:nvGrpSpPr>
        <p:grpSpPr bwMode="auto">
          <a:xfrm flipH="1">
            <a:off x="6219825" y="4135438"/>
            <a:ext cx="762000" cy="752475"/>
            <a:chOff x="-44" y="1473"/>
            <a:chExt cx="981" cy="1105"/>
          </a:xfrm>
        </p:grpSpPr>
        <p:pic>
          <p:nvPicPr>
            <p:cNvPr id="87086" name="Picture 65"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7087" name="Freeform 6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7066" name="Group 67"/>
          <p:cNvGrpSpPr>
            <a:grpSpLocks/>
          </p:cNvGrpSpPr>
          <p:nvPr/>
        </p:nvGrpSpPr>
        <p:grpSpPr bwMode="auto">
          <a:xfrm flipH="1">
            <a:off x="6370638" y="3297238"/>
            <a:ext cx="762000" cy="752475"/>
            <a:chOff x="-44" y="1473"/>
            <a:chExt cx="981" cy="1105"/>
          </a:xfrm>
        </p:grpSpPr>
        <p:pic>
          <p:nvPicPr>
            <p:cNvPr id="87084" name="Picture 68"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7085" name="Freeform 6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7067" name="Group 70"/>
          <p:cNvGrpSpPr>
            <a:grpSpLocks/>
          </p:cNvGrpSpPr>
          <p:nvPr/>
        </p:nvGrpSpPr>
        <p:grpSpPr bwMode="auto">
          <a:xfrm flipH="1">
            <a:off x="5978525" y="2676525"/>
            <a:ext cx="762000" cy="752475"/>
            <a:chOff x="-44" y="1473"/>
            <a:chExt cx="981" cy="1105"/>
          </a:xfrm>
        </p:grpSpPr>
        <p:pic>
          <p:nvPicPr>
            <p:cNvPr id="87082" name="Picture 71"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7083" name="Freeform 72"/>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87068" name="Group 74"/>
          <p:cNvGrpSpPr>
            <a:grpSpLocks/>
          </p:cNvGrpSpPr>
          <p:nvPr/>
        </p:nvGrpSpPr>
        <p:grpSpPr bwMode="auto">
          <a:xfrm flipH="1">
            <a:off x="5056188" y="3667125"/>
            <a:ext cx="762000" cy="752475"/>
            <a:chOff x="-44" y="1473"/>
            <a:chExt cx="981" cy="1105"/>
          </a:xfrm>
        </p:grpSpPr>
        <p:pic>
          <p:nvPicPr>
            <p:cNvPr id="87080" name="Picture 75"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7081" name="Freeform 7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10" name="Group 80"/>
          <p:cNvGrpSpPr>
            <a:grpSpLocks/>
          </p:cNvGrpSpPr>
          <p:nvPr/>
        </p:nvGrpSpPr>
        <p:grpSpPr bwMode="auto">
          <a:xfrm>
            <a:off x="4835525" y="2501900"/>
            <a:ext cx="762000" cy="1177925"/>
            <a:chOff x="4746" y="1528"/>
            <a:chExt cx="480" cy="742"/>
          </a:xfrm>
        </p:grpSpPr>
        <p:sp>
          <p:nvSpPr>
            <p:cNvPr id="87076" name="Line 50"/>
            <p:cNvSpPr>
              <a:spLocks noChangeShapeType="1"/>
            </p:cNvSpPr>
            <p:nvPr/>
          </p:nvSpPr>
          <p:spPr bwMode="auto">
            <a:xfrm>
              <a:off x="4964" y="1962"/>
              <a:ext cx="2" cy="308"/>
            </a:xfrm>
            <a:prstGeom prst="line">
              <a:avLst/>
            </a:prstGeom>
            <a:noFill/>
            <a:ln w="28575">
              <a:solidFill>
                <a:schemeClr val="tx1"/>
              </a:solidFill>
              <a:round/>
              <a:headEnd type="triangle" w="med" len="med"/>
              <a:tailEnd type="triangle" w="med" len="med"/>
            </a:ln>
          </p:spPr>
          <p:txBody>
            <a:bodyPr/>
            <a:lstStyle/>
            <a:p>
              <a:endParaRPr lang="tr-TR"/>
            </a:p>
          </p:txBody>
        </p:sp>
        <p:grpSp>
          <p:nvGrpSpPr>
            <p:cNvPr id="87077" name="Group 77"/>
            <p:cNvGrpSpPr>
              <a:grpSpLocks/>
            </p:cNvGrpSpPr>
            <p:nvPr/>
          </p:nvGrpSpPr>
          <p:grpSpPr bwMode="auto">
            <a:xfrm flipH="1">
              <a:off x="4746" y="1528"/>
              <a:ext cx="480" cy="474"/>
              <a:chOff x="-44" y="1473"/>
              <a:chExt cx="981" cy="1105"/>
            </a:xfrm>
          </p:grpSpPr>
          <p:pic>
            <p:nvPicPr>
              <p:cNvPr id="87078" name="Picture 78"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7079" name="Freeform 79"/>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grpSp>
        <p:nvGrpSpPr>
          <p:cNvPr id="12" name="Group 87"/>
          <p:cNvGrpSpPr>
            <a:grpSpLocks/>
          </p:cNvGrpSpPr>
          <p:nvPr/>
        </p:nvGrpSpPr>
        <p:grpSpPr bwMode="auto">
          <a:xfrm>
            <a:off x="1925638" y="2990850"/>
            <a:ext cx="1112837" cy="1219200"/>
            <a:chOff x="4779" y="2386"/>
            <a:chExt cx="701" cy="768"/>
          </a:xfrm>
        </p:grpSpPr>
        <p:sp>
          <p:nvSpPr>
            <p:cNvPr id="87072" name="Line 46"/>
            <p:cNvSpPr>
              <a:spLocks noChangeShapeType="1"/>
            </p:cNvSpPr>
            <p:nvPr/>
          </p:nvSpPr>
          <p:spPr bwMode="auto">
            <a:xfrm>
              <a:off x="5239" y="2812"/>
              <a:ext cx="241" cy="342"/>
            </a:xfrm>
            <a:prstGeom prst="line">
              <a:avLst/>
            </a:prstGeom>
            <a:noFill/>
            <a:ln w="28575">
              <a:solidFill>
                <a:schemeClr val="tx1"/>
              </a:solidFill>
              <a:round/>
              <a:headEnd type="triangle" w="med" len="med"/>
              <a:tailEnd type="triangle" w="med" len="med"/>
            </a:ln>
          </p:spPr>
          <p:txBody>
            <a:bodyPr/>
            <a:lstStyle/>
            <a:p>
              <a:endParaRPr lang="tr-TR"/>
            </a:p>
          </p:txBody>
        </p:sp>
        <p:grpSp>
          <p:nvGrpSpPr>
            <p:cNvPr id="87073" name="Group 84"/>
            <p:cNvGrpSpPr>
              <a:grpSpLocks/>
            </p:cNvGrpSpPr>
            <p:nvPr/>
          </p:nvGrpSpPr>
          <p:grpSpPr bwMode="auto">
            <a:xfrm>
              <a:off x="4779" y="2386"/>
              <a:ext cx="480" cy="474"/>
              <a:chOff x="-44" y="1473"/>
              <a:chExt cx="981" cy="1105"/>
            </a:xfrm>
          </p:grpSpPr>
          <p:pic>
            <p:nvPicPr>
              <p:cNvPr id="87074" name="Picture 85" descr="desktop_computer_stylized_medium"/>
              <p:cNvPicPr>
                <a:picLocks noChangeAspect="1" noChangeArrowheads="1"/>
              </p:cNvPicPr>
              <p:nvPr/>
            </p:nvPicPr>
            <p:blipFill>
              <a:blip r:embed="rId6"/>
              <a:srcRect/>
              <a:stretch>
                <a:fillRect/>
              </a:stretch>
            </p:blipFill>
            <p:spPr bwMode="auto">
              <a:xfrm flipH="1">
                <a:off x="-44" y="1473"/>
                <a:ext cx="981" cy="1105"/>
              </a:xfrm>
              <a:prstGeom prst="rect">
                <a:avLst/>
              </a:prstGeom>
              <a:noFill/>
              <a:ln w="9525">
                <a:noFill/>
                <a:miter lim="800000"/>
                <a:headEnd/>
                <a:tailEnd/>
              </a:ln>
            </p:spPr>
          </p:pic>
          <p:sp>
            <p:nvSpPr>
              <p:cNvPr id="87075" name="Freeform 86"/>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sp>
        <p:nvSpPr>
          <p:cNvPr id="2" name="Veri Yer Tutucusu 1"/>
          <p:cNvSpPr>
            <a:spLocks noGrp="1"/>
          </p:cNvSpPr>
          <p:nvPr>
            <p:ph type="dt" sz="quarter" idx="10"/>
          </p:nvPr>
        </p:nvSpPr>
        <p:spPr/>
        <p:txBody>
          <a:bodyPr/>
          <a:lstStyle/>
          <a:p>
            <a:pPr>
              <a:defRPr/>
            </a:pPr>
            <a:fld id="{B9B9A7EB-2B8A-48C6-9D37-C7E26BFD514C}"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66"/>
                                        </p:tgtEl>
                                        <p:attrNameLst>
                                          <p:attrName>style.visibility</p:attrName>
                                        </p:attrNameLst>
                                      </p:cBhvr>
                                      <p:to>
                                        <p:strVal val="visible"/>
                                      </p:to>
                                    </p:set>
                                    <p:animEffect transition="in" filter="dissolve">
                                      <p:cBhvr>
                                        <p:cTn id="7" dur="500"/>
                                        <p:tgtEl>
                                          <p:spTgt spid="2662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6263"/>
                                        </p:tgtEl>
                                        <p:attrNameLst>
                                          <p:attrName>style.visibility</p:attrName>
                                        </p:attrNameLst>
                                      </p:cBhvr>
                                      <p:to>
                                        <p:strVal val="visible"/>
                                      </p:to>
                                    </p:set>
                                    <p:animEffect transition="in" filter="dissolve">
                                      <p:cBhvr>
                                        <p:cTn id="10" dur="500"/>
                                        <p:tgtEl>
                                          <p:spTgt spid="26626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6267"/>
                                        </p:tgtEl>
                                        <p:attrNameLst>
                                          <p:attrName>style.visibility</p:attrName>
                                        </p:attrNameLst>
                                      </p:cBhvr>
                                      <p:to>
                                        <p:strVal val="visible"/>
                                      </p:to>
                                    </p:set>
                                    <p:animEffect transition="in" filter="dissolve">
                                      <p:cBhvr>
                                        <p:cTn id="15" dur="500"/>
                                        <p:tgtEl>
                                          <p:spTgt spid="266267"/>
                                        </p:tgtEl>
                                      </p:cBhvr>
                                    </p:animEffect>
                                  </p:childTnLst>
                                </p:cTn>
                              </p:par>
                              <p:par>
                                <p:cTn id="16" presetID="9" presetClass="exit" presetSubtype="0" fill="hold" nodeType="withEffect">
                                  <p:stCondLst>
                                    <p:cond delay="0"/>
                                  </p:stCondLst>
                                  <p:childTnLst>
                                    <p:animEffect transition="out" filter="dissolv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9" presetClass="entr" presetSubtype="0" fill="hold" grpId="0" nodeType="withEffect">
                                  <p:stCondLst>
                                    <p:cond delay="0"/>
                                  </p:stCondLst>
                                  <p:childTnLst>
                                    <p:set>
                                      <p:cBhvr>
                                        <p:cTn id="20" dur="1" fill="hold">
                                          <p:stCondLst>
                                            <p:cond delay="0"/>
                                          </p:stCondLst>
                                        </p:cTn>
                                        <p:tgtEl>
                                          <p:spTgt spid="266264"/>
                                        </p:tgtEl>
                                        <p:attrNameLst>
                                          <p:attrName>style.visibility</p:attrName>
                                        </p:attrNameLst>
                                      </p:cBhvr>
                                      <p:to>
                                        <p:strVal val="visible"/>
                                      </p:to>
                                    </p:set>
                                    <p:animEffect transition="in" filter="dissolve">
                                      <p:cBhvr>
                                        <p:cTn id="21" dur="500"/>
                                        <p:tgtEl>
                                          <p:spTgt spid="2662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66268"/>
                                        </p:tgtEl>
                                        <p:attrNameLst>
                                          <p:attrName>style.visibility</p:attrName>
                                        </p:attrNameLst>
                                      </p:cBhvr>
                                      <p:to>
                                        <p:strVal val="visible"/>
                                      </p:to>
                                    </p:set>
                                    <p:animEffect transition="in" filter="dissolve">
                                      <p:cBhvr>
                                        <p:cTn id="26" dur="500"/>
                                        <p:tgtEl>
                                          <p:spTgt spid="266268"/>
                                        </p:tgtEl>
                                      </p:cBhvr>
                                    </p:animEffect>
                                  </p:childTnLst>
                                </p:cTn>
                              </p:par>
                              <p:par>
                                <p:cTn id="27" presetID="9" presetClass="exit" presetSubtype="0" fill="hold" nodeType="withEffect">
                                  <p:stCondLst>
                                    <p:cond delay="0"/>
                                  </p:stCondLst>
                                  <p:childTnLst>
                                    <p:animEffect transition="out" filter="dissolv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9" presetClass="entr" presetSubtype="0" fill="hold" grpId="0" nodeType="withEffect">
                                  <p:stCondLst>
                                    <p:cond delay="0"/>
                                  </p:stCondLst>
                                  <p:childTnLst>
                                    <p:set>
                                      <p:cBhvr>
                                        <p:cTn id="31" dur="1" fill="hold">
                                          <p:stCondLst>
                                            <p:cond delay="0"/>
                                          </p:stCondLst>
                                        </p:cTn>
                                        <p:tgtEl>
                                          <p:spTgt spid="266265"/>
                                        </p:tgtEl>
                                        <p:attrNameLst>
                                          <p:attrName>style.visibility</p:attrName>
                                        </p:attrNameLst>
                                      </p:cBhvr>
                                      <p:to>
                                        <p:strVal val="visible"/>
                                      </p:to>
                                    </p:set>
                                    <p:animEffect transition="in" filter="dissolve">
                                      <p:cBhvr>
                                        <p:cTn id="32" dur="500"/>
                                        <p:tgtEl>
                                          <p:spTgt spid="266265"/>
                                        </p:tgtEl>
                                      </p:cBhvr>
                                    </p:animEffect>
                                  </p:childTnLst>
                                </p:cTn>
                              </p:par>
                              <p:par>
                                <p:cTn id="33" presetID="3" presetClass="exit" presetSubtype="10" fill="hold" grpId="1" nodeType="withEffect">
                                  <p:stCondLst>
                                    <p:cond delay="0"/>
                                  </p:stCondLst>
                                  <p:childTnLst>
                                    <p:animEffect transition="out" filter="blinds(horizontal)">
                                      <p:cBhvr>
                                        <p:cTn id="34" dur="500"/>
                                        <p:tgtEl>
                                          <p:spTgt spid="266263"/>
                                        </p:tgtEl>
                                      </p:cBhvr>
                                    </p:animEffect>
                                    <p:set>
                                      <p:cBhvr>
                                        <p:cTn id="35" dur="1" fill="hold">
                                          <p:stCondLst>
                                            <p:cond delay="499"/>
                                          </p:stCondLst>
                                        </p:cTn>
                                        <p:tgtEl>
                                          <p:spTgt spid="266263"/>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66269"/>
                                        </p:tgtEl>
                                        <p:attrNameLst>
                                          <p:attrName>style.visibility</p:attrName>
                                        </p:attrNameLst>
                                      </p:cBhvr>
                                      <p:to>
                                        <p:strVal val="visible"/>
                                      </p:to>
                                    </p:set>
                                    <p:animEffect transition="in" filter="dissolve">
                                      <p:cBhvr>
                                        <p:cTn id="40" dur="500"/>
                                        <p:tgtEl>
                                          <p:spTgt spid="26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3" grpId="0" animBg="1"/>
      <p:bldP spid="266263" grpId="1" animBg="1"/>
      <p:bldP spid="266264" grpId="0" animBg="1"/>
      <p:bldP spid="266265" grpId="0" animBg="1"/>
      <p:bldP spid="266266" grpId="0"/>
      <p:bldP spid="266267" grpId="0"/>
      <p:bldP spid="266268" grpId="0"/>
      <p:bldP spid="26626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3"/>
          <p:cNvSpPr>
            <a:spLocks noGrp="1"/>
          </p:cNvSpPr>
          <p:nvPr>
            <p:ph type="title"/>
          </p:nvPr>
        </p:nvSpPr>
        <p:spPr>
          <a:xfrm>
            <a:off x="500063" y="131763"/>
            <a:ext cx="7772400" cy="1143000"/>
          </a:xfrm>
        </p:spPr>
        <p:txBody>
          <a:bodyPr/>
          <a:lstStyle/>
          <a:p>
            <a:r>
              <a:rPr lang="en-US" smtClean="0">
                <a:ea typeface="ＭＳ Ｐゴシック" pitchFamily="34" charset="-128"/>
              </a:rPr>
              <a:t>Distributed Hash Table (DHT)</a:t>
            </a:r>
          </a:p>
        </p:txBody>
      </p:sp>
      <p:sp>
        <p:nvSpPr>
          <p:cNvPr id="88067" name="Content Placeholder 4"/>
          <p:cNvSpPr>
            <a:spLocks noGrp="1"/>
          </p:cNvSpPr>
          <p:nvPr>
            <p:ph idx="1"/>
          </p:nvPr>
        </p:nvSpPr>
        <p:spPr>
          <a:xfrm>
            <a:off x="568325" y="1411288"/>
            <a:ext cx="7772400" cy="4648200"/>
          </a:xfrm>
        </p:spPr>
        <p:txBody>
          <a:bodyPr/>
          <a:lstStyle/>
          <a:p>
            <a:r>
              <a:rPr lang="en-US" sz="3200" smtClean="0">
                <a:ea typeface="ＭＳ Ｐゴシック" pitchFamily="34" charset="-128"/>
              </a:rPr>
              <a:t>DHT: a </a:t>
            </a:r>
            <a:r>
              <a:rPr lang="en-US" sz="3200" i="1" smtClean="0">
                <a:solidFill>
                  <a:srgbClr val="C00000"/>
                </a:solidFill>
                <a:ea typeface="ＭＳ Ｐゴシック" pitchFamily="34" charset="-128"/>
              </a:rPr>
              <a:t>distributed P2P database</a:t>
            </a:r>
          </a:p>
          <a:p>
            <a:r>
              <a:rPr lang="en-US" sz="3200" smtClean="0">
                <a:ea typeface="ＭＳ Ｐゴシック" pitchFamily="34" charset="-128"/>
              </a:rPr>
              <a:t>database has </a:t>
            </a:r>
            <a:r>
              <a:rPr lang="en-US" sz="3200" smtClean="0">
                <a:solidFill>
                  <a:srgbClr val="CC0000"/>
                </a:solidFill>
                <a:ea typeface="ＭＳ Ｐゴシック" pitchFamily="34" charset="-128"/>
              </a:rPr>
              <a:t>(key, value) </a:t>
            </a:r>
            <a:r>
              <a:rPr lang="en-US" sz="3200" smtClean="0">
                <a:ea typeface="ＭＳ Ｐゴシック" pitchFamily="34" charset="-128"/>
              </a:rPr>
              <a:t>pairs; examples: </a:t>
            </a:r>
          </a:p>
          <a:p>
            <a:pPr lvl="1"/>
            <a:r>
              <a:rPr lang="en-US" sz="2800" smtClean="0">
                <a:ea typeface="ＭＳ Ｐゴシック" pitchFamily="34" charset="-128"/>
              </a:rPr>
              <a:t>key: ss number; value: human name</a:t>
            </a:r>
          </a:p>
          <a:p>
            <a:pPr lvl="1"/>
            <a:r>
              <a:rPr lang="en-US" sz="2800" smtClean="0">
                <a:ea typeface="ＭＳ Ｐゴシック" pitchFamily="34" charset="-128"/>
              </a:rPr>
              <a:t>key: movie title; value: IP address</a:t>
            </a:r>
          </a:p>
          <a:p>
            <a:r>
              <a:rPr lang="en-US" sz="3200" smtClean="0">
                <a:ea typeface="ＭＳ Ｐゴシック" pitchFamily="34" charset="-128"/>
              </a:rPr>
              <a:t>Distribute the (key, value) pairs over the (millions of peers)</a:t>
            </a:r>
          </a:p>
          <a:p>
            <a:r>
              <a:rPr lang="en-US" sz="3200" smtClean="0">
                <a:ea typeface="ＭＳ Ｐゴシック" pitchFamily="34" charset="-128"/>
              </a:rPr>
              <a:t>a peer </a:t>
            </a:r>
            <a:r>
              <a:rPr lang="en-US" sz="3200" smtClean="0">
                <a:solidFill>
                  <a:srgbClr val="CC0000"/>
                </a:solidFill>
                <a:ea typeface="ＭＳ Ｐゴシック" pitchFamily="34" charset="-128"/>
              </a:rPr>
              <a:t>queries </a:t>
            </a:r>
            <a:r>
              <a:rPr lang="en-US" sz="3200" smtClean="0">
                <a:ea typeface="ＭＳ Ｐゴシック" pitchFamily="34" charset="-128"/>
              </a:rPr>
              <a:t>DHT with key</a:t>
            </a:r>
          </a:p>
          <a:p>
            <a:pPr lvl="1"/>
            <a:r>
              <a:rPr lang="en-US" sz="2800" smtClean="0">
                <a:ea typeface="ＭＳ Ｐゴシック" pitchFamily="34" charset="-128"/>
              </a:rPr>
              <a:t>DHT returns values that match the key</a:t>
            </a:r>
          </a:p>
          <a:p>
            <a:r>
              <a:rPr lang="en-US" sz="3200" smtClean="0">
                <a:ea typeface="ＭＳ Ｐゴシック" pitchFamily="34" charset="-128"/>
              </a:rPr>
              <a:t>peers can also </a:t>
            </a:r>
            <a:r>
              <a:rPr lang="en-US" sz="3200" smtClean="0">
                <a:solidFill>
                  <a:srgbClr val="CC0000"/>
                </a:solidFill>
                <a:ea typeface="ＭＳ Ｐゴシック" pitchFamily="34" charset="-128"/>
              </a:rPr>
              <a:t>insert </a:t>
            </a:r>
            <a:r>
              <a:rPr lang="en-US" sz="3200" smtClean="0">
                <a:ea typeface="ＭＳ Ｐゴシック" pitchFamily="34" charset="-128"/>
              </a:rPr>
              <a:t>(key, value) pairs</a:t>
            </a:r>
          </a:p>
        </p:txBody>
      </p:sp>
      <p:sp>
        <p:nvSpPr>
          <p:cNvPr id="88068" name="Footer Placeholder 2"/>
          <p:cNvSpPr txBox="1">
            <a:spLocks noGrp="1"/>
          </p:cNvSpPr>
          <p:nvPr/>
        </p:nvSpPr>
        <p:spPr bwMode="auto">
          <a:xfrm>
            <a:off x="7618413" y="6532563"/>
            <a:ext cx="1452562" cy="285750"/>
          </a:xfrm>
          <a:prstGeom prst="rect">
            <a:avLst/>
          </a:prstGeom>
          <a:noFill/>
          <a:ln w="9525">
            <a:noFill/>
            <a:miter lim="800000"/>
            <a:headEnd/>
            <a:tailEnd/>
          </a:ln>
        </p:spPr>
        <p:txBody>
          <a:bodyPr/>
          <a:lstStyle/>
          <a:p>
            <a:pPr algn="r">
              <a:spcBef>
                <a:spcPct val="0"/>
              </a:spcBef>
              <a:buClrTx/>
              <a:buSzTx/>
              <a:buFontTx/>
              <a:buNone/>
            </a:pPr>
            <a:r>
              <a:rPr lang="en-US" sz="1200">
                <a:solidFill>
                  <a:srgbClr val="000000"/>
                </a:solidFill>
                <a:cs typeface="Arial" charset="0"/>
              </a:rPr>
              <a:t>Application  2-</a:t>
            </a:r>
            <a:fld id="{24F9CD7A-FE99-45BD-871D-59D40C37B72B}" type="slidenum">
              <a:rPr lang="en-US" sz="1200">
                <a:solidFill>
                  <a:srgbClr val="000000"/>
                </a:solidFill>
                <a:cs typeface="Arial" charset="0"/>
              </a:rPr>
              <a:pPr algn="r">
                <a:spcBef>
                  <a:spcPct val="0"/>
                </a:spcBef>
                <a:buClrTx/>
                <a:buSzTx/>
                <a:buFontTx/>
                <a:buNone/>
              </a:pPr>
              <a:t>85</a:t>
            </a:fld>
            <a:endParaRPr lang="en-US" sz="1200">
              <a:solidFill>
                <a:srgbClr val="000000"/>
              </a:solidFill>
              <a:cs typeface="Arial" charset="0"/>
            </a:endParaRPr>
          </a:p>
        </p:txBody>
      </p:sp>
      <p:pic>
        <p:nvPicPr>
          <p:cNvPr id="88069" name="Picture 18" descr="underline_base"/>
          <p:cNvPicPr>
            <a:picLocks noChangeArrowheads="1"/>
          </p:cNvPicPr>
          <p:nvPr/>
        </p:nvPicPr>
        <p:blipFill>
          <a:blip r:embed="rId2"/>
          <a:srcRect/>
          <a:stretch>
            <a:fillRect/>
          </a:stretch>
        </p:blipFill>
        <p:spPr bwMode="auto">
          <a:xfrm>
            <a:off x="585788" y="993775"/>
            <a:ext cx="63992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528E3927-5E78-4223-8B00-BC7269F1704B}" type="datetime1">
              <a:rPr/>
              <a:pPr>
                <a:defRPr/>
              </a:pPr>
              <a:t>10/16/2012</a:t>
            </a:fld>
            <a:endParaRPr dirty="0"/>
          </a:p>
        </p:txBody>
      </p:sp>
      <p:sp>
        <p:nvSpPr>
          <p:cNvPr id="3" name="Altbilgi Yer Tutucusu 2"/>
          <p:cNvSpPr>
            <a:spLocks noGrp="1"/>
          </p:cNvSpPr>
          <p:nvPr>
            <p:ph type="ftr" sz="quarter" idx="11"/>
          </p:nvPr>
        </p:nvSpPr>
        <p:spPr/>
        <p:txBody>
          <a:bodyPr/>
          <a:lstStyle/>
          <a:p>
            <a:pPr>
              <a:defRPr/>
            </a:pPr>
            <a:r>
              <a:rPr lang="tr-TR"/>
              <a:t>Computer Networks                     Application Layer</a:t>
            </a:r>
            <a:endParaRPr lang="en-US" dirty="0"/>
          </a:p>
        </p:txBody>
      </p:sp>
      <p:sp>
        <p:nvSpPr>
          <p:cNvPr id="88072" name="Slayt Numarası Yer Tutucusu 3"/>
          <p:cNvSpPr>
            <a:spLocks noGrp="1"/>
          </p:cNvSpPr>
          <p:nvPr>
            <p:ph type="sldNum" sz="quarter" idx="12"/>
          </p:nvPr>
        </p:nvSpPr>
        <p:spPr>
          <a:noFill/>
        </p:spPr>
        <p:txBody>
          <a:bodyPr/>
          <a:lstStyle/>
          <a:p>
            <a:r>
              <a:rPr lang="en-US" smtClean="0"/>
              <a:t>2-</a:t>
            </a:r>
            <a:fld id="{89D0EA4C-A04F-4137-9BE6-572D32898FB5}"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511175" y="84138"/>
            <a:ext cx="7772400" cy="1143000"/>
          </a:xfrm>
        </p:spPr>
        <p:txBody>
          <a:bodyPr/>
          <a:lstStyle/>
          <a:p>
            <a:r>
              <a:rPr lang="en-US" smtClean="0">
                <a:ea typeface="ＭＳ Ｐゴシック" pitchFamily="34" charset="-128"/>
              </a:rPr>
              <a:t>Q: how to assign keys to peers?</a:t>
            </a:r>
          </a:p>
        </p:txBody>
      </p:sp>
      <p:sp>
        <p:nvSpPr>
          <p:cNvPr id="89091" name="Content Placeholder 2"/>
          <p:cNvSpPr>
            <a:spLocks noGrp="1"/>
          </p:cNvSpPr>
          <p:nvPr>
            <p:ph idx="1"/>
          </p:nvPr>
        </p:nvSpPr>
        <p:spPr>
          <a:xfrm>
            <a:off x="633413" y="1284288"/>
            <a:ext cx="7772400" cy="4648200"/>
          </a:xfrm>
        </p:spPr>
        <p:txBody>
          <a:bodyPr/>
          <a:lstStyle/>
          <a:p>
            <a:r>
              <a:rPr lang="en-US" sz="3200" smtClean="0">
                <a:ea typeface="ＭＳ Ｐゴシック" pitchFamily="34" charset="-128"/>
              </a:rPr>
              <a:t>central issue:</a:t>
            </a:r>
          </a:p>
          <a:p>
            <a:pPr lvl="1"/>
            <a:r>
              <a:rPr lang="en-US" sz="2800" smtClean="0">
                <a:ea typeface="ＭＳ Ｐゴシック" pitchFamily="34" charset="-128"/>
              </a:rPr>
              <a:t>assigning (key, value) pairs to peers.</a:t>
            </a:r>
          </a:p>
          <a:p>
            <a:r>
              <a:rPr lang="en-US" sz="3200" smtClean="0">
                <a:ea typeface="ＭＳ Ｐゴシック" pitchFamily="34" charset="-128"/>
              </a:rPr>
              <a:t>basic idea: </a:t>
            </a:r>
          </a:p>
          <a:p>
            <a:pPr lvl="1"/>
            <a:r>
              <a:rPr lang="en-US" sz="2800" smtClean="0">
                <a:ea typeface="ＭＳ Ｐゴシック" pitchFamily="34" charset="-128"/>
              </a:rPr>
              <a:t>convert each key to an integer</a:t>
            </a:r>
          </a:p>
          <a:p>
            <a:pPr lvl="1"/>
            <a:r>
              <a:rPr lang="en-US" sz="2800" smtClean="0">
                <a:ea typeface="ＭＳ Ｐゴシック" pitchFamily="34" charset="-128"/>
              </a:rPr>
              <a:t>Assign integer to each peer</a:t>
            </a:r>
          </a:p>
          <a:p>
            <a:pPr lvl="1"/>
            <a:r>
              <a:rPr lang="en-US" sz="2800" smtClean="0">
                <a:ea typeface="ＭＳ Ｐゴシック" pitchFamily="34" charset="-128"/>
              </a:rPr>
              <a:t>put (key,value) pair in the peer that is </a:t>
            </a:r>
            <a:r>
              <a:rPr lang="en-US" sz="2800" smtClean="0">
                <a:solidFill>
                  <a:srgbClr val="C00000"/>
                </a:solidFill>
                <a:ea typeface="ＭＳ Ｐゴシック" pitchFamily="34" charset="-128"/>
              </a:rPr>
              <a:t>closest</a:t>
            </a:r>
            <a:r>
              <a:rPr lang="en-US" sz="2800" smtClean="0">
                <a:ea typeface="ＭＳ Ｐゴシック" pitchFamily="34" charset="-128"/>
              </a:rPr>
              <a:t> to the key</a:t>
            </a:r>
          </a:p>
          <a:p>
            <a:pPr>
              <a:buFont typeface="Wingdings" pitchFamily="2" charset="2"/>
              <a:buNone/>
            </a:pPr>
            <a:endParaRPr lang="en-US" smtClean="0">
              <a:ea typeface="ＭＳ Ｐゴシック" pitchFamily="34" charset="-128"/>
            </a:endParaRPr>
          </a:p>
        </p:txBody>
      </p:sp>
      <p:sp>
        <p:nvSpPr>
          <p:cNvPr id="89092" name="Footer Placeholder 2"/>
          <p:cNvSpPr txBox="1">
            <a:spLocks noGrp="1"/>
          </p:cNvSpPr>
          <p:nvPr/>
        </p:nvSpPr>
        <p:spPr bwMode="auto">
          <a:xfrm>
            <a:off x="7618413" y="6532563"/>
            <a:ext cx="1452562" cy="285750"/>
          </a:xfrm>
          <a:prstGeom prst="rect">
            <a:avLst/>
          </a:prstGeom>
          <a:noFill/>
          <a:ln w="9525">
            <a:noFill/>
            <a:miter lim="800000"/>
            <a:headEnd/>
            <a:tailEnd/>
          </a:ln>
        </p:spPr>
        <p:txBody>
          <a:bodyPr/>
          <a:lstStyle/>
          <a:p>
            <a:pPr algn="r">
              <a:spcBef>
                <a:spcPct val="0"/>
              </a:spcBef>
              <a:buClrTx/>
              <a:buSzTx/>
              <a:buFontTx/>
              <a:buNone/>
            </a:pPr>
            <a:r>
              <a:rPr lang="en-US" sz="1200">
                <a:solidFill>
                  <a:srgbClr val="000000"/>
                </a:solidFill>
                <a:cs typeface="Arial" charset="0"/>
              </a:rPr>
              <a:t>Application  2-</a:t>
            </a:r>
            <a:fld id="{F3AC0CB2-CB9C-413F-9E48-ED3A429FF5FA}" type="slidenum">
              <a:rPr lang="en-US" sz="1200">
                <a:solidFill>
                  <a:srgbClr val="000000"/>
                </a:solidFill>
                <a:cs typeface="Arial" charset="0"/>
              </a:rPr>
              <a:pPr algn="r">
                <a:spcBef>
                  <a:spcPct val="0"/>
                </a:spcBef>
                <a:buClrTx/>
                <a:buSzTx/>
                <a:buFontTx/>
                <a:buNone/>
              </a:pPr>
              <a:t>86</a:t>
            </a:fld>
            <a:endParaRPr lang="en-US" sz="1200">
              <a:solidFill>
                <a:srgbClr val="000000"/>
              </a:solidFill>
              <a:cs typeface="Arial" charset="0"/>
            </a:endParaRPr>
          </a:p>
        </p:txBody>
      </p:sp>
      <p:pic>
        <p:nvPicPr>
          <p:cNvPr id="89093" name="Picture 16" descr="underline_base"/>
          <p:cNvPicPr>
            <a:picLocks noChangeArrowheads="1"/>
          </p:cNvPicPr>
          <p:nvPr/>
        </p:nvPicPr>
        <p:blipFill>
          <a:blip r:embed="rId2"/>
          <a:srcRect/>
          <a:stretch>
            <a:fillRect/>
          </a:stretch>
        </p:blipFill>
        <p:spPr bwMode="auto">
          <a:xfrm>
            <a:off x="595313" y="909638"/>
            <a:ext cx="7313612" cy="173037"/>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508851C6-1B33-4E4F-9E81-21B4E268974B}" type="datetime1">
              <a:rPr/>
              <a:pPr>
                <a:defRPr/>
              </a:pPr>
              <a:t>10/16/2012</a:t>
            </a:fld>
            <a:endParaRPr dirty="0"/>
          </a:p>
        </p:txBody>
      </p:sp>
      <p:sp>
        <p:nvSpPr>
          <p:cNvPr id="3" name="Altbilgi Yer Tutucusu 2"/>
          <p:cNvSpPr>
            <a:spLocks noGrp="1"/>
          </p:cNvSpPr>
          <p:nvPr>
            <p:ph type="ftr" sz="quarter" idx="11"/>
          </p:nvPr>
        </p:nvSpPr>
        <p:spPr/>
        <p:txBody>
          <a:bodyPr/>
          <a:lstStyle/>
          <a:p>
            <a:pPr>
              <a:defRPr/>
            </a:pPr>
            <a:r>
              <a:rPr lang="tr-TR"/>
              <a:t>Computer Networks                     Application Layer</a:t>
            </a:r>
            <a:endParaRPr lang="en-US" dirty="0"/>
          </a:p>
        </p:txBody>
      </p:sp>
      <p:sp>
        <p:nvSpPr>
          <p:cNvPr id="89096" name="Slayt Numarası Yer Tutucusu 3"/>
          <p:cNvSpPr>
            <a:spLocks noGrp="1"/>
          </p:cNvSpPr>
          <p:nvPr>
            <p:ph type="sldNum" sz="quarter" idx="12"/>
          </p:nvPr>
        </p:nvSpPr>
        <p:spPr>
          <a:noFill/>
        </p:spPr>
        <p:txBody>
          <a:bodyPr/>
          <a:lstStyle/>
          <a:p>
            <a:r>
              <a:rPr lang="en-US" smtClean="0"/>
              <a:t>2-</a:t>
            </a:r>
            <a:fld id="{FACAA8C6-4007-4118-BA20-03B59D6476CA}"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533400" y="179388"/>
            <a:ext cx="7772400" cy="1143000"/>
          </a:xfrm>
        </p:spPr>
        <p:txBody>
          <a:bodyPr/>
          <a:lstStyle/>
          <a:p>
            <a:r>
              <a:rPr lang="en-US" smtClean="0">
                <a:ea typeface="ＭＳ Ｐゴシック" pitchFamily="34" charset="-128"/>
              </a:rPr>
              <a:t>DHT identifiers</a:t>
            </a:r>
          </a:p>
        </p:txBody>
      </p:sp>
      <p:sp>
        <p:nvSpPr>
          <p:cNvPr id="90115" name="Content Placeholder 2"/>
          <p:cNvSpPr>
            <a:spLocks noGrp="1"/>
          </p:cNvSpPr>
          <p:nvPr>
            <p:ph idx="1"/>
          </p:nvPr>
        </p:nvSpPr>
        <p:spPr>
          <a:xfrm>
            <a:off x="457200" y="1455738"/>
            <a:ext cx="8686800" cy="4525962"/>
          </a:xfrm>
        </p:spPr>
        <p:txBody>
          <a:bodyPr/>
          <a:lstStyle/>
          <a:p>
            <a:r>
              <a:rPr lang="en-US" sz="3200" smtClean="0">
                <a:ea typeface="ＭＳ Ｐゴシック" pitchFamily="34" charset="-128"/>
              </a:rPr>
              <a:t>assign integer identifier to each peer in range [0,2</a:t>
            </a:r>
            <a:r>
              <a:rPr lang="en-US" sz="3200" baseline="30000" smtClean="0">
                <a:ea typeface="ＭＳ Ｐゴシック" pitchFamily="34" charset="-128"/>
              </a:rPr>
              <a:t>n</a:t>
            </a:r>
            <a:r>
              <a:rPr lang="en-US" sz="3200" smtClean="0">
                <a:ea typeface="ＭＳ Ｐゴシック" pitchFamily="34" charset="-128"/>
              </a:rPr>
              <a:t>-1] for some </a:t>
            </a:r>
            <a:r>
              <a:rPr lang="en-US" sz="3200" i="1" smtClean="0">
                <a:ea typeface="ＭＳ Ｐゴシック" pitchFamily="34" charset="-128"/>
              </a:rPr>
              <a:t>n</a:t>
            </a:r>
            <a:r>
              <a:rPr lang="en-US" sz="3200" smtClean="0">
                <a:ea typeface="ＭＳ Ｐゴシック" pitchFamily="34" charset="-128"/>
              </a:rPr>
              <a:t>.</a:t>
            </a:r>
          </a:p>
          <a:p>
            <a:pPr lvl="1"/>
            <a:r>
              <a:rPr lang="en-US" sz="2800" smtClean="0">
                <a:ea typeface="ＭＳ Ｐゴシック" pitchFamily="34" charset="-128"/>
              </a:rPr>
              <a:t>each identifier represented by </a:t>
            </a:r>
            <a:r>
              <a:rPr lang="en-US" sz="2800" i="1" smtClean="0">
                <a:ea typeface="ＭＳ Ｐゴシック" pitchFamily="34" charset="-128"/>
              </a:rPr>
              <a:t>n</a:t>
            </a:r>
            <a:r>
              <a:rPr lang="en-US" sz="2800" smtClean="0">
                <a:ea typeface="ＭＳ Ｐゴシック" pitchFamily="34" charset="-128"/>
              </a:rPr>
              <a:t> bits.</a:t>
            </a:r>
          </a:p>
          <a:p>
            <a:endParaRPr lang="en-US" sz="3200" smtClean="0">
              <a:ea typeface="ＭＳ Ｐゴシック" pitchFamily="34" charset="-128"/>
            </a:endParaRPr>
          </a:p>
          <a:p>
            <a:r>
              <a:rPr lang="en-US" sz="3200" smtClean="0">
                <a:ea typeface="ＭＳ Ｐゴシック" pitchFamily="34" charset="-128"/>
              </a:rPr>
              <a:t>require each key to be an integer in same range</a:t>
            </a:r>
          </a:p>
          <a:p>
            <a:r>
              <a:rPr lang="en-US" sz="3200" smtClean="0">
                <a:ea typeface="ＭＳ Ｐゴシック" pitchFamily="34" charset="-128"/>
              </a:rPr>
              <a:t>to get integer key, hash original key</a:t>
            </a:r>
          </a:p>
          <a:p>
            <a:pPr lvl="1"/>
            <a:r>
              <a:rPr lang="en-US" sz="2800" i="1" smtClean="0">
                <a:ea typeface="ＭＳ Ｐゴシック" pitchFamily="34" charset="-128"/>
              </a:rPr>
              <a:t>e.g., </a:t>
            </a:r>
            <a:r>
              <a:rPr lang="en-US" sz="2800" smtClean="0">
                <a:ea typeface="ＭＳ Ｐゴシック" pitchFamily="34" charset="-128"/>
              </a:rPr>
              <a:t>key = </a:t>
            </a:r>
            <a:r>
              <a:rPr lang="en-US" sz="2800" smtClean="0">
                <a:solidFill>
                  <a:srgbClr val="CC0000"/>
                </a:solidFill>
                <a:ea typeface="ＭＳ Ｐゴシック" pitchFamily="34" charset="-128"/>
              </a:rPr>
              <a:t>hash</a:t>
            </a:r>
            <a:r>
              <a:rPr lang="en-US" sz="2800" smtClean="0">
                <a:ea typeface="ＭＳ Ｐゴシック" pitchFamily="34" charset="-128"/>
              </a:rPr>
              <a:t>(</a:t>
            </a:r>
            <a:r>
              <a:rPr lang="ja-JP" altLang="en-US" sz="2800" smtClean="0">
                <a:ea typeface="ＭＳ Ｐゴシック" pitchFamily="34" charset="-128"/>
              </a:rPr>
              <a:t>“</a:t>
            </a:r>
            <a:r>
              <a:rPr lang="en-US" altLang="ja-JP" sz="2800" smtClean="0">
                <a:ea typeface="ＭＳ Ｐゴシック" pitchFamily="34" charset="-128"/>
              </a:rPr>
              <a:t>Led Zeppelin IV</a:t>
            </a:r>
            <a:r>
              <a:rPr lang="ja-JP" altLang="en-US" sz="2800" smtClean="0">
                <a:ea typeface="ＭＳ Ｐゴシック" pitchFamily="34" charset="-128"/>
              </a:rPr>
              <a:t>”</a:t>
            </a:r>
            <a:r>
              <a:rPr lang="en-US" altLang="ja-JP" sz="2800" smtClean="0">
                <a:ea typeface="ＭＳ Ｐゴシック" pitchFamily="34" charset="-128"/>
              </a:rPr>
              <a:t>)</a:t>
            </a:r>
          </a:p>
          <a:p>
            <a:pPr lvl="1"/>
            <a:r>
              <a:rPr lang="en-US" sz="2800" smtClean="0">
                <a:ea typeface="ＭＳ Ｐゴシック" pitchFamily="34" charset="-128"/>
              </a:rPr>
              <a:t>this is why its is referred to as a </a:t>
            </a:r>
            <a:r>
              <a:rPr lang="en-US" sz="2800" i="1" smtClean="0">
                <a:solidFill>
                  <a:srgbClr val="CC0000"/>
                </a:solidFill>
                <a:ea typeface="ＭＳ Ｐゴシック" pitchFamily="34" charset="-128"/>
              </a:rPr>
              <a:t>distributed </a:t>
            </a:r>
            <a:r>
              <a:rPr lang="ja-JP" altLang="en-US" sz="2800" i="1" smtClean="0">
                <a:solidFill>
                  <a:srgbClr val="CC0000"/>
                </a:solidFill>
                <a:ea typeface="ＭＳ Ｐゴシック" pitchFamily="34" charset="-128"/>
              </a:rPr>
              <a:t>“</a:t>
            </a:r>
            <a:r>
              <a:rPr lang="en-US" altLang="ja-JP" sz="2800" i="1" smtClean="0">
                <a:solidFill>
                  <a:srgbClr val="CC0000"/>
                </a:solidFill>
                <a:ea typeface="ＭＳ Ｐゴシック" pitchFamily="34" charset="-128"/>
              </a:rPr>
              <a:t>hash</a:t>
            </a:r>
            <a:r>
              <a:rPr lang="ja-JP" altLang="en-US" sz="2800" i="1" smtClean="0">
                <a:solidFill>
                  <a:srgbClr val="CC0000"/>
                </a:solidFill>
                <a:ea typeface="ＭＳ Ｐゴシック" pitchFamily="34" charset="-128"/>
              </a:rPr>
              <a:t>”</a:t>
            </a:r>
            <a:r>
              <a:rPr lang="en-US" altLang="ja-JP" sz="2800" i="1" smtClean="0">
                <a:solidFill>
                  <a:srgbClr val="CC0000"/>
                </a:solidFill>
                <a:ea typeface="ＭＳ Ｐゴシック" pitchFamily="34" charset="-128"/>
              </a:rPr>
              <a:t> table</a:t>
            </a:r>
            <a:endParaRPr lang="en-US" sz="2800" i="1" smtClean="0">
              <a:solidFill>
                <a:srgbClr val="CC0000"/>
              </a:solidFill>
              <a:ea typeface="ＭＳ Ｐゴシック" pitchFamily="34" charset="-128"/>
            </a:endParaRPr>
          </a:p>
        </p:txBody>
      </p:sp>
      <p:sp>
        <p:nvSpPr>
          <p:cNvPr id="90116" name="Footer Placeholder 2"/>
          <p:cNvSpPr txBox="1">
            <a:spLocks noGrp="1"/>
          </p:cNvSpPr>
          <p:nvPr/>
        </p:nvSpPr>
        <p:spPr bwMode="auto">
          <a:xfrm>
            <a:off x="7618413" y="6532563"/>
            <a:ext cx="1452562" cy="285750"/>
          </a:xfrm>
          <a:prstGeom prst="rect">
            <a:avLst/>
          </a:prstGeom>
          <a:noFill/>
          <a:ln w="9525">
            <a:noFill/>
            <a:miter lim="800000"/>
            <a:headEnd/>
            <a:tailEnd/>
          </a:ln>
        </p:spPr>
        <p:txBody>
          <a:bodyPr/>
          <a:lstStyle/>
          <a:p>
            <a:pPr algn="r">
              <a:spcBef>
                <a:spcPct val="0"/>
              </a:spcBef>
              <a:buClrTx/>
              <a:buSzTx/>
              <a:buFontTx/>
              <a:buNone/>
            </a:pPr>
            <a:r>
              <a:rPr lang="en-US" sz="1200">
                <a:solidFill>
                  <a:srgbClr val="000000"/>
                </a:solidFill>
                <a:cs typeface="Arial" charset="0"/>
              </a:rPr>
              <a:t>Application  2-</a:t>
            </a:r>
            <a:fld id="{CEE04B78-AB44-4E2F-8101-1C36A189EA55}" type="slidenum">
              <a:rPr lang="en-US" sz="1200">
                <a:solidFill>
                  <a:srgbClr val="000000"/>
                </a:solidFill>
                <a:cs typeface="Arial" charset="0"/>
              </a:rPr>
              <a:pPr algn="r">
                <a:spcBef>
                  <a:spcPct val="0"/>
                </a:spcBef>
                <a:buClrTx/>
                <a:buSzTx/>
                <a:buFontTx/>
                <a:buNone/>
              </a:pPr>
              <a:t>87</a:t>
            </a:fld>
            <a:endParaRPr lang="en-US" sz="1200">
              <a:solidFill>
                <a:srgbClr val="000000"/>
              </a:solidFill>
              <a:cs typeface="Arial" charset="0"/>
            </a:endParaRPr>
          </a:p>
        </p:txBody>
      </p:sp>
      <p:pic>
        <p:nvPicPr>
          <p:cNvPr id="90117" name="Picture 24" descr="underline_base"/>
          <p:cNvPicPr>
            <a:picLocks noChangeArrowheads="1"/>
          </p:cNvPicPr>
          <p:nvPr/>
        </p:nvPicPr>
        <p:blipFill>
          <a:blip r:embed="rId2"/>
          <a:srcRect/>
          <a:stretch>
            <a:fillRect/>
          </a:stretch>
        </p:blipFill>
        <p:spPr bwMode="auto">
          <a:xfrm>
            <a:off x="617538" y="1047750"/>
            <a:ext cx="36560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00E6474A-13E2-4A64-AF53-FAC900B0DB2D}" type="datetime1">
              <a:rPr/>
              <a:pPr>
                <a:defRPr/>
              </a:pPr>
              <a:t>10/16/2012</a:t>
            </a:fld>
            <a:endParaRPr dirty="0"/>
          </a:p>
        </p:txBody>
      </p:sp>
      <p:sp>
        <p:nvSpPr>
          <p:cNvPr id="3" name="Altbilgi Yer Tutucusu 2"/>
          <p:cNvSpPr>
            <a:spLocks noGrp="1"/>
          </p:cNvSpPr>
          <p:nvPr>
            <p:ph type="ftr" sz="quarter" idx="11"/>
          </p:nvPr>
        </p:nvSpPr>
        <p:spPr/>
        <p:txBody>
          <a:bodyPr/>
          <a:lstStyle/>
          <a:p>
            <a:pPr>
              <a:defRPr/>
            </a:pPr>
            <a:r>
              <a:rPr lang="tr-TR"/>
              <a:t>Computer Networks                     Application Layer</a:t>
            </a:r>
            <a:endParaRPr lang="en-US" dirty="0"/>
          </a:p>
        </p:txBody>
      </p:sp>
      <p:sp>
        <p:nvSpPr>
          <p:cNvPr id="90120" name="Slayt Numarası Yer Tutucusu 3"/>
          <p:cNvSpPr>
            <a:spLocks noGrp="1"/>
          </p:cNvSpPr>
          <p:nvPr>
            <p:ph type="sldNum" sz="quarter" idx="12"/>
          </p:nvPr>
        </p:nvSpPr>
        <p:spPr>
          <a:noFill/>
        </p:spPr>
        <p:txBody>
          <a:bodyPr/>
          <a:lstStyle/>
          <a:p>
            <a:r>
              <a:rPr lang="en-US" smtClean="0"/>
              <a:t>2-</a:t>
            </a:r>
            <a:fld id="{8EA5FE8A-7631-4671-8B11-7A581859D56D}"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511175" y="84138"/>
            <a:ext cx="7772400" cy="1143000"/>
          </a:xfrm>
        </p:spPr>
        <p:txBody>
          <a:bodyPr/>
          <a:lstStyle/>
          <a:p>
            <a:r>
              <a:rPr lang="en-US" smtClean="0">
                <a:ea typeface="ＭＳ Ｐゴシック" pitchFamily="34" charset="-128"/>
              </a:rPr>
              <a:t>Assign keys to peers</a:t>
            </a:r>
          </a:p>
        </p:txBody>
      </p:sp>
      <p:sp>
        <p:nvSpPr>
          <p:cNvPr id="91139" name="Content Placeholder 2"/>
          <p:cNvSpPr>
            <a:spLocks noGrp="1"/>
          </p:cNvSpPr>
          <p:nvPr>
            <p:ph idx="1"/>
          </p:nvPr>
        </p:nvSpPr>
        <p:spPr>
          <a:xfrm>
            <a:off x="633413" y="1284288"/>
            <a:ext cx="7772400" cy="4648200"/>
          </a:xfrm>
        </p:spPr>
        <p:txBody>
          <a:bodyPr/>
          <a:lstStyle/>
          <a:p>
            <a:r>
              <a:rPr lang="en-US" sz="3200" smtClean="0">
                <a:ea typeface="ＭＳ Ｐゴシック" pitchFamily="34" charset="-128"/>
              </a:rPr>
              <a:t>rule: assign key to the peer that has the </a:t>
            </a:r>
            <a:r>
              <a:rPr lang="en-US" sz="3200" i="1" smtClean="0">
                <a:solidFill>
                  <a:srgbClr val="CC0000"/>
                </a:solidFill>
                <a:ea typeface="ＭＳ Ｐゴシック" pitchFamily="34" charset="-128"/>
              </a:rPr>
              <a:t>closest</a:t>
            </a:r>
            <a:r>
              <a:rPr lang="en-US" sz="3200" smtClean="0">
                <a:solidFill>
                  <a:srgbClr val="CC0000"/>
                </a:solidFill>
                <a:ea typeface="ＭＳ Ｐゴシック" pitchFamily="34" charset="-128"/>
              </a:rPr>
              <a:t> </a:t>
            </a:r>
            <a:r>
              <a:rPr lang="en-US" sz="3200" smtClean="0">
                <a:ea typeface="ＭＳ Ｐゴシック" pitchFamily="34" charset="-128"/>
              </a:rPr>
              <a:t>ID.</a:t>
            </a:r>
          </a:p>
          <a:p>
            <a:r>
              <a:rPr lang="en-US" sz="3200" smtClean="0">
                <a:ea typeface="ＭＳ Ｐゴシック" pitchFamily="34" charset="-128"/>
              </a:rPr>
              <a:t>convention in lecture: closest is the </a:t>
            </a:r>
            <a:r>
              <a:rPr lang="en-US" sz="3200" i="1" smtClean="0">
                <a:solidFill>
                  <a:srgbClr val="CC0000"/>
                </a:solidFill>
                <a:ea typeface="ＭＳ Ｐゴシック" pitchFamily="34" charset="-128"/>
              </a:rPr>
              <a:t>immediate successor </a:t>
            </a:r>
            <a:r>
              <a:rPr lang="en-US" sz="3200" smtClean="0">
                <a:ea typeface="ＭＳ Ｐゴシック" pitchFamily="34" charset="-128"/>
              </a:rPr>
              <a:t>of the key.</a:t>
            </a:r>
          </a:p>
          <a:p>
            <a:r>
              <a:rPr lang="en-US" sz="3200" smtClean="0">
                <a:ea typeface="ＭＳ Ｐゴシック" pitchFamily="34" charset="-128"/>
              </a:rPr>
              <a:t>e.g., </a:t>
            </a:r>
            <a:r>
              <a:rPr lang="en-US" sz="3200" i="1" smtClean="0">
                <a:ea typeface="ＭＳ Ｐゴシック" pitchFamily="34" charset="-128"/>
              </a:rPr>
              <a:t>n</a:t>
            </a:r>
            <a:r>
              <a:rPr lang="en-US" sz="3200" smtClean="0">
                <a:ea typeface="ＭＳ Ｐゴシック" pitchFamily="34" charset="-128"/>
              </a:rPr>
              <a:t>=4; peers: 1,3,4,5,8,10,12,14; </a:t>
            </a:r>
          </a:p>
          <a:p>
            <a:pPr lvl="1"/>
            <a:r>
              <a:rPr lang="en-US" sz="2800" smtClean="0">
                <a:ea typeface="ＭＳ Ｐゴシック" pitchFamily="34" charset="-128"/>
              </a:rPr>
              <a:t>key = 13, then successor peer = 14</a:t>
            </a:r>
          </a:p>
          <a:p>
            <a:pPr lvl="1"/>
            <a:r>
              <a:rPr lang="en-US" sz="2800" smtClean="0">
                <a:ea typeface="ＭＳ Ｐゴシック" pitchFamily="34" charset="-128"/>
              </a:rPr>
              <a:t>key = 15, then successor peer = 1</a:t>
            </a:r>
          </a:p>
        </p:txBody>
      </p:sp>
      <p:sp>
        <p:nvSpPr>
          <p:cNvPr id="91140" name="Footer Placeholder 2"/>
          <p:cNvSpPr txBox="1">
            <a:spLocks noGrp="1"/>
          </p:cNvSpPr>
          <p:nvPr/>
        </p:nvSpPr>
        <p:spPr bwMode="auto">
          <a:xfrm>
            <a:off x="7618413" y="6532563"/>
            <a:ext cx="1452562" cy="285750"/>
          </a:xfrm>
          <a:prstGeom prst="rect">
            <a:avLst/>
          </a:prstGeom>
          <a:noFill/>
          <a:ln w="9525">
            <a:noFill/>
            <a:miter lim="800000"/>
            <a:headEnd/>
            <a:tailEnd/>
          </a:ln>
        </p:spPr>
        <p:txBody>
          <a:bodyPr/>
          <a:lstStyle/>
          <a:p>
            <a:pPr algn="r">
              <a:spcBef>
                <a:spcPct val="0"/>
              </a:spcBef>
              <a:buClrTx/>
              <a:buSzTx/>
              <a:buFontTx/>
              <a:buNone/>
            </a:pPr>
            <a:r>
              <a:rPr lang="en-US" sz="1200">
                <a:solidFill>
                  <a:srgbClr val="000000"/>
                </a:solidFill>
                <a:cs typeface="Arial" charset="0"/>
              </a:rPr>
              <a:t>Application  2-</a:t>
            </a:r>
            <a:fld id="{BC607290-0B11-4F1B-BDAE-70D84A069ADF}" type="slidenum">
              <a:rPr lang="en-US" sz="1200">
                <a:solidFill>
                  <a:srgbClr val="000000"/>
                </a:solidFill>
                <a:cs typeface="Arial" charset="0"/>
              </a:rPr>
              <a:pPr algn="r">
                <a:spcBef>
                  <a:spcPct val="0"/>
                </a:spcBef>
                <a:buClrTx/>
                <a:buSzTx/>
                <a:buFontTx/>
                <a:buNone/>
              </a:pPr>
              <a:t>88</a:t>
            </a:fld>
            <a:endParaRPr lang="en-US" sz="1200">
              <a:solidFill>
                <a:srgbClr val="000000"/>
              </a:solidFill>
              <a:cs typeface="Arial" charset="0"/>
            </a:endParaRPr>
          </a:p>
        </p:txBody>
      </p:sp>
      <p:pic>
        <p:nvPicPr>
          <p:cNvPr id="91141" name="Picture 36" descr="underline_base"/>
          <p:cNvPicPr>
            <a:picLocks noChangeArrowheads="1"/>
          </p:cNvPicPr>
          <p:nvPr/>
        </p:nvPicPr>
        <p:blipFill>
          <a:blip r:embed="rId2"/>
          <a:srcRect/>
          <a:stretch>
            <a:fillRect/>
          </a:stretch>
        </p:blipFill>
        <p:spPr bwMode="auto">
          <a:xfrm>
            <a:off x="442913" y="865188"/>
            <a:ext cx="5027612" cy="173037"/>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B00E6507-4246-4468-9FC7-D45715A38A51}" type="datetime1">
              <a:rPr/>
              <a:pPr>
                <a:defRPr/>
              </a:pPr>
              <a:t>10/16/2012</a:t>
            </a:fld>
            <a:endParaRPr dirty="0"/>
          </a:p>
        </p:txBody>
      </p:sp>
      <p:sp>
        <p:nvSpPr>
          <p:cNvPr id="3" name="Altbilgi Yer Tutucusu 2"/>
          <p:cNvSpPr>
            <a:spLocks noGrp="1"/>
          </p:cNvSpPr>
          <p:nvPr>
            <p:ph type="ftr" sz="quarter" idx="11"/>
          </p:nvPr>
        </p:nvSpPr>
        <p:spPr/>
        <p:txBody>
          <a:bodyPr/>
          <a:lstStyle/>
          <a:p>
            <a:pPr>
              <a:defRPr/>
            </a:pPr>
            <a:r>
              <a:rPr lang="tr-TR"/>
              <a:t>Computer Networks                     Application Layer</a:t>
            </a:r>
            <a:endParaRPr lang="en-US" dirty="0"/>
          </a:p>
        </p:txBody>
      </p:sp>
      <p:sp>
        <p:nvSpPr>
          <p:cNvPr id="91144" name="Slayt Numarası Yer Tutucusu 3"/>
          <p:cNvSpPr>
            <a:spLocks noGrp="1"/>
          </p:cNvSpPr>
          <p:nvPr>
            <p:ph type="sldNum" sz="quarter" idx="12"/>
          </p:nvPr>
        </p:nvSpPr>
        <p:spPr>
          <a:noFill/>
        </p:spPr>
        <p:txBody>
          <a:bodyPr/>
          <a:lstStyle/>
          <a:p>
            <a:r>
              <a:rPr lang="en-US" smtClean="0"/>
              <a:t>2-</a:t>
            </a:r>
            <a:fld id="{198AFDF6-115D-4F46-90FA-24F5047CC5E6}"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42"/>
          <p:cNvGrpSpPr>
            <a:grpSpLocks/>
          </p:cNvGrpSpPr>
          <p:nvPr/>
        </p:nvGrpSpPr>
        <p:grpSpPr bwMode="auto">
          <a:xfrm>
            <a:off x="2319338" y="1219200"/>
            <a:ext cx="3751262" cy="3662363"/>
            <a:chOff x="946990" y="1676400"/>
            <a:chExt cx="3752276" cy="3661993"/>
          </a:xfrm>
        </p:grpSpPr>
        <p:sp>
          <p:nvSpPr>
            <p:cNvPr id="92172" name="Oval 3"/>
            <p:cNvSpPr>
              <a:spLocks noChangeArrowheads="1"/>
            </p:cNvSpPr>
            <p:nvPr/>
          </p:nvSpPr>
          <p:spPr bwMode="auto">
            <a:xfrm>
              <a:off x="2794354" y="4791480"/>
              <a:ext cx="96564"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2173" name="Oval 4"/>
            <p:cNvSpPr>
              <a:spLocks noChangeArrowheads="1"/>
            </p:cNvSpPr>
            <p:nvPr/>
          </p:nvSpPr>
          <p:spPr bwMode="auto">
            <a:xfrm>
              <a:off x="1435115" y="2890435"/>
              <a:ext cx="96564"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2174" name="Oval 5"/>
            <p:cNvSpPr>
              <a:spLocks noChangeArrowheads="1"/>
            </p:cNvSpPr>
            <p:nvPr/>
          </p:nvSpPr>
          <p:spPr bwMode="auto">
            <a:xfrm>
              <a:off x="1459562" y="3978242"/>
              <a:ext cx="96564"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2175" name="Oval 6"/>
            <p:cNvSpPr>
              <a:spLocks noChangeArrowheads="1"/>
            </p:cNvSpPr>
            <p:nvPr/>
          </p:nvSpPr>
          <p:spPr bwMode="auto">
            <a:xfrm>
              <a:off x="3989799" y="2585616"/>
              <a:ext cx="96564"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2176" name="Oval 7"/>
            <p:cNvSpPr>
              <a:spLocks noChangeArrowheads="1"/>
            </p:cNvSpPr>
            <p:nvPr/>
          </p:nvSpPr>
          <p:spPr bwMode="auto">
            <a:xfrm>
              <a:off x="4283160" y="3457025"/>
              <a:ext cx="96564"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2177" name="Oval 8"/>
            <p:cNvSpPr>
              <a:spLocks noChangeArrowheads="1"/>
            </p:cNvSpPr>
            <p:nvPr/>
          </p:nvSpPr>
          <p:spPr bwMode="auto">
            <a:xfrm>
              <a:off x="4004467" y="4192313"/>
              <a:ext cx="96564"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2178" name="Oval 9"/>
            <p:cNvSpPr>
              <a:spLocks noChangeArrowheads="1"/>
            </p:cNvSpPr>
            <p:nvPr/>
          </p:nvSpPr>
          <p:spPr bwMode="auto">
            <a:xfrm>
              <a:off x="1991278" y="4548323"/>
              <a:ext cx="96565"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2179" name="Oval 10"/>
            <p:cNvSpPr>
              <a:spLocks noChangeArrowheads="1"/>
            </p:cNvSpPr>
            <p:nvPr/>
          </p:nvSpPr>
          <p:spPr bwMode="auto">
            <a:xfrm>
              <a:off x="1376443" y="2050438"/>
              <a:ext cx="2927496" cy="2793396"/>
            </a:xfrm>
            <a:prstGeom prst="ellipse">
              <a:avLst/>
            </a:prstGeom>
            <a:no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2180" name="Text Box 11"/>
            <p:cNvSpPr txBox="1">
              <a:spLocks noChangeArrowheads="1"/>
            </p:cNvSpPr>
            <p:nvPr/>
          </p:nvSpPr>
          <p:spPr bwMode="auto">
            <a:xfrm>
              <a:off x="2895600" y="16764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a:t>
              </a:r>
            </a:p>
          </p:txBody>
        </p:sp>
        <p:sp>
          <p:nvSpPr>
            <p:cNvPr id="92181" name="Rectangle 12"/>
            <p:cNvSpPr>
              <a:spLocks noChangeArrowheads="1"/>
            </p:cNvSpPr>
            <p:nvPr/>
          </p:nvSpPr>
          <p:spPr bwMode="auto">
            <a:xfrm>
              <a:off x="4114800" y="25146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3</a:t>
              </a:r>
            </a:p>
          </p:txBody>
        </p:sp>
        <p:sp>
          <p:nvSpPr>
            <p:cNvPr id="92182" name="Rectangle 13"/>
            <p:cNvSpPr>
              <a:spLocks noChangeArrowheads="1"/>
            </p:cNvSpPr>
            <p:nvPr/>
          </p:nvSpPr>
          <p:spPr bwMode="auto">
            <a:xfrm>
              <a:off x="4343400" y="33528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4</a:t>
              </a:r>
            </a:p>
          </p:txBody>
        </p:sp>
        <p:sp>
          <p:nvSpPr>
            <p:cNvPr id="92183" name="Rectangle 14"/>
            <p:cNvSpPr>
              <a:spLocks noChangeArrowheads="1"/>
            </p:cNvSpPr>
            <p:nvPr/>
          </p:nvSpPr>
          <p:spPr bwMode="auto">
            <a:xfrm>
              <a:off x="4114800" y="41148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5</a:t>
              </a:r>
            </a:p>
          </p:txBody>
        </p:sp>
        <p:sp>
          <p:nvSpPr>
            <p:cNvPr id="92184" name="Rectangle 15"/>
            <p:cNvSpPr>
              <a:spLocks noChangeArrowheads="1"/>
            </p:cNvSpPr>
            <p:nvPr/>
          </p:nvSpPr>
          <p:spPr bwMode="auto">
            <a:xfrm>
              <a:off x="2743200" y="48768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8</a:t>
              </a:r>
            </a:p>
          </p:txBody>
        </p:sp>
        <p:sp>
          <p:nvSpPr>
            <p:cNvPr id="92185" name="Rectangle 16"/>
            <p:cNvSpPr>
              <a:spLocks noChangeArrowheads="1"/>
            </p:cNvSpPr>
            <p:nvPr/>
          </p:nvSpPr>
          <p:spPr bwMode="auto">
            <a:xfrm>
              <a:off x="1676400" y="4648200"/>
              <a:ext cx="527050"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10</a:t>
              </a:r>
            </a:p>
          </p:txBody>
        </p:sp>
        <p:sp>
          <p:nvSpPr>
            <p:cNvPr id="92186" name="Rectangle 17"/>
            <p:cNvSpPr>
              <a:spLocks noChangeArrowheads="1"/>
            </p:cNvSpPr>
            <p:nvPr/>
          </p:nvSpPr>
          <p:spPr bwMode="auto">
            <a:xfrm>
              <a:off x="1018876" y="3886200"/>
              <a:ext cx="527050"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12</a:t>
              </a:r>
            </a:p>
          </p:txBody>
        </p:sp>
        <p:sp>
          <p:nvSpPr>
            <p:cNvPr id="92187" name="Rectangle 18"/>
            <p:cNvSpPr>
              <a:spLocks noChangeArrowheads="1"/>
            </p:cNvSpPr>
            <p:nvPr/>
          </p:nvSpPr>
          <p:spPr bwMode="auto">
            <a:xfrm>
              <a:off x="946990" y="2667000"/>
              <a:ext cx="527050"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15</a:t>
              </a:r>
            </a:p>
          </p:txBody>
        </p:sp>
        <p:sp>
          <p:nvSpPr>
            <p:cNvPr id="92188" name="Oval 28"/>
            <p:cNvSpPr>
              <a:spLocks noChangeArrowheads="1"/>
            </p:cNvSpPr>
            <p:nvPr/>
          </p:nvSpPr>
          <p:spPr bwMode="auto">
            <a:xfrm>
              <a:off x="2912920" y="2010882"/>
              <a:ext cx="96565"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grpSp>
      <p:cxnSp>
        <p:nvCxnSpPr>
          <p:cNvPr id="64" name="Straight Connector 63"/>
          <p:cNvCxnSpPr/>
          <p:nvPr/>
        </p:nvCxnSpPr>
        <p:spPr>
          <a:xfrm>
            <a:off x="4114800" y="15240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flipV="1">
            <a:off x="4191000" y="1600200"/>
            <a:ext cx="169863" cy="96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165" name="Title 67"/>
          <p:cNvSpPr>
            <a:spLocks noGrp="1"/>
          </p:cNvSpPr>
          <p:nvPr>
            <p:ph type="title"/>
          </p:nvPr>
        </p:nvSpPr>
        <p:spPr>
          <a:xfrm>
            <a:off x="522288" y="0"/>
            <a:ext cx="7772400" cy="1143000"/>
          </a:xfrm>
        </p:spPr>
        <p:txBody>
          <a:bodyPr/>
          <a:lstStyle/>
          <a:p>
            <a:r>
              <a:rPr lang="en-US" smtClean="0">
                <a:ea typeface="ＭＳ Ｐゴシック" pitchFamily="34" charset="-128"/>
              </a:rPr>
              <a:t>Circular DHT (1)</a:t>
            </a:r>
          </a:p>
        </p:txBody>
      </p:sp>
      <p:sp>
        <p:nvSpPr>
          <p:cNvPr id="92166" name="Content Placeholder 68"/>
          <p:cNvSpPr>
            <a:spLocks noGrp="1"/>
          </p:cNvSpPr>
          <p:nvPr>
            <p:ph idx="1"/>
          </p:nvPr>
        </p:nvSpPr>
        <p:spPr>
          <a:xfrm>
            <a:off x="457200" y="4953000"/>
            <a:ext cx="8229600" cy="1524000"/>
          </a:xfrm>
        </p:spPr>
        <p:txBody>
          <a:bodyPr/>
          <a:lstStyle/>
          <a:p>
            <a:r>
              <a:rPr lang="en-US" smtClean="0">
                <a:ea typeface="ＭＳ Ｐゴシック" pitchFamily="34" charset="-128"/>
              </a:rPr>
              <a:t>each peer </a:t>
            </a:r>
            <a:r>
              <a:rPr lang="en-US" i="1" smtClean="0">
                <a:ea typeface="ＭＳ Ｐゴシック" pitchFamily="34" charset="-128"/>
              </a:rPr>
              <a:t>only</a:t>
            </a:r>
            <a:r>
              <a:rPr lang="en-US" smtClean="0">
                <a:ea typeface="ＭＳ Ｐゴシック" pitchFamily="34" charset="-128"/>
              </a:rPr>
              <a:t> aware of immediate successor and predecessor.</a:t>
            </a:r>
          </a:p>
          <a:p>
            <a:r>
              <a:rPr lang="ja-JP" altLang="en-US" smtClean="0">
                <a:ea typeface="ＭＳ Ｐゴシック" pitchFamily="34" charset="-128"/>
              </a:rPr>
              <a:t>“</a:t>
            </a:r>
            <a:r>
              <a:rPr lang="en-US" altLang="ja-JP" smtClean="0">
                <a:ea typeface="ＭＳ Ｐゴシック" pitchFamily="34" charset="-128"/>
              </a:rPr>
              <a:t>overlay network</a:t>
            </a:r>
            <a:r>
              <a:rPr lang="ja-JP" altLang="en-US" smtClean="0">
                <a:ea typeface="ＭＳ Ｐゴシック" pitchFamily="34" charset="-128"/>
              </a:rPr>
              <a:t>”</a:t>
            </a:r>
            <a:endParaRPr lang="en-US" smtClean="0">
              <a:ea typeface="ＭＳ Ｐゴシック" pitchFamily="34" charset="-128"/>
            </a:endParaRPr>
          </a:p>
        </p:txBody>
      </p:sp>
      <p:sp>
        <p:nvSpPr>
          <p:cNvPr id="92167" name="Footer Placeholder 2"/>
          <p:cNvSpPr txBox="1">
            <a:spLocks noGrp="1"/>
          </p:cNvSpPr>
          <p:nvPr/>
        </p:nvSpPr>
        <p:spPr bwMode="auto">
          <a:xfrm>
            <a:off x="7618413" y="6532563"/>
            <a:ext cx="1452562" cy="285750"/>
          </a:xfrm>
          <a:prstGeom prst="rect">
            <a:avLst/>
          </a:prstGeom>
          <a:noFill/>
          <a:ln w="9525">
            <a:noFill/>
            <a:miter lim="800000"/>
            <a:headEnd/>
            <a:tailEnd/>
          </a:ln>
        </p:spPr>
        <p:txBody>
          <a:bodyPr/>
          <a:lstStyle/>
          <a:p>
            <a:pPr algn="r">
              <a:spcBef>
                <a:spcPct val="0"/>
              </a:spcBef>
              <a:buClrTx/>
              <a:buSzTx/>
              <a:buFontTx/>
              <a:buNone/>
            </a:pPr>
            <a:r>
              <a:rPr lang="en-US" sz="1200">
                <a:solidFill>
                  <a:srgbClr val="000000"/>
                </a:solidFill>
                <a:cs typeface="Arial" charset="0"/>
              </a:rPr>
              <a:t>Application  2-</a:t>
            </a:r>
            <a:fld id="{007DC819-1B45-49E5-88B1-46E842870961}" type="slidenum">
              <a:rPr lang="en-US" sz="1200">
                <a:solidFill>
                  <a:srgbClr val="000000"/>
                </a:solidFill>
                <a:cs typeface="Arial" charset="0"/>
              </a:rPr>
              <a:pPr algn="r">
                <a:spcBef>
                  <a:spcPct val="0"/>
                </a:spcBef>
                <a:buClrTx/>
                <a:buSzTx/>
                <a:buFontTx/>
                <a:buNone/>
              </a:pPr>
              <a:t>89</a:t>
            </a:fld>
            <a:endParaRPr lang="en-US" sz="1200">
              <a:solidFill>
                <a:srgbClr val="000000"/>
              </a:solidFill>
              <a:cs typeface="Arial" charset="0"/>
            </a:endParaRPr>
          </a:p>
        </p:txBody>
      </p:sp>
      <p:pic>
        <p:nvPicPr>
          <p:cNvPr id="92168" name="Picture 23" descr="underline_base"/>
          <p:cNvPicPr>
            <a:picLocks noChangeArrowheads="1"/>
          </p:cNvPicPr>
          <p:nvPr/>
        </p:nvPicPr>
        <p:blipFill>
          <a:blip r:embed="rId2"/>
          <a:srcRect/>
          <a:stretch>
            <a:fillRect/>
          </a:stretch>
        </p:blipFill>
        <p:spPr bwMode="auto">
          <a:xfrm>
            <a:off x="558800" y="876300"/>
            <a:ext cx="4113213"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9F71763A-BE6E-4D3A-9CC5-0D1B28D32999}" type="datetime1">
              <a:rPr/>
              <a:pPr>
                <a:defRPr/>
              </a:pPr>
              <a:t>10/16/2012</a:t>
            </a:fld>
            <a:endParaRPr dirty="0"/>
          </a:p>
        </p:txBody>
      </p:sp>
      <p:sp>
        <p:nvSpPr>
          <p:cNvPr id="3" name="Altbilgi Yer Tutucusu 2"/>
          <p:cNvSpPr>
            <a:spLocks noGrp="1"/>
          </p:cNvSpPr>
          <p:nvPr>
            <p:ph type="ftr" sz="quarter" idx="11"/>
          </p:nvPr>
        </p:nvSpPr>
        <p:spPr/>
        <p:txBody>
          <a:bodyPr/>
          <a:lstStyle/>
          <a:p>
            <a:pPr>
              <a:defRPr/>
            </a:pPr>
            <a:r>
              <a:rPr lang="tr-TR"/>
              <a:t>Computer Networks                     Application Layer</a:t>
            </a:r>
            <a:endParaRPr lang="en-US" dirty="0"/>
          </a:p>
        </p:txBody>
      </p:sp>
      <p:sp>
        <p:nvSpPr>
          <p:cNvPr id="92171" name="Slayt Numarası Yer Tutucusu 3"/>
          <p:cNvSpPr>
            <a:spLocks noGrp="1"/>
          </p:cNvSpPr>
          <p:nvPr>
            <p:ph type="sldNum" sz="quarter" idx="12"/>
          </p:nvPr>
        </p:nvSpPr>
        <p:spPr>
          <a:noFill/>
        </p:spPr>
        <p:txBody>
          <a:bodyPr/>
          <a:lstStyle/>
          <a:p>
            <a:r>
              <a:rPr lang="en-US" smtClean="0"/>
              <a:t>2-</a:t>
            </a:r>
            <a:fld id="{C24BD040-45A8-43B0-B6EC-B4F9DF7B2283}"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ftr" sz="quarter" idx="11"/>
          </p:nvPr>
        </p:nvSpPr>
        <p:spPr>
          <a:noFill/>
        </p:spPr>
        <p:txBody>
          <a:bodyPr/>
          <a:lstStyle/>
          <a:p>
            <a:r>
              <a:rPr lang="en-US" smtClean="0">
                <a:latin typeface="Tahoma" pitchFamily="34" charset="0"/>
                <a:ea typeface="ＭＳ Ｐゴシック" pitchFamily="34" charset="-128"/>
              </a:rPr>
              <a:t>Computer Networks                     Application Layer</a:t>
            </a:r>
          </a:p>
        </p:txBody>
      </p:sp>
      <p:sp>
        <p:nvSpPr>
          <p:cNvPr id="10243" name="Rectangle 8"/>
          <p:cNvSpPr>
            <a:spLocks noGrp="1" noChangeArrowheads="1"/>
          </p:cNvSpPr>
          <p:nvPr>
            <p:ph type="sldNum" sz="quarter" idx="12"/>
          </p:nvPr>
        </p:nvSpPr>
        <p:spPr>
          <a:noFill/>
        </p:spPr>
        <p:txBody>
          <a:bodyPr/>
          <a:lstStyle/>
          <a:p>
            <a:r>
              <a:rPr lang="en-US" smtClean="0">
                <a:latin typeface="Tahoma" pitchFamily="34" charset="0"/>
              </a:rPr>
              <a:t>2-</a:t>
            </a:r>
            <a:fld id="{B118D4B4-2697-4EA2-8560-7522D03ECD2F}" type="slidenum">
              <a:rPr lang="en-US" smtClean="0">
                <a:latin typeface="Tahoma" pitchFamily="34" charset="0"/>
              </a:rPr>
              <a:pPr/>
              <a:t>9</a:t>
            </a:fld>
            <a:endParaRPr lang="en-US" smtClean="0">
              <a:latin typeface="Tahoma" pitchFamily="34" charset="0"/>
            </a:endParaRPr>
          </a:p>
        </p:txBody>
      </p:sp>
      <p:sp>
        <p:nvSpPr>
          <p:cNvPr id="10244" name="Rectangle 2"/>
          <p:cNvSpPr>
            <a:spLocks noGrp="1" noChangeArrowheads="1"/>
          </p:cNvSpPr>
          <p:nvPr>
            <p:ph type="title"/>
          </p:nvPr>
        </p:nvSpPr>
        <p:spPr>
          <a:xfrm>
            <a:off x="400050" y="185738"/>
            <a:ext cx="7772400" cy="863600"/>
          </a:xfrm>
        </p:spPr>
        <p:txBody>
          <a:bodyPr/>
          <a:lstStyle/>
          <a:p>
            <a:r>
              <a:rPr lang="en-US" smtClean="0">
                <a:ea typeface="ＭＳ Ｐゴシック" pitchFamily="34" charset="-128"/>
              </a:rPr>
              <a:t>Processes communicating</a:t>
            </a:r>
          </a:p>
        </p:txBody>
      </p:sp>
      <p:sp>
        <p:nvSpPr>
          <p:cNvPr id="10245" name="Rectangle 3"/>
          <p:cNvSpPr>
            <a:spLocks noGrp="1" noChangeArrowheads="1"/>
          </p:cNvSpPr>
          <p:nvPr>
            <p:ph type="body" sz="half" idx="1"/>
          </p:nvPr>
        </p:nvSpPr>
        <p:spPr>
          <a:xfrm>
            <a:off x="533400" y="1544638"/>
            <a:ext cx="3989388" cy="4648200"/>
          </a:xfrm>
        </p:spPr>
        <p:txBody>
          <a:bodyPr/>
          <a:lstStyle/>
          <a:p>
            <a:pPr>
              <a:buFont typeface="Wingdings" pitchFamily="2" charset="2"/>
              <a:buNone/>
            </a:pPr>
            <a:r>
              <a:rPr lang="en-US" i="1" smtClean="0">
                <a:solidFill>
                  <a:srgbClr val="CC0000"/>
                </a:solidFill>
                <a:ea typeface="ＭＳ Ｐゴシック" pitchFamily="34" charset="-128"/>
              </a:rPr>
              <a:t>process:</a:t>
            </a:r>
            <a:r>
              <a:rPr lang="en-US" smtClean="0">
                <a:ea typeface="ＭＳ Ｐゴシック" pitchFamily="34" charset="-128"/>
              </a:rPr>
              <a:t> program running within a host</a:t>
            </a:r>
          </a:p>
          <a:p>
            <a:r>
              <a:rPr lang="en-US" sz="2400" smtClean="0">
                <a:ea typeface="ＭＳ Ｐゴシック" pitchFamily="34" charset="-128"/>
              </a:rPr>
              <a:t>within same host, two processes communicate using  </a:t>
            </a:r>
            <a:r>
              <a:rPr lang="en-US" sz="2400" smtClean="0">
                <a:solidFill>
                  <a:srgbClr val="CC0000"/>
                </a:solidFill>
                <a:ea typeface="ＭＳ Ｐゴシック" pitchFamily="34" charset="-128"/>
              </a:rPr>
              <a:t>inter-process communication</a:t>
            </a:r>
            <a:r>
              <a:rPr lang="en-US" sz="2400" smtClean="0">
                <a:ea typeface="ＭＳ Ｐゴシック" pitchFamily="34" charset="-128"/>
              </a:rPr>
              <a:t> (defined by OS)</a:t>
            </a:r>
          </a:p>
          <a:p>
            <a:r>
              <a:rPr lang="en-US" sz="2400" smtClean="0">
                <a:ea typeface="ＭＳ Ｐゴシック" pitchFamily="34" charset="-128"/>
              </a:rPr>
              <a:t>processes in different hosts communicate by exchanging </a:t>
            </a:r>
            <a:r>
              <a:rPr lang="en-US" sz="2400" smtClean="0">
                <a:solidFill>
                  <a:srgbClr val="CC0000"/>
                </a:solidFill>
                <a:ea typeface="ＭＳ Ｐゴシック" pitchFamily="34" charset="-128"/>
              </a:rPr>
              <a:t>messages</a:t>
            </a:r>
          </a:p>
        </p:txBody>
      </p:sp>
      <p:sp>
        <p:nvSpPr>
          <p:cNvPr id="10246" name="Rectangle 4"/>
          <p:cNvSpPr>
            <a:spLocks noGrp="1" noChangeArrowheads="1"/>
          </p:cNvSpPr>
          <p:nvPr>
            <p:ph type="body" sz="half" idx="2"/>
          </p:nvPr>
        </p:nvSpPr>
        <p:spPr>
          <a:xfrm>
            <a:off x="4903788" y="1979613"/>
            <a:ext cx="3810000" cy="2033587"/>
          </a:xfrm>
          <a:noFill/>
        </p:spPr>
        <p:txBody>
          <a:bodyPr/>
          <a:lstStyle/>
          <a:p>
            <a:pPr>
              <a:buFont typeface="Wingdings" pitchFamily="2" charset="2"/>
              <a:buNone/>
            </a:pPr>
            <a:r>
              <a:rPr lang="en-US" i="1" smtClean="0">
                <a:solidFill>
                  <a:srgbClr val="CC0000"/>
                </a:solidFill>
                <a:ea typeface="ＭＳ Ｐゴシック" pitchFamily="34" charset="-128"/>
              </a:rPr>
              <a:t>client process:</a:t>
            </a:r>
            <a:r>
              <a:rPr lang="en-US" smtClean="0">
                <a:ea typeface="ＭＳ Ｐゴシック" pitchFamily="34" charset="-128"/>
              </a:rPr>
              <a:t> </a:t>
            </a:r>
            <a:r>
              <a:rPr lang="en-US" sz="2400" smtClean="0">
                <a:ea typeface="ＭＳ Ｐゴシック" pitchFamily="34" charset="-128"/>
              </a:rPr>
              <a:t>process that initiates communication</a:t>
            </a:r>
          </a:p>
          <a:p>
            <a:pPr>
              <a:buFont typeface="Wingdings" pitchFamily="2" charset="2"/>
              <a:buNone/>
            </a:pPr>
            <a:r>
              <a:rPr lang="en-US" i="1" smtClean="0">
                <a:solidFill>
                  <a:srgbClr val="CC0000"/>
                </a:solidFill>
                <a:ea typeface="ＭＳ Ｐゴシック" pitchFamily="34" charset="-128"/>
              </a:rPr>
              <a:t>server process:</a:t>
            </a:r>
            <a:r>
              <a:rPr lang="en-US" smtClean="0">
                <a:ea typeface="ＭＳ Ｐゴシック" pitchFamily="34" charset="-128"/>
              </a:rPr>
              <a:t> </a:t>
            </a:r>
            <a:r>
              <a:rPr lang="en-US" sz="2400" smtClean="0">
                <a:ea typeface="ＭＳ Ｐゴシック" pitchFamily="34" charset="-128"/>
              </a:rPr>
              <a:t>process that waits to be contacted</a:t>
            </a:r>
            <a:endParaRPr lang="en-US" smtClean="0">
              <a:ea typeface="ＭＳ Ｐゴシック" pitchFamily="34" charset="-128"/>
            </a:endParaRPr>
          </a:p>
          <a:p>
            <a:pPr>
              <a:buFont typeface="Wingdings" pitchFamily="2" charset="2"/>
              <a:buNone/>
            </a:pPr>
            <a:endParaRPr lang="en-US" smtClean="0">
              <a:ea typeface="ＭＳ Ｐゴシック" pitchFamily="34" charset="-128"/>
            </a:endParaRPr>
          </a:p>
        </p:txBody>
      </p:sp>
      <p:sp>
        <p:nvSpPr>
          <p:cNvPr id="10247" name="Rectangle 7"/>
          <p:cNvSpPr>
            <a:spLocks noChangeArrowheads="1"/>
          </p:cNvSpPr>
          <p:nvPr/>
        </p:nvSpPr>
        <p:spPr bwMode="auto">
          <a:xfrm>
            <a:off x="4691063" y="4238625"/>
            <a:ext cx="3989387" cy="1839913"/>
          </a:xfrm>
          <a:prstGeom prst="rect">
            <a:avLst/>
          </a:prstGeom>
          <a:noFill/>
          <a:ln w="9525">
            <a:noFill/>
            <a:miter lim="800000"/>
            <a:headEnd/>
            <a:tailEnd/>
          </a:ln>
        </p:spPr>
        <p:txBody>
          <a:bodyPr/>
          <a:lstStyle/>
          <a:p>
            <a:pPr marL="342900" indent="-342900">
              <a:buClr>
                <a:srgbClr val="000099"/>
              </a:buClr>
              <a:buSzPct val="75000"/>
              <a:buFont typeface="Wingdings" pitchFamily="2" charset="2"/>
              <a:buChar char="v"/>
            </a:pPr>
            <a:r>
              <a:rPr lang="en-US" sz="2400">
                <a:latin typeface="Gill Sans MT" pitchFamily="34" charset="0"/>
              </a:rPr>
              <a:t>aside: applications with P2P architectures have client processes &amp; server processes</a:t>
            </a:r>
          </a:p>
        </p:txBody>
      </p:sp>
      <p:pic>
        <p:nvPicPr>
          <p:cNvPr id="10248" name="Picture 12" descr="underline_base"/>
          <p:cNvPicPr>
            <a:picLocks noChangeArrowheads="1"/>
          </p:cNvPicPr>
          <p:nvPr/>
        </p:nvPicPr>
        <p:blipFill>
          <a:blip r:embed="rId3"/>
          <a:srcRect/>
          <a:stretch>
            <a:fillRect/>
          </a:stretch>
        </p:blipFill>
        <p:spPr bwMode="auto">
          <a:xfrm>
            <a:off x="434975" y="866775"/>
            <a:ext cx="6399213" cy="173038"/>
          </a:xfrm>
          <a:prstGeom prst="rect">
            <a:avLst/>
          </a:prstGeom>
          <a:noFill/>
          <a:ln w="9525">
            <a:noFill/>
            <a:miter lim="800000"/>
            <a:headEnd/>
            <a:tailEnd/>
          </a:ln>
        </p:spPr>
      </p:pic>
      <p:sp>
        <p:nvSpPr>
          <p:cNvPr id="10249" name="Rectangle 13"/>
          <p:cNvSpPr>
            <a:spLocks noChangeArrowheads="1"/>
          </p:cNvSpPr>
          <p:nvPr/>
        </p:nvSpPr>
        <p:spPr bwMode="auto">
          <a:xfrm>
            <a:off x="4749800" y="1762125"/>
            <a:ext cx="4092575" cy="2062163"/>
          </a:xfrm>
          <a:prstGeom prst="rect">
            <a:avLst/>
          </a:prstGeom>
          <a:noFill/>
          <a:ln w="28575">
            <a:solidFill>
              <a:srgbClr val="CC0000"/>
            </a:solidFill>
            <a:miter lim="800000"/>
            <a:headEnd/>
            <a:tailEnd/>
          </a:ln>
        </p:spPr>
        <p:txBody>
          <a:bodyPr wrap="none" anchor="ctr"/>
          <a:lstStyle/>
          <a:p>
            <a:endParaRPr lang="tr-TR"/>
          </a:p>
        </p:txBody>
      </p:sp>
      <p:sp>
        <p:nvSpPr>
          <p:cNvPr id="10250" name="Text Box 14"/>
          <p:cNvSpPr txBox="1">
            <a:spLocks noChangeArrowheads="1"/>
          </p:cNvSpPr>
          <p:nvPr/>
        </p:nvSpPr>
        <p:spPr bwMode="auto">
          <a:xfrm>
            <a:off x="4870450" y="1463675"/>
            <a:ext cx="2325688" cy="519113"/>
          </a:xfrm>
          <a:prstGeom prst="rect">
            <a:avLst/>
          </a:prstGeom>
          <a:solidFill>
            <a:schemeClr val="bg1"/>
          </a:solidFill>
          <a:ln w="9525">
            <a:noFill/>
            <a:miter lim="800000"/>
            <a:headEnd/>
            <a:tailEnd/>
          </a:ln>
        </p:spPr>
        <p:txBody>
          <a:bodyPr wrap="none">
            <a:spAutoFit/>
          </a:bodyPr>
          <a:lstStyle/>
          <a:p>
            <a:pPr marL="342900" indent="-342900"/>
            <a:r>
              <a:rPr lang="en-US" sz="2800">
                <a:latin typeface="Gill Sans MT" pitchFamily="34" charset="0"/>
              </a:rPr>
              <a:t>clients, servers</a:t>
            </a:r>
          </a:p>
        </p:txBody>
      </p:sp>
      <p:sp>
        <p:nvSpPr>
          <p:cNvPr id="2" name="Veri Yer Tutucusu 1"/>
          <p:cNvSpPr>
            <a:spLocks noGrp="1"/>
          </p:cNvSpPr>
          <p:nvPr>
            <p:ph type="dt" sz="quarter" idx="10"/>
          </p:nvPr>
        </p:nvSpPr>
        <p:spPr/>
        <p:txBody>
          <a:bodyPr/>
          <a:lstStyle/>
          <a:p>
            <a:pPr>
              <a:defRPr/>
            </a:pPr>
            <a:fld id="{C3CADBCC-D885-4FB5-A64C-B19DA96D018B}" type="datetime1">
              <a:rPr/>
              <a:pPr>
                <a:defRPr/>
              </a:pPr>
              <a:t>10/16/2012</a:t>
            </a:fld>
            <a:endParaRP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Oval 3"/>
          <p:cNvSpPr>
            <a:spLocks noChangeArrowheads="1"/>
          </p:cNvSpPr>
          <p:nvPr/>
        </p:nvSpPr>
        <p:spPr bwMode="auto">
          <a:xfrm>
            <a:off x="4691063" y="5799138"/>
            <a:ext cx="125412" cy="134937"/>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3187" name="Oval 4"/>
          <p:cNvSpPr>
            <a:spLocks noChangeArrowheads="1"/>
          </p:cNvSpPr>
          <p:nvPr/>
        </p:nvSpPr>
        <p:spPr bwMode="auto">
          <a:xfrm>
            <a:off x="2925763" y="3205163"/>
            <a:ext cx="125412" cy="134937"/>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3188" name="Oval 5"/>
          <p:cNvSpPr>
            <a:spLocks noChangeArrowheads="1"/>
          </p:cNvSpPr>
          <p:nvPr/>
        </p:nvSpPr>
        <p:spPr bwMode="auto">
          <a:xfrm>
            <a:off x="2957513" y="4689475"/>
            <a:ext cx="125412" cy="134938"/>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3189" name="Oval 6"/>
          <p:cNvSpPr>
            <a:spLocks noChangeArrowheads="1"/>
          </p:cNvSpPr>
          <p:nvPr/>
        </p:nvSpPr>
        <p:spPr bwMode="auto">
          <a:xfrm>
            <a:off x="6243638" y="2789238"/>
            <a:ext cx="125412" cy="134937"/>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3190" name="Oval 7"/>
          <p:cNvSpPr>
            <a:spLocks noChangeArrowheads="1"/>
          </p:cNvSpPr>
          <p:nvPr/>
        </p:nvSpPr>
        <p:spPr bwMode="auto">
          <a:xfrm>
            <a:off x="6624638" y="3978275"/>
            <a:ext cx="125412" cy="134938"/>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3191" name="Oval 8"/>
          <p:cNvSpPr>
            <a:spLocks noChangeArrowheads="1"/>
          </p:cNvSpPr>
          <p:nvPr/>
        </p:nvSpPr>
        <p:spPr bwMode="auto">
          <a:xfrm>
            <a:off x="6262688" y="4981575"/>
            <a:ext cx="125412" cy="134938"/>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3192" name="Oval 9"/>
          <p:cNvSpPr>
            <a:spLocks noChangeArrowheads="1"/>
          </p:cNvSpPr>
          <p:nvPr/>
        </p:nvSpPr>
        <p:spPr bwMode="auto">
          <a:xfrm>
            <a:off x="3648075" y="5467350"/>
            <a:ext cx="125413" cy="134938"/>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3193" name="Oval 10"/>
          <p:cNvSpPr>
            <a:spLocks noChangeArrowheads="1"/>
          </p:cNvSpPr>
          <p:nvPr/>
        </p:nvSpPr>
        <p:spPr bwMode="auto">
          <a:xfrm>
            <a:off x="2849563" y="2058988"/>
            <a:ext cx="3802062" cy="3811587"/>
          </a:xfrm>
          <a:prstGeom prst="ellipse">
            <a:avLst/>
          </a:prstGeom>
          <a:no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3194" name="Text Box 11"/>
          <p:cNvSpPr txBox="1">
            <a:spLocks noChangeArrowheads="1"/>
          </p:cNvSpPr>
          <p:nvPr/>
        </p:nvSpPr>
        <p:spPr bwMode="auto">
          <a:xfrm>
            <a:off x="4605338" y="1652588"/>
            <a:ext cx="869950" cy="461962"/>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0001</a:t>
            </a:r>
          </a:p>
        </p:txBody>
      </p:sp>
      <p:sp>
        <p:nvSpPr>
          <p:cNvPr id="93195" name="Rectangle 12"/>
          <p:cNvSpPr>
            <a:spLocks noChangeArrowheads="1"/>
          </p:cNvSpPr>
          <p:nvPr/>
        </p:nvSpPr>
        <p:spPr bwMode="auto">
          <a:xfrm>
            <a:off x="5562600" y="2514600"/>
            <a:ext cx="846138" cy="46196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0011</a:t>
            </a:r>
          </a:p>
        </p:txBody>
      </p:sp>
      <p:sp>
        <p:nvSpPr>
          <p:cNvPr id="93196" name="Rectangle 13"/>
          <p:cNvSpPr>
            <a:spLocks noChangeArrowheads="1"/>
          </p:cNvSpPr>
          <p:nvPr/>
        </p:nvSpPr>
        <p:spPr bwMode="auto">
          <a:xfrm>
            <a:off x="6788150" y="3890963"/>
            <a:ext cx="869950" cy="461962"/>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0100</a:t>
            </a:r>
          </a:p>
        </p:txBody>
      </p:sp>
      <p:sp>
        <p:nvSpPr>
          <p:cNvPr id="93197" name="Rectangle 14"/>
          <p:cNvSpPr>
            <a:spLocks noChangeArrowheads="1"/>
          </p:cNvSpPr>
          <p:nvPr/>
        </p:nvSpPr>
        <p:spPr bwMode="auto">
          <a:xfrm>
            <a:off x="6494463" y="4895850"/>
            <a:ext cx="869950" cy="46196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0101</a:t>
            </a:r>
          </a:p>
        </p:txBody>
      </p:sp>
      <p:sp>
        <p:nvSpPr>
          <p:cNvPr id="93198" name="Rectangle 15"/>
          <p:cNvSpPr>
            <a:spLocks noChangeArrowheads="1"/>
          </p:cNvSpPr>
          <p:nvPr/>
        </p:nvSpPr>
        <p:spPr bwMode="auto">
          <a:xfrm>
            <a:off x="4867275" y="5849938"/>
            <a:ext cx="869950" cy="461962"/>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1000</a:t>
            </a:r>
          </a:p>
        </p:txBody>
      </p:sp>
      <p:sp>
        <p:nvSpPr>
          <p:cNvPr id="93199" name="Rectangle 16"/>
          <p:cNvSpPr>
            <a:spLocks noChangeArrowheads="1"/>
          </p:cNvSpPr>
          <p:nvPr/>
        </p:nvSpPr>
        <p:spPr bwMode="auto">
          <a:xfrm>
            <a:off x="3068638" y="5610225"/>
            <a:ext cx="869950" cy="46196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1010</a:t>
            </a:r>
          </a:p>
        </p:txBody>
      </p:sp>
      <p:sp>
        <p:nvSpPr>
          <p:cNvPr id="93200" name="Rectangle 17"/>
          <p:cNvSpPr>
            <a:spLocks noChangeArrowheads="1"/>
          </p:cNvSpPr>
          <p:nvPr/>
        </p:nvSpPr>
        <p:spPr bwMode="auto">
          <a:xfrm>
            <a:off x="2249488" y="4510088"/>
            <a:ext cx="846137" cy="461962"/>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1100</a:t>
            </a:r>
          </a:p>
        </p:txBody>
      </p:sp>
      <p:sp>
        <p:nvSpPr>
          <p:cNvPr id="93201" name="Rectangle 18"/>
          <p:cNvSpPr>
            <a:spLocks noChangeArrowheads="1"/>
          </p:cNvSpPr>
          <p:nvPr/>
        </p:nvSpPr>
        <p:spPr bwMode="auto">
          <a:xfrm>
            <a:off x="2219325" y="2960688"/>
            <a:ext cx="800100" cy="461962"/>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1111</a:t>
            </a:r>
          </a:p>
        </p:txBody>
      </p:sp>
      <p:grpSp>
        <p:nvGrpSpPr>
          <p:cNvPr id="2" name="Group 19"/>
          <p:cNvGrpSpPr>
            <a:grpSpLocks/>
          </p:cNvGrpSpPr>
          <p:nvPr/>
        </p:nvGrpSpPr>
        <p:grpSpPr bwMode="auto">
          <a:xfrm>
            <a:off x="6610350" y="1676400"/>
            <a:ext cx="2349500" cy="993775"/>
            <a:chOff x="4309" y="1273"/>
            <a:chExt cx="731" cy="609"/>
          </a:xfrm>
        </p:grpSpPr>
        <p:sp>
          <p:nvSpPr>
            <p:cNvPr id="93229" name="AutoShape 20"/>
            <p:cNvSpPr>
              <a:spLocks noChangeArrowheads="1"/>
            </p:cNvSpPr>
            <p:nvPr/>
          </p:nvSpPr>
          <p:spPr bwMode="auto">
            <a:xfrm>
              <a:off x="4311" y="1273"/>
              <a:ext cx="709" cy="609"/>
            </a:xfrm>
            <a:prstGeom prst="wedgeRoundRectCallout">
              <a:avLst>
                <a:gd name="adj1" fmla="val -59593"/>
                <a:gd name="adj2" fmla="val 68556"/>
                <a:gd name="adj3" fmla="val 16667"/>
              </a:avLst>
            </a:prstGeom>
            <a:noFill/>
            <a:ln w="9525">
              <a:solidFill>
                <a:schemeClr val="tx1"/>
              </a:solidFill>
              <a:miter lim="800000"/>
              <a:headEnd/>
              <a:tailEnd/>
            </a:ln>
          </p:spPr>
          <p:txBody>
            <a:bodyPr/>
            <a:lstStyle/>
            <a:p>
              <a:pPr algn="ctr">
                <a:buClr>
                  <a:srgbClr val="3333CC"/>
                </a:buClr>
              </a:pPr>
              <a:endParaRPr lang="tr-TR" sz="1600">
                <a:solidFill>
                  <a:srgbClr val="000000"/>
                </a:solidFill>
                <a:cs typeface="Arial" charset="0"/>
              </a:endParaRPr>
            </a:p>
          </p:txBody>
        </p:sp>
        <p:sp>
          <p:nvSpPr>
            <p:cNvPr id="93230" name="Text Box 21"/>
            <p:cNvSpPr txBox="1">
              <a:spLocks noChangeArrowheads="1"/>
            </p:cNvSpPr>
            <p:nvPr/>
          </p:nvSpPr>
          <p:spPr bwMode="auto">
            <a:xfrm>
              <a:off x="4309" y="1399"/>
              <a:ext cx="731" cy="414"/>
            </a:xfrm>
            <a:prstGeom prst="rect">
              <a:avLst/>
            </a:prstGeom>
            <a:noFill/>
            <a:ln w="9525">
              <a:noFill/>
              <a:miter lim="800000"/>
              <a:headEnd/>
              <a:tailEnd/>
            </a:ln>
          </p:spPr>
          <p:txBody>
            <a:bodyPr wrap="none">
              <a:spAutoFit/>
            </a:bodyPr>
            <a:lstStyle/>
            <a:p>
              <a:pPr>
                <a:lnSpc>
                  <a:spcPts val="2000"/>
                </a:lnSpc>
                <a:buClr>
                  <a:srgbClr val="3333CC"/>
                </a:buClr>
              </a:pPr>
              <a:r>
                <a:rPr lang="en-US">
                  <a:solidFill>
                    <a:srgbClr val="CC0000"/>
                  </a:solidFill>
                  <a:cs typeface="Arial" charset="0"/>
                </a:rPr>
                <a:t>Who</a:t>
              </a:r>
              <a:r>
                <a:rPr lang="ja-JP" altLang="en-US">
                  <a:solidFill>
                    <a:srgbClr val="CC0000"/>
                  </a:solidFill>
                  <a:cs typeface="Arial" charset="0"/>
                </a:rPr>
                <a:t>’</a:t>
              </a:r>
              <a:r>
                <a:rPr lang="en-US" altLang="ja-JP">
                  <a:solidFill>
                    <a:srgbClr val="CC0000"/>
                  </a:solidFill>
                  <a:cs typeface="Arial" charset="0"/>
                </a:rPr>
                <a:t>s responsible</a:t>
              </a:r>
            </a:p>
            <a:p>
              <a:pPr>
                <a:lnSpc>
                  <a:spcPts val="2000"/>
                </a:lnSpc>
                <a:buClr>
                  <a:srgbClr val="3333CC"/>
                </a:buClr>
              </a:pPr>
              <a:r>
                <a:rPr lang="en-US">
                  <a:solidFill>
                    <a:srgbClr val="CC0000"/>
                  </a:solidFill>
                  <a:cs typeface="Arial" charset="0"/>
                </a:rPr>
                <a:t>for key 1110 ?</a:t>
              </a:r>
            </a:p>
          </p:txBody>
        </p:sp>
      </p:grpSp>
      <p:sp>
        <p:nvSpPr>
          <p:cNvPr id="226326" name="Line 22"/>
          <p:cNvSpPr>
            <a:spLocks noChangeShapeType="1"/>
          </p:cNvSpPr>
          <p:nvPr/>
        </p:nvSpPr>
        <p:spPr bwMode="auto">
          <a:xfrm>
            <a:off x="6323013" y="3003550"/>
            <a:ext cx="288925" cy="952500"/>
          </a:xfrm>
          <a:prstGeom prst="line">
            <a:avLst/>
          </a:prstGeom>
          <a:noFill/>
          <a:ln w="9525">
            <a:solidFill>
              <a:schemeClr val="accent2"/>
            </a:solidFill>
            <a:round/>
            <a:headEnd/>
            <a:tailEnd type="triangle" w="med" len="med"/>
          </a:ln>
        </p:spPr>
        <p:txBody>
          <a:bodyPr/>
          <a:lstStyle/>
          <a:p>
            <a:endParaRPr lang="tr-TR"/>
          </a:p>
        </p:txBody>
      </p:sp>
      <p:sp>
        <p:nvSpPr>
          <p:cNvPr id="226327" name="Line 23"/>
          <p:cNvSpPr>
            <a:spLocks noChangeShapeType="1"/>
          </p:cNvSpPr>
          <p:nvPr/>
        </p:nvSpPr>
        <p:spPr bwMode="auto">
          <a:xfrm flipH="1">
            <a:off x="6303963" y="4164013"/>
            <a:ext cx="301625" cy="795337"/>
          </a:xfrm>
          <a:prstGeom prst="line">
            <a:avLst/>
          </a:prstGeom>
          <a:noFill/>
          <a:ln w="9525">
            <a:solidFill>
              <a:schemeClr val="accent2"/>
            </a:solidFill>
            <a:round/>
            <a:headEnd/>
            <a:tailEnd type="triangle" w="med" len="med"/>
          </a:ln>
        </p:spPr>
        <p:txBody>
          <a:bodyPr/>
          <a:lstStyle/>
          <a:p>
            <a:endParaRPr lang="tr-TR"/>
          </a:p>
        </p:txBody>
      </p:sp>
      <p:sp>
        <p:nvSpPr>
          <p:cNvPr id="226328" name="Line 24"/>
          <p:cNvSpPr>
            <a:spLocks noChangeShapeType="1"/>
          </p:cNvSpPr>
          <p:nvPr/>
        </p:nvSpPr>
        <p:spPr bwMode="auto">
          <a:xfrm flipH="1">
            <a:off x="4864100" y="5100638"/>
            <a:ext cx="1282700" cy="669925"/>
          </a:xfrm>
          <a:prstGeom prst="line">
            <a:avLst/>
          </a:prstGeom>
          <a:noFill/>
          <a:ln w="9525">
            <a:solidFill>
              <a:schemeClr val="accent2"/>
            </a:solidFill>
            <a:round/>
            <a:headEnd/>
            <a:tailEnd type="triangle" w="med" len="med"/>
          </a:ln>
        </p:spPr>
        <p:txBody>
          <a:bodyPr/>
          <a:lstStyle/>
          <a:p>
            <a:endParaRPr lang="tr-TR"/>
          </a:p>
        </p:txBody>
      </p:sp>
      <p:sp>
        <p:nvSpPr>
          <p:cNvPr id="226329" name="Line 25"/>
          <p:cNvSpPr>
            <a:spLocks noChangeShapeType="1"/>
          </p:cNvSpPr>
          <p:nvPr/>
        </p:nvSpPr>
        <p:spPr bwMode="auto">
          <a:xfrm flipH="1" flipV="1">
            <a:off x="3856038" y="5521325"/>
            <a:ext cx="812800" cy="265113"/>
          </a:xfrm>
          <a:prstGeom prst="line">
            <a:avLst/>
          </a:prstGeom>
          <a:noFill/>
          <a:ln w="9525">
            <a:solidFill>
              <a:schemeClr val="accent2"/>
            </a:solidFill>
            <a:round/>
            <a:headEnd/>
            <a:tailEnd type="triangle" w="med" len="med"/>
          </a:ln>
        </p:spPr>
        <p:txBody>
          <a:bodyPr/>
          <a:lstStyle/>
          <a:p>
            <a:endParaRPr lang="tr-TR"/>
          </a:p>
        </p:txBody>
      </p:sp>
      <p:sp>
        <p:nvSpPr>
          <p:cNvPr id="226330" name="Line 26"/>
          <p:cNvSpPr>
            <a:spLocks noChangeShapeType="1"/>
          </p:cNvSpPr>
          <p:nvPr/>
        </p:nvSpPr>
        <p:spPr bwMode="auto">
          <a:xfrm flipH="1" flipV="1">
            <a:off x="3109913" y="4794250"/>
            <a:ext cx="552450" cy="620713"/>
          </a:xfrm>
          <a:prstGeom prst="line">
            <a:avLst/>
          </a:prstGeom>
          <a:noFill/>
          <a:ln w="9525">
            <a:solidFill>
              <a:schemeClr val="accent2"/>
            </a:solidFill>
            <a:round/>
            <a:headEnd/>
            <a:tailEnd type="triangle" w="med" len="med"/>
          </a:ln>
        </p:spPr>
        <p:txBody>
          <a:bodyPr/>
          <a:lstStyle/>
          <a:p>
            <a:endParaRPr lang="tr-TR"/>
          </a:p>
        </p:txBody>
      </p:sp>
      <p:sp>
        <p:nvSpPr>
          <p:cNvPr id="226331" name="Line 27"/>
          <p:cNvSpPr>
            <a:spLocks noChangeShapeType="1"/>
          </p:cNvSpPr>
          <p:nvPr/>
        </p:nvSpPr>
        <p:spPr bwMode="auto">
          <a:xfrm flipH="1" flipV="1">
            <a:off x="2960688" y="3422650"/>
            <a:ext cx="52387" cy="1198563"/>
          </a:xfrm>
          <a:prstGeom prst="line">
            <a:avLst/>
          </a:prstGeom>
          <a:noFill/>
          <a:ln w="9525">
            <a:solidFill>
              <a:schemeClr val="accent2"/>
            </a:solidFill>
            <a:round/>
            <a:headEnd/>
            <a:tailEnd type="triangle" w="med" len="med"/>
          </a:ln>
        </p:spPr>
        <p:txBody>
          <a:bodyPr/>
          <a:lstStyle/>
          <a:p>
            <a:endParaRPr lang="tr-TR"/>
          </a:p>
        </p:txBody>
      </p:sp>
      <p:sp>
        <p:nvSpPr>
          <p:cNvPr id="93209" name="Oval 28"/>
          <p:cNvSpPr>
            <a:spLocks noChangeArrowheads="1"/>
          </p:cNvSpPr>
          <p:nvPr/>
        </p:nvSpPr>
        <p:spPr bwMode="auto">
          <a:xfrm>
            <a:off x="4845050" y="2005013"/>
            <a:ext cx="125413" cy="134937"/>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grpSp>
        <p:nvGrpSpPr>
          <p:cNvPr id="3" name="Group 29"/>
          <p:cNvGrpSpPr>
            <a:grpSpLocks/>
          </p:cNvGrpSpPr>
          <p:nvPr/>
        </p:nvGrpSpPr>
        <p:grpSpPr bwMode="auto">
          <a:xfrm>
            <a:off x="2968625" y="2252663"/>
            <a:ext cx="3049588" cy="933450"/>
            <a:chOff x="1870" y="1419"/>
            <a:chExt cx="1921" cy="588"/>
          </a:xfrm>
        </p:grpSpPr>
        <p:grpSp>
          <p:nvGrpSpPr>
            <p:cNvPr id="93225" name="Group 30"/>
            <p:cNvGrpSpPr>
              <a:grpSpLocks/>
            </p:cNvGrpSpPr>
            <p:nvPr/>
          </p:nvGrpSpPr>
          <p:grpSpPr bwMode="auto">
            <a:xfrm>
              <a:off x="1870" y="1419"/>
              <a:ext cx="1921" cy="588"/>
              <a:chOff x="1870" y="1419"/>
              <a:chExt cx="1921" cy="588"/>
            </a:xfrm>
          </p:grpSpPr>
          <p:sp>
            <p:nvSpPr>
              <p:cNvPr id="93227" name="Line 31"/>
              <p:cNvSpPr>
                <a:spLocks noChangeShapeType="1"/>
              </p:cNvSpPr>
              <p:nvPr/>
            </p:nvSpPr>
            <p:spPr bwMode="auto">
              <a:xfrm flipV="1">
                <a:off x="1941" y="1813"/>
                <a:ext cx="1850" cy="194"/>
              </a:xfrm>
              <a:prstGeom prst="line">
                <a:avLst/>
              </a:prstGeom>
              <a:noFill/>
              <a:ln w="19050">
                <a:solidFill>
                  <a:schemeClr val="accent2"/>
                </a:solidFill>
                <a:round/>
                <a:headEnd/>
                <a:tailEnd type="triangle" w="med" len="med"/>
              </a:ln>
            </p:spPr>
            <p:txBody>
              <a:bodyPr/>
              <a:lstStyle/>
              <a:p>
                <a:endParaRPr lang="tr-TR"/>
              </a:p>
            </p:txBody>
          </p:sp>
          <p:sp>
            <p:nvSpPr>
              <p:cNvPr id="93228" name="AutoShape 32"/>
              <p:cNvSpPr>
                <a:spLocks noChangeArrowheads="1"/>
              </p:cNvSpPr>
              <p:nvPr/>
            </p:nvSpPr>
            <p:spPr bwMode="auto">
              <a:xfrm>
                <a:off x="1870" y="1419"/>
                <a:ext cx="691" cy="384"/>
              </a:xfrm>
              <a:prstGeom prst="wedgeRoundRectCallout">
                <a:avLst>
                  <a:gd name="adj1" fmla="val 17440"/>
                  <a:gd name="adj2" fmla="val 87759"/>
                  <a:gd name="adj3" fmla="val 16667"/>
                </a:avLst>
              </a:prstGeom>
              <a:solidFill>
                <a:schemeClr val="bg1"/>
              </a:solidFill>
              <a:ln w="9525">
                <a:solidFill>
                  <a:schemeClr val="tx1"/>
                </a:solidFill>
                <a:miter lim="800000"/>
                <a:headEnd/>
                <a:tailEnd/>
              </a:ln>
            </p:spPr>
            <p:txBody>
              <a:bodyPr/>
              <a:lstStyle/>
              <a:p>
                <a:pPr algn="ctr">
                  <a:buClr>
                    <a:srgbClr val="3333CC"/>
                  </a:buClr>
                </a:pPr>
                <a:endParaRPr lang="tr-TR" sz="2400">
                  <a:solidFill>
                    <a:srgbClr val="000000"/>
                  </a:solidFill>
                  <a:cs typeface="Arial" charset="0"/>
                </a:endParaRPr>
              </a:p>
            </p:txBody>
          </p:sp>
        </p:grpSp>
        <p:sp>
          <p:nvSpPr>
            <p:cNvPr id="93226" name="Text Box 33"/>
            <p:cNvSpPr txBox="1">
              <a:spLocks noChangeArrowheads="1"/>
            </p:cNvSpPr>
            <p:nvPr/>
          </p:nvSpPr>
          <p:spPr bwMode="auto">
            <a:xfrm>
              <a:off x="1908" y="1431"/>
              <a:ext cx="817" cy="291"/>
            </a:xfrm>
            <a:prstGeom prst="rect">
              <a:avLst/>
            </a:prstGeom>
            <a:noFill/>
            <a:ln w="9525">
              <a:noFill/>
              <a:miter lim="800000"/>
              <a:headEnd/>
              <a:tailEnd/>
            </a:ln>
          </p:spPr>
          <p:txBody>
            <a:bodyPr>
              <a:spAutoFit/>
            </a:bodyPr>
            <a:lstStyle/>
            <a:p>
              <a:pPr>
                <a:buClr>
                  <a:srgbClr val="3333CC"/>
                </a:buClr>
              </a:pPr>
              <a:r>
                <a:rPr lang="en-US" sz="2400">
                  <a:solidFill>
                    <a:srgbClr val="CC0000"/>
                  </a:solidFill>
                  <a:cs typeface="Arial" charset="0"/>
                </a:rPr>
                <a:t>I am</a:t>
              </a:r>
            </a:p>
          </p:txBody>
        </p:sp>
      </p:grpSp>
      <p:sp>
        <p:nvSpPr>
          <p:cNvPr id="226338" name="Text Box 34"/>
          <p:cNvSpPr txBox="1">
            <a:spLocks noChangeArrowheads="1"/>
          </p:cNvSpPr>
          <p:nvPr/>
        </p:nvSpPr>
        <p:spPr bwMode="auto">
          <a:xfrm>
            <a:off x="265113" y="1273175"/>
            <a:ext cx="2998787" cy="1546225"/>
          </a:xfrm>
          <a:prstGeom prst="rect">
            <a:avLst/>
          </a:prstGeom>
          <a:noFill/>
          <a:ln w="9525">
            <a:noFill/>
            <a:miter lim="800000"/>
            <a:headEnd/>
            <a:tailEnd/>
          </a:ln>
        </p:spPr>
        <p:txBody>
          <a:bodyPr wrap="none">
            <a:spAutoFit/>
          </a:bodyPr>
          <a:lstStyle/>
          <a:p>
            <a:pPr>
              <a:lnSpc>
                <a:spcPts val="2375"/>
              </a:lnSpc>
              <a:buClr>
                <a:srgbClr val="3333CC"/>
              </a:buClr>
            </a:pPr>
            <a:r>
              <a:rPr lang="en-US" sz="2400" i="1">
                <a:latin typeface="Gill Sans MT" pitchFamily="34" charset="0"/>
              </a:rPr>
              <a:t>O(N) </a:t>
            </a:r>
            <a:r>
              <a:rPr lang="en-US" sz="2400">
                <a:latin typeface="Gill Sans MT" pitchFamily="34" charset="0"/>
              </a:rPr>
              <a:t>messages</a:t>
            </a:r>
          </a:p>
          <a:p>
            <a:pPr>
              <a:lnSpc>
                <a:spcPts val="2375"/>
              </a:lnSpc>
              <a:buClr>
                <a:srgbClr val="3333CC"/>
              </a:buClr>
            </a:pPr>
            <a:r>
              <a:rPr lang="en-US" sz="2400">
                <a:latin typeface="Gill Sans MT" pitchFamily="34" charset="0"/>
              </a:rPr>
              <a:t>on avgerage to resolve</a:t>
            </a:r>
          </a:p>
          <a:p>
            <a:pPr>
              <a:lnSpc>
                <a:spcPts val="2375"/>
              </a:lnSpc>
              <a:buClr>
                <a:srgbClr val="3333CC"/>
              </a:buClr>
            </a:pPr>
            <a:r>
              <a:rPr lang="en-US" sz="2400">
                <a:latin typeface="Gill Sans MT" pitchFamily="34" charset="0"/>
              </a:rPr>
              <a:t>query, when there</a:t>
            </a:r>
          </a:p>
          <a:p>
            <a:pPr>
              <a:lnSpc>
                <a:spcPts val="2375"/>
              </a:lnSpc>
              <a:buClr>
                <a:srgbClr val="3333CC"/>
              </a:buClr>
            </a:pPr>
            <a:r>
              <a:rPr lang="en-US" sz="2400">
                <a:latin typeface="Gill Sans MT" pitchFamily="34" charset="0"/>
              </a:rPr>
              <a:t>are </a:t>
            </a:r>
            <a:r>
              <a:rPr lang="en-US" sz="2400" i="1">
                <a:latin typeface="Gill Sans MT" pitchFamily="34" charset="0"/>
              </a:rPr>
              <a:t>N</a:t>
            </a:r>
            <a:r>
              <a:rPr lang="en-US" sz="2400">
                <a:latin typeface="Gill Sans MT" pitchFamily="34" charset="0"/>
              </a:rPr>
              <a:t> peers</a:t>
            </a:r>
          </a:p>
        </p:txBody>
      </p:sp>
      <p:sp>
        <p:nvSpPr>
          <p:cNvPr id="226340" name="Text Box 36"/>
          <p:cNvSpPr txBox="1">
            <a:spLocks noChangeArrowheads="1"/>
          </p:cNvSpPr>
          <p:nvPr/>
        </p:nvSpPr>
        <p:spPr bwMode="auto">
          <a:xfrm>
            <a:off x="5943600" y="3429000"/>
            <a:ext cx="520700" cy="274638"/>
          </a:xfrm>
          <a:prstGeom prst="rect">
            <a:avLst/>
          </a:prstGeom>
          <a:noFill/>
          <a:ln w="9525">
            <a:noFill/>
            <a:miter lim="800000"/>
            <a:headEnd/>
            <a:tailEnd/>
          </a:ln>
        </p:spPr>
        <p:txBody>
          <a:bodyPr wrap="none">
            <a:spAutoFit/>
          </a:bodyPr>
          <a:lstStyle/>
          <a:p>
            <a:pPr>
              <a:buClr>
                <a:srgbClr val="3333CC"/>
              </a:buClr>
            </a:pPr>
            <a:r>
              <a:rPr lang="en-US" sz="1200">
                <a:solidFill>
                  <a:srgbClr val="3333CC"/>
                </a:solidFill>
                <a:cs typeface="Arial" charset="0"/>
              </a:rPr>
              <a:t>1110</a:t>
            </a:r>
          </a:p>
        </p:txBody>
      </p:sp>
      <p:sp>
        <p:nvSpPr>
          <p:cNvPr id="226341" name="Text Box 37"/>
          <p:cNvSpPr txBox="1">
            <a:spLocks noChangeArrowheads="1"/>
          </p:cNvSpPr>
          <p:nvPr/>
        </p:nvSpPr>
        <p:spPr bwMode="auto">
          <a:xfrm>
            <a:off x="5943600" y="4343400"/>
            <a:ext cx="520700" cy="274638"/>
          </a:xfrm>
          <a:prstGeom prst="rect">
            <a:avLst/>
          </a:prstGeom>
          <a:noFill/>
          <a:ln w="9525">
            <a:noFill/>
            <a:miter lim="800000"/>
            <a:headEnd/>
            <a:tailEnd/>
          </a:ln>
        </p:spPr>
        <p:txBody>
          <a:bodyPr wrap="none">
            <a:spAutoFit/>
          </a:bodyPr>
          <a:lstStyle/>
          <a:p>
            <a:pPr>
              <a:buClr>
                <a:srgbClr val="3333CC"/>
              </a:buClr>
            </a:pPr>
            <a:r>
              <a:rPr lang="en-US" sz="1200">
                <a:solidFill>
                  <a:srgbClr val="3333CC"/>
                </a:solidFill>
                <a:cs typeface="Arial" charset="0"/>
              </a:rPr>
              <a:t>1110</a:t>
            </a:r>
          </a:p>
        </p:txBody>
      </p:sp>
      <p:sp>
        <p:nvSpPr>
          <p:cNvPr id="226342" name="Text Box 38"/>
          <p:cNvSpPr txBox="1">
            <a:spLocks noChangeArrowheads="1"/>
          </p:cNvSpPr>
          <p:nvPr/>
        </p:nvSpPr>
        <p:spPr bwMode="auto">
          <a:xfrm>
            <a:off x="5181600" y="5105400"/>
            <a:ext cx="520700" cy="274638"/>
          </a:xfrm>
          <a:prstGeom prst="rect">
            <a:avLst/>
          </a:prstGeom>
          <a:noFill/>
          <a:ln w="9525">
            <a:noFill/>
            <a:miter lim="800000"/>
            <a:headEnd/>
            <a:tailEnd/>
          </a:ln>
        </p:spPr>
        <p:txBody>
          <a:bodyPr wrap="none">
            <a:spAutoFit/>
          </a:bodyPr>
          <a:lstStyle/>
          <a:p>
            <a:pPr>
              <a:buClr>
                <a:srgbClr val="3333CC"/>
              </a:buClr>
            </a:pPr>
            <a:r>
              <a:rPr lang="en-US" sz="1200">
                <a:solidFill>
                  <a:srgbClr val="3333CC"/>
                </a:solidFill>
                <a:cs typeface="Arial" charset="0"/>
              </a:rPr>
              <a:t>1110</a:t>
            </a:r>
          </a:p>
        </p:txBody>
      </p:sp>
      <p:sp>
        <p:nvSpPr>
          <p:cNvPr id="226343" name="Text Box 39"/>
          <p:cNvSpPr txBox="1">
            <a:spLocks noChangeArrowheads="1"/>
          </p:cNvSpPr>
          <p:nvPr/>
        </p:nvSpPr>
        <p:spPr bwMode="auto">
          <a:xfrm>
            <a:off x="4114800" y="5410200"/>
            <a:ext cx="520700" cy="274638"/>
          </a:xfrm>
          <a:prstGeom prst="rect">
            <a:avLst/>
          </a:prstGeom>
          <a:noFill/>
          <a:ln w="9525">
            <a:noFill/>
            <a:miter lim="800000"/>
            <a:headEnd/>
            <a:tailEnd/>
          </a:ln>
        </p:spPr>
        <p:txBody>
          <a:bodyPr wrap="none">
            <a:spAutoFit/>
          </a:bodyPr>
          <a:lstStyle/>
          <a:p>
            <a:pPr>
              <a:buClr>
                <a:srgbClr val="3333CC"/>
              </a:buClr>
            </a:pPr>
            <a:r>
              <a:rPr lang="en-US" sz="1200">
                <a:solidFill>
                  <a:srgbClr val="3333CC"/>
                </a:solidFill>
                <a:cs typeface="Arial" charset="0"/>
              </a:rPr>
              <a:t>1110</a:t>
            </a:r>
          </a:p>
        </p:txBody>
      </p:sp>
      <p:sp>
        <p:nvSpPr>
          <p:cNvPr id="226344" name="Text Box 40"/>
          <p:cNvSpPr txBox="1">
            <a:spLocks noChangeArrowheads="1"/>
          </p:cNvSpPr>
          <p:nvPr/>
        </p:nvSpPr>
        <p:spPr bwMode="auto">
          <a:xfrm>
            <a:off x="3352800" y="4953000"/>
            <a:ext cx="520700" cy="274638"/>
          </a:xfrm>
          <a:prstGeom prst="rect">
            <a:avLst/>
          </a:prstGeom>
          <a:noFill/>
          <a:ln w="9525">
            <a:noFill/>
            <a:miter lim="800000"/>
            <a:headEnd/>
            <a:tailEnd/>
          </a:ln>
        </p:spPr>
        <p:txBody>
          <a:bodyPr wrap="none">
            <a:spAutoFit/>
          </a:bodyPr>
          <a:lstStyle/>
          <a:p>
            <a:pPr>
              <a:buClr>
                <a:srgbClr val="3333CC"/>
              </a:buClr>
            </a:pPr>
            <a:r>
              <a:rPr lang="en-US" sz="1200">
                <a:solidFill>
                  <a:srgbClr val="3333CC"/>
                </a:solidFill>
                <a:cs typeface="Arial" charset="0"/>
              </a:rPr>
              <a:t>1110</a:t>
            </a:r>
          </a:p>
        </p:txBody>
      </p:sp>
      <p:sp>
        <p:nvSpPr>
          <p:cNvPr id="226345" name="Text Box 41"/>
          <p:cNvSpPr txBox="1">
            <a:spLocks noChangeArrowheads="1"/>
          </p:cNvSpPr>
          <p:nvPr/>
        </p:nvSpPr>
        <p:spPr bwMode="auto">
          <a:xfrm>
            <a:off x="2971800" y="3962400"/>
            <a:ext cx="520700" cy="274638"/>
          </a:xfrm>
          <a:prstGeom prst="rect">
            <a:avLst/>
          </a:prstGeom>
          <a:noFill/>
          <a:ln w="9525">
            <a:noFill/>
            <a:miter lim="800000"/>
            <a:headEnd/>
            <a:tailEnd/>
          </a:ln>
        </p:spPr>
        <p:txBody>
          <a:bodyPr wrap="none">
            <a:spAutoFit/>
          </a:bodyPr>
          <a:lstStyle/>
          <a:p>
            <a:pPr>
              <a:buClr>
                <a:srgbClr val="3333CC"/>
              </a:buClr>
            </a:pPr>
            <a:r>
              <a:rPr lang="en-US" sz="1200">
                <a:solidFill>
                  <a:srgbClr val="3333CC"/>
                </a:solidFill>
                <a:cs typeface="Arial" charset="0"/>
              </a:rPr>
              <a:t>1110</a:t>
            </a:r>
          </a:p>
        </p:txBody>
      </p:sp>
      <p:sp>
        <p:nvSpPr>
          <p:cNvPr id="93218" name="Text Box 42"/>
          <p:cNvSpPr txBox="1">
            <a:spLocks noChangeArrowheads="1"/>
          </p:cNvSpPr>
          <p:nvPr/>
        </p:nvSpPr>
        <p:spPr bwMode="auto">
          <a:xfrm>
            <a:off x="365125" y="5375275"/>
            <a:ext cx="1795463" cy="1016000"/>
          </a:xfrm>
          <a:prstGeom prst="rect">
            <a:avLst/>
          </a:prstGeom>
          <a:noFill/>
          <a:ln w="9525">
            <a:solidFill>
              <a:srgbClr val="FF0000"/>
            </a:solidFill>
            <a:miter lim="800000"/>
            <a:headEnd/>
            <a:tailEnd/>
          </a:ln>
        </p:spPr>
        <p:txBody>
          <a:bodyPr wrap="none">
            <a:spAutoFit/>
          </a:bodyPr>
          <a:lstStyle/>
          <a:p>
            <a:pPr>
              <a:buClr>
                <a:srgbClr val="3333CC"/>
              </a:buClr>
            </a:pPr>
            <a:r>
              <a:rPr lang="en-US">
                <a:solidFill>
                  <a:srgbClr val="CC0000"/>
                </a:solidFill>
                <a:cs typeface="Arial" charset="0"/>
              </a:rPr>
              <a:t>Define </a:t>
            </a:r>
            <a:r>
              <a:rPr lang="en-US" u="sng">
                <a:solidFill>
                  <a:srgbClr val="CC0000"/>
                </a:solidFill>
                <a:cs typeface="Arial" charset="0"/>
              </a:rPr>
              <a:t>closest</a:t>
            </a:r>
            <a:r>
              <a:rPr lang="en-US">
                <a:solidFill>
                  <a:srgbClr val="CC0000"/>
                </a:solidFill>
                <a:cs typeface="Arial" charset="0"/>
              </a:rPr>
              <a:t/>
            </a:r>
            <a:br>
              <a:rPr lang="en-US">
                <a:solidFill>
                  <a:srgbClr val="CC0000"/>
                </a:solidFill>
                <a:cs typeface="Arial" charset="0"/>
              </a:rPr>
            </a:br>
            <a:r>
              <a:rPr lang="en-US">
                <a:solidFill>
                  <a:srgbClr val="CC0000"/>
                </a:solidFill>
                <a:cs typeface="Arial" charset="0"/>
              </a:rPr>
              <a:t>as closest</a:t>
            </a:r>
            <a:br>
              <a:rPr lang="en-US">
                <a:solidFill>
                  <a:srgbClr val="CC0000"/>
                </a:solidFill>
                <a:cs typeface="Arial" charset="0"/>
              </a:rPr>
            </a:br>
            <a:r>
              <a:rPr lang="en-US">
                <a:solidFill>
                  <a:srgbClr val="CC0000"/>
                </a:solidFill>
                <a:cs typeface="Arial" charset="0"/>
              </a:rPr>
              <a:t>successor</a:t>
            </a:r>
          </a:p>
        </p:txBody>
      </p:sp>
      <p:sp>
        <p:nvSpPr>
          <p:cNvPr id="93219" name="Footer Placeholder 2"/>
          <p:cNvSpPr txBox="1">
            <a:spLocks noGrp="1"/>
          </p:cNvSpPr>
          <p:nvPr/>
        </p:nvSpPr>
        <p:spPr bwMode="auto">
          <a:xfrm>
            <a:off x="7618413" y="6532563"/>
            <a:ext cx="1452562" cy="285750"/>
          </a:xfrm>
          <a:prstGeom prst="rect">
            <a:avLst/>
          </a:prstGeom>
          <a:noFill/>
          <a:ln w="9525">
            <a:noFill/>
            <a:miter lim="800000"/>
            <a:headEnd/>
            <a:tailEnd/>
          </a:ln>
        </p:spPr>
        <p:txBody>
          <a:bodyPr/>
          <a:lstStyle/>
          <a:p>
            <a:pPr algn="r">
              <a:spcBef>
                <a:spcPct val="0"/>
              </a:spcBef>
              <a:buClrTx/>
              <a:buSzTx/>
              <a:buFontTx/>
              <a:buNone/>
            </a:pPr>
            <a:r>
              <a:rPr lang="en-US" sz="1200">
                <a:solidFill>
                  <a:srgbClr val="000000"/>
                </a:solidFill>
                <a:cs typeface="Arial" charset="0"/>
              </a:rPr>
              <a:t>Application  2-</a:t>
            </a:r>
            <a:fld id="{A5DD1F4B-AE42-438A-A3DC-C72BDBCF7A60}" type="slidenum">
              <a:rPr lang="en-US" sz="1200">
                <a:solidFill>
                  <a:srgbClr val="000000"/>
                </a:solidFill>
                <a:cs typeface="Arial" charset="0"/>
              </a:rPr>
              <a:pPr algn="r">
                <a:spcBef>
                  <a:spcPct val="0"/>
                </a:spcBef>
                <a:buClrTx/>
                <a:buSzTx/>
                <a:buFontTx/>
                <a:buNone/>
              </a:pPr>
              <a:t>90</a:t>
            </a:fld>
            <a:endParaRPr lang="en-US" sz="1200">
              <a:solidFill>
                <a:srgbClr val="000000"/>
              </a:solidFill>
              <a:cs typeface="Arial" charset="0"/>
            </a:endParaRPr>
          </a:p>
        </p:txBody>
      </p:sp>
      <p:sp>
        <p:nvSpPr>
          <p:cNvPr id="93220" name="Title 67"/>
          <p:cNvSpPr>
            <a:spLocks noGrp="1"/>
          </p:cNvSpPr>
          <p:nvPr>
            <p:ph type="title"/>
          </p:nvPr>
        </p:nvSpPr>
        <p:spPr>
          <a:xfrm>
            <a:off x="522288" y="0"/>
            <a:ext cx="7772400" cy="1143000"/>
          </a:xfrm>
        </p:spPr>
        <p:txBody>
          <a:bodyPr/>
          <a:lstStyle/>
          <a:p>
            <a:r>
              <a:rPr lang="en-US" smtClean="0">
                <a:ea typeface="ＭＳ Ｐゴシック" pitchFamily="34" charset="-128"/>
              </a:rPr>
              <a:t>Circular DHT (1)</a:t>
            </a:r>
          </a:p>
        </p:txBody>
      </p:sp>
      <p:pic>
        <p:nvPicPr>
          <p:cNvPr id="93221" name="Picture 23" descr="underline_base"/>
          <p:cNvPicPr>
            <a:picLocks noChangeArrowheads="1"/>
          </p:cNvPicPr>
          <p:nvPr/>
        </p:nvPicPr>
        <p:blipFill>
          <a:blip r:embed="rId2"/>
          <a:srcRect/>
          <a:stretch>
            <a:fillRect/>
          </a:stretch>
        </p:blipFill>
        <p:spPr bwMode="auto">
          <a:xfrm>
            <a:off x="558800" y="876300"/>
            <a:ext cx="4113213" cy="173038"/>
          </a:xfrm>
          <a:prstGeom prst="rect">
            <a:avLst/>
          </a:prstGeom>
          <a:noFill/>
          <a:ln w="9525">
            <a:noFill/>
            <a:miter lim="800000"/>
            <a:headEnd/>
            <a:tailEnd/>
          </a:ln>
        </p:spPr>
      </p:pic>
      <p:sp>
        <p:nvSpPr>
          <p:cNvPr id="4" name="Veri Yer Tutucusu 3"/>
          <p:cNvSpPr>
            <a:spLocks noGrp="1"/>
          </p:cNvSpPr>
          <p:nvPr>
            <p:ph type="dt" sz="quarter" idx="10"/>
          </p:nvPr>
        </p:nvSpPr>
        <p:spPr/>
        <p:txBody>
          <a:bodyPr/>
          <a:lstStyle/>
          <a:p>
            <a:pPr>
              <a:defRPr/>
            </a:pPr>
            <a:fld id="{7CD9AE39-B429-4E40-9A33-4E2817C4D092}" type="datetime1">
              <a:rPr/>
              <a:pPr>
                <a:defRPr/>
              </a:pPr>
              <a:t>10/16/2012</a:t>
            </a:fld>
            <a:endParaRPr dirty="0"/>
          </a:p>
        </p:txBody>
      </p:sp>
      <p:sp>
        <p:nvSpPr>
          <p:cNvPr id="5" name="Altbilgi Yer Tutucusu 4"/>
          <p:cNvSpPr>
            <a:spLocks noGrp="1"/>
          </p:cNvSpPr>
          <p:nvPr>
            <p:ph type="ftr" sz="quarter" idx="11"/>
          </p:nvPr>
        </p:nvSpPr>
        <p:spPr/>
        <p:txBody>
          <a:bodyPr/>
          <a:lstStyle/>
          <a:p>
            <a:pPr>
              <a:defRPr/>
            </a:pPr>
            <a:r>
              <a:rPr lang="tr-TR"/>
              <a:t>Computer Networks                     Application Layer</a:t>
            </a:r>
            <a:endParaRPr lang="en-US" dirty="0"/>
          </a:p>
        </p:txBody>
      </p:sp>
      <p:sp>
        <p:nvSpPr>
          <p:cNvPr id="93224" name="Slayt Numarası Yer Tutucusu 5"/>
          <p:cNvSpPr>
            <a:spLocks noGrp="1"/>
          </p:cNvSpPr>
          <p:nvPr>
            <p:ph type="sldNum" sz="quarter" idx="12"/>
          </p:nvPr>
        </p:nvSpPr>
        <p:spPr>
          <a:noFill/>
        </p:spPr>
        <p:txBody>
          <a:bodyPr/>
          <a:lstStyle/>
          <a:p>
            <a:r>
              <a:rPr lang="en-US" smtClean="0"/>
              <a:t>2-</a:t>
            </a:r>
            <a:fld id="{5F2B98B7-629D-4B0B-A59F-08898C3C1342}" type="slidenum">
              <a:rPr lang="en-US" smtClean="0"/>
              <a:pPr/>
              <a:t>90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26"/>
                                        </p:tgtEl>
                                        <p:attrNameLst>
                                          <p:attrName>style.visibility</p:attrName>
                                        </p:attrNameLst>
                                      </p:cBhvr>
                                      <p:to>
                                        <p:strVal val="visible"/>
                                      </p:to>
                                    </p:set>
                                  </p:childTnLst>
                                </p:cTn>
                              </p:par>
                              <p:par>
                                <p:cTn id="11" presetID="3" presetClass="entr" presetSubtype="10" fill="hold" grpId="0" nodeType="withEffect">
                                  <p:stCondLst>
                                    <p:cond delay="0"/>
                                  </p:stCondLst>
                                  <p:childTnLst>
                                    <p:set>
                                      <p:cBhvr>
                                        <p:cTn id="12" dur="1" fill="hold">
                                          <p:stCondLst>
                                            <p:cond delay="0"/>
                                          </p:stCondLst>
                                        </p:cTn>
                                        <p:tgtEl>
                                          <p:spTgt spid="226340"/>
                                        </p:tgtEl>
                                        <p:attrNameLst>
                                          <p:attrName>style.visibility</p:attrName>
                                        </p:attrNameLst>
                                      </p:cBhvr>
                                      <p:to>
                                        <p:strVal val="visible"/>
                                      </p:to>
                                    </p:set>
                                    <p:animEffect transition="in" filter="blinds(horizontal)">
                                      <p:cBhvr>
                                        <p:cTn id="13" dur="500"/>
                                        <p:tgtEl>
                                          <p:spTgt spid="2263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6327"/>
                                        </p:tgtEl>
                                        <p:attrNameLst>
                                          <p:attrName>style.visibility</p:attrName>
                                        </p:attrNameLst>
                                      </p:cBhvr>
                                      <p:to>
                                        <p:strVal val="visible"/>
                                      </p:to>
                                    </p:set>
                                  </p:childTnLst>
                                </p:cTn>
                              </p:par>
                              <p:par>
                                <p:cTn id="18" presetID="3" presetClass="entr" presetSubtype="10" fill="hold" grpId="0" nodeType="withEffect">
                                  <p:stCondLst>
                                    <p:cond delay="0"/>
                                  </p:stCondLst>
                                  <p:childTnLst>
                                    <p:set>
                                      <p:cBhvr>
                                        <p:cTn id="19" dur="1" fill="hold">
                                          <p:stCondLst>
                                            <p:cond delay="0"/>
                                          </p:stCondLst>
                                        </p:cTn>
                                        <p:tgtEl>
                                          <p:spTgt spid="226341"/>
                                        </p:tgtEl>
                                        <p:attrNameLst>
                                          <p:attrName>style.visibility</p:attrName>
                                        </p:attrNameLst>
                                      </p:cBhvr>
                                      <p:to>
                                        <p:strVal val="visible"/>
                                      </p:to>
                                    </p:set>
                                    <p:animEffect transition="in" filter="blinds(horizontal)">
                                      <p:cBhvr>
                                        <p:cTn id="20" dur="500"/>
                                        <p:tgtEl>
                                          <p:spTgt spid="22634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328"/>
                                        </p:tgtEl>
                                        <p:attrNameLst>
                                          <p:attrName>style.visibility</p:attrName>
                                        </p:attrNameLst>
                                      </p:cBhvr>
                                      <p:to>
                                        <p:strVal val="visible"/>
                                      </p:to>
                                    </p:set>
                                  </p:childTnLst>
                                </p:cTn>
                              </p:par>
                              <p:par>
                                <p:cTn id="25" presetID="3" presetClass="entr" presetSubtype="10" fill="hold" grpId="0" nodeType="withEffect">
                                  <p:stCondLst>
                                    <p:cond delay="0"/>
                                  </p:stCondLst>
                                  <p:childTnLst>
                                    <p:set>
                                      <p:cBhvr>
                                        <p:cTn id="26" dur="1" fill="hold">
                                          <p:stCondLst>
                                            <p:cond delay="0"/>
                                          </p:stCondLst>
                                        </p:cTn>
                                        <p:tgtEl>
                                          <p:spTgt spid="226342"/>
                                        </p:tgtEl>
                                        <p:attrNameLst>
                                          <p:attrName>style.visibility</p:attrName>
                                        </p:attrNameLst>
                                      </p:cBhvr>
                                      <p:to>
                                        <p:strVal val="visible"/>
                                      </p:to>
                                    </p:set>
                                    <p:animEffect transition="in" filter="blinds(horizontal)">
                                      <p:cBhvr>
                                        <p:cTn id="27" dur="500"/>
                                        <p:tgtEl>
                                          <p:spTgt spid="2263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329"/>
                                        </p:tgtEl>
                                        <p:attrNameLst>
                                          <p:attrName>style.visibility</p:attrName>
                                        </p:attrNameLst>
                                      </p:cBhvr>
                                      <p:to>
                                        <p:strVal val="visible"/>
                                      </p:to>
                                    </p:set>
                                  </p:childTnLst>
                                </p:cTn>
                              </p:par>
                              <p:par>
                                <p:cTn id="32" presetID="3" presetClass="entr" presetSubtype="10" fill="hold" grpId="0" nodeType="withEffect">
                                  <p:stCondLst>
                                    <p:cond delay="0"/>
                                  </p:stCondLst>
                                  <p:childTnLst>
                                    <p:set>
                                      <p:cBhvr>
                                        <p:cTn id="33" dur="1" fill="hold">
                                          <p:stCondLst>
                                            <p:cond delay="0"/>
                                          </p:stCondLst>
                                        </p:cTn>
                                        <p:tgtEl>
                                          <p:spTgt spid="226343"/>
                                        </p:tgtEl>
                                        <p:attrNameLst>
                                          <p:attrName>style.visibility</p:attrName>
                                        </p:attrNameLst>
                                      </p:cBhvr>
                                      <p:to>
                                        <p:strVal val="visible"/>
                                      </p:to>
                                    </p:set>
                                    <p:animEffect transition="in" filter="blinds(horizontal)">
                                      <p:cBhvr>
                                        <p:cTn id="34" dur="500"/>
                                        <p:tgtEl>
                                          <p:spTgt spid="22634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6330"/>
                                        </p:tgtEl>
                                        <p:attrNameLst>
                                          <p:attrName>style.visibility</p:attrName>
                                        </p:attrNameLst>
                                      </p:cBhvr>
                                      <p:to>
                                        <p:strVal val="visible"/>
                                      </p:to>
                                    </p:set>
                                  </p:childTnLst>
                                </p:cTn>
                              </p:par>
                              <p:par>
                                <p:cTn id="39" presetID="3" presetClass="entr" presetSubtype="10" fill="hold" grpId="0" nodeType="withEffect">
                                  <p:stCondLst>
                                    <p:cond delay="0"/>
                                  </p:stCondLst>
                                  <p:childTnLst>
                                    <p:set>
                                      <p:cBhvr>
                                        <p:cTn id="40" dur="1" fill="hold">
                                          <p:stCondLst>
                                            <p:cond delay="0"/>
                                          </p:stCondLst>
                                        </p:cTn>
                                        <p:tgtEl>
                                          <p:spTgt spid="226344"/>
                                        </p:tgtEl>
                                        <p:attrNameLst>
                                          <p:attrName>style.visibility</p:attrName>
                                        </p:attrNameLst>
                                      </p:cBhvr>
                                      <p:to>
                                        <p:strVal val="visible"/>
                                      </p:to>
                                    </p:set>
                                    <p:animEffect transition="in" filter="blinds(horizontal)">
                                      <p:cBhvr>
                                        <p:cTn id="41" dur="500"/>
                                        <p:tgtEl>
                                          <p:spTgt spid="2263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6331"/>
                                        </p:tgtEl>
                                        <p:attrNameLst>
                                          <p:attrName>style.visibility</p:attrName>
                                        </p:attrNameLst>
                                      </p:cBhvr>
                                      <p:to>
                                        <p:strVal val="visible"/>
                                      </p:to>
                                    </p:set>
                                  </p:childTnLst>
                                </p:cTn>
                              </p:par>
                              <p:par>
                                <p:cTn id="46" presetID="3" presetClass="entr" presetSubtype="10" fill="hold" grpId="0" nodeType="withEffect">
                                  <p:stCondLst>
                                    <p:cond delay="0"/>
                                  </p:stCondLst>
                                  <p:childTnLst>
                                    <p:set>
                                      <p:cBhvr>
                                        <p:cTn id="47" dur="1" fill="hold">
                                          <p:stCondLst>
                                            <p:cond delay="0"/>
                                          </p:stCondLst>
                                        </p:cTn>
                                        <p:tgtEl>
                                          <p:spTgt spid="226345"/>
                                        </p:tgtEl>
                                        <p:attrNameLst>
                                          <p:attrName>style.visibility</p:attrName>
                                        </p:attrNameLst>
                                      </p:cBhvr>
                                      <p:to>
                                        <p:strVal val="visible"/>
                                      </p:to>
                                    </p:set>
                                    <p:animEffect transition="in" filter="blinds(horizontal)">
                                      <p:cBhvr>
                                        <p:cTn id="48" dur="500"/>
                                        <p:tgtEl>
                                          <p:spTgt spid="22634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6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26" grpId="0" animBg="1"/>
      <p:bldP spid="226327" grpId="0" animBg="1"/>
      <p:bldP spid="226328" grpId="0" animBg="1"/>
      <p:bldP spid="226329" grpId="0" animBg="1"/>
      <p:bldP spid="226330" grpId="0" animBg="1"/>
      <p:bldP spid="226331" grpId="0" animBg="1"/>
      <p:bldP spid="226338" grpId="0"/>
      <p:bldP spid="226340" grpId="0"/>
      <p:bldP spid="226341" grpId="0"/>
      <p:bldP spid="226342" grpId="0"/>
      <p:bldP spid="226343" grpId="0"/>
      <p:bldP spid="226344" grpId="0"/>
      <p:bldP spid="22634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67"/>
          <p:cNvSpPr>
            <a:spLocks noGrp="1"/>
          </p:cNvSpPr>
          <p:nvPr>
            <p:ph type="title"/>
          </p:nvPr>
        </p:nvSpPr>
        <p:spPr>
          <a:xfrm>
            <a:off x="254000" y="0"/>
            <a:ext cx="8229600" cy="1143000"/>
          </a:xfrm>
        </p:spPr>
        <p:txBody>
          <a:bodyPr/>
          <a:lstStyle/>
          <a:p>
            <a:r>
              <a:rPr lang="en-US" smtClean="0">
                <a:ea typeface="ＭＳ Ｐゴシック" pitchFamily="34" charset="-128"/>
              </a:rPr>
              <a:t>Circular DHT with shortcuts</a:t>
            </a:r>
          </a:p>
        </p:txBody>
      </p:sp>
      <p:sp>
        <p:nvSpPr>
          <p:cNvPr id="94211" name="Content Placeholder 37"/>
          <p:cNvSpPr>
            <a:spLocks noGrp="1"/>
          </p:cNvSpPr>
          <p:nvPr>
            <p:ph idx="1"/>
          </p:nvPr>
        </p:nvSpPr>
        <p:spPr>
          <a:xfrm>
            <a:off x="647700" y="4667250"/>
            <a:ext cx="8229600" cy="1676400"/>
          </a:xfrm>
        </p:spPr>
        <p:txBody>
          <a:bodyPr/>
          <a:lstStyle/>
          <a:p>
            <a:pPr>
              <a:lnSpc>
                <a:spcPct val="80000"/>
              </a:lnSpc>
            </a:pPr>
            <a:r>
              <a:rPr lang="en-US" sz="2400" smtClean="0">
                <a:ea typeface="ＭＳ Ｐゴシック" pitchFamily="34" charset="-128"/>
              </a:rPr>
              <a:t>each peer keeps track of IP addresses of predecessor, successor, short cuts.</a:t>
            </a:r>
          </a:p>
          <a:p>
            <a:pPr>
              <a:lnSpc>
                <a:spcPct val="80000"/>
              </a:lnSpc>
            </a:pPr>
            <a:r>
              <a:rPr lang="en-US" sz="2400" smtClean="0">
                <a:ea typeface="ＭＳ Ｐゴシック" pitchFamily="34" charset="-128"/>
              </a:rPr>
              <a:t>reduced from 6 to 2 messages.</a:t>
            </a:r>
          </a:p>
          <a:p>
            <a:pPr>
              <a:lnSpc>
                <a:spcPct val="80000"/>
              </a:lnSpc>
            </a:pPr>
            <a:r>
              <a:rPr lang="en-US" sz="2400" smtClean="0">
                <a:ea typeface="ＭＳ Ｐゴシック" pitchFamily="34" charset="-128"/>
              </a:rPr>
              <a:t>possible to design shortcuts so </a:t>
            </a:r>
            <a:r>
              <a:rPr lang="en-US" sz="2400" i="1" smtClean="0">
                <a:ea typeface="ＭＳ Ｐゴシック" pitchFamily="34" charset="-128"/>
              </a:rPr>
              <a:t>O(log N) </a:t>
            </a:r>
            <a:r>
              <a:rPr lang="en-US" sz="2400" smtClean="0">
                <a:ea typeface="ＭＳ Ｐゴシック" pitchFamily="34" charset="-128"/>
              </a:rPr>
              <a:t>neighbors, </a:t>
            </a:r>
            <a:r>
              <a:rPr lang="en-US" sz="2400" i="1" smtClean="0">
                <a:ea typeface="ＭＳ Ｐゴシック" pitchFamily="34" charset="-128"/>
              </a:rPr>
              <a:t>O(log N) </a:t>
            </a:r>
            <a:r>
              <a:rPr lang="en-US" sz="2400" smtClean="0">
                <a:ea typeface="ＭＳ Ｐゴシック" pitchFamily="34" charset="-128"/>
              </a:rPr>
              <a:t>messages in query</a:t>
            </a:r>
          </a:p>
        </p:txBody>
      </p:sp>
      <p:grpSp>
        <p:nvGrpSpPr>
          <p:cNvPr id="94212" name="Group 66"/>
          <p:cNvGrpSpPr>
            <a:grpSpLocks/>
          </p:cNvGrpSpPr>
          <p:nvPr/>
        </p:nvGrpSpPr>
        <p:grpSpPr bwMode="auto">
          <a:xfrm>
            <a:off x="2243138" y="914400"/>
            <a:ext cx="3751262" cy="3662363"/>
            <a:chOff x="4833190" y="1676400"/>
            <a:chExt cx="3752276" cy="3661993"/>
          </a:xfrm>
        </p:grpSpPr>
        <p:grpSp>
          <p:nvGrpSpPr>
            <p:cNvPr id="94223" name="Group 43"/>
            <p:cNvGrpSpPr>
              <a:grpSpLocks/>
            </p:cNvGrpSpPr>
            <p:nvPr/>
          </p:nvGrpSpPr>
          <p:grpSpPr bwMode="auto">
            <a:xfrm>
              <a:off x="4833190" y="1676400"/>
              <a:ext cx="3752276" cy="3661993"/>
              <a:chOff x="946990" y="1676400"/>
              <a:chExt cx="3752276" cy="3661993"/>
            </a:xfrm>
          </p:grpSpPr>
          <p:sp>
            <p:nvSpPr>
              <p:cNvPr id="94232" name="Oval 3"/>
              <p:cNvSpPr>
                <a:spLocks noChangeArrowheads="1"/>
              </p:cNvSpPr>
              <p:nvPr/>
            </p:nvSpPr>
            <p:spPr bwMode="auto">
              <a:xfrm>
                <a:off x="2794354" y="4791480"/>
                <a:ext cx="96564"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4233" name="Oval 4"/>
              <p:cNvSpPr>
                <a:spLocks noChangeArrowheads="1"/>
              </p:cNvSpPr>
              <p:nvPr/>
            </p:nvSpPr>
            <p:spPr bwMode="auto">
              <a:xfrm>
                <a:off x="1435115" y="2890435"/>
                <a:ext cx="96564"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4234" name="Oval 5"/>
              <p:cNvSpPr>
                <a:spLocks noChangeArrowheads="1"/>
              </p:cNvSpPr>
              <p:nvPr/>
            </p:nvSpPr>
            <p:spPr bwMode="auto">
              <a:xfrm>
                <a:off x="1459562" y="3978242"/>
                <a:ext cx="96564"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4235" name="Oval 6"/>
              <p:cNvSpPr>
                <a:spLocks noChangeArrowheads="1"/>
              </p:cNvSpPr>
              <p:nvPr/>
            </p:nvSpPr>
            <p:spPr bwMode="auto">
              <a:xfrm>
                <a:off x="3989799" y="2585616"/>
                <a:ext cx="96564"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4236" name="Oval 7"/>
              <p:cNvSpPr>
                <a:spLocks noChangeArrowheads="1"/>
              </p:cNvSpPr>
              <p:nvPr/>
            </p:nvSpPr>
            <p:spPr bwMode="auto">
              <a:xfrm>
                <a:off x="4283160" y="3457025"/>
                <a:ext cx="96564"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4237" name="Oval 8"/>
              <p:cNvSpPr>
                <a:spLocks noChangeArrowheads="1"/>
              </p:cNvSpPr>
              <p:nvPr/>
            </p:nvSpPr>
            <p:spPr bwMode="auto">
              <a:xfrm>
                <a:off x="4004467" y="4192313"/>
                <a:ext cx="96564"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4238" name="Oval 9"/>
              <p:cNvSpPr>
                <a:spLocks noChangeArrowheads="1"/>
              </p:cNvSpPr>
              <p:nvPr/>
            </p:nvSpPr>
            <p:spPr bwMode="auto">
              <a:xfrm>
                <a:off x="1991278" y="4548323"/>
                <a:ext cx="96565"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4239" name="Oval 10"/>
              <p:cNvSpPr>
                <a:spLocks noChangeArrowheads="1"/>
              </p:cNvSpPr>
              <p:nvPr/>
            </p:nvSpPr>
            <p:spPr bwMode="auto">
              <a:xfrm>
                <a:off x="1376443" y="2050438"/>
                <a:ext cx="2927496" cy="2793396"/>
              </a:xfrm>
              <a:prstGeom prst="ellipse">
                <a:avLst/>
              </a:prstGeom>
              <a:no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4240" name="Text Box 11"/>
              <p:cNvSpPr txBox="1">
                <a:spLocks noChangeArrowheads="1"/>
              </p:cNvSpPr>
              <p:nvPr/>
            </p:nvSpPr>
            <p:spPr bwMode="auto">
              <a:xfrm>
                <a:off x="2895600" y="16764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a:t>
                </a:r>
              </a:p>
            </p:txBody>
          </p:sp>
          <p:sp>
            <p:nvSpPr>
              <p:cNvPr id="94241" name="Rectangle 12"/>
              <p:cNvSpPr>
                <a:spLocks noChangeArrowheads="1"/>
              </p:cNvSpPr>
              <p:nvPr/>
            </p:nvSpPr>
            <p:spPr bwMode="auto">
              <a:xfrm>
                <a:off x="4022305" y="22860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3</a:t>
                </a:r>
              </a:p>
            </p:txBody>
          </p:sp>
          <p:sp>
            <p:nvSpPr>
              <p:cNvPr id="94242" name="Rectangle 13"/>
              <p:cNvSpPr>
                <a:spLocks noChangeArrowheads="1"/>
              </p:cNvSpPr>
              <p:nvPr/>
            </p:nvSpPr>
            <p:spPr bwMode="auto">
              <a:xfrm>
                <a:off x="4343400" y="33528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4</a:t>
                </a:r>
              </a:p>
            </p:txBody>
          </p:sp>
          <p:sp>
            <p:nvSpPr>
              <p:cNvPr id="94243" name="Rectangle 14"/>
              <p:cNvSpPr>
                <a:spLocks noChangeArrowheads="1"/>
              </p:cNvSpPr>
              <p:nvPr/>
            </p:nvSpPr>
            <p:spPr bwMode="auto">
              <a:xfrm>
                <a:off x="4114800" y="41148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5</a:t>
                </a:r>
              </a:p>
            </p:txBody>
          </p:sp>
          <p:sp>
            <p:nvSpPr>
              <p:cNvPr id="94244" name="Rectangle 15"/>
              <p:cNvSpPr>
                <a:spLocks noChangeArrowheads="1"/>
              </p:cNvSpPr>
              <p:nvPr/>
            </p:nvSpPr>
            <p:spPr bwMode="auto">
              <a:xfrm>
                <a:off x="2743200" y="48768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8</a:t>
                </a:r>
              </a:p>
            </p:txBody>
          </p:sp>
          <p:sp>
            <p:nvSpPr>
              <p:cNvPr id="94245" name="Rectangle 16"/>
              <p:cNvSpPr>
                <a:spLocks noChangeArrowheads="1"/>
              </p:cNvSpPr>
              <p:nvPr/>
            </p:nvSpPr>
            <p:spPr bwMode="auto">
              <a:xfrm>
                <a:off x="1676400" y="4648200"/>
                <a:ext cx="527050"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10</a:t>
                </a:r>
              </a:p>
            </p:txBody>
          </p:sp>
          <p:sp>
            <p:nvSpPr>
              <p:cNvPr id="94246" name="Rectangle 17"/>
              <p:cNvSpPr>
                <a:spLocks noChangeArrowheads="1"/>
              </p:cNvSpPr>
              <p:nvPr/>
            </p:nvSpPr>
            <p:spPr bwMode="auto">
              <a:xfrm>
                <a:off x="982933" y="3886200"/>
                <a:ext cx="527050"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12</a:t>
                </a:r>
              </a:p>
            </p:txBody>
          </p:sp>
          <p:sp>
            <p:nvSpPr>
              <p:cNvPr id="94247" name="Rectangle 18"/>
              <p:cNvSpPr>
                <a:spLocks noChangeArrowheads="1"/>
              </p:cNvSpPr>
              <p:nvPr/>
            </p:nvSpPr>
            <p:spPr bwMode="auto">
              <a:xfrm>
                <a:off x="946990" y="2667000"/>
                <a:ext cx="527050"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15</a:t>
                </a:r>
              </a:p>
            </p:txBody>
          </p:sp>
          <p:sp>
            <p:nvSpPr>
              <p:cNvPr id="94248" name="Oval 28"/>
              <p:cNvSpPr>
                <a:spLocks noChangeArrowheads="1"/>
              </p:cNvSpPr>
              <p:nvPr/>
            </p:nvSpPr>
            <p:spPr bwMode="auto">
              <a:xfrm>
                <a:off x="2912920" y="2010882"/>
                <a:ext cx="96565"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grpSp>
        <p:cxnSp>
          <p:nvCxnSpPr>
            <p:cNvPr id="80" name="Straight Arrow Connector 79"/>
            <p:cNvCxnSpPr>
              <a:endCxn id="94238" idx="7"/>
            </p:cNvCxnSpPr>
            <p:nvPr/>
          </p:nvCxnSpPr>
          <p:spPr>
            <a:xfrm rot="10800000" flipV="1">
              <a:off x="5959031" y="3505015"/>
              <a:ext cx="2254859" cy="1057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4237" idx="1"/>
              <a:endCxn id="94234" idx="6"/>
            </p:cNvCxnSpPr>
            <p:nvPr/>
          </p:nvCxnSpPr>
          <p:spPr>
            <a:xfrm rot="16200000" flipV="1">
              <a:off x="6583121" y="2885496"/>
              <a:ext cx="179369" cy="246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94232" idx="0"/>
            </p:cNvCxnSpPr>
            <p:nvPr/>
          </p:nvCxnSpPr>
          <p:spPr>
            <a:xfrm rot="16200000" flipV="1">
              <a:off x="5159053" y="3222224"/>
              <a:ext cx="1820679" cy="13195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flipH="1" flipV="1">
              <a:off x="5160759" y="2839755"/>
              <a:ext cx="2452440" cy="8876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4234" idx="7"/>
            </p:cNvCxnSpPr>
            <p:nvPr/>
          </p:nvCxnSpPr>
          <p:spPr>
            <a:xfrm rot="5400000" flipH="1" flipV="1">
              <a:off x="6013267" y="2080708"/>
              <a:ext cx="1325429" cy="2497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94239" idx="6"/>
            </p:cNvCxnSpPr>
            <p:nvPr/>
          </p:nvCxnSpPr>
          <p:spPr>
            <a:xfrm>
              <a:off x="5409608" y="2939922"/>
              <a:ext cx="2780464" cy="507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4248" idx="5"/>
            </p:cNvCxnSpPr>
            <p:nvPr/>
          </p:nvCxnSpPr>
          <p:spPr>
            <a:xfrm rot="16200000" flipH="1">
              <a:off x="6355609" y="2621467"/>
              <a:ext cx="2095288" cy="1043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5400000">
              <a:off x="6292108" y="3156371"/>
              <a:ext cx="2177830" cy="11988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rot="5400000">
            <a:off x="3848100" y="2476500"/>
            <a:ext cx="2133600" cy="1143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V="1">
            <a:off x="2438400" y="2590800"/>
            <a:ext cx="1828800" cy="1219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19"/>
          <p:cNvGrpSpPr>
            <a:grpSpLocks/>
          </p:cNvGrpSpPr>
          <p:nvPr/>
        </p:nvGrpSpPr>
        <p:grpSpPr bwMode="auto">
          <a:xfrm>
            <a:off x="5694363" y="1030288"/>
            <a:ext cx="2487612" cy="860425"/>
            <a:chOff x="4311" y="1273"/>
            <a:chExt cx="737" cy="609"/>
          </a:xfrm>
        </p:grpSpPr>
        <p:sp>
          <p:nvSpPr>
            <p:cNvPr id="94221" name="AutoShape 20"/>
            <p:cNvSpPr>
              <a:spLocks noChangeArrowheads="1"/>
            </p:cNvSpPr>
            <p:nvPr/>
          </p:nvSpPr>
          <p:spPr bwMode="auto">
            <a:xfrm>
              <a:off x="4311" y="1273"/>
              <a:ext cx="709" cy="609"/>
            </a:xfrm>
            <a:prstGeom prst="wedgeRoundRectCallout">
              <a:avLst>
                <a:gd name="adj1" fmla="val -59593"/>
                <a:gd name="adj2" fmla="val 68556"/>
                <a:gd name="adj3" fmla="val 16667"/>
              </a:avLst>
            </a:prstGeom>
            <a:noFill/>
            <a:ln w="9525">
              <a:solidFill>
                <a:schemeClr val="tx1"/>
              </a:solidFill>
              <a:miter lim="800000"/>
              <a:headEnd/>
              <a:tailEnd/>
            </a:ln>
          </p:spPr>
          <p:txBody>
            <a:bodyPr/>
            <a:lstStyle/>
            <a:p>
              <a:pPr algn="ctr">
                <a:buClr>
                  <a:srgbClr val="3333CC"/>
                </a:buClr>
              </a:pPr>
              <a:endParaRPr lang="tr-TR" sz="1600">
                <a:solidFill>
                  <a:srgbClr val="000000"/>
                </a:solidFill>
                <a:latin typeface="Times New Roman" pitchFamily="18" charset="0"/>
              </a:endParaRPr>
            </a:p>
          </p:txBody>
        </p:sp>
        <p:sp>
          <p:nvSpPr>
            <p:cNvPr id="94222" name="Text Box 21"/>
            <p:cNvSpPr txBox="1">
              <a:spLocks noChangeArrowheads="1"/>
            </p:cNvSpPr>
            <p:nvPr/>
          </p:nvSpPr>
          <p:spPr bwMode="auto">
            <a:xfrm>
              <a:off x="4344" y="1326"/>
              <a:ext cx="704" cy="470"/>
            </a:xfrm>
            <a:prstGeom prst="rect">
              <a:avLst/>
            </a:prstGeom>
            <a:noFill/>
            <a:ln w="9525">
              <a:noFill/>
              <a:miter lim="800000"/>
              <a:headEnd/>
              <a:tailEnd/>
            </a:ln>
          </p:spPr>
          <p:txBody>
            <a:bodyPr>
              <a:spAutoFit/>
            </a:bodyPr>
            <a:lstStyle/>
            <a:p>
              <a:pPr>
                <a:lnSpc>
                  <a:spcPts val="2000"/>
                </a:lnSpc>
                <a:buClr>
                  <a:srgbClr val="3333CC"/>
                </a:buClr>
              </a:pPr>
              <a:r>
                <a:rPr lang="en-US" sz="1800">
                  <a:solidFill>
                    <a:srgbClr val="CC0000"/>
                  </a:solidFill>
                  <a:cs typeface="Arial" charset="0"/>
                </a:rPr>
                <a:t>Who</a:t>
              </a:r>
              <a:r>
                <a:rPr lang="ja-JP" altLang="en-US" sz="1800">
                  <a:solidFill>
                    <a:srgbClr val="CC0000"/>
                  </a:solidFill>
                  <a:cs typeface="Arial" charset="0"/>
                </a:rPr>
                <a:t>’</a:t>
              </a:r>
              <a:r>
                <a:rPr lang="en-US" altLang="ja-JP" sz="1800">
                  <a:solidFill>
                    <a:srgbClr val="CC0000"/>
                  </a:solidFill>
                  <a:cs typeface="Arial" charset="0"/>
                </a:rPr>
                <a:t>s responsible </a:t>
              </a:r>
            </a:p>
            <a:p>
              <a:pPr>
                <a:lnSpc>
                  <a:spcPts val="2000"/>
                </a:lnSpc>
                <a:buClr>
                  <a:srgbClr val="3333CC"/>
                </a:buClr>
              </a:pPr>
              <a:r>
                <a:rPr lang="en-US" sz="1800">
                  <a:solidFill>
                    <a:srgbClr val="CC0000"/>
                  </a:solidFill>
                  <a:cs typeface="Arial" charset="0"/>
                </a:rPr>
                <a:t>for key 1110? </a:t>
              </a:r>
            </a:p>
          </p:txBody>
        </p:sp>
      </p:grpSp>
      <p:sp>
        <p:nvSpPr>
          <p:cNvPr id="94216" name="Footer Placeholder 2"/>
          <p:cNvSpPr txBox="1">
            <a:spLocks noGrp="1"/>
          </p:cNvSpPr>
          <p:nvPr/>
        </p:nvSpPr>
        <p:spPr bwMode="auto">
          <a:xfrm>
            <a:off x="7618413" y="6532563"/>
            <a:ext cx="1452562" cy="285750"/>
          </a:xfrm>
          <a:prstGeom prst="rect">
            <a:avLst/>
          </a:prstGeom>
          <a:noFill/>
          <a:ln w="9525">
            <a:noFill/>
            <a:miter lim="800000"/>
            <a:headEnd/>
            <a:tailEnd/>
          </a:ln>
        </p:spPr>
        <p:txBody>
          <a:bodyPr/>
          <a:lstStyle/>
          <a:p>
            <a:pPr algn="r">
              <a:spcBef>
                <a:spcPct val="0"/>
              </a:spcBef>
              <a:buClrTx/>
              <a:buSzTx/>
              <a:buFontTx/>
              <a:buNone/>
            </a:pPr>
            <a:r>
              <a:rPr lang="en-US" sz="1200">
                <a:solidFill>
                  <a:srgbClr val="000000"/>
                </a:solidFill>
                <a:cs typeface="Arial" charset="0"/>
              </a:rPr>
              <a:t>Application  2-</a:t>
            </a:r>
            <a:fld id="{B8F951E9-DD13-479D-95AB-15577BE0C0D7}" type="slidenum">
              <a:rPr lang="en-US" sz="1200">
                <a:solidFill>
                  <a:srgbClr val="000000"/>
                </a:solidFill>
                <a:cs typeface="Arial" charset="0"/>
              </a:rPr>
              <a:pPr algn="r">
                <a:spcBef>
                  <a:spcPct val="0"/>
                </a:spcBef>
                <a:buClrTx/>
                <a:buSzTx/>
                <a:buFontTx/>
                <a:buNone/>
              </a:pPr>
              <a:t>91</a:t>
            </a:fld>
            <a:endParaRPr lang="en-US" sz="1200">
              <a:solidFill>
                <a:srgbClr val="000000"/>
              </a:solidFill>
              <a:cs typeface="Arial" charset="0"/>
            </a:endParaRPr>
          </a:p>
        </p:txBody>
      </p:sp>
      <p:pic>
        <p:nvPicPr>
          <p:cNvPr id="94217" name="Picture 19" descr="underline_base"/>
          <p:cNvPicPr>
            <a:picLocks noChangeArrowheads="1"/>
          </p:cNvPicPr>
          <p:nvPr/>
        </p:nvPicPr>
        <p:blipFill>
          <a:blip r:embed="rId2"/>
          <a:srcRect/>
          <a:stretch>
            <a:fillRect/>
          </a:stretch>
        </p:blipFill>
        <p:spPr bwMode="auto">
          <a:xfrm>
            <a:off x="312738" y="809625"/>
            <a:ext cx="59420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2D3AA220-8401-416F-B98B-47E34EA788F0}" type="datetime1">
              <a:rPr/>
              <a:pPr>
                <a:defRPr/>
              </a:pPr>
              <a:t>10/16/2012</a:t>
            </a:fld>
            <a:endParaRPr dirty="0"/>
          </a:p>
        </p:txBody>
      </p:sp>
      <p:sp>
        <p:nvSpPr>
          <p:cNvPr id="3" name="Altbilgi Yer Tutucusu 2"/>
          <p:cNvSpPr>
            <a:spLocks noGrp="1"/>
          </p:cNvSpPr>
          <p:nvPr>
            <p:ph type="ftr" sz="quarter" idx="11"/>
          </p:nvPr>
        </p:nvSpPr>
        <p:spPr/>
        <p:txBody>
          <a:bodyPr/>
          <a:lstStyle/>
          <a:p>
            <a:pPr>
              <a:defRPr/>
            </a:pPr>
            <a:r>
              <a:rPr lang="tr-TR"/>
              <a:t>Computer Networks                     Application Layer</a:t>
            </a:r>
            <a:endParaRPr lang="en-US" dirty="0"/>
          </a:p>
        </p:txBody>
      </p:sp>
      <p:sp>
        <p:nvSpPr>
          <p:cNvPr id="94220" name="Slayt Numarası Yer Tutucusu 4"/>
          <p:cNvSpPr>
            <a:spLocks noGrp="1"/>
          </p:cNvSpPr>
          <p:nvPr>
            <p:ph type="sldNum" sz="quarter" idx="12"/>
          </p:nvPr>
        </p:nvSpPr>
        <p:spPr>
          <a:noFill/>
        </p:spPr>
        <p:txBody>
          <a:bodyPr/>
          <a:lstStyle/>
          <a:p>
            <a:r>
              <a:rPr lang="en-US" smtClean="0"/>
              <a:t>2-</a:t>
            </a:r>
            <a:fld id="{6456356E-0955-4C7A-BBE0-470F6C30634F}" type="slidenum">
              <a:rPr lang="en-US" smtClean="0"/>
              <a:pPr/>
              <a:t>91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67"/>
          <p:cNvSpPr>
            <a:spLocks noGrp="1"/>
          </p:cNvSpPr>
          <p:nvPr>
            <p:ph type="title"/>
          </p:nvPr>
        </p:nvSpPr>
        <p:spPr>
          <a:xfrm>
            <a:off x="381000" y="0"/>
            <a:ext cx="8229600" cy="1019175"/>
          </a:xfrm>
        </p:spPr>
        <p:txBody>
          <a:bodyPr/>
          <a:lstStyle/>
          <a:p>
            <a:r>
              <a:rPr lang="en-US" smtClean="0">
                <a:ea typeface="ＭＳ Ｐゴシック" pitchFamily="34" charset="-128"/>
              </a:rPr>
              <a:t>Peer churn</a:t>
            </a:r>
          </a:p>
        </p:txBody>
      </p:sp>
      <p:sp>
        <p:nvSpPr>
          <p:cNvPr id="69" name="Content Placeholder 68"/>
          <p:cNvSpPr>
            <a:spLocks noGrp="1"/>
          </p:cNvSpPr>
          <p:nvPr>
            <p:ph idx="1"/>
          </p:nvPr>
        </p:nvSpPr>
        <p:spPr>
          <a:xfrm>
            <a:off x="457200" y="4370388"/>
            <a:ext cx="8229600" cy="2133600"/>
          </a:xfrm>
        </p:spPr>
        <p:txBody>
          <a:bodyPr/>
          <a:lstStyle/>
          <a:p>
            <a:pPr marL="0" indent="0">
              <a:lnSpc>
                <a:spcPct val="90000"/>
              </a:lnSpc>
              <a:buFont typeface="Wingdings" pitchFamily="2" charset="2"/>
              <a:buNone/>
            </a:pPr>
            <a:r>
              <a:rPr lang="en-US" sz="2600" i="1" smtClean="0">
                <a:solidFill>
                  <a:srgbClr val="CC0000"/>
                </a:solidFill>
                <a:ea typeface="ＭＳ Ｐゴシック" pitchFamily="34" charset="-128"/>
              </a:rPr>
              <a:t>example: peer 5 abruptly leaves</a:t>
            </a:r>
          </a:p>
          <a:p>
            <a:pPr marL="0" indent="0">
              <a:lnSpc>
                <a:spcPct val="90000"/>
              </a:lnSpc>
            </a:pPr>
            <a:r>
              <a:rPr lang="en-US" sz="2600" smtClean="0">
                <a:ea typeface="ＭＳ Ｐゴシック" pitchFamily="34" charset="-128"/>
              </a:rPr>
              <a:t>peer 4 detects peer 5 departure; makes 8 its immediate successor; asks 8 who its immediate successor is; makes 8</a:t>
            </a:r>
            <a:r>
              <a:rPr lang="ja-JP" altLang="en-US" sz="2600" smtClean="0">
                <a:ea typeface="ＭＳ Ｐゴシック" pitchFamily="34" charset="-128"/>
              </a:rPr>
              <a:t>’</a:t>
            </a:r>
            <a:r>
              <a:rPr lang="en-US" altLang="ja-JP" sz="2600" smtClean="0">
                <a:ea typeface="ＭＳ Ｐゴシック" pitchFamily="34" charset="-128"/>
              </a:rPr>
              <a:t>s immediate successor its second successor.</a:t>
            </a:r>
          </a:p>
          <a:p>
            <a:pPr marL="0" indent="0">
              <a:lnSpc>
                <a:spcPct val="90000"/>
              </a:lnSpc>
            </a:pPr>
            <a:r>
              <a:rPr lang="en-US" sz="2600" smtClean="0">
                <a:ea typeface="ＭＳ Ｐゴシック" pitchFamily="34" charset="-128"/>
              </a:rPr>
              <a:t>what if peer 13 wants to join?</a:t>
            </a:r>
          </a:p>
        </p:txBody>
      </p:sp>
      <p:grpSp>
        <p:nvGrpSpPr>
          <p:cNvPr id="95236" name="Group 42"/>
          <p:cNvGrpSpPr>
            <a:grpSpLocks/>
          </p:cNvGrpSpPr>
          <p:nvPr/>
        </p:nvGrpSpPr>
        <p:grpSpPr bwMode="auto">
          <a:xfrm>
            <a:off x="258763" y="814388"/>
            <a:ext cx="3751262" cy="3662362"/>
            <a:chOff x="946990" y="1676400"/>
            <a:chExt cx="3752276" cy="3661993"/>
          </a:xfrm>
        </p:grpSpPr>
        <p:sp>
          <p:nvSpPr>
            <p:cNvPr id="95248" name="Oval 3"/>
            <p:cNvSpPr>
              <a:spLocks noChangeArrowheads="1"/>
            </p:cNvSpPr>
            <p:nvPr/>
          </p:nvSpPr>
          <p:spPr bwMode="auto">
            <a:xfrm>
              <a:off x="2794354" y="4791480"/>
              <a:ext cx="96564"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5249" name="Oval 4"/>
            <p:cNvSpPr>
              <a:spLocks noChangeArrowheads="1"/>
            </p:cNvSpPr>
            <p:nvPr/>
          </p:nvSpPr>
          <p:spPr bwMode="auto">
            <a:xfrm>
              <a:off x="1435115" y="2890435"/>
              <a:ext cx="96564"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5250" name="Oval 5"/>
            <p:cNvSpPr>
              <a:spLocks noChangeArrowheads="1"/>
            </p:cNvSpPr>
            <p:nvPr/>
          </p:nvSpPr>
          <p:spPr bwMode="auto">
            <a:xfrm>
              <a:off x="1459562" y="3978242"/>
              <a:ext cx="96564"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5251" name="Oval 6"/>
            <p:cNvSpPr>
              <a:spLocks noChangeArrowheads="1"/>
            </p:cNvSpPr>
            <p:nvPr/>
          </p:nvSpPr>
          <p:spPr bwMode="auto">
            <a:xfrm>
              <a:off x="3989799" y="2585616"/>
              <a:ext cx="96564"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5252" name="Oval 7"/>
            <p:cNvSpPr>
              <a:spLocks noChangeArrowheads="1"/>
            </p:cNvSpPr>
            <p:nvPr/>
          </p:nvSpPr>
          <p:spPr bwMode="auto">
            <a:xfrm>
              <a:off x="4283160" y="3457025"/>
              <a:ext cx="96564"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5253" name="Oval 8"/>
            <p:cNvSpPr>
              <a:spLocks noChangeArrowheads="1"/>
            </p:cNvSpPr>
            <p:nvPr/>
          </p:nvSpPr>
          <p:spPr bwMode="auto">
            <a:xfrm>
              <a:off x="4004467" y="4192313"/>
              <a:ext cx="96564"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5254" name="Oval 9"/>
            <p:cNvSpPr>
              <a:spLocks noChangeArrowheads="1"/>
            </p:cNvSpPr>
            <p:nvPr/>
          </p:nvSpPr>
          <p:spPr bwMode="auto">
            <a:xfrm>
              <a:off x="1991278" y="4548323"/>
              <a:ext cx="96565" cy="98892"/>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5255" name="Oval 10"/>
            <p:cNvSpPr>
              <a:spLocks noChangeArrowheads="1"/>
            </p:cNvSpPr>
            <p:nvPr/>
          </p:nvSpPr>
          <p:spPr bwMode="auto">
            <a:xfrm>
              <a:off x="1376443" y="2050438"/>
              <a:ext cx="2927496" cy="2793396"/>
            </a:xfrm>
            <a:prstGeom prst="ellipse">
              <a:avLst/>
            </a:prstGeom>
            <a:no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sp>
          <p:nvSpPr>
            <p:cNvPr id="95256" name="Text Box 11"/>
            <p:cNvSpPr txBox="1">
              <a:spLocks noChangeArrowheads="1"/>
            </p:cNvSpPr>
            <p:nvPr/>
          </p:nvSpPr>
          <p:spPr bwMode="auto">
            <a:xfrm>
              <a:off x="2895600" y="16764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a:t>
              </a:r>
            </a:p>
          </p:txBody>
        </p:sp>
        <p:sp>
          <p:nvSpPr>
            <p:cNvPr id="95257" name="Rectangle 12"/>
            <p:cNvSpPr>
              <a:spLocks noChangeArrowheads="1"/>
            </p:cNvSpPr>
            <p:nvPr/>
          </p:nvSpPr>
          <p:spPr bwMode="auto">
            <a:xfrm>
              <a:off x="4114800" y="25146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3</a:t>
              </a:r>
            </a:p>
          </p:txBody>
        </p:sp>
        <p:sp>
          <p:nvSpPr>
            <p:cNvPr id="95258" name="Rectangle 13"/>
            <p:cNvSpPr>
              <a:spLocks noChangeArrowheads="1"/>
            </p:cNvSpPr>
            <p:nvPr/>
          </p:nvSpPr>
          <p:spPr bwMode="auto">
            <a:xfrm>
              <a:off x="4343400" y="33528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4</a:t>
              </a:r>
            </a:p>
          </p:txBody>
        </p:sp>
        <p:sp>
          <p:nvSpPr>
            <p:cNvPr id="95259" name="Rectangle 14"/>
            <p:cNvSpPr>
              <a:spLocks noChangeArrowheads="1"/>
            </p:cNvSpPr>
            <p:nvPr/>
          </p:nvSpPr>
          <p:spPr bwMode="auto">
            <a:xfrm>
              <a:off x="4114800" y="41148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5</a:t>
              </a:r>
            </a:p>
          </p:txBody>
        </p:sp>
        <p:sp>
          <p:nvSpPr>
            <p:cNvPr id="95260" name="Rectangle 15"/>
            <p:cNvSpPr>
              <a:spLocks noChangeArrowheads="1"/>
            </p:cNvSpPr>
            <p:nvPr/>
          </p:nvSpPr>
          <p:spPr bwMode="auto">
            <a:xfrm>
              <a:off x="2743200" y="4876800"/>
              <a:ext cx="355866"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8</a:t>
              </a:r>
            </a:p>
          </p:txBody>
        </p:sp>
        <p:sp>
          <p:nvSpPr>
            <p:cNvPr id="95261" name="Rectangle 16"/>
            <p:cNvSpPr>
              <a:spLocks noChangeArrowheads="1"/>
            </p:cNvSpPr>
            <p:nvPr/>
          </p:nvSpPr>
          <p:spPr bwMode="auto">
            <a:xfrm>
              <a:off x="1676400" y="4648200"/>
              <a:ext cx="527050"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10</a:t>
              </a:r>
            </a:p>
          </p:txBody>
        </p:sp>
        <p:sp>
          <p:nvSpPr>
            <p:cNvPr id="95262" name="Rectangle 17"/>
            <p:cNvSpPr>
              <a:spLocks noChangeArrowheads="1"/>
            </p:cNvSpPr>
            <p:nvPr/>
          </p:nvSpPr>
          <p:spPr bwMode="auto">
            <a:xfrm>
              <a:off x="970952" y="3886200"/>
              <a:ext cx="527050"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12</a:t>
              </a:r>
            </a:p>
          </p:txBody>
        </p:sp>
        <p:sp>
          <p:nvSpPr>
            <p:cNvPr id="95263" name="Rectangle 18"/>
            <p:cNvSpPr>
              <a:spLocks noChangeArrowheads="1"/>
            </p:cNvSpPr>
            <p:nvPr/>
          </p:nvSpPr>
          <p:spPr bwMode="auto">
            <a:xfrm>
              <a:off x="946990" y="2667000"/>
              <a:ext cx="527050" cy="461593"/>
            </a:xfrm>
            <a:prstGeom prst="rect">
              <a:avLst/>
            </a:prstGeom>
            <a:noFill/>
            <a:ln w="9525">
              <a:noFill/>
              <a:miter lim="800000"/>
              <a:headEnd/>
              <a:tailEnd/>
            </a:ln>
          </p:spPr>
          <p:txBody>
            <a:bodyPr wrap="none">
              <a:spAutoFit/>
            </a:bodyPr>
            <a:lstStyle/>
            <a:p>
              <a:pPr>
                <a:buClr>
                  <a:srgbClr val="3333CC"/>
                </a:buClr>
              </a:pPr>
              <a:r>
                <a:rPr lang="en-US" sz="2400">
                  <a:solidFill>
                    <a:srgbClr val="000000"/>
                  </a:solidFill>
                  <a:cs typeface="Arial" charset="0"/>
                </a:rPr>
                <a:t>15</a:t>
              </a:r>
            </a:p>
          </p:txBody>
        </p:sp>
        <p:sp>
          <p:nvSpPr>
            <p:cNvPr id="95264" name="Oval 28"/>
            <p:cNvSpPr>
              <a:spLocks noChangeArrowheads="1"/>
            </p:cNvSpPr>
            <p:nvPr/>
          </p:nvSpPr>
          <p:spPr bwMode="auto">
            <a:xfrm>
              <a:off x="2912920" y="2010882"/>
              <a:ext cx="96565" cy="98891"/>
            </a:xfrm>
            <a:prstGeom prst="ellipse">
              <a:avLst/>
            </a:prstGeom>
            <a:solidFill>
              <a:schemeClr val="accent1"/>
            </a:solidFill>
            <a:ln w="9525">
              <a:solidFill>
                <a:schemeClr val="tx1"/>
              </a:solidFill>
              <a:round/>
              <a:headEnd/>
              <a:tailEnd/>
            </a:ln>
          </p:spPr>
          <p:txBody>
            <a:bodyPr wrap="none" anchor="ctr"/>
            <a:lstStyle/>
            <a:p>
              <a:pPr>
                <a:buClr>
                  <a:srgbClr val="3333CC"/>
                </a:buClr>
              </a:pPr>
              <a:endParaRPr lang="tr-TR" sz="2400">
                <a:solidFill>
                  <a:srgbClr val="000000"/>
                </a:solidFill>
                <a:cs typeface="Arial" charset="0"/>
              </a:endParaRPr>
            </a:p>
          </p:txBody>
        </p:sp>
      </p:grpSp>
      <p:cxnSp>
        <p:nvCxnSpPr>
          <p:cNvPr id="64" name="Straight Connector 63"/>
          <p:cNvCxnSpPr/>
          <p:nvPr/>
        </p:nvCxnSpPr>
        <p:spPr>
          <a:xfrm>
            <a:off x="2054225" y="1119188"/>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flipV="1">
            <a:off x="2130425" y="1195388"/>
            <a:ext cx="169863" cy="96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273425" y="3252788"/>
            <a:ext cx="228600" cy="18415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5259" idx="0"/>
          </p:cNvCxnSpPr>
          <p:nvPr/>
        </p:nvCxnSpPr>
        <p:spPr>
          <a:xfrm flipH="1">
            <a:off x="3197225" y="3252788"/>
            <a:ext cx="406400" cy="2286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5241" name="TextBox 28"/>
          <p:cNvSpPr txBox="1">
            <a:spLocks noChangeArrowheads="1"/>
          </p:cNvSpPr>
          <p:nvPr/>
        </p:nvSpPr>
        <p:spPr bwMode="auto">
          <a:xfrm>
            <a:off x="4491038" y="544513"/>
            <a:ext cx="4427537" cy="4262437"/>
          </a:xfrm>
          <a:prstGeom prst="rect">
            <a:avLst/>
          </a:prstGeom>
          <a:noFill/>
          <a:ln w="9525">
            <a:noFill/>
            <a:miter lim="800000"/>
            <a:headEnd/>
            <a:tailEnd/>
          </a:ln>
        </p:spPr>
        <p:txBody>
          <a:bodyPr>
            <a:spAutoFit/>
          </a:bodyPr>
          <a:lstStyle/>
          <a:p>
            <a:pPr>
              <a:buClr>
                <a:srgbClr val="000099"/>
              </a:buClr>
              <a:buSzPct val="75000"/>
            </a:pPr>
            <a:r>
              <a:rPr lang="en-US" sz="2800">
                <a:solidFill>
                  <a:srgbClr val="CC0000"/>
                </a:solidFill>
                <a:latin typeface="Gill Sans MT" pitchFamily="34" charset="0"/>
              </a:rPr>
              <a:t>handling peer churn:</a:t>
            </a:r>
          </a:p>
          <a:p>
            <a:pPr>
              <a:lnSpc>
                <a:spcPts val="2600"/>
              </a:lnSpc>
              <a:buClr>
                <a:srgbClr val="000099"/>
              </a:buClr>
              <a:buSzPct val="75000"/>
              <a:buFont typeface="Wingdings" pitchFamily="2" charset="2"/>
              <a:buChar char="v"/>
            </a:pPr>
            <a:r>
              <a:rPr lang="en-US" sz="2400">
                <a:solidFill>
                  <a:srgbClr val="000000"/>
                </a:solidFill>
                <a:latin typeface="Gill Sans MT" pitchFamily="34" charset="0"/>
              </a:rPr>
              <a:t>peers may come and go (churn)</a:t>
            </a:r>
          </a:p>
          <a:p>
            <a:pPr>
              <a:lnSpc>
                <a:spcPts val="2600"/>
              </a:lnSpc>
              <a:buClr>
                <a:srgbClr val="000099"/>
              </a:buClr>
              <a:buSzPct val="75000"/>
              <a:buFont typeface="Wingdings" pitchFamily="2" charset="2"/>
              <a:buChar char="v"/>
            </a:pPr>
            <a:r>
              <a:rPr lang="en-US" sz="2400">
                <a:solidFill>
                  <a:srgbClr val="000000"/>
                </a:solidFill>
                <a:latin typeface="Gill Sans MT" pitchFamily="34" charset="0"/>
              </a:rPr>
              <a:t>each peer knows address of its two successors </a:t>
            </a:r>
          </a:p>
          <a:p>
            <a:pPr>
              <a:lnSpc>
                <a:spcPts val="2600"/>
              </a:lnSpc>
              <a:buClr>
                <a:srgbClr val="000099"/>
              </a:buClr>
              <a:buSzPct val="75000"/>
              <a:buFont typeface="Wingdings" pitchFamily="2" charset="2"/>
              <a:buChar char="v"/>
            </a:pPr>
            <a:r>
              <a:rPr lang="en-US" sz="2400">
                <a:solidFill>
                  <a:srgbClr val="000000"/>
                </a:solidFill>
                <a:latin typeface="Gill Sans MT" pitchFamily="34" charset="0"/>
              </a:rPr>
              <a:t>each peer periodically pings its </a:t>
            </a:r>
            <a:br>
              <a:rPr lang="en-US" sz="2400">
                <a:solidFill>
                  <a:srgbClr val="000000"/>
                </a:solidFill>
                <a:latin typeface="Gill Sans MT" pitchFamily="34" charset="0"/>
              </a:rPr>
            </a:br>
            <a:r>
              <a:rPr lang="en-US" sz="2400">
                <a:solidFill>
                  <a:srgbClr val="000000"/>
                </a:solidFill>
                <a:latin typeface="Gill Sans MT" pitchFamily="34" charset="0"/>
              </a:rPr>
              <a:t>two successors to check aliveness</a:t>
            </a:r>
          </a:p>
          <a:p>
            <a:pPr>
              <a:lnSpc>
                <a:spcPts val="2600"/>
              </a:lnSpc>
              <a:buClr>
                <a:srgbClr val="000099"/>
              </a:buClr>
              <a:buSzPct val="75000"/>
              <a:buFont typeface="Wingdings" pitchFamily="2" charset="2"/>
              <a:buChar char="v"/>
            </a:pPr>
            <a:r>
              <a:rPr lang="en-US" sz="2400">
                <a:solidFill>
                  <a:srgbClr val="000000"/>
                </a:solidFill>
                <a:latin typeface="Gill Sans MT" pitchFamily="34" charset="0"/>
              </a:rPr>
              <a:t>if immediate successor leaves, choose next successor as new immediate successor</a:t>
            </a:r>
          </a:p>
          <a:p>
            <a:pPr>
              <a:buClr>
                <a:srgbClr val="3333CC"/>
              </a:buClr>
            </a:pPr>
            <a:endParaRPr lang="en-US" sz="2400">
              <a:solidFill>
                <a:srgbClr val="000000"/>
              </a:solidFill>
              <a:latin typeface="Gill Sans MT" pitchFamily="34" charset="0"/>
            </a:endParaRPr>
          </a:p>
        </p:txBody>
      </p:sp>
      <p:cxnSp>
        <p:nvCxnSpPr>
          <p:cNvPr id="95242" name="Straight Arrow Connector 30"/>
          <p:cNvCxnSpPr>
            <a:cxnSpLocks noChangeShapeType="1"/>
            <a:stCxn id="95258" idx="1"/>
          </p:cNvCxnSpPr>
          <p:nvPr/>
        </p:nvCxnSpPr>
        <p:spPr bwMode="auto">
          <a:xfrm flipH="1">
            <a:off x="3206750" y="2722563"/>
            <a:ext cx="447675" cy="265112"/>
          </a:xfrm>
          <a:prstGeom prst="straightConnector1">
            <a:avLst/>
          </a:prstGeom>
          <a:noFill/>
          <a:ln w="9525">
            <a:noFill/>
            <a:round/>
            <a:headEnd/>
            <a:tailEnd type="arrow" w="med" len="med"/>
          </a:ln>
        </p:spPr>
      </p:cxnSp>
      <p:sp>
        <p:nvSpPr>
          <p:cNvPr id="95243" name="Footer Placeholder 2"/>
          <p:cNvSpPr txBox="1">
            <a:spLocks noGrp="1"/>
          </p:cNvSpPr>
          <p:nvPr/>
        </p:nvSpPr>
        <p:spPr bwMode="auto">
          <a:xfrm>
            <a:off x="7618413" y="6532563"/>
            <a:ext cx="1452562" cy="285750"/>
          </a:xfrm>
          <a:prstGeom prst="rect">
            <a:avLst/>
          </a:prstGeom>
          <a:noFill/>
          <a:ln w="9525">
            <a:noFill/>
            <a:miter lim="800000"/>
            <a:headEnd/>
            <a:tailEnd/>
          </a:ln>
        </p:spPr>
        <p:txBody>
          <a:bodyPr/>
          <a:lstStyle/>
          <a:p>
            <a:pPr algn="r">
              <a:spcBef>
                <a:spcPct val="0"/>
              </a:spcBef>
              <a:buClrTx/>
              <a:buSzTx/>
              <a:buFontTx/>
              <a:buNone/>
            </a:pPr>
            <a:r>
              <a:rPr lang="en-US" sz="1200">
                <a:solidFill>
                  <a:srgbClr val="000000"/>
                </a:solidFill>
                <a:cs typeface="Arial" charset="0"/>
              </a:rPr>
              <a:t>Application  2-</a:t>
            </a:r>
            <a:fld id="{A88ECE32-2D67-4062-A060-40B38FD96AD3}" type="slidenum">
              <a:rPr lang="en-US" sz="1200">
                <a:solidFill>
                  <a:srgbClr val="000000"/>
                </a:solidFill>
                <a:cs typeface="Arial" charset="0"/>
              </a:rPr>
              <a:pPr algn="r">
                <a:spcBef>
                  <a:spcPct val="0"/>
                </a:spcBef>
                <a:buClrTx/>
                <a:buSzTx/>
                <a:buFontTx/>
                <a:buNone/>
              </a:pPr>
              <a:t>92</a:t>
            </a:fld>
            <a:endParaRPr lang="en-US" sz="1200">
              <a:solidFill>
                <a:srgbClr val="000000"/>
              </a:solidFill>
              <a:cs typeface="Arial" charset="0"/>
            </a:endParaRPr>
          </a:p>
        </p:txBody>
      </p:sp>
      <p:pic>
        <p:nvPicPr>
          <p:cNvPr id="95244" name="Picture 24" descr="underline_base"/>
          <p:cNvPicPr>
            <a:picLocks noChangeArrowheads="1"/>
          </p:cNvPicPr>
          <p:nvPr/>
        </p:nvPicPr>
        <p:blipFill>
          <a:blip r:embed="rId2"/>
          <a:srcRect/>
          <a:stretch>
            <a:fillRect/>
          </a:stretch>
        </p:blipFill>
        <p:spPr bwMode="auto">
          <a:xfrm>
            <a:off x="438150" y="796925"/>
            <a:ext cx="2684463" cy="155575"/>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DFE8B003-27A9-46CE-B153-9A86440CD4CD}" type="datetime1">
              <a:rPr/>
              <a:pPr>
                <a:defRPr/>
              </a:pPr>
              <a:t>10/16/2012</a:t>
            </a:fld>
            <a:endParaRPr dirty="0"/>
          </a:p>
        </p:txBody>
      </p:sp>
      <p:sp>
        <p:nvSpPr>
          <p:cNvPr id="3" name="Altbilgi Yer Tutucusu 2"/>
          <p:cNvSpPr>
            <a:spLocks noGrp="1"/>
          </p:cNvSpPr>
          <p:nvPr>
            <p:ph type="ftr" sz="quarter" idx="11"/>
          </p:nvPr>
        </p:nvSpPr>
        <p:spPr/>
        <p:txBody>
          <a:bodyPr/>
          <a:lstStyle/>
          <a:p>
            <a:pPr>
              <a:defRPr/>
            </a:pPr>
            <a:r>
              <a:rPr lang="tr-TR"/>
              <a:t>Computer Networks                     Application Layer</a:t>
            </a:r>
            <a:endParaRPr lang="en-US" dirty="0"/>
          </a:p>
        </p:txBody>
      </p:sp>
      <p:sp>
        <p:nvSpPr>
          <p:cNvPr id="95247" name="Slayt Numarası Yer Tutucusu 3"/>
          <p:cNvSpPr>
            <a:spLocks noGrp="1"/>
          </p:cNvSpPr>
          <p:nvPr>
            <p:ph type="sldNum" sz="quarter" idx="12"/>
          </p:nvPr>
        </p:nvSpPr>
        <p:spPr>
          <a:noFill/>
        </p:spPr>
        <p:txBody>
          <a:bodyPr/>
          <a:lstStyle/>
          <a:p>
            <a:r>
              <a:rPr lang="en-US" smtClean="0"/>
              <a:t>2-</a:t>
            </a:r>
            <a:fld id="{857C3BFB-C1F3-44D0-B8B5-B06C9A1732D5}" type="slidenum">
              <a:rPr lang="en-US" smtClean="0"/>
              <a:pPr/>
              <a:t>92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blinds(horizontal)">
                                      <p:cBhvr>
                                        <p:cTn id="7" dur="500"/>
                                        <p:tgtEl>
                                          <p:spTgt spid="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9">
                                            <p:txEl>
                                              <p:pRg st="1" end="1"/>
                                            </p:txEl>
                                          </p:spTgt>
                                        </p:tgtEl>
                                        <p:attrNameLst>
                                          <p:attrName>style.visibility</p:attrName>
                                        </p:attrNameLst>
                                      </p:cBhvr>
                                      <p:to>
                                        <p:strVal val="visible"/>
                                      </p:to>
                                    </p:set>
                                    <p:animEffect transition="in" filter="blinds(horizontal)">
                                      <p:cBhvr>
                                        <p:cTn id="18" dur="500"/>
                                        <p:tgtEl>
                                          <p:spTgt spid="6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9">
                                            <p:txEl>
                                              <p:pRg st="2" end="2"/>
                                            </p:txEl>
                                          </p:spTgt>
                                        </p:tgtEl>
                                        <p:attrNameLst>
                                          <p:attrName>style.visibility</p:attrName>
                                        </p:attrNameLst>
                                      </p:cBhvr>
                                      <p:to>
                                        <p:strVal val="visible"/>
                                      </p:to>
                                    </p:set>
                                    <p:animEffect transition="in" filter="blinds(horizontal)">
                                      <p:cBhvr>
                                        <p:cTn id="23" dur="500"/>
                                        <p:tgtEl>
                                          <p:spTgt spid="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96259"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AF8C8DE1-B0BD-4902-808F-C5FB52A4B973}" type="slidenum">
              <a:rPr lang="en-US" smtClean="0">
                <a:solidFill>
                  <a:srgbClr val="000000"/>
                </a:solidFill>
                <a:latin typeface="Tahoma" pitchFamily="34" charset="0"/>
              </a:rPr>
              <a:pPr/>
              <a:t>93</a:t>
            </a:fld>
            <a:endParaRPr lang="en-US" smtClean="0">
              <a:solidFill>
                <a:srgbClr val="000000"/>
              </a:solidFill>
              <a:latin typeface="Tahoma" pitchFamily="34" charset="0"/>
            </a:endParaRPr>
          </a:p>
        </p:txBody>
      </p:sp>
      <p:sp>
        <p:nvSpPr>
          <p:cNvPr id="96260" name="Rectangle 2"/>
          <p:cNvSpPr>
            <a:spLocks noGrp="1" noChangeArrowheads="1"/>
          </p:cNvSpPr>
          <p:nvPr>
            <p:ph type="title" idx="4294967295"/>
          </p:nvPr>
        </p:nvSpPr>
        <p:spPr>
          <a:xfrm>
            <a:off x="0" y="228600"/>
            <a:ext cx="7772400" cy="1143000"/>
          </a:xfrm>
        </p:spPr>
        <p:txBody>
          <a:bodyPr/>
          <a:lstStyle/>
          <a:p>
            <a:r>
              <a:rPr lang="en-US" smtClean="0">
                <a:ea typeface="ＭＳ Ｐゴシック" pitchFamily="34" charset="-128"/>
              </a:rPr>
              <a:t>Chapter 2: outline</a:t>
            </a:r>
          </a:p>
        </p:txBody>
      </p:sp>
      <p:sp>
        <p:nvSpPr>
          <p:cNvPr id="96261" name="Rectangle 3"/>
          <p:cNvSpPr>
            <a:spLocks noGrp="1" noChangeArrowheads="1"/>
          </p:cNvSpPr>
          <p:nvPr>
            <p:ph type="body" sz="half" idx="4294967295"/>
          </p:nvPr>
        </p:nvSpPr>
        <p:spPr>
          <a:xfrm>
            <a:off x="0" y="1611313"/>
            <a:ext cx="3810000" cy="4648200"/>
          </a:xfrm>
        </p:spPr>
        <p:txBody>
          <a:bodyPr/>
          <a:lstStyle/>
          <a:p>
            <a:pPr marL="457200" indent="-457200">
              <a:buFont typeface="Wingdings" pitchFamily="2" charset="2"/>
              <a:buNone/>
            </a:pPr>
            <a:r>
              <a:rPr lang="en-US" smtClean="0">
                <a:ea typeface="ＭＳ Ｐゴシック" pitchFamily="34" charset="-128"/>
              </a:rPr>
              <a:t>2.1 principles of network applications</a:t>
            </a:r>
          </a:p>
          <a:p>
            <a:pPr marL="912813" lvl="1"/>
            <a:r>
              <a:rPr lang="en-US" smtClean="0">
                <a:ea typeface="ＭＳ Ｐゴシック" pitchFamily="34" charset="-128"/>
              </a:rPr>
              <a:t>app architectures</a:t>
            </a:r>
          </a:p>
          <a:p>
            <a:pPr marL="912813" lvl="1"/>
            <a:r>
              <a:rPr lang="en-US" smtClean="0">
                <a:ea typeface="ＭＳ Ｐゴシック" pitchFamily="34" charset="-128"/>
              </a:rPr>
              <a:t>app requirements</a:t>
            </a:r>
          </a:p>
          <a:p>
            <a:pPr marL="457200" indent="-457200">
              <a:buFont typeface="Wingdings" pitchFamily="2" charset="2"/>
              <a:buNone/>
            </a:pPr>
            <a:r>
              <a:rPr lang="en-US" smtClean="0">
                <a:ea typeface="ＭＳ Ｐゴシック" pitchFamily="34" charset="-128"/>
              </a:rPr>
              <a:t>2.2 Web and HTTP</a:t>
            </a:r>
          </a:p>
          <a:p>
            <a:pPr marL="457200" indent="-457200">
              <a:buFont typeface="Wingdings" pitchFamily="2" charset="2"/>
              <a:buNone/>
            </a:pPr>
            <a:r>
              <a:rPr lang="en-US" smtClean="0">
                <a:ea typeface="ＭＳ Ｐゴシック" pitchFamily="34" charset="-128"/>
              </a:rPr>
              <a:t>2.3 FTP </a:t>
            </a:r>
          </a:p>
          <a:p>
            <a:pPr marL="457200" indent="-457200">
              <a:buFont typeface="Wingdings" pitchFamily="2" charset="2"/>
              <a:buNone/>
            </a:pPr>
            <a:r>
              <a:rPr lang="en-US" smtClean="0">
                <a:ea typeface="ＭＳ Ｐゴシック" pitchFamily="34" charset="-128"/>
              </a:rPr>
              <a:t>2.4 electronic mail</a:t>
            </a:r>
          </a:p>
          <a:p>
            <a:pPr marL="912813" lvl="1"/>
            <a:r>
              <a:rPr lang="en-US" smtClean="0">
                <a:ea typeface="ＭＳ Ｐゴシック" pitchFamily="34" charset="-128"/>
              </a:rPr>
              <a:t>SMTP, POP3, IMAP</a:t>
            </a:r>
          </a:p>
          <a:p>
            <a:pPr marL="457200" indent="-457200">
              <a:buFont typeface="Wingdings" pitchFamily="2" charset="2"/>
              <a:buNone/>
            </a:pPr>
            <a:r>
              <a:rPr lang="en-US" smtClean="0">
                <a:ea typeface="ＭＳ Ｐゴシック" pitchFamily="34" charset="-128"/>
              </a:rPr>
              <a:t>2.5 DNS</a:t>
            </a:r>
          </a:p>
          <a:p>
            <a:pPr marL="457200" indent="-457200"/>
            <a:endParaRPr lang="en-US" sz="2400" smtClean="0">
              <a:ea typeface="ＭＳ Ｐゴシック" pitchFamily="34" charset="-128"/>
            </a:endParaRPr>
          </a:p>
        </p:txBody>
      </p:sp>
      <p:sp>
        <p:nvSpPr>
          <p:cNvPr id="96262" name="Rectangle 4"/>
          <p:cNvSpPr>
            <a:spLocks noGrp="1" noChangeArrowheads="1"/>
          </p:cNvSpPr>
          <p:nvPr>
            <p:ph type="body" sz="half" idx="4294967295"/>
          </p:nvPr>
        </p:nvSpPr>
        <p:spPr>
          <a:xfrm>
            <a:off x="5267325" y="1636713"/>
            <a:ext cx="3876675" cy="4648200"/>
          </a:xfrm>
        </p:spPr>
        <p:txBody>
          <a:bodyPr/>
          <a:lstStyle/>
          <a:p>
            <a:pPr marL="457200" indent="-457200">
              <a:buFont typeface="Wingdings" pitchFamily="2" charset="2"/>
              <a:buNone/>
            </a:pPr>
            <a:r>
              <a:rPr lang="en-US" smtClean="0">
                <a:ea typeface="ＭＳ Ｐゴシック" pitchFamily="34" charset="-128"/>
              </a:rPr>
              <a:t>2.6 P2P applications</a:t>
            </a:r>
          </a:p>
          <a:p>
            <a:pPr marL="457200" indent="-457200">
              <a:buFont typeface="Wingdings" pitchFamily="2" charset="2"/>
              <a:buNone/>
            </a:pPr>
            <a:r>
              <a:rPr lang="en-US" smtClean="0">
                <a:solidFill>
                  <a:srgbClr val="CC0000"/>
                </a:solidFill>
                <a:ea typeface="ＭＳ Ｐゴシック" pitchFamily="34" charset="-128"/>
              </a:rPr>
              <a:t>2.7 socket programming with UDP and TCP</a:t>
            </a:r>
          </a:p>
        </p:txBody>
      </p:sp>
      <p:pic>
        <p:nvPicPr>
          <p:cNvPr id="96263" name="Picture 5" descr="underline_base"/>
          <p:cNvPicPr>
            <a:picLocks noChangeArrowheads="1"/>
          </p:cNvPicPr>
          <p:nvPr/>
        </p:nvPicPr>
        <p:blipFill>
          <a:blip r:embed="rId2"/>
          <a:srcRect/>
          <a:stretch>
            <a:fillRect/>
          </a:stretch>
        </p:blipFill>
        <p:spPr bwMode="auto">
          <a:xfrm>
            <a:off x="601663" y="1025525"/>
            <a:ext cx="41132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372DA224-DD06-4BAB-9F8F-83FC9342CE49}" type="datetime1">
              <a:rPr/>
              <a:pPr>
                <a:defRPr/>
              </a:pPr>
              <a:t>10/16/2012</a:t>
            </a:fld>
            <a:endParaRPr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12775" y="0"/>
            <a:ext cx="7772400" cy="1143000"/>
          </a:xfrm>
        </p:spPr>
        <p:txBody>
          <a:bodyPr/>
          <a:lstStyle/>
          <a:p>
            <a:r>
              <a:rPr lang="en-US" sz="4000" smtClean="0">
                <a:ea typeface="ＭＳ Ｐゴシック" pitchFamily="34" charset="-128"/>
              </a:rPr>
              <a:t>Socket programming </a:t>
            </a:r>
            <a:endParaRPr lang="en-US" smtClean="0">
              <a:ea typeface="ＭＳ Ｐゴシック" pitchFamily="34" charset="-128"/>
            </a:endParaRPr>
          </a:p>
        </p:txBody>
      </p:sp>
      <p:sp>
        <p:nvSpPr>
          <p:cNvPr id="97283" name="Rectangle 3"/>
          <p:cNvSpPr>
            <a:spLocks noGrp="1" noChangeArrowheads="1"/>
          </p:cNvSpPr>
          <p:nvPr>
            <p:ph idx="1"/>
          </p:nvPr>
        </p:nvSpPr>
        <p:spPr>
          <a:xfrm>
            <a:off x="492125" y="1395413"/>
            <a:ext cx="8021638" cy="1533525"/>
          </a:xfrm>
        </p:spPr>
        <p:txBody>
          <a:bodyPr/>
          <a:lstStyle/>
          <a:p>
            <a:pPr>
              <a:buFont typeface="Wingdings" pitchFamily="2" charset="2"/>
              <a:buNone/>
            </a:pPr>
            <a:r>
              <a:rPr lang="en-US" i="1" smtClean="0">
                <a:solidFill>
                  <a:srgbClr val="CC0000"/>
                </a:solidFill>
                <a:ea typeface="ＭＳ Ｐゴシック" pitchFamily="34" charset="-128"/>
              </a:rPr>
              <a:t>goal:</a:t>
            </a:r>
            <a:r>
              <a:rPr lang="en-US" smtClean="0">
                <a:solidFill>
                  <a:srgbClr val="000000"/>
                </a:solidFill>
                <a:ea typeface="ＭＳ Ｐゴシック" pitchFamily="34" charset="-128"/>
              </a:rPr>
              <a:t> learn how to build client/server applications that communicate using sockets</a:t>
            </a:r>
            <a:endParaRPr lang="en-US" i="1" smtClean="0">
              <a:solidFill>
                <a:srgbClr val="CC0000"/>
              </a:solidFill>
              <a:ea typeface="ＭＳ Ｐゴシック" pitchFamily="34" charset="-128"/>
            </a:endParaRPr>
          </a:p>
          <a:p>
            <a:pPr>
              <a:buFont typeface="Wingdings" pitchFamily="2" charset="2"/>
              <a:buNone/>
            </a:pPr>
            <a:r>
              <a:rPr lang="en-US" i="1" smtClean="0">
                <a:solidFill>
                  <a:srgbClr val="CC0000"/>
                </a:solidFill>
                <a:ea typeface="ＭＳ Ｐゴシック" pitchFamily="34" charset="-128"/>
              </a:rPr>
              <a:t>socket:</a:t>
            </a:r>
            <a:r>
              <a:rPr lang="en-US" smtClean="0">
                <a:ea typeface="ＭＳ Ｐゴシック" pitchFamily="34" charset="-128"/>
              </a:rPr>
              <a:t> door between application process and end-end-transport protocol </a:t>
            </a:r>
          </a:p>
        </p:txBody>
      </p:sp>
      <p:sp>
        <p:nvSpPr>
          <p:cNvPr id="97284"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97285"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B56D980A-79D4-4A61-9F74-46D8434B7E1A}" type="slidenum">
              <a:rPr lang="en-US" smtClean="0">
                <a:solidFill>
                  <a:srgbClr val="000000"/>
                </a:solidFill>
                <a:latin typeface="Tahoma" pitchFamily="34" charset="0"/>
              </a:rPr>
              <a:pPr/>
              <a:t>94</a:t>
            </a:fld>
            <a:endParaRPr lang="en-US" smtClean="0">
              <a:solidFill>
                <a:srgbClr val="000000"/>
              </a:solidFill>
              <a:latin typeface="Tahoma" pitchFamily="34" charset="0"/>
            </a:endParaRPr>
          </a:p>
        </p:txBody>
      </p:sp>
      <p:grpSp>
        <p:nvGrpSpPr>
          <p:cNvPr id="97286" name="Group 60"/>
          <p:cNvGrpSpPr>
            <a:grpSpLocks/>
          </p:cNvGrpSpPr>
          <p:nvPr/>
        </p:nvGrpSpPr>
        <p:grpSpPr bwMode="auto">
          <a:xfrm>
            <a:off x="296863" y="3335338"/>
            <a:ext cx="8208962" cy="2536825"/>
            <a:chOff x="358775" y="3459163"/>
            <a:chExt cx="8208963" cy="2536825"/>
          </a:xfrm>
        </p:grpSpPr>
        <p:sp>
          <p:nvSpPr>
            <p:cNvPr id="97289" name="Freeform 44"/>
            <p:cNvSpPr>
              <a:spLocks/>
            </p:cNvSpPr>
            <p:nvPr/>
          </p:nvSpPr>
          <p:spPr bwMode="auto">
            <a:xfrm>
              <a:off x="6654800" y="3468688"/>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tr-TR"/>
            </a:p>
          </p:txBody>
        </p:sp>
        <p:sp>
          <p:nvSpPr>
            <p:cNvPr id="97290" name="Freeform 7"/>
            <p:cNvSpPr>
              <a:spLocks/>
            </p:cNvSpPr>
            <p:nvPr/>
          </p:nvSpPr>
          <p:spPr bwMode="auto">
            <a:xfrm>
              <a:off x="3340100" y="4765675"/>
              <a:ext cx="1808163"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tr-TR"/>
            </a:p>
          </p:txBody>
        </p:sp>
        <p:sp>
          <p:nvSpPr>
            <p:cNvPr id="97291" name="Text Box 51"/>
            <p:cNvSpPr txBox="1">
              <a:spLocks noChangeArrowheads="1"/>
            </p:cNvSpPr>
            <p:nvPr/>
          </p:nvSpPr>
          <p:spPr bwMode="auto">
            <a:xfrm>
              <a:off x="3778250" y="4897438"/>
              <a:ext cx="874713"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000000"/>
                  </a:solidFill>
                </a:rPr>
                <a:t>Internet</a:t>
              </a:r>
            </a:p>
          </p:txBody>
        </p:sp>
        <p:sp>
          <p:nvSpPr>
            <p:cNvPr id="97292" name="Line 52"/>
            <p:cNvSpPr>
              <a:spLocks noChangeShapeType="1"/>
            </p:cNvSpPr>
            <p:nvPr/>
          </p:nvSpPr>
          <p:spPr bwMode="auto">
            <a:xfrm>
              <a:off x="3098800" y="5308600"/>
              <a:ext cx="2211388" cy="0"/>
            </a:xfrm>
            <a:prstGeom prst="line">
              <a:avLst/>
            </a:prstGeom>
            <a:noFill/>
            <a:ln w="9525">
              <a:solidFill>
                <a:schemeClr val="tx1"/>
              </a:solidFill>
              <a:round/>
              <a:headEnd type="triangle" w="med" len="med"/>
              <a:tailEnd type="triangle" w="med" len="med"/>
            </a:ln>
          </p:spPr>
          <p:txBody>
            <a:bodyPr wrap="none" anchor="ctr"/>
            <a:lstStyle/>
            <a:p>
              <a:endParaRPr lang="tr-TR"/>
            </a:p>
          </p:txBody>
        </p:sp>
        <p:sp>
          <p:nvSpPr>
            <p:cNvPr id="97293" name="Text Box 53"/>
            <p:cNvSpPr txBox="1">
              <a:spLocks noChangeArrowheads="1"/>
            </p:cNvSpPr>
            <p:nvPr/>
          </p:nvSpPr>
          <p:spPr bwMode="auto">
            <a:xfrm>
              <a:off x="7119938" y="4533900"/>
              <a:ext cx="1063625" cy="825500"/>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CC0000"/>
                  </a:solidFill>
                </a:rPr>
                <a:t>controlled</a:t>
              </a:r>
            </a:p>
            <a:p>
              <a:pPr>
                <a:spcBef>
                  <a:spcPct val="0"/>
                </a:spcBef>
                <a:buClrTx/>
                <a:buSzTx/>
                <a:buFontTx/>
                <a:buNone/>
              </a:pPr>
              <a:r>
                <a:rPr lang="en-US" sz="1600">
                  <a:solidFill>
                    <a:srgbClr val="CC0000"/>
                  </a:solidFill>
                </a:rPr>
                <a:t>by OS</a:t>
              </a:r>
            </a:p>
            <a:p>
              <a:pPr>
                <a:spcBef>
                  <a:spcPct val="0"/>
                </a:spcBef>
                <a:buClrTx/>
                <a:buSzTx/>
                <a:buFontTx/>
                <a:buNone/>
              </a:pPr>
              <a:endParaRPr lang="en-US" sz="1600">
                <a:solidFill>
                  <a:srgbClr val="CC0000"/>
                </a:solidFill>
                <a:latin typeface="Times New Roman" pitchFamily="18" charset="0"/>
              </a:endParaRPr>
            </a:p>
          </p:txBody>
        </p:sp>
        <p:sp>
          <p:nvSpPr>
            <p:cNvPr id="97294" name="Text Box 56"/>
            <p:cNvSpPr txBox="1">
              <a:spLocks noChangeArrowheads="1"/>
            </p:cNvSpPr>
            <p:nvPr/>
          </p:nvSpPr>
          <p:spPr bwMode="auto">
            <a:xfrm>
              <a:off x="7097713" y="3633788"/>
              <a:ext cx="1470025" cy="533400"/>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en-US" sz="1600">
                  <a:solidFill>
                    <a:srgbClr val="CC0000"/>
                  </a:solidFill>
                </a:rPr>
                <a:t>controlled by</a:t>
              </a:r>
            </a:p>
            <a:p>
              <a:pPr>
                <a:lnSpc>
                  <a:spcPct val="90000"/>
                </a:lnSpc>
                <a:spcBef>
                  <a:spcPct val="0"/>
                </a:spcBef>
                <a:buClrTx/>
                <a:buSzTx/>
                <a:buFontTx/>
                <a:buNone/>
              </a:pPr>
              <a:r>
                <a:rPr lang="en-US" sz="1600">
                  <a:solidFill>
                    <a:srgbClr val="CC0000"/>
                  </a:solidFill>
                </a:rPr>
                <a:t>app developer</a:t>
              </a:r>
            </a:p>
          </p:txBody>
        </p:sp>
        <p:sp>
          <p:nvSpPr>
            <p:cNvPr id="97295" name="Freeform 50"/>
            <p:cNvSpPr>
              <a:spLocks/>
            </p:cNvSpPr>
            <p:nvPr/>
          </p:nvSpPr>
          <p:spPr bwMode="auto">
            <a:xfrm>
              <a:off x="914400" y="3532188"/>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tr-TR"/>
            </a:p>
          </p:txBody>
        </p:sp>
        <p:sp>
          <p:nvSpPr>
            <p:cNvPr id="97296" name="Rectangle 23"/>
            <p:cNvSpPr>
              <a:spLocks noChangeArrowheads="1"/>
            </p:cNvSpPr>
            <p:nvPr/>
          </p:nvSpPr>
          <p:spPr bwMode="auto">
            <a:xfrm>
              <a:off x="1717675" y="3487738"/>
              <a:ext cx="1296988"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tr-TR" sz="2400">
                <a:solidFill>
                  <a:srgbClr val="000000"/>
                </a:solidFill>
                <a:latin typeface="Times New Roman" pitchFamily="18" charset="0"/>
              </a:endParaRPr>
            </a:p>
          </p:txBody>
        </p:sp>
        <p:sp>
          <p:nvSpPr>
            <p:cNvPr id="97297" name="Rectangle 24"/>
            <p:cNvSpPr>
              <a:spLocks noChangeArrowheads="1"/>
            </p:cNvSpPr>
            <p:nvPr/>
          </p:nvSpPr>
          <p:spPr bwMode="auto">
            <a:xfrm>
              <a:off x="1679575" y="3541713"/>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tr-TR" sz="2400">
                <a:solidFill>
                  <a:srgbClr val="000000"/>
                </a:solidFill>
                <a:latin typeface="Times New Roman" pitchFamily="18" charset="0"/>
              </a:endParaRPr>
            </a:p>
          </p:txBody>
        </p:sp>
        <p:sp>
          <p:nvSpPr>
            <p:cNvPr id="97298" name="Line 25"/>
            <p:cNvSpPr>
              <a:spLocks noChangeShapeType="1"/>
            </p:cNvSpPr>
            <p:nvPr/>
          </p:nvSpPr>
          <p:spPr bwMode="auto">
            <a:xfrm>
              <a:off x="1689100" y="4302125"/>
              <a:ext cx="1263650" cy="3175"/>
            </a:xfrm>
            <a:prstGeom prst="line">
              <a:avLst/>
            </a:prstGeom>
            <a:noFill/>
            <a:ln w="28575">
              <a:solidFill>
                <a:schemeClr val="tx1"/>
              </a:solidFill>
              <a:round/>
              <a:headEnd/>
              <a:tailEnd/>
            </a:ln>
          </p:spPr>
          <p:txBody>
            <a:bodyPr wrap="none" anchor="ctr"/>
            <a:lstStyle/>
            <a:p>
              <a:endParaRPr lang="tr-TR"/>
            </a:p>
          </p:txBody>
        </p:sp>
        <p:sp>
          <p:nvSpPr>
            <p:cNvPr id="97299" name="Text Box 26"/>
            <p:cNvSpPr txBox="1">
              <a:spLocks noChangeArrowheads="1"/>
            </p:cNvSpPr>
            <p:nvPr/>
          </p:nvSpPr>
          <p:spPr bwMode="auto">
            <a:xfrm>
              <a:off x="1646238" y="4284663"/>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transport</a:t>
              </a:r>
            </a:p>
          </p:txBody>
        </p:sp>
        <p:sp>
          <p:nvSpPr>
            <p:cNvPr id="97300" name="Line 27"/>
            <p:cNvSpPr>
              <a:spLocks noChangeShapeType="1"/>
            </p:cNvSpPr>
            <p:nvPr/>
          </p:nvSpPr>
          <p:spPr bwMode="auto">
            <a:xfrm>
              <a:off x="1697038" y="4622800"/>
              <a:ext cx="1263650" cy="3175"/>
            </a:xfrm>
            <a:prstGeom prst="line">
              <a:avLst/>
            </a:prstGeom>
            <a:noFill/>
            <a:ln w="28575">
              <a:solidFill>
                <a:schemeClr val="tx1"/>
              </a:solidFill>
              <a:round/>
              <a:headEnd/>
              <a:tailEnd/>
            </a:ln>
          </p:spPr>
          <p:txBody>
            <a:bodyPr wrap="none" anchor="ctr"/>
            <a:lstStyle/>
            <a:p>
              <a:endParaRPr lang="tr-TR"/>
            </a:p>
          </p:txBody>
        </p:sp>
        <p:sp>
          <p:nvSpPr>
            <p:cNvPr id="97301" name="Line 28"/>
            <p:cNvSpPr>
              <a:spLocks noChangeShapeType="1"/>
            </p:cNvSpPr>
            <p:nvPr/>
          </p:nvSpPr>
          <p:spPr bwMode="auto">
            <a:xfrm>
              <a:off x="1682750" y="4932363"/>
              <a:ext cx="1263650" cy="3175"/>
            </a:xfrm>
            <a:prstGeom prst="line">
              <a:avLst/>
            </a:prstGeom>
            <a:noFill/>
            <a:ln w="28575">
              <a:solidFill>
                <a:schemeClr val="tx1"/>
              </a:solidFill>
              <a:round/>
              <a:headEnd/>
              <a:tailEnd/>
            </a:ln>
          </p:spPr>
          <p:txBody>
            <a:bodyPr wrap="none" anchor="ctr"/>
            <a:lstStyle/>
            <a:p>
              <a:endParaRPr lang="tr-TR"/>
            </a:p>
          </p:txBody>
        </p:sp>
        <p:sp>
          <p:nvSpPr>
            <p:cNvPr id="97302" name="Line 29"/>
            <p:cNvSpPr>
              <a:spLocks noChangeShapeType="1"/>
            </p:cNvSpPr>
            <p:nvPr/>
          </p:nvSpPr>
          <p:spPr bwMode="auto">
            <a:xfrm>
              <a:off x="1682750" y="5218113"/>
              <a:ext cx="1263650" cy="3175"/>
            </a:xfrm>
            <a:prstGeom prst="line">
              <a:avLst/>
            </a:prstGeom>
            <a:noFill/>
            <a:ln w="28575">
              <a:solidFill>
                <a:schemeClr val="tx1"/>
              </a:solidFill>
              <a:round/>
              <a:headEnd/>
              <a:tailEnd/>
            </a:ln>
          </p:spPr>
          <p:txBody>
            <a:bodyPr wrap="none" anchor="ctr"/>
            <a:lstStyle/>
            <a:p>
              <a:endParaRPr lang="tr-TR"/>
            </a:p>
          </p:txBody>
        </p:sp>
        <p:sp>
          <p:nvSpPr>
            <p:cNvPr id="97303" name="Text Box 26"/>
            <p:cNvSpPr txBox="1">
              <a:spLocks noChangeArrowheads="1"/>
            </p:cNvSpPr>
            <p:nvPr/>
          </p:nvSpPr>
          <p:spPr bwMode="auto">
            <a:xfrm>
              <a:off x="1681163" y="3532188"/>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000000"/>
                  </a:solidFill>
                  <a:latin typeface="Tahoma" pitchFamily="34" charset="0"/>
                </a:rPr>
                <a:t>application</a:t>
              </a:r>
            </a:p>
          </p:txBody>
        </p:sp>
        <p:sp>
          <p:nvSpPr>
            <p:cNvPr id="97304" name="Text Box 26"/>
            <p:cNvSpPr txBox="1">
              <a:spLocks noChangeArrowheads="1"/>
            </p:cNvSpPr>
            <p:nvPr/>
          </p:nvSpPr>
          <p:spPr bwMode="auto">
            <a:xfrm>
              <a:off x="1636713" y="5189538"/>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physical</a:t>
              </a:r>
            </a:p>
          </p:txBody>
        </p:sp>
        <p:sp>
          <p:nvSpPr>
            <p:cNvPr id="97305" name="Text Box 26"/>
            <p:cNvSpPr txBox="1">
              <a:spLocks noChangeArrowheads="1"/>
            </p:cNvSpPr>
            <p:nvPr/>
          </p:nvSpPr>
          <p:spPr bwMode="auto">
            <a:xfrm>
              <a:off x="1655763" y="4903788"/>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link</a:t>
              </a:r>
            </a:p>
          </p:txBody>
        </p:sp>
        <p:sp>
          <p:nvSpPr>
            <p:cNvPr id="97306" name="Text Box 26"/>
            <p:cNvSpPr txBox="1">
              <a:spLocks noChangeArrowheads="1"/>
            </p:cNvSpPr>
            <p:nvPr/>
          </p:nvSpPr>
          <p:spPr bwMode="auto">
            <a:xfrm>
              <a:off x="1646238" y="4608513"/>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network</a:t>
              </a:r>
            </a:p>
          </p:txBody>
        </p:sp>
        <p:sp>
          <p:nvSpPr>
            <p:cNvPr id="97307" name="Oval 62"/>
            <p:cNvSpPr>
              <a:spLocks noChangeArrowheads="1"/>
            </p:cNvSpPr>
            <p:nvPr/>
          </p:nvSpPr>
          <p:spPr bwMode="auto">
            <a:xfrm>
              <a:off x="1814513" y="3806825"/>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en-US" sz="1600">
                  <a:solidFill>
                    <a:srgbClr val="000000"/>
                  </a:solidFill>
                </a:rPr>
                <a:t>process</a:t>
              </a:r>
            </a:p>
          </p:txBody>
        </p:sp>
        <p:grpSp>
          <p:nvGrpSpPr>
            <p:cNvPr id="97308" name="Group 63"/>
            <p:cNvGrpSpPr>
              <a:grpSpLocks/>
            </p:cNvGrpSpPr>
            <p:nvPr/>
          </p:nvGrpSpPr>
          <p:grpSpPr bwMode="auto">
            <a:xfrm>
              <a:off x="2062163" y="4167188"/>
              <a:ext cx="546100" cy="225425"/>
              <a:chOff x="1287" y="2524"/>
              <a:chExt cx="260" cy="100"/>
            </a:xfrm>
          </p:grpSpPr>
          <p:sp>
            <p:nvSpPr>
              <p:cNvPr id="97338" name="Rectangle 64"/>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buClr>
                    <a:srgbClr val="3333CC"/>
                  </a:buClr>
                </a:pPr>
                <a:endParaRPr lang="tr-TR">
                  <a:solidFill>
                    <a:srgbClr val="000000"/>
                  </a:solidFill>
                </a:endParaRPr>
              </a:p>
            </p:txBody>
          </p:sp>
          <p:sp>
            <p:nvSpPr>
              <p:cNvPr id="97339" name="Rectangle 65"/>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pPr>
                  <a:buClr>
                    <a:srgbClr val="3333CC"/>
                  </a:buClr>
                </a:pPr>
                <a:endParaRPr lang="tr-TR">
                  <a:solidFill>
                    <a:srgbClr val="000000"/>
                  </a:solidFill>
                </a:endParaRPr>
              </a:p>
            </p:txBody>
          </p:sp>
          <p:sp>
            <p:nvSpPr>
              <p:cNvPr id="97340" name="Rectangle 66"/>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pPr>
                  <a:buClr>
                    <a:srgbClr val="3333CC"/>
                  </a:buClr>
                </a:pPr>
                <a:endParaRPr lang="tr-TR">
                  <a:solidFill>
                    <a:srgbClr val="000000"/>
                  </a:solidFill>
                </a:endParaRPr>
              </a:p>
            </p:txBody>
          </p:sp>
          <p:sp>
            <p:nvSpPr>
              <p:cNvPr id="97341" name="Rectangle 67"/>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pPr>
                  <a:buClr>
                    <a:srgbClr val="3333CC"/>
                  </a:buClr>
                </a:pPr>
                <a:endParaRPr lang="tr-TR">
                  <a:solidFill>
                    <a:srgbClr val="000000"/>
                  </a:solidFill>
                </a:endParaRPr>
              </a:p>
            </p:txBody>
          </p:sp>
        </p:grpSp>
        <p:sp>
          <p:nvSpPr>
            <p:cNvPr id="97309" name="Rectangle 23"/>
            <p:cNvSpPr>
              <a:spLocks noChangeArrowheads="1"/>
            </p:cNvSpPr>
            <p:nvPr/>
          </p:nvSpPr>
          <p:spPr bwMode="auto">
            <a:xfrm>
              <a:off x="5380038" y="3459163"/>
              <a:ext cx="1296987"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tr-TR" sz="2400">
                <a:solidFill>
                  <a:srgbClr val="000000"/>
                </a:solidFill>
                <a:latin typeface="Times New Roman" pitchFamily="18" charset="0"/>
              </a:endParaRPr>
            </a:p>
          </p:txBody>
        </p:sp>
        <p:sp>
          <p:nvSpPr>
            <p:cNvPr id="97310" name="Rectangle 24"/>
            <p:cNvSpPr>
              <a:spLocks noChangeArrowheads="1"/>
            </p:cNvSpPr>
            <p:nvPr/>
          </p:nvSpPr>
          <p:spPr bwMode="auto">
            <a:xfrm>
              <a:off x="5341938" y="3513138"/>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tr-TR" sz="2400">
                <a:solidFill>
                  <a:srgbClr val="000000"/>
                </a:solidFill>
                <a:latin typeface="Times New Roman" pitchFamily="18" charset="0"/>
              </a:endParaRPr>
            </a:p>
          </p:txBody>
        </p:sp>
        <p:sp>
          <p:nvSpPr>
            <p:cNvPr id="97311" name="Line 25"/>
            <p:cNvSpPr>
              <a:spLocks noChangeShapeType="1"/>
            </p:cNvSpPr>
            <p:nvPr/>
          </p:nvSpPr>
          <p:spPr bwMode="auto">
            <a:xfrm>
              <a:off x="5351463" y="4273550"/>
              <a:ext cx="1263650" cy="3175"/>
            </a:xfrm>
            <a:prstGeom prst="line">
              <a:avLst/>
            </a:prstGeom>
            <a:noFill/>
            <a:ln w="28575">
              <a:solidFill>
                <a:schemeClr val="tx1"/>
              </a:solidFill>
              <a:round/>
              <a:headEnd/>
              <a:tailEnd/>
            </a:ln>
          </p:spPr>
          <p:txBody>
            <a:bodyPr wrap="none" anchor="ctr"/>
            <a:lstStyle/>
            <a:p>
              <a:endParaRPr lang="tr-TR"/>
            </a:p>
          </p:txBody>
        </p:sp>
        <p:sp>
          <p:nvSpPr>
            <p:cNvPr id="97312" name="Text Box 26"/>
            <p:cNvSpPr txBox="1">
              <a:spLocks noChangeArrowheads="1"/>
            </p:cNvSpPr>
            <p:nvPr/>
          </p:nvSpPr>
          <p:spPr bwMode="auto">
            <a:xfrm>
              <a:off x="5308600" y="4256088"/>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transport</a:t>
              </a:r>
            </a:p>
          </p:txBody>
        </p:sp>
        <p:sp>
          <p:nvSpPr>
            <p:cNvPr id="97313" name="Line 27"/>
            <p:cNvSpPr>
              <a:spLocks noChangeShapeType="1"/>
            </p:cNvSpPr>
            <p:nvPr/>
          </p:nvSpPr>
          <p:spPr bwMode="auto">
            <a:xfrm>
              <a:off x="5359400" y="4594225"/>
              <a:ext cx="1263650" cy="3175"/>
            </a:xfrm>
            <a:prstGeom prst="line">
              <a:avLst/>
            </a:prstGeom>
            <a:noFill/>
            <a:ln w="28575">
              <a:solidFill>
                <a:schemeClr val="tx1"/>
              </a:solidFill>
              <a:round/>
              <a:headEnd/>
              <a:tailEnd/>
            </a:ln>
          </p:spPr>
          <p:txBody>
            <a:bodyPr wrap="none" anchor="ctr"/>
            <a:lstStyle/>
            <a:p>
              <a:endParaRPr lang="tr-TR"/>
            </a:p>
          </p:txBody>
        </p:sp>
        <p:sp>
          <p:nvSpPr>
            <p:cNvPr id="97314" name="Line 28"/>
            <p:cNvSpPr>
              <a:spLocks noChangeShapeType="1"/>
            </p:cNvSpPr>
            <p:nvPr/>
          </p:nvSpPr>
          <p:spPr bwMode="auto">
            <a:xfrm>
              <a:off x="5345113" y="4903788"/>
              <a:ext cx="1263650" cy="3175"/>
            </a:xfrm>
            <a:prstGeom prst="line">
              <a:avLst/>
            </a:prstGeom>
            <a:noFill/>
            <a:ln w="28575">
              <a:solidFill>
                <a:schemeClr val="tx1"/>
              </a:solidFill>
              <a:round/>
              <a:headEnd/>
              <a:tailEnd/>
            </a:ln>
          </p:spPr>
          <p:txBody>
            <a:bodyPr wrap="none" anchor="ctr"/>
            <a:lstStyle/>
            <a:p>
              <a:endParaRPr lang="tr-TR"/>
            </a:p>
          </p:txBody>
        </p:sp>
        <p:sp>
          <p:nvSpPr>
            <p:cNvPr id="97315" name="Line 29"/>
            <p:cNvSpPr>
              <a:spLocks noChangeShapeType="1"/>
            </p:cNvSpPr>
            <p:nvPr/>
          </p:nvSpPr>
          <p:spPr bwMode="auto">
            <a:xfrm>
              <a:off x="5345113" y="5189538"/>
              <a:ext cx="1263650" cy="3175"/>
            </a:xfrm>
            <a:prstGeom prst="line">
              <a:avLst/>
            </a:prstGeom>
            <a:noFill/>
            <a:ln w="28575">
              <a:solidFill>
                <a:schemeClr val="tx1"/>
              </a:solidFill>
              <a:round/>
              <a:headEnd/>
              <a:tailEnd/>
            </a:ln>
          </p:spPr>
          <p:txBody>
            <a:bodyPr wrap="none" anchor="ctr"/>
            <a:lstStyle/>
            <a:p>
              <a:endParaRPr lang="tr-TR"/>
            </a:p>
          </p:txBody>
        </p:sp>
        <p:sp>
          <p:nvSpPr>
            <p:cNvPr id="97316" name="Text Box 26"/>
            <p:cNvSpPr txBox="1">
              <a:spLocks noChangeArrowheads="1"/>
            </p:cNvSpPr>
            <p:nvPr/>
          </p:nvSpPr>
          <p:spPr bwMode="auto">
            <a:xfrm>
              <a:off x="5343525" y="3503613"/>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000000"/>
                  </a:solidFill>
                  <a:latin typeface="Tahoma" pitchFamily="34" charset="0"/>
                </a:rPr>
                <a:t>application</a:t>
              </a:r>
            </a:p>
          </p:txBody>
        </p:sp>
        <p:sp>
          <p:nvSpPr>
            <p:cNvPr id="97317" name="Text Box 26"/>
            <p:cNvSpPr txBox="1">
              <a:spLocks noChangeArrowheads="1"/>
            </p:cNvSpPr>
            <p:nvPr/>
          </p:nvSpPr>
          <p:spPr bwMode="auto">
            <a:xfrm>
              <a:off x="5299075" y="5160963"/>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physical</a:t>
              </a:r>
            </a:p>
          </p:txBody>
        </p:sp>
        <p:sp>
          <p:nvSpPr>
            <p:cNvPr id="97318" name="Text Box 26"/>
            <p:cNvSpPr txBox="1">
              <a:spLocks noChangeArrowheads="1"/>
            </p:cNvSpPr>
            <p:nvPr/>
          </p:nvSpPr>
          <p:spPr bwMode="auto">
            <a:xfrm>
              <a:off x="5318125" y="4875213"/>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link</a:t>
              </a:r>
            </a:p>
          </p:txBody>
        </p:sp>
        <p:sp>
          <p:nvSpPr>
            <p:cNvPr id="97319" name="Text Box 26"/>
            <p:cNvSpPr txBox="1">
              <a:spLocks noChangeArrowheads="1"/>
            </p:cNvSpPr>
            <p:nvPr/>
          </p:nvSpPr>
          <p:spPr bwMode="auto">
            <a:xfrm>
              <a:off x="5308600" y="4579938"/>
              <a:ext cx="1317625" cy="325437"/>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en-US" sz="1400">
                  <a:solidFill>
                    <a:srgbClr val="969696"/>
                  </a:solidFill>
                  <a:latin typeface="Tahoma" pitchFamily="34" charset="0"/>
                </a:rPr>
                <a:t>network</a:t>
              </a:r>
            </a:p>
          </p:txBody>
        </p:sp>
        <p:sp>
          <p:nvSpPr>
            <p:cNvPr id="97320" name="Oval 80"/>
            <p:cNvSpPr>
              <a:spLocks noChangeArrowheads="1"/>
            </p:cNvSpPr>
            <p:nvPr/>
          </p:nvSpPr>
          <p:spPr bwMode="auto">
            <a:xfrm>
              <a:off x="5476875" y="3778250"/>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en-US" sz="1600">
                  <a:solidFill>
                    <a:srgbClr val="000000"/>
                  </a:solidFill>
                </a:rPr>
                <a:t>process</a:t>
              </a:r>
            </a:p>
          </p:txBody>
        </p:sp>
        <p:grpSp>
          <p:nvGrpSpPr>
            <p:cNvPr id="97321" name="Group 81"/>
            <p:cNvGrpSpPr>
              <a:grpSpLocks/>
            </p:cNvGrpSpPr>
            <p:nvPr/>
          </p:nvGrpSpPr>
          <p:grpSpPr bwMode="auto">
            <a:xfrm>
              <a:off x="5724525" y="4138613"/>
              <a:ext cx="546100" cy="225425"/>
              <a:chOff x="1287" y="2524"/>
              <a:chExt cx="260" cy="100"/>
            </a:xfrm>
          </p:grpSpPr>
          <p:sp>
            <p:nvSpPr>
              <p:cNvPr id="97334" name="Rectangle 8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pPr>
                  <a:buClr>
                    <a:srgbClr val="3333CC"/>
                  </a:buClr>
                </a:pPr>
                <a:endParaRPr lang="tr-TR">
                  <a:solidFill>
                    <a:srgbClr val="000000"/>
                  </a:solidFill>
                </a:endParaRPr>
              </a:p>
            </p:txBody>
          </p:sp>
          <p:sp>
            <p:nvSpPr>
              <p:cNvPr id="97335" name="Rectangle 83"/>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pPr>
                  <a:buClr>
                    <a:srgbClr val="3333CC"/>
                  </a:buClr>
                </a:pPr>
                <a:endParaRPr lang="tr-TR">
                  <a:solidFill>
                    <a:srgbClr val="000000"/>
                  </a:solidFill>
                </a:endParaRPr>
              </a:p>
            </p:txBody>
          </p:sp>
          <p:sp>
            <p:nvSpPr>
              <p:cNvPr id="97336" name="Rectangle 84"/>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pPr>
                  <a:buClr>
                    <a:srgbClr val="3333CC"/>
                  </a:buClr>
                </a:pPr>
                <a:endParaRPr lang="tr-TR">
                  <a:solidFill>
                    <a:srgbClr val="000000"/>
                  </a:solidFill>
                </a:endParaRPr>
              </a:p>
            </p:txBody>
          </p:sp>
          <p:sp>
            <p:nvSpPr>
              <p:cNvPr id="97337" name="Rectangle 85"/>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pPr>
                  <a:buClr>
                    <a:srgbClr val="3333CC"/>
                  </a:buClr>
                </a:pPr>
                <a:endParaRPr lang="tr-TR">
                  <a:solidFill>
                    <a:srgbClr val="000000"/>
                  </a:solidFill>
                </a:endParaRPr>
              </a:p>
            </p:txBody>
          </p:sp>
        </p:grpSp>
        <p:sp>
          <p:nvSpPr>
            <p:cNvPr id="97322" name="Line 87"/>
            <p:cNvSpPr>
              <a:spLocks noChangeShapeType="1"/>
            </p:cNvSpPr>
            <p:nvPr/>
          </p:nvSpPr>
          <p:spPr bwMode="auto">
            <a:xfrm flipH="1">
              <a:off x="6534150" y="3910013"/>
              <a:ext cx="609600" cy="0"/>
            </a:xfrm>
            <a:prstGeom prst="line">
              <a:avLst/>
            </a:prstGeom>
            <a:noFill/>
            <a:ln w="19050">
              <a:solidFill>
                <a:srgbClr val="CC0000"/>
              </a:solidFill>
              <a:round/>
              <a:headEnd/>
              <a:tailEnd/>
            </a:ln>
          </p:spPr>
          <p:txBody>
            <a:bodyPr/>
            <a:lstStyle/>
            <a:p>
              <a:endParaRPr lang="tr-TR"/>
            </a:p>
          </p:txBody>
        </p:sp>
        <p:sp>
          <p:nvSpPr>
            <p:cNvPr id="97323" name="Line 88"/>
            <p:cNvSpPr>
              <a:spLocks noChangeShapeType="1"/>
            </p:cNvSpPr>
            <p:nvPr/>
          </p:nvSpPr>
          <p:spPr bwMode="auto">
            <a:xfrm>
              <a:off x="6759575" y="4335463"/>
              <a:ext cx="0" cy="1022350"/>
            </a:xfrm>
            <a:prstGeom prst="line">
              <a:avLst/>
            </a:prstGeom>
            <a:noFill/>
            <a:ln w="19050">
              <a:solidFill>
                <a:srgbClr val="CC0000"/>
              </a:solidFill>
              <a:round/>
              <a:headEnd/>
              <a:tailEnd/>
            </a:ln>
          </p:spPr>
          <p:txBody>
            <a:bodyPr/>
            <a:lstStyle/>
            <a:p>
              <a:endParaRPr lang="tr-TR"/>
            </a:p>
          </p:txBody>
        </p:sp>
        <p:sp>
          <p:nvSpPr>
            <p:cNvPr id="97324" name="Line 89"/>
            <p:cNvSpPr>
              <a:spLocks noChangeShapeType="1"/>
            </p:cNvSpPr>
            <p:nvPr/>
          </p:nvSpPr>
          <p:spPr bwMode="auto">
            <a:xfrm flipH="1">
              <a:off x="6783388" y="4835525"/>
              <a:ext cx="609600" cy="0"/>
            </a:xfrm>
            <a:prstGeom prst="line">
              <a:avLst/>
            </a:prstGeom>
            <a:noFill/>
            <a:ln w="19050">
              <a:solidFill>
                <a:srgbClr val="CC0000"/>
              </a:solidFill>
              <a:round/>
              <a:headEnd/>
              <a:tailEnd/>
            </a:ln>
          </p:spPr>
          <p:txBody>
            <a:bodyPr/>
            <a:lstStyle/>
            <a:p>
              <a:endParaRPr lang="tr-TR"/>
            </a:p>
          </p:txBody>
        </p:sp>
        <p:sp>
          <p:nvSpPr>
            <p:cNvPr id="97325" name="Text Box 56"/>
            <p:cNvSpPr txBox="1">
              <a:spLocks noChangeArrowheads="1"/>
            </p:cNvSpPr>
            <p:nvPr/>
          </p:nvSpPr>
          <p:spPr bwMode="auto">
            <a:xfrm>
              <a:off x="3697288" y="3590925"/>
              <a:ext cx="917575" cy="366713"/>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en-US" i="1">
                  <a:solidFill>
                    <a:srgbClr val="CC0000"/>
                  </a:solidFill>
                </a:rPr>
                <a:t>socket</a:t>
              </a:r>
            </a:p>
          </p:txBody>
        </p:sp>
        <p:sp>
          <p:nvSpPr>
            <p:cNvPr id="97326" name="Line 91"/>
            <p:cNvSpPr>
              <a:spLocks noChangeShapeType="1"/>
            </p:cNvSpPr>
            <p:nvPr/>
          </p:nvSpPr>
          <p:spPr bwMode="auto">
            <a:xfrm flipV="1">
              <a:off x="2700338" y="3790950"/>
              <a:ext cx="968375" cy="434975"/>
            </a:xfrm>
            <a:prstGeom prst="line">
              <a:avLst/>
            </a:prstGeom>
            <a:noFill/>
            <a:ln w="19050">
              <a:solidFill>
                <a:srgbClr val="CC0000"/>
              </a:solidFill>
              <a:round/>
              <a:headEnd/>
              <a:tailEnd/>
            </a:ln>
          </p:spPr>
          <p:txBody>
            <a:bodyPr/>
            <a:lstStyle/>
            <a:p>
              <a:endParaRPr lang="tr-TR"/>
            </a:p>
          </p:txBody>
        </p:sp>
        <p:sp>
          <p:nvSpPr>
            <p:cNvPr id="97327" name="Line 92"/>
            <p:cNvSpPr>
              <a:spLocks noChangeShapeType="1"/>
            </p:cNvSpPr>
            <p:nvPr/>
          </p:nvSpPr>
          <p:spPr bwMode="auto">
            <a:xfrm flipH="1" flipV="1">
              <a:off x="4635500" y="3779838"/>
              <a:ext cx="968375" cy="434975"/>
            </a:xfrm>
            <a:prstGeom prst="line">
              <a:avLst/>
            </a:prstGeom>
            <a:noFill/>
            <a:ln w="19050">
              <a:solidFill>
                <a:srgbClr val="CC0000"/>
              </a:solidFill>
              <a:round/>
              <a:headEnd/>
              <a:tailEnd/>
            </a:ln>
          </p:spPr>
          <p:txBody>
            <a:bodyPr/>
            <a:lstStyle/>
            <a:p>
              <a:endParaRPr lang="tr-TR"/>
            </a:p>
          </p:txBody>
        </p:sp>
        <p:grpSp>
          <p:nvGrpSpPr>
            <p:cNvPr id="97328" name="Group 93"/>
            <p:cNvGrpSpPr>
              <a:grpSpLocks/>
            </p:cNvGrpSpPr>
            <p:nvPr/>
          </p:nvGrpSpPr>
          <p:grpSpPr bwMode="auto">
            <a:xfrm>
              <a:off x="358775" y="4808538"/>
              <a:ext cx="1035050" cy="904875"/>
              <a:chOff x="-44" y="1473"/>
              <a:chExt cx="981" cy="1105"/>
            </a:xfrm>
          </p:grpSpPr>
          <p:pic>
            <p:nvPicPr>
              <p:cNvPr id="97332" name="Picture 94" descr="desktop_computer_stylized_medium"/>
              <p:cNvPicPr>
                <a:picLocks noChangeAspect="1" noChangeArrowheads="1"/>
              </p:cNvPicPr>
              <p:nvPr/>
            </p:nvPicPr>
            <p:blipFill>
              <a:blip r:embed="rId2"/>
              <a:srcRect/>
              <a:stretch>
                <a:fillRect/>
              </a:stretch>
            </p:blipFill>
            <p:spPr bwMode="auto">
              <a:xfrm flipH="1">
                <a:off x="-44" y="1473"/>
                <a:ext cx="981" cy="1105"/>
              </a:xfrm>
              <a:prstGeom prst="rect">
                <a:avLst/>
              </a:prstGeom>
              <a:noFill/>
              <a:ln w="9525">
                <a:noFill/>
                <a:miter lim="800000"/>
                <a:headEnd/>
                <a:tailEnd/>
              </a:ln>
            </p:spPr>
          </p:pic>
          <p:sp>
            <p:nvSpPr>
              <p:cNvPr id="97333" name="Freeform 9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nvGrpSpPr>
            <p:cNvPr id="97329" name="Group 96"/>
            <p:cNvGrpSpPr>
              <a:grpSpLocks/>
            </p:cNvGrpSpPr>
            <p:nvPr/>
          </p:nvGrpSpPr>
          <p:grpSpPr bwMode="auto">
            <a:xfrm flipH="1">
              <a:off x="7075488" y="5091113"/>
              <a:ext cx="1035050" cy="904875"/>
              <a:chOff x="-44" y="1473"/>
              <a:chExt cx="981" cy="1105"/>
            </a:xfrm>
          </p:grpSpPr>
          <p:pic>
            <p:nvPicPr>
              <p:cNvPr id="97330" name="Picture 97" descr="desktop_computer_stylized_medium"/>
              <p:cNvPicPr>
                <a:picLocks noChangeAspect="1" noChangeArrowheads="1"/>
              </p:cNvPicPr>
              <p:nvPr/>
            </p:nvPicPr>
            <p:blipFill>
              <a:blip r:embed="rId2"/>
              <a:srcRect/>
              <a:stretch>
                <a:fillRect/>
              </a:stretch>
            </p:blipFill>
            <p:spPr bwMode="auto">
              <a:xfrm flipH="1">
                <a:off x="-44" y="1473"/>
                <a:ext cx="981" cy="1105"/>
              </a:xfrm>
              <a:prstGeom prst="rect">
                <a:avLst/>
              </a:prstGeom>
              <a:noFill/>
              <a:ln w="9525">
                <a:noFill/>
                <a:miter lim="800000"/>
                <a:headEnd/>
                <a:tailEnd/>
              </a:ln>
            </p:spPr>
          </p:pic>
          <p:sp>
            <p:nvSpPr>
              <p:cNvPr id="97331" name="Freeform 9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tr-TR"/>
              </a:p>
            </p:txBody>
          </p:sp>
        </p:grpSp>
      </p:grpSp>
      <p:pic>
        <p:nvPicPr>
          <p:cNvPr id="97287" name="Picture 17" descr="underline_base"/>
          <p:cNvPicPr>
            <a:picLocks noChangeArrowheads="1"/>
          </p:cNvPicPr>
          <p:nvPr/>
        </p:nvPicPr>
        <p:blipFill>
          <a:blip r:embed="rId3"/>
          <a:srcRect/>
          <a:stretch>
            <a:fillRect/>
          </a:stretch>
        </p:blipFill>
        <p:spPr bwMode="auto">
          <a:xfrm>
            <a:off x="576263" y="857250"/>
            <a:ext cx="4570412" cy="173038"/>
          </a:xfrm>
          <a:prstGeom prst="rect">
            <a:avLst/>
          </a:prstGeom>
          <a:noFill/>
          <a:ln w="9525">
            <a:noFill/>
            <a:miter lim="800000"/>
            <a:headEnd/>
            <a:tailEnd/>
          </a:ln>
        </p:spPr>
      </p:pic>
      <p:sp>
        <p:nvSpPr>
          <p:cNvPr id="2" name="Veri Yer Tutucusu 1"/>
          <p:cNvSpPr>
            <a:spLocks noGrp="1"/>
          </p:cNvSpPr>
          <p:nvPr>
            <p:ph type="dt" sz="quarter" idx="10"/>
          </p:nvPr>
        </p:nvSpPr>
        <p:spPr/>
        <p:txBody>
          <a:bodyPr/>
          <a:lstStyle/>
          <a:p>
            <a:pPr>
              <a:defRPr/>
            </a:pPr>
            <a:fld id="{9F75F47E-1192-4D29-9E13-259C9DE775ED}" type="datetime1">
              <a:rPr/>
              <a:pPr>
                <a:defRPr/>
              </a:pPr>
              <a:t>10/16/2012</a:t>
            </a:fld>
            <a:endParaRPr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12775" y="0"/>
            <a:ext cx="7772400" cy="1143000"/>
          </a:xfrm>
        </p:spPr>
        <p:txBody>
          <a:bodyPr/>
          <a:lstStyle/>
          <a:p>
            <a:r>
              <a:rPr lang="en-US" sz="4000" smtClean="0">
                <a:ea typeface="ＭＳ Ｐゴシック" pitchFamily="34" charset="-128"/>
              </a:rPr>
              <a:t>Socket programming </a:t>
            </a:r>
            <a:endParaRPr lang="en-US" smtClean="0">
              <a:ea typeface="ＭＳ Ｐゴシック" pitchFamily="34" charset="-128"/>
            </a:endParaRPr>
          </a:p>
        </p:txBody>
      </p:sp>
      <p:sp>
        <p:nvSpPr>
          <p:cNvPr id="98307" name="Rectangle 3"/>
          <p:cNvSpPr>
            <a:spLocks noGrp="1" noChangeArrowheads="1"/>
          </p:cNvSpPr>
          <p:nvPr>
            <p:ph idx="1"/>
          </p:nvPr>
        </p:nvSpPr>
        <p:spPr>
          <a:xfrm>
            <a:off x="492125" y="1395413"/>
            <a:ext cx="8021638" cy="1533525"/>
          </a:xfrm>
        </p:spPr>
        <p:txBody>
          <a:bodyPr/>
          <a:lstStyle/>
          <a:p>
            <a:pPr marL="342900" lvl="1" indent="-342900">
              <a:buSzPct val="65000"/>
              <a:buFont typeface="Wingdings" pitchFamily="2" charset="2"/>
              <a:buNone/>
            </a:pPr>
            <a:r>
              <a:rPr lang="en-US" sz="2800" i="1" smtClean="0">
                <a:solidFill>
                  <a:srgbClr val="22228B"/>
                </a:solidFill>
                <a:ea typeface="ＭＳ Ｐゴシック" pitchFamily="34" charset="-128"/>
              </a:rPr>
              <a:t>Two socket types for two transport services:</a:t>
            </a:r>
          </a:p>
          <a:p>
            <a:pPr marL="342900" lvl="1" indent="-342900">
              <a:buSzPct val="65000"/>
            </a:pPr>
            <a:r>
              <a:rPr lang="en-US" sz="2800" i="1" smtClean="0">
                <a:solidFill>
                  <a:srgbClr val="CC0000"/>
                </a:solidFill>
                <a:ea typeface="ＭＳ Ｐゴシック" pitchFamily="34" charset="-128"/>
              </a:rPr>
              <a:t>UDP:</a:t>
            </a:r>
            <a:r>
              <a:rPr lang="en-US" sz="2800" smtClean="0">
                <a:solidFill>
                  <a:srgbClr val="000000"/>
                </a:solidFill>
                <a:ea typeface="ＭＳ Ｐゴシック" pitchFamily="34" charset="-128"/>
              </a:rPr>
              <a:t> </a:t>
            </a:r>
            <a:r>
              <a:rPr lang="en-US" sz="2800" smtClean="0">
                <a:ea typeface="ＭＳ Ｐゴシック" pitchFamily="34" charset="-128"/>
              </a:rPr>
              <a:t>unreliable datagram</a:t>
            </a:r>
            <a:endParaRPr lang="en-US" i="1" smtClean="0">
              <a:solidFill>
                <a:srgbClr val="CC0000"/>
              </a:solidFill>
              <a:ea typeface="ＭＳ Ｐゴシック" pitchFamily="34" charset="-128"/>
            </a:endParaRPr>
          </a:p>
          <a:p>
            <a:pPr marL="342900" lvl="1" indent="-342900">
              <a:buSzPct val="65000"/>
            </a:pPr>
            <a:r>
              <a:rPr lang="en-US" sz="2800" i="1" smtClean="0">
                <a:solidFill>
                  <a:srgbClr val="CC0000"/>
                </a:solidFill>
                <a:ea typeface="ＭＳ Ｐゴシック" pitchFamily="34" charset="-128"/>
              </a:rPr>
              <a:t>TCP:</a:t>
            </a:r>
            <a:r>
              <a:rPr lang="en-US" sz="2800" smtClean="0">
                <a:ea typeface="ＭＳ Ｐゴシック" pitchFamily="34" charset="-128"/>
              </a:rPr>
              <a:t> reliable, byte stream-oriented </a:t>
            </a:r>
          </a:p>
          <a:p>
            <a:pPr>
              <a:buFont typeface="Wingdings" pitchFamily="2" charset="2"/>
              <a:buNone/>
            </a:pPr>
            <a:endParaRPr lang="en-US" smtClean="0">
              <a:ea typeface="ＭＳ Ｐゴシック" pitchFamily="34" charset="-128"/>
            </a:endParaRPr>
          </a:p>
        </p:txBody>
      </p:sp>
      <p:sp>
        <p:nvSpPr>
          <p:cNvPr id="98308"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98309"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C0BFB242-F3C6-4FF3-9838-EFC71B4A73A9}" type="slidenum">
              <a:rPr lang="en-US" smtClean="0">
                <a:solidFill>
                  <a:srgbClr val="000000"/>
                </a:solidFill>
                <a:latin typeface="Tahoma" pitchFamily="34" charset="0"/>
              </a:rPr>
              <a:pPr/>
              <a:t>95</a:t>
            </a:fld>
            <a:endParaRPr lang="en-US" smtClean="0">
              <a:solidFill>
                <a:srgbClr val="000000"/>
              </a:solidFill>
              <a:latin typeface="Tahoma" pitchFamily="34" charset="0"/>
            </a:endParaRPr>
          </a:p>
        </p:txBody>
      </p:sp>
      <p:pic>
        <p:nvPicPr>
          <p:cNvPr id="98310" name="Picture 17" descr="underline_base"/>
          <p:cNvPicPr>
            <a:picLocks noChangeArrowheads="1"/>
          </p:cNvPicPr>
          <p:nvPr/>
        </p:nvPicPr>
        <p:blipFill>
          <a:blip r:embed="rId2"/>
          <a:srcRect/>
          <a:stretch>
            <a:fillRect/>
          </a:stretch>
        </p:blipFill>
        <p:spPr bwMode="auto">
          <a:xfrm>
            <a:off x="576263" y="857250"/>
            <a:ext cx="4570412" cy="173038"/>
          </a:xfrm>
          <a:prstGeom prst="rect">
            <a:avLst/>
          </a:prstGeom>
          <a:noFill/>
          <a:ln w="9525">
            <a:noFill/>
            <a:miter lim="800000"/>
            <a:headEnd/>
            <a:tailEnd/>
          </a:ln>
        </p:spPr>
      </p:pic>
      <p:sp>
        <p:nvSpPr>
          <p:cNvPr id="61" name="Rectangle 3"/>
          <p:cNvSpPr txBox="1">
            <a:spLocks noChangeArrowheads="1"/>
          </p:cNvSpPr>
          <p:nvPr/>
        </p:nvSpPr>
        <p:spPr bwMode="auto">
          <a:xfrm>
            <a:off x="285750" y="2981325"/>
            <a:ext cx="8021638" cy="1533525"/>
          </a:xfrm>
          <a:prstGeom prst="rect">
            <a:avLst/>
          </a:prstGeom>
          <a:noFill/>
          <a:ln w="9525">
            <a:noFill/>
            <a:miter lim="800000"/>
            <a:headEnd/>
            <a:tailEnd/>
          </a:ln>
        </p:spPr>
        <p:txBody>
          <a:bodyPr/>
          <a:lstStyle/>
          <a:p>
            <a:pPr marL="342900" lvl="1" indent="-342900">
              <a:lnSpc>
                <a:spcPct val="85000"/>
              </a:lnSpc>
              <a:buClr>
                <a:srgbClr val="000099"/>
              </a:buClr>
              <a:buSzPct val="65000"/>
              <a:buFont typeface="Wingdings" pitchFamily="2" charset="2"/>
              <a:buNone/>
              <a:defRPr/>
            </a:pPr>
            <a:r>
              <a:rPr lang="en-US" sz="2800" i="1" kern="0" dirty="0">
                <a:solidFill>
                  <a:schemeClr val="accent6">
                    <a:lumMod val="75000"/>
                  </a:schemeClr>
                </a:solidFill>
                <a:latin typeface="Gill Sans MT" pitchFamily="34" charset="0"/>
                <a:ea typeface="ＭＳ Ｐゴシック" charset="0"/>
              </a:rPr>
              <a:t>A</a:t>
            </a:r>
            <a:r>
              <a:rPr lang="en-US" sz="2800" i="1" kern="0" dirty="0" err="1">
                <a:solidFill>
                  <a:schemeClr val="accent6">
                    <a:lumMod val="75000"/>
                  </a:schemeClr>
                </a:solidFill>
                <a:latin typeface="Gill Sans MT" pitchFamily="34" charset="0"/>
                <a:ea typeface="ＭＳ Ｐゴシック" charset="0"/>
              </a:rPr>
              <a:t>pplication</a:t>
            </a:r>
            <a:r>
              <a:rPr lang="en-US" sz="2800" i="1" kern="0" dirty="0">
                <a:solidFill>
                  <a:schemeClr val="accent6">
                    <a:lumMod val="75000"/>
                  </a:schemeClr>
                </a:solidFill>
                <a:latin typeface="Gill Sans MT" pitchFamily="34" charset="0"/>
                <a:ea typeface="ＭＳ Ｐゴシック" charset="0"/>
              </a:rPr>
              <a:t> Example:</a:t>
            </a:r>
          </a:p>
          <a:p>
            <a:pPr marL="514350" indent="-514350">
              <a:lnSpc>
                <a:spcPct val="85000"/>
              </a:lnSpc>
              <a:buClr>
                <a:srgbClr val="000099"/>
              </a:buClr>
              <a:buSzPct val="65000"/>
              <a:buFont typeface="+mj-lt"/>
              <a:buAutoNum type="arabicPeriod"/>
              <a:defRPr/>
            </a:pPr>
            <a:r>
              <a:rPr lang="en-US" sz="2800" kern="0" dirty="0">
                <a:latin typeface="Gill Sans MT" pitchFamily="34" charset="0"/>
                <a:cs typeface="ＭＳ Ｐゴシック" charset="0"/>
              </a:rPr>
              <a:t>Client reads a line of characters (data) from its keyboard and sends the data to the server.</a:t>
            </a:r>
          </a:p>
          <a:p>
            <a:pPr marL="514350" indent="-514350">
              <a:lnSpc>
                <a:spcPct val="85000"/>
              </a:lnSpc>
              <a:buClr>
                <a:srgbClr val="000099"/>
              </a:buClr>
              <a:buSzPct val="65000"/>
              <a:buFont typeface="+mj-lt"/>
              <a:buAutoNum type="arabicPeriod"/>
              <a:defRPr/>
            </a:pPr>
            <a:r>
              <a:rPr lang="en-US" sz="2800" kern="0" dirty="0">
                <a:latin typeface="Gill Sans MT" pitchFamily="34" charset="0"/>
                <a:cs typeface="ＭＳ Ｐゴシック" charset="0"/>
              </a:rPr>
              <a:t>The server receives the data and converts characters to uppercase.</a:t>
            </a:r>
          </a:p>
          <a:p>
            <a:pPr marL="514350" indent="-514350">
              <a:lnSpc>
                <a:spcPct val="85000"/>
              </a:lnSpc>
              <a:buClr>
                <a:srgbClr val="000099"/>
              </a:buClr>
              <a:buSzPct val="65000"/>
              <a:buFont typeface="+mj-lt"/>
              <a:buAutoNum type="arabicPeriod"/>
              <a:defRPr/>
            </a:pPr>
            <a:r>
              <a:rPr lang="en-US" sz="2800" kern="0" dirty="0">
                <a:latin typeface="Gill Sans MT" pitchFamily="34" charset="0"/>
                <a:cs typeface="ＭＳ Ｐゴシック" charset="0"/>
              </a:rPr>
              <a:t>The server sends the modified data to the client.</a:t>
            </a:r>
          </a:p>
          <a:p>
            <a:pPr marL="514350" indent="-514350">
              <a:lnSpc>
                <a:spcPct val="85000"/>
              </a:lnSpc>
              <a:buClr>
                <a:srgbClr val="000099"/>
              </a:buClr>
              <a:buSzPct val="65000"/>
              <a:buFont typeface="+mj-lt"/>
              <a:buAutoNum type="arabicPeriod"/>
              <a:defRPr/>
            </a:pPr>
            <a:r>
              <a:rPr lang="en-US" sz="2800" kern="0" dirty="0">
                <a:latin typeface="Gill Sans MT" pitchFamily="34" charset="0"/>
                <a:cs typeface="ＭＳ Ｐゴシック" charset="0"/>
              </a:rPr>
              <a:t>The client receives the modified data and displays the line on its screen.</a:t>
            </a:r>
          </a:p>
        </p:txBody>
      </p:sp>
      <p:sp>
        <p:nvSpPr>
          <p:cNvPr id="2" name="Veri Yer Tutucusu 1"/>
          <p:cNvSpPr>
            <a:spLocks noGrp="1"/>
          </p:cNvSpPr>
          <p:nvPr>
            <p:ph type="dt" sz="quarter" idx="10"/>
          </p:nvPr>
        </p:nvSpPr>
        <p:spPr/>
        <p:txBody>
          <a:bodyPr/>
          <a:lstStyle/>
          <a:p>
            <a:pPr>
              <a:defRPr/>
            </a:pPr>
            <a:fld id="{7DFEFFB8-CD6F-46BB-A3CD-0ADE03BBD643}" type="datetime1">
              <a:rPr/>
              <a:pPr>
                <a:defRPr/>
              </a:pPr>
              <a:t>10/16/2012</a:t>
            </a:fld>
            <a:endParaRPr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11175" y="0"/>
            <a:ext cx="7772400" cy="1143000"/>
          </a:xfrm>
        </p:spPr>
        <p:txBody>
          <a:bodyPr/>
          <a:lstStyle/>
          <a:p>
            <a:r>
              <a:rPr lang="en-US" sz="4000" smtClean="0">
                <a:ea typeface="ＭＳ Ｐゴシック" pitchFamily="34" charset="-128"/>
              </a:rPr>
              <a:t>Socket programming </a:t>
            </a:r>
            <a:r>
              <a:rPr lang="en-US" sz="4000" i="1" smtClean="0">
                <a:solidFill>
                  <a:srgbClr val="CC0000"/>
                </a:solidFill>
                <a:ea typeface="ＭＳ Ｐゴシック" pitchFamily="34" charset="-128"/>
              </a:rPr>
              <a:t>with UDP</a:t>
            </a:r>
            <a:endParaRPr lang="en-US" smtClean="0">
              <a:solidFill>
                <a:srgbClr val="CC0000"/>
              </a:solidFill>
              <a:ea typeface="ＭＳ Ｐゴシック" pitchFamily="34" charset="-128"/>
            </a:endParaRPr>
          </a:p>
        </p:txBody>
      </p:sp>
      <p:sp>
        <p:nvSpPr>
          <p:cNvPr id="99331" name="Rectangle 3"/>
          <p:cNvSpPr>
            <a:spLocks noGrp="1" noChangeArrowheads="1"/>
          </p:cNvSpPr>
          <p:nvPr>
            <p:ph sz="half" idx="1"/>
          </p:nvPr>
        </p:nvSpPr>
        <p:spPr>
          <a:xfrm>
            <a:off x="455613" y="1354138"/>
            <a:ext cx="7265987" cy="4648200"/>
          </a:xfrm>
        </p:spPr>
        <p:txBody>
          <a:bodyPr/>
          <a:lstStyle/>
          <a:p>
            <a:pPr>
              <a:buFont typeface="Wingdings" pitchFamily="2" charset="2"/>
              <a:buNone/>
            </a:pPr>
            <a:r>
              <a:rPr lang="en-US" smtClean="0">
                <a:solidFill>
                  <a:srgbClr val="CC0000"/>
                </a:solidFill>
                <a:ea typeface="ＭＳ Ｐゴシック" pitchFamily="34" charset="-128"/>
              </a:rPr>
              <a:t>UDP: no </a:t>
            </a:r>
            <a:r>
              <a:rPr lang="ja-JP" altLang="en-US" smtClean="0">
                <a:solidFill>
                  <a:srgbClr val="CC0000"/>
                </a:solidFill>
                <a:ea typeface="ＭＳ Ｐゴシック" pitchFamily="34" charset="-128"/>
              </a:rPr>
              <a:t>“</a:t>
            </a:r>
            <a:r>
              <a:rPr lang="en-US" altLang="ja-JP" smtClean="0">
                <a:solidFill>
                  <a:srgbClr val="CC0000"/>
                </a:solidFill>
                <a:ea typeface="ＭＳ Ｐゴシック" pitchFamily="34" charset="-128"/>
              </a:rPr>
              <a:t>connection</a:t>
            </a:r>
            <a:r>
              <a:rPr lang="ja-JP" altLang="en-US" smtClean="0">
                <a:solidFill>
                  <a:srgbClr val="CC0000"/>
                </a:solidFill>
                <a:ea typeface="ＭＳ Ｐゴシック" pitchFamily="34" charset="-128"/>
              </a:rPr>
              <a:t>”</a:t>
            </a:r>
            <a:r>
              <a:rPr lang="en-US" altLang="ja-JP" smtClean="0">
                <a:solidFill>
                  <a:srgbClr val="CC0000"/>
                </a:solidFill>
                <a:ea typeface="ＭＳ Ｐゴシック" pitchFamily="34" charset="-128"/>
              </a:rPr>
              <a:t> between client &amp; server</a:t>
            </a:r>
          </a:p>
          <a:p>
            <a:r>
              <a:rPr lang="en-US" sz="2400" smtClean="0">
                <a:ea typeface="ＭＳ Ｐゴシック" pitchFamily="34" charset="-128"/>
              </a:rPr>
              <a:t>no handshaking before sending data</a:t>
            </a:r>
          </a:p>
          <a:p>
            <a:r>
              <a:rPr lang="en-US" sz="2400" smtClean="0">
                <a:ea typeface="ＭＳ Ｐゴシック" pitchFamily="34" charset="-128"/>
              </a:rPr>
              <a:t>sender explicitly attaches IP destination address and port # to each packet</a:t>
            </a:r>
          </a:p>
          <a:p>
            <a:r>
              <a:rPr lang="en-US" sz="2400" smtClean="0">
                <a:ea typeface="ＭＳ Ｐゴシック" pitchFamily="34" charset="-128"/>
              </a:rPr>
              <a:t>rcvr extracts sender IP address and port# from received packet</a:t>
            </a:r>
          </a:p>
          <a:p>
            <a:pPr>
              <a:spcBef>
                <a:spcPct val="50000"/>
              </a:spcBef>
              <a:buFont typeface="Wingdings" pitchFamily="2" charset="2"/>
              <a:buNone/>
            </a:pPr>
            <a:r>
              <a:rPr lang="en-US" smtClean="0">
                <a:solidFill>
                  <a:srgbClr val="CC0000"/>
                </a:solidFill>
                <a:ea typeface="ＭＳ Ｐゴシック" pitchFamily="34" charset="-128"/>
              </a:rPr>
              <a:t>UDP: transmitted data may be lost or received out-of-order</a:t>
            </a:r>
          </a:p>
          <a:p>
            <a:pPr>
              <a:spcBef>
                <a:spcPct val="50000"/>
              </a:spcBef>
              <a:buFont typeface="Wingdings" pitchFamily="2" charset="2"/>
              <a:buNone/>
            </a:pPr>
            <a:r>
              <a:rPr lang="en-US" smtClean="0">
                <a:solidFill>
                  <a:srgbClr val="CC0000"/>
                </a:solidFill>
                <a:ea typeface="ＭＳ Ｐゴシック" pitchFamily="34" charset="-128"/>
              </a:rPr>
              <a:t>Application viewpoint:</a:t>
            </a:r>
          </a:p>
          <a:p>
            <a:pPr>
              <a:lnSpc>
                <a:spcPts val="2800"/>
              </a:lnSpc>
              <a:spcBef>
                <a:spcPct val="0"/>
              </a:spcBef>
              <a:buClrTx/>
              <a:buSzTx/>
            </a:pPr>
            <a:r>
              <a:rPr lang="en-US" sz="2400" smtClean="0">
                <a:ea typeface="ＭＳ Ｐゴシック" pitchFamily="34" charset="-128"/>
              </a:rPr>
              <a:t>UDP provides </a:t>
            </a:r>
            <a:r>
              <a:rPr lang="en-US" sz="2400" i="1" smtClean="0">
                <a:ea typeface="ＭＳ Ｐゴシック" pitchFamily="34" charset="-128"/>
              </a:rPr>
              <a:t>unreliable</a:t>
            </a:r>
            <a:r>
              <a:rPr lang="en-US" sz="2400" smtClean="0">
                <a:ea typeface="ＭＳ Ｐゴシック" pitchFamily="34" charset="-128"/>
              </a:rPr>
              <a:t> transfer  of groups of bytes (</a:t>
            </a:r>
            <a:r>
              <a:rPr lang="ja-JP" altLang="en-US" sz="2400" smtClean="0">
                <a:ea typeface="ＭＳ Ｐゴシック" pitchFamily="34" charset="-128"/>
              </a:rPr>
              <a:t>“</a:t>
            </a:r>
            <a:r>
              <a:rPr lang="en-US" altLang="ja-JP" sz="2400" smtClean="0">
                <a:ea typeface="ＭＳ Ｐゴシック" pitchFamily="34" charset="-128"/>
              </a:rPr>
              <a:t>datagrams</a:t>
            </a:r>
            <a:r>
              <a:rPr lang="ja-JP" altLang="en-US" sz="2400" smtClean="0">
                <a:ea typeface="ＭＳ Ｐゴシック" pitchFamily="34" charset="-128"/>
              </a:rPr>
              <a:t>”</a:t>
            </a:r>
            <a:r>
              <a:rPr lang="en-US" altLang="ja-JP" sz="2400" smtClean="0">
                <a:ea typeface="ＭＳ Ｐゴシック" pitchFamily="34" charset="-128"/>
              </a:rPr>
              <a:t>)  between client and server</a:t>
            </a: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a:p>
            <a:pPr>
              <a:spcBef>
                <a:spcPct val="50000"/>
              </a:spcBef>
              <a:buFont typeface="Wingdings" pitchFamily="2" charset="2"/>
              <a:buNone/>
            </a:pPr>
            <a:endParaRPr lang="en-US" smtClean="0">
              <a:solidFill>
                <a:srgbClr val="CC0000"/>
              </a:solidFill>
              <a:ea typeface="ＭＳ Ｐゴシック" pitchFamily="34" charset="-128"/>
            </a:endParaRPr>
          </a:p>
        </p:txBody>
      </p:sp>
      <p:sp>
        <p:nvSpPr>
          <p:cNvPr id="99332"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99333"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61F8E5CF-F771-4AFD-8A8C-B8F65C7AD547}" type="slidenum">
              <a:rPr lang="en-US" smtClean="0">
                <a:solidFill>
                  <a:srgbClr val="000000"/>
                </a:solidFill>
                <a:latin typeface="Tahoma" pitchFamily="34" charset="0"/>
              </a:rPr>
              <a:pPr/>
              <a:t>96</a:t>
            </a:fld>
            <a:endParaRPr lang="en-US" smtClean="0">
              <a:solidFill>
                <a:srgbClr val="000000"/>
              </a:solidFill>
              <a:latin typeface="Tahoma" pitchFamily="34" charset="0"/>
            </a:endParaRPr>
          </a:p>
        </p:txBody>
      </p:sp>
      <p:pic>
        <p:nvPicPr>
          <p:cNvPr id="99334" name="Picture 15" descr="underline_base"/>
          <p:cNvPicPr>
            <a:picLocks noChangeArrowheads="1"/>
          </p:cNvPicPr>
          <p:nvPr/>
        </p:nvPicPr>
        <p:blipFill>
          <a:blip r:embed="rId2"/>
          <a:srcRect/>
          <a:stretch>
            <a:fillRect/>
          </a:stretch>
        </p:blipFill>
        <p:spPr bwMode="auto">
          <a:xfrm>
            <a:off x="536575" y="790575"/>
            <a:ext cx="6399213" cy="173038"/>
          </a:xfrm>
          <a:prstGeom prst="rect">
            <a:avLst/>
          </a:prstGeom>
          <a:noFill/>
          <a:ln w="9525">
            <a:noFill/>
            <a:miter lim="800000"/>
            <a:headEnd/>
            <a:tailEnd/>
          </a:ln>
        </p:spPr>
      </p:pic>
      <p:sp>
        <p:nvSpPr>
          <p:cNvPr id="99335" name="Rectangle 7"/>
          <p:cNvSpPr>
            <a:spLocks noChangeArrowheads="1"/>
          </p:cNvSpPr>
          <p:nvPr/>
        </p:nvSpPr>
        <p:spPr bwMode="auto">
          <a:xfrm>
            <a:off x="4995863" y="3198813"/>
            <a:ext cx="184150" cy="457200"/>
          </a:xfrm>
          <a:prstGeom prst="rect">
            <a:avLst/>
          </a:prstGeom>
          <a:solidFill>
            <a:schemeClr val="bg1"/>
          </a:solidFill>
          <a:ln w="9525">
            <a:noFill/>
            <a:miter lim="800000"/>
            <a:headEnd/>
            <a:tailEnd/>
          </a:ln>
        </p:spPr>
        <p:txBody>
          <a:bodyPr wrap="none" anchor="ctr">
            <a:spAutoFit/>
          </a:bodyPr>
          <a:lstStyle/>
          <a:p>
            <a:pPr>
              <a:buClr>
                <a:srgbClr val="3333CC"/>
              </a:buClr>
            </a:pPr>
            <a:endParaRPr lang="tr-TR" sz="2400">
              <a:solidFill>
                <a:srgbClr val="000000"/>
              </a:solidFill>
              <a:latin typeface="Comic Sans MS" pitchFamily="66" charset="0"/>
            </a:endParaRPr>
          </a:p>
        </p:txBody>
      </p:sp>
      <p:sp>
        <p:nvSpPr>
          <p:cNvPr id="2" name="Veri Yer Tutucusu 1"/>
          <p:cNvSpPr>
            <a:spLocks noGrp="1"/>
          </p:cNvSpPr>
          <p:nvPr>
            <p:ph type="dt" sz="quarter" idx="10"/>
          </p:nvPr>
        </p:nvSpPr>
        <p:spPr/>
        <p:txBody>
          <a:bodyPr/>
          <a:lstStyle/>
          <a:p>
            <a:pPr>
              <a:defRPr/>
            </a:pPr>
            <a:fld id="{84F25940-845B-4F22-B17D-798217871EFD}" type="datetime1">
              <a:rPr/>
              <a:pPr>
                <a:defRPr/>
              </a:pPr>
              <a:t>10/16/2012</a:t>
            </a:fld>
            <a:endParaRPr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88950" y="0"/>
            <a:ext cx="7772400" cy="1143000"/>
          </a:xfrm>
        </p:spPr>
        <p:txBody>
          <a:bodyPr/>
          <a:lstStyle/>
          <a:p>
            <a:r>
              <a:rPr lang="en-US" sz="3600" smtClean="0">
                <a:ea typeface="ＭＳ Ｐゴシック" pitchFamily="34" charset="-128"/>
              </a:rPr>
              <a:t>Client/server socket interaction: UDP</a:t>
            </a:r>
            <a:endParaRPr lang="en-US" smtClean="0">
              <a:ea typeface="ＭＳ Ｐゴシック" pitchFamily="34" charset="-128"/>
            </a:endParaRPr>
          </a:p>
        </p:txBody>
      </p:sp>
      <p:grpSp>
        <p:nvGrpSpPr>
          <p:cNvPr id="2" name="Group 4"/>
          <p:cNvGrpSpPr>
            <a:grpSpLocks/>
          </p:cNvGrpSpPr>
          <p:nvPr/>
        </p:nvGrpSpPr>
        <p:grpSpPr bwMode="auto">
          <a:xfrm>
            <a:off x="5510213" y="4081463"/>
            <a:ext cx="2211387" cy="2111375"/>
            <a:chOff x="3485" y="2550"/>
            <a:chExt cx="1393" cy="1330"/>
          </a:xfrm>
        </p:grpSpPr>
        <p:grpSp>
          <p:nvGrpSpPr>
            <p:cNvPr id="100382" name="Group 5"/>
            <p:cNvGrpSpPr>
              <a:grpSpLocks/>
            </p:cNvGrpSpPr>
            <p:nvPr/>
          </p:nvGrpSpPr>
          <p:grpSpPr bwMode="auto">
            <a:xfrm>
              <a:off x="3485" y="2964"/>
              <a:ext cx="1393" cy="916"/>
              <a:chOff x="3485" y="2964"/>
              <a:chExt cx="1393" cy="916"/>
            </a:xfrm>
          </p:grpSpPr>
          <p:sp>
            <p:nvSpPr>
              <p:cNvPr id="100384" name="Text Box 6"/>
              <p:cNvSpPr txBox="1">
                <a:spLocks noChangeArrowheads="1"/>
              </p:cNvSpPr>
              <p:nvPr/>
            </p:nvSpPr>
            <p:spPr bwMode="auto">
              <a:xfrm>
                <a:off x="3509" y="3473"/>
                <a:ext cx="900" cy="407"/>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solidFill>
                      <a:srgbClr val="000000"/>
                    </a:solidFill>
                  </a:rPr>
                  <a:t>close</a:t>
                </a:r>
              </a:p>
              <a:p>
                <a:pPr>
                  <a:spcBef>
                    <a:spcPct val="0"/>
                  </a:spcBef>
                  <a:buClrTx/>
                  <a:buSzTx/>
                  <a:buFontTx/>
                  <a:buNone/>
                </a:pPr>
                <a:r>
                  <a:rPr lang="en-US" sz="1800">
                    <a:solidFill>
                      <a:srgbClr val="CC0000"/>
                    </a:solidFill>
                  </a:rPr>
                  <a:t>clientSocke</a:t>
                </a:r>
                <a:r>
                  <a:rPr lang="en-US" sz="1800">
                    <a:solidFill>
                      <a:srgbClr val="FF0000"/>
                    </a:solidFill>
                  </a:rPr>
                  <a:t>t</a:t>
                </a:r>
                <a:endParaRPr lang="en-US" sz="1800">
                  <a:solidFill>
                    <a:srgbClr val="000000"/>
                  </a:solidFill>
                  <a:latin typeface="Times New Roman" pitchFamily="18" charset="0"/>
                </a:endParaRPr>
              </a:p>
            </p:txBody>
          </p:sp>
          <p:sp>
            <p:nvSpPr>
              <p:cNvPr id="100385" name="Line 7"/>
              <p:cNvSpPr>
                <a:spLocks noChangeShapeType="1"/>
              </p:cNvSpPr>
              <p:nvPr/>
            </p:nvSpPr>
            <p:spPr bwMode="auto">
              <a:xfrm>
                <a:off x="3936" y="3318"/>
                <a:ext cx="0" cy="204"/>
              </a:xfrm>
              <a:prstGeom prst="line">
                <a:avLst/>
              </a:prstGeom>
              <a:noFill/>
              <a:ln w="28575">
                <a:solidFill>
                  <a:srgbClr val="000099"/>
                </a:solidFill>
                <a:round/>
                <a:headEnd/>
                <a:tailEnd type="triangle" w="med" len="med"/>
              </a:ln>
            </p:spPr>
            <p:txBody>
              <a:bodyPr anchor="ctr">
                <a:spAutoFit/>
              </a:bodyPr>
              <a:lstStyle/>
              <a:p>
                <a:endParaRPr lang="tr-TR"/>
              </a:p>
            </p:txBody>
          </p:sp>
          <p:sp>
            <p:nvSpPr>
              <p:cNvPr id="100386" name="Text Box 8"/>
              <p:cNvSpPr txBox="1">
                <a:spLocks noChangeArrowheads="1"/>
              </p:cNvSpPr>
              <p:nvPr/>
            </p:nvSpPr>
            <p:spPr bwMode="auto">
              <a:xfrm>
                <a:off x="3485" y="2964"/>
                <a:ext cx="1393" cy="407"/>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solidFill>
                      <a:srgbClr val="000000"/>
                    </a:solidFill>
                  </a:rPr>
                  <a:t>read datagram from</a:t>
                </a:r>
              </a:p>
              <a:p>
                <a:pPr>
                  <a:spcBef>
                    <a:spcPct val="0"/>
                  </a:spcBef>
                  <a:buClrTx/>
                  <a:buSzTx/>
                  <a:buFontTx/>
                  <a:buNone/>
                </a:pPr>
                <a:r>
                  <a:rPr lang="en-US" sz="1800">
                    <a:solidFill>
                      <a:srgbClr val="CC0000"/>
                    </a:solidFill>
                  </a:rPr>
                  <a:t>clientSocket</a:t>
                </a:r>
                <a:endParaRPr lang="en-US" sz="1800">
                  <a:solidFill>
                    <a:srgbClr val="CC0000"/>
                  </a:solidFill>
                  <a:latin typeface="Times New Roman" pitchFamily="18" charset="0"/>
                </a:endParaRPr>
              </a:p>
            </p:txBody>
          </p:sp>
        </p:grpSp>
        <p:sp>
          <p:nvSpPr>
            <p:cNvPr id="100383" name="Line 9"/>
            <p:cNvSpPr>
              <a:spLocks noChangeShapeType="1"/>
            </p:cNvSpPr>
            <p:nvPr/>
          </p:nvSpPr>
          <p:spPr bwMode="auto">
            <a:xfrm>
              <a:off x="3864" y="2550"/>
              <a:ext cx="0" cy="522"/>
            </a:xfrm>
            <a:prstGeom prst="line">
              <a:avLst/>
            </a:prstGeom>
            <a:noFill/>
            <a:ln w="28575">
              <a:solidFill>
                <a:srgbClr val="000099"/>
              </a:solidFill>
              <a:round/>
              <a:headEnd/>
              <a:tailEnd type="triangle" w="med" len="med"/>
            </a:ln>
          </p:spPr>
          <p:txBody>
            <a:bodyPr anchor="ctr">
              <a:spAutoFit/>
            </a:bodyPr>
            <a:lstStyle/>
            <a:p>
              <a:endParaRPr lang="tr-TR"/>
            </a:p>
          </p:txBody>
        </p:sp>
      </p:grpSp>
      <p:grpSp>
        <p:nvGrpSpPr>
          <p:cNvPr id="4" name="Group 10"/>
          <p:cNvGrpSpPr>
            <a:grpSpLocks/>
          </p:cNvGrpSpPr>
          <p:nvPr/>
        </p:nvGrpSpPr>
        <p:grpSpPr bwMode="auto">
          <a:xfrm>
            <a:off x="3000375" y="1333500"/>
            <a:ext cx="6203950" cy="2690813"/>
            <a:chOff x="1890" y="840"/>
            <a:chExt cx="3908" cy="1695"/>
          </a:xfrm>
        </p:grpSpPr>
        <p:grpSp>
          <p:nvGrpSpPr>
            <p:cNvPr id="100375" name="Group 11"/>
            <p:cNvGrpSpPr>
              <a:grpSpLocks/>
            </p:cNvGrpSpPr>
            <p:nvPr/>
          </p:nvGrpSpPr>
          <p:grpSpPr bwMode="auto">
            <a:xfrm>
              <a:off x="3397" y="1240"/>
              <a:ext cx="2290" cy="612"/>
              <a:chOff x="3241" y="1750"/>
              <a:chExt cx="2290" cy="612"/>
            </a:xfrm>
          </p:grpSpPr>
          <p:sp>
            <p:nvSpPr>
              <p:cNvPr id="100380" name="Text Box 12"/>
              <p:cNvSpPr txBox="1">
                <a:spLocks noChangeArrowheads="1"/>
              </p:cNvSpPr>
              <p:nvPr/>
            </p:nvSpPr>
            <p:spPr bwMode="auto">
              <a:xfrm>
                <a:off x="3241" y="1750"/>
                <a:ext cx="1021" cy="465"/>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solidFill>
                      <a:srgbClr val="000000"/>
                    </a:solidFill>
                  </a:rPr>
                  <a:t>create socket:</a:t>
                </a:r>
              </a:p>
              <a:p>
                <a:pPr>
                  <a:spcBef>
                    <a:spcPct val="0"/>
                  </a:spcBef>
                  <a:buClrTx/>
                  <a:buSzTx/>
                  <a:buFontTx/>
                  <a:buNone/>
                </a:pPr>
                <a:endParaRPr lang="en-US" sz="2400">
                  <a:solidFill>
                    <a:srgbClr val="000000"/>
                  </a:solidFill>
                  <a:latin typeface="Times New Roman" pitchFamily="18" charset="0"/>
                </a:endParaRPr>
              </a:p>
            </p:txBody>
          </p:sp>
          <p:sp>
            <p:nvSpPr>
              <p:cNvPr id="100381" name="Text Box 13"/>
              <p:cNvSpPr txBox="1">
                <a:spLocks noChangeArrowheads="1"/>
              </p:cNvSpPr>
              <p:nvPr/>
            </p:nvSpPr>
            <p:spPr bwMode="auto">
              <a:xfrm>
                <a:off x="3241" y="1944"/>
                <a:ext cx="2290" cy="418"/>
              </a:xfrm>
              <a:prstGeom prst="rect">
                <a:avLst/>
              </a:prstGeom>
              <a:noFill/>
              <a:ln w="9525">
                <a:noFill/>
                <a:miter lim="800000"/>
                <a:headEnd/>
                <a:tailEnd/>
              </a:ln>
            </p:spPr>
            <p:txBody>
              <a:bodyPr wrap="none" anchor="ctr">
                <a:spAutoFit/>
              </a:bodyPr>
              <a:lstStyle/>
              <a:p>
                <a:pPr>
                  <a:lnSpc>
                    <a:spcPts val="2000"/>
                  </a:lnSpc>
                </a:pPr>
                <a:r>
                  <a:rPr lang="en-US" sz="1800">
                    <a:solidFill>
                      <a:srgbClr val="CC0000"/>
                    </a:solidFill>
                  </a:rPr>
                  <a:t>clientSocket =</a:t>
                </a:r>
              </a:p>
              <a:p>
                <a:pPr>
                  <a:lnSpc>
                    <a:spcPts val="2000"/>
                  </a:lnSpc>
                </a:pPr>
                <a:r>
                  <a:rPr lang="en-US" sz="1800">
                    <a:solidFill>
                      <a:srgbClr val="CC0000"/>
                    </a:solidFill>
                  </a:rPr>
                  <a:t>socket(AF_INET,SOCK_DGRAM)</a:t>
                </a:r>
                <a:endParaRPr lang="en-US" sz="1800">
                  <a:solidFill>
                    <a:srgbClr val="CC0000"/>
                  </a:solidFill>
                  <a:latin typeface="Times New Roman" pitchFamily="18" charset="0"/>
                </a:endParaRPr>
              </a:p>
            </p:txBody>
          </p:sp>
        </p:grpSp>
        <p:sp>
          <p:nvSpPr>
            <p:cNvPr id="100376" name="Text Box 14"/>
            <p:cNvSpPr txBox="1">
              <a:spLocks noChangeArrowheads="1"/>
            </p:cNvSpPr>
            <p:nvPr/>
          </p:nvSpPr>
          <p:spPr bwMode="auto">
            <a:xfrm>
              <a:off x="3570" y="840"/>
              <a:ext cx="116" cy="288"/>
            </a:xfrm>
            <a:prstGeom prst="rect">
              <a:avLst/>
            </a:prstGeom>
            <a:noFill/>
            <a:ln w="9525">
              <a:noFill/>
              <a:miter lim="800000"/>
              <a:headEnd/>
              <a:tailEnd/>
            </a:ln>
          </p:spPr>
          <p:txBody>
            <a:bodyPr wrap="none" anchor="ctr">
              <a:spAutoFit/>
            </a:bodyPr>
            <a:lstStyle/>
            <a:p>
              <a:pPr algn="ctr">
                <a:spcBef>
                  <a:spcPct val="50000"/>
                </a:spcBef>
                <a:buClrTx/>
                <a:buSzTx/>
                <a:buFontTx/>
                <a:buNone/>
              </a:pPr>
              <a:endParaRPr lang="tr-TR" sz="2400">
                <a:solidFill>
                  <a:srgbClr val="000000"/>
                </a:solidFill>
                <a:latin typeface="Times New Roman" pitchFamily="18" charset="0"/>
              </a:endParaRPr>
            </a:p>
          </p:txBody>
        </p:sp>
        <p:sp>
          <p:nvSpPr>
            <p:cNvPr id="100377" name="Text Box 15"/>
            <p:cNvSpPr txBox="1">
              <a:spLocks noChangeArrowheads="1"/>
            </p:cNvSpPr>
            <p:nvPr/>
          </p:nvSpPr>
          <p:spPr bwMode="auto">
            <a:xfrm>
              <a:off x="3389" y="1953"/>
              <a:ext cx="2409" cy="582"/>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solidFill>
                    <a:srgbClr val="000000"/>
                  </a:solidFill>
                </a:rPr>
                <a:t>Create datagram with server IP and</a:t>
              </a:r>
            </a:p>
            <a:p>
              <a:pPr>
                <a:spcBef>
                  <a:spcPct val="0"/>
                </a:spcBef>
                <a:buClrTx/>
                <a:buSzTx/>
                <a:buFontTx/>
                <a:buNone/>
              </a:pPr>
              <a:r>
                <a:rPr lang="en-US" sz="1800">
                  <a:solidFill>
                    <a:srgbClr val="000000"/>
                  </a:solidFill>
                </a:rPr>
                <a:t>port=x; send datagram via</a:t>
              </a:r>
              <a:r>
                <a:rPr lang="en-US" sz="1800">
                  <a:solidFill>
                    <a:srgbClr val="CC0000"/>
                  </a:solidFill>
                </a:rPr>
                <a:t/>
              </a:r>
              <a:br>
                <a:rPr lang="en-US" sz="1800">
                  <a:solidFill>
                    <a:srgbClr val="CC0000"/>
                  </a:solidFill>
                </a:rPr>
              </a:br>
              <a:r>
                <a:rPr lang="en-US" sz="1800">
                  <a:solidFill>
                    <a:srgbClr val="CC0000"/>
                  </a:solidFill>
                </a:rPr>
                <a:t>clientSocket</a:t>
              </a:r>
              <a:endParaRPr lang="en-US" sz="1800">
                <a:solidFill>
                  <a:srgbClr val="CC0000"/>
                </a:solidFill>
                <a:latin typeface="Times New Roman" pitchFamily="18" charset="0"/>
              </a:endParaRPr>
            </a:p>
          </p:txBody>
        </p:sp>
        <p:sp>
          <p:nvSpPr>
            <p:cNvPr id="100378" name="Line 16"/>
            <p:cNvSpPr>
              <a:spLocks noChangeShapeType="1"/>
            </p:cNvSpPr>
            <p:nvPr/>
          </p:nvSpPr>
          <p:spPr bwMode="auto">
            <a:xfrm>
              <a:off x="3828" y="1830"/>
              <a:ext cx="0" cy="204"/>
            </a:xfrm>
            <a:prstGeom prst="line">
              <a:avLst/>
            </a:prstGeom>
            <a:noFill/>
            <a:ln w="28575">
              <a:solidFill>
                <a:srgbClr val="000099"/>
              </a:solidFill>
              <a:round/>
              <a:headEnd/>
              <a:tailEnd type="triangle" w="med" len="med"/>
            </a:ln>
          </p:spPr>
          <p:txBody>
            <a:bodyPr anchor="ctr">
              <a:spAutoFit/>
            </a:bodyPr>
            <a:lstStyle/>
            <a:p>
              <a:endParaRPr lang="tr-TR"/>
            </a:p>
          </p:txBody>
        </p:sp>
        <p:sp>
          <p:nvSpPr>
            <p:cNvPr id="100379" name="Line 17"/>
            <p:cNvSpPr>
              <a:spLocks noChangeShapeType="1"/>
            </p:cNvSpPr>
            <p:nvPr/>
          </p:nvSpPr>
          <p:spPr bwMode="auto">
            <a:xfrm flipH="1">
              <a:off x="1890" y="2208"/>
              <a:ext cx="1518" cy="252"/>
            </a:xfrm>
            <a:prstGeom prst="line">
              <a:avLst/>
            </a:prstGeom>
            <a:noFill/>
            <a:ln w="28575">
              <a:solidFill>
                <a:srgbClr val="CC0000"/>
              </a:solidFill>
              <a:round/>
              <a:headEnd/>
              <a:tailEnd type="triangle" w="med" len="med"/>
            </a:ln>
          </p:spPr>
          <p:txBody>
            <a:bodyPr wrap="none" anchor="ctr">
              <a:spAutoFit/>
            </a:bodyPr>
            <a:lstStyle/>
            <a:p>
              <a:endParaRPr lang="tr-TR"/>
            </a:p>
          </p:txBody>
        </p:sp>
      </p:grpSp>
      <p:sp>
        <p:nvSpPr>
          <p:cNvPr id="100357" name="Text Box 18"/>
          <p:cNvSpPr txBox="1">
            <a:spLocks noChangeArrowheads="1"/>
          </p:cNvSpPr>
          <p:nvPr/>
        </p:nvSpPr>
        <p:spPr bwMode="auto">
          <a:xfrm>
            <a:off x="820738" y="2187575"/>
            <a:ext cx="2462212" cy="369888"/>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solidFill>
                  <a:srgbClr val="000000"/>
                </a:solidFill>
              </a:rPr>
              <a:t>create socket, port= x:</a:t>
            </a:r>
            <a:endParaRPr lang="en-US" sz="1800">
              <a:solidFill>
                <a:srgbClr val="000000"/>
              </a:solidFill>
              <a:latin typeface="Times New Roman" pitchFamily="18" charset="0"/>
            </a:endParaRPr>
          </a:p>
        </p:txBody>
      </p:sp>
      <p:sp>
        <p:nvSpPr>
          <p:cNvPr id="100358" name="Text Box 19"/>
          <p:cNvSpPr txBox="1">
            <a:spLocks noChangeArrowheads="1"/>
          </p:cNvSpPr>
          <p:nvPr/>
        </p:nvSpPr>
        <p:spPr bwMode="auto">
          <a:xfrm>
            <a:off x="833438" y="2482850"/>
            <a:ext cx="3635375" cy="663575"/>
          </a:xfrm>
          <a:prstGeom prst="rect">
            <a:avLst/>
          </a:prstGeom>
          <a:noFill/>
          <a:ln w="9525">
            <a:noFill/>
            <a:miter lim="800000"/>
            <a:headEnd/>
            <a:tailEnd/>
          </a:ln>
        </p:spPr>
        <p:txBody>
          <a:bodyPr wrap="none" anchor="ctr">
            <a:spAutoFit/>
          </a:bodyPr>
          <a:lstStyle/>
          <a:p>
            <a:pPr>
              <a:lnSpc>
                <a:spcPts val="2000"/>
              </a:lnSpc>
            </a:pPr>
            <a:r>
              <a:rPr lang="en-US" sz="1800">
                <a:solidFill>
                  <a:srgbClr val="CC0000"/>
                </a:solidFill>
              </a:rPr>
              <a:t>serverSocket =</a:t>
            </a:r>
          </a:p>
          <a:p>
            <a:pPr>
              <a:lnSpc>
                <a:spcPts val="2000"/>
              </a:lnSpc>
            </a:pPr>
            <a:r>
              <a:rPr lang="en-US" sz="1800">
                <a:solidFill>
                  <a:srgbClr val="CC0000"/>
                </a:solidFill>
              </a:rPr>
              <a:t>socket(AF_INET,SOCK_DGRAM)</a:t>
            </a:r>
            <a:endParaRPr lang="en-US" sz="1800">
              <a:solidFill>
                <a:srgbClr val="CC0000"/>
              </a:solidFill>
              <a:latin typeface="Times New Roman" pitchFamily="18" charset="0"/>
            </a:endParaRPr>
          </a:p>
        </p:txBody>
      </p:sp>
      <p:grpSp>
        <p:nvGrpSpPr>
          <p:cNvPr id="6" name="Group 20"/>
          <p:cNvGrpSpPr>
            <a:grpSpLocks/>
          </p:cNvGrpSpPr>
          <p:nvPr/>
        </p:nvGrpSpPr>
        <p:grpSpPr bwMode="auto">
          <a:xfrm>
            <a:off x="1316038" y="3146425"/>
            <a:ext cx="2211387" cy="1122363"/>
            <a:chOff x="885" y="1982"/>
            <a:chExt cx="1393" cy="707"/>
          </a:xfrm>
        </p:grpSpPr>
        <p:sp>
          <p:nvSpPr>
            <p:cNvPr id="100373" name="Line 21"/>
            <p:cNvSpPr>
              <a:spLocks noChangeShapeType="1"/>
            </p:cNvSpPr>
            <p:nvPr/>
          </p:nvSpPr>
          <p:spPr bwMode="auto">
            <a:xfrm>
              <a:off x="1276" y="1982"/>
              <a:ext cx="0" cy="366"/>
            </a:xfrm>
            <a:prstGeom prst="line">
              <a:avLst/>
            </a:prstGeom>
            <a:noFill/>
            <a:ln w="28575">
              <a:solidFill>
                <a:srgbClr val="000099"/>
              </a:solidFill>
              <a:round/>
              <a:headEnd/>
              <a:tailEnd type="triangle" w="med" len="med"/>
            </a:ln>
          </p:spPr>
          <p:txBody>
            <a:bodyPr anchor="ctr">
              <a:spAutoFit/>
            </a:bodyPr>
            <a:lstStyle/>
            <a:p>
              <a:endParaRPr lang="tr-TR"/>
            </a:p>
          </p:txBody>
        </p:sp>
        <p:sp>
          <p:nvSpPr>
            <p:cNvPr id="100374" name="Text Box 22"/>
            <p:cNvSpPr txBox="1">
              <a:spLocks noChangeArrowheads="1"/>
            </p:cNvSpPr>
            <p:nvPr/>
          </p:nvSpPr>
          <p:spPr bwMode="auto">
            <a:xfrm>
              <a:off x="885" y="2282"/>
              <a:ext cx="1393" cy="407"/>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solidFill>
                    <a:srgbClr val="000000"/>
                  </a:solidFill>
                </a:rPr>
                <a:t>read datagram from</a:t>
              </a:r>
            </a:p>
            <a:p>
              <a:pPr>
                <a:spcBef>
                  <a:spcPct val="0"/>
                </a:spcBef>
                <a:buClrTx/>
                <a:buSzTx/>
                <a:buFontTx/>
                <a:buNone/>
              </a:pPr>
              <a:r>
                <a:rPr lang="en-US" sz="1800">
                  <a:solidFill>
                    <a:srgbClr val="CC0000"/>
                  </a:solidFill>
                </a:rPr>
                <a:t>serverSocke</a:t>
              </a:r>
              <a:r>
                <a:rPr lang="en-US" sz="1800">
                  <a:solidFill>
                    <a:srgbClr val="FF0000"/>
                  </a:solidFill>
                </a:rPr>
                <a:t>t</a:t>
              </a:r>
              <a:endParaRPr lang="en-US" sz="1800">
                <a:solidFill>
                  <a:srgbClr val="000000"/>
                </a:solidFill>
                <a:latin typeface="Times New Roman" pitchFamily="18" charset="0"/>
              </a:endParaRPr>
            </a:p>
          </p:txBody>
        </p:sp>
      </p:grpSp>
      <p:grpSp>
        <p:nvGrpSpPr>
          <p:cNvPr id="7" name="Group 23"/>
          <p:cNvGrpSpPr>
            <a:grpSpLocks/>
          </p:cNvGrpSpPr>
          <p:nvPr/>
        </p:nvGrpSpPr>
        <p:grpSpPr bwMode="auto">
          <a:xfrm>
            <a:off x="1338263" y="4295775"/>
            <a:ext cx="3973512" cy="1660525"/>
            <a:chOff x="899" y="2720"/>
            <a:chExt cx="2503" cy="1046"/>
          </a:xfrm>
        </p:grpSpPr>
        <p:sp>
          <p:nvSpPr>
            <p:cNvPr id="100370" name="Text Box 24"/>
            <p:cNvSpPr txBox="1">
              <a:spLocks noChangeArrowheads="1"/>
            </p:cNvSpPr>
            <p:nvPr/>
          </p:nvSpPr>
          <p:spPr bwMode="auto">
            <a:xfrm>
              <a:off x="899" y="2835"/>
              <a:ext cx="1062" cy="931"/>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solidFill>
                    <a:srgbClr val="000000"/>
                  </a:solidFill>
                </a:rPr>
                <a:t>write reply to</a:t>
              </a:r>
            </a:p>
            <a:p>
              <a:pPr>
                <a:spcBef>
                  <a:spcPct val="0"/>
                </a:spcBef>
                <a:buClrTx/>
                <a:buSzTx/>
                <a:buFontTx/>
                <a:buNone/>
              </a:pPr>
              <a:r>
                <a:rPr lang="en-US" sz="1800">
                  <a:solidFill>
                    <a:srgbClr val="CC0000"/>
                  </a:solidFill>
                </a:rPr>
                <a:t>serverSocket</a:t>
              </a:r>
            </a:p>
            <a:p>
              <a:pPr>
                <a:spcBef>
                  <a:spcPct val="0"/>
                </a:spcBef>
                <a:buClrTx/>
                <a:buSzTx/>
                <a:buFontTx/>
                <a:buNone/>
              </a:pPr>
              <a:r>
                <a:rPr lang="en-US" sz="1800">
                  <a:solidFill>
                    <a:srgbClr val="000000"/>
                  </a:solidFill>
                </a:rPr>
                <a:t>specifying </a:t>
              </a:r>
              <a:br>
                <a:rPr lang="en-US" sz="1800">
                  <a:solidFill>
                    <a:srgbClr val="000000"/>
                  </a:solidFill>
                </a:rPr>
              </a:br>
              <a:r>
                <a:rPr lang="en-US" sz="1800">
                  <a:solidFill>
                    <a:srgbClr val="000000"/>
                  </a:solidFill>
                </a:rPr>
                <a:t>client address,</a:t>
              </a:r>
            </a:p>
            <a:p>
              <a:pPr>
                <a:spcBef>
                  <a:spcPct val="0"/>
                </a:spcBef>
                <a:buClrTx/>
                <a:buSzTx/>
                <a:buFontTx/>
                <a:buNone/>
              </a:pPr>
              <a:r>
                <a:rPr lang="en-US" sz="1800">
                  <a:solidFill>
                    <a:srgbClr val="000000"/>
                  </a:solidFill>
                </a:rPr>
                <a:t>port number</a:t>
              </a:r>
              <a:endParaRPr lang="en-US" sz="1800">
                <a:solidFill>
                  <a:srgbClr val="000000"/>
                </a:solidFill>
                <a:latin typeface="Times New Roman" pitchFamily="18" charset="0"/>
              </a:endParaRPr>
            </a:p>
          </p:txBody>
        </p:sp>
        <p:sp>
          <p:nvSpPr>
            <p:cNvPr id="100371" name="Line 25"/>
            <p:cNvSpPr>
              <a:spLocks noChangeShapeType="1"/>
            </p:cNvSpPr>
            <p:nvPr/>
          </p:nvSpPr>
          <p:spPr bwMode="auto">
            <a:xfrm>
              <a:off x="1302" y="2720"/>
              <a:ext cx="0" cy="198"/>
            </a:xfrm>
            <a:prstGeom prst="line">
              <a:avLst/>
            </a:prstGeom>
            <a:noFill/>
            <a:ln w="28575">
              <a:solidFill>
                <a:srgbClr val="000099"/>
              </a:solidFill>
              <a:round/>
              <a:headEnd/>
              <a:tailEnd type="triangle" w="med" len="med"/>
            </a:ln>
          </p:spPr>
          <p:txBody>
            <a:bodyPr anchor="ctr">
              <a:spAutoFit/>
            </a:bodyPr>
            <a:lstStyle/>
            <a:p>
              <a:endParaRPr lang="tr-TR"/>
            </a:p>
          </p:txBody>
        </p:sp>
        <p:sp>
          <p:nvSpPr>
            <p:cNvPr id="100372" name="Line 26"/>
            <p:cNvSpPr>
              <a:spLocks noChangeShapeType="1"/>
            </p:cNvSpPr>
            <p:nvPr/>
          </p:nvSpPr>
          <p:spPr bwMode="auto">
            <a:xfrm>
              <a:off x="1866" y="2970"/>
              <a:ext cx="1536" cy="180"/>
            </a:xfrm>
            <a:prstGeom prst="line">
              <a:avLst/>
            </a:prstGeom>
            <a:noFill/>
            <a:ln w="28575">
              <a:solidFill>
                <a:srgbClr val="CC0000"/>
              </a:solidFill>
              <a:round/>
              <a:headEnd/>
              <a:tailEnd type="triangle" w="med" len="med"/>
            </a:ln>
          </p:spPr>
          <p:txBody>
            <a:bodyPr anchor="ctr">
              <a:spAutoFit/>
            </a:bodyPr>
            <a:lstStyle/>
            <a:p>
              <a:endParaRPr lang="tr-TR"/>
            </a:p>
          </p:txBody>
        </p:sp>
      </p:grpSp>
      <p:sp>
        <p:nvSpPr>
          <p:cNvPr id="100361" name="Footer Placeholder 2"/>
          <p:cNvSpPr txBox="1">
            <a:spLocks noGrp="1"/>
          </p:cNvSpPr>
          <p:nvPr/>
        </p:nvSpPr>
        <p:spPr bwMode="auto">
          <a:xfrm>
            <a:off x="7618413" y="6532563"/>
            <a:ext cx="1452562" cy="285750"/>
          </a:xfrm>
          <a:prstGeom prst="rect">
            <a:avLst/>
          </a:prstGeom>
          <a:noFill/>
          <a:ln w="9525">
            <a:noFill/>
            <a:miter lim="800000"/>
            <a:headEnd/>
            <a:tailEnd/>
          </a:ln>
        </p:spPr>
        <p:txBody>
          <a:bodyPr/>
          <a:lstStyle/>
          <a:p>
            <a:pPr algn="r">
              <a:spcBef>
                <a:spcPct val="0"/>
              </a:spcBef>
              <a:buClrTx/>
              <a:buSzTx/>
              <a:buFontTx/>
              <a:buNone/>
            </a:pPr>
            <a:r>
              <a:rPr lang="en-US" sz="1200">
                <a:solidFill>
                  <a:srgbClr val="000000"/>
                </a:solidFill>
                <a:cs typeface="Arial" charset="0"/>
              </a:rPr>
              <a:t>Application  2-</a:t>
            </a:r>
            <a:fld id="{53133E0E-CBCD-48FB-ADAF-D94B0FDCDFC2}" type="slidenum">
              <a:rPr lang="en-US" sz="1200">
                <a:solidFill>
                  <a:srgbClr val="000000"/>
                </a:solidFill>
                <a:cs typeface="Arial" charset="0"/>
              </a:rPr>
              <a:pPr algn="r">
                <a:spcBef>
                  <a:spcPct val="0"/>
                </a:spcBef>
                <a:buClrTx/>
                <a:buSzTx/>
                <a:buFontTx/>
                <a:buNone/>
              </a:pPr>
              <a:t>97</a:t>
            </a:fld>
            <a:endParaRPr lang="en-US" sz="1200">
              <a:solidFill>
                <a:srgbClr val="000000"/>
              </a:solidFill>
              <a:cs typeface="Arial" charset="0"/>
            </a:endParaRPr>
          </a:p>
        </p:txBody>
      </p:sp>
      <p:pic>
        <p:nvPicPr>
          <p:cNvPr id="100362" name="Picture 32" descr="underline_base"/>
          <p:cNvPicPr>
            <a:picLocks noChangeArrowheads="1"/>
          </p:cNvPicPr>
          <p:nvPr/>
        </p:nvPicPr>
        <p:blipFill>
          <a:blip r:embed="rId2"/>
          <a:srcRect/>
          <a:stretch>
            <a:fillRect/>
          </a:stretch>
        </p:blipFill>
        <p:spPr bwMode="auto">
          <a:xfrm>
            <a:off x="619125" y="782638"/>
            <a:ext cx="7313613" cy="173037"/>
          </a:xfrm>
          <a:prstGeom prst="rect">
            <a:avLst/>
          </a:prstGeom>
          <a:noFill/>
          <a:ln w="9525">
            <a:noFill/>
            <a:miter lim="800000"/>
            <a:headEnd/>
            <a:tailEnd/>
          </a:ln>
        </p:spPr>
      </p:pic>
      <p:sp>
        <p:nvSpPr>
          <p:cNvPr id="100363" name="Text Box 22"/>
          <p:cNvSpPr txBox="1">
            <a:spLocks noChangeArrowheads="1"/>
          </p:cNvSpPr>
          <p:nvPr/>
        </p:nvSpPr>
        <p:spPr bwMode="auto">
          <a:xfrm>
            <a:off x="647700" y="1304925"/>
            <a:ext cx="3686175" cy="522288"/>
          </a:xfrm>
          <a:prstGeom prst="rect">
            <a:avLst/>
          </a:prstGeom>
          <a:noFill/>
          <a:ln w="9525">
            <a:noFill/>
            <a:miter lim="800000"/>
            <a:headEnd/>
            <a:tailEnd/>
          </a:ln>
        </p:spPr>
        <p:txBody>
          <a:bodyPr wrap="none" anchor="ctr">
            <a:spAutoFit/>
          </a:bodyPr>
          <a:lstStyle/>
          <a:p>
            <a:pPr algn="ctr">
              <a:spcBef>
                <a:spcPct val="50000"/>
              </a:spcBef>
              <a:buClrTx/>
              <a:buSzTx/>
              <a:buFontTx/>
              <a:buNone/>
            </a:pPr>
            <a:r>
              <a:rPr lang="en-US" sz="2800">
                <a:solidFill>
                  <a:srgbClr val="000000"/>
                </a:solidFill>
                <a:latin typeface="Gill Sans MT" pitchFamily="34" charset="0"/>
              </a:rPr>
              <a:t>server</a:t>
            </a:r>
            <a:r>
              <a:rPr lang="en-US" sz="2400">
                <a:solidFill>
                  <a:srgbClr val="000000"/>
                </a:solidFill>
                <a:latin typeface="Gill Sans MT" pitchFamily="34" charset="0"/>
              </a:rPr>
              <a:t> (running</a:t>
            </a:r>
            <a:r>
              <a:rPr lang="en-US">
                <a:solidFill>
                  <a:srgbClr val="000000"/>
                </a:solidFill>
                <a:latin typeface="Gill Sans MT" pitchFamily="34" charset="0"/>
              </a:rPr>
              <a:t> on</a:t>
            </a:r>
            <a:r>
              <a:rPr lang="en-US" sz="1800">
                <a:solidFill>
                  <a:srgbClr val="000000"/>
                </a:solidFill>
                <a:latin typeface="Comic Sans MS" pitchFamily="66" charset="0"/>
              </a:rPr>
              <a:t> serverIP</a:t>
            </a:r>
            <a:r>
              <a:rPr lang="en-US" sz="2400">
                <a:solidFill>
                  <a:srgbClr val="000000"/>
                </a:solidFill>
                <a:latin typeface="Gill Sans MT" pitchFamily="34" charset="0"/>
              </a:rPr>
              <a:t>)</a:t>
            </a:r>
          </a:p>
        </p:txBody>
      </p:sp>
      <p:sp>
        <p:nvSpPr>
          <p:cNvPr id="100364" name="Text Box 23"/>
          <p:cNvSpPr txBox="1">
            <a:spLocks noChangeArrowheads="1"/>
          </p:cNvSpPr>
          <p:nvPr/>
        </p:nvSpPr>
        <p:spPr bwMode="auto">
          <a:xfrm>
            <a:off x="5411788" y="1301750"/>
            <a:ext cx="962025" cy="519113"/>
          </a:xfrm>
          <a:prstGeom prst="rect">
            <a:avLst/>
          </a:prstGeom>
          <a:noFill/>
          <a:ln w="9525">
            <a:noFill/>
            <a:miter lim="800000"/>
            <a:headEnd/>
            <a:tailEnd/>
          </a:ln>
        </p:spPr>
        <p:txBody>
          <a:bodyPr wrap="none" anchor="ctr">
            <a:spAutoFit/>
          </a:bodyPr>
          <a:lstStyle/>
          <a:p>
            <a:pPr algn="ctr">
              <a:spcBef>
                <a:spcPct val="50000"/>
              </a:spcBef>
              <a:buClrTx/>
              <a:buSzTx/>
              <a:buFontTx/>
              <a:buNone/>
            </a:pPr>
            <a:r>
              <a:rPr lang="en-US" sz="2800">
                <a:solidFill>
                  <a:srgbClr val="000000"/>
                </a:solidFill>
                <a:latin typeface="Gill Sans MT" pitchFamily="34" charset="0"/>
              </a:rPr>
              <a:t>client</a:t>
            </a:r>
          </a:p>
        </p:txBody>
      </p:sp>
      <p:sp>
        <p:nvSpPr>
          <p:cNvPr id="100365" name="Line 35"/>
          <p:cNvSpPr>
            <a:spLocks noChangeShapeType="1"/>
          </p:cNvSpPr>
          <p:nvPr/>
        </p:nvSpPr>
        <p:spPr bwMode="auto">
          <a:xfrm>
            <a:off x="804863" y="1755775"/>
            <a:ext cx="3341687" cy="0"/>
          </a:xfrm>
          <a:prstGeom prst="line">
            <a:avLst/>
          </a:prstGeom>
          <a:noFill/>
          <a:ln w="19050">
            <a:solidFill>
              <a:srgbClr val="CC0000"/>
            </a:solidFill>
            <a:round/>
            <a:headEnd/>
            <a:tailEnd/>
          </a:ln>
        </p:spPr>
        <p:txBody>
          <a:bodyPr/>
          <a:lstStyle/>
          <a:p>
            <a:endParaRPr lang="tr-TR"/>
          </a:p>
        </p:txBody>
      </p:sp>
      <p:sp>
        <p:nvSpPr>
          <p:cNvPr id="100366" name="Line 36"/>
          <p:cNvSpPr>
            <a:spLocks noChangeShapeType="1"/>
          </p:cNvSpPr>
          <p:nvPr/>
        </p:nvSpPr>
        <p:spPr bwMode="auto">
          <a:xfrm>
            <a:off x="5545138" y="1766888"/>
            <a:ext cx="676275" cy="0"/>
          </a:xfrm>
          <a:prstGeom prst="line">
            <a:avLst/>
          </a:prstGeom>
          <a:noFill/>
          <a:ln w="19050">
            <a:solidFill>
              <a:srgbClr val="CC0000"/>
            </a:solidFill>
            <a:round/>
            <a:headEnd/>
            <a:tailEnd/>
          </a:ln>
        </p:spPr>
        <p:txBody>
          <a:bodyPr/>
          <a:lstStyle/>
          <a:p>
            <a:endParaRPr lang="tr-TR"/>
          </a:p>
        </p:txBody>
      </p:sp>
      <p:sp>
        <p:nvSpPr>
          <p:cNvPr id="3" name="Veri Yer Tutucusu 2"/>
          <p:cNvSpPr>
            <a:spLocks noGrp="1"/>
          </p:cNvSpPr>
          <p:nvPr>
            <p:ph type="dt" sz="quarter" idx="10"/>
          </p:nvPr>
        </p:nvSpPr>
        <p:spPr/>
        <p:txBody>
          <a:bodyPr/>
          <a:lstStyle/>
          <a:p>
            <a:pPr>
              <a:defRPr/>
            </a:pPr>
            <a:fld id="{F0AEC3FD-F62B-409D-B9E2-3241526CBC29}" type="datetime1">
              <a:rPr/>
              <a:pPr>
                <a:defRPr/>
              </a:pPr>
              <a:t>10/16/2012</a:t>
            </a:fld>
            <a:endParaRPr dirty="0"/>
          </a:p>
        </p:txBody>
      </p:sp>
      <p:sp>
        <p:nvSpPr>
          <p:cNvPr id="5" name="Altbilgi Yer Tutucusu 4"/>
          <p:cNvSpPr>
            <a:spLocks noGrp="1"/>
          </p:cNvSpPr>
          <p:nvPr>
            <p:ph type="ftr" sz="quarter" idx="11"/>
          </p:nvPr>
        </p:nvSpPr>
        <p:spPr/>
        <p:txBody>
          <a:bodyPr/>
          <a:lstStyle/>
          <a:p>
            <a:pPr>
              <a:defRPr/>
            </a:pPr>
            <a:r>
              <a:rPr lang="tr-TR"/>
              <a:t>Computer Networks                     Application Layer</a:t>
            </a:r>
            <a:endParaRPr lang="en-US" dirty="0"/>
          </a:p>
        </p:txBody>
      </p:sp>
      <p:sp>
        <p:nvSpPr>
          <p:cNvPr id="100369" name="Slayt Numarası Yer Tutucusu 7"/>
          <p:cNvSpPr>
            <a:spLocks noGrp="1"/>
          </p:cNvSpPr>
          <p:nvPr>
            <p:ph type="sldNum" sz="quarter" idx="12"/>
          </p:nvPr>
        </p:nvSpPr>
        <p:spPr>
          <a:noFill/>
        </p:spPr>
        <p:txBody>
          <a:bodyPr/>
          <a:lstStyle/>
          <a:p>
            <a:r>
              <a:rPr lang="en-US" smtClean="0"/>
              <a:t>2-</a:t>
            </a:r>
            <a:fld id="{ECF3C9FD-3916-4D2D-85A9-4E032F6B48AD}" type="slidenum">
              <a:rPr lang="en-US" smtClean="0"/>
              <a:pPr/>
              <a:t>97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101379"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62EC7388-2A93-45D4-B69A-573B827B012C}" type="slidenum">
              <a:rPr lang="en-US" smtClean="0">
                <a:solidFill>
                  <a:srgbClr val="000000"/>
                </a:solidFill>
                <a:latin typeface="Tahoma" pitchFamily="34" charset="0"/>
              </a:rPr>
              <a:pPr/>
              <a:t>98</a:t>
            </a:fld>
            <a:endParaRPr lang="en-US" smtClean="0">
              <a:solidFill>
                <a:srgbClr val="000000"/>
              </a:solidFill>
              <a:latin typeface="Tahoma" pitchFamily="34" charset="0"/>
            </a:endParaRPr>
          </a:p>
        </p:txBody>
      </p:sp>
      <p:sp>
        <p:nvSpPr>
          <p:cNvPr id="101380" name="Rectangle 2"/>
          <p:cNvSpPr>
            <a:spLocks noChangeArrowheads="1"/>
          </p:cNvSpPr>
          <p:nvPr/>
        </p:nvSpPr>
        <p:spPr bwMode="auto">
          <a:xfrm>
            <a:off x="422275" y="88900"/>
            <a:ext cx="7772400" cy="947738"/>
          </a:xfrm>
          <a:prstGeom prst="rect">
            <a:avLst/>
          </a:prstGeom>
          <a:noFill/>
          <a:ln w="9525">
            <a:noFill/>
            <a:miter lim="800000"/>
            <a:headEnd/>
            <a:tailEnd/>
          </a:ln>
        </p:spPr>
        <p:txBody>
          <a:bodyPr anchor="ctr"/>
          <a:lstStyle/>
          <a:p>
            <a:pPr>
              <a:spcBef>
                <a:spcPct val="0"/>
              </a:spcBef>
              <a:buClrTx/>
              <a:buSzTx/>
              <a:buFontTx/>
              <a:buNone/>
            </a:pPr>
            <a:r>
              <a:rPr lang="en-US" sz="3600">
                <a:solidFill>
                  <a:srgbClr val="000099"/>
                </a:solidFill>
                <a:latin typeface="Gill Sans MT" pitchFamily="34" charset="0"/>
              </a:rPr>
              <a:t>Example app: UDP client</a:t>
            </a:r>
            <a:endParaRPr lang="en-US" sz="4400">
              <a:solidFill>
                <a:srgbClr val="000099"/>
              </a:solidFill>
              <a:latin typeface="Gill Sans MT" pitchFamily="34" charset="0"/>
            </a:endParaRPr>
          </a:p>
        </p:txBody>
      </p:sp>
      <p:sp>
        <p:nvSpPr>
          <p:cNvPr id="101381" name="TextBox 1"/>
          <p:cNvSpPr txBox="1">
            <a:spLocks noChangeArrowheads="1"/>
          </p:cNvSpPr>
          <p:nvPr/>
        </p:nvSpPr>
        <p:spPr bwMode="auto">
          <a:xfrm>
            <a:off x="2705100" y="1651000"/>
            <a:ext cx="6167438" cy="4649788"/>
          </a:xfrm>
          <a:prstGeom prst="rect">
            <a:avLst/>
          </a:prstGeom>
          <a:noFill/>
          <a:ln w="9525">
            <a:noFill/>
            <a:miter lim="800000"/>
            <a:headEnd/>
            <a:tailEnd/>
          </a:ln>
        </p:spPr>
        <p:txBody>
          <a:bodyPr wrap="none">
            <a:spAutoFit/>
          </a:bodyPr>
          <a:lstStyle/>
          <a:p>
            <a:pPr>
              <a:lnSpc>
                <a:spcPts val="2800"/>
              </a:lnSpc>
            </a:pPr>
            <a:r>
              <a:rPr lang="en-US"/>
              <a:t>from socket import *</a:t>
            </a:r>
          </a:p>
          <a:p>
            <a:pPr>
              <a:lnSpc>
                <a:spcPts val="2800"/>
              </a:lnSpc>
            </a:pPr>
            <a:r>
              <a:rPr lang="en-US"/>
              <a:t>serverName = </a:t>
            </a:r>
            <a:r>
              <a:rPr lang="en-US" altLang="en-US"/>
              <a:t>‘</a:t>
            </a:r>
            <a:r>
              <a:rPr lang="en-US"/>
              <a:t>hostname</a:t>
            </a:r>
            <a:r>
              <a:rPr lang="en-US" altLang="en-US"/>
              <a:t>’</a:t>
            </a:r>
            <a:endParaRPr lang="en-US"/>
          </a:p>
          <a:p>
            <a:pPr>
              <a:lnSpc>
                <a:spcPts val="2800"/>
              </a:lnSpc>
            </a:pPr>
            <a:r>
              <a:rPr lang="en-US"/>
              <a:t>serverPort = 12000</a:t>
            </a:r>
          </a:p>
          <a:p>
            <a:pPr>
              <a:lnSpc>
                <a:spcPts val="2800"/>
              </a:lnSpc>
            </a:pPr>
            <a:r>
              <a:rPr lang="en-US"/>
              <a:t>clientSocket = socket(socket.AF_INET, </a:t>
            </a:r>
          </a:p>
          <a:p>
            <a:pPr>
              <a:lnSpc>
                <a:spcPts val="2800"/>
              </a:lnSpc>
            </a:pPr>
            <a:r>
              <a:rPr lang="en-US"/>
              <a:t>                                   socket.SOCK_DGRAM)</a:t>
            </a:r>
          </a:p>
          <a:p>
            <a:pPr>
              <a:lnSpc>
                <a:spcPts val="2800"/>
              </a:lnSpc>
            </a:pPr>
            <a:r>
              <a:rPr lang="en-US"/>
              <a:t>message = raw_input(</a:t>
            </a:r>
            <a:r>
              <a:rPr lang="en-US" altLang="en-US"/>
              <a:t>’</a:t>
            </a:r>
            <a:r>
              <a:rPr lang="en-US"/>
              <a:t>Input lowercase sentence:</a:t>
            </a:r>
            <a:r>
              <a:rPr lang="en-US" altLang="en-US"/>
              <a:t>’</a:t>
            </a:r>
            <a:r>
              <a:rPr lang="en-US"/>
              <a:t>)</a:t>
            </a:r>
          </a:p>
          <a:p>
            <a:pPr>
              <a:lnSpc>
                <a:spcPts val="2800"/>
              </a:lnSpc>
            </a:pPr>
            <a:r>
              <a:rPr lang="en-US"/>
              <a:t>clientSocket.sendto</a:t>
            </a:r>
            <a:r>
              <a:rPr lang="en-US" sz="1800"/>
              <a:t>(message,(serverName, serverPort))</a:t>
            </a:r>
          </a:p>
          <a:p>
            <a:pPr>
              <a:lnSpc>
                <a:spcPts val="2800"/>
              </a:lnSpc>
            </a:pPr>
            <a:r>
              <a:rPr lang="en-US"/>
              <a:t>modifiedMessage, serverAddress = </a:t>
            </a:r>
          </a:p>
          <a:p>
            <a:pPr>
              <a:lnSpc>
                <a:spcPts val="2800"/>
              </a:lnSpc>
            </a:pPr>
            <a:r>
              <a:rPr lang="en-US"/>
              <a:t>                                   clientSocket.recvfrom(2048)</a:t>
            </a:r>
          </a:p>
          <a:p>
            <a:pPr>
              <a:lnSpc>
                <a:spcPts val="2800"/>
              </a:lnSpc>
            </a:pPr>
            <a:r>
              <a:rPr lang="en-US"/>
              <a:t>print modifiedMessage</a:t>
            </a:r>
          </a:p>
          <a:p>
            <a:pPr>
              <a:lnSpc>
                <a:spcPts val="2800"/>
              </a:lnSpc>
            </a:pPr>
            <a:r>
              <a:rPr lang="en-US"/>
              <a:t>clientSocket.close()</a:t>
            </a:r>
          </a:p>
        </p:txBody>
      </p:sp>
      <p:sp>
        <p:nvSpPr>
          <p:cNvPr id="101382" name="TextBox 2"/>
          <p:cNvSpPr txBox="1">
            <a:spLocks noChangeArrowheads="1"/>
          </p:cNvSpPr>
          <p:nvPr/>
        </p:nvSpPr>
        <p:spPr bwMode="auto">
          <a:xfrm>
            <a:off x="2717800" y="1168400"/>
            <a:ext cx="2741613" cy="461963"/>
          </a:xfrm>
          <a:prstGeom prst="rect">
            <a:avLst/>
          </a:prstGeom>
          <a:noFill/>
          <a:ln w="9525">
            <a:noFill/>
            <a:miter lim="800000"/>
            <a:headEnd/>
            <a:tailEnd/>
          </a:ln>
        </p:spPr>
        <p:txBody>
          <a:bodyPr wrap="none">
            <a:spAutoFit/>
          </a:bodyPr>
          <a:lstStyle/>
          <a:p>
            <a:r>
              <a:rPr lang="en-US" sz="2400" i="1">
                <a:solidFill>
                  <a:srgbClr val="CC0000"/>
                </a:solidFill>
              </a:rPr>
              <a:t>Python UDPClient</a:t>
            </a:r>
          </a:p>
        </p:txBody>
      </p:sp>
      <p:grpSp>
        <p:nvGrpSpPr>
          <p:cNvPr id="2" name="Group 46"/>
          <p:cNvGrpSpPr>
            <a:grpSpLocks/>
          </p:cNvGrpSpPr>
          <p:nvPr/>
        </p:nvGrpSpPr>
        <p:grpSpPr bwMode="auto">
          <a:xfrm>
            <a:off x="228600" y="1606550"/>
            <a:ext cx="2451100" cy="546100"/>
            <a:chOff x="228727" y="1605758"/>
            <a:chExt cx="2450973" cy="547500"/>
          </a:xfrm>
        </p:grpSpPr>
        <p:sp>
          <p:nvSpPr>
            <p:cNvPr id="101402" name="TextBox 3"/>
            <p:cNvSpPr txBox="1">
              <a:spLocks noChangeArrowheads="1"/>
            </p:cNvSpPr>
            <p:nvPr/>
          </p:nvSpPr>
          <p:spPr bwMode="auto">
            <a:xfrm>
              <a:off x="228727" y="1605758"/>
              <a:ext cx="2057612" cy="547500"/>
            </a:xfrm>
            <a:prstGeom prst="rect">
              <a:avLst/>
            </a:prstGeom>
            <a:noFill/>
            <a:ln w="9525">
              <a:noFill/>
              <a:miter lim="800000"/>
              <a:headEnd/>
              <a:tailEnd/>
            </a:ln>
          </p:spPr>
          <p:txBody>
            <a:bodyPr wrap="none">
              <a:spAutoFit/>
            </a:bodyPr>
            <a:lstStyle/>
            <a:p>
              <a:pPr>
                <a:lnSpc>
                  <a:spcPts val="1600"/>
                </a:lnSpc>
              </a:pPr>
              <a:r>
                <a:rPr lang="en-US" sz="1400">
                  <a:solidFill>
                    <a:srgbClr val="000099"/>
                  </a:solidFill>
                </a:rPr>
                <a:t>include Python</a:t>
              </a:r>
              <a:r>
                <a:rPr lang="en-US" altLang="en-US" sz="1400">
                  <a:solidFill>
                    <a:srgbClr val="000099"/>
                  </a:solidFill>
                </a:rPr>
                <a:t>’</a:t>
              </a:r>
              <a:r>
                <a:rPr lang="en-US" sz="1400">
                  <a:solidFill>
                    <a:srgbClr val="000099"/>
                  </a:solidFill>
                </a:rPr>
                <a:t>s socket </a:t>
              </a:r>
            </a:p>
            <a:p>
              <a:pPr>
                <a:lnSpc>
                  <a:spcPts val="1600"/>
                </a:lnSpc>
              </a:pPr>
              <a:r>
                <a:rPr lang="en-US" sz="1400">
                  <a:solidFill>
                    <a:srgbClr val="000099"/>
                  </a:solidFill>
                </a:rPr>
                <a:t>library</a:t>
              </a:r>
            </a:p>
          </p:txBody>
        </p:sp>
        <p:cxnSp>
          <p:nvCxnSpPr>
            <p:cNvPr id="101403" name="Straight Connector 10"/>
            <p:cNvCxnSpPr>
              <a:cxnSpLocks noChangeShapeType="1"/>
            </p:cNvCxnSpPr>
            <p:nvPr/>
          </p:nvCxnSpPr>
          <p:spPr bwMode="auto">
            <a:xfrm flipV="1">
              <a:off x="952522" y="1930400"/>
              <a:ext cx="1727178" cy="8139"/>
            </a:xfrm>
            <a:prstGeom prst="line">
              <a:avLst/>
            </a:prstGeom>
            <a:noFill/>
            <a:ln w="12700">
              <a:solidFill>
                <a:srgbClr val="CC0000"/>
              </a:solidFill>
              <a:round/>
              <a:headEnd/>
              <a:tailEnd type="triangle" w="med" len="med"/>
            </a:ln>
          </p:spPr>
        </p:cxnSp>
      </p:grpSp>
      <p:grpSp>
        <p:nvGrpSpPr>
          <p:cNvPr id="3" name="Group 47"/>
          <p:cNvGrpSpPr>
            <a:grpSpLocks/>
          </p:cNvGrpSpPr>
          <p:nvPr/>
        </p:nvGrpSpPr>
        <p:grpSpPr bwMode="auto">
          <a:xfrm>
            <a:off x="190500" y="2917825"/>
            <a:ext cx="2587625" cy="523875"/>
            <a:chOff x="189714" y="2918150"/>
            <a:chExt cx="2587958" cy="523220"/>
          </a:xfrm>
        </p:grpSpPr>
        <p:sp>
          <p:nvSpPr>
            <p:cNvPr id="101400" name="TextBox 31"/>
            <p:cNvSpPr txBox="1">
              <a:spLocks noChangeArrowheads="1"/>
            </p:cNvSpPr>
            <p:nvPr/>
          </p:nvSpPr>
          <p:spPr bwMode="auto">
            <a:xfrm>
              <a:off x="189714" y="2918150"/>
              <a:ext cx="2271818" cy="523220"/>
            </a:xfrm>
            <a:prstGeom prst="rect">
              <a:avLst/>
            </a:prstGeom>
            <a:noFill/>
            <a:ln w="9525">
              <a:noFill/>
              <a:miter lim="800000"/>
              <a:headEnd/>
              <a:tailEnd/>
            </a:ln>
          </p:spPr>
          <p:txBody>
            <a:bodyPr>
              <a:spAutoFit/>
            </a:bodyPr>
            <a:lstStyle/>
            <a:p>
              <a:r>
                <a:rPr lang="en-US" sz="1400">
                  <a:solidFill>
                    <a:srgbClr val="000099"/>
                  </a:solidFill>
                </a:rPr>
                <a:t>create UDP socket for server</a:t>
              </a:r>
            </a:p>
          </p:txBody>
        </p:sp>
        <p:cxnSp>
          <p:nvCxnSpPr>
            <p:cNvPr id="101401" name="Straight Connector 32"/>
            <p:cNvCxnSpPr>
              <a:cxnSpLocks noChangeShapeType="1"/>
            </p:cNvCxnSpPr>
            <p:nvPr/>
          </p:nvCxnSpPr>
          <p:spPr bwMode="auto">
            <a:xfrm>
              <a:off x="2050143" y="3165929"/>
              <a:ext cx="727529" cy="2721"/>
            </a:xfrm>
            <a:prstGeom prst="line">
              <a:avLst/>
            </a:prstGeom>
            <a:noFill/>
            <a:ln w="12700">
              <a:solidFill>
                <a:srgbClr val="CC0000"/>
              </a:solidFill>
              <a:round/>
              <a:headEnd/>
              <a:tailEnd type="triangle" w="med" len="med"/>
            </a:ln>
          </p:spPr>
        </p:cxnSp>
      </p:grpSp>
      <p:grpSp>
        <p:nvGrpSpPr>
          <p:cNvPr id="4" name="Group 48"/>
          <p:cNvGrpSpPr>
            <a:grpSpLocks/>
          </p:cNvGrpSpPr>
          <p:nvPr/>
        </p:nvGrpSpPr>
        <p:grpSpPr bwMode="auto">
          <a:xfrm>
            <a:off x="215900" y="3530600"/>
            <a:ext cx="2505075" cy="547688"/>
            <a:chOff x="215900" y="3530600"/>
            <a:chExt cx="2505529" cy="547500"/>
          </a:xfrm>
        </p:grpSpPr>
        <p:sp>
          <p:nvSpPr>
            <p:cNvPr id="101398" name="TextBox 34"/>
            <p:cNvSpPr txBox="1">
              <a:spLocks noChangeArrowheads="1"/>
            </p:cNvSpPr>
            <p:nvPr/>
          </p:nvSpPr>
          <p:spPr bwMode="auto">
            <a:xfrm>
              <a:off x="215900" y="3530600"/>
              <a:ext cx="1621833" cy="547500"/>
            </a:xfrm>
            <a:prstGeom prst="rect">
              <a:avLst/>
            </a:prstGeom>
            <a:noFill/>
            <a:ln w="9525">
              <a:noFill/>
              <a:miter lim="800000"/>
              <a:headEnd/>
              <a:tailEnd/>
            </a:ln>
          </p:spPr>
          <p:txBody>
            <a:bodyPr wrap="none">
              <a:spAutoFit/>
            </a:bodyPr>
            <a:lstStyle/>
            <a:p>
              <a:pPr>
                <a:lnSpc>
                  <a:spcPts val="1600"/>
                </a:lnSpc>
              </a:pPr>
              <a:r>
                <a:rPr lang="en-US" sz="1400">
                  <a:solidFill>
                    <a:srgbClr val="000099"/>
                  </a:solidFill>
                </a:rPr>
                <a:t>get user keyboard</a:t>
              </a:r>
            </a:p>
            <a:p>
              <a:pPr>
                <a:lnSpc>
                  <a:spcPts val="1600"/>
                </a:lnSpc>
              </a:pPr>
              <a:r>
                <a:rPr lang="en-US" sz="1400">
                  <a:solidFill>
                    <a:srgbClr val="000099"/>
                  </a:solidFill>
                </a:rPr>
                <a:t>input </a:t>
              </a:r>
            </a:p>
          </p:txBody>
        </p:sp>
        <p:cxnSp>
          <p:nvCxnSpPr>
            <p:cNvPr id="101399" name="Straight Connector 35"/>
            <p:cNvCxnSpPr>
              <a:cxnSpLocks noChangeShapeType="1"/>
            </p:cNvCxnSpPr>
            <p:nvPr/>
          </p:nvCxnSpPr>
          <p:spPr bwMode="auto">
            <a:xfrm flipV="1">
              <a:off x="762000" y="3968752"/>
              <a:ext cx="1959429" cy="4534"/>
            </a:xfrm>
            <a:prstGeom prst="line">
              <a:avLst/>
            </a:prstGeom>
            <a:noFill/>
            <a:ln w="12700">
              <a:solidFill>
                <a:srgbClr val="CC0000"/>
              </a:solidFill>
              <a:round/>
              <a:headEnd/>
              <a:tailEnd type="triangle" w="med" len="med"/>
            </a:ln>
          </p:spPr>
        </p:cxnSp>
      </p:grpSp>
      <p:grpSp>
        <p:nvGrpSpPr>
          <p:cNvPr id="5" name="Group 49"/>
          <p:cNvGrpSpPr>
            <a:grpSpLocks/>
          </p:cNvGrpSpPr>
          <p:nvPr/>
        </p:nvGrpSpPr>
        <p:grpSpPr bwMode="auto">
          <a:xfrm>
            <a:off x="166688" y="4064000"/>
            <a:ext cx="2568575" cy="523875"/>
            <a:chOff x="166472" y="4064002"/>
            <a:chExt cx="2568858" cy="522566"/>
          </a:xfrm>
        </p:grpSpPr>
        <p:sp>
          <p:nvSpPr>
            <p:cNvPr id="101396" name="TextBox 36"/>
            <p:cNvSpPr txBox="1">
              <a:spLocks noChangeArrowheads="1"/>
            </p:cNvSpPr>
            <p:nvPr/>
          </p:nvSpPr>
          <p:spPr bwMode="auto">
            <a:xfrm>
              <a:off x="166472" y="4064002"/>
              <a:ext cx="2349500" cy="522566"/>
            </a:xfrm>
            <a:prstGeom prst="rect">
              <a:avLst/>
            </a:prstGeom>
            <a:noFill/>
            <a:ln w="9525">
              <a:noFill/>
              <a:miter lim="800000"/>
              <a:headEnd/>
              <a:tailEnd/>
            </a:ln>
          </p:spPr>
          <p:txBody>
            <a:bodyPr>
              <a:spAutoFit/>
            </a:bodyPr>
            <a:lstStyle/>
            <a:p>
              <a:r>
                <a:rPr lang="en-US" sz="1400">
                  <a:solidFill>
                    <a:srgbClr val="000099"/>
                  </a:solidFill>
                </a:rPr>
                <a:t>Attach server name, port to message; send into socket</a:t>
              </a:r>
            </a:p>
          </p:txBody>
        </p:sp>
        <p:cxnSp>
          <p:nvCxnSpPr>
            <p:cNvPr id="101397" name="Straight Connector 39"/>
            <p:cNvCxnSpPr>
              <a:cxnSpLocks noChangeShapeType="1"/>
            </p:cNvCxnSpPr>
            <p:nvPr/>
          </p:nvCxnSpPr>
          <p:spPr bwMode="auto">
            <a:xfrm>
              <a:off x="2069589" y="4443249"/>
              <a:ext cx="665741" cy="0"/>
            </a:xfrm>
            <a:prstGeom prst="line">
              <a:avLst/>
            </a:prstGeom>
            <a:noFill/>
            <a:ln w="12700">
              <a:solidFill>
                <a:srgbClr val="CC0000"/>
              </a:solidFill>
              <a:round/>
              <a:headEnd/>
              <a:tailEnd type="triangle" w="med" len="med"/>
            </a:ln>
          </p:spPr>
        </p:cxnSp>
      </p:grpSp>
      <p:grpSp>
        <p:nvGrpSpPr>
          <p:cNvPr id="6" name="Group 55"/>
          <p:cNvGrpSpPr>
            <a:grpSpLocks/>
          </p:cNvGrpSpPr>
          <p:nvPr/>
        </p:nvGrpSpPr>
        <p:grpSpPr bwMode="auto">
          <a:xfrm>
            <a:off x="214313" y="5472113"/>
            <a:ext cx="2511425" cy="523875"/>
            <a:chOff x="214386" y="5472277"/>
            <a:chExt cx="2511708" cy="523220"/>
          </a:xfrm>
        </p:grpSpPr>
        <p:sp>
          <p:nvSpPr>
            <p:cNvPr id="101394" name="TextBox 61"/>
            <p:cNvSpPr txBox="1">
              <a:spLocks noChangeArrowheads="1"/>
            </p:cNvSpPr>
            <p:nvPr/>
          </p:nvSpPr>
          <p:spPr bwMode="auto">
            <a:xfrm>
              <a:off x="214386" y="5472277"/>
              <a:ext cx="2349500" cy="523220"/>
            </a:xfrm>
            <a:prstGeom prst="rect">
              <a:avLst/>
            </a:prstGeom>
            <a:noFill/>
            <a:ln w="9525">
              <a:noFill/>
              <a:miter lim="800000"/>
              <a:headEnd/>
              <a:tailEnd/>
            </a:ln>
          </p:spPr>
          <p:txBody>
            <a:bodyPr>
              <a:spAutoFit/>
            </a:bodyPr>
            <a:lstStyle/>
            <a:p>
              <a:r>
                <a:rPr lang="en-US" sz="1400">
                  <a:solidFill>
                    <a:srgbClr val="000099"/>
                  </a:solidFill>
                </a:rPr>
                <a:t>print out received string and close socket</a:t>
              </a:r>
            </a:p>
          </p:txBody>
        </p:sp>
        <p:cxnSp>
          <p:nvCxnSpPr>
            <p:cNvPr id="101395" name="Straight Connector 62"/>
            <p:cNvCxnSpPr>
              <a:cxnSpLocks noChangeShapeType="1"/>
            </p:cNvCxnSpPr>
            <p:nvPr/>
          </p:nvCxnSpPr>
          <p:spPr bwMode="auto">
            <a:xfrm>
              <a:off x="2230329" y="5657589"/>
              <a:ext cx="495765" cy="242"/>
            </a:xfrm>
            <a:prstGeom prst="line">
              <a:avLst/>
            </a:prstGeom>
            <a:noFill/>
            <a:ln w="12700">
              <a:solidFill>
                <a:srgbClr val="CC0000"/>
              </a:solidFill>
              <a:round/>
              <a:headEnd/>
              <a:tailEnd type="triangle" w="med" len="med"/>
            </a:ln>
          </p:spPr>
        </p:cxnSp>
      </p:grpSp>
      <p:grpSp>
        <p:nvGrpSpPr>
          <p:cNvPr id="7" name="Group 54"/>
          <p:cNvGrpSpPr>
            <a:grpSpLocks/>
          </p:cNvGrpSpPr>
          <p:nvPr/>
        </p:nvGrpSpPr>
        <p:grpSpPr bwMode="auto">
          <a:xfrm>
            <a:off x="-157163" y="4530725"/>
            <a:ext cx="2900363" cy="677863"/>
            <a:chOff x="-157119" y="4530536"/>
            <a:chExt cx="2900123" cy="678317"/>
          </a:xfrm>
        </p:grpSpPr>
        <p:sp>
          <p:nvSpPr>
            <p:cNvPr id="101391" name="TextBox 56"/>
            <p:cNvSpPr txBox="1">
              <a:spLocks noChangeArrowheads="1"/>
            </p:cNvSpPr>
            <p:nvPr/>
          </p:nvSpPr>
          <p:spPr bwMode="auto">
            <a:xfrm>
              <a:off x="192835" y="4642544"/>
              <a:ext cx="2349500" cy="566309"/>
            </a:xfrm>
            <a:prstGeom prst="rect">
              <a:avLst/>
            </a:prstGeom>
            <a:noFill/>
            <a:ln w="9525">
              <a:noFill/>
              <a:miter lim="800000"/>
              <a:headEnd/>
              <a:tailEnd/>
            </a:ln>
          </p:spPr>
          <p:txBody>
            <a:bodyPr>
              <a:spAutoFit/>
            </a:bodyPr>
            <a:lstStyle/>
            <a:p>
              <a:r>
                <a:rPr lang="en-US" sz="1400">
                  <a:solidFill>
                    <a:srgbClr val="000099"/>
                  </a:solidFill>
                </a:rPr>
                <a:t>read reply characters from</a:t>
              </a:r>
            </a:p>
            <a:p>
              <a:r>
                <a:rPr lang="en-US" sz="1400">
                  <a:solidFill>
                    <a:srgbClr val="000099"/>
                  </a:solidFill>
                </a:rPr>
                <a:t>socket into string</a:t>
              </a:r>
            </a:p>
          </p:txBody>
        </p:sp>
        <p:cxnSp>
          <p:nvCxnSpPr>
            <p:cNvPr id="101392" name="Straight Connector 59"/>
            <p:cNvCxnSpPr>
              <a:cxnSpLocks noChangeShapeType="1"/>
            </p:cNvCxnSpPr>
            <p:nvPr/>
          </p:nvCxnSpPr>
          <p:spPr bwMode="auto">
            <a:xfrm flipV="1">
              <a:off x="2415586" y="4830837"/>
              <a:ext cx="327418" cy="416"/>
            </a:xfrm>
            <a:prstGeom prst="line">
              <a:avLst/>
            </a:prstGeom>
            <a:noFill/>
            <a:ln w="12700">
              <a:solidFill>
                <a:srgbClr val="CC0000"/>
              </a:solidFill>
              <a:round/>
              <a:headEnd/>
              <a:tailEnd type="triangle" w="med" len="med"/>
            </a:ln>
          </p:spPr>
        </p:cxnSp>
        <p:sp>
          <p:nvSpPr>
            <p:cNvPr id="101393" name="TextBox 53"/>
            <p:cNvSpPr txBox="1">
              <a:spLocks noChangeArrowheads="1"/>
            </p:cNvSpPr>
            <p:nvPr/>
          </p:nvSpPr>
          <p:spPr bwMode="auto">
            <a:xfrm>
              <a:off x="-157119" y="4530536"/>
              <a:ext cx="184666" cy="400110"/>
            </a:xfrm>
            <a:prstGeom prst="rect">
              <a:avLst/>
            </a:prstGeom>
            <a:noFill/>
            <a:ln w="9525">
              <a:noFill/>
              <a:miter lim="800000"/>
              <a:headEnd/>
              <a:tailEnd/>
            </a:ln>
          </p:spPr>
          <p:txBody>
            <a:bodyPr wrap="none">
              <a:spAutoFit/>
            </a:bodyPr>
            <a:lstStyle/>
            <a:p>
              <a:endParaRPr lang="tr-TR"/>
            </a:p>
          </p:txBody>
        </p:sp>
      </p:grpSp>
      <p:pic>
        <p:nvPicPr>
          <p:cNvPr id="101389" name="Picture 17" descr="underline_base"/>
          <p:cNvPicPr>
            <a:picLocks noChangeArrowheads="1"/>
          </p:cNvPicPr>
          <p:nvPr/>
        </p:nvPicPr>
        <p:blipFill>
          <a:blip r:embed="rId2"/>
          <a:srcRect/>
          <a:stretch>
            <a:fillRect/>
          </a:stretch>
        </p:blipFill>
        <p:spPr bwMode="auto">
          <a:xfrm>
            <a:off x="576263" y="808038"/>
            <a:ext cx="4570412" cy="173037"/>
          </a:xfrm>
          <a:prstGeom prst="rect">
            <a:avLst/>
          </a:prstGeom>
          <a:noFill/>
          <a:ln w="9525">
            <a:noFill/>
            <a:miter lim="800000"/>
            <a:headEnd/>
            <a:tailEnd/>
          </a:ln>
        </p:spPr>
      </p:pic>
      <p:sp>
        <p:nvSpPr>
          <p:cNvPr id="8" name="Veri Yer Tutucusu 7"/>
          <p:cNvSpPr>
            <a:spLocks noGrp="1"/>
          </p:cNvSpPr>
          <p:nvPr>
            <p:ph type="dt" sz="quarter" idx="10"/>
          </p:nvPr>
        </p:nvSpPr>
        <p:spPr/>
        <p:txBody>
          <a:bodyPr/>
          <a:lstStyle/>
          <a:p>
            <a:pPr>
              <a:defRPr/>
            </a:pPr>
            <a:fld id="{8BE45AB8-CFB6-4F7F-8AF5-A4A42FC10BC0}"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nodeType="clickEffect">
                                  <p:stCondLst>
                                    <p:cond delay="0"/>
                                  </p:stCondLst>
                                  <p:childTnLst>
                                    <p:animEffect transition="out" filter="dissolv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xit" presetSubtype="0" fill="hold" nodeType="clickEffect">
                                  <p:stCondLst>
                                    <p:cond delay="0"/>
                                  </p:stCondLst>
                                  <p:childTnLst>
                                    <p:animEffect transition="out" filter="dissolv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nodeType="clickEffect">
                                  <p:stCondLst>
                                    <p:cond delay="0"/>
                                  </p:stCondLst>
                                  <p:childTnLst>
                                    <p:animEffect transition="out" filter="dissolv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dissolve">
                                      <p:cBhvr>
                                        <p:cTn id="39" dur="500"/>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xit" presetSubtype="0" fill="hold" nodeType="clickEffect">
                                  <p:stCondLst>
                                    <p:cond delay="0"/>
                                  </p:stCondLst>
                                  <p:childTnLst>
                                    <p:animEffect transition="out" filter="dissolv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ftr" sz="quarter" idx="11"/>
          </p:nvPr>
        </p:nvSpPr>
        <p:spPr>
          <a:noFill/>
        </p:spPr>
        <p:txBody>
          <a:bodyPr/>
          <a:lstStyle/>
          <a:p>
            <a:r>
              <a:rPr lang="en-US" smtClean="0">
                <a:solidFill>
                  <a:srgbClr val="000000"/>
                </a:solidFill>
                <a:latin typeface="Tahoma" pitchFamily="34" charset="0"/>
                <a:ea typeface="ＭＳ Ｐゴシック" pitchFamily="34" charset="-128"/>
              </a:rPr>
              <a:t>Computer Networks                     Application Layer</a:t>
            </a:r>
          </a:p>
        </p:txBody>
      </p:sp>
      <p:sp>
        <p:nvSpPr>
          <p:cNvPr id="102403" name="Rectangle 8"/>
          <p:cNvSpPr>
            <a:spLocks noGrp="1" noChangeArrowheads="1"/>
          </p:cNvSpPr>
          <p:nvPr>
            <p:ph type="sldNum" sz="quarter" idx="12"/>
          </p:nvPr>
        </p:nvSpPr>
        <p:spPr>
          <a:noFill/>
        </p:spPr>
        <p:txBody>
          <a:bodyPr/>
          <a:lstStyle/>
          <a:p>
            <a:r>
              <a:rPr lang="en-US" smtClean="0">
                <a:solidFill>
                  <a:srgbClr val="000000"/>
                </a:solidFill>
                <a:latin typeface="Tahoma" pitchFamily="34" charset="0"/>
              </a:rPr>
              <a:t>2-</a:t>
            </a:r>
            <a:fld id="{31ACDFEA-9DAD-4D76-8BE5-BB07D2AF9803}" type="slidenum">
              <a:rPr lang="en-US" smtClean="0">
                <a:solidFill>
                  <a:srgbClr val="000000"/>
                </a:solidFill>
                <a:latin typeface="Tahoma" pitchFamily="34" charset="0"/>
              </a:rPr>
              <a:pPr/>
              <a:t>99</a:t>
            </a:fld>
            <a:endParaRPr lang="en-US" smtClean="0">
              <a:solidFill>
                <a:srgbClr val="000000"/>
              </a:solidFill>
              <a:latin typeface="Tahoma" pitchFamily="34" charset="0"/>
            </a:endParaRPr>
          </a:p>
        </p:txBody>
      </p:sp>
      <p:sp>
        <p:nvSpPr>
          <p:cNvPr id="102404" name="Rectangle 2"/>
          <p:cNvSpPr>
            <a:spLocks noChangeArrowheads="1"/>
          </p:cNvSpPr>
          <p:nvPr/>
        </p:nvSpPr>
        <p:spPr bwMode="auto">
          <a:xfrm>
            <a:off x="422275" y="88900"/>
            <a:ext cx="7772400" cy="947738"/>
          </a:xfrm>
          <a:prstGeom prst="rect">
            <a:avLst/>
          </a:prstGeom>
          <a:noFill/>
          <a:ln w="9525">
            <a:noFill/>
            <a:miter lim="800000"/>
            <a:headEnd/>
            <a:tailEnd/>
          </a:ln>
        </p:spPr>
        <p:txBody>
          <a:bodyPr anchor="ctr"/>
          <a:lstStyle/>
          <a:p>
            <a:pPr>
              <a:spcBef>
                <a:spcPct val="0"/>
              </a:spcBef>
              <a:buClrTx/>
              <a:buSzTx/>
              <a:buFontTx/>
              <a:buNone/>
            </a:pPr>
            <a:r>
              <a:rPr lang="en-US" sz="3600">
                <a:solidFill>
                  <a:srgbClr val="000099"/>
                </a:solidFill>
                <a:latin typeface="Gill Sans MT" pitchFamily="34" charset="0"/>
              </a:rPr>
              <a:t>Example app: UDP server</a:t>
            </a:r>
            <a:endParaRPr lang="en-US" sz="4400">
              <a:solidFill>
                <a:srgbClr val="000099"/>
              </a:solidFill>
              <a:latin typeface="Gill Sans MT" pitchFamily="34" charset="0"/>
            </a:endParaRPr>
          </a:p>
        </p:txBody>
      </p:sp>
      <p:sp>
        <p:nvSpPr>
          <p:cNvPr id="102405" name="TextBox 1"/>
          <p:cNvSpPr txBox="1">
            <a:spLocks noChangeArrowheads="1"/>
          </p:cNvSpPr>
          <p:nvPr/>
        </p:nvSpPr>
        <p:spPr bwMode="auto">
          <a:xfrm>
            <a:off x="2717800" y="1651000"/>
            <a:ext cx="6143625" cy="3638550"/>
          </a:xfrm>
          <a:prstGeom prst="rect">
            <a:avLst/>
          </a:prstGeom>
          <a:noFill/>
          <a:ln w="9525">
            <a:noFill/>
            <a:miter lim="800000"/>
            <a:headEnd/>
            <a:tailEnd/>
          </a:ln>
        </p:spPr>
        <p:txBody>
          <a:bodyPr wrap="none">
            <a:spAutoFit/>
          </a:bodyPr>
          <a:lstStyle/>
          <a:p>
            <a:pPr>
              <a:lnSpc>
                <a:spcPts val="2800"/>
              </a:lnSpc>
            </a:pPr>
            <a:r>
              <a:rPr lang="en-US"/>
              <a:t>from socket import *</a:t>
            </a:r>
          </a:p>
          <a:p>
            <a:pPr>
              <a:lnSpc>
                <a:spcPts val="2800"/>
              </a:lnSpc>
            </a:pPr>
            <a:r>
              <a:rPr lang="en-US"/>
              <a:t>serverPort = 12000</a:t>
            </a:r>
          </a:p>
          <a:p>
            <a:pPr>
              <a:lnSpc>
                <a:spcPts val="2800"/>
              </a:lnSpc>
            </a:pPr>
            <a:r>
              <a:rPr lang="en-US"/>
              <a:t>serverSocket = socket(AF_INET, SOCK_DGRAM)</a:t>
            </a:r>
          </a:p>
          <a:p>
            <a:pPr>
              <a:lnSpc>
                <a:spcPts val="2800"/>
              </a:lnSpc>
            </a:pPr>
            <a:r>
              <a:rPr lang="en-US"/>
              <a:t>serverSocket.bind((</a:t>
            </a:r>
            <a:r>
              <a:rPr lang="fr-FR"/>
              <a:t>''</a:t>
            </a:r>
            <a:r>
              <a:rPr lang="en-US"/>
              <a:t>, serverPort))</a:t>
            </a:r>
          </a:p>
          <a:p>
            <a:pPr>
              <a:lnSpc>
                <a:spcPts val="2800"/>
              </a:lnSpc>
            </a:pPr>
            <a:r>
              <a:rPr lang="en-US"/>
              <a:t>print </a:t>
            </a:r>
            <a:r>
              <a:rPr lang="ja-JP" altLang="en-US"/>
              <a:t>“</a:t>
            </a:r>
            <a:r>
              <a:rPr lang="en-US" altLang="ja-JP" i="1"/>
              <a:t>The server is ready to receive</a:t>
            </a:r>
            <a:r>
              <a:rPr lang="en-US" altLang="en-US"/>
              <a:t>”</a:t>
            </a:r>
            <a:endParaRPr lang="en-US" altLang="ja-JP"/>
          </a:p>
          <a:p>
            <a:pPr>
              <a:lnSpc>
                <a:spcPts val="2800"/>
              </a:lnSpc>
            </a:pPr>
            <a:r>
              <a:rPr lang="en-US"/>
              <a:t>while 1:</a:t>
            </a:r>
          </a:p>
          <a:p>
            <a:pPr>
              <a:lnSpc>
                <a:spcPts val="2400"/>
              </a:lnSpc>
            </a:pPr>
            <a:r>
              <a:rPr lang="en-US" sz="1800"/>
              <a:t>    message, clientAddress = serverSocket.recvfrom(2048)</a:t>
            </a:r>
          </a:p>
          <a:p>
            <a:pPr>
              <a:lnSpc>
                <a:spcPts val="2400"/>
              </a:lnSpc>
            </a:pPr>
            <a:r>
              <a:rPr lang="en-US" sz="1800"/>
              <a:t>    modifiedMessage = message.upper()</a:t>
            </a:r>
          </a:p>
          <a:p>
            <a:pPr>
              <a:lnSpc>
                <a:spcPts val="2400"/>
              </a:lnSpc>
            </a:pPr>
            <a:r>
              <a:rPr lang="en-US" sz="1800"/>
              <a:t>    serverSocket.sendto(modifiedMessage, clientAddress)</a:t>
            </a:r>
          </a:p>
        </p:txBody>
      </p:sp>
      <p:sp>
        <p:nvSpPr>
          <p:cNvPr id="102406" name="TextBox 2"/>
          <p:cNvSpPr txBox="1">
            <a:spLocks noChangeArrowheads="1"/>
          </p:cNvSpPr>
          <p:nvPr/>
        </p:nvSpPr>
        <p:spPr bwMode="auto">
          <a:xfrm>
            <a:off x="2717800" y="1168400"/>
            <a:ext cx="2860675" cy="461963"/>
          </a:xfrm>
          <a:prstGeom prst="rect">
            <a:avLst/>
          </a:prstGeom>
          <a:noFill/>
          <a:ln w="9525">
            <a:noFill/>
            <a:miter lim="800000"/>
            <a:headEnd/>
            <a:tailEnd/>
          </a:ln>
        </p:spPr>
        <p:txBody>
          <a:bodyPr wrap="none">
            <a:spAutoFit/>
          </a:bodyPr>
          <a:lstStyle/>
          <a:p>
            <a:r>
              <a:rPr lang="en-US" sz="2400" i="1">
                <a:solidFill>
                  <a:srgbClr val="CC0000"/>
                </a:solidFill>
              </a:rPr>
              <a:t>Python UDPServer</a:t>
            </a:r>
          </a:p>
        </p:txBody>
      </p:sp>
      <p:grpSp>
        <p:nvGrpSpPr>
          <p:cNvPr id="2" name="Group 13"/>
          <p:cNvGrpSpPr>
            <a:grpSpLocks/>
          </p:cNvGrpSpPr>
          <p:nvPr/>
        </p:nvGrpSpPr>
        <p:grpSpPr bwMode="auto">
          <a:xfrm>
            <a:off x="165100" y="2554288"/>
            <a:ext cx="2587625" cy="307975"/>
            <a:chOff x="164314" y="2554972"/>
            <a:chExt cx="2587958" cy="307777"/>
          </a:xfrm>
        </p:grpSpPr>
        <p:sp>
          <p:nvSpPr>
            <p:cNvPr id="102422" name="TextBox 31"/>
            <p:cNvSpPr txBox="1">
              <a:spLocks noChangeArrowheads="1"/>
            </p:cNvSpPr>
            <p:nvPr/>
          </p:nvSpPr>
          <p:spPr bwMode="auto">
            <a:xfrm>
              <a:off x="164314" y="2554972"/>
              <a:ext cx="2559082" cy="307777"/>
            </a:xfrm>
            <a:prstGeom prst="rect">
              <a:avLst/>
            </a:prstGeom>
            <a:noFill/>
            <a:ln w="9525">
              <a:noFill/>
              <a:miter lim="800000"/>
              <a:headEnd/>
              <a:tailEnd/>
            </a:ln>
          </p:spPr>
          <p:txBody>
            <a:bodyPr>
              <a:spAutoFit/>
            </a:bodyPr>
            <a:lstStyle/>
            <a:p>
              <a:r>
                <a:rPr lang="en-US" sz="1400">
                  <a:solidFill>
                    <a:srgbClr val="000099"/>
                  </a:solidFill>
                </a:rPr>
                <a:t>create UDP socket</a:t>
              </a:r>
            </a:p>
          </p:txBody>
        </p:sp>
        <p:cxnSp>
          <p:nvCxnSpPr>
            <p:cNvPr id="102423" name="Straight Connector 32"/>
            <p:cNvCxnSpPr>
              <a:cxnSpLocks noChangeShapeType="1"/>
            </p:cNvCxnSpPr>
            <p:nvPr/>
          </p:nvCxnSpPr>
          <p:spPr bwMode="auto">
            <a:xfrm>
              <a:off x="1822045" y="2748411"/>
              <a:ext cx="930227" cy="1139"/>
            </a:xfrm>
            <a:prstGeom prst="line">
              <a:avLst/>
            </a:prstGeom>
            <a:noFill/>
            <a:ln w="12700">
              <a:solidFill>
                <a:srgbClr val="CC0000"/>
              </a:solidFill>
              <a:round/>
              <a:headEnd/>
              <a:tailEnd type="triangle" w="med" len="med"/>
            </a:ln>
          </p:spPr>
        </p:cxnSp>
      </p:grpSp>
      <p:grpSp>
        <p:nvGrpSpPr>
          <p:cNvPr id="3" name="Group 14"/>
          <p:cNvGrpSpPr>
            <a:grpSpLocks/>
          </p:cNvGrpSpPr>
          <p:nvPr/>
        </p:nvGrpSpPr>
        <p:grpSpPr bwMode="auto">
          <a:xfrm>
            <a:off x="169863" y="2884488"/>
            <a:ext cx="2540000" cy="523875"/>
            <a:chOff x="169076" y="2884812"/>
            <a:chExt cx="2541127" cy="523220"/>
          </a:xfrm>
        </p:grpSpPr>
        <p:sp>
          <p:nvSpPr>
            <p:cNvPr id="102420" name="TextBox 26"/>
            <p:cNvSpPr txBox="1">
              <a:spLocks noChangeArrowheads="1"/>
            </p:cNvSpPr>
            <p:nvPr/>
          </p:nvSpPr>
          <p:spPr bwMode="auto">
            <a:xfrm>
              <a:off x="169076" y="2884812"/>
              <a:ext cx="2271818" cy="523220"/>
            </a:xfrm>
            <a:prstGeom prst="rect">
              <a:avLst/>
            </a:prstGeom>
            <a:noFill/>
            <a:ln w="9525">
              <a:noFill/>
              <a:miter lim="800000"/>
              <a:headEnd/>
              <a:tailEnd/>
            </a:ln>
          </p:spPr>
          <p:txBody>
            <a:bodyPr>
              <a:spAutoFit/>
            </a:bodyPr>
            <a:lstStyle/>
            <a:p>
              <a:r>
                <a:rPr lang="en-US" sz="1400">
                  <a:solidFill>
                    <a:srgbClr val="000099"/>
                  </a:solidFill>
                </a:rPr>
                <a:t>bind socket to local port number 12000</a:t>
              </a:r>
            </a:p>
          </p:txBody>
        </p:sp>
        <p:cxnSp>
          <p:nvCxnSpPr>
            <p:cNvPr id="102421" name="Straight Connector 30"/>
            <p:cNvCxnSpPr>
              <a:cxnSpLocks noChangeShapeType="1"/>
            </p:cNvCxnSpPr>
            <p:nvPr/>
          </p:nvCxnSpPr>
          <p:spPr bwMode="auto">
            <a:xfrm>
              <a:off x="1982674" y="3169104"/>
              <a:ext cx="727529" cy="2721"/>
            </a:xfrm>
            <a:prstGeom prst="line">
              <a:avLst/>
            </a:prstGeom>
            <a:noFill/>
            <a:ln w="12700">
              <a:solidFill>
                <a:srgbClr val="CC0000"/>
              </a:solidFill>
              <a:round/>
              <a:headEnd/>
              <a:tailEnd type="triangle" w="med" len="med"/>
            </a:ln>
          </p:spPr>
        </p:cxnSp>
      </p:grpSp>
      <p:grpSp>
        <p:nvGrpSpPr>
          <p:cNvPr id="4" name="Group 15"/>
          <p:cNvGrpSpPr>
            <a:grpSpLocks/>
          </p:cNvGrpSpPr>
          <p:nvPr/>
        </p:nvGrpSpPr>
        <p:grpSpPr bwMode="auto">
          <a:xfrm>
            <a:off x="182563" y="3789363"/>
            <a:ext cx="2527300" cy="298450"/>
            <a:chOff x="182564" y="3788573"/>
            <a:chExt cx="2528092" cy="299227"/>
          </a:xfrm>
        </p:grpSpPr>
        <p:sp>
          <p:nvSpPr>
            <p:cNvPr id="102418" name="TextBox 34"/>
            <p:cNvSpPr txBox="1">
              <a:spLocks noChangeArrowheads="1"/>
            </p:cNvSpPr>
            <p:nvPr/>
          </p:nvSpPr>
          <p:spPr bwMode="auto">
            <a:xfrm>
              <a:off x="182564" y="3788573"/>
              <a:ext cx="1194763" cy="299227"/>
            </a:xfrm>
            <a:prstGeom prst="rect">
              <a:avLst/>
            </a:prstGeom>
            <a:noFill/>
            <a:ln w="9525">
              <a:noFill/>
              <a:miter lim="800000"/>
              <a:headEnd/>
              <a:tailEnd/>
            </a:ln>
          </p:spPr>
          <p:txBody>
            <a:bodyPr>
              <a:spAutoFit/>
            </a:bodyPr>
            <a:lstStyle/>
            <a:p>
              <a:pPr>
                <a:lnSpc>
                  <a:spcPts val="1600"/>
                </a:lnSpc>
              </a:pPr>
              <a:r>
                <a:rPr lang="en-US" sz="1400">
                  <a:solidFill>
                    <a:srgbClr val="000099"/>
                  </a:solidFill>
                </a:rPr>
                <a:t>loop forever</a:t>
              </a:r>
            </a:p>
          </p:txBody>
        </p:sp>
        <p:cxnSp>
          <p:nvCxnSpPr>
            <p:cNvPr id="102419" name="Straight Connector 35"/>
            <p:cNvCxnSpPr>
              <a:cxnSpLocks noChangeShapeType="1"/>
            </p:cNvCxnSpPr>
            <p:nvPr/>
          </p:nvCxnSpPr>
          <p:spPr bwMode="auto">
            <a:xfrm flipV="1">
              <a:off x="1266031" y="3964781"/>
              <a:ext cx="1444625" cy="3969"/>
            </a:xfrm>
            <a:prstGeom prst="line">
              <a:avLst/>
            </a:prstGeom>
            <a:noFill/>
            <a:ln w="12700">
              <a:solidFill>
                <a:srgbClr val="CC0000"/>
              </a:solidFill>
              <a:round/>
              <a:headEnd/>
              <a:tailEnd type="triangle" w="med" len="med"/>
            </a:ln>
          </p:spPr>
        </p:cxnSp>
      </p:grpSp>
      <p:grpSp>
        <p:nvGrpSpPr>
          <p:cNvPr id="5" name="Group 17"/>
          <p:cNvGrpSpPr>
            <a:grpSpLocks/>
          </p:cNvGrpSpPr>
          <p:nvPr/>
        </p:nvGrpSpPr>
        <p:grpSpPr bwMode="auto">
          <a:xfrm>
            <a:off x="176213" y="4151313"/>
            <a:ext cx="2743200" cy="708025"/>
            <a:chOff x="176621" y="4151971"/>
            <a:chExt cx="2743174" cy="707869"/>
          </a:xfrm>
        </p:grpSpPr>
        <p:sp>
          <p:nvSpPr>
            <p:cNvPr id="102416" name="TextBox 36"/>
            <p:cNvSpPr txBox="1">
              <a:spLocks noChangeArrowheads="1"/>
            </p:cNvSpPr>
            <p:nvPr/>
          </p:nvSpPr>
          <p:spPr bwMode="auto">
            <a:xfrm>
              <a:off x="176621" y="4151971"/>
              <a:ext cx="2349500" cy="707869"/>
            </a:xfrm>
            <a:prstGeom prst="rect">
              <a:avLst/>
            </a:prstGeom>
            <a:noFill/>
            <a:ln w="9525">
              <a:noFill/>
              <a:miter lim="800000"/>
              <a:headEnd/>
              <a:tailEnd/>
            </a:ln>
          </p:spPr>
          <p:txBody>
            <a:bodyPr>
              <a:spAutoFit/>
            </a:bodyPr>
            <a:lstStyle/>
            <a:p>
              <a:pPr>
                <a:lnSpc>
                  <a:spcPts val="1600"/>
                </a:lnSpc>
              </a:pPr>
              <a:r>
                <a:rPr lang="en-US" sz="1400">
                  <a:solidFill>
                    <a:srgbClr val="000099"/>
                  </a:solidFill>
                </a:rPr>
                <a:t>Read from UDP socket into message, getting client</a:t>
              </a:r>
              <a:r>
                <a:rPr lang="en-US" altLang="en-US" sz="1400">
                  <a:solidFill>
                    <a:srgbClr val="000099"/>
                  </a:solidFill>
                </a:rPr>
                <a:t>’</a:t>
              </a:r>
              <a:r>
                <a:rPr lang="en-US" sz="1400">
                  <a:solidFill>
                    <a:srgbClr val="000099"/>
                  </a:solidFill>
                </a:rPr>
                <a:t>s address (client IP and port)</a:t>
              </a:r>
            </a:p>
          </p:txBody>
        </p:sp>
        <p:cxnSp>
          <p:nvCxnSpPr>
            <p:cNvPr id="102417" name="Straight Connector 39"/>
            <p:cNvCxnSpPr>
              <a:cxnSpLocks noChangeShapeType="1"/>
            </p:cNvCxnSpPr>
            <p:nvPr/>
          </p:nvCxnSpPr>
          <p:spPr bwMode="auto">
            <a:xfrm flipV="1">
              <a:off x="1981317" y="4399595"/>
              <a:ext cx="938478" cy="1261"/>
            </a:xfrm>
            <a:prstGeom prst="line">
              <a:avLst/>
            </a:prstGeom>
            <a:noFill/>
            <a:ln w="12700">
              <a:solidFill>
                <a:srgbClr val="CC0000"/>
              </a:solidFill>
              <a:round/>
              <a:headEnd/>
              <a:tailEnd type="triangle" w="med" len="med"/>
            </a:ln>
          </p:spPr>
        </p:cxnSp>
      </p:grpSp>
      <p:grpSp>
        <p:nvGrpSpPr>
          <p:cNvPr id="6" name="Group 18"/>
          <p:cNvGrpSpPr>
            <a:grpSpLocks/>
          </p:cNvGrpSpPr>
          <p:nvPr/>
        </p:nvGrpSpPr>
        <p:grpSpPr bwMode="auto">
          <a:xfrm>
            <a:off x="312738" y="4948238"/>
            <a:ext cx="2695575" cy="523875"/>
            <a:chOff x="212916" y="4997129"/>
            <a:chExt cx="2696483" cy="523220"/>
          </a:xfrm>
        </p:grpSpPr>
        <p:sp>
          <p:nvSpPr>
            <p:cNvPr id="102414" name="TextBox 61"/>
            <p:cNvSpPr txBox="1">
              <a:spLocks noChangeArrowheads="1"/>
            </p:cNvSpPr>
            <p:nvPr/>
          </p:nvSpPr>
          <p:spPr bwMode="auto">
            <a:xfrm>
              <a:off x="212916" y="4997129"/>
              <a:ext cx="2349500" cy="523220"/>
            </a:xfrm>
            <a:prstGeom prst="rect">
              <a:avLst/>
            </a:prstGeom>
            <a:noFill/>
            <a:ln w="9525">
              <a:noFill/>
              <a:miter lim="800000"/>
              <a:headEnd/>
              <a:tailEnd/>
            </a:ln>
          </p:spPr>
          <p:txBody>
            <a:bodyPr>
              <a:spAutoFit/>
            </a:bodyPr>
            <a:lstStyle/>
            <a:p>
              <a:r>
                <a:rPr lang="en-US" sz="1400">
                  <a:solidFill>
                    <a:srgbClr val="000099"/>
                  </a:solidFill>
                </a:rPr>
                <a:t>send upper case string back to this client</a:t>
              </a:r>
            </a:p>
          </p:txBody>
        </p:sp>
        <p:cxnSp>
          <p:nvCxnSpPr>
            <p:cNvPr id="102415" name="Straight Connector 62"/>
            <p:cNvCxnSpPr>
              <a:cxnSpLocks noChangeShapeType="1"/>
            </p:cNvCxnSpPr>
            <p:nvPr/>
          </p:nvCxnSpPr>
          <p:spPr bwMode="auto">
            <a:xfrm>
              <a:off x="2147293" y="5106673"/>
              <a:ext cx="762106" cy="1209"/>
            </a:xfrm>
            <a:prstGeom prst="line">
              <a:avLst/>
            </a:prstGeom>
            <a:noFill/>
            <a:ln w="12700">
              <a:solidFill>
                <a:srgbClr val="CC0000"/>
              </a:solidFill>
              <a:round/>
              <a:headEnd/>
              <a:tailEnd type="triangle" w="med" len="med"/>
            </a:ln>
          </p:spPr>
        </p:cxnSp>
      </p:grpSp>
      <p:pic>
        <p:nvPicPr>
          <p:cNvPr id="102412" name="Picture 17" descr="underline_base"/>
          <p:cNvPicPr>
            <a:picLocks noChangeArrowheads="1"/>
          </p:cNvPicPr>
          <p:nvPr/>
        </p:nvPicPr>
        <p:blipFill>
          <a:blip r:embed="rId2"/>
          <a:srcRect/>
          <a:stretch>
            <a:fillRect/>
          </a:stretch>
        </p:blipFill>
        <p:spPr bwMode="auto">
          <a:xfrm>
            <a:off x="601663" y="782638"/>
            <a:ext cx="4570412" cy="173037"/>
          </a:xfrm>
          <a:prstGeom prst="rect">
            <a:avLst/>
          </a:prstGeom>
          <a:noFill/>
          <a:ln w="9525">
            <a:noFill/>
            <a:miter lim="800000"/>
            <a:headEnd/>
            <a:tailEnd/>
          </a:ln>
        </p:spPr>
      </p:pic>
      <p:sp>
        <p:nvSpPr>
          <p:cNvPr id="7" name="Veri Yer Tutucusu 6"/>
          <p:cNvSpPr>
            <a:spLocks noGrp="1"/>
          </p:cNvSpPr>
          <p:nvPr>
            <p:ph type="dt" sz="quarter" idx="10"/>
          </p:nvPr>
        </p:nvSpPr>
        <p:spPr/>
        <p:txBody>
          <a:bodyPr/>
          <a:lstStyle/>
          <a:p>
            <a:pPr>
              <a:defRPr/>
            </a:pPr>
            <a:fld id="{0A8F43F0-939F-4F6B-8907-35928E3F3835}" type="datetime1">
              <a:rPr/>
              <a:pPr>
                <a:defRPr/>
              </a:pPr>
              <a:t>10/16/2012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nodeType="clickEffect">
                                  <p:stCondLst>
                                    <p:cond delay="0"/>
                                  </p:stCondLst>
                                  <p:childTnLst>
                                    <p:animEffect transition="out" filter="dissolv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xit" presetSubtype="0" fill="hold" nodeType="clickEffect">
                                  <p:stCondLst>
                                    <p:cond delay="0"/>
                                  </p:stCondLst>
                                  <p:childTnLst>
                                    <p:animEffect transition="out" filter="dissolv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nodeType="clickEffect">
                                  <p:stCondLst>
                                    <p:cond delay="0"/>
                                  </p:stCondLst>
                                  <p:childTnLst>
                                    <p:animEffect transition="out" filter="dissolv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noFill/>
        <a:ln w="12700" cap="flat" cmpd="sng" algn="ctr">
          <a:solidFill>
            <a:schemeClr val="tx1"/>
          </a:solidFill>
          <a:prstDash val="solid"/>
          <a:round/>
          <a:headEnd type="none" w="med" len="med"/>
          <a:tailEnd type="triangle"/>
        </a:ln>
        <a:effec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9915</TotalTime>
  <Words>8125</Words>
  <Application>Microsoft Office PowerPoint</Application>
  <PresentationFormat>Ekran Gösterisi (4:3)</PresentationFormat>
  <Paragraphs>2069</Paragraphs>
  <Slides>105</Slides>
  <Notes>81</Notes>
  <HiddenSlides>0</HiddenSlides>
  <MMClips>0</MMClips>
  <ScaleCrop>false</ScaleCrop>
  <HeadingPairs>
    <vt:vector size="8" baseType="variant">
      <vt:variant>
        <vt:lpstr>Kullanılan Yazı Tipleri</vt:lpstr>
      </vt:variant>
      <vt:variant>
        <vt:i4>11</vt:i4>
      </vt:variant>
      <vt:variant>
        <vt:lpstr>Tema</vt:lpstr>
      </vt:variant>
      <vt:variant>
        <vt:i4>1</vt:i4>
      </vt:variant>
      <vt:variant>
        <vt:lpstr>Katıştırılmış OLE Hizmet Programları</vt:lpstr>
      </vt:variant>
      <vt:variant>
        <vt:i4>1</vt:i4>
      </vt:variant>
      <vt:variant>
        <vt:lpstr>Slayt Başlıkları</vt:lpstr>
      </vt:variant>
      <vt:variant>
        <vt:i4>105</vt:i4>
      </vt:variant>
    </vt:vector>
  </HeadingPairs>
  <TitlesOfParts>
    <vt:vector size="118" baseType="lpstr">
      <vt:lpstr>Arial</vt:lpstr>
      <vt:lpstr>ＭＳ Ｐゴシック</vt:lpstr>
      <vt:lpstr>ZapfDingbats</vt:lpstr>
      <vt:lpstr>Gill Sans MT</vt:lpstr>
      <vt:lpstr>Wingdings</vt:lpstr>
      <vt:lpstr>Comic Sans MS</vt:lpstr>
      <vt:lpstr>Times New Roman</vt:lpstr>
      <vt:lpstr>Californian FB</vt:lpstr>
      <vt:lpstr>Tahoma</vt:lpstr>
      <vt:lpstr>Courier New</vt:lpstr>
      <vt:lpstr>Symbol</vt:lpstr>
      <vt:lpstr>Default Design</vt:lpstr>
      <vt:lpstr>Microsoft Office Excel Chart</vt:lpstr>
      <vt:lpstr>Slayt 1</vt:lpstr>
      <vt:lpstr>Chapter 2: outline</vt:lpstr>
      <vt:lpstr>Chapter 2: application layer</vt:lpstr>
      <vt:lpstr>Some network apps</vt:lpstr>
      <vt:lpstr>Creating a network app</vt:lpstr>
      <vt:lpstr>Application architectures</vt:lpstr>
      <vt:lpstr>Client-server architecture</vt:lpstr>
      <vt:lpstr>P2P architecture</vt:lpstr>
      <vt:lpstr>Processes communicating</vt:lpstr>
      <vt:lpstr>Sockets</vt:lpstr>
      <vt:lpstr>Addressing processes</vt:lpstr>
      <vt:lpstr>App-layer protocol defines</vt:lpstr>
      <vt:lpstr>What transport service does an app need?</vt:lpstr>
      <vt:lpstr>Transport service requirements: common apps</vt:lpstr>
      <vt:lpstr>Internet transport protocols services</vt:lpstr>
      <vt:lpstr>Internet apps:  application, transport protocols</vt:lpstr>
      <vt:lpstr>Securing TCP</vt:lpstr>
      <vt:lpstr>Chapter 2: outline</vt:lpstr>
      <vt:lpstr>Web and HTTP</vt:lpstr>
      <vt:lpstr>HTTP overview</vt:lpstr>
      <vt:lpstr>HTTP overview (continued)</vt:lpstr>
      <vt:lpstr>HTTP connections</vt:lpstr>
      <vt:lpstr>Non-persistent HTTP</vt:lpstr>
      <vt:lpstr>Non-persistent HTTP (cont.)</vt:lpstr>
      <vt:lpstr>Non-persistent HTTP: response time</vt:lpstr>
      <vt:lpstr>Persistent HTTP</vt:lpstr>
      <vt:lpstr>HTTP request message</vt:lpstr>
      <vt:lpstr>HTTP request message: general format</vt:lpstr>
      <vt:lpstr>Uploading form input</vt:lpstr>
      <vt:lpstr>Method types</vt:lpstr>
      <vt:lpstr>HTTP response message</vt:lpstr>
      <vt:lpstr>HTTP response status codes</vt:lpstr>
      <vt:lpstr>Trying out HTTP (client side) for yourself</vt:lpstr>
      <vt:lpstr>User-server state: cookies</vt:lpstr>
      <vt:lpstr>Cookies: keeping “state” (cont.)</vt:lpstr>
      <vt:lpstr>Cookies (continued)</vt:lpstr>
      <vt:lpstr>Web caches (proxy server)</vt:lpstr>
      <vt:lpstr>More about Web caching</vt:lpstr>
      <vt:lpstr>Caching example: </vt:lpstr>
      <vt:lpstr>Caching example: fatter access link </vt:lpstr>
      <vt:lpstr>Caching example: install local cache </vt:lpstr>
      <vt:lpstr>Caching example: install local cache </vt:lpstr>
      <vt:lpstr>Conditional GET </vt:lpstr>
      <vt:lpstr>Chapter 2: outline</vt:lpstr>
      <vt:lpstr>FTP: the file transfer protocol</vt:lpstr>
      <vt:lpstr>FTP: separate control, data connections</vt:lpstr>
      <vt:lpstr>FTP commands, responses</vt:lpstr>
      <vt:lpstr>Chapter 2: outline</vt:lpstr>
      <vt:lpstr>Electronic mail</vt:lpstr>
      <vt:lpstr>Electronic mail: mail servers</vt:lpstr>
      <vt:lpstr>Electronic Mail: SMTP [RFC 2821]</vt:lpstr>
      <vt:lpstr>Scenario: Alice sends message to Bob</vt:lpstr>
      <vt:lpstr>Sample SMTP interaction</vt:lpstr>
      <vt:lpstr>Try SMTP interaction for yourself:</vt:lpstr>
      <vt:lpstr>SMTP: final words</vt:lpstr>
      <vt:lpstr>Mail message format</vt:lpstr>
      <vt:lpstr>Mail access protocols</vt:lpstr>
      <vt:lpstr>POP3 protocol</vt:lpstr>
      <vt:lpstr>POP3 (more) and IMAP</vt:lpstr>
      <vt:lpstr>Chapter 2: outline</vt:lpstr>
      <vt:lpstr>DNS: domain name system</vt:lpstr>
      <vt:lpstr>DNS: services, structure </vt:lpstr>
      <vt:lpstr>DNS: a distributed, hierarchical database</vt:lpstr>
      <vt:lpstr>DNS: root name servers</vt:lpstr>
      <vt:lpstr>TLD, authoritative servers</vt:lpstr>
      <vt:lpstr>Local DNS name server</vt:lpstr>
      <vt:lpstr>DNS name  resolution example</vt:lpstr>
      <vt:lpstr>Slayt 68</vt:lpstr>
      <vt:lpstr>DNS: caching, updating records</vt:lpstr>
      <vt:lpstr>DNS records</vt:lpstr>
      <vt:lpstr>DNS protocol, messages</vt:lpstr>
      <vt:lpstr>Slayt 72</vt:lpstr>
      <vt:lpstr>Inserting records into DNS</vt:lpstr>
      <vt:lpstr>Attacking DNS</vt:lpstr>
      <vt:lpstr>Chapter 2: outline</vt:lpstr>
      <vt:lpstr>Pure P2P architecture</vt:lpstr>
      <vt:lpstr>File distribution: client-server vs P2P</vt:lpstr>
      <vt:lpstr>File distribution time: client-server</vt:lpstr>
      <vt:lpstr>File distribution time: P2P</vt:lpstr>
      <vt:lpstr>Slayt 80</vt:lpstr>
      <vt:lpstr>P2P file distribution: BitTorrent </vt:lpstr>
      <vt:lpstr>Slayt 82</vt:lpstr>
      <vt:lpstr>BitTorrent: requesting, sending file chunks</vt:lpstr>
      <vt:lpstr>BitTorrent: tit-for-tat</vt:lpstr>
      <vt:lpstr>Distributed Hash Table (DHT)</vt:lpstr>
      <vt:lpstr>Q: how to assign keys to peers?</vt:lpstr>
      <vt:lpstr>DHT identifiers</vt:lpstr>
      <vt:lpstr>Assign keys to peers</vt:lpstr>
      <vt:lpstr>Circular DHT (1)</vt:lpstr>
      <vt:lpstr>Circular DHT (1)</vt:lpstr>
      <vt:lpstr>Circular DHT with shortcuts</vt:lpstr>
      <vt:lpstr>Peer churn</vt:lpstr>
      <vt:lpstr>Chapter 2: outline</vt:lpstr>
      <vt:lpstr>Socket programming </vt:lpstr>
      <vt:lpstr>Socket programming </vt:lpstr>
      <vt:lpstr>Socket programming with UDP</vt:lpstr>
      <vt:lpstr>Client/server socket interaction: UDP</vt:lpstr>
      <vt:lpstr>Slayt 98</vt:lpstr>
      <vt:lpstr>Slayt 99</vt:lpstr>
      <vt:lpstr>Socket programming with TCP</vt:lpstr>
      <vt:lpstr>Client/server socket interaction: TCP</vt:lpstr>
      <vt:lpstr>Slayt 102</vt:lpstr>
      <vt:lpstr>Slayt 103</vt:lpstr>
      <vt:lpstr>Chapter 2: summary</vt:lpstr>
      <vt:lpstr>Slayt 105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2</dc:title>
  <dc:creator>Jim Kurose and Keith Ross</dc:creator>
  <cp:lastModifiedBy>user</cp:lastModifiedBy>
  <cp:revision>313</cp:revision>
  <cp:lastPrinted>2011-09-19T12:20:55Z</cp:lastPrinted>
  <dcterms:created xsi:type="dcterms:W3CDTF">1999-10-08T19:08:27Z</dcterms:created>
  <dcterms:modified xsi:type="dcterms:W3CDTF">2012-10-16T07:46:46Z</dcterms:modified>
</cp:coreProperties>
</file>