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499" r:id="rId2"/>
    <p:sldId id="256" r:id="rId3"/>
    <p:sldId id="365" r:id="rId4"/>
    <p:sldId id="258" r:id="rId5"/>
    <p:sldId id="368" r:id="rId6"/>
    <p:sldId id="259" r:id="rId7"/>
    <p:sldId id="466" r:id="rId8"/>
    <p:sldId id="467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  <p:sldId id="471" r:id="rId21"/>
    <p:sldId id="408" r:id="rId22"/>
    <p:sldId id="446" r:id="rId23"/>
    <p:sldId id="447" r:id="rId24"/>
    <p:sldId id="409" r:id="rId25"/>
    <p:sldId id="410" r:id="rId26"/>
    <p:sldId id="411" r:id="rId27"/>
    <p:sldId id="412" r:id="rId28"/>
    <p:sldId id="477" r:id="rId29"/>
    <p:sldId id="413" r:id="rId30"/>
    <p:sldId id="414" r:id="rId31"/>
    <p:sldId id="415" r:id="rId32"/>
    <p:sldId id="454" r:id="rId33"/>
    <p:sldId id="417" r:id="rId34"/>
    <p:sldId id="418" r:id="rId35"/>
    <p:sldId id="419" r:id="rId36"/>
    <p:sldId id="420" r:id="rId37"/>
    <p:sldId id="453" r:id="rId38"/>
    <p:sldId id="452" r:id="rId39"/>
    <p:sldId id="423" r:id="rId40"/>
    <p:sldId id="472" r:id="rId41"/>
    <p:sldId id="473" r:id="rId42"/>
    <p:sldId id="456" r:id="rId43"/>
    <p:sldId id="427" r:id="rId44"/>
    <p:sldId id="428" r:id="rId45"/>
    <p:sldId id="429" r:id="rId46"/>
    <p:sldId id="457" r:id="rId47"/>
    <p:sldId id="458" r:id="rId48"/>
    <p:sldId id="431" r:id="rId49"/>
    <p:sldId id="432" r:id="rId50"/>
    <p:sldId id="433" r:id="rId51"/>
    <p:sldId id="434" r:id="rId52"/>
    <p:sldId id="459" r:id="rId53"/>
    <p:sldId id="436" r:id="rId54"/>
    <p:sldId id="437" r:id="rId55"/>
    <p:sldId id="474" r:id="rId56"/>
    <p:sldId id="475" r:id="rId57"/>
    <p:sldId id="320" r:id="rId58"/>
    <p:sldId id="321" r:id="rId59"/>
    <p:sldId id="322" r:id="rId60"/>
    <p:sldId id="485" r:id="rId61"/>
    <p:sldId id="378" r:id="rId62"/>
    <p:sldId id="379" r:id="rId63"/>
    <p:sldId id="381" r:id="rId64"/>
    <p:sldId id="476" r:id="rId65"/>
    <p:sldId id="383" r:id="rId66"/>
    <p:sldId id="384" r:id="rId67"/>
    <p:sldId id="478" r:id="rId68"/>
    <p:sldId id="326" r:id="rId69"/>
    <p:sldId id="480" r:id="rId70"/>
    <p:sldId id="325" r:id="rId71"/>
    <p:sldId id="386" r:id="rId72"/>
    <p:sldId id="451" r:id="rId73"/>
    <p:sldId id="481" r:id="rId74"/>
    <p:sldId id="482" r:id="rId75"/>
    <p:sldId id="483" r:id="rId76"/>
    <p:sldId id="484" r:id="rId77"/>
    <p:sldId id="486" r:id="rId78"/>
    <p:sldId id="487" r:id="rId79"/>
    <p:sldId id="488" r:id="rId80"/>
    <p:sldId id="489" r:id="rId81"/>
    <p:sldId id="490" r:id="rId82"/>
    <p:sldId id="492" r:id="rId83"/>
    <p:sldId id="491" r:id="rId84"/>
    <p:sldId id="493" r:id="rId85"/>
    <p:sldId id="334" r:id="rId86"/>
    <p:sldId id="494" r:id="rId87"/>
    <p:sldId id="495" r:id="rId88"/>
    <p:sldId id="461" r:id="rId89"/>
    <p:sldId id="496" r:id="rId90"/>
    <p:sldId id="497" r:id="rId91"/>
    <p:sldId id="464" r:id="rId92"/>
    <p:sldId id="465" r:id="rId93"/>
    <p:sldId id="338" r:id="rId94"/>
    <p:sldId id="339" r:id="rId95"/>
    <p:sldId id="340" r:id="rId96"/>
    <p:sldId id="341" r:id="rId97"/>
    <p:sldId id="342" r:id="rId98"/>
    <p:sldId id="498" r:id="rId99"/>
    <p:sldId id="395" r:id="rId100"/>
    <p:sldId id="394" r:id="rId101"/>
    <p:sldId id="398" r:id="rId102"/>
    <p:sldId id="397" r:id="rId103"/>
    <p:sldId id="399" r:id="rId104"/>
    <p:sldId id="400" r:id="rId105"/>
    <p:sldId id="443" r:id="rId106"/>
    <p:sldId id="444" r:id="rId107"/>
    <p:sldId id="347" r:id="rId108"/>
    <p:sldId id="348" r:id="rId109"/>
    <p:sldId id="401" r:id="rId110"/>
    <p:sldId id="354" r:id="rId111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A450B46-BAB1-4855-B7F0-3B65534EA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668AA66-10FE-479B-8CF6-D5F68C9E9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6D55F3F-B6F2-4B79-B7E5-C246793E798F}" type="slidenum">
              <a:rPr lang="en-US" sz="1200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2E0198D-D2AB-43DB-BEFA-3AC310E7E715}" type="slidenum">
              <a:rPr lang="en-US" sz="1200" smtClean="0">
                <a:latin typeface="Times New Roman" pitchFamily="18" charset="0"/>
              </a:rPr>
              <a:pPr>
                <a:defRPr/>
              </a:pPr>
              <a:t>68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16A9BC8-2AB6-4C90-9A10-BEAF75CB0F8C}" type="slidenum">
              <a:rPr lang="en-US" sz="1200" smtClean="0">
                <a:latin typeface="Times New Roman" pitchFamily="18" charset="0"/>
              </a:rPr>
              <a:pPr>
                <a:defRPr/>
              </a:pPr>
              <a:t>69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2083F6F-4205-4C35-919C-974B7ABB4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FB9F2F6-1266-46D0-A5C8-DDA326155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39CA58B-75DE-45AB-8B77-63A98CED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B521F49-0D45-4961-9FA9-DCAB2E58D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88D1602-357B-45C1-9CDF-665953A6E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383338"/>
            <a:ext cx="1905000" cy="3000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Computer Networks</a:t>
            </a:r>
            <a:endParaRPr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16913" y="6454775"/>
            <a:ext cx="676275" cy="276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3-</a:t>
            </a:r>
            <a:fld id="{4C4B6B02-8E6C-4B5D-93F4-9C275683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D804C6C-FB08-4FEC-9354-7231A8D16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7A3C4A0-CDF7-4B20-B9E1-E10D05985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0419FF4-2C41-4550-A9CF-F45DD3B48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5FDF34-ED62-4123-9C43-5DADF28B8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B516E88-9D05-467C-A418-CE713185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383338"/>
            <a:ext cx="190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2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/>
              <a:t>Computer Networks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8950" y="6424613"/>
            <a:ext cx="28956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46838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3-</a:t>
            </a:r>
            <a:fld id="{61AA52EF-D872-461A-A3DB-F631296F6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Tahoma" charset="0"/>
              </a:rPr>
              <a:t>Transport Layer</a:t>
            </a:r>
            <a:endParaRPr lang="en-US" sz="1200" dirty="0"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>
                <a:cs typeface="Arial" pitchFamily="34" charset="0"/>
              </a:rPr>
              <a:t>3-</a:t>
            </a:r>
            <a:fld id="{E5CF9441-6E6C-45A2-AD1E-DD006E7DE533}" type="slidenum">
              <a:rPr lang="en-US" sz="1200" smtClean="0">
                <a:cs typeface="Arial" pitchFamily="34" charset="0"/>
              </a:rPr>
              <a:pPr>
                <a:defRPr/>
              </a:pPr>
              <a:t>1</a:t>
            </a:fld>
            <a:endParaRPr lang="en-US" sz="1200" smtClean="0">
              <a:cs typeface="Arial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>
              <a:lnSpc>
                <a:spcPct val="85000"/>
              </a:lnSpc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3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Transport Layer</a:t>
            </a:r>
          </a:p>
        </p:txBody>
      </p:sp>
      <p:pic>
        <p:nvPicPr>
          <p:cNvPr id="3077" name="Picture 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4273550" y="3078163"/>
            <a:ext cx="3767138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tr-TR" sz="2800" i="1">
                <a:solidFill>
                  <a:srgbClr val="0070C0"/>
                </a:solidFill>
                <a:latin typeface="Gill Sans MT" pitchFamily="34" charset="0"/>
              </a:rPr>
              <a:t>Dr. Cemal Gemci</a:t>
            </a:r>
          </a:p>
          <a:p>
            <a:pPr eaLnBrk="1" hangingPunct="1">
              <a:lnSpc>
                <a:spcPct val="85000"/>
              </a:lnSpc>
            </a:pPr>
            <a:r>
              <a:rPr lang="tr-TR" sz="2800" i="1">
                <a:solidFill>
                  <a:srgbClr val="0070C0"/>
                </a:solidFill>
                <a:latin typeface="Gill Sans MT" pitchFamily="34" charset="0"/>
              </a:rPr>
              <a:t>cgemci@baskent.edu.tr</a:t>
            </a:r>
            <a:endParaRPr lang="en-US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7EE9996-80FF-4D47-83C7-34088F401CE0}" type="slidenum">
              <a:rPr lang="en-US" sz="1200" smtClean="0"/>
              <a:pPr>
                <a:defRPr/>
              </a:pPr>
              <a:t>10</a:t>
            </a:fld>
            <a:endParaRPr lang="en-US" sz="1200" smtClean="0"/>
          </a:p>
        </p:txBody>
      </p:sp>
      <p:pic>
        <p:nvPicPr>
          <p:cNvPr id="12292" name="Picture 1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347663" indent="-290513"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recall:</a:t>
            </a:r>
            <a:r>
              <a:rPr lang="en-US">
                <a:cs typeface="+mn-cs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cs typeface="+mn-cs"/>
              </a:rPr>
              <a:t>12534</a:t>
            </a:r>
            <a:r>
              <a:rPr lang="en-US" sz="2000" b="1">
                <a:latin typeface="Courier New" charset="0"/>
                <a:cs typeface="+mn-cs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latin typeface="Courier New" charset="0"/>
              <a:ea typeface="ＭＳ Ｐゴシック" charset="0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latin typeface="Gill Sans MT" charset="0"/>
                <a:ea typeface="ＭＳ Ｐゴシック" charset="0"/>
              </a:rPr>
              <a:t>recall:</a:t>
            </a:r>
            <a:r>
              <a:rPr lang="en-US" sz="2800"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1B87342-6370-4424-AFB7-0FB81B6CFA47}" type="slidenum">
              <a:rPr lang="en-US" sz="1200" smtClean="0"/>
              <a:pPr>
                <a:defRPr/>
              </a:pPr>
              <a:t>100</a:t>
            </a:fld>
            <a:endParaRPr lang="en-US" sz="1200" smtClean="0"/>
          </a:p>
        </p:txBody>
      </p:sp>
      <p:pic>
        <p:nvPicPr>
          <p:cNvPr id="104452" name="Picture 8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sender limits transmission: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>
                <a:cs typeface="+mn-cs"/>
              </a:rPr>
              <a:t> is dynamic, function of perceived network congestion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4494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ACKed</a:t>
            </a:r>
          </a:p>
        </p:txBody>
      </p:sp>
      <p:sp>
        <p:nvSpPr>
          <p:cNvPr id="102449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sent, not-yet ACKed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(</a:t>
            </a:r>
            <a:r>
              <a:rPr lang="ja-JP" altLang="en-US" sz="1400" smtClean="0"/>
              <a:t>“</a:t>
            </a:r>
            <a:r>
              <a:rPr lang="en-US" altLang="ja-JP" sz="1400" smtClean="0"/>
              <a:t>in-flight</a:t>
            </a:r>
            <a:r>
              <a:rPr lang="ja-JP" altLang="en-US" sz="1400" smtClean="0"/>
              <a:t>”</a:t>
            </a:r>
            <a:r>
              <a:rPr lang="en-US" altLang="ja-JP" sz="1400" smtClean="0"/>
              <a:t>)</a:t>
            </a:r>
            <a:endParaRPr lang="en-US" sz="1400" smtClean="0"/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last byte sent</a:t>
            </a: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 smtClean="0">
                <a:latin typeface="Courier New" charset="0"/>
              </a:rPr>
              <a:t>cwnd</a:t>
            </a:r>
            <a:endParaRPr lang="en-US" sz="1400" b="1" i="1" smtClean="0">
              <a:latin typeface="Courier New" charset="0"/>
            </a:endParaRPr>
          </a:p>
        </p:txBody>
      </p:sp>
      <p:grpSp>
        <p:nvGrpSpPr>
          <p:cNvPr id="104500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4501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54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25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4502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55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</a:rPr>
              <a:t>LastByteSent-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</a:rPr>
              <a:t>	LastByteAcked</a:t>
            </a:r>
            <a:endParaRPr lang="en-US" sz="1800" smtClean="0">
              <a:latin typeface="Courier New" charset="0"/>
            </a:endParaRPr>
          </a:p>
        </p:txBody>
      </p:sp>
      <p:grpSp>
        <p:nvGrpSpPr>
          <p:cNvPr id="104504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/>
                <a:t>&lt;</a:t>
              </a: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latin typeface="Courier New" charset="0"/>
              </a:rPr>
              <a:t>cwnd</a:t>
            </a: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 smtClean="0"/>
              <a:t>sender sequence number space </a:t>
            </a: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Arial" charset="0"/>
              </a:rPr>
              <a:t>rate</a:t>
            </a:r>
          </a:p>
        </p:txBody>
      </p:sp>
      <p:grpSp>
        <p:nvGrpSpPr>
          <p:cNvPr id="104509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~</a:t>
              </a: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~</a:t>
              </a:r>
            </a:p>
          </p:txBody>
        </p:sp>
      </p:grpSp>
      <p:grpSp>
        <p:nvGrpSpPr>
          <p:cNvPr id="104510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cwnd</a:t>
              </a: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RTT</a:t>
              </a: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34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099871F-2E58-4EE4-82EB-29012D512068}" type="slidenum">
              <a:rPr lang="en-US" sz="1200" smtClean="0"/>
              <a:pPr>
                <a:defRPr/>
              </a:pPr>
              <a:t>101</a:t>
            </a:fld>
            <a:endParaRPr lang="en-US" sz="1200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Host A</a:t>
            </a: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one segment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RTT</a:t>
            </a:r>
            <a:endParaRPr lang="en-US" sz="1000" smtClean="0">
              <a:latin typeface="Arial" charset="0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Host B</a:t>
            </a: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05488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5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latin typeface="Arial" charset="0"/>
                </a:rPr>
                <a:t>time</a:t>
              </a:r>
              <a:endParaRPr lang="en-US" sz="1000" smtClean="0">
                <a:latin typeface="Arial" charset="0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two segments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103446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four segments</a:t>
            </a:r>
            <a:endParaRPr lang="en-US" sz="1000" smtClean="0">
              <a:latin typeface="Times New Roman" charset="0"/>
            </a:endParaRPr>
          </a:p>
        </p:txBody>
      </p:sp>
      <p:grpSp>
        <p:nvGrpSpPr>
          <p:cNvPr id="105495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5496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05497" name="Picture 3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498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05533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534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5499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05501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03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5504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06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08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11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5512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5513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15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5516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18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3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6F0F4550-7584-4F79-842D-53046B7F0228}" type="slidenum">
              <a:rPr lang="en-US" sz="1200" smtClean="0"/>
              <a:pPr>
                <a:defRPr/>
              </a:pPr>
              <a:t>102</a:t>
            </a:fld>
            <a:endParaRPr lang="en-US" sz="1200" smtClean="0"/>
          </a:p>
        </p:txBody>
      </p:sp>
      <p:pic>
        <p:nvPicPr>
          <p:cNvPr id="106500" name="Picture 1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detecting, reacting to loss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3200">
                <a:cs typeface="+mn-cs"/>
              </a:rPr>
              <a:t>loss indicated by timeout: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set to 1 MSS;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window then grows exponentially (as in slow start) to threshold,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>
                <a:cs typeface="+mn-cs"/>
              </a:rPr>
              <a:t>loss indicated by 3 duplicate ACKs: </a:t>
            </a:r>
            <a:r>
              <a:rPr lang="en-US">
                <a:cs typeface="+mn-cs"/>
              </a:rPr>
              <a:t>TCP RENO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dup ACKs indicate network capable of  delivering some segments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is cut in half window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>
                <a:cs typeface="+mn-cs"/>
              </a:rPr>
              <a:t>TCP Tahoe always sets </a:t>
            </a: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 sz="3200">
                <a:cs typeface="+mn-cs"/>
              </a:rPr>
              <a:t> to 1 (timeout or 3 duplicate acks)</a:t>
            </a:r>
          </a:p>
          <a:p>
            <a:pPr lvl="1">
              <a:buFont typeface="Wingdings" charset="0"/>
              <a:buChar char="§"/>
              <a:defRPr/>
            </a:pPr>
            <a:endParaRPr lang="en-US" sz="280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839D667-9DD1-45CC-99B4-65BCFC7AF978}" type="slidenum">
              <a:rPr lang="en-US" sz="1200" smtClean="0"/>
              <a:pPr>
                <a:defRPr/>
              </a:pPr>
              <a:t>103</a:t>
            </a:fld>
            <a:endParaRPr lang="en-US" sz="120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Q:</a:t>
            </a:r>
            <a:r>
              <a:rPr lang="en-US" sz="2400"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A:</a:t>
            </a:r>
            <a:r>
              <a:rPr lang="en-US" sz="2400">
                <a:cs typeface="+mn-cs"/>
              </a:rPr>
              <a:t> when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cs typeface="+mn-cs"/>
              </a:rPr>
              <a:t>Implementation:</a:t>
            </a: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variable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latin typeface="Courier New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on loss event,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latin typeface="Courier New" charset="0"/>
                <a:cs typeface="+mn-cs"/>
              </a:rPr>
              <a:t> </a:t>
            </a:r>
            <a:r>
              <a:rPr lang="en-US" sz="2400">
                <a:cs typeface="+mn-cs"/>
              </a:rPr>
              <a:t>just before loss event</a:t>
            </a: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7527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C54BDA49-7E52-4AAA-BCAB-D74075BAC05E}" type="slidenum">
              <a:rPr lang="en-US" sz="1200" smtClean="0"/>
              <a:pPr>
                <a:defRPr/>
              </a:pPr>
              <a:t>104</a:t>
            </a:fld>
            <a:endParaRPr lang="en-US" sz="1200" smtClean="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187325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Summary: TCP Congestion Control</a:t>
            </a:r>
          </a:p>
        </p:txBody>
      </p:sp>
      <p:grpSp>
        <p:nvGrpSpPr>
          <p:cNvPr id="274672" name="Group 240"/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108652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06605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606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607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604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4671" name="Group 239"/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06597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8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000" smtClean="0">
                  <a:latin typeface="Symbol" charset="0"/>
                </a:rPr>
                <a:t>L</a:t>
              </a:r>
              <a:endParaRPr lang="en-US" sz="1200" smtClean="0">
                <a:latin typeface="Symbol" charset="0"/>
              </a:endParaRPr>
            </a:p>
          </p:txBody>
        </p:sp>
        <p:sp>
          <p:nvSpPr>
            <p:cNvPr id="106599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49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06601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06602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74" name="Group 242"/>
          <p:cNvGrpSpPr>
            <a:grpSpLocks/>
          </p:cNvGrpSpPr>
          <p:nvPr/>
        </p:nvGrpSpPr>
        <p:grpSpPr bwMode="auto"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108632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06595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6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congestion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avoidance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</p:grpSp>
        <p:grpSp>
          <p:nvGrpSpPr>
            <p:cNvPr id="108633" name="Group 190"/>
            <p:cNvGrpSpPr>
              <a:grpSpLocks/>
            </p:cNvGrpSpPr>
            <p:nvPr/>
          </p:nvGrpSpPr>
          <p:grpSpPr bwMode="auto"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106591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cwnd + MSS    (MSS/cwnd)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i="1" smtClean="0">
                  <a:latin typeface="Arial" charset="0"/>
                </a:endParaRPr>
              </a:p>
            </p:txBody>
          </p:sp>
          <p:sp>
            <p:nvSpPr>
              <p:cNvPr id="106592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3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106594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2400" smtClean="0">
                    <a:latin typeface="Times New Roman" charset="0"/>
                  </a:rPr>
                  <a:t>.</a:t>
                </a:r>
              </a:p>
            </p:txBody>
          </p:sp>
        </p:grpSp>
        <p:sp>
          <p:nvSpPr>
            <p:cNvPr id="108634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205 w 376"/>
                <a:gd name="T1" fmla="*/ 306 h 452"/>
                <a:gd name="T2" fmla="*/ 45 w 376"/>
                <a:gd name="T3" fmla="*/ 269 h 452"/>
                <a:gd name="T4" fmla="*/ 113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8635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06588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89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0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08636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205 w 376"/>
                <a:gd name="T1" fmla="*/ 306 h 452"/>
                <a:gd name="T2" fmla="*/ 45 w 376"/>
                <a:gd name="T3" fmla="*/ 269 h 452"/>
                <a:gd name="T4" fmla="*/ 113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74677" name="Group 245"/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108623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0658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8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  <p:sp>
            <p:nvSpPr>
              <p:cNvPr id="10658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fast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recovery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</p:grpSp>
        <p:sp>
          <p:nvSpPr>
            <p:cNvPr id="108624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8625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0657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/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108613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06571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108614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0656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6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57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8615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8616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74676" name="Group 244"/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108608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06561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 smtClean="0">
                  <a:latin typeface="Arial" charset="0"/>
                </a:endParaRPr>
              </a:p>
            </p:txBody>
          </p:sp>
          <p:sp>
            <p:nvSpPr>
              <p:cNvPr id="106562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63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108609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74675" name="Group 243"/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108602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8603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06555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000" smtClean="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grpSp>
            <p:nvGrpSpPr>
              <p:cNvPr id="108605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0655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0655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sz="1000" smtClean="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/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108579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06551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52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slow 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108580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06548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49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550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08581" name="Group 186"/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106545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6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7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new ACK</a:t>
                </a:r>
              </a:p>
            </p:txBody>
          </p:sp>
        </p:grpSp>
        <p:sp>
          <p:nvSpPr>
            <p:cNvPr id="108582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8583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8584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06542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3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4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08585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6537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587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06539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Symbol" charset="0"/>
                  </a:rPr>
                  <a:t>L</a:t>
                </a:r>
              </a:p>
            </p:txBody>
          </p:sp>
          <p:sp>
            <p:nvSpPr>
              <p:cNvPr id="106540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1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87" name="Group 255"/>
          <p:cNvGrpSpPr>
            <a:grpSpLocks/>
          </p:cNvGrpSpPr>
          <p:nvPr/>
        </p:nvGrpSpPr>
        <p:grpSpPr bwMode="auto"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106527" name="Picture 25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8" name="Picture 25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9" name="Picture 25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74729" name="Group 297"/>
          <p:cNvGrpSpPr>
            <a:grpSpLocks/>
          </p:cNvGrpSpPr>
          <p:nvPr/>
        </p:nvGrpSpPr>
        <p:grpSpPr bwMode="auto"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108561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08572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5" name="Picture 28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7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4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08562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08568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1" name="Picture 289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7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0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08563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08564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17" name="Picture 29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18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7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16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</p:grpSp>
      <p:pic>
        <p:nvPicPr>
          <p:cNvPr id="108559" name="Picture 298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238" y="8286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68554F3-4CED-49DF-84DC-6D26D48F3BF2}" type="slidenum">
              <a:rPr lang="en-US" sz="1200" smtClean="0"/>
              <a:pPr>
                <a:defRPr/>
              </a:pPr>
              <a:t>105</a:t>
            </a:fld>
            <a:endParaRPr lang="en-US" sz="1200" smtClean="0"/>
          </a:p>
        </p:txBody>
      </p:sp>
      <p:pic>
        <p:nvPicPr>
          <p:cNvPr id="109572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throughput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avg. TCP thruput as function of window size, RTT?</a:t>
            </a:r>
          </a:p>
          <a:p>
            <a:pPr lvl="1">
              <a:defRPr/>
            </a:pPr>
            <a:r>
              <a:rPr lang="en-US" sz="2400" smtClean="0">
                <a:ea typeface="ＭＳ Ｐゴシック" pitchFamily="34" charset="-128"/>
              </a:rPr>
              <a:t>ignore slow start, assume always data to send</a:t>
            </a:r>
          </a:p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W: window size </a:t>
            </a:r>
            <a:r>
              <a:rPr lang="en-US" sz="1600" smtClean="0">
                <a:ea typeface="ＭＳ Ｐゴシック" pitchFamily="34" charset="-128"/>
              </a:rPr>
              <a:t>(measured in bytes)</a:t>
            </a:r>
            <a:r>
              <a:rPr lang="en-US" sz="2800" smtClean="0">
                <a:ea typeface="ＭＳ Ｐゴシック" pitchFamily="34" charset="-128"/>
              </a:rPr>
              <a:t> where loss occurs</a:t>
            </a:r>
          </a:p>
          <a:p>
            <a:pPr lvl="1">
              <a:defRPr/>
            </a:pPr>
            <a:r>
              <a:rPr lang="en-US" sz="2400" smtClean="0">
                <a:ea typeface="ＭＳ Ｐゴシック" pitchFamily="34" charset="-128"/>
              </a:rPr>
              <a:t>avg. window size (# in-flight bytes) is ¾ W</a:t>
            </a:r>
          </a:p>
          <a:p>
            <a:pPr lvl="1">
              <a:defRPr/>
            </a:pPr>
            <a:r>
              <a:rPr lang="en-US" sz="2400" smtClean="0">
                <a:ea typeface="ＭＳ Ｐゴシック" pitchFamily="34" charset="-128"/>
              </a:rPr>
              <a:t>avg. thruput is 3/4W per RTT</a:t>
            </a:r>
          </a:p>
        </p:txBody>
      </p:sp>
      <p:grpSp>
        <p:nvGrpSpPr>
          <p:cNvPr id="109575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09587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W/2</a:t>
              </a:r>
            </a:p>
          </p:txBody>
        </p:sp>
      </p:grpSp>
      <p:grpSp>
        <p:nvGrpSpPr>
          <p:cNvPr id="109576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avg TCP thruput = </a:t>
              </a:r>
            </a:p>
          </p:txBody>
        </p:sp>
        <p:grpSp>
          <p:nvGrpSpPr>
            <p:cNvPr id="109579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bytes/sec</a:t>
                </a: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C32EFDF-ACDA-4314-8392-9DE4D40E0041}" type="slidenum">
              <a:rPr lang="en-US" sz="1200" smtClean="0"/>
              <a:pPr>
                <a:defRPr/>
              </a:pPr>
              <a:t>106</a:t>
            </a:fld>
            <a:endParaRPr lang="en-US" sz="1200" smtClean="0"/>
          </a:p>
        </p:txBody>
      </p:sp>
      <p:pic>
        <p:nvPicPr>
          <p:cNvPr id="110596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9525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ＭＳ Ｐゴシック" pitchFamily="34" charset="-128"/>
              </a:rPr>
              <a:t>TCP Futures: TCP over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long, fat pipes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endParaRPr lang="en-US" sz="3600" smtClean="0">
              <a:ea typeface="ＭＳ Ｐゴシック" pitchFamily="34" charset="-128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example: 1500 byte segments, 100ms RTT, want 10 Gbps throughput</a:t>
            </a:r>
          </a:p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requires W = 83,333 in-flight segments</a:t>
            </a:r>
          </a:p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throughput in terms of segment loss probability, L </a:t>
            </a:r>
            <a:r>
              <a:rPr lang="en-US" sz="2000" smtClean="0">
                <a:ea typeface="ＭＳ Ｐゴシック" pitchFamily="34" charset="-128"/>
              </a:rPr>
              <a:t>[Mathis 1997]:</a:t>
            </a:r>
            <a:r>
              <a:rPr lang="en-US" sz="2800" smtClean="0">
                <a:ea typeface="ＭＳ Ｐゴシック" pitchFamily="34" charset="-128"/>
              </a:rPr>
              <a:t/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smtClean="0">
                <a:ea typeface="ＭＳ Ｐゴシック" pitchFamily="34" charset="-128"/>
              </a:rPr>
              <a:t/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smtClean="0">
                <a:ea typeface="ＭＳ Ｐゴシック" pitchFamily="34" charset="-128"/>
              </a:rPr>
              <a:t/>
            </a:r>
            <a:br>
              <a:rPr lang="en-US" sz="2800" smtClean="0">
                <a:ea typeface="ＭＳ Ｐゴシック" pitchFamily="34" charset="-128"/>
              </a:rPr>
            </a:br>
            <a:endParaRPr lang="en-US" sz="28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 smtClean="0">
                <a:ea typeface="MS Mincho" pitchFamily="49" charset="-128"/>
              </a:rPr>
              <a:t>to achieve 10 Gbps throughput, need a loss rate of </a:t>
            </a:r>
            <a:r>
              <a:rPr lang="en-US" sz="2400" smtClean="0">
                <a:ea typeface="ＭＳ Ｐゴシック" pitchFamily="34" charset="-128"/>
              </a:rPr>
              <a:t>L = 2</a:t>
            </a:r>
            <a:r>
              <a:rPr lang="el-GR" sz="2400" smtClean="0">
                <a:ea typeface="ＭＳ Ｐゴシック" pitchFamily="34" charset="-128"/>
              </a:rPr>
              <a:t>·</a:t>
            </a:r>
            <a:r>
              <a:rPr lang="en-US" sz="2400" smtClean="0">
                <a:ea typeface="ＭＳ Ｐゴシック" pitchFamily="34" charset="-128"/>
              </a:rPr>
              <a:t>10</a:t>
            </a:r>
            <a:r>
              <a:rPr lang="en-US" sz="2400" baseline="30000" smtClean="0">
                <a:ea typeface="ＭＳ Ｐゴシック" pitchFamily="34" charset="-128"/>
              </a:rPr>
              <a:t>-10  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 – a very small loss rate!</a:t>
            </a:r>
          </a:p>
          <a:p>
            <a:pPr>
              <a:defRPr/>
            </a:pPr>
            <a:r>
              <a:rPr lang="en-US" sz="2800" smtClean="0">
                <a:ea typeface="ＭＳ Ｐゴシック" pitchFamily="34" charset="-128"/>
              </a:rPr>
              <a:t>new versions of TCP for high-speed</a:t>
            </a:r>
            <a:endParaRPr lang="en-US" sz="2800" baseline="30000" smtClean="0">
              <a:ea typeface="ＭＳ Ｐゴシック" pitchFamily="34" charset="-128"/>
            </a:endParaRPr>
          </a:p>
          <a:p>
            <a:pPr>
              <a:defRPr/>
            </a:pPr>
            <a:endParaRPr lang="en-US" sz="2800" smtClean="0">
              <a:ea typeface="ＭＳ Ｐゴシック" pitchFamily="34" charset="-128"/>
            </a:endParaRPr>
          </a:p>
        </p:txBody>
      </p:sp>
      <p:grpSp>
        <p:nvGrpSpPr>
          <p:cNvPr id="110599" name="Group 16"/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1.22</a:t>
              </a:r>
            </a:p>
          </p:txBody>
        </p:sp>
        <p:grpSp>
          <p:nvGrpSpPr>
            <p:cNvPr id="110603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smtClean="0">
                    <a:latin typeface="Arial" charset="0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RTT</a:t>
                </a:r>
              </a:p>
            </p:txBody>
          </p:sp>
          <p:sp>
            <p:nvSpPr>
              <p:cNvPr id="110608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L</a:t>
                </a: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EC04F94-A1FA-4613-866C-AA25D5C2AE64}" type="slidenum">
              <a:rPr lang="en-US" sz="1200" smtClean="0"/>
              <a:pPr>
                <a:defRPr/>
              </a:pPr>
              <a:t>107</a:t>
            </a:fld>
            <a:endParaRPr lang="en-US" sz="1200" smtClean="0"/>
          </a:p>
        </p:txBody>
      </p:sp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11621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1165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165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165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11653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1656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1657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1622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116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16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16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11645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1648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1649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bottleneck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router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capacity R</a:t>
            </a:r>
          </a:p>
        </p:txBody>
      </p:sp>
      <p:sp>
        <p:nvSpPr>
          <p:cNvPr id="111629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1631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pic>
        <p:nvPicPr>
          <p:cNvPr id="111633" name="Picture 4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</a:rPr>
              <a:t>TCP connection 2</a:t>
            </a:r>
          </a:p>
        </p:txBody>
      </p:sp>
      <p:grpSp>
        <p:nvGrpSpPr>
          <p:cNvPr id="111635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11640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641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11636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11638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639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05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636E0EF4-6F63-46DD-AB33-01A4E8EEEFD9}" type="slidenum">
              <a:rPr lang="en-US" sz="1200" smtClean="0"/>
              <a:pPr>
                <a:defRPr/>
              </a:pPr>
              <a:t>108</a:t>
            </a:fld>
            <a:endParaRPr lang="en-US" sz="1200" smtClean="0"/>
          </a:p>
        </p:txBody>
      </p:sp>
      <p:pic>
        <p:nvPicPr>
          <p:cNvPr id="112644" name="Picture 2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latin typeface="Arial" charset="0"/>
              </a:rPr>
              <a:t>R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latin typeface="Arial" charset="0"/>
              </a:rPr>
              <a:t>R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charset="0"/>
              </a:rPr>
              <a:t>equal bandwidth share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charset="0"/>
              </a:rPr>
              <a:t>Connection 1 throughput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charset="0"/>
              </a:rPr>
              <a:t>Connection 2 throughput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>
                <a:latin typeface="Arial" charset="0"/>
              </a:rPr>
              <a:t>congestion avoidance: additive increase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loss: decrease window by factor of 2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>
                <a:latin typeface="Arial" charset="0"/>
              </a:rPr>
              <a:t>congestion avoidance: additive increase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loss: decrease window by factor of 2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46D682B-2E7C-4075-8A39-C79623C4F0C1}" type="slidenum">
              <a:rPr lang="en-US" sz="1200" smtClean="0"/>
              <a:pPr>
                <a:defRPr/>
              </a:pPr>
              <a:t>109</a:t>
            </a:fld>
            <a:endParaRPr lang="en-US" sz="1200" smtClean="0"/>
          </a:p>
        </p:txBody>
      </p:sp>
      <p:pic>
        <p:nvPicPr>
          <p:cNvPr id="113668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Fairness and UDP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multimedia apps often do not use TCP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do not want rate throttled by 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instead use UDP: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audio/video at constant rate, tolerate packet loss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/>
              <a:t>new app asks for 1 TCP, gets rate R/10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/>
              <a:t>new app asks for 11 TCPs, gets R/2 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2000">
              <a:cs typeface="+mn-cs"/>
            </a:endParaRP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3CC1026-E77C-491A-9317-E365F872EFC7}" type="slidenum">
              <a:rPr lang="en-US" sz="1200" smtClean="0"/>
              <a:pPr>
                <a:defRPr/>
              </a:pPr>
              <a:t>11</a:t>
            </a:fld>
            <a:endParaRPr lang="en-US" sz="1200" smtClean="0"/>
          </a:p>
        </p:txBody>
      </p:sp>
      <p:pic>
        <p:nvPicPr>
          <p:cNvPr id="13316" name="Picture 21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cs typeface="+mn-cs"/>
              </a:rPr>
              <a:t>);</a:t>
            </a:r>
          </a:p>
          <a:p>
            <a:pPr marL="173038" indent="-173038">
              <a:buFont typeface="Wingdings" charset="0"/>
              <a:buChar char="v"/>
              <a:defRPr/>
            </a:pPr>
            <a:endParaRPr lang="en-US" sz="4000">
              <a:cs typeface="+mn-cs"/>
            </a:endParaRPr>
          </a:p>
        </p:txBody>
      </p:sp>
      <p:sp>
        <p:nvSpPr>
          <p:cNvPr id="13319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320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321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22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23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4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25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6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7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8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38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42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43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44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47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48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3349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51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52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53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54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55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56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57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3359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13379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3417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8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3380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3415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6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3381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3383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85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386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3388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3390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3393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4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3395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7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398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0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34CEBE2-8FEB-49ED-8D72-B4883893CD83}" type="slidenum">
              <a:rPr lang="en-US" sz="1200" smtClean="0"/>
              <a:pPr>
                <a:defRPr/>
              </a:pPr>
              <a:t>110</a:t>
            </a:fld>
            <a:endParaRPr lang="en-US" sz="1200" smtClean="0"/>
          </a:p>
        </p:txBody>
      </p:sp>
      <p:pic>
        <p:nvPicPr>
          <p:cNvPr id="114692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UDP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</a:t>
            </a:r>
          </a:p>
        </p:txBody>
      </p:sp>
      <p:sp>
        <p:nvSpPr>
          <p:cNvPr id="1126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5925" y="2389188"/>
            <a:ext cx="3333750" cy="24574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next: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leaving the network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edge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(application, transport layers)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into the network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core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66B1E7BC-3EC5-45CE-A34F-A483FA728178}" type="slidenum">
              <a:rPr lang="en-US" sz="1200" smtClean="0"/>
              <a:pPr>
                <a:defRPr/>
              </a:pPr>
              <a:t>12</a:t>
            </a:fld>
            <a:endParaRPr lang="en-US" sz="12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non-persistent HTTP will have different socket for each request</a:t>
            </a:r>
          </a:p>
        </p:txBody>
      </p:sp>
      <p:pic>
        <p:nvPicPr>
          <p:cNvPr id="14343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9FC820E-0455-49F6-9508-57AAF55FCF5C}" type="slidenum">
              <a:rPr lang="en-US" sz="1200" smtClean="0"/>
              <a:pPr>
                <a:defRPr/>
              </a:pPr>
              <a:t>13</a:t>
            </a:fld>
            <a:endParaRPr lang="en-US" sz="1200" smtClean="0"/>
          </a:p>
        </p:txBody>
      </p:sp>
      <p:pic>
        <p:nvPicPr>
          <p:cNvPr id="15364" name="Picture 159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6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6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7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537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38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8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8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5388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89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5390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5391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5392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5393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5394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5396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15397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15398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40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5406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15409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410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5415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416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15418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5419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5420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5421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15422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grpSp>
        <p:nvGrpSpPr>
          <p:cNvPr id="15428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5436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38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439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441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443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446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5447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5448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50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451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53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429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5434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35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5430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5432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33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7512019B-105D-4BC2-BB46-C2E445EB3930}" type="slidenum">
              <a:rPr lang="en-US" sz="1200" smtClean="0"/>
              <a:pPr>
                <a:defRPr/>
              </a:pPr>
              <a:t>14</a:t>
            </a:fld>
            <a:endParaRPr lang="en-US" sz="12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391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392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393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4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395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6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7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399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6403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6404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405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406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10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411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14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15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16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6418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16419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16420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426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6429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6430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6431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6436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6437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16439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6440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6441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6442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16443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16447" name="Picture 103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448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6486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6449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6484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5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6450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6452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454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455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457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459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462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463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6464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466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467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469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2A378A3-6973-40C5-88DE-3B6EA464D3CB}" type="slidenum">
              <a:rPr lang="en-US" sz="1200" smtClean="0"/>
              <a:pPr>
                <a:defRPr/>
              </a:pPr>
              <a:t>15</a:t>
            </a:fld>
            <a:endParaRPr lang="en-US" sz="12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17415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94DE7C1-4EA2-43F9-AEE6-3A638AB7FC6D}" type="slidenum">
              <a:rPr lang="en-US" sz="1200" smtClean="0"/>
              <a:pPr>
                <a:defRPr/>
              </a:pPr>
              <a:t>16</a:t>
            </a:fld>
            <a:endParaRPr lang="en-US" sz="1200" smtClean="0"/>
          </a:p>
        </p:txBody>
      </p:sp>
      <p:pic>
        <p:nvPicPr>
          <p:cNvPr id="18436" name="Picture 10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UDP: User Datagram Protocol </a:t>
            </a:r>
            <a:r>
              <a:rPr lang="en-US" sz="3200">
                <a:cs typeface="+mj-cs"/>
              </a:rPr>
              <a:t>[RFC 768]</a:t>
            </a:r>
            <a:endParaRPr lang="en-US"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no frills,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bare bones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Internet transport protocol</a:t>
            </a:r>
          </a:p>
          <a:p>
            <a:pPr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best effort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service, UDP segments may be: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lost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delivered out-of-order to app</a:t>
            </a:r>
          </a:p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connectionless: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no handshaking between UDP sender, receiver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SNMP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application-specific error recovery!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CEF31596-197F-4B16-860A-E2EB47481893}" type="slidenum">
              <a:rPr lang="en-US" sz="1200" smtClean="0"/>
              <a:pPr>
                <a:defRPr/>
              </a:pPr>
              <a:t>17</a:t>
            </a:fld>
            <a:endParaRPr lang="en-US" sz="1200" smtClean="0"/>
          </a:p>
        </p:txBody>
      </p:sp>
      <p:pic>
        <p:nvPicPr>
          <p:cNvPr id="19460" name="Picture 3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UDP: segment header</a:t>
            </a:r>
            <a:endParaRPr lang="en-US"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source port #</a:t>
            </a:r>
            <a:endParaRPr lang="en-US" sz="2400" smtClean="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UDP segment format</a:t>
            </a:r>
            <a:endParaRPr lang="en-US" sz="2400" smtClean="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length</a:t>
            </a:r>
            <a:endParaRPr lang="en-US" sz="2400" smtClean="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checksum</a:t>
            </a:r>
            <a:endParaRPr lang="en-US" sz="2400" smtClean="0"/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length, in bytes of UDP segment, including header</a:t>
            </a:r>
            <a:endParaRPr lang="en-US" sz="2400" smtClean="0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why is there a UDP?</a:t>
            </a:r>
            <a:endParaRPr lang="en-US" smtClean="0">
              <a:latin typeface="Gill Sans MT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46D9BB5-7345-4782-A3FB-414330FEBC50}" type="slidenum">
              <a:rPr lang="en-US" sz="1200" smtClean="0"/>
              <a:pPr>
                <a:defRPr/>
              </a:pPr>
              <a:t>18</a:t>
            </a:fld>
            <a:endParaRPr lang="en-US" sz="12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3200" smtClean="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checksum: addition (one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sz="240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defRPr/>
            </a:pPr>
            <a:endParaRPr lang="en-US" sz="3200" smtClean="0">
              <a:ea typeface="ＭＳ Ｐゴシック" pitchFamily="34" charset="-128"/>
            </a:endParaRP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compute checksum of received segment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check if computed checksum equals checksum field value: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NO - error detected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YES - no error detected. </a:t>
            </a:r>
            <a:r>
              <a:rPr lang="en-US" i="1" smtClean="0">
                <a:ea typeface="ＭＳ Ｐゴシック" pitchFamily="34" charset="-128"/>
              </a:rPr>
              <a:t>But maybe errors nonetheless?</a:t>
            </a:r>
            <a:r>
              <a:rPr lang="en-US" smtClean="0">
                <a:ea typeface="ＭＳ Ｐゴシック" pitchFamily="34" charset="-128"/>
              </a:rPr>
              <a:t> More later ….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detect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errors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(e.g., flipped bits) in transmitted segment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800">
              <a:latin typeface="Gill Sans MT" pitchFamily="34" charset="0"/>
            </a:endParaRPr>
          </a:p>
        </p:txBody>
      </p:sp>
      <p:pic>
        <p:nvPicPr>
          <p:cNvPr id="20488" name="Picture 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1CE8A87-B0D2-4C62-AD47-B114845DCE07}" type="slidenum">
              <a:rPr lang="en-US" sz="1200" smtClean="0"/>
              <a:pPr>
                <a:defRPr/>
              </a:pPr>
              <a:t>19</a:t>
            </a:fld>
            <a:endParaRPr lang="en-US" sz="1200" smtClean="0"/>
          </a:p>
        </p:txBody>
      </p:sp>
      <p:pic>
        <p:nvPicPr>
          <p:cNvPr id="21508" name="Picture 1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smtClean="0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0  1  0  0  0  1  0  0  0  1  0  0  0  0  1  1</a:t>
            </a:r>
            <a:endParaRPr lang="en-US" sz="2400" b="1" smtClean="0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518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smtClean="0">
                <a:latin typeface="Gill Sans MT" charset="0"/>
              </a:rPr>
              <a:t>Note:</a:t>
            </a:r>
            <a:r>
              <a:rPr lang="en-US" sz="2400" smtClean="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36244ED-A758-4584-AC9C-3BD7181F99DD}" type="slidenum">
              <a:rPr lang="en-US" sz="1200" smtClean="0"/>
              <a:pPr>
                <a:defRPr/>
              </a:pPr>
              <a:t>2</a:t>
            </a:fld>
            <a:endParaRPr lang="en-US" sz="1200" smtClean="0"/>
          </a:p>
        </p:txBody>
      </p:sp>
      <p:pic>
        <p:nvPicPr>
          <p:cNvPr id="4100" name="Picture 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cs typeface="+mn-cs"/>
              </a:rPr>
              <a:t>our goals: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understand 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congestion control</a:t>
            </a:r>
            <a:endParaRPr lang="en-US" sz="280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learn about Internet transport layer protocols: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UDP: connectionless transport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TCP: connection-oriented reliable transport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 congestion control</a:t>
            </a:r>
            <a:endParaRPr lang="en-US" sz="2000"/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E019F62-575D-49C0-99DB-FCE189DED1A8}" type="slidenum">
              <a:rPr lang="en-US" sz="1200" smtClean="0"/>
              <a:pPr>
                <a:defRPr/>
              </a:pPr>
              <a:t>20</a:t>
            </a:fld>
            <a:endParaRPr lang="en-US" sz="12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2535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C137071-E3E5-4A75-AFEB-52181E0A85A3}" type="slidenum">
              <a:rPr lang="en-US" sz="1200" smtClean="0"/>
              <a:pPr>
                <a:defRPr/>
              </a:pPr>
              <a:t>21</a:t>
            </a:fld>
            <a:endParaRPr lang="en-US" sz="1200" smtClean="0"/>
          </a:p>
        </p:txBody>
      </p:sp>
      <p:pic>
        <p:nvPicPr>
          <p:cNvPr id="23556" name="Picture 8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  <a:endParaRPr lang="en-US" sz="4800"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important in application, transport, link layers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top-10 list of important networking topics!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characteristics of unreliable channel will determine complexity of reliable data transfer protocol (rdt)</a:t>
            </a:r>
            <a:endParaRPr lang="en-US">
              <a:cs typeface="+mn-cs"/>
            </a:endParaRPr>
          </a:p>
        </p:txBody>
      </p:sp>
      <p:pic>
        <p:nvPicPr>
          <p:cNvPr id="23560" name="Picture 5" descr="rdt_serv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F71EA2F-55AA-452E-A06A-DB59CAFEF82E}" type="slidenum">
              <a:rPr lang="en-US" sz="1200" smtClean="0"/>
              <a:pPr>
                <a:defRPr/>
              </a:pPr>
              <a:t>22</a:t>
            </a:fld>
            <a:endParaRPr lang="en-US" sz="120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characteristics of unreliable channel will determine complexity of reliable data transfer protocol (rdt)</a:t>
            </a:r>
            <a:endParaRPr lang="en-US">
              <a:cs typeface="+mn-cs"/>
            </a:endParaRPr>
          </a:p>
        </p:txBody>
      </p:sp>
      <p:pic>
        <p:nvPicPr>
          <p:cNvPr id="24581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4583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important in application, transport, link layers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top-10 list of important networking topics!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09C0928-FE1A-453F-92B6-45FB95D79710}" type="slidenum">
              <a:rPr lang="en-US" sz="1200" smtClean="0"/>
              <a:pPr>
                <a:defRPr/>
              </a:pPr>
              <a:t>23</a:t>
            </a:fld>
            <a:endParaRPr lang="en-US" sz="120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characteristics of unreliable channel will determine complexity of reliable data transfer protocol (rdt)</a:t>
            </a:r>
            <a:endParaRPr lang="en-US">
              <a:cs typeface="+mn-cs"/>
            </a:endParaRPr>
          </a:p>
        </p:txBody>
      </p:sp>
      <p:pic>
        <p:nvPicPr>
          <p:cNvPr id="25605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important in application, transport, link layers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top-10 list of important networking topics!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pic>
        <p:nvPicPr>
          <p:cNvPr id="25607" name="Picture 1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00B95E1-1A58-4B7D-8B6A-B3DB6167BA58}" type="slidenum">
              <a:rPr lang="en-US" sz="1200" smtClean="0"/>
              <a:pPr>
                <a:defRPr/>
              </a:pPr>
              <a:t>24</a:t>
            </a:fld>
            <a:endParaRPr lang="en-US" sz="1200" smtClean="0"/>
          </a:p>
        </p:txBody>
      </p:sp>
      <p:pic>
        <p:nvPicPr>
          <p:cNvPr id="26628" name="Picture 2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Reliable data transfer: getting started</a:t>
            </a:r>
            <a:endParaRPr lang="en-US">
              <a:cs typeface="+mj-cs"/>
            </a:endParaRPr>
          </a:p>
        </p:txBody>
      </p:sp>
      <p:pic>
        <p:nvPicPr>
          <p:cNvPr id="26630" name="Picture 3" descr="rdt_par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from above, (e.g., by app.). Passed data to </a:t>
              </a:r>
            </a:p>
            <a:p>
              <a:pPr>
                <a:defRPr/>
              </a:pPr>
              <a:r>
                <a:rPr lang="en-US" sz="1800" smtClean="0"/>
                <a:t>deliver to receiver upper layer</a:t>
              </a:r>
              <a:endParaRPr lang="en-US" sz="2400" smtClean="0"/>
            </a:p>
          </p:txBody>
        </p:sp>
        <p:grpSp>
          <p:nvGrpSpPr>
            <p:cNvPr id="2665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by rdt,</a:t>
              </a:r>
            </a:p>
            <a:p>
              <a:pPr>
                <a:defRPr/>
              </a:pPr>
              <a:r>
                <a:rPr lang="en-US" sz="1800" smtClean="0"/>
                <a:t>to transfer packet over </a:t>
              </a:r>
            </a:p>
            <a:p>
              <a:pPr>
                <a:defRPr/>
              </a:pPr>
              <a:r>
                <a:rPr lang="en-US" sz="1800" smtClean="0"/>
                <a:t>unreliable channel to receiver</a:t>
              </a:r>
              <a:endParaRPr lang="en-US" sz="2400" smtClean="0"/>
            </a:p>
          </p:txBody>
        </p:sp>
        <p:grpSp>
          <p:nvGrpSpPr>
            <p:cNvPr id="26647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when packet arrives on rcv-side of channel</a:t>
              </a:r>
              <a:endParaRPr lang="en-US" sz="2400" smtClean="0"/>
            </a:p>
          </p:txBody>
        </p:sp>
        <p:grpSp>
          <p:nvGrpSpPr>
            <p:cNvPr id="26643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by </a:t>
              </a:r>
              <a:r>
                <a:rPr lang="en-US" sz="1800" b="1" smtClean="0"/>
                <a:t>rdt</a:t>
              </a:r>
              <a:r>
                <a:rPr lang="en-US" sz="1800" smtClean="0"/>
                <a:t> to deliver data to upper</a:t>
              </a:r>
              <a:endParaRPr lang="en-US" sz="2400" smtClean="0"/>
            </a:p>
          </p:txBody>
        </p:sp>
        <p:grpSp>
          <p:nvGrpSpPr>
            <p:cNvPr id="2663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BDCCA03-3ACC-4BC0-BCE0-7022F0406449}" type="slidenum">
              <a:rPr lang="en-US" sz="1200" smtClean="0"/>
              <a:pPr>
                <a:defRPr/>
              </a:pPr>
              <a:t>25</a:t>
            </a:fld>
            <a:endParaRPr lang="en-US" sz="12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we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ll: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incrementally develop sender, receiver sides of </a:t>
            </a: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 smtClean="0">
                <a:ea typeface="ＭＳ Ｐゴシック" pitchFamily="34" charset="-128"/>
              </a:rPr>
              <a:t>eliable </a:t>
            </a: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smtClean="0">
                <a:ea typeface="ＭＳ Ｐゴシック" pitchFamily="34" charset="-128"/>
              </a:rPr>
              <a:t>ata </a:t>
            </a: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t</a:t>
            </a:r>
            <a:r>
              <a:rPr lang="en-US" smtClean="0">
                <a:ea typeface="ＭＳ Ｐゴシック" pitchFamily="34" charset="-128"/>
              </a:rPr>
              <a:t>ransfer protocol (rdt)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consider only unidirectional data transfer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but control info will flow on both directions!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state</a:t>
            </a:r>
          </a:p>
          <a:p>
            <a:pPr>
              <a:defRPr/>
            </a:pPr>
            <a:r>
              <a:rPr lang="en-US" sz="2000" smtClean="0"/>
              <a:t>1</a:t>
            </a: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state</a:t>
            </a:r>
          </a:p>
          <a:p>
            <a:pPr>
              <a:defRPr/>
            </a:pPr>
            <a:r>
              <a:rPr lang="en-US" sz="2000" smtClean="0"/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event causing state transition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actions taken on state transition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solidFill>
                  <a:srgbClr val="CC0000"/>
                </a:solidFill>
              </a:rPr>
              <a:t>state:</a:t>
            </a:r>
            <a:r>
              <a:rPr lang="en-US" sz="1800"/>
              <a:t> when in this </a:t>
            </a:r>
            <a:r>
              <a:rPr lang="ja-JP" altLang="en-US" sz="1800"/>
              <a:t>“</a:t>
            </a:r>
            <a:r>
              <a:rPr lang="en-US" altLang="ja-JP" sz="1800"/>
              <a:t>state</a:t>
            </a:r>
            <a:r>
              <a:rPr lang="ja-JP" altLang="en-US" sz="1800"/>
              <a:t>”</a:t>
            </a:r>
            <a:r>
              <a:rPr lang="en-US" altLang="ja-JP" sz="1800"/>
              <a:t> next state uniquely determined by next event</a:t>
            </a:r>
            <a:endParaRPr lang="en-US" sz="1800"/>
          </a:p>
        </p:txBody>
      </p:sp>
      <p:sp>
        <p:nvSpPr>
          <p:cNvPr id="27664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event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actions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7670" name="Picture 2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Reliable data transfer: getting started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C5E0535-07D9-421A-81AE-6788CB637D37}" type="slidenum">
              <a:rPr lang="en-US" sz="1200" smtClean="0"/>
              <a:pPr>
                <a:defRPr/>
              </a:pPr>
              <a:t>26</a:t>
            </a:fld>
            <a:endParaRPr lang="en-US" sz="12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rdt1.0: </a:t>
            </a:r>
            <a:r>
              <a:rPr lang="en-US" sz="3200"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receiver reads data from underlying channel</a:t>
            </a: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80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packet = make_pkt(data)</a:t>
            </a:r>
          </a:p>
          <a:p>
            <a:pPr algn="l"/>
            <a:r>
              <a:rPr lang="en-US">
                <a:latin typeface="Arial" charset="0"/>
              </a:rPr>
              <a:t>udt_send(packet)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extract (packet,data)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88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tr-TR">
              <a:latin typeface="Times New Roman" pitchFamily="18" charset="0"/>
            </a:endParaRPr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28695" name="Picture 2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FBFD048-EFDC-47FB-A11E-26C352A74249}" type="slidenum">
              <a:rPr lang="en-US" sz="1200" smtClean="0"/>
              <a:pPr>
                <a:defRPr/>
              </a:pPr>
              <a:t>27</a:t>
            </a:fld>
            <a:endParaRPr lang="en-US" sz="12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receiver feedback: control msgs (ACK,NAK) rcvr-&gt;sender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29702" name="Picture 8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084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3200" i="1" smtClean="0">
                <a:solidFill>
                  <a:srgbClr val="CC0000"/>
                </a:solidFill>
                <a:latin typeface="Gill Sans MT" pitchFamily="34" charset="0"/>
              </a:rPr>
              <a:t>How do humans recover from </a:t>
            </a:r>
            <a:r>
              <a:rPr lang="ja-JP" altLang="en-US" sz="3200" i="1" smtClean="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3200" i="1" smtClean="0">
                <a:solidFill>
                  <a:srgbClr val="CC0000"/>
                </a:solidFill>
                <a:latin typeface="Gill Sans MT" pitchFamily="34" charset="0"/>
              </a:rPr>
              <a:t>errors</a:t>
            </a:r>
            <a:r>
              <a:rPr lang="ja-JP" altLang="en-US" sz="3200" i="1" smtClean="0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3200" i="1" smtClean="0">
              <a:solidFill>
                <a:srgbClr val="CC0000"/>
              </a:solidFill>
              <a:latin typeface="Gill Sans MT" pitchFamily="34" charset="0"/>
            </a:endParaRPr>
          </a:p>
          <a:p>
            <a:pPr>
              <a:defRPr/>
            </a:pPr>
            <a:r>
              <a:rPr lang="en-US" sz="3200" i="1" smtClean="0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7601AB2-16FD-47E9-B5F6-6304A1F4DC3E}" type="slidenum">
              <a:rPr lang="en-US" sz="1200" smtClean="0"/>
              <a:pPr>
                <a:defRPr/>
              </a:pPr>
              <a:t>28</a:t>
            </a:fld>
            <a:endParaRPr lang="en-US" sz="12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feedback: control msgs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30726" name="Picture 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86931E8-238B-4FB9-91D3-2390D7844E6A}" type="slidenum">
              <a:rPr lang="en-US" sz="1200" smtClean="0"/>
              <a:pPr>
                <a:defRPr/>
              </a:pPr>
              <a:t>29</a:t>
            </a:fld>
            <a:endParaRPr lang="en-US" sz="1200" smtClean="0"/>
          </a:p>
        </p:txBody>
      </p:sp>
      <p:pic>
        <p:nvPicPr>
          <p:cNvPr id="31748" name="Picture 3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rdt2.0: FSM specification</a:t>
            </a:r>
            <a:endParaRPr lang="en-US">
              <a:cs typeface="+mj-cs"/>
            </a:endParaRPr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sndpkt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58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1761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31765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178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78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78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77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8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1767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68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31769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177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78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charset="0"/>
                </a:rPr>
                <a:t>Wait for call from below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1770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1773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74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88717AD-4694-4D55-B5F5-49147FBF3807}" type="slidenum">
              <a:rPr lang="en-US" sz="1200" smtClean="0"/>
              <a:pPr>
                <a:defRPr/>
              </a:pPr>
              <a:t>3</a:t>
            </a:fld>
            <a:endParaRPr lang="en-US" sz="1200" smtClean="0"/>
          </a:p>
        </p:txBody>
      </p:sp>
      <p:pic>
        <p:nvPicPr>
          <p:cNvPr id="5124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A7FEDE5-B09B-455B-9F3E-BCAD54C11D17}" type="slidenum">
              <a:rPr lang="en-US" sz="1200" smtClean="0"/>
              <a:pPr>
                <a:defRPr/>
              </a:pPr>
              <a:t>30</a:t>
            </a:fld>
            <a:endParaRPr lang="en-US" sz="1200" smtClean="0"/>
          </a:p>
        </p:txBody>
      </p:sp>
      <p:pic>
        <p:nvPicPr>
          <p:cNvPr id="32772" name="Picture 4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rdt2.0: operation with no errors</a:t>
            </a:r>
            <a:endParaRPr lang="en-US">
              <a:cs typeface="+mj-cs"/>
            </a:endParaRPr>
          </a:p>
        </p:txBody>
      </p:sp>
      <p:sp>
        <p:nvSpPr>
          <p:cNvPr id="32774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81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782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84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85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786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87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88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32789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281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281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282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81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1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2791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792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93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94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281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1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281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1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2797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0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0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B5614B8-2487-4C2C-A858-B6B31A0BF1A1}" type="slidenum">
              <a:rPr lang="en-US" sz="1200" smtClean="0"/>
              <a:pPr>
                <a:defRPr/>
              </a:pPr>
              <a:t>31</a:t>
            </a:fld>
            <a:endParaRPr lang="en-US" sz="12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rdt2.0: error scenario</a:t>
            </a:r>
            <a:endParaRPr lang="en-US">
              <a:cs typeface="+mj-cs"/>
            </a:endParaRP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0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0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3381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384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84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84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381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384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84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3814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15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817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384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84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384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84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3820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3838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839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383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83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pic>
        <p:nvPicPr>
          <p:cNvPr id="33834" name="Picture 5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132F61B-0F9B-4A45-9CE4-3B24893C37B7}" type="slidenum">
              <a:rPr lang="en-US" sz="1200" smtClean="0"/>
              <a:pPr>
                <a:defRPr/>
              </a:pPr>
              <a:t>32</a:t>
            </a:fld>
            <a:endParaRPr lang="en-US" sz="12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what happens if ACK/NAK corrupted?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sender doesn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know what happened at receiver!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can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just retransmit: possible duplicate</a:t>
            </a:r>
            <a:endParaRPr lang="en-US" altLang="ja-JP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sz="240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smtClean="0">
                <a:solidFill>
                  <a:srgbClr val="CC0000"/>
                </a:solidFill>
                <a:ea typeface="ＭＳ Ｐゴシック" pitchFamily="34" charset="-128"/>
              </a:rPr>
              <a:t>handling duplicates</a:t>
            </a:r>
            <a:r>
              <a:rPr lang="en-US" sz="3200" smtClean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sender retransmits current pkt if ACK/NAK corrupted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sender adds </a:t>
            </a: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sequence number</a:t>
            </a:r>
            <a:r>
              <a:rPr lang="en-US" sz="2400" smtClean="0">
                <a:ea typeface="ＭＳ Ｐゴシック" pitchFamily="34" charset="-128"/>
              </a:rPr>
              <a:t> to each pkt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receiver discards (doesn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deliver up) duplicate pkt</a:t>
            </a: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34823" name="Picture 1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 smtClean="0">
                  <a:latin typeface="Gill Sans MT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smtClean="0">
                  <a:latin typeface="Gill Sans MT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smtClean="0">
                  <a:latin typeface="Gill Sans MT" charset="0"/>
                </a:rPr>
                <a:t>response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FC19523-DA99-445E-A297-9935905DCAF0}" type="slidenum">
              <a:rPr lang="en-US" sz="1200" smtClean="0"/>
              <a:pPr>
                <a:defRPr/>
              </a:pPr>
              <a:t>33</a:t>
            </a:fld>
            <a:endParaRPr lang="en-US" sz="1200" smtClean="0"/>
          </a:p>
        </p:txBody>
      </p:sp>
      <p:pic>
        <p:nvPicPr>
          <p:cNvPr id="35844" name="Picture 39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rdt2.1: sender, handles garbled ACK/NAKs</a:t>
            </a:r>
            <a:endParaRPr lang="en-US">
              <a:cs typeface="+mj-cs"/>
            </a:endParaRPr>
          </a:p>
        </p:txBody>
      </p:sp>
      <p:sp>
        <p:nvSpPr>
          <p:cNvPr id="35846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Arial" charset="0"/>
              </a:rPr>
              <a:t>Wait for call 0 from above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sndpkt = make_pkt(0,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9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52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35853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588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82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ACK or NAK 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5854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59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60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61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sndpkt = make_pkt(1,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 </a:t>
            </a:r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35872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587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8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</a:t>
              </a:r>
            </a:p>
            <a:p>
              <a:r>
                <a:rPr lang="en-US" sz="1400">
                  <a:latin typeface="Arial" charset="0"/>
                </a:rPr>
                <a:t> 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35873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587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78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ACK or NAK 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9AAEC49-6CD5-4C13-AD59-A81B5FF24CD3}" type="slidenum">
              <a:rPr lang="en-US" sz="1200" smtClean="0"/>
              <a:pPr>
                <a:defRPr/>
              </a:pPr>
              <a:t>34</a:t>
            </a:fld>
            <a:endParaRPr lang="en-US" sz="1200" smtClean="0"/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6900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901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70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4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36878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689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6879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80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81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2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83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84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85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6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87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has_seq1(rcvpkt)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36888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9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90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91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92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6893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894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pic>
        <p:nvPicPr>
          <p:cNvPr id="36895" name="Picture 34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rdt2.1: receiver, handles garbled </a:t>
            </a:r>
            <a:r>
              <a:rPr lang="en-US" sz="3200">
                <a:cs typeface="+mj-cs"/>
              </a:rPr>
              <a:t>ACK/NAKs</a:t>
            </a:r>
            <a:endParaRPr lang="en-US" sz="3600">
              <a:cs typeface="+mj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E8C3448-AC1B-4A57-A69D-591EC7537B83}" type="slidenum">
              <a:rPr lang="en-US" sz="1200" smtClean="0"/>
              <a:pPr>
                <a:defRPr/>
              </a:pPr>
              <a:t>35</a:t>
            </a:fld>
            <a:endParaRPr lang="en-US" sz="12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seq # added to pkt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two seq. #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(0,1) will suffice.  Why?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must check if received ACK/NAK corrupted 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twice as many states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state must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remember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whether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expected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pkt should have seq # of 0 or 1 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cs typeface="+mn-cs"/>
              </a:rPr>
              <a:t>receiver:</a:t>
            </a:r>
            <a:endParaRPr lang="en-US">
              <a:solidFill>
                <a:srgbClr val="CC0000"/>
              </a:solidFill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must check if received packet is duplicate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state indicates whether 0 or 1 is expected pkt seq #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note: receiver can </a:t>
            </a:r>
            <a:r>
              <a:rPr lang="en-US" i="1">
                <a:cs typeface="+mn-cs"/>
              </a:rPr>
              <a:t>not</a:t>
            </a:r>
            <a:r>
              <a:rPr lang="en-US">
                <a:cs typeface="+mn-cs"/>
              </a:rPr>
              <a:t> know if its last ACK/NAK received OK at sender</a:t>
            </a:r>
          </a:p>
        </p:txBody>
      </p:sp>
      <p:pic>
        <p:nvPicPr>
          <p:cNvPr id="37895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6F9F6AD-4844-45C3-B079-C09FC9582E16}" type="slidenum">
              <a:rPr lang="en-US" sz="1200" smtClean="0"/>
              <a:pPr>
                <a:defRPr/>
              </a:pPr>
              <a:t>36</a:t>
            </a:fld>
            <a:endParaRPr lang="en-US" sz="1200" smtClean="0"/>
          </a:p>
        </p:txBody>
      </p:sp>
      <p:pic>
        <p:nvPicPr>
          <p:cNvPr id="38916" name="Picture 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rdt2.2: a NAK-free protocol</a:t>
            </a:r>
            <a:endParaRPr lang="en-US"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same functionality as rdt2.1, using ACKs only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instead of NAK, receiver sends ACK for last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receiver must </a:t>
            </a:r>
            <a:r>
              <a:rPr lang="en-US" i="1"/>
              <a:t>explicitly</a:t>
            </a:r>
            <a:r>
              <a:rPr lang="en-US"/>
              <a:t> include seq # of pkt being ACKed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duplicate ACK at sender results in same action as NAK: </a:t>
            </a:r>
            <a:r>
              <a:rPr lang="en-US" i="1">
                <a:cs typeface="+mn-cs"/>
              </a:rPr>
              <a:t>retransmit current pkt</a:t>
            </a:r>
            <a:endParaRPr lang="en-US">
              <a:cs typeface="+mn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C71E13C-E8EE-41F6-BC02-BDEC0FFEDF01}" type="slidenum">
              <a:rPr lang="en-US" sz="1200" smtClean="0"/>
              <a:pPr>
                <a:defRPr/>
              </a:pPr>
              <a:t>37</a:t>
            </a:fld>
            <a:endParaRPr lang="en-US" sz="1200" smtClean="0"/>
          </a:p>
        </p:txBody>
      </p:sp>
      <p:pic>
        <p:nvPicPr>
          <p:cNvPr id="39940" name="Picture 4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rdt2.2: sender, receiver fragments</a:t>
            </a:r>
          </a:p>
        </p:txBody>
      </p:sp>
      <p:grpSp>
        <p:nvGrpSpPr>
          <p:cNvPr id="39942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39961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9978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9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Wait for call 0 from above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39962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sndpkt = make_pkt(0, data, checksum)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963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rdt_send(data)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964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65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66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8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67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68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9969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&amp;&amp;  </a:t>
              </a:r>
            </a:p>
            <a:p>
              <a:pPr algn="l"/>
              <a:r>
                <a:rPr lang="en-US">
                  <a:latin typeface="Arial" charset="0"/>
                </a:rPr>
                <a:t>( corrupt(rcvpkt) ||</a:t>
              </a:r>
            </a:p>
            <a:p>
              <a:pPr algn="l"/>
              <a:r>
                <a:rPr lang="en-US">
                  <a:latin typeface="Arial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>
                  <a:latin typeface="Arial" charset="0"/>
                </a:rPr>
                <a:t> 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970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71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72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  </a:t>
              </a:r>
            </a:p>
            <a:p>
              <a:pPr algn="l"/>
              <a:r>
                <a:rPr lang="en-US">
                  <a:latin typeface="Arial" charset="0"/>
                </a:rPr>
                <a:t>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&amp;&amp;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73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9974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39976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7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Wait for ACK</a:t>
                </a:r>
              </a:p>
              <a:p>
                <a:r>
                  <a:rPr lang="en-US" sz="1400">
                    <a:latin typeface="Arial" charset="0"/>
                  </a:rPr>
                  <a:t>0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sender FSM</a:t>
              </a:r>
            </a:p>
            <a:p>
              <a:pPr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9946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rdt_rcv(rcvpkt) 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  &amp;&amp; has_seq1(rcvpkt)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947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charset="0"/>
                </a:rPr>
                <a:t>extract(rcvpkt,data)</a:t>
              </a:r>
            </a:p>
            <a:p>
              <a:pPr algn="l"/>
              <a:r>
                <a:rPr lang="en-US">
                  <a:latin typeface="Arial" charset="0"/>
                </a:rPr>
                <a:t>deliver_data(data)</a:t>
              </a:r>
            </a:p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9948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9950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39959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3996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400">
                      <a:latin typeface="Arial" charset="0"/>
                    </a:rPr>
                    <a:t>Wait for </a:t>
                  </a:r>
                </a:p>
                <a:p>
                  <a:r>
                    <a:rPr lang="en-US" sz="1400">
                      <a:latin typeface="Arial" charset="0"/>
                    </a:rPr>
                    <a:t>0 from below</a:t>
                  </a:r>
                  <a:endParaRPr 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9951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2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3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4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1 w 619"/>
                  <a:gd name="T1" fmla="*/ 26 h 1815"/>
                  <a:gd name="T2" fmla="*/ 0 w 619"/>
                  <a:gd name="T3" fmla="*/ 18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5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6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>
                    <a:latin typeface="Arial" charset="0"/>
                  </a:rPr>
                  <a:t>rdt_rcv(rcvpkt) &amp;&amp; </a:t>
                </a:r>
              </a:p>
              <a:p>
                <a:pPr algn="l"/>
                <a:r>
                  <a:rPr lang="en-US">
                    <a:latin typeface="Arial" charset="0"/>
                  </a:rPr>
                  <a:t>   (corrupt(rcvpkt) ||</a:t>
                </a:r>
              </a:p>
              <a:p>
                <a:pPr algn="l"/>
                <a:r>
                  <a:rPr lang="en-US">
                    <a:latin typeface="Arial" charset="0"/>
                  </a:rPr>
                  <a:t>     </a:t>
                </a:r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7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Symbol" charset="0"/>
                </a:rPr>
                <a:t>L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946A118-F3F5-4EE3-AC93-77917E38CC1B}" type="slidenum">
              <a:rPr lang="en-US" sz="1200" smtClean="0"/>
              <a:pPr>
                <a:defRPr/>
              </a:pPr>
              <a:t>38</a:t>
            </a:fld>
            <a:endParaRPr lang="en-US" sz="120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rdt3.0: channels with errors </a:t>
            </a:r>
            <a:r>
              <a:rPr lang="en-US" sz="3600" i="1">
                <a:cs typeface="+mj-cs"/>
              </a:rPr>
              <a:t>and</a:t>
            </a:r>
            <a:r>
              <a:rPr lang="en-US" sz="3600">
                <a:cs typeface="+mj-cs"/>
              </a:rPr>
              <a:t> loss</a:t>
            </a:r>
            <a:endParaRPr lang="en-US">
              <a:cs typeface="+mj-cs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new assumption:</a:t>
            </a:r>
            <a:r>
              <a:rPr lang="en-US" smtClean="0">
                <a:ea typeface="ＭＳ Ｐゴシック" pitchFamily="34" charset="-128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ＭＳ Ｐゴシック" pitchFamily="34" charset="-128"/>
              </a:rPr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approach:</a:t>
            </a:r>
            <a:r>
              <a:rPr lang="en-US" smtClean="0">
                <a:ea typeface="ＭＳ Ｐゴシック" pitchFamily="34" charset="-128"/>
              </a:rPr>
              <a:t> sender waits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reasonable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amount of time for ACK 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if pkt (or ACK) just delayed (not lost):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retransmission will be  duplicate, but seq. #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already handles this</a:t>
            </a:r>
            <a:endParaRPr lang="en-US" altLang="ja-JP" sz="2000" smtClean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receiver must specify seq # of pkt being ACKed</a:t>
            </a:r>
            <a:endParaRPr lang="en-US" sz="200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requires countdown timer</a:t>
            </a:r>
          </a:p>
        </p:txBody>
      </p:sp>
      <p:pic>
        <p:nvPicPr>
          <p:cNvPr id="40967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3A82E3D-9C59-40B0-A2F3-037F06E53FEC}" type="slidenum">
              <a:rPr lang="en-US" sz="1200" smtClean="0"/>
              <a:pPr>
                <a:defRPr/>
              </a:pPr>
              <a:t>39</a:t>
            </a:fld>
            <a:endParaRPr lang="en-US" sz="12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 sender</a:t>
            </a:r>
            <a:endParaRPr lang="en-US">
              <a:cs typeface="+mj-cs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992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41993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204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4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1994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1995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204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41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1999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00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01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02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2006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11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12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13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14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15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17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18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19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20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21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022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2023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202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203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39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2025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42026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203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03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2027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42029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2030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pic>
        <p:nvPicPr>
          <p:cNvPr id="42034" name="Picture 5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ABBBBCF-62EE-4A64-8786-86F8F3C3E683}" type="slidenum">
              <a:rPr lang="en-US" sz="1200" smtClean="0"/>
              <a:pPr>
                <a:defRPr/>
              </a:pPr>
              <a:t>4</a:t>
            </a:fld>
            <a:endParaRPr lang="en-US" sz="1200" smtClean="0"/>
          </a:p>
        </p:txBody>
      </p:sp>
      <p:grpSp>
        <p:nvGrpSpPr>
          <p:cNvPr id="6148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6178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50 w 1036"/>
                <a:gd name="T1" fmla="*/ 11 h 675"/>
                <a:gd name="T2" fmla="*/ 512 w 1036"/>
                <a:gd name="T3" fmla="*/ 53 h 675"/>
                <a:gd name="T4" fmla="*/ 271 w 1036"/>
                <a:gd name="T5" fmla="*/ 129 h 675"/>
                <a:gd name="T6" fmla="*/ 201 w 1036"/>
                <a:gd name="T7" fmla="*/ 229 h 675"/>
                <a:gd name="T8" fmla="*/ 27 w 1036"/>
                <a:gd name="T9" fmla="*/ 297 h 675"/>
                <a:gd name="T10" fmla="*/ 23 w 1036"/>
                <a:gd name="T11" fmla="*/ 459 h 675"/>
                <a:gd name="T12" fmla="*/ 173 w 1036"/>
                <a:gd name="T13" fmla="*/ 489 h 675"/>
                <a:gd name="T14" fmla="*/ 602 w 1036"/>
                <a:gd name="T15" fmla="*/ 489 h 675"/>
                <a:gd name="T16" fmla="*/ 784 w 1036"/>
                <a:gd name="T17" fmla="*/ 555 h 675"/>
                <a:gd name="T18" fmla="*/ 987 w 1036"/>
                <a:gd name="T19" fmla="*/ 657 h 675"/>
                <a:gd name="T20" fmla="*/ 1142 w 1036"/>
                <a:gd name="T21" fmla="*/ 661 h 675"/>
                <a:gd name="T22" fmla="*/ 1249 w 1036"/>
                <a:gd name="T23" fmla="*/ 603 h 675"/>
                <a:gd name="T24" fmla="*/ 1303 w 1036"/>
                <a:gd name="T25" fmla="*/ 445 h 675"/>
                <a:gd name="T26" fmla="*/ 1337 w 1036"/>
                <a:gd name="T27" fmla="*/ 291 h 675"/>
                <a:gd name="T28" fmla="*/ 1341 w 1036"/>
                <a:gd name="T29" fmla="*/ 107 h 675"/>
                <a:gd name="T30" fmla="*/ 1226 w 1036"/>
                <a:gd name="T31" fmla="*/ 17 h 675"/>
                <a:gd name="T32" fmla="*/ 1018 w 1036"/>
                <a:gd name="T33" fmla="*/ 3 h 675"/>
                <a:gd name="T34" fmla="*/ 850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6179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80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195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6555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56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96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197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91 w 765"/>
                <a:gd name="T1" fmla="*/ 87 h 459"/>
                <a:gd name="T2" fmla="*/ 1688 w 765"/>
                <a:gd name="T3" fmla="*/ 616 h 459"/>
                <a:gd name="T4" fmla="*/ 564 w 765"/>
                <a:gd name="T5" fmla="*/ 877 h 459"/>
                <a:gd name="T6" fmla="*/ 81 w 765"/>
                <a:gd name="T7" fmla="*/ 2956 h 459"/>
                <a:gd name="T8" fmla="*/ 1056 w 765"/>
                <a:gd name="T9" fmla="*/ 3906 h 459"/>
                <a:gd name="T10" fmla="*/ 2030 w 765"/>
                <a:gd name="T11" fmla="*/ 3744 h 459"/>
                <a:gd name="T12" fmla="*/ 3427 w 765"/>
                <a:gd name="T13" fmla="*/ 3906 h 459"/>
                <a:gd name="T14" fmla="*/ 4101 w 765"/>
                <a:gd name="T15" fmla="*/ 3815 h 459"/>
                <a:gd name="T16" fmla="*/ 4414 w 765"/>
                <a:gd name="T17" fmla="*/ 3273 h 459"/>
                <a:gd name="T18" fmla="*/ 4406 w 765"/>
                <a:gd name="T19" fmla="*/ 1389 h 459"/>
                <a:gd name="T20" fmla="*/ 3888 w 765"/>
                <a:gd name="T21" fmla="*/ 303 h 459"/>
                <a:gd name="T22" fmla="*/ 2491 w 765"/>
                <a:gd name="T23" fmla="*/ 8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215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653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3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4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5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5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55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6554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16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3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3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3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533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6536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37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17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65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524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527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28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18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65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516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519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20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19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65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5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508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511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12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0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64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500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503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04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1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64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92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95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96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223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64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84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87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88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4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4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76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79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80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5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64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68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71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72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6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64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60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63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64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7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64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52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55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56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8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64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4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6444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447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48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29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6427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6429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1 w 199"/>
                    <a:gd name="T31" fmla="*/ 0 h 232"/>
                    <a:gd name="T32" fmla="*/ 1 w 199"/>
                    <a:gd name="T33" fmla="*/ 0 h 232"/>
                    <a:gd name="T34" fmla="*/ 1 w 199"/>
                    <a:gd name="T35" fmla="*/ 0 h 232"/>
                    <a:gd name="T36" fmla="*/ 1 w 199"/>
                    <a:gd name="T37" fmla="*/ 0 h 232"/>
                    <a:gd name="T38" fmla="*/ 1 w 199"/>
                    <a:gd name="T39" fmla="*/ 0 h 232"/>
                    <a:gd name="T40" fmla="*/ 1 w 199"/>
                    <a:gd name="T41" fmla="*/ 0 h 232"/>
                    <a:gd name="T42" fmla="*/ 1 w 199"/>
                    <a:gd name="T43" fmla="*/ 0 h 232"/>
                    <a:gd name="T44" fmla="*/ 1 w 199"/>
                    <a:gd name="T45" fmla="*/ 0 h 232"/>
                    <a:gd name="T46" fmla="*/ 1 w 199"/>
                    <a:gd name="T47" fmla="*/ 0 h 232"/>
                    <a:gd name="T48" fmla="*/ 1 w 199"/>
                    <a:gd name="T49" fmla="*/ 0 h 232"/>
                    <a:gd name="T50" fmla="*/ 1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1 w 199"/>
                    <a:gd name="T75" fmla="*/ 0 h 232"/>
                    <a:gd name="T76" fmla="*/ 1 w 199"/>
                    <a:gd name="T77" fmla="*/ 0 h 232"/>
                    <a:gd name="T78" fmla="*/ 1 w 199"/>
                    <a:gd name="T79" fmla="*/ 0 h 232"/>
                    <a:gd name="T80" fmla="*/ 1 w 199"/>
                    <a:gd name="T81" fmla="*/ 0 h 232"/>
                    <a:gd name="T82" fmla="*/ 1 w 199"/>
                    <a:gd name="T83" fmla="*/ 0 h 232"/>
                    <a:gd name="T84" fmla="*/ 1 w 199"/>
                    <a:gd name="T85" fmla="*/ 0 h 232"/>
                    <a:gd name="T86" fmla="*/ 1 w 199"/>
                    <a:gd name="T87" fmla="*/ 0 h 232"/>
                    <a:gd name="T88" fmla="*/ 1 w 199"/>
                    <a:gd name="T89" fmla="*/ 0 h 232"/>
                    <a:gd name="T90" fmla="*/ 1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0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1 w 128"/>
                    <a:gd name="T1" fmla="*/ 0 h 180"/>
                    <a:gd name="T2" fmla="*/ 1 w 128"/>
                    <a:gd name="T3" fmla="*/ 0 h 180"/>
                    <a:gd name="T4" fmla="*/ 1 w 128"/>
                    <a:gd name="T5" fmla="*/ 0 h 180"/>
                    <a:gd name="T6" fmla="*/ 1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1 w 128"/>
                    <a:gd name="T39" fmla="*/ 0 h 180"/>
                    <a:gd name="T40" fmla="*/ 1 w 128"/>
                    <a:gd name="T41" fmla="*/ 0 h 180"/>
                    <a:gd name="T42" fmla="*/ 1 w 128"/>
                    <a:gd name="T43" fmla="*/ 0 h 180"/>
                    <a:gd name="T44" fmla="*/ 1 w 128"/>
                    <a:gd name="T45" fmla="*/ 0 h 180"/>
                    <a:gd name="T46" fmla="*/ 1 w 128"/>
                    <a:gd name="T47" fmla="*/ 0 h 180"/>
                    <a:gd name="T48" fmla="*/ 1 w 128"/>
                    <a:gd name="T49" fmla="*/ 0 h 180"/>
                    <a:gd name="T50" fmla="*/ 1 w 128"/>
                    <a:gd name="T51" fmla="*/ 0 h 180"/>
                    <a:gd name="T52" fmla="*/ 1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1 w 128"/>
                    <a:gd name="T79" fmla="*/ 0 h 180"/>
                    <a:gd name="T80" fmla="*/ 1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1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1 w 322"/>
                    <a:gd name="T21" fmla="*/ 0 h 378"/>
                    <a:gd name="T22" fmla="*/ 1 w 322"/>
                    <a:gd name="T23" fmla="*/ 0 h 378"/>
                    <a:gd name="T24" fmla="*/ 1 w 322"/>
                    <a:gd name="T25" fmla="*/ 0 h 378"/>
                    <a:gd name="T26" fmla="*/ 1 w 322"/>
                    <a:gd name="T27" fmla="*/ 0 h 378"/>
                    <a:gd name="T28" fmla="*/ 1 w 322"/>
                    <a:gd name="T29" fmla="*/ 0 h 378"/>
                    <a:gd name="T30" fmla="*/ 2 w 322"/>
                    <a:gd name="T31" fmla="*/ 0 h 378"/>
                    <a:gd name="T32" fmla="*/ 2 w 322"/>
                    <a:gd name="T33" fmla="*/ 0 h 378"/>
                    <a:gd name="T34" fmla="*/ 2 w 322"/>
                    <a:gd name="T35" fmla="*/ 0 h 378"/>
                    <a:gd name="T36" fmla="*/ 2 w 322"/>
                    <a:gd name="T37" fmla="*/ 0 h 378"/>
                    <a:gd name="T38" fmla="*/ 2 w 322"/>
                    <a:gd name="T39" fmla="*/ 0 h 378"/>
                    <a:gd name="T40" fmla="*/ 2 w 322"/>
                    <a:gd name="T41" fmla="*/ 0 h 378"/>
                    <a:gd name="T42" fmla="*/ 1 w 322"/>
                    <a:gd name="T43" fmla="*/ 0 h 378"/>
                    <a:gd name="T44" fmla="*/ 1 w 322"/>
                    <a:gd name="T45" fmla="*/ 0 h 378"/>
                    <a:gd name="T46" fmla="*/ 1 w 322"/>
                    <a:gd name="T47" fmla="*/ 0 h 378"/>
                    <a:gd name="T48" fmla="*/ 1 w 322"/>
                    <a:gd name="T49" fmla="*/ 0 h 378"/>
                    <a:gd name="T50" fmla="*/ 1 w 322"/>
                    <a:gd name="T51" fmla="*/ 0 h 378"/>
                    <a:gd name="T52" fmla="*/ 1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1 w 322"/>
                    <a:gd name="T71" fmla="*/ 0 h 378"/>
                    <a:gd name="T72" fmla="*/ 1 w 322"/>
                    <a:gd name="T73" fmla="*/ 0 h 378"/>
                    <a:gd name="T74" fmla="*/ 1 w 322"/>
                    <a:gd name="T75" fmla="*/ 0 h 378"/>
                    <a:gd name="T76" fmla="*/ 1 w 322"/>
                    <a:gd name="T77" fmla="*/ 0 h 378"/>
                    <a:gd name="T78" fmla="*/ 1 w 322"/>
                    <a:gd name="T79" fmla="*/ 0 h 378"/>
                    <a:gd name="T80" fmla="*/ 1 w 322"/>
                    <a:gd name="T81" fmla="*/ 0 h 378"/>
                    <a:gd name="T82" fmla="*/ 1 w 322"/>
                    <a:gd name="T83" fmla="*/ 0 h 378"/>
                    <a:gd name="T84" fmla="*/ 1 w 322"/>
                    <a:gd name="T85" fmla="*/ 0 h 378"/>
                    <a:gd name="T86" fmla="*/ 1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2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1 w 283"/>
                    <a:gd name="T1" fmla="*/ 0 h 252"/>
                    <a:gd name="T2" fmla="*/ 1 w 283"/>
                    <a:gd name="T3" fmla="*/ 0 h 252"/>
                    <a:gd name="T4" fmla="*/ 1 w 283"/>
                    <a:gd name="T5" fmla="*/ 0 h 252"/>
                    <a:gd name="T6" fmla="*/ 1 w 283"/>
                    <a:gd name="T7" fmla="*/ 0 h 252"/>
                    <a:gd name="T8" fmla="*/ 1 w 283"/>
                    <a:gd name="T9" fmla="*/ 0 h 252"/>
                    <a:gd name="T10" fmla="*/ 1 w 283"/>
                    <a:gd name="T11" fmla="*/ 0 h 252"/>
                    <a:gd name="T12" fmla="*/ 1 w 283"/>
                    <a:gd name="T13" fmla="*/ 0 h 252"/>
                    <a:gd name="T14" fmla="*/ 1 w 283"/>
                    <a:gd name="T15" fmla="*/ 0 h 252"/>
                    <a:gd name="T16" fmla="*/ 1 w 283"/>
                    <a:gd name="T17" fmla="*/ 0 h 252"/>
                    <a:gd name="T18" fmla="*/ 1 w 283"/>
                    <a:gd name="T19" fmla="*/ 0 h 252"/>
                    <a:gd name="T20" fmla="*/ 1 w 283"/>
                    <a:gd name="T21" fmla="*/ 0 h 252"/>
                    <a:gd name="T22" fmla="*/ 1 w 283"/>
                    <a:gd name="T23" fmla="*/ 0 h 252"/>
                    <a:gd name="T24" fmla="*/ 1 w 283"/>
                    <a:gd name="T25" fmla="*/ 0 h 252"/>
                    <a:gd name="T26" fmla="*/ 1 w 283"/>
                    <a:gd name="T27" fmla="*/ 0 h 252"/>
                    <a:gd name="T28" fmla="*/ 1 w 283"/>
                    <a:gd name="T29" fmla="*/ 0 h 252"/>
                    <a:gd name="T30" fmla="*/ 1 w 283"/>
                    <a:gd name="T31" fmla="*/ 0 h 252"/>
                    <a:gd name="T32" fmla="*/ 1 w 283"/>
                    <a:gd name="T33" fmla="*/ 0 h 252"/>
                    <a:gd name="T34" fmla="*/ 1 w 283"/>
                    <a:gd name="T35" fmla="*/ 0 h 252"/>
                    <a:gd name="T36" fmla="*/ 1 w 283"/>
                    <a:gd name="T37" fmla="*/ 0 h 252"/>
                    <a:gd name="T38" fmla="*/ 1 w 283"/>
                    <a:gd name="T39" fmla="*/ 0 h 252"/>
                    <a:gd name="T40" fmla="*/ 1 w 283"/>
                    <a:gd name="T41" fmla="*/ 0 h 252"/>
                    <a:gd name="T42" fmla="*/ 1 w 283"/>
                    <a:gd name="T43" fmla="*/ 0 h 252"/>
                    <a:gd name="T44" fmla="*/ 1 w 283"/>
                    <a:gd name="T45" fmla="*/ 0 h 252"/>
                    <a:gd name="T46" fmla="*/ 1 w 283"/>
                    <a:gd name="T47" fmla="*/ 0 h 252"/>
                    <a:gd name="T48" fmla="*/ 1 w 283"/>
                    <a:gd name="T49" fmla="*/ 0 h 252"/>
                    <a:gd name="T50" fmla="*/ 1 w 283"/>
                    <a:gd name="T51" fmla="*/ 0 h 252"/>
                    <a:gd name="T52" fmla="*/ 1 w 283"/>
                    <a:gd name="T53" fmla="*/ 0 h 252"/>
                    <a:gd name="T54" fmla="*/ 1 w 283"/>
                    <a:gd name="T55" fmla="*/ 0 h 252"/>
                    <a:gd name="T56" fmla="*/ 1 w 283"/>
                    <a:gd name="T57" fmla="*/ 0 h 252"/>
                    <a:gd name="T58" fmla="*/ 1 w 283"/>
                    <a:gd name="T59" fmla="*/ 0 h 252"/>
                    <a:gd name="T60" fmla="*/ 1 w 283"/>
                    <a:gd name="T61" fmla="*/ 0 h 252"/>
                    <a:gd name="T62" fmla="*/ 1 w 283"/>
                    <a:gd name="T63" fmla="*/ 0 h 252"/>
                    <a:gd name="T64" fmla="*/ 1 w 283"/>
                    <a:gd name="T65" fmla="*/ 0 h 252"/>
                    <a:gd name="T66" fmla="*/ 1 w 283"/>
                    <a:gd name="T67" fmla="*/ 0 h 252"/>
                    <a:gd name="T68" fmla="*/ 1 w 283"/>
                    <a:gd name="T69" fmla="*/ 0 h 252"/>
                    <a:gd name="T70" fmla="*/ 1 w 283"/>
                    <a:gd name="T71" fmla="*/ 0 h 252"/>
                    <a:gd name="T72" fmla="*/ 1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1 w 283"/>
                    <a:gd name="T105" fmla="*/ 0 h 252"/>
                    <a:gd name="T106" fmla="*/ 1 w 283"/>
                    <a:gd name="T107" fmla="*/ 0 h 252"/>
                    <a:gd name="T108" fmla="*/ 1 w 283"/>
                    <a:gd name="T109" fmla="*/ 0 h 252"/>
                    <a:gd name="T110" fmla="*/ 1 w 283"/>
                    <a:gd name="T111" fmla="*/ 0 h 252"/>
                    <a:gd name="T112" fmla="*/ 1 w 283"/>
                    <a:gd name="T113" fmla="*/ 0 h 252"/>
                    <a:gd name="T114" fmla="*/ 1 w 283"/>
                    <a:gd name="T115" fmla="*/ 0 h 252"/>
                    <a:gd name="T116" fmla="*/ 1 w 283"/>
                    <a:gd name="T117" fmla="*/ 0 h 252"/>
                    <a:gd name="T118" fmla="*/ 1 w 283"/>
                    <a:gd name="T119" fmla="*/ 0 h 252"/>
                    <a:gd name="T120" fmla="*/ 1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3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1 w 114"/>
                    <a:gd name="T21" fmla="*/ 0 h 238"/>
                    <a:gd name="T22" fmla="*/ 1 w 114"/>
                    <a:gd name="T23" fmla="*/ 0 h 238"/>
                    <a:gd name="T24" fmla="*/ 1 w 114"/>
                    <a:gd name="T25" fmla="*/ 0 h 238"/>
                    <a:gd name="T26" fmla="*/ 1 w 114"/>
                    <a:gd name="T27" fmla="*/ 0 h 238"/>
                    <a:gd name="T28" fmla="*/ 1 w 114"/>
                    <a:gd name="T29" fmla="*/ 0 h 238"/>
                    <a:gd name="T30" fmla="*/ 1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1 w 114"/>
                    <a:gd name="T63" fmla="*/ 0 h 238"/>
                    <a:gd name="T64" fmla="*/ 1 w 114"/>
                    <a:gd name="T65" fmla="*/ 0 h 238"/>
                    <a:gd name="T66" fmla="*/ 1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4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1 w 246"/>
                    <a:gd name="T1" fmla="*/ 0 h 310"/>
                    <a:gd name="T2" fmla="*/ 1 w 246"/>
                    <a:gd name="T3" fmla="*/ 0 h 310"/>
                    <a:gd name="T4" fmla="*/ 1 w 246"/>
                    <a:gd name="T5" fmla="*/ 0 h 310"/>
                    <a:gd name="T6" fmla="*/ 1 w 246"/>
                    <a:gd name="T7" fmla="*/ 0 h 310"/>
                    <a:gd name="T8" fmla="*/ 1 w 246"/>
                    <a:gd name="T9" fmla="*/ 0 h 310"/>
                    <a:gd name="T10" fmla="*/ 1 w 246"/>
                    <a:gd name="T11" fmla="*/ 0 h 310"/>
                    <a:gd name="T12" fmla="*/ 1 w 246"/>
                    <a:gd name="T13" fmla="*/ 0 h 310"/>
                    <a:gd name="T14" fmla="*/ 1 w 246"/>
                    <a:gd name="T15" fmla="*/ 0 h 310"/>
                    <a:gd name="T16" fmla="*/ 1 w 246"/>
                    <a:gd name="T17" fmla="*/ 0 h 310"/>
                    <a:gd name="T18" fmla="*/ 1 w 246"/>
                    <a:gd name="T19" fmla="*/ 0 h 310"/>
                    <a:gd name="T20" fmla="*/ 1 w 246"/>
                    <a:gd name="T21" fmla="*/ 0 h 310"/>
                    <a:gd name="T22" fmla="*/ 1 w 246"/>
                    <a:gd name="T23" fmla="*/ 0 h 310"/>
                    <a:gd name="T24" fmla="*/ 1 w 246"/>
                    <a:gd name="T25" fmla="*/ 0 h 310"/>
                    <a:gd name="T26" fmla="*/ 1 w 246"/>
                    <a:gd name="T27" fmla="*/ 0 h 310"/>
                    <a:gd name="T28" fmla="*/ 1 w 246"/>
                    <a:gd name="T29" fmla="*/ 0 h 310"/>
                    <a:gd name="T30" fmla="*/ 1 w 246"/>
                    <a:gd name="T31" fmla="*/ 0 h 310"/>
                    <a:gd name="T32" fmla="*/ 1 w 246"/>
                    <a:gd name="T33" fmla="*/ 0 h 310"/>
                    <a:gd name="T34" fmla="*/ 1 w 246"/>
                    <a:gd name="T35" fmla="*/ 0 h 310"/>
                    <a:gd name="T36" fmla="*/ 1 w 246"/>
                    <a:gd name="T37" fmla="*/ 0 h 310"/>
                    <a:gd name="T38" fmla="*/ 1 w 246"/>
                    <a:gd name="T39" fmla="*/ 0 h 310"/>
                    <a:gd name="T40" fmla="*/ 1 w 246"/>
                    <a:gd name="T41" fmla="*/ 0 h 310"/>
                    <a:gd name="T42" fmla="*/ 1 w 246"/>
                    <a:gd name="T43" fmla="*/ 0 h 310"/>
                    <a:gd name="T44" fmla="*/ 1 w 246"/>
                    <a:gd name="T45" fmla="*/ 0 h 310"/>
                    <a:gd name="T46" fmla="*/ 1 w 246"/>
                    <a:gd name="T47" fmla="*/ 0 h 310"/>
                    <a:gd name="T48" fmla="*/ 1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1 w 246"/>
                    <a:gd name="T69" fmla="*/ 0 h 310"/>
                    <a:gd name="T70" fmla="*/ 1 w 246"/>
                    <a:gd name="T71" fmla="*/ 0 h 310"/>
                    <a:gd name="T72" fmla="*/ 1 w 246"/>
                    <a:gd name="T73" fmla="*/ 0 h 310"/>
                    <a:gd name="T74" fmla="*/ 1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5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1 w 198"/>
                    <a:gd name="T31" fmla="*/ 0 h 236"/>
                    <a:gd name="T32" fmla="*/ 1 w 198"/>
                    <a:gd name="T33" fmla="*/ 0 h 236"/>
                    <a:gd name="T34" fmla="*/ 1 w 198"/>
                    <a:gd name="T35" fmla="*/ 0 h 236"/>
                    <a:gd name="T36" fmla="*/ 1 w 198"/>
                    <a:gd name="T37" fmla="*/ 0 h 236"/>
                    <a:gd name="T38" fmla="*/ 1 w 198"/>
                    <a:gd name="T39" fmla="*/ 0 h 236"/>
                    <a:gd name="T40" fmla="*/ 1 w 198"/>
                    <a:gd name="T41" fmla="*/ 0 h 236"/>
                    <a:gd name="T42" fmla="*/ 1 w 198"/>
                    <a:gd name="T43" fmla="*/ 0 h 236"/>
                    <a:gd name="T44" fmla="*/ 1 w 198"/>
                    <a:gd name="T45" fmla="*/ 0 h 236"/>
                    <a:gd name="T46" fmla="*/ 1 w 198"/>
                    <a:gd name="T47" fmla="*/ 0 h 236"/>
                    <a:gd name="T48" fmla="*/ 1 w 198"/>
                    <a:gd name="T49" fmla="*/ 0 h 236"/>
                    <a:gd name="T50" fmla="*/ 1 w 198"/>
                    <a:gd name="T51" fmla="*/ 0 h 236"/>
                    <a:gd name="T52" fmla="*/ 1 w 198"/>
                    <a:gd name="T53" fmla="*/ 0 h 236"/>
                    <a:gd name="T54" fmla="*/ 1 w 198"/>
                    <a:gd name="T55" fmla="*/ 0 h 236"/>
                    <a:gd name="T56" fmla="*/ 1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1 w 198"/>
                    <a:gd name="T93" fmla="*/ 0 h 236"/>
                    <a:gd name="T94" fmla="*/ 1 w 198"/>
                    <a:gd name="T95" fmla="*/ 0 h 236"/>
                    <a:gd name="T96" fmla="*/ 1 w 198"/>
                    <a:gd name="T97" fmla="*/ 0 h 236"/>
                    <a:gd name="T98" fmla="*/ 1 w 198"/>
                    <a:gd name="T99" fmla="*/ 0 h 236"/>
                    <a:gd name="T100" fmla="*/ 1 w 198"/>
                    <a:gd name="T101" fmla="*/ 0 h 236"/>
                    <a:gd name="T102" fmla="*/ 1 w 198"/>
                    <a:gd name="T103" fmla="*/ 0 h 236"/>
                    <a:gd name="T104" fmla="*/ 1 w 198"/>
                    <a:gd name="T105" fmla="*/ 0 h 236"/>
                    <a:gd name="T106" fmla="*/ 1 w 198"/>
                    <a:gd name="T107" fmla="*/ 0 h 236"/>
                    <a:gd name="T108" fmla="*/ 1 w 198"/>
                    <a:gd name="T109" fmla="*/ 0 h 236"/>
                    <a:gd name="T110" fmla="*/ 1 w 198"/>
                    <a:gd name="T111" fmla="*/ 0 h 236"/>
                    <a:gd name="T112" fmla="*/ 1 w 198"/>
                    <a:gd name="T113" fmla="*/ 0 h 236"/>
                    <a:gd name="T114" fmla="*/ 1 w 198"/>
                    <a:gd name="T115" fmla="*/ 0 h 236"/>
                    <a:gd name="T116" fmla="*/ 1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6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1 w 128"/>
                    <a:gd name="T1" fmla="*/ 0 h 183"/>
                    <a:gd name="T2" fmla="*/ 1 w 128"/>
                    <a:gd name="T3" fmla="*/ 0 h 183"/>
                    <a:gd name="T4" fmla="*/ 1 w 128"/>
                    <a:gd name="T5" fmla="*/ 0 h 183"/>
                    <a:gd name="T6" fmla="*/ 1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1 w 128"/>
                    <a:gd name="T41" fmla="*/ 0 h 183"/>
                    <a:gd name="T42" fmla="*/ 1 w 128"/>
                    <a:gd name="T43" fmla="*/ 0 h 183"/>
                    <a:gd name="T44" fmla="*/ 1 w 128"/>
                    <a:gd name="T45" fmla="*/ 0 h 183"/>
                    <a:gd name="T46" fmla="*/ 1 w 128"/>
                    <a:gd name="T47" fmla="*/ 0 h 183"/>
                    <a:gd name="T48" fmla="*/ 1 w 128"/>
                    <a:gd name="T49" fmla="*/ 0 h 183"/>
                    <a:gd name="T50" fmla="*/ 1 w 128"/>
                    <a:gd name="T51" fmla="*/ 0 h 183"/>
                    <a:gd name="T52" fmla="*/ 1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1 w 128"/>
                    <a:gd name="T79" fmla="*/ 0 h 183"/>
                    <a:gd name="T80" fmla="*/ 1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7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1 w 323"/>
                    <a:gd name="T21" fmla="*/ 0 h 379"/>
                    <a:gd name="T22" fmla="*/ 1 w 323"/>
                    <a:gd name="T23" fmla="*/ 0 h 379"/>
                    <a:gd name="T24" fmla="*/ 1 w 323"/>
                    <a:gd name="T25" fmla="*/ 0 h 379"/>
                    <a:gd name="T26" fmla="*/ 1 w 323"/>
                    <a:gd name="T27" fmla="*/ 0 h 379"/>
                    <a:gd name="T28" fmla="*/ 1 w 323"/>
                    <a:gd name="T29" fmla="*/ 0 h 379"/>
                    <a:gd name="T30" fmla="*/ 1 w 323"/>
                    <a:gd name="T31" fmla="*/ 0 h 379"/>
                    <a:gd name="T32" fmla="*/ 2 w 323"/>
                    <a:gd name="T33" fmla="*/ 0 h 379"/>
                    <a:gd name="T34" fmla="*/ 2 w 323"/>
                    <a:gd name="T35" fmla="*/ 0 h 379"/>
                    <a:gd name="T36" fmla="*/ 2 w 323"/>
                    <a:gd name="T37" fmla="*/ 0 h 379"/>
                    <a:gd name="T38" fmla="*/ 2 w 323"/>
                    <a:gd name="T39" fmla="*/ 0 h 379"/>
                    <a:gd name="T40" fmla="*/ 1 w 323"/>
                    <a:gd name="T41" fmla="*/ 0 h 379"/>
                    <a:gd name="T42" fmla="*/ 1 w 323"/>
                    <a:gd name="T43" fmla="*/ 0 h 379"/>
                    <a:gd name="T44" fmla="*/ 1 w 323"/>
                    <a:gd name="T45" fmla="*/ 0 h 379"/>
                    <a:gd name="T46" fmla="*/ 1 w 323"/>
                    <a:gd name="T47" fmla="*/ 0 h 379"/>
                    <a:gd name="T48" fmla="*/ 1 w 323"/>
                    <a:gd name="T49" fmla="*/ 0 h 379"/>
                    <a:gd name="T50" fmla="*/ 1 w 323"/>
                    <a:gd name="T51" fmla="*/ 0 h 379"/>
                    <a:gd name="T52" fmla="*/ 1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1 w 323"/>
                    <a:gd name="T71" fmla="*/ 0 h 379"/>
                    <a:gd name="T72" fmla="*/ 1 w 323"/>
                    <a:gd name="T73" fmla="*/ 0 h 379"/>
                    <a:gd name="T74" fmla="*/ 1 w 323"/>
                    <a:gd name="T75" fmla="*/ 0 h 379"/>
                    <a:gd name="T76" fmla="*/ 1 w 323"/>
                    <a:gd name="T77" fmla="*/ 0 h 379"/>
                    <a:gd name="T78" fmla="*/ 1 w 323"/>
                    <a:gd name="T79" fmla="*/ 0 h 379"/>
                    <a:gd name="T80" fmla="*/ 1 w 323"/>
                    <a:gd name="T81" fmla="*/ 0 h 379"/>
                    <a:gd name="T82" fmla="*/ 1 w 323"/>
                    <a:gd name="T83" fmla="*/ 0 h 379"/>
                    <a:gd name="T84" fmla="*/ 1 w 323"/>
                    <a:gd name="T85" fmla="*/ 0 h 379"/>
                    <a:gd name="T86" fmla="*/ 1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8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1 w 282"/>
                    <a:gd name="T1" fmla="*/ 0 h 253"/>
                    <a:gd name="T2" fmla="*/ 1 w 282"/>
                    <a:gd name="T3" fmla="*/ 0 h 253"/>
                    <a:gd name="T4" fmla="*/ 1 w 282"/>
                    <a:gd name="T5" fmla="*/ 0 h 253"/>
                    <a:gd name="T6" fmla="*/ 1 w 282"/>
                    <a:gd name="T7" fmla="*/ 0 h 253"/>
                    <a:gd name="T8" fmla="*/ 1 w 282"/>
                    <a:gd name="T9" fmla="*/ 0 h 253"/>
                    <a:gd name="T10" fmla="*/ 1 w 282"/>
                    <a:gd name="T11" fmla="*/ 0 h 253"/>
                    <a:gd name="T12" fmla="*/ 1 w 282"/>
                    <a:gd name="T13" fmla="*/ 0 h 253"/>
                    <a:gd name="T14" fmla="*/ 1 w 282"/>
                    <a:gd name="T15" fmla="*/ 0 h 253"/>
                    <a:gd name="T16" fmla="*/ 1 w 282"/>
                    <a:gd name="T17" fmla="*/ 0 h 253"/>
                    <a:gd name="T18" fmla="*/ 1 w 282"/>
                    <a:gd name="T19" fmla="*/ 0 h 253"/>
                    <a:gd name="T20" fmla="*/ 1 w 282"/>
                    <a:gd name="T21" fmla="*/ 0 h 253"/>
                    <a:gd name="T22" fmla="*/ 1 w 282"/>
                    <a:gd name="T23" fmla="*/ 0 h 253"/>
                    <a:gd name="T24" fmla="*/ 1 w 282"/>
                    <a:gd name="T25" fmla="*/ 0 h 253"/>
                    <a:gd name="T26" fmla="*/ 1 w 282"/>
                    <a:gd name="T27" fmla="*/ 0 h 253"/>
                    <a:gd name="T28" fmla="*/ 1 w 282"/>
                    <a:gd name="T29" fmla="*/ 0 h 253"/>
                    <a:gd name="T30" fmla="*/ 1 w 282"/>
                    <a:gd name="T31" fmla="*/ 0 h 253"/>
                    <a:gd name="T32" fmla="*/ 1 w 282"/>
                    <a:gd name="T33" fmla="*/ 0 h 253"/>
                    <a:gd name="T34" fmla="*/ 1 w 282"/>
                    <a:gd name="T35" fmla="*/ 0 h 253"/>
                    <a:gd name="T36" fmla="*/ 1 w 282"/>
                    <a:gd name="T37" fmla="*/ 0 h 253"/>
                    <a:gd name="T38" fmla="*/ 1 w 282"/>
                    <a:gd name="T39" fmla="*/ 0 h 253"/>
                    <a:gd name="T40" fmla="*/ 1 w 282"/>
                    <a:gd name="T41" fmla="*/ 0 h 253"/>
                    <a:gd name="T42" fmla="*/ 1 w 282"/>
                    <a:gd name="T43" fmla="*/ 0 h 253"/>
                    <a:gd name="T44" fmla="*/ 1 w 282"/>
                    <a:gd name="T45" fmla="*/ 0 h 253"/>
                    <a:gd name="T46" fmla="*/ 1 w 282"/>
                    <a:gd name="T47" fmla="*/ 0 h 253"/>
                    <a:gd name="T48" fmla="*/ 1 w 282"/>
                    <a:gd name="T49" fmla="*/ 0 h 253"/>
                    <a:gd name="T50" fmla="*/ 1 w 282"/>
                    <a:gd name="T51" fmla="*/ 0 h 253"/>
                    <a:gd name="T52" fmla="*/ 1 w 282"/>
                    <a:gd name="T53" fmla="*/ 0 h 253"/>
                    <a:gd name="T54" fmla="*/ 1 w 282"/>
                    <a:gd name="T55" fmla="*/ 0 h 253"/>
                    <a:gd name="T56" fmla="*/ 1 w 282"/>
                    <a:gd name="T57" fmla="*/ 0 h 253"/>
                    <a:gd name="T58" fmla="*/ 1 w 282"/>
                    <a:gd name="T59" fmla="*/ 0 h 253"/>
                    <a:gd name="T60" fmla="*/ 1 w 282"/>
                    <a:gd name="T61" fmla="*/ 0 h 253"/>
                    <a:gd name="T62" fmla="*/ 1 w 282"/>
                    <a:gd name="T63" fmla="*/ 0 h 253"/>
                    <a:gd name="T64" fmla="*/ 1 w 282"/>
                    <a:gd name="T65" fmla="*/ 0 h 253"/>
                    <a:gd name="T66" fmla="*/ 1 w 282"/>
                    <a:gd name="T67" fmla="*/ 0 h 253"/>
                    <a:gd name="T68" fmla="*/ 1 w 282"/>
                    <a:gd name="T69" fmla="*/ 0 h 253"/>
                    <a:gd name="T70" fmla="*/ 1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1 w 282"/>
                    <a:gd name="T105" fmla="*/ 0 h 253"/>
                    <a:gd name="T106" fmla="*/ 1 w 282"/>
                    <a:gd name="T107" fmla="*/ 0 h 253"/>
                    <a:gd name="T108" fmla="*/ 1 w 282"/>
                    <a:gd name="T109" fmla="*/ 0 h 253"/>
                    <a:gd name="T110" fmla="*/ 1 w 282"/>
                    <a:gd name="T111" fmla="*/ 0 h 253"/>
                    <a:gd name="T112" fmla="*/ 1 w 282"/>
                    <a:gd name="T113" fmla="*/ 0 h 253"/>
                    <a:gd name="T114" fmla="*/ 1 w 282"/>
                    <a:gd name="T115" fmla="*/ 0 h 253"/>
                    <a:gd name="T116" fmla="*/ 1 w 282"/>
                    <a:gd name="T117" fmla="*/ 0 h 253"/>
                    <a:gd name="T118" fmla="*/ 1 w 282"/>
                    <a:gd name="T119" fmla="*/ 0 h 253"/>
                    <a:gd name="T120" fmla="*/ 1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39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1 w 115"/>
                    <a:gd name="T21" fmla="*/ 0 h 236"/>
                    <a:gd name="T22" fmla="*/ 1 w 115"/>
                    <a:gd name="T23" fmla="*/ 0 h 236"/>
                    <a:gd name="T24" fmla="*/ 1 w 115"/>
                    <a:gd name="T25" fmla="*/ 0 h 236"/>
                    <a:gd name="T26" fmla="*/ 1 w 115"/>
                    <a:gd name="T27" fmla="*/ 0 h 236"/>
                    <a:gd name="T28" fmla="*/ 1 w 115"/>
                    <a:gd name="T29" fmla="*/ 0 h 236"/>
                    <a:gd name="T30" fmla="*/ 1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1 w 115"/>
                    <a:gd name="T61" fmla="*/ 0 h 236"/>
                    <a:gd name="T62" fmla="*/ 1 w 115"/>
                    <a:gd name="T63" fmla="*/ 0 h 236"/>
                    <a:gd name="T64" fmla="*/ 1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40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1 w 245"/>
                    <a:gd name="T1" fmla="*/ 0 h 310"/>
                    <a:gd name="T2" fmla="*/ 1 w 245"/>
                    <a:gd name="T3" fmla="*/ 0 h 310"/>
                    <a:gd name="T4" fmla="*/ 1 w 245"/>
                    <a:gd name="T5" fmla="*/ 0 h 310"/>
                    <a:gd name="T6" fmla="*/ 1 w 245"/>
                    <a:gd name="T7" fmla="*/ 0 h 310"/>
                    <a:gd name="T8" fmla="*/ 1 w 245"/>
                    <a:gd name="T9" fmla="*/ 0 h 310"/>
                    <a:gd name="T10" fmla="*/ 1 w 245"/>
                    <a:gd name="T11" fmla="*/ 0 h 310"/>
                    <a:gd name="T12" fmla="*/ 1 w 245"/>
                    <a:gd name="T13" fmla="*/ 0 h 310"/>
                    <a:gd name="T14" fmla="*/ 1 w 245"/>
                    <a:gd name="T15" fmla="*/ 0 h 310"/>
                    <a:gd name="T16" fmla="*/ 1 w 245"/>
                    <a:gd name="T17" fmla="*/ 0 h 310"/>
                    <a:gd name="T18" fmla="*/ 1 w 245"/>
                    <a:gd name="T19" fmla="*/ 0 h 310"/>
                    <a:gd name="T20" fmla="*/ 1 w 245"/>
                    <a:gd name="T21" fmla="*/ 0 h 310"/>
                    <a:gd name="T22" fmla="*/ 1 w 245"/>
                    <a:gd name="T23" fmla="*/ 0 h 310"/>
                    <a:gd name="T24" fmla="*/ 1 w 245"/>
                    <a:gd name="T25" fmla="*/ 0 h 310"/>
                    <a:gd name="T26" fmla="*/ 1 w 245"/>
                    <a:gd name="T27" fmla="*/ 0 h 310"/>
                    <a:gd name="T28" fmla="*/ 1 w 245"/>
                    <a:gd name="T29" fmla="*/ 0 h 310"/>
                    <a:gd name="T30" fmla="*/ 1 w 245"/>
                    <a:gd name="T31" fmla="*/ 0 h 310"/>
                    <a:gd name="T32" fmla="*/ 1 w 245"/>
                    <a:gd name="T33" fmla="*/ 0 h 310"/>
                    <a:gd name="T34" fmla="*/ 1 w 245"/>
                    <a:gd name="T35" fmla="*/ 0 h 310"/>
                    <a:gd name="T36" fmla="*/ 1 w 245"/>
                    <a:gd name="T37" fmla="*/ 0 h 310"/>
                    <a:gd name="T38" fmla="*/ 1 w 245"/>
                    <a:gd name="T39" fmla="*/ 0 h 310"/>
                    <a:gd name="T40" fmla="*/ 1 w 245"/>
                    <a:gd name="T41" fmla="*/ 0 h 310"/>
                    <a:gd name="T42" fmla="*/ 1 w 245"/>
                    <a:gd name="T43" fmla="*/ 0 h 310"/>
                    <a:gd name="T44" fmla="*/ 1 w 245"/>
                    <a:gd name="T45" fmla="*/ 0 h 310"/>
                    <a:gd name="T46" fmla="*/ 1 w 245"/>
                    <a:gd name="T47" fmla="*/ 0 h 310"/>
                    <a:gd name="T48" fmla="*/ 1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1 w 245"/>
                    <a:gd name="T69" fmla="*/ 0 h 310"/>
                    <a:gd name="T70" fmla="*/ 1 w 245"/>
                    <a:gd name="T71" fmla="*/ 0 h 310"/>
                    <a:gd name="T72" fmla="*/ 1 w 245"/>
                    <a:gd name="T73" fmla="*/ 0 h 310"/>
                    <a:gd name="T74" fmla="*/ 1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pic>
            <p:nvPicPr>
              <p:cNvPr id="6428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30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6413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6415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1 w 199"/>
                    <a:gd name="T31" fmla="*/ 0 h 232"/>
                    <a:gd name="T32" fmla="*/ 1 w 199"/>
                    <a:gd name="T33" fmla="*/ 0 h 232"/>
                    <a:gd name="T34" fmla="*/ 1 w 199"/>
                    <a:gd name="T35" fmla="*/ 0 h 232"/>
                    <a:gd name="T36" fmla="*/ 1 w 199"/>
                    <a:gd name="T37" fmla="*/ 0 h 232"/>
                    <a:gd name="T38" fmla="*/ 1 w 199"/>
                    <a:gd name="T39" fmla="*/ 0 h 232"/>
                    <a:gd name="T40" fmla="*/ 1 w 199"/>
                    <a:gd name="T41" fmla="*/ 0 h 232"/>
                    <a:gd name="T42" fmla="*/ 1 w 199"/>
                    <a:gd name="T43" fmla="*/ 0 h 232"/>
                    <a:gd name="T44" fmla="*/ 1 w 199"/>
                    <a:gd name="T45" fmla="*/ 0 h 232"/>
                    <a:gd name="T46" fmla="*/ 1 w 199"/>
                    <a:gd name="T47" fmla="*/ 0 h 232"/>
                    <a:gd name="T48" fmla="*/ 1 w 199"/>
                    <a:gd name="T49" fmla="*/ 0 h 232"/>
                    <a:gd name="T50" fmla="*/ 1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1 w 199"/>
                    <a:gd name="T75" fmla="*/ 0 h 232"/>
                    <a:gd name="T76" fmla="*/ 1 w 199"/>
                    <a:gd name="T77" fmla="*/ 0 h 232"/>
                    <a:gd name="T78" fmla="*/ 1 w 199"/>
                    <a:gd name="T79" fmla="*/ 0 h 232"/>
                    <a:gd name="T80" fmla="*/ 1 w 199"/>
                    <a:gd name="T81" fmla="*/ 0 h 232"/>
                    <a:gd name="T82" fmla="*/ 1 w 199"/>
                    <a:gd name="T83" fmla="*/ 0 h 232"/>
                    <a:gd name="T84" fmla="*/ 1 w 199"/>
                    <a:gd name="T85" fmla="*/ 0 h 232"/>
                    <a:gd name="T86" fmla="*/ 1 w 199"/>
                    <a:gd name="T87" fmla="*/ 0 h 232"/>
                    <a:gd name="T88" fmla="*/ 1 w 199"/>
                    <a:gd name="T89" fmla="*/ 0 h 232"/>
                    <a:gd name="T90" fmla="*/ 1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16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1 w 128"/>
                    <a:gd name="T1" fmla="*/ 0 h 180"/>
                    <a:gd name="T2" fmla="*/ 1 w 128"/>
                    <a:gd name="T3" fmla="*/ 0 h 180"/>
                    <a:gd name="T4" fmla="*/ 1 w 128"/>
                    <a:gd name="T5" fmla="*/ 0 h 180"/>
                    <a:gd name="T6" fmla="*/ 1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1 w 128"/>
                    <a:gd name="T39" fmla="*/ 0 h 180"/>
                    <a:gd name="T40" fmla="*/ 1 w 128"/>
                    <a:gd name="T41" fmla="*/ 0 h 180"/>
                    <a:gd name="T42" fmla="*/ 1 w 128"/>
                    <a:gd name="T43" fmla="*/ 0 h 180"/>
                    <a:gd name="T44" fmla="*/ 1 w 128"/>
                    <a:gd name="T45" fmla="*/ 0 h 180"/>
                    <a:gd name="T46" fmla="*/ 1 w 128"/>
                    <a:gd name="T47" fmla="*/ 0 h 180"/>
                    <a:gd name="T48" fmla="*/ 1 w 128"/>
                    <a:gd name="T49" fmla="*/ 0 h 180"/>
                    <a:gd name="T50" fmla="*/ 1 w 128"/>
                    <a:gd name="T51" fmla="*/ 0 h 180"/>
                    <a:gd name="T52" fmla="*/ 1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1 w 128"/>
                    <a:gd name="T79" fmla="*/ 0 h 180"/>
                    <a:gd name="T80" fmla="*/ 1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17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1 w 322"/>
                    <a:gd name="T21" fmla="*/ 0 h 378"/>
                    <a:gd name="T22" fmla="*/ 1 w 322"/>
                    <a:gd name="T23" fmla="*/ 0 h 378"/>
                    <a:gd name="T24" fmla="*/ 1 w 322"/>
                    <a:gd name="T25" fmla="*/ 0 h 378"/>
                    <a:gd name="T26" fmla="*/ 1 w 322"/>
                    <a:gd name="T27" fmla="*/ 0 h 378"/>
                    <a:gd name="T28" fmla="*/ 1 w 322"/>
                    <a:gd name="T29" fmla="*/ 0 h 378"/>
                    <a:gd name="T30" fmla="*/ 2 w 322"/>
                    <a:gd name="T31" fmla="*/ 0 h 378"/>
                    <a:gd name="T32" fmla="*/ 2 w 322"/>
                    <a:gd name="T33" fmla="*/ 0 h 378"/>
                    <a:gd name="T34" fmla="*/ 2 w 322"/>
                    <a:gd name="T35" fmla="*/ 0 h 378"/>
                    <a:gd name="T36" fmla="*/ 2 w 322"/>
                    <a:gd name="T37" fmla="*/ 0 h 378"/>
                    <a:gd name="T38" fmla="*/ 2 w 322"/>
                    <a:gd name="T39" fmla="*/ 0 h 378"/>
                    <a:gd name="T40" fmla="*/ 2 w 322"/>
                    <a:gd name="T41" fmla="*/ 0 h 378"/>
                    <a:gd name="T42" fmla="*/ 1 w 322"/>
                    <a:gd name="T43" fmla="*/ 0 h 378"/>
                    <a:gd name="T44" fmla="*/ 1 w 322"/>
                    <a:gd name="T45" fmla="*/ 0 h 378"/>
                    <a:gd name="T46" fmla="*/ 1 w 322"/>
                    <a:gd name="T47" fmla="*/ 0 h 378"/>
                    <a:gd name="T48" fmla="*/ 1 w 322"/>
                    <a:gd name="T49" fmla="*/ 0 h 378"/>
                    <a:gd name="T50" fmla="*/ 1 w 322"/>
                    <a:gd name="T51" fmla="*/ 0 h 378"/>
                    <a:gd name="T52" fmla="*/ 1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1 w 322"/>
                    <a:gd name="T71" fmla="*/ 0 h 378"/>
                    <a:gd name="T72" fmla="*/ 1 w 322"/>
                    <a:gd name="T73" fmla="*/ 0 h 378"/>
                    <a:gd name="T74" fmla="*/ 1 w 322"/>
                    <a:gd name="T75" fmla="*/ 0 h 378"/>
                    <a:gd name="T76" fmla="*/ 1 w 322"/>
                    <a:gd name="T77" fmla="*/ 0 h 378"/>
                    <a:gd name="T78" fmla="*/ 1 w 322"/>
                    <a:gd name="T79" fmla="*/ 0 h 378"/>
                    <a:gd name="T80" fmla="*/ 1 w 322"/>
                    <a:gd name="T81" fmla="*/ 0 h 378"/>
                    <a:gd name="T82" fmla="*/ 1 w 322"/>
                    <a:gd name="T83" fmla="*/ 0 h 378"/>
                    <a:gd name="T84" fmla="*/ 1 w 322"/>
                    <a:gd name="T85" fmla="*/ 0 h 378"/>
                    <a:gd name="T86" fmla="*/ 1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18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1 w 283"/>
                    <a:gd name="T1" fmla="*/ 0 h 252"/>
                    <a:gd name="T2" fmla="*/ 1 w 283"/>
                    <a:gd name="T3" fmla="*/ 0 h 252"/>
                    <a:gd name="T4" fmla="*/ 1 w 283"/>
                    <a:gd name="T5" fmla="*/ 0 h 252"/>
                    <a:gd name="T6" fmla="*/ 1 w 283"/>
                    <a:gd name="T7" fmla="*/ 0 h 252"/>
                    <a:gd name="T8" fmla="*/ 1 w 283"/>
                    <a:gd name="T9" fmla="*/ 0 h 252"/>
                    <a:gd name="T10" fmla="*/ 1 w 283"/>
                    <a:gd name="T11" fmla="*/ 0 h 252"/>
                    <a:gd name="T12" fmla="*/ 1 w 283"/>
                    <a:gd name="T13" fmla="*/ 0 h 252"/>
                    <a:gd name="T14" fmla="*/ 1 w 283"/>
                    <a:gd name="T15" fmla="*/ 0 h 252"/>
                    <a:gd name="T16" fmla="*/ 1 w 283"/>
                    <a:gd name="T17" fmla="*/ 0 h 252"/>
                    <a:gd name="T18" fmla="*/ 1 w 283"/>
                    <a:gd name="T19" fmla="*/ 0 h 252"/>
                    <a:gd name="T20" fmla="*/ 1 w 283"/>
                    <a:gd name="T21" fmla="*/ 0 h 252"/>
                    <a:gd name="T22" fmla="*/ 1 w 283"/>
                    <a:gd name="T23" fmla="*/ 0 h 252"/>
                    <a:gd name="T24" fmla="*/ 1 w 283"/>
                    <a:gd name="T25" fmla="*/ 0 h 252"/>
                    <a:gd name="T26" fmla="*/ 1 w 283"/>
                    <a:gd name="T27" fmla="*/ 0 h 252"/>
                    <a:gd name="T28" fmla="*/ 1 w 283"/>
                    <a:gd name="T29" fmla="*/ 0 h 252"/>
                    <a:gd name="T30" fmla="*/ 1 w 283"/>
                    <a:gd name="T31" fmla="*/ 0 h 252"/>
                    <a:gd name="T32" fmla="*/ 1 w 283"/>
                    <a:gd name="T33" fmla="*/ 0 h 252"/>
                    <a:gd name="T34" fmla="*/ 1 w 283"/>
                    <a:gd name="T35" fmla="*/ 0 h 252"/>
                    <a:gd name="T36" fmla="*/ 1 w 283"/>
                    <a:gd name="T37" fmla="*/ 0 h 252"/>
                    <a:gd name="T38" fmla="*/ 1 w 283"/>
                    <a:gd name="T39" fmla="*/ 0 h 252"/>
                    <a:gd name="T40" fmla="*/ 1 w 283"/>
                    <a:gd name="T41" fmla="*/ 0 h 252"/>
                    <a:gd name="T42" fmla="*/ 1 w 283"/>
                    <a:gd name="T43" fmla="*/ 0 h 252"/>
                    <a:gd name="T44" fmla="*/ 1 w 283"/>
                    <a:gd name="T45" fmla="*/ 0 h 252"/>
                    <a:gd name="T46" fmla="*/ 1 w 283"/>
                    <a:gd name="T47" fmla="*/ 0 h 252"/>
                    <a:gd name="T48" fmla="*/ 1 w 283"/>
                    <a:gd name="T49" fmla="*/ 0 h 252"/>
                    <a:gd name="T50" fmla="*/ 1 w 283"/>
                    <a:gd name="T51" fmla="*/ 0 h 252"/>
                    <a:gd name="T52" fmla="*/ 1 w 283"/>
                    <a:gd name="T53" fmla="*/ 0 h 252"/>
                    <a:gd name="T54" fmla="*/ 1 w 283"/>
                    <a:gd name="T55" fmla="*/ 0 h 252"/>
                    <a:gd name="T56" fmla="*/ 1 w 283"/>
                    <a:gd name="T57" fmla="*/ 0 h 252"/>
                    <a:gd name="T58" fmla="*/ 1 w 283"/>
                    <a:gd name="T59" fmla="*/ 0 h 252"/>
                    <a:gd name="T60" fmla="*/ 1 w 283"/>
                    <a:gd name="T61" fmla="*/ 0 h 252"/>
                    <a:gd name="T62" fmla="*/ 1 w 283"/>
                    <a:gd name="T63" fmla="*/ 0 h 252"/>
                    <a:gd name="T64" fmla="*/ 1 w 283"/>
                    <a:gd name="T65" fmla="*/ 0 h 252"/>
                    <a:gd name="T66" fmla="*/ 1 w 283"/>
                    <a:gd name="T67" fmla="*/ 0 h 252"/>
                    <a:gd name="T68" fmla="*/ 1 w 283"/>
                    <a:gd name="T69" fmla="*/ 0 h 252"/>
                    <a:gd name="T70" fmla="*/ 1 w 283"/>
                    <a:gd name="T71" fmla="*/ 0 h 252"/>
                    <a:gd name="T72" fmla="*/ 1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1 w 283"/>
                    <a:gd name="T105" fmla="*/ 0 h 252"/>
                    <a:gd name="T106" fmla="*/ 1 w 283"/>
                    <a:gd name="T107" fmla="*/ 0 h 252"/>
                    <a:gd name="T108" fmla="*/ 1 w 283"/>
                    <a:gd name="T109" fmla="*/ 0 h 252"/>
                    <a:gd name="T110" fmla="*/ 1 w 283"/>
                    <a:gd name="T111" fmla="*/ 0 h 252"/>
                    <a:gd name="T112" fmla="*/ 1 w 283"/>
                    <a:gd name="T113" fmla="*/ 0 h 252"/>
                    <a:gd name="T114" fmla="*/ 1 w 283"/>
                    <a:gd name="T115" fmla="*/ 0 h 252"/>
                    <a:gd name="T116" fmla="*/ 1 w 283"/>
                    <a:gd name="T117" fmla="*/ 0 h 252"/>
                    <a:gd name="T118" fmla="*/ 1 w 283"/>
                    <a:gd name="T119" fmla="*/ 0 h 252"/>
                    <a:gd name="T120" fmla="*/ 1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19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1 w 114"/>
                    <a:gd name="T21" fmla="*/ 0 h 238"/>
                    <a:gd name="T22" fmla="*/ 1 w 114"/>
                    <a:gd name="T23" fmla="*/ 0 h 238"/>
                    <a:gd name="T24" fmla="*/ 1 w 114"/>
                    <a:gd name="T25" fmla="*/ 0 h 238"/>
                    <a:gd name="T26" fmla="*/ 1 w 114"/>
                    <a:gd name="T27" fmla="*/ 0 h 238"/>
                    <a:gd name="T28" fmla="*/ 1 w 114"/>
                    <a:gd name="T29" fmla="*/ 0 h 238"/>
                    <a:gd name="T30" fmla="*/ 1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1 w 114"/>
                    <a:gd name="T63" fmla="*/ 0 h 238"/>
                    <a:gd name="T64" fmla="*/ 1 w 114"/>
                    <a:gd name="T65" fmla="*/ 0 h 238"/>
                    <a:gd name="T66" fmla="*/ 1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0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1 w 246"/>
                    <a:gd name="T1" fmla="*/ 0 h 310"/>
                    <a:gd name="T2" fmla="*/ 1 w 246"/>
                    <a:gd name="T3" fmla="*/ 0 h 310"/>
                    <a:gd name="T4" fmla="*/ 1 w 246"/>
                    <a:gd name="T5" fmla="*/ 0 h 310"/>
                    <a:gd name="T6" fmla="*/ 1 w 246"/>
                    <a:gd name="T7" fmla="*/ 0 h 310"/>
                    <a:gd name="T8" fmla="*/ 1 w 246"/>
                    <a:gd name="T9" fmla="*/ 0 h 310"/>
                    <a:gd name="T10" fmla="*/ 1 w 246"/>
                    <a:gd name="T11" fmla="*/ 0 h 310"/>
                    <a:gd name="T12" fmla="*/ 1 w 246"/>
                    <a:gd name="T13" fmla="*/ 0 h 310"/>
                    <a:gd name="T14" fmla="*/ 1 w 246"/>
                    <a:gd name="T15" fmla="*/ 0 h 310"/>
                    <a:gd name="T16" fmla="*/ 1 w 246"/>
                    <a:gd name="T17" fmla="*/ 0 h 310"/>
                    <a:gd name="T18" fmla="*/ 1 w 246"/>
                    <a:gd name="T19" fmla="*/ 0 h 310"/>
                    <a:gd name="T20" fmla="*/ 1 w 246"/>
                    <a:gd name="T21" fmla="*/ 0 h 310"/>
                    <a:gd name="T22" fmla="*/ 1 w 246"/>
                    <a:gd name="T23" fmla="*/ 0 h 310"/>
                    <a:gd name="T24" fmla="*/ 1 w 246"/>
                    <a:gd name="T25" fmla="*/ 0 h 310"/>
                    <a:gd name="T26" fmla="*/ 1 w 246"/>
                    <a:gd name="T27" fmla="*/ 0 h 310"/>
                    <a:gd name="T28" fmla="*/ 1 w 246"/>
                    <a:gd name="T29" fmla="*/ 0 h 310"/>
                    <a:gd name="T30" fmla="*/ 1 w 246"/>
                    <a:gd name="T31" fmla="*/ 0 h 310"/>
                    <a:gd name="T32" fmla="*/ 1 w 246"/>
                    <a:gd name="T33" fmla="*/ 0 h 310"/>
                    <a:gd name="T34" fmla="*/ 1 w 246"/>
                    <a:gd name="T35" fmla="*/ 0 h 310"/>
                    <a:gd name="T36" fmla="*/ 1 w 246"/>
                    <a:gd name="T37" fmla="*/ 0 h 310"/>
                    <a:gd name="T38" fmla="*/ 1 w 246"/>
                    <a:gd name="T39" fmla="*/ 0 h 310"/>
                    <a:gd name="T40" fmla="*/ 1 w 246"/>
                    <a:gd name="T41" fmla="*/ 0 h 310"/>
                    <a:gd name="T42" fmla="*/ 1 w 246"/>
                    <a:gd name="T43" fmla="*/ 0 h 310"/>
                    <a:gd name="T44" fmla="*/ 1 w 246"/>
                    <a:gd name="T45" fmla="*/ 0 h 310"/>
                    <a:gd name="T46" fmla="*/ 1 w 246"/>
                    <a:gd name="T47" fmla="*/ 0 h 310"/>
                    <a:gd name="T48" fmla="*/ 1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1 w 246"/>
                    <a:gd name="T69" fmla="*/ 0 h 310"/>
                    <a:gd name="T70" fmla="*/ 1 w 246"/>
                    <a:gd name="T71" fmla="*/ 0 h 310"/>
                    <a:gd name="T72" fmla="*/ 1 w 246"/>
                    <a:gd name="T73" fmla="*/ 0 h 310"/>
                    <a:gd name="T74" fmla="*/ 1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1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1 w 198"/>
                    <a:gd name="T31" fmla="*/ 0 h 236"/>
                    <a:gd name="T32" fmla="*/ 1 w 198"/>
                    <a:gd name="T33" fmla="*/ 0 h 236"/>
                    <a:gd name="T34" fmla="*/ 1 w 198"/>
                    <a:gd name="T35" fmla="*/ 0 h 236"/>
                    <a:gd name="T36" fmla="*/ 1 w 198"/>
                    <a:gd name="T37" fmla="*/ 0 h 236"/>
                    <a:gd name="T38" fmla="*/ 1 w 198"/>
                    <a:gd name="T39" fmla="*/ 0 h 236"/>
                    <a:gd name="T40" fmla="*/ 1 w 198"/>
                    <a:gd name="T41" fmla="*/ 0 h 236"/>
                    <a:gd name="T42" fmla="*/ 1 w 198"/>
                    <a:gd name="T43" fmla="*/ 0 h 236"/>
                    <a:gd name="T44" fmla="*/ 1 w 198"/>
                    <a:gd name="T45" fmla="*/ 0 h 236"/>
                    <a:gd name="T46" fmla="*/ 1 w 198"/>
                    <a:gd name="T47" fmla="*/ 0 h 236"/>
                    <a:gd name="T48" fmla="*/ 1 w 198"/>
                    <a:gd name="T49" fmla="*/ 0 h 236"/>
                    <a:gd name="T50" fmla="*/ 1 w 198"/>
                    <a:gd name="T51" fmla="*/ 0 h 236"/>
                    <a:gd name="T52" fmla="*/ 1 w 198"/>
                    <a:gd name="T53" fmla="*/ 0 h 236"/>
                    <a:gd name="T54" fmla="*/ 1 w 198"/>
                    <a:gd name="T55" fmla="*/ 0 h 236"/>
                    <a:gd name="T56" fmla="*/ 1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1 w 198"/>
                    <a:gd name="T93" fmla="*/ 0 h 236"/>
                    <a:gd name="T94" fmla="*/ 1 w 198"/>
                    <a:gd name="T95" fmla="*/ 0 h 236"/>
                    <a:gd name="T96" fmla="*/ 1 w 198"/>
                    <a:gd name="T97" fmla="*/ 0 h 236"/>
                    <a:gd name="T98" fmla="*/ 1 w 198"/>
                    <a:gd name="T99" fmla="*/ 0 h 236"/>
                    <a:gd name="T100" fmla="*/ 1 w 198"/>
                    <a:gd name="T101" fmla="*/ 0 h 236"/>
                    <a:gd name="T102" fmla="*/ 1 w 198"/>
                    <a:gd name="T103" fmla="*/ 0 h 236"/>
                    <a:gd name="T104" fmla="*/ 1 w 198"/>
                    <a:gd name="T105" fmla="*/ 0 h 236"/>
                    <a:gd name="T106" fmla="*/ 1 w 198"/>
                    <a:gd name="T107" fmla="*/ 0 h 236"/>
                    <a:gd name="T108" fmla="*/ 1 w 198"/>
                    <a:gd name="T109" fmla="*/ 0 h 236"/>
                    <a:gd name="T110" fmla="*/ 1 w 198"/>
                    <a:gd name="T111" fmla="*/ 0 h 236"/>
                    <a:gd name="T112" fmla="*/ 1 w 198"/>
                    <a:gd name="T113" fmla="*/ 0 h 236"/>
                    <a:gd name="T114" fmla="*/ 1 w 198"/>
                    <a:gd name="T115" fmla="*/ 0 h 236"/>
                    <a:gd name="T116" fmla="*/ 1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2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1 w 128"/>
                    <a:gd name="T1" fmla="*/ 0 h 183"/>
                    <a:gd name="T2" fmla="*/ 1 w 128"/>
                    <a:gd name="T3" fmla="*/ 0 h 183"/>
                    <a:gd name="T4" fmla="*/ 1 w 128"/>
                    <a:gd name="T5" fmla="*/ 0 h 183"/>
                    <a:gd name="T6" fmla="*/ 1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1 w 128"/>
                    <a:gd name="T41" fmla="*/ 0 h 183"/>
                    <a:gd name="T42" fmla="*/ 1 w 128"/>
                    <a:gd name="T43" fmla="*/ 0 h 183"/>
                    <a:gd name="T44" fmla="*/ 1 w 128"/>
                    <a:gd name="T45" fmla="*/ 0 h 183"/>
                    <a:gd name="T46" fmla="*/ 1 w 128"/>
                    <a:gd name="T47" fmla="*/ 0 h 183"/>
                    <a:gd name="T48" fmla="*/ 1 w 128"/>
                    <a:gd name="T49" fmla="*/ 0 h 183"/>
                    <a:gd name="T50" fmla="*/ 1 w 128"/>
                    <a:gd name="T51" fmla="*/ 0 h 183"/>
                    <a:gd name="T52" fmla="*/ 1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1 w 128"/>
                    <a:gd name="T79" fmla="*/ 0 h 183"/>
                    <a:gd name="T80" fmla="*/ 1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3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1 w 323"/>
                    <a:gd name="T21" fmla="*/ 0 h 379"/>
                    <a:gd name="T22" fmla="*/ 1 w 323"/>
                    <a:gd name="T23" fmla="*/ 0 h 379"/>
                    <a:gd name="T24" fmla="*/ 1 w 323"/>
                    <a:gd name="T25" fmla="*/ 0 h 379"/>
                    <a:gd name="T26" fmla="*/ 1 w 323"/>
                    <a:gd name="T27" fmla="*/ 0 h 379"/>
                    <a:gd name="T28" fmla="*/ 1 w 323"/>
                    <a:gd name="T29" fmla="*/ 0 h 379"/>
                    <a:gd name="T30" fmla="*/ 1 w 323"/>
                    <a:gd name="T31" fmla="*/ 0 h 379"/>
                    <a:gd name="T32" fmla="*/ 2 w 323"/>
                    <a:gd name="T33" fmla="*/ 0 h 379"/>
                    <a:gd name="T34" fmla="*/ 2 w 323"/>
                    <a:gd name="T35" fmla="*/ 0 h 379"/>
                    <a:gd name="T36" fmla="*/ 2 w 323"/>
                    <a:gd name="T37" fmla="*/ 0 h 379"/>
                    <a:gd name="T38" fmla="*/ 2 w 323"/>
                    <a:gd name="T39" fmla="*/ 0 h 379"/>
                    <a:gd name="T40" fmla="*/ 1 w 323"/>
                    <a:gd name="T41" fmla="*/ 0 h 379"/>
                    <a:gd name="T42" fmla="*/ 1 w 323"/>
                    <a:gd name="T43" fmla="*/ 0 h 379"/>
                    <a:gd name="T44" fmla="*/ 1 w 323"/>
                    <a:gd name="T45" fmla="*/ 0 h 379"/>
                    <a:gd name="T46" fmla="*/ 1 w 323"/>
                    <a:gd name="T47" fmla="*/ 0 h 379"/>
                    <a:gd name="T48" fmla="*/ 1 w 323"/>
                    <a:gd name="T49" fmla="*/ 0 h 379"/>
                    <a:gd name="T50" fmla="*/ 1 w 323"/>
                    <a:gd name="T51" fmla="*/ 0 h 379"/>
                    <a:gd name="T52" fmla="*/ 1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1 w 323"/>
                    <a:gd name="T71" fmla="*/ 0 h 379"/>
                    <a:gd name="T72" fmla="*/ 1 w 323"/>
                    <a:gd name="T73" fmla="*/ 0 h 379"/>
                    <a:gd name="T74" fmla="*/ 1 w 323"/>
                    <a:gd name="T75" fmla="*/ 0 h 379"/>
                    <a:gd name="T76" fmla="*/ 1 w 323"/>
                    <a:gd name="T77" fmla="*/ 0 h 379"/>
                    <a:gd name="T78" fmla="*/ 1 w 323"/>
                    <a:gd name="T79" fmla="*/ 0 h 379"/>
                    <a:gd name="T80" fmla="*/ 1 w 323"/>
                    <a:gd name="T81" fmla="*/ 0 h 379"/>
                    <a:gd name="T82" fmla="*/ 1 w 323"/>
                    <a:gd name="T83" fmla="*/ 0 h 379"/>
                    <a:gd name="T84" fmla="*/ 1 w 323"/>
                    <a:gd name="T85" fmla="*/ 0 h 379"/>
                    <a:gd name="T86" fmla="*/ 1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4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1 w 282"/>
                    <a:gd name="T1" fmla="*/ 0 h 253"/>
                    <a:gd name="T2" fmla="*/ 1 w 282"/>
                    <a:gd name="T3" fmla="*/ 0 h 253"/>
                    <a:gd name="T4" fmla="*/ 1 w 282"/>
                    <a:gd name="T5" fmla="*/ 0 h 253"/>
                    <a:gd name="T6" fmla="*/ 1 w 282"/>
                    <a:gd name="T7" fmla="*/ 0 h 253"/>
                    <a:gd name="T8" fmla="*/ 1 w 282"/>
                    <a:gd name="T9" fmla="*/ 0 h 253"/>
                    <a:gd name="T10" fmla="*/ 1 w 282"/>
                    <a:gd name="T11" fmla="*/ 0 h 253"/>
                    <a:gd name="T12" fmla="*/ 1 w 282"/>
                    <a:gd name="T13" fmla="*/ 0 h 253"/>
                    <a:gd name="T14" fmla="*/ 1 w 282"/>
                    <a:gd name="T15" fmla="*/ 0 h 253"/>
                    <a:gd name="T16" fmla="*/ 1 w 282"/>
                    <a:gd name="T17" fmla="*/ 0 h 253"/>
                    <a:gd name="T18" fmla="*/ 1 w 282"/>
                    <a:gd name="T19" fmla="*/ 0 h 253"/>
                    <a:gd name="T20" fmla="*/ 1 w 282"/>
                    <a:gd name="T21" fmla="*/ 0 h 253"/>
                    <a:gd name="T22" fmla="*/ 1 w 282"/>
                    <a:gd name="T23" fmla="*/ 0 h 253"/>
                    <a:gd name="T24" fmla="*/ 1 w 282"/>
                    <a:gd name="T25" fmla="*/ 0 h 253"/>
                    <a:gd name="T26" fmla="*/ 1 w 282"/>
                    <a:gd name="T27" fmla="*/ 0 h 253"/>
                    <a:gd name="T28" fmla="*/ 1 w 282"/>
                    <a:gd name="T29" fmla="*/ 0 h 253"/>
                    <a:gd name="T30" fmla="*/ 1 w 282"/>
                    <a:gd name="T31" fmla="*/ 0 h 253"/>
                    <a:gd name="T32" fmla="*/ 1 w 282"/>
                    <a:gd name="T33" fmla="*/ 0 h 253"/>
                    <a:gd name="T34" fmla="*/ 1 w 282"/>
                    <a:gd name="T35" fmla="*/ 0 h 253"/>
                    <a:gd name="T36" fmla="*/ 1 w 282"/>
                    <a:gd name="T37" fmla="*/ 0 h 253"/>
                    <a:gd name="T38" fmla="*/ 1 w 282"/>
                    <a:gd name="T39" fmla="*/ 0 h 253"/>
                    <a:gd name="T40" fmla="*/ 1 w 282"/>
                    <a:gd name="T41" fmla="*/ 0 h 253"/>
                    <a:gd name="T42" fmla="*/ 1 w 282"/>
                    <a:gd name="T43" fmla="*/ 0 h 253"/>
                    <a:gd name="T44" fmla="*/ 1 w 282"/>
                    <a:gd name="T45" fmla="*/ 0 h 253"/>
                    <a:gd name="T46" fmla="*/ 1 w 282"/>
                    <a:gd name="T47" fmla="*/ 0 h 253"/>
                    <a:gd name="T48" fmla="*/ 1 w 282"/>
                    <a:gd name="T49" fmla="*/ 0 h 253"/>
                    <a:gd name="T50" fmla="*/ 1 w 282"/>
                    <a:gd name="T51" fmla="*/ 0 h 253"/>
                    <a:gd name="T52" fmla="*/ 1 w 282"/>
                    <a:gd name="T53" fmla="*/ 0 h 253"/>
                    <a:gd name="T54" fmla="*/ 1 w 282"/>
                    <a:gd name="T55" fmla="*/ 0 h 253"/>
                    <a:gd name="T56" fmla="*/ 1 w 282"/>
                    <a:gd name="T57" fmla="*/ 0 h 253"/>
                    <a:gd name="T58" fmla="*/ 1 w 282"/>
                    <a:gd name="T59" fmla="*/ 0 h 253"/>
                    <a:gd name="T60" fmla="*/ 1 w 282"/>
                    <a:gd name="T61" fmla="*/ 0 h 253"/>
                    <a:gd name="T62" fmla="*/ 1 w 282"/>
                    <a:gd name="T63" fmla="*/ 0 h 253"/>
                    <a:gd name="T64" fmla="*/ 1 w 282"/>
                    <a:gd name="T65" fmla="*/ 0 h 253"/>
                    <a:gd name="T66" fmla="*/ 1 w 282"/>
                    <a:gd name="T67" fmla="*/ 0 h 253"/>
                    <a:gd name="T68" fmla="*/ 1 w 282"/>
                    <a:gd name="T69" fmla="*/ 0 h 253"/>
                    <a:gd name="T70" fmla="*/ 1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1 w 282"/>
                    <a:gd name="T105" fmla="*/ 0 h 253"/>
                    <a:gd name="T106" fmla="*/ 1 w 282"/>
                    <a:gd name="T107" fmla="*/ 0 h 253"/>
                    <a:gd name="T108" fmla="*/ 1 w 282"/>
                    <a:gd name="T109" fmla="*/ 0 h 253"/>
                    <a:gd name="T110" fmla="*/ 1 w 282"/>
                    <a:gd name="T111" fmla="*/ 0 h 253"/>
                    <a:gd name="T112" fmla="*/ 1 w 282"/>
                    <a:gd name="T113" fmla="*/ 0 h 253"/>
                    <a:gd name="T114" fmla="*/ 1 w 282"/>
                    <a:gd name="T115" fmla="*/ 0 h 253"/>
                    <a:gd name="T116" fmla="*/ 1 w 282"/>
                    <a:gd name="T117" fmla="*/ 0 h 253"/>
                    <a:gd name="T118" fmla="*/ 1 w 282"/>
                    <a:gd name="T119" fmla="*/ 0 h 253"/>
                    <a:gd name="T120" fmla="*/ 1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5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1 w 115"/>
                    <a:gd name="T21" fmla="*/ 0 h 236"/>
                    <a:gd name="T22" fmla="*/ 1 w 115"/>
                    <a:gd name="T23" fmla="*/ 0 h 236"/>
                    <a:gd name="T24" fmla="*/ 1 w 115"/>
                    <a:gd name="T25" fmla="*/ 0 h 236"/>
                    <a:gd name="T26" fmla="*/ 1 w 115"/>
                    <a:gd name="T27" fmla="*/ 0 h 236"/>
                    <a:gd name="T28" fmla="*/ 1 w 115"/>
                    <a:gd name="T29" fmla="*/ 0 h 236"/>
                    <a:gd name="T30" fmla="*/ 1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1 w 115"/>
                    <a:gd name="T61" fmla="*/ 0 h 236"/>
                    <a:gd name="T62" fmla="*/ 1 w 115"/>
                    <a:gd name="T63" fmla="*/ 0 h 236"/>
                    <a:gd name="T64" fmla="*/ 1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426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1 w 245"/>
                    <a:gd name="T1" fmla="*/ 0 h 310"/>
                    <a:gd name="T2" fmla="*/ 1 w 245"/>
                    <a:gd name="T3" fmla="*/ 0 h 310"/>
                    <a:gd name="T4" fmla="*/ 1 w 245"/>
                    <a:gd name="T5" fmla="*/ 0 h 310"/>
                    <a:gd name="T6" fmla="*/ 1 w 245"/>
                    <a:gd name="T7" fmla="*/ 0 h 310"/>
                    <a:gd name="T8" fmla="*/ 1 w 245"/>
                    <a:gd name="T9" fmla="*/ 0 h 310"/>
                    <a:gd name="T10" fmla="*/ 1 w 245"/>
                    <a:gd name="T11" fmla="*/ 0 h 310"/>
                    <a:gd name="T12" fmla="*/ 1 w 245"/>
                    <a:gd name="T13" fmla="*/ 0 h 310"/>
                    <a:gd name="T14" fmla="*/ 1 w 245"/>
                    <a:gd name="T15" fmla="*/ 0 h 310"/>
                    <a:gd name="T16" fmla="*/ 1 w 245"/>
                    <a:gd name="T17" fmla="*/ 0 h 310"/>
                    <a:gd name="T18" fmla="*/ 1 w 245"/>
                    <a:gd name="T19" fmla="*/ 0 h 310"/>
                    <a:gd name="T20" fmla="*/ 1 w 245"/>
                    <a:gd name="T21" fmla="*/ 0 h 310"/>
                    <a:gd name="T22" fmla="*/ 1 w 245"/>
                    <a:gd name="T23" fmla="*/ 0 h 310"/>
                    <a:gd name="T24" fmla="*/ 1 w 245"/>
                    <a:gd name="T25" fmla="*/ 0 h 310"/>
                    <a:gd name="T26" fmla="*/ 1 w 245"/>
                    <a:gd name="T27" fmla="*/ 0 h 310"/>
                    <a:gd name="T28" fmla="*/ 1 w 245"/>
                    <a:gd name="T29" fmla="*/ 0 h 310"/>
                    <a:gd name="T30" fmla="*/ 1 w 245"/>
                    <a:gd name="T31" fmla="*/ 0 h 310"/>
                    <a:gd name="T32" fmla="*/ 1 w 245"/>
                    <a:gd name="T33" fmla="*/ 0 h 310"/>
                    <a:gd name="T34" fmla="*/ 1 w 245"/>
                    <a:gd name="T35" fmla="*/ 0 h 310"/>
                    <a:gd name="T36" fmla="*/ 1 w 245"/>
                    <a:gd name="T37" fmla="*/ 0 h 310"/>
                    <a:gd name="T38" fmla="*/ 1 w 245"/>
                    <a:gd name="T39" fmla="*/ 0 h 310"/>
                    <a:gd name="T40" fmla="*/ 1 w 245"/>
                    <a:gd name="T41" fmla="*/ 0 h 310"/>
                    <a:gd name="T42" fmla="*/ 1 w 245"/>
                    <a:gd name="T43" fmla="*/ 0 h 310"/>
                    <a:gd name="T44" fmla="*/ 1 w 245"/>
                    <a:gd name="T45" fmla="*/ 0 h 310"/>
                    <a:gd name="T46" fmla="*/ 1 w 245"/>
                    <a:gd name="T47" fmla="*/ 0 h 310"/>
                    <a:gd name="T48" fmla="*/ 1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1 w 245"/>
                    <a:gd name="T69" fmla="*/ 0 h 310"/>
                    <a:gd name="T70" fmla="*/ 1 w 245"/>
                    <a:gd name="T71" fmla="*/ 0 h 310"/>
                    <a:gd name="T72" fmla="*/ 1 w 245"/>
                    <a:gd name="T73" fmla="*/ 0 h 310"/>
                    <a:gd name="T74" fmla="*/ 1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pic>
            <p:nvPicPr>
              <p:cNvPr id="6414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232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6411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12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233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6409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10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234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6407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08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235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6405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06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6236" name="Picture 1107" descr="car_icon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237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6403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04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38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6371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73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74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76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78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81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382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383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85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86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88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39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6339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41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42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44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46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49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350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351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53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54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356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240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6316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17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18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6319" name="Picture 1181" descr="screen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20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1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2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3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4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5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326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333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34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35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36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37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38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327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8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29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30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31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32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241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6293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94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95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6296" name="Picture 1205" descr="screen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97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98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99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0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1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2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303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310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11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12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13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14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315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304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5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6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7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8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09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242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6270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71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72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6273" name="Picture 1229" descr="screen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74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75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76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77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78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79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280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287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88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89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90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91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92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281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82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83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84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85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86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243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6268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69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244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6245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46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6248" name="Picture 1256" descr="screen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9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0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1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2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3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4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255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262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63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64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65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66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267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256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7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8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59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60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61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pic>
        <p:nvPicPr>
          <p:cNvPr id="6149" name="Picture 864" descr="underline_base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400"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side: breaks app messages into </a:t>
            </a:r>
            <a:r>
              <a:rPr lang="en-US" i="1">
                <a:solidFill>
                  <a:srgbClr val="CC0000"/>
                </a:solidFill>
              </a:rPr>
              <a:t>segments</a:t>
            </a:r>
            <a:r>
              <a:rPr lang="en-US"/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rcv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6169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170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6167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8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6156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157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62FBA5D-F947-454B-A45F-79E16C79CAB2}" type="slidenum">
              <a:rPr lang="en-US" sz="1200" smtClean="0"/>
              <a:pPr>
                <a:defRPr/>
              </a:pPr>
              <a:t>40</a:t>
            </a:fld>
            <a:endParaRPr lang="en-US" sz="1200" smtClean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3058" name="Picture 87" descr="alarm_clock_ringi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rdt3.0 in action</a:t>
            </a:r>
          </a:p>
        </p:txBody>
      </p:sp>
      <p:pic>
        <p:nvPicPr>
          <p:cNvPr id="43056" name="Picture 9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48D2066-29BE-447D-B3C2-842F40A326C9}" type="slidenum">
              <a:rPr lang="en-US" sz="1200" smtClean="0"/>
              <a:pPr>
                <a:defRPr/>
              </a:pPr>
              <a:t>41</a:t>
            </a:fld>
            <a:endParaRPr lang="en-US" sz="12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 in action</a:t>
            </a:r>
            <a:endParaRPr lang="en-US">
              <a:cs typeface="+mj-cs"/>
            </a:endParaRPr>
          </a:p>
        </p:txBody>
      </p:sp>
      <p:pic>
        <p:nvPicPr>
          <p:cNvPr id="44037" name="Picture 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4131" name="Picture 78" descr="alarm_clock_ringi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4118" name="Picture 130" descr="alarm_clock_ringi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rcv ack1</a:t>
              </a:r>
            </a:p>
          </p:txBody>
        </p:sp>
        <p:grpSp>
          <p:nvGrpSpPr>
            <p:cNvPr id="4409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409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409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409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ack1</a:t>
                </a:r>
              </a:p>
            </p:txBody>
          </p:sp>
        </p:grpSp>
        <p:grpSp>
          <p:nvGrpSpPr>
            <p:cNvPr id="4409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409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ack0</a:t>
                </a:r>
              </a:p>
            </p:txBody>
          </p:sp>
        </p:grpSp>
        <p:grpSp>
          <p:nvGrpSpPr>
            <p:cNvPr id="4409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409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/>
                  <a:t>(detect duplicate)</a:t>
                </a: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8637154-1A7B-40D5-9C62-E74495064C34}" type="slidenum">
              <a:rPr lang="en-US" sz="1200" smtClean="0"/>
              <a:pPr>
                <a:defRPr/>
              </a:pPr>
              <a:t>42</a:t>
            </a:fld>
            <a:endParaRPr lang="en-US" sz="12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Performance of rdt3.0</a:t>
            </a:r>
            <a:endParaRPr lang="en-US"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rdt3.0 is correct, but performance stinks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e.g.: 1 Gbps link, 15 ms prop. delay, 8000 bit packet: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Gill Sans MT" pitchFamily="34" charset="0"/>
              </a:rPr>
              <a:t>U </a:t>
            </a:r>
            <a:r>
              <a:rPr lang="en-US" sz="2400" baseline="-25000">
                <a:latin typeface="Gill Sans MT" pitchFamily="34" charset="0"/>
              </a:rPr>
              <a:t>sender</a:t>
            </a:r>
            <a:r>
              <a:rPr lang="en-US" sz="2400">
                <a:latin typeface="Gill Sans MT" pitchFamily="34" charset="0"/>
              </a:rPr>
              <a:t>: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utilization</a:t>
            </a:r>
            <a:r>
              <a:rPr lang="en-US" sz="2400">
                <a:latin typeface="Gill Sans MT" pitchFamily="34" charset="0"/>
              </a:rPr>
              <a:t> – fraction of time sender busy sending</a:t>
            </a:r>
          </a:p>
        </p:txBody>
      </p:sp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p:oleObj spid="_x0000_s45063" name="Picture" r:id="rId3" imgW="3581400" imgH="495300" progId="Word.Picture.8">
              <p:embed/>
            </p:oleObj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if RTT=30 msec, 1KB pkt every 30 msec: 33kB/sec thruput over 1 Gbps link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network protocol limits use of physical resources!</a:t>
            </a:r>
          </a:p>
        </p:txBody>
      </p:sp>
      <p:pic>
        <p:nvPicPr>
          <p:cNvPr id="45065" name="Picture 9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066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latin typeface="Arial" charset="0"/>
                </a:rPr>
                <a:t>D</a:t>
              </a:r>
              <a:r>
                <a:rPr lang="en-US" sz="2400" i="1" baseline="-25000" smtClean="0">
                  <a:latin typeface="Arial" charset="0"/>
                </a:rPr>
                <a:t>trans</a:t>
              </a:r>
              <a:r>
                <a:rPr lang="en-US" sz="2400" i="1" smtClean="0">
                  <a:latin typeface="Arial" charset="0"/>
                </a:rPr>
                <a:t> =</a:t>
              </a:r>
            </a:p>
          </p:txBody>
        </p:sp>
        <p:grpSp>
          <p:nvGrpSpPr>
            <p:cNvPr id="4506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/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507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smtClean="0">
                    <a:latin typeface="Comic Sans MS" charset="0"/>
                  </a:rPr>
                  <a:t> </a:t>
                </a:r>
                <a:endParaRPr lang="en-US" sz="2400" smtClean="0"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/>
                  <a:t>10</a:t>
                </a:r>
                <a:r>
                  <a:rPr lang="en-US" sz="2400" i="1" baseline="30000" smtClean="0"/>
                  <a:t>9 </a:t>
                </a:r>
                <a:r>
                  <a:rPr lang="en-US" sz="2400" i="1" smtClean="0"/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latin typeface="Arial" charset="0"/>
                </a:rPr>
                <a:t>8 microsecs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438F7F1-B6A3-48B4-8910-E4F8C39C68DA}" type="slidenum">
              <a:rPr lang="en-US" sz="1200" smtClean="0"/>
              <a:pPr>
                <a:defRPr/>
              </a:pPr>
              <a:t>43</a:t>
            </a:fld>
            <a:endParaRPr lang="en-US" sz="1200" smtClean="0"/>
          </a:p>
        </p:txBody>
      </p:sp>
      <p:pic>
        <p:nvPicPr>
          <p:cNvPr id="46084" name="Picture 3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rdt3.0: stop-and-wait operation</a:t>
            </a:r>
          </a:p>
        </p:txBody>
      </p:sp>
      <p:sp>
        <p:nvSpPr>
          <p:cNvPr id="46086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090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1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5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7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8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9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6100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101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102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103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104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105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106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107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108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46109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611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11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6110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111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46112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p:oleObj spid="_x0000_s46112" name="Picture" r:id="rId4" imgW="3581400" imgH="495300" progId="Word.Picture.8">
              <p:embed/>
            </p:oleObj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2B9F597-E413-4FFC-80AE-CEFD6C58C672}" type="slidenum">
              <a:rPr lang="en-US" sz="1200" smtClean="0"/>
              <a:pPr>
                <a:defRPr/>
              </a:pPr>
              <a:t>44</a:t>
            </a:fld>
            <a:endParaRPr lang="en-US" sz="1200" smtClean="0"/>
          </a:p>
        </p:txBody>
      </p:sp>
      <p:pic>
        <p:nvPicPr>
          <p:cNvPr id="47108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Pipelined protocols</a:t>
            </a:r>
            <a:endParaRPr lang="en-US">
              <a:cs typeface="+mj-cs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pipelining:</a:t>
            </a:r>
            <a:r>
              <a:rPr lang="en-US" smtClean="0">
                <a:ea typeface="ＭＳ Ｐゴシック" pitchFamily="34" charset="-128"/>
              </a:rPr>
              <a:t> sender allows multiple,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in-flight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, yet-to-be-acknowledged pkts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range of sequence numbers must be increased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cs typeface="+mn-cs"/>
              </a:rPr>
              <a:t>go-Back-N, selective repeat</a:t>
            </a:r>
          </a:p>
        </p:txBody>
      </p:sp>
      <p:pic>
        <p:nvPicPr>
          <p:cNvPr id="47112" name="Picture 5" descr="rdt_pipeline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113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88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7189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90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47114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47115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84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7185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86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47116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7151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53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7154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56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5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61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7162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7163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65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7166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68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7117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7119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21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7122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24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26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7129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7130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7131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33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7134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136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0858E1D-E47F-4CEB-8211-600FE3750494}" type="slidenum">
              <a:rPr lang="en-US" sz="1200" smtClean="0"/>
              <a:pPr>
                <a:defRPr/>
              </a:pPr>
              <a:t>45</a:t>
            </a:fld>
            <a:endParaRPr lang="en-US" sz="1200" smtClean="0"/>
          </a:p>
        </p:txBody>
      </p:sp>
      <p:pic>
        <p:nvPicPr>
          <p:cNvPr id="48132" name="Picture 6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Pipelining: increased utilization</a:t>
            </a:r>
          </a:p>
        </p:txBody>
      </p:sp>
      <p:sp>
        <p:nvSpPr>
          <p:cNvPr id="48134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8137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42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43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44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45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6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8147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8148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9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50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51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52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53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8154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4818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8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818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818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19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818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8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155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56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57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58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48159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817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817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818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18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818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8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8160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4817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817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817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161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62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63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64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165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48168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p:oleObj spid="_x0000_s48168" name="Picture" r:id="rId4" imgW="3581400" imgH="495300" progId="Word.Picture.8">
              <p:embed/>
            </p:oleObj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F562321-2E3A-4EFC-A36C-EE8BD6A0047A}" type="slidenum">
              <a:rPr lang="en-US" sz="1200" smtClean="0"/>
              <a:pPr>
                <a:defRPr/>
              </a:pPr>
              <a:t>46</a:t>
            </a:fld>
            <a:endParaRPr lang="en-US" sz="1200" smtClean="0"/>
          </a:p>
        </p:txBody>
      </p:sp>
      <p:pic>
        <p:nvPicPr>
          <p:cNvPr id="49156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sender can have up to N unacked packets in pipeline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receiver only sends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cumulative ack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doesn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ack packet if there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gap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sender has timer for oldest unacked packet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when timer expires, retransmit </a:t>
            </a:r>
            <a:r>
              <a:rPr lang="en-US" i="1" smtClean="0">
                <a:ea typeface="ＭＳ Ｐゴシック" pitchFamily="34" charset="-128"/>
              </a:rPr>
              <a:t>all</a:t>
            </a:r>
            <a:r>
              <a:rPr lang="en-US" smtClean="0">
                <a:ea typeface="ＭＳ Ｐゴシック" pitchFamily="34" charset="-128"/>
              </a:rPr>
              <a:t> unacked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sender can have up to N unack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ed packets in pipeline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rcvr sends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individual ack</a:t>
            </a:r>
            <a:r>
              <a:rPr lang="en-US" smtClean="0">
                <a:ea typeface="ＭＳ Ｐゴシック" pitchFamily="34" charset="-128"/>
              </a:rPr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 smtClean="0">
                <a:ea typeface="ＭＳ Ｐゴシック" pitchFamily="34" charset="-128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>
                <a:ea typeface="ＭＳ Ｐゴシック" pitchFamily="34" charset="-128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C1FA7A0A-AD57-4312-9557-46C0A8A82CA2}" type="slidenum">
              <a:rPr lang="en-US" sz="1200" smtClean="0"/>
              <a:pPr>
                <a:defRPr/>
              </a:pPr>
              <a:t>47</a:t>
            </a:fld>
            <a:endParaRPr lang="en-US" sz="12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k-bit seq # in pkt header</a:t>
            </a:r>
          </a:p>
          <a:p>
            <a:pPr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window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of up to N, consecutive unack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ed pkts allowed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50182" name="Picture 4" descr="gbn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400">
                <a:latin typeface="Gill Sans MT" pitchFamily="34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itchFamily="34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pitchFamily="34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Gill Sans MT" pitchFamily="34" charset="0"/>
              </a:rPr>
              <a:t>may receive duplicate ACKs (see receiver)</a:t>
            </a:r>
            <a:endParaRPr lang="en-US" sz="200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400">
                <a:latin typeface="Gill Sans MT" pitchFamily="34" charset="0"/>
              </a:rPr>
              <a:t>timer for oldest in-flight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400" i="1">
                <a:latin typeface="Gill Sans MT" pitchFamily="34" charset="0"/>
              </a:rPr>
              <a:t>timeout(n):</a:t>
            </a:r>
            <a:r>
              <a:rPr lang="en-US" sz="2400">
                <a:latin typeface="Gill Sans MT" pitchFamily="34" charset="0"/>
              </a:rPr>
              <a:t> retransmit packet n and all higher seq # pkts in window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80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50185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121FE27-A5D7-4FF0-97FA-62579B048E09}" type="slidenum">
              <a:rPr lang="en-US" sz="1200" smtClean="0"/>
              <a:pPr>
                <a:defRPr/>
              </a:pPr>
              <a:t>48</a:t>
            </a:fld>
            <a:endParaRPr lang="en-US" sz="12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GBN: sender extended FSM</a:t>
            </a:r>
            <a:endParaRPr lang="en-US">
              <a:cs typeface="+mj-cs"/>
            </a:endParaRP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122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base = getacknum(rcvpkt)+1</a:t>
            </a:r>
          </a:p>
          <a:p>
            <a:pPr algn="l"/>
            <a:r>
              <a:rPr lang="en-US" sz="1400">
                <a:latin typeface="Arial" charset="0"/>
              </a:rPr>
              <a:t>If (base == nextseqnum)</a:t>
            </a:r>
          </a:p>
          <a:p>
            <a:pPr algn="l"/>
            <a:r>
              <a:rPr lang="en-US" sz="1400">
                <a:latin typeface="Arial" charset="0"/>
              </a:rPr>
              <a:t>    stop_timer</a:t>
            </a:r>
          </a:p>
          <a:p>
            <a:pPr algn="l"/>
            <a:r>
              <a:rPr lang="en-US" sz="1400">
                <a:latin typeface="Arial" charset="0"/>
              </a:rPr>
              <a:t>  else</a:t>
            </a:r>
          </a:p>
          <a:p>
            <a:pPr algn="l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pic>
        <p:nvPicPr>
          <p:cNvPr id="51225" name="Picture 2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DA506C0-418D-4CD8-BDF8-4DDD08EA3DED}" type="slidenum">
              <a:rPr lang="en-US" sz="1200" smtClean="0"/>
              <a:pPr>
                <a:defRPr/>
              </a:pPr>
              <a:t>49</a:t>
            </a:fld>
            <a:endParaRPr lang="en-US" sz="12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ACK-only: always send ACK for correctly-received pkt with highest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in-order</a:t>
            </a:r>
            <a:r>
              <a:rPr lang="en-US" smtClean="0">
                <a:ea typeface="ＭＳ Ｐゴシック" pitchFamily="34" charset="-128"/>
              </a:rPr>
              <a:t> seq #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may generate duplicate ACKs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need only remember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expectedseqnum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out-of-order pkt: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discard (don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buffer): 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no receiver buffering!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re-ACK pkt with highest in-order seq #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35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9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expectedseqnum=1</a:t>
            </a:r>
          </a:p>
          <a:p>
            <a:pPr algn="l"/>
            <a:r>
              <a:rPr lang="en-US" sz="1400">
                <a:latin typeface="Arial" charset="0"/>
              </a:rPr>
              <a:t>sndpkt =    </a:t>
            </a:r>
          </a:p>
          <a:p>
            <a:pPr algn="l"/>
            <a:r>
              <a:rPr lang="en-US" sz="1400">
                <a:latin typeface="Arial" charset="0"/>
              </a:rPr>
              <a:t>  make_pkt(expectedseqnum,ACK,chksum)</a:t>
            </a:r>
          </a:p>
          <a:p>
            <a:pPr algn="l"/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52244" name="Picture 2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7680744-5D26-42FB-9DA7-31B8D3C1ABB3}" type="slidenum">
              <a:rPr lang="en-US" sz="1200" smtClean="0"/>
              <a:pPr>
                <a:defRPr/>
              </a:pPr>
              <a:t>5</a:t>
            </a:fld>
            <a:endParaRPr lang="en-US" sz="1200" smtClean="0"/>
          </a:p>
        </p:txBody>
      </p:sp>
      <p:pic>
        <p:nvPicPr>
          <p:cNvPr id="7172" name="Picture 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network layer:</a:t>
            </a:r>
            <a:r>
              <a:rPr lang="en-US" sz="3200"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3200">
                <a:cs typeface="+mn-cs"/>
              </a:rPr>
              <a:t> logical communication between processes</a:t>
            </a:r>
            <a:r>
              <a:rPr lang="en-US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/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2400" i="1" smtClean="0">
                <a:ea typeface="ＭＳ Ｐゴシック" pitchFamily="34" charset="-128"/>
              </a:rPr>
              <a:t>12 kids in Ann</a:t>
            </a:r>
            <a:r>
              <a:rPr lang="ja-JP" altLang="en-US" sz="2400" i="1" smtClean="0">
                <a:ea typeface="ＭＳ Ｐゴシック" pitchFamily="34" charset="-128"/>
              </a:rPr>
              <a:t>’</a:t>
            </a:r>
            <a:r>
              <a:rPr lang="en-US" altLang="ja-JP" sz="2400" i="1" smtClean="0">
                <a:ea typeface="ＭＳ Ｐゴシック" pitchFamily="34" charset="-128"/>
              </a:rPr>
              <a:t>s house sending letters to 12 kids in Bill</a:t>
            </a:r>
            <a:r>
              <a:rPr lang="ja-JP" altLang="en-US" sz="2400" i="1" smtClean="0">
                <a:ea typeface="ＭＳ Ｐゴシック" pitchFamily="34" charset="-128"/>
              </a:rPr>
              <a:t>’</a:t>
            </a:r>
            <a:r>
              <a:rPr lang="en-US" altLang="ja-JP" sz="2400" i="1" smtClean="0">
                <a:ea typeface="ＭＳ Ｐゴシック" pitchFamily="34" charset="-128"/>
              </a:rPr>
              <a:t>s house:</a:t>
            </a:r>
            <a:endParaRPr lang="en-US" altLang="ja-JP" sz="240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hosts = houses</a:t>
            </a: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processes = kids</a:t>
            </a: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app messages = letters in envelopes</a:t>
            </a: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transport protocol = Ann and Bill who demux to in-house siblings</a:t>
            </a:r>
          </a:p>
          <a:p>
            <a:pPr>
              <a:lnSpc>
                <a:spcPct val="7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smtClean="0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 smtClean="0">
              <a:latin typeface="Gill Sans MT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9C91CD1-CC36-4BFC-9175-6536FC5C89AE}" type="slidenum">
              <a:rPr lang="en-US" sz="1200" smtClean="0"/>
              <a:pPr>
                <a:defRPr/>
              </a:pPr>
              <a:t>50</a:t>
            </a:fld>
            <a:endParaRPr lang="en-US" sz="12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GBN in action</a:t>
            </a:r>
            <a:endParaRPr lang="en-US"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send  pkt0</a:t>
            </a:r>
          </a:p>
          <a:p>
            <a:pPr algn="r">
              <a:defRPr/>
            </a:pPr>
            <a:r>
              <a:rPr lang="en-US" sz="1800" smtClean="0"/>
              <a:t>send  pkt1</a:t>
            </a:r>
          </a:p>
          <a:p>
            <a:pPr algn="r">
              <a:defRPr/>
            </a:pPr>
            <a:r>
              <a:rPr lang="en-US" sz="1800" smtClean="0"/>
              <a:t>send  pkt2</a:t>
            </a:r>
          </a:p>
          <a:p>
            <a:pPr algn="r">
              <a:defRPr/>
            </a:pPr>
            <a:r>
              <a:rPr lang="en-US" sz="1800" smtClean="0"/>
              <a:t>send  pkt3</a:t>
            </a:r>
          </a:p>
          <a:p>
            <a:pPr algn="r">
              <a:defRPr/>
            </a:pPr>
            <a:r>
              <a:rPr lang="en-US" sz="1800" smtClean="0"/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pkt0, send ack0</a:t>
            </a:r>
          </a:p>
          <a:p>
            <a:pPr algn="l">
              <a:defRPr/>
            </a:pPr>
            <a:r>
              <a:rPr lang="en-US" sz="1800" smtClean="0"/>
              <a:t>receive pkt1, send ack1</a:t>
            </a:r>
          </a:p>
          <a:p>
            <a:pPr algn="l">
              <a:defRPr/>
            </a:pPr>
            <a:r>
              <a:rPr lang="en-US" sz="1800" smtClean="0"/>
              <a:t> </a:t>
            </a:r>
          </a:p>
          <a:p>
            <a:pPr algn="l">
              <a:defRPr/>
            </a:pPr>
            <a:r>
              <a:rPr lang="en-US" sz="1800" smtClean="0"/>
              <a:t>receive pkt3,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53259" name="Picture 34" descr="alarm_clock_ring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3273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pkt4,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pkt5,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ignore duplicate ACK</a:t>
            </a:r>
          </a:p>
        </p:txBody>
      </p:sp>
      <p:grpSp>
        <p:nvGrpSpPr>
          <p:cNvPr id="53282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3284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5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6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53289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0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1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2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3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pic>
        <p:nvPicPr>
          <p:cNvPr id="53294" name="Picture 9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7F2AB2E-2D86-450A-A27A-3A66A935A2B4}" type="slidenum">
              <a:rPr lang="en-US" sz="1200" smtClean="0"/>
              <a:pPr>
                <a:defRPr/>
              </a:pPr>
              <a:t>51</a:t>
            </a:fld>
            <a:endParaRPr lang="en-US" sz="1200" smtClean="0"/>
          </a:p>
        </p:txBody>
      </p:sp>
      <p:pic>
        <p:nvPicPr>
          <p:cNvPr id="54276" name="Picture 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Selective repeat</a:t>
            </a:r>
            <a:endParaRPr lang="en-US">
              <a:cs typeface="+mj-cs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receiver </a:t>
            </a:r>
            <a:r>
              <a:rPr lang="en-US" i="1" smtClean="0">
                <a:ea typeface="ＭＳ Ｐゴシック" pitchFamily="34" charset="-128"/>
              </a:rPr>
              <a:t>individually</a:t>
            </a:r>
            <a:r>
              <a:rPr lang="en-US" smtClean="0">
                <a:ea typeface="ＭＳ Ｐゴシック" pitchFamily="34" charset="-128"/>
              </a:rPr>
              <a:t> acknowledges all correctly received pkts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buffers pkts, as needed, for eventual in-order delivery to upper layer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sender only resends pkts for which ACK not received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sender timer for each unACKed pkt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sender window</a:t>
            </a:r>
          </a:p>
          <a:p>
            <a:pPr lvl="1">
              <a:defRPr/>
            </a:pPr>
            <a:r>
              <a:rPr lang="en-US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consecutive seq #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limits seq #s of sent, unACKed pkts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71F4886-24A0-44B2-8099-4E5C69D6115E}" type="slidenum">
              <a:rPr lang="en-US" sz="1200" smtClean="0"/>
              <a:pPr>
                <a:defRPr/>
              </a:pPr>
              <a:t>52</a:t>
            </a:fld>
            <a:endParaRPr lang="en-US" sz="12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repeat: sender, receiver windows</a:t>
            </a:r>
            <a:endParaRPr lang="en-US">
              <a:cs typeface="+mj-cs"/>
            </a:endParaRPr>
          </a:p>
        </p:txBody>
      </p:sp>
      <p:pic>
        <p:nvPicPr>
          <p:cNvPr id="55301" name="Picture 3" descr="sr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55304" name="Picture 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8E8EF72-67F7-4AE9-8142-B22DAF1346CA}" type="slidenum">
              <a:rPr lang="en-US" sz="1200" smtClean="0"/>
              <a:pPr>
                <a:defRPr/>
              </a:pPr>
              <a:t>53</a:t>
            </a:fld>
            <a:endParaRPr lang="en-US" sz="1200" smtClean="0"/>
          </a:p>
        </p:txBody>
      </p:sp>
      <p:pic>
        <p:nvPicPr>
          <p:cNvPr id="56324" name="Picture 1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data from above: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timeout(n):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cs typeface="+mn-cs"/>
              </a:rPr>
              <a:t>ACK(n)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>
                <a:cs typeface="+mn-cs"/>
              </a:rPr>
              <a:t>in </a:t>
            </a:r>
            <a:r>
              <a:rPr lang="en-US" sz="1800">
                <a:cs typeface="+mn-cs"/>
              </a:rPr>
              <a:t>[sendbase,sendbase+N]:</a:t>
            </a:r>
            <a:endParaRPr lang="en-US" sz="240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mark pkt n as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if n smallest unACKed pkt, advance window base to next unACKed seq # </a:t>
            </a: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6328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send 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in-order: deliver (also deliver buffered, in-order pkts), advance window to next not-yet-received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ignore </a:t>
            </a:r>
            <a:endParaRPr lang="en-US" sz="280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6331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4DE04C8-4D9E-46AC-B1FA-4311567FB1BA}" type="slidenum">
              <a:rPr lang="en-US" sz="1200" smtClean="0"/>
              <a:pPr>
                <a:defRPr/>
              </a:pPr>
              <a:t>54</a:t>
            </a:fld>
            <a:endParaRPr lang="en-US" sz="1200" smtClean="0"/>
          </a:p>
        </p:txBody>
      </p:sp>
      <p:pic>
        <p:nvPicPr>
          <p:cNvPr id="57348" name="Picture 9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send  pkt0</a:t>
            </a:r>
          </a:p>
          <a:p>
            <a:pPr algn="r">
              <a:defRPr/>
            </a:pPr>
            <a:r>
              <a:rPr lang="en-US" sz="1800" smtClean="0"/>
              <a:t>send  pkt1</a:t>
            </a:r>
          </a:p>
          <a:p>
            <a:pPr algn="r">
              <a:defRPr/>
            </a:pPr>
            <a:r>
              <a:rPr lang="en-US" sz="1800" smtClean="0"/>
              <a:t>send  pkt2</a:t>
            </a:r>
          </a:p>
          <a:p>
            <a:pPr algn="r">
              <a:defRPr/>
            </a:pPr>
            <a:r>
              <a:rPr lang="en-US" sz="1800" smtClean="0"/>
              <a:t>send  pkt3</a:t>
            </a:r>
          </a:p>
          <a:p>
            <a:pPr algn="r">
              <a:defRPr/>
            </a:pPr>
            <a:r>
              <a:rPr lang="en-US" sz="1800" smtClean="0"/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pkt0, send ack0</a:t>
            </a:r>
          </a:p>
          <a:p>
            <a:pPr algn="l">
              <a:defRPr/>
            </a:pPr>
            <a:r>
              <a:rPr lang="en-US" sz="1800" smtClean="0"/>
              <a:t>receive pkt1, send ack1</a:t>
            </a:r>
          </a:p>
          <a:p>
            <a:pPr algn="l">
              <a:defRPr/>
            </a:pPr>
            <a:r>
              <a:rPr lang="en-US" sz="1800" smtClean="0"/>
              <a:t> </a:t>
            </a:r>
          </a:p>
          <a:p>
            <a:pPr algn="l">
              <a:defRPr/>
            </a:pPr>
            <a:r>
              <a:rPr lang="en-US" sz="1800" smtClean="0"/>
              <a:t>receive pkt3, buffer, </a:t>
            </a:r>
          </a:p>
          <a:p>
            <a:pPr algn="l">
              <a:defRPr/>
            </a:pPr>
            <a:r>
              <a:rPr lang="en-US" sz="1800" smtClean="0"/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57356" name="Picture 10" descr="alarm_clock_ring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7370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pkt4, buffer, </a:t>
            </a:r>
          </a:p>
          <a:p>
            <a:pPr algn="l">
              <a:defRPr/>
            </a:pPr>
            <a:r>
              <a:rPr lang="en-US" sz="1800" smtClean="0"/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pkt5, buffer, </a:t>
            </a:r>
          </a:p>
          <a:p>
            <a:pPr algn="l">
              <a:defRPr/>
            </a:pPr>
            <a:r>
              <a:rPr lang="en-US" sz="1800" smtClean="0"/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record ack3 arrived</a:t>
            </a:r>
          </a:p>
        </p:txBody>
      </p:sp>
      <p:grpSp>
        <p:nvGrpSpPr>
          <p:cNvPr id="57376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7379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0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1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57384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5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6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7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8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record ack4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/>
              <a:t>Q: what happens when ack2 arrives?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DC2B80F-6CE8-4AB8-9EC2-34594D283D7A}" type="slidenum">
              <a:rPr lang="en-US" sz="1200" smtClean="0"/>
              <a:pPr>
                <a:defRPr/>
              </a:pPr>
              <a:t>55</a:t>
            </a:fld>
            <a:endParaRPr lang="en-US" sz="12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>
                <a:cs typeface="+mj-cs"/>
              </a:rPr>
              <a:t>Selective repeat:</a:t>
            </a:r>
            <a:br>
              <a:rPr lang="en-US" sz="3600">
                <a:cs typeface="+mj-cs"/>
              </a:rPr>
            </a:br>
            <a:r>
              <a:rPr lang="en-US" sz="3600">
                <a:cs typeface="+mj-cs"/>
              </a:rPr>
              <a:t>dilemma</a:t>
            </a:r>
            <a:endParaRPr lang="en-US"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seq #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window size=3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receiver window</a:t>
            </a:r>
          </a:p>
          <a:p>
            <a:pPr algn="l">
              <a:defRPr/>
            </a:pPr>
            <a:r>
              <a:rPr lang="en-US" sz="1400" smtClean="0"/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sender window</a:t>
            </a:r>
          </a:p>
          <a:p>
            <a:pPr algn="l">
              <a:defRPr/>
            </a:pPr>
            <a:r>
              <a:rPr lang="en-US" sz="1400" smtClean="0"/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842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42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42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pkt2</a:t>
              </a:r>
            </a:p>
          </p:txBody>
        </p:sp>
        <p:grpSp>
          <p:nvGrpSpPr>
            <p:cNvPr id="5843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 smtClean="0"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 smtClean="0"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(b) oops!</a:t>
              </a:r>
            </a:p>
          </p:txBody>
        </p:sp>
      </p:grpSp>
      <p:grpSp>
        <p:nvGrpSpPr>
          <p:cNvPr id="58379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838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38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38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 smtClean="0">
                  <a:latin typeface="Arial" charset="0"/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 smtClean="0"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 smtClean="0"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841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8385" name="Picture 5" descr="curtai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86" name="Picture 111" descr="curtai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i="1" smtClean="0"/>
              <a:t>receiver can</a:t>
            </a:r>
            <a:r>
              <a:rPr lang="ja-JP" altLang="en-US" i="1" smtClean="0"/>
              <a:t>’</a:t>
            </a:r>
            <a:r>
              <a:rPr lang="en-US" altLang="ja-JP" i="1" smtClean="0"/>
              <a:t>t see sender side.</a:t>
            </a:r>
          </a:p>
          <a:p>
            <a:pPr>
              <a:defRPr/>
            </a:pPr>
            <a:r>
              <a:rPr lang="en-US" i="1" smtClean="0"/>
              <a:t>receiver behavior identical in both cases!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</a:rPr>
              <a:t>something</a:t>
            </a:r>
            <a:r>
              <a:rPr lang="ja-JP" altLang="en-US" i="1" smtClean="0">
                <a:solidFill>
                  <a:srgbClr val="CC0000"/>
                </a:solidFill>
              </a:rPr>
              <a:t>’</a:t>
            </a:r>
            <a:r>
              <a:rPr lang="en-US" altLang="ja-JP" i="1" smtClean="0">
                <a:solidFill>
                  <a:srgbClr val="CC0000"/>
                </a:solidFill>
              </a:rPr>
              <a:t>s (very) wrong!</a:t>
            </a:r>
            <a:endParaRPr lang="en-US" i="1" smtClean="0">
              <a:solidFill>
                <a:srgbClr val="CC0000"/>
              </a:solidFill>
            </a:endParaRPr>
          </a:p>
        </p:txBody>
      </p:sp>
      <p:pic>
        <p:nvPicPr>
          <p:cNvPr id="58382" name="Picture 12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receiver sees no difference in two scenarios!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duplicate data accepted as new in (b)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>
                <a:latin typeface="Gill Sans MT" charset="0"/>
                <a:ea typeface="ＭＳ Ｐゴシック" charset="0"/>
              </a:rPr>
              <a:t> what relationship between seq # size and window size to avoid problem in (b)?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3DA71E6-ECD7-4A2B-8119-89D47706E480}" type="slidenum">
              <a:rPr lang="en-US" sz="1200" smtClean="0"/>
              <a:pPr>
                <a:defRPr/>
              </a:pPr>
              <a:t>56</a:t>
            </a:fld>
            <a:endParaRPr lang="en-US" sz="12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59399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B1143B9-2795-40A7-BBC3-9FC1DBE44F64}" type="slidenum">
              <a:rPr lang="en-US" sz="1200" smtClean="0"/>
              <a:pPr>
                <a:defRPr/>
              </a:pPr>
              <a:t>57</a:t>
            </a:fld>
            <a:endParaRPr lang="en-US" sz="12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Overview  </a:t>
            </a:r>
            <a:r>
              <a:rPr lang="en-US" sz="2400">
                <a:cs typeface="+mj-cs"/>
              </a:rPr>
              <a:t>RFCs: 793,1122,1323, 2018, 2581</a:t>
            </a:r>
            <a:endParaRPr lang="en-US"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point-to-point: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one sender, one receiver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reliable, in-order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byte steam: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message boundaries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pipelined: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TCP congestion and flow control set window size</a:t>
            </a:r>
            <a:endParaRPr lang="en-US" i="1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60423" name="Picture 6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FBC2033-F108-4C1F-BFAA-3F16B26C6F28}" type="slidenum">
              <a:rPr lang="en-US" sz="1200" smtClean="0"/>
              <a:pPr>
                <a:defRPr/>
              </a:pPr>
              <a:t>58</a:t>
            </a:fld>
            <a:endParaRPr lang="en-US" sz="1200" smtClean="0"/>
          </a:p>
        </p:txBody>
      </p:sp>
      <p:pic>
        <p:nvPicPr>
          <p:cNvPr id="61444" name="Picture 5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segment structure</a:t>
            </a:r>
            <a:endParaRPr lang="en-US">
              <a:cs typeface="+mj-cs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source port #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dest port #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32 bits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application</a:t>
            </a:r>
          </a:p>
          <a:p>
            <a:pPr>
              <a:defRPr/>
            </a:pPr>
            <a:r>
              <a:rPr lang="en-US" sz="2000" smtClean="0">
                <a:latin typeface="Arial" charset="0"/>
              </a:rPr>
              <a:t>data </a:t>
            </a:r>
          </a:p>
          <a:p>
            <a:pPr>
              <a:defRPr/>
            </a:pPr>
            <a:r>
              <a:rPr lang="en-US" sz="2000" smtClean="0">
                <a:latin typeface="Arial" charset="0"/>
              </a:rPr>
              <a:t>(variable length)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sequence number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F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S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R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A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U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head</a:t>
            </a:r>
          </a:p>
          <a:p>
            <a:pPr>
              <a:defRPr/>
            </a:pPr>
            <a:r>
              <a:rPr lang="en-US" sz="1400" smtClean="0">
                <a:latin typeface="Arial" charset="0"/>
              </a:rPr>
              <a:t>len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not</a:t>
            </a:r>
          </a:p>
          <a:p>
            <a:pPr>
              <a:defRPr/>
            </a:pPr>
            <a:r>
              <a:rPr lang="en-US" sz="1400" smtClean="0">
                <a:latin typeface="Arial" charset="0"/>
              </a:rPr>
              <a:t>used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options (variable length)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URG: urgent data 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(generally not used)</a:t>
            </a:r>
            <a:endParaRPr lang="en-US" sz="1000" smtClean="0">
              <a:latin typeface="Arial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ACK: ACK #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valid</a:t>
            </a:r>
            <a:endParaRPr lang="en-US" sz="1000" smtClean="0">
              <a:latin typeface="Arial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PSH: push data now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RST, SYN, FIN: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connection estab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(setup, teardown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90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</a:rPr>
              <a:t># bytes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rcvr willing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</a:rPr>
              <a:t>counting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by bytes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of data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Internet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checksum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F61EA61-A733-403B-A308-1AD93F62010E}" type="slidenum">
              <a:rPr lang="en-US" sz="1200" smtClean="0"/>
              <a:pPr>
                <a:defRPr/>
              </a:pPr>
              <a:t>59</a:t>
            </a:fld>
            <a:endParaRPr lang="en-US" sz="1200" smtClean="0"/>
          </a:p>
        </p:txBody>
      </p:sp>
      <p:pic>
        <p:nvPicPr>
          <p:cNvPr id="62468" name="Picture 3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234950" indent="-123825">
              <a:buFont typeface="Wingdings" pitchFamily="2" charset="2"/>
              <a:buNone/>
              <a:defRPr/>
            </a:pPr>
            <a:r>
              <a:rPr lang="en-US" sz="2400" u="sng" smtClean="0">
                <a:solidFill>
                  <a:srgbClr val="CC0000"/>
                </a:solidFill>
                <a:ea typeface="ＭＳ Ｐゴシック" pitchFamily="34" charset="-128"/>
              </a:rPr>
              <a:t>sequence numbers: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marL="512763" lvl="1" indent="-163513">
              <a:defRPr/>
            </a:pPr>
            <a:r>
              <a:rPr lang="en-US" smtClean="0">
                <a:ea typeface="ＭＳ Ｐゴシック" pitchFamily="34" charset="-128"/>
              </a:rPr>
              <a:t>byte stream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number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of first byte in segment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data</a:t>
            </a:r>
            <a:endParaRPr lang="en-US" altLang="ja-JP" sz="2000" smtClean="0">
              <a:ea typeface="ＭＳ Ｐゴシック" pitchFamily="34" charset="-128"/>
            </a:endParaRPr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sz="2400" u="sng" smtClean="0">
                <a:solidFill>
                  <a:srgbClr val="CC0000"/>
                </a:solidFill>
                <a:ea typeface="ＭＳ Ｐゴシック" pitchFamily="34" charset="-128"/>
              </a:rPr>
              <a:t>acknowledgements: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marL="512763" lvl="1" indent="-163513">
              <a:defRPr/>
            </a:pPr>
            <a:r>
              <a:rPr lang="en-US" smtClean="0">
                <a:ea typeface="ＭＳ Ｐゴシック" pitchFamily="34" charset="-128"/>
              </a:rPr>
              <a:t>seq # of next byte expected from other side</a:t>
            </a:r>
          </a:p>
          <a:p>
            <a:pPr marL="512763" lvl="1" indent="-163513">
              <a:defRPr/>
            </a:pPr>
            <a:r>
              <a:rPr lang="en-US" smtClean="0">
                <a:ea typeface="ＭＳ Ｐゴシック" pitchFamily="34" charset="-128"/>
              </a:rPr>
              <a:t>cumulative ACK</a:t>
            </a:r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ea typeface="ＭＳ Ｐゴシック" pitchFamily="34" charset="-128"/>
              </a:rPr>
              <a:t> how receiver handles out-of-order segments</a:t>
            </a:r>
          </a:p>
          <a:p>
            <a:pPr marL="512763" lvl="1" indent="-163513">
              <a:defRPr/>
            </a:pPr>
            <a:r>
              <a:rPr lang="en-US" smtClean="0">
                <a:ea typeface="ＭＳ Ｐゴシック" pitchFamily="34" charset="-128"/>
              </a:rPr>
              <a:t>A: TCP spec doesn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say, - up to implementor</a:t>
            </a: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2555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incoming segment to sender</a:t>
              </a:r>
            </a:p>
          </p:txBody>
        </p:sp>
        <p:sp>
          <p:nvSpPr>
            <p:cNvPr id="62557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540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sent, not-yet ACKed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(</a:t>
            </a:r>
            <a:r>
              <a:rPr lang="ja-JP" altLang="en-US" sz="1400" smtClean="0"/>
              <a:t>“</a:t>
            </a:r>
            <a:r>
              <a:rPr lang="en-US" altLang="ja-JP" sz="1400" smtClean="0"/>
              <a:t>in-flight</a:t>
            </a:r>
            <a:r>
              <a:rPr lang="ja-JP" altLang="en-US" sz="1400" smtClean="0"/>
              <a:t>”</a:t>
            </a:r>
            <a:r>
              <a:rPr lang="en-US" altLang="ja-JP" sz="1400" smtClean="0"/>
              <a:t>)</a:t>
            </a:r>
            <a:endParaRPr lang="en-US" sz="1400" smtClean="0"/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smtClean="0"/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400" i="1" smtClean="0"/>
              <a:t> N</a:t>
            </a:r>
          </a:p>
        </p:txBody>
      </p:sp>
      <p:grpSp>
        <p:nvGrpSpPr>
          <p:cNvPr id="62523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2524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 smtClean="0"/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2529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outgoing segment from sender</a:t>
              </a:r>
            </a:p>
          </p:txBody>
        </p:sp>
        <p:sp>
          <p:nvSpPr>
            <p:cNvPr id="62531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53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DE2377F9-2C2A-4B76-B7DF-4D5A1A98582D}" type="slidenum">
              <a:rPr lang="en-US" sz="1200" smtClean="0"/>
              <a:pPr>
                <a:defRPr/>
              </a:pPr>
              <a:t>6</a:t>
            </a:fld>
            <a:endParaRPr lang="en-US" sz="1200" smtClean="0"/>
          </a:p>
        </p:txBody>
      </p:sp>
      <p:grpSp>
        <p:nvGrpSpPr>
          <p:cNvPr id="8196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8327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50 w 1036"/>
                <a:gd name="T1" fmla="*/ 11 h 675"/>
                <a:gd name="T2" fmla="*/ 512 w 1036"/>
                <a:gd name="T3" fmla="*/ 53 h 675"/>
                <a:gd name="T4" fmla="*/ 271 w 1036"/>
                <a:gd name="T5" fmla="*/ 129 h 675"/>
                <a:gd name="T6" fmla="*/ 201 w 1036"/>
                <a:gd name="T7" fmla="*/ 229 h 675"/>
                <a:gd name="T8" fmla="*/ 27 w 1036"/>
                <a:gd name="T9" fmla="*/ 297 h 675"/>
                <a:gd name="T10" fmla="*/ 23 w 1036"/>
                <a:gd name="T11" fmla="*/ 459 h 675"/>
                <a:gd name="T12" fmla="*/ 173 w 1036"/>
                <a:gd name="T13" fmla="*/ 489 h 675"/>
                <a:gd name="T14" fmla="*/ 602 w 1036"/>
                <a:gd name="T15" fmla="*/ 489 h 675"/>
                <a:gd name="T16" fmla="*/ 784 w 1036"/>
                <a:gd name="T17" fmla="*/ 555 h 675"/>
                <a:gd name="T18" fmla="*/ 987 w 1036"/>
                <a:gd name="T19" fmla="*/ 657 h 675"/>
                <a:gd name="T20" fmla="*/ 1142 w 1036"/>
                <a:gd name="T21" fmla="*/ 661 h 675"/>
                <a:gd name="T22" fmla="*/ 1249 w 1036"/>
                <a:gd name="T23" fmla="*/ 603 h 675"/>
                <a:gd name="T24" fmla="*/ 1303 w 1036"/>
                <a:gd name="T25" fmla="*/ 445 h 675"/>
                <a:gd name="T26" fmla="*/ 1337 w 1036"/>
                <a:gd name="T27" fmla="*/ 291 h 675"/>
                <a:gd name="T28" fmla="*/ 1341 w 1036"/>
                <a:gd name="T29" fmla="*/ 107 h 675"/>
                <a:gd name="T30" fmla="*/ 1226 w 1036"/>
                <a:gd name="T31" fmla="*/ 17 h 675"/>
                <a:gd name="T32" fmla="*/ 1018 w 1036"/>
                <a:gd name="T33" fmla="*/ 3 h 675"/>
                <a:gd name="T34" fmla="*/ 850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328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329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44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8704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5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345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346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91 w 765"/>
                <a:gd name="T1" fmla="*/ 87 h 459"/>
                <a:gd name="T2" fmla="*/ 1688 w 765"/>
                <a:gd name="T3" fmla="*/ 616 h 459"/>
                <a:gd name="T4" fmla="*/ 564 w 765"/>
                <a:gd name="T5" fmla="*/ 877 h 459"/>
                <a:gd name="T6" fmla="*/ 81 w 765"/>
                <a:gd name="T7" fmla="*/ 2956 h 459"/>
                <a:gd name="T8" fmla="*/ 1056 w 765"/>
                <a:gd name="T9" fmla="*/ 3906 h 459"/>
                <a:gd name="T10" fmla="*/ 2030 w 765"/>
                <a:gd name="T11" fmla="*/ 3744 h 459"/>
                <a:gd name="T12" fmla="*/ 3427 w 765"/>
                <a:gd name="T13" fmla="*/ 3906 h 459"/>
                <a:gd name="T14" fmla="*/ 4101 w 765"/>
                <a:gd name="T15" fmla="*/ 3815 h 459"/>
                <a:gd name="T16" fmla="*/ 4414 w 765"/>
                <a:gd name="T17" fmla="*/ 3273 h 459"/>
                <a:gd name="T18" fmla="*/ 4406 w 765"/>
                <a:gd name="T19" fmla="*/ 1389 h 459"/>
                <a:gd name="T20" fmla="*/ 3888 w 765"/>
                <a:gd name="T21" fmla="*/ 303 h 459"/>
                <a:gd name="T22" fmla="*/ 2491 w 765"/>
                <a:gd name="T23" fmla="*/ 8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64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868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8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8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69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70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70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8703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365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67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8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8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82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8685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86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66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86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73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76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77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67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866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6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6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65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68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69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68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865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5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5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57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60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61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69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864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4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4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49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52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53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0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86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41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44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45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72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86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33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36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37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3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25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28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29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4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86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17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20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21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5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86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09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2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13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6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85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5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6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601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04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605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7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85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5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5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tr-TR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593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96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97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78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8576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578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1 w 199"/>
                    <a:gd name="T31" fmla="*/ 0 h 232"/>
                    <a:gd name="T32" fmla="*/ 1 w 199"/>
                    <a:gd name="T33" fmla="*/ 0 h 232"/>
                    <a:gd name="T34" fmla="*/ 1 w 199"/>
                    <a:gd name="T35" fmla="*/ 0 h 232"/>
                    <a:gd name="T36" fmla="*/ 1 w 199"/>
                    <a:gd name="T37" fmla="*/ 0 h 232"/>
                    <a:gd name="T38" fmla="*/ 1 w 199"/>
                    <a:gd name="T39" fmla="*/ 0 h 232"/>
                    <a:gd name="T40" fmla="*/ 1 w 199"/>
                    <a:gd name="T41" fmla="*/ 0 h 232"/>
                    <a:gd name="T42" fmla="*/ 1 w 199"/>
                    <a:gd name="T43" fmla="*/ 0 h 232"/>
                    <a:gd name="T44" fmla="*/ 1 w 199"/>
                    <a:gd name="T45" fmla="*/ 0 h 232"/>
                    <a:gd name="T46" fmla="*/ 1 w 199"/>
                    <a:gd name="T47" fmla="*/ 0 h 232"/>
                    <a:gd name="T48" fmla="*/ 1 w 199"/>
                    <a:gd name="T49" fmla="*/ 0 h 232"/>
                    <a:gd name="T50" fmla="*/ 1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1 w 199"/>
                    <a:gd name="T75" fmla="*/ 0 h 232"/>
                    <a:gd name="T76" fmla="*/ 1 w 199"/>
                    <a:gd name="T77" fmla="*/ 0 h 232"/>
                    <a:gd name="T78" fmla="*/ 1 w 199"/>
                    <a:gd name="T79" fmla="*/ 0 h 232"/>
                    <a:gd name="T80" fmla="*/ 1 w 199"/>
                    <a:gd name="T81" fmla="*/ 0 h 232"/>
                    <a:gd name="T82" fmla="*/ 1 w 199"/>
                    <a:gd name="T83" fmla="*/ 0 h 232"/>
                    <a:gd name="T84" fmla="*/ 1 w 199"/>
                    <a:gd name="T85" fmla="*/ 0 h 232"/>
                    <a:gd name="T86" fmla="*/ 1 w 199"/>
                    <a:gd name="T87" fmla="*/ 0 h 232"/>
                    <a:gd name="T88" fmla="*/ 1 w 199"/>
                    <a:gd name="T89" fmla="*/ 0 h 232"/>
                    <a:gd name="T90" fmla="*/ 1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9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1 w 128"/>
                    <a:gd name="T1" fmla="*/ 0 h 180"/>
                    <a:gd name="T2" fmla="*/ 1 w 128"/>
                    <a:gd name="T3" fmla="*/ 0 h 180"/>
                    <a:gd name="T4" fmla="*/ 1 w 128"/>
                    <a:gd name="T5" fmla="*/ 0 h 180"/>
                    <a:gd name="T6" fmla="*/ 1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1 w 128"/>
                    <a:gd name="T39" fmla="*/ 0 h 180"/>
                    <a:gd name="T40" fmla="*/ 1 w 128"/>
                    <a:gd name="T41" fmla="*/ 0 h 180"/>
                    <a:gd name="T42" fmla="*/ 1 w 128"/>
                    <a:gd name="T43" fmla="*/ 0 h 180"/>
                    <a:gd name="T44" fmla="*/ 1 w 128"/>
                    <a:gd name="T45" fmla="*/ 0 h 180"/>
                    <a:gd name="T46" fmla="*/ 1 w 128"/>
                    <a:gd name="T47" fmla="*/ 0 h 180"/>
                    <a:gd name="T48" fmla="*/ 1 w 128"/>
                    <a:gd name="T49" fmla="*/ 0 h 180"/>
                    <a:gd name="T50" fmla="*/ 1 w 128"/>
                    <a:gd name="T51" fmla="*/ 0 h 180"/>
                    <a:gd name="T52" fmla="*/ 1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1 w 128"/>
                    <a:gd name="T79" fmla="*/ 0 h 180"/>
                    <a:gd name="T80" fmla="*/ 1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0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1 w 322"/>
                    <a:gd name="T21" fmla="*/ 0 h 378"/>
                    <a:gd name="T22" fmla="*/ 1 w 322"/>
                    <a:gd name="T23" fmla="*/ 0 h 378"/>
                    <a:gd name="T24" fmla="*/ 1 w 322"/>
                    <a:gd name="T25" fmla="*/ 0 h 378"/>
                    <a:gd name="T26" fmla="*/ 1 w 322"/>
                    <a:gd name="T27" fmla="*/ 0 h 378"/>
                    <a:gd name="T28" fmla="*/ 1 w 322"/>
                    <a:gd name="T29" fmla="*/ 0 h 378"/>
                    <a:gd name="T30" fmla="*/ 2 w 322"/>
                    <a:gd name="T31" fmla="*/ 0 h 378"/>
                    <a:gd name="T32" fmla="*/ 2 w 322"/>
                    <a:gd name="T33" fmla="*/ 0 h 378"/>
                    <a:gd name="T34" fmla="*/ 2 w 322"/>
                    <a:gd name="T35" fmla="*/ 0 h 378"/>
                    <a:gd name="T36" fmla="*/ 2 w 322"/>
                    <a:gd name="T37" fmla="*/ 0 h 378"/>
                    <a:gd name="T38" fmla="*/ 2 w 322"/>
                    <a:gd name="T39" fmla="*/ 0 h 378"/>
                    <a:gd name="T40" fmla="*/ 2 w 322"/>
                    <a:gd name="T41" fmla="*/ 0 h 378"/>
                    <a:gd name="T42" fmla="*/ 1 w 322"/>
                    <a:gd name="T43" fmla="*/ 0 h 378"/>
                    <a:gd name="T44" fmla="*/ 1 w 322"/>
                    <a:gd name="T45" fmla="*/ 0 h 378"/>
                    <a:gd name="T46" fmla="*/ 1 w 322"/>
                    <a:gd name="T47" fmla="*/ 0 h 378"/>
                    <a:gd name="T48" fmla="*/ 1 w 322"/>
                    <a:gd name="T49" fmla="*/ 0 h 378"/>
                    <a:gd name="T50" fmla="*/ 1 w 322"/>
                    <a:gd name="T51" fmla="*/ 0 h 378"/>
                    <a:gd name="T52" fmla="*/ 1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1 w 322"/>
                    <a:gd name="T71" fmla="*/ 0 h 378"/>
                    <a:gd name="T72" fmla="*/ 1 w 322"/>
                    <a:gd name="T73" fmla="*/ 0 h 378"/>
                    <a:gd name="T74" fmla="*/ 1 w 322"/>
                    <a:gd name="T75" fmla="*/ 0 h 378"/>
                    <a:gd name="T76" fmla="*/ 1 w 322"/>
                    <a:gd name="T77" fmla="*/ 0 h 378"/>
                    <a:gd name="T78" fmla="*/ 1 w 322"/>
                    <a:gd name="T79" fmla="*/ 0 h 378"/>
                    <a:gd name="T80" fmla="*/ 1 w 322"/>
                    <a:gd name="T81" fmla="*/ 0 h 378"/>
                    <a:gd name="T82" fmla="*/ 1 w 322"/>
                    <a:gd name="T83" fmla="*/ 0 h 378"/>
                    <a:gd name="T84" fmla="*/ 1 w 322"/>
                    <a:gd name="T85" fmla="*/ 0 h 378"/>
                    <a:gd name="T86" fmla="*/ 1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1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1 w 283"/>
                    <a:gd name="T1" fmla="*/ 0 h 252"/>
                    <a:gd name="T2" fmla="*/ 1 w 283"/>
                    <a:gd name="T3" fmla="*/ 0 h 252"/>
                    <a:gd name="T4" fmla="*/ 1 w 283"/>
                    <a:gd name="T5" fmla="*/ 0 h 252"/>
                    <a:gd name="T6" fmla="*/ 1 w 283"/>
                    <a:gd name="T7" fmla="*/ 0 h 252"/>
                    <a:gd name="T8" fmla="*/ 1 w 283"/>
                    <a:gd name="T9" fmla="*/ 0 h 252"/>
                    <a:gd name="T10" fmla="*/ 1 w 283"/>
                    <a:gd name="T11" fmla="*/ 0 h 252"/>
                    <a:gd name="T12" fmla="*/ 1 w 283"/>
                    <a:gd name="T13" fmla="*/ 0 h 252"/>
                    <a:gd name="T14" fmla="*/ 1 w 283"/>
                    <a:gd name="T15" fmla="*/ 0 h 252"/>
                    <a:gd name="T16" fmla="*/ 1 w 283"/>
                    <a:gd name="T17" fmla="*/ 0 h 252"/>
                    <a:gd name="T18" fmla="*/ 1 w 283"/>
                    <a:gd name="T19" fmla="*/ 0 h 252"/>
                    <a:gd name="T20" fmla="*/ 1 w 283"/>
                    <a:gd name="T21" fmla="*/ 0 h 252"/>
                    <a:gd name="T22" fmla="*/ 1 w 283"/>
                    <a:gd name="T23" fmla="*/ 0 h 252"/>
                    <a:gd name="T24" fmla="*/ 1 w 283"/>
                    <a:gd name="T25" fmla="*/ 0 h 252"/>
                    <a:gd name="T26" fmla="*/ 1 w 283"/>
                    <a:gd name="T27" fmla="*/ 0 h 252"/>
                    <a:gd name="T28" fmla="*/ 1 w 283"/>
                    <a:gd name="T29" fmla="*/ 0 h 252"/>
                    <a:gd name="T30" fmla="*/ 1 w 283"/>
                    <a:gd name="T31" fmla="*/ 0 h 252"/>
                    <a:gd name="T32" fmla="*/ 1 w 283"/>
                    <a:gd name="T33" fmla="*/ 0 h 252"/>
                    <a:gd name="T34" fmla="*/ 1 w 283"/>
                    <a:gd name="T35" fmla="*/ 0 h 252"/>
                    <a:gd name="T36" fmla="*/ 1 w 283"/>
                    <a:gd name="T37" fmla="*/ 0 h 252"/>
                    <a:gd name="T38" fmla="*/ 1 w 283"/>
                    <a:gd name="T39" fmla="*/ 0 h 252"/>
                    <a:gd name="T40" fmla="*/ 1 w 283"/>
                    <a:gd name="T41" fmla="*/ 0 h 252"/>
                    <a:gd name="T42" fmla="*/ 1 w 283"/>
                    <a:gd name="T43" fmla="*/ 0 h 252"/>
                    <a:gd name="T44" fmla="*/ 1 w 283"/>
                    <a:gd name="T45" fmla="*/ 0 h 252"/>
                    <a:gd name="T46" fmla="*/ 1 w 283"/>
                    <a:gd name="T47" fmla="*/ 0 h 252"/>
                    <a:gd name="T48" fmla="*/ 1 w 283"/>
                    <a:gd name="T49" fmla="*/ 0 h 252"/>
                    <a:gd name="T50" fmla="*/ 1 w 283"/>
                    <a:gd name="T51" fmla="*/ 0 h 252"/>
                    <a:gd name="T52" fmla="*/ 1 w 283"/>
                    <a:gd name="T53" fmla="*/ 0 h 252"/>
                    <a:gd name="T54" fmla="*/ 1 w 283"/>
                    <a:gd name="T55" fmla="*/ 0 h 252"/>
                    <a:gd name="T56" fmla="*/ 1 w 283"/>
                    <a:gd name="T57" fmla="*/ 0 h 252"/>
                    <a:gd name="T58" fmla="*/ 1 w 283"/>
                    <a:gd name="T59" fmla="*/ 0 h 252"/>
                    <a:gd name="T60" fmla="*/ 1 w 283"/>
                    <a:gd name="T61" fmla="*/ 0 h 252"/>
                    <a:gd name="T62" fmla="*/ 1 w 283"/>
                    <a:gd name="T63" fmla="*/ 0 h 252"/>
                    <a:gd name="T64" fmla="*/ 1 w 283"/>
                    <a:gd name="T65" fmla="*/ 0 h 252"/>
                    <a:gd name="T66" fmla="*/ 1 w 283"/>
                    <a:gd name="T67" fmla="*/ 0 h 252"/>
                    <a:gd name="T68" fmla="*/ 1 w 283"/>
                    <a:gd name="T69" fmla="*/ 0 h 252"/>
                    <a:gd name="T70" fmla="*/ 1 w 283"/>
                    <a:gd name="T71" fmla="*/ 0 h 252"/>
                    <a:gd name="T72" fmla="*/ 1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1 w 283"/>
                    <a:gd name="T105" fmla="*/ 0 h 252"/>
                    <a:gd name="T106" fmla="*/ 1 w 283"/>
                    <a:gd name="T107" fmla="*/ 0 h 252"/>
                    <a:gd name="T108" fmla="*/ 1 w 283"/>
                    <a:gd name="T109" fmla="*/ 0 h 252"/>
                    <a:gd name="T110" fmla="*/ 1 w 283"/>
                    <a:gd name="T111" fmla="*/ 0 h 252"/>
                    <a:gd name="T112" fmla="*/ 1 w 283"/>
                    <a:gd name="T113" fmla="*/ 0 h 252"/>
                    <a:gd name="T114" fmla="*/ 1 w 283"/>
                    <a:gd name="T115" fmla="*/ 0 h 252"/>
                    <a:gd name="T116" fmla="*/ 1 w 283"/>
                    <a:gd name="T117" fmla="*/ 0 h 252"/>
                    <a:gd name="T118" fmla="*/ 1 w 283"/>
                    <a:gd name="T119" fmla="*/ 0 h 252"/>
                    <a:gd name="T120" fmla="*/ 1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2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1 w 114"/>
                    <a:gd name="T21" fmla="*/ 0 h 238"/>
                    <a:gd name="T22" fmla="*/ 1 w 114"/>
                    <a:gd name="T23" fmla="*/ 0 h 238"/>
                    <a:gd name="T24" fmla="*/ 1 w 114"/>
                    <a:gd name="T25" fmla="*/ 0 h 238"/>
                    <a:gd name="T26" fmla="*/ 1 w 114"/>
                    <a:gd name="T27" fmla="*/ 0 h 238"/>
                    <a:gd name="T28" fmla="*/ 1 w 114"/>
                    <a:gd name="T29" fmla="*/ 0 h 238"/>
                    <a:gd name="T30" fmla="*/ 1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1 w 114"/>
                    <a:gd name="T63" fmla="*/ 0 h 238"/>
                    <a:gd name="T64" fmla="*/ 1 w 114"/>
                    <a:gd name="T65" fmla="*/ 0 h 238"/>
                    <a:gd name="T66" fmla="*/ 1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3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1 w 246"/>
                    <a:gd name="T1" fmla="*/ 0 h 310"/>
                    <a:gd name="T2" fmla="*/ 1 w 246"/>
                    <a:gd name="T3" fmla="*/ 0 h 310"/>
                    <a:gd name="T4" fmla="*/ 1 w 246"/>
                    <a:gd name="T5" fmla="*/ 0 h 310"/>
                    <a:gd name="T6" fmla="*/ 1 w 246"/>
                    <a:gd name="T7" fmla="*/ 0 h 310"/>
                    <a:gd name="T8" fmla="*/ 1 w 246"/>
                    <a:gd name="T9" fmla="*/ 0 h 310"/>
                    <a:gd name="T10" fmla="*/ 1 w 246"/>
                    <a:gd name="T11" fmla="*/ 0 h 310"/>
                    <a:gd name="T12" fmla="*/ 1 w 246"/>
                    <a:gd name="T13" fmla="*/ 0 h 310"/>
                    <a:gd name="T14" fmla="*/ 1 w 246"/>
                    <a:gd name="T15" fmla="*/ 0 h 310"/>
                    <a:gd name="T16" fmla="*/ 1 w 246"/>
                    <a:gd name="T17" fmla="*/ 0 h 310"/>
                    <a:gd name="T18" fmla="*/ 1 w 246"/>
                    <a:gd name="T19" fmla="*/ 0 h 310"/>
                    <a:gd name="T20" fmla="*/ 1 w 246"/>
                    <a:gd name="T21" fmla="*/ 0 h 310"/>
                    <a:gd name="T22" fmla="*/ 1 w 246"/>
                    <a:gd name="T23" fmla="*/ 0 h 310"/>
                    <a:gd name="T24" fmla="*/ 1 w 246"/>
                    <a:gd name="T25" fmla="*/ 0 h 310"/>
                    <a:gd name="T26" fmla="*/ 1 w 246"/>
                    <a:gd name="T27" fmla="*/ 0 h 310"/>
                    <a:gd name="T28" fmla="*/ 1 w 246"/>
                    <a:gd name="T29" fmla="*/ 0 h 310"/>
                    <a:gd name="T30" fmla="*/ 1 w 246"/>
                    <a:gd name="T31" fmla="*/ 0 h 310"/>
                    <a:gd name="T32" fmla="*/ 1 w 246"/>
                    <a:gd name="T33" fmla="*/ 0 h 310"/>
                    <a:gd name="T34" fmla="*/ 1 w 246"/>
                    <a:gd name="T35" fmla="*/ 0 h 310"/>
                    <a:gd name="T36" fmla="*/ 1 w 246"/>
                    <a:gd name="T37" fmla="*/ 0 h 310"/>
                    <a:gd name="T38" fmla="*/ 1 w 246"/>
                    <a:gd name="T39" fmla="*/ 0 h 310"/>
                    <a:gd name="T40" fmla="*/ 1 w 246"/>
                    <a:gd name="T41" fmla="*/ 0 h 310"/>
                    <a:gd name="T42" fmla="*/ 1 w 246"/>
                    <a:gd name="T43" fmla="*/ 0 h 310"/>
                    <a:gd name="T44" fmla="*/ 1 w 246"/>
                    <a:gd name="T45" fmla="*/ 0 h 310"/>
                    <a:gd name="T46" fmla="*/ 1 w 246"/>
                    <a:gd name="T47" fmla="*/ 0 h 310"/>
                    <a:gd name="T48" fmla="*/ 1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1 w 246"/>
                    <a:gd name="T69" fmla="*/ 0 h 310"/>
                    <a:gd name="T70" fmla="*/ 1 w 246"/>
                    <a:gd name="T71" fmla="*/ 0 h 310"/>
                    <a:gd name="T72" fmla="*/ 1 w 246"/>
                    <a:gd name="T73" fmla="*/ 0 h 310"/>
                    <a:gd name="T74" fmla="*/ 1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4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1 w 198"/>
                    <a:gd name="T31" fmla="*/ 0 h 236"/>
                    <a:gd name="T32" fmla="*/ 1 w 198"/>
                    <a:gd name="T33" fmla="*/ 0 h 236"/>
                    <a:gd name="T34" fmla="*/ 1 w 198"/>
                    <a:gd name="T35" fmla="*/ 0 h 236"/>
                    <a:gd name="T36" fmla="*/ 1 w 198"/>
                    <a:gd name="T37" fmla="*/ 0 h 236"/>
                    <a:gd name="T38" fmla="*/ 1 w 198"/>
                    <a:gd name="T39" fmla="*/ 0 h 236"/>
                    <a:gd name="T40" fmla="*/ 1 w 198"/>
                    <a:gd name="T41" fmla="*/ 0 h 236"/>
                    <a:gd name="T42" fmla="*/ 1 w 198"/>
                    <a:gd name="T43" fmla="*/ 0 h 236"/>
                    <a:gd name="T44" fmla="*/ 1 w 198"/>
                    <a:gd name="T45" fmla="*/ 0 h 236"/>
                    <a:gd name="T46" fmla="*/ 1 w 198"/>
                    <a:gd name="T47" fmla="*/ 0 h 236"/>
                    <a:gd name="T48" fmla="*/ 1 w 198"/>
                    <a:gd name="T49" fmla="*/ 0 h 236"/>
                    <a:gd name="T50" fmla="*/ 1 w 198"/>
                    <a:gd name="T51" fmla="*/ 0 h 236"/>
                    <a:gd name="T52" fmla="*/ 1 w 198"/>
                    <a:gd name="T53" fmla="*/ 0 h 236"/>
                    <a:gd name="T54" fmla="*/ 1 w 198"/>
                    <a:gd name="T55" fmla="*/ 0 h 236"/>
                    <a:gd name="T56" fmla="*/ 1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1 w 198"/>
                    <a:gd name="T93" fmla="*/ 0 h 236"/>
                    <a:gd name="T94" fmla="*/ 1 w 198"/>
                    <a:gd name="T95" fmla="*/ 0 h 236"/>
                    <a:gd name="T96" fmla="*/ 1 w 198"/>
                    <a:gd name="T97" fmla="*/ 0 h 236"/>
                    <a:gd name="T98" fmla="*/ 1 w 198"/>
                    <a:gd name="T99" fmla="*/ 0 h 236"/>
                    <a:gd name="T100" fmla="*/ 1 w 198"/>
                    <a:gd name="T101" fmla="*/ 0 h 236"/>
                    <a:gd name="T102" fmla="*/ 1 w 198"/>
                    <a:gd name="T103" fmla="*/ 0 h 236"/>
                    <a:gd name="T104" fmla="*/ 1 w 198"/>
                    <a:gd name="T105" fmla="*/ 0 h 236"/>
                    <a:gd name="T106" fmla="*/ 1 w 198"/>
                    <a:gd name="T107" fmla="*/ 0 h 236"/>
                    <a:gd name="T108" fmla="*/ 1 w 198"/>
                    <a:gd name="T109" fmla="*/ 0 h 236"/>
                    <a:gd name="T110" fmla="*/ 1 w 198"/>
                    <a:gd name="T111" fmla="*/ 0 h 236"/>
                    <a:gd name="T112" fmla="*/ 1 w 198"/>
                    <a:gd name="T113" fmla="*/ 0 h 236"/>
                    <a:gd name="T114" fmla="*/ 1 w 198"/>
                    <a:gd name="T115" fmla="*/ 0 h 236"/>
                    <a:gd name="T116" fmla="*/ 1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5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1 w 128"/>
                    <a:gd name="T1" fmla="*/ 0 h 183"/>
                    <a:gd name="T2" fmla="*/ 1 w 128"/>
                    <a:gd name="T3" fmla="*/ 0 h 183"/>
                    <a:gd name="T4" fmla="*/ 1 w 128"/>
                    <a:gd name="T5" fmla="*/ 0 h 183"/>
                    <a:gd name="T6" fmla="*/ 1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1 w 128"/>
                    <a:gd name="T41" fmla="*/ 0 h 183"/>
                    <a:gd name="T42" fmla="*/ 1 w 128"/>
                    <a:gd name="T43" fmla="*/ 0 h 183"/>
                    <a:gd name="T44" fmla="*/ 1 w 128"/>
                    <a:gd name="T45" fmla="*/ 0 h 183"/>
                    <a:gd name="T46" fmla="*/ 1 w 128"/>
                    <a:gd name="T47" fmla="*/ 0 h 183"/>
                    <a:gd name="T48" fmla="*/ 1 w 128"/>
                    <a:gd name="T49" fmla="*/ 0 h 183"/>
                    <a:gd name="T50" fmla="*/ 1 w 128"/>
                    <a:gd name="T51" fmla="*/ 0 h 183"/>
                    <a:gd name="T52" fmla="*/ 1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1 w 128"/>
                    <a:gd name="T79" fmla="*/ 0 h 183"/>
                    <a:gd name="T80" fmla="*/ 1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6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1 w 323"/>
                    <a:gd name="T21" fmla="*/ 0 h 379"/>
                    <a:gd name="T22" fmla="*/ 1 w 323"/>
                    <a:gd name="T23" fmla="*/ 0 h 379"/>
                    <a:gd name="T24" fmla="*/ 1 w 323"/>
                    <a:gd name="T25" fmla="*/ 0 h 379"/>
                    <a:gd name="T26" fmla="*/ 1 w 323"/>
                    <a:gd name="T27" fmla="*/ 0 h 379"/>
                    <a:gd name="T28" fmla="*/ 1 w 323"/>
                    <a:gd name="T29" fmla="*/ 0 h 379"/>
                    <a:gd name="T30" fmla="*/ 1 w 323"/>
                    <a:gd name="T31" fmla="*/ 0 h 379"/>
                    <a:gd name="T32" fmla="*/ 2 w 323"/>
                    <a:gd name="T33" fmla="*/ 0 h 379"/>
                    <a:gd name="T34" fmla="*/ 2 w 323"/>
                    <a:gd name="T35" fmla="*/ 0 h 379"/>
                    <a:gd name="T36" fmla="*/ 2 w 323"/>
                    <a:gd name="T37" fmla="*/ 0 h 379"/>
                    <a:gd name="T38" fmla="*/ 2 w 323"/>
                    <a:gd name="T39" fmla="*/ 0 h 379"/>
                    <a:gd name="T40" fmla="*/ 1 w 323"/>
                    <a:gd name="T41" fmla="*/ 0 h 379"/>
                    <a:gd name="T42" fmla="*/ 1 w 323"/>
                    <a:gd name="T43" fmla="*/ 0 h 379"/>
                    <a:gd name="T44" fmla="*/ 1 w 323"/>
                    <a:gd name="T45" fmla="*/ 0 h 379"/>
                    <a:gd name="T46" fmla="*/ 1 w 323"/>
                    <a:gd name="T47" fmla="*/ 0 h 379"/>
                    <a:gd name="T48" fmla="*/ 1 w 323"/>
                    <a:gd name="T49" fmla="*/ 0 h 379"/>
                    <a:gd name="T50" fmla="*/ 1 w 323"/>
                    <a:gd name="T51" fmla="*/ 0 h 379"/>
                    <a:gd name="T52" fmla="*/ 1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1 w 323"/>
                    <a:gd name="T71" fmla="*/ 0 h 379"/>
                    <a:gd name="T72" fmla="*/ 1 w 323"/>
                    <a:gd name="T73" fmla="*/ 0 h 379"/>
                    <a:gd name="T74" fmla="*/ 1 w 323"/>
                    <a:gd name="T75" fmla="*/ 0 h 379"/>
                    <a:gd name="T76" fmla="*/ 1 w 323"/>
                    <a:gd name="T77" fmla="*/ 0 h 379"/>
                    <a:gd name="T78" fmla="*/ 1 w 323"/>
                    <a:gd name="T79" fmla="*/ 0 h 379"/>
                    <a:gd name="T80" fmla="*/ 1 w 323"/>
                    <a:gd name="T81" fmla="*/ 0 h 379"/>
                    <a:gd name="T82" fmla="*/ 1 w 323"/>
                    <a:gd name="T83" fmla="*/ 0 h 379"/>
                    <a:gd name="T84" fmla="*/ 1 w 323"/>
                    <a:gd name="T85" fmla="*/ 0 h 379"/>
                    <a:gd name="T86" fmla="*/ 1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7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1 w 282"/>
                    <a:gd name="T1" fmla="*/ 0 h 253"/>
                    <a:gd name="T2" fmla="*/ 1 w 282"/>
                    <a:gd name="T3" fmla="*/ 0 h 253"/>
                    <a:gd name="T4" fmla="*/ 1 w 282"/>
                    <a:gd name="T5" fmla="*/ 0 h 253"/>
                    <a:gd name="T6" fmla="*/ 1 w 282"/>
                    <a:gd name="T7" fmla="*/ 0 h 253"/>
                    <a:gd name="T8" fmla="*/ 1 w 282"/>
                    <a:gd name="T9" fmla="*/ 0 h 253"/>
                    <a:gd name="T10" fmla="*/ 1 w 282"/>
                    <a:gd name="T11" fmla="*/ 0 h 253"/>
                    <a:gd name="T12" fmla="*/ 1 w 282"/>
                    <a:gd name="T13" fmla="*/ 0 h 253"/>
                    <a:gd name="T14" fmla="*/ 1 w 282"/>
                    <a:gd name="T15" fmla="*/ 0 h 253"/>
                    <a:gd name="T16" fmla="*/ 1 w 282"/>
                    <a:gd name="T17" fmla="*/ 0 h 253"/>
                    <a:gd name="T18" fmla="*/ 1 w 282"/>
                    <a:gd name="T19" fmla="*/ 0 h 253"/>
                    <a:gd name="T20" fmla="*/ 1 w 282"/>
                    <a:gd name="T21" fmla="*/ 0 h 253"/>
                    <a:gd name="T22" fmla="*/ 1 w 282"/>
                    <a:gd name="T23" fmla="*/ 0 h 253"/>
                    <a:gd name="T24" fmla="*/ 1 w 282"/>
                    <a:gd name="T25" fmla="*/ 0 h 253"/>
                    <a:gd name="T26" fmla="*/ 1 w 282"/>
                    <a:gd name="T27" fmla="*/ 0 h 253"/>
                    <a:gd name="T28" fmla="*/ 1 w 282"/>
                    <a:gd name="T29" fmla="*/ 0 h 253"/>
                    <a:gd name="T30" fmla="*/ 1 w 282"/>
                    <a:gd name="T31" fmla="*/ 0 h 253"/>
                    <a:gd name="T32" fmla="*/ 1 w 282"/>
                    <a:gd name="T33" fmla="*/ 0 h 253"/>
                    <a:gd name="T34" fmla="*/ 1 w 282"/>
                    <a:gd name="T35" fmla="*/ 0 h 253"/>
                    <a:gd name="T36" fmla="*/ 1 w 282"/>
                    <a:gd name="T37" fmla="*/ 0 h 253"/>
                    <a:gd name="T38" fmla="*/ 1 w 282"/>
                    <a:gd name="T39" fmla="*/ 0 h 253"/>
                    <a:gd name="T40" fmla="*/ 1 w 282"/>
                    <a:gd name="T41" fmla="*/ 0 h 253"/>
                    <a:gd name="T42" fmla="*/ 1 w 282"/>
                    <a:gd name="T43" fmla="*/ 0 h 253"/>
                    <a:gd name="T44" fmla="*/ 1 w 282"/>
                    <a:gd name="T45" fmla="*/ 0 h 253"/>
                    <a:gd name="T46" fmla="*/ 1 w 282"/>
                    <a:gd name="T47" fmla="*/ 0 h 253"/>
                    <a:gd name="T48" fmla="*/ 1 w 282"/>
                    <a:gd name="T49" fmla="*/ 0 h 253"/>
                    <a:gd name="T50" fmla="*/ 1 w 282"/>
                    <a:gd name="T51" fmla="*/ 0 h 253"/>
                    <a:gd name="T52" fmla="*/ 1 w 282"/>
                    <a:gd name="T53" fmla="*/ 0 h 253"/>
                    <a:gd name="T54" fmla="*/ 1 w 282"/>
                    <a:gd name="T55" fmla="*/ 0 h 253"/>
                    <a:gd name="T56" fmla="*/ 1 w 282"/>
                    <a:gd name="T57" fmla="*/ 0 h 253"/>
                    <a:gd name="T58" fmla="*/ 1 w 282"/>
                    <a:gd name="T59" fmla="*/ 0 h 253"/>
                    <a:gd name="T60" fmla="*/ 1 w 282"/>
                    <a:gd name="T61" fmla="*/ 0 h 253"/>
                    <a:gd name="T62" fmla="*/ 1 w 282"/>
                    <a:gd name="T63" fmla="*/ 0 h 253"/>
                    <a:gd name="T64" fmla="*/ 1 w 282"/>
                    <a:gd name="T65" fmla="*/ 0 h 253"/>
                    <a:gd name="T66" fmla="*/ 1 w 282"/>
                    <a:gd name="T67" fmla="*/ 0 h 253"/>
                    <a:gd name="T68" fmla="*/ 1 w 282"/>
                    <a:gd name="T69" fmla="*/ 0 h 253"/>
                    <a:gd name="T70" fmla="*/ 1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1 w 282"/>
                    <a:gd name="T105" fmla="*/ 0 h 253"/>
                    <a:gd name="T106" fmla="*/ 1 w 282"/>
                    <a:gd name="T107" fmla="*/ 0 h 253"/>
                    <a:gd name="T108" fmla="*/ 1 w 282"/>
                    <a:gd name="T109" fmla="*/ 0 h 253"/>
                    <a:gd name="T110" fmla="*/ 1 w 282"/>
                    <a:gd name="T111" fmla="*/ 0 h 253"/>
                    <a:gd name="T112" fmla="*/ 1 w 282"/>
                    <a:gd name="T113" fmla="*/ 0 h 253"/>
                    <a:gd name="T114" fmla="*/ 1 w 282"/>
                    <a:gd name="T115" fmla="*/ 0 h 253"/>
                    <a:gd name="T116" fmla="*/ 1 w 282"/>
                    <a:gd name="T117" fmla="*/ 0 h 253"/>
                    <a:gd name="T118" fmla="*/ 1 w 282"/>
                    <a:gd name="T119" fmla="*/ 0 h 253"/>
                    <a:gd name="T120" fmla="*/ 1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8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1 w 115"/>
                    <a:gd name="T21" fmla="*/ 0 h 236"/>
                    <a:gd name="T22" fmla="*/ 1 w 115"/>
                    <a:gd name="T23" fmla="*/ 0 h 236"/>
                    <a:gd name="T24" fmla="*/ 1 w 115"/>
                    <a:gd name="T25" fmla="*/ 0 h 236"/>
                    <a:gd name="T26" fmla="*/ 1 w 115"/>
                    <a:gd name="T27" fmla="*/ 0 h 236"/>
                    <a:gd name="T28" fmla="*/ 1 w 115"/>
                    <a:gd name="T29" fmla="*/ 0 h 236"/>
                    <a:gd name="T30" fmla="*/ 1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1 w 115"/>
                    <a:gd name="T61" fmla="*/ 0 h 236"/>
                    <a:gd name="T62" fmla="*/ 1 w 115"/>
                    <a:gd name="T63" fmla="*/ 0 h 236"/>
                    <a:gd name="T64" fmla="*/ 1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89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1 w 245"/>
                    <a:gd name="T1" fmla="*/ 0 h 310"/>
                    <a:gd name="T2" fmla="*/ 1 w 245"/>
                    <a:gd name="T3" fmla="*/ 0 h 310"/>
                    <a:gd name="T4" fmla="*/ 1 w 245"/>
                    <a:gd name="T5" fmla="*/ 0 h 310"/>
                    <a:gd name="T6" fmla="*/ 1 w 245"/>
                    <a:gd name="T7" fmla="*/ 0 h 310"/>
                    <a:gd name="T8" fmla="*/ 1 w 245"/>
                    <a:gd name="T9" fmla="*/ 0 h 310"/>
                    <a:gd name="T10" fmla="*/ 1 w 245"/>
                    <a:gd name="T11" fmla="*/ 0 h 310"/>
                    <a:gd name="T12" fmla="*/ 1 w 245"/>
                    <a:gd name="T13" fmla="*/ 0 h 310"/>
                    <a:gd name="T14" fmla="*/ 1 w 245"/>
                    <a:gd name="T15" fmla="*/ 0 h 310"/>
                    <a:gd name="T16" fmla="*/ 1 w 245"/>
                    <a:gd name="T17" fmla="*/ 0 h 310"/>
                    <a:gd name="T18" fmla="*/ 1 w 245"/>
                    <a:gd name="T19" fmla="*/ 0 h 310"/>
                    <a:gd name="T20" fmla="*/ 1 w 245"/>
                    <a:gd name="T21" fmla="*/ 0 h 310"/>
                    <a:gd name="T22" fmla="*/ 1 w 245"/>
                    <a:gd name="T23" fmla="*/ 0 h 310"/>
                    <a:gd name="T24" fmla="*/ 1 w 245"/>
                    <a:gd name="T25" fmla="*/ 0 h 310"/>
                    <a:gd name="T26" fmla="*/ 1 w 245"/>
                    <a:gd name="T27" fmla="*/ 0 h 310"/>
                    <a:gd name="T28" fmla="*/ 1 w 245"/>
                    <a:gd name="T29" fmla="*/ 0 h 310"/>
                    <a:gd name="T30" fmla="*/ 1 w 245"/>
                    <a:gd name="T31" fmla="*/ 0 h 310"/>
                    <a:gd name="T32" fmla="*/ 1 w 245"/>
                    <a:gd name="T33" fmla="*/ 0 h 310"/>
                    <a:gd name="T34" fmla="*/ 1 w 245"/>
                    <a:gd name="T35" fmla="*/ 0 h 310"/>
                    <a:gd name="T36" fmla="*/ 1 w 245"/>
                    <a:gd name="T37" fmla="*/ 0 h 310"/>
                    <a:gd name="T38" fmla="*/ 1 w 245"/>
                    <a:gd name="T39" fmla="*/ 0 h 310"/>
                    <a:gd name="T40" fmla="*/ 1 w 245"/>
                    <a:gd name="T41" fmla="*/ 0 h 310"/>
                    <a:gd name="T42" fmla="*/ 1 w 245"/>
                    <a:gd name="T43" fmla="*/ 0 h 310"/>
                    <a:gd name="T44" fmla="*/ 1 w 245"/>
                    <a:gd name="T45" fmla="*/ 0 h 310"/>
                    <a:gd name="T46" fmla="*/ 1 w 245"/>
                    <a:gd name="T47" fmla="*/ 0 h 310"/>
                    <a:gd name="T48" fmla="*/ 1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1 w 245"/>
                    <a:gd name="T69" fmla="*/ 0 h 310"/>
                    <a:gd name="T70" fmla="*/ 1 w 245"/>
                    <a:gd name="T71" fmla="*/ 0 h 310"/>
                    <a:gd name="T72" fmla="*/ 1 w 245"/>
                    <a:gd name="T73" fmla="*/ 0 h 310"/>
                    <a:gd name="T74" fmla="*/ 1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pic>
            <p:nvPicPr>
              <p:cNvPr id="8577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379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8562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564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1 w 199"/>
                    <a:gd name="T31" fmla="*/ 0 h 232"/>
                    <a:gd name="T32" fmla="*/ 1 w 199"/>
                    <a:gd name="T33" fmla="*/ 0 h 232"/>
                    <a:gd name="T34" fmla="*/ 1 w 199"/>
                    <a:gd name="T35" fmla="*/ 0 h 232"/>
                    <a:gd name="T36" fmla="*/ 1 w 199"/>
                    <a:gd name="T37" fmla="*/ 0 h 232"/>
                    <a:gd name="T38" fmla="*/ 1 w 199"/>
                    <a:gd name="T39" fmla="*/ 0 h 232"/>
                    <a:gd name="T40" fmla="*/ 1 w 199"/>
                    <a:gd name="T41" fmla="*/ 0 h 232"/>
                    <a:gd name="T42" fmla="*/ 1 w 199"/>
                    <a:gd name="T43" fmla="*/ 0 h 232"/>
                    <a:gd name="T44" fmla="*/ 1 w 199"/>
                    <a:gd name="T45" fmla="*/ 0 h 232"/>
                    <a:gd name="T46" fmla="*/ 1 w 199"/>
                    <a:gd name="T47" fmla="*/ 0 h 232"/>
                    <a:gd name="T48" fmla="*/ 1 w 199"/>
                    <a:gd name="T49" fmla="*/ 0 h 232"/>
                    <a:gd name="T50" fmla="*/ 1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1 w 199"/>
                    <a:gd name="T75" fmla="*/ 0 h 232"/>
                    <a:gd name="T76" fmla="*/ 1 w 199"/>
                    <a:gd name="T77" fmla="*/ 0 h 232"/>
                    <a:gd name="T78" fmla="*/ 1 w 199"/>
                    <a:gd name="T79" fmla="*/ 0 h 232"/>
                    <a:gd name="T80" fmla="*/ 1 w 199"/>
                    <a:gd name="T81" fmla="*/ 0 h 232"/>
                    <a:gd name="T82" fmla="*/ 1 w 199"/>
                    <a:gd name="T83" fmla="*/ 0 h 232"/>
                    <a:gd name="T84" fmla="*/ 1 w 199"/>
                    <a:gd name="T85" fmla="*/ 0 h 232"/>
                    <a:gd name="T86" fmla="*/ 1 w 199"/>
                    <a:gd name="T87" fmla="*/ 0 h 232"/>
                    <a:gd name="T88" fmla="*/ 1 w 199"/>
                    <a:gd name="T89" fmla="*/ 0 h 232"/>
                    <a:gd name="T90" fmla="*/ 1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65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1 w 128"/>
                    <a:gd name="T1" fmla="*/ 0 h 180"/>
                    <a:gd name="T2" fmla="*/ 1 w 128"/>
                    <a:gd name="T3" fmla="*/ 0 h 180"/>
                    <a:gd name="T4" fmla="*/ 1 w 128"/>
                    <a:gd name="T5" fmla="*/ 0 h 180"/>
                    <a:gd name="T6" fmla="*/ 1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1 w 128"/>
                    <a:gd name="T39" fmla="*/ 0 h 180"/>
                    <a:gd name="T40" fmla="*/ 1 w 128"/>
                    <a:gd name="T41" fmla="*/ 0 h 180"/>
                    <a:gd name="T42" fmla="*/ 1 w 128"/>
                    <a:gd name="T43" fmla="*/ 0 h 180"/>
                    <a:gd name="T44" fmla="*/ 1 w 128"/>
                    <a:gd name="T45" fmla="*/ 0 h 180"/>
                    <a:gd name="T46" fmla="*/ 1 w 128"/>
                    <a:gd name="T47" fmla="*/ 0 h 180"/>
                    <a:gd name="T48" fmla="*/ 1 w 128"/>
                    <a:gd name="T49" fmla="*/ 0 h 180"/>
                    <a:gd name="T50" fmla="*/ 1 w 128"/>
                    <a:gd name="T51" fmla="*/ 0 h 180"/>
                    <a:gd name="T52" fmla="*/ 1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1 w 128"/>
                    <a:gd name="T79" fmla="*/ 0 h 180"/>
                    <a:gd name="T80" fmla="*/ 1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66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1 w 322"/>
                    <a:gd name="T21" fmla="*/ 0 h 378"/>
                    <a:gd name="T22" fmla="*/ 1 w 322"/>
                    <a:gd name="T23" fmla="*/ 0 h 378"/>
                    <a:gd name="T24" fmla="*/ 1 w 322"/>
                    <a:gd name="T25" fmla="*/ 0 h 378"/>
                    <a:gd name="T26" fmla="*/ 1 w 322"/>
                    <a:gd name="T27" fmla="*/ 0 h 378"/>
                    <a:gd name="T28" fmla="*/ 1 w 322"/>
                    <a:gd name="T29" fmla="*/ 0 h 378"/>
                    <a:gd name="T30" fmla="*/ 2 w 322"/>
                    <a:gd name="T31" fmla="*/ 0 h 378"/>
                    <a:gd name="T32" fmla="*/ 2 w 322"/>
                    <a:gd name="T33" fmla="*/ 0 h 378"/>
                    <a:gd name="T34" fmla="*/ 2 w 322"/>
                    <a:gd name="T35" fmla="*/ 0 h 378"/>
                    <a:gd name="T36" fmla="*/ 2 w 322"/>
                    <a:gd name="T37" fmla="*/ 0 h 378"/>
                    <a:gd name="T38" fmla="*/ 2 w 322"/>
                    <a:gd name="T39" fmla="*/ 0 h 378"/>
                    <a:gd name="T40" fmla="*/ 2 w 322"/>
                    <a:gd name="T41" fmla="*/ 0 h 378"/>
                    <a:gd name="T42" fmla="*/ 1 w 322"/>
                    <a:gd name="T43" fmla="*/ 0 h 378"/>
                    <a:gd name="T44" fmla="*/ 1 w 322"/>
                    <a:gd name="T45" fmla="*/ 0 h 378"/>
                    <a:gd name="T46" fmla="*/ 1 w 322"/>
                    <a:gd name="T47" fmla="*/ 0 h 378"/>
                    <a:gd name="T48" fmla="*/ 1 w 322"/>
                    <a:gd name="T49" fmla="*/ 0 h 378"/>
                    <a:gd name="T50" fmla="*/ 1 w 322"/>
                    <a:gd name="T51" fmla="*/ 0 h 378"/>
                    <a:gd name="T52" fmla="*/ 1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1 w 322"/>
                    <a:gd name="T71" fmla="*/ 0 h 378"/>
                    <a:gd name="T72" fmla="*/ 1 w 322"/>
                    <a:gd name="T73" fmla="*/ 0 h 378"/>
                    <a:gd name="T74" fmla="*/ 1 w 322"/>
                    <a:gd name="T75" fmla="*/ 0 h 378"/>
                    <a:gd name="T76" fmla="*/ 1 w 322"/>
                    <a:gd name="T77" fmla="*/ 0 h 378"/>
                    <a:gd name="T78" fmla="*/ 1 w 322"/>
                    <a:gd name="T79" fmla="*/ 0 h 378"/>
                    <a:gd name="T80" fmla="*/ 1 w 322"/>
                    <a:gd name="T81" fmla="*/ 0 h 378"/>
                    <a:gd name="T82" fmla="*/ 1 w 322"/>
                    <a:gd name="T83" fmla="*/ 0 h 378"/>
                    <a:gd name="T84" fmla="*/ 1 w 322"/>
                    <a:gd name="T85" fmla="*/ 0 h 378"/>
                    <a:gd name="T86" fmla="*/ 1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67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1 w 283"/>
                    <a:gd name="T1" fmla="*/ 0 h 252"/>
                    <a:gd name="T2" fmla="*/ 1 w 283"/>
                    <a:gd name="T3" fmla="*/ 0 h 252"/>
                    <a:gd name="T4" fmla="*/ 1 w 283"/>
                    <a:gd name="T5" fmla="*/ 0 h 252"/>
                    <a:gd name="T6" fmla="*/ 1 w 283"/>
                    <a:gd name="T7" fmla="*/ 0 h 252"/>
                    <a:gd name="T8" fmla="*/ 1 w 283"/>
                    <a:gd name="T9" fmla="*/ 0 h 252"/>
                    <a:gd name="T10" fmla="*/ 1 w 283"/>
                    <a:gd name="T11" fmla="*/ 0 h 252"/>
                    <a:gd name="T12" fmla="*/ 1 w 283"/>
                    <a:gd name="T13" fmla="*/ 0 h 252"/>
                    <a:gd name="T14" fmla="*/ 1 w 283"/>
                    <a:gd name="T15" fmla="*/ 0 h 252"/>
                    <a:gd name="T16" fmla="*/ 1 w 283"/>
                    <a:gd name="T17" fmla="*/ 0 h 252"/>
                    <a:gd name="T18" fmla="*/ 1 w 283"/>
                    <a:gd name="T19" fmla="*/ 0 h 252"/>
                    <a:gd name="T20" fmla="*/ 1 w 283"/>
                    <a:gd name="T21" fmla="*/ 0 h 252"/>
                    <a:gd name="T22" fmla="*/ 1 w 283"/>
                    <a:gd name="T23" fmla="*/ 0 h 252"/>
                    <a:gd name="T24" fmla="*/ 1 w 283"/>
                    <a:gd name="T25" fmla="*/ 0 h 252"/>
                    <a:gd name="T26" fmla="*/ 1 w 283"/>
                    <a:gd name="T27" fmla="*/ 0 h 252"/>
                    <a:gd name="T28" fmla="*/ 1 w 283"/>
                    <a:gd name="T29" fmla="*/ 0 h 252"/>
                    <a:gd name="T30" fmla="*/ 1 w 283"/>
                    <a:gd name="T31" fmla="*/ 0 h 252"/>
                    <a:gd name="T32" fmla="*/ 1 w 283"/>
                    <a:gd name="T33" fmla="*/ 0 h 252"/>
                    <a:gd name="T34" fmla="*/ 1 w 283"/>
                    <a:gd name="T35" fmla="*/ 0 h 252"/>
                    <a:gd name="T36" fmla="*/ 1 w 283"/>
                    <a:gd name="T37" fmla="*/ 0 h 252"/>
                    <a:gd name="T38" fmla="*/ 1 w 283"/>
                    <a:gd name="T39" fmla="*/ 0 h 252"/>
                    <a:gd name="T40" fmla="*/ 1 w 283"/>
                    <a:gd name="T41" fmla="*/ 0 h 252"/>
                    <a:gd name="T42" fmla="*/ 1 w 283"/>
                    <a:gd name="T43" fmla="*/ 0 h 252"/>
                    <a:gd name="T44" fmla="*/ 1 w 283"/>
                    <a:gd name="T45" fmla="*/ 0 h 252"/>
                    <a:gd name="T46" fmla="*/ 1 w 283"/>
                    <a:gd name="T47" fmla="*/ 0 h 252"/>
                    <a:gd name="T48" fmla="*/ 1 w 283"/>
                    <a:gd name="T49" fmla="*/ 0 h 252"/>
                    <a:gd name="T50" fmla="*/ 1 w 283"/>
                    <a:gd name="T51" fmla="*/ 0 h 252"/>
                    <a:gd name="T52" fmla="*/ 1 w 283"/>
                    <a:gd name="T53" fmla="*/ 0 h 252"/>
                    <a:gd name="T54" fmla="*/ 1 w 283"/>
                    <a:gd name="T55" fmla="*/ 0 h 252"/>
                    <a:gd name="T56" fmla="*/ 1 w 283"/>
                    <a:gd name="T57" fmla="*/ 0 h 252"/>
                    <a:gd name="T58" fmla="*/ 1 w 283"/>
                    <a:gd name="T59" fmla="*/ 0 h 252"/>
                    <a:gd name="T60" fmla="*/ 1 w 283"/>
                    <a:gd name="T61" fmla="*/ 0 h 252"/>
                    <a:gd name="T62" fmla="*/ 1 w 283"/>
                    <a:gd name="T63" fmla="*/ 0 h 252"/>
                    <a:gd name="T64" fmla="*/ 1 w 283"/>
                    <a:gd name="T65" fmla="*/ 0 h 252"/>
                    <a:gd name="T66" fmla="*/ 1 w 283"/>
                    <a:gd name="T67" fmla="*/ 0 h 252"/>
                    <a:gd name="T68" fmla="*/ 1 w 283"/>
                    <a:gd name="T69" fmla="*/ 0 h 252"/>
                    <a:gd name="T70" fmla="*/ 1 w 283"/>
                    <a:gd name="T71" fmla="*/ 0 h 252"/>
                    <a:gd name="T72" fmla="*/ 1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1 w 283"/>
                    <a:gd name="T105" fmla="*/ 0 h 252"/>
                    <a:gd name="T106" fmla="*/ 1 w 283"/>
                    <a:gd name="T107" fmla="*/ 0 h 252"/>
                    <a:gd name="T108" fmla="*/ 1 w 283"/>
                    <a:gd name="T109" fmla="*/ 0 h 252"/>
                    <a:gd name="T110" fmla="*/ 1 w 283"/>
                    <a:gd name="T111" fmla="*/ 0 h 252"/>
                    <a:gd name="T112" fmla="*/ 1 w 283"/>
                    <a:gd name="T113" fmla="*/ 0 h 252"/>
                    <a:gd name="T114" fmla="*/ 1 w 283"/>
                    <a:gd name="T115" fmla="*/ 0 h 252"/>
                    <a:gd name="T116" fmla="*/ 1 w 283"/>
                    <a:gd name="T117" fmla="*/ 0 h 252"/>
                    <a:gd name="T118" fmla="*/ 1 w 283"/>
                    <a:gd name="T119" fmla="*/ 0 h 252"/>
                    <a:gd name="T120" fmla="*/ 1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68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1 w 114"/>
                    <a:gd name="T21" fmla="*/ 0 h 238"/>
                    <a:gd name="T22" fmla="*/ 1 w 114"/>
                    <a:gd name="T23" fmla="*/ 0 h 238"/>
                    <a:gd name="T24" fmla="*/ 1 w 114"/>
                    <a:gd name="T25" fmla="*/ 0 h 238"/>
                    <a:gd name="T26" fmla="*/ 1 w 114"/>
                    <a:gd name="T27" fmla="*/ 0 h 238"/>
                    <a:gd name="T28" fmla="*/ 1 w 114"/>
                    <a:gd name="T29" fmla="*/ 0 h 238"/>
                    <a:gd name="T30" fmla="*/ 1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1 w 114"/>
                    <a:gd name="T63" fmla="*/ 0 h 238"/>
                    <a:gd name="T64" fmla="*/ 1 w 114"/>
                    <a:gd name="T65" fmla="*/ 0 h 238"/>
                    <a:gd name="T66" fmla="*/ 1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69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1 w 246"/>
                    <a:gd name="T1" fmla="*/ 0 h 310"/>
                    <a:gd name="T2" fmla="*/ 1 w 246"/>
                    <a:gd name="T3" fmla="*/ 0 h 310"/>
                    <a:gd name="T4" fmla="*/ 1 w 246"/>
                    <a:gd name="T5" fmla="*/ 0 h 310"/>
                    <a:gd name="T6" fmla="*/ 1 w 246"/>
                    <a:gd name="T7" fmla="*/ 0 h 310"/>
                    <a:gd name="T8" fmla="*/ 1 w 246"/>
                    <a:gd name="T9" fmla="*/ 0 h 310"/>
                    <a:gd name="T10" fmla="*/ 1 w 246"/>
                    <a:gd name="T11" fmla="*/ 0 h 310"/>
                    <a:gd name="T12" fmla="*/ 1 w 246"/>
                    <a:gd name="T13" fmla="*/ 0 h 310"/>
                    <a:gd name="T14" fmla="*/ 1 w 246"/>
                    <a:gd name="T15" fmla="*/ 0 h 310"/>
                    <a:gd name="T16" fmla="*/ 1 w 246"/>
                    <a:gd name="T17" fmla="*/ 0 h 310"/>
                    <a:gd name="T18" fmla="*/ 1 w 246"/>
                    <a:gd name="T19" fmla="*/ 0 h 310"/>
                    <a:gd name="T20" fmla="*/ 1 w 246"/>
                    <a:gd name="T21" fmla="*/ 0 h 310"/>
                    <a:gd name="T22" fmla="*/ 1 w 246"/>
                    <a:gd name="T23" fmla="*/ 0 h 310"/>
                    <a:gd name="T24" fmla="*/ 1 w 246"/>
                    <a:gd name="T25" fmla="*/ 0 h 310"/>
                    <a:gd name="T26" fmla="*/ 1 w 246"/>
                    <a:gd name="T27" fmla="*/ 0 h 310"/>
                    <a:gd name="T28" fmla="*/ 1 w 246"/>
                    <a:gd name="T29" fmla="*/ 0 h 310"/>
                    <a:gd name="T30" fmla="*/ 1 w 246"/>
                    <a:gd name="T31" fmla="*/ 0 h 310"/>
                    <a:gd name="T32" fmla="*/ 1 w 246"/>
                    <a:gd name="T33" fmla="*/ 0 h 310"/>
                    <a:gd name="T34" fmla="*/ 1 w 246"/>
                    <a:gd name="T35" fmla="*/ 0 h 310"/>
                    <a:gd name="T36" fmla="*/ 1 w 246"/>
                    <a:gd name="T37" fmla="*/ 0 h 310"/>
                    <a:gd name="T38" fmla="*/ 1 w 246"/>
                    <a:gd name="T39" fmla="*/ 0 h 310"/>
                    <a:gd name="T40" fmla="*/ 1 w 246"/>
                    <a:gd name="T41" fmla="*/ 0 h 310"/>
                    <a:gd name="T42" fmla="*/ 1 w 246"/>
                    <a:gd name="T43" fmla="*/ 0 h 310"/>
                    <a:gd name="T44" fmla="*/ 1 w 246"/>
                    <a:gd name="T45" fmla="*/ 0 h 310"/>
                    <a:gd name="T46" fmla="*/ 1 w 246"/>
                    <a:gd name="T47" fmla="*/ 0 h 310"/>
                    <a:gd name="T48" fmla="*/ 1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1 w 246"/>
                    <a:gd name="T69" fmla="*/ 0 h 310"/>
                    <a:gd name="T70" fmla="*/ 1 w 246"/>
                    <a:gd name="T71" fmla="*/ 0 h 310"/>
                    <a:gd name="T72" fmla="*/ 1 w 246"/>
                    <a:gd name="T73" fmla="*/ 0 h 310"/>
                    <a:gd name="T74" fmla="*/ 1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0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1 w 198"/>
                    <a:gd name="T31" fmla="*/ 0 h 236"/>
                    <a:gd name="T32" fmla="*/ 1 w 198"/>
                    <a:gd name="T33" fmla="*/ 0 h 236"/>
                    <a:gd name="T34" fmla="*/ 1 w 198"/>
                    <a:gd name="T35" fmla="*/ 0 h 236"/>
                    <a:gd name="T36" fmla="*/ 1 w 198"/>
                    <a:gd name="T37" fmla="*/ 0 h 236"/>
                    <a:gd name="T38" fmla="*/ 1 w 198"/>
                    <a:gd name="T39" fmla="*/ 0 h 236"/>
                    <a:gd name="T40" fmla="*/ 1 w 198"/>
                    <a:gd name="T41" fmla="*/ 0 h 236"/>
                    <a:gd name="T42" fmla="*/ 1 w 198"/>
                    <a:gd name="T43" fmla="*/ 0 h 236"/>
                    <a:gd name="T44" fmla="*/ 1 w 198"/>
                    <a:gd name="T45" fmla="*/ 0 h 236"/>
                    <a:gd name="T46" fmla="*/ 1 w 198"/>
                    <a:gd name="T47" fmla="*/ 0 h 236"/>
                    <a:gd name="T48" fmla="*/ 1 w 198"/>
                    <a:gd name="T49" fmla="*/ 0 h 236"/>
                    <a:gd name="T50" fmla="*/ 1 w 198"/>
                    <a:gd name="T51" fmla="*/ 0 h 236"/>
                    <a:gd name="T52" fmla="*/ 1 w 198"/>
                    <a:gd name="T53" fmla="*/ 0 h 236"/>
                    <a:gd name="T54" fmla="*/ 1 w 198"/>
                    <a:gd name="T55" fmla="*/ 0 h 236"/>
                    <a:gd name="T56" fmla="*/ 1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1 w 198"/>
                    <a:gd name="T93" fmla="*/ 0 h 236"/>
                    <a:gd name="T94" fmla="*/ 1 w 198"/>
                    <a:gd name="T95" fmla="*/ 0 h 236"/>
                    <a:gd name="T96" fmla="*/ 1 w 198"/>
                    <a:gd name="T97" fmla="*/ 0 h 236"/>
                    <a:gd name="T98" fmla="*/ 1 w 198"/>
                    <a:gd name="T99" fmla="*/ 0 h 236"/>
                    <a:gd name="T100" fmla="*/ 1 w 198"/>
                    <a:gd name="T101" fmla="*/ 0 h 236"/>
                    <a:gd name="T102" fmla="*/ 1 w 198"/>
                    <a:gd name="T103" fmla="*/ 0 h 236"/>
                    <a:gd name="T104" fmla="*/ 1 w 198"/>
                    <a:gd name="T105" fmla="*/ 0 h 236"/>
                    <a:gd name="T106" fmla="*/ 1 w 198"/>
                    <a:gd name="T107" fmla="*/ 0 h 236"/>
                    <a:gd name="T108" fmla="*/ 1 w 198"/>
                    <a:gd name="T109" fmla="*/ 0 h 236"/>
                    <a:gd name="T110" fmla="*/ 1 w 198"/>
                    <a:gd name="T111" fmla="*/ 0 h 236"/>
                    <a:gd name="T112" fmla="*/ 1 w 198"/>
                    <a:gd name="T113" fmla="*/ 0 h 236"/>
                    <a:gd name="T114" fmla="*/ 1 w 198"/>
                    <a:gd name="T115" fmla="*/ 0 h 236"/>
                    <a:gd name="T116" fmla="*/ 1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1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1 w 128"/>
                    <a:gd name="T1" fmla="*/ 0 h 183"/>
                    <a:gd name="T2" fmla="*/ 1 w 128"/>
                    <a:gd name="T3" fmla="*/ 0 h 183"/>
                    <a:gd name="T4" fmla="*/ 1 w 128"/>
                    <a:gd name="T5" fmla="*/ 0 h 183"/>
                    <a:gd name="T6" fmla="*/ 1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1 w 128"/>
                    <a:gd name="T41" fmla="*/ 0 h 183"/>
                    <a:gd name="T42" fmla="*/ 1 w 128"/>
                    <a:gd name="T43" fmla="*/ 0 h 183"/>
                    <a:gd name="T44" fmla="*/ 1 w 128"/>
                    <a:gd name="T45" fmla="*/ 0 h 183"/>
                    <a:gd name="T46" fmla="*/ 1 w 128"/>
                    <a:gd name="T47" fmla="*/ 0 h 183"/>
                    <a:gd name="T48" fmla="*/ 1 w 128"/>
                    <a:gd name="T49" fmla="*/ 0 h 183"/>
                    <a:gd name="T50" fmla="*/ 1 w 128"/>
                    <a:gd name="T51" fmla="*/ 0 h 183"/>
                    <a:gd name="T52" fmla="*/ 1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1 w 128"/>
                    <a:gd name="T79" fmla="*/ 0 h 183"/>
                    <a:gd name="T80" fmla="*/ 1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2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1 w 323"/>
                    <a:gd name="T21" fmla="*/ 0 h 379"/>
                    <a:gd name="T22" fmla="*/ 1 w 323"/>
                    <a:gd name="T23" fmla="*/ 0 h 379"/>
                    <a:gd name="T24" fmla="*/ 1 w 323"/>
                    <a:gd name="T25" fmla="*/ 0 h 379"/>
                    <a:gd name="T26" fmla="*/ 1 w 323"/>
                    <a:gd name="T27" fmla="*/ 0 h 379"/>
                    <a:gd name="T28" fmla="*/ 1 w 323"/>
                    <a:gd name="T29" fmla="*/ 0 h 379"/>
                    <a:gd name="T30" fmla="*/ 1 w 323"/>
                    <a:gd name="T31" fmla="*/ 0 h 379"/>
                    <a:gd name="T32" fmla="*/ 2 w 323"/>
                    <a:gd name="T33" fmla="*/ 0 h 379"/>
                    <a:gd name="T34" fmla="*/ 2 w 323"/>
                    <a:gd name="T35" fmla="*/ 0 h 379"/>
                    <a:gd name="T36" fmla="*/ 2 w 323"/>
                    <a:gd name="T37" fmla="*/ 0 h 379"/>
                    <a:gd name="T38" fmla="*/ 2 w 323"/>
                    <a:gd name="T39" fmla="*/ 0 h 379"/>
                    <a:gd name="T40" fmla="*/ 1 w 323"/>
                    <a:gd name="T41" fmla="*/ 0 h 379"/>
                    <a:gd name="T42" fmla="*/ 1 w 323"/>
                    <a:gd name="T43" fmla="*/ 0 h 379"/>
                    <a:gd name="T44" fmla="*/ 1 w 323"/>
                    <a:gd name="T45" fmla="*/ 0 h 379"/>
                    <a:gd name="T46" fmla="*/ 1 w 323"/>
                    <a:gd name="T47" fmla="*/ 0 h 379"/>
                    <a:gd name="T48" fmla="*/ 1 w 323"/>
                    <a:gd name="T49" fmla="*/ 0 h 379"/>
                    <a:gd name="T50" fmla="*/ 1 w 323"/>
                    <a:gd name="T51" fmla="*/ 0 h 379"/>
                    <a:gd name="T52" fmla="*/ 1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1 w 323"/>
                    <a:gd name="T71" fmla="*/ 0 h 379"/>
                    <a:gd name="T72" fmla="*/ 1 w 323"/>
                    <a:gd name="T73" fmla="*/ 0 h 379"/>
                    <a:gd name="T74" fmla="*/ 1 w 323"/>
                    <a:gd name="T75" fmla="*/ 0 h 379"/>
                    <a:gd name="T76" fmla="*/ 1 w 323"/>
                    <a:gd name="T77" fmla="*/ 0 h 379"/>
                    <a:gd name="T78" fmla="*/ 1 w 323"/>
                    <a:gd name="T79" fmla="*/ 0 h 379"/>
                    <a:gd name="T80" fmla="*/ 1 w 323"/>
                    <a:gd name="T81" fmla="*/ 0 h 379"/>
                    <a:gd name="T82" fmla="*/ 1 w 323"/>
                    <a:gd name="T83" fmla="*/ 0 h 379"/>
                    <a:gd name="T84" fmla="*/ 1 w 323"/>
                    <a:gd name="T85" fmla="*/ 0 h 379"/>
                    <a:gd name="T86" fmla="*/ 1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3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1 w 282"/>
                    <a:gd name="T1" fmla="*/ 0 h 253"/>
                    <a:gd name="T2" fmla="*/ 1 w 282"/>
                    <a:gd name="T3" fmla="*/ 0 h 253"/>
                    <a:gd name="T4" fmla="*/ 1 w 282"/>
                    <a:gd name="T5" fmla="*/ 0 h 253"/>
                    <a:gd name="T6" fmla="*/ 1 w 282"/>
                    <a:gd name="T7" fmla="*/ 0 h 253"/>
                    <a:gd name="T8" fmla="*/ 1 w 282"/>
                    <a:gd name="T9" fmla="*/ 0 h 253"/>
                    <a:gd name="T10" fmla="*/ 1 w 282"/>
                    <a:gd name="T11" fmla="*/ 0 h 253"/>
                    <a:gd name="T12" fmla="*/ 1 w 282"/>
                    <a:gd name="T13" fmla="*/ 0 h 253"/>
                    <a:gd name="T14" fmla="*/ 1 w 282"/>
                    <a:gd name="T15" fmla="*/ 0 h 253"/>
                    <a:gd name="T16" fmla="*/ 1 w 282"/>
                    <a:gd name="T17" fmla="*/ 0 h 253"/>
                    <a:gd name="T18" fmla="*/ 1 w 282"/>
                    <a:gd name="T19" fmla="*/ 0 h 253"/>
                    <a:gd name="T20" fmla="*/ 1 w 282"/>
                    <a:gd name="T21" fmla="*/ 0 h 253"/>
                    <a:gd name="T22" fmla="*/ 1 w 282"/>
                    <a:gd name="T23" fmla="*/ 0 h 253"/>
                    <a:gd name="T24" fmla="*/ 1 w 282"/>
                    <a:gd name="T25" fmla="*/ 0 h 253"/>
                    <a:gd name="T26" fmla="*/ 1 w 282"/>
                    <a:gd name="T27" fmla="*/ 0 h 253"/>
                    <a:gd name="T28" fmla="*/ 1 w 282"/>
                    <a:gd name="T29" fmla="*/ 0 h 253"/>
                    <a:gd name="T30" fmla="*/ 1 w 282"/>
                    <a:gd name="T31" fmla="*/ 0 h 253"/>
                    <a:gd name="T32" fmla="*/ 1 w 282"/>
                    <a:gd name="T33" fmla="*/ 0 h 253"/>
                    <a:gd name="T34" fmla="*/ 1 w 282"/>
                    <a:gd name="T35" fmla="*/ 0 h 253"/>
                    <a:gd name="T36" fmla="*/ 1 w 282"/>
                    <a:gd name="T37" fmla="*/ 0 h 253"/>
                    <a:gd name="T38" fmla="*/ 1 w 282"/>
                    <a:gd name="T39" fmla="*/ 0 h 253"/>
                    <a:gd name="T40" fmla="*/ 1 w 282"/>
                    <a:gd name="T41" fmla="*/ 0 h 253"/>
                    <a:gd name="T42" fmla="*/ 1 w 282"/>
                    <a:gd name="T43" fmla="*/ 0 h 253"/>
                    <a:gd name="T44" fmla="*/ 1 w 282"/>
                    <a:gd name="T45" fmla="*/ 0 h 253"/>
                    <a:gd name="T46" fmla="*/ 1 w 282"/>
                    <a:gd name="T47" fmla="*/ 0 h 253"/>
                    <a:gd name="T48" fmla="*/ 1 w 282"/>
                    <a:gd name="T49" fmla="*/ 0 h 253"/>
                    <a:gd name="T50" fmla="*/ 1 w 282"/>
                    <a:gd name="T51" fmla="*/ 0 h 253"/>
                    <a:gd name="T52" fmla="*/ 1 w 282"/>
                    <a:gd name="T53" fmla="*/ 0 h 253"/>
                    <a:gd name="T54" fmla="*/ 1 w 282"/>
                    <a:gd name="T55" fmla="*/ 0 h 253"/>
                    <a:gd name="T56" fmla="*/ 1 w 282"/>
                    <a:gd name="T57" fmla="*/ 0 h 253"/>
                    <a:gd name="T58" fmla="*/ 1 w 282"/>
                    <a:gd name="T59" fmla="*/ 0 h 253"/>
                    <a:gd name="T60" fmla="*/ 1 w 282"/>
                    <a:gd name="T61" fmla="*/ 0 h 253"/>
                    <a:gd name="T62" fmla="*/ 1 w 282"/>
                    <a:gd name="T63" fmla="*/ 0 h 253"/>
                    <a:gd name="T64" fmla="*/ 1 w 282"/>
                    <a:gd name="T65" fmla="*/ 0 h 253"/>
                    <a:gd name="T66" fmla="*/ 1 w 282"/>
                    <a:gd name="T67" fmla="*/ 0 h 253"/>
                    <a:gd name="T68" fmla="*/ 1 w 282"/>
                    <a:gd name="T69" fmla="*/ 0 h 253"/>
                    <a:gd name="T70" fmla="*/ 1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1 w 282"/>
                    <a:gd name="T105" fmla="*/ 0 h 253"/>
                    <a:gd name="T106" fmla="*/ 1 w 282"/>
                    <a:gd name="T107" fmla="*/ 0 h 253"/>
                    <a:gd name="T108" fmla="*/ 1 w 282"/>
                    <a:gd name="T109" fmla="*/ 0 h 253"/>
                    <a:gd name="T110" fmla="*/ 1 w 282"/>
                    <a:gd name="T111" fmla="*/ 0 h 253"/>
                    <a:gd name="T112" fmla="*/ 1 w 282"/>
                    <a:gd name="T113" fmla="*/ 0 h 253"/>
                    <a:gd name="T114" fmla="*/ 1 w 282"/>
                    <a:gd name="T115" fmla="*/ 0 h 253"/>
                    <a:gd name="T116" fmla="*/ 1 w 282"/>
                    <a:gd name="T117" fmla="*/ 0 h 253"/>
                    <a:gd name="T118" fmla="*/ 1 w 282"/>
                    <a:gd name="T119" fmla="*/ 0 h 253"/>
                    <a:gd name="T120" fmla="*/ 1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4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1 w 115"/>
                    <a:gd name="T21" fmla="*/ 0 h 236"/>
                    <a:gd name="T22" fmla="*/ 1 w 115"/>
                    <a:gd name="T23" fmla="*/ 0 h 236"/>
                    <a:gd name="T24" fmla="*/ 1 w 115"/>
                    <a:gd name="T25" fmla="*/ 0 h 236"/>
                    <a:gd name="T26" fmla="*/ 1 w 115"/>
                    <a:gd name="T27" fmla="*/ 0 h 236"/>
                    <a:gd name="T28" fmla="*/ 1 w 115"/>
                    <a:gd name="T29" fmla="*/ 0 h 236"/>
                    <a:gd name="T30" fmla="*/ 1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1 w 115"/>
                    <a:gd name="T61" fmla="*/ 0 h 236"/>
                    <a:gd name="T62" fmla="*/ 1 w 115"/>
                    <a:gd name="T63" fmla="*/ 0 h 236"/>
                    <a:gd name="T64" fmla="*/ 1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575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1 w 245"/>
                    <a:gd name="T1" fmla="*/ 0 h 310"/>
                    <a:gd name="T2" fmla="*/ 1 w 245"/>
                    <a:gd name="T3" fmla="*/ 0 h 310"/>
                    <a:gd name="T4" fmla="*/ 1 w 245"/>
                    <a:gd name="T5" fmla="*/ 0 h 310"/>
                    <a:gd name="T6" fmla="*/ 1 w 245"/>
                    <a:gd name="T7" fmla="*/ 0 h 310"/>
                    <a:gd name="T8" fmla="*/ 1 w 245"/>
                    <a:gd name="T9" fmla="*/ 0 h 310"/>
                    <a:gd name="T10" fmla="*/ 1 w 245"/>
                    <a:gd name="T11" fmla="*/ 0 h 310"/>
                    <a:gd name="T12" fmla="*/ 1 w 245"/>
                    <a:gd name="T13" fmla="*/ 0 h 310"/>
                    <a:gd name="T14" fmla="*/ 1 w 245"/>
                    <a:gd name="T15" fmla="*/ 0 h 310"/>
                    <a:gd name="T16" fmla="*/ 1 w 245"/>
                    <a:gd name="T17" fmla="*/ 0 h 310"/>
                    <a:gd name="T18" fmla="*/ 1 w 245"/>
                    <a:gd name="T19" fmla="*/ 0 h 310"/>
                    <a:gd name="T20" fmla="*/ 1 w 245"/>
                    <a:gd name="T21" fmla="*/ 0 h 310"/>
                    <a:gd name="T22" fmla="*/ 1 w 245"/>
                    <a:gd name="T23" fmla="*/ 0 h 310"/>
                    <a:gd name="T24" fmla="*/ 1 w 245"/>
                    <a:gd name="T25" fmla="*/ 0 h 310"/>
                    <a:gd name="T26" fmla="*/ 1 w 245"/>
                    <a:gd name="T27" fmla="*/ 0 h 310"/>
                    <a:gd name="T28" fmla="*/ 1 w 245"/>
                    <a:gd name="T29" fmla="*/ 0 h 310"/>
                    <a:gd name="T30" fmla="*/ 1 w 245"/>
                    <a:gd name="T31" fmla="*/ 0 h 310"/>
                    <a:gd name="T32" fmla="*/ 1 w 245"/>
                    <a:gd name="T33" fmla="*/ 0 h 310"/>
                    <a:gd name="T34" fmla="*/ 1 w 245"/>
                    <a:gd name="T35" fmla="*/ 0 h 310"/>
                    <a:gd name="T36" fmla="*/ 1 w 245"/>
                    <a:gd name="T37" fmla="*/ 0 h 310"/>
                    <a:gd name="T38" fmla="*/ 1 w 245"/>
                    <a:gd name="T39" fmla="*/ 0 h 310"/>
                    <a:gd name="T40" fmla="*/ 1 w 245"/>
                    <a:gd name="T41" fmla="*/ 0 h 310"/>
                    <a:gd name="T42" fmla="*/ 1 w 245"/>
                    <a:gd name="T43" fmla="*/ 0 h 310"/>
                    <a:gd name="T44" fmla="*/ 1 w 245"/>
                    <a:gd name="T45" fmla="*/ 0 h 310"/>
                    <a:gd name="T46" fmla="*/ 1 w 245"/>
                    <a:gd name="T47" fmla="*/ 0 h 310"/>
                    <a:gd name="T48" fmla="*/ 1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1 w 245"/>
                    <a:gd name="T69" fmla="*/ 0 h 310"/>
                    <a:gd name="T70" fmla="*/ 1 w 245"/>
                    <a:gd name="T71" fmla="*/ 0 h 310"/>
                    <a:gd name="T72" fmla="*/ 1 w 245"/>
                    <a:gd name="T73" fmla="*/ 0 h 310"/>
                    <a:gd name="T74" fmla="*/ 1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pic>
            <p:nvPicPr>
              <p:cNvPr id="8563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81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8560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61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82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8558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59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83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8556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57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84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8554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55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8385" name="Picture 1153" descr="car_icon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386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8552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53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387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8520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22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23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525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527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530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531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532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34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35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37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88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8488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490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91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493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495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498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499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500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2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03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5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389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8465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66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67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8468" name="Picture 1227" descr="screen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69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0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1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2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3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4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475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82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83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84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85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86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87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8476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7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8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79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80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81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390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8442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43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44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8445" name="Picture 1251" descr="screen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46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47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48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49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0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1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452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59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60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61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62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63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64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8453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4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5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6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7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58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391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8419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20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1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8422" name="Picture 1275" descr="screen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23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24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25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26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27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28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429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36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37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38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39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40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41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8430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31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32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33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34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35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392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8417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18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93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8394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395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96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4 w 2982"/>
                  <a:gd name="T1" fmla="*/ 0 h 2442"/>
                  <a:gd name="T2" fmla="*/ 0 w 2982"/>
                  <a:gd name="T3" fmla="*/ 81 h 2442"/>
                  <a:gd name="T4" fmla="*/ 196 w 2982"/>
                  <a:gd name="T5" fmla="*/ 114 h 2442"/>
                  <a:gd name="T6" fmla="*/ 244 w 2982"/>
                  <a:gd name="T7" fmla="*/ 15 h 2442"/>
                  <a:gd name="T8" fmla="*/ 4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pic>
            <p:nvPicPr>
              <p:cNvPr id="8397" name="Picture 1302" descr="screen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98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06 w 2528"/>
                  <a:gd name="T3" fmla="*/ 16 h 455"/>
                  <a:gd name="T4" fmla="*/ 202 w 2528"/>
                  <a:gd name="T5" fmla="*/ 21 h 455"/>
                  <a:gd name="T6" fmla="*/ 0 w 2528"/>
                  <a:gd name="T7" fmla="*/ 4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99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7 w 702"/>
                  <a:gd name="T1" fmla="*/ 0 h 1893"/>
                  <a:gd name="T2" fmla="*/ 0 w 702"/>
                  <a:gd name="T3" fmla="*/ 87 h 1893"/>
                  <a:gd name="T4" fmla="*/ 9 w 702"/>
                  <a:gd name="T5" fmla="*/ 88 h 1893"/>
                  <a:gd name="T6" fmla="*/ 57 w 702"/>
                  <a:gd name="T7" fmla="*/ 2 h 1893"/>
                  <a:gd name="T8" fmla="*/ 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0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62 w 756"/>
                  <a:gd name="T1" fmla="*/ 0 h 2184"/>
                  <a:gd name="T2" fmla="*/ 12 w 756"/>
                  <a:gd name="T3" fmla="*/ 101 h 2184"/>
                  <a:gd name="T4" fmla="*/ 0 w 756"/>
                  <a:gd name="T5" fmla="*/ 100 h 2184"/>
                  <a:gd name="T6" fmla="*/ 49 w 756"/>
                  <a:gd name="T7" fmla="*/ 3 h 2184"/>
                  <a:gd name="T8" fmla="*/ 6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1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2 w 2773"/>
                  <a:gd name="T1" fmla="*/ 0 h 738"/>
                  <a:gd name="T2" fmla="*/ 0 w 2773"/>
                  <a:gd name="T3" fmla="*/ 5 h 738"/>
                  <a:gd name="T4" fmla="*/ 199 w 2773"/>
                  <a:gd name="T5" fmla="*/ 34 h 738"/>
                  <a:gd name="T6" fmla="*/ 194 w 2773"/>
                  <a:gd name="T7" fmla="*/ 28 h 738"/>
                  <a:gd name="T8" fmla="*/ 2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2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6 w 637"/>
                  <a:gd name="T1" fmla="*/ 0 h 1659"/>
                  <a:gd name="T2" fmla="*/ 88 w 637"/>
                  <a:gd name="T3" fmla="*/ 0 h 1659"/>
                  <a:gd name="T4" fmla="*/ 9 w 637"/>
                  <a:gd name="T5" fmla="*/ 311 h 1659"/>
                  <a:gd name="T6" fmla="*/ 0 w 637"/>
                  <a:gd name="T7" fmla="*/ 308 h 1659"/>
                  <a:gd name="T8" fmla="*/ 8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3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1 h 550"/>
                  <a:gd name="T4" fmla="*/ 301 w 2216"/>
                  <a:gd name="T5" fmla="*/ 104 h 550"/>
                  <a:gd name="T6" fmla="*/ 309 w 2216"/>
                  <a:gd name="T7" fmla="*/ 9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404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11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12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13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14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15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8416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8405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85 h 792"/>
                  <a:gd name="T2" fmla="*/ 91 w 990"/>
                  <a:gd name="T3" fmla="*/ 0 h 792"/>
                  <a:gd name="T4" fmla="*/ 91 w 990"/>
                  <a:gd name="T5" fmla="*/ 6 h 792"/>
                  <a:gd name="T6" fmla="*/ 0 w 990"/>
                  <a:gd name="T7" fmla="*/ 92 h 792"/>
                  <a:gd name="T8" fmla="*/ 1 w 990"/>
                  <a:gd name="T9" fmla="*/ 8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6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233 w 2532"/>
                  <a:gd name="T5" fmla="*/ 78 h 723"/>
                  <a:gd name="T6" fmla="*/ 233 w 2532"/>
                  <a:gd name="T7" fmla="*/ 83 h 723"/>
                  <a:gd name="T8" fmla="*/ 0 w 2532"/>
                  <a:gd name="T9" fmla="*/ 3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7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3 w 26"/>
                  <a:gd name="T1" fmla="*/ 1 h 147"/>
                  <a:gd name="T2" fmla="*/ 3 w 26"/>
                  <a:gd name="T3" fmla="*/ 16 h 147"/>
                  <a:gd name="T4" fmla="*/ 0 w 26"/>
                  <a:gd name="T5" fmla="*/ 16 h 147"/>
                  <a:gd name="T6" fmla="*/ 1 w 26"/>
                  <a:gd name="T7" fmla="*/ 0 h 147"/>
                  <a:gd name="T8" fmla="*/ 3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8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8 w 1176"/>
                  <a:gd name="T1" fmla="*/ 0 h 606"/>
                  <a:gd name="T2" fmla="*/ 0 w 1176"/>
                  <a:gd name="T3" fmla="*/ 69 h 606"/>
                  <a:gd name="T4" fmla="*/ 2 w 1176"/>
                  <a:gd name="T5" fmla="*/ 69 h 606"/>
                  <a:gd name="T6" fmla="*/ 108 w 1176"/>
                  <a:gd name="T7" fmla="*/ 2 h 606"/>
                  <a:gd name="T8" fmla="*/ 108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9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79 w 2532"/>
                  <a:gd name="T5" fmla="*/ 64 h 723"/>
                  <a:gd name="T6" fmla="*/ 178 w 2532"/>
                  <a:gd name="T7" fmla="*/ 68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10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2 w 2532"/>
                  <a:gd name="T5" fmla="*/ 76 h 723"/>
                  <a:gd name="T6" fmla="*/ 2 w 2532"/>
                  <a:gd name="T7" fmla="*/ 81 h 723"/>
                  <a:gd name="T8" fmla="*/ 0 w 2532"/>
                  <a:gd name="T9" fmla="*/ 3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pic>
        <p:nvPicPr>
          <p:cNvPr id="8197" name="Picture 939" descr="underline_base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reliable, in-order delivery (TCP)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congestion control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flow control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connection setup</a:t>
            </a:r>
            <a:endParaRPr lang="en-US" sz="280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unreliable, unordered delivery: UDP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no-frills extension of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best-effort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IP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services not available: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delay guarantees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204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831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2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2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322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325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26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05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831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1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1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314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317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18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06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830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0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30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306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309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10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07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829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9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9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298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301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02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209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828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8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8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290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293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4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0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827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8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8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8282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8285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86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1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8270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1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212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8261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2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213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4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5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6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7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8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19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20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8224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25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6DDA16E-0D76-4F40-A010-AAEDCD98DAF0}" type="slidenum">
              <a:rPr lang="en-US" sz="1200" smtClean="0"/>
              <a:pPr>
                <a:defRPr/>
              </a:pPr>
              <a:t>60</a:t>
            </a:fld>
            <a:endParaRPr lang="en-US" sz="1200" smtClean="0"/>
          </a:p>
        </p:txBody>
      </p:sp>
      <p:pic>
        <p:nvPicPr>
          <p:cNvPr id="63492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</a:t>
            </a:r>
            <a:r>
              <a:rPr lang="en-US" sz="4000">
                <a:cs typeface="+mj-cs"/>
              </a:rPr>
              <a:t>ACK</a:t>
            </a:r>
            <a:r>
              <a:rPr lang="en-US">
                <a:cs typeface="+mj-cs"/>
              </a:rPr>
              <a:t>s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mtClean="0"/>
              <a:t>User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types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z="1000" smtClean="0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mtClean="0"/>
              <a:t>host ACKs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receipt 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of echoed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z="1000" smtClean="0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l">
              <a:defRPr/>
            </a:pPr>
            <a:r>
              <a:rPr lang="en-US" smtClean="0"/>
              <a:t>host ACKs</a:t>
            </a:r>
          </a:p>
          <a:p>
            <a:pPr algn="l">
              <a:defRPr/>
            </a:pPr>
            <a:r>
              <a:rPr lang="en-US" smtClean="0"/>
              <a:t>receipt of</a:t>
            </a:r>
          </a:p>
          <a:p>
            <a:pPr algn="l"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r>
              <a:rPr lang="en-US" altLang="ja-JP" smtClean="0"/>
              <a:t>, echoes</a:t>
            </a:r>
          </a:p>
          <a:p>
            <a:pPr algn="l">
              <a:defRPr/>
            </a:pPr>
            <a:r>
              <a:rPr lang="en-US" smtClean="0"/>
              <a:t>back </a:t>
            </a: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mtClean="0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000099"/>
                </a:solidFill>
              </a:rPr>
              <a:t>simple telnet scenario</a:t>
            </a:r>
            <a:endParaRPr lang="en-US" sz="1000" smtClean="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400" smtClean="0"/>
              <a:t>Seq=42, ACK=79, data = </a:t>
            </a:r>
            <a:r>
              <a:rPr lang="ja-JP" altLang="en-US" sz="1400" smtClean="0"/>
              <a:t>‘</a:t>
            </a:r>
            <a:r>
              <a:rPr lang="en-US" altLang="ja-JP" sz="1400" smtClean="0"/>
              <a:t>C</a:t>
            </a:r>
            <a:r>
              <a:rPr lang="ja-JP" altLang="en-US" sz="1400" smtClean="0"/>
              <a:t>’</a:t>
            </a:r>
            <a:endParaRPr lang="en-US" sz="1400" smtClean="0"/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pitchFamily="34" charset="0"/>
              </a:rPr>
              <a:t>Seq=79, ACK=43, data = </a:t>
            </a:r>
            <a:r>
              <a:rPr lang="ja-JP" altLang="en-US" sz="1400" smtClean="0">
                <a:latin typeface="Arial" pitchFamily="34" charset="0"/>
              </a:rPr>
              <a:t>‘</a:t>
            </a:r>
            <a:r>
              <a:rPr lang="en-US" altLang="ja-JP" sz="1400" smtClean="0">
                <a:latin typeface="Arial" pitchFamily="34" charset="0"/>
              </a:rPr>
              <a:t>C</a:t>
            </a:r>
            <a:r>
              <a:rPr lang="ja-JP" altLang="en-US" sz="1400" smtClean="0">
                <a:latin typeface="Arial" pitchFamily="34" charset="0"/>
              </a:rPr>
              <a:t>’</a:t>
            </a:r>
            <a:endParaRPr lang="en-US" sz="1000" smtClean="0">
              <a:latin typeface="Times New Roman" pitchFamily="18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latin typeface="Arial" charset="0"/>
              </a:rPr>
              <a:t>Seq=43, ACK=80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3511" name="Group 27"/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63516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7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3512" name="Group 30"/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63514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5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6842356-3387-4576-A7DE-65E4C28E82D0}" type="slidenum">
              <a:rPr lang="en-US" sz="1200" smtClean="0"/>
              <a:pPr>
                <a:defRPr/>
              </a:pPr>
              <a:t>61</a:t>
            </a:fld>
            <a:endParaRPr lang="en-US" sz="1200" smtClean="0"/>
          </a:p>
        </p:txBody>
      </p:sp>
      <p:pic>
        <p:nvPicPr>
          <p:cNvPr id="64516" name="Picture 102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  <a:endParaRPr lang="en-US" sz="4800">
              <a:cs typeface="+mj-cs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cs typeface="+mn-cs"/>
              </a:rPr>
              <a:t>Q:</a:t>
            </a:r>
            <a:r>
              <a:rPr lang="en-US" sz="3200"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short:</a:t>
            </a:r>
            <a:r>
              <a:rPr lang="en-US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long:</a:t>
            </a:r>
            <a:r>
              <a:rPr lang="en-US"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 smtClean="0">
                <a:ea typeface="ＭＳ Ｐゴシック" pitchFamily="34" charset="-128"/>
              </a:rPr>
              <a:t> how to estimate RTT?</a:t>
            </a:r>
          </a:p>
          <a:p>
            <a:pPr>
              <a:defRPr/>
            </a:pPr>
            <a:r>
              <a:rPr lang="en-US" sz="2400" b="1" smtClean="0">
                <a:solidFill>
                  <a:srgbClr val="000099"/>
                </a:solidFill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ea typeface="ＭＳ Ｐゴシック" pitchFamily="34" charset="-128"/>
              </a:rPr>
              <a:t> measured time from segment transmission until ACK receipt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ignore retransmissions</a:t>
            </a:r>
          </a:p>
          <a:p>
            <a:pPr>
              <a:defRPr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 smtClean="0">
                <a:ea typeface="ＭＳ Ｐゴシック" pitchFamily="34" charset="-128"/>
              </a:rPr>
              <a:t> will vary, want estimated RTT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smoother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average several </a:t>
            </a:r>
            <a:r>
              <a:rPr lang="en-US" i="1" smtClean="0">
                <a:ea typeface="ＭＳ Ｐゴシック" pitchFamily="34" charset="-128"/>
              </a:rPr>
              <a:t>recent</a:t>
            </a:r>
            <a:r>
              <a:rPr lang="en-US" smtClean="0">
                <a:ea typeface="ＭＳ Ｐゴシック" pitchFamily="34" charset="-128"/>
              </a:rPr>
              <a:t> measurements, not just current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SampleRTT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74904A3-022A-47CB-9592-9255C35B1511}" type="slidenum">
              <a:rPr lang="en-US" sz="1200" smtClean="0"/>
              <a:pPr>
                <a:defRPr/>
              </a:pPr>
              <a:t>62</a:t>
            </a:fld>
            <a:endParaRPr lang="en-US" sz="1200" smtClean="0"/>
          </a:p>
        </p:txBody>
      </p:sp>
      <p:grpSp>
        <p:nvGrpSpPr>
          <p:cNvPr id="65540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5556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latin typeface="Courier New" charset="0"/>
              </a:rPr>
              <a:t>EstimatedRTT = (1- </a:t>
            </a:r>
            <a:r>
              <a:rPr lang="en-US" sz="2000" b="1" smtClean="0"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latin typeface="Courier New" charset="0"/>
              </a:rPr>
              <a:t>)*EstimatedRTT + </a:t>
            </a:r>
            <a:r>
              <a:rPr lang="en-US" sz="2000" b="1" smtClean="0"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latin typeface="Courier New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exponential weighted moving average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influence of past sample decreases exponentially fast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typical value: </a:t>
            </a:r>
            <a:r>
              <a:rPr lang="en-US" sz="2400" b="1">
                <a:latin typeface="Courier New" charset="0"/>
                <a:ea typeface="ＭＳ Ｐゴシック" charset="0"/>
                <a:sym typeface="Symbol" charset="0"/>
              </a:rPr>
              <a:t> =</a:t>
            </a:r>
            <a:r>
              <a:rPr lang="en-US" sz="2400">
                <a:latin typeface="Gill Sans MT" charset="0"/>
                <a:ea typeface="ＭＳ Ｐゴシック" charset="0"/>
              </a:rPr>
              <a:t> 0.125</a:t>
            </a:r>
          </a:p>
        </p:txBody>
      </p:sp>
      <p:pic>
        <p:nvPicPr>
          <p:cNvPr id="65543" name="Picture 1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RTT: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smtClean="0">
                <a:latin typeface="Arial" charset="0"/>
              </a:rPr>
              <a:t>gaia.cs.umass.edu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smtClean="0">
                <a:latin typeface="Arial" charset="0"/>
              </a:rPr>
              <a:t>to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smtClean="0"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5552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time (seconds)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5CF46F0-CDE0-4413-A4C4-91CD6DB267AC}" type="slidenum">
              <a:rPr lang="en-US" sz="1200" smtClean="0"/>
              <a:pPr>
                <a:defRPr/>
              </a:pPr>
              <a:t>63</a:t>
            </a:fld>
            <a:endParaRPr lang="en-US" sz="1200" smtClean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timeout interval:</a:t>
            </a: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EstimatedRTT</a:t>
            </a:r>
            <a:r>
              <a:rPr lang="en-US" sz="2400" smtClean="0">
                <a:ea typeface="ＭＳ Ｐゴシック" pitchFamily="34" charset="-128"/>
              </a:rPr>
              <a:t> plus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safety margin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ea typeface="ＭＳ Ｐゴシック" pitchFamily="34" charset="-128"/>
              </a:rPr>
              <a:t>large variation in </a:t>
            </a: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EstimatedRTT -&gt;</a:t>
            </a:r>
            <a:r>
              <a:rPr lang="en-US" sz="2000" smtClean="0">
                <a:ea typeface="ＭＳ Ｐゴシック" pitchFamily="3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 smtClean="0">
                <a:ea typeface="ＭＳ Ｐゴシック" pitchFamily="34" charset="-128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latin typeface="Courier New" charset="0"/>
              </a:rPr>
              <a:t>DevRTT = (1-</a:t>
            </a:r>
            <a:r>
              <a:rPr lang="en-US" sz="2000" b="1" smtClean="0"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latin typeface="Courier New" charset="0"/>
              </a:rPr>
              <a:t>)*DevRTT +</a:t>
            </a:r>
          </a:p>
          <a:p>
            <a:pPr algn="l">
              <a:defRPr/>
            </a:pPr>
            <a:r>
              <a:rPr lang="en-US" sz="2000" b="1" smtClean="0">
                <a:latin typeface="Courier New" charset="0"/>
              </a:rPr>
              <a:t>             </a:t>
            </a:r>
            <a:r>
              <a:rPr lang="en-US" sz="2000" b="1" smtClean="0"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latin typeface="Courier New" charset="0"/>
              </a:rPr>
              <a:t>*|SampleRTT-EstimatedRTT|</a:t>
            </a:r>
          </a:p>
        </p:txBody>
      </p:sp>
      <p:pic>
        <p:nvPicPr>
          <p:cNvPr id="66566" name="Picture 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latin typeface="Courier New" charset="0"/>
              </a:rPr>
              <a:t>(typically, </a:t>
            </a:r>
            <a:r>
              <a:rPr lang="en-US" sz="2000" b="1" smtClean="0"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defRPr/>
            </a:pPr>
            <a:r>
              <a:rPr lang="en-US" sz="2400" b="1">
                <a:latin typeface="Courier New" charset="0"/>
                <a:ea typeface="ＭＳ Ｐゴシック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ja-JP" altLang="en-US" sz="2000" smtClean="0">
                <a:solidFill>
                  <a:srgbClr val="000099"/>
                </a:solidFill>
              </a:rPr>
              <a:t>“</a:t>
            </a:r>
            <a:r>
              <a:rPr lang="en-US" altLang="ja-JP" sz="2000" smtClean="0">
                <a:solidFill>
                  <a:srgbClr val="000099"/>
                </a:solidFill>
              </a:rPr>
              <a:t>safety margin</a:t>
            </a:r>
            <a:r>
              <a:rPr lang="ja-JP" altLang="en-US" sz="2000" smtClean="0">
                <a:solidFill>
                  <a:srgbClr val="000099"/>
                </a:solidFill>
              </a:rPr>
              <a:t>”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6574" name="Picture 20" descr="alarm_clock_ring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D51B36B-1841-467C-8BD2-DCC8E9339FD5}" type="slidenum">
              <a:rPr lang="en-US" sz="1200" smtClean="0"/>
              <a:pPr>
                <a:defRPr/>
              </a:pPr>
              <a:t>64</a:t>
            </a:fld>
            <a:endParaRPr lang="en-US" sz="120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67591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7D453B02-97D7-41A7-89E2-F08AAB02A1EB}" type="slidenum">
              <a:rPr lang="en-US" sz="1200" smtClean="0"/>
              <a:pPr>
                <a:defRPr/>
              </a:pPr>
              <a:t>65</a:t>
            </a:fld>
            <a:endParaRPr lang="en-US" sz="12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TCP creates rdt service on top of IP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unreliable service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pipelined segments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cumulative acks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single retransmission timer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retransmissions  triggered by: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timeout events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duplicate acks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initially consider simplified TCP sender: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ignore duplicate acks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ignore flow control, congestion control</a:t>
            </a:r>
          </a:p>
        </p:txBody>
      </p:sp>
      <p:pic>
        <p:nvPicPr>
          <p:cNvPr id="68615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27A9772-1B8B-40F7-B357-51BB5495F4A3}" type="slidenum">
              <a:rPr lang="en-US" sz="1200" smtClean="0"/>
              <a:pPr>
                <a:defRPr/>
              </a:pPr>
              <a:t>66</a:t>
            </a:fld>
            <a:endParaRPr lang="en-US" sz="120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data rcvd from app: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create segment with seq #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seq # is byte-stream number of first data byte in  segment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start timer if not already running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think of timer as for oldest unacked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expiration interval: </a:t>
            </a:r>
            <a:r>
              <a:rPr lang="en-US" sz="2000" b="1">
                <a:latin typeface="Courier New" charset="0"/>
              </a:rPr>
              <a:t>TimeOutInterval</a:t>
            </a:r>
            <a:r>
              <a:rPr lang="en-US">
                <a:latin typeface="Courier New" charset="0"/>
              </a:rPr>
              <a:t> </a:t>
            </a:r>
            <a:endParaRPr lang="en-US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timeout: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retransmit segment that caused timeout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</a:t>
            </a:r>
            <a:r>
              <a:rPr lang="en-US" i="1">
                <a:solidFill>
                  <a:srgbClr val="CC0000"/>
                </a:solidFill>
                <a:cs typeface="+mn-cs"/>
              </a:rPr>
              <a:t>ack rcvd: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if ack acknowledges previously unacked segments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update what is known to be ACKed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start timer if there are  still unacked segments</a:t>
            </a:r>
          </a:p>
          <a:p>
            <a:pPr lvl="1">
              <a:buFont typeface="Wingdings" charset="0"/>
              <a:buNone/>
              <a:defRPr/>
            </a:pPr>
            <a:endParaRPr lang="en-US"/>
          </a:p>
        </p:txBody>
      </p:sp>
      <p:pic>
        <p:nvPicPr>
          <p:cNvPr id="69639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0CD8565-3286-467C-80ED-DED12B09542E}" type="slidenum">
              <a:rPr lang="en-US" sz="1200" smtClean="0"/>
              <a:pPr>
                <a:defRPr/>
              </a:pPr>
              <a:t>67</a:t>
            </a:fld>
            <a:endParaRPr lang="en-US" sz="1200" smtClean="0"/>
          </a:p>
        </p:txBody>
      </p:sp>
      <p:pic>
        <p:nvPicPr>
          <p:cNvPr id="70660" name="Picture 2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</a:t>
            </a:r>
            <a:r>
              <a:rPr lang="en-US" sz="3200">
                <a:cs typeface="+mj-cs"/>
              </a:rPr>
              <a:t>(simplified)</a:t>
            </a:r>
            <a:endParaRPr lang="en-US">
              <a:cs typeface="+mj-cs"/>
            </a:endParaRPr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wait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for 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latin typeface="Arial" charset="0"/>
              </a:rPr>
              <a:t>NextSeqNum = InitialSeqNum</a:t>
            </a:r>
          </a:p>
          <a:p>
            <a:pPr algn="l">
              <a:defRPr/>
            </a:pPr>
            <a:r>
              <a:rPr lang="en-US" sz="1400" smtClean="0">
                <a:latin typeface="Arial" charset="0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grpSp>
        <p:nvGrpSpPr>
          <p:cNvPr id="70669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l">
                <a:lnSpc>
                  <a:spcPct val="105000"/>
                </a:lnSpc>
                <a:defRPr/>
              </a:pPr>
              <a:r>
                <a:rPr lang="en-US" smtClean="0"/>
                <a:t>create segment, seq. #: NextSeqNum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 smtClean="0"/>
                <a:t>pass segment to IP (i.e., </a:t>
              </a:r>
              <a:r>
                <a:rPr lang="ja-JP" altLang="en-US" smtClean="0"/>
                <a:t>“</a:t>
              </a:r>
              <a:r>
                <a:rPr lang="en-US" altLang="ja-JP" smtClean="0"/>
                <a:t>send</a:t>
              </a:r>
              <a:r>
                <a:rPr lang="ja-JP" altLang="en-US" smtClean="0"/>
                <a:t>”</a:t>
              </a:r>
              <a:r>
                <a:rPr lang="en-US" altLang="ja-JP" smtClean="0"/>
                <a:t>)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 smtClean="0"/>
                <a:t>NextSeqNum = NextSeqNum + length(data) 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 smtClean="0"/>
                <a:t>if (timer currently not running)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 smtClean="0"/>
                <a:t>    start timer</a:t>
              </a:r>
            </a:p>
            <a:p>
              <a:pPr algn="l">
                <a:defRPr/>
              </a:pPr>
              <a:r>
                <a:rPr lang="en-US" smtClean="0"/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670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mtClean="0"/>
                <a:t>retransmit not-yet-acked segment         	with smallest seq. #</a:t>
              </a:r>
            </a:p>
            <a:p>
              <a:pPr algn="l">
                <a:defRPr/>
              </a:pPr>
              <a:r>
                <a:rPr lang="en-US" smtClean="0"/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671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if (y &gt; SendBase) { 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SendBase = y 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/* SendBase–1: last cumulatively ACKed byte */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if (there are currently not-yet-acked segments)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     start timer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   else stop timer </a:t>
              </a:r>
            </a:p>
            <a:p>
              <a:pPr algn="l">
                <a:defRPr/>
              </a:pPr>
              <a:r>
                <a:rPr lang="en-US" smtClean="0">
                  <a:latin typeface="Arial" pitchFamily="34" charset="0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0672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70673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70674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8A07119-A486-4F10-94AD-D95BA474511B}" type="slidenum">
              <a:rPr lang="en-US" sz="1200" smtClean="0"/>
              <a:pPr>
                <a:defRPr/>
              </a:pPr>
              <a:t>68</a:t>
            </a:fld>
            <a:endParaRPr lang="en-US" sz="1200" smtClean="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retransmission scenarios</a:t>
            </a:r>
            <a:endParaRPr lang="en-US">
              <a:cs typeface="+mj-cs"/>
            </a:endParaRPr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lost ACK scenario</a:t>
            </a:r>
            <a:endParaRPr lang="en-US" sz="1000" smtClean="0"/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ACK=100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ACK=100</a:t>
            </a:r>
            <a:endParaRPr lang="en-US" sz="1000" smtClean="0">
              <a:latin typeface="Times New Roman" charset="0"/>
            </a:endParaRPr>
          </a:p>
        </p:txBody>
      </p:sp>
      <p:grpSp>
        <p:nvGrpSpPr>
          <p:cNvPr id="71704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1705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premature timeout</a:t>
            </a:r>
            <a:endParaRPr lang="en-US" sz="1000" smtClean="0"/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Seq=92, 8 bytes of data</a:t>
            </a:r>
          </a:p>
        </p:txBody>
      </p:sp>
      <p:grpSp>
        <p:nvGrpSpPr>
          <p:cNvPr id="71714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Seq=92,  8</a:t>
            </a:r>
          </a:p>
          <a:p>
            <a:pPr algn="l">
              <a:defRPr/>
            </a:pPr>
            <a:r>
              <a:rPr lang="en-US" sz="1400" smtClean="0"/>
              <a:t>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ACK=120</a:t>
            </a:r>
            <a:endParaRPr lang="en-US" sz="1000" smtClean="0">
              <a:latin typeface="Times New Roman" charset="0"/>
            </a:endParaRPr>
          </a:p>
        </p:txBody>
      </p:sp>
      <p:grpSp>
        <p:nvGrpSpPr>
          <p:cNvPr id="71723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1724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1725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1727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ACK=120</a:t>
              </a:r>
              <a:endParaRPr lang="en-US" sz="1000" smtClean="0">
                <a:latin typeface="Times New Roman" charset="0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SendBase=100</a:t>
            </a: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SendBase=120</a:t>
            </a: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SendBase=120</a:t>
            </a: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SendBase=92</a:t>
            </a:r>
          </a:p>
        </p:txBody>
      </p:sp>
      <p:pic>
        <p:nvPicPr>
          <p:cNvPr id="71732" name="Picture 21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33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71744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45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1734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71742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43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1735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71740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41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1736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71738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9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96E26DE-8CA2-4918-AB80-9E8F0AAD439B}" type="slidenum">
              <a:rPr lang="en-US" sz="1200" smtClean="0"/>
              <a:pPr>
                <a:defRPr/>
              </a:pPr>
              <a:t>69</a:t>
            </a:fld>
            <a:endParaRPr lang="en-US" sz="12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retransmission scenarios</a:t>
            </a:r>
            <a:endParaRPr lang="en-US">
              <a:cs typeface="+mj-cs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cumulative ACK</a:t>
            </a:r>
            <a:endParaRPr lang="en-US" sz="1000" smtClean="0"/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Seq=92, 8 bytes of data</a:t>
            </a:r>
          </a:p>
        </p:txBody>
      </p:sp>
      <p:grpSp>
        <p:nvGrpSpPr>
          <p:cNvPr id="72718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2724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timeout</a:t>
              </a:r>
            </a:p>
          </p:txBody>
        </p:sp>
        <p:grpSp>
          <p:nvGrpSpPr>
            <p:cNvPr id="72742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2743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725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2727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ACK=120</a:t>
              </a:r>
              <a:endParaRPr lang="en-US" sz="1000" smtClean="0">
                <a:latin typeface="Times New Roman" charset="0"/>
              </a:endParaRPr>
            </a:p>
          </p:txBody>
        </p:sp>
      </p:grpSp>
      <p:pic>
        <p:nvPicPr>
          <p:cNvPr id="72728" name="Picture 7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29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72734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35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2730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7273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3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407AB8A1-3B22-4BD3-978E-D4C93C505755}" type="slidenum">
              <a:rPr lang="en-US" sz="1200" smtClean="0"/>
              <a:pPr>
                <a:defRPr/>
              </a:pPr>
              <a:t>7</a:t>
            </a:fld>
            <a:endParaRPr lang="en-US" sz="1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9223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A726AA6-05CB-4355-82DC-BAFB6F4E70F2}" type="slidenum">
              <a:rPr lang="en-US" sz="1200" smtClean="0"/>
              <a:pPr>
                <a:defRPr/>
              </a:pPr>
              <a:t>70</a:t>
            </a:fld>
            <a:endParaRPr lang="en-US" sz="120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ACK generation</a:t>
            </a:r>
            <a:r>
              <a:rPr lang="en-US">
                <a:cs typeface="+mj-cs"/>
              </a:rPr>
              <a:t> </a:t>
            </a:r>
            <a:r>
              <a:rPr lang="en-US" sz="1800">
                <a:cs typeface="+mj-cs"/>
              </a:rPr>
              <a:t>[RFC 1122, RFC 2581]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expected seq #. All data up to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expected seq # already ACKed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expected seq #. One other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segment has ACK pending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arrival of out-of-order segment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higher-than-expect seq. # .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Gap detected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arrival of segment that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partially or completely fills gap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delayed ACK. Wait up to 500ms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for next segment. If no next segment,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send ACK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immediately send single cumulative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ACK, ACKing both in-order segments 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immediately send </a:t>
            </a:r>
            <a:r>
              <a:rPr lang="en-US" sz="1800" i="1" smtClean="0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 smtClean="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 smtClean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indicating seq. # of next expected byte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immediate send ACK, provided that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</a:rPr>
              <a:t>segment starts at lower end of gap</a:t>
            </a:r>
          </a:p>
          <a:p>
            <a:pPr algn="l">
              <a:defRPr/>
            </a:pPr>
            <a:endParaRPr lang="en-US" sz="1800" smtClean="0">
              <a:latin typeface="Arial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73736" name="Picture 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B0D1245-DF7C-4CD8-9091-5BE2E3D9BFC6}" type="slidenum">
              <a:rPr lang="en-US" sz="1200" smtClean="0"/>
              <a:pPr>
                <a:defRPr/>
              </a:pPr>
              <a:t>71</a:t>
            </a:fld>
            <a:endParaRPr lang="en-US" sz="12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time-out period  often relatively long: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long delay before resending lost packet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detect lost segments via duplicate ACKs.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often sends many segments back-to-back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if segment is lost, there will likely be many duplicate ACKs.</a:t>
            </a:r>
          </a:p>
          <a:p>
            <a:pPr lvl="1">
              <a:buFont typeface="Wingdings" charset="0"/>
              <a:buChar char="§"/>
              <a:defRPr/>
            </a:pPr>
            <a:endParaRPr lang="en-US"/>
          </a:p>
          <a:p>
            <a:pPr lvl="1">
              <a:buFont typeface="Wingdings" charset="0"/>
              <a:buChar char="§"/>
              <a:defRPr/>
            </a:pPr>
            <a:endParaRPr 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>
                <a:latin typeface="Gill Sans MT" pitchFamily="34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resend unacked segment with smallest seq #</a:t>
            </a:r>
          </a:p>
          <a:p>
            <a:pPr marL="463550" lvl="1" indent="-2381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Gill Sans MT" pitchFamily="34" charset="0"/>
              </a:rPr>
              <a:t>likely that unacked segment lost, so don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t wait for timeout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</a:t>
            </a:r>
            <a:endParaRPr lang="en-US" sz="2800">
              <a:latin typeface="Gill Sans MT" pitchFamily="34" charset="0"/>
            </a:endParaRPr>
          </a:p>
        </p:txBody>
      </p:sp>
      <p:pic>
        <p:nvPicPr>
          <p:cNvPr id="74762" name="Picture 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573545F-4C8C-4463-B1C4-5AF4AE894F43}" type="slidenum">
              <a:rPr lang="en-US" sz="1200" smtClean="0"/>
              <a:pPr>
                <a:defRPr/>
              </a:pPr>
              <a:t>72</a:t>
            </a:fld>
            <a:endParaRPr lang="en-US" sz="1200" smtClean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fast retransmit after sender </a:t>
            </a:r>
          </a:p>
          <a:p>
            <a:pPr>
              <a:defRPr/>
            </a:pPr>
            <a:r>
              <a:rPr lang="en-US" sz="1800" smtClean="0"/>
              <a:t>receipt of triple duplicate ACK</a:t>
            </a:r>
            <a:endParaRPr lang="en-US" sz="1000" smtClean="0"/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Seq=92, 8 bytes of data</a:t>
            </a:r>
          </a:p>
        </p:txBody>
      </p:sp>
      <p:grpSp>
        <p:nvGrpSpPr>
          <p:cNvPr id="75797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grpSp>
        <p:nvGrpSpPr>
          <p:cNvPr id="75798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timeout</a:t>
              </a:r>
            </a:p>
          </p:txBody>
        </p:sp>
        <p:grpSp>
          <p:nvGrpSpPr>
            <p:cNvPr id="75822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5823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5799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grpSp>
        <p:nvGrpSpPr>
          <p:cNvPr id="75800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grpSp>
        <p:nvGrpSpPr>
          <p:cNvPr id="75801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ACK=100</a:t>
              </a:r>
              <a:endParaRPr lang="en-US" sz="1000" smtClean="0">
                <a:latin typeface="Times New Roman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75803" name="Picture 8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Seq=100, 20 bytes of data</a:t>
            </a:r>
          </a:p>
        </p:txBody>
      </p:sp>
      <p:grpSp>
        <p:nvGrpSpPr>
          <p:cNvPr id="75808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5813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14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5809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581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1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F11E9F8-84F5-4C90-BA45-D96D7D7D4938}" type="slidenum">
              <a:rPr lang="en-US" sz="1200" smtClean="0"/>
              <a:pPr>
                <a:defRPr/>
              </a:pPr>
              <a:t>73</a:t>
            </a:fld>
            <a:endParaRPr lang="en-US" sz="12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76807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CCADC6F-4DE3-4FB7-AF7A-6AED0A437D63}" type="slidenum">
              <a:rPr lang="en-US" sz="1200" smtClean="0"/>
              <a:pPr>
                <a:defRPr/>
              </a:pPr>
              <a:t>74</a:t>
            </a:fld>
            <a:endParaRPr lang="en-US" sz="1200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7830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application</a:t>
            </a: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77833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TCP socket</a:t>
              </a:r>
            </a:p>
            <a:p>
              <a:pPr>
                <a:defRPr/>
              </a:pPr>
              <a:r>
                <a:rPr lang="en-US" smtClean="0"/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TCP</a:t>
            </a:r>
          </a:p>
          <a:p>
            <a:pPr algn="l">
              <a:defRPr/>
            </a:pPr>
            <a:r>
              <a:rPr lang="en-US" sz="1400" smtClean="0"/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IP</a:t>
            </a:r>
          </a:p>
          <a:p>
            <a:pPr algn="l">
              <a:defRPr/>
            </a:pPr>
            <a:r>
              <a:rPr lang="en-US" sz="1400" smtClean="0"/>
              <a:t>code</a:t>
            </a:r>
          </a:p>
        </p:txBody>
      </p:sp>
      <p:sp>
        <p:nvSpPr>
          <p:cNvPr id="77838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7841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7842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77843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7848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mtClean="0"/>
              <a:t>application may </a:t>
            </a:r>
          </a:p>
          <a:p>
            <a:pPr algn="r">
              <a:defRPr/>
            </a:pPr>
            <a:r>
              <a:rPr lang="en-US" smtClean="0"/>
              <a:t>remove data from </a:t>
            </a:r>
          </a:p>
          <a:p>
            <a:pPr algn="r">
              <a:defRPr/>
            </a:pPr>
            <a:r>
              <a:rPr lang="en-US" smtClean="0"/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mtClean="0"/>
              <a:t>… slower than TCP </a:t>
            </a:r>
          </a:p>
          <a:p>
            <a:pPr algn="r">
              <a:defRPr/>
            </a:pPr>
            <a:r>
              <a:rPr lang="en-US" smtClean="0"/>
              <a:t>receiver is delivering</a:t>
            </a:r>
          </a:p>
          <a:p>
            <a:pPr algn="r">
              <a:defRPr/>
            </a:pPr>
            <a:r>
              <a:rPr lang="en-US" smtClean="0"/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Gill Sans MT" pitchFamily="34" charset="0"/>
                </a:rPr>
                <a:t>receiver controls sender, so sender won</a:t>
              </a:r>
              <a:r>
                <a:rPr lang="ja-JP" altLang="en-US" sz="2000" smtClean="0">
                  <a:latin typeface="Gill Sans MT" pitchFamily="34" charset="0"/>
                </a:rPr>
                <a:t>’</a:t>
              </a:r>
              <a:r>
                <a:rPr lang="en-US" altLang="ja-JP" sz="2000" smtClean="0">
                  <a:latin typeface="Gill Sans MT" pitchFamily="34" charset="0"/>
                </a:rPr>
                <a:t>t overflow receiver</a:t>
              </a:r>
              <a:r>
                <a:rPr lang="ja-JP" altLang="en-US" sz="2000" smtClean="0">
                  <a:latin typeface="Gill Sans MT" pitchFamily="34" charset="0"/>
                </a:rPr>
                <a:t>’</a:t>
              </a:r>
              <a:r>
                <a:rPr lang="en-US" altLang="ja-JP" sz="2000" smtClean="0">
                  <a:latin typeface="Gill Sans MT" pitchFamily="34" charset="0"/>
                </a:rPr>
                <a:t>s buffer by transmitting too much, too fast</a:t>
              </a:r>
              <a:endParaRPr lang="en-US" sz="1000" smtClean="0">
                <a:latin typeface="Gill Sans MT" pitchFamily="34" charset="0"/>
              </a:endParaRPr>
            </a:p>
          </p:txBody>
        </p:sp>
        <p:grpSp>
          <p:nvGrpSpPr>
            <p:cNvPr id="77866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 smtClean="0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77858" name="Picture 1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859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77861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862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A6CCB75-CCE2-4CC9-B18F-CC79667F775B}" type="slidenum">
              <a:rPr lang="en-US" sz="1200" smtClean="0"/>
              <a:pPr>
                <a:defRPr/>
              </a:pPr>
              <a:t>75</a:t>
            </a:fld>
            <a:endParaRPr lang="en-US" sz="12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pic>
        <p:nvPicPr>
          <p:cNvPr id="78853" name="Picture 5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4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78869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smtClean="0">
                <a:latin typeface="Courier New" charset="0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 smtClean="0">
                <a:latin typeface="Courier New" charset="0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/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/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receiver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advertises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free buffer space by including 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rwnd</a:t>
            </a:r>
            <a:r>
              <a:rPr lang="en-US" altLang="ja-JP" sz="2400" smtClean="0">
                <a:ea typeface="ＭＳ Ｐゴシック" pitchFamily="34" charset="-128"/>
              </a:rPr>
              <a:t> value in TCP header of receiver-to-sender segments</a:t>
            </a:r>
          </a:p>
          <a:p>
            <a:pPr lvl="1">
              <a:defRPr/>
            </a:pP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RcvBuffer </a:t>
            </a:r>
            <a:r>
              <a:rPr lang="en-US" sz="2000" smtClean="0">
                <a:ea typeface="ＭＳ Ｐゴシック" pitchFamily="34" charset="-128"/>
              </a:rPr>
              <a:t>size set via socket options (typical default is 4096 bytes)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many operating systems autoadjust </a:t>
            </a: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RcvBuffer</a:t>
            </a:r>
            <a:endParaRPr lang="en-US" sz="200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sender limits amount of unacked (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in-flight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) data to receiver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rwnd </a:t>
            </a:r>
            <a:r>
              <a:rPr lang="en-US" altLang="ja-JP" sz="2400" smtClean="0">
                <a:ea typeface="ＭＳ Ｐゴシック" pitchFamily="34" charset="-128"/>
              </a:rPr>
              <a:t>value 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smtClean="0"/>
              <a:t>receiver-side buffering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16F6ADD-883B-461F-957E-8858DE7D1522}" type="slidenum">
              <a:rPr lang="en-US" sz="1200" smtClean="0"/>
              <a:pPr>
                <a:defRPr/>
              </a:pPr>
              <a:t>76</a:t>
            </a:fld>
            <a:endParaRPr lang="en-US" sz="120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79879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F715B51-D0CB-4CFD-A73A-45712DB4C3B0}" type="slidenum">
              <a:rPr lang="en-US" sz="1200" smtClean="0"/>
              <a:pPr>
                <a:defRPr/>
              </a:pPr>
              <a:t>77</a:t>
            </a:fld>
            <a:endParaRPr lang="en-US" sz="1200" smtClean="0"/>
          </a:p>
        </p:txBody>
      </p:sp>
      <p:pic>
        <p:nvPicPr>
          <p:cNvPr id="80900" name="Picture 88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Connection Management</a:t>
            </a:r>
            <a:endParaRPr lang="en-US">
              <a:cs typeface="+mj-cs"/>
            </a:endParaRPr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smtClean="0">
                <a:ea typeface="ＭＳ Ｐゴシック" pitchFamily="34" charset="-128"/>
              </a:rPr>
              <a:t>before exchanging data, sender/receiver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handshake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smtClean="0">
                <a:ea typeface="ＭＳ Ｐゴシック" pitchFamily="34" charset="-128"/>
              </a:rPr>
              <a:t>: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connection state: ESTAB</a:t>
            </a:r>
          </a:p>
          <a:p>
            <a:pPr algn="l">
              <a:defRPr/>
            </a:pPr>
            <a:r>
              <a:rPr lang="en-US" sz="1400" smtClean="0"/>
              <a:t>connection variables:</a:t>
            </a:r>
          </a:p>
          <a:p>
            <a:pPr lvl="1" algn="l">
              <a:defRPr/>
            </a:pPr>
            <a:r>
              <a:rPr lang="en-US" sz="1400" smtClean="0"/>
              <a:t>seq # client-to-server</a:t>
            </a:r>
          </a:p>
          <a:p>
            <a:pPr lvl="1" algn="l">
              <a:defRPr/>
            </a:pPr>
            <a:r>
              <a:rPr lang="en-US" sz="1400" smtClean="0"/>
              <a:t>         server-to-client</a:t>
            </a:r>
          </a:p>
          <a:p>
            <a:pPr lvl="1" algn="l">
              <a:defRPr/>
            </a:pPr>
            <a:r>
              <a:rPr lang="en-US" sz="1400" b="1" smtClean="0">
                <a:latin typeface="Courier New" charset="0"/>
              </a:rPr>
              <a:t>rcvBuffer</a:t>
            </a:r>
            <a:r>
              <a:rPr lang="en-US" sz="1400" smtClean="0"/>
              <a:t> size</a:t>
            </a:r>
          </a:p>
          <a:p>
            <a:pPr lvl="1" algn="l">
              <a:defRPr/>
            </a:pPr>
            <a:r>
              <a:rPr lang="en-US" sz="1400" smtClean="0"/>
              <a:t>   at server,client </a:t>
            </a:r>
          </a:p>
          <a:p>
            <a:pPr lvl="1" algn="l">
              <a:defRPr/>
            </a:pPr>
            <a:r>
              <a:rPr lang="en-US" sz="1400" smtClean="0"/>
              <a:t>           </a:t>
            </a:r>
          </a:p>
        </p:txBody>
      </p:sp>
      <p:grpSp>
        <p:nvGrpSpPr>
          <p:cNvPr id="80907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14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connection state: ESTAB</a:t>
            </a:r>
          </a:p>
          <a:p>
            <a:pPr algn="l">
              <a:defRPr/>
            </a:pPr>
            <a:r>
              <a:rPr lang="en-US" sz="1400" smtClean="0"/>
              <a:t>connection Variables:</a:t>
            </a:r>
          </a:p>
          <a:p>
            <a:pPr lvl="1" algn="l">
              <a:defRPr/>
            </a:pPr>
            <a:r>
              <a:rPr lang="en-US" sz="1400" smtClean="0"/>
              <a:t>seq # client-to-server</a:t>
            </a:r>
          </a:p>
          <a:p>
            <a:pPr lvl="1" algn="l">
              <a:defRPr/>
            </a:pPr>
            <a:r>
              <a:rPr lang="en-US" sz="1400" smtClean="0"/>
              <a:t>          server-to-client</a:t>
            </a:r>
          </a:p>
          <a:p>
            <a:pPr lvl="1" algn="l">
              <a:defRPr/>
            </a:pPr>
            <a:r>
              <a:rPr lang="en-US" sz="1400" b="1" smtClean="0">
                <a:latin typeface="Courier New" charset="0"/>
              </a:rPr>
              <a:t>rcvBuffer</a:t>
            </a:r>
            <a:r>
              <a:rPr lang="en-US" sz="1400" smtClean="0"/>
              <a:t> size</a:t>
            </a:r>
          </a:p>
          <a:p>
            <a:pPr lvl="1" algn="l">
              <a:defRPr/>
            </a:pPr>
            <a:r>
              <a:rPr lang="en-US" sz="1400" smtClean="0"/>
              <a:t>   at server,client </a:t>
            </a:r>
          </a:p>
          <a:p>
            <a:pPr lvl="1" algn="l">
              <a:defRPr/>
            </a:pPr>
            <a:r>
              <a:rPr lang="en-US" sz="1400" smtClean="0"/>
              <a:t>           </a:t>
            </a:r>
          </a:p>
        </p:txBody>
      </p:sp>
      <p:grpSp>
        <p:nvGrpSpPr>
          <p:cNvPr id="80919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26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  newSocket("hostname","port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80929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80964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65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80930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80932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34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935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0937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0939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0942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0943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0944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46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947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49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64D97A1-ACAA-47A5-8360-B06E9BED4BA1}" type="slidenum">
              <a:rPr lang="en-US" sz="1200" smtClean="0"/>
              <a:pPr>
                <a:defRPr/>
              </a:pPr>
              <a:t>78</a:t>
            </a:fld>
            <a:endParaRPr lang="en-US" sz="1200" smtClean="0"/>
          </a:p>
        </p:txBody>
      </p:sp>
      <p:sp>
        <p:nvSpPr>
          <p:cNvPr id="79876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0" y="1674813"/>
            <a:ext cx="4014788" cy="25034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mtClean="0">
                <a:ea typeface="ＭＳ Ｐゴシック" pitchFamily="34" charset="-128"/>
              </a:rPr>
              <a:t> will 2-way handshake always work in network?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variable delays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retransmitted messages (e.g. req_conn(x)) due to message loss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message reordering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see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other side</a:t>
            </a: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1925" name="Picture 62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3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541338" y="1335088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/>
              <a:t>2-way handshake:</a:t>
            </a: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5" name="Text Box 55"/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mtClean="0"/>
              <a:t>Let</a:t>
            </a:r>
            <a:r>
              <a:rPr lang="ja-JP" altLang="en-US" smtClean="0"/>
              <a:t>’</a:t>
            </a:r>
            <a:r>
              <a:rPr lang="en-US" altLang="ja-JP" smtClean="0"/>
              <a:t>s talk</a:t>
            </a:r>
            <a:endParaRPr lang="en-US" smtClean="0"/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OK</a:t>
            </a: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2" name="Text Box 72"/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/>
              <a:t>choose x</a:t>
            </a:r>
          </a:p>
          <a:p>
            <a:pPr algn="r">
              <a:defRPr/>
            </a:pPr>
            <a:endParaRPr lang="en-US" smtClean="0"/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req_conn(x)</a:t>
            </a: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acc_conn(x)</a:t>
            </a:r>
          </a:p>
        </p:txBody>
      </p:sp>
      <p:pic>
        <p:nvPicPr>
          <p:cNvPr id="81954" name="Picture 90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Agreeing to establish a connection</a:t>
            </a:r>
          </a:p>
        </p:txBody>
      </p:sp>
      <p:grpSp>
        <p:nvGrpSpPr>
          <p:cNvPr id="81956" name="Group 92"/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81991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2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81957" name="Group 95"/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81959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61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1962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1964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1966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1969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1970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1971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73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1974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76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1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E065C40-22E1-4BF1-9ECC-706AC75E156B}" type="slidenum">
              <a:rPr lang="en-US" sz="1200" smtClean="0"/>
              <a:pPr>
                <a:defRPr/>
              </a:pPr>
              <a:t>79</a:t>
            </a:fld>
            <a:endParaRPr lang="en-US" sz="1200" smtClean="0"/>
          </a:p>
        </p:txBody>
      </p:sp>
      <p:pic>
        <p:nvPicPr>
          <p:cNvPr id="82948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Agreeing to establish a connection</a:t>
            </a:r>
            <a:endParaRPr lang="en-US">
              <a:cs typeface="+mj-cs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595313" y="107632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/>
              <a:t>2-way handshake failure scenarios:</a:t>
            </a:r>
          </a:p>
        </p:txBody>
      </p:sp>
      <p:sp>
        <p:nvSpPr>
          <p:cNvPr id="80903" name="Line 25"/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04" name="Line 39"/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3311" name="Group 95"/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81035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req_conn(x)</a:t>
              </a:r>
            </a:p>
            <a:p>
              <a:pPr algn="r">
                <a:defRPr/>
              </a:pPr>
              <a:endParaRPr lang="en-US" smtClean="0"/>
            </a:p>
          </p:txBody>
        </p:sp>
        <p:sp>
          <p:nvSpPr>
            <p:cNvPr id="83085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1037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38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088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42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req_conn(x)</a:t>
                </a:r>
              </a:p>
            </p:txBody>
          </p:sp>
        </p:grpSp>
        <p:sp>
          <p:nvSpPr>
            <p:cNvPr id="81040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half open connection!</a:t>
              </a:r>
            </a:p>
            <a:p>
              <a:pPr>
                <a:defRPr/>
              </a:pPr>
              <a:r>
                <a:rPr lang="en-US" smtClean="0"/>
                <a:t>(no client!)</a:t>
              </a:r>
            </a:p>
          </p:txBody>
        </p:sp>
      </p:grpSp>
      <p:grpSp>
        <p:nvGrpSpPr>
          <p:cNvPr id="393309" name="Group 93"/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8103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3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client terminates</a:t>
              </a:r>
            </a:p>
          </p:txBody>
        </p:sp>
        <p:sp>
          <p:nvSpPr>
            <p:cNvPr id="8103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forgets x</a:t>
              </a:r>
            </a:p>
          </p:txBody>
        </p:sp>
        <p:sp>
          <p:nvSpPr>
            <p:cNvPr id="81034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 smtClean="0"/>
                <a:t>connection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 smtClean="0"/>
                <a:t>x completes</a:t>
              </a:r>
            </a:p>
          </p:txBody>
        </p:sp>
      </p:grpSp>
      <p:grpSp>
        <p:nvGrpSpPr>
          <p:cNvPr id="393315" name="Group 99"/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81020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req_conn(x)</a:t>
              </a:r>
            </a:p>
            <a:p>
              <a:pPr algn="r">
                <a:defRPr/>
              </a:pPr>
              <a:endParaRPr lang="en-US" smtClean="0"/>
            </a:p>
          </p:txBody>
        </p:sp>
        <p:sp>
          <p:nvSpPr>
            <p:cNvPr id="83070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1022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23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4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5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83075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1027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8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data(x+1)</a:t>
              </a:r>
            </a:p>
          </p:txBody>
        </p:sp>
        <p:sp>
          <p:nvSpPr>
            <p:cNvPr id="81029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data(x+1)</a:t>
              </a:r>
            </a:p>
            <a:p>
              <a:pPr algn="r">
                <a:defRPr/>
              </a:pPr>
              <a:endParaRPr lang="en-US" smtClean="0"/>
            </a:p>
          </p:txBody>
        </p:sp>
        <p:sp>
          <p:nvSpPr>
            <p:cNvPr id="81030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data(x+1)</a:t>
              </a:r>
            </a:p>
          </p:txBody>
        </p:sp>
      </p:grpSp>
      <p:grpSp>
        <p:nvGrpSpPr>
          <p:cNvPr id="82956" name="Group 102"/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80971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choose x</a:t>
              </a:r>
            </a:p>
            <a:p>
              <a:pPr algn="r">
                <a:defRPr/>
              </a:pPr>
              <a:endParaRPr lang="en-US" smtClean="0"/>
            </a:p>
          </p:txBody>
        </p:sp>
        <p:sp>
          <p:nvSpPr>
            <p:cNvPr id="80972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3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4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5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80976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7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8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9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80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3030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19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acc_conn(x)</a:t>
                </a:r>
              </a:p>
            </p:txBody>
          </p:sp>
        </p:grpSp>
        <p:grpSp>
          <p:nvGrpSpPr>
            <p:cNvPr id="83031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83065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66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032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83033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85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035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036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88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3038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0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3040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3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2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93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3043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1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3044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3045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09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7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047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048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000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050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002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3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4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5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006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7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93368" name="Group 152"/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80910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1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mtClean="0"/>
                <a:t>client terminates</a:t>
              </a:r>
            </a:p>
          </p:txBody>
        </p:sp>
        <p:sp>
          <p:nvSpPr>
            <p:cNvPr id="80912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3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4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5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16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7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choose x</a:t>
              </a:r>
            </a:p>
            <a:p>
              <a:pPr algn="r">
                <a:defRPr/>
              </a:pPr>
              <a:endParaRPr lang="en-US" smtClean="0"/>
            </a:p>
          </p:txBody>
        </p:sp>
        <p:sp>
          <p:nvSpPr>
            <p:cNvPr id="80918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9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0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80921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22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2972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70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acc_conn(x)</a:t>
                </a:r>
              </a:p>
            </p:txBody>
          </p:sp>
        </p:grpSp>
        <p:sp>
          <p:nvSpPr>
            <p:cNvPr id="80924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5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6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data(x+1)</a:t>
              </a:r>
            </a:p>
          </p:txBody>
        </p:sp>
        <p:sp>
          <p:nvSpPr>
            <p:cNvPr id="80927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8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data(x+1)</a:t>
              </a:r>
            </a:p>
          </p:txBody>
        </p:sp>
        <p:grpSp>
          <p:nvGrpSpPr>
            <p:cNvPr id="82978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80967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68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 smtClean="0"/>
                  <a:t>connection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 smtClean="0"/>
                  <a:t>x completes</a:t>
                </a:r>
              </a:p>
            </p:txBody>
          </p:sp>
        </p:grpSp>
        <p:sp>
          <p:nvSpPr>
            <p:cNvPr id="80930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mtClean="0"/>
                <a:t>forgets x</a:t>
              </a:r>
            </a:p>
          </p:txBody>
        </p:sp>
        <p:grpSp>
          <p:nvGrpSpPr>
            <p:cNvPr id="82980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83014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15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2981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82982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34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984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85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37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2987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39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2989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1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42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2992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0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2993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2994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58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6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996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997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49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999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951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2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3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4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0955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6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2C17C1F-199F-4BDF-B1C3-AF9FCDCF6FD2}" type="slidenum">
              <a:rPr lang="en-US" sz="1200" smtClean="0"/>
              <a:pPr>
                <a:defRPr/>
              </a:pPr>
              <a:t>8</a:t>
            </a:fld>
            <a:endParaRPr lang="en-US" sz="1200" smtClean="0"/>
          </a:p>
        </p:txBody>
      </p:sp>
      <p:pic>
        <p:nvPicPr>
          <p:cNvPr id="10244" name="Picture 17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10373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smtClean="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smtClean="0"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369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5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10251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52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53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54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55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256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57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258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259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0260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63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10265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266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67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68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69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70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71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72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273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74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75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76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277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278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0279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10281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282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283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84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</a:endParaRPr>
          </a:p>
        </p:txBody>
      </p:sp>
      <p:sp>
        <p:nvSpPr>
          <p:cNvPr id="10285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86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287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88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89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90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291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292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0293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10295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296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297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98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6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3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302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0340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1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303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0338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39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304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0306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08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09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311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313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316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17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318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20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21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23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6D3D8E87-4A11-4547-AF9A-3DA4611C014C}" type="slidenum">
              <a:rPr lang="en-US" sz="1200" smtClean="0"/>
              <a:pPr>
                <a:defRPr/>
              </a:pPr>
              <a:t>80</a:t>
            </a:fld>
            <a:endParaRPr lang="en-US" sz="1200" smtClean="0"/>
          </a:p>
        </p:txBody>
      </p:sp>
      <p:pic>
        <p:nvPicPr>
          <p:cNvPr id="83972" name="Picture 8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TCP 3-way handshake</a:t>
            </a:r>
            <a:endParaRPr lang="en-US">
              <a:cs typeface="+mj-cs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SYNbit=1, Seq=x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SYNbit=1, Seq=y</a:t>
              </a:r>
            </a:p>
            <a:p>
              <a:pPr>
                <a:defRPr/>
              </a:pPr>
              <a:r>
                <a:rPr lang="en-US" smtClean="0"/>
                <a:t>ACKbit=1; ACKnum=x+1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ACKbit=1, ACKnum=y+1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3984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 smtClean="0">
                  <a:solidFill>
                    <a:srgbClr val="000099"/>
                  </a:solidFill>
                </a:rPr>
                <a:t>client state</a:t>
              </a:r>
            </a:p>
            <a:p>
              <a:pPr algn="r">
                <a:defRPr/>
              </a:pPr>
              <a:endParaRPr 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 smtClean="0">
                  <a:solidFill>
                    <a:srgbClr val="000099"/>
                  </a:solidFill>
                </a:rPr>
                <a:t>server state</a:t>
              </a:r>
            </a:p>
            <a:p>
              <a:pPr algn="r">
                <a:defRPr/>
              </a:pPr>
              <a:endParaRPr 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LISTEN</a:t>
              </a:r>
            </a:p>
          </p:txBody>
        </p:sp>
        <p:grpSp>
          <p:nvGrpSpPr>
            <p:cNvPr id="83990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4024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4025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83991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83992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994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995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3997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3999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84002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4003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4004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4006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007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4009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BEE8511-1B3D-4F3C-8757-52371D74EE0E}" type="slidenum">
              <a:rPr lang="en-US" sz="1200" smtClean="0"/>
              <a:pPr>
                <a:defRPr/>
              </a:pPr>
              <a:t>81</a:t>
            </a:fld>
            <a:endParaRPr lang="en-US" sz="12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TCP 3-way handshake: FSM</a:t>
            </a:r>
            <a:endParaRPr lang="en-US">
              <a:cs typeface="+mj-cs"/>
            </a:endParaRPr>
          </a:p>
        </p:txBody>
      </p:sp>
      <p:pic>
        <p:nvPicPr>
          <p:cNvPr id="84997" name="Picture 4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82708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998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grpSp>
        <p:nvGrpSpPr>
          <p:cNvPr id="85001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listen</a:t>
            </a:r>
          </a:p>
        </p:txBody>
      </p:sp>
      <p:grpSp>
        <p:nvGrpSpPr>
          <p:cNvPr id="85003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rcvd</a:t>
            </a:r>
          </a:p>
        </p:txBody>
      </p:sp>
      <p:grpSp>
        <p:nvGrpSpPr>
          <p:cNvPr id="85005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sent</a:t>
            </a:r>
          </a:p>
        </p:txBody>
      </p:sp>
      <p:grpSp>
        <p:nvGrpSpPr>
          <p:cNvPr id="85007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SYN(seq=x)</a:t>
            </a:r>
          </a:p>
        </p:txBody>
      </p:sp>
      <p:sp>
        <p:nvSpPr>
          <p:cNvPr id="85012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5016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SYNACK(seq=y,ACKnum=x+1)</a:t>
            </a:r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create new socket for </a:t>
            </a:r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communication back to client</a:t>
            </a:r>
          </a:p>
        </p:txBody>
      </p:sp>
      <p:sp>
        <p:nvSpPr>
          <p:cNvPr id="85020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5021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SYNACK(seq=y,ACKnum=x+1)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5EB815FD-AD6E-46DB-82C3-D22A06036B54}" type="slidenum">
              <a:rPr lang="en-US" sz="1200" smtClean="0"/>
              <a:pPr>
                <a:defRPr/>
              </a:pPr>
              <a:t>82</a:t>
            </a:fld>
            <a:endParaRPr lang="en-US" sz="1200" smtClean="0"/>
          </a:p>
        </p:txBody>
      </p:sp>
      <p:pic>
        <p:nvPicPr>
          <p:cNvPr id="86020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simultaneous FIN exchanges can be handled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A440858-8977-4C7D-8472-E1617F0A2DDD}" type="slidenum">
              <a:rPr lang="en-US" sz="1200" smtClean="0"/>
              <a:pPr>
                <a:defRPr/>
              </a:pPr>
              <a:t>83</a:t>
            </a:fld>
            <a:endParaRPr lang="en-US" sz="1200" smtClean="0"/>
          </a:p>
        </p:txBody>
      </p:sp>
      <p:pic>
        <p:nvPicPr>
          <p:cNvPr id="87044" name="Picture 6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ACKbit=1; ACKnum=x+1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data</a:t>
              </a:r>
            </a:p>
          </p:txBody>
        </p:sp>
        <p:grpSp>
          <p:nvGrpSpPr>
            <p:cNvPr id="87118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 smtClean="0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i="1" smtClean="0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 smtClean="0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i="1" smtClean="0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ESTAB</a:t>
            </a:r>
          </a:p>
        </p:txBody>
      </p:sp>
      <p:grpSp>
        <p:nvGrpSpPr>
          <p:cNvPr id="87063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87098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99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87064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87066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7068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069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7071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7073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87076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7077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7078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7080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081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7083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A18799C-8A17-4869-9AED-DB5A514CFB7E}" type="slidenum">
              <a:rPr lang="en-US" sz="1200" smtClean="0"/>
              <a:pPr>
                <a:defRPr/>
              </a:pPr>
              <a:t>84</a:t>
            </a:fld>
            <a:endParaRPr lang="en-US" sz="1200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88071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159D758-63FA-4C29-8862-209D0EC91131}" type="slidenum">
              <a:rPr lang="en-US" sz="1200" smtClean="0"/>
              <a:pPr>
                <a:defRPr/>
              </a:pPr>
              <a:t>85</a:t>
            </a:fld>
            <a:endParaRPr 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congestion</a:t>
            </a:r>
            <a:r>
              <a:rPr lang="en-US" sz="3200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informally: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too many sources sending too much data too fast for </a:t>
            </a:r>
            <a:r>
              <a:rPr lang="en-US" altLang="ja-JP" i="1" smtClean="0">
                <a:solidFill>
                  <a:srgbClr val="000099"/>
                </a:solidFill>
                <a:ea typeface="ＭＳ Ｐゴシック" pitchFamily="34" charset="-128"/>
              </a:rPr>
              <a:t>network</a:t>
            </a:r>
            <a:r>
              <a:rPr lang="en-US" altLang="ja-JP" smtClean="0">
                <a:ea typeface="ＭＳ Ｐゴシック" pitchFamily="34" charset="-128"/>
              </a:rPr>
              <a:t> to handle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different from flow control!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manifestations: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lost packets (buffer overflow at routers)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long delays (queueing in router buffers)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a top-10 problem!</a:t>
            </a:r>
          </a:p>
          <a:p>
            <a:pPr>
              <a:defRPr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9093" name="Picture 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Principles of congestion control</a:t>
            </a:r>
            <a:endParaRPr lang="en-US">
              <a:cs typeface="+mj-cs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5137741-DEB5-4F65-A2E1-B45172CC2B83}" type="slidenum">
              <a:rPr lang="en-US" sz="1200" smtClean="0"/>
              <a:pPr>
                <a:defRPr/>
              </a:pPr>
              <a:t>86</a:t>
            </a:fld>
            <a:endParaRPr lang="en-US" sz="1200" smtClean="0"/>
          </a:p>
        </p:txBody>
      </p:sp>
      <p:sp>
        <p:nvSpPr>
          <p:cNvPr id="90116" name="Freeform 9"/>
          <p:cNvSpPr>
            <a:spLocks/>
          </p:cNvSpPr>
          <p:nvPr/>
        </p:nvSpPr>
        <p:spPr bwMode="auto">
          <a:xfrm flipH="1">
            <a:off x="4232275" y="164782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0117" name="Group 124"/>
          <p:cNvGrpSpPr>
            <a:grpSpLocks/>
          </p:cNvGrpSpPr>
          <p:nvPr/>
        </p:nvGrpSpPr>
        <p:grpSpPr bwMode="auto"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90290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291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90118" name="Picture 12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9" name="Freeform 3"/>
          <p:cNvSpPr>
            <a:spLocks/>
          </p:cNvSpPr>
          <p:nvPr/>
        </p:nvSpPr>
        <p:spPr bwMode="auto">
          <a:xfrm>
            <a:off x="8216900" y="284003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20" name="Freeform 6"/>
          <p:cNvSpPr>
            <a:spLocks/>
          </p:cNvSpPr>
          <p:nvPr/>
        </p:nvSpPr>
        <p:spPr bwMode="auto">
          <a:xfrm>
            <a:off x="8593138" y="185896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21" name="Freeform 12"/>
          <p:cNvSpPr>
            <a:spLocks/>
          </p:cNvSpPr>
          <p:nvPr/>
        </p:nvSpPr>
        <p:spPr bwMode="auto">
          <a:xfrm flipH="1">
            <a:off x="3357563" y="258921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1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514475"/>
            <a:ext cx="3152775" cy="19383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two senders, two receivers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one router, infinite buffers 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output link capacity: R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no retransmission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1430338" y="5802313"/>
            <a:ext cx="3297237" cy="784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maximum per-connection throughput: R/2</a:t>
            </a:r>
          </a:p>
        </p:txBody>
      </p:sp>
      <p:sp>
        <p:nvSpPr>
          <p:cNvPr id="90125" name="Oval 18"/>
          <p:cNvSpPr>
            <a:spLocks noChangeArrowheads="1"/>
          </p:cNvSpPr>
          <p:nvPr/>
        </p:nvSpPr>
        <p:spPr bwMode="auto"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0126" name="Line 19"/>
          <p:cNvSpPr>
            <a:spLocks noChangeShapeType="1"/>
          </p:cNvSpPr>
          <p:nvPr/>
        </p:nvSpPr>
        <p:spPr bwMode="auto">
          <a:xfrm>
            <a:off x="5635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0127" name="Line 20"/>
          <p:cNvSpPr>
            <a:spLocks noChangeShapeType="1"/>
          </p:cNvSpPr>
          <p:nvPr/>
        </p:nvSpPr>
        <p:spPr bwMode="auto">
          <a:xfrm>
            <a:off x="6699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0128" name="Rectangle 21"/>
          <p:cNvSpPr>
            <a:spLocks noChangeArrowheads="1"/>
          </p:cNvSpPr>
          <p:nvPr/>
        </p:nvSpPr>
        <p:spPr bwMode="auto"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0129" name="Rectangle 22"/>
          <p:cNvSpPr>
            <a:spLocks noChangeArrowheads="1"/>
          </p:cNvSpPr>
          <p:nvPr/>
        </p:nvSpPr>
        <p:spPr bwMode="auto"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0130" name="Oval 23"/>
          <p:cNvSpPr>
            <a:spLocks noChangeArrowheads="1"/>
          </p:cNvSpPr>
          <p:nvPr/>
        </p:nvSpPr>
        <p:spPr bwMode="auto"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0131" name="Group 24"/>
          <p:cNvGrpSpPr>
            <a:grpSpLocks/>
          </p:cNvGrpSpPr>
          <p:nvPr/>
        </p:nvGrpSpPr>
        <p:grpSpPr bwMode="auto"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90287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288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289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0132" name="Group 28"/>
          <p:cNvGrpSpPr>
            <a:grpSpLocks/>
          </p:cNvGrpSpPr>
          <p:nvPr/>
        </p:nvGrpSpPr>
        <p:grpSpPr bwMode="auto"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90284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285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286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0133" name="Text Box 32"/>
          <p:cNvSpPr txBox="1">
            <a:spLocks noChangeArrowheads="1"/>
          </p:cNvSpPr>
          <p:nvPr/>
        </p:nvSpPr>
        <p:spPr bwMode="auto">
          <a:xfrm>
            <a:off x="5881688" y="2178050"/>
            <a:ext cx="14239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200">
                <a:solidFill>
                  <a:schemeClr val="tx2"/>
                </a:solidFill>
                <a:latin typeface="Arial" charset="0"/>
              </a:rPr>
              <a:t>unlimited shared output link buffers</a:t>
            </a:r>
          </a:p>
        </p:txBody>
      </p:sp>
      <p:sp>
        <p:nvSpPr>
          <p:cNvPr id="90134" name="Line 33"/>
          <p:cNvSpPr>
            <a:spLocks noChangeShapeType="1"/>
          </p:cNvSpPr>
          <p:nvPr/>
        </p:nvSpPr>
        <p:spPr bwMode="auto">
          <a:xfrm flipH="1">
            <a:off x="451961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35" name="Line 34"/>
          <p:cNvSpPr>
            <a:spLocks noChangeShapeType="1"/>
          </p:cNvSpPr>
          <p:nvPr/>
        </p:nvSpPr>
        <p:spPr bwMode="auto">
          <a:xfrm flipH="1">
            <a:off x="5005388" y="272256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0136" name="Group 35"/>
          <p:cNvGrpSpPr>
            <a:grpSpLocks/>
          </p:cNvGrpSpPr>
          <p:nvPr/>
        </p:nvGrpSpPr>
        <p:grpSpPr bwMode="auto"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90278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9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80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81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82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83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0137" name="Text Box 42"/>
          <p:cNvSpPr txBox="1">
            <a:spLocks noChangeArrowheads="1"/>
          </p:cNvSpPr>
          <p:nvPr/>
        </p:nvSpPr>
        <p:spPr bwMode="auto">
          <a:xfrm>
            <a:off x="3784600" y="1863725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A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0138" name="Text Box 43"/>
          <p:cNvSpPr txBox="1">
            <a:spLocks noChangeArrowheads="1"/>
          </p:cNvSpPr>
          <p:nvPr/>
        </p:nvSpPr>
        <p:spPr bwMode="auto">
          <a:xfrm>
            <a:off x="3054350" y="1136650"/>
            <a:ext cx="2132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original data: </a:t>
            </a:r>
            <a:r>
              <a:rPr lang="en-US" sz="240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CC0000"/>
                </a:solidFill>
                <a:latin typeface="Arial" charset="0"/>
              </a:rPr>
              <a:t> </a:t>
            </a:r>
            <a:endParaRPr lang="en-US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0139" name="Line 44"/>
          <p:cNvSpPr>
            <a:spLocks noChangeShapeType="1"/>
          </p:cNvSpPr>
          <p:nvPr/>
        </p:nvSpPr>
        <p:spPr bwMode="auto">
          <a:xfrm flipH="1">
            <a:off x="4081463" y="357981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0140" name="Group 45"/>
          <p:cNvGrpSpPr>
            <a:grpSpLocks/>
          </p:cNvGrpSpPr>
          <p:nvPr/>
        </p:nvGrpSpPr>
        <p:grpSpPr bwMode="auto"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90272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3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4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5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6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7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0141" name="Text Box 52"/>
          <p:cNvSpPr txBox="1">
            <a:spLocks noChangeArrowheads="1"/>
          </p:cNvSpPr>
          <p:nvPr/>
        </p:nvSpPr>
        <p:spPr bwMode="auto">
          <a:xfrm>
            <a:off x="2701925" y="3413125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B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0142" name="Line 53"/>
          <p:cNvSpPr>
            <a:spLocks noChangeShapeType="1"/>
          </p:cNvSpPr>
          <p:nvPr/>
        </p:nvSpPr>
        <p:spPr bwMode="auto">
          <a:xfrm flipH="1">
            <a:off x="5005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43" name="Line 54"/>
          <p:cNvSpPr>
            <a:spLocks noChangeShapeType="1"/>
          </p:cNvSpPr>
          <p:nvPr/>
        </p:nvSpPr>
        <p:spPr bwMode="auto">
          <a:xfrm flipH="1">
            <a:off x="6624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44" name="Line 55"/>
          <p:cNvSpPr>
            <a:spLocks noChangeShapeType="1"/>
          </p:cNvSpPr>
          <p:nvPr/>
        </p:nvSpPr>
        <p:spPr bwMode="auto">
          <a:xfrm flipH="1">
            <a:off x="674846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45" name="Line 57"/>
          <p:cNvSpPr>
            <a:spLocks noChangeShapeType="1"/>
          </p:cNvSpPr>
          <p:nvPr/>
        </p:nvSpPr>
        <p:spPr bwMode="auto">
          <a:xfrm flipH="1">
            <a:off x="7642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0146" name="Group 58"/>
          <p:cNvGrpSpPr>
            <a:grpSpLocks/>
          </p:cNvGrpSpPr>
          <p:nvPr/>
        </p:nvGrpSpPr>
        <p:grpSpPr bwMode="auto"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9026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7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0147" name="Group 65"/>
          <p:cNvGrpSpPr>
            <a:grpSpLocks/>
          </p:cNvGrpSpPr>
          <p:nvPr/>
        </p:nvGrpSpPr>
        <p:grpSpPr bwMode="auto"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90260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1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2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3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4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65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0148" name="Oval 72"/>
          <p:cNvSpPr>
            <a:spLocks noChangeArrowheads="1"/>
          </p:cNvSpPr>
          <p:nvPr/>
        </p:nvSpPr>
        <p:spPr bwMode="auto"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49" name="Oval 73"/>
          <p:cNvSpPr>
            <a:spLocks noChangeArrowheads="1"/>
          </p:cNvSpPr>
          <p:nvPr/>
        </p:nvSpPr>
        <p:spPr bwMode="auto"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150" name="Line 74"/>
          <p:cNvSpPr>
            <a:spLocks noChangeShapeType="1"/>
          </p:cNvSpPr>
          <p:nvPr/>
        </p:nvSpPr>
        <p:spPr bwMode="auto">
          <a:xfrm>
            <a:off x="4370388" y="1539875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0151" name="Text Box 75"/>
          <p:cNvSpPr txBox="1">
            <a:spLocks noChangeArrowheads="1"/>
          </p:cNvSpPr>
          <p:nvPr/>
        </p:nvSpPr>
        <p:spPr bwMode="auto">
          <a:xfrm>
            <a:off x="6827838" y="1217613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throughput:</a:t>
            </a:r>
            <a:r>
              <a:rPr lang="en-US" sz="240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sz="240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out</a:t>
            </a:r>
            <a:endParaRPr lang="en-US" sz="24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90152" name="Line 76"/>
          <p:cNvSpPr>
            <a:spLocks noChangeShapeType="1"/>
          </p:cNvSpPr>
          <p:nvPr/>
        </p:nvSpPr>
        <p:spPr bwMode="auto">
          <a:xfrm>
            <a:off x="7672388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0153" name="Line 77"/>
          <p:cNvSpPr>
            <a:spLocks noChangeShapeType="1"/>
          </p:cNvSpPr>
          <p:nvPr/>
        </p:nvSpPr>
        <p:spPr bwMode="auto">
          <a:xfrm flipH="1">
            <a:off x="6424613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0154" name="Group 78"/>
          <p:cNvGrpSpPr>
            <a:grpSpLocks/>
          </p:cNvGrpSpPr>
          <p:nvPr/>
        </p:nvGrpSpPr>
        <p:grpSpPr bwMode="auto"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90249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0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158 w 855"/>
                <a:gd name="T3" fmla="*/ 0 h 390"/>
                <a:gd name="T4" fmla="*/ 158 w 855"/>
                <a:gd name="T5" fmla="*/ 316 h 390"/>
                <a:gd name="T6" fmla="*/ 8 w 855"/>
                <a:gd name="T7" fmla="*/ 316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1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2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3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4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5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6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7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8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259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0155" name="Freeform 90"/>
          <p:cNvSpPr>
            <a:spLocks/>
          </p:cNvSpPr>
          <p:nvPr/>
        </p:nvSpPr>
        <p:spPr bwMode="auto">
          <a:xfrm>
            <a:off x="3900488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0156" name="Freeform 91"/>
          <p:cNvSpPr>
            <a:spLocks/>
          </p:cNvSpPr>
          <p:nvPr/>
        </p:nvSpPr>
        <p:spPr bwMode="auto">
          <a:xfrm>
            <a:off x="4843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0157" name="Group 107"/>
          <p:cNvGrpSpPr>
            <a:grpSpLocks/>
          </p:cNvGrpSpPr>
          <p:nvPr/>
        </p:nvGrpSpPr>
        <p:grpSpPr bwMode="auto"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88189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0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1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1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8193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4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5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88196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88197" name="Text Box 102"/>
            <p:cNvSpPr txBox="1">
              <a:spLocks noChangeArrowheads="1"/>
            </p:cNvSpPr>
            <p:nvPr/>
          </p:nvSpPr>
          <p:spPr bwMode="auto">
            <a:xfrm rot="-5400000">
              <a:off x="829" y="284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out</a:t>
              </a:r>
            </a:p>
          </p:txBody>
        </p:sp>
        <p:sp>
          <p:nvSpPr>
            <p:cNvPr id="88198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in</a:t>
              </a:r>
            </a:p>
          </p:txBody>
        </p:sp>
        <p:sp>
          <p:nvSpPr>
            <p:cNvPr id="88199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0158" name="Group 120"/>
          <p:cNvGrpSpPr>
            <a:grpSpLocks/>
          </p:cNvGrpSpPr>
          <p:nvPr/>
        </p:nvGrpSpPr>
        <p:grpSpPr bwMode="auto"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88181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2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3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3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8185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6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88187" name="Text Box 117"/>
            <p:cNvSpPr txBox="1">
              <a:spLocks noChangeArrowheads="1"/>
            </p:cNvSpPr>
            <p:nvPr/>
          </p:nvSpPr>
          <p:spPr bwMode="auto">
            <a:xfrm rot="-5400000">
              <a:off x="4065" y="3104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Arial" charset="0"/>
                </a:rPr>
                <a:t>delay</a:t>
              </a:r>
              <a:endParaRPr lang="en-US" sz="2000" baseline="-25000" smtClean="0">
                <a:latin typeface="Arial" charset="0"/>
              </a:endParaRPr>
            </a:p>
          </p:txBody>
        </p:sp>
        <p:sp>
          <p:nvSpPr>
            <p:cNvPr id="88188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in</a:t>
              </a: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4814888" y="5786438"/>
            <a:ext cx="36036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large delays as arrival rate, </a:t>
            </a:r>
            <a:r>
              <a:rPr lang="en-US" sz="2000">
                <a:latin typeface="Symbol" charset="0"/>
                <a:ea typeface="ＭＳ Ｐゴシック" charset="0"/>
              </a:rPr>
              <a:t>l</a:t>
            </a:r>
            <a:r>
              <a:rPr lang="en-US" sz="2000" baseline="-25000">
                <a:latin typeface="Gill Sans MT" charset="0"/>
                <a:ea typeface="ＭＳ Ｐゴシック" charset="0"/>
              </a:rPr>
              <a:t>in</a:t>
            </a:r>
            <a:r>
              <a:rPr lang="en-US" sz="2000">
                <a:latin typeface="Gill Sans MT" charset="0"/>
                <a:ea typeface="ＭＳ Ｐゴシック" charset="0"/>
              </a:rPr>
              <a:t>, approaches capacity</a:t>
            </a:r>
          </a:p>
        </p:txBody>
      </p:sp>
      <p:grpSp>
        <p:nvGrpSpPr>
          <p:cNvPr id="90160" name="Group 127"/>
          <p:cNvGrpSpPr>
            <a:grpSpLocks/>
          </p:cNvGrpSpPr>
          <p:nvPr/>
        </p:nvGrpSpPr>
        <p:grpSpPr bwMode="auto"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90198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50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00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01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53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203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80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5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205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8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7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58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208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6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09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0210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4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62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12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13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65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15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67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8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9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0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71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2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0161" name="Group 160"/>
          <p:cNvGrpSpPr>
            <a:grpSpLocks/>
          </p:cNvGrpSpPr>
          <p:nvPr/>
        </p:nvGrpSpPr>
        <p:grpSpPr bwMode="auto"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90196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97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0162" name="Group 163"/>
          <p:cNvGrpSpPr>
            <a:grpSpLocks/>
          </p:cNvGrpSpPr>
          <p:nvPr/>
        </p:nvGrpSpPr>
        <p:grpSpPr bwMode="auto"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90164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16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66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67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19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169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6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1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171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4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3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24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0174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2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75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0176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0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8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78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79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31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81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8133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4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5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6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37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8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33E6DE58-8D24-44AA-945E-80BD28B6EB0E}" type="slidenum">
              <a:rPr lang="en-US" sz="1200" smtClean="0"/>
              <a:pPr>
                <a:defRPr/>
              </a:pPr>
              <a:t>87</a:t>
            </a:fld>
            <a:endParaRPr lang="en-US" sz="1200" smtClean="0"/>
          </a:p>
        </p:txBody>
      </p:sp>
      <p:sp>
        <p:nvSpPr>
          <p:cNvPr id="91140" name="Freeform 247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1141" name="Group 322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91295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296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91142" name="Freeform 254"/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1143" name="Freeform 243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135063"/>
            <a:ext cx="7975600" cy="1905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one router, </a:t>
            </a:r>
            <a:r>
              <a:rPr lang="en-US" i="1">
                <a:solidFill>
                  <a:srgbClr val="000099"/>
                </a:solidFill>
                <a:cs typeface="+mn-cs"/>
              </a:rPr>
              <a:t>finite</a:t>
            </a:r>
            <a:r>
              <a:rPr lang="en-US">
                <a:cs typeface="+mn-cs"/>
              </a:rPr>
              <a:t> buffers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sender retransmission of timed-out packet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application-layer input = application-layer output:</a:t>
            </a:r>
            <a:r>
              <a:rPr lang="en-US">
                <a:latin typeface="Symbol" charset="0"/>
              </a:rPr>
              <a:t> l</a:t>
            </a:r>
            <a:r>
              <a:rPr lang="en-US" baseline="-25000">
                <a:latin typeface="Arial" charset="0"/>
              </a:rPr>
              <a:t>in </a:t>
            </a:r>
            <a:r>
              <a:rPr lang="en-US">
                <a:latin typeface="Arial" charset="0"/>
              </a:rPr>
              <a:t>= </a:t>
            </a:r>
            <a:r>
              <a:rPr lang="en-US">
                <a:latin typeface="Symbol" charset="0"/>
              </a:rPr>
              <a:t>l</a:t>
            </a:r>
            <a:r>
              <a:rPr lang="en-US" baseline="-25000">
                <a:latin typeface="Arial" charset="0"/>
              </a:rPr>
              <a:t>out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transport-layer input includes </a:t>
            </a:r>
            <a:r>
              <a:rPr lang="en-US" i="1"/>
              <a:t>retransmissions </a:t>
            </a:r>
            <a:r>
              <a:rPr lang="en-US"/>
              <a:t>:</a:t>
            </a:r>
            <a:r>
              <a:rPr lang="en-US">
                <a:latin typeface="Symbol" charset="0"/>
              </a:rPr>
              <a:t> l</a:t>
            </a:r>
            <a:r>
              <a:rPr lang="en-US" baseline="-25000">
                <a:latin typeface="Arial" charset="0"/>
              </a:rPr>
              <a:t>in </a:t>
            </a:r>
            <a:r>
              <a:rPr lang="en-US">
                <a:latin typeface="Arial" charset="0"/>
              </a:rPr>
              <a:t>   </a:t>
            </a:r>
            <a:r>
              <a:rPr lang="en-US">
                <a:latin typeface="Symbol" charset="0"/>
              </a:rPr>
              <a:t>l</a:t>
            </a:r>
            <a:r>
              <a:rPr lang="en-US" baseline="-25000">
                <a:latin typeface="Arial" charset="0"/>
              </a:rPr>
              <a:t>in</a:t>
            </a:r>
            <a:endParaRPr lang="en-US" i="1"/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91145" name="Oval 3"/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46" name="Line 4"/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47" name="Line 5"/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48" name="Rectangle 6"/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49" name="Rectangle 7"/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50" name="Oval 8"/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1151" name="Group 9"/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91292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1293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1294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1152" name="Line 13"/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53" name="Line 14"/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54" name="Line 15"/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55" name="Text Box 16"/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56" name="Line 17"/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57" name="Line 18"/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1158" name="Group 59"/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91286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7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8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9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90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91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1159" name="Text Box 66"/>
          <p:cNvSpPr txBox="1">
            <a:spLocks noChangeArrowheads="1"/>
          </p:cNvSpPr>
          <p:nvPr/>
        </p:nvSpPr>
        <p:spPr bwMode="auto">
          <a:xfrm>
            <a:off x="2287588" y="4654550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60" name="Text Box 67"/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61" name="Line 68"/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1162" name="Group 109"/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91280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1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2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3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4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85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1163" name="Text Box 116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64" name="Line 117"/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65" name="Line 118"/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66" name="Line 119"/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67" name="Line 120"/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68" name="Line 121"/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1169" name="Group 162"/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91274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5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6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7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8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9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1170" name="Group 209"/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91268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9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0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1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2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73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1171" name="Oval 216"/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72" name="Oval 217"/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73" name="Text Box 218"/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74" name="Line 219"/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1175" name="Group 220"/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91261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2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3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4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5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6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267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1176" name="Line 228"/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77" name="Freeform 229"/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1178" name="Freeform 230"/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1179" name="Oval 231"/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180" name="Text Box 232"/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9133" name="Line 233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4" name="Line 234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5" name="Line 235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6" name="Text Box 236"/>
          <p:cNvSpPr txBox="1">
            <a:spLocks noChangeArrowheads="1"/>
          </p:cNvSpPr>
          <p:nvPr/>
        </p:nvSpPr>
        <p:spPr bwMode="auto">
          <a:xfrm>
            <a:off x="7099300" y="2657475"/>
            <a:ext cx="23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ja-JP" altLang="en-US" sz="2000" i="1" smtClean="0">
                <a:latin typeface="Comic Sans MS" pitchFamily="66" charset="0"/>
              </a:rPr>
              <a:t>‘</a:t>
            </a:r>
            <a:endParaRPr lang="en-US" sz="2000" i="1" smtClean="0">
              <a:latin typeface="Comic Sans MS" pitchFamily="66" charset="0"/>
            </a:endParaRPr>
          </a:p>
        </p:txBody>
      </p:sp>
      <p:grpSp>
        <p:nvGrpSpPr>
          <p:cNvPr id="91185" name="Group 237"/>
          <p:cNvGrpSpPr>
            <a:grpSpLocks/>
          </p:cNvGrpSpPr>
          <p:nvPr/>
        </p:nvGrpSpPr>
        <p:grpSpPr bwMode="auto">
          <a:xfrm>
            <a:off x="7421563" y="2886075"/>
            <a:ext cx="160337" cy="142875"/>
            <a:chOff x="174" y="3986"/>
            <a:chExt cx="51" cy="62"/>
          </a:xfrm>
        </p:grpSpPr>
        <p:sp>
          <p:nvSpPr>
            <p:cNvPr id="91259" name="Freeform 238"/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9 h 62"/>
                <a:gd name="T4" fmla="*/ 4 w 49"/>
                <a:gd name="T5" fmla="*/ 17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9211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91186" name="Picture 24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1188" name="Freeform 250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1189" name="Group 256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1227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79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29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30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82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32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9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4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34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7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6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87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37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5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8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1239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3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91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1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42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94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4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96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7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8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9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200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201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1190" name="Group 289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91195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47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197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98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50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00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7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2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02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5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4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55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205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3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6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1207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1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9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09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10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62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2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9164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5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6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7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168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9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1191" name="Group 325"/>
          <p:cNvGrpSpPr>
            <a:grpSpLocks/>
          </p:cNvGrpSpPr>
          <p:nvPr/>
        </p:nvGrpSpPr>
        <p:grpSpPr bwMode="auto"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91193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94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01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0E6DB153-27A0-423A-A8AE-4014220F5FC6}" type="slidenum">
              <a:rPr lang="en-US" sz="1200" smtClean="0"/>
              <a:pPr>
                <a:defRPr/>
              </a:pPr>
              <a:t>88</a:t>
            </a:fld>
            <a:endParaRPr lang="en-US" sz="1200" smtClean="0"/>
          </a:p>
        </p:txBody>
      </p:sp>
      <p:sp>
        <p:nvSpPr>
          <p:cNvPr id="92164" name="Freeform 305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2165" name="Group 380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92331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32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92166" name="Freeform 376"/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167" name="Freeform 302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168" name="Freeform 299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9775" y="1387475"/>
            <a:ext cx="3743325" cy="14303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cs typeface="+mn-cs"/>
              </a:rPr>
              <a:t>idealization: perfect knowledge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92170" name="Oval 4"/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1" name="Line 5"/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2" name="Line 6"/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3" name="Rectangle 7"/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74" name="Rectangle 8"/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75" name="Oval 9"/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176" name="Group 10"/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92328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29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30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177" name="Line 14"/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8" name="Line 15"/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9" name="Line 16"/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80" name="Text Box 17"/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81" name="Line 18"/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82" name="Line 19"/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2183" name="Group 60"/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92322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3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4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5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6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7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84" name="Text Box 68"/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85" name="Line 69"/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2186" name="Group 110"/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92316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7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8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9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0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1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87" name="Line 118"/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88" name="Line 119"/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89" name="Line 120"/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90" name="Line 121"/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91" name="Line 122"/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2192" name="Group 163"/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92310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1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2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3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4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5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193" name="Group 210"/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92304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5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6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7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8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9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94" name="Oval 217"/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95" name="Oval 218"/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196" name="Text Box 219"/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97" name="Line 220"/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2198" name="Group 221"/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92297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298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299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0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1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2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3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99" name="Line 229"/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200" name="Freeform 230"/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2201" name="Freeform 231"/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2202" name="Oval 232"/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203" name="Text Box 233"/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0156" name="Line 234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7" name="Line 235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8" name="Line 236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69" name="Rectangle 241"/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0" name="Rectangle 242"/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1" name="Text Box 243"/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5587" name="Text Box 259"/>
          <p:cNvSpPr txBox="1">
            <a:spLocks noChangeArrowheads="1"/>
          </p:cNvSpPr>
          <p:nvPr/>
        </p:nvSpPr>
        <p:spPr bwMode="auto">
          <a:xfrm>
            <a:off x="3722688" y="4783138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5617" name="Group 289"/>
          <p:cNvGrpSpPr>
            <a:grpSpLocks/>
          </p:cNvGrpSpPr>
          <p:nvPr/>
        </p:nvGrpSpPr>
        <p:grpSpPr bwMode="auto"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90237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8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9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9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0241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2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3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90244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90245" name="Text Box 286"/>
            <p:cNvSpPr txBox="1">
              <a:spLocks noChangeArrowheads="1"/>
            </p:cNvSpPr>
            <p:nvPr/>
          </p:nvSpPr>
          <p:spPr bwMode="auto">
            <a:xfrm rot="-5400000">
              <a:off x="2963" y="115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out</a:t>
              </a:r>
            </a:p>
          </p:txBody>
        </p:sp>
        <p:sp>
          <p:nvSpPr>
            <p:cNvPr id="90246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in</a:t>
              </a:r>
            </a:p>
          </p:txBody>
        </p:sp>
        <p:sp>
          <p:nvSpPr>
            <p:cNvPr id="90247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92212" name="Picture 29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65" name="Rectangle 29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2214" name="Text Box 308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215" name="Text Box 309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2216" name="Group 310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2254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06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56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57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09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59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35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6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1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61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33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4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3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14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64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2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65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266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29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0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8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68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69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21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1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223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4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5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6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227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8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2217" name="Group 343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92222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74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24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25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77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27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03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4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79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29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01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2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1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82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2232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99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0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33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234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97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198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6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6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37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89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9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0191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2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3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4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195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6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2218" name="Group 377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92220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21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E42C8F0-3890-459C-B849-69208E39F98F}" type="slidenum">
              <a:rPr lang="en-US" sz="1200" smtClean="0"/>
              <a:pPr>
                <a:defRPr/>
              </a:pPr>
              <a:t>89</a:t>
            </a:fld>
            <a:endParaRPr lang="en-US" sz="1200" smtClean="0"/>
          </a:p>
        </p:txBody>
      </p:sp>
      <p:sp>
        <p:nvSpPr>
          <p:cNvPr id="93188" name="Freeform 249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3189" name="Group 328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93342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343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402434" name="Picture 2" descr="garbage_c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Oval 3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2" name="Line 4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3" name="Line 5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4" name="Rectangle 6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195" name="Rectangle 7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196" name="Oval 8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3197" name="Group 9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93339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40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41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3198" name="Line 13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9" name="Line 14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200" name="Line 15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201" name="Line 16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02" name="Line 17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3203" name="Group 58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93333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4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5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6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7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8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3204" name="Text Box 66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205" name="Line 67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3206" name="Group 108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93327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8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9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0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1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32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3207" name="Line 116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08" name="Line 117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09" name="Line 118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10" name="Line 119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11" name="Line 120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3212" name="Group 161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93321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2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3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4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5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6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3213" name="Group 208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93315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6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7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8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9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20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3214" name="Oval 215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15" name="Oval 216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16" name="Text Box 217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3217" name="Group 218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93308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09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0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1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2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3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314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3218" name="Line 226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19" name="Freeform 227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3220" name="Freeform 228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3221" name="Oval 229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222" name="Text Box 230"/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1175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6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7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6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7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8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402669" name="Text Box 237"/>
          <p:cNvSpPr txBox="1">
            <a:spLocks noChangeArrowheads="1"/>
          </p:cNvSpPr>
          <p:nvPr/>
        </p:nvSpPr>
        <p:spPr bwMode="auto">
          <a:xfrm>
            <a:off x="3786188" y="4805363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</a:rPr>
              <a:t>no buffer space!</a:t>
            </a:r>
          </a:p>
        </p:txBody>
      </p:sp>
      <p:sp>
        <p:nvSpPr>
          <p:cNvPr id="91182" name="Rectangle 238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cs typeface="+mn-cs"/>
              </a:rPr>
              <a:t>known loss</a:t>
            </a:r>
            <a:r>
              <a:rPr lang="en-US" sz="2400">
                <a:cs typeface="+mn-cs"/>
              </a:rPr>
              <a:t> packets can be lost, dropped at router due  to full buffers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sender only resends if packet </a:t>
            </a:r>
            <a:r>
              <a:rPr lang="en-US" sz="2400" i="1">
                <a:cs typeface="+mn-cs"/>
              </a:rPr>
              <a:t>known</a:t>
            </a:r>
            <a:r>
              <a:rPr lang="en-US" sz="2400">
                <a:cs typeface="+mn-cs"/>
              </a:rPr>
              <a:t> to be lost</a:t>
            </a: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pic>
        <p:nvPicPr>
          <p:cNvPr id="93231" name="Picture 243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84" name="Rectangle 24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3233" name="Freeform 246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34" name="Freeform 252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35" name="Freeform 255"/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236" name="Text Box 257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237" name="Text Box 258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3238" name="Group 259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3276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28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8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79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31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81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57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8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3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83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55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6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5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36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86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53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4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87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3288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51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2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40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90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91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43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93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45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6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7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8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49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50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3239" name="Group 292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93244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96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46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47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99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49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25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6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1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51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23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4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3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04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3254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21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2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55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3256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19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0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8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58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59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11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61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213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4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5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6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17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8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3240" name="Group 325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93242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43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B539F06-3961-451F-B9C7-8C8C068A8EB0}" type="slidenum">
              <a:rPr lang="en-US" sz="1200" smtClean="0"/>
              <a:pPr>
                <a:defRPr/>
              </a:pPr>
              <a:t>9</a:t>
            </a:fld>
            <a:endParaRPr lang="en-US" sz="1200" smtClean="0"/>
          </a:p>
        </p:txBody>
      </p:sp>
      <p:pic>
        <p:nvPicPr>
          <p:cNvPr id="11268" name="Picture 8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How demultiplexing works</a:t>
            </a:r>
            <a:endParaRPr lang="en-US"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cs typeface="+mn-cs"/>
              </a:rPr>
              <a:t>IP addresses &amp; port numbers</a:t>
            </a:r>
            <a:r>
              <a:rPr lang="en-US"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source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dest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32 bits</a:t>
            </a:r>
            <a:endParaRPr lang="en-US" sz="2400" smtClean="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other header fields</a:t>
            </a:r>
            <a:endParaRPr lang="en-US" sz="2400" smtClean="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TCP/UDP segment format</a:t>
            </a: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4E1DD2A-9BC4-4960-9052-AFE043BA4BD1}" type="slidenum">
              <a:rPr lang="en-US" sz="1200" smtClean="0"/>
              <a:pPr>
                <a:defRPr/>
              </a:pPr>
              <a:t>90</a:t>
            </a:fld>
            <a:endParaRPr lang="en-US" sz="1200" smtClean="0"/>
          </a:p>
        </p:txBody>
      </p:sp>
      <p:sp>
        <p:nvSpPr>
          <p:cNvPr id="94212" name="Freeform 270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4213" name="Group 350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94382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383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94214" name="Picture 2" descr="garbage_c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5" name="Oval 4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6" name="Line 5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7" name="Line 6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8" name="Rectangle 7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4219" name="Rectangle 8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4220" name="Oval 9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4221" name="Group 10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94379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380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381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4227" name="Group 59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94373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4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5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6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7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8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4228" name="Text Box 67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4229" name="Line 68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4230" name="Group 109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94367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8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9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0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1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72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4231" name="Line 117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32" name="Line 118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33" name="Line 119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34" name="Line 120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35" name="Line 121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4236" name="Group 162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94361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2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3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4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5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6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4237" name="Group 209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94355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6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7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8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9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60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4238" name="Oval 216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39" name="Oval 217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40" name="Text Box 218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4241" name="Group 219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94348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49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0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1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2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3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4354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4242" name="Line 227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43" name="Freeform 228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4244" name="Freeform 229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4245" name="Oval 230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46" name="Text Box 231"/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2199" name="Line 232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0" name="Line 233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1" name="Line 234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1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2" name="Text Box 236"/>
          <p:cNvSpPr txBox="1">
            <a:spLocks noChangeArrowheads="1"/>
          </p:cNvSpPr>
          <p:nvPr/>
        </p:nvSpPr>
        <p:spPr bwMode="auto">
          <a:xfrm>
            <a:off x="3725863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sp>
        <p:nvSpPr>
          <p:cNvPr id="403693" name="Rectangle 237"/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94253" name="Picture 260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6" name="Rectangle 26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2207" name="Rectangle 264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cs typeface="+mn-cs"/>
              </a:rPr>
              <a:t>known loss</a:t>
            </a:r>
            <a:r>
              <a:rPr lang="en-US" sz="2400">
                <a:cs typeface="+mn-cs"/>
              </a:rPr>
              <a:t> packets can be lost, dropped at router due  to full buffers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sender only resends if packet </a:t>
            </a:r>
            <a:r>
              <a:rPr lang="en-US" sz="2400" i="1">
                <a:cs typeface="+mn-cs"/>
              </a:rPr>
              <a:t>known</a:t>
            </a:r>
            <a:r>
              <a:rPr lang="en-US" sz="2400">
                <a:cs typeface="+mn-cs"/>
              </a:rPr>
              <a:t> to be lost</a:t>
            </a: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grpSp>
        <p:nvGrpSpPr>
          <p:cNvPr id="403736" name="Group 280"/>
          <p:cNvGrpSpPr>
            <a:grpSpLocks/>
          </p:cNvGrpSpPr>
          <p:nvPr/>
        </p:nvGrpSpPr>
        <p:grpSpPr bwMode="auto"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92283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4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5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2286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7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8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4338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4339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2297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800" smtClean="0">
                    <a:latin typeface="Symbol" charset="0"/>
                    <a:cs typeface="Arial" charset="0"/>
                  </a:rPr>
                  <a:t>l</a:t>
                </a:r>
                <a:r>
                  <a:rPr lang="en-US" sz="1800" baseline="-25000" smtClean="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2298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91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2292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3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4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smtClean="0">
                  <a:latin typeface="Arial" charset="0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92295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6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4257" name="Freeform 267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4258" name="Freeform 273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4259" name="Freeform 276"/>
          <p:cNvSpPr>
            <a:spLocks/>
          </p:cNvSpPr>
          <p:nvPr/>
        </p:nvSpPr>
        <p:spPr bwMode="auto">
          <a:xfrm>
            <a:off x="6948488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4260" name="Text Box 278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4261" name="Text Box 279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4262" name="Group 281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4300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52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302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303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55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305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81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2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7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307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79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0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9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60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310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77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8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4311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4312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75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6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64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314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315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67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317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69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0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1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2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73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4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4263" name="Group 314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94268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2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70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271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2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273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4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5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275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4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2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4278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4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4279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4280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4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3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82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283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3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85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3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4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4264" name="Group 347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94266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67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FFA2C5B-FD56-463C-8630-1B2D2FD7D6AC}" type="slidenum">
              <a:rPr lang="en-US" sz="1200" smtClean="0"/>
              <a:pPr>
                <a:defRPr/>
              </a:pPr>
              <a:t>91</a:t>
            </a:fld>
            <a:endParaRPr lang="en-US" sz="1200" smtClean="0"/>
          </a:p>
        </p:txBody>
      </p:sp>
      <p:sp>
        <p:nvSpPr>
          <p:cNvPr id="95236" name="Freeform 273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95237" name="Group 357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95411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412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95238" name="Oval 3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39" name="Line 4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40" name="Line 5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5242" name="Rectangle 7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5243" name="Oval 8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5244" name="Group 9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95408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409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410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5250" name="Group 58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95402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3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4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5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6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7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5251" name="Text Box 65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5252" name="Text Box 66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5253" name="Line 67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5254" name="Group 108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95396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7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8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9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0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401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5255" name="Line 116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56" name="Line 117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57" name="Line 118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58" name="Line 119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59" name="Line 120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5260" name="Group 161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95390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1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2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3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4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95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5261" name="Group 208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95384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5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6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7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8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9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5262" name="Oval 215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63" name="Oval 216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64" name="Text Box 217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95265" name="Group 218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95377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78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79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0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1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2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383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5266" name="Line 226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67" name="Freeform 227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5268" name="Freeform 228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5269" name="Oval 229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270" name="Text Box 230"/>
          <p:cNvSpPr txBox="1">
            <a:spLocks noChangeArrowheads="1"/>
          </p:cNvSpPr>
          <p:nvPr/>
        </p:nvSpPr>
        <p:spPr bwMode="auto">
          <a:xfrm>
            <a:off x="3362325" y="3778250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223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4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5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8640" name="Group 240"/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95372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3326" name="Picture 24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3327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324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 smtClean="0">
                  <a:solidFill>
                    <a:schemeClr val="accent2"/>
                  </a:solidFill>
                  <a:latin typeface="Comic Sans MS" charset="0"/>
                </a:rPr>
                <a:t>timeout</a:t>
              </a:r>
            </a:p>
          </p:txBody>
        </p:sp>
        <p:pic>
          <p:nvPicPr>
            <p:cNvPr id="93325" name="Picture 2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358653" name="Group 253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332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332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58662" name="Group 262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3317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8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9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smtClean="0"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3320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61" name="Freeform 261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95289" name="Freeform 264"/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5290" name="Freeform 267"/>
          <p:cNvSpPr>
            <a:spLocks/>
          </p:cNvSpPr>
          <p:nvPr/>
        </p:nvSpPr>
        <p:spPr bwMode="auto">
          <a:xfrm>
            <a:off x="7416800" y="367665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5291" name="Freeform 270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5292" name="Text Box 275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3245" name="Rectangle 281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Realistic: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duplicates</a:t>
            </a:r>
            <a:r>
              <a:rPr lang="en-US" sz="2400">
                <a:latin typeface="Gill Sans MT" charset="0"/>
                <a:ea typeface="ＭＳ Ｐゴシック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sender times out prematurely, sending </a:t>
            </a:r>
            <a:r>
              <a:rPr lang="en-US" sz="24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two</a:t>
            </a:r>
            <a:r>
              <a:rPr lang="en-US" sz="2400" i="1">
                <a:latin typeface="Gill Sans MT" charset="0"/>
                <a:ea typeface="ＭＳ Ｐゴシック" charset="0"/>
              </a:rPr>
              <a:t> </a:t>
            </a:r>
            <a:r>
              <a:rPr lang="en-US" sz="2400">
                <a:latin typeface="Gill Sans MT" charset="0"/>
                <a:ea typeface="ＭＳ Ｐゴシック" charset="0"/>
              </a:rPr>
              <a:t>copies, both of which are delivered</a:t>
            </a:r>
            <a:endParaRPr lang="en-US" sz="280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  <p:pic>
        <p:nvPicPr>
          <p:cNvPr id="95294" name="Picture 28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grpSp>
        <p:nvGrpSpPr>
          <p:cNvPr id="95296" name="Group 288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5334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86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36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37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89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39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6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1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41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4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3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94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44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2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45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5346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0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8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48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49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301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51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303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4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5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6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307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8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5297" name="Group 321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95302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54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04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05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57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07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4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59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09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2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1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62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5312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0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13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5314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78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6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16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17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69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19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71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2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3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4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275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6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5298" name="Group 354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95300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301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3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8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  <p:bldP spid="35866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42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B1434275-AC9A-4B39-8C42-972143E5114C}" type="slidenum">
              <a:rPr lang="en-US" sz="1200" smtClean="0"/>
              <a:pPr>
                <a:defRPr/>
              </a:pPr>
              <a:t>92</a:t>
            </a:fld>
            <a:endParaRPr lang="en-US" sz="1200" smtClean="0"/>
          </a:p>
        </p:txBody>
      </p:sp>
      <p:sp>
        <p:nvSpPr>
          <p:cNvPr id="94212" name="Line 245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13" name="Text Box 247"/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4214" name="Line 248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15" name="Text Box 253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4216" name="Line 254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6265" name="Group 255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4228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29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30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smtClean="0"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4231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6266" name="Freeform 260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94219" name="Rectangle 261"/>
          <p:cNvSpPr>
            <a:spLocks noChangeArrowheads="1"/>
          </p:cNvSpPr>
          <p:nvPr/>
        </p:nvSpPr>
        <p:spPr bwMode="auto">
          <a:xfrm>
            <a:off x="627063" y="3836988"/>
            <a:ext cx="814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ja-JP" altLang="en-US" sz="280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800">
                <a:solidFill>
                  <a:srgbClr val="CC0000"/>
                </a:solidFill>
                <a:latin typeface="Gill Sans MT" pitchFamily="34" charset="0"/>
              </a:rPr>
              <a:t>costs</a:t>
            </a:r>
            <a:r>
              <a:rPr lang="ja-JP" altLang="en-US" sz="2800">
                <a:solidFill>
                  <a:srgbClr val="CC0000"/>
                </a:solidFill>
                <a:latin typeface="Gill Sans MT" pitchFamily="34" charset="0"/>
              </a:rPr>
              <a:t>”</a:t>
            </a:r>
            <a:r>
              <a:rPr lang="en-US" altLang="ja-JP" sz="2800">
                <a:solidFill>
                  <a:srgbClr val="CC0000"/>
                </a:solidFill>
                <a:latin typeface="Gill Sans MT" pitchFamily="34" charset="0"/>
              </a:rPr>
              <a:t> of congestion:</a:t>
            </a:r>
            <a:r>
              <a:rPr lang="en-US" altLang="ja-JP" sz="2800">
                <a:latin typeface="Gill Sans MT" pitchFamily="34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400">
                <a:latin typeface="Gill Sans MT" pitchFamily="34" charset="0"/>
              </a:rPr>
              <a:t>more work (retrans) for given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goodput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altLang="ja-JP" sz="240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400">
                <a:latin typeface="Gill Sans MT" pitchFamily="34" charset="0"/>
              </a:rPr>
              <a:t>unneeded retransmissions: link carries multiple copies of pkt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Gill Sans MT" pitchFamily="34" charset="0"/>
              </a:rPr>
              <a:t>decreasing goodput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400">
              <a:latin typeface="Gill Sans MT" pitchFamily="34" charset="0"/>
            </a:endParaRPr>
          </a:p>
        </p:txBody>
      </p:sp>
      <p:sp>
        <p:nvSpPr>
          <p:cNvPr id="94220" name="Line 262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221" name="Text Box 263"/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96270" name="Group 264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4226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4227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96271" name="Picture 27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4225" name="Rectangle 273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Realistic: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duplicates</a:t>
            </a:r>
            <a:r>
              <a:rPr lang="en-US" sz="2400">
                <a:latin typeface="Gill Sans MT" charset="0"/>
                <a:ea typeface="ＭＳ Ｐゴシック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sender times out prematurely, sending </a:t>
            </a:r>
            <a:r>
              <a:rPr lang="en-US" sz="2400" i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two</a:t>
            </a:r>
            <a:r>
              <a:rPr lang="en-US" sz="2400" i="1">
                <a:latin typeface="Gill Sans MT" charset="0"/>
                <a:ea typeface="ＭＳ Ｐゴシック" charset="0"/>
              </a:rPr>
              <a:t> </a:t>
            </a:r>
            <a:r>
              <a:rPr lang="en-US" sz="2400">
                <a:latin typeface="Gill Sans MT" charset="0"/>
                <a:ea typeface="ＭＳ Ｐゴシック" charset="0"/>
              </a:rPr>
              <a:t>copies, both of which are delivered</a:t>
            </a:r>
            <a:endParaRPr lang="en-US" sz="280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A5A2774-3C89-480B-88D6-66041466F292}" type="slidenum">
              <a:rPr lang="en-US" sz="1200" smtClean="0"/>
              <a:pPr>
                <a:defRPr/>
              </a:pPr>
              <a:t>93</a:t>
            </a:fld>
            <a:endParaRPr lang="en-US" sz="1200" smtClean="0"/>
          </a:p>
        </p:txBody>
      </p:sp>
      <p:sp>
        <p:nvSpPr>
          <p:cNvPr id="97284" name="Freeform 354"/>
          <p:cNvSpPr>
            <a:spLocks/>
          </p:cNvSpPr>
          <p:nvPr/>
        </p:nvSpPr>
        <p:spPr bwMode="auto">
          <a:xfrm flipH="1">
            <a:off x="2568575" y="31369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7285" name="Freeform 350"/>
          <p:cNvSpPr>
            <a:spLocks/>
          </p:cNvSpPr>
          <p:nvPr/>
        </p:nvSpPr>
        <p:spPr bwMode="auto">
          <a:xfrm flipH="1">
            <a:off x="552450" y="51181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7286" name="Freeform 347"/>
          <p:cNvSpPr>
            <a:spLocks/>
          </p:cNvSpPr>
          <p:nvPr/>
        </p:nvSpPr>
        <p:spPr bwMode="auto">
          <a:xfrm>
            <a:off x="6810375" y="5316538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7287" name="Freeform 344"/>
          <p:cNvSpPr>
            <a:spLocks/>
          </p:cNvSpPr>
          <p:nvPr/>
        </p:nvSpPr>
        <p:spPr bwMode="auto">
          <a:xfrm>
            <a:off x="7243763" y="3302000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52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four senders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multihop paths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timeout/retransmit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4251325" y="1106488"/>
            <a:ext cx="4373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what happens as </a:t>
            </a:r>
            <a:r>
              <a:rPr lang="en-US" sz="240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pitchFamily="34" charset="0"/>
              </a:rPr>
              <a:t>in</a:t>
            </a: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and </a:t>
            </a:r>
            <a:r>
              <a:rPr lang="en-US" sz="240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pitchFamily="34" charset="0"/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 increase</a:t>
            </a:r>
            <a:r>
              <a:rPr lang="en-US" altLang="ja-JP" sz="2400">
                <a:solidFill>
                  <a:srgbClr val="FF0000"/>
                </a:solidFill>
                <a:latin typeface="Gill Sans MT" pitchFamily="34" charset="0"/>
              </a:rPr>
              <a:t> ?</a:t>
            </a:r>
            <a:endParaRPr lang="en-US" sz="240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97290" name="Text Box 14"/>
          <p:cNvSpPr txBox="1">
            <a:spLocks noChangeArrowheads="1"/>
          </p:cNvSpPr>
          <p:nvPr/>
        </p:nvSpPr>
        <p:spPr bwMode="auto">
          <a:xfrm>
            <a:off x="4171950" y="3822700"/>
            <a:ext cx="19129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291" name="Line 15"/>
          <p:cNvSpPr>
            <a:spLocks noChangeShapeType="1"/>
          </p:cNvSpPr>
          <p:nvPr/>
        </p:nvSpPr>
        <p:spPr bwMode="auto">
          <a:xfrm flipH="1">
            <a:off x="2859088" y="420370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292" name="Line 16"/>
          <p:cNvSpPr>
            <a:spLocks noChangeShapeType="1"/>
          </p:cNvSpPr>
          <p:nvPr/>
        </p:nvSpPr>
        <p:spPr bwMode="auto">
          <a:xfrm flipH="1">
            <a:off x="3344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7293" name="Group 58"/>
          <p:cNvGrpSpPr>
            <a:grpSpLocks/>
          </p:cNvGrpSpPr>
          <p:nvPr/>
        </p:nvGrpSpPr>
        <p:grpSpPr bwMode="auto"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97615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6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7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8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9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20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294" name="Text Box 65"/>
          <p:cNvSpPr txBox="1">
            <a:spLocks noChangeArrowheads="1"/>
          </p:cNvSpPr>
          <p:nvPr/>
        </p:nvSpPr>
        <p:spPr bwMode="auto">
          <a:xfrm>
            <a:off x="2700338" y="2870200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97295" name="Line 67"/>
          <p:cNvSpPr>
            <a:spLocks noChangeShapeType="1"/>
          </p:cNvSpPr>
          <p:nvPr/>
        </p:nvSpPr>
        <p:spPr bwMode="auto">
          <a:xfrm flipH="1">
            <a:off x="1504950" y="6184900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7296" name="Group 109"/>
          <p:cNvGrpSpPr>
            <a:grpSpLocks/>
          </p:cNvGrpSpPr>
          <p:nvPr/>
        </p:nvGrpSpPr>
        <p:grpSpPr bwMode="auto"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97609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0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1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2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3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14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297" name="Line 117"/>
          <p:cNvSpPr>
            <a:spLocks noChangeShapeType="1"/>
          </p:cNvSpPr>
          <p:nvPr/>
        </p:nvSpPr>
        <p:spPr bwMode="auto">
          <a:xfrm flipH="1">
            <a:off x="3344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298" name="Line 118"/>
          <p:cNvSpPr>
            <a:spLocks noChangeShapeType="1"/>
          </p:cNvSpPr>
          <p:nvPr/>
        </p:nvSpPr>
        <p:spPr bwMode="auto">
          <a:xfrm flipH="1" flipV="1">
            <a:off x="5126038" y="4651375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299" name="Line 119"/>
          <p:cNvSpPr>
            <a:spLocks noChangeShapeType="1"/>
          </p:cNvSpPr>
          <p:nvPr/>
        </p:nvSpPr>
        <p:spPr bwMode="auto">
          <a:xfrm flipH="1">
            <a:off x="5068888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0" name="Line 120"/>
          <p:cNvSpPr>
            <a:spLocks noChangeShapeType="1"/>
          </p:cNvSpPr>
          <p:nvPr/>
        </p:nvSpPr>
        <p:spPr bwMode="auto">
          <a:xfrm flipH="1">
            <a:off x="6324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1" name="Freeform 123"/>
          <p:cNvSpPr>
            <a:spLocks/>
          </p:cNvSpPr>
          <p:nvPr/>
        </p:nvSpPr>
        <p:spPr bwMode="auto">
          <a:xfrm>
            <a:off x="6750050" y="3659188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2" name="Freeform 124"/>
          <p:cNvSpPr>
            <a:spLocks/>
          </p:cNvSpPr>
          <p:nvPr/>
        </p:nvSpPr>
        <p:spPr bwMode="auto">
          <a:xfrm>
            <a:off x="6784975" y="3757613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3" name="Freeform 125"/>
          <p:cNvSpPr>
            <a:spLocks/>
          </p:cNvSpPr>
          <p:nvPr/>
        </p:nvSpPr>
        <p:spPr bwMode="auto">
          <a:xfrm>
            <a:off x="6718300" y="4110038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4" name="Freeform 126"/>
          <p:cNvSpPr>
            <a:spLocks/>
          </p:cNvSpPr>
          <p:nvPr/>
        </p:nvSpPr>
        <p:spPr bwMode="auto">
          <a:xfrm>
            <a:off x="6908800" y="4149725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5" name="Freeform 127"/>
          <p:cNvSpPr>
            <a:spLocks/>
          </p:cNvSpPr>
          <p:nvPr/>
        </p:nvSpPr>
        <p:spPr bwMode="auto">
          <a:xfrm>
            <a:off x="6743700" y="4121150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6" name="Freeform 128"/>
          <p:cNvSpPr>
            <a:spLocks/>
          </p:cNvSpPr>
          <p:nvPr/>
        </p:nvSpPr>
        <p:spPr bwMode="auto">
          <a:xfrm>
            <a:off x="6469063" y="4162425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7" name="Freeform 129"/>
          <p:cNvSpPr>
            <a:spLocks/>
          </p:cNvSpPr>
          <p:nvPr/>
        </p:nvSpPr>
        <p:spPr bwMode="auto">
          <a:xfrm>
            <a:off x="7110413" y="4138613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8" name="Freeform 130"/>
          <p:cNvSpPr>
            <a:spLocks/>
          </p:cNvSpPr>
          <p:nvPr/>
        </p:nvSpPr>
        <p:spPr bwMode="auto">
          <a:xfrm>
            <a:off x="6518275" y="3698875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09" name="Freeform 131"/>
          <p:cNvSpPr>
            <a:spLocks/>
          </p:cNvSpPr>
          <p:nvPr/>
        </p:nvSpPr>
        <p:spPr bwMode="auto">
          <a:xfrm>
            <a:off x="6521450" y="3703638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0" name="Freeform 132"/>
          <p:cNvSpPr>
            <a:spLocks/>
          </p:cNvSpPr>
          <p:nvPr/>
        </p:nvSpPr>
        <p:spPr bwMode="auto">
          <a:xfrm>
            <a:off x="6524625" y="3708400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1" name="Freeform 133"/>
          <p:cNvSpPr>
            <a:spLocks/>
          </p:cNvSpPr>
          <p:nvPr/>
        </p:nvSpPr>
        <p:spPr bwMode="auto">
          <a:xfrm>
            <a:off x="6527800" y="3711575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2" name="Freeform 134"/>
          <p:cNvSpPr>
            <a:spLocks/>
          </p:cNvSpPr>
          <p:nvPr/>
        </p:nvSpPr>
        <p:spPr bwMode="auto">
          <a:xfrm>
            <a:off x="6532563" y="3714750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3" name="Freeform 135"/>
          <p:cNvSpPr>
            <a:spLocks/>
          </p:cNvSpPr>
          <p:nvPr/>
        </p:nvSpPr>
        <p:spPr bwMode="auto">
          <a:xfrm>
            <a:off x="6535738" y="3719513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4" name="Freeform 136"/>
          <p:cNvSpPr>
            <a:spLocks/>
          </p:cNvSpPr>
          <p:nvPr/>
        </p:nvSpPr>
        <p:spPr bwMode="auto">
          <a:xfrm>
            <a:off x="6973888" y="4022725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5" name="Freeform 137"/>
          <p:cNvSpPr>
            <a:spLocks/>
          </p:cNvSpPr>
          <p:nvPr/>
        </p:nvSpPr>
        <p:spPr bwMode="auto">
          <a:xfrm>
            <a:off x="6810375" y="4024313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6" name="Freeform 138"/>
          <p:cNvSpPr>
            <a:spLocks/>
          </p:cNvSpPr>
          <p:nvPr/>
        </p:nvSpPr>
        <p:spPr bwMode="auto">
          <a:xfrm>
            <a:off x="6856413" y="4025900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7" name="Freeform 139"/>
          <p:cNvSpPr>
            <a:spLocks/>
          </p:cNvSpPr>
          <p:nvPr/>
        </p:nvSpPr>
        <p:spPr bwMode="auto">
          <a:xfrm>
            <a:off x="6677025" y="3656013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8" name="Freeform 140"/>
          <p:cNvSpPr>
            <a:spLocks/>
          </p:cNvSpPr>
          <p:nvPr/>
        </p:nvSpPr>
        <p:spPr bwMode="auto">
          <a:xfrm>
            <a:off x="7067550" y="3609975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19" name="Freeform 141"/>
          <p:cNvSpPr>
            <a:spLocks/>
          </p:cNvSpPr>
          <p:nvPr/>
        </p:nvSpPr>
        <p:spPr bwMode="auto">
          <a:xfrm>
            <a:off x="6680200" y="3678238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0" name="Freeform 142"/>
          <p:cNvSpPr>
            <a:spLocks/>
          </p:cNvSpPr>
          <p:nvPr/>
        </p:nvSpPr>
        <p:spPr bwMode="auto">
          <a:xfrm>
            <a:off x="6683375" y="3700463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1" name="Freeform 143"/>
          <p:cNvSpPr>
            <a:spLocks/>
          </p:cNvSpPr>
          <p:nvPr/>
        </p:nvSpPr>
        <p:spPr bwMode="auto">
          <a:xfrm>
            <a:off x="6684963" y="3721100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2" name="Freeform 144"/>
          <p:cNvSpPr>
            <a:spLocks/>
          </p:cNvSpPr>
          <p:nvPr/>
        </p:nvSpPr>
        <p:spPr bwMode="auto">
          <a:xfrm>
            <a:off x="6688138" y="3743325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3" name="Freeform 145"/>
          <p:cNvSpPr>
            <a:spLocks/>
          </p:cNvSpPr>
          <p:nvPr/>
        </p:nvSpPr>
        <p:spPr bwMode="auto">
          <a:xfrm>
            <a:off x="6691313" y="3765550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4" name="Freeform 146"/>
          <p:cNvSpPr>
            <a:spLocks/>
          </p:cNvSpPr>
          <p:nvPr/>
        </p:nvSpPr>
        <p:spPr bwMode="auto">
          <a:xfrm>
            <a:off x="7070725" y="3635375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5" name="Freeform 147"/>
          <p:cNvSpPr>
            <a:spLocks/>
          </p:cNvSpPr>
          <p:nvPr/>
        </p:nvSpPr>
        <p:spPr bwMode="auto">
          <a:xfrm>
            <a:off x="7073900" y="3660775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6" name="Freeform 148"/>
          <p:cNvSpPr>
            <a:spLocks/>
          </p:cNvSpPr>
          <p:nvPr/>
        </p:nvSpPr>
        <p:spPr bwMode="auto">
          <a:xfrm>
            <a:off x="7077075" y="3686175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7" name="Freeform 149"/>
          <p:cNvSpPr>
            <a:spLocks/>
          </p:cNvSpPr>
          <p:nvPr/>
        </p:nvSpPr>
        <p:spPr bwMode="auto">
          <a:xfrm>
            <a:off x="7080250" y="3709988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8" name="Freeform 150"/>
          <p:cNvSpPr>
            <a:spLocks/>
          </p:cNvSpPr>
          <p:nvPr/>
        </p:nvSpPr>
        <p:spPr bwMode="auto">
          <a:xfrm>
            <a:off x="7085013" y="3735388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29" name="Rectangle 151"/>
          <p:cNvSpPr>
            <a:spLocks noChangeArrowheads="1"/>
          </p:cNvSpPr>
          <p:nvPr/>
        </p:nvSpPr>
        <p:spPr bwMode="auto"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0" name="Freeform 152"/>
          <p:cNvSpPr>
            <a:spLocks/>
          </p:cNvSpPr>
          <p:nvPr/>
        </p:nvSpPr>
        <p:spPr bwMode="auto">
          <a:xfrm>
            <a:off x="6764338" y="3692525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1" name="Freeform 153"/>
          <p:cNvSpPr>
            <a:spLocks/>
          </p:cNvSpPr>
          <p:nvPr/>
        </p:nvSpPr>
        <p:spPr bwMode="auto">
          <a:xfrm>
            <a:off x="6511925" y="3852863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2" name="Freeform 154"/>
          <p:cNvSpPr>
            <a:spLocks/>
          </p:cNvSpPr>
          <p:nvPr/>
        </p:nvSpPr>
        <p:spPr bwMode="auto">
          <a:xfrm>
            <a:off x="6511925" y="3754438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3" name="Freeform 155"/>
          <p:cNvSpPr>
            <a:spLocks/>
          </p:cNvSpPr>
          <p:nvPr/>
        </p:nvSpPr>
        <p:spPr bwMode="auto">
          <a:xfrm>
            <a:off x="6651625" y="3708400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4" name="Freeform 156"/>
          <p:cNvSpPr>
            <a:spLocks/>
          </p:cNvSpPr>
          <p:nvPr/>
        </p:nvSpPr>
        <p:spPr bwMode="auto">
          <a:xfrm>
            <a:off x="6770688" y="3605213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5" name="Freeform 157"/>
          <p:cNvSpPr>
            <a:spLocks/>
          </p:cNvSpPr>
          <p:nvPr/>
        </p:nvSpPr>
        <p:spPr bwMode="auto">
          <a:xfrm>
            <a:off x="6588125" y="4167188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6" name="Freeform 158"/>
          <p:cNvSpPr>
            <a:spLocks/>
          </p:cNvSpPr>
          <p:nvPr/>
        </p:nvSpPr>
        <p:spPr bwMode="auto">
          <a:xfrm>
            <a:off x="6481763" y="4213225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7" name="Freeform 159"/>
          <p:cNvSpPr>
            <a:spLocks/>
          </p:cNvSpPr>
          <p:nvPr/>
        </p:nvSpPr>
        <p:spPr bwMode="auto">
          <a:xfrm>
            <a:off x="6570663" y="4192588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38" name="Freeform 160"/>
          <p:cNvSpPr>
            <a:spLocks/>
          </p:cNvSpPr>
          <p:nvPr/>
        </p:nvSpPr>
        <p:spPr bwMode="auto">
          <a:xfrm>
            <a:off x="6527800" y="4198938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7339" name="Group 161"/>
          <p:cNvGrpSpPr>
            <a:grpSpLocks/>
          </p:cNvGrpSpPr>
          <p:nvPr/>
        </p:nvGrpSpPr>
        <p:grpSpPr bwMode="auto"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97603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4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5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6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7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8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7340" name="Group 208"/>
          <p:cNvGrpSpPr>
            <a:grpSpLocks/>
          </p:cNvGrpSpPr>
          <p:nvPr/>
        </p:nvGrpSpPr>
        <p:grpSpPr bwMode="auto"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97597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98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99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0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1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602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341" name="Line 215"/>
          <p:cNvSpPr>
            <a:spLocks noChangeShapeType="1"/>
          </p:cNvSpPr>
          <p:nvPr/>
        </p:nvSpPr>
        <p:spPr bwMode="auto">
          <a:xfrm flipH="1">
            <a:off x="3249613" y="314642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42" name="Text Box 216"/>
          <p:cNvSpPr txBox="1">
            <a:spLocks noChangeArrowheads="1"/>
          </p:cNvSpPr>
          <p:nvPr/>
        </p:nvSpPr>
        <p:spPr bwMode="auto">
          <a:xfrm>
            <a:off x="6145213" y="2846388"/>
            <a:ext cx="617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43" name="Line 217"/>
          <p:cNvSpPr>
            <a:spLocks noChangeShapeType="1"/>
          </p:cNvSpPr>
          <p:nvPr/>
        </p:nvSpPr>
        <p:spPr bwMode="auto">
          <a:xfrm>
            <a:off x="6650038" y="319405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44" name="Line 218"/>
          <p:cNvSpPr>
            <a:spLocks noChangeShapeType="1"/>
          </p:cNvSpPr>
          <p:nvPr/>
        </p:nvSpPr>
        <p:spPr bwMode="auto">
          <a:xfrm flipH="1">
            <a:off x="4957763" y="425767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7345" name="Group 219"/>
          <p:cNvGrpSpPr>
            <a:grpSpLocks/>
          </p:cNvGrpSpPr>
          <p:nvPr/>
        </p:nvGrpSpPr>
        <p:grpSpPr bwMode="auto"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97575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76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77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78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tr-T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7579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tr-T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7580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7581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97594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95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96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582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97591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92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93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583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7584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85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86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87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88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89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590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97346" name="Line 242"/>
          <p:cNvSpPr>
            <a:spLocks noChangeShapeType="1"/>
          </p:cNvSpPr>
          <p:nvPr/>
        </p:nvSpPr>
        <p:spPr bwMode="auto">
          <a:xfrm>
            <a:off x="5173663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7347" name="Group 243"/>
          <p:cNvGrpSpPr>
            <a:grpSpLocks/>
          </p:cNvGrpSpPr>
          <p:nvPr/>
        </p:nvGrpSpPr>
        <p:grpSpPr bwMode="auto"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97573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74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348" name="Line 247"/>
          <p:cNvSpPr>
            <a:spLocks noChangeShapeType="1"/>
          </p:cNvSpPr>
          <p:nvPr/>
        </p:nvSpPr>
        <p:spPr bwMode="auto">
          <a:xfrm flipH="1">
            <a:off x="3259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49" name="Oval 248"/>
          <p:cNvSpPr>
            <a:spLocks noChangeArrowheads="1"/>
          </p:cNvSpPr>
          <p:nvPr/>
        </p:nvSpPr>
        <p:spPr bwMode="auto"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50" name="Line 249"/>
          <p:cNvSpPr>
            <a:spLocks noChangeShapeType="1"/>
          </p:cNvSpPr>
          <p:nvPr/>
        </p:nvSpPr>
        <p:spPr bwMode="auto">
          <a:xfrm>
            <a:off x="4735513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51" name="Line 250"/>
          <p:cNvSpPr>
            <a:spLocks noChangeShapeType="1"/>
          </p:cNvSpPr>
          <p:nvPr/>
        </p:nvSpPr>
        <p:spPr bwMode="auto">
          <a:xfrm>
            <a:off x="5800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52" name="Rectangle 251"/>
          <p:cNvSpPr>
            <a:spLocks noChangeArrowheads="1"/>
          </p:cNvSpPr>
          <p:nvPr/>
        </p:nvSpPr>
        <p:spPr bwMode="auto"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53" name="Rectangle 252"/>
          <p:cNvSpPr>
            <a:spLocks noChangeArrowheads="1"/>
          </p:cNvSpPr>
          <p:nvPr/>
        </p:nvSpPr>
        <p:spPr bwMode="auto"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54" name="Oval 253"/>
          <p:cNvSpPr>
            <a:spLocks noChangeArrowheads="1"/>
          </p:cNvSpPr>
          <p:nvPr/>
        </p:nvSpPr>
        <p:spPr bwMode="auto"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7355" name="Group 254"/>
          <p:cNvGrpSpPr>
            <a:grpSpLocks/>
          </p:cNvGrpSpPr>
          <p:nvPr/>
        </p:nvGrpSpPr>
        <p:grpSpPr bwMode="auto"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97570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71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72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7356" name="Group 258"/>
          <p:cNvGrpSpPr>
            <a:grpSpLocks/>
          </p:cNvGrpSpPr>
          <p:nvPr/>
        </p:nvGrpSpPr>
        <p:grpSpPr bwMode="auto"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97567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68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69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7357" name="Group 262"/>
          <p:cNvGrpSpPr>
            <a:grpSpLocks/>
          </p:cNvGrpSpPr>
          <p:nvPr/>
        </p:nvGrpSpPr>
        <p:grpSpPr bwMode="auto"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97560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1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2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3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4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5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66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358" name="Line 270"/>
          <p:cNvSpPr>
            <a:spLocks noChangeShapeType="1"/>
          </p:cNvSpPr>
          <p:nvPr/>
        </p:nvSpPr>
        <p:spPr bwMode="auto">
          <a:xfrm flipH="1" flipV="1">
            <a:off x="3800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59" name="Line 271"/>
          <p:cNvSpPr>
            <a:spLocks noChangeShapeType="1"/>
          </p:cNvSpPr>
          <p:nvPr/>
        </p:nvSpPr>
        <p:spPr bwMode="auto">
          <a:xfrm flipH="1">
            <a:off x="4419600" y="5527675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60" name="Freeform 272"/>
          <p:cNvSpPr>
            <a:spLocks/>
          </p:cNvSpPr>
          <p:nvPr/>
        </p:nvSpPr>
        <p:spPr bwMode="auto">
          <a:xfrm>
            <a:off x="3171825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61" name="Oval 273"/>
          <p:cNvSpPr>
            <a:spLocks noChangeArrowheads="1"/>
          </p:cNvSpPr>
          <p:nvPr/>
        </p:nvSpPr>
        <p:spPr bwMode="auto"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62" name="Line 274"/>
          <p:cNvSpPr>
            <a:spLocks noChangeShapeType="1"/>
          </p:cNvSpPr>
          <p:nvPr/>
        </p:nvSpPr>
        <p:spPr bwMode="auto">
          <a:xfrm>
            <a:off x="2974975" y="609282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63" name="Line 275"/>
          <p:cNvSpPr>
            <a:spLocks noChangeShapeType="1"/>
          </p:cNvSpPr>
          <p:nvPr/>
        </p:nvSpPr>
        <p:spPr bwMode="auto">
          <a:xfrm>
            <a:off x="4037013" y="6092825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64" name="Rectangle 276"/>
          <p:cNvSpPr>
            <a:spLocks noChangeArrowheads="1"/>
          </p:cNvSpPr>
          <p:nvPr/>
        </p:nvSpPr>
        <p:spPr bwMode="auto"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65" name="Rectangle 277"/>
          <p:cNvSpPr>
            <a:spLocks noChangeArrowheads="1"/>
          </p:cNvSpPr>
          <p:nvPr/>
        </p:nvSpPr>
        <p:spPr bwMode="auto"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66" name="Oval 278"/>
          <p:cNvSpPr>
            <a:spLocks noChangeArrowheads="1"/>
          </p:cNvSpPr>
          <p:nvPr/>
        </p:nvSpPr>
        <p:spPr bwMode="auto"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7367" name="Group 279"/>
          <p:cNvGrpSpPr>
            <a:grpSpLocks/>
          </p:cNvGrpSpPr>
          <p:nvPr/>
        </p:nvGrpSpPr>
        <p:grpSpPr bwMode="auto"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97557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58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59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7368" name="Group 283"/>
          <p:cNvGrpSpPr>
            <a:grpSpLocks/>
          </p:cNvGrpSpPr>
          <p:nvPr/>
        </p:nvGrpSpPr>
        <p:grpSpPr bwMode="auto"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97554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55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56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7369" name="Group 287"/>
          <p:cNvGrpSpPr>
            <a:grpSpLocks/>
          </p:cNvGrpSpPr>
          <p:nvPr/>
        </p:nvGrpSpPr>
        <p:grpSpPr bwMode="auto"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97547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48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49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50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51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52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53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370" name="Oval 295"/>
          <p:cNvSpPr>
            <a:spLocks noChangeArrowheads="1"/>
          </p:cNvSpPr>
          <p:nvPr/>
        </p:nvSpPr>
        <p:spPr bwMode="auto"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71" name="Line 296"/>
          <p:cNvSpPr>
            <a:spLocks noChangeShapeType="1"/>
          </p:cNvSpPr>
          <p:nvPr/>
        </p:nvSpPr>
        <p:spPr bwMode="auto">
          <a:xfrm>
            <a:off x="2335213" y="5159375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72" name="Line 297"/>
          <p:cNvSpPr>
            <a:spLocks noChangeShapeType="1"/>
          </p:cNvSpPr>
          <p:nvPr/>
        </p:nvSpPr>
        <p:spPr bwMode="auto">
          <a:xfrm>
            <a:off x="3398838" y="515937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373" name="Rectangle 298"/>
          <p:cNvSpPr>
            <a:spLocks noChangeArrowheads="1"/>
          </p:cNvSpPr>
          <p:nvPr/>
        </p:nvSpPr>
        <p:spPr bwMode="auto"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74" name="Rectangle 299"/>
          <p:cNvSpPr>
            <a:spLocks noChangeArrowheads="1"/>
          </p:cNvSpPr>
          <p:nvPr/>
        </p:nvSpPr>
        <p:spPr bwMode="auto"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75" name="Oval 300"/>
          <p:cNvSpPr>
            <a:spLocks noChangeArrowheads="1"/>
          </p:cNvSpPr>
          <p:nvPr/>
        </p:nvSpPr>
        <p:spPr bwMode="auto"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7376" name="Group 301"/>
          <p:cNvGrpSpPr>
            <a:grpSpLocks/>
          </p:cNvGrpSpPr>
          <p:nvPr/>
        </p:nvGrpSpPr>
        <p:grpSpPr bwMode="auto"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97544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45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46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7377" name="Group 305"/>
          <p:cNvGrpSpPr>
            <a:grpSpLocks/>
          </p:cNvGrpSpPr>
          <p:nvPr/>
        </p:nvGrpSpPr>
        <p:grpSpPr bwMode="auto"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97541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42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43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7378" name="Line 309"/>
          <p:cNvSpPr>
            <a:spLocks noChangeShapeType="1"/>
          </p:cNvSpPr>
          <p:nvPr/>
        </p:nvSpPr>
        <p:spPr bwMode="auto">
          <a:xfrm flipH="1">
            <a:off x="1695450" y="5375275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7379" name="Group 310"/>
          <p:cNvGrpSpPr>
            <a:grpSpLocks/>
          </p:cNvGrpSpPr>
          <p:nvPr/>
        </p:nvGrpSpPr>
        <p:grpSpPr bwMode="auto"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97534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5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6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7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8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9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40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380" name="Freeform 318"/>
          <p:cNvSpPr>
            <a:spLocks/>
          </p:cNvSpPr>
          <p:nvPr/>
        </p:nvSpPr>
        <p:spPr bwMode="auto">
          <a:xfrm>
            <a:off x="1533525" y="331787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81" name="Freeform 319"/>
          <p:cNvSpPr>
            <a:spLocks/>
          </p:cNvSpPr>
          <p:nvPr/>
        </p:nvSpPr>
        <p:spPr bwMode="auto">
          <a:xfrm>
            <a:off x="1133475" y="341312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7382" name="Freeform 320"/>
          <p:cNvSpPr>
            <a:spLocks/>
          </p:cNvSpPr>
          <p:nvPr/>
        </p:nvSpPr>
        <p:spPr bwMode="auto">
          <a:xfrm>
            <a:off x="1257300" y="346075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7383" name="Group 321"/>
          <p:cNvGrpSpPr>
            <a:grpSpLocks/>
          </p:cNvGrpSpPr>
          <p:nvPr/>
        </p:nvGrpSpPr>
        <p:grpSpPr bwMode="auto"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97532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3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7384" name="Group 324"/>
          <p:cNvGrpSpPr>
            <a:grpSpLocks/>
          </p:cNvGrpSpPr>
          <p:nvPr/>
        </p:nvGrpSpPr>
        <p:grpSpPr bwMode="auto"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97530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31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7385" name="Group 327"/>
          <p:cNvGrpSpPr>
            <a:grpSpLocks/>
          </p:cNvGrpSpPr>
          <p:nvPr/>
        </p:nvGrpSpPr>
        <p:grpSpPr bwMode="auto"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97528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529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97386" name="Picture 33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3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7388" name="Text Box 335"/>
          <p:cNvSpPr txBox="1">
            <a:spLocks noChangeArrowheads="1"/>
          </p:cNvSpPr>
          <p:nvPr/>
        </p:nvSpPr>
        <p:spPr bwMode="auto">
          <a:xfrm>
            <a:off x="6735763" y="3055938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97389" name="Text Box 336"/>
          <p:cNvSpPr txBox="1">
            <a:spLocks noChangeArrowheads="1"/>
          </p:cNvSpPr>
          <p:nvPr/>
        </p:nvSpPr>
        <p:spPr bwMode="auto">
          <a:xfrm>
            <a:off x="6188075" y="5116513"/>
            <a:ext cx="735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97390" name="Text Box 337"/>
          <p:cNvSpPr txBox="1">
            <a:spLocks noChangeArrowheads="1"/>
          </p:cNvSpPr>
          <p:nvPr/>
        </p:nvSpPr>
        <p:spPr bwMode="auto">
          <a:xfrm>
            <a:off x="750888" y="4873625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97391" name="Text Box 338"/>
          <p:cNvSpPr txBox="1">
            <a:spLocks noChangeArrowheads="1"/>
          </p:cNvSpPr>
          <p:nvPr/>
        </p:nvSpPr>
        <p:spPr bwMode="auto">
          <a:xfrm>
            <a:off x="3536950" y="2911475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7392" name="Line 340"/>
          <p:cNvSpPr>
            <a:spLocks noChangeShapeType="1"/>
          </p:cNvSpPr>
          <p:nvPr/>
        </p:nvSpPr>
        <p:spPr bwMode="auto">
          <a:xfrm>
            <a:off x="5013325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393" name="Text Box 341"/>
          <p:cNvSpPr txBox="1">
            <a:spLocks noChangeArrowheads="1"/>
          </p:cNvSpPr>
          <p:nvPr/>
        </p:nvSpPr>
        <p:spPr bwMode="auto">
          <a:xfrm>
            <a:off x="3419475" y="3240088"/>
            <a:ext cx="23495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156" name="Rectangle 356"/>
          <p:cNvSpPr>
            <a:spLocks noChangeArrowheads="1"/>
          </p:cNvSpPr>
          <p:nvPr/>
        </p:nvSpPr>
        <p:spPr bwMode="auto">
          <a:xfrm>
            <a:off x="4270375" y="1778000"/>
            <a:ext cx="4656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as red  </a:t>
            </a:r>
            <a:r>
              <a:rPr lang="en-US" sz="240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pitchFamily="34" charset="0"/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 increases, all arriving blue pkts at upper queue are dropped, blue throughput </a:t>
            </a:r>
            <a:r>
              <a:rPr lang="en-US" altLang="ja-JP" sz="2400">
                <a:latin typeface="Wingdings 3" pitchFamily="18" charset="2"/>
              </a:rPr>
              <a:t>g</a:t>
            </a:r>
            <a:r>
              <a:rPr lang="en-US" altLang="ja-JP" sz="2400">
                <a:latin typeface="Gill Sans MT" pitchFamily="34" charset="0"/>
              </a:rPr>
              <a:t> 0</a:t>
            </a:r>
            <a:endParaRPr lang="en-US" sz="2400">
              <a:latin typeface="Gill Sans MT" pitchFamily="34" charset="0"/>
            </a:endParaRPr>
          </a:p>
        </p:txBody>
      </p:sp>
      <p:grpSp>
        <p:nvGrpSpPr>
          <p:cNvPr id="97395" name="Group 358"/>
          <p:cNvGrpSpPr>
            <a:grpSpLocks/>
          </p:cNvGrpSpPr>
          <p:nvPr/>
        </p:nvGrpSpPr>
        <p:grpSpPr bwMode="auto"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97496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48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98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99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51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501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8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3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503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6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5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56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506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4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507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508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2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60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510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511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63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513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65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6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7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8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69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70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7396" name="Group 391"/>
          <p:cNvGrpSpPr>
            <a:grpSpLocks/>
          </p:cNvGrpSpPr>
          <p:nvPr/>
        </p:nvGrpSpPr>
        <p:grpSpPr bwMode="auto"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97464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16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66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67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19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69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6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1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71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4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3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24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74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2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475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476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0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8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78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79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31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81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33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4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5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6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37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8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7397" name="Group 424"/>
          <p:cNvGrpSpPr>
            <a:grpSpLocks/>
          </p:cNvGrpSpPr>
          <p:nvPr/>
        </p:nvGrpSpPr>
        <p:grpSpPr bwMode="auto"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97432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84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34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35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87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37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4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89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39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2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1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92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42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0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443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444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08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6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46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47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99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49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401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2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3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4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05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6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97398" name="Group 457"/>
          <p:cNvGrpSpPr>
            <a:grpSpLocks/>
          </p:cNvGrpSpPr>
          <p:nvPr/>
        </p:nvGrpSpPr>
        <p:grpSpPr bwMode="auto"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97400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52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02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03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55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05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2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7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07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0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9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60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410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8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411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412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6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64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14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415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67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417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369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0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1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2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373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4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D655894-F688-406B-9BCF-D9C420DFF898}" type="slidenum">
              <a:rPr lang="en-US" sz="1200" smtClean="0"/>
              <a:pPr>
                <a:defRPr/>
              </a:pPr>
              <a:t>94</a:t>
            </a:fld>
            <a:endParaRPr lang="en-US" sz="1200" smtClean="0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766763" y="4367213"/>
            <a:ext cx="7781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another </a:t>
            </a:r>
            <a:r>
              <a:rPr lang="ja-JP" altLang="en-US" sz="2800">
                <a:solidFill>
                  <a:srgbClr val="FF0000"/>
                </a:solidFill>
                <a:latin typeface="Gill Sans MT" pitchFamily="34" charset="0"/>
              </a:rPr>
              <a:t>“</a:t>
            </a:r>
            <a:r>
              <a:rPr lang="en-US" altLang="ja-JP" sz="2800">
                <a:solidFill>
                  <a:srgbClr val="FF0000"/>
                </a:solidFill>
                <a:latin typeface="Gill Sans MT" pitchFamily="34" charset="0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Gill Sans MT" pitchFamily="34" charset="0"/>
              </a:rPr>
              <a:t>”</a:t>
            </a:r>
            <a:r>
              <a:rPr lang="en-US" altLang="ja-JP" sz="2800">
                <a:solidFill>
                  <a:srgbClr val="FF0000"/>
                </a:solidFill>
                <a:latin typeface="Gill Sans MT" pitchFamily="34" charset="0"/>
              </a:rPr>
              <a:t> of congestion:</a:t>
            </a:r>
            <a:r>
              <a:rPr lang="en-US" altLang="ja-JP" sz="2800">
                <a:latin typeface="Gill Sans MT" pitchFamily="34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sz="2800">
                <a:latin typeface="Gill Sans MT" pitchFamily="34" charset="0"/>
              </a:rPr>
              <a:t>when packet dropped, any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upstream transmission capacity used for that packet was wasted!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98310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1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8312" name="Group 51"/>
          <p:cNvGrpSpPr>
            <a:grpSpLocks/>
          </p:cNvGrpSpPr>
          <p:nvPr/>
        </p:nvGrpSpPr>
        <p:grpSpPr bwMode="auto"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98460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61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62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63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64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65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13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8314" name="Group 102"/>
          <p:cNvGrpSpPr>
            <a:grpSpLocks/>
          </p:cNvGrpSpPr>
          <p:nvPr/>
        </p:nvGrpSpPr>
        <p:grpSpPr bwMode="auto"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98454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5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6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7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8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9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15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6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7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8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8319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98448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9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0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1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2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53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8320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98442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3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4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5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6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47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8321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98420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21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22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23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tr-T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8424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tr-T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8425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8426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98439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440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441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8427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98436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437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438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8428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8429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0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1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2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3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4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435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98322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8323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98418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19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24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28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29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8330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98415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16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17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31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98412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13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14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32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98405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06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07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08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09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10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411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33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34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35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8336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7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9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40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41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8342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98402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03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04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43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98399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00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01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44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98392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3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4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5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6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7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98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45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49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tr-T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350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8351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98389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90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91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52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98386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87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88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8353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8354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98379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0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1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2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3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4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85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8355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8356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8357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98358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98377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78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8359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98375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76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8360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98373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74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98361" name="Picture 32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Causes/costs of congestion: scenario 3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6315" name="Line 330"/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6" name="Line 331"/>
          <p:cNvSpPr>
            <a:spLocks noChangeShapeType="1"/>
          </p:cNvSpPr>
          <p:nvPr/>
        </p:nvSpPr>
        <p:spPr bwMode="auto">
          <a:xfrm flipV="1">
            <a:off x="1254125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8365" name="Freeform 333"/>
          <p:cNvSpPr>
            <a:spLocks/>
          </p:cNvSpPr>
          <p:nvPr/>
        </p:nvSpPr>
        <p:spPr bwMode="auto">
          <a:xfrm>
            <a:off x="1258888" y="2608263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96318" name="Line 334"/>
          <p:cNvSpPr>
            <a:spLocks noChangeShapeType="1"/>
          </p:cNvSpPr>
          <p:nvPr/>
        </p:nvSpPr>
        <p:spPr bwMode="auto">
          <a:xfrm>
            <a:off x="1138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9" name="Line 335"/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20" name="Text Box 336"/>
          <p:cNvSpPr txBox="1">
            <a:spLocks noChangeArrowheads="1"/>
          </p:cNvSpPr>
          <p:nvPr/>
        </p:nvSpPr>
        <p:spPr bwMode="auto">
          <a:xfrm>
            <a:off x="636588" y="1462088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C/2</a:t>
            </a:r>
          </a:p>
        </p:txBody>
      </p:sp>
      <p:sp>
        <p:nvSpPr>
          <p:cNvPr id="96321" name="Text Box 337"/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C/2</a:t>
            </a:r>
          </a:p>
        </p:txBody>
      </p:sp>
      <p:sp>
        <p:nvSpPr>
          <p:cNvPr id="96322" name="Text Box 338"/>
          <p:cNvSpPr txBox="1">
            <a:spLocks noChangeArrowheads="1"/>
          </p:cNvSpPr>
          <p:nvPr/>
        </p:nvSpPr>
        <p:spPr bwMode="auto">
          <a:xfrm rot="-5400000">
            <a:off x="543719" y="2389982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Symbol" charset="0"/>
              </a:rPr>
              <a:t>l</a:t>
            </a:r>
            <a:r>
              <a:rPr lang="en-US" sz="2400" baseline="-25000" smtClean="0">
                <a:latin typeface="Arial" charset="0"/>
              </a:rPr>
              <a:t>out</a:t>
            </a:r>
          </a:p>
        </p:txBody>
      </p:sp>
      <p:sp>
        <p:nvSpPr>
          <p:cNvPr id="96323" name="Text Box 339"/>
          <p:cNvSpPr txBox="1">
            <a:spLocks noChangeArrowheads="1"/>
          </p:cNvSpPr>
          <p:nvPr/>
        </p:nvSpPr>
        <p:spPr bwMode="auto">
          <a:xfrm>
            <a:off x="1989138" y="33813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400" smtClean="0">
                <a:latin typeface="Symbol" pitchFamily="18" charset="2"/>
              </a:rPr>
              <a:t>l</a:t>
            </a:r>
            <a:r>
              <a:rPr lang="en-US" sz="2400" baseline="-25000" smtClean="0">
                <a:latin typeface="Arial" pitchFamily="34" charset="0"/>
              </a:rPr>
              <a:t>in</a:t>
            </a:r>
            <a:r>
              <a:rPr lang="ja-JP" altLang="en-US" sz="2400" baseline="30000" smtClean="0">
                <a:latin typeface="Arial" pitchFamily="34" charset="0"/>
              </a:rPr>
              <a:t>’</a:t>
            </a:r>
            <a:endParaRPr lang="en-US" sz="2400" baseline="30000" smtClean="0">
              <a:latin typeface="Arial" pitchFamily="34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9DEC261C-EE01-40A9-87B6-083FAD11FDEA}" type="slidenum">
              <a:rPr lang="en-US" sz="1200" smtClean="0"/>
              <a:pPr>
                <a:defRPr/>
              </a:pPr>
              <a:t>95</a:t>
            </a:fld>
            <a:endParaRPr lang="en-US" sz="1200" smtClean="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3050"/>
            <a:ext cx="7772400" cy="9175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Approaches towards congestion control</a:t>
            </a:r>
            <a:endParaRPr lang="en-US">
              <a:cs typeface="+mj-cs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42925" y="1504950"/>
            <a:ext cx="81549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two broad approaches towards congestion control:</a:t>
            </a:r>
          </a:p>
        </p:txBody>
      </p:sp>
      <p:pic>
        <p:nvPicPr>
          <p:cNvPr id="99334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91916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508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768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390775"/>
            <a:ext cx="3295650" cy="3810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end-end congestion control: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explicit feedback from network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congestion inferred from end-system observed loss,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approach taken by TCP</a:t>
            </a:r>
            <a:endParaRPr lang="en-US">
              <a:cs typeface="+mn-cs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78363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865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392363"/>
            <a:ext cx="3549650" cy="3905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282575" indent="-282575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network-assisted congestion control:</a:t>
            </a:r>
          </a:p>
          <a:p>
            <a:pPr marL="282575" indent="-282575"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routers provide feedback to end systems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/>
              <a:t>single bit indicating congestion (SNA, DECbit, TCP/IP ECN, ATM)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/>
              <a:t>explicit rate for sender to send at</a:t>
            </a:r>
            <a:endParaRPr lang="en-US" sz="200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83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1472A472-F011-4681-9DDD-845593187E6D}" type="slidenum">
              <a:rPr lang="en-US" sz="1200" smtClean="0"/>
              <a:pPr>
                <a:defRPr/>
              </a:pPr>
              <a:t>96</a:t>
            </a:fld>
            <a:endParaRPr lang="en-US" sz="1200" smtClean="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3038"/>
            <a:ext cx="81915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Case study: ATM ABR congestion control</a:t>
            </a:r>
            <a:endParaRPr lang="en-US">
              <a:cs typeface="+mj-cs"/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619500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ABR: available bit rate:</a:t>
            </a:r>
          </a:p>
          <a:p>
            <a:pPr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elastic service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if sender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path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underloaded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: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sender should use available bandwidth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if sender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path congested: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sender throttled to minimum guaranteed rate</a:t>
            </a:r>
          </a:p>
        </p:txBody>
      </p:sp>
      <p:sp>
        <p:nvSpPr>
          <p:cNvPr id="983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386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RM (resource management) cells: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sent by sender, interspersed with data cells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bits in RM cell set by switches (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i="1" smtClean="0">
                <a:ea typeface="ＭＳ Ｐゴシック" pitchFamily="34" charset="-128"/>
              </a:rPr>
              <a:t>network-assisted</a:t>
            </a:r>
            <a:r>
              <a:rPr lang="ja-JP" altLang="en-US" sz="2400" i="1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) </a:t>
            </a:r>
          </a:p>
          <a:p>
            <a:pPr lvl="1">
              <a:defRPr/>
            </a:pPr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NI bit:</a:t>
            </a:r>
            <a:r>
              <a:rPr lang="en-US" smtClean="0">
                <a:ea typeface="ＭＳ Ｐゴシック" pitchFamily="34" charset="-128"/>
              </a:rPr>
              <a:t> no increase in rate (mild congestion)</a:t>
            </a:r>
          </a:p>
          <a:p>
            <a:pPr lvl="1">
              <a:defRPr/>
            </a:pPr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CI bit:</a:t>
            </a:r>
            <a:r>
              <a:rPr lang="en-US" smtClean="0">
                <a:ea typeface="ＭＳ Ｐゴシック" pitchFamily="34" charset="-128"/>
              </a:rPr>
              <a:t> congestion indication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RM cells returned to sender by receiver, with bits intact</a:t>
            </a:r>
            <a:endParaRPr lang="en-US" smtClean="0">
              <a:ea typeface="ＭＳ Ｐゴシック" pitchFamily="34" charset="-128"/>
            </a:endParaRPr>
          </a:p>
          <a:p>
            <a:pPr lvl="1"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100359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91916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93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EDBDE24-1065-4A13-84CC-9886E449B358}" type="slidenum">
              <a:rPr lang="en-US" sz="1200" smtClean="0"/>
              <a:pPr>
                <a:defRPr/>
              </a:pPr>
              <a:t>97</a:t>
            </a:fld>
            <a:endParaRPr lang="en-US" sz="1200" smtClean="0"/>
          </a:p>
        </p:txBody>
      </p:sp>
      <p:pic>
        <p:nvPicPr>
          <p:cNvPr id="101380" name="Picture 112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8001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44463"/>
            <a:ext cx="7991475" cy="9509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Case study: ATM ABR congestion control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3876675"/>
            <a:ext cx="8048625" cy="24955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two-byte ER (explicit rate) field in RM cell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congested switch may lower ER value in cell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senders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send rate thus max supportable rate on path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EFCI bit in data cells: set to 1 in congested switch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ＭＳ Ｐゴシック" pitchFamily="34" charset="-128"/>
              </a:rPr>
              <a:t>if data cell preceding RM cell has EFCI set, receiver sets CI bit in returned RM cell</a:t>
            </a:r>
          </a:p>
        </p:txBody>
      </p:sp>
      <p:grpSp>
        <p:nvGrpSpPr>
          <p:cNvPr id="101383" name="Group 11"/>
          <p:cNvGrpSpPr>
            <a:grpSpLocks/>
          </p:cNvGrpSpPr>
          <p:nvPr/>
        </p:nvGrpSpPr>
        <p:grpSpPr bwMode="auto">
          <a:xfrm>
            <a:off x="5111750" y="2728913"/>
            <a:ext cx="950913" cy="365125"/>
            <a:chOff x="4410" y="1365"/>
            <a:chExt cx="663" cy="224"/>
          </a:xfrm>
        </p:grpSpPr>
        <p:sp>
          <p:nvSpPr>
            <p:cNvPr id="99400" name="Rectangle 1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9401" name="AutoShape 1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1451" name="Freeform 1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1452" name="Freeform 1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1453" name="Freeform 1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384" name="Group 17"/>
          <p:cNvGrpSpPr>
            <a:grpSpLocks/>
          </p:cNvGrpSpPr>
          <p:nvPr/>
        </p:nvGrpSpPr>
        <p:grpSpPr bwMode="auto">
          <a:xfrm>
            <a:off x="3254375" y="2755900"/>
            <a:ext cx="950913" cy="365125"/>
            <a:chOff x="4410" y="1365"/>
            <a:chExt cx="663" cy="224"/>
          </a:xfrm>
        </p:grpSpPr>
        <p:sp>
          <p:nvSpPr>
            <p:cNvPr id="99395" name="Rectangle 1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96" name="AutoShape 1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1446" name="Freeform 2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1447" name="Freeform 2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1448" name="Freeform 2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01385" name="Freeform 24"/>
          <p:cNvSpPr>
            <a:spLocks/>
          </p:cNvSpPr>
          <p:nvPr/>
        </p:nvSpPr>
        <p:spPr bwMode="auto">
          <a:xfrm>
            <a:off x="1128713" y="1658938"/>
            <a:ext cx="360362" cy="1403350"/>
          </a:xfrm>
          <a:custGeom>
            <a:avLst/>
            <a:gdLst>
              <a:gd name="T0" fmla="*/ 0 w 354"/>
              <a:gd name="T1" fmla="*/ 2147483647 h 1200"/>
              <a:gd name="T2" fmla="*/ 2147483647 w 354"/>
              <a:gd name="T3" fmla="*/ 0 h 1200"/>
              <a:gd name="T4" fmla="*/ 2147483647 w 354"/>
              <a:gd name="T5" fmla="*/ 2147483647 h 1200"/>
              <a:gd name="T6" fmla="*/ 2147483647 w 354"/>
              <a:gd name="T7" fmla="*/ 2147483647 h 1200"/>
              <a:gd name="T8" fmla="*/ 0 w 354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" h="1200">
                <a:moveTo>
                  <a:pt x="0" y="1194"/>
                </a:moveTo>
                <a:lnTo>
                  <a:pt x="354" y="0"/>
                </a:lnTo>
                <a:lnTo>
                  <a:pt x="342" y="1146"/>
                </a:lnTo>
                <a:lnTo>
                  <a:pt x="180" y="1200"/>
                </a:lnTo>
                <a:lnTo>
                  <a:pt x="0" y="11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1386" name="Rectangle 23"/>
          <p:cNvSpPr>
            <a:spLocks noChangeArrowheads="1"/>
          </p:cNvSpPr>
          <p:nvPr/>
        </p:nvSpPr>
        <p:spPr bwMode="auto">
          <a:xfrm>
            <a:off x="1509713" y="1639888"/>
            <a:ext cx="771525" cy="12985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  <a:cs typeface="Arial" charset="0"/>
            </a:endParaRPr>
          </a:p>
        </p:txBody>
      </p:sp>
      <p:grpSp>
        <p:nvGrpSpPr>
          <p:cNvPr id="101387" name="Group 26"/>
          <p:cNvGrpSpPr>
            <a:grpSpLocks/>
          </p:cNvGrpSpPr>
          <p:nvPr/>
        </p:nvGrpSpPr>
        <p:grpSpPr bwMode="auto">
          <a:xfrm>
            <a:off x="1477963" y="1700213"/>
            <a:ext cx="755650" cy="1285875"/>
            <a:chOff x="3681" y="2704"/>
            <a:chExt cx="807" cy="941"/>
          </a:xfrm>
        </p:grpSpPr>
        <p:sp>
          <p:nvSpPr>
            <p:cNvPr id="101439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1440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41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42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43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1388" name="Freeform 34"/>
          <p:cNvSpPr>
            <a:spLocks/>
          </p:cNvSpPr>
          <p:nvPr/>
        </p:nvSpPr>
        <p:spPr bwMode="auto">
          <a:xfrm>
            <a:off x="7599363" y="1590675"/>
            <a:ext cx="347662" cy="1514475"/>
          </a:xfrm>
          <a:custGeom>
            <a:avLst/>
            <a:gdLst>
              <a:gd name="T0" fmla="*/ 2147483647 w 219"/>
              <a:gd name="T1" fmla="*/ 2147483647 h 954"/>
              <a:gd name="T2" fmla="*/ 0 w 219"/>
              <a:gd name="T3" fmla="*/ 0 h 954"/>
              <a:gd name="T4" fmla="*/ 2147483647 w 219"/>
              <a:gd name="T5" fmla="*/ 2147483647 h 954"/>
              <a:gd name="T6" fmla="*/ 2147483647 w 219"/>
              <a:gd name="T7" fmla="*/ 2147483647 h 954"/>
              <a:gd name="T8" fmla="*/ 2147483647 w 219"/>
              <a:gd name="T9" fmla="*/ 2147483647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" h="954">
                <a:moveTo>
                  <a:pt x="198" y="762"/>
                </a:moveTo>
                <a:lnTo>
                  <a:pt x="0" y="0"/>
                </a:lnTo>
                <a:lnTo>
                  <a:pt x="8" y="844"/>
                </a:lnTo>
                <a:lnTo>
                  <a:pt x="219" y="954"/>
                </a:lnTo>
                <a:lnTo>
                  <a:pt x="198" y="76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1389" name="Rectangle 23"/>
          <p:cNvSpPr>
            <a:spLocks noChangeArrowheads="1"/>
          </p:cNvSpPr>
          <p:nvPr/>
        </p:nvSpPr>
        <p:spPr bwMode="auto">
          <a:xfrm>
            <a:off x="6843713" y="1627188"/>
            <a:ext cx="771525" cy="12985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tr-TR" sz="2400">
              <a:latin typeface="Times New Roman" pitchFamily="18" charset="0"/>
              <a:cs typeface="Arial" charset="0"/>
            </a:endParaRPr>
          </a:p>
        </p:txBody>
      </p:sp>
      <p:grpSp>
        <p:nvGrpSpPr>
          <p:cNvPr id="101390" name="Group 36"/>
          <p:cNvGrpSpPr>
            <a:grpSpLocks/>
          </p:cNvGrpSpPr>
          <p:nvPr/>
        </p:nvGrpSpPr>
        <p:grpSpPr bwMode="auto">
          <a:xfrm>
            <a:off x="6811963" y="1687513"/>
            <a:ext cx="755650" cy="1285875"/>
            <a:chOff x="3681" y="2704"/>
            <a:chExt cx="807" cy="941"/>
          </a:xfrm>
        </p:grpSpPr>
        <p:sp>
          <p:nvSpPr>
            <p:cNvPr id="101434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tr-T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1435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36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37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38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1391" name="Freeform 45"/>
          <p:cNvSpPr>
            <a:spLocks/>
          </p:cNvSpPr>
          <p:nvPr/>
        </p:nvSpPr>
        <p:spPr bwMode="auto">
          <a:xfrm>
            <a:off x="1974850" y="2022475"/>
            <a:ext cx="5080000" cy="777875"/>
          </a:xfrm>
          <a:custGeom>
            <a:avLst/>
            <a:gdLst>
              <a:gd name="T0" fmla="*/ 0 w 3200"/>
              <a:gd name="T1" fmla="*/ 2147483647 h 490"/>
              <a:gd name="T2" fmla="*/ 0 w 3200"/>
              <a:gd name="T3" fmla="*/ 2147483647 h 490"/>
              <a:gd name="T4" fmla="*/ 2147483647 w 3200"/>
              <a:gd name="T5" fmla="*/ 2147483647 h 490"/>
              <a:gd name="T6" fmla="*/ 2147483647 w 3200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0" h="490">
                <a:moveTo>
                  <a:pt x="0" y="64"/>
                </a:moveTo>
                <a:lnTo>
                  <a:pt x="0" y="490"/>
                </a:lnTo>
                <a:lnTo>
                  <a:pt x="3200" y="490"/>
                </a:lnTo>
                <a:lnTo>
                  <a:pt x="3200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1392" name="Freeform 46"/>
          <p:cNvSpPr>
            <a:spLocks/>
          </p:cNvSpPr>
          <p:nvPr/>
        </p:nvSpPr>
        <p:spPr bwMode="auto">
          <a:xfrm>
            <a:off x="1693863" y="2074863"/>
            <a:ext cx="5581650" cy="969962"/>
          </a:xfrm>
          <a:custGeom>
            <a:avLst/>
            <a:gdLst>
              <a:gd name="T0" fmla="*/ 0 w 3516"/>
              <a:gd name="T1" fmla="*/ 2147483647 h 611"/>
              <a:gd name="T2" fmla="*/ 2147483647 w 3516"/>
              <a:gd name="T3" fmla="*/ 2147483647 h 611"/>
              <a:gd name="T4" fmla="*/ 2147483647 w 3516"/>
              <a:gd name="T5" fmla="*/ 2147483647 h 611"/>
              <a:gd name="T6" fmla="*/ 2147483647 w 3516"/>
              <a:gd name="T7" fmla="*/ 0 h 6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16" h="611">
                <a:moveTo>
                  <a:pt x="0" y="2"/>
                </a:moveTo>
                <a:lnTo>
                  <a:pt x="3" y="611"/>
                </a:lnTo>
                <a:lnTo>
                  <a:pt x="3516" y="611"/>
                </a:lnTo>
                <a:lnTo>
                  <a:pt x="3516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01393" name="Group 61"/>
          <p:cNvGrpSpPr>
            <a:grpSpLocks/>
          </p:cNvGrpSpPr>
          <p:nvPr/>
        </p:nvGrpSpPr>
        <p:grpSpPr bwMode="auto">
          <a:xfrm>
            <a:off x="2530475" y="2314575"/>
            <a:ext cx="712788" cy="534988"/>
            <a:chOff x="1594" y="1479"/>
            <a:chExt cx="449" cy="337"/>
          </a:xfrm>
        </p:grpSpPr>
        <p:sp>
          <p:nvSpPr>
            <p:cNvPr id="99379" name="Rectangle 47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0" name="Rectangle 48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1" name="Rectangle 49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2" name="Rectangle 50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3" name="Rectangle 51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4" name="Rectangle 52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1394" name="Group 62"/>
          <p:cNvGrpSpPr>
            <a:grpSpLocks/>
          </p:cNvGrpSpPr>
          <p:nvPr/>
        </p:nvGrpSpPr>
        <p:grpSpPr bwMode="auto">
          <a:xfrm>
            <a:off x="4297363" y="2332038"/>
            <a:ext cx="712787" cy="534987"/>
            <a:chOff x="1594" y="1479"/>
            <a:chExt cx="449" cy="337"/>
          </a:xfrm>
        </p:grpSpPr>
        <p:sp>
          <p:nvSpPr>
            <p:cNvPr id="99373" name="Rectangle 63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4" name="Rectangle 64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5" name="Rectangle 65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6" name="Rectangle 66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7" name="Rectangle 67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8" name="Rectangle 68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1395" name="Group 76"/>
          <p:cNvGrpSpPr>
            <a:grpSpLocks/>
          </p:cNvGrpSpPr>
          <p:nvPr/>
        </p:nvGrpSpPr>
        <p:grpSpPr bwMode="auto">
          <a:xfrm>
            <a:off x="6203950" y="2320925"/>
            <a:ext cx="333375" cy="534988"/>
            <a:chOff x="2522" y="956"/>
            <a:chExt cx="210" cy="337"/>
          </a:xfrm>
        </p:grpSpPr>
        <p:sp>
          <p:nvSpPr>
            <p:cNvPr id="99370" name="Rectangle 70"/>
            <p:cNvSpPr>
              <a:spLocks noChangeArrowheads="1"/>
            </p:cNvSpPr>
            <p:nvPr/>
          </p:nvSpPr>
          <p:spPr bwMode="auto">
            <a:xfrm>
              <a:off x="2676" y="956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1" name="Rectangle 71"/>
            <p:cNvSpPr>
              <a:spLocks noChangeArrowheads="1"/>
            </p:cNvSpPr>
            <p:nvPr/>
          </p:nvSpPr>
          <p:spPr bwMode="auto">
            <a:xfrm>
              <a:off x="2598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2" name="Rectangle 72"/>
            <p:cNvSpPr>
              <a:spLocks noChangeArrowheads="1"/>
            </p:cNvSpPr>
            <p:nvPr/>
          </p:nvSpPr>
          <p:spPr bwMode="auto">
            <a:xfrm>
              <a:off x="2522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9348" name="AutoShape 77"/>
          <p:cNvSpPr>
            <a:spLocks noChangeArrowheads="1"/>
          </p:cNvSpPr>
          <p:nvPr/>
        </p:nvSpPr>
        <p:spPr bwMode="auto">
          <a:xfrm>
            <a:off x="3295650" y="23955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49" name="AutoShape 78"/>
          <p:cNvSpPr>
            <a:spLocks noChangeArrowheads="1"/>
          </p:cNvSpPr>
          <p:nvPr/>
        </p:nvSpPr>
        <p:spPr bwMode="auto">
          <a:xfrm>
            <a:off x="5062538" y="23987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0" name="Rectangle 80"/>
          <p:cNvSpPr>
            <a:spLocks noChangeArrowheads="1"/>
          </p:cNvSpPr>
          <p:nvPr/>
        </p:nvSpPr>
        <p:spPr bwMode="auto">
          <a:xfrm>
            <a:off x="6605588" y="2963863"/>
            <a:ext cx="88900" cy="531812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101399" name="Group 91"/>
          <p:cNvGrpSpPr>
            <a:grpSpLocks/>
          </p:cNvGrpSpPr>
          <p:nvPr/>
        </p:nvGrpSpPr>
        <p:grpSpPr bwMode="auto">
          <a:xfrm>
            <a:off x="4305300" y="2941638"/>
            <a:ext cx="468313" cy="531812"/>
            <a:chOff x="3106" y="853"/>
            <a:chExt cx="295" cy="335"/>
          </a:xfrm>
        </p:grpSpPr>
        <p:sp>
          <p:nvSpPr>
            <p:cNvPr id="99368" name="Rectangle 92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69" name="Rectangle 93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1400" name="Group 94"/>
          <p:cNvGrpSpPr>
            <a:grpSpLocks/>
          </p:cNvGrpSpPr>
          <p:nvPr/>
        </p:nvGrpSpPr>
        <p:grpSpPr bwMode="auto">
          <a:xfrm>
            <a:off x="2435225" y="2946400"/>
            <a:ext cx="468313" cy="531813"/>
            <a:chOff x="3106" y="853"/>
            <a:chExt cx="295" cy="335"/>
          </a:xfrm>
        </p:grpSpPr>
        <p:sp>
          <p:nvSpPr>
            <p:cNvPr id="99366" name="Rectangle 95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67" name="Rectangle 96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9353" name="AutoShape 97"/>
          <p:cNvSpPr>
            <a:spLocks noChangeArrowheads="1"/>
          </p:cNvSpPr>
          <p:nvPr/>
        </p:nvSpPr>
        <p:spPr bwMode="auto">
          <a:xfrm rot="10800000">
            <a:off x="1958975" y="31321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4" name="AutoShape 98"/>
          <p:cNvSpPr>
            <a:spLocks noChangeArrowheads="1"/>
          </p:cNvSpPr>
          <p:nvPr/>
        </p:nvSpPr>
        <p:spPr bwMode="auto">
          <a:xfrm rot="10800000">
            <a:off x="3889375" y="31353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5" name="AutoShape 99"/>
          <p:cNvSpPr>
            <a:spLocks noChangeArrowheads="1"/>
          </p:cNvSpPr>
          <p:nvPr/>
        </p:nvSpPr>
        <p:spPr bwMode="auto">
          <a:xfrm rot="10800000">
            <a:off x="6086475" y="313848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6" name="Rectangle 101"/>
          <p:cNvSpPr>
            <a:spLocks noChangeArrowheads="1"/>
          </p:cNvSpPr>
          <p:nvPr/>
        </p:nvSpPr>
        <p:spPr bwMode="auto">
          <a:xfrm>
            <a:off x="2947988" y="1363663"/>
            <a:ext cx="98425" cy="407987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9357" name="Text Box 102"/>
          <p:cNvSpPr txBox="1">
            <a:spLocks noChangeArrowheads="1"/>
          </p:cNvSpPr>
          <p:nvPr/>
        </p:nvSpPr>
        <p:spPr bwMode="auto">
          <a:xfrm>
            <a:off x="3051175" y="1519238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/>
              <a:t>RM cell</a:t>
            </a:r>
          </a:p>
        </p:txBody>
      </p:sp>
      <p:sp>
        <p:nvSpPr>
          <p:cNvPr id="99358" name="Rectangle 108"/>
          <p:cNvSpPr>
            <a:spLocks noChangeArrowheads="1"/>
          </p:cNvSpPr>
          <p:nvPr/>
        </p:nvSpPr>
        <p:spPr bwMode="auto">
          <a:xfrm>
            <a:off x="4138613" y="1363663"/>
            <a:ext cx="98425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9359" name="Text Box 109"/>
          <p:cNvSpPr txBox="1">
            <a:spLocks noChangeArrowheads="1"/>
          </p:cNvSpPr>
          <p:nvPr/>
        </p:nvSpPr>
        <p:spPr bwMode="auto">
          <a:xfrm>
            <a:off x="4241800" y="1519238"/>
            <a:ext cx="93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/>
              <a:t>data cell</a:t>
            </a:r>
          </a:p>
        </p:txBody>
      </p:sp>
      <p:grpSp>
        <p:nvGrpSpPr>
          <p:cNvPr id="101408" name="Group 113"/>
          <p:cNvGrpSpPr>
            <a:grpSpLocks/>
          </p:cNvGrpSpPr>
          <p:nvPr/>
        </p:nvGrpSpPr>
        <p:grpSpPr bwMode="auto">
          <a:xfrm>
            <a:off x="666750" y="2622550"/>
            <a:ext cx="687388" cy="636588"/>
            <a:chOff x="-44" y="1473"/>
            <a:chExt cx="981" cy="1105"/>
          </a:xfrm>
        </p:grpSpPr>
        <p:pic>
          <p:nvPicPr>
            <p:cNvPr id="101413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14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09" name="Group 116"/>
          <p:cNvGrpSpPr>
            <a:grpSpLocks/>
          </p:cNvGrpSpPr>
          <p:nvPr/>
        </p:nvGrpSpPr>
        <p:grpSpPr bwMode="auto">
          <a:xfrm flipH="1">
            <a:off x="7794625" y="2671763"/>
            <a:ext cx="642938" cy="636587"/>
            <a:chOff x="-44" y="1473"/>
            <a:chExt cx="981" cy="1105"/>
          </a:xfrm>
        </p:grpSpPr>
        <p:pic>
          <p:nvPicPr>
            <p:cNvPr id="101411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12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03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24EA6DC4-7E81-43D8-ACA6-E6397B30E010}" type="slidenum">
              <a:rPr lang="en-US" sz="1200" smtClean="0"/>
              <a:pPr>
                <a:defRPr/>
              </a:pPr>
              <a:t>98</a:t>
            </a:fld>
            <a:endParaRPr lang="en-US" sz="1200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3.7 TCP congestion control</a:t>
            </a:r>
          </a:p>
        </p:txBody>
      </p:sp>
      <p:pic>
        <p:nvPicPr>
          <p:cNvPr id="102407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FF83F5DB-0972-4464-99D2-039862E379A9}" type="slidenum">
              <a:rPr lang="en-US" sz="1200" smtClean="0"/>
              <a:pPr>
                <a:defRPr/>
              </a:pPr>
              <a:t>99</a:t>
            </a:fld>
            <a:endParaRPr lang="en-US" sz="1200" smtClean="0"/>
          </a:p>
        </p:txBody>
      </p:sp>
      <p:pic>
        <p:nvPicPr>
          <p:cNvPr id="103428" name="Picture 1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cs typeface="+mj-cs"/>
              </a:rPr>
              <a:t>TCP congestion control: </a:t>
            </a:r>
            <a:r>
              <a:rPr lang="en-US" sz="3200"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800" i="1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>
                <a:latin typeface="Gill Sans MT" charset="0"/>
                <a:ea typeface="ＭＳ Ｐゴシック" charset="0"/>
              </a:rPr>
              <a:t>sender</a:t>
            </a:r>
            <a:r>
              <a:rPr lang="en-US" sz="2800" i="1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800">
                <a:latin typeface="Gill Sans MT" charset="0"/>
                <a:ea typeface="ＭＳ Ｐゴシック" charset="0"/>
              </a:rPr>
              <a:t> increase  </a:t>
            </a:r>
            <a:r>
              <a:rPr lang="en-US" sz="2800" b="1">
                <a:latin typeface="Courier New" charset="0"/>
                <a:ea typeface="ＭＳ Ｐゴシック" charset="0"/>
              </a:rPr>
              <a:t>cwnd</a:t>
            </a:r>
            <a:r>
              <a:rPr lang="en-US" sz="2800">
                <a:latin typeface="Courier New" charset="0"/>
                <a:ea typeface="ＭＳ Ｐゴシック" charset="0"/>
              </a:rPr>
              <a:t> </a:t>
            </a:r>
            <a:r>
              <a:rPr lang="en-US" sz="2800">
                <a:latin typeface="Gill Sans MT" charset="0"/>
                <a:ea typeface="ＭＳ Ｐゴシック" charset="0"/>
              </a:rPr>
              <a:t>by 1 MSS every RTT until loss detected</a:t>
            </a:r>
            <a:endParaRPr lang="en-US" sz="2800" i="1">
              <a:latin typeface="Gill Sans MT" charset="0"/>
              <a:ea typeface="ＭＳ Ｐゴシック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8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>
                <a:latin typeface="Gill Sans MT" charset="0"/>
                <a:ea typeface="ＭＳ Ｐゴシック" charset="0"/>
              </a:rPr>
              <a:t> cut </a:t>
            </a:r>
            <a:r>
              <a:rPr lang="en-US" sz="2800" b="1">
                <a:latin typeface="Courier New" charset="0"/>
                <a:ea typeface="ＭＳ Ｐゴシック" charset="0"/>
              </a:rPr>
              <a:t>cwnd </a:t>
            </a:r>
            <a:r>
              <a:rPr lang="en-US" sz="2800">
                <a:latin typeface="Gill Sans MT" charset="0"/>
                <a:ea typeface="ＭＳ Ｐゴシック" charset="0"/>
              </a:rPr>
              <a:t>in half after loss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ea typeface="ＭＳ Ｐゴシック" charset="0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 smtClean="0">
                <a:latin typeface="Courier New" charset="0"/>
              </a:rPr>
              <a:t>cwnd:</a:t>
            </a:r>
            <a:r>
              <a:rPr lang="en-US" sz="1400" smtClean="0">
                <a:latin typeface="Arial" charset="0"/>
              </a:rPr>
              <a:t> TCP sender </a:t>
            </a:r>
          </a:p>
          <a:p>
            <a:pPr>
              <a:defRPr/>
            </a:pPr>
            <a:r>
              <a:rPr lang="en-US" sz="1400" smtClean="0">
                <a:latin typeface="Arial" charset="0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latin typeface="Arial" charset="0"/>
              </a:rPr>
              <a:t>AIMD saw tooth</a:t>
            </a:r>
          </a:p>
          <a:p>
            <a:pPr algn="r">
              <a:defRPr/>
            </a:pPr>
            <a:r>
              <a:rPr lang="en-US" sz="2000" smtClean="0">
                <a:latin typeface="Arial" charset="0"/>
              </a:rPr>
              <a:t>behavior: probing</a:t>
            </a:r>
          </a:p>
          <a:p>
            <a:pPr algn="r">
              <a:defRPr/>
            </a:pPr>
            <a:r>
              <a:rPr lang="en-US" sz="2000" smtClean="0">
                <a:latin typeface="Arial" charset="0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3449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l">
              <a:defRPr/>
            </a:pPr>
            <a:r>
              <a:rPr lang="en-US" smtClean="0"/>
              <a:t>additively increase window size …</a:t>
            </a:r>
          </a:p>
          <a:p>
            <a:pPr algn="l">
              <a:defRPr/>
            </a:pPr>
            <a:r>
              <a:rPr lang="en-US" smtClean="0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time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/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17623</TotalTime>
  <Words>8455</Words>
  <Application>Microsoft Macintosh PowerPoint</Application>
  <PresentationFormat>Ekran Gösterisi (4:3)</PresentationFormat>
  <Paragraphs>2313</Paragraphs>
  <Slides>110</Slides>
  <Notes>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110</vt:i4>
      </vt:variant>
    </vt:vector>
  </HeadingPairs>
  <TitlesOfParts>
    <vt:vector size="124" baseType="lpstr">
      <vt:lpstr>Tahoma</vt:lpstr>
      <vt:lpstr>ＭＳ Ｐゴシック</vt:lpstr>
      <vt:lpstr>Arial</vt:lpstr>
      <vt:lpstr>Gill Sans MT</vt:lpstr>
      <vt:lpstr>Wingdings</vt:lpstr>
      <vt:lpstr>Times New Roman</vt:lpstr>
      <vt:lpstr>Comic Sans MS</vt:lpstr>
      <vt:lpstr>Courier New</vt:lpstr>
      <vt:lpstr>Symbol</vt:lpstr>
      <vt:lpstr>Arial Narrow</vt:lpstr>
      <vt:lpstr>Wingdings 3</vt:lpstr>
      <vt:lpstr>MS Mincho</vt:lpstr>
      <vt:lpstr>Default Design</vt:lpstr>
      <vt:lpstr>Microsoft Word Picture</vt:lpstr>
      <vt:lpstr>Slayt 1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Chapter 3 outline</vt:lpstr>
      <vt:lpstr>TCP: Overview  RFCs: 793,1122,1323, 2018, 2581</vt:lpstr>
      <vt:lpstr>TCP segment structure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Approaches towards congestion control</vt:lpstr>
      <vt:lpstr>Case study: ATM ABR congestion control</vt:lpstr>
      <vt:lpstr>Case study: ATM ABR congestion control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Chapter 3: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user</cp:lastModifiedBy>
  <cp:revision>268</cp:revision>
  <cp:lastPrinted>2000-04-27T09:23:27Z</cp:lastPrinted>
  <dcterms:created xsi:type="dcterms:W3CDTF">1999-10-08T19:08:27Z</dcterms:created>
  <dcterms:modified xsi:type="dcterms:W3CDTF">2012-10-30T07:41:44Z</dcterms:modified>
</cp:coreProperties>
</file>