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708" r:id="rId3"/>
  </p:sldMasterIdLst>
  <p:notesMasterIdLst>
    <p:notesMasterId r:id="rId101"/>
  </p:notesMasterIdLst>
  <p:handoutMasterIdLst>
    <p:handoutMasterId r:id="rId102"/>
  </p:handoutMasterIdLst>
  <p:sldIdLst>
    <p:sldId id="537" r:id="rId4"/>
    <p:sldId id="380" r:id="rId5"/>
    <p:sldId id="330" r:id="rId6"/>
    <p:sldId id="335" r:id="rId7"/>
    <p:sldId id="332" r:id="rId8"/>
    <p:sldId id="258" r:id="rId9"/>
    <p:sldId id="259" r:id="rId10"/>
    <p:sldId id="336" r:id="rId11"/>
    <p:sldId id="468" r:id="rId12"/>
    <p:sldId id="538" r:id="rId13"/>
    <p:sldId id="431" r:id="rId14"/>
    <p:sldId id="432" r:id="rId15"/>
    <p:sldId id="433" r:id="rId16"/>
    <p:sldId id="434" r:id="rId17"/>
    <p:sldId id="435" r:id="rId18"/>
    <p:sldId id="539" r:id="rId19"/>
    <p:sldId id="266" r:id="rId20"/>
    <p:sldId id="304" r:id="rId21"/>
    <p:sldId id="339" r:id="rId22"/>
    <p:sldId id="267" r:id="rId23"/>
    <p:sldId id="449" r:id="rId24"/>
    <p:sldId id="450" r:id="rId25"/>
    <p:sldId id="273" r:id="rId26"/>
    <p:sldId id="340" r:id="rId27"/>
    <p:sldId id="341" r:id="rId28"/>
    <p:sldId id="275" r:id="rId29"/>
    <p:sldId id="447" r:id="rId30"/>
    <p:sldId id="448" r:id="rId31"/>
    <p:sldId id="277" r:id="rId32"/>
    <p:sldId id="278" r:id="rId33"/>
    <p:sldId id="279" r:id="rId34"/>
    <p:sldId id="280" r:id="rId35"/>
    <p:sldId id="541" r:id="rId36"/>
    <p:sldId id="542" r:id="rId37"/>
    <p:sldId id="281" r:id="rId38"/>
    <p:sldId id="282" r:id="rId39"/>
    <p:sldId id="469" r:id="rId40"/>
    <p:sldId id="544" r:id="rId41"/>
    <p:sldId id="503" r:id="rId42"/>
    <p:sldId id="309" r:id="rId43"/>
    <p:sldId id="540" r:id="rId44"/>
    <p:sldId id="343" r:id="rId45"/>
    <p:sldId id="442" r:id="rId46"/>
    <p:sldId id="345" r:id="rId47"/>
    <p:sldId id="347" r:id="rId48"/>
    <p:sldId id="348" r:id="rId49"/>
    <p:sldId id="491" r:id="rId50"/>
    <p:sldId id="492" r:id="rId51"/>
    <p:sldId id="493" r:id="rId52"/>
    <p:sldId id="494" r:id="rId53"/>
    <p:sldId id="495" r:id="rId54"/>
    <p:sldId id="496" r:id="rId55"/>
    <p:sldId id="545" r:id="rId56"/>
    <p:sldId id="351" r:id="rId57"/>
    <p:sldId id="378" r:id="rId58"/>
    <p:sldId id="352" r:id="rId59"/>
    <p:sldId id="353" r:id="rId60"/>
    <p:sldId id="354" r:id="rId61"/>
    <p:sldId id="360" r:id="rId62"/>
    <p:sldId id="546" r:id="rId63"/>
    <p:sldId id="365" r:id="rId64"/>
    <p:sldId id="471" r:id="rId65"/>
    <p:sldId id="473" r:id="rId66"/>
    <p:sldId id="505" r:id="rId67"/>
    <p:sldId id="506" r:id="rId68"/>
    <p:sldId id="507" r:id="rId69"/>
    <p:sldId id="508" r:id="rId70"/>
    <p:sldId id="509" r:id="rId71"/>
    <p:sldId id="510" r:id="rId72"/>
    <p:sldId id="511" r:id="rId73"/>
    <p:sldId id="512" r:id="rId74"/>
    <p:sldId id="513" r:id="rId75"/>
    <p:sldId id="514" r:id="rId76"/>
    <p:sldId id="515" r:id="rId77"/>
    <p:sldId id="516" r:id="rId78"/>
    <p:sldId id="547" r:id="rId79"/>
    <p:sldId id="519" r:id="rId80"/>
    <p:sldId id="520" r:id="rId81"/>
    <p:sldId id="521" r:id="rId82"/>
    <p:sldId id="522" r:id="rId83"/>
    <p:sldId id="523" r:id="rId84"/>
    <p:sldId id="524" r:id="rId85"/>
    <p:sldId id="548" r:id="rId86"/>
    <p:sldId id="552" r:id="rId87"/>
    <p:sldId id="550" r:id="rId88"/>
    <p:sldId id="551" r:id="rId89"/>
    <p:sldId id="549" r:id="rId90"/>
    <p:sldId id="526" r:id="rId91"/>
    <p:sldId id="527" r:id="rId92"/>
    <p:sldId id="528" r:id="rId93"/>
    <p:sldId id="529" r:id="rId94"/>
    <p:sldId id="530" r:id="rId95"/>
    <p:sldId id="536" r:id="rId96"/>
    <p:sldId id="532" r:id="rId97"/>
    <p:sldId id="533" r:id="rId98"/>
    <p:sldId id="534" r:id="rId99"/>
    <p:sldId id="535" r:id="rId10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33"/>
    <a:srgbClr val="CC0000"/>
    <a:srgbClr val="FFFF00"/>
    <a:srgbClr val="D60093"/>
    <a:srgbClr val="33CC33"/>
    <a:srgbClr val="008000"/>
    <a:srgbClr val="FF0000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222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defTabSz="946150">
              <a:defRPr sz="1200" i="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1625" y="0"/>
            <a:ext cx="31638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 i="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9713"/>
            <a:ext cx="31638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defTabSz="946150">
              <a:defRPr sz="1200" i="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1625" y="9129713"/>
            <a:ext cx="31638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 i="0" smtClean="0"/>
            </a:lvl1pPr>
          </a:lstStyle>
          <a:p>
            <a:pPr>
              <a:defRPr/>
            </a:pPr>
            <a:fld id="{4F79B2EF-4539-489E-9DC1-23D8E2FA4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200" i="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i="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/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200" i="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A90166D-03E5-424B-A4A8-F83CC04F2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665D4A3D-6DC6-441C-834E-70408986A81D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EDBE6A5F-C787-4091-AB21-331A350242EA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11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56E99B4-CFB1-4E4D-A666-8831EDA18F5E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12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FB410C4-6B25-4B92-B954-665D629E0AB8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13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8D2C9362-2E29-4084-A8A4-B8E3E72FECA5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14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048F91A8-9B36-4F64-8027-50F37AC017E4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15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87D5DA07-E862-4925-B64A-7EE7D24D6D2F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16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19A41652-B5F0-4B86-9D1C-6524E1FDB809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17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D6F179AB-B4DD-4F71-97DA-033B5119D82A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18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8FB67096-5CDE-4C13-9284-A988DB6C156E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19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6C979C7A-37FA-4A23-A201-CCA728F7331B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20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5DD47497-EF3C-414F-9A02-5BD17725AEC4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0D78031A-E42E-4CBF-80D2-744671BFFF1A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21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40366F73-8C52-49A8-82B5-C2FA0D23164D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22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FAA17EE5-8C2F-472C-811C-3B6309A17907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23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7C22863B-95B8-4C18-BBF1-C31FC3919632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24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1101970A-55CC-4D48-BB7F-0DE91445E414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25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6F027A53-F2C0-4385-8FDB-564475B6AE02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26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C9477798-2234-4DF5-ACF2-B679D549C70F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27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CB031095-2C0C-4418-B50B-59DADE1F0A10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28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6CB23A1A-19EA-4437-9C0C-742FF52D6189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29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8259DE40-4909-4009-93C8-EACDEE12CDBE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30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E35C1C3B-DEBF-48DC-AA99-6198A9779C16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393FDED0-A416-4F9F-A9FA-9EFE91386A49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31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6E7AEF71-38BF-4C81-9F01-C39C1C94E168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32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0458A008-6A1D-4F32-8856-6E08F6B13CA1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33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A4EDAAEA-089F-48FF-B432-0BE76B7B642A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34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3A042DD2-5D60-4C35-BB69-D64EB77677E4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35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B5C505CD-74A8-4512-8901-6EA2F4A742F5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36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98A21616-9B4D-45DF-AD9D-C60C30BEF37C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37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F79B31F9-5498-47C8-B097-B769B4924305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40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710C681-5227-435F-99F2-763C97DEA886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41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9B060C2-E970-45D1-AB51-0F23F2C65E0E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42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7F715C7B-4981-4940-AF93-4185C833534B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5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E5911E99-D542-4C9E-A425-F5090457659A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43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5AEFFD21-0A68-4245-82B3-4073DB969493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44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CDF8AA19-35FE-45A1-BD1E-9905476909AA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45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A677B7D8-9223-44E5-A57C-D68FB364CB3F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46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96C65B57-6A0A-4BE9-AE0D-64261BCFE878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47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36F1FCCE-2CAF-4440-8C7E-913C50DD027F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48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FCEF3E84-3D31-495A-912F-E39A6B1ACFB5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49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352B5BA2-B0AA-456A-B12D-28315FFD0D97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50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EA268A45-A677-4FF0-886A-569E725238BF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51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354E232A-0F75-470D-A5AC-9C79ED444B65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52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797192AC-F7CD-444C-A763-E03889F6EB37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6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C72E7846-5A3A-4CC1-A8AF-504A4DE8B8C0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53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0C6577A0-1F9D-4EFF-A8A2-CF9CAE290786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54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71B9C3CE-4DB7-4BA9-8D04-E9F531C01CBC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55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E7AC0792-014C-4E60-B073-81EF63515801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56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66D33A4A-1B31-408A-A01D-27032C2DDD6A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57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8927B824-38B2-4B8C-BE5C-C242175678A3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58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C7B03C90-1648-4A72-8698-7EAD125624A5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59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8DBDB7EC-0F2E-4864-A2EF-D793A8E66835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60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58758100-0947-43A0-AF45-1798AC7FDFB0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61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0F90F8BF-78F5-4B0A-8E38-5E2C7E4F9CD4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62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86A01F33-BD84-4A22-8B99-44F35E595EB7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7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3673FDF-9735-418B-A127-9BEF3C541E65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63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5464723E-B77E-4448-91F8-2437977A29E8}" type="slidenum">
              <a:rPr lang="en-US" sz="1200" i="0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64</a:t>
            </a:fld>
            <a:endParaRPr lang="en-US" sz="1200" i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F7124A6B-F0F1-407A-89B2-7F2ACA8B29BF}" type="slidenum">
              <a:rPr lang="en-US" sz="1200" i="0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65</a:t>
            </a:fld>
            <a:endParaRPr lang="en-US" sz="1200" i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88512D52-4885-4EC4-8415-FBB8DE87DC92}" type="slidenum">
              <a:rPr lang="en-US" sz="1200" i="0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66</a:t>
            </a:fld>
            <a:endParaRPr lang="en-US" sz="1200" i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B958B845-D8B6-4B28-9E9D-8E42483DAA95}" type="slidenum">
              <a:rPr lang="en-US" sz="1200" i="0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67</a:t>
            </a:fld>
            <a:endParaRPr lang="en-US" sz="1200" i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D02ED9E3-6F45-445D-B482-9BB04938BCEC}" type="slidenum">
              <a:rPr lang="en-US" sz="1200" i="0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68</a:t>
            </a:fld>
            <a:endParaRPr lang="en-US" sz="1200" i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8666930D-1A42-4F0D-9272-F3655B955F95}" type="slidenum">
              <a:rPr lang="en-US" sz="1200" i="0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69</a:t>
            </a:fld>
            <a:endParaRPr lang="en-US" sz="1200" i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C2627765-6ECE-4391-8504-DA38A94F8181}" type="slidenum">
              <a:rPr lang="en-US" sz="1200" i="0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70</a:t>
            </a:fld>
            <a:endParaRPr lang="en-US" sz="1200" i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A08B0A3-97D1-473B-887A-9F915159B89E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76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A8A635F5-C620-46EA-BBC0-CAC1CB9DA465}" type="slidenum">
              <a:rPr lang="en-US" sz="1200" i="0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77</a:t>
            </a:fld>
            <a:endParaRPr lang="en-US" sz="1200" i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07C97CCF-02B6-4CB8-9FF9-3651D805CD4A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8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3347EEC4-A2DF-40C4-80C9-E8A9B5088D6A}" type="slidenum">
              <a:rPr lang="en-US" sz="1200" i="0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78</a:t>
            </a:fld>
            <a:endParaRPr lang="en-US" sz="1200" i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98277915-C914-4B0E-96B4-76070AA32EB3}" type="slidenum">
              <a:rPr lang="en-US" sz="1200" i="0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79</a:t>
            </a:fld>
            <a:endParaRPr lang="en-US" sz="1200" i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90036DA-3489-47B9-AC6D-336106607BE7}" type="slidenum">
              <a:rPr lang="en-US" sz="1200" i="0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80</a:t>
            </a:fld>
            <a:endParaRPr lang="en-US" sz="1200" i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77C80C7D-9DEC-4A43-A889-8CEC92CC494E}" type="slidenum">
              <a:rPr lang="en-US" sz="1200" i="0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81</a:t>
            </a:fld>
            <a:endParaRPr lang="en-US" sz="1200" i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59EC5932-D0FD-47E6-B00F-89693A7B4D0E}" type="slidenum">
              <a:rPr lang="en-US" sz="1200" i="0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82</a:t>
            </a:fld>
            <a:endParaRPr lang="en-US" sz="1200" i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1D8F73CA-D127-49E9-A5E1-18C404D5D0E0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83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942A6DE8-C404-4361-B025-22BF2A84E15D}" type="slidenum">
              <a:rPr lang="en-US" sz="1200" i="0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84</a:t>
            </a:fld>
            <a:endParaRPr lang="en-US" sz="1200" i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0BC0E093-4E13-4F76-A2F1-2151E6323BA0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87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7010BE0F-2929-4D99-87B1-2E3DA4414486}" type="slidenum">
              <a:rPr lang="en-US" sz="1200" i="0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96</a:t>
            </a:fld>
            <a:endParaRPr lang="en-US" sz="1200" i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7CA2F194-527C-4B4A-B674-7AC835E1AC92}" type="slidenum">
              <a:rPr lang="en-US" sz="1200" i="0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97</a:t>
            </a:fld>
            <a:endParaRPr lang="en-US" sz="1200" i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808F42C4-0777-4EE2-8105-54DDE2573FF8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9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E6DCBA23-1CB4-4FA3-98A2-43CD3975ECD7}" type="slidenum">
              <a:rPr lang="en-US" sz="1200" i="0" smtClean="0">
                <a:latin typeface="Times New Roman" pitchFamily="18" charset="0"/>
              </a:rPr>
              <a:pPr>
                <a:defRPr/>
              </a:pPr>
              <a:t>10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6CEDD711-79FB-4111-82A1-354EAF4F8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937C8688-D20B-49EE-A9B1-8C1FBF2F0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7E005D9C-323B-4AEC-83F5-37F9DD16C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fld id="{3066EE19-B0FD-4DD7-BB62-71F7CC470B96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r>
              <a:rPr lang="en-US"/>
              <a:t>2-</a:t>
            </a:r>
            <a:fld id="{F54C0CBC-EF91-473D-8EBF-44265A819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fld id="{0DC51D03-F93B-40F0-8BBD-55BC432D2E29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r>
              <a:rPr lang="en-US"/>
              <a:t>2-</a:t>
            </a:r>
            <a:fld id="{93D8D530-73A2-4513-AA63-185B071D0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fld id="{DCDE86DB-4BC7-4464-A271-E37E46CE4EEC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r>
              <a:rPr lang="en-US"/>
              <a:t>2-</a:t>
            </a:r>
            <a:fld id="{3E6E4166-4C61-4D0E-8EE1-17ABF6FB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fld id="{F00CC6B7-DB6F-404A-A4A3-08ABFE36DAF4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r>
              <a:rPr lang="en-US"/>
              <a:t>2-</a:t>
            </a:r>
            <a:fld id="{433A4E70-3AD3-4BD5-BE27-772017809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fld id="{02408926-F82B-43D1-8155-1CBA7D11E17A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r>
              <a:rPr lang="en-US"/>
              <a:t>2-</a:t>
            </a:r>
            <a:fld id="{3F1E5D99-5656-4DF2-879C-C3E24677F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fld id="{0B4108AC-0F27-4FD0-95BB-5020238B888E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r>
              <a:rPr lang="en-US"/>
              <a:t>2-</a:t>
            </a:r>
            <a:fld id="{231A8D46-5068-40AB-BF56-8125F30CB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fld id="{349E8E82-612F-466E-827A-C0C29B696DFC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r>
              <a:rPr lang="en-US"/>
              <a:t>1-</a:t>
            </a:r>
            <a:fld id="{DBF9903D-B044-41F6-9832-D2BD89E68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fld id="{11604204-5B9A-4EEE-AD8A-CFE902DD08EF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r>
              <a:rPr lang="en-US"/>
              <a:t>1-</a:t>
            </a:r>
            <a:fld id="{8AA0CB6D-99F3-4580-BC72-3AFF3DE73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3474E87A-4306-4A98-AC21-2F4BD4853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fld id="{AFA3F036-CB6F-4EFB-80F1-07C1A9FA985F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r>
              <a:rPr lang="en-US"/>
              <a:t>2-</a:t>
            </a:r>
            <a:fld id="{15489268-D115-483B-9C2F-1549EE4E0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fld id="{FFB0735F-4389-47CF-B4DB-8A6B7711CFF2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r>
              <a:rPr lang="en-US"/>
              <a:t>1-</a:t>
            </a:r>
            <a:fld id="{8BEB4309-F1E6-4481-9F54-5567B7762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fld id="{12513D1E-04F7-4C82-B982-53BA6B80C4D3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r>
              <a:rPr lang="en-US"/>
              <a:t>1-</a:t>
            </a:r>
            <a:fld id="{DBAC624A-7439-4032-9D27-77EE522FC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fld id="{F1044928-03A5-4025-A088-95F771184910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r>
              <a:rPr lang="en-US"/>
              <a:t>1</a:t>
            </a:r>
            <a:fld id="{AA68915A-9F31-4F39-AAE1-92026E20F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E61A5649-495D-4515-9F1A-DA3271B1B1D0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C5A898B9-9E28-40A1-9D14-08AE86190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9B2B3FCF-5F76-482A-BFD0-970E29661932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D148F26D-C5F9-4419-93E5-8C16F5120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3C0A647E-A029-499B-9E79-FE181C8630B9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E7F353E9-2AFA-4E2E-BD19-2BBDBA1AE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0C364A35-69D5-4C47-8B32-A04A937DCE96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09B22F0E-3EE7-47A0-9F79-23ADBEAA5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8B699412-D2A9-4157-88A9-161D4989CAC6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6498446B-8AA6-4A81-83BC-88E8730B5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39EEA473-66FA-4BC2-85E0-932086F41A31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6AAC415E-2F34-4377-A2E0-0422D1CC2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33B5D0F1-2E80-4143-AA84-B0E4F1FCE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BD69FCDB-7938-4E62-B96A-7AA7D2E6A025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BFC39B4B-1F85-4F8A-86C5-E962AFF63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39A4B5DB-A688-4C58-9A86-420941037175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DC4697D2-AD25-4DA7-98D6-BAE66CAC3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2AB754AB-4A29-47EE-B865-7D1069D37167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7A505E1B-0592-417E-9F3D-8CDFCBE44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95E9E166-16CC-4A9C-AB3F-3115B6CCA19F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DAC28199-485E-463D-8BA5-D68F0F076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2656FDF5-E30F-4380-8486-9E8E2CCFFE33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i="1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 smtClean="0"/>
            </a:lvl1pPr>
          </a:lstStyle>
          <a:p>
            <a:pPr>
              <a:defRPr/>
            </a:pPr>
            <a:fld id="{072D1E82-566B-4E28-ACF1-3A252514C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1E43CC22-1738-4C37-AD3C-6BB7C5019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13D94CF2-89F8-4AE8-A469-3BC82F52D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C82DBA44-E266-4C60-88DE-DB79E12BD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DFA8E559-599A-484E-804D-EA094D1D2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61B4B6CC-D420-4E0D-87C3-5F0F259E4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E925D1A9-E7F4-48EA-BDBF-488F2B7ED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2125" y="64865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81975" y="6486525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5-</a:t>
            </a:r>
            <a:fld id="{3E8E9859-A4CA-454E-A8CC-74562B792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2831C92-A0D3-451C-B7EF-7DDDA3E269C8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rgbClr val="000000"/>
                </a:solidFill>
                <a:latin typeface="Tahoma" pitchFamily="34" charset="0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6C4F3AF1-384E-4645-B41A-291F5CD86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9782D30-1605-4E75-9C62-CD694213A628}" type="datetime1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i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14DF444-048B-4997-A774-E0FF8BFF1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gif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9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9.pn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7.png"/><Relationship Id="rId4" Type="http://schemas.openxmlformats.org/officeDocument/2006/relationships/image" Target="../media/image4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Chapter 5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Link Layer</a:t>
            </a:r>
          </a:p>
        </p:txBody>
      </p:sp>
      <p:pic>
        <p:nvPicPr>
          <p:cNvPr id="27651" name="Picture 9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2097088"/>
            <a:ext cx="27368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1" descr="6e_cov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 sz="1600">
              <a:latin typeface="Tahoma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Tahoma" charset="0"/>
              </a:rPr>
              <a:t>Link Layer</a:t>
            </a:r>
            <a:endParaRPr lang="en-US" dirty="0">
              <a:latin typeface="Tahoma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Tahoma" pitchFamily="34" charset="0"/>
              </a:rPr>
              <a:t>5-</a:t>
            </a:r>
            <a:fld id="{CE126F43-C61B-469B-8C6C-DA97E0CF003B}" type="slidenum">
              <a:rPr lang="en-US" sz="1200" i="0" smtClean="0">
                <a:latin typeface="Tahoma" pitchFamily="34" charset="0"/>
              </a:rPr>
              <a:pPr>
                <a:defRPr/>
              </a:pPr>
              <a:t>1</a:t>
            </a:fld>
            <a:endParaRPr lang="en-US" sz="1200" i="0" smtClean="0">
              <a:latin typeface="Tahoma" pitchFamily="34" charset="0"/>
            </a:endParaRPr>
          </a:p>
        </p:txBody>
      </p:sp>
      <p:sp>
        <p:nvSpPr>
          <p:cNvPr id="27656" name="Metin kutusu 1"/>
          <p:cNvSpPr txBox="1">
            <a:spLocks noChangeArrowheads="1"/>
          </p:cNvSpPr>
          <p:nvPr/>
        </p:nvSpPr>
        <p:spPr bwMode="auto">
          <a:xfrm>
            <a:off x="3795713" y="3429000"/>
            <a:ext cx="433705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tr-TR" sz="2800" b="1">
                <a:solidFill>
                  <a:schemeClr val="accent2"/>
                </a:solidFill>
              </a:rPr>
              <a:t>Dr. Cemal Gemci</a:t>
            </a:r>
          </a:p>
          <a:p>
            <a:r>
              <a:rPr lang="tr-TR" sz="2800" b="1">
                <a:solidFill>
                  <a:schemeClr val="accent2"/>
                </a:solidFill>
              </a:rPr>
              <a:t>cgemci@baskent.edu.tr</a:t>
            </a:r>
            <a:endParaRPr lang="fr-FR" sz="4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AEDDC289-DA81-48CB-B212-6AF2DA4D34A5}" type="slidenum">
              <a:rPr lang="en-US" sz="1200" i="0" smtClean="0">
                <a:latin typeface="Arial" pitchFamily="34" charset="0"/>
              </a:rPr>
              <a:pPr>
                <a:defRPr/>
              </a:pPr>
              <a:t>10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36868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layer, </a:t>
            </a:r>
            <a:r>
              <a:rPr lang="en-US" sz="4000">
                <a:cs typeface="+mj-cs"/>
              </a:rPr>
              <a:t>LAN</a:t>
            </a:r>
            <a:r>
              <a:rPr lang="en-US"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5.2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5.3</a:t>
            </a:r>
            <a:r>
              <a:rPr lang="en-US" dirty="0"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5.4</a:t>
            </a:r>
            <a:r>
              <a:rPr lang="en-US" dirty="0">
                <a:cs typeface="+mn-cs"/>
              </a:rPr>
              <a:t> </a:t>
            </a:r>
            <a:r>
              <a:rPr lang="en-US" dirty="0" smtClean="0">
                <a:cs typeface="+mn-cs"/>
              </a:rPr>
              <a:t>LANs</a:t>
            </a:r>
            <a:endParaRPr lang="en-US" dirty="0"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s</a:t>
            </a:r>
            <a:r>
              <a:rPr lang="en-US" dirty="0" smtClean="0"/>
              <a:t>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VLANS</a:t>
            </a:r>
            <a:endParaRPr lang="en-US" dirty="0"/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5.5</a:t>
            </a:r>
            <a:r>
              <a:rPr lang="en-US" dirty="0" smtClean="0">
                <a:cs typeface="+mn-cs"/>
              </a:rPr>
              <a:t> link </a:t>
            </a:r>
            <a:r>
              <a:rPr lang="en-US" dirty="0">
                <a:cs typeface="+mn-cs"/>
              </a:rPr>
              <a:t>v</a:t>
            </a:r>
            <a:r>
              <a:rPr lang="en-US" dirty="0" smtClean="0">
                <a:cs typeface="+mn-cs"/>
              </a:rPr>
              <a:t>irtualization</a:t>
            </a:r>
            <a:r>
              <a:rPr lang="en-US" dirty="0">
                <a:cs typeface="+mn-cs"/>
              </a:rPr>
              <a:t>: </a:t>
            </a:r>
            <a:r>
              <a:rPr lang="en-US" dirty="0" smtClean="0"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5.6</a:t>
            </a:r>
            <a:r>
              <a:rPr lang="en-US" dirty="0" smtClean="0">
                <a:cs typeface="+mn-cs"/>
              </a:rPr>
              <a:t> data center networking</a:t>
            </a:r>
            <a:endParaRPr lang="en-US" dirty="0"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5.7</a:t>
            </a:r>
            <a:r>
              <a:rPr lang="en-US" dirty="0" smtClean="0">
                <a:cs typeface="+mn-cs"/>
              </a:rPr>
              <a:t> </a:t>
            </a:r>
            <a:r>
              <a:rPr lang="en-US" dirty="0"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9AAE2BA4-51F3-4B64-98D0-6C493408DA36}" type="slidenum">
              <a:rPr lang="en-US" sz="1200" i="0" smtClean="0">
                <a:latin typeface="Arial" pitchFamily="34" charset="0"/>
              </a:rPr>
              <a:pPr>
                <a:defRPr/>
              </a:pPr>
              <a:t>11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Error detection</a:t>
            </a:r>
          </a:p>
        </p:txBody>
      </p:sp>
      <p:pic>
        <p:nvPicPr>
          <p:cNvPr id="37893" name="Picture 3" descr="521 Error Dete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>
                <a:latin typeface="Arial" charset="0"/>
              </a:rPr>
              <a:t>EDC= Error Detection and Correction bits (redundancy)</a:t>
            </a:r>
          </a:p>
          <a:p>
            <a:pPr>
              <a:defRPr/>
            </a:pPr>
            <a:r>
              <a:rPr lang="en-US" sz="2000" i="0" smtClean="0">
                <a:latin typeface="Arial" charset="0"/>
              </a:rPr>
              <a:t>D    = Data protected by error checking, may include header fields </a:t>
            </a:r>
            <a:br>
              <a:rPr lang="en-US" sz="2000" i="0" smtClean="0">
                <a:latin typeface="Arial" charset="0"/>
              </a:rPr>
            </a:br>
            <a:endParaRPr lang="en-US" sz="2000" i="0" smtClean="0">
              <a:latin typeface="Arial" charset="0"/>
            </a:endParaRPr>
          </a:p>
          <a:p>
            <a:pPr>
              <a:buFontTx/>
              <a:buChar char="•"/>
              <a:defRPr/>
            </a:pPr>
            <a:r>
              <a:rPr lang="en-US" sz="2000" i="0" smtClean="0">
                <a:latin typeface="Arial" charset="0"/>
              </a:rPr>
              <a:t> Error detection not 100% reliable!</a:t>
            </a:r>
          </a:p>
          <a:p>
            <a:pPr lvl="1">
              <a:buFontTx/>
              <a:buChar char="•"/>
              <a:defRPr/>
            </a:pPr>
            <a:r>
              <a:rPr lang="en-US" sz="2000" i="0" smtClean="0">
                <a:latin typeface="Arial" charset="0"/>
              </a:rPr>
              <a:t> protocol may miss some errors, but rarely</a:t>
            </a:r>
          </a:p>
          <a:p>
            <a:pPr lvl="1">
              <a:buFontTx/>
              <a:buChar char="•"/>
              <a:defRPr/>
            </a:pPr>
            <a:r>
              <a:rPr lang="en-US" sz="2000" i="0" smtClean="0">
                <a:latin typeface="Arial" charset="0"/>
              </a:rPr>
              <a:t> larger EDC field yields better detection and correction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5384800" y="3916363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773613" y="38735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latin typeface="Arial" charset="0"/>
              </a:rPr>
              <a:t>otherwise</a:t>
            </a:r>
          </a:p>
        </p:txBody>
      </p:sp>
      <p:pic>
        <p:nvPicPr>
          <p:cNvPr id="37897" name="Picture 7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200" y="955675"/>
            <a:ext cx="4113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60EF79CF-1249-425E-84DD-84491AB69E55}" type="slidenum">
              <a:rPr lang="en-US" sz="1200" i="0" smtClean="0">
                <a:latin typeface="Arial" pitchFamily="34" charset="0"/>
              </a:rPr>
              <a:pPr>
                <a:defRPr/>
              </a:pPr>
              <a:t>12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38916" name="Picture 11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" y="936625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Parity checking</a:t>
            </a:r>
          </a:p>
        </p:txBody>
      </p:sp>
      <p:pic>
        <p:nvPicPr>
          <p:cNvPr id="38918" name="Picture 3" descr="522 Single Bit Parit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475" y="2727325"/>
            <a:ext cx="260985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61988" y="1416050"/>
            <a:ext cx="2819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  <a:latin typeface="Arial" charset="0"/>
              </a:rPr>
              <a:t>single bit parity:</a:t>
            </a:r>
            <a:r>
              <a:rPr lang="en-US" sz="2400" b="1" smtClean="0">
                <a:solidFill>
                  <a:srgbClr val="CC0000"/>
                </a:solidFill>
                <a:latin typeface="Arial" charset="0"/>
              </a:rPr>
              <a:t> </a:t>
            </a:r>
          </a:p>
          <a:p>
            <a:pPr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smtClean="0">
                <a:latin typeface="Arial" charset="0"/>
              </a:rPr>
              <a:t>d</a:t>
            </a:r>
            <a:r>
              <a:rPr lang="en-US" sz="2000" i="0" smtClean="0">
                <a:latin typeface="Arial" charset="0"/>
              </a:rPr>
              <a:t>etect single bit errors</a:t>
            </a:r>
          </a:p>
        </p:txBody>
      </p:sp>
      <p:pic>
        <p:nvPicPr>
          <p:cNvPr id="38920" name="Picture 5" descr="523 Double Bit Parit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40213" y="2327275"/>
            <a:ext cx="37512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3825875" y="1409700"/>
            <a:ext cx="4235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  <a:latin typeface="Arial" charset="0"/>
              </a:rPr>
              <a:t>two-dimensional bit parity:</a:t>
            </a:r>
          </a:p>
          <a:p>
            <a:pPr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 smtClean="0">
                <a:latin typeface="Arial" charset="0"/>
              </a:rPr>
              <a:t> 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4572000" y="5338763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charset="0"/>
              <a:ea typeface="ＭＳ Ｐゴシック" charset="0"/>
            </a:endParaRP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6248400" y="5334000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24" name="TextBox 1"/>
          <p:cNvSpPr txBox="1">
            <a:spLocks noChangeArrowheads="1"/>
          </p:cNvSpPr>
          <p:nvPr/>
        </p:nvSpPr>
        <p:spPr bwMode="auto">
          <a:xfrm>
            <a:off x="4503738" y="5241925"/>
            <a:ext cx="307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38925" name="TextBox 13"/>
          <p:cNvSpPr txBox="1">
            <a:spLocks noChangeArrowheads="1"/>
          </p:cNvSpPr>
          <p:nvPr/>
        </p:nvSpPr>
        <p:spPr bwMode="auto">
          <a:xfrm>
            <a:off x="6162675" y="5232400"/>
            <a:ext cx="307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4E18F305-DBC8-4CE6-AD2D-370717C3C200}" type="slidenum">
              <a:rPr lang="en-US" sz="1200" i="0" smtClean="0">
                <a:latin typeface="Arial" pitchFamily="34" charset="0"/>
              </a:rPr>
              <a:pPr>
                <a:defRPr/>
              </a:pPr>
              <a:t>13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Internet checksum </a:t>
            </a:r>
            <a:r>
              <a:rPr lang="en-US" sz="3600">
                <a:cs typeface="+mj-cs"/>
              </a:rPr>
              <a:t>(review)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2519363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sender: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treat segment contents as sequence of 16-bit integers</a:t>
            </a:r>
          </a:p>
          <a:p>
            <a:pPr>
              <a:lnSpc>
                <a:spcPct val="75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checksum: addition (1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complement sum) of segment contents</a:t>
            </a:r>
          </a:p>
          <a:p>
            <a:pPr>
              <a:lnSpc>
                <a:spcPct val="75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sender puts checksum value into UDP checksum field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  <a:defRPr/>
            </a:pP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75000"/>
              </a:lnSpc>
              <a:defRPr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receiver: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compute checksum of received segment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check if computed checksum equals checksum field value: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/>
              <a:t>NO - error detected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/>
              <a:t>YES - no error detected. </a:t>
            </a:r>
            <a:r>
              <a:rPr lang="en-US" i="1" dirty="0"/>
              <a:t>But maybe errors nonetheless?</a:t>
            </a:r>
            <a:r>
              <a:rPr lang="en-US" dirty="0"/>
              <a:t> </a:t>
            </a:r>
            <a:endParaRPr lang="en-US" sz="2000" dirty="0"/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goal:</a:t>
            </a:r>
            <a:r>
              <a:rPr lang="en-US" sz="2400" i="0">
                <a:latin typeface="Gill Sans MT" pitchFamily="34" charset="0"/>
              </a:rPr>
              <a:t> detect </a:t>
            </a:r>
            <a:r>
              <a:rPr lang="ja-JP" altLang="en-US" sz="2400" i="0">
                <a:latin typeface="Gill Sans MT" pitchFamily="34" charset="0"/>
              </a:rPr>
              <a:t>“</a:t>
            </a:r>
            <a:r>
              <a:rPr lang="en-US" altLang="ja-JP" sz="2400" i="0">
                <a:latin typeface="Gill Sans MT" pitchFamily="34" charset="0"/>
              </a:rPr>
              <a:t>errors</a:t>
            </a:r>
            <a:r>
              <a:rPr lang="ja-JP" altLang="en-US" sz="2400" i="0">
                <a:latin typeface="Gill Sans MT" pitchFamily="34" charset="0"/>
              </a:rPr>
              <a:t>”</a:t>
            </a:r>
            <a:r>
              <a:rPr lang="en-US" altLang="ja-JP" sz="2400" i="0">
                <a:latin typeface="Gill Sans MT" pitchFamily="34" charset="0"/>
              </a:rPr>
              <a:t> (e.g., flipped bits) in transmitted packet (note: used at transport layer</a:t>
            </a:r>
            <a:r>
              <a:rPr lang="en-US" altLang="ja-JP" sz="2400">
                <a:latin typeface="Gill Sans MT" pitchFamily="34" charset="0"/>
              </a:rPr>
              <a:t> only</a:t>
            </a:r>
            <a:r>
              <a:rPr lang="en-US" altLang="ja-JP" sz="2400" i="0">
                <a:latin typeface="Gill Sans MT" pitchFamily="34" charset="0"/>
              </a:rPr>
              <a:t>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sz="2400" i="0">
              <a:latin typeface="Gill Sans MT" pitchFamily="34" charset="0"/>
            </a:endParaRPr>
          </a:p>
        </p:txBody>
      </p:sp>
      <p:pic>
        <p:nvPicPr>
          <p:cNvPr id="39944" name="Picture 8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" y="962025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3B9A6841-7950-434B-863A-2422202707A6}" type="slidenum">
              <a:rPr lang="en-US" sz="1200" i="0" smtClean="0">
                <a:latin typeface="Arial" pitchFamily="34" charset="0"/>
              </a:rPr>
              <a:pPr>
                <a:defRPr/>
              </a:pPr>
              <a:t>14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40964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275" y="922338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11138"/>
            <a:ext cx="8231188" cy="1004887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Cyclic redundancy check</a:t>
            </a:r>
            <a:endParaRPr lang="en-US" sz="4800">
              <a:cs typeface="+mj-cs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19213"/>
            <a:ext cx="7772400" cy="3360737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more powerful error-detection coding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view data bits, </a:t>
            </a:r>
            <a:r>
              <a:rPr lang="en-US" sz="2400">
                <a:solidFill>
                  <a:srgbClr val="CC0000"/>
                </a:solidFill>
                <a:cs typeface="+mn-cs"/>
              </a:rPr>
              <a:t>D</a:t>
            </a:r>
            <a:r>
              <a:rPr lang="en-US" sz="2400">
                <a:cs typeface="+mn-cs"/>
              </a:rPr>
              <a:t>, as a binary number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choose r+1 bit pattern (generator), </a:t>
            </a:r>
            <a:r>
              <a:rPr lang="en-US" sz="2400">
                <a:solidFill>
                  <a:srgbClr val="CC0000"/>
                </a:solidFill>
                <a:cs typeface="+mn-cs"/>
              </a:rPr>
              <a:t>G</a:t>
            </a:r>
            <a:r>
              <a:rPr lang="en-US" sz="2400"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goal: choose r CRC bits, </a:t>
            </a:r>
            <a:r>
              <a:rPr lang="en-US" sz="2400">
                <a:solidFill>
                  <a:srgbClr val="CC0000"/>
                </a:solidFill>
                <a:cs typeface="+mn-cs"/>
              </a:rPr>
              <a:t>R</a:t>
            </a:r>
            <a:r>
              <a:rPr lang="en-US" sz="2400">
                <a:cs typeface="+mn-cs"/>
              </a:rPr>
              <a:t>, such that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 &lt;D,R&gt; exactly divisible by G (modulo 2)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receiver knows G, divides &lt;D,R&gt; by G.  If non-zero remainder: error detected!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can detect all burst errors less than r+1 bits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widely used in practice (Ethernet, 802.11 WiFi, ATM)</a:t>
            </a:r>
          </a:p>
        </p:txBody>
      </p:sp>
      <p:pic>
        <p:nvPicPr>
          <p:cNvPr id="40967" name="Picture 4" descr="524 CRC cod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4950" y="4743450"/>
            <a:ext cx="5738813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C41FF9EB-D36B-4F0E-8145-E6B2834F18AF}" type="slidenum">
              <a:rPr lang="en-US" sz="1200" i="0" smtClean="0">
                <a:latin typeface="Arial" pitchFamily="34" charset="0"/>
              </a:rPr>
              <a:pPr>
                <a:defRPr/>
              </a:pPr>
              <a:t>15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CRC example</a:t>
            </a:r>
            <a:endParaRPr lang="en-US">
              <a:cs typeface="+mj-cs"/>
            </a:endParaRP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1025" y="1447800"/>
            <a:ext cx="3711575" cy="324485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>
                <a:solidFill>
                  <a:srgbClr val="000099"/>
                </a:solidFill>
                <a:cs typeface="+mn-cs"/>
              </a:rPr>
              <a:t>want:</a:t>
            </a:r>
            <a:endParaRPr lang="en-US" sz="3200">
              <a:solidFill>
                <a:srgbClr val="000099"/>
              </a:solidFill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/>
              <a:t>D</a:t>
            </a:r>
            <a:r>
              <a:rPr lang="en-US" sz="2800" baseline="26000"/>
              <a:t>.</a:t>
            </a:r>
            <a:r>
              <a:rPr lang="en-US" sz="2800"/>
              <a:t>2</a:t>
            </a:r>
            <a:r>
              <a:rPr lang="en-US" sz="2800" baseline="30000"/>
              <a:t>r</a:t>
            </a:r>
            <a:r>
              <a:rPr lang="en-US" sz="2800"/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cs typeface="+mn-cs"/>
              </a:rPr>
              <a:t>equivalently:</a:t>
            </a:r>
            <a:endParaRPr lang="en-US" sz="3200">
              <a:solidFill>
                <a:srgbClr val="000099"/>
              </a:solidFill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/>
              <a:t>D</a:t>
            </a:r>
            <a:r>
              <a:rPr lang="en-US" sz="2800" baseline="26000"/>
              <a:t>.</a:t>
            </a:r>
            <a:r>
              <a:rPr lang="en-US" sz="2800"/>
              <a:t>2</a:t>
            </a:r>
            <a:r>
              <a:rPr lang="en-US" sz="2800" baseline="30000"/>
              <a:t>r</a:t>
            </a:r>
            <a:r>
              <a:rPr lang="en-US" sz="2800"/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cs typeface="+mn-cs"/>
              </a:rPr>
              <a:t>equivalently:</a:t>
            </a:r>
            <a:r>
              <a:rPr lang="en-US">
                <a:cs typeface="+mn-cs"/>
              </a:rPr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>
                <a:cs typeface="+mn-cs"/>
              </a:rPr>
              <a:t>    if we divide D</a:t>
            </a:r>
            <a:r>
              <a:rPr lang="en-US" baseline="26000">
                <a:cs typeface="+mn-cs"/>
              </a:rPr>
              <a:t>.</a:t>
            </a:r>
            <a:r>
              <a:rPr lang="en-US">
                <a:cs typeface="+mn-cs"/>
              </a:rPr>
              <a:t>2</a:t>
            </a:r>
            <a:r>
              <a:rPr lang="en-US" baseline="30000">
                <a:cs typeface="+mn-cs"/>
              </a:rPr>
              <a:t>r</a:t>
            </a:r>
            <a:r>
              <a:rPr lang="en-US">
                <a:cs typeface="+mn-cs"/>
              </a:rPr>
              <a:t> by G, want remainder R to satisfy:</a:t>
            </a:r>
            <a:endParaRPr lang="en-US" sz="3200">
              <a:cs typeface="+mn-cs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1227138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latin typeface="Arial" charset="0"/>
              </a:rPr>
              <a:t>R</a:t>
            </a:r>
            <a:r>
              <a:rPr lang="en-US" smtClean="0">
                <a:latin typeface="Arial" charset="0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2641600" y="4797425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smtClean="0">
                <a:latin typeface="Arial" charset="0"/>
              </a:rPr>
              <a:t>D</a:t>
            </a:r>
            <a:r>
              <a:rPr lang="en-US" sz="2400" baseline="26000" smtClean="0">
                <a:latin typeface="Arial" charset="0"/>
              </a:rPr>
              <a:t>.</a:t>
            </a:r>
            <a:r>
              <a:rPr lang="en-US" sz="2400" smtClean="0">
                <a:latin typeface="Arial" charset="0"/>
              </a:rPr>
              <a:t>2</a:t>
            </a:r>
            <a:r>
              <a:rPr lang="en-US" sz="2400" baseline="30000" smtClean="0">
                <a:latin typeface="Arial" charset="0"/>
              </a:rPr>
              <a:t>r</a:t>
            </a:r>
          </a:p>
          <a:p>
            <a:pPr algn="ctr">
              <a:defRPr/>
            </a:pPr>
            <a:r>
              <a:rPr lang="en-US" sz="2400" smtClean="0">
                <a:latin typeface="Arial" charset="0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2984500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055688" y="4622800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41994" name="Picture 9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3" y="914400"/>
            <a:ext cx="2970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5" name="TextBox 11"/>
          <p:cNvSpPr txBox="1">
            <a:spLocks noChangeArrowheads="1"/>
          </p:cNvSpPr>
          <p:nvPr/>
        </p:nvSpPr>
        <p:spPr bwMode="auto">
          <a:xfrm>
            <a:off x="5781675" y="2143125"/>
            <a:ext cx="923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>
                <a:latin typeface="Courier" charset="0"/>
              </a:rPr>
              <a:t>1001</a:t>
            </a:r>
          </a:p>
        </p:txBody>
      </p:sp>
      <p:sp>
        <p:nvSpPr>
          <p:cNvPr id="41996" name="TextBox 12"/>
          <p:cNvSpPr txBox="1">
            <a:spLocks noChangeArrowheads="1"/>
          </p:cNvSpPr>
          <p:nvPr/>
        </p:nvSpPr>
        <p:spPr bwMode="auto">
          <a:xfrm>
            <a:off x="6629400" y="2144713"/>
            <a:ext cx="18462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>
                <a:latin typeface="Courier" charset="0"/>
              </a:rPr>
              <a:t>101110000</a:t>
            </a:r>
          </a:p>
        </p:txBody>
      </p:sp>
      <p:sp>
        <p:nvSpPr>
          <p:cNvPr id="14" name="Freeform 13"/>
          <p:cNvSpPr/>
          <p:nvPr/>
        </p:nvSpPr>
        <p:spPr>
          <a:xfrm>
            <a:off x="6616700" y="2257425"/>
            <a:ext cx="1690688" cy="228600"/>
          </a:xfrm>
          <a:custGeom>
            <a:avLst/>
            <a:gdLst>
              <a:gd name="connsiteX0" fmla="*/ 635000 w 635000"/>
              <a:gd name="connsiteY0" fmla="*/ 0 h 254000"/>
              <a:gd name="connsiteX1" fmla="*/ 23091 w 635000"/>
              <a:gd name="connsiteY1" fmla="*/ 34637 h 254000"/>
              <a:gd name="connsiteX2" fmla="*/ 173181 w 635000"/>
              <a:gd name="connsiteY2" fmla="*/ 161637 h 254000"/>
              <a:gd name="connsiteX3" fmla="*/ 0 w 635000"/>
              <a:gd name="connsiteY3" fmla="*/ 254000 h 254000"/>
              <a:gd name="connsiteX0" fmla="*/ 635000 w 635000"/>
              <a:gd name="connsiteY0" fmla="*/ 0 h 254000"/>
              <a:gd name="connsiteX1" fmla="*/ 23091 w 635000"/>
              <a:gd name="connsiteY1" fmla="*/ 34637 h 254000"/>
              <a:gd name="connsiteX2" fmla="*/ 173181 w 635000"/>
              <a:gd name="connsiteY2" fmla="*/ 161637 h 254000"/>
              <a:gd name="connsiteX3" fmla="*/ 0 w 635000"/>
              <a:gd name="connsiteY3" fmla="*/ 254000 h 254000"/>
              <a:gd name="connsiteX0" fmla="*/ 635000 w 635000"/>
              <a:gd name="connsiteY0" fmla="*/ 11561 h 265561"/>
              <a:gd name="connsiteX1" fmla="*/ 74590 w 635000"/>
              <a:gd name="connsiteY1" fmla="*/ 11044 h 265561"/>
              <a:gd name="connsiteX2" fmla="*/ 173181 w 635000"/>
              <a:gd name="connsiteY2" fmla="*/ 173198 h 265561"/>
              <a:gd name="connsiteX3" fmla="*/ 0 w 635000"/>
              <a:gd name="connsiteY3" fmla="*/ 265561 h 265561"/>
              <a:gd name="connsiteX0" fmla="*/ 635000 w 635000"/>
              <a:gd name="connsiteY0" fmla="*/ 517 h 254517"/>
              <a:gd name="connsiteX1" fmla="*/ 74590 w 635000"/>
              <a:gd name="connsiteY1" fmla="*/ 0 h 254517"/>
              <a:gd name="connsiteX2" fmla="*/ 173181 w 635000"/>
              <a:gd name="connsiteY2" fmla="*/ 162154 h 254517"/>
              <a:gd name="connsiteX3" fmla="*/ 0 w 635000"/>
              <a:gd name="connsiteY3" fmla="*/ 254517 h 254517"/>
              <a:gd name="connsiteX0" fmla="*/ 635000 w 635000"/>
              <a:gd name="connsiteY0" fmla="*/ 517 h 254517"/>
              <a:gd name="connsiteX1" fmla="*/ 74590 w 635000"/>
              <a:gd name="connsiteY1" fmla="*/ 0 h 254517"/>
              <a:gd name="connsiteX2" fmla="*/ 110238 w 635000"/>
              <a:gd name="connsiteY2" fmla="*/ 130905 h 254517"/>
              <a:gd name="connsiteX3" fmla="*/ 0 w 635000"/>
              <a:gd name="connsiteY3" fmla="*/ 254517 h 254517"/>
              <a:gd name="connsiteX0" fmla="*/ 587177 w 587177"/>
              <a:gd name="connsiteY0" fmla="*/ 517 h 184207"/>
              <a:gd name="connsiteX1" fmla="*/ 26767 w 587177"/>
              <a:gd name="connsiteY1" fmla="*/ 0 h 184207"/>
              <a:gd name="connsiteX2" fmla="*/ 62415 w 587177"/>
              <a:gd name="connsiteY2" fmla="*/ 130905 h 184207"/>
              <a:gd name="connsiteX3" fmla="*/ 20842 w 587177"/>
              <a:gd name="connsiteY3" fmla="*/ 184207 h 184207"/>
              <a:gd name="connsiteX0" fmla="*/ 603663 w 603663"/>
              <a:gd name="connsiteY0" fmla="*/ 517 h 184207"/>
              <a:gd name="connsiteX1" fmla="*/ 43253 w 603663"/>
              <a:gd name="connsiteY1" fmla="*/ 0 h 184207"/>
              <a:gd name="connsiteX2" fmla="*/ 37328 w 603663"/>
              <a:gd name="connsiteY2" fmla="*/ 184207 h 184207"/>
              <a:gd name="connsiteX0" fmla="*/ 566335 w 566335"/>
              <a:gd name="connsiteY0" fmla="*/ 517 h 184207"/>
              <a:gd name="connsiteX1" fmla="*/ 5925 w 566335"/>
              <a:gd name="connsiteY1" fmla="*/ 0 h 184207"/>
              <a:gd name="connsiteX2" fmla="*/ 0 w 566335"/>
              <a:gd name="connsiteY2" fmla="*/ 184207 h 184207"/>
              <a:gd name="connsiteX0" fmla="*/ 566335 w 566335"/>
              <a:gd name="connsiteY0" fmla="*/ 517 h 219362"/>
              <a:gd name="connsiteX1" fmla="*/ 5925 w 566335"/>
              <a:gd name="connsiteY1" fmla="*/ 0 h 219362"/>
              <a:gd name="connsiteX2" fmla="*/ 0 w 566335"/>
              <a:gd name="connsiteY2" fmla="*/ 219362 h 219362"/>
              <a:gd name="connsiteX0" fmla="*/ 566335 w 566335"/>
              <a:gd name="connsiteY0" fmla="*/ 517 h 219362"/>
              <a:gd name="connsiteX1" fmla="*/ 5925 w 566335"/>
              <a:gd name="connsiteY1" fmla="*/ 0 h 219362"/>
              <a:gd name="connsiteX2" fmla="*/ 0 w 566335"/>
              <a:gd name="connsiteY2" fmla="*/ 219362 h 21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335" h="219362">
                <a:moveTo>
                  <a:pt x="566335" y="517"/>
                </a:moveTo>
                <a:cubicBezTo>
                  <a:pt x="298865" y="4366"/>
                  <a:pt x="396181" y="404"/>
                  <a:pt x="5925" y="0"/>
                </a:cubicBezTo>
                <a:cubicBezTo>
                  <a:pt x="37423" y="159517"/>
                  <a:pt x="26984" y="157549"/>
                  <a:pt x="0" y="219362"/>
                </a:cubicBezTo>
              </a:path>
            </a:pathLst>
          </a:custGeom>
          <a:ln w="28575">
            <a:solidFill>
              <a:schemeClr val="tx1"/>
            </a:solidFill>
          </a:ln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rgbClr val="000000"/>
                </a:solidFill>
              </a:ln>
              <a:ea typeface="ＭＳ Ｐゴシック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35750" y="2425700"/>
            <a:ext cx="923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>
                <a:latin typeface="Courier" charset="0"/>
              </a:rPr>
              <a:t>1001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172325" y="1843088"/>
            <a:ext cx="369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>
                <a:latin typeface="Courier" charset="0"/>
              </a:rPr>
              <a:t>1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737350" y="2768600"/>
            <a:ext cx="990600" cy="461963"/>
            <a:chOff x="4230517" y="1826827"/>
            <a:chExt cx="991122" cy="461665"/>
          </a:xfrm>
        </p:grpSpPr>
        <p:cxnSp>
          <p:nvCxnSpPr>
            <p:cNvPr id="42032" name="Straight Connector 17"/>
            <p:cNvCxnSpPr>
              <a:cxnSpLocks noChangeShapeType="1"/>
            </p:cNvCxnSpPr>
            <p:nvPr/>
          </p:nvCxnSpPr>
          <p:spPr bwMode="auto">
            <a:xfrm>
              <a:off x="4230517" y="1907071"/>
              <a:ext cx="653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2033" name="TextBox 18"/>
            <p:cNvSpPr txBox="1">
              <a:spLocks noChangeArrowheads="1"/>
            </p:cNvSpPr>
            <p:nvPr/>
          </p:nvSpPr>
          <p:spPr bwMode="auto">
            <a:xfrm>
              <a:off x="4482885" y="1826827"/>
              <a:ext cx="7387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101</a:t>
              </a:r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350125" y="1844675"/>
            <a:ext cx="11080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>
                <a:latin typeface="Courier" charset="0"/>
              </a:rPr>
              <a:t>01000</a:t>
            </a: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983413" y="3038475"/>
            <a:ext cx="1485900" cy="3121025"/>
            <a:chOff x="4446331" y="2096348"/>
            <a:chExt cx="1485431" cy="3122208"/>
          </a:xfrm>
        </p:grpSpPr>
        <p:sp>
          <p:nvSpPr>
            <p:cNvPr id="42017" name="TextBox 21"/>
            <p:cNvSpPr txBox="1">
              <a:spLocks noChangeArrowheads="1"/>
            </p:cNvSpPr>
            <p:nvPr/>
          </p:nvSpPr>
          <p:spPr bwMode="auto">
            <a:xfrm>
              <a:off x="4446331" y="2096348"/>
              <a:ext cx="7387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000</a:t>
              </a:r>
            </a:p>
          </p:txBody>
        </p:sp>
        <p:cxnSp>
          <p:nvCxnSpPr>
            <p:cNvPr id="42018" name="Straight Connector 22"/>
            <p:cNvCxnSpPr>
              <a:cxnSpLocks noChangeShapeType="1"/>
            </p:cNvCxnSpPr>
            <p:nvPr/>
          </p:nvCxnSpPr>
          <p:spPr bwMode="auto">
            <a:xfrm>
              <a:off x="4581893" y="2511452"/>
              <a:ext cx="490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2019" name="TextBox 23"/>
            <p:cNvSpPr txBox="1">
              <a:spLocks noChangeArrowheads="1"/>
            </p:cNvSpPr>
            <p:nvPr/>
          </p:nvSpPr>
          <p:spPr bwMode="auto">
            <a:xfrm>
              <a:off x="4455786" y="2432510"/>
              <a:ext cx="9234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1010</a:t>
              </a:r>
            </a:p>
          </p:txBody>
        </p:sp>
        <p:cxnSp>
          <p:nvCxnSpPr>
            <p:cNvPr id="42020" name="Straight Connector 24"/>
            <p:cNvCxnSpPr>
              <a:cxnSpLocks noChangeShapeType="1"/>
            </p:cNvCxnSpPr>
            <p:nvPr/>
          </p:nvCxnSpPr>
          <p:spPr bwMode="auto">
            <a:xfrm>
              <a:off x="4579714" y="3114592"/>
              <a:ext cx="677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2021" name="TextBox 25"/>
            <p:cNvSpPr txBox="1">
              <a:spLocks noChangeArrowheads="1"/>
            </p:cNvSpPr>
            <p:nvPr/>
          </p:nvSpPr>
          <p:spPr bwMode="auto">
            <a:xfrm>
              <a:off x="4452874" y="2693774"/>
              <a:ext cx="9234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1001</a:t>
              </a:r>
            </a:p>
          </p:txBody>
        </p:sp>
        <p:sp>
          <p:nvSpPr>
            <p:cNvPr id="42022" name="TextBox 26"/>
            <p:cNvSpPr txBox="1">
              <a:spLocks noChangeArrowheads="1"/>
            </p:cNvSpPr>
            <p:nvPr/>
          </p:nvSpPr>
          <p:spPr bwMode="auto">
            <a:xfrm>
              <a:off x="4823179" y="3022421"/>
              <a:ext cx="7387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010</a:t>
              </a:r>
            </a:p>
          </p:txBody>
        </p:sp>
        <p:sp>
          <p:nvSpPr>
            <p:cNvPr id="42023" name="TextBox 27"/>
            <p:cNvSpPr txBox="1">
              <a:spLocks noChangeArrowheads="1"/>
            </p:cNvSpPr>
            <p:nvPr/>
          </p:nvSpPr>
          <p:spPr bwMode="auto">
            <a:xfrm>
              <a:off x="4825243" y="3283477"/>
              <a:ext cx="7387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000</a:t>
              </a:r>
            </a:p>
          </p:txBody>
        </p:sp>
        <p:cxnSp>
          <p:nvCxnSpPr>
            <p:cNvPr id="42024" name="Straight Connector 28"/>
            <p:cNvCxnSpPr>
              <a:cxnSpLocks noChangeShapeType="1"/>
            </p:cNvCxnSpPr>
            <p:nvPr/>
          </p:nvCxnSpPr>
          <p:spPr bwMode="auto">
            <a:xfrm>
              <a:off x="4977923" y="3695196"/>
              <a:ext cx="490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2025" name="TextBox 29"/>
            <p:cNvSpPr txBox="1">
              <a:spLocks noChangeArrowheads="1"/>
            </p:cNvSpPr>
            <p:nvPr/>
          </p:nvSpPr>
          <p:spPr bwMode="auto">
            <a:xfrm>
              <a:off x="5003562" y="3576046"/>
              <a:ext cx="7387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100</a:t>
              </a:r>
            </a:p>
          </p:txBody>
        </p:sp>
        <p:sp>
          <p:nvSpPr>
            <p:cNvPr id="42026" name="TextBox 30"/>
            <p:cNvSpPr txBox="1">
              <a:spLocks noChangeArrowheads="1"/>
            </p:cNvSpPr>
            <p:nvPr/>
          </p:nvSpPr>
          <p:spPr bwMode="auto">
            <a:xfrm>
              <a:off x="5000652" y="3858034"/>
              <a:ext cx="7387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000</a:t>
              </a:r>
            </a:p>
          </p:txBody>
        </p:sp>
        <p:cxnSp>
          <p:nvCxnSpPr>
            <p:cNvPr id="42027" name="Straight Connector 31"/>
            <p:cNvCxnSpPr>
              <a:cxnSpLocks noChangeShapeType="1"/>
            </p:cNvCxnSpPr>
            <p:nvPr/>
          </p:nvCxnSpPr>
          <p:spPr bwMode="auto">
            <a:xfrm>
              <a:off x="5151059" y="4272476"/>
              <a:ext cx="490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2028" name="TextBox 32"/>
            <p:cNvSpPr txBox="1">
              <a:spLocks noChangeArrowheads="1"/>
            </p:cNvSpPr>
            <p:nvPr/>
          </p:nvSpPr>
          <p:spPr bwMode="auto">
            <a:xfrm>
              <a:off x="4995881" y="4163878"/>
              <a:ext cx="9234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1000</a:t>
              </a:r>
            </a:p>
          </p:txBody>
        </p:sp>
        <p:sp>
          <p:nvSpPr>
            <p:cNvPr id="42029" name="TextBox 33"/>
            <p:cNvSpPr txBox="1">
              <a:spLocks noChangeArrowheads="1"/>
            </p:cNvSpPr>
            <p:nvPr/>
          </p:nvSpPr>
          <p:spPr bwMode="auto">
            <a:xfrm>
              <a:off x="5008312" y="4419957"/>
              <a:ext cx="9234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0000</a:t>
              </a:r>
            </a:p>
          </p:txBody>
        </p:sp>
        <p:cxnSp>
          <p:nvCxnSpPr>
            <p:cNvPr id="42030" name="Straight Connector 34"/>
            <p:cNvCxnSpPr>
              <a:cxnSpLocks noChangeShapeType="1"/>
            </p:cNvCxnSpPr>
            <p:nvPr/>
          </p:nvCxnSpPr>
          <p:spPr bwMode="auto">
            <a:xfrm>
              <a:off x="5131359" y="4842861"/>
              <a:ext cx="6658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2031" name="TextBox 35"/>
            <p:cNvSpPr txBox="1">
              <a:spLocks noChangeArrowheads="1"/>
            </p:cNvSpPr>
            <p:nvPr/>
          </p:nvSpPr>
          <p:spPr bwMode="auto">
            <a:xfrm>
              <a:off x="4998569" y="4756891"/>
              <a:ext cx="9234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1000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940425" y="1409700"/>
            <a:ext cx="1900238" cy="1177925"/>
            <a:chOff x="2021840" y="3931920"/>
            <a:chExt cx="1899920" cy="1178560"/>
          </a:xfrm>
        </p:grpSpPr>
        <p:sp>
          <p:nvSpPr>
            <p:cNvPr id="42014" name="Oval 37"/>
            <p:cNvSpPr>
              <a:spLocks noChangeArrowheads="1"/>
            </p:cNvSpPr>
            <p:nvPr/>
          </p:nvSpPr>
          <p:spPr bwMode="auto">
            <a:xfrm>
              <a:off x="2753360" y="4744720"/>
              <a:ext cx="1168400" cy="365760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r-FR"/>
            </a:p>
          </p:txBody>
        </p:sp>
        <p:cxnSp>
          <p:nvCxnSpPr>
            <p:cNvPr id="42015" name="Straight Connector 38"/>
            <p:cNvCxnSpPr>
              <a:cxnSpLocks noChangeShapeType="1"/>
            </p:cNvCxnSpPr>
            <p:nvPr/>
          </p:nvCxnSpPr>
          <p:spPr bwMode="auto">
            <a:xfrm>
              <a:off x="2357120" y="4257040"/>
              <a:ext cx="584904" cy="53108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</p:spPr>
        </p:cxnSp>
        <p:sp>
          <p:nvSpPr>
            <p:cNvPr id="42016" name="TextBox 39"/>
            <p:cNvSpPr txBox="1">
              <a:spLocks noChangeArrowheads="1"/>
            </p:cNvSpPr>
            <p:nvPr/>
          </p:nvSpPr>
          <p:spPr bwMode="auto">
            <a:xfrm>
              <a:off x="2021840" y="3931920"/>
              <a:ext cx="5002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5005388" y="1389063"/>
            <a:ext cx="1616075" cy="1189037"/>
            <a:chOff x="2103120" y="2499360"/>
            <a:chExt cx="1615440" cy="1188720"/>
          </a:xfrm>
        </p:grpSpPr>
        <p:sp>
          <p:nvSpPr>
            <p:cNvPr id="42011" name="Oval 41"/>
            <p:cNvSpPr>
              <a:spLocks noChangeArrowheads="1"/>
            </p:cNvSpPr>
            <p:nvPr/>
          </p:nvSpPr>
          <p:spPr bwMode="auto">
            <a:xfrm>
              <a:off x="2915920" y="3322320"/>
              <a:ext cx="802640" cy="365760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r-FR"/>
            </a:p>
          </p:txBody>
        </p:sp>
        <p:cxnSp>
          <p:nvCxnSpPr>
            <p:cNvPr id="42012" name="Straight Connector 42"/>
            <p:cNvCxnSpPr>
              <a:cxnSpLocks noChangeShapeType="1"/>
              <a:endCxn id="42011" idx="1"/>
            </p:cNvCxnSpPr>
            <p:nvPr/>
          </p:nvCxnSpPr>
          <p:spPr bwMode="auto">
            <a:xfrm>
              <a:off x="2448560" y="2844800"/>
              <a:ext cx="584904" cy="53108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</p:spPr>
        </p:cxnSp>
        <p:sp>
          <p:nvSpPr>
            <p:cNvPr id="42013" name="TextBox 43"/>
            <p:cNvSpPr txBox="1">
              <a:spLocks noChangeArrowheads="1"/>
            </p:cNvSpPr>
            <p:nvPr/>
          </p:nvSpPr>
          <p:spPr bwMode="auto">
            <a:xfrm>
              <a:off x="2103120" y="2499360"/>
              <a:ext cx="5002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G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6688138" y="4948238"/>
            <a:ext cx="2855912" cy="1863725"/>
            <a:chOff x="4124960" y="4013200"/>
            <a:chExt cx="2856746" cy="1862852"/>
          </a:xfrm>
        </p:grpSpPr>
        <p:sp>
          <p:nvSpPr>
            <p:cNvPr id="42007" name="Oval 45"/>
            <p:cNvSpPr>
              <a:spLocks noChangeArrowheads="1"/>
            </p:cNvSpPr>
            <p:nvPr/>
          </p:nvSpPr>
          <p:spPr bwMode="auto">
            <a:xfrm>
              <a:off x="4958080" y="4826000"/>
              <a:ext cx="975360" cy="365760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r-FR"/>
            </a:p>
          </p:txBody>
        </p:sp>
        <p:cxnSp>
          <p:nvCxnSpPr>
            <p:cNvPr id="42008" name="Straight Connector 46"/>
            <p:cNvCxnSpPr>
              <a:cxnSpLocks noChangeShapeType="1"/>
              <a:endCxn id="42007" idx="1"/>
            </p:cNvCxnSpPr>
            <p:nvPr/>
          </p:nvCxnSpPr>
          <p:spPr bwMode="auto">
            <a:xfrm>
              <a:off x="4490720" y="4348480"/>
              <a:ext cx="610198" cy="53108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</p:spPr>
        </p:cxnSp>
        <p:sp>
          <p:nvSpPr>
            <p:cNvPr id="42009" name="TextBox 47"/>
            <p:cNvSpPr txBox="1">
              <a:spLocks noChangeArrowheads="1"/>
            </p:cNvSpPr>
            <p:nvPr/>
          </p:nvSpPr>
          <p:spPr bwMode="auto">
            <a:xfrm>
              <a:off x="4124960" y="4013200"/>
              <a:ext cx="5002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42010" name="TextBox 48"/>
            <p:cNvSpPr txBox="1">
              <a:spLocks noChangeArrowheads="1"/>
            </p:cNvSpPr>
            <p:nvPr/>
          </p:nvSpPr>
          <p:spPr bwMode="auto">
            <a:xfrm>
              <a:off x="6797040" y="5506720"/>
              <a:ext cx="1846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16813" y="1373188"/>
            <a:ext cx="9509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ＭＳ Ｐゴシック" charset="0"/>
              </a:rPr>
              <a:t>r</a:t>
            </a:r>
            <a:r>
              <a:rPr lang="en-US" sz="2800" dirty="0">
                <a:solidFill>
                  <a:srgbClr val="CC0000"/>
                </a:solidFill>
                <a:latin typeface="+mn-lt"/>
                <a:ea typeface="ＭＳ Ｐゴシック" charset="0"/>
              </a:rPr>
              <a:t> </a:t>
            </a:r>
            <a:r>
              <a:rPr lang="en-US" sz="2800" dirty="0">
                <a:latin typeface="+mn-lt"/>
                <a:ea typeface="ＭＳ Ｐゴシック" charset="0"/>
              </a:rPr>
              <a:t>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9588FA8E-CA4A-40C0-A78E-A40150B91845}" type="slidenum">
              <a:rPr lang="en-US" sz="1200" i="0" smtClean="0">
                <a:latin typeface="Arial" pitchFamily="34" charset="0"/>
              </a:rPr>
              <a:pPr>
                <a:defRPr/>
              </a:pPr>
              <a:t>16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43012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layer, </a:t>
            </a:r>
            <a:r>
              <a:rPr lang="en-US" sz="4000">
                <a:cs typeface="+mj-cs"/>
              </a:rPr>
              <a:t>LAN</a:t>
            </a:r>
            <a:r>
              <a:rPr lang="en-US"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5.3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5.4</a:t>
            </a:r>
            <a:r>
              <a:rPr lang="en-US" dirty="0">
                <a:cs typeface="+mn-cs"/>
              </a:rPr>
              <a:t> </a:t>
            </a:r>
            <a:r>
              <a:rPr lang="en-US" dirty="0" smtClean="0">
                <a:cs typeface="+mn-cs"/>
              </a:rPr>
              <a:t>LANs</a:t>
            </a:r>
            <a:endParaRPr lang="en-US" dirty="0"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s</a:t>
            </a:r>
            <a:r>
              <a:rPr lang="en-US" dirty="0" smtClean="0"/>
              <a:t>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VLANS</a:t>
            </a:r>
            <a:endParaRPr lang="en-US" dirty="0"/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5.5</a:t>
            </a:r>
            <a:r>
              <a:rPr lang="en-US" dirty="0" smtClean="0">
                <a:cs typeface="+mn-cs"/>
              </a:rPr>
              <a:t> link </a:t>
            </a:r>
            <a:r>
              <a:rPr lang="en-US" dirty="0">
                <a:cs typeface="+mn-cs"/>
              </a:rPr>
              <a:t>v</a:t>
            </a:r>
            <a:r>
              <a:rPr lang="en-US" dirty="0" smtClean="0">
                <a:cs typeface="+mn-cs"/>
              </a:rPr>
              <a:t>irtualization</a:t>
            </a:r>
            <a:r>
              <a:rPr lang="en-US" dirty="0">
                <a:cs typeface="+mn-cs"/>
              </a:rPr>
              <a:t>: </a:t>
            </a:r>
            <a:r>
              <a:rPr lang="en-US" dirty="0" smtClean="0"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5.6</a:t>
            </a:r>
            <a:r>
              <a:rPr lang="en-US" dirty="0" smtClean="0">
                <a:cs typeface="+mn-cs"/>
              </a:rPr>
              <a:t> data center networking</a:t>
            </a:r>
            <a:endParaRPr lang="en-US" dirty="0"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5.7</a:t>
            </a:r>
            <a:r>
              <a:rPr lang="en-US" dirty="0" smtClean="0">
                <a:cs typeface="+mn-cs"/>
              </a:rPr>
              <a:t> </a:t>
            </a:r>
            <a:r>
              <a:rPr lang="en-US" dirty="0"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75C113B1-0363-4868-9293-122BDC03C985}" type="slidenum">
              <a:rPr lang="en-US" sz="1200" i="0" smtClean="0">
                <a:latin typeface="Arial" pitchFamily="34" charset="0"/>
              </a:rPr>
              <a:pPr>
                <a:defRPr/>
              </a:pPr>
              <a:t>17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44036" name="Picture 712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975" y="836613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Multiple access links, protocols</a:t>
            </a:r>
            <a:endParaRPr lang="en-US" sz="4800">
              <a:cs typeface="+mj-cs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>
                <a:ea typeface="ＭＳ Ｐゴシック" pitchFamily="34" charset="-128"/>
              </a:rPr>
              <a:t>two types of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links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: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point-to-point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PPP for dial-up access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point-to-point link between Ethernet switch, host</a:t>
            </a:r>
          </a:p>
          <a:p>
            <a:pPr>
              <a:defRPr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broadcast (shared wire or medium)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old-fashioned Ethernet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upstream HFC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802.11 wireless LAN</a:t>
            </a:r>
            <a:endParaRPr lang="en-US" smtClean="0">
              <a:ea typeface="ＭＳ Ｐゴシック" pitchFamily="34" charset="-128"/>
            </a:endParaRPr>
          </a:p>
          <a:p>
            <a:pPr>
              <a:defRPr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933450" y="5694363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781300" y="5683250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5070475" y="5691188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543675" y="5700713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smtClean="0">
                <a:latin typeface="Arial" charset="0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1544638" y="4522788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1527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1392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1836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4047" name="Group 382"/>
          <p:cNvGrpSpPr>
            <a:grpSpLocks/>
          </p:cNvGrpSpPr>
          <p:nvPr/>
        </p:nvGrpSpPr>
        <p:grpSpPr bwMode="auto">
          <a:xfrm>
            <a:off x="4808538" y="5362575"/>
            <a:ext cx="288925" cy="220663"/>
            <a:chOff x="2274" y="2821"/>
            <a:chExt cx="215" cy="238"/>
          </a:xfrm>
        </p:grpSpPr>
        <p:sp>
          <p:nvSpPr>
            <p:cNvPr id="44232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33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34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35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36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37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38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39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40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4241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42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43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44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45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4048" name="Group 398"/>
          <p:cNvGrpSpPr>
            <a:grpSpLocks/>
          </p:cNvGrpSpPr>
          <p:nvPr/>
        </p:nvGrpSpPr>
        <p:grpSpPr bwMode="auto">
          <a:xfrm>
            <a:off x="5314950" y="5343525"/>
            <a:ext cx="223838" cy="254000"/>
            <a:chOff x="2274" y="2821"/>
            <a:chExt cx="215" cy="238"/>
          </a:xfrm>
        </p:grpSpPr>
        <p:sp>
          <p:nvSpPr>
            <p:cNvPr id="44218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19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20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21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22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23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24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25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26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4227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28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29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30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31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4049" name="Group 413"/>
          <p:cNvGrpSpPr>
            <a:grpSpLocks/>
          </p:cNvGrpSpPr>
          <p:nvPr/>
        </p:nvGrpSpPr>
        <p:grpSpPr bwMode="auto">
          <a:xfrm flipH="1">
            <a:off x="5694363" y="5372100"/>
            <a:ext cx="298450" cy="211138"/>
            <a:chOff x="2274" y="2821"/>
            <a:chExt cx="215" cy="238"/>
          </a:xfrm>
        </p:grpSpPr>
        <p:sp>
          <p:nvSpPr>
            <p:cNvPr id="44204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05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06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07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08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09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10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11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12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4213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14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15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16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217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pic>
        <p:nvPicPr>
          <p:cNvPr id="44050" name="Picture 429" descr="MMj0395775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1588" y="4649788"/>
            <a:ext cx="5619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51" name="Picture 432" descr="cocktai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69063" y="4568825"/>
            <a:ext cx="203041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1639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4055" name="Group 506"/>
          <p:cNvGrpSpPr>
            <a:grpSpLocks/>
          </p:cNvGrpSpPr>
          <p:nvPr/>
        </p:nvGrpSpPr>
        <p:grpSpPr bwMode="auto">
          <a:xfrm flipH="1">
            <a:off x="977900" y="5140325"/>
            <a:ext cx="501650" cy="512763"/>
            <a:chOff x="2839" y="3501"/>
            <a:chExt cx="755" cy="803"/>
          </a:xfrm>
        </p:grpSpPr>
        <p:pic>
          <p:nvPicPr>
            <p:cNvPr id="44202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203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44056" name="Group 621"/>
          <p:cNvGrpSpPr>
            <a:grpSpLocks/>
          </p:cNvGrpSpPr>
          <p:nvPr/>
        </p:nvGrpSpPr>
        <p:grpSpPr bwMode="auto">
          <a:xfrm>
            <a:off x="3038475" y="4186238"/>
            <a:ext cx="635000" cy="485775"/>
            <a:chOff x="3061" y="2530"/>
            <a:chExt cx="400" cy="306"/>
          </a:xfrm>
        </p:grpSpPr>
        <p:grpSp>
          <p:nvGrpSpPr>
            <p:cNvPr id="44171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44196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7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8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9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200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201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pic>
          <p:nvPicPr>
            <p:cNvPr id="44172" name="Picture 549" descr="laptop_keyboard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173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pic>
          <p:nvPicPr>
            <p:cNvPr id="44174" name="Picture 551" descr="screen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175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76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77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78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79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80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44181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44190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1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2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3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4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5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4182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83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84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85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86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87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88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89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4057" name="Group 632"/>
          <p:cNvGrpSpPr>
            <a:grpSpLocks/>
          </p:cNvGrpSpPr>
          <p:nvPr/>
        </p:nvGrpSpPr>
        <p:grpSpPr bwMode="auto">
          <a:xfrm>
            <a:off x="3925888" y="4354513"/>
            <a:ext cx="536575" cy="401637"/>
            <a:chOff x="3328" y="2543"/>
            <a:chExt cx="338" cy="253"/>
          </a:xfrm>
        </p:grpSpPr>
        <p:grpSp>
          <p:nvGrpSpPr>
            <p:cNvPr id="44144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44165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66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67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68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69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70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pic>
          <p:nvPicPr>
            <p:cNvPr id="44145" name="Picture 571" descr="laptop_keyboard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146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pic>
          <p:nvPicPr>
            <p:cNvPr id="44147" name="Picture 573" descr="screen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148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49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50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51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52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53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44154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44159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60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61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62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63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64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4155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56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57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58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4058" name="Group 631"/>
          <p:cNvGrpSpPr>
            <a:grpSpLocks/>
          </p:cNvGrpSpPr>
          <p:nvPr/>
        </p:nvGrpSpPr>
        <p:grpSpPr bwMode="auto">
          <a:xfrm>
            <a:off x="3308350" y="4614863"/>
            <a:ext cx="585788" cy="419100"/>
            <a:chOff x="5096" y="2218"/>
            <a:chExt cx="369" cy="264"/>
          </a:xfrm>
        </p:grpSpPr>
        <p:grpSp>
          <p:nvGrpSpPr>
            <p:cNvPr id="44135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44138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39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40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41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42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43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pic>
          <p:nvPicPr>
            <p:cNvPr id="44136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137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4059" name="Group 633"/>
          <p:cNvGrpSpPr>
            <a:grpSpLocks/>
          </p:cNvGrpSpPr>
          <p:nvPr/>
        </p:nvGrpSpPr>
        <p:grpSpPr bwMode="auto">
          <a:xfrm>
            <a:off x="3009900" y="5040313"/>
            <a:ext cx="635000" cy="485775"/>
            <a:chOff x="3061" y="2530"/>
            <a:chExt cx="400" cy="306"/>
          </a:xfrm>
        </p:grpSpPr>
        <p:grpSp>
          <p:nvGrpSpPr>
            <p:cNvPr id="44104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44129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30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31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32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33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34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pic>
          <p:nvPicPr>
            <p:cNvPr id="44105" name="Picture 641" descr="laptop_keyboard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106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pic>
          <p:nvPicPr>
            <p:cNvPr id="44107" name="Picture 643" descr="screen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108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09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10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11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12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13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44114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44123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24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25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26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27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28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4115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16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17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18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19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20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21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22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4060" name="Group 665"/>
          <p:cNvGrpSpPr>
            <a:grpSpLocks/>
          </p:cNvGrpSpPr>
          <p:nvPr/>
        </p:nvGrpSpPr>
        <p:grpSpPr bwMode="auto">
          <a:xfrm>
            <a:off x="3492500" y="5095875"/>
            <a:ext cx="635000" cy="485775"/>
            <a:chOff x="3061" y="2530"/>
            <a:chExt cx="400" cy="306"/>
          </a:xfrm>
        </p:grpSpPr>
        <p:grpSp>
          <p:nvGrpSpPr>
            <p:cNvPr id="44073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44098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099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00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01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02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03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pic>
          <p:nvPicPr>
            <p:cNvPr id="44074" name="Picture 673" descr="laptop_keyboard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75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pic>
          <p:nvPicPr>
            <p:cNvPr id="44076" name="Picture 675" descr="screen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77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78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79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80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81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82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44083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44092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093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094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095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096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097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4084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85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86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87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88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89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90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91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4061" name="Group 699"/>
          <p:cNvGrpSpPr>
            <a:grpSpLocks/>
          </p:cNvGrpSpPr>
          <p:nvPr/>
        </p:nvGrpSpPr>
        <p:grpSpPr bwMode="auto">
          <a:xfrm flipH="1">
            <a:off x="1131888" y="4695825"/>
            <a:ext cx="501650" cy="512763"/>
            <a:chOff x="2839" y="3501"/>
            <a:chExt cx="755" cy="803"/>
          </a:xfrm>
        </p:grpSpPr>
        <p:pic>
          <p:nvPicPr>
            <p:cNvPr id="44071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72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44062" name="Group 702"/>
          <p:cNvGrpSpPr>
            <a:grpSpLocks/>
          </p:cNvGrpSpPr>
          <p:nvPr/>
        </p:nvGrpSpPr>
        <p:grpSpPr bwMode="auto">
          <a:xfrm flipH="1">
            <a:off x="1282700" y="4268788"/>
            <a:ext cx="501650" cy="512762"/>
            <a:chOff x="2839" y="3501"/>
            <a:chExt cx="755" cy="803"/>
          </a:xfrm>
        </p:grpSpPr>
        <p:pic>
          <p:nvPicPr>
            <p:cNvPr id="44069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70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44063" name="Group 705"/>
          <p:cNvGrpSpPr>
            <a:grpSpLocks/>
          </p:cNvGrpSpPr>
          <p:nvPr/>
        </p:nvGrpSpPr>
        <p:grpSpPr bwMode="auto">
          <a:xfrm>
            <a:off x="1955800" y="4656138"/>
            <a:ext cx="501650" cy="512762"/>
            <a:chOff x="2839" y="3501"/>
            <a:chExt cx="755" cy="803"/>
          </a:xfrm>
        </p:grpSpPr>
        <p:pic>
          <p:nvPicPr>
            <p:cNvPr id="44067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68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44064" name="Group 708"/>
          <p:cNvGrpSpPr>
            <a:grpSpLocks/>
          </p:cNvGrpSpPr>
          <p:nvPr/>
        </p:nvGrpSpPr>
        <p:grpSpPr bwMode="auto">
          <a:xfrm>
            <a:off x="1757363" y="5095875"/>
            <a:ext cx="501650" cy="512763"/>
            <a:chOff x="2839" y="3501"/>
            <a:chExt cx="755" cy="803"/>
          </a:xfrm>
        </p:grpSpPr>
        <p:pic>
          <p:nvPicPr>
            <p:cNvPr id="44065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66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D07351EE-97D6-4C2B-8A78-11B9409CAE9C}" type="slidenum">
              <a:rPr lang="en-US" sz="1200" i="0" smtClean="0">
                <a:latin typeface="Arial" pitchFamily="34" charset="0"/>
              </a:rPr>
              <a:pPr>
                <a:defRPr/>
              </a:pPr>
              <a:t>18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45060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300" y="1041400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single shared broadcast channel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two or more simultaneous transmissions by nodes: interference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</a:rPr>
              <a:t>collision</a:t>
            </a:r>
            <a:r>
              <a:rPr lang="en-US" dirty="0"/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multiple access protocol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distributed algorithm that determines how nodes share channel, i.e., determine when node can transmit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communication about channel sharing must use channel itself!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/>
              <a:t>no out-of-band channel for </a:t>
            </a:r>
            <a:r>
              <a:rPr lang="en-US" sz="2000" dirty="0" smtClean="0"/>
              <a:t>coordination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98A28545-751D-4EE2-9BA1-EF9C24B073D5}" type="slidenum">
              <a:rPr lang="en-US" sz="1200" i="0" smtClean="0">
                <a:latin typeface="Arial" pitchFamily="34" charset="0"/>
              </a:rPr>
              <a:pPr>
                <a:defRPr/>
              </a:pPr>
              <a:t>19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46084" name="Picture 4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313" y="103981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given:</a:t>
            </a:r>
            <a:r>
              <a:rPr lang="en-US">
                <a:solidFill>
                  <a:srgbClr val="CC0000"/>
                </a:solidFill>
                <a:cs typeface="+mn-cs"/>
              </a:rPr>
              <a:t> </a:t>
            </a:r>
            <a:r>
              <a:rPr lang="en-US">
                <a:cs typeface="+mn-cs"/>
              </a:rPr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/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r>
              <a:rPr lang="en-US"/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r>
              <a:rPr lang="en-US"/>
              <a:t>3. fully decentralized:</a:t>
            </a:r>
          </a:p>
          <a:p>
            <a:pPr lvl="2">
              <a:defRPr/>
            </a:pPr>
            <a:r>
              <a:rPr lang="en-US" sz="2400"/>
              <a:t>no special node to coordinate transmissions</a:t>
            </a:r>
          </a:p>
          <a:p>
            <a:pPr lvl="2">
              <a:defRPr/>
            </a:pPr>
            <a:r>
              <a:rPr lang="en-US" sz="240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/>
              <a:t>4. simple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205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6EA0005E-A7F8-43C4-B698-F0698AB73D09}" type="slidenum">
              <a:rPr lang="en-US" sz="1200" i="0" smtClean="0">
                <a:latin typeface="Arial" pitchFamily="34" charset="0"/>
              </a:rPr>
              <a:pPr>
                <a:defRPr/>
              </a:pPr>
              <a:t>2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28676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163" y="1039813"/>
            <a:ext cx="5942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5: Link layer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>
                <a:solidFill>
                  <a:srgbClr val="990033"/>
                </a:solidFill>
                <a:cs typeface="+mn-cs"/>
              </a:rPr>
              <a:t>our goals:</a:t>
            </a:r>
            <a:r>
              <a:rPr lang="en-US" sz="3200" i="1">
                <a:solidFill>
                  <a:srgbClr val="FF0000"/>
                </a:solidFill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understand principles behind link layer services: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error detection, correction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sharing a broadcast channel: multiple access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link layer addressing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local area networks: Ethernet, VLANs</a:t>
            </a:r>
            <a:endParaRPr lang="en-US">
              <a:solidFill>
                <a:srgbClr val="000099"/>
              </a:solidFill>
            </a:endParaRP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instantiation, implementation of various link layer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716717B9-EEA8-4652-B139-EDEDC4C9066D}" type="slidenum">
              <a:rPr lang="en-US" sz="1200" i="0" smtClean="0">
                <a:latin typeface="Arial" pitchFamily="34" charset="0"/>
              </a:rPr>
              <a:pPr>
                <a:defRPr/>
              </a:pPr>
              <a:t>20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47108" name="Picture 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" y="94456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2713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>
                <a:ea typeface="ＭＳ Ｐゴシック" pitchFamily="34" charset="-128"/>
              </a:rPr>
              <a:t>three broad classes:</a:t>
            </a:r>
          </a:p>
          <a:p>
            <a:pPr>
              <a:defRPr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channel partitioning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divide channel into smaller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pieces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(time slots, frequency, code)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allocate piece to node for exclusive use</a:t>
            </a:r>
            <a:endParaRPr lang="en-US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random access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channel not divided, allow collisions</a:t>
            </a:r>
          </a:p>
          <a:p>
            <a:pPr lvl="1">
              <a:defRPr/>
            </a:pP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recover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from collisions</a:t>
            </a:r>
            <a:endParaRPr lang="en-US" altLang="ja-JP" smtClean="0">
              <a:ea typeface="ＭＳ Ｐゴシック" pitchFamily="34" charset="-128"/>
            </a:endParaRPr>
          </a:p>
          <a:p>
            <a:pPr>
              <a:defRPr/>
            </a:pP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i="1" smtClean="0">
                <a:solidFill>
                  <a:srgbClr val="CC0000"/>
                </a:solidFill>
                <a:ea typeface="ＭＳ Ｐゴシック" pitchFamily="34" charset="-128"/>
              </a:rPr>
              <a:t>taking turns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endParaRPr lang="en-US" altLang="ja-JP" i="1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nodes take turns, but nodes with more to send can take longer turns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296C7D13-CE0F-480A-A176-FE471A0B84C7}" type="slidenum">
              <a:rPr lang="en-US" sz="1200" i="0" smtClean="0">
                <a:latin typeface="Arial" pitchFamily="34" charset="0"/>
              </a:rPr>
              <a:pPr>
                <a:defRPr/>
              </a:pPr>
              <a:t>21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48132" name="Picture 50" descr="underline_ba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Channel partitioning MAC protocols: TDMA</a:t>
            </a:r>
            <a:endParaRPr lang="en-US"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379538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>
                <a:solidFill>
                  <a:srgbClr val="CC0000"/>
                </a:solidFill>
                <a:cs typeface="+mn-cs"/>
              </a:rPr>
              <a:t>TDMA: time division multiple access</a:t>
            </a:r>
            <a:r>
              <a:rPr lang="en-US" sz="3200">
                <a:cs typeface="+mn-cs"/>
              </a:rPr>
              <a:t> 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access to channel in "rounds" 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each station gets fixed length slot (length = pkt trans time) in each round 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unused slots go idle 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example: 6-station LAN, 1,3,4 have pkt, slots 2,5,6 idle </a:t>
            </a:r>
            <a:endParaRPr lang="en-US" sz="3200">
              <a:cs typeface="+mn-cs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052513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74763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233613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2708275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1276350" y="5100638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4141788" y="51038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1374775" y="5180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smtClean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2320925" y="5165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smtClean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2786063" y="5172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smtClean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4132263" y="5208588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5091113" y="5208588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5565775" y="5208588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4133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4232275" y="517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smtClean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5178425" y="51609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smtClean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5643563" y="5167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smtClean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17573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22336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70986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1861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667125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46148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5562600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6510338" y="519588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60436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6991350" y="5110163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50911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320925" y="4581525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smtClean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smtClean="0">
                <a:latin typeface="Arial" charset="0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3132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1287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1266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4125913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5184775" y="4554538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smtClean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smtClean="0">
                <a:latin typeface="Arial" charset="0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5995988" y="492442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4151313" y="4919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6989763" y="4789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1E58BD92-F08B-4DD9-AB3D-D9F98231528C}" type="slidenum">
              <a:rPr lang="en-US" sz="1200" i="0" smtClean="0">
                <a:latin typeface="Arial" pitchFamily="34" charset="0"/>
              </a:rPr>
              <a:pPr>
                <a:defRPr/>
              </a:pPr>
              <a:t>22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FDMA: frequency division multiple access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channel spectrum divided into frequency bands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each station assigned fixed frequency band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unused transmission time in frequency bands go idle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example: 6-station LAN, 1,3,4 have pkt, frequency bands 2,5,6 idle </a:t>
            </a:r>
            <a:endParaRPr lang="en-US">
              <a:cs typeface="+mn-cs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4625975" y="5243513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4621213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4625975" y="6021388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4621213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4625975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346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164" name="Freeform 12"/>
          <p:cNvSpPr>
            <a:spLocks/>
          </p:cNvSpPr>
          <p:nvPr/>
        </p:nvSpPr>
        <p:spPr bwMode="auto">
          <a:xfrm>
            <a:off x="5494338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394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5394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167" name="Freeform 16"/>
          <p:cNvSpPr>
            <a:spLocks/>
          </p:cNvSpPr>
          <p:nvPr/>
        </p:nvSpPr>
        <p:spPr bwMode="auto">
          <a:xfrm>
            <a:off x="5541963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49168" name="Group 17"/>
          <p:cNvGrpSpPr>
            <a:grpSpLocks/>
          </p:cNvGrpSpPr>
          <p:nvPr/>
        </p:nvGrpSpPr>
        <p:grpSpPr bwMode="auto"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86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5441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46" name="Line 21"/>
          <p:cNvSpPr>
            <a:spLocks noChangeShapeType="1"/>
          </p:cNvSpPr>
          <p:nvPr/>
        </p:nvSpPr>
        <p:spPr bwMode="auto">
          <a:xfrm>
            <a:off x="5448300" y="63547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3423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latin typeface="Arial" charset="0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7332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latin typeface="Arial" charset="0"/>
              </a:rPr>
              <a:t>time</a:t>
            </a:r>
          </a:p>
        </p:txBody>
      </p:sp>
      <p:sp>
        <p:nvSpPr>
          <p:cNvPr id="49173" name="Freeform 54"/>
          <p:cNvSpPr>
            <a:spLocks/>
          </p:cNvSpPr>
          <p:nvPr/>
        </p:nvSpPr>
        <p:spPr bwMode="auto">
          <a:xfrm>
            <a:off x="2032000" y="434816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49174" name="Group 56"/>
          <p:cNvGrpSpPr>
            <a:grpSpLocks/>
          </p:cNvGrpSpPr>
          <p:nvPr/>
        </p:nvGrpSpPr>
        <p:grpSpPr bwMode="auto"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9175" name="Freeform 65"/>
          <p:cNvSpPr>
            <a:spLocks/>
          </p:cNvSpPr>
          <p:nvPr/>
        </p:nvSpPr>
        <p:spPr bwMode="auto">
          <a:xfrm>
            <a:off x="2803525" y="5040313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9176" name="Freeform 66"/>
          <p:cNvSpPr>
            <a:spLocks/>
          </p:cNvSpPr>
          <p:nvPr/>
        </p:nvSpPr>
        <p:spPr bwMode="auto">
          <a:xfrm>
            <a:off x="2846388" y="4270375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9177" name="Freeform 68"/>
          <p:cNvSpPr>
            <a:spLocks/>
          </p:cNvSpPr>
          <p:nvPr/>
        </p:nvSpPr>
        <p:spPr bwMode="auto">
          <a:xfrm>
            <a:off x="2755900" y="6069013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442913" y="569912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latin typeface="Arial" charset="0"/>
              </a:rPr>
              <a:t>FDM cable</a:t>
            </a:r>
          </a:p>
        </p:txBody>
      </p:sp>
      <p:pic>
        <p:nvPicPr>
          <p:cNvPr id="49179" name="Picture 73" descr="underline_ba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Channel partitioning MAC protocols: FDMA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5CD0BDA7-D817-4130-8CA9-490E7C8CF99E}" type="slidenum">
              <a:rPr lang="en-US" sz="1200" i="0" smtClean="0">
                <a:latin typeface="Arial" pitchFamily="34" charset="0"/>
              </a:rPr>
              <a:pPr>
                <a:defRPr/>
              </a:pPr>
              <a:t>23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463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no </a:t>
            </a:r>
            <a:r>
              <a:rPr lang="en-US" i="1" smtClean="0">
                <a:ea typeface="ＭＳ Ｐゴシック" pitchFamily="34" charset="-128"/>
              </a:rPr>
              <a:t>a priori</a:t>
            </a:r>
            <a:r>
              <a:rPr lang="en-US" smtClean="0">
                <a:ea typeface="ＭＳ Ｐゴシック" pitchFamily="34" charset="-128"/>
              </a:rPr>
              <a:t> coordination among nodes</a:t>
            </a:r>
          </a:p>
          <a:p>
            <a:pPr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two or more transmitting nodes </a:t>
            </a:r>
            <a:r>
              <a:rPr lang="en-US" smtClean="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collision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,</a:t>
            </a:r>
          </a:p>
          <a:p>
            <a:pPr>
              <a:lnSpc>
                <a:spcPct val="75000"/>
              </a:lnSpc>
              <a:defRPr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random access MAC protocol</a:t>
            </a:r>
            <a:r>
              <a:rPr lang="en-US" smtClean="0">
                <a:ea typeface="ＭＳ Ｐゴシック" pitchFamily="34" charset="-128"/>
              </a:rPr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how to recover from collisions (e.g., via delayed retransmissions)</a:t>
            </a:r>
          </a:p>
          <a:p>
            <a:pPr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CSMA, CSMA/CD, CSMA/CA</a:t>
            </a:r>
          </a:p>
        </p:txBody>
      </p:sp>
      <p:pic>
        <p:nvPicPr>
          <p:cNvPr id="50182" name="Picture 4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850" y="1039813"/>
            <a:ext cx="5942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6EBB725E-2688-43B9-B0C3-0EAEC321BBCD}" type="slidenum">
              <a:rPr lang="en-US" sz="1200" i="0" smtClean="0">
                <a:latin typeface="Arial" pitchFamily="34" charset="0"/>
              </a:rPr>
              <a:pPr>
                <a:defRPr/>
              </a:pPr>
              <a:t>24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Slotted </a:t>
            </a:r>
            <a:r>
              <a:rPr lang="en-US" sz="4000">
                <a:cs typeface="+mj-cs"/>
              </a:rPr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52241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assumptions: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all frames same size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time divided into equal size slots (time to transmit 1 frame)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nodes start to transmit only slot beginning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nodes are synchronized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0018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operation: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when node obtains fresh frame, transmits in next slot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/>
              <a:t>if no collision:</a:t>
            </a:r>
            <a:r>
              <a:rPr lang="en-US"/>
              <a:t> node can send new frame in next slot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/>
              <a:t>if collision:</a:t>
            </a:r>
            <a:r>
              <a:rPr lang="en-US"/>
              <a:t> node retransmits frame in each subsequent slot with prob. p until success</a:t>
            </a:r>
          </a:p>
        </p:txBody>
      </p:sp>
      <p:pic>
        <p:nvPicPr>
          <p:cNvPr id="51207" name="Picture 7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1670B0FD-98A2-4D44-8AB4-C9049CF48633}" type="slidenum">
              <a:rPr lang="en-US" sz="1200" i="0" smtClean="0">
                <a:latin typeface="Arial" pitchFamily="34" charset="0"/>
              </a:rPr>
              <a:pPr>
                <a:defRPr/>
              </a:pPr>
              <a:t>25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335338"/>
            <a:ext cx="3810000" cy="32035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Pros: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single active node can continuously transmit at full rate of channel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highly decentralized: only slots in nodes need to be in sync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simple</a:t>
            </a:r>
          </a:p>
          <a:p>
            <a:pPr>
              <a:buFont typeface="Wingdings" charset="0"/>
              <a:buChar char="v"/>
              <a:defRPr/>
            </a:pPr>
            <a:endParaRPr lang="en-US" sz="2400">
              <a:cs typeface="+mn-cs"/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31311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Cons: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collisions, wasting slots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idle slots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nodes may be able to detect collision in less than time to transmit packet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clock synchronization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Slotted </a:t>
            </a:r>
            <a:r>
              <a:rPr lang="en-US" sz="4000">
                <a:cs typeface="+mj-cs"/>
              </a:rPr>
              <a:t>ALOHA</a:t>
            </a:r>
          </a:p>
        </p:txBody>
      </p:sp>
      <p:pic>
        <p:nvPicPr>
          <p:cNvPr id="52231" name="Picture 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2232" name="Group 64"/>
          <p:cNvGrpSpPr>
            <a:grpSpLocks/>
          </p:cNvGrpSpPr>
          <p:nvPr/>
        </p:nvGrpSpPr>
        <p:grpSpPr bwMode="auto">
          <a:xfrm>
            <a:off x="1028700" y="1350963"/>
            <a:ext cx="6053138" cy="1938337"/>
            <a:chOff x="648" y="899"/>
            <a:chExt cx="3813" cy="1221"/>
          </a:xfrm>
        </p:grpSpPr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52234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52235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52236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52237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52238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52239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52240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52241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52242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smtClean="0">
                    <a:latin typeface="Arial" charset="0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smtClean="0">
                  <a:latin typeface="Arial" charset="0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smtClean="0">
                  <a:latin typeface="Arial" charset="0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smtClean="0">
                  <a:latin typeface="Arial" charset="0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smtClean="0">
                  <a:solidFill>
                    <a:srgbClr val="000099"/>
                  </a:solidFill>
                  <a:latin typeface="Arial" charset="0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903244B4-FA82-42C9-ACA7-BE76CDCB5EC0}" type="slidenum">
              <a:rPr lang="en-US" sz="1200" i="0" smtClean="0">
                <a:latin typeface="Arial" pitchFamily="34" charset="0"/>
              </a:rPr>
              <a:pPr>
                <a:defRPr/>
              </a:pPr>
              <a:t>26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3297238"/>
            <a:ext cx="3810000" cy="31289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i="1">
                <a:cs typeface="+mn-cs"/>
              </a:rPr>
              <a:t>suppose:</a:t>
            </a:r>
            <a:r>
              <a:rPr lang="en-US" sz="2400">
                <a:cs typeface="+mn-cs"/>
              </a:rPr>
              <a:t> </a:t>
            </a:r>
            <a:r>
              <a:rPr lang="en-US" sz="2400" i="1">
                <a:cs typeface="+mn-cs"/>
              </a:rPr>
              <a:t>N</a:t>
            </a:r>
            <a:r>
              <a:rPr lang="en-US" sz="2400">
                <a:cs typeface="+mn-cs"/>
              </a:rPr>
              <a:t> nodes with many frames to send, each transmits in slot with probability </a:t>
            </a:r>
            <a:r>
              <a:rPr lang="en-US" sz="2400" i="1">
                <a:cs typeface="+mn-cs"/>
              </a:rPr>
              <a:t>p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prob that given node has success in a slot  = </a:t>
            </a:r>
            <a:r>
              <a:rPr lang="en-US" sz="2400" i="1">
                <a:cs typeface="+mn-cs"/>
              </a:rPr>
              <a:t>p(1-p)</a:t>
            </a:r>
            <a:r>
              <a:rPr lang="en-US" sz="2400" b="1" i="1" baseline="30000">
                <a:cs typeface="+mn-cs"/>
              </a:rPr>
              <a:t>N-1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prob that </a:t>
            </a:r>
            <a:r>
              <a:rPr lang="en-US" sz="2400" i="1">
                <a:cs typeface="+mn-cs"/>
              </a:rPr>
              <a:t>any</a:t>
            </a:r>
            <a:r>
              <a:rPr lang="en-US" sz="2400">
                <a:cs typeface="+mn-cs"/>
              </a:rPr>
              <a:t> node has a success = </a:t>
            </a:r>
            <a:r>
              <a:rPr lang="en-US" sz="2400" i="1">
                <a:cs typeface="+mn-cs"/>
              </a:rPr>
              <a:t>Np(1-p)</a:t>
            </a:r>
            <a:r>
              <a:rPr lang="en-US" sz="2400" b="1" i="1" baseline="30000">
                <a:cs typeface="+mn-cs"/>
              </a:rPr>
              <a:t>N-1</a:t>
            </a:r>
            <a:endParaRPr lang="en-US" sz="2400" i="1">
              <a:cs typeface="+mn-cs"/>
            </a:endParaRP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978400" y="1647825"/>
            <a:ext cx="3810000" cy="32385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max efficiency: find p* that maximizes </a:t>
            </a:r>
            <a:br>
              <a:rPr lang="en-US" sz="2400">
                <a:cs typeface="+mn-cs"/>
              </a:rPr>
            </a:br>
            <a:r>
              <a:rPr lang="en-US" sz="2400">
                <a:cs typeface="+mn-cs"/>
              </a:rPr>
              <a:t>Np(1-p)</a:t>
            </a:r>
            <a:r>
              <a:rPr lang="en-US" sz="2400" b="1" baseline="30000">
                <a:cs typeface="+mn-cs"/>
              </a:rPr>
              <a:t>N-1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for many nodes, take limit of Np*(1-p*)</a:t>
            </a:r>
            <a:r>
              <a:rPr lang="en-US" sz="2400" b="1" baseline="30000">
                <a:cs typeface="+mn-cs"/>
              </a:rPr>
              <a:t>N-1 </a:t>
            </a:r>
            <a:r>
              <a:rPr lang="en-US" sz="2400">
                <a:cs typeface="+mn-cs"/>
              </a:rPr>
              <a:t>as N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cs typeface="+mn-cs"/>
              </a:rPr>
              <a:t>    </a:t>
            </a:r>
            <a:r>
              <a:rPr lang="en-US" sz="2400" i="1">
                <a:solidFill>
                  <a:srgbClr val="CC0000"/>
                </a:solidFill>
                <a:cs typeface="+mn-cs"/>
              </a:rPr>
              <a:t>max efficiency = 1/e = .37</a:t>
            </a:r>
            <a:endParaRPr lang="en-US" sz="2400" b="1" i="1" baseline="30000">
              <a:solidFill>
                <a:srgbClr val="CC0000"/>
              </a:solidFill>
              <a:cs typeface="+mn-cs"/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595313" y="1687513"/>
            <a:ext cx="3554412" cy="1414462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smtClean="0">
                <a:solidFill>
                  <a:srgbClr val="CC0000"/>
                </a:solidFill>
                <a:latin typeface="Gill Sans MT" charset="0"/>
              </a:rPr>
              <a:t>efficiency</a:t>
            </a:r>
            <a:r>
              <a:rPr lang="en-US" sz="2400" i="0" smtClean="0">
                <a:latin typeface="Gill Sans MT" charset="0"/>
              </a:rPr>
              <a:t>: long-run </a:t>
            </a:r>
            <a:br>
              <a:rPr lang="en-US" sz="2400" i="0" smtClean="0">
                <a:latin typeface="Gill Sans MT" charset="0"/>
              </a:rPr>
            </a:br>
            <a:r>
              <a:rPr lang="en-US" sz="2400" i="0" smtClean="0">
                <a:latin typeface="Gill Sans MT" charset="0"/>
              </a:rPr>
              <a:t>fraction of successful slots </a:t>
            </a:r>
            <a:br>
              <a:rPr lang="en-US" sz="2400" i="0" smtClean="0">
                <a:latin typeface="Gill Sans MT" charset="0"/>
              </a:rPr>
            </a:br>
            <a:r>
              <a:rPr lang="en-US" sz="2400" i="0" smtClean="0">
                <a:latin typeface="Gill Sans MT" charset="0"/>
              </a:rPr>
              <a:t>(many nodes, all with many frames to send)</a:t>
            </a: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5407025" y="4529138"/>
            <a:ext cx="2568575" cy="14144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smtClean="0">
                <a:solidFill>
                  <a:srgbClr val="CC0000"/>
                </a:solidFill>
                <a:latin typeface="Gill Sans MT" charset="0"/>
              </a:rPr>
              <a:t>at best:</a:t>
            </a:r>
            <a:r>
              <a:rPr lang="en-US" sz="2400" i="0" smtClean="0">
                <a:latin typeface="Gill Sans MT" charset="0"/>
              </a:rPr>
              <a:t> channel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smtClean="0">
                <a:latin typeface="Gill Sans MT" charset="0"/>
              </a:rPr>
              <a:t>used for useful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smtClean="0">
                <a:latin typeface="Gill Sans MT" charset="0"/>
              </a:rPr>
              <a:t>transmissions 37%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smtClean="0">
                <a:latin typeface="Gill Sans MT" charset="0"/>
              </a:rPr>
              <a:t>of time!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8048625" y="4402138"/>
            <a:ext cx="4889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600" smtClean="0">
                <a:solidFill>
                  <a:srgbClr val="CC0000"/>
                </a:solidFill>
                <a:latin typeface="Gill Sans MT" charset="0"/>
              </a:rPr>
              <a:t>!</a:t>
            </a:r>
          </a:p>
        </p:txBody>
      </p:sp>
      <p:sp>
        <p:nvSpPr>
          <p:cNvPr id="26633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7602538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Slotted </a:t>
            </a:r>
            <a:r>
              <a:rPr lang="en-US" sz="4000">
                <a:cs typeface="+mj-cs"/>
              </a:rPr>
              <a:t>ALOHA: efficiency</a:t>
            </a:r>
          </a:p>
        </p:txBody>
      </p:sp>
      <p:pic>
        <p:nvPicPr>
          <p:cNvPr id="53258" name="Picture 18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900" y="920750"/>
            <a:ext cx="577056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A6C75154-8813-44A0-88B0-306FCDB12471}" type="slidenum">
              <a:rPr lang="en-US" sz="1200" i="0" smtClean="0">
                <a:latin typeface="Arial" pitchFamily="34" charset="0"/>
              </a:rPr>
              <a:pPr>
                <a:defRPr/>
              </a:pPr>
              <a:t>27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54276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713" y="950913"/>
            <a:ext cx="5942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Pure (unslotted) </a:t>
            </a:r>
            <a:r>
              <a:rPr lang="en-US" sz="4000">
                <a:cs typeface="+mj-cs"/>
              </a:rPr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unslotted Aloha: simpler, no synchronization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when frame first arrives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 transmit immediately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collision probability increases: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frame sent at t</a:t>
            </a:r>
            <a:r>
              <a:rPr lang="en-US" baseline="-25000"/>
              <a:t>0</a:t>
            </a:r>
            <a:r>
              <a:rPr lang="en-US"/>
              <a:t> collides with other frames sent in [t</a:t>
            </a:r>
            <a:r>
              <a:rPr lang="en-US" baseline="-25000"/>
              <a:t>0</a:t>
            </a:r>
            <a:r>
              <a:rPr lang="en-US"/>
              <a:t>-1,t</a:t>
            </a:r>
            <a:r>
              <a:rPr lang="en-US" baseline="-25000"/>
              <a:t>0</a:t>
            </a:r>
            <a:r>
              <a:rPr lang="en-US"/>
              <a:t>+1]</a:t>
            </a:r>
          </a:p>
        </p:txBody>
      </p:sp>
      <p:pic>
        <p:nvPicPr>
          <p:cNvPr id="54279" name="Picture 4" descr="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7738" y="3871913"/>
            <a:ext cx="62801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A51458A5-4894-4B62-B35E-2AE25608A52C}" type="slidenum">
              <a:rPr lang="en-US" sz="1200" i="0" smtClean="0">
                <a:latin typeface="Arial" pitchFamily="34" charset="0"/>
              </a:rPr>
              <a:pPr>
                <a:defRPr/>
              </a:pPr>
              <a:t>28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55300" name="Picture 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388" y="85725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3988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Pure </a:t>
            </a:r>
            <a:r>
              <a:rPr lang="en-US" sz="4000">
                <a:cs typeface="+mj-cs"/>
              </a:rPr>
              <a:t>ALOHA</a:t>
            </a:r>
            <a:r>
              <a:rPr lang="en-US">
                <a:cs typeface="+mj-cs"/>
              </a:rPr>
              <a:t> efficiency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8738"/>
            <a:ext cx="826452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smtClean="0">
                <a:ea typeface="ＭＳ Ｐゴシック" pitchFamily="34" charset="-128"/>
              </a:rPr>
              <a:t>P(success by given node) = P(node transmits) </a:t>
            </a:r>
            <a:r>
              <a:rPr lang="en-US" sz="2000" baseline="16000" smtClean="0">
                <a:ea typeface="ＭＳ Ｐゴシック" pitchFamily="34" charset="-128"/>
              </a:rPr>
              <a:t>.</a:t>
            </a:r>
            <a:endParaRPr lang="en-US" sz="20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smtClean="0">
                <a:ea typeface="ＭＳ Ｐゴシック" pitchFamily="34" charset="-128"/>
              </a:rPr>
              <a:t>                                              P(no other node transmits in [t</a:t>
            </a:r>
            <a:r>
              <a:rPr lang="en-US" sz="2000" baseline="-25000" smtClean="0">
                <a:ea typeface="ＭＳ Ｐゴシック" pitchFamily="34" charset="-128"/>
              </a:rPr>
              <a:t>0</a:t>
            </a:r>
            <a:r>
              <a:rPr lang="en-US" sz="2000" smtClean="0">
                <a:ea typeface="ＭＳ Ｐゴシック" pitchFamily="34" charset="-128"/>
              </a:rPr>
              <a:t>-1,t</a:t>
            </a:r>
            <a:r>
              <a:rPr lang="en-US" sz="2000" baseline="-25000" smtClean="0">
                <a:ea typeface="ＭＳ Ｐゴシック" pitchFamily="34" charset="-128"/>
              </a:rPr>
              <a:t>0</a:t>
            </a:r>
            <a:r>
              <a:rPr lang="en-US" sz="2000" smtClean="0">
                <a:ea typeface="ＭＳ Ｐゴシック" pitchFamily="34" charset="-128"/>
              </a:rPr>
              <a:t>] </a:t>
            </a:r>
            <a:r>
              <a:rPr lang="en-US" sz="2000" baseline="16000" smtClean="0">
                <a:ea typeface="ＭＳ Ｐゴシック" pitchFamily="34" charset="-128"/>
              </a:rPr>
              <a:t>.</a:t>
            </a:r>
            <a:endParaRPr lang="en-US" sz="20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smtClean="0">
                <a:ea typeface="ＭＳ Ｐゴシック" pitchFamily="34" charset="-128"/>
              </a:rPr>
              <a:t>                                              P(no other node transmits in [t</a:t>
            </a:r>
            <a:r>
              <a:rPr lang="en-US" sz="2000" baseline="-25000" smtClean="0">
                <a:ea typeface="ＭＳ Ｐゴシック" pitchFamily="34" charset="-128"/>
              </a:rPr>
              <a:t>0</a:t>
            </a:r>
            <a:r>
              <a:rPr lang="en-US" sz="2000" smtClean="0">
                <a:ea typeface="ＭＳ Ｐゴシック" pitchFamily="34" charset="-128"/>
              </a:rPr>
              <a:t>-1,t</a:t>
            </a:r>
            <a:r>
              <a:rPr lang="en-US" sz="2000" baseline="-25000" smtClean="0">
                <a:ea typeface="ＭＳ Ｐゴシック" pitchFamily="34" charset="-128"/>
              </a:rPr>
              <a:t>0</a:t>
            </a:r>
            <a:r>
              <a:rPr lang="en-US" sz="2000" smtClean="0">
                <a:ea typeface="ＭＳ Ｐゴシック" pitchFamily="34" charset="-128"/>
              </a:rPr>
              <a:t>]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smtClean="0">
                <a:ea typeface="ＭＳ Ｐゴシック" pitchFamily="34" charset="-128"/>
              </a:rPr>
              <a:t>                        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ea typeface="ＭＳ Ｐゴシック" pitchFamily="34" charset="-128"/>
              </a:rPr>
              <a:t>                                      = p </a:t>
            </a:r>
            <a:r>
              <a:rPr lang="en-US" sz="2400" baseline="16000" smtClean="0">
                <a:ea typeface="ＭＳ Ｐゴシック" pitchFamily="34" charset="-128"/>
              </a:rPr>
              <a:t>. </a:t>
            </a:r>
            <a:r>
              <a:rPr lang="en-US" sz="2400" smtClean="0">
                <a:ea typeface="ＭＳ Ｐゴシック" pitchFamily="34" charset="-128"/>
              </a:rPr>
              <a:t>(1-p)</a:t>
            </a:r>
            <a:r>
              <a:rPr lang="en-US" sz="2400" b="1" baseline="30000" smtClean="0">
                <a:ea typeface="ＭＳ Ｐゴシック" pitchFamily="34" charset="-128"/>
              </a:rPr>
              <a:t>N-1</a:t>
            </a:r>
            <a:r>
              <a:rPr lang="en-US" sz="2400" baseline="16000" smtClean="0">
                <a:ea typeface="ＭＳ Ｐゴシック" pitchFamily="34" charset="-128"/>
              </a:rPr>
              <a:t> . </a:t>
            </a:r>
            <a:r>
              <a:rPr lang="en-US" sz="2400" smtClean="0">
                <a:ea typeface="ＭＳ Ｐゴシック" pitchFamily="34" charset="-128"/>
              </a:rPr>
              <a:t>(1-p)</a:t>
            </a:r>
            <a:r>
              <a:rPr lang="en-US" sz="2400" b="1" baseline="30000" smtClean="0">
                <a:ea typeface="ＭＳ Ｐゴシック" pitchFamily="34" charset="-128"/>
              </a:rPr>
              <a:t>N-1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baseline="30000" smtClean="0">
                <a:ea typeface="ＭＳ Ｐゴシック" pitchFamily="34" charset="-128"/>
              </a:rPr>
              <a:t>                                                         </a:t>
            </a:r>
            <a:r>
              <a:rPr lang="en-US" sz="2400" smtClean="0">
                <a:ea typeface="ＭＳ Ｐゴシック" pitchFamily="34" charset="-128"/>
              </a:rPr>
              <a:t>=</a:t>
            </a:r>
            <a:r>
              <a:rPr lang="en-US" sz="2400" b="1" smtClean="0"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p </a:t>
            </a:r>
            <a:r>
              <a:rPr lang="en-US" sz="2400" baseline="16000" smtClean="0">
                <a:ea typeface="ＭＳ Ｐゴシック" pitchFamily="34" charset="-128"/>
              </a:rPr>
              <a:t>. </a:t>
            </a:r>
            <a:r>
              <a:rPr lang="en-US" sz="2400" smtClean="0">
                <a:ea typeface="ＭＳ Ｐゴシック" pitchFamily="34" charset="-128"/>
              </a:rPr>
              <a:t>(1-p)</a:t>
            </a:r>
            <a:r>
              <a:rPr lang="en-US" sz="2400" b="1" baseline="30000" smtClean="0">
                <a:ea typeface="ＭＳ Ｐゴシック" pitchFamily="34" charset="-128"/>
              </a:rPr>
              <a:t>2(N-1)</a:t>
            </a:r>
            <a:r>
              <a:rPr lang="en-US" baseline="16000" smtClean="0">
                <a:ea typeface="ＭＳ Ｐゴシック" pitchFamily="34" charset="-128"/>
              </a:rPr>
              <a:t> </a:t>
            </a:r>
            <a:endParaRPr lang="en-US" sz="20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  <a:defRPr/>
            </a:pPr>
            <a:endParaRPr lang="en-US" baseline="160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aseline="16000" smtClean="0">
                <a:ea typeface="ＭＳ Ｐゴシック" pitchFamily="34" charset="-128"/>
              </a:rPr>
              <a:t>                              … choosing optimum p and then letting n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aseline="16000" smtClean="0">
                <a:ea typeface="ＭＳ Ｐゴシック" pitchFamily="34" charset="-128"/>
              </a:rPr>
              <a:t>                                                 </a:t>
            </a:r>
            <a:r>
              <a:rPr lang="en-US" sz="2400" smtClean="0">
                <a:ea typeface="ＭＳ Ｐゴシック" pitchFamily="34" charset="-128"/>
              </a:rPr>
              <a:t>= 1/(2e) = .18</a:t>
            </a:r>
            <a:r>
              <a:rPr lang="en-US" baseline="16000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	</a:t>
            </a:r>
            <a:endParaRPr lang="en-US" b="1" i="1" smtClean="0">
              <a:ea typeface="ＭＳ Ｐゴシック" pitchFamily="34" charset="-128"/>
            </a:endParaRPr>
          </a:p>
          <a:p>
            <a:pPr>
              <a:defRPr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2222500" y="5175250"/>
            <a:ext cx="458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smtClean="0">
                <a:solidFill>
                  <a:srgbClr val="CC0000"/>
                </a:solidFill>
                <a:latin typeface="Gill Sans MT" charset="0"/>
              </a:rPr>
              <a:t>even </a:t>
            </a:r>
            <a:r>
              <a:rPr lang="en-US" sz="2800" smtClean="0">
                <a:solidFill>
                  <a:srgbClr val="CC0000"/>
                </a:solidFill>
                <a:latin typeface="Gill Sans MT" charset="0"/>
              </a:rPr>
              <a:t>worse</a:t>
            </a:r>
            <a:r>
              <a:rPr lang="en-US" sz="2800" i="0" smtClean="0">
                <a:solidFill>
                  <a:srgbClr val="CC0000"/>
                </a:solidFill>
                <a:latin typeface="Gill Sans MT" charset="0"/>
              </a:rPr>
              <a:t> than slotted Aloha!</a:t>
            </a:r>
          </a:p>
        </p:txBody>
      </p:sp>
      <p:grpSp>
        <p:nvGrpSpPr>
          <p:cNvPr id="55304" name="Group 10"/>
          <p:cNvGrpSpPr>
            <a:grpSpLocks/>
          </p:cNvGrpSpPr>
          <p:nvPr/>
        </p:nvGrpSpPr>
        <p:grpSpPr bwMode="auto">
          <a:xfrm>
            <a:off x="6783388" y="3798888"/>
            <a:ext cx="736600" cy="90487"/>
            <a:chOff x="3242" y="3679"/>
            <a:chExt cx="464" cy="57"/>
          </a:xfrm>
        </p:grpSpPr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AA1E0029-DBEB-4D24-A01E-10B17017947E}" type="slidenum">
              <a:rPr lang="en-US" sz="1200" i="0" smtClean="0">
                <a:latin typeface="Arial" pitchFamily="34" charset="0"/>
              </a:rPr>
              <a:pPr>
                <a:defRPr/>
              </a:pPr>
              <a:t>29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56324" name="Picture 4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838" y="10048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CSMA (carrier sense multiple access)</a:t>
            </a:r>
            <a:endParaRPr lang="en-US">
              <a:cs typeface="+mj-cs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525" y="1662113"/>
            <a:ext cx="6467475" cy="324643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CSMA</a:t>
            </a:r>
            <a:r>
              <a:rPr lang="en-US" sz="3200" smtClean="0">
                <a:solidFill>
                  <a:srgbClr val="FF0000"/>
                </a:solidFill>
                <a:ea typeface="ＭＳ Ｐゴシック" pitchFamily="34" charset="-128"/>
              </a:rPr>
              <a:t>:</a:t>
            </a:r>
            <a:r>
              <a:rPr lang="en-US" smtClean="0">
                <a:ea typeface="ＭＳ Ｐゴシック" pitchFamily="34" charset="-128"/>
              </a:rPr>
              <a:t> listen before transmit: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if channel sensed idle:</a:t>
            </a:r>
            <a:r>
              <a:rPr lang="en-US" sz="2400" smtClean="0">
                <a:ea typeface="ＭＳ Ｐゴシック" pitchFamily="34" charset="-128"/>
              </a:rPr>
              <a:t> transmit entire frame</a:t>
            </a:r>
          </a:p>
          <a:p>
            <a:pPr>
              <a:defRPr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if channel sensed busy</a:t>
            </a:r>
            <a:r>
              <a:rPr lang="en-US" sz="2400" smtClean="0">
                <a:ea typeface="ＭＳ Ｐゴシック" pitchFamily="34" charset="-128"/>
              </a:rPr>
              <a:t>, defer transmission </a:t>
            </a:r>
            <a:br>
              <a:rPr lang="en-US" sz="2400" smtClean="0">
                <a:ea typeface="ＭＳ Ｐゴシック" pitchFamily="34" charset="-128"/>
              </a:rPr>
            </a:br>
            <a:r>
              <a:rPr lang="en-US" sz="2400" smtClean="0">
                <a:ea typeface="ＭＳ Ｐゴシック" pitchFamily="34" charset="-128"/>
              </a:rPr>
              <a:t/>
            </a:r>
            <a:br>
              <a:rPr lang="en-US" sz="2400" smtClean="0">
                <a:ea typeface="ＭＳ Ｐゴシック" pitchFamily="34" charset="-128"/>
              </a:rPr>
            </a:br>
            <a:endParaRPr lang="en-US" sz="240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human analogy: don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t interrupt others!</a:t>
            </a:r>
            <a:endParaRPr lang="en-US" sz="240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5B89BF83-461D-4514-87D0-08B64F38FE12}" type="slidenum">
              <a:rPr lang="en-US" sz="1200" i="0" smtClean="0">
                <a:latin typeface="Arial" pitchFamily="34" charset="0"/>
              </a:rPr>
              <a:pPr>
                <a:defRPr/>
              </a:pPr>
              <a:t>3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29700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layer, </a:t>
            </a:r>
            <a:r>
              <a:rPr lang="en-US" sz="4000">
                <a:cs typeface="+mj-cs"/>
              </a:rPr>
              <a:t>LAN</a:t>
            </a:r>
            <a:r>
              <a:rPr lang="en-US"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5.1 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5.2</a:t>
            </a:r>
            <a:r>
              <a:rPr lang="en-US" dirty="0">
                <a:cs typeface="+mn-cs"/>
              </a:rPr>
              <a:t>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5.3</a:t>
            </a:r>
            <a:r>
              <a:rPr lang="en-US" dirty="0"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5.4</a:t>
            </a:r>
            <a:r>
              <a:rPr lang="en-US" dirty="0">
                <a:cs typeface="+mn-cs"/>
              </a:rPr>
              <a:t> </a:t>
            </a:r>
            <a:r>
              <a:rPr lang="en-US" dirty="0" smtClean="0">
                <a:cs typeface="+mn-cs"/>
              </a:rPr>
              <a:t>LANs</a:t>
            </a:r>
            <a:endParaRPr lang="en-US" dirty="0"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s</a:t>
            </a:r>
            <a:r>
              <a:rPr lang="en-US" dirty="0" smtClean="0"/>
              <a:t>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VLANS</a:t>
            </a:r>
            <a:endParaRPr lang="en-US" dirty="0"/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5.5</a:t>
            </a:r>
            <a:r>
              <a:rPr lang="en-US" dirty="0" smtClean="0">
                <a:cs typeface="+mn-cs"/>
              </a:rPr>
              <a:t> link </a:t>
            </a:r>
            <a:r>
              <a:rPr lang="en-US" dirty="0">
                <a:cs typeface="+mn-cs"/>
              </a:rPr>
              <a:t>v</a:t>
            </a:r>
            <a:r>
              <a:rPr lang="en-US" dirty="0" smtClean="0">
                <a:cs typeface="+mn-cs"/>
              </a:rPr>
              <a:t>irtualization</a:t>
            </a:r>
            <a:r>
              <a:rPr lang="en-US" dirty="0">
                <a:cs typeface="+mn-cs"/>
              </a:rPr>
              <a:t>: </a:t>
            </a:r>
            <a:r>
              <a:rPr lang="en-US" dirty="0" smtClean="0"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5.6</a:t>
            </a:r>
            <a:r>
              <a:rPr lang="en-US" dirty="0" smtClean="0">
                <a:cs typeface="+mn-cs"/>
              </a:rPr>
              <a:t> data center networking</a:t>
            </a:r>
            <a:endParaRPr lang="en-US" dirty="0"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5.7</a:t>
            </a:r>
            <a:r>
              <a:rPr lang="en-US" dirty="0" smtClean="0">
                <a:cs typeface="+mn-cs"/>
              </a:rPr>
              <a:t> </a:t>
            </a:r>
            <a:r>
              <a:rPr lang="en-US" dirty="0"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A4F691D5-10C3-49A7-96F2-DBAF07F4E93F}" type="slidenum">
              <a:rPr lang="en-US" sz="1200" i="0" smtClean="0">
                <a:latin typeface="Arial" pitchFamily="34" charset="0"/>
              </a:rPr>
              <a:pPr>
                <a:defRPr/>
              </a:pPr>
              <a:t>30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597275" cy="4648200"/>
          </a:xfrm>
        </p:spPr>
        <p:txBody>
          <a:bodyPr/>
          <a:lstStyle/>
          <a:p>
            <a:pPr>
              <a:defRPr/>
            </a:pPr>
            <a:r>
              <a:rPr lang="en-US" sz="2400" smtClean="0">
                <a:solidFill>
                  <a:srgbClr val="990033"/>
                </a:solidFill>
                <a:ea typeface="ＭＳ Ｐゴシック" pitchFamily="34" charset="-128"/>
              </a:rPr>
              <a:t>collisions </a:t>
            </a:r>
            <a:r>
              <a:rPr lang="en-US" sz="2400" i="1" smtClean="0">
                <a:solidFill>
                  <a:srgbClr val="990033"/>
                </a:solidFill>
                <a:ea typeface="ＭＳ Ｐゴシック" pitchFamily="34" charset="-128"/>
              </a:rPr>
              <a:t>can</a:t>
            </a:r>
            <a:r>
              <a:rPr lang="en-US" sz="2400" smtClean="0">
                <a:solidFill>
                  <a:srgbClr val="990033"/>
                </a:solidFill>
                <a:ea typeface="ＭＳ Ｐゴシック" pitchFamily="34" charset="-128"/>
              </a:rPr>
              <a:t> still occur: </a:t>
            </a:r>
            <a:r>
              <a:rPr lang="en-US" sz="2400" smtClean="0">
                <a:ea typeface="ＭＳ Ｐゴシック" pitchFamily="34" charset="-128"/>
              </a:rPr>
              <a:t>propagation delay means  two nodes may not hear each other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transmission</a:t>
            </a:r>
          </a:p>
          <a:p>
            <a:pPr>
              <a:defRPr/>
            </a:pPr>
            <a:r>
              <a:rPr lang="en-US" sz="2400" smtClean="0">
                <a:solidFill>
                  <a:srgbClr val="990033"/>
                </a:solidFill>
                <a:ea typeface="ＭＳ Ｐゴシック" pitchFamily="34" charset="-128"/>
              </a:rPr>
              <a:t>collision: </a:t>
            </a:r>
            <a:r>
              <a:rPr lang="en-US" sz="2400" smtClean="0">
                <a:ea typeface="ＭＳ Ｐゴシック" pitchFamily="34" charset="-128"/>
              </a:rPr>
              <a:t>entire packet transmission time wasted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smtClean="0">
              <a:ea typeface="ＭＳ Ｐゴシック" pitchFamily="34" charset="-128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Char char="v"/>
              <a:defRPr/>
            </a:pPr>
            <a:endParaRPr lang="en-US" sz="2400">
              <a:cs typeface="+mn-cs"/>
            </a:endParaRPr>
          </a:p>
        </p:txBody>
      </p:sp>
      <p:pic>
        <p:nvPicPr>
          <p:cNvPr id="57351" name="Picture 3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>
                <a:latin typeface="Arial" charset="0"/>
                <a:ea typeface="ＭＳ Ｐゴシック" charset="0"/>
              </a:rPr>
              <a:t>spatial layout of nodes </a:t>
            </a:r>
            <a:endParaRPr lang="en-US" sz="2000" i="0">
              <a:latin typeface="Arial" charset="0"/>
              <a:ea typeface="ＭＳ Ｐゴシック" charset="0"/>
            </a:endParaRPr>
          </a:p>
        </p:txBody>
      </p:sp>
      <p:pic>
        <p:nvPicPr>
          <p:cNvPr id="57353" name="Picture 8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" y="1012825"/>
            <a:ext cx="3943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57359" name="Group 98"/>
          <p:cNvGrpSpPr>
            <a:grpSpLocks/>
          </p:cNvGrpSpPr>
          <p:nvPr/>
        </p:nvGrpSpPr>
        <p:grpSpPr bwMode="auto"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57360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57375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376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57361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57373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374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57362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57371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372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57363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57369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370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B531717A-3733-4085-A93C-9AC5293283D6}" type="slidenum">
              <a:rPr lang="en-US" sz="1200" i="0" smtClean="0">
                <a:latin typeface="Arial" pitchFamily="34" charset="0"/>
              </a:rPr>
              <a:pPr>
                <a:defRPr/>
              </a:pPr>
              <a:t>31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58372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CSMA/CD </a:t>
            </a:r>
            <a:r>
              <a:rPr lang="en-US" sz="4000">
                <a:cs typeface="+mj-cs"/>
              </a:rPr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CSMA/CD: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carrier sensing, deferral as in CSMA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collisions </a:t>
            </a:r>
            <a:r>
              <a:rPr lang="en-US" i="1" dirty="0"/>
              <a:t>detected</a:t>
            </a:r>
            <a:r>
              <a:rPr lang="en-US" dirty="0"/>
              <a:t> within short time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colliding transmissions aborted, reducing channel wastage 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collision detection:</a:t>
            </a:r>
            <a:r>
              <a:rPr lang="en-US" sz="2400" dirty="0">
                <a:cs typeface="+mn-cs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easy in wired LANs: measure signal strengths, compare transmitted, received signals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difficult in wireless LANs: received signal strength overwhelmed by local transmission strength 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human analogy: the polite conversationalist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86BD648A-D125-4F5F-AAA0-A98BCD9E23CC}" type="slidenum">
              <a:rPr lang="en-US" sz="1200" i="0" smtClean="0">
                <a:latin typeface="Arial" pitchFamily="34" charset="0"/>
              </a:rPr>
              <a:pPr>
                <a:defRPr/>
              </a:pPr>
              <a:t>32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59396" name="Picture 3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7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CSMA/CD </a:t>
            </a:r>
            <a:r>
              <a:rPr lang="en-US" sz="4000">
                <a:cs typeface="+mj-cs"/>
              </a:rPr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2041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778125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>
                <a:latin typeface="Arial" charset="0"/>
                <a:ea typeface="ＭＳ Ｐゴシック" charset="0"/>
              </a:rPr>
              <a:t>spatial layout of nodes </a:t>
            </a:r>
            <a:endParaRPr lang="en-US" sz="2000" i="0">
              <a:latin typeface="Arial" charset="0"/>
              <a:ea typeface="ＭＳ Ｐゴシック" charset="0"/>
            </a:endParaRPr>
          </a:p>
        </p:txBody>
      </p:sp>
      <p:grpSp>
        <p:nvGrpSpPr>
          <p:cNvPr id="59401" name="Group 30"/>
          <p:cNvGrpSpPr>
            <a:grpSpLocks/>
          </p:cNvGrpSpPr>
          <p:nvPr/>
        </p:nvGrpSpPr>
        <p:grpSpPr bwMode="auto"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9402" name="Group 11"/>
          <p:cNvGrpSpPr>
            <a:grpSpLocks/>
          </p:cNvGrpSpPr>
          <p:nvPr/>
        </p:nvGrpSpPr>
        <p:grpSpPr bwMode="auto"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59412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13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59403" name="Group 14"/>
          <p:cNvGrpSpPr>
            <a:grpSpLocks/>
          </p:cNvGrpSpPr>
          <p:nvPr/>
        </p:nvGrpSpPr>
        <p:grpSpPr bwMode="auto"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59410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11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59404" name="Group 17"/>
          <p:cNvGrpSpPr>
            <a:grpSpLocks/>
          </p:cNvGrpSpPr>
          <p:nvPr/>
        </p:nvGrpSpPr>
        <p:grpSpPr bwMode="auto"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59408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09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59405" name="Group 20"/>
          <p:cNvGrpSpPr>
            <a:grpSpLocks/>
          </p:cNvGrpSpPr>
          <p:nvPr/>
        </p:nvGrpSpPr>
        <p:grpSpPr bwMode="auto"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59406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07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8D4ECD10-5658-4129-8447-F2D90A356A4F}" type="slidenum">
              <a:rPr lang="en-US" sz="1200" i="0" smtClean="0">
                <a:latin typeface="Arial" pitchFamily="34" charset="0"/>
              </a:rPr>
              <a:pPr>
                <a:defRPr/>
              </a:pPr>
              <a:t>33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cs typeface="+mn-cs"/>
              </a:rPr>
              <a:t>1. </a:t>
            </a:r>
            <a:r>
              <a:rPr lang="en-US" sz="2600" dirty="0">
                <a:cs typeface="+mn-cs"/>
              </a:rPr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cs typeface="+mn-cs"/>
              </a:rPr>
              <a:t>2. </a:t>
            </a:r>
            <a:r>
              <a:rPr lang="en-US" sz="2600" dirty="0">
                <a:cs typeface="+mn-cs"/>
              </a:rPr>
              <a:t>If NIC senses channel idle, starts frame </a:t>
            </a:r>
            <a:r>
              <a:rPr lang="en-US" sz="2600" dirty="0" smtClean="0">
                <a:cs typeface="+mn-cs"/>
              </a:rPr>
              <a:t>transmission. </a:t>
            </a:r>
            <a:r>
              <a:rPr lang="en-US" sz="2600" dirty="0">
                <a:cs typeface="+mn-cs"/>
              </a:rPr>
              <a:t>If NIC senses channel busy, waits until channel idle, then </a:t>
            </a:r>
            <a:r>
              <a:rPr lang="en-US" sz="2600" dirty="0" smtClean="0">
                <a:cs typeface="+mn-cs"/>
              </a:rPr>
              <a:t>transmits.</a:t>
            </a:r>
            <a:endParaRPr lang="en-US" sz="2600" dirty="0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cs typeface="+mn-cs"/>
              </a:rPr>
              <a:t>3. </a:t>
            </a:r>
            <a:r>
              <a:rPr lang="en-US" sz="2600" dirty="0">
                <a:cs typeface="+mn-cs"/>
              </a:rPr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50"/>
            <a:ext cx="39655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600" smtClean="0">
                <a:solidFill>
                  <a:srgbClr val="000099"/>
                </a:solidFill>
                <a:ea typeface="ＭＳ Ｐゴシック" pitchFamily="34" charset="-128"/>
              </a:rPr>
              <a:t>4. </a:t>
            </a:r>
            <a:r>
              <a:rPr lang="en-US" sz="2600" smtClean="0">
                <a:ea typeface="ＭＳ Ｐゴシック" pitchFamily="34" charset="-128"/>
              </a:rPr>
              <a:t>If NIC detects another transmission while transmitting,  aborts and sends jam signal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smtClean="0">
                <a:solidFill>
                  <a:srgbClr val="000099"/>
                </a:solidFill>
                <a:ea typeface="ＭＳ Ｐゴシック" pitchFamily="34" charset="-128"/>
              </a:rPr>
              <a:t>5. </a:t>
            </a:r>
            <a:r>
              <a:rPr lang="en-US" sz="2600" smtClean="0">
                <a:ea typeface="ＭＳ Ｐゴシック" pitchFamily="34" charset="-128"/>
              </a:rPr>
              <a:t>After aborting, NIC enters </a:t>
            </a:r>
            <a:r>
              <a:rPr lang="en-US" sz="2600" i="1" smtClean="0">
                <a:solidFill>
                  <a:srgbClr val="CC0000"/>
                </a:solidFill>
                <a:ea typeface="ＭＳ Ｐゴシック" pitchFamily="34" charset="-128"/>
              </a:rPr>
              <a:t>binary (exponential) backoff: 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after </a:t>
            </a:r>
            <a:r>
              <a:rPr lang="en-US" i="1" smtClean="0">
                <a:ea typeface="ＭＳ Ｐゴシック" pitchFamily="34" charset="-128"/>
              </a:rPr>
              <a:t>m</a:t>
            </a:r>
            <a:r>
              <a:rPr lang="en-US" smtClean="0">
                <a:ea typeface="ＭＳ Ｐゴシック" pitchFamily="34" charset="-128"/>
              </a:rPr>
              <a:t>th collision, NIC chooses </a:t>
            </a:r>
            <a:r>
              <a:rPr lang="en-US" i="1" smtClean="0">
                <a:ea typeface="ＭＳ Ｐゴシック" pitchFamily="34" charset="-128"/>
              </a:rPr>
              <a:t>K </a:t>
            </a:r>
            <a:r>
              <a:rPr lang="en-US" smtClean="0">
                <a:ea typeface="ＭＳ Ｐゴシック" pitchFamily="34" charset="-128"/>
              </a:rPr>
              <a:t>at random from </a:t>
            </a:r>
            <a:r>
              <a:rPr lang="en-US" i="1" smtClean="0">
                <a:ea typeface="ＭＳ Ｐゴシック" pitchFamily="34" charset="-128"/>
              </a:rPr>
              <a:t>{0,1,2, …, 2</a:t>
            </a:r>
            <a:r>
              <a:rPr lang="en-US" b="1" i="1" baseline="30000" smtClean="0">
                <a:ea typeface="ＭＳ Ｐゴシック" pitchFamily="34" charset="-128"/>
              </a:rPr>
              <a:t>m</a:t>
            </a:r>
            <a:r>
              <a:rPr lang="en-US" i="1" smtClean="0">
                <a:ea typeface="ＭＳ Ｐゴシック" pitchFamily="34" charset="-128"/>
              </a:rPr>
              <a:t>-1}</a:t>
            </a:r>
            <a:r>
              <a:rPr lang="en-US" smtClean="0">
                <a:ea typeface="ＭＳ Ｐゴシック" pitchFamily="34" charset="-128"/>
              </a:rPr>
              <a:t>. NIC waits K</a:t>
            </a:r>
            <a:r>
              <a:rPr lang="el-GR" smtClean="0">
                <a:ea typeface="ＭＳ Ｐゴシック" pitchFamily="34" charset="-128"/>
              </a:rPr>
              <a:t>·</a:t>
            </a:r>
            <a:r>
              <a:rPr lang="en-US" smtClean="0">
                <a:ea typeface="ＭＳ Ｐゴシック" pitchFamily="34" charset="-128"/>
              </a:rPr>
              <a:t>512 bit times, returns to Step 2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longer backoff interval with more collisions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smtClean="0">
                <a:ea typeface="ＭＳ Ｐゴシック" pitchFamily="34" charset="-128"/>
              </a:rPr>
              <a:t>  </a:t>
            </a:r>
          </a:p>
        </p:txBody>
      </p:sp>
      <p:pic>
        <p:nvPicPr>
          <p:cNvPr id="60423" name="Picture 1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" y="906463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972C107C-6A58-4645-B7FC-7588A13CCD38}" type="slidenum">
              <a:rPr lang="en-US" sz="1200" i="0" smtClean="0">
                <a:latin typeface="Arial" pitchFamily="34" charset="0"/>
              </a:rPr>
              <a:pPr>
                <a:defRPr/>
              </a:pPr>
              <a:t>34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84338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T</a:t>
            </a:r>
            <a:r>
              <a:rPr lang="en-US" sz="2400" baseline="-25000">
                <a:cs typeface="+mn-cs"/>
              </a:rPr>
              <a:t>prop</a:t>
            </a:r>
            <a:r>
              <a:rPr lang="en-US" sz="2400">
                <a:cs typeface="+mn-cs"/>
              </a:rPr>
              <a:t> = max prop delay between 2 nodes in LAN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t</a:t>
            </a:r>
            <a:r>
              <a:rPr lang="en-US" sz="2400" baseline="-25000">
                <a:cs typeface="+mn-cs"/>
              </a:rPr>
              <a:t>trans</a:t>
            </a:r>
            <a:r>
              <a:rPr lang="en-US" sz="2400">
                <a:cs typeface="+mn-cs"/>
              </a:rPr>
              <a:t> = time to transmit max-size frame</a:t>
            </a: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efficiency goes to 1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as t</a:t>
            </a:r>
            <a:r>
              <a:rPr lang="en-US" baseline="-25000"/>
              <a:t>prop</a:t>
            </a:r>
            <a:r>
              <a:rPr lang="en-US"/>
              <a:t> goes to 0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as t</a:t>
            </a:r>
            <a:r>
              <a:rPr lang="en-US" baseline="-25000"/>
              <a:t>trans</a:t>
            </a:r>
            <a:r>
              <a:rPr lang="en-US"/>
              <a:t> goes to infinity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better performance than ALOHA: and simple, cheap, decentralized</a:t>
            </a:r>
            <a:r>
              <a:rPr lang="en-US">
                <a:cs typeface="+mn-cs"/>
              </a:rPr>
              <a:t>!</a:t>
            </a:r>
          </a:p>
        </p:txBody>
      </p:sp>
      <p:graphicFrame>
        <p:nvGraphicFramePr>
          <p:cNvPr id="61446" name="Object 4"/>
          <p:cNvGraphicFramePr>
            <a:graphicFrameLocks noChangeAspect="1"/>
          </p:cNvGraphicFramePr>
          <p:nvPr/>
        </p:nvGraphicFramePr>
        <p:xfrm>
          <a:off x="2795588" y="2859088"/>
          <a:ext cx="3570287" cy="984250"/>
        </p:xfrm>
        <a:graphic>
          <a:graphicData uri="http://schemas.openxmlformats.org/presentationml/2006/ole">
            <p:oleObj spid="_x0000_s61446" name="Equation" r:id="rId4" imgW="1422400" imgH="393700" progId="Equation.3">
              <p:embed/>
            </p:oleObj>
          </a:graphicData>
        </a:graphic>
      </p:graphicFrame>
      <p:pic>
        <p:nvPicPr>
          <p:cNvPr id="61447" name="Picture 22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100" y="103346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1E17BADC-8729-47C4-8D92-A0B1DD5B9E8F}" type="slidenum">
              <a:rPr lang="en-US" sz="1200" i="0" smtClean="0">
                <a:latin typeface="Arial" pitchFamily="34" charset="0"/>
              </a:rPr>
              <a:pPr>
                <a:defRPr/>
              </a:pPr>
              <a:t>35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62468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Taking turns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</a:t>
            </a:r>
            <a:r>
              <a:rPr lang="en-US" altLang="ja-JP" sz="4000" smtClean="0">
                <a:ea typeface="ＭＳ Ｐゴシック" pitchFamily="34" charset="-128"/>
              </a:rPr>
              <a:t>MAC</a:t>
            </a:r>
            <a:r>
              <a:rPr lang="en-US" altLang="ja-JP" smtClean="0">
                <a:ea typeface="ＭＳ Ｐゴシック" pitchFamily="34" charset="-128"/>
              </a:rPr>
              <a:t> protocols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0099"/>
                </a:solidFill>
                <a:ea typeface="ＭＳ Ｐゴシック" pitchFamily="34" charset="-128"/>
              </a:rPr>
              <a:t>channel partitioning MAC protocols: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share channel </a:t>
            </a:r>
            <a:r>
              <a:rPr lang="en-US" i="1" smtClean="0">
                <a:ea typeface="ＭＳ Ｐゴシック" pitchFamily="34" charset="-128"/>
              </a:rPr>
              <a:t>efficiently</a:t>
            </a:r>
            <a:r>
              <a:rPr lang="en-US" smtClean="0">
                <a:ea typeface="ＭＳ Ｐゴシック" pitchFamily="34" charset="-128"/>
              </a:rPr>
              <a:t> and </a:t>
            </a:r>
            <a:r>
              <a:rPr lang="en-US" i="1" smtClean="0">
                <a:ea typeface="ＭＳ Ｐゴシック" pitchFamily="34" charset="-128"/>
              </a:rPr>
              <a:t>fairly</a:t>
            </a:r>
            <a:r>
              <a:rPr lang="en-US" smtClean="0">
                <a:ea typeface="ＭＳ Ｐゴシック" pitchFamily="34" charset="-128"/>
              </a:rPr>
              <a:t> at high load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inefficient at low load: delay in channel access, 1/N bandwidth allocated even if only 1 active node!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0099"/>
                </a:solidFill>
                <a:ea typeface="ＭＳ Ｐゴシック" pitchFamily="34" charset="-128"/>
              </a:rPr>
              <a:t>random access MAC protocols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efficient at low load: single node can fully utilize channel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high load: collision overhead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mtClean="0">
                <a:solidFill>
                  <a:srgbClr val="CC0000"/>
                </a:solidFill>
                <a:ea typeface="ＭＳ Ｐゴシック" pitchFamily="34" charset="-128"/>
              </a:rPr>
              <a:t>taking turns</a:t>
            </a:r>
            <a:r>
              <a:rPr lang="ja-JP" altLang="en-US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smtClean="0">
                <a:solidFill>
                  <a:srgbClr val="CC0000"/>
                </a:solidFill>
                <a:ea typeface="ＭＳ Ｐゴシック" pitchFamily="34" charset="-128"/>
              </a:rPr>
              <a:t> protocols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>
                <a:ea typeface="ＭＳ Ｐゴシック" pitchFamily="34" charset="-128"/>
              </a:rPr>
              <a:t>look for best of both worlds!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F3C42567-690E-40B5-8AC4-54DBD44B861D}" type="slidenum">
              <a:rPr lang="en-US" sz="1200" i="0" smtClean="0">
                <a:latin typeface="Arial" pitchFamily="34" charset="0"/>
              </a:rPr>
              <a:pPr>
                <a:defRPr/>
              </a:pPr>
              <a:t>36</a:t>
            </a:fld>
            <a:endParaRPr lang="en-US" sz="1200" i="0" smtClean="0">
              <a:latin typeface="Arial" pitchFamily="34" charset="0"/>
            </a:endParaRPr>
          </a:p>
        </p:txBody>
      </p:sp>
      <p:grpSp>
        <p:nvGrpSpPr>
          <p:cNvPr id="63492" name="Group 55"/>
          <p:cNvGrpSpPr>
            <a:grpSpLocks/>
          </p:cNvGrpSpPr>
          <p:nvPr/>
        </p:nvGrpSpPr>
        <p:grpSpPr bwMode="auto"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63525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26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63493" name="Group 58"/>
          <p:cNvGrpSpPr>
            <a:grpSpLocks/>
          </p:cNvGrpSpPr>
          <p:nvPr/>
        </p:nvGrpSpPr>
        <p:grpSpPr bwMode="auto"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63523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24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63494" name="Group 61"/>
          <p:cNvGrpSpPr>
            <a:grpSpLocks/>
          </p:cNvGrpSpPr>
          <p:nvPr/>
        </p:nvGrpSpPr>
        <p:grpSpPr bwMode="auto"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63521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22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63495" name="Group 64"/>
          <p:cNvGrpSpPr>
            <a:grpSpLocks/>
          </p:cNvGrpSpPr>
          <p:nvPr/>
        </p:nvGrpSpPr>
        <p:grpSpPr bwMode="auto"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63519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20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63496" name="Group 67"/>
          <p:cNvGrpSpPr>
            <a:grpSpLocks/>
          </p:cNvGrpSpPr>
          <p:nvPr/>
        </p:nvGrpSpPr>
        <p:grpSpPr bwMode="auto"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63517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18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506253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3200" i="1" smtClean="0">
                <a:solidFill>
                  <a:srgbClr val="990033"/>
                </a:solidFill>
                <a:ea typeface="ＭＳ Ｐゴシック" pitchFamily="34" charset="-128"/>
              </a:rPr>
              <a:t>polling:</a:t>
            </a:r>
            <a:r>
              <a:rPr lang="en-US" sz="3200" b="1" smtClean="0">
                <a:solidFill>
                  <a:srgbClr val="990033"/>
                </a:solidFill>
                <a:ea typeface="ＭＳ Ｐゴシック" pitchFamily="34" charset="-128"/>
              </a:rPr>
              <a:t> </a:t>
            </a:r>
            <a:endParaRPr lang="en-US" sz="3200" smtClean="0">
              <a:solidFill>
                <a:srgbClr val="990033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master node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invites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slave nodes to transmit in turn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typically used with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dumb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slave devices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concerns: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polling overhead 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latency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single point of failure (master)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638925" y="32226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>
                <a:latin typeface="Arial" charset="0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64050" y="48085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>
                <a:latin typeface="Arial" charset="0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smtClean="0">
                  <a:solidFill>
                    <a:schemeClr val="bg1"/>
                  </a:solidFill>
                  <a:latin typeface="Arial" charset="0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872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smtClean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smtClean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pic>
        <p:nvPicPr>
          <p:cNvPr id="63509" name="Picture 53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Taking turns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MAC protocols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02E4B979-B21E-4162-8FC0-70C6F74FD434}" type="slidenum">
              <a:rPr lang="en-US" sz="1200" i="0" smtClean="0">
                <a:latin typeface="Arial" pitchFamily="34" charset="0"/>
              </a:rPr>
              <a:pPr>
                <a:defRPr/>
              </a:pPr>
              <a:t>37</a:t>
            </a:fld>
            <a:endParaRPr lang="en-US" sz="1200" i="0" smtClean="0">
              <a:latin typeface="Arial" pitchFamily="34" charset="0"/>
            </a:endParaRPr>
          </a:p>
        </p:txBody>
      </p:sp>
      <p:grpSp>
        <p:nvGrpSpPr>
          <p:cNvPr id="64516" name="Group 21"/>
          <p:cNvGrpSpPr>
            <a:grpSpLocks/>
          </p:cNvGrpSpPr>
          <p:nvPr/>
        </p:nvGrpSpPr>
        <p:grpSpPr bwMode="auto"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64534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535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64517" name="Group 24"/>
          <p:cNvGrpSpPr>
            <a:grpSpLocks/>
          </p:cNvGrpSpPr>
          <p:nvPr/>
        </p:nvGrpSpPr>
        <p:grpSpPr bwMode="auto"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64532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533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64518" name="Group 27"/>
          <p:cNvGrpSpPr>
            <a:grpSpLocks/>
          </p:cNvGrpSpPr>
          <p:nvPr/>
        </p:nvGrpSpPr>
        <p:grpSpPr bwMode="auto"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64530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531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64519" name="Group 30"/>
          <p:cNvGrpSpPr>
            <a:grpSpLocks/>
          </p:cNvGrpSpPr>
          <p:nvPr/>
        </p:nvGrpSpPr>
        <p:grpSpPr bwMode="auto"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64528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529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>
                <a:solidFill>
                  <a:srgbClr val="990033"/>
                </a:solidFill>
                <a:latin typeface="Gill Sans MT" charset="0"/>
                <a:ea typeface="ＭＳ Ｐゴシック" charset="0"/>
              </a:rPr>
              <a:t>token passing:</a:t>
            </a:r>
            <a:endParaRPr lang="en-US" sz="3200" b="1">
              <a:solidFill>
                <a:srgbClr val="990033"/>
              </a:solidFill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0">
                <a:latin typeface="Gill Sans MT" charset="0"/>
                <a:ea typeface="ＭＳ Ｐゴシック" charset="0"/>
              </a:rPr>
              <a:t>control </a:t>
            </a:r>
            <a:r>
              <a:rPr lang="en-US" sz="2800">
                <a:solidFill>
                  <a:srgbClr val="990033"/>
                </a:solidFill>
                <a:latin typeface="Gill Sans MT" charset="0"/>
                <a:ea typeface="ＭＳ Ｐゴシック" charset="0"/>
              </a:rPr>
              <a:t>token</a:t>
            </a:r>
            <a:r>
              <a:rPr lang="en-US" sz="2400" b="1" i="0">
                <a:latin typeface="Gill Sans MT" charset="0"/>
                <a:ea typeface="ＭＳ Ｐゴシック" charset="0"/>
              </a:rPr>
              <a:t> </a:t>
            </a:r>
            <a:r>
              <a:rPr lang="en-US" sz="2400" i="0">
                <a:latin typeface="Gill Sans MT" charset="0"/>
                <a:ea typeface="ＭＳ Ｐゴシック" charset="0"/>
              </a:rPr>
              <a:t>passed from one node to next sequentially.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0">
                <a:latin typeface="Gill Sans MT" charset="0"/>
                <a:ea typeface="ＭＳ Ｐゴシック" charset="0"/>
              </a:rPr>
              <a:t>token message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0">
                <a:latin typeface="Gill Sans MT" charset="0"/>
                <a:ea typeface="ＭＳ Ｐゴシック" charset="0"/>
              </a:rPr>
              <a:t>concerns: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>
                <a:latin typeface="Gill Sans MT" charset="0"/>
                <a:ea typeface="ＭＳ Ｐゴシック" charset="0"/>
              </a:rPr>
              <a:t>token overhead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>
                <a:latin typeface="Gill Sans MT" charset="0"/>
                <a:ea typeface="ＭＳ Ｐゴシック" charset="0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>
                <a:latin typeface="Gill Sans MT" charset="0"/>
                <a:ea typeface="ＭＳ Ｐゴシック" charset="0"/>
              </a:rPr>
              <a:t>single point of failure (token)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>
                <a:latin typeface="Gill Sans MT" charset="0"/>
                <a:ea typeface="ＭＳ Ｐゴシック" charset="0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>
                <a:solidFill>
                  <a:schemeClr val="bg1"/>
                </a:solidFill>
                <a:latin typeface="Arial" charset="0"/>
                <a:ea typeface="ＭＳ Ｐゴシック" charset="0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>
                <a:solidFill>
                  <a:schemeClr val="bg1"/>
                </a:solidFill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latin typeface="Arial" charset="0"/>
              </a:rPr>
              <a:t>(nothing</a:t>
            </a:r>
          </a:p>
          <a:p>
            <a:pPr>
              <a:defRPr/>
            </a:pPr>
            <a:r>
              <a:rPr lang="en-US" i="0" smtClean="0">
                <a:latin typeface="Arial" charset="0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>
                <a:solidFill>
                  <a:schemeClr val="bg1"/>
                </a:solidFill>
                <a:latin typeface="Arial" charset="0"/>
                <a:ea typeface="ＭＳ Ｐゴシック" charset="0"/>
              </a:rPr>
              <a:t>T</a:t>
            </a:r>
          </a:p>
        </p:txBody>
      </p:sp>
      <p:pic>
        <p:nvPicPr>
          <p:cNvPr id="64526" name="Picture 19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Taking turns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MAC protocols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-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4"/>
          <p:cNvSpPr>
            <a:spLocks noChangeArrowheads="1"/>
          </p:cNvSpPr>
          <p:nvPr/>
        </p:nvSpPr>
        <p:spPr bwMode="auto">
          <a:xfrm>
            <a:off x="1184275" y="2614613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endParaRPr lang="fr-FR" sz="24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Text Box 45"/>
          <p:cNvSpPr txBox="1">
            <a:spLocks noChangeArrowheads="1"/>
          </p:cNvSpPr>
          <p:nvPr/>
        </p:nvSpPr>
        <p:spPr bwMode="auto">
          <a:xfrm>
            <a:off x="623888" y="2073275"/>
            <a:ext cx="19256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cable headend</a:t>
            </a:r>
          </a:p>
        </p:txBody>
      </p:sp>
      <p:sp>
        <p:nvSpPr>
          <p:cNvPr id="22562" name="Text Box 126"/>
          <p:cNvSpPr txBox="1">
            <a:spLocks noChangeArrowheads="1"/>
          </p:cNvSpPr>
          <p:nvPr/>
        </p:nvSpPr>
        <p:spPr bwMode="auto">
          <a:xfrm>
            <a:off x="1049338" y="2584450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 smtClean="0">
                <a:solidFill>
                  <a:srgbClr val="000000"/>
                </a:solidFill>
              </a:rPr>
              <a:t>CMTS</a:t>
            </a:r>
          </a:p>
        </p:txBody>
      </p:sp>
      <p:sp>
        <p:nvSpPr>
          <p:cNvPr id="22563" name="AutoShape 127"/>
          <p:cNvSpPr>
            <a:spLocks noChangeArrowheads="1"/>
          </p:cNvSpPr>
          <p:nvPr/>
        </p:nvSpPr>
        <p:spPr bwMode="auto">
          <a:xfrm>
            <a:off x="1089025" y="2351088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i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5542" name="Group 128"/>
          <p:cNvGrpSpPr>
            <a:grpSpLocks/>
          </p:cNvGrpSpPr>
          <p:nvPr/>
        </p:nvGrpSpPr>
        <p:grpSpPr bwMode="auto">
          <a:xfrm>
            <a:off x="481013" y="3727450"/>
            <a:ext cx="2000250" cy="811213"/>
            <a:chOff x="3240" y="1830"/>
            <a:chExt cx="1372" cy="723"/>
          </a:xfrm>
        </p:grpSpPr>
        <p:sp>
          <p:nvSpPr>
            <p:cNvPr id="65673" name="Freeform 129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2577" name="Line 130"/>
            <p:cNvSpPr>
              <a:spLocks noChangeShapeType="1"/>
            </p:cNvSpPr>
            <p:nvPr/>
          </p:nvSpPr>
          <p:spPr bwMode="auto">
            <a:xfrm flipV="1">
              <a:off x="3763" y="2054"/>
              <a:ext cx="108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578" name="Line 131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579" name="Line 132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580" name="Line 133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581" name="Line 134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582" name="Line 135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680" name="Group 136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6571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571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571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65713" name="Group 14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5716" name="Freeform 1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5717" name="Freeform 1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22617" name="Line 143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618" name="Line 14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681" name="Group 145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6570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570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570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65705" name="Group 14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5708" name="Freeform 1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5709" name="Freeform 1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22609" name="Line 15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610" name="Line 153"/>
              <p:cNvSpPr>
                <a:spLocks noChangeShapeType="1"/>
              </p:cNvSpPr>
              <p:nvPr/>
            </p:nvSpPr>
            <p:spPr bwMode="auto">
              <a:xfrm>
                <a:off x="4894" y="1161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682" name="Group 154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6569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569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569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65697" name="Group 15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5700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5701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22601" name="Line 161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602" name="Line 16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683" name="Group 163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6568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568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568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65689" name="Group 16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5692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65693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22593" name="Line 17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594" name="Line 171"/>
              <p:cNvSpPr>
                <a:spLocks noChangeShapeType="1"/>
              </p:cNvSpPr>
              <p:nvPr/>
            </p:nvSpPr>
            <p:spPr bwMode="auto">
              <a:xfrm>
                <a:off x="4893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587" name="Line 172"/>
            <p:cNvSpPr>
              <a:spLocks noChangeShapeType="1"/>
            </p:cNvSpPr>
            <p:nvPr/>
          </p:nvSpPr>
          <p:spPr bwMode="auto">
            <a:xfrm>
              <a:off x="4423" y="2370"/>
              <a:ext cx="15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5685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</a:rPr>
                <a:t>ISP</a:t>
              </a:r>
            </a:p>
          </p:txBody>
        </p:sp>
      </p:grpSp>
      <p:sp>
        <p:nvSpPr>
          <p:cNvPr id="65543" name="Freeform 174"/>
          <p:cNvSpPr>
            <a:spLocks/>
          </p:cNvSpPr>
          <p:nvPr/>
        </p:nvSpPr>
        <p:spPr bwMode="auto">
          <a:xfrm flipH="1">
            <a:off x="1563688" y="3040063"/>
            <a:ext cx="163512" cy="927100"/>
          </a:xfrm>
          <a:custGeom>
            <a:avLst/>
            <a:gdLst>
              <a:gd name="T0" fmla="*/ 0 w 130"/>
              <a:gd name="T1" fmla="*/ 0 h 584"/>
              <a:gd name="T2" fmla="*/ 2147483647 w 130"/>
              <a:gd name="T3" fmla="*/ 0 h 584"/>
              <a:gd name="T4" fmla="*/ 2147483647 w 130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2574" name="Line 176"/>
          <p:cNvSpPr>
            <a:spLocks noChangeShapeType="1"/>
          </p:cNvSpPr>
          <p:nvPr/>
        </p:nvSpPr>
        <p:spPr bwMode="auto">
          <a:xfrm flipH="1" flipV="1">
            <a:off x="1903413" y="3163888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 i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575" name="Text Box 177"/>
          <p:cNvSpPr txBox="1">
            <a:spLocks noChangeArrowheads="1"/>
          </p:cNvSpPr>
          <p:nvPr/>
        </p:nvSpPr>
        <p:spPr bwMode="auto">
          <a:xfrm>
            <a:off x="1885950" y="3370263"/>
            <a:ext cx="17414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cable modem</a:t>
            </a:r>
          </a:p>
          <a:p>
            <a:pPr algn="r">
              <a:lnSpc>
                <a:spcPct val="85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termination system</a:t>
            </a:r>
          </a:p>
        </p:txBody>
      </p:sp>
      <p:sp>
        <p:nvSpPr>
          <p:cNvPr id="57382" name="Rectangle 3"/>
          <p:cNvSpPr>
            <a:spLocks noChangeArrowheads="1"/>
          </p:cNvSpPr>
          <p:nvPr/>
        </p:nvSpPr>
        <p:spPr bwMode="auto">
          <a:xfrm>
            <a:off x="569913" y="4814888"/>
            <a:ext cx="8401050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multiple</a:t>
            </a:r>
            <a:r>
              <a:rPr lang="en-US" sz="2400" i="0">
                <a:solidFill>
                  <a:srgbClr val="CC0000"/>
                </a:solidFill>
                <a:latin typeface="Gill Sans MT" pitchFamily="34" charset="0"/>
              </a:rPr>
              <a:t> </a:t>
            </a: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40Mbps downstream (broadcast) channels</a:t>
            </a:r>
          </a:p>
          <a:p>
            <a:pPr marL="800100" lvl="1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single CMTS transmits into channels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multiple</a:t>
            </a:r>
            <a:r>
              <a:rPr lang="en-US" sz="2400">
                <a:solidFill>
                  <a:srgbClr val="000099"/>
                </a:solidFill>
                <a:latin typeface="Gill Sans MT" pitchFamily="34" charset="0"/>
              </a:rPr>
              <a:t> </a:t>
            </a: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30 Mbps upstream channels</a:t>
            </a:r>
          </a:p>
          <a:p>
            <a:pPr marL="800100" lvl="1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multiple access: </a:t>
            </a: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all </a:t>
            </a: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users contend for certain upstream channel time slots (others assigned)</a:t>
            </a:r>
            <a:endParaRPr lang="en-US" sz="2000" i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5547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 i="0">
                <a:solidFill>
                  <a:srgbClr val="000099"/>
                </a:solidFill>
                <a:latin typeface="Gill Sans MT" pitchFamily="34" charset="0"/>
              </a:rPr>
              <a:t>Cable access network</a:t>
            </a:r>
          </a:p>
        </p:txBody>
      </p:sp>
      <p:pic>
        <p:nvPicPr>
          <p:cNvPr id="65548" name="Picture 18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738" y="868363"/>
            <a:ext cx="46164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5549" name="Group 2"/>
          <p:cNvGrpSpPr>
            <a:grpSpLocks/>
          </p:cNvGrpSpPr>
          <p:nvPr/>
        </p:nvGrpSpPr>
        <p:grpSpPr bwMode="auto">
          <a:xfrm>
            <a:off x="6440488" y="2089150"/>
            <a:ext cx="2268537" cy="1457325"/>
            <a:chOff x="419100" y="1239838"/>
            <a:chExt cx="2268538" cy="1456437"/>
          </a:xfrm>
        </p:grpSpPr>
        <p:sp>
          <p:nvSpPr>
            <p:cNvPr id="22532" name="Rectangle 9"/>
            <p:cNvSpPr>
              <a:spLocks noChangeArrowheads="1"/>
            </p:cNvSpPr>
            <p:nvPr/>
          </p:nvSpPr>
          <p:spPr bwMode="auto">
            <a:xfrm>
              <a:off x="657225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5655" name="Line 7"/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5656" name="Text Box 39"/>
            <p:cNvSpPr txBox="1">
              <a:spLocks noChangeArrowheads="1"/>
            </p:cNvSpPr>
            <p:nvPr/>
          </p:nvSpPr>
          <p:spPr bwMode="auto">
            <a:xfrm>
              <a:off x="1237199" y="2264475"/>
              <a:ext cx="774700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i="0">
                  <a:solidFill>
                    <a:srgbClr val="000000"/>
                  </a:solidFill>
                  <a:latin typeface="Arial" pitchFamily="34" charset="0"/>
                </a:rPr>
                <a:t>cable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i="0">
                  <a:solidFill>
                    <a:srgbClr val="000000"/>
                  </a:solidFill>
                  <a:latin typeface="Arial" pitchFamily="34" charset="0"/>
                </a:rPr>
                <a:t>modem</a:t>
              </a:r>
            </a:p>
          </p:txBody>
        </p:sp>
        <p:sp>
          <p:nvSpPr>
            <p:cNvPr id="65657" name="Text Box 41"/>
            <p:cNvSpPr txBox="1">
              <a:spLocks noChangeArrowheads="1"/>
            </p:cNvSpPr>
            <p:nvPr/>
          </p:nvSpPr>
          <p:spPr bwMode="auto">
            <a:xfrm>
              <a:off x="608202" y="2331583"/>
              <a:ext cx="706438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i="0">
                  <a:solidFill>
                    <a:srgbClr val="000000"/>
                  </a:solidFill>
                  <a:latin typeface="Arial" pitchFamily="34" charset="0"/>
                </a:rPr>
                <a:t>splitter</a:t>
              </a:r>
            </a:p>
          </p:txBody>
        </p:sp>
        <p:grpSp>
          <p:nvGrpSpPr>
            <p:cNvPr id="65658" name="Group 13"/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2701" name="Rectangle 14"/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02" name="Rectangle 15"/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03" name="Rectangle 16"/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04" name="Rectangle 17"/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05" name="Rectangle 18"/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672" name="AutoShape 19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22537" name="AutoShape 21"/>
            <p:cNvSpPr>
              <a:spLocks noChangeArrowheads="1"/>
            </p:cNvSpPr>
            <p:nvPr/>
          </p:nvSpPr>
          <p:spPr bwMode="auto">
            <a:xfrm>
              <a:off x="419100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538" name="Rectangle 22"/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5661" name="Freeform 23"/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2540" name="Line 24"/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pic>
          <p:nvPicPr>
            <p:cNvPr id="65663" name="Picture 25" descr="tv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5664" name="Group 181"/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65665" name="Picture 1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5666" name="Freeform 1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65550" name="Group 8"/>
          <p:cNvGrpSpPr>
            <a:grpSpLocks/>
          </p:cNvGrpSpPr>
          <p:nvPr/>
        </p:nvGrpSpPr>
        <p:grpSpPr bwMode="auto">
          <a:xfrm>
            <a:off x="1998663" y="2298700"/>
            <a:ext cx="4938712" cy="1389063"/>
            <a:chOff x="4327270" y="1745934"/>
            <a:chExt cx="4938730" cy="1388847"/>
          </a:xfrm>
        </p:grpSpPr>
        <p:sp>
          <p:nvSpPr>
            <p:cNvPr id="22546" name="Line 94"/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559" name="Group 7"/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475"/>
              <a:chOff x="5534163" y="1745934"/>
              <a:chExt cx="2894013" cy="752475"/>
            </a:xfrm>
          </p:grpSpPr>
          <p:grpSp>
            <p:nvGrpSpPr>
              <p:cNvPr id="65599" name="Group 26"/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22685" name="AutoShape 27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5639" name="Group 28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8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564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r-TR"/>
                  </a:p>
                </p:txBody>
              </p:sp>
              <p:grpSp>
                <p:nvGrpSpPr>
                  <p:cNvPr id="65642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9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96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97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98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99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5653" name="AutoShape 37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  <p:pic>
                <p:nvPicPr>
                  <p:cNvPr id="65643" name="Picture 38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69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5645" name="Freeform 40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2693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pic>
                <p:nvPicPr>
                  <p:cNvPr id="65647" name="Picture 42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65600" name="Group 43"/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22669" name="AutoShape 44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5623" name="Group 45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7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5625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r-TR"/>
                  </a:p>
                </p:txBody>
              </p:sp>
              <p:grpSp>
                <p:nvGrpSpPr>
                  <p:cNvPr id="65626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79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8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81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82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8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5637" name="AutoShape 54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  <p:pic>
                <p:nvPicPr>
                  <p:cNvPr id="65627" name="Picture 55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67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5629" name="Freeform 57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2677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pic>
                <p:nvPicPr>
                  <p:cNvPr id="65631" name="Picture 59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65601" name="Group 95"/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22621" name="AutoShape 96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5607" name="Group 97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23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5609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r-TR"/>
                  </a:p>
                </p:txBody>
              </p:sp>
              <p:grpSp>
                <p:nvGrpSpPr>
                  <p:cNvPr id="65610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3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3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33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34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35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5621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  <p:pic>
                <p:nvPicPr>
                  <p:cNvPr id="65611" name="Picture 10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627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5613" name="Freeform 109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2629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pic>
                <p:nvPicPr>
                  <p:cNvPr id="65615" name="Picture 111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sp>
            <p:nvSpPr>
              <p:cNvPr id="22548" name="Text Box 112"/>
              <p:cNvSpPr txBox="1">
                <a:spLocks noChangeArrowheads="1"/>
              </p:cNvSpPr>
              <p:nvPr/>
            </p:nvSpPr>
            <p:spPr bwMode="auto">
              <a:xfrm>
                <a:off x="7188723" y="1823710"/>
                <a:ext cx="488952" cy="457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969696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2549" name="Line 113"/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550" name="Line 114"/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551" name="Line 115"/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560" name="Group 5"/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65581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2637" name="AutoShape 78"/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5584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39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5586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r-TR"/>
                  </a:p>
                </p:txBody>
              </p:sp>
              <p:grpSp>
                <p:nvGrpSpPr>
                  <p:cNvPr id="65587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47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48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49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50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2651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5598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  <p:pic>
                <p:nvPicPr>
                  <p:cNvPr id="65588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643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5590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2645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pic>
                <p:nvPicPr>
                  <p:cNvPr id="65592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sp>
            <p:nvSpPr>
              <p:cNvPr id="65582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5561" name="Group 186"/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65563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190" name="AutoShape 78"/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5566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92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5568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r-TR"/>
                  </a:p>
                </p:txBody>
              </p:sp>
              <p:grpSp>
                <p:nvGrpSpPr>
                  <p:cNvPr id="65569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00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01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02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03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04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5580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  <p:pic>
                <p:nvPicPr>
                  <p:cNvPr id="65570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9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5572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98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pic>
                <p:nvPicPr>
                  <p:cNvPr id="65574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sp>
            <p:nvSpPr>
              <p:cNvPr id="65564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06" name="Text Box 112"/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488952" cy="457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969696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563688" y="1239838"/>
            <a:ext cx="6373812" cy="938212"/>
            <a:chOff x="1987247" y="1333114"/>
            <a:chExt cx="5338532" cy="938762"/>
          </a:xfrm>
        </p:grpSpPr>
        <p:sp>
          <p:nvSpPr>
            <p:cNvPr id="22707" name="Text Box 6"/>
            <p:cNvSpPr txBox="1">
              <a:spLocks noChangeArrowheads="1"/>
            </p:cNvSpPr>
            <p:nvPr/>
          </p:nvSpPr>
          <p:spPr bwMode="auto">
            <a:xfrm>
              <a:off x="1987247" y="1333114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Internet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frames,TV</a:t>
              </a:r>
              <a:r>
                <a:rPr lang="en-US" sz="1600" dirty="0" smtClean="0">
                  <a:solidFill>
                    <a:srgbClr val="000000"/>
                  </a:solidFill>
                </a:rPr>
                <a:t> channels, control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downstream at different frequencies</a:t>
              </a:r>
            </a:p>
          </p:txBody>
        </p:sp>
        <p:sp>
          <p:nvSpPr>
            <p:cNvPr id="65557" name="Right Arrow 9"/>
            <p:cNvSpPr>
              <a:spLocks noChangeArrowheads="1"/>
            </p:cNvSpPr>
            <p:nvPr/>
          </p:nvSpPr>
          <p:spPr bwMode="auto">
            <a:xfrm>
              <a:off x="3457110" y="1787244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2400" i="0">
                <a:latin typeface="Arial" pitchFamily="34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8788" y="3644900"/>
            <a:ext cx="5995987" cy="944563"/>
            <a:chOff x="2810374" y="3867998"/>
            <a:chExt cx="5997028" cy="944803"/>
          </a:xfrm>
        </p:grpSpPr>
        <p:sp>
          <p:nvSpPr>
            <p:cNvPr id="213" name="Text Box 6"/>
            <p:cNvSpPr txBox="1">
              <a:spLocks noChangeArrowheads="1"/>
            </p:cNvSpPr>
            <p:nvPr/>
          </p:nvSpPr>
          <p:spPr bwMode="auto">
            <a:xfrm>
              <a:off x="2810374" y="4295145"/>
              <a:ext cx="5997028" cy="51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upstream Internet frames, TV control,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upstream at different frequencies in time slots</a:t>
              </a:r>
            </a:p>
          </p:txBody>
        </p:sp>
        <p:sp>
          <p:nvSpPr>
            <p:cNvPr id="65555" name="Right Arrow 213"/>
            <p:cNvSpPr>
              <a:spLocks noChangeArrowheads="1"/>
            </p:cNvSpPr>
            <p:nvPr/>
          </p:nvSpPr>
          <p:spPr bwMode="auto">
            <a:xfrm rot="10800000">
              <a:off x="4197454" y="3867998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2400" i="0">
                <a:latin typeface="Arial" pitchFamily="34" charset="0"/>
              </a:endParaRPr>
            </a:p>
          </p:txBody>
        </p:sp>
      </p:grpSp>
      <p:pic>
        <p:nvPicPr>
          <p:cNvPr id="217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25613" y="2740025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ACE42C54-3E0E-43F5-8671-3D989D82B0A8}" type="slidenum">
              <a:rPr lang="en-US" sz="1200" i="0" smtClean="0">
                <a:latin typeface="Arial" pitchFamily="34" charset="0"/>
              </a:rPr>
              <a:pPr>
                <a:defRPr/>
              </a:pPr>
              <a:t>39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36924" name="Rectangle 4"/>
          <p:cNvSpPr>
            <a:spLocks noChangeArrowheads="1"/>
          </p:cNvSpPr>
          <p:nvPr/>
        </p:nvSpPr>
        <p:spPr bwMode="auto">
          <a:xfrm>
            <a:off x="915988" y="4119563"/>
            <a:ext cx="78327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DOCSIS: </a:t>
            </a:r>
            <a:r>
              <a:rPr lang="en-US" sz="2800" i="0" dirty="0">
                <a:latin typeface="Gill Sans MT" charset="0"/>
                <a:ea typeface="ＭＳ Ｐゴシック" charset="0"/>
              </a:rPr>
              <a:t>data over cable service interface spec </a:t>
            </a:r>
            <a:endParaRPr lang="en-US" sz="2800" b="1" i="0" dirty="0"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0" dirty="0">
                <a:latin typeface="Gill Sans MT" charset="0"/>
                <a:ea typeface="ＭＳ Ｐゴシック" charset="0"/>
              </a:rPr>
              <a:t>FDM over upstream, downstream frequency channels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0" dirty="0">
                <a:latin typeface="Gill Sans MT" charset="0"/>
                <a:ea typeface="ＭＳ Ｐゴシック" charset="0"/>
              </a:rPr>
              <a:t>TDM upstream: some slots assigned, some have contention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ea typeface="ＭＳ Ｐゴシック" charset="0"/>
              </a:rPr>
              <a:t>downstream MAP frame: assigns upstream slots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ea typeface="ＭＳ Ｐゴシック" charset="0"/>
              </a:rPr>
              <a:t>request for upstream slots (and data) transmitted random access (binary </a:t>
            </a:r>
            <a:r>
              <a:rPr lang="en-US" sz="2400" i="0" dirty="0" err="1">
                <a:latin typeface="Gill Sans MT" charset="0"/>
                <a:ea typeface="ＭＳ Ｐゴシック" charset="0"/>
              </a:rPr>
              <a:t>backoff</a:t>
            </a:r>
            <a:r>
              <a:rPr lang="en-US" sz="2400" i="0" dirty="0">
                <a:latin typeface="Gill Sans MT" charset="0"/>
                <a:ea typeface="ＭＳ Ｐゴシック" charset="0"/>
              </a:rPr>
              <a:t>) in selected slots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ea typeface="ＭＳ Ｐゴシック" charset="0"/>
              </a:rPr>
              <a:t> </a:t>
            </a:r>
          </a:p>
        </p:txBody>
      </p:sp>
      <p:grpSp>
        <p:nvGrpSpPr>
          <p:cNvPr id="66565" name="Group 3"/>
          <p:cNvGrpSpPr>
            <a:grpSpLocks/>
          </p:cNvGrpSpPr>
          <p:nvPr/>
        </p:nvGrpSpPr>
        <p:grpSpPr bwMode="auto">
          <a:xfrm>
            <a:off x="636588" y="1304925"/>
            <a:ext cx="8008937" cy="2705100"/>
            <a:chOff x="871157" y="3598021"/>
            <a:chExt cx="8009425" cy="2705644"/>
          </a:xfrm>
        </p:grpSpPr>
        <p:sp>
          <p:nvSpPr>
            <p:cNvPr id="6" name="Rectangle 5"/>
            <p:cNvSpPr/>
            <p:nvPr/>
          </p:nvSpPr>
          <p:spPr>
            <a:xfrm>
              <a:off x="4227336" y="3679000"/>
              <a:ext cx="970021" cy="425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569" name="TextBox 6"/>
            <p:cNvSpPr txBox="1">
              <a:spLocks noChangeArrowheads="1"/>
            </p:cNvSpPr>
            <p:nvPr/>
          </p:nvSpPr>
          <p:spPr bwMode="auto">
            <a:xfrm>
              <a:off x="4154488" y="3716338"/>
              <a:ext cx="10364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000">
                  <a:latin typeface="Arial" pitchFamily="34" charset="0"/>
                  <a:cs typeface="Arial" pitchFamily="34" charset="0"/>
                </a:rPr>
                <a:t>MAP frame for</a:t>
              </a:r>
            </a:p>
            <a:p>
              <a:pPr>
                <a:lnSpc>
                  <a:spcPts val="1200"/>
                </a:lnSpc>
              </a:pPr>
              <a:r>
                <a:rPr lang="en-US" sz="1000">
                  <a:latin typeface="Arial" pitchFamily="34" charset="0"/>
                  <a:cs typeface="Arial" pitchFamily="34" charset="0"/>
                </a:rPr>
                <a:t>Interval [t1, t2]</a:t>
              </a:r>
            </a:p>
          </p:txBody>
        </p:sp>
        <p:sp>
          <p:nvSpPr>
            <p:cNvPr id="66570" name="TextBox 28"/>
            <p:cNvSpPr txBox="1">
              <a:spLocks noChangeArrowheads="1"/>
            </p:cNvSpPr>
            <p:nvPr/>
          </p:nvSpPr>
          <p:spPr bwMode="auto">
            <a:xfrm>
              <a:off x="6127750" y="5278438"/>
              <a:ext cx="27528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itchFamily="34" charset="0"/>
                  <a:cs typeface="Arial" pitchFamily="34" charset="0"/>
                </a:rPr>
                <a:t>Residences with cable modems</a:t>
              </a: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4257473" y="2472510"/>
              <a:ext cx="390604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 rot="5400000">
              <a:off x="4198733" y="2898046"/>
              <a:ext cx="374725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573" name="TextBox 31"/>
            <p:cNvSpPr txBox="1">
              <a:spLocks noChangeArrowheads="1"/>
            </p:cNvSpPr>
            <p:nvPr/>
          </p:nvSpPr>
          <p:spPr bwMode="auto">
            <a:xfrm>
              <a:off x="3505200" y="4124325"/>
              <a:ext cx="174525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pitchFamily="34" charset="0"/>
                  <a:cs typeface="Arial" pitchFamily="34" charset="0"/>
                </a:rPr>
                <a:t>Downstream channel i</a:t>
              </a:r>
            </a:p>
          </p:txBody>
        </p:sp>
        <p:sp>
          <p:nvSpPr>
            <p:cNvPr id="66574" name="TextBox 32"/>
            <p:cNvSpPr txBox="1">
              <a:spLocks noChangeArrowheads="1"/>
            </p:cNvSpPr>
            <p:nvPr/>
          </p:nvSpPr>
          <p:spPr bwMode="auto">
            <a:xfrm>
              <a:off x="3648075" y="4546600"/>
              <a:ext cx="154853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pitchFamily="34" charset="0"/>
                  <a:cs typeface="Arial" pitchFamily="34" charset="0"/>
                </a:rPr>
                <a:t>Upstream channel j</a:t>
              </a:r>
            </a:p>
          </p:txBody>
        </p:sp>
        <p:pic>
          <p:nvPicPr>
            <p:cNvPr id="36884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40223" y="3796499"/>
              <a:ext cx="817612" cy="242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3060452" y="5238239"/>
              <a:ext cx="2756068" cy="4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19194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204924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285891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6685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44782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52879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60817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8914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7010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85107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93998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01936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10032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18129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26226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34323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4198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505165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584545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67821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76711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84808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92905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00843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08940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17036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25133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33230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41327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8527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07" name="TextBox 65"/>
            <p:cNvSpPr txBox="1">
              <a:spLocks noChangeArrowheads="1"/>
            </p:cNvSpPr>
            <p:nvPr/>
          </p:nvSpPr>
          <p:spPr bwMode="auto">
            <a:xfrm>
              <a:off x="2998788" y="5230813"/>
              <a:ext cx="3558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6608" name="TextBox 66"/>
            <p:cNvSpPr txBox="1">
              <a:spLocks noChangeArrowheads="1"/>
            </p:cNvSpPr>
            <p:nvPr/>
          </p:nvSpPr>
          <p:spPr bwMode="auto">
            <a:xfrm>
              <a:off x="5389563" y="5246688"/>
              <a:ext cx="3558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111255" y="5322393"/>
              <a:ext cx="577885" cy="317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679615" y="5328744"/>
              <a:ext cx="1870189" cy="158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400198" y="5376379"/>
              <a:ext cx="4763" cy="512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573433" y="5384318"/>
              <a:ext cx="6350" cy="514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13" name="TextBox 71"/>
            <p:cNvSpPr txBox="1">
              <a:spLocks noChangeArrowheads="1"/>
            </p:cNvSpPr>
            <p:nvPr/>
          </p:nvSpPr>
          <p:spPr bwMode="auto">
            <a:xfrm>
              <a:off x="4476750" y="5842000"/>
              <a:ext cx="32080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pitchFamily="34" charset="0"/>
                  <a:cs typeface="Arial" pitchFamily="34" charset="0"/>
                </a:rPr>
                <a:t>Assigned minislots containing cable modem</a:t>
              </a:r>
            </a:p>
            <a:p>
              <a:r>
                <a:rPr lang="en-US" sz="1200">
                  <a:latin typeface="Arial" pitchFamily="34" charset="0"/>
                  <a:cs typeface="Arial" pitchFamily="34" charset="0"/>
                </a:rPr>
                <a:t>upstream data frames</a:t>
              </a:r>
            </a:p>
          </p:txBody>
        </p:sp>
        <p:sp>
          <p:nvSpPr>
            <p:cNvPr id="66614" name="TextBox 72"/>
            <p:cNvSpPr txBox="1">
              <a:spLocks noChangeArrowheads="1"/>
            </p:cNvSpPr>
            <p:nvPr/>
          </p:nvSpPr>
          <p:spPr bwMode="auto">
            <a:xfrm>
              <a:off x="2579688" y="5840413"/>
              <a:ext cx="189042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pitchFamily="34" charset="0"/>
                  <a:cs typeface="Arial" pitchFamily="34" charset="0"/>
                </a:rPr>
                <a:t>Minislots containing </a:t>
              </a:r>
            </a:p>
            <a:p>
              <a:r>
                <a:rPr lang="en-US" sz="1200">
                  <a:latin typeface="Arial" pitchFamily="34" charset="0"/>
                  <a:cs typeface="Arial" pitchFamily="34" charset="0"/>
                </a:rPr>
                <a:t>minislots request frames</a:t>
              </a:r>
            </a:p>
          </p:txBody>
        </p:sp>
        <p:sp>
          <p:nvSpPr>
            <p:cNvPr id="66615" name="Rectangle 44"/>
            <p:cNvSpPr>
              <a:spLocks noChangeArrowheads="1"/>
            </p:cNvSpPr>
            <p:nvPr/>
          </p:nvSpPr>
          <p:spPr bwMode="auto">
            <a:xfrm>
              <a:off x="1431405" y="4202429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6616" name="Text Box 45"/>
            <p:cNvSpPr txBox="1">
              <a:spLocks noChangeArrowheads="1"/>
            </p:cNvSpPr>
            <p:nvPr/>
          </p:nvSpPr>
          <p:spPr bwMode="auto">
            <a:xfrm>
              <a:off x="871157" y="3661398"/>
              <a:ext cx="1925637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i="0">
                  <a:solidFill>
                    <a:srgbClr val="000000"/>
                  </a:solidFill>
                  <a:latin typeface="Arial" pitchFamily="34" charset="0"/>
                </a:rPr>
                <a:t>cable headend</a:t>
              </a:r>
            </a:p>
          </p:txBody>
        </p:sp>
        <p:sp>
          <p:nvSpPr>
            <p:cNvPr id="77" name="Text Box 126"/>
            <p:cNvSpPr txBox="1">
              <a:spLocks noChangeArrowheads="1"/>
            </p:cNvSpPr>
            <p:nvPr/>
          </p:nvSpPr>
          <p:spPr bwMode="auto">
            <a:xfrm>
              <a:off x="1296633" y="4171224"/>
              <a:ext cx="950970" cy="336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i="0" dirty="0" smtClean="0">
                  <a:solidFill>
                    <a:srgbClr val="000000"/>
                  </a:solidFill>
                </a:rPr>
                <a:t>CMTS</a:t>
              </a:r>
            </a:p>
          </p:txBody>
        </p:sp>
        <p:sp>
          <p:nvSpPr>
            <p:cNvPr id="78" name="AutoShape 127"/>
            <p:cNvSpPr>
              <a:spLocks noChangeArrowheads="1"/>
            </p:cNvSpPr>
            <p:nvPr/>
          </p:nvSpPr>
          <p:spPr bwMode="auto">
            <a:xfrm>
              <a:off x="1336322" y="3939403"/>
              <a:ext cx="1206574" cy="26199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pic>
          <p:nvPicPr>
            <p:cNvPr id="79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72949" y="4326831"/>
              <a:ext cx="258778" cy="520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66620" name="Group 77"/>
            <p:cNvGrpSpPr>
              <a:grpSpLocks/>
            </p:cNvGrpSpPr>
            <p:nvPr/>
          </p:nvGrpSpPr>
          <p:grpSpPr bwMode="auto">
            <a:xfrm flipH="1">
              <a:off x="6302761" y="3598021"/>
              <a:ext cx="1034814" cy="625180"/>
              <a:chOff x="-490" y="1664"/>
              <a:chExt cx="1429" cy="842"/>
            </a:xfrm>
          </p:grpSpPr>
          <p:sp>
            <p:nvSpPr>
              <p:cNvPr id="106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6673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08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6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667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r-TR"/>
                </a:p>
              </p:txBody>
            </p:sp>
            <p:grpSp>
              <p:nvGrpSpPr>
                <p:cNvPr id="66676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16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000"/>
                    <a:ext cx="850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17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09" y="1073"/>
                    <a:ext cx="40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18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8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1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7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20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66687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  <p:pic>
              <p:nvPicPr>
                <p:cNvPr id="66677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2" name="Rectangle 90"/>
                <p:cNvSpPr>
                  <a:spLocks noChangeArrowheads="1"/>
                </p:cNvSpPr>
                <p:nvPr/>
              </p:nvSpPr>
              <p:spPr bwMode="auto">
                <a:xfrm>
                  <a:off x="530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6679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4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pic>
              <p:nvPicPr>
                <p:cNvPr id="66681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66621" name="Group 77"/>
            <p:cNvGrpSpPr>
              <a:grpSpLocks/>
            </p:cNvGrpSpPr>
            <p:nvPr/>
          </p:nvGrpSpPr>
          <p:grpSpPr bwMode="auto">
            <a:xfrm flipH="1">
              <a:off x="7513460" y="3950311"/>
              <a:ext cx="1034814" cy="625180"/>
              <a:chOff x="-490" y="1664"/>
              <a:chExt cx="1429" cy="842"/>
            </a:xfrm>
          </p:grpSpPr>
          <p:sp>
            <p:nvSpPr>
              <p:cNvPr id="178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6657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80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665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r-TR"/>
                </a:p>
              </p:txBody>
            </p:sp>
            <p:grpSp>
              <p:nvGrpSpPr>
                <p:cNvPr id="66660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8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1001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8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9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4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91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5" y="1069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9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1069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66671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  <p:pic>
              <p:nvPicPr>
                <p:cNvPr id="66661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84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6663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86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2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pic>
              <p:nvPicPr>
                <p:cNvPr id="66665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66622" name="Group 77"/>
            <p:cNvGrpSpPr>
              <a:grpSpLocks/>
            </p:cNvGrpSpPr>
            <p:nvPr/>
          </p:nvGrpSpPr>
          <p:grpSpPr bwMode="auto">
            <a:xfrm flipH="1">
              <a:off x="7313560" y="4655807"/>
              <a:ext cx="1034814" cy="625180"/>
              <a:chOff x="-490" y="1664"/>
              <a:chExt cx="1429" cy="842"/>
            </a:xfrm>
          </p:grpSpPr>
          <p:sp>
            <p:nvSpPr>
              <p:cNvPr id="213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6641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15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2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664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r-TR"/>
                </a:p>
              </p:txBody>
            </p:sp>
            <p:grpSp>
              <p:nvGrpSpPr>
                <p:cNvPr id="66644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23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999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2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2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2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2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2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7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2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7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66655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  <p:pic>
              <p:nvPicPr>
                <p:cNvPr id="66645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19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2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6647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21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pic>
              <p:nvPicPr>
                <p:cNvPr id="66649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66623" name="Group 77"/>
            <p:cNvGrpSpPr>
              <a:grpSpLocks/>
            </p:cNvGrpSpPr>
            <p:nvPr/>
          </p:nvGrpSpPr>
          <p:grpSpPr bwMode="auto">
            <a:xfrm flipH="1">
              <a:off x="6254794" y="4337877"/>
              <a:ext cx="1034814" cy="625180"/>
              <a:chOff x="-490" y="1664"/>
              <a:chExt cx="1429" cy="842"/>
            </a:xfrm>
          </p:grpSpPr>
          <p:sp>
            <p:nvSpPr>
              <p:cNvPr id="230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6625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32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6627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r-TR"/>
                </a:p>
              </p:txBody>
            </p:sp>
            <p:grpSp>
              <p:nvGrpSpPr>
                <p:cNvPr id="66628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4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4" y="1000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4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" y="1073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4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7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4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4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66639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  <p:pic>
              <p:nvPicPr>
                <p:cNvPr id="66629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36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6631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38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pic>
              <p:nvPicPr>
                <p:cNvPr id="66633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66566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 i="0">
                <a:solidFill>
                  <a:srgbClr val="000099"/>
                </a:solidFill>
                <a:latin typeface="Gill Sans MT" pitchFamily="34" charset="0"/>
              </a:rPr>
              <a:t>Cable access network</a:t>
            </a:r>
          </a:p>
        </p:txBody>
      </p:sp>
      <p:pic>
        <p:nvPicPr>
          <p:cNvPr id="66567" name="Picture 180" descr="underline_base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9738" y="868363"/>
            <a:ext cx="46164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8B153D14-3556-4936-AD5F-379DE5A3A2A6}" type="slidenum">
              <a:rPr lang="en-US" sz="1200" i="0" smtClean="0">
                <a:latin typeface="Arial" pitchFamily="34" charset="0"/>
              </a:rPr>
              <a:pPr>
                <a:defRPr/>
              </a:pPr>
              <a:t>4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30724" name="Picture 66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868363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layer: 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330325"/>
            <a:ext cx="4267200" cy="380206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terminology: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hosts and routers: </a:t>
            </a:r>
            <a:r>
              <a:rPr lang="en-US" sz="2400">
                <a:solidFill>
                  <a:srgbClr val="CC0000"/>
                </a:solidFill>
                <a:cs typeface="+mn-cs"/>
              </a:rPr>
              <a:t>nodes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communication channels that connect adjacent nodes along communication path: </a:t>
            </a:r>
            <a:r>
              <a:rPr lang="en-US" sz="2400">
                <a:solidFill>
                  <a:srgbClr val="CC0000"/>
                </a:solidFill>
                <a:cs typeface="+mn-cs"/>
              </a:rPr>
              <a:t>links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wired links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wireless links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LANs</a:t>
            </a:r>
            <a:endParaRPr lang="en-US" b="1">
              <a:solidFill>
                <a:srgbClr val="FF0000"/>
              </a:solidFill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layer-2 packet: </a:t>
            </a:r>
            <a:r>
              <a:rPr lang="en-US" sz="2400">
                <a:solidFill>
                  <a:srgbClr val="CC0000"/>
                </a:solidFill>
                <a:cs typeface="+mn-cs"/>
              </a:rPr>
              <a:t>frame,</a:t>
            </a:r>
            <a:r>
              <a:rPr lang="en-US" sz="2400" b="1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>
                <a:cs typeface="+mn-cs"/>
              </a:rPr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 sz="2400">
              <a:cs typeface="+mn-cs"/>
            </a:endParaRPr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396875" y="5299075"/>
            <a:ext cx="4881563" cy="1044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smtClean="0">
                <a:solidFill>
                  <a:srgbClr val="CC0000"/>
                </a:solidFill>
                <a:latin typeface="Gill Sans MT" charset="0"/>
              </a:rPr>
              <a:t>data-link layer</a:t>
            </a:r>
            <a:r>
              <a:rPr lang="en-US" sz="2400" i="0" smtClean="0">
                <a:latin typeface="Gill Sans MT" charset="0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smtClean="0">
                <a:latin typeface="Gill Sans MT" charset="0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smtClean="0">
                <a:latin typeface="Gill Sans MT" charset="0"/>
              </a:rPr>
              <a:t>to </a:t>
            </a:r>
            <a:r>
              <a:rPr lang="en-US" sz="2400" smtClean="0">
                <a:solidFill>
                  <a:srgbClr val="CC0000"/>
                </a:solidFill>
                <a:latin typeface="Gill Sans MT" charset="0"/>
              </a:rPr>
              <a:t>physically adjacent</a:t>
            </a:r>
            <a:r>
              <a:rPr lang="en-US" sz="2400" i="0" smtClean="0">
                <a:latin typeface="Gill Sans MT" charset="0"/>
              </a:rPr>
              <a:t> node over a link</a:t>
            </a:r>
            <a:endParaRPr lang="en-US" i="0" smtClean="0">
              <a:latin typeface="Gill Sans MT" charset="0"/>
            </a:endParaRPr>
          </a:p>
        </p:txBody>
      </p:sp>
      <p:sp>
        <p:nvSpPr>
          <p:cNvPr id="30728" name="Freeform 666"/>
          <p:cNvSpPr>
            <a:spLocks/>
          </p:cNvSpPr>
          <p:nvPr/>
        </p:nvSpPr>
        <p:spPr bwMode="auto">
          <a:xfrm>
            <a:off x="5202238" y="1712913"/>
            <a:ext cx="1736725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30729" name="Group 667"/>
          <p:cNvGrpSpPr>
            <a:grpSpLocks/>
          </p:cNvGrpSpPr>
          <p:nvPr/>
        </p:nvGrpSpPr>
        <p:grpSpPr bwMode="auto">
          <a:xfrm>
            <a:off x="5370513" y="3048000"/>
            <a:ext cx="1458912" cy="933450"/>
            <a:chOff x="2889" y="1631"/>
            <a:chExt cx="980" cy="743"/>
          </a:xfrm>
        </p:grpSpPr>
        <p:sp>
          <p:nvSpPr>
            <p:cNvPr id="4552" name="Rectangle 668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53" name="AutoShape 669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CCFF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0730" name="Freeform 670"/>
          <p:cNvSpPr>
            <a:spLocks/>
          </p:cNvSpPr>
          <p:nvPr/>
        </p:nvSpPr>
        <p:spPr bwMode="auto">
          <a:xfrm>
            <a:off x="5364163" y="4425950"/>
            <a:ext cx="3225800" cy="1665288"/>
          </a:xfrm>
          <a:custGeom>
            <a:avLst/>
            <a:gdLst>
              <a:gd name="T0" fmla="*/ 2147483647 w 2032"/>
              <a:gd name="T1" fmla="*/ 2147483647 h 1049"/>
              <a:gd name="T2" fmla="*/ 2147483647 w 2032"/>
              <a:gd name="T3" fmla="*/ 2147483647 h 1049"/>
              <a:gd name="T4" fmla="*/ 2147483647 w 2032"/>
              <a:gd name="T5" fmla="*/ 2147483647 h 1049"/>
              <a:gd name="T6" fmla="*/ 2147483647 w 2032"/>
              <a:gd name="T7" fmla="*/ 2147483647 h 1049"/>
              <a:gd name="T8" fmla="*/ 2147483647 w 2032"/>
              <a:gd name="T9" fmla="*/ 2147483647 h 1049"/>
              <a:gd name="T10" fmla="*/ 2147483647 w 2032"/>
              <a:gd name="T11" fmla="*/ 2147483647 h 1049"/>
              <a:gd name="T12" fmla="*/ 2147483647 w 2032"/>
              <a:gd name="T13" fmla="*/ 2147483647 h 1049"/>
              <a:gd name="T14" fmla="*/ 2147483647 w 2032"/>
              <a:gd name="T15" fmla="*/ 2147483647 h 1049"/>
              <a:gd name="T16" fmla="*/ 2147483647 w 2032"/>
              <a:gd name="T17" fmla="*/ 2147483647 h 1049"/>
              <a:gd name="T18" fmla="*/ 2147483647 w 2032"/>
              <a:gd name="T19" fmla="*/ 2147483647 h 1049"/>
              <a:gd name="T20" fmla="*/ 2147483647 w 2032"/>
              <a:gd name="T21" fmla="*/ 2147483647 h 1049"/>
              <a:gd name="T22" fmla="*/ 2147483647 w 2032"/>
              <a:gd name="T23" fmla="*/ 2147483647 h 1049"/>
              <a:gd name="T24" fmla="*/ 2147483647 w 2032"/>
              <a:gd name="T25" fmla="*/ 2147483647 h 1049"/>
              <a:gd name="T26" fmla="*/ 2147483647 w 2032"/>
              <a:gd name="T27" fmla="*/ 2147483647 h 1049"/>
              <a:gd name="T28" fmla="*/ 2147483647 w 2032"/>
              <a:gd name="T29" fmla="*/ 2147483647 h 1049"/>
              <a:gd name="T30" fmla="*/ 2147483647 w 2032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107" name="Line 671"/>
          <p:cNvSpPr>
            <a:spLocks noChangeShapeType="1"/>
          </p:cNvSpPr>
          <p:nvPr/>
        </p:nvSpPr>
        <p:spPr bwMode="auto">
          <a:xfrm rot="16200000" flipV="1">
            <a:off x="7791450" y="5248275"/>
            <a:ext cx="471488" cy="206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08" name="Line 672"/>
          <p:cNvSpPr>
            <a:spLocks noChangeShapeType="1"/>
          </p:cNvSpPr>
          <p:nvPr/>
        </p:nvSpPr>
        <p:spPr bwMode="auto">
          <a:xfrm rot="5400000" flipV="1">
            <a:off x="7991475" y="5443538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09" name="Line 673"/>
          <p:cNvSpPr>
            <a:spLocks noChangeShapeType="1"/>
          </p:cNvSpPr>
          <p:nvPr/>
        </p:nvSpPr>
        <p:spPr bwMode="auto">
          <a:xfrm rot="16200000" flipH="1">
            <a:off x="8110537" y="5040313"/>
            <a:ext cx="182563" cy="128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11" name="Line 675"/>
          <p:cNvSpPr>
            <a:spLocks noChangeShapeType="1"/>
          </p:cNvSpPr>
          <p:nvPr/>
        </p:nvSpPr>
        <p:spPr bwMode="auto">
          <a:xfrm>
            <a:off x="6100763" y="4776788"/>
            <a:ext cx="244475" cy="968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12" name="Line 676"/>
          <p:cNvSpPr>
            <a:spLocks noChangeShapeType="1"/>
          </p:cNvSpPr>
          <p:nvPr/>
        </p:nvSpPr>
        <p:spPr bwMode="auto">
          <a:xfrm flipV="1">
            <a:off x="5842000" y="5030788"/>
            <a:ext cx="396875" cy="82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15" name="Line 679"/>
          <p:cNvSpPr>
            <a:spLocks noChangeShapeType="1"/>
          </p:cNvSpPr>
          <p:nvPr/>
        </p:nvSpPr>
        <p:spPr bwMode="auto">
          <a:xfrm flipH="1">
            <a:off x="6267450" y="5075238"/>
            <a:ext cx="123825" cy="196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16" name="Line 680"/>
          <p:cNvSpPr>
            <a:spLocks noChangeShapeType="1"/>
          </p:cNvSpPr>
          <p:nvPr/>
        </p:nvSpPr>
        <p:spPr bwMode="auto">
          <a:xfrm flipH="1" flipV="1">
            <a:off x="6573838" y="5054600"/>
            <a:ext cx="88900" cy="2190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17" name="Line 681"/>
          <p:cNvSpPr>
            <a:spLocks noChangeShapeType="1"/>
          </p:cNvSpPr>
          <p:nvPr/>
        </p:nvSpPr>
        <p:spPr bwMode="auto">
          <a:xfrm>
            <a:off x="6743700" y="5056188"/>
            <a:ext cx="503238" cy="269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19" name="Line 683"/>
          <p:cNvSpPr>
            <a:spLocks noChangeShapeType="1"/>
          </p:cNvSpPr>
          <p:nvPr/>
        </p:nvSpPr>
        <p:spPr bwMode="auto">
          <a:xfrm>
            <a:off x="6284913" y="3551238"/>
            <a:ext cx="0" cy="106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20" name="Line 684"/>
          <p:cNvSpPr>
            <a:spLocks noChangeShapeType="1"/>
          </p:cNvSpPr>
          <p:nvPr/>
        </p:nvSpPr>
        <p:spPr bwMode="auto">
          <a:xfrm flipV="1">
            <a:off x="5891213" y="3736975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30741" name="Picture 685" descr="access_point_stylized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0388" y="3548063"/>
            <a:ext cx="36988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2" name="Line 686"/>
          <p:cNvSpPr>
            <a:spLocks noChangeShapeType="1"/>
          </p:cNvSpPr>
          <p:nvPr/>
        </p:nvSpPr>
        <p:spPr bwMode="auto">
          <a:xfrm rot="5400000" flipV="1">
            <a:off x="7994650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23" name="Line 687"/>
          <p:cNvSpPr>
            <a:spLocks noChangeShapeType="1"/>
          </p:cNvSpPr>
          <p:nvPr/>
        </p:nvSpPr>
        <p:spPr bwMode="auto">
          <a:xfrm flipV="1">
            <a:off x="5894388" y="3733800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30744" name="Picture 688" descr="access_point_stylized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1975" y="3546475"/>
            <a:ext cx="3698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5" name="Line 695"/>
          <p:cNvSpPr>
            <a:spLocks noChangeShapeType="1"/>
          </p:cNvSpPr>
          <p:nvPr/>
        </p:nvSpPr>
        <p:spPr bwMode="auto">
          <a:xfrm>
            <a:off x="7358063" y="4700588"/>
            <a:ext cx="390525" cy="184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26" name="Line 696"/>
          <p:cNvSpPr>
            <a:spLocks noChangeShapeType="1"/>
          </p:cNvSpPr>
          <p:nvPr/>
        </p:nvSpPr>
        <p:spPr bwMode="auto">
          <a:xfrm flipV="1">
            <a:off x="6737350" y="4687888"/>
            <a:ext cx="322263" cy="1984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27" name="Line 697"/>
          <p:cNvSpPr>
            <a:spLocks noChangeShapeType="1"/>
          </p:cNvSpPr>
          <p:nvPr/>
        </p:nvSpPr>
        <p:spPr bwMode="auto">
          <a:xfrm flipV="1">
            <a:off x="6780213" y="4979988"/>
            <a:ext cx="971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28" name="Line 708"/>
          <p:cNvSpPr>
            <a:spLocks noChangeShapeType="1"/>
          </p:cNvSpPr>
          <p:nvPr/>
        </p:nvSpPr>
        <p:spPr bwMode="auto">
          <a:xfrm>
            <a:off x="6289675" y="2406650"/>
            <a:ext cx="152400" cy="95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0749" name="Oval 407"/>
          <p:cNvSpPr>
            <a:spLocks noChangeArrowheads="1"/>
          </p:cNvSpPr>
          <p:nvPr/>
        </p:nvSpPr>
        <p:spPr bwMode="auto">
          <a:xfrm>
            <a:off x="6354763" y="2565400"/>
            <a:ext cx="387350" cy="9525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2400" i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50" name="Rectangle 410"/>
          <p:cNvSpPr>
            <a:spLocks noChangeArrowheads="1"/>
          </p:cNvSpPr>
          <p:nvPr/>
        </p:nvSpPr>
        <p:spPr bwMode="auto">
          <a:xfrm>
            <a:off x="6354763" y="2555875"/>
            <a:ext cx="388937" cy="587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400" i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51" name="Oval 411"/>
          <p:cNvSpPr>
            <a:spLocks noChangeArrowheads="1"/>
          </p:cNvSpPr>
          <p:nvPr/>
        </p:nvSpPr>
        <p:spPr bwMode="auto">
          <a:xfrm>
            <a:off x="6353175" y="2490788"/>
            <a:ext cx="387350" cy="1111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2400" i="0"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30752" name="Group 712"/>
          <p:cNvGrpSpPr>
            <a:grpSpLocks/>
          </p:cNvGrpSpPr>
          <p:nvPr/>
        </p:nvGrpSpPr>
        <p:grpSpPr bwMode="auto">
          <a:xfrm>
            <a:off x="6430963" y="2519363"/>
            <a:ext cx="219075" cy="52387"/>
            <a:chOff x="2468" y="1332"/>
            <a:chExt cx="310" cy="60"/>
          </a:xfrm>
        </p:grpSpPr>
        <p:sp>
          <p:nvSpPr>
            <p:cNvPr id="31170" name="Freeform 713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171" name="Freeform 714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133" name="Line 715"/>
          <p:cNvSpPr>
            <a:spLocks noChangeShapeType="1"/>
          </p:cNvSpPr>
          <p:nvPr/>
        </p:nvSpPr>
        <p:spPr bwMode="auto">
          <a:xfrm>
            <a:off x="6354763" y="2543175"/>
            <a:ext cx="0" cy="746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34" name="Line 762"/>
          <p:cNvSpPr>
            <a:spLocks noChangeShapeType="1"/>
          </p:cNvSpPr>
          <p:nvPr/>
        </p:nvSpPr>
        <p:spPr bwMode="auto">
          <a:xfrm>
            <a:off x="6427788" y="3743325"/>
            <a:ext cx="6794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0755" name="Group 781"/>
          <p:cNvGrpSpPr>
            <a:grpSpLocks/>
          </p:cNvGrpSpPr>
          <p:nvPr/>
        </p:nvGrpSpPr>
        <p:grpSpPr bwMode="auto">
          <a:xfrm>
            <a:off x="7591425" y="4806950"/>
            <a:ext cx="622300" cy="244475"/>
            <a:chOff x="4334" y="1470"/>
            <a:chExt cx="246" cy="107"/>
          </a:xfrm>
        </p:grpSpPr>
        <p:sp>
          <p:nvSpPr>
            <p:cNvPr id="31162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163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164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1165" name="Group 785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1168" name="Freeform 78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169" name="Freeform 78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546" name="Line 788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47" name="Line 789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0756" name="Group 790"/>
          <p:cNvGrpSpPr>
            <a:grpSpLocks/>
          </p:cNvGrpSpPr>
          <p:nvPr/>
        </p:nvGrpSpPr>
        <p:grpSpPr bwMode="auto">
          <a:xfrm>
            <a:off x="6965950" y="4508500"/>
            <a:ext cx="622300" cy="244475"/>
            <a:chOff x="4334" y="1470"/>
            <a:chExt cx="246" cy="107"/>
          </a:xfrm>
        </p:grpSpPr>
        <p:sp>
          <p:nvSpPr>
            <p:cNvPr id="31154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155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156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1157" name="Group 794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1160" name="Freeform 79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161" name="Freeform 79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538" name="Line 797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39" name="Line 798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0757" name="Group 799"/>
          <p:cNvGrpSpPr>
            <a:grpSpLocks/>
          </p:cNvGrpSpPr>
          <p:nvPr/>
        </p:nvGrpSpPr>
        <p:grpSpPr bwMode="auto">
          <a:xfrm>
            <a:off x="6242050" y="4851400"/>
            <a:ext cx="622300" cy="244475"/>
            <a:chOff x="4334" y="1470"/>
            <a:chExt cx="246" cy="107"/>
          </a:xfrm>
        </p:grpSpPr>
        <p:sp>
          <p:nvSpPr>
            <p:cNvPr id="31146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147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148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1149" name="Group 803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1152" name="Freeform 8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153" name="Freeform 8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530" name="Line 806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31" name="Line 807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0758" name="Group 808"/>
          <p:cNvGrpSpPr>
            <a:grpSpLocks/>
          </p:cNvGrpSpPr>
          <p:nvPr/>
        </p:nvGrpSpPr>
        <p:grpSpPr bwMode="auto">
          <a:xfrm>
            <a:off x="6051550" y="3644900"/>
            <a:ext cx="390525" cy="171450"/>
            <a:chOff x="4334" y="1470"/>
            <a:chExt cx="246" cy="107"/>
          </a:xfrm>
        </p:grpSpPr>
        <p:sp>
          <p:nvSpPr>
            <p:cNvPr id="31138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139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140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1141" name="Group 812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31144" name="Freeform 8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145" name="Freeform 8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522" name="Line 815"/>
            <p:cNvSpPr>
              <a:spLocks noChangeShapeType="1"/>
            </p:cNvSpPr>
            <p:nvPr/>
          </p:nvSpPr>
          <p:spPr bwMode="auto">
            <a:xfrm>
              <a:off x="4335" y="1503"/>
              <a:ext cx="0" cy="5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23" name="Line 816"/>
            <p:cNvSpPr>
              <a:spLocks noChangeShapeType="1"/>
            </p:cNvSpPr>
            <p:nvPr/>
          </p:nvSpPr>
          <p:spPr bwMode="auto">
            <a:xfrm>
              <a:off x="4578" y="1505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0759" name="Group 817"/>
          <p:cNvGrpSpPr>
            <a:grpSpLocks/>
          </p:cNvGrpSpPr>
          <p:nvPr/>
        </p:nvGrpSpPr>
        <p:grpSpPr bwMode="auto">
          <a:xfrm>
            <a:off x="6027738" y="1738313"/>
            <a:ext cx="517525" cy="508000"/>
            <a:chOff x="2920" y="1424"/>
            <a:chExt cx="326" cy="320"/>
          </a:xfrm>
        </p:grpSpPr>
        <p:sp>
          <p:nvSpPr>
            <p:cNvPr id="4510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31131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513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514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515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516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1137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DDDDDD"/>
              </a:solidFill>
              <a:ln w="19050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1132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DDDDDD"/>
            </a:solidFill>
            <a:ln w="1905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0760" name="Group 826"/>
          <p:cNvGrpSpPr>
            <a:grpSpLocks/>
          </p:cNvGrpSpPr>
          <p:nvPr/>
        </p:nvGrpSpPr>
        <p:grpSpPr bwMode="auto">
          <a:xfrm>
            <a:off x="6138863" y="1989138"/>
            <a:ext cx="282575" cy="477837"/>
            <a:chOff x="3748" y="1253"/>
            <a:chExt cx="178" cy="301"/>
          </a:xfrm>
        </p:grpSpPr>
        <p:sp>
          <p:nvSpPr>
            <p:cNvPr id="31114" name="Line 270"/>
            <p:cNvSpPr>
              <a:spLocks noChangeShapeType="1"/>
            </p:cNvSpPr>
            <p:nvPr/>
          </p:nvSpPr>
          <p:spPr bwMode="auto">
            <a:xfrm flipH="1">
              <a:off x="3748" y="1276"/>
              <a:ext cx="89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1115" name="Line 271"/>
            <p:cNvSpPr>
              <a:spLocks noChangeShapeType="1"/>
            </p:cNvSpPr>
            <p:nvPr/>
          </p:nvSpPr>
          <p:spPr bwMode="auto">
            <a:xfrm>
              <a:off x="3837" y="1276"/>
              <a:ext cx="89" cy="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1116" name="Line 272"/>
            <p:cNvSpPr>
              <a:spLocks noChangeShapeType="1"/>
            </p:cNvSpPr>
            <p:nvPr/>
          </p:nvSpPr>
          <p:spPr bwMode="auto">
            <a:xfrm>
              <a:off x="3748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1117" name="Line 273"/>
            <p:cNvSpPr>
              <a:spLocks noChangeShapeType="1"/>
            </p:cNvSpPr>
            <p:nvPr/>
          </p:nvSpPr>
          <p:spPr bwMode="auto">
            <a:xfrm flipH="1">
              <a:off x="3837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1118" name="Line 274"/>
            <p:cNvSpPr>
              <a:spLocks noChangeShapeType="1"/>
            </p:cNvSpPr>
            <p:nvPr/>
          </p:nvSpPr>
          <p:spPr bwMode="auto">
            <a:xfrm>
              <a:off x="3837" y="128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1119" name="Line 275"/>
            <p:cNvSpPr>
              <a:spLocks noChangeShapeType="1"/>
            </p:cNvSpPr>
            <p:nvPr/>
          </p:nvSpPr>
          <p:spPr bwMode="auto">
            <a:xfrm flipV="1">
              <a:off x="3748" y="1501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1120" name="Line 276"/>
            <p:cNvSpPr>
              <a:spLocks noChangeShapeType="1"/>
            </p:cNvSpPr>
            <p:nvPr/>
          </p:nvSpPr>
          <p:spPr bwMode="auto">
            <a:xfrm flipH="1" flipV="1">
              <a:off x="3837" y="1501"/>
              <a:ext cx="89" cy="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1121" name="Line 277"/>
            <p:cNvSpPr>
              <a:spLocks noChangeShapeType="1"/>
            </p:cNvSpPr>
            <p:nvPr/>
          </p:nvSpPr>
          <p:spPr bwMode="auto">
            <a:xfrm>
              <a:off x="3786" y="1418"/>
              <a:ext cx="51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1122" name="Line 278"/>
            <p:cNvSpPr>
              <a:spLocks noChangeShapeType="1"/>
            </p:cNvSpPr>
            <p:nvPr/>
          </p:nvSpPr>
          <p:spPr bwMode="auto">
            <a:xfrm flipV="1">
              <a:off x="3837" y="1418"/>
              <a:ext cx="54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1123" name="Line 279"/>
            <p:cNvSpPr>
              <a:spLocks noChangeShapeType="1"/>
            </p:cNvSpPr>
            <p:nvPr/>
          </p:nvSpPr>
          <p:spPr bwMode="auto">
            <a:xfrm>
              <a:off x="3768" y="1455"/>
              <a:ext cx="66" cy="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1124" name="Line 280"/>
            <p:cNvSpPr>
              <a:spLocks noChangeShapeType="1"/>
            </p:cNvSpPr>
            <p:nvPr/>
          </p:nvSpPr>
          <p:spPr bwMode="auto">
            <a:xfrm flipV="1">
              <a:off x="3837" y="1461"/>
              <a:ext cx="6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1125" name="Line 281"/>
            <p:cNvSpPr>
              <a:spLocks noChangeShapeType="1"/>
            </p:cNvSpPr>
            <p:nvPr/>
          </p:nvSpPr>
          <p:spPr bwMode="auto">
            <a:xfrm flipV="1">
              <a:off x="3837" y="1381"/>
              <a:ext cx="34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1126" name="Line 282"/>
            <p:cNvSpPr>
              <a:spLocks noChangeShapeType="1"/>
            </p:cNvSpPr>
            <p:nvPr/>
          </p:nvSpPr>
          <p:spPr bwMode="auto">
            <a:xfrm flipV="1">
              <a:off x="3837" y="1329"/>
              <a:ext cx="2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1127" name="Line 283"/>
            <p:cNvSpPr>
              <a:spLocks noChangeShapeType="1"/>
            </p:cNvSpPr>
            <p:nvPr/>
          </p:nvSpPr>
          <p:spPr bwMode="auto">
            <a:xfrm>
              <a:off x="3798" y="1377"/>
              <a:ext cx="42" cy="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1128" name="Line 284"/>
            <p:cNvSpPr>
              <a:spLocks noChangeShapeType="1"/>
            </p:cNvSpPr>
            <p:nvPr/>
          </p:nvSpPr>
          <p:spPr bwMode="auto">
            <a:xfrm>
              <a:off x="3817" y="1327"/>
              <a:ext cx="24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509" name="Oval 842"/>
            <p:cNvSpPr>
              <a:spLocks noChangeArrowheads="1"/>
            </p:cNvSpPr>
            <p:nvPr/>
          </p:nvSpPr>
          <p:spPr bwMode="auto">
            <a:xfrm>
              <a:off x="3821" y="1253"/>
              <a:ext cx="30" cy="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0761" name="Group 843"/>
          <p:cNvGrpSpPr>
            <a:grpSpLocks/>
          </p:cNvGrpSpPr>
          <p:nvPr/>
        </p:nvGrpSpPr>
        <p:grpSpPr bwMode="auto">
          <a:xfrm>
            <a:off x="5387975" y="1963738"/>
            <a:ext cx="519113" cy="128587"/>
            <a:chOff x="2199" y="955"/>
            <a:chExt cx="2547" cy="506"/>
          </a:xfrm>
        </p:grpSpPr>
        <p:sp>
          <p:nvSpPr>
            <p:cNvPr id="31108" name="Freeform 84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109" name="Freeform 84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110" name="Freeform 84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111" name="Freeform 84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112" name="Freeform 84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113" name="Freeform 84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0762" name="Group 850"/>
          <p:cNvGrpSpPr>
            <a:grpSpLocks/>
          </p:cNvGrpSpPr>
          <p:nvPr/>
        </p:nvGrpSpPr>
        <p:grpSpPr bwMode="auto">
          <a:xfrm>
            <a:off x="5541963" y="1539875"/>
            <a:ext cx="519112" cy="128588"/>
            <a:chOff x="2199" y="955"/>
            <a:chExt cx="2547" cy="506"/>
          </a:xfrm>
        </p:grpSpPr>
        <p:sp>
          <p:nvSpPr>
            <p:cNvPr id="31102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103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104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105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106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107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143" name="Line 857"/>
          <p:cNvSpPr>
            <a:spLocks noChangeShapeType="1"/>
          </p:cNvSpPr>
          <p:nvPr/>
        </p:nvSpPr>
        <p:spPr bwMode="auto">
          <a:xfrm flipH="1" flipV="1">
            <a:off x="5626100" y="2027238"/>
            <a:ext cx="39688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0764" name="Group 858"/>
          <p:cNvGrpSpPr>
            <a:grpSpLocks/>
          </p:cNvGrpSpPr>
          <p:nvPr/>
        </p:nvGrpSpPr>
        <p:grpSpPr bwMode="auto">
          <a:xfrm>
            <a:off x="5392738" y="3527425"/>
            <a:ext cx="519112" cy="128588"/>
            <a:chOff x="2199" y="955"/>
            <a:chExt cx="2547" cy="506"/>
          </a:xfrm>
        </p:grpSpPr>
        <p:sp>
          <p:nvSpPr>
            <p:cNvPr id="31096" name="Freeform 859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97" name="Freeform 860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98" name="Freeform 861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99" name="Freeform 862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100" name="Freeform 863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101" name="Freeform 864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145" name="Line 865"/>
          <p:cNvSpPr>
            <a:spLocks noChangeShapeType="1"/>
          </p:cNvSpPr>
          <p:nvPr/>
        </p:nvSpPr>
        <p:spPr bwMode="auto">
          <a:xfrm>
            <a:off x="5778500" y="3119438"/>
            <a:ext cx="20638" cy="55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0766" name="Group 866"/>
          <p:cNvGrpSpPr>
            <a:grpSpLocks/>
          </p:cNvGrpSpPr>
          <p:nvPr/>
        </p:nvGrpSpPr>
        <p:grpSpPr bwMode="auto">
          <a:xfrm>
            <a:off x="7007225" y="5005388"/>
            <a:ext cx="519113" cy="128587"/>
            <a:chOff x="2199" y="955"/>
            <a:chExt cx="2547" cy="506"/>
          </a:xfrm>
        </p:grpSpPr>
        <p:sp>
          <p:nvSpPr>
            <p:cNvPr id="31090" name="Freeform 867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91" name="Freeform 868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92" name="Freeform 869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93" name="Freeform 870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94" name="Freeform 871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95" name="Freeform 872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0767" name="Group 873"/>
          <p:cNvGrpSpPr>
            <a:grpSpLocks/>
          </p:cNvGrpSpPr>
          <p:nvPr/>
        </p:nvGrpSpPr>
        <p:grpSpPr bwMode="auto">
          <a:xfrm>
            <a:off x="7245350" y="5429250"/>
            <a:ext cx="519113" cy="128588"/>
            <a:chOff x="2199" y="955"/>
            <a:chExt cx="2547" cy="506"/>
          </a:xfrm>
        </p:grpSpPr>
        <p:sp>
          <p:nvSpPr>
            <p:cNvPr id="31084" name="Freeform 87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85" name="Freeform 87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86" name="Freeform 87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87" name="Freeform 87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88" name="Freeform 87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89" name="Freeform 87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0768" name="Group 880"/>
          <p:cNvGrpSpPr>
            <a:grpSpLocks/>
          </p:cNvGrpSpPr>
          <p:nvPr/>
        </p:nvGrpSpPr>
        <p:grpSpPr bwMode="auto">
          <a:xfrm>
            <a:off x="6821488" y="5408613"/>
            <a:ext cx="519112" cy="128587"/>
            <a:chOff x="2199" y="955"/>
            <a:chExt cx="2547" cy="506"/>
          </a:xfrm>
        </p:grpSpPr>
        <p:sp>
          <p:nvSpPr>
            <p:cNvPr id="31078" name="Freeform 88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79" name="Freeform 88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80" name="Freeform 88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81" name="Freeform 88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82" name="Freeform 88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83" name="Freeform 88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pic>
        <p:nvPicPr>
          <p:cNvPr id="30769" name="Picture 887" descr="access_point_stylized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59625" y="5056188"/>
            <a:ext cx="433388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50" name="Line 888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0771" name="Group 889"/>
          <p:cNvGrpSpPr>
            <a:grpSpLocks/>
          </p:cNvGrpSpPr>
          <p:nvPr/>
        </p:nvGrpSpPr>
        <p:grpSpPr bwMode="auto">
          <a:xfrm flipH="1">
            <a:off x="5775325" y="4533900"/>
            <a:ext cx="414338" cy="373063"/>
            <a:chOff x="2839" y="3501"/>
            <a:chExt cx="755" cy="803"/>
          </a:xfrm>
        </p:grpSpPr>
        <p:pic>
          <p:nvPicPr>
            <p:cNvPr id="31076" name="Picture 890" descr="desktop_computer_stylized_medium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7" name="Freeform 89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30772" name="Group 892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31074" name="Picture 893" descr="desktop_computer_stylized_medium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5" name="Freeform 89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30773" name="Group 895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31072" name="Picture 896" descr="desktop_computer_stylized_medium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3" name="Freeform 89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30774" name="Group 898"/>
          <p:cNvGrpSpPr>
            <a:grpSpLocks/>
          </p:cNvGrpSpPr>
          <p:nvPr/>
        </p:nvGrpSpPr>
        <p:grpSpPr bwMode="auto">
          <a:xfrm>
            <a:off x="6550025" y="5238750"/>
            <a:ext cx="427038" cy="350838"/>
            <a:chOff x="2839" y="3501"/>
            <a:chExt cx="755" cy="803"/>
          </a:xfrm>
        </p:grpSpPr>
        <p:pic>
          <p:nvPicPr>
            <p:cNvPr id="31070" name="Picture 899" descr="desktop_computer_stylized_medium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1" name="Freeform 90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pic>
        <p:nvPicPr>
          <p:cNvPr id="30775" name="Picture 901" descr="car_icon_small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42063" y="1720850"/>
            <a:ext cx="8493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6" name="Group 902"/>
          <p:cNvGrpSpPr>
            <a:grpSpLocks/>
          </p:cNvGrpSpPr>
          <p:nvPr/>
        </p:nvGrpSpPr>
        <p:grpSpPr bwMode="auto">
          <a:xfrm>
            <a:off x="5613400" y="1546225"/>
            <a:ext cx="415925" cy="385763"/>
            <a:chOff x="2751" y="1851"/>
            <a:chExt cx="462" cy="478"/>
          </a:xfrm>
        </p:grpSpPr>
        <p:pic>
          <p:nvPicPr>
            <p:cNvPr id="31068" name="Picture 903" descr="iphone_stylized_small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9" name="Picture 904" descr="antenna_radiation_stylized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77" name="Picture 905" descr="access_point_stylized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4388" y="505777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8" name="Group 906"/>
          <p:cNvGrpSpPr>
            <a:grpSpLocks/>
          </p:cNvGrpSpPr>
          <p:nvPr/>
        </p:nvGrpSpPr>
        <p:grpSpPr bwMode="auto">
          <a:xfrm>
            <a:off x="8240713" y="5002213"/>
            <a:ext cx="227012" cy="481012"/>
            <a:chOff x="4140" y="429"/>
            <a:chExt cx="1425" cy="2396"/>
          </a:xfrm>
        </p:grpSpPr>
        <p:sp>
          <p:nvSpPr>
            <p:cNvPr id="3103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7" name="Rectangle 908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03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3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20" name="Rectangle 911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3104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46" name="AutoShape 913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447" name="AutoShape 914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422" name="Rectangle 915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3104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44" name="AutoShape 917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445" name="AutoShape 918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424" name="Rectangle 919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25" name="Rectangle 920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31046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42" name="AutoShape 922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443" name="AutoShape 923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3104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3104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0" name="AutoShape 926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441" name="AutoShape 927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429" name="Rectangle 928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05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5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32" name="Oval 931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05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34" name="AutoShape 933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35" name="AutoShape 934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36" name="Oval 935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37" name="Oval 936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38" name="Oval 937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39" name="Rectangle 938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0779" name="Group 939"/>
          <p:cNvGrpSpPr>
            <a:grpSpLocks/>
          </p:cNvGrpSpPr>
          <p:nvPr/>
        </p:nvGrpSpPr>
        <p:grpSpPr bwMode="auto">
          <a:xfrm>
            <a:off x="7924800" y="5303838"/>
            <a:ext cx="227013" cy="481012"/>
            <a:chOff x="4140" y="429"/>
            <a:chExt cx="1425" cy="2396"/>
          </a:xfrm>
        </p:grpSpPr>
        <p:sp>
          <p:nvSpPr>
            <p:cNvPr id="31004" name="Freeform 94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85" name="Rectangle 941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006" name="Freeform 94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07" name="Freeform 94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88" name="Rectangle 944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31009" name="Group 94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14" name="AutoShape 946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415" name="AutoShape 947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390" name="Rectangle 948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31011" name="Group 94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12" name="AutoShape 950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413" name="AutoShape 951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392" name="Rectangle 952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93" name="Rectangle 953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31014" name="Group 95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10" name="AutoShape 955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411" name="AutoShape 956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31015" name="Freeform 95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31016" name="Group 95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08" name="AutoShape 959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409" name="AutoShape 960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397" name="Rectangle 961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018" name="Freeform 96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1019" name="Freeform 96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0" name="Oval 964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021" name="Freeform 96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2" name="AutoShape 966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03" name="AutoShape 967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04" name="Oval 968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05" name="Oval 969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06" name="Oval 970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07" name="Rectangle 971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0780" name="Group 972"/>
          <p:cNvGrpSpPr>
            <a:grpSpLocks/>
          </p:cNvGrpSpPr>
          <p:nvPr/>
        </p:nvGrpSpPr>
        <p:grpSpPr bwMode="auto">
          <a:xfrm>
            <a:off x="5302250" y="2043113"/>
            <a:ext cx="534988" cy="407987"/>
            <a:chOff x="877" y="1008"/>
            <a:chExt cx="2747" cy="2591"/>
          </a:xfrm>
        </p:grpSpPr>
        <p:pic>
          <p:nvPicPr>
            <p:cNvPr id="30981" name="Picture 973" descr="antenna_stylized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82" name="Picture 974" descr="laptop_keyboard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83" name="Freeform 97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27 w 2982"/>
                <a:gd name="T1" fmla="*/ 0 h 2442"/>
                <a:gd name="T2" fmla="*/ 0 w 2982"/>
                <a:gd name="T3" fmla="*/ 44 h 2442"/>
                <a:gd name="T4" fmla="*/ 119 w 2982"/>
                <a:gd name="T5" fmla="*/ 62 h 2442"/>
                <a:gd name="T6" fmla="*/ 148 w 2982"/>
                <a:gd name="T7" fmla="*/ 8 h 2442"/>
                <a:gd name="T8" fmla="*/ 27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pic>
          <p:nvPicPr>
            <p:cNvPr id="30984" name="Picture 976" descr="screen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85" name="Freeform 97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25 w 2528"/>
                <a:gd name="T3" fmla="*/ 9 h 455"/>
                <a:gd name="T4" fmla="*/ 122 w 2528"/>
                <a:gd name="T5" fmla="*/ 11 h 455"/>
                <a:gd name="T6" fmla="*/ 0 w 2528"/>
                <a:gd name="T7" fmla="*/ 2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86" name="Freeform 97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28 w 702"/>
                <a:gd name="T1" fmla="*/ 0 h 1893"/>
                <a:gd name="T2" fmla="*/ 0 w 702"/>
                <a:gd name="T3" fmla="*/ 47 h 1893"/>
                <a:gd name="T4" fmla="*/ 5 w 702"/>
                <a:gd name="T5" fmla="*/ 48 h 1893"/>
                <a:gd name="T6" fmla="*/ 35 w 702"/>
                <a:gd name="T7" fmla="*/ 1 h 1893"/>
                <a:gd name="T8" fmla="*/ 28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87" name="Freeform 97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38 w 756"/>
                <a:gd name="T1" fmla="*/ 0 h 2184"/>
                <a:gd name="T2" fmla="*/ 7 w 756"/>
                <a:gd name="T3" fmla="*/ 55 h 2184"/>
                <a:gd name="T4" fmla="*/ 0 w 756"/>
                <a:gd name="T5" fmla="*/ 54 h 2184"/>
                <a:gd name="T6" fmla="*/ 30 w 756"/>
                <a:gd name="T7" fmla="*/ 2 h 2184"/>
                <a:gd name="T8" fmla="*/ 38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88" name="Freeform 98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3 h 738"/>
                <a:gd name="T4" fmla="*/ 121 w 2773"/>
                <a:gd name="T5" fmla="*/ 18 h 738"/>
                <a:gd name="T6" fmla="*/ 118 w 2773"/>
                <a:gd name="T7" fmla="*/ 15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89" name="Freeform 98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58 w 637"/>
                <a:gd name="T1" fmla="*/ 0 h 1659"/>
                <a:gd name="T2" fmla="*/ 59 w 637"/>
                <a:gd name="T3" fmla="*/ 0 h 1659"/>
                <a:gd name="T4" fmla="*/ 6 w 637"/>
                <a:gd name="T5" fmla="*/ 223 h 1659"/>
                <a:gd name="T6" fmla="*/ 0 w 637"/>
                <a:gd name="T7" fmla="*/ 220 h 1659"/>
                <a:gd name="T8" fmla="*/ 58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90" name="Freeform 98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8 h 550"/>
                <a:gd name="T4" fmla="*/ 203 w 2216"/>
                <a:gd name="T5" fmla="*/ 75 h 550"/>
                <a:gd name="T6" fmla="*/ 208 w 2216"/>
                <a:gd name="T7" fmla="*/ 6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30991" name="Group 98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0998" name="Freeform 98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999" name="Freeform 98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000" name="Freeform 98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001" name="Freeform 98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002" name="Freeform 98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003" name="Freeform 98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0992" name="Freeform 99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55 h 792"/>
                <a:gd name="T2" fmla="*/ 56 w 990"/>
                <a:gd name="T3" fmla="*/ 0 h 792"/>
                <a:gd name="T4" fmla="*/ 56 w 990"/>
                <a:gd name="T5" fmla="*/ 4 h 792"/>
                <a:gd name="T6" fmla="*/ 0 w 990"/>
                <a:gd name="T7" fmla="*/ 60 h 792"/>
                <a:gd name="T8" fmla="*/ 1 w 990"/>
                <a:gd name="T9" fmla="*/ 5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93" name="Freeform 99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45 w 2532"/>
                <a:gd name="T5" fmla="*/ 51 h 723"/>
                <a:gd name="T6" fmla="*/ 145 w 2532"/>
                <a:gd name="T7" fmla="*/ 54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94" name="Freeform 99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2 w 26"/>
                <a:gd name="T1" fmla="*/ 1 h 147"/>
                <a:gd name="T2" fmla="*/ 2 w 26"/>
                <a:gd name="T3" fmla="*/ 10 h 147"/>
                <a:gd name="T4" fmla="*/ 0 w 26"/>
                <a:gd name="T5" fmla="*/ 10 h 147"/>
                <a:gd name="T6" fmla="*/ 1 w 26"/>
                <a:gd name="T7" fmla="*/ 0 h 147"/>
                <a:gd name="T8" fmla="*/ 2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95" name="Freeform 99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67 w 1176"/>
                <a:gd name="T1" fmla="*/ 0 h 606"/>
                <a:gd name="T2" fmla="*/ 0 w 1176"/>
                <a:gd name="T3" fmla="*/ 45 h 606"/>
                <a:gd name="T4" fmla="*/ 1 w 1176"/>
                <a:gd name="T5" fmla="*/ 45 h 606"/>
                <a:gd name="T6" fmla="*/ 67 w 1176"/>
                <a:gd name="T7" fmla="*/ 1 h 606"/>
                <a:gd name="T8" fmla="*/ 67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96" name="Freeform 99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05 w 2532"/>
                <a:gd name="T5" fmla="*/ 40 h 723"/>
                <a:gd name="T6" fmla="*/ 105 w 2532"/>
                <a:gd name="T7" fmla="*/ 4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97" name="Freeform 99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49 h 723"/>
                <a:gd name="T6" fmla="*/ 0 w 2532"/>
                <a:gd name="T7" fmla="*/ 52 h 723"/>
                <a:gd name="T8" fmla="*/ 0 w 2532"/>
                <a:gd name="T9" fmla="*/ 2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pic>
        <p:nvPicPr>
          <p:cNvPr id="30781" name="Picture 996" descr="laptop_keyboar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 rot="109064" flipH="1">
            <a:off x="6897688" y="5735638"/>
            <a:ext cx="3889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2" name="Freeform 997"/>
          <p:cNvSpPr>
            <a:spLocks/>
          </p:cNvSpPr>
          <p:nvPr/>
        </p:nvSpPr>
        <p:spPr bwMode="auto">
          <a:xfrm>
            <a:off x="7026275" y="5580063"/>
            <a:ext cx="312738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pic>
        <p:nvPicPr>
          <p:cNvPr id="30783" name="Picture 998" descr="screen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2150" y="5584825"/>
            <a:ext cx="28416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4" name="Freeform 999"/>
          <p:cNvSpPr>
            <a:spLocks/>
          </p:cNvSpPr>
          <p:nvPr/>
        </p:nvSpPr>
        <p:spPr bwMode="auto">
          <a:xfrm>
            <a:off x="7083425" y="5573713"/>
            <a:ext cx="265113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785" name="Freeform 1000"/>
          <p:cNvSpPr>
            <a:spLocks/>
          </p:cNvSpPr>
          <p:nvPr/>
        </p:nvSpPr>
        <p:spPr bwMode="auto">
          <a:xfrm>
            <a:off x="7024688" y="5573713"/>
            <a:ext cx="73025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786" name="Freeform 1001"/>
          <p:cNvSpPr>
            <a:spLocks/>
          </p:cNvSpPr>
          <p:nvPr/>
        </p:nvSpPr>
        <p:spPr bwMode="auto">
          <a:xfrm>
            <a:off x="7267575" y="5602288"/>
            <a:ext cx="79375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787" name="Freeform 1002"/>
          <p:cNvSpPr>
            <a:spLocks/>
          </p:cNvSpPr>
          <p:nvPr/>
        </p:nvSpPr>
        <p:spPr bwMode="auto">
          <a:xfrm>
            <a:off x="7023100" y="5726113"/>
            <a:ext cx="29051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788" name="Freeform 1003"/>
          <p:cNvSpPr>
            <a:spLocks/>
          </p:cNvSpPr>
          <p:nvPr/>
        </p:nvSpPr>
        <p:spPr bwMode="auto">
          <a:xfrm>
            <a:off x="7275513" y="5603875"/>
            <a:ext cx="74612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789" name="Freeform 1004"/>
          <p:cNvSpPr>
            <a:spLocks/>
          </p:cNvSpPr>
          <p:nvPr/>
        </p:nvSpPr>
        <p:spPr bwMode="auto">
          <a:xfrm>
            <a:off x="7023100" y="57356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30790" name="Group 1005"/>
          <p:cNvGrpSpPr>
            <a:grpSpLocks/>
          </p:cNvGrpSpPr>
          <p:nvPr/>
        </p:nvGrpSpPr>
        <p:grpSpPr bwMode="auto">
          <a:xfrm>
            <a:off x="7019925" y="5800725"/>
            <a:ext cx="87313" cy="38100"/>
            <a:chOff x="1740" y="2642"/>
            <a:chExt cx="752" cy="327"/>
          </a:xfrm>
        </p:grpSpPr>
        <p:sp>
          <p:nvSpPr>
            <p:cNvPr id="30975" name="Freeform 100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76" name="Freeform 100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77" name="Freeform 100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78" name="Freeform 100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79" name="Freeform 101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80" name="Freeform 101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0791" name="Freeform 1012"/>
          <p:cNvSpPr>
            <a:spLocks/>
          </p:cNvSpPr>
          <p:nvPr/>
        </p:nvSpPr>
        <p:spPr bwMode="auto">
          <a:xfrm>
            <a:off x="7169150" y="5807075"/>
            <a:ext cx="10636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792" name="Freeform 1013"/>
          <p:cNvSpPr>
            <a:spLocks/>
          </p:cNvSpPr>
          <p:nvPr/>
        </p:nvSpPr>
        <p:spPr bwMode="auto">
          <a:xfrm>
            <a:off x="6897688" y="5813425"/>
            <a:ext cx="271462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793" name="Freeform 1014"/>
          <p:cNvSpPr>
            <a:spLocks/>
          </p:cNvSpPr>
          <p:nvPr/>
        </p:nvSpPr>
        <p:spPr bwMode="auto">
          <a:xfrm>
            <a:off x="6899275" y="5799138"/>
            <a:ext cx="1588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794" name="Freeform 1015"/>
          <p:cNvSpPr>
            <a:spLocks/>
          </p:cNvSpPr>
          <p:nvPr/>
        </p:nvSpPr>
        <p:spPr bwMode="auto">
          <a:xfrm>
            <a:off x="6899275" y="5738813"/>
            <a:ext cx="125413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795" name="Freeform 1016"/>
          <p:cNvSpPr>
            <a:spLocks/>
          </p:cNvSpPr>
          <p:nvPr/>
        </p:nvSpPr>
        <p:spPr bwMode="auto">
          <a:xfrm>
            <a:off x="6907213" y="5802313"/>
            <a:ext cx="257175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796" name="Freeform 1017"/>
          <p:cNvSpPr>
            <a:spLocks/>
          </p:cNvSpPr>
          <p:nvPr/>
        </p:nvSpPr>
        <p:spPr bwMode="auto">
          <a:xfrm flipV="1">
            <a:off x="7164388" y="5797550"/>
            <a:ext cx="10477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pic>
        <p:nvPicPr>
          <p:cNvPr id="30797" name="Picture 1018" descr="laptop_keyboard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 rot="109064" flipH="1">
            <a:off x="5581650" y="3290888"/>
            <a:ext cx="3635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8" name="Freeform 1019"/>
          <p:cNvSpPr>
            <a:spLocks/>
          </p:cNvSpPr>
          <p:nvPr/>
        </p:nvSpPr>
        <p:spPr bwMode="auto">
          <a:xfrm>
            <a:off x="5702300" y="3135313"/>
            <a:ext cx="292100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pic>
        <p:nvPicPr>
          <p:cNvPr id="30799" name="Picture 1020" descr="sc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716588" y="3140075"/>
            <a:ext cx="2667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0" name="Freeform 1021"/>
          <p:cNvSpPr>
            <a:spLocks/>
          </p:cNvSpPr>
          <p:nvPr/>
        </p:nvSpPr>
        <p:spPr bwMode="auto">
          <a:xfrm>
            <a:off x="5756275" y="3128963"/>
            <a:ext cx="247650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01" name="Freeform 1022"/>
          <p:cNvSpPr>
            <a:spLocks/>
          </p:cNvSpPr>
          <p:nvPr/>
        </p:nvSpPr>
        <p:spPr bwMode="auto">
          <a:xfrm>
            <a:off x="5700713" y="3128963"/>
            <a:ext cx="68262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02" name="Freeform 1023"/>
          <p:cNvSpPr>
            <a:spLocks/>
          </p:cNvSpPr>
          <p:nvPr/>
        </p:nvSpPr>
        <p:spPr bwMode="auto">
          <a:xfrm>
            <a:off x="5927725" y="3157538"/>
            <a:ext cx="74613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03" name="Freeform 1024"/>
          <p:cNvSpPr>
            <a:spLocks/>
          </p:cNvSpPr>
          <p:nvPr/>
        </p:nvSpPr>
        <p:spPr bwMode="auto">
          <a:xfrm>
            <a:off x="5699125" y="3281363"/>
            <a:ext cx="27146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04" name="Freeform 1025"/>
          <p:cNvSpPr>
            <a:spLocks/>
          </p:cNvSpPr>
          <p:nvPr/>
        </p:nvSpPr>
        <p:spPr bwMode="auto">
          <a:xfrm>
            <a:off x="5935663" y="3159125"/>
            <a:ext cx="69850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05" name="Freeform 1026"/>
          <p:cNvSpPr>
            <a:spLocks/>
          </p:cNvSpPr>
          <p:nvPr/>
        </p:nvSpPr>
        <p:spPr bwMode="auto">
          <a:xfrm>
            <a:off x="5699125" y="3290888"/>
            <a:ext cx="242888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30806" name="Group 1027"/>
          <p:cNvGrpSpPr>
            <a:grpSpLocks/>
          </p:cNvGrpSpPr>
          <p:nvPr/>
        </p:nvGrpSpPr>
        <p:grpSpPr bwMode="auto">
          <a:xfrm>
            <a:off x="5695950" y="3355975"/>
            <a:ext cx="80963" cy="38100"/>
            <a:chOff x="1740" y="2642"/>
            <a:chExt cx="752" cy="327"/>
          </a:xfrm>
        </p:grpSpPr>
        <p:sp>
          <p:nvSpPr>
            <p:cNvPr id="3096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7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7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7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7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7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0807" name="Freeform 1034"/>
          <p:cNvSpPr>
            <a:spLocks/>
          </p:cNvSpPr>
          <p:nvPr/>
        </p:nvSpPr>
        <p:spPr bwMode="auto">
          <a:xfrm>
            <a:off x="5835650" y="3362325"/>
            <a:ext cx="10001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08" name="Freeform 1035"/>
          <p:cNvSpPr>
            <a:spLocks/>
          </p:cNvSpPr>
          <p:nvPr/>
        </p:nvSpPr>
        <p:spPr bwMode="auto">
          <a:xfrm>
            <a:off x="5583238" y="3368675"/>
            <a:ext cx="254000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09" name="Freeform 1036"/>
          <p:cNvSpPr>
            <a:spLocks/>
          </p:cNvSpPr>
          <p:nvPr/>
        </p:nvSpPr>
        <p:spPr bwMode="auto">
          <a:xfrm>
            <a:off x="5583238" y="3354388"/>
            <a:ext cx="1587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10" name="Freeform 1037"/>
          <p:cNvSpPr>
            <a:spLocks/>
          </p:cNvSpPr>
          <p:nvPr/>
        </p:nvSpPr>
        <p:spPr bwMode="auto">
          <a:xfrm>
            <a:off x="5583238" y="3294063"/>
            <a:ext cx="117475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11" name="Freeform 1038"/>
          <p:cNvSpPr>
            <a:spLocks/>
          </p:cNvSpPr>
          <p:nvPr/>
        </p:nvSpPr>
        <p:spPr bwMode="auto">
          <a:xfrm>
            <a:off x="5591175" y="3357563"/>
            <a:ext cx="241300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12" name="Freeform 1039"/>
          <p:cNvSpPr>
            <a:spLocks/>
          </p:cNvSpPr>
          <p:nvPr/>
        </p:nvSpPr>
        <p:spPr bwMode="auto">
          <a:xfrm flipV="1">
            <a:off x="5830888" y="3352800"/>
            <a:ext cx="9842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30813" name="Group 1040"/>
          <p:cNvGrpSpPr>
            <a:grpSpLocks/>
          </p:cNvGrpSpPr>
          <p:nvPr/>
        </p:nvGrpSpPr>
        <p:grpSpPr bwMode="auto">
          <a:xfrm flipH="1">
            <a:off x="5940425" y="3222625"/>
            <a:ext cx="414338" cy="373063"/>
            <a:chOff x="2839" y="3501"/>
            <a:chExt cx="755" cy="803"/>
          </a:xfrm>
        </p:grpSpPr>
        <p:pic>
          <p:nvPicPr>
            <p:cNvPr id="30967" name="Picture 1041" descr="desktop_computer_stylized_medium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68" name="Freeform 104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pic>
        <p:nvPicPr>
          <p:cNvPr id="30814" name="Picture 1043" descr="laptop_keyboar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 rot="109064" flipH="1">
            <a:off x="7329488" y="5672138"/>
            <a:ext cx="3889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5" name="Freeform 1044"/>
          <p:cNvSpPr>
            <a:spLocks/>
          </p:cNvSpPr>
          <p:nvPr/>
        </p:nvSpPr>
        <p:spPr bwMode="auto">
          <a:xfrm>
            <a:off x="7458075" y="5516563"/>
            <a:ext cx="312738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pic>
        <p:nvPicPr>
          <p:cNvPr id="30816" name="Picture 1045" descr="screen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473950" y="5521325"/>
            <a:ext cx="28416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7" name="Freeform 1046"/>
          <p:cNvSpPr>
            <a:spLocks/>
          </p:cNvSpPr>
          <p:nvPr/>
        </p:nvSpPr>
        <p:spPr bwMode="auto">
          <a:xfrm>
            <a:off x="7515225" y="5510213"/>
            <a:ext cx="265113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18" name="Freeform 1047"/>
          <p:cNvSpPr>
            <a:spLocks/>
          </p:cNvSpPr>
          <p:nvPr/>
        </p:nvSpPr>
        <p:spPr bwMode="auto">
          <a:xfrm>
            <a:off x="7456488" y="5510213"/>
            <a:ext cx="73025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19" name="Freeform 1048"/>
          <p:cNvSpPr>
            <a:spLocks/>
          </p:cNvSpPr>
          <p:nvPr/>
        </p:nvSpPr>
        <p:spPr bwMode="auto">
          <a:xfrm>
            <a:off x="7699375" y="5538788"/>
            <a:ext cx="79375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20" name="Freeform 1049"/>
          <p:cNvSpPr>
            <a:spLocks/>
          </p:cNvSpPr>
          <p:nvPr/>
        </p:nvSpPr>
        <p:spPr bwMode="auto">
          <a:xfrm>
            <a:off x="7454900" y="5662613"/>
            <a:ext cx="29051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21" name="Freeform 1050"/>
          <p:cNvSpPr>
            <a:spLocks/>
          </p:cNvSpPr>
          <p:nvPr/>
        </p:nvSpPr>
        <p:spPr bwMode="auto">
          <a:xfrm>
            <a:off x="7707313" y="5540375"/>
            <a:ext cx="74612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22" name="Freeform 1051"/>
          <p:cNvSpPr>
            <a:spLocks/>
          </p:cNvSpPr>
          <p:nvPr/>
        </p:nvSpPr>
        <p:spPr bwMode="auto">
          <a:xfrm>
            <a:off x="7454900" y="56721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30823" name="Group 1052"/>
          <p:cNvGrpSpPr>
            <a:grpSpLocks/>
          </p:cNvGrpSpPr>
          <p:nvPr/>
        </p:nvGrpSpPr>
        <p:grpSpPr bwMode="auto">
          <a:xfrm>
            <a:off x="7451725" y="5737225"/>
            <a:ext cx="87313" cy="38100"/>
            <a:chOff x="1740" y="2642"/>
            <a:chExt cx="752" cy="327"/>
          </a:xfrm>
        </p:grpSpPr>
        <p:sp>
          <p:nvSpPr>
            <p:cNvPr id="30961" name="Freeform 1053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62" name="Freeform 1054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63" name="Freeform 1055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64" name="Freeform 1056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65" name="Freeform 1057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66" name="Freeform 1058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0824" name="Freeform 1059"/>
          <p:cNvSpPr>
            <a:spLocks/>
          </p:cNvSpPr>
          <p:nvPr/>
        </p:nvSpPr>
        <p:spPr bwMode="auto">
          <a:xfrm>
            <a:off x="7600950" y="5743575"/>
            <a:ext cx="10636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25" name="Freeform 1060"/>
          <p:cNvSpPr>
            <a:spLocks/>
          </p:cNvSpPr>
          <p:nvPr/>
        </p:nvSpPr>
        <p:spPr bwMode="auto">
          <a:xfrm>
            <a:off x="7329488" y="5749925"/>
            <a:ext cx="271462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26" name="Freeform 1061"/>
          <p:cNvSpPr>
            <a:spLocks/>
          </p:cNvSpPr>
          <p:nvPr/>
        </p:nvSpPr>
        <p:spPr bwMode="auto">
          <a:xfrm>
            <a:off x="7331075" y="5735638"/>
            <a:ext cx="1588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27" name="Freeform 1062"/>
          <p:cNvSpPr>
            <a:spLocks/>
          </p:cNvSpPr>
          <p:nvPr/>
        </p:nvSpPr>
        <p:spPr bwMode="auto">
          <a:xfrm>
            <a:off x="7331075" y="5675313"/>
            <a:ext cx="125413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28" name="Freeform 1063"/>
          <p:cNvSpPr>
            <a:spLocks/>
          </p:cNvSpPr>
          <p:nvPr/>
        </p:nvSpPr>
        <p:spPr bwMode="auto">
          <a:xfrm>
            <a:off x="7339013" y="5738813"/>
            <a:ext cx="257175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29" name="Freeform 1064"/>
          <p:cNvSpPr>
            <a:spLocks/>
          </p:cNvSpPr>
          <p:nvPr/>
        </p:nvSpPr>
        <p:spPr bwMode="auto">
          <a:xfrm flipV="1">
            <a:off x="7596188" y="5734050"/>
            <a:ext cx="10477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30830" name="Group 1065"/>
          <p:cNvGrpSpPr>
            <a:grpSpLocks/>
          </p:cNvGrpSpPr>
          <p:nvPr/>
        </p:nvGrpSpPr>
        <p:grpSpPr bwMode="auto">
          <a:xfrm>
            <a:off x="6351588" y="2493963"/>
            <a:ext cx="390525" cy="169862"/>
            <a:chOff x="4650" y="1129"/>
            <a:chExt cx="246" cy="95"/>
          </a:xfrm>
        </p:grpSpPr>
        <p:sp>
          <p:nvSpPr>
            <p:cNvPr id="3095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95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95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0956" name="Group 106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959" name="Freeform 107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960" name="Freeform 107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37" name="Line 107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38" name="Line 107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0831" name="Group 1074"/>
          <p:cNvGrpSpPr>
            <a:grpSpLocks/>
          </p:cNvGrpSpPr>
          <p:nvPr/>
        </p:nvGrpSpPr>
        <p:grpSpPr bwMode="auto">
          <a:xfrm>
            <a:off x="6051550" y="3641725"/>
            <a:ext cx="390525" cy="169863"/>
            <a:chOff x="4650" y="1129"/>
            <a:chExt cx="246" cy="95"/>
          </a:xfrm>
        </p:grpSpPr>
        <p:sp>
          <p:nvSpPr>
            <p:cNvPr id="3094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94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94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0948" name="Group 107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951" name="Freeform 107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952" name="Freeform 108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29" name="Line 108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30" name="Line 108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0832" name="Group 1083"/>
          <p:cNvGrpSpPr>
            <a:grpSpLocks/>
          </p:cNvGrpSpPr>
          <p:nvPr/>
        </p:nvGrpSpPr>
        <p:grpSpPr bwMode="auto">
          <a:xfrm>
            <a:off x="5529263" y="3016250"/>
            <a:ext cx="519112" cy="128588"/>
            <a:chOff x="2199" y="955"/>
            <a:chExt cx="2547" cy="506"/>
          </a:xfrm>
        </p:grpSpPr>
        <p:sp>
          <p:nvSpPr>
            <p:cNvPr id="30939" name="Freeform 108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40" name="Freeform 108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41" name="Freeform 108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42" name="Freeform 108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43" name="Freeform 108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0944" name="Freeform 108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0833" name="Group 1090"/>
          <p:cNvGrpSpPr>
            <a:grpSpLocks/>
          </p:cNvGrpSpPr>
          <p:nvPr/>
        </p:nvGrpSpPr>
        <p:grpSpPr bwMode="auto">
          <a:xfrm>
            <a:off x="6248400" y="4852988"/>
            <a:ext cx="617538" cy="247650"/>
            <a:chOff x="2356" y="1300"/>
            <a:chExt cx="555" cy="194"/>
          </a:xfrm>
        </p:grpSpPr>
        <p:sp>
          <p:nvSpPr>
            <p:cNvPr id="30931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932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933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0934" name="Group 109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0937" name="Freeform 109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938" name="Freeform 109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15" name="Line 1097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16" name="Line 1098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0834" name="Group 1099"/>
          <p:cNvGrpSpPr>
            <a:grpSpLocks/>
          </p:cNvGrpSpPr>
          <p:nvPr/>
        </p:nvGrpSpPr>
        <p:grpSpPr bwMode="auto">
          <a:xfrm>
            <a:off x="6969125" y="4510088"/>
            <a:ext cx="617538" cy="247650"/>
            <a:chOff x="2356" y="1300"/>
            <a:chExt cx="555" cy="194"/>
          </a:xfrm>
        </p:grpSpPr>
        <p:sp>
          <p:nvSpPr>
            <p:cNvPr id="30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0926" name="Group 110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0929" name="Freeform 1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930" name="Freeform 1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07" name="Line 1106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08" name="Line 1107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0835" name="Group 1108"/>
          <p:cNvGrpSpPr>
            <a:grpSpLocks/>
          </p:cNvGrpSpPr>
          <p:nvPr/>
        </p:nvGrpSpPr>
        <p:grpSpPr bwMode="auto">
          <a:xfrm>
            <a:off x="7585075" y="4811713"/>
            <a:ext cx="617538" cy="247650"/>
            <a:chOff x="2356" y="1300"/>
            <a:chExt cx="555" cy="194"/>
          </a:xfrm>
        </p:grpSpPr>
        <p:sp>
          <p:nvSpPr>
            <p:cNvPr id="30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0918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0921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922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299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00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0836" name="Freeform 1118"/>
          <p:cNvSpPr>
            <a:spLocks/>
          </p:cNvSpPr>
          <p:nvPr/>
        </p:nvSpPr>
        <p:spPr bwMode="auto">
          <a:xfrm>
            <a:off x="7004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837" name="Freeform 1119"/>
          <p:cNvSpPr>
            <a:spLocks/>
          </p:cNvSpPr>
          <p:nvPr/>
        </p:nvSpPr>
        <p:spPr bwMode="auto">
          <a:xfrm>
            <a:off x="7023100" y="2001838"/>
            <a:ext cx="1730375" cy="1125537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218" name="Line 1120"/>
          <p:cNvSpPr>
            <a:spLocks noChangeShapeType="1"/>
          </p:cNvSpPr>
          <p:nvPr/>
        </p:nvSpPr>
        <p:spPr bwMode="auto">
          <a:xfrm>
            <a:off x="7396163" y="3813175"/>
            <a:ext cx="163512" cy="1206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19" name="Line 1121"/>
          <p:cNvSpPr>
            <a:spLocks noChangeShapeType="1"/>
          </p:cNvSpPr>
          <p:nvPr/>
        </p:nvSpPr>
        <p:spPr bwMode="auto">
          <a:xfrm>
            <a:off x="7493000" y="3733800"/>
            <a:ext cx="279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20" name="Line 1122"/>
          <p:cNvSpPr>
            <a:spLocks noChangeShapeType="1"/>
          </p:cNvSpPr>
          <p:nvPr/>
        </p:nvSpPr>
        <p:spPr bwMode="auto">
          <a:xfrm flipV="1">
            <a:off x="7729538" y="3819525"/>
            <a:ext cx="134937" cy="104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21" name="Line 1123"/>
          <p:cNvSpPr>
            <a:spLocks noChangeShapeType="1"/>
          </p:cNvSpPr>
          <p:nvPr/>
        </p:nvSpPr>
        <p:spPr bwMode="auto">
          <a:xfrm flipV="1">
            <a:off x="7577138" y="2492375"/>
            <a:ext cx="123825" cy="873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22" name="Line 1124"/>
          <p:cNvSpPr>
            <a:spLocks noChangeShapeType="1"/>
          </p:cNvSpPr>
          <p:nvPr/>
        </p:nvSpPr>
        <p:spPr bwMode="auto">
          <a:xfrm flipV="1">
            <a:off x="7577138" y="2562225"/>
            <a:ext cx="263525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23" name="Line 1125"/>
          <p:cNvSpPr>
            <a:spLocks noChangeShapeType="1"/>
          </p:cNvSpPr>
          <p:nvPr/>
        </p:nvSpPr>
        <p:spPr bwMode="auto">
          <a:xfrm>
            <a:off x="7942263" y="2560638"/>
            <a:ext cx="0" cy="196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24" name="Line 1126"/>
          <p:cNvSpPr>
            <a:spLocks noChangeShapeType="1"/>
          </p:cNvSpPr>
          <p:nvPr/>
        </p:nvSpPr>
        <p:spPr bwMode="auto">
          <a:xfrm>
            <a:off x="7589838" y="2867025"/>
            <a:ext cx="1889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25" name="Line 1127"/>
          <p:cNvSpPr>
            <a:spLocks noChangeShapeType="1"/>
          </p:cNvSpPr>
          <p:nvPr/>
        </p:nvSpPr>
        <p:spPr bwMode="auto">
          <a:xfrm>
            <a:off x="8150225" y="2857500"/>
            <a:ext cx="177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26" name="Line 1128"/>
          <p:cNvSpPr>
            <a:spLocks noChangeShapeType="1"/>
          </p:cNvSpPr>
          <p:nvPr/>
        </p:nvSpPr>
        <p:spPr bwMode="auto">
          <a:xfrm flipH="1">
            <a:off x="7296150" y="2933700"/>
            <a:ext cx="98425" cy="704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27" name="Line 1129"/>
          <p:cNvSpPr>
            <a:spLocks noChangeShapeType="1"/>
          </p:cNvSpPr>
          <p:nvPr/>
        </p:nvSpPr>
        <p:spPr bwMode="auto">
          <a:xfrm flipH="1">
            <a:off x="7888288" y="2933700"/>
            <a:ext cx="111125" cy="7270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0848" name="Group 1130"/>
          <p:cNvGrpSpPr>
            <a:grpSpLocks/>
          </p:cNvGrpSpPr>
          <p:nvPr/>
        </p:nvGrpSpPr>
        <p:grpSpPr bwMode="auto">
          <a:xfrm>
            <a:off x="7689850" y="2395538"/>
            <a:ext cx="390525" cy="169862"/>
            <a:chOff x="4650" y="1129"/>
            <a:chExt cx="246" cy="95"/>
          </a:xfrm>
        </p:grpSpPr>
        <p:sp>
          <p:nvSpPr>
            <p:cNvPr id="3090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90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90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0910" name="Group 113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913" name="Freeform 11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914" name="Freeform 11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291" name="Line 113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92" name="Line 113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0849" name="Group 1139"/>
          <p:cNvGrpSpPr>
            <a:grpSpLocks/>
          </p:cNvGrpSpPr>
          <p:nvPr/>
        </p:nvGrpSpPr>
        <p:grpSpPr bwMode="auto">
          <a:xfrm>
            <a:off x="7762875" y="2757488"/>
            <a:ext cx="390525" cy="176212"/>
            <a:chOff x="4650" y="1129"/>
            <a:chExt cx="246" cy="95"/>
          </a:xfrm>
        </p:grpSpPr>
        <p:sp>
          <p:nvSpPr>
            <p:cNvPr id="3089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90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90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0902" name="Group 114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905" name="Freeform 11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906" name="Freeform 11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283" name="Line 114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84" name="Line 114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0850" name="Group 1148"/>
          <p:cNvGrpSpPr>
            <a:grpSpLocks/>
          </p:cNvGrpSpPr>
          <p:nvPr/>
        </p:nvGrpSpPr>
        <p:grpSpPr bwMode="auto">
          <a:xfrm>
            <a:off x="7204075" y="2493963"/>
            <a:ext cx="390525" cy="169862"/>
            <a:chOff x="4650" y="1129"/>
            <a:chExt cx="246" cy="95"/>
          </a:xfrm>
        </p:grpSpPr>
        <p:sp>
          <p:nvSpPr>
            <p:cNvPr id="3089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89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89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0894" name="Group 115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897" name="Freeform 115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898" name="Freeform 115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275" name="Line 115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76" name="Line 115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0851" name="Group 1157"/>
          <p:cNvGrpSpPr>
            <a:grpSpLocks/>
          </p:cNvGrpSpPr>
          <p:nvPr/>
        </p:nvGrpSpPr>
        <p:grpSpPr bwMode="auto">
          <a:xfrm>
            <a:off x="7215188" y="2757488"/>
            <a:ext cx="390525" cy="169862"/>
            <a:chOff x="4650" y="1129"/>
            <a:chExt cx="246" cy="95"/>
          </a:xfrm>
        </p:grpSpPr>
        <p:sp>
          <p:nvSpPr>
            <p:cNvPr id="3088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88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88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0886" name="Group 116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889" name="Freeform 11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890" name="Freeform 11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267" name="Line 116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68" name="Line 116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232" name="Line 1166"/>
          <p:cNvSpPr>
            <a:spLocks noChangeShapeType="1"/>
          </p:cNvSpPr>
          <p:nvPr/>
        </p:nvSpPr>
        <p:spPr bwMode="auto">
          <a:xfrm>
            <a:off x="8358188" y="2855913"/>
            <a:ext cx="177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0853" name="Group 1167"/>
          <p:cNvGrpSpPr>
            <a:grpSpLocks/>
          </p:cNvGrpSpPr>
          <p:nvPr/>
        </p:nvGrpSpPr>
        <p:grpSpPr bwMode="auto">
          <a:xfrm>
            <a:off x="7400925" y="3911600"/>
            <a:ext cx="485775" cy="203200"/>
            <a:chOff x="4650" y="1129"/>
            <a:chExt cx="246" cy="95"/>
          </a:xfrm>
        </p:grpSpPr>
        <p:sp>
          <p:nvSpPr>
            <p:cNvPr id="3087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87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87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0878" name="Group 11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881" name="Freeform 11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882" name="Freeform 11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259" name="Line 11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60" name="Line 11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0854" name="Group 1176"/>
          <p:cNvGrpSpPr>
            <a:grpSpLocks/>
          </p:cNvGrpSpPr>
          <p:nvPr/>
        </p:nvGrpSpPr>
        <p:grpSpPr bwMode="auto">
          <a:xfrm>
            <a:off x="7081838" y="3630613"/>
            <a:ext cx="485775" cy="203200"/>
            <a:chOff x="4650" y="1129"/>
            <a:chExt cx="246" cy="95"/>
          </a:xfrm>
        </p:grpSpPr>
        <p:sp>
          <p:nvSpPr>
            <p:cNvPr id="3086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86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86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0870" name="Group 118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873" name="Freeform 118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874" name="Freeform 118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251" name="Line 118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52" name="Line 118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0855" name="Group 1185"/>
          <p:cNvGrpSpPr>
            <a:grpSpLocks/>
          </p:cNvGrpSpPr>
          <p:nvPr/>
        </p:nvGrpSpPr>
        <p:grpSpPr bwMode="auto">
          <a:xfrm>
            <a:off x="7743825" y="3643313"/>
            <a:ext cx="485775" cy="203200"/>
            <a:chOff x="4650" y="1129"/>
            <a:chExt cx="246" cy="95"/>
          </a:xfrm>
        </p:grpSpPr>
        <p:sp>
          <p:nvSpPr>
            <p:cNvPr id="3085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86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86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086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86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86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243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44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0856" name="Text Box 580"/>
          <p:cNvSpPr txBox="1">
            <a:spLocks noChangeArrowheads="1"/>
          </p:cNvSpPr>
          <p:nvPr/>
        </p:nvSpPr>
        <p:spPr bwMode="auto">
          <a:xfrm>
            <a:off x="7561263" y="2071688"/>
            <a:ext cx="1108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0">
                <a:latin typeface="Arial" pitchFamily="34" charset="0"/>
              </a:rPr>
              <a:t>global ISP</a:t>
            </a:r>
          </a:p>
        </p:txBody>
      </p:sp>
      <p:sp>
        <p:nvSpPr>
          <p:cNvPr id="4237" name="Line 1196"/>
          <p:cNvSpPr>
            <a:spLocks noChangeShapeType="1"/>
          </p:cNvSpPr>
          <p:nvPr/>
        </p:nvSpPr>
        <p:spPr bwMode="auto">
          <a:xfrm flipH="1">
            <a:off x="7335838" y="4103688"/>
            <a:ext cx="223837" cy="415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38" name="Line 1197"/>
          <p:cNvSpPr>
            <a:spLocks noChangeShapeType="1"/>
          </p:cNvSpPr>
          <p:nvPr/>
        </p:nvSpPr>
        <p:spPr bwMode="auto">
          <a:xfrm>
            <a:off x="6737350" y="2571750"/>
            <a:ext cx="4762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FB469845-A86A-4571-8B6E-B35CBB91F4CF}" type="slidenum">
              <a:rPr lang="en-US" sz="1200" i="0" smtClean="0">
                <a:latin typeface="Arial" pitchFamily="34" charset="0"/>
              </a:rPr>
              <a:pPr>
                <a:defRPr/>
              </a:pPr>
              <a:t>40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67588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50" y="1027113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 Summary of </a:t>
            </a:r>
            <a:r>
              <a:rPr lang="en-US" sz="4000">
                <a:cs typeface="+mj-cs"/>
              </a:rPr>
              <a:t>MAC</a:t>
            </a:r>
            <a:r>
              <a:rPr lang="en-US">
                <a:cs typeface="+mj-cs"/>
              </a:rPr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i="1" dirty="0">
                <a:solidFill>
                  <a:srgbClr val="990033"/>
                </a:solidFill>
                <a:cs typeface="+mn-cs"/>
              </a:rPr>
              <a:t>channel partitioning,</a:t>
            </a:r>
            <a:r>
              <a:rPr lang="en-US" sz="2400" dirty="0">
                <a:cs typeface="+mn-cs"/>
              </a:rPr>
              <a:t> by time, frequency or code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/>
              <a:t>Time Division, Frequency Division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i="1" dirty="0">
                <a:solidFill>
                  <a:srgbClr val="990033"/>
                </a:solidFill>
                <a:cs typeface="+mn-cs"/>
              </a:rPr>
              <a:t>random access</a:t>
            </a:r>
            <a:r>
              <a:rPr lang="en-US" sz="2400" i="1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dirty="0">
                <a:cs typeface="+mn-cs"/>
              </a:rPr>
              <a:t>(dynamic),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ALOHA, S-ALOHA, CSMA, CSMA/CD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carrier sensing: easy in some technologies (wire), hard in others (wireless)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CSMA/CD used in 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CSMA/CA used in 802.11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i="1" dirty="0">
                <a:solidFill>
                  <a:srgbClr val="990033"/>
                </a:solidFill>
                <a:cs typeface="+mn-cs"/>
              </a:rPr>
              <a:t>taking turns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polling from central site, token passing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/>
              <a:t>bluetooth</a:t>
            </a:r>
            <a:r>
              <a:rPr lang="en-US" dirty="0"/>
              <a:t>, FDDI, </a:t>
            </a:r>
            <a:r>
              <a:rPr lang="en-US" dirty="0" smtClean="0"/>
              <a:t> </a:t>
            </a:r>
            <a:r>
              <a:rPr lang="en-US" dirty="0"/>
              <a:t>token 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76F55DC7-66B1-49C1-83A4-F32A2B506941}" type="slidenum">
              <a:rPr lang="en-US" sz="1200" i="0" smtClean="0">
                <a:latin typeface="Arial" pitchFamily="34" charset="0"/>
              </a:rPr>
              <a:pPr>
                <a:defRPr/>
              </a:pPr>
              <a:t>41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68612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layer, </a:t>
            </a:r>
            <a:r>
              <a:rPr lang="en-US" sz="4000">
                <a:cs typeface="+mj-cs"/>
              </a:rPr>
              <a:t>LAN</a:t>
            </a:r>
            <a:r>
              <a:rPr lang="en-US"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5.3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5.4 </a:t>
            </a:r>
            <a:r>
              <a:rPr lang="en-US" dirty="0" smtClean="0">
                <a:solidFill>
                  <a:srgbClr val="CC0000"/>
                </a:solidFill>
                <a:cs typeface="+mn-cs"/>
              </a:rPr>
              <a:t>LANs</a:t>
            </a:r>
            <a:endParaRPr lang="en-US" dirty="0">
              <a:solidFill>
                <a:srgbClr val="CC0000"/>
              </a:solidFill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>
                <a:solidFill>
                  <a:srgbClr val="CC0000"/>
                </a:solidFill>
              </a:rPr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s</a:t>
            </a:r>
            <a:r>
              <a:rPr lang="en-US" dirty="0" smtClean="0"/>
              <a:t>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VLANS</a:t>
            </a:r>
            <a:endParaRPr lang="en-US" dirty="0"/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5.5</a:t>
            </a:r>
            <a:r>
              <a:rPr lang="en-US" dirty="0" smtClean="0">
                <a:cs typeface="+mn-cs"/>
              </a:rPr>
              <a:t> link </a:t>
            </a:r>
            <a:r>
              <a:rPr lang="en-US" dirty="0">
                <a:cs typeface="+mn-cs"/>
              </a:rPr>
              <a:t>v</a:t>
            </a:r>
            <a:r>
              <a:rPr lang="en-US" dirty="0" smtClean="0">
                <a:cs typeface="+mn-cs"/>
              </a:rPr>
              <a:t>irtualization</a:t>
            </a:r>
            <a:r>
              <a:rPr lang="en-US" dirty="0">
                <a:cs typeface="+mn-cs"/>
              </a:rPr>
              <a:t>: </a:t>
            </a:r>
            <a:r>
              <a:rPr lang="en-US" dirty="0" smtClean="0"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5.6</a:t>
            </a:r>
            <a:r>
              <a:rPr lang="en-US" dirty="0" smtClean="0">
                <a:cs typeface="+mn-cs"/>
              </a:rPr>
              <a:t> data center networking</a:t>
            </a:r>
            <a:endParaRPr lang="en-US" dirty="0"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5.7</a:t>
            </a:r>
            <a:r>
              <a:rPr lang="en-US" dirty="0" smtClean="0">
                <a:cs typeface="+mn-cs"/>
              </a:rPr>
              <a:t> </a:t>
            </a:r>
            <a:r>
              <a:rPr lang="en-US" dirty="0"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F1C5E87E-CF96-4B04-9B1B-2EB25383AF9D}" type="slidenum">
              <a:rPr lang="en-US" sz="1200" i="0" smtClean="0">
                <a:latin typeface="Arial" pitchFamily="34" charset="0"/>
              </a:rPr>
              <a:pPr>
                <a:defRPr/>
              </a:pPr>
              <a:t>42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MAC</a:t>
            </a:r>
            <a:r>
              <a:rPr lang="en-US">
                <a:cs typeface="+mj-cs"/>
              </a:rPr>
              <a:t> addresses and </a:t>
            </a:r>
            <a:r>
              <a:rPr lang="en-US" sz="4000">
                <a:cs typeface="+mj-cs"/>
              </a:rPr>
              <a:t>ARP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32-bit IP address: </a:t>
            </a:r>
          </a:p>
          <a:p>
            <a:pPr lvl="1">
              <a:defRPr/>
            </a:pPr>
            <a:r>
              <a:rPr lang="en-US" i="1" smtClean="0">
                <a:ea typeface="ＭＳ Ｐゴシック" pitchFamily="34" charset="-128"/>
              </a:rPr>
              <a:t>network-layer</a:t>
            </a:r>
            <a:r>
              <a:rPr lang="en-US" smtClean="0">
                <a:ea typeface="ＭＳ Ｐゴシック" pitchFamily="34" charset="-128"/>
              </a:rPr>
              <a:t> address for interface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used for layer 3 (network layer) forwarding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MAC (or LAN or physical or Ethernet) address:</a:t>
            </a:r>
            <a:r>
              <a:rPr lang="en-US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function:</a:t>
            </a:r>
            <a:r>
              <a:rPr lang="en-US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used </a:t>
            </a: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‘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locally</a:t>
            </a: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 to get frame from one interface to another physically-connected interface (same network, in IP-addressing sense)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ea typeface="ＭＳ Ｐゴシック" pitchFamily="34" charset="-128"/>
              </a:rPr>
              <a:t>48 bit MAC address (for most LANs) burned in NIC ROM, also sometimes software settable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ea typeface="ＭＳ Ｐゴシック" pitchFamily="34" charset="-128"/>
              </a:rPr>
              <a:t>e.g.: 1A-2F-BB-76-09-AD</a:t>
            </a:r>
          </a:p>
          <a:p>
            <a:pPr lvl="1">
              <a:lnSpc>
                <a:spcPct val="90000"/>
              </a:lnSpc>
              <a:defRPr/>
            </a:pP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69638" name="Picture 4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775" y="1028700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896938" y="5591175"/>
            <a:ext cx="357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sz="1800" i="0" smtClean="0">
                <a:solidFill>
                  <a:srgbClr val="000099"/>
                </a:solidFill>
                <a:latin typeface="Arial" pitchFamily="34" charset="0"/>
              </a:rPr>
              <a:t>hexadecimal (base 16) notation</a:t>
            </a:r>
          </a:p>
          <a:p>
            <a:pPr algn="ctr">
              <a:defRPr/>
            </a:pPr>
            <a:r>
              <a:rPr lang="en-US" sz="1800" i="0" smtClean="0">
                <a:solidFill>
                  <a:srgbClr val="000099"/>
                </a:solidFill>
                <a:latin typeface="Arial" pitchFamily="34" charset="0"/>
              </a:rPr>
              <a:t>(each </a:t>
            </a:r>
            <a:r>
              <a:rPr lang="ja-JP" altLang="en-US" sz="1800" i="0" smtClean="0">
                <a:solidFill>
                  <a:srgbClr val="000099"/>
                </a:solidFill>
                <a:latin typeface="Arial" pitchFamily="34" charset="0"/>
              </a:rPr>
              <a:t>“</a:t>
            </a:r>
            <a:r>
              <a:rPr lang="en-US" altLang="ja-JP" sz="1800" i="0" smtClean="0">
                <a:solidFill>
                  <a:srgbClr val="000099"/>
                </a:solidFill>
                <a:latin typeface="Arial" pitchFamily="34" charset="0"/>
              </a:rPr>
              <a:t>number</a:t>
            </a:r>
            <a:r>
              <a:rPr lang="ja-JP" altLang="en-US" sz="1800" i="0" smtClean="0">
                <a:solidFill>
                  <a:srgbClr val="000099"/>
                </a:solidFill>
                <a:latin typeface="Arial" pitchFamily="34" charset="0"/>
              </a:rPr>
              <a:t>”</a:t>
            </a:r>
            <a:r>
              <a:rPr lang="en-US" altLang="ja-JP" sz="1800" i="0" smtClean="0">
                <a:solidFill>
                  <a:srgbClr val="000099"/>
                </a:solidFill>
                <a:latin typeface="Arial" pitchFamily="34" charset="0"/>
              </a:rPr>
              <a:t> represents 4 bits)</a:t>
            </a:r>
            <a:endParaRPr lang="en-US" sz="1800" i="0" smtClean="0">
              <a:solidFill>
                <a:srgbClr val="000099"/>
              </a:solidFill>
              <a:latin typeface="Arial" pitchFamily="34" charset="0"/>
            </a:endParaRP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2116138" y="5326063"/>
            <a:ext cx="1889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BF80C573-6EEF-48B6-AEB4-95D1EC7109F4}" type="slidenum">
              <a:rPr lang="en-US" sz="1200" i="0" smtClean="0">
                <a:latin typeface="Arial" pitchFamily="34" charset="0"/>
              </a:rPr>
              <a:pPr>
                <a:defRPr/>
              </a:pPr>
              <a:t>43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LAN addresses and ARP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85788" y="1309688"/>
            <a:ext cx="689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 smtClean="0">
                <a:latin typeface="Gill Sans MT" charset="0"/>
              </a:rPr>
              <a:t>each adapter on LAN has unique </a:t>
            </a:r>
            <a:r>
              <a:rPr lang="en-US" sz="2800" dirty="0" smtClean="0">
                <a:solidFill>
                  <a:srgbClr val="CC0000"/>
                </a:solidFill>
                <a:latin typeface="Gill Sans MT" charset="0"/>
              </a:rPr>
              <a:t>LAN</a:t>
            </a:r>
            <a:r>
              <a:rPr lang="en-US" sz="2800" i="0" dirty="0" smtClean="0">
                <a:latin typeface="Gill Sans MT" charset="0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6918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latin typeface="Arial" charset="0"/>
              </a:rPr>
              <a:t>adapter</a:t>
            </a:r>
          </a:p>
        </p:txBody>
      </p:sp>
      <p:sp>
        <p:nvSpPr>
          <p:cNvPr id="70663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3630613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latin typeface="Arial" charset="0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3449638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4999038" y="4289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4479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latin typeface="Arial" charset="0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3797300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latin typeface="Arial" charset="0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1236663" y="4095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319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latin typeface="Arial" charset="0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2636838" y="362108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latin typeface="Arial" charset="0"/>
              </a:rPr>
              <a:t>   LAN</a:t>
            </a:r>
          </a:p>
          <a:p>
            <a:pPr>
              <a:defRPr/>
            </a:pPr>
            <a:r>
              <a:rPr lang="en-US" i="0" smtClean="0">
                <a:latin typeface="Arial" charset="0"/>
              </a:rPr>
              <a:t>(wired or</a:t>
            </a:r>
          </a:p>
          <a:p>
            <a:pPr>
              <a:defRPr/>
            </a:pPr>
            <a:r>
              <a:rPr lang="en-US" i="0" smtClean="0">
                <a:latin typeface="Arial" charset="0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6727825" y="394176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70678" name="Group 51"/>
          <p:cNvGrpSpPr>
            <a:grpSpLocks/>
          </p:cNvGrpSpPr>
          <p:nvPr/>
        </p:nvGrpSpPr>
        <p:grpSpPr bwMode="auto">
          <a:xfrm>
            <a:off x="423863" y="3562350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70696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70697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698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70679" name="Group 50"/>
          <p:cNvGrpSpPr>
            <a:grpSpLocks/>
          </p:cNvGrpSpPr>
          <p:nvPr/>
        </p:nvGrpSpPr>
        <p:grpSpPr bwMode="auto">
          <a:xfrm>
            <a:off x="2744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70692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70693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694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70680" name="Group 52"/>
          <p:cNvGrpSpPr>
            <a:grpSpLocks/>
          </p:cNvGrpSpPr>
          <p:nvPr/>
        </p:nvGrpSpPr>
        <p:grpSpPr bwMode="auto">
          <a:xfrm>
            <a:off x="2770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70688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7068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69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70681" name="Group 53"/>
          <p:cNvGrpSpPr>
            <a:grpSpLocks/>
          </p:cNvGrpSpPr>
          <p:nvPr/>
        </p:nvGrpSpPr>
        <p:grpSpPr bwMode="auto">
          <a:xfrm>
            <a:off x="4868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70684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70685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686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pic>
        <p:nvPicPr>
          <p:cNvPr id="70682" name="Picture 20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104616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A4A46443-AE57-477A-9CC0-430BB2255483}" type="slidenum">
              <a:rPr lang="en-US" sz="1200" i="0" smtClean="0">
                <a:latin typeface="Arial" pitchFamily="34" charset="0"/>
              </a:rPr>
              <a:pPr>
                <a:defRPr/>
              </a:pPr>
              <a:t>44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71684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138" y="103981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LAN addresses (more)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MAC address allocation administered by IEEE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manufacturer buys portion of MAC address space (to assure uniqueness)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analogy: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MAC address: like Social Security Number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IP address: like postal address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 MAC flat address  </a:t>
            </a:r>
            <a:r>
              <a:rPr lang="en-US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>
                <a:cs typeface="+mn-cs"/>
              </a:rPr>
              <a:t> portability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can move LAN card from one LAN to another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IP hierarchical address </a:t>
            </a:r>
            <a:r>
              <a:rPr lang="en-US" i="1">
                <a:cs typeface="+mn-cs"/>
              </a:rPr>
              <a:t>not</a:t>
            </a:r>
            <a:r>
              <a:rPr lang="en-US">
                <a:cs typeface="+mn-cs"/>
              </a:rPr>
              <a:t> portable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 address depends on IP subnet to which node is attached</a:t>
            </a:r>
          </a:p>
          <a:p>
            <a:pPr>
              <a:buFont typeface="Wingdings" charset="0"/>
              <a:buChar char="v"/>
              <a:defRPr/>
            </a:pPr>
            <a:endParaRPr lang="en-US" sz="320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08A2153A-6C3D-4BD9-BE16-84CBB1D7EA4D}" type="slidenum">
              <a:rPr lang="en-US" sz="1200" i="0" smtClean="0">
                <a:latin typeface="Arial" pitchFamily="34" charset="0"/>
              </a:rPr>
              <a:pPr>
                <a:defRPr/>
              </a:pPr>
              <a:t>45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72708" name="Picture 40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413" y="91916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ARP: address resolution protocol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86325" y="2119313"/>
            <a:ext cx="3990975" cy="38814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ARP table: </a:t>
            </a:r>
            <a:r>
              <a:rPr lang="en-US" sz="2400" dirty="0" smtClean="0">
                <a:cs typeface="+mn-cs"/>
              </a:rPr>
              <a:t>each </a:t>
            </a:r>
            <a:r>
              <a:rPr lang="en-US" sz="2400" dirty="0">
                <a:cs typeface="+mn-cs"/>
              </a:rPr>
              <a:t>IP node (host, router) on LAN has </a:t>
            </a:r>
            <a:r>
              <a:rPr lang="en-US" sz="2400" dirty="0" smtClean="0">
                <a:cs typeface="+mn-cs"/>
              </a:rPr>
              <a:t>table</a:t>
            </a:r>
            <a:endParaRPr lang="en-US" sz="2400" dirty="0"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1800" dirty="0">
                <a:cs typeface="+mn-cs"/>
              </a:rPr>
              <a:t>          </a:t>
            </a:r>
            <a:r>
              <a:rPr lang="en-US" sz="1800" dirty="0">
                <a:solidFill>
                  <a:srgbClr val="CC0000"/>
                </a:solidFill>
                <a:cs typeface="+mn-cs"/>
              </a:rPr>
              <a:t>&lt; IP address; MAC address; TTL&gt;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TTL (Time To Live): time after which address mapping will be forgotten (typically 20 min)</a:t>
            </a:r>
          </a:p>
        </p:txBody>
      </p:sp>
      <p:grpSp>
        <p:nvGrpSpPr>
          <p:cNvPr id="72711" name="Group 41"/>
          <p:cNvGrpSpPr>
            <a:grpSpLocks/>
          </p:cNvGrpSpPr>
          <p:nvPr/>
        </p:nvGrpSpPr>
        <p:grpSpPr bwMode="auto">
          <a:xfrm>
            <a:off x="406400" y="1298575"/>
            <a:ext cx="4146550" cy="1277938"/>
            <a:chOff x="145" y="937"/>
            <a:chExt cx="2612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  <a:latin typeface="Arial" pitchFamily="34" charset="0"/>
                </a:rPr>
                <a:t>Question:</a:t>
              </a:r>
              <a:r>
                <a:rPr lang="en-US" i="0" smtClean="0">
                  <a:latin typeface="Arial" pitchFamily="34" charset="0"/>
                </a:rPr>
                <a:t> how to determine</a:t>
              </a:r>
            </a:p>
            <a:p>
              <a:pPr>
                <a:defRPr/>
              </a:pPr>
              <a:r>
                <a:rPr lang="en-US" i="0" smtClean="0">
                  <a:latin typeface="Arial" pitchFamily="34" charset="0"/>
                </a:rPr>
                <a:t>interface</a:t>
              </a:r>
              <a:r>
                <a:rPr lang="en-US" altLang="en-US" i="0" smtClean="0">
                  <a:latin typeface="Arial" pitchFamily="34" charset="0"/>
                </a:rPr>
                <a:t>’</a:t>
              </a:r>
              <a:r>
                <a:rPr lang="en-US" i="0" smtClean="0">
                  <a:latin typeface="Arial" pitchFamily="34" charset="0"/>
                </a:rPr>
                <a:t>s MAC address, knowing its IP address?</a:t>
              </a: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2712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1357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3176588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2806700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latin typeface="Arial" charset="0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2678113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3633788" y="46513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3187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latin typeface="Arial" charset="0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2816225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latin typeface="Arial" charset="0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320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6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latin typeface="Arial" charset="0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2012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latin typeface="Arial" charset="0"/>
              </a:rPr>
              <a:t>   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363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latin typeface="Arial" charset="0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1009650" y="39211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2944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latin typeface="Arial" charset="0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2774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3954463" y="412115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3344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latin typeface="Arial" charset="0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955675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latin typeface="Arial" charset="0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3659982" y="4482306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72735" name="Group 44"/>
          <p:cNvGrpSpPr>
            <a:grpSpLocks/>
          </p:cNvGrpSpPr>
          <p:nvPr/>
        </p:nvGrpSpPr>
        <p:grpSpPr bwMode="auto">
          <a:xfrm>
            <a:off x="3562350" y="4357688"/>
            <a:ext cx="598488" cy="520700"/>
            <a:chOff x="-44" y="1473"/>
            <a:chExt cx="981" cy="1105"/>
          </a:xfrm>
        </p:grpSpPr>
        <p:pic>
          <p:nvPicPr>
            <p:cNvPr id="727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5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72736" name="Group 47"/>
          <p:cNvGrpSpPr>
            <a:grpSpLocks/>
          </p:cNvGrpSpPr>
          <p:nvPr/>
        </p:nvGrpSpPr>
        <p:grpSpPr bwMode="auto">
          <a:xfrm>
            <a:off x="657225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72747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7274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274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72737" name="Group 52"/>
          <p:cNvGrpSpPr>
            <a:grpSpLocks/>
          </p:cNvGrpSpPr>
          <p:nvPr/>
        </p:nvGrpSpPr>
        <p:grpSpPr bwMode="auto">
          <a:xfrm>
            <a:off x="2157413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72743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72744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2745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2501900" y="5645150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72739" name="Group 59"/>
          <p:cNvGrpSpPr>
            <a:grpSpLocks/>
          </p:cNvGrpSpPr>
          <p:nvPr/>
        </p:nvGrpSpPr>
        <p:grpSpPr bwMode="auto">
          <a:xfrm>
            <a:off x="2166938" y="5784850"/>
            <a:ext cx="584200" cy="469900"/>
            <a:chOff x="-44" y="1473"/>
            <a:chExt cx="981" cy="1105"/>
          </a:xfrm>
        </p:grpSpPr>
        <p:pic>
          <p:nvPicPr>
            <p:cNvPr id="72740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41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29A3313A-29A7-408C-8235-64D51E0B49F8}" type="slidenum">
              <a:rPr lang="en-US" sz="1200" i="0" smtClean="0">
                <a:latin typeface="Arial" pitchFamily="34" charset="0"/>
              </a:rPr>
              <a:pPr>
                <a:defRPr/>
              </a:pPr>
              <a:t>46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ARP protocol: same LAN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A wants to send datagram to B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B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smtClean="0">
                <a:ea typeface="ＭＳ Ｐゴシック" pitchFamily="34" charset="-128"/>
              </a:rPr>
              <a:t>s MAC address not in A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smtClean="0">
                <a:ea typeface="ＭＳ Ｐゴシック" pitchFamily="34" charset="-128"/>
              </a:rPr>
              <a:t>s ARP table.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A 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broadcasts</a:t>
            </a:r>
            <a:r>
              <a:rPr lang="en-US" sz="2400" smtClean="0">
                <a:ea typeface="ＭＳ Ｐゴシック" pitchFamily="34" charset="-128"/>
              </a:rPr>
              <a:t> ARP query packet, containing B's IP address 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dest MAC address = FF-FF-FF-FF-FF-FF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all nodes on LAN receive ARP query 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B receives ARP packet, replies to A with its (B's) MAC address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frame sent to A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smtClean="0">
                <a:ea typeface="ＭＳ Ｐゴシック" pitchFamily="34" charset="-128"/>
              </a:rPr>
              <a:t>s MAC address (unicast)</a:t>
            </a:r>
          </a:p>
          <a:p>
            <a:pPr>
              <a:defRPr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95863" y="1878013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A caches (saves) IP-to-MAC address pair in its ARP table until information becomes old (times out)</a:t>
            </a:r>
            <a:r>
              <a:rPr lang="en-US" sz="2000" smtClean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soft state: information that times out (goes away) unless refreshed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ARP is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plug-and-play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: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nodes create their ARP tables </a:t>
            </a:r>
            <a:r>
              <a:rPr lang="en-US" sz="2000" i="1" smtClean="0">
                <a:ea typeface="ＭＳ Ｐゴシック" pitchFamily="34" charset="-128"/>
              </a:rPr>
              <a:t>without intervention from net administrator</a:t>
            </a:r>
          </a:p>
        </p:txBody>
      </p:sp>
      <p:pic>
        <p:nvPicPr>
          <p:cNvPr id="73735" name="Picture 19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313" y="87630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53EF6427-1646-4A07-9C4E-41A1D43199B3}" type="slidenum">
              <a:rPr lang="en-US" sz="1200" i="0" smtClean="0">
                <a:latin typeface="Arial" pitchFamily="34" charset="0"/>
              </a:rPr>
              <a:pPr>
                <a:defRPr/>
              </a:pPr>
              <a:t>47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5"/>
            <a:ext cx="8675688" cy="1081088"/>
          </a:xfrm>
        </p:spPr>
        <p:txBody>
          <a:bodyPr/>
          <a:lstStyle/>
          <a:p>
            <a:pPr marL="111125" indent="-111125">
              <a:buFont typeface="Wingdings" pitchFamily="2" charset="2"/>
              <a:buNone/>
              <a:defRPr/>
            </a:pPr>
            <a:r>
              <a:rPr lang="en-US" sz="2400" smtClean="0">
                <a:ea typeface="ＭＳ Ｐゴシック" pitchFamily="34" charset="-128"/>
              </a:rPr>
              <a:t>walkthrough: 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send datagram from A to B via R</a:t>
            </a:r>
          </a:p>
          <a:p>
            <a:pPr marL="396875" lvl="1" indent="-163513">
              <a:defRPr/>
            </a:pPr>
            <a:r>
              <a:rPr lang="en-US" smtClean="0">
                <a:ea typeface="ＭＳ Ｐゴシック" pitchFamily="34" charset="-128"/>
              </a:rPr>
              <a:t> focus on addressing – at IP (datagram) and MAC layer (frame)</a:t>
            </a:r>
          </a:p>
          <a:p>
            <a:pPr marL="396875" lvl="1" indent="-163513">
              <a:defRPr/>
            </a:pPr>
            <a:r>
              <a:rPr lang="en-US" smtClean="0">
                <a:ea typeface="ＭＳ Ｐゴシック" pitchFamily="34" charset="-128"/>
              </a:rPr>
              <a:t> assume A knows B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IP address</a:t>
            </a:r>
          </a:p>
          <a:p>
            <a:pPr marL="396875" lvl="1" indent="-163513">
              <a:defRPr/>
            </a:pPr>
            <a:r>
              <a:rPr lang="en-US" smtClean="0">
                <a:ea typeface="ＭＳ Ｐゴシック" pitchFamily="34" charset="-128"/>
              </a:rPr>
              <a:t> assume A knows IP address of first hop router, R (how?)</a:t>
            </a:r>
          </a:p>
          <a:p>
            <a:pPr marL="396875" lvl="1" indent="-163513">
              <a:defRPr/>
            </a:pPr>
            <a:r>
              <a:rPr lang="en-US" smtClean="0">
                <a:ea typeface="ＭＳ Ｐゴシック" pitchFamily="34" charset="-128"/>
              </a:rPr>
              <a:t> assume A knows R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MAC address (how?)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Addressing: routing to another LAN</a:t>
            </a:r>
          </a:p>
        </p:txBody>
      </p:sp>
      <p:grpSp>
        <p:nvGrpSpPr>
          <p:cNvPr id="74758" name="Group 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74760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7481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7482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482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74761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748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748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48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</a:rPr>
                <a:t>R</a:t>
              </a:r>
              <a:endParaRPr lang="en-US" i="0" dirty="0">
                <a:latin typeface="+mn-lt"/>
                <a:ea typeface="+mn-ea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222.222.222.220</a:t>
              </a:r>
            </a:p>
          </p:txBody>
        </p:sp>
        <p:grpSp>
          <p:nvGrpSpPr>
            <p:cNvPr id="74765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74-29-9C-E8-FF-55</a:t>
              </a:r>
            </a:p>
          </p:txBody>
        </p:sp>
        <p:sp>
          <p:nvSpPr>
            <p:cNvPr id="74770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74780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4787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B</a:t>
              </a:r>
            </a:p>
          </p:txBody>
        </p:sp>
        <p:grpSp>
          <p:nvGrpSpPr>
            <p:cNvPr id="74789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4807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748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48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74790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74797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4799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 sz="2400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7480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 sz="2400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74801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 sz="2400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74802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74805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74806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74791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74793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74794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4795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</p:grpSp>
      <p:pic>
        <p:nvPicPr>
          <p:cNvPr id="74759" name="Picture 15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9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75816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7587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7587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587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75817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7587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7587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587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</a:rPr>
                <a:t>R</a:t>
              </a:r>
              <a:endParaRPr lang="en-US" i="0" dirty="0">
                <a:latin typeface="+mn-lt"/>
                <a:ea typeface="+mn-ea"/>
              </a:endParaRPr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222.222.222.220</a:t>
              </a:r>
            </a:p>
          </p:txBody>
        </p:sp>
        <p:grpSp>
          <p:nvGrpSpPr>
            <p:cNvPr id="75821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74-29-9C-E8-FF-55</a:t>
              </a:r>
            </a:p>
          </p:txBody>
        </p:sp>
        <p:sp>
          <p:nvSpPr>
            <p:cNvPr id="7582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75836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584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B</a:t>
              </a:r>
            </a:p>
          </p:txBody>
        </p:sp>
        <p:grpSp>
          <p:nvGrpSpPr>
            <p:cNvPr id="75845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586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7586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586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75846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7585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585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 sz="2400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7585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 sz="2400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7585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 sz="2400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7585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7586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7586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75847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7584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7585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585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</p:grp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70FDDF2F-CEFF-4583-9CB3-B5819AA002A1}" type="slidenum">
              <a:rPr lang="en-US" sz="1200" i="0" smtClean="0">
                <a:latin typeface="Arial" pitchFamily="34" charset="0"/>
              </a:rPr>
              <a:pPr>
                <a:defRPr/>
              </a:pPr>
              <a:t>48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Addressing: routing to another LAN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75809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75804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A creates link-layer frame with R's MAC address as dest, frame contains A-to-B IP datagram</a:t>
            </a:r>
            <a:endParaRPr lang="en-US" sz="2800" i="0">
              <a:latin typeface="Gill Sans MT" charset="0"/>
              <a:ea typeface="ＭＳ Ｐゴシック" charset="0"/>
            </a:endParaRP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1477963" y="2244725"/>
            <a:ext cx="2417762" cy="1519238"/>
            <a:chOff x="931" y="1414"/>
            <a:chExt cx="1523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 MAC dest: </a:t>
              </a:r>
              <a:r>
                <a:rPr lang="en-US" sz="1200" i="0" smtClean="0">
                  <a:solidFill>
                    <a:srgbClr val="FF0000"/>
                  </a:solidFill>
                  <a:latin typeface="Arial" charset="0"/>
                </a:rPr>
                <a:t>E6-E9-00-17-BB-4B</a:t>
              </a:r>
            </a:p>
          </p:txBody>
        </p:sp>
        <p:grpSp>
          <p:nvGrpSpPr>
            <p:cNvPr id="75791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75789" name="Picture 15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163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76845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7690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7690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690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76846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7690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7690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690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</a:rPr>
                <a:t>R</a:t>
              </a:r>
              <a:endParaRPr lang="en-US" i="0" dirty="0">
                <a:latin typeface="+mn-lt"/>
                <a:ea typeface="+mn-ea"/>
              </a:endParaRPr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222.222.222.220</a:t>
              </a:r>
            </a:p>
          </p:txBody>
        </p:sp>
        <p:grpSp>
          <p:nvGrpSpPr>
            <p:cNvPr id="7685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74-29-9C-E8-FF-55</a:t>
              </a:r>
            </a:p>
          </p:txBody>
        </p:sp>
        <p:sp>
          <p:nvSpPr>
            <p:cNvPr id="7685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76865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687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B</a:t>
              </a:r>
            </a:p>
          </p:txBody>
        </p:sp>
        <p:grpSp>
          <p:nvGrpSpPr>
            <p:cNvPr id="76874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689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7689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689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76875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7688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688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 sz="2400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7688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 sz="2400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7688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 sz="2400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7688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7689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7689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76876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7687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7687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688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</p:grp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624C3B06-38BF-4CA0-98B5-68DED1DF6832}" type="slidenum">
              <a:rPr lang="en-US" sz="1200" i="0" smtClean="0">
                <a:latin typeface="Arial" pitchFamily="34" charset="0"/>
              </a:rPr>
              <a:pPr>
                <a:defRPr/>
              </a:pPr>
              <a:t>49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Addressing: routing to another LAN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76838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frame sent 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2713038" y="3265488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6830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frame received at R, datagram removed, passed up to IP</a:t>
            </a: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1477963" y="2244725"/>
            <a:ext cx="2427287" cy="1519238"/>
            <a:chOff x="931" y="1414"/>
            <a:chExt cx="152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 MAC dest: E6-E9-00-17-BB-4B</a:t>
              </a:r>
            </a:p>
          </p:txBody>
        </p:sp>
        <p:grpSp>
          <p:nvGrpSpPr>
            <p:cNvPr id="76818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2667000" y="2435225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 IP dest: 222.222.222.222</a:t>
              </a:r>
            </a:p>
          </p:txBody>
        </p:sp>
      </p:grpSp>
      <p:pic>
        <p:nvPicPr>
          <p:cNvPr id="76813" name="Picture 15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E25254C4-FC43-4F88-BE1C-F3004A692D7A}" type="slidenum">
              <a:rPr lang="en-US" sz="1200" i="0" smtClean="0">
                <a:latin typeface="Arial" pitchFamily="34" charset="0"/>
              </a:rPr>
              <a:pPr>
                <a:defRPr/>
              </a:pPr>
              <a:t>5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31748" name="Picture 9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92551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244475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547813"/>
            <a:ext cx="4151312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datagram transferred by different link protocols over different links: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e.g., Ethernet on first link, frame relay on intermediate links, 802.11 on last link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each  link protocol provides different services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e.g., may or may not provide rdt over link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8038" y="1479550"/>
            <a:ext cx="4187825" cy="4648200"/>
          </a:xfrm>
          <a:solidFill>
            <a:schemeClr val="bg1"/>
          </a:solidFill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transportation analogy:</a:t>
            </a:r>
          </a:p>
          <a:p>
            <a:pPr>
              <a:buFont typeface="Wingdings" charset="0"/>
              <a:buChar char="v"/>
              <a:defRPr/>
            </a:pPr>
            <a:r>
              <a:rPr lang="en-US" sz="2000">
                <a:cs typeface="+mn-cs"/>
              </a:rPr>
              <a:t>trip from Princeton to Lausanne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limo: Princeton to JFK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plane: JFK to Geneva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train: Geneva to Lausanne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tourist = </a:t>
            </a:r>
            <a:r>
              <a:rPr lang="en-US" sz="2400">
                <a:solidFill>
                  <a:srgbClr val="CC0000"/>
                </a:solidFill>
                <a:cs typeface="+mn-cs"/>
              </a:rPr>
              <a:t>datagram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transport segment = </a:t>
            </a:r>
            <a:r>
              <a:rPr lang="en-US" sz="2400">
                <a:solidFill>
                  <a:srgbClr val="CC0000"/>
                </a:solidFill>
                <a:cs typeface="+mn-cs"/>
              </a:rPr>
              <a:t>communication link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transportation mode = </a:t>
            </a:r>
            <a:r>
              <a:rPr lang="en-US" sz="2400">
                <a:solidFill>
                  <a:srgbClr val="CC0000"/>
                </a:solidFill>
                <a:cs typeface="+mn-cs"/>
              </a:rPr>
              <a:t>link layer protocol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travel agent = </a:t>
            </a:r>
            <a:r>
              <a:rPr lang="en-US" sz="2400">
                <a:solidFill>
                  <a:srgbClr val="CC0000"/>
                </a:solidFill>
                <a:cs typeface="+mn-cs"/>
              </a:rPr>
              <a:t>routing algorithm</a:t>
            </a:r>
          </a:p>
          <a:p>
            <a:pPr lvl="1">
              <a:buFont typeface="Wingdings" charset="0"/>
              <a:buChar char="§"/>
              <a:defRPr/>
            </a:pPr>
            <a:endParaRPr lang="en-US" sz="20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100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77870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7792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7793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793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77871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7792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7792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792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</a:rPr>
                <a:t>R</a:t>
              </a:r>
              <a:endParaRPr lang="en-US" i="0" dirty="0">
                <a:latin typeface="+mn-lt"/>
                <a:ea typeface="+mn-ea"/>
              </a:endParaRPr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222.222.222.220</a:t>
              </a:r>
            </a:p>
          </p:txBody>
        </p:sp>
        <p:grpSp>
          <p:nvGrpSpPr>
            <p:cNvPr id="77875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74-29-9C-E8-FF-55</a:t>
              </a:r>
            </a:p>
          </p:txBody>
        </p:sp>
        <p:sp>
          <p:nvSpPr>
            <p:cNvPr id="77880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77890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7897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B</a:t>
              </a:r>
            </a:p>
          </p:txBody>
        </p:sp>
        <p:grpSp>
          <p:nvGrpSpPr>
            <p:cNvPr id="77899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7917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7791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792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77900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77907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7909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 sz="2400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7791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 sz="2400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77911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 sz="2400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77912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77915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77916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77901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77903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77904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7905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</p:grp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56CFD13E-93F9-42FC-8310-9136459B211B}" type="slidenum">
              <a:rPr lang="en-US" sz="1200" i="0" smtClean="0">
                <a:latin typeface="Arial" pitchFamily="34" charset="0"/>
              </a:rPr>
              <a:pPr>
                <a:defRPr/>
              </a:pPr>
              <a:t>50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Addressing: routing to another LAN</a:t>
            </a:r>
          </a:p>
        </p:txBody>
      </p:sp>
      <p:grpSp>
        <p:nvGrpSpPr>
          <p:cNvPr id="77831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77865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R creates link-layer frame with B's MAC address as dest, frame contains A-to-B IP datagram</a:t>
            </a:r>
            <a:endParaRPr lang="en-US" sz="2800" i="0">
              <a:latin typeface="Gill Sans MT" charset="0"/>
              <a:ea typeface="ＭＳ Ｐゴシック" charset="0"/>
            </a:endParaRP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4791075" y="2293938"/>
            <a:ext cx="2398713" cy="1519237"/>
            <a:chOff x="931" y="1414"/>
            <a:chExt cx="1511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MAC src: </a:t>
              </a:r>
              <a:r>
                <a:rPr lang="en-US" sz="1200" i="0" smtClean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MAC dest: </a:t>
              </a:r>
              <a:r>
                <a:rPr lang="en-US" sz="1200" i="0" smtClean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pPr>
                <a:defRPr/>
              </a:pPr>
              <a:endParaRPr lang="en-US" sz="1200" i="0" smtClean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77852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7836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7846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7837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7839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77838" name="Picture 15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101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78895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7895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7895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895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78896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7895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7895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895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</a:rPr>
                <a:t>R</a:t>
              </a:r>
              <a:endParaRPr lang="en-US" i="0" dirty="0">
                <a:latin typeface="+mn-lt"/>
                <a:ea typeface="+mn-ea"/>
              </a:endParaRP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222.222.222.220</a:t>
              </a:r>
            </a:p>
          </p:txBody>
        </p:sp>
        <p:grpSp>
          <p:nvGrpSpPr>
            <p:cNvPr id="7890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74-29-9C-E8-FF-55</a:t>
              </a:r>
            </a:p>
          </p:txBody>
        </p:sp>
        <p:sp>
          <p:nvSpPr>
            <p:cNvPr id="7890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78915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892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</a:rPr>
                <a:t>B</a:t>
              </a:r>
            </a:p>
          </p:txBody>
        </p:sp>
        <p:grpSp>
          <p:nvGrpSpPr>
            <p:cNvPr id="78924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89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789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89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78925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7893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893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 sz="2400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7893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 sz="2400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7893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 sz="2400" i="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7893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7894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7894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78926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grpSp>
            <p:nvGrpSpPr>
              <p:cNvPr id="7892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7892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893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</p:grp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B65741D0-0264-4D67-99DA-101ADAB42F6A}" type="slidenum">
              <a:rPr lang="en-US" sz="1200" i="0" smtClean="0">
                <a:latin typeface="Arial" pitchFamily="34" charset="0"/>
              </a:rPr>
              <a:pPr>
                <a:defRPr/>
              </a:pPr>
              <a:t>51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Addressing: routing to another LAN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R creates link-layer frame with B's MAC address as dest, frame contains A-to-B IP datagram</a:t>
            </a:r>
            <a:endParaRPr lang="en-US" sz="2800" i="0">
              <a:latin typeface="Gill Sans MT" charset="0"/>
              <a:ea typeface="ＭＳ Ｐゴシック" charset="0"/>
            </a:endParaRP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78873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78890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   IP dest: 222.222.222.222</a:t>
                </a:r>
              </a:p>
            </p:txBody>
          </p:sp>
        </p:grpSp>
        <p:grpSp>
          <p:nvGrpSpPr>
            <p:cNvPr id="78874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78875" name="Group 72"/>
            <p:cNvGrpSpPr>
              <a:grpSpLocks/>
            </p:cNvGrpSpPr>
            <p:nvPr/>
          </p:nvGrpSpPr>
          <p:grpSpPr bwMode="auto">
            <a:xfrm>
              <a:off x="3018" y="1445"/>
              <a:ext cx="1511" cy="957"/>
              <a:chOff x="931" y="1414"/>
              <a:chExt cx="1511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11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MAC src: </a:t>
                </a:r>
                <a:r>
                  <a:rPr lang="en-US" sz="1200" i="0" smtClean="0">
                    <a:solidFill>
                      <a:srgbClr val="FF0000"/>
                    </a:solidFill>
                    <a:latin typeface="Arial" charset="0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smtClean="0">
                    <a:latin typeface="Arial" charset="0"/>
                  </a:rPr>
                  <a:t>  MAC dest: </a:t>
                </a:r>
                <a:r>
                  <a:rPr lang="en-US" sz="1200" i="0" smtClean="0">
                    <a:solidFill>
                      <a:srgbClr val="FF0000"/>
                    </a:solidFill>
                    <a:latin typeface="Arial" charset="0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smtClean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grpSp>
            <p:nvGrpSpPr>
              <p:cNvPr id="78877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8857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8867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8860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78859" name="Picture 15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95"/>
          <p:cNvGrpSpPr>
            <a:grpSpLocks/>
          </p:cNvGrpSpPr>
          <p:nvPr/>
        </p:nvGrpSpPr>
        <p:grpSpPr bwMode="auto">
          <a:xfrm>
            <a:off x="6980238" y="5354638"/>
            <a:ext cx="711200" cy="600075"/>
            <a:chOff x="7179310" y="4033520"/>
            <a:chExt cx="1009650" cy="855028"/>
          </a:xfrm>
        </p:grpSpPr>
        <p:grpSp>
          <p:nvGrpSpPr>
            <p:cNvPr id="79970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7997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997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-54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79875" name="Group 96"/>
          <p:cNvGrpSpPr>
            <a:grpSpLocks/>
          </p:cNvGrpSpPr>
          <p:nvPr/>
        </p:nvGrpSpPr>
        <p:grpSpPr bwMode="auto">
          <a:xfrm>
            <a:off x="1046163" y="3962400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-54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7996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7996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996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0" dirty="0">
                <a:solidFill>
                  <a:srgbClr val="FF0000"/>
                </a:solidFill>
                <a:latin typeface="+mn-lt"/>
                <a:ea typeface="+mn-ea"/>
              </a:rPr>
              <a:t>R</a:t>
            </a:r>
            <a:endParaRPr lang="en-US" i="0" dirty="0">
              <a:latin typeface="+mn-lt"/>
              <a:ea typeface="+mn-ea"/>
            </a:endParaRPr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222.222.222.220</a:t>
            </a:r>
          </a:p>
        </p:txBody>
      </p:sp>
      <p:grpSp>
        <p:nvGrpSpPr>
          <p:cNvPr id="79879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74-29-9C-E8-FF-55</a:t>
            </a:r>
          </a:p>
        </p:txBody>
      </p:sp>
      <p:sp>
        <p:nvSpPr>
          <p:cNvPr id="79884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390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5045075" y="4921250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79894" name="Group 63"/>
          <p:cNvGrpSpPr>
            <a:grpSpLocks/>
          </p:cNvGrpSpPr>
          <p:nvPr/>
        </p:nvGrpSpPr>
        <p:grpSpPr bwMode="auto">
          <a:xfrm>
            <a:off x="7372350" y="4845050"/>
            <a:ext cx="1558925" cy="460375"/>
            <a:chOff x="4351" y="2786"/>
            <a:chExt cx="982" cy="290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8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6943725" y="4416425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7469188" y="4492625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7073900" y="5811838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7077075" y="5986463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charset="0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6873875" y="5313363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7208838" y="5654675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901" name="Freeform 75"/>
          <p:cNvSpPr>
            <a:spLocks/>
          </p:cNvSpPr>
          <p:nvPr/>
        </p:nvSpPr>
        <p:spPr bwMode="auto">
          <a:xfrm>
            <a:off x="6203950" y="4440238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8307388" y="4073525"/>
            <a:ext cx="35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</a:rPr>
              <a:t>B</a:t>
            </a:r>
          </a:p>
        </p:txBody>
      </p:sp>
      <p:grpSp>
        <p:nvGrpSpPr>
          <p:cNvPr id="79903" name="Group 124"/>
          <p:cNvGrpSpPr>
            <a:grpSpLocks/>
          </p:cNvGrpSpPr>
          <p:nvPr/>
        </p:nvGrpSpPr>
        <p:grpSpPr bwMode="auto">
          <a:xfrm>
            <a:off x="7178675" y="4033838"/>
            <a:ext cx="1009650" cy="854075"/>
            <a:chOff x="7179310" y="4033520"/>
            <a:chExt cx="1009650" cy="855028"/>
          </a:xfrm>
        </p:grpSpPr>
        <p:grpSp>
          <p:nvGrpSpPr>
            <p:cNvPr id="7995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7996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996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-54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79904" name="Group 125"/>
          <p:cNvGrpSpPr>
            <a:grpSpLocks/>
          </p:cNvGrpSpPr>
          <p:nvPr/>
        </p:nvGrpSpPr>
        <p:grpSpPr bwMode="auto">
          <a:xfrm>
            <a:off x="3757613" y="4714875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-54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79948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7995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400" i="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7995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 sz="2400" i="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7995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400" i="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79953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79956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79957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-54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79905" name="Group 126"/>
          <p:cNvGrpSpPr>
            <a:grpSpLocks/>
          </p:cNvGrpSpPr>
          <p:nvPr/>
        </p:nvGrpSpPr>
        <p:grpSpPr bwMode="auto">
          <a:xfrm>
            <a:off x="1482725" y="5313363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79944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79945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9946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sp>
        <p:nvSpPr>
          <p:cNvPr id="5021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502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F65A7359-92E5-4130-A895-3C2BDB63286A}" type="slidenum">
              <a:rPr lang="en-US" sz="1200" i="0" smtClean="0">
                <a:latin typeface="Arial" pitchFamily="34" charset="0"/>
              </a:rPr>
              <a:pPr>
                <a:defRPr/>
              </a:pPr>
              <a:t>52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502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Addressing: routing to another LAN</a:t>
            </a:r>
          </a:p>
        </p:txBody>
      </p:sp>
      <p:sp>
        <p:nvSpPr>
          <p:cNvPr id="50213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R forwards datagram with IP source A, destination B </a:t>
            </a:r>
          </a:p>
        </p:txBody>
      </p:sp>
      <p:sp>
        <p:nvSpPr>
          <p:cNvPr id="50214" name="Rectangle 6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latin typeface="Gill Sans MT" charset="0"/>
                <a:ea typeface="ＭＳ Ｐゴシック" charset="0"/>
              </a:rPr>
              <a:t>R creates link-layer frame with B's MAC address as dest, frame contains A-to-B IP datagram</a:t>
            </a:r>
            <a:endParaRPr lang="en-US" sz="2800" i="0">
              <a:latin typeface="Gill Sans MT" charset="0"/>
              <a:ea typeface="ＭＳ Ｐゴシック" charset="0"/>
            </a:endParaRPr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19888" y="289718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79912" name="Group 64"/>
          <p:cNvGrpSpPr>
            <a:grpSpLocks/>
          </p:cNvGrpSpPr>
          <p:nvPr/>
        </p:nvGrpSpPr>
        <p:grpSpPr bwMode="auto">
          <a:xfrm>
            <a:off x="6226175" y="2454275"/>
            <a:ext cx="2011363" cy="760413"/>
            <a:chOff x="1197" y="1665"/>
            <a:chExt cx="1267" cy="479"/>
          </a:xfrm>
        </p:grpSpPr>
        <p:grpSp>
          <p:nvGrpSpPr>
            <p:cNvPr id="79938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9913" name="Group 70"/>
          <p:cNvGrpSpPr>
            <a:grpSpLocks/>
          </p:cNvGrpSpPr>
          <p:nvPr/>
        </p:nvGrpSpPr>
        <p:grpSpPr bwMode="auto">
          <a:xfrm>
            <a:off x="6350000" y="2705100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5800725" y="2046288"/>
            <a:ext cx="2398713" cy="1519237"/>
            <a:chOff x="931" y="1414"/>
            <a:chExt cx="1511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MAC src: </a:t>
              </a:r>
              <a:r>
                <a:rPr lang="en-US" sz="1200" i="0" smtClean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pPr>
                <a:defRPr/>
              </a:pPr>
              <a:r>
                <a:rPr lang="en-US" sz="1200" i="0" smtClean="0">
                  <a:latin typeface="Arial" charset="0"/>
                </a:rPr>
                <a:t>  MAC dest: </a:t>
              </a:r>
              <a:r>
                <a:rPr lang="en-US" sz="1200" i="0" smtClean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pPr>
                <a:defRPr/>
              </a:pPr>
              <a:endParaRPr lang="en-US" sz="1200" i="0" smtClean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79925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9915" name="Group 92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9917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endParaRPr lang="en-US" sz="1600" i="0" smtClean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latin typeface="Arial" charset="0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79916" name="Picture 15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E5015B19-E677-451A-819E-CBFADB9EE690}" type="slidenum">
              <a:rPr lang="en-US" sz="1200" i="0" smtClean="0">
                <a:latin typeface="Arial" pitchFamily="34" charset="0"/>
              </a:rPr>
              <a:pPr>
                <a:defRPr/>
              </a:pPr>
              <a:t>53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80900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layer, </a:t>
            </a:r>
            <a:r>
              <a:rPr lang="en-US" sz="4000">
                <a:cs typeface="+mj-cs"/>
              </a:rPr>
              <a:t>LAN</a:t>
            </a:r>
            <a:r>
              <a:rPr lang="en-US"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5.3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5.4 </a:t>
            </a:r>
            <a:r>
              <a:rPr lang="en-US" dirty="0" smtClean="0">
                <a:solidFill>
                  <a:srgbClr val="CC0000"/>
                </a:solidFill>
                <a:cs typeface="+mn-cs"/>
              </a:rPr>
              <a:t>LANs</a:t>
            </a:r>
            <a:endParaRPr lang="en-US" dirty="0">
              <a:solidFill>
                <a:srgbClr val="CC0000"/>
              </a:solidFill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>
                <a:solidFill>
                  <a:srgbClr val="CC0000"/>
                </a:solidFill>
              </a:rPr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s</a:t>
            </a:r>
            <a:r>
              <a:rPr lang="en-US" dirty="0" smtClean="0"/>
              <a:t>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VLANS</a:t>
            </a:r>
            <a:endParaRPr lang="en-US" dirty="0"/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5.5</a:t>
            </a:r>
            <a:r>
              <a:rPr lang="en-US" dirty="0" smtClean="0">
                <a:cs typeface="+mn-cs"/>
              </a:rPr>
              <a:t> link </a:t>
            </a:r>
            <a:r>
              <a:rPr lang="en-US" dirty="0">
                <a:cs typeface="+mn-cs"/>
              </a:rPr>
              <a:t>v</a:t>
            </a:r>
            <a:r>
              <a:rPr lang="en-US" dirty="0" smtClean="0">
                <a:cs typeface="+mn-cs"/>
              </a:rPr>
              <a:t>irtualization</a:t>
            </a:r>
            <a:r>
              <a:rPr lang="en-US" dirty="0">
                <a:cs typeface="+mn-cs"/>
              </a:rPr>
              <a:t>: </a:t>
            </a:r>
            <a:r>
              <a:rPr lang="en-US" dirty="0" smtClean="0"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5.6</a:t>
            </a:r>
            <a:r>
              <a:rPr lang="en-US" dirty="0" smtClean="0">
                <a:cs typeface="+mn-cs"/>
              </a:rPr>
              <a:t> data center networking</a:t>
            </a:r>
            <a:endParaRPr lang="en-US" dirty="0"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5.7</a:t>
            </a:r>
            <a:r>
              <a:rPr lang="en-US" dirty="0" smtClean="0">
                <a:cs typeface="+mn-cs"/>
              </a:rPr>
              <a:t> </a:t>
            </a:r>
            <a:r>
              <a:rPr lang="en-US" dirty="0"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AC046FC8-3559-4D57-94A6-276D992A545B}" type="slidenum">
              <a:rPr lang="en-US" sz="1200" i="0" smtClean="0">
                <a:latin typeface="Arial" pitchFamily="34" charset="0"/>
              </a:rPr>
              <a:pPr>
                <a:defRPr/>
              </a:pPr>
              <a:t>54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dominant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wired LAN technology: 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cheap $20 for NIC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first widely used LAN technology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simpler, cheaper than token LANs and ATM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kept up with speed race: 10 Mbps – 10 Gbps </a:t>
            </a:r>
            <a:endParaRPr lang="en-US" smtClean="0">
              <a:ea typeface="ＭＳ Ｐゴシック" pitchFamily="34" charset="-128"/>
            </a:endParaRPr>
          </a:p>
          <a:p>
            <a:pPr>
              <a:defRPr/>
            </a:pP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81926" name="Picture 4" descr="551 metcalfe-en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0" y="3635375"/>
            <a:ext cx="4752975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289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Metcalfe</a:t>
            </a:r>
            <a:r>
              <a:rPr lang="ja-JP" altLang="en-US" sz="180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800" smtClean="0">
                <a:latin typeface="Arial" pitchFamily="34" charset="0"/>
                <a:cs typeface="Arial" pitchFamily="34" charset="0"/>
              </a:rPr>
              <a:t>s Ethernet sketch</a:t>
            </a:r>
            <a:endParaRPr lang="en-US" sz="18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28" name="Picture 24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113" y="877888"/>
            <a:ext cx="197008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9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796925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F18E1F94-CC29-4737-B233-680378831236}" type="slidenum">
              <a:rPr lang="en-US" sz="1200" i="0" smtClean="0">
                <a:latin typeface="Arial" pitchFamily="34" charset="0"/>
              </a:rPr>
              <a:pPr>
                <a:defRPr/>
              </a:pPr>
              <a:t>55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Ethernet: physical topology</a:t>
            </a:r>
            <a:endParaRPr lang="en-US" sz="4000" dirty="0">
              <a:cs typeface="+mj-cs"/>
            </a:endParaRP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bus: </a:t>
            </a:r>
            <a:r>
              <a:rPr lang="en-US" smtClean="0">
                <a:ea typeface="ＭＳ Ｐゴシック" pitchFamily="34" charset="-128"/>
              </a:rPr>
              <a:t>popular 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all nodes in same collision domain (can collide with each other)</a:t>
            </a:r>
          </a:p>
          <a:p>
            <a:pPr>
              <a:lnSpc>
                <a:spcPct val="75000"/>
              </a:lnSpc>
              <a:defRPr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star: </a:t>
            </a:r>
            <a:r>
              <a:rPr lang="en-US" smtClean="0">
                <a:ea typeface="ＭＳ Ｐゴシック" pitchFamily="34" charset="-128"/>
              </a:rPr>
              <a:t>prevails today</a:t>
            </a:r>
          </a:p>
          <a:p>
            <a:pPr lvl="1"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active 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switch</a:t>
            </a: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>
                <a:ea typeface="ＭＳ Ｐゴシック" pitchFamily="34" charset="-128"/>
              </a:rPr>
              <a:t>each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spoke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runs a (separate) Ethernet protocol (nodes do not collide with each other)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smtClean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 smtClean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82966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83007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8300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301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-54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82967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-54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83004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83005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3006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82968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8300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8300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300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82969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82996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82997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998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82970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8299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8299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99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-54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82971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-54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82988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82989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990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82972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8298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8298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98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-54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82974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829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9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82975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82978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8297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98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AD5D3728-449A-4282-ACE0-F1CA46FF9C34}" type="slidenum">
              <a:rPr lang="en-US" sz="1200" i="0" smtClean="0">
                <a:latin typeface="Arial" pitchFamily="34" charset="0"/>
              </a:rPr>
              <a:pPr>
                <a:defRPr/>
              </a:pPr>
              <a:t>56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sending </a:t>
            </a:r>
            <a:r>
              <a:rPr lang="en-US" dirty="0">
                <a:cs typeface="+mn-cs"/>
              </a:rPr>
              <a:t>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cs typeface="+mn-cs"/>
              </a:rPr>
              <a:t>Ethernet frame</a:t>
            </a:r>
          </a:p>
          <a:p>
            <a:pPr>
              <a:buFont typeface="Wingdings" charset="0"/>
              <a:buChar char="v"/>
              <a:defRPr/>
            </a:pPr>
            <a:endParaRPr lang="en-US" sz="2400" b="1" dirty="0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 sz="2400" b="1" dirty="0"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  <a:cs typeface="+mn-cs"/>
              </a:rPr>
              <a:t>preamble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: 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7 bytes with pattern 10101010 followed by one byte with pattern 10101011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 used to synchronize receiver, sender clock rates</a:t>
            </a:r>
          </a:p>
        </p:txBody>
      </p:sp>
      <p:pic>
        <p:nvPicPr>
          <p:cNvPr id="83974" name="Picture 19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250" y="881063"/>
            <a:ext cx="5942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3975" name="Group 51"/>
          <p:cNvGrpSpPr>
            <a:grpSpLocks/>
          </p:cNvGrpSpPr>
          <p:nvPr/>
        </p:nvGrpSpPr>
        <p:grpSpPr bwMode="auto">
          <a:xfrm>
            <a:off x="1516063" y="2373313"/>
            <a:ext cx="6291262" cy="993775"/>
            <a:chOff x="940711" y="4902593"/>
            <a:chExt cx="6291001" cy="992895"/>
          </a:xfrm>
        </p:grpSpPr>
        <p:sp>
          <p:nvSpPr>
            <p:cNvPr id="83976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3977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r-FR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3983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address</a:t>
              </a:r>
            </a:p>
          </p:txBody>
        </p:sp>
        <p:sp>
          <p:nvSpPr>
            <p:cNvPr id="83984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address</a:t>
              </a:r>
            </a:p>
          </p:txBody>
        </p:sp>
        <p:sp>
          <p:nvSpPr>
            <p:cNvPr id="83985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 (payload)</a:t>
              </a:r>
            </a:p>
          </p:txBody>
        </p:sp>
        <p:sp>
          <p:nvSpPr>
            <p:cNvPr id="83986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CRC</a:t>
              </a:r>
            </a:p>
          </p:txBody>
        </p:sp>
        <p:sp>
          <p:nvSpPr>
            <p:cNvPr id="83987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preamble</a:t>
              </a:r>
            </a:p>
          </p:txBody>
        </p:sp>
        <p:sp>
          <p:nvSpPr>
            <p:cNvPr id="83988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type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981CD224-2FC8-4E68-87CB-CDC84D5BDE84}" type="slidenum">
              <a:rPr lang="en-US" sz="1200" i="0" smtClean="0">
                <a:latin typeface="Arial" pitchFamily="34" charset="0"/>
              </a:rPr>
              <a:pPr>
                <a:defRPr/>
              </a:pPr>
              <a:t>57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8272463" cy="3789363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addresses: </a:t>
            </a:r>
            <a:r>
              <a:rPr lang="en-US" dirty="0">
                <a:cs typeface="+mn-cs"/>
              </a:rPr>
              <a:t>6 </a:t>
            </a:r>
            <a:r>
              <a:rPr lang="en-US" dirty="0" smtClean="0">
                <a:cs typeface="+mn-cs"/>
              </a:rPr>
              <a:t>byte source, destination MAC addresses</a:t>
            </a:r>
            <a:endParaRPr lang="en-US" dirty="0"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otherwise, adapter discards frame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type: </a:t>
            </a:r>
            <a:r>
              <a:rPr lang="en-US" dirty="0">
                <a:cs typeface="+mn-cs"/>
              </a:rPr>
              <a:t>indicates higher layer protocol (mostly IP but others possible, e.g., Novell IPX, AppleTalk)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CRC: </a:t>
            </a:r>
            <a:r>
              <a:rPr lang="en-US" dirty="0" smtClean="0">
                <a:cs typeface="+mn-cs"/>
              </a:rPr>
              <a:t>cyclic redundancy check </a:t>
            </a:r>
            <a:r>
              <a:rPr lang="en-US" dirty="0">
                <a:cs typeface="+mn-cs"/>
              </a:rPr>
              <a:t>at </a:t>
            </a:r>
            <a:r>
              <a:rPr lang="en-US" dirty="0" smtClean="0">
                <a:cs typeface="+mn-cs"/>
              </a:rPr>
              <a:t>receiver</a:t>
            </a:r>
            <a:endParaRPr lang="en-US" dirty="0"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error detected: frame </a:t>
            </a:r>
            <a:r>
              <a:rPr lang="en-US" dirty="0"/>
              <a:t>is </a:t>
            </a:r>
            <a:r>
              <a:rPr lang="en-US" dirty="0" smtClean="0"/>
              <a:t>dropped</a:t>
            </a:r>
            <a:endParaRPr lang="en-US" dirty="0"/>
          </a:p>
        </p:txBody>
      </p:sp>
      <p:pic>
        <p:nvPicPr>
          <p:cNvPr id="84998" name="Picture 1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200" y="10191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4999" name="Group 8"/>
          <p:cNvGrpSpPr>
            <a:grpSpLocks/>
          </p:cNvGrpSpPr>
          <p:nvPr/>
        </p:nvGrpSpPr>
        <p:grpSpPr bwMode="auto">
          <a:xfrm>
            <a:off x="1412875" y="5040313"/>
            <a:ext cx="6291263" cy="993775"/>
            <a:chOff x="940711" y="4902593"/>
            <a:chExt cx="6291001" cy="992895"/>
          </a:xfrm>
        </p:grpSpPr>
        <p:sp>
          <p:nvSpPr>
            <p:cNvPr id="85000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5001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r-FR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5007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address</a:t>
              </a:r>
            </a:p>
          </p:txBody>
        </p:sp>
        <p:sp>
          <p:nvSpPr>
            <p:cNvPr id="85008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address</a:t>
              </a:r>
            </a:p>
          </p:txBody>
        </p:sp>
        <p:sp>
          <p:nvSpPr>
            <p:cNvPr id="85009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 (payload)</a:t>
              </a:r>
            </a:p>
          </p:txBody>
        </p:sp>
        <p:sp>
          <p:nvSpPr>
            <p:cNvPr id="85010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CRC</a:t>
              </a:r>
            </a:p>
          </p:txBody>
        </p:sp>
        <p:sp>
          <p:nvSpPr>
            <p:cNvPr id="85011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preamble</a:t>
              </a:r>
            </a:p>
          </p:txBody>
        </p:sp>
        <p:sp>
          <p:nvSpPr>
            <p:cNvPr id="85012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type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29CEFBF9-5DBB-4EC5-ABBA-EB602A2C1E22}" type="slidenum">
              <a:rPr lang="en-US" sz="1200" i="0" smtClean="0">
                <a:latin typeface="Arial" pitchFamily="34" charset="0"/>
              </a:rPr>
              <a:pPr>
                <a:defRPr/>
              </a:pPr>
              <a:t>58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connectionless: </a:t>
            </a:r>
            <a:r>
              <a:rPr lang="en-US" smtClean="0">
                <a:ea typeface="ＭＳ Ｐゴシック" pitchFamily="34" charset="-128"/>
              </a:rPr>
              <a:t>no handshaking between sending and receiving NICs </a:t>
            </a:r>
          </a:p>
          <a:p>
            <a:pPr>
              <a:defRPr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unreliable: </a:t>
            </a:r>
            <a:r>
              <a:rPr lang="en-US" smtClean="0">
                <a:ea typeface="ＭＳ Ｐゴシック" pitchFamily="34" charset="-128"/>
              </a:rPr>
              <a:t>receiving NIC doesnt send acks or nacks to sending NIC</a:t>
            </a:r>
          </a:p>
          <a:p>
            <a:pPr lvl="1">
              <a:defRPr/>
            </a:pPr>
            <a:r>
              <a:rPr lang="en-US" sz="2800" smtClean="0">
                <a:ea typeface="ＭＳ Ｐゴシック" pitchFamily="34" charset="-128"/>
              </a:rPr>
              <a:t>data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Ethernet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MAC protocol: unslotted </a:t>
            </a:r>
            <a:r>
              <a:rPr lang="en-US" altLang="ja-JP" i="1" smtClean="0">
                <a:solidFill>
                  <a:srgbClr val="CC0000"/>
                </a:solidFill>
                <a:ea typeface="ＭＳ Ｐゴシック" pitchFamily="34" charset="-128"/>
              </a:rPr>
              <a:t>CSMA/CD wth binary backoff</a:t>
            </a:r>
            <a:endParaRPr lang="en-US" i="1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pic>
        <p:nvPicPr>
          <p:cNvPr id="86022" name="Picture 1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01917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E5E367E6-104B-452C-B7CF-9B4E7BFD0BAD}" type="slidenum">
              <a:rPr lang="en-US" sz="1200" i="0" smtClean="0">
                <a:latin typeface="Arial" pitchFamily="34" charset="0"/>
              </a:rPr>
              <a:pPr>
                <a:defRPr/>
              </a:pPr>
              <a:t>59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>
                <a:cs typeface="+mj-cs"/>
              </a:rPr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many</a:t>
            </a:r>
            <a:r>
              <a:rPr lang="en-US">
                <a:solidFill>
                  <a:srgbClr val="CC0000"/>
                </a:solidFill>
                <a:cs typeface="+mn-cs"/>
              </a:rPr>
              <a:t> </a:t>
            </a:r>
            <a:r>
              <a:rPr lang="en-US">
                <a:cs typeface="+mn-cs"/>
              </a:rPr>
              <a:t>different Ethernet standards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/>
              <a:t>common MAC protocol and frame format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/>
              <a:t>different speeds: 2 Mbps, 10 Mbps, 100 Mbps, 1Gbps, 10G bps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/>
              <a:t>different physical layer media: fiber, cable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endParaRPr lang="en-US" sz="3200">
              <a:cs typeface="+mn-cs"/>
            </a:endParaRPr>
          </a:p>
        </p:txBody>
      </p:sp>
      <p:sp>
        <p:nvSpPr>
          <p:cNvPr id="87046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87047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smtClean="0">
                  <a:latin typeface="Arial" charset="0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smtClean="0">
                  <a:latin typeface="Arial" charset="0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smtClean="0">
                  <a:latin typeface="Arial" charset="0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smtClean="0">
                  <a:latin typeface="Arial" charset="0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smtClean="0">
                  <a:latin typeface="Arial" charset="0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smtClean="0">
                <a:latin typeface="Arial" charset="0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smtClean="0">
                <a:latin typeface="Arial" charset="0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latin typeface="Arial" charset="0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latin typeface="Arial" charset="0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latin typeface="Arial" charset="0"/>
              </a:rPr>
              <a:t>100BASE-FX</a:t>
            </a:r>
          </a:p>
        </p:txBody>
      </p:sp>
      <p:sp>
        <p:nvSpPr>
          <p:cNvPr id="87054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latin typeface="Arial" charset="0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latin typeface="Arial" charset="0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latin typeface="Arial" charset="0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5681663" y="4743450"/>
            <a:ext cx="2768600" cy="1565275"/>
            <a:chOff x="3579" y="2988"/>
            <a:chExt cx="1744" cy="986"/>
          </a:xfrm>
        </p:grpSpPr>
        <p:sp>
          <p:nvSpPr>
            <p:cNvPr id="87064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3689350" y="4733925"/>
            <a:ext cx="3303588" cy="1874838"/>
            <a:chOff x="2324" y="2982"/>
            <a:chExt cx="2081" cy="1181"/>
          </a:xfrm>
        </p:grpSpPr>
        <p:sp>
          <p:nvSpPr>
            <p:cNvPr id="87061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  <p:pic>
        <p:nvPicPr>
          <p:cNvPr id="87060" name="Picture 1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625" y="86201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D685B104-05D4-41E6-B5D6-762A71EB8428}" type="slidenum">
              <a:rPr lang="en-US" sz="1200" i="0" smtClean="0">
                <a:latin typeface="Arial" pitchFamily="34" charset="0"/>
              </a:rPr>
              <a:pPr>
                <a:defRPr/>
              </a:pPr>
              <a:t>6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32772" name="Picture 4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10414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framing, link access:</a:t>
            </a:r>
            <a:r>
              <a:rPr lang="en-US" sz="3200" smtClean="0">
                <a:ea typeface="ＭＳ Ｐゴシック" pitchFamily="34" charset="-128"/>
              </a:rPr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channel access if shared medium</a:t>
            </a:r>
          </a:p>
          <a:p>
            <a:pPr lvl="1">
              <a:lnSpc>
                <a:spcPct val="75000"/>
              </a:lnSpc>
              <a:defRPr/>
            </a:pP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MAC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addresses used in frame headers to identify source, dest 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different from IP address!</a:t>
            </a:r>
          </a:p>
          <a:p>
            <a:pPr>
              <a:lnSpc>
                <a:spcPct val="75000"/>
              </a:lnSpc>
              <a:defRPr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reliable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we learned how to do this already (chapter 3)!</a:t>
            </a:r>
          </a:p>
          <a:p>
            <a:pPr lvl="1"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seldom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smtClean="0">
                <a:ea typeface="ＭＳ Ｐゴシック" pitchFamily="34" charset="-128"/>
              </a:rPr>
              <a:t>wireless links: high error rates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sz="2400" smtClean="0">
                <a:ea typeface="ＭＳ Ｐゴシック" pitchFamily="34" charset="-128"/>
              </a:rPr>
              <a:t> why both link-level and end-end reliability?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CB87BFE2-60AE-4724-B6A3-49211E76C93A}" type="slidenum">
              <a:rPr lang="en-US" sz="1200" i="0" smtClean="0">
                <a:latin typeface="Arial" pitchFamily="34" charset="0"/>
              </a:rPr>
              <a:pPr>
                <a:defRPr/>
              </a:pPr>
              <a:t>60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88068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layer, </a:t>
            </a:r>
            <a:r>
              <a:rPr lang="en-US" sz="4000">
                <a:cs typeface="+mj-cs"/>
              </a:rPr>
              <a:t>LAN</a:t>
            </a:r>
            <a:r>
              <a:rPr lang="en-US"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5.3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5.4 </a:t>
            </a:r>
            <a:r>
              <a:rPr lang="en-US" dirty="0" smtClean="0">
                <a:solidFill>
                  <a:srgbClr val="CC0000"/>
                </a:solidFill>
                <a:cs typeface="+mn-cs"/>
              </a:rPr>
              <a:t>LANs</a:t>
            </a:r>
            <a:endParaRPr lang="en-US" dirty="0">
              <a:solidFill>
                <a:srgbClr val="CC0000"/>
              </a:solidFill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</a:rPr>
              <a:t>s</a:t>
            </a:r>
            <a:r>
              <a:rPr lang="en-US" dirty="0" smtClean="0">
                <a:solidFill>
                  <a:srgbClr val="CC0000"/>
                </a:solidFill>
              </a:rPr>
              <a:t>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>
                <a:solidFill>
                  <a:srgbClr val="CC0000"/>
                </a:solidFill>
              </a:rPr>
              <a:t>VLANS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5.5</a:t>
            </a:r>
            <a:r>
              <a:rPr lang="en-US" dirty="0" smtClean="0">
                <a:cs typeface="+mn-cs"/>
              </a:rPr>
              <a:t> link </a:t>
            </a:r>
            <a:r>
              <a:rPr lang="en-US" dirty="0">
                <a:cs typeface="+mn-cs"/>
              </a:rPr>
              <a:t>v</a:t>
            </a:r>
            <a:r>
              <a:rPr lang="en-US" dirty="0" smtClean="0">
                <a:cs typeface="+mn-cs"/>
              </a:rPr>
              <a:t>irtualization</a:t>
            </a:r>
            <a:r>
              <a:rPr lang="en-US" dirty="0">
                <a:cs typeface="+mn-cs"/>
              </a:rPr>
              <a:t>: </a:t>
            </a:r>
            <a:r>
              <a:rPr lang="en-US" dirty="0" smtClean="0"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5.6</a:t>
            </a:r>
            <a:r>
              <a:rPr lang="en-US" dirty="0" smtClean="0">
                <a:cs typeface="+mn-cs"/>
              </a:rPr>
              <a:t> data center networking</a:t>
            </a:r>
            <a:endParaRPr lang="en-US" dirty="0"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5.7</a:t>
            </a:r>
            <a:r>
              <a:rPr lang="en-US" dirty="0" smtClean="0">
                <a:cs typeface="+mn-cs"/>
              </a:rPr>
              <a:t> </a:t>
            </a:r>
            <a:r>
              <a:rPr lang="en-US" dirty="0"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8D6BF7B3-665E-48FE-B7CF-97E5D2523390}" type="slidenum">
              <a:rPr lang="en-US" sz="1200" i="0" smtClean="0">
                <a:latin typeface="Arial" pitchFamily="34" charset="0"/>
              </a:rPr>
              <a:pPr>
                <a:defRPr/>
              </a:pPr>
              <a:t>61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4640262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link-layer device: takes an 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active</a:t>
            </a: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 role</a:t>
            </a:r>
          </a:p>
          <a:p>
            <a:pPr lvl="1">
              <a:defRPr/>
            </a:pPr>
            <a:r>
              <a:rPr lang="en-US" sz="2800" smtClean="0">
                <a:ea typeface="ＭＳ Ｐゴシック" pitchFamily="34" charset="-128"/>
              </a:rPr>
              <a:t>store, forward Ethernet frames</a:t>
            </a:r>
          </a:p>
          <a:p>
            <a:pPr lvl="1">
              <a:defRPr/>
            </a:pPr>
            <a:r>
              <a:rPr lang="en-US" sz="2800" smtClean="0">
                <a:ea typeface="ＭＳ Ｐゴシック" pitchFamily="34" charset="-128"/>
              </a:rPr>
              <a:t>examine incoming frame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smtClean="0">
                <a:ea typeface="ＭＳ Ｐゴシック" pitchFamily="34" charset="-128"/>
              </a:rPr>
              <a:t>s MAC address, </a:t>
            </a:r>
            <a:r>
              <a:rPr lang="en-US" altLang="ja-JP" sz="2800" smtClean="0">
                <a:solidFill>
                  <a:srgbClr val="CC0000"/>
                </a:solidFill>
                <a:ea typeface="ＭＳ Ｐゴシック" pitchFamily="34" charset="-128"/>
              </a:rPr>
              <a:t>selectively</a:t>
            </a:r>
            <a:r>
              <a:rPr lang="en-US" altLang="ja-JP" sz="2800" smtClean="0">
                <a:ea typeface="ＭＳ Ｐゴシック" pitchFamily="34" charset="-128"/>
              </a:rPr>
              <a:t> forward  frame to one-or-more outgoing links when frame is to be forwarded on segment, uses CSMA/CD to access segment</a:t>
            </a:r>
          </a:p>
          <a:p>
            <a:pPr>
              <a:defRPr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transparent</a:t>
            </a:r>
          </a:p>
          <a:p>
            <a:pPr lvl="1">
              <a:defRPr/>
            </a:pPr>
            <a:r>
              <a:rPr lang="en-US" sz="2800" smtClean="0">
                <a:ea typeface="ＭＳ Ｐゴシック" pitchFamily="34" charset="-128"/>
              </a:rPr>
              <a:t>hosts are unaware of presence of switches</a:t>
            </a:r>
          </a:p>
          <a:p>
            <a:pPr>
              <a:defRPr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plug-and-play, self-learning</a:t>
            </a:r>
          </a:p>
          <a:p>
            <a:pPr lvl="1">
              <a:defRPr/>
            </a:pPr>
            <a:r>
              <a:rPr lang="en-US" sz="2800" smtClean="0">
                <a:ea typeface="ＭＳ Ｐゴシック" pitchFamily="34" charset="-128"/>
              </a:rPr>
              <a:t>switches do not need to be configured</a:t>
            </a:r>
          </a:p>
          <a:p>
            <a:pPr>
              <a:defRPr/>
            </a:pP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89094" name="Picture 24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7CB65A01-D61F-4325-9C35-4BB0E018F8D4}" type="slidenum">
              <a:rPr lang="en-US" sz="1200" i="0" smtClean="0">
                <a:latin typeface="Arial" pitchFamily="34" charset="0"/>
              </a:rPr>
              <a:pPr>
                <a:defRPr/>
              </a:pPr>
              <a:t>62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Switch: </a:t>
            </a:r>
            <a:r>
              <a:rPr lang="en-US" sz="3600" i="1">
                <a:cs typeface="+mj-cs"/>
              </a:rPr>
              <a:t>multiple</a:t>
            </a:r>
            <a:r>
              <a:rPr lang="en-US" sz="3600">
                <a:cs typeface="+mj-cs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switches buffer packets</a:t>
            </a:r>
          </a:p>
          <a:p>
            <a:pPr>
              <a:lnSpc>
                <a:spcPct val="90000"/>
              </a:lnSpc>
              <a:defRPr/>
            </a:pPr>
            <a:r>
              <a:rPr lang="en-US" sz="2400" smtClean="0">
                <a:ea typeface="ＭＳ Ｐゴシック" pitchFamily="34" charset="-128"/>
              </a:rPr>
              <a:t>Ethernet protocol used on </a:t>
            </a:r>
            <a:r>
              <a:rPr lang="en-US" sz="2400" i="1" smtClean="0">
                <a:ea typeface="ＭＳ Ｐゴシック" pitchFamily="34" charset="-128"/>
              </a:rPr>
              <a:t>each</a:t>
            </a:r>
            <a:r>
              <a:rPr lang="en-US" sz="2400" smtClean="0">
                <a:ea typeface="ＭＳ Ｐゴシック" pitchFamily="34" charset="-128"/>
              </a:rPr>
              <a:t> incoming link, but no collisions; full duplex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switching: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A-to-A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 and B-to-B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 can transmit simultaneously, without collisions </a:t>
            </a:r>
            <a:endParaRPr lang="en-US" sz="2400" smtClean="0">
              <a:ea typeface="ＭＳ Ｐゴシック" pitchFamily="34" charset="-128"/>
            </a:endParaRPr>
          </a:p>
        </p:txBody>
      </p:sp>
      <p:grpSp>
        <p:nvGrpSpPr>
          <p:cNvPr id="90118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(</a:t>
              </a:r>
              <a:r>
                <a:rPr lang="en-US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smtClean="0">
                  <a:latin typeface="Arial" charset="0"/>
                  <a:cs typeface="Arial" charset="0"/>
                </a:rPr>
                <a:t>)</a:t>
              </a:r>
              <a:r>
                <a:rPr lang="en-US" i="0" smtClean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90121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800" i="0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ja-JP" altLang="en-US" sz="1800" i="0" smtClean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sz="1800" i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800" i="0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ja-JP" altLang="en-US" sz="1800" i="0" smtClean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sz="1800" i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800" i="0" smtClean="0"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ja-JP" altLang="en-US" sz="1800" i="0" smtClean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sz="1800" i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90132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90167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90168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0169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tr-TR"/>
                  </a:p>
                </p:txBody>
              </p:sp>
            </p:grpSp>
          </p:grpSp>
          <p:grpSp>
            <p:nvGrpSpPr>
              <p:cNvPr id="90133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90162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90164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0165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tr-TR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0135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90160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0161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grpSp>
            <p:nvGrpSpPr>
              <p:cNvPr id="90136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90157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90158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0159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tr-TR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90138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90153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90154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0155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tr-TR"/>
                  </a:p>
                </p:txBody>
              </p:sp>
            </p:grpSp>
          </p:grpSp>
          <p:grpSp>
            <p:nvGrpSpPr>
              <p:cNvPr id="90139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90148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90150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0151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tr-TR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90119" name="Picture 6" descr="underline_bas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288" y="962025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0DF9D636-F7F1-4729-97D2-0B6DA3169753}" type="slidenum">
              <a:rPr lang="en-US" sz="1200" i="0" smtClean="0">
                <a:latin typeface="Arial" pitchFamily="34" charset="0"/>
              </a:rPr>
              <a:pPr>
                <a:defRPr/>
              </a:pPr>
              <a:t>63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Switch </a:t>
            </a:r>
            <a:r>
              <a:rPr lang="en-US" sz="3600" dirty="0" smtClean="0">
                <a:cs typeface="+mj-cs"/>
              </a:rPr>
              <a:t>forwarding table</a:t>
            </a:r>
            <a:endParaRPr lang="en-US" sz="3600" dirty="0">
              <a:cs typeface="+mj-cs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pitchFamily="2" charset="2"/>
              <a:buNone/>
              <a:defRPr/>
            </a:pPr>
            <a:r>
              <a:rPr lang="en-US" i="1" u="sng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how does switch know A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 reachable via interface 4, B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 reachable via interface 5?</a:t>
            </a:r>
            <a:endParaRPr lang="en-US" smtClean="0">
              <a:ea typeface="ＭＳ Ｐゴシック" pitchFamily="34" charset="-128"/>
            </a:endParaRPr>
          </a:p>
        </p:txBody>
      </p:sp>
      <p:grpSp>
        <p:nvGrpSpPr>
          <p:cNvPr id="91142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(</a:t>
              </a:r>
              <a:r>
                <a:rPr lang="en-US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smtClean="0">
                  <a:latin typeface="Arial" charset="0"/>
                  <a:cs typeface="Arial" charset="0"/>
                </a:rPr>
                <a:t>)</a:t>
              </a:r>
              <a:r>
                <a:rPr lang="en-US" i="0" smtClean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91147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800" i="0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ja-JP" altLang="en-US" sz="1800" i="0" smtClean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sz="1800" i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800" i="0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ja-JP" altLang="en-US" sz="1800" i="0" smtClean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sz="1800" i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800" i="0" smtClean="0"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ja-JP" altLang="en-US" sz="1800" i="0" smtClean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sz="1800" i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91158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91193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91194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1195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tr-TR"/>
                  </a:p>
                </p:txBody>
              </p:sp>
            </p:grpSp>
          </p:grpSp>
          <p:grpSp>
            <p:nvGrpSpPr>
              <p:cNvPr id="91159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91188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91190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1191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tr-TR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1161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9118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118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grpSp>
            <p:nvGrpSpPr>
              <p:cNvPr id="91162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91183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91184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1185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tr-TR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91164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91179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91180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1181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tr-TR"/>
                  </a:p>
                </p:txBody>
              </p:sp>
            </p:grpSp>
          </p:grpSp>
          <p:grpSp>
            <p:nvGrpSpPr>
              <p:cNvPr id="91165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91174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91176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1177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tr-TR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8" y="2566988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u="sng" dirty="0" smtClean="0">
                <a:solidFill>
                  <a:srgbClr val="CC0000"/>
                </a:solidFill>
              </a:rPr>
              <a:t>A:</a:t>
            </a:r>
            <a:r>
              <a:rPr lang="en-US" dirty="0" smtClean="0">
                <a:solidFill>
                  <a:srgbClr val="CC0000"/>
                </a:solidFill>
              </a:rPr>
              <a:t>  </a:t>
            </a:r>
            <a:r>
              <a:rPr lang="en-US" dirty="0" smtClean="0"/>
              <a:t>each switch has a </a:t>
            </a:r>
            <a:r>
              <a:rPr lang="en-US" dirty="0" smtClean="0">
                <a:solidFill>
                  <a:srgbClr val="CC0000"/>
                </a:solidFill>
              </a:rPr>
              <a:t>switch table,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(MAC address of host, interface to reach host,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looks like a routing table!</a:t>
            </a:r>
          </a:p>
        </p:txBody>
      </p:sp>
      <p:pic>
        <p:nvPicPr>
          <p:cNvPr id="91144" name="Picture 22" descr="underline_base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5625" y="89852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u="sng" dirty="0" smtClean="0">
                <a:solidFill>
                  <a:srgbClr val="CC0000"/>
                </a:solidFill>
              </a:rPr>
              <a:t>Q: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/>
              <a:t>how are entries created, maintained in switch table?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 smtClean="0"/>
              <a:t>something like a routing protocol?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 i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ja-JP" altLang="en-US" sz="1800" i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ja-JP" altLang="en-US" sz="1800" i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2199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223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9223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223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grpSp>
          <p:nvGrpSpPr>
            <p:cNvPr id="92200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9222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9223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223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92202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922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2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2203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2224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9222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222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92205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222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9222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222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grpSp>
          <p:nvGrpSpPr>
            <p:cNvPr id="92206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9221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9221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221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E663AA08-A27C-44DA-A84F-24CA09DC02BD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64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switch</a:t>
            </a:r>
            <a:r>
              <a:rPr lang="en-US" sz="240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learns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which hosts can be reached through which interfaces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when frame received, switch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learns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 location of sender: incoming LAN segment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Dest: A</a:t>
              </a:r>
              <a:r>
                <a:rPr lang="ja-JP" altLang="en-US" sz="1600" i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600" i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92172" name="Picture 21" descr="underline_base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1800" y="898525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1AD60870-A5F9-4C9C-9A43-94D225FC349B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65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370013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when  </a:t>
            </a:r>
            <a:r>
              <a:rPr lang="en-US" dirty="0">
                <a:cs typeface="+mn-cs"/>
              </a:rPr>
              <a:t>frame </a:t>
            </a:r>
            <a:r>
              <a:rPr lang="en-US" dirty="0" smtClean="0">
                <a:cs typeface="+mn-cs"/>
              </a:rPr>
              <a:t>received at switch:</a:t>
            </a:r>
            <a:r>
              <a:rPr lang="en-US" dirty="0">
                <a:cs typeface="+mn-cs"/>
              </a:rPr>
              <a:t/>
            </a:r>
            <a:br>
              <a:rPr lang="en-US" dirty="0">
                <a:cs typeface="+mn-cs"/>
              </a:rPr>
            </a:br>
            <a:endParaRPr lang="en-US" dirty="0"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record </a:t>
            </a:r>
            <a:r>
              <a:rPr lang="en-US" dirty="0" smtClean="0"/>
              <a:t>incoming link, MAC address of sending </a:t>
            </a:r>
            <a:r>
              <a:rPr lang="en-US" dirty="0"/>
              <a:t>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2. index switch table using MAC </a:t>
            </a:r>
            <a:r>
              <a:rPr lang="en-US" dirty="0" smtClean="0"/>
              <a:t>destination </a:t>
            </a:r>
            <a:r>
              <a:rPr lang="en-US" dirty="0"/>
              <a:t>address</a:t>
            </a:r>
            <a:endParaRPr lang="en-US" b="1" dirty="0">
              <a:solidFill>
                <a:schemeClr val="accent2"/>
              </a:solidFill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3. if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entry found for destination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000099"/>
                </a:solidFill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</a:rPr>
              <a:t>     </a:t>
            </a:r>
            <a:r>
              <a:rPr lang="en-US" dirty="0">
                <a:solidFill>
                  <a:srgbClr val="000099"/>
                </a:solidFill>
              </a:rPr>
              <a:t>if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 smtClean="0"/>
              <a:t>destination </a:t>
            </a:r>
            <a:r>
              <a:rPr lang="en-US" dirty="0"/>
              <a:t>on segment from which frame arrived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olidFill>
                  <a:srgbClr val="000099"/>
                </a:solidFill>
              </a:rPr>
              <a:t>then</a:t>
            </a:r>
            <a:r>
              <a:rPr lang="en-US" dirty="0"/>
              <a:t> drop </a:t>
            </a:r>
            <a:r>
              <a:rPr lang="en-US" dirty="0" smtClean="0"/>
              <a:t>frame</a:t>
            </a: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           </a:t>
            </a:r>
            <a:r>
              <a:rPr lang="en-US" dirty="0">
                <a:solidFill>
                  <a:srgbClr val="000099"/>
                </a:solidFill>
              </a:rPr>
              <a:t>else</a:t>
            </a:r>
            <a:r>
              <a:rPr lang="en-US" dirty="0"/>
              <a:t> forward </a:t>
            </a:r>
            <a:r>
              <a:rPr lang="en-US" dirty="0" smtClean="0"/>
              <a:t>frame </a:t>
            </a:r>
            <a:r>
              <a:rPr lang="en-US" dirty="0"/>
              <a:t>on interface </a:t>
            </a:r>
            <a:r>
              <a:rPr lang="en-US" dirty="0" smtClean="0"/>
              <a:t>indicated by entry</a:t>
            </a: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     </a:t>
            </a:r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dirty="0">
                <a:solidFill>
                  <a:srgbClr val="000099"/>
                </a:solidFill>
              </a:rPr>
              <a:t>}</a:t>
            </a:r>
            <a:r>
              <a:rPr lang="en-US" b="1" dirty="0">
                <a:solidFill>
                  <a:schemeClr val="accent2"/>
                </a:solidFill>
              </a:rPr>
              <a:t>   </a:t>
            </a: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      </a:t>
            </a:r>
            <a:r>
              <a:rPr lang="en-US" dirty="0">
                <a:solidFill>
                  <a:srgbClr val="000099"/>
                </a:solidFill>
              </a:rPr>
              <a:t>else</a:t>
            </a:r>
            <a:r>
              <a:rPr lang="en-US" dirty="0"/>
              <a:t> </a:t>
            </a:r>
            <a:r>
              <a:rPr lang="en-US" dirty="0" smtClean="0"/>
              <a:t>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                interface */</a:t>
            </a:r>
            <a:endParaRPr lang="en-US" dirty="0"/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</a:rPr>
              <a:t>  </a:t>
            </a:r>
          </a:p>
        </p:txBody>
      </p:sp>
      <p:pic>
        <p:nvPicPr>
          <p:cNvPr id="93190" name="Picture 17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13" y="841375"/>
            <a:ext cx="6856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 i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ja-JP" altLang="en-US" sz="1800" i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ja-JP" altLang="en-US" sz="1800" i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4284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431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9432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432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grpSp>
          <p:nvGrpSpPr>
            <p:cNvPr id="94285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9431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9431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431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94287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943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43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4288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4309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94310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4311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94290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430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9430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430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grpSp>
          <p:nvGrpSpPr>
            <p:cNvPr id="94291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9430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9430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430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87BB7B01-448A-4D08-A3E6-6BEE87AFDD7D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66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Dest: A</a:t>
              </a:r>
              <a:r>
                <a:rPr lang="ja-JP" altLang="en-US" sz="1600" i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600" i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i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>
                <a:ea typeface="ＭＳ Ｐゴシック" pitchFamily="34" charset="-128"/>
              </a:rPr>
              <a:t>frame destination, A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, locaton unknown:</a:t>
            </a:r>
            <a:endParaRPr lang="en-US" i="1" smtClean="0">
              <a:ea typeface="ＭＳ Ｐゴシック" pitchFamily="34" charset="-128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349625" y="1847850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 smtClean="0">
                <a:solidFill>
                  <a:srgbClr val="CC0000"/>
                </a:solidFill>
                <a:latin typeface="Gill Sans MT" charset="0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 i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A</a:t>
              </a:r>
              <a:endParaRPr lang="en-US" sz="1800" i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charset="0"/>
              <a:ea typeface="ＭＳ Ｐゴシック" charset="0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sz="18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8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58813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on just one link</a:t>
            </a:r>
          </a:p>
        </p:txBody>
      </p:sp>
      <p:pic>
        <p:nvPicPr>
          <p:cNvPr id="94230" name="Picture 18" descr="underline_base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975" y="900113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7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-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5FC425AC-B16F-489B-AF40-56761360179B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67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switches can be connected together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690563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Q: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sending from A to G - how does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1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know to forward frame destined to F via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4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and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3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A:</a:t>
            </a:r>
            <a:r>
              <a:rPr lang="en-US" sz="2800" i="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self learning! (works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exactly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the same as in single-switch case!)</a:t>
            </a:r>
          </a:p>
        </p:txBody>
      </p:sp>
      <p:grpSp>
        <p:nvGrpSpPr>
          <p:cNvPr id="95239" name="Group 1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5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5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6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95288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952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52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5289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952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529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5290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952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529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pic>
          <p:nvPicPr>
            <p:cNvPr id="6866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1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95261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9527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528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5262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9527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527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5263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9527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527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5264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9527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527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5265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9527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527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5266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9526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527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pic>
          <p:nvPicPr>
            <p:cNvPr id="6864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95241" name="Picture 20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950" y="798513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2E26CAFF-BE7A-4851-9F6C-23A0107391CE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68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Self-learning multi-switch example</a:t>
            </a:r>
            <a:endParaRPr lang="en-US"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cs typeface="+mn-cs"/>
              </a:rPr>
              <a:t>Suppose C sends frame to I, I responds to C</a:t>
            </a:r>
            <a:endParaRPr lang="en-US">
              <a:cs typeface="+mn-cs"/>
            </a:endParaRP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Q: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show switch tables and packet forwarding in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1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2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3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4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</a:p>
        </p:txBody>
      </p:sp>
      <p:grpSp>
        <p:nvGrpSpPr>
          <p:cNvPr id="96263" name="Group 58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9681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82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83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84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685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9686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687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96312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963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3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6313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9631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31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6314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9631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31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pic>
          <p:nvPicPr>
            <p:cNvPr id="6969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96264" name="Group 76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9642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3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4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5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6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7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8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49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50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9651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9652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9653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9654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9655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9656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57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9658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9659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966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96285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9630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30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6286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9630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30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6287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9629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30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6288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9629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29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6289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9629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29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6290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9629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29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pic>
          <p:nvPicPr>
            <p:cNvPr id="6966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966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96265" name="Picture 16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175" y="792163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9ED64F02-4B39-4069-978B-7CF6CD40B423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69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Institutional network</a:t>
            </a:r>
          </a:p>
        </p:txBody>
      </p:sp>
      <p:sp>
        <p:nvSpPr>
          <p:cNvPr id="97285" name="Freeform 81"/>
          <p:cNvSpPr>
            <a:spLocks/>
          </p:cNvSpPr>
          <p:nvPr/>
        </p:nvSpPr>
        <p:spPr bwMode="auto">
          <a:xfrm rot="5400000">
            <a:off x="2179637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0662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3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4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5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6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7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8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69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0670" name="Text Box 80"/>
          <p:cNvSpPr txBox="1">
            <a:spLocks noChangeArrowheads="1"/>
          </p:cNvSpPr>
          <p:nvPr/>
        </p:nvSpPr>
        <p:spPr bwMode="auto">
          <a:xfrm>
            <a:off x="2716213" y="260826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70671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70672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70673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1465263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 flipH="1">
            <a:off x="1852613" y="4802188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76" name="Line 22"/>
          <p:cNvSpPr>
            <a:spLocks noChangeShapeType="1"/>
          </p:cNvSpPr>
          <p:nvPr/>
        </p:nvSpPr>
        <p:spPr bwMode="auto">
          <a:xfrm>
            <a:off x="2271713" y="4830763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97301" name="Group 44"/>
          <p:cNvGrpSpPr>
            <a:grpSpLocks/>
          </p:cNvGrpSpPr>
          <p:nvPr/>
        </p:nvGrpSpPr>
        <p:grpSpPr bwMode="auto">
          <a:xfrm>
            <a:off x="1009650" y="4557713"/>
            <a:ext cx="568325" cy="481012"/>
            <a:chOff x="-44" y="1473"/>
            <a:chExt cx="981" cy="1105"/>
          </a:xfrm>
        </p:grpSpPr>
        <p:pic>
          <p:nvPicPr>
            <p:cNvPr id="9743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43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97302" name="Group 44"/>
          <p:cNvGrpSpPr>
            <a:grpSpLocks/>
          </p:cNvGrpSpPr>
          <p:nvPr/>
        </p:nvGrpSpPr>
        <p:grpSpPr bwMode="auto">
          <a:xfrm>
            <a:off x="1416050" y="5014913"/>
            <a:ext cx="568325" cy="481012"/>
            <a:chOff x="-44" y="1473"/>
            <a:chExt cx="981" cy="1105"/>
          </a:xfrm>
        </p:grpSpPr>
        <p:pic>
          <p:nvPicPr>
            <p:cNvPr id="9742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42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97303" name="Group 44"/>
          <p:cNvGrpSpPr>
            <a:grpSpLocks/>
          </p:cNvGrpSpPr>
          <p:nvPr/>
        </p:nvGrpSpPr>
        <p:grpSpPr bwMode="auto">
          <a:xfrm>
            <a:off x="1944688" y="5046663"/>
            <a:ext cx="568325" cy="481012"/>
            <a:chOff x="-44" y="1473"/>
            <a:chExt cx="981" cy="1105"/>
          </a:xfrm>
        </p:grpSpPr>
        <p:pic>
          <p:nvPicPr>
            <p:cNvPr id="9742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42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2490788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 flipH="1">
            <a:off x="2722563" y="5256213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82" name="Line 22"/>
          <p:cNvSpPr>
            <a:spLocks noChangeShapeType="1"/>
          </p:cNvSpPr>
          <p:nvPr/>
        </p:nvSpPr>
        <p:spPr bwMode="auto">
          <a:xfrm>
            <a:off x="3127375" y="52673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83" name="Line 20"/>
          <p:cNvSpPr>
            <a:spLocks noChangeShapeType="1"/>
          </p:cNvSpPr>
          <p:nvPr/>
        </p:nvSpPr>
        <p:spPr bwMode="auto">
          <a:xfrm flipH="1">
            <a:off x="3025775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97308" name="Group 44"/>
          <p:cNvGrpSpPr>
            <a:grpSpLocks/>
          </p:cNvGrpSpPr>
          <p:nvPr/>
        </p:nvGrpSpPr>
        <p:grpSpPr bwMode="auto">
          <a:xfrm>
            <a:off x="2349500" y="5419725"/>
            <a:ext cx="568325" cy="481013"/>
            <a:chOff x="-44" y="1473"/>
            <a:chExt cx="981" cy="1105"/>
          </a:xfrm>
        </p:grpSpPr>
        <p:pic>
          <p:nvPicPr>
            <p:cNvPr id="9742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42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97309" name="Group 44"/>
          <p:cNvGrpSpPr>
            <a:grpSpLocks/>
          </p:cNvGrpSpPr>
          <p:nvPr/>
        </p:nvGrpSpPr>
        <p:grpSpPr bwMode="auto">
          <a:xfrm>
            <a:off x="2806700" y="5487988"/>
            <a:ext cx="568325" cy="481012"/>
            <a:chOff x="-44" y="1473"/>
            <a:chExt cx="981" cy="1105"/>
          </a:xfrm>
        </p:grpSpPr>
        <p:pic>
          <p:nvPicPr>
            <p:cNvPr id="9742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42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pic>
        <p:nvPicPr>
          <p:cNvPr id="7068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7063" y="4602163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7950" y="5018088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7312" name="Group 44"/>
          <p:cNvGrpSpPr>
            <a:grpSpLocks/>
          </p:cNvGrpSpPr>
          <p:nvPr/>
        </p:nvGrpSpPr>
        <p:grpSpPr bwMode="auto">
          <a:xfrm>
            <a:off x="3232150" y="4946650"/>
            <a:ext cx="568325" cy="481013"/>
            <a:chOff x="-44" y="1473"/>
            <a:chExt cx="981" cy="1105"/>
          </a:xfrm>
        </p:grpSpPr>
        <p:pic>
          <p:nvPicPr>
            <p:cNvPr id="9742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42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70689" name="Line 20"/>
          <p:cNvSpPr>
            <a:spLocks noChangeShapeType="1"/>
          </p:cNvSpPr>
          <p:nvPr/>
        </p:nvSpPr>
        <p:spPr bwMode="auto">
          <a:xfrm flipH="1">
            <a:off x="5684838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90" name="Line 21"/>
          <p:cNvSpPr>
            <a:spLocks noChangeShapeType="1"/>
          </p:cNvSpPr>
          <p:nvPr/>
        </p:nvSpPr>
        <p:spPr bwMode="auto">
          <a:xfrm flipH="1">
            <a:off x="6072188" y="5070475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91" name="Line 22"/>
          <p:cNvSpPr>
            <a:spLocks noChangeShapeType="1"/>
          </p:cNvSpPr>
          <p:nvPr/>
        </p:nvSpPr>
        <p:spPr bwMode="auto">
          <a:xfrm>
            <a:off x="6491288" y="509905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97316" name="Group 44"/>
          <p:cNvGrpSpPr>
            <a:grpSpLocks/>
          </p:cNvGrpSpPr>
          <p:nvPr/>
        </p:nvGrpSpPr>
        <p:grpSpPr bwMode="auto">
          <a:xfrm>
            <a:off x="5376863" y="4837113"/>
            <a:ext cx="568325" cy="481012"/>
            <a:chOff x="-44" y="1473"/>
            <a:chExt cx="981" cy="1105"/>
          </a:xfrm>
        </p:grpSpPr>
        <p:pic>
          <p:nvPicPr>
            <p:cNvPr id="9741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41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97317" name="Group 44"/>
          <p:cNvGrpSpPr>
            <a:grpSpLocks/>
          </p:cNvGrpSpPr>
          <p:nvPr/>
        </p:nvGrpSpPr>
        <p:grpSpPr bwMode="auto">
          <a:xfrm>
            <a:off x="5635625" y="5283200"/>
            <a:ext cx="569913" cy="481013"/>
            <a:chOff x="-44" y="1473"/>
            <a:chExt cx="981" cy="1105"/>
          </a:xfrm>
        </p:grpSpPr>
        <p:pic>
          <p:nvPicPr>
            <p:cNvPr id="974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4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97318" name="Group 44"/>
          <p:cNvGrpSpPr>
            <a:grpSpLocks/>
          </p:cNvGrpSpPr>
          <p:nvPr/>
        </p:nvGrpSpPr>
        <p:grpSpPr bwMode="auto">
          <a:xfrm>
            <a:off x="6164263" y="5313363"/>
            <a:ext cx="568325" cy="482600"/>
            <a:chOff x="-44" y="1473"/>
            <a:chExt cx="981" cy="1105"/>
          </a:xfrm>
        </p:grpSpPr>
        <p:pic>
          <p:nvPicPr>
            <p:cNvPr id="974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41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70695" name="Line 20"/>
          <p:cNvSpPr>
            <a:spLocks noChangeShapeType="1"/>
          </p:cNvSpPr>
          <p:nvPr/>
        </p:nvSpPr>
        <p:spPr bwMode="auto">
          <a:xfrm flipH="1" flipV="1">
            <a:off x="4659313" y="5068888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96" name="Line 21"/>
          <p:cNvSpPr>
            <a:spLocks noChangeShapeType="1"/>
          </p:cNvSpPr>
          <p:nvPr/>
        </p:nvSpPr>
        <p:spPr bwMode="auto">
          <a:xfrm flipH="1">
            <a:off x="4195763" y="5022850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0697" name="Line 22"/>
          <p:cNvSpPr>
            <a:spLocks noChangeShapeType="1"/>
          </p:cNvSpPr>
          <p:nvPr/>
        </p:nvSpPr>
        <p:spPr bwMode="auto">
          <a:xfrm>
            <a:off x="4614863" y="50514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97322" name="Group 44"/>
          <p:cNvGrpSpPr>
            <a:grpSpLocks/>
          </p:cNvGrpSpPr>
          <p:nvPr/>
        </p:nvGrpSpPr>
        <p:grpSpPr bwMode="auto">
          <a:xfrm>
            <a:off x="4803775" y="5230813"/>
            <a:ext cx="569913" cy="481012"/>
            <a:chOff x="-44" y="1473"/>
            <a:chExt cx="981" cy="1105"/>
          </a:xfrm>
        </p:grpSpPr>
        <p:pic>
          <p:nvPicPr>
            <p:cNvPr id="974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41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97323" name="Group 44"/>
          <p:cNvGrpSpPr>
            <a:grpSpLocks/>
          </p:cNvGrpSpPr>
          <p:nvPr/>
        </p:nvGrpSpPr>
        <p:grpSpPr bwMode="auto">
          <a:xfrm>
            <a:off x="3759200" y="5235575"/>
            <a:ext cx="569913" cy="482600"/>
            <a:chOff x="-44" y="1473"/>
            <a:chExt cx="981" cy="1105"/>
          </a:xfrm>
        </p:grpSpPr>
        <p:pic>
          <p:nvPicPr>
            <p:cNvPr id="9741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41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97324" name="Group 44"/>
          <p:cNvGrpSpPr>
            <a:grpSpLocks/>
          </p:cNvGrpSpPr>
          <p:nvPr/>
        </p:nvGrpSpPr>
        <p:grpSpPr bwMode="auto">
          <a:xfrm>
            <a:off x="4287838" y="5267325"/>
            <a:ext cx="569912" cy="481013"/>
            <a:chOff x="-44" y="1473"/>
            <a:chExt cx="981" cy="1105"/>
          </a:xfrm>
        </p:grpSpPr>
        <p:pic>
          <p:nvPicPr>
            <p:cNvPr id="974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40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pic>
        <p:nvPicPr>
          <p:cNvPr id="7070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0213" y="4822825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702" name="Line 20"/>
          <p:cNvSpPr>
            <a:spLocks noChangeShapeType="1"/>
          </p:cNvSpPr>
          <p:nvPr/>
        </p:nvSpPr>
        <p:spPr bwMode="auto">
          <a:xfrm flipH="1">
            <a:off x="6519863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707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6638" y="4870450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7328" name="Group 44"/>
          <p:cNvGrpSpPr>
            <a:grpSpLocks/>
          </p:cNvGrpSpPr>
          <p:nvPr/>
        </p:nvGrpSpPr>
        <p:grpSpPr bwMode="auto">
          <a:xfrm>
            <a:off x="6684963" y="4884738"/>
            <a:ext cx="569912" cy="481012"/>
            <a:chOff x="-44" y="1473"/>
            <a:chExt cx="981" cy="1105"/>
          </a:xfrm>
        </p:grpSpPr>
        <p:pic>
          <p:nvPicPr>
            <p:cNvPr id="974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40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pic>
        <p:nvPicPr>
          <p:cNvPr id="7070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3062288"/>
            <a:ext cx="93503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7330" name="Group 906"/>
          <p:cNvGrpSpPr>
            <a:grpSpLocks/>
          </p:cNvGrpSpPr>
          <p:nvPr/>
        </p:nvGrpSpPr>
        <p:grpSpPr bwMode="auto">
          <a:xfrm>
            <a:off x="5140325" y="2111375"/>
            <a:ext cx="366713" cy="579438"/>
            <a:chOff x="4140" y="429"/>
            <a:chExt cx="1425" cy="2396"/>
          </a:xfrm>
        </p:grpSpPr>
        <p:sp>
          <p:nvSpPr>
            <p:cNvPr id="97374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075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7376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377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075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97379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8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5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97381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7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7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5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5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97384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7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97385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7386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7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6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7388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389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076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7391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076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6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7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7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7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7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97331" name="Group 1108"/>
          <p:cNvGrpSpPr>
            <a:grpSpLocks/>
          </p:cNvGrpSpPr>
          <p:nvPr/>
        </p:nvGrpSpPr>
        <p:grpSpPr bwMode="auto">
          <a:xfrm>
            <a:off x="2803525" y="2278063"/>
            <a:ext cx="812800" cy="360362"/>
            <a:chOff x="2356" y="1300"/>
            <a:chExt cx="555" cy="194"/>
          </a:xfrm>
        </p:grpSpPr>
        <p:sp>
          <p:nvSpPr>
            <p:cNvPr id="9736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6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6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369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7372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7373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0746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0747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97332" name="Group 906"/>
          <p:cNvGrpSpPr>
            <a:grpSpLocks/>
          </p:cNvGrpSpPr>
          <p:nvPr/>
        </p:nvGrpSpPr>
        <p:grpSpPr bwMode="auto">
          <a:xfrm>
            <a:off x="5745163" y="2620963"/>
            <a:ext cx="366712" cy="579437"/>
            <a:chOff x="4140" y="429"/>
            <a:chExt cx="1425" cy="2396"/>
          </a:xfrm>
        </p:grpSpPr>
        <p:sp>
          <p:nvSpPr>
            <p:cNvPr id="97334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071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7336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337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071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97339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4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4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1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97341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3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3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1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1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97344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3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3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97345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7346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3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073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7072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7348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7349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072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7351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072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2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3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3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3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073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pic>
        <p:nvPicPr>
          <p:cNvPr id="97333" name="Picture 21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7063" y="103981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B02C7858-A3F6-434A-AD8E-8472AA2E7195}" type="slidenum">
              <a:rPr lang="en-US" sz="1200" i="0" smtClean="0">
                <a:latin typeface="Arial" pitchFamily="34" charset="0"/>
              </a:rPr>
              <a:pPr>
                <a:defRPr/>
              </a:pPr>
              <a:t>7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33796" name="Picture 7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713" y="102870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563688"/>
            <a:ext cx="777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flow control:</a:t>
            </a:r>
            <a:r>
              <a:rPr lang="en-US">
                <a:solidFill>
                  <a:srgbClr val="CC0000"/>
                </a:solidFill>
                <a:cs typeface="+mn-cs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pacing between adjacent sending and receiving nodes</a:t>
            </a:r>
            <a:endParaRPr lang="en-US"/>
          </a:p>
          <a:p>
            <a:pPr>
              <a:buFont typeface="Wingdings" charset="0"/>
              <a:buChar char="v"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error detection</a:t>
            </a:r>
            <a:r>
              <a:rPr lang="en-US">
                <a:solidFill>
                  <a:srgbClr val="CC0000"/>
                </a:solidFill>
                <a:cs typeface="+mn-cs"/>
              </a:rPr>
              <a:t>: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errors caused by signal attenuation, noise.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receiver detects presence of errors: </a:t>
            </a:r>
          </a:p>
          <a:p>
            <a:pPr lvl="2">
              <a:defRPr/>
            </a:pPr>
            <a:r>
              <a:rPr lang="en-US"/>
              <a:t>signals sender for retransmission or drops frame </a:t>
            </a:r>
          </a:p>
          <a:p>
            <a:pPr>
              <a:buFont typeface="Wingdings" charset="0"/>
              <a:buChar char="v"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error correction:</a:t>
            </a:r>
            <a:r>
              <a:rPr lang="en-US">
                <a:cs typeface="+mn-cs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receiver identifies </a:t>
            </a:r>
            <a:r>
              <a:rPr lang="en-US" sz="2000" i="1">
                <a:solidFill>
                  <a:srgbClr val="CC0000"/>
                </a:solidFill>
              </a:rPr>
              <a:t>and corrects</a:t>
            </a:r>
            <a:r>
              <a:rPr lang="en-US" sz="2000"/>
              <a:t> bit error(s) without resorting to retransmission</a:t>
            </a:r>
            <a:endParaRPr lang="en-US"/>
          </a:p>
          <a:p>
            <a:pPr>
              <a:buFont typeface="Wingdings" charset="0"/>
              <a:buChar char="v"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half-duplex and full-duplex</a:t>
            </a:r>
            <a:endParaRPr lang="en-US">
              <a:solidFill>
                <a:srgbClr val="CC0000"/>
              </a:solidFill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with half duplex, nodes at both ends of link can transmit, but not at same time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 services (more)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3C9B3D71-A239-41A3-88F0-647BFD4AFA22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70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Switches vs. </a:t>
            </a:r>
            <a:r>
              <a:rPr lang="en-US" sz="3600" dirty="0" smtClean="0">
                <a:cs typeface="+mj-cs"/>
              </a:rPr>
              <a:t>routers</a:t>
            </a:r>
            <a:endParaRPr lang="en-US" sz="3600" dirty="0">
              <a:cs typeface="+mj-cs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41438"/>
            <a:ext cx="3967162" cy="499427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cs typeface="+mn-cs"/>
              </a:rPr>
              <a:t>both </a:t>
            </a:r>
            <a:r>
              <a:rPr lang="en-US" sz="2400" dirty="0" smtClean="0">
                <a:solidFill>
                  <a:srgbClr val="000099"/>
                </a:solidFill>
                <a:cs typeface="+mn-cs"/>
              </a:rPr>
              <a:t>are store</a:t>
            </a:r>
            <a:r>
              <a:rPr lang="en-US" sz="2400" dirty="0">
                <a:solidFill>
                  <a:srgbClr val="000099"/>
                </a:solidFill>
                <a:cs typeface="+mn-cs"/>
              </a:rPr>
              <a:t>-and-</a:t>
            </a:r>
            <a:r>
              <a:rPr lang="en-US" sz="2400" dirty="0" smtClean="0">
                <a:solidFill>
                  <a:srgbClr val="000099"/>
                </a:solidFill>
                <a:cs typeface="+mn-cs"/>
              </a:rPr>
              <a:t>forward: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routers: </a:t>
            </a:r>
            <a:r>
              <a:rPr lang="en-US" sz="2400" dirty="0" smtClean="0">
                <a:cs typeface="+mn-cs"/>
              </a:rPr>
              <a:t>network-layer devices (examine network-layer headers)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switches</a:t>
            </a:r>
            <a:r>
              <a:rPr lang="en-US" sz="2400" i="1" dirty="0" smtClean="0">
                <a:cs typeface="+mn-cs"/>
              </a:rPr>
              <a:t>: </a:t>
            </a:r>
            <a:r>
              <a:rPr lang="en-US" sz="2400" dirty="0" smtClean="0">
                <a:cs typeface="+mn-cs"/>
              </a:rPr>
              <a:t>link</a:t>
            </a:r>
            <a:r>
              <a:rPr lang="en-US" sz="2400" dirty="0">
                <a:cs typeface="+mn-cs"/>
              </a:rPr>
              <a:t>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 smtClean="0">
              <a:solidFill>
                <a:srgbClr val="CC0000"/>
              </a:solidFill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cs typeface="+mn-cs"/>
              </a:rPr>
              <a:t>both have forwarding tables: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r</a:t>
            </a: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outers: </a:t>
            </a:r>
            <a:r>
              <a:rPr lang="en-US" sz="2400" dirty="0" smtClean="0">
                <a:cs typeface="+mn-cs"/>
              </a:rPr>
              <a:t>compute tables using routing algorithms, IP addresses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s</a:t>
            </a: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witches: </a:t>
            </a:r>
            <a:r>
              <a:rPr lang="en-US" sz="2400" dirty="0" smtClean="0">
                <a:cs typeface="+mn-cs"/>
              </a:rPr>
              <a:t>learn forwarding table using flooding, learning, MAC addresses </a:t>
            </a:r>
            <a:endParaRPr lang="en-US" sz="2400" dirty="0">
              <a:cs typeface="+mn-cs"/>
            </a:endParaRPr>
          </a:p>
        </p:txBody>
      </p:sp>
      <p:sp>
        <p:nvSpPr>
          <p:cNvPr id="98310" name="Freeform 3"/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8311" name="Freeform 10"/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8312" name="Rectangle 23"/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 sz="2400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313" name="Rectangle 24"/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400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314" name="Line 25"/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5" name="Text Box 26"/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physical</a:t>
            </a:r>
          </a:p>
        </p:txBody>
      </p:sp>
      <p:sp>
        <p:nvSpPr>
          <p:cNvPr id="98316" name="Line 27"/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7" name="Line 28"/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8" name="Line 29"/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8319" name="Group 88"/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9836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36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37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7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physical</a:t>
              </a:r>
            </a:p>
          </p:txBody>
        </p:sp>
        <p:sp>
          <p:nvSpPr>
            <p:cNvPr id="9837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8320" name="Group 94"/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9836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36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36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6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physical</a:t>
              </a:r>
            </a:p>
          </p:txBody>
        </p:sp>
      </p:grpSp>
      <p:sp>
        <p:nvSpPr>
          <p:cNvPr id="98321" name="Text Box 167"/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switch</a:t>
            </a:r>
          </a:p>
        </p:txBody>
      </p:sp>
      <p:grpSp>
        <p:nvGrpSpPr>
          <p:cNvPr id="98322" name="Group 39"/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8363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datagram</a:t>
              </a:r>
            </a:p>
          </p:txBody>
        </p:sp>
      </p:grpSp>
      <p:sp>
        <p:nvSpPr>
          <p:cNvPr id="98323" name="Rectangle 57"/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 sz="2400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324" name="Rectangle 58"/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400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325" name="Line 59"/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6" name="Text Box 60"/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physical</a:t>
            </a:r>
          </a:p>
        </p:txBody>
      </p:sp>
      <p:sp>
        <p:nvSpPr>
          <p:cNvPr id="98327" name="Line 61"/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8" name="Line 62"/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9" name="Line 63"/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0" name="Freeform 49"/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grpSp>
        <p:nvGrpSpPr>
          <p:cNvPr id="98331" name="Group 50"/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8361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frame</a:t>
              </a:r>
            </a:p>
          </p:txBody>
        </p:sp>
      </p:grpSp>
      <p:sp>
        <p:nvSpPr>
          <p:cNvPr id="98332" name="Freeform 53"/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grpSp>
        <p:nvGrpSpPr>
          <p:cNvPr id="98333" name="Group 54"/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8359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frame</a:t>
              </a:r>
            </a:p>
          </p:txBody>
        </p:sp>
      </p:grpSp>
      <p:grpSp>
        <p:nvGrpSpPr>
          <p:cNvPr id="98334" name="Group 57"/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8357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frame</a:t>
              </a:r>
            </a:p>
          </p:txBody>
        </p:sp>
      </p:grpSp>
      <p:grpSp>
        <p:nvGrpSpPr>
          <p:cNvPr id="98335" name="Group 60"/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8355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datagram</a:t>
              </a:r>
            </a:p>
          </p:txBody>
        </p:sp>
      </p:grpSp>
      <p:sp>
        <p:nvSpPr>
          <p:cNvPr id="98336" name="Freeform 63"/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grpSp>
        <p:nvGrpSpPr>
          <p:cNvPr id="98337" name="Group 44"/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983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3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98338" name="Group 44"/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983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35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8340" name="Group 1108"/>
          <p:cNvGrpSpPr>
            <a:grpSpLocks/>
          </p:cNvGrpSpPr>
          <p:nvPr/>
        </p:nvGrpSpPr>
        <p:grpSpPr bwMode="auto">
          <a:xfrm>
            <a:off x="5881688" y="3852863"/>
            <a:ext cx="812800" cy="360362"/>
            <a:chOff x="2356" y="1300"/>
            <a:chExt cx="555" cy="194"/>
          </a:xfrm>
        </p:grpSpPr>
        <p:sp>
          <p:nvSpPr>
            <p:cNvPr id="983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3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3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8345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8348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8349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1722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723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98341" name="Picture 23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8" y="8477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86"/>
          <p:cNvGrpSpPr>
            <a:grpSpLocks/>
          </p:cNvGrpSpPr>
          <p:nvPr/>
        </p:nvGrpSpPr>
        <p:grpSpPr bwMode="auto">
          <a:xfrm>
            <a:off x="431800" y="1570038"/>
            <a:ext cx="4313238" cy="2789237"/>
            <a:chOff x="603606" y="1821224"/>
            <a:chExt cx="7473718" cy="4320390"/>
          </a:xfrm>
        </p:grpSpPr>
        <p:sp>
          <p:nvSpPr>
            <p:cNvPr id="99339" name="Freeform 81"/>
            <p:cNvSpPr>
              <a:spLocks/>
            </p:cNvSpPr>
            <p:nvPr/>
          </p:nvSpPr>
          <p:spPr bwMode="auto">
            <a:xfrm rot="5400000">
              <a:off x="2180270" y="244560"/>
              <a:ext cx="4320390" cy="7473718"/>
            </a:xfrm>
            <a:custGeom>
              <a:avLst/>
              <a:gdLst>
                <a:gd name="T0" fmla="*/ 2147483647 w 10000"/>
                <a:gd name="T1" fmla="*/ 2147483647 h 9831"/>
                <a:gd name="T2" fmla="*/ 2147483647 w 10000"/>
                <a:gd name="T3" fmla="*/ 2147483647 h 9831"/>
                <a:gd name="T4" fmla="*/ 2147483647 w 10000"/>
                <a:gd name="T5" fmla="*/ 2147483647 h 9831"/>
                <a:gd name="T6" fmla="*/ 2147483647 w 10000"/>
                <a:gd name="T7" fmla="*/ 2147483647 h 9831"/>
                <a:gd name="T8" fmla="*/ 2147483647 w 10000"/>
                <a:gd name="T9" fmla="*/ 2147483647 h 9831"/>
                <a:gd name="T10" fmla="*/ 2147483647 w 10000"/>
                <a:gd name="T11" fmla="*/ 2147483647 h 9831"/>
                <a:gd name="T12" fmla="*/ 2147483647 w 10000"/>
                <a:gd name="T13" fmla="*/ 2147483647 h 9831"/>
                <a:gd name="T14" fmla="*/ 2147483647 w 10000"/>
                <a:gd name="T15" fmla="*/ 2147483647 h 9831"/>
                <a:gd name="T16" fmla="*/ 2147483647 w 10000"/>
                <a:gd name="T17" fmla="*/ 2147483647 h 9831"/>
                <a:gd name="T18" fmla="*/ 2147483647 w 10000"/>
                <a:gd name="T19" fmla="*/ 2147483647 h 9831"/>
                <a:gd name="T20" fmla="*/ 2147483647 w 10000"/>
                <a:gd name="T21" fmla="*/ 2147483647 h 9831"/>
                <a:gd name="T22" fmla="*/ 2147483647 w 10000"/>
                <a:gd name="T23" fmla="*/ 2147483647 h 98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9831">
                  <a:moveTo>
                    <a:pt x="3018" y="119"/>
                  </a:moveTo>
                  <a:cubicBezTo>
                    <a:pt x="2111" y="198"/>
                    <a:pt x="1047" y="-39"/>
                    <a:pt x="545" y="518"/>
                  </a:cubicBezTo>
                  <a:cubicBezTo>
                    <a:pt x="43" y="1076"/>
                    <a:pt x="40" y="2518"/>
                    <a:pt x="8" y="3464"/>
                  </a:cubicBezTo>
                  <a:cubicBezTo>
                    <a:pt x="-24" y="4411"/>
                    <a:pt x="32" y="5681"/>
                    <a:pt x="354" y="6198"/>
                  </a:cubicBezTo>
                  <a:cubicBezTo>
                    <a:pt x="677" y="6715"/>
                    <a:pt x="1127" y="6126"/>
                    <a:pt x="1947" y="6568"/>
                  </a:cubicBezTo>
                  <a:cubicBezTo>
                    <a:pt x="2769" y="7010"/>
                    <a:pt x="4247" y="8310"/>
                    <a:pt x="5285" y="8849"/>
                  </a:cubicBezTo>
                  <a:cubicBezTo>
                    <a:pt x="6321" y="9388"/>
                    <a:pt x="7408" y="9963"/>
                    <a:pt x="8172" y="9805"/>
                  </a:cubicBezTo>
                  <a:cubicBezTo>
                    <a:pt x="8934" y="9645"/>
                    <a:pt x="9588" y="8930"/>
                    <a:pt x="9864" y="7895"/>
                  </a:cubicBezTo>
                  <a:cubicBezTo>
                    <a:pt x="10140" y="6857"/>
                    <a:pt x="9927" y="4774"/>
                    <a:pt x="9830" y="3590"/>
                  </a:cubicBezTo>
                  <a:cubicBezTo>
                    <a:pt x="9733" y="2406"/>
                    <a:pt x="10004" y="1276"/>
                    <a:pt x="9282" y="788"/>
                  </a:cubicBezTo>
                  <a:cubicBezTo>
                    <a:pt x="8561" y="302"/>
                    <a:pt x="7028" y="160"/>
                    <a:pt x="5984" y="49"/>
                  </a:cubicBezTo>
                  <a:cubicBezTo>
                    <a:pt x="4940" y="-62"/>
                    <a:pt x="3924" y="41"/>
                    <a:pt x="3018" y="119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717" name="Line 33"/>
            <p:cNvSpPr>
              <a:spLocks noChangeShapeType="1"/>
            </p:cNvSpPr>
            <p:nvPr/>
          </p:nvSpPr>
          <p:spPr bwMode="auto">
            <a:xfrm flipH="1">
              <a:off x="2152264" y="3387580"/>
              <a:ext cx="2046539" cy="1416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18" name="Line 34"/>
            <p:cNvSpPr>
              <a:spLocks noChangeShapeType="1"/>
            </p:cNvSpPr>
            <p:nvPr/>
          </p:nvSpPr>
          <p:spPr bwMode="auto">
            <a:xfrm>
              <a:off x="4391354" y="3375286"/>
              <a:ext cx="0" cy="1465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19" name="Line 35"/>
            <p:cNvSpPr>
              <a:spLocks noChangeShapeType="1"/>
            </p:cNvSpPr>
            <p:nvPr/>
          </p:nvSpPr>
          <p:spPr bwMode="auto">
            <a:xfrm flipH="1" flipV="1">
              <a:off x="4583905" y="3308893"/>
              <a:ext cx="1842985" cy="1622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0" name="Line 59"/>
            <p:cNvSpPr>
              <a:spLocks noChangeShapeType="1"/>
            </p:cNvSpPr>
            <p:nvPr/>
          </p:nvSpPr>
          <p:spPr bwMode="auto">
            <a:xfrm flipV="1">
              <a:off x="4688432" y="2691695"/>
              <a:ext cx="1224071" cy="425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1" name="Line 60"/>
            <p:cNvSpPr>
              <a:spLocks noChangeShapeType="1"/>
            </p:cNvSpPr>
            <p:nvPr/>
          </p:nvSpPr>
          <p:spPr bwMode="auto">
            <a:xfrm flipV="1">
              <a:off x="4482127" y="2369571"/>
              <a:ext cx="668427" cy="759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2" name="Line 77"/>
            <p:cNvSpPr>
              <a:spLocks noChangeShapeType="1"/>
            </p:cNvSpPr>
            <p:nvPr/>
          </p:nvSpPr>
          <p:spPr bwMode="auto">
            <a:xfrm>
              <a:off x="3387339" y="2524486"/>
              <a:ext cx="863727" cy="644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3" name="Line 78"/>
            <p:cNvSpPr>
              <a:spLocks noChangeShapeType="1"/>
            </p:cNvSpPr>
            <p:nvPr/>
          </p:nvSpPr>
          <p:spPr bwMode="auto">
            <a:xfrm flipH="1">
              <a:off x="1995472" y="2421210"/>
              <a:ext cx="849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 flipH="1">
              <a:off x="1464583" y="4754761"/>
              <a:ext cx="555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 flipH="1">
              <a:off x="1852435" y="4801482"/>
              <a:ext cx="272323" cy="314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70545" y="4830990"/>
              <a:ext cx="74270" cy="29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9350" name="Group 44"/>
            <p:cNvGrpSpPr>
              <a:grpSpLocks/>
            </p:cNvGrpSpPr>
            <p:nvPr/>
          </p:nvGrpSpPr>
          <p:grpSpPr bwMode="auto">
            <a:xfrm>
              <a:off x="1009737" y="4558335"/>
              <a:ext cx="568960" cy="481140"/>
              <a:chOff x="-44" y="1473"/>
              <a:chExt cx="981" cy="1105"/>
            </a:xfrm>
          </p:grpSpPr>
          <p:pic>
            <p:nvPicPr>
              <p:cNvPr id="994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94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9351" name="Group 44"/>
            <p:cNvGrpSpPr>
              <a:grpSpLocks/>
            </p:cNvGrpSpPr>
            <p:nvPr/>
          </p:nvGrpSpPr>
          <p:grpSpPr bwMode="auto">
            <a:xfrm>
              <a:off x="1416137" y="5015535"/>
              <a:ext cx="568960" cy="481140"/>
              <a:chOff x="-44" y="1473"/>
              <a:chExt cx="981" cy="1105"/>
            </a:xfrm>
          </p:grpSpPr>
          <p:pic>
            <p:nvPicPr>
              <p:cNvPr id="9947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947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9352" name="Group 44"/>
            <p:cNvGrpSpPr>
              <a:grpSpLocks/>
            </p:cNvGrpSpPr>
            <p:nvPr/>
          </p:nvGrpSpPr>
          <p:grpSpPr bwMode="auto">
            <a:xfrm>
              <a:off x="1944457" y="5046015"/>
              <a:ext cx="568960" cy="481140"/>
              <a:chOff x="-44" y="1473"/>
              <a:chExt cx="981" cy="1105"/>
            </a:xfrm>
          </p:grpSpPr>
          <p:pic>
            <p:nvPicPr>
              <p:cNvPr id="9947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947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sp>
          <p:nvSpPr>
            <p:cNvPr id="72730" name="Line 21"/>
            <p:cNvSpPr>
              <a:spLocks noChangeShapeType="1"/>
            </p:cNvSpPr>
            <p:nvPr/>
          </p:nvSpPr>
          <p:spPr bwMode="auto">
            <a:xfrm>
              <a:off x="2490603" y="4762139"/>
              <a:ext cx="379600" cy="304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31" name="Line 22"/>
            <p:cNvSpPr>
              <a:spLocks noChangeShapeType="1"/>
            </p:cNvSpPr>
            <p:nvPr/>
          </p:nvSpPr>
          <p:spPr bwMode="auto">
            <a:xfrm flipH="1">
              <a:off x="2721663" y="5256389"/>
              <a:ext cx="121032" cy="292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32" name="Line 22"/>
            <p:cNvSpPr>
              <a:spLocks noChangeShapeType="1"/>
            </p:cNvSpPr>
            <p:nvPr/>
          </p:nvSpPr>
          <p:spPr bwMode="auto">
            <a:xfrm>
              <a:off x="3128771" y="5266225"/>
              <a:ext cx="71519" cy="29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33" name="Line 20"/>
            <p:cNvSpPr>
              <a:spLocks noChangeShapeType="1"/>
            </p:cNvSpPr>
            <p:nvPr/>
          </p:nvSpPr>
          <p:spPr bwMode="auto">
            <a:xfrm flipH="1">
              <a:off x="3024243" y="5148195"/>
              <a:ext cx="555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9357" name="Group 44"/>
            <p:cNvGrpSpPr>
              <a:grpSpLocks/>
            </p:cNvGrpSpPr>
            <p:nvPr/>
          </p:nvGrpSpPr>
          <p:grpSpPr bwMode="auto">
            <a:xfrm>
              <a:off x="2349105" y="5419133"/>
              <a:ext cx="568960" cy="481140"/>
              <a:chOff x="-44" y="1473"/>
              <a:chExt cx="981" cy="1105"/>
            </a:xfrm>
          </p:grpSpPr>
          <p:pic>
            <p:nvPicPr>
              <p:cNvPr id="9947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947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9358" name="Group 44"/>
            <p:cNvGrpSpPr>
              <a:grpSpLocks/>
            </p:cNvGrpSpPr>
            <p:nvPr/>
          </p:nvGrpSpPr>
          <p:grpSpPr bwMode="auto">
            <a:xfrm>
              <a:off x="2806305" y="5487451"/>
              <a:ext cx="568960" cy="481140"/>
              <a:chOff x="-44" y="1473"/>
              <a:chExt cx="981" cy="1105"/>
            </a:xfrm>
          </p:grpSpPr>
          <p:pic>
            <p:nvPicPr>
              <p:cNvPr id="9947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947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pic>
          <p:nvPicPr>
            <p:cNvPr id="7273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96446" y="4602306"/>
              <a:ext cx="676678" cy="302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7273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7395" y="5017871"/>
              <a:ext cx="679428" cy="29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99361" name="Group 44"/>
            <p:cNvGrpSpPr>
              <a:grpSpLocks/>
            </p:cNvGrpSpPr>
            <p:nvPr/>
          </p:nvGrpSpPr>
          <p:grpSpPr bwMode="auto">
            <a:xfrm>
              <a:off x="3231974" y="4946169"/>
              <a:ext cx="568960" cy="481140"/>
              <a:chOff x="-44" y="1473"/>
              <a:chExt cx="981" cy="1105"/>
            </a:xfrm>
          </p:grpSpPr>
          <p:pic>
            <p:nvPicPr>
              <p:cNvPr id="9946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946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sp>
          <p:nvSpPr>
            <p:cNvPr id="72739" name="Line 20"/>
            <p:cNvSpPr>
              <a:spLocks noChangeShapeType="1"/>
            </p:cNvSpPr>
            <p:nvPr/>
          </p:nvSpPr>
          <p:spPr bwMode="auto">
            <a:xfrm flipH="1">
              <a:off x="5684194" y="5022788"/>
              <a:ext cx="555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40" name="Line 21"/>
            <p:cNvSpPr>
              <a:spLocks noChangeShapeType="1"/>
            </p:cNvSpPr>
            <p:nvPr/>
          </p:nvSpPr>
          <p:spPr bwMode="auto">
            <a:xfrm flipH="1">
              <a:off x="6072045" y="5069508"/>
              <a:ext cx="272323" cy="314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41" name="Line 22"/>
            <p:cNvSpPr>
              <a:spLocks noChangeShapeType="1"/>
            </p:cNvSpPr>
            <p:nvPr/>
          </p:nvSpPr>
          <p:spPr bwMode="auto">
            <a:xfrm>
              <a:off x="6490155" y="5099015"/>
              <a:ext cx="74270" cy="29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9365" name="Group 44"/>
            <p:cNvGrpSpPr>
              <a:grpSpLocks/>
            </p:cNvGrpSpPr>
            <p:nvPr/>
          </p:nvGrpSpPr>
          <p:grpSpPr bwMode="auto">
            <a:xfrm>
              <a:off x="5376787" y="4836859"/>
              <a:ext cx="568960" cy="481140"/>
              <a:chOff x="-44" y="1473"/>
              <a:chExt cx="981" cy="1105"/>
            </a:xfrm>
          </p:grpSpPr>
          <p:pic>
            <p:nvPicPr>
              <p:cNvPr id="9946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946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9366" name="Group 44"/>
            <p:cNvGrpSpPr>
              <a:grpSpLocks/>
            </p:cNvGrpSpPr>
            <p:nvPr/>
          </p:nvGrpSpPr>
          <p:grpSpPr bwMode="auto">
            <a:xfrm>
              <a:off x="5636042" y="5283549"/>
              <a:ext cx="568960" cy="481140"/>
              <a:chOff x="-44" y="1473"/>
              <a:chExt cx="981" cy="1105"/>
            </a:xfrm>
          </p:grpSpPr>
          <p:pic>
            <p:nvPicPr>
              <p:cNvPr id="9946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946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9367" name="Group 44"/>
            <p:cNvGrpSpPr>
              <a:grpSpLocks/>
            </p:cNvGrpSpPr>
            <p:nvPr/>
          </p:nvGrpSpPr>
          <p:grpSpPr bwMode="auto">
            <a:xfrm>
              <a:off x="6164362" y="5314029"/>
              <a:ext cx="568960" cy="481140"/>
              <a:chOff x="-44" y="1473"/>
              <a:chExt cx="981" cy="1105"/>
            </a:xfrm>
          </p:grpSpPr>
          <p:pic>
            <p:nvPicPr>
              <p:cNvPr id="9946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946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sp>
          <p:nvSpPr>
            <p:cNvPr id="72745" name="Line 20"/>
            <p:cNvSpPr>
              <a:spLocks noChangeShapeType="1"/>
            </p:cNvSpPr>
            <p:nvPr/>
          </p:nvSpPr>
          <p:spPr bwMode="auto">
            <a:xfrm flipH="1" flipV="1">
              <a:off x="4660925" y="5069508"/>
              <a:ext cx="605159" cy="312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46" name="Line 21"/>
            <p:cNvSpPr>
              <a:spLocks noChangeShapeType="1"/>
            </p:cNvSpPr>
            <p:nvPr/>
          </p:nvSpPr>
          <p:spPr bwMode="auto">
            <a:xfrm flipH="1">
              <a:off x="4196052" y="5022788"/>
              <a:ext cx="272323" cy="314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2747" name="Line 22"/>
            <p:cNvSpPr>
              <a:spLocks noChangeShapeType="1"/>
            </p:cNvSpPr>
            <p:nvPr/>
          </p:nvSpPr>
          <p:spPr bwMode="auto">
            <a:xfrm>
              <a:off x="4614162" y="5052296"/>
              <a:ext cx="74270" cy="29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9371" name="Group 44"/>
            <p:cNvGrpSpPr>
              <a:grpSpLocks/>
            </p:cNvGrpSpPr>
            <p:nvPr/>
          </p:nvGrpSpPr>
          <p:grpSpPr bwMode="auto">
            <a:xfrm>
              <a:off x="4803973" y="5230996"/>
              <a:ext cx="568960" cy="481140"/>
              <a:chOff x="-44" y="1473"/>
              <a:chExt cx="981" cy="1105"/>
            </a:xfrm>
          </p:grpSpPr>
          <p:pic>
            <p:nvPicPr>
              <p:cNvPr id="9946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946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9372" name="Group 44"/>
            <p:cNvGrpSpPr>
              <a:grpSpLocks/>
            </p:cNvGrpSpPr>
            <p:nvPr/>
          </p:nvGrpSpPr>
          <p:grpSpPr bwMode="auto">
            <a:xfrm>
              <a:off x="3759945" y="5236252"/>
              <a:ext cx="568960" cy="481140"/>
              <a:chOff x="-44" y="1473"/>
              <a:chExt cx="981" cy="1105"/>
            </a:xfrm>
          </p:grpSpPr>
          <p:pic>
            <p:nvPicPr>
              <p:cNvPr id="9945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945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99373" name="Group 44"/>
            <p:cNvGrpSpPr>
              <a:grpSpLocks/>
            </p:cNvGrpSpPr>
            <p:nvPr/>
          </p:nvGrpSpPr>
          <p:grpSpPr bwMode="auto">
            <a:xfrm>
              <a:off x="4288265" y="5266732"/>
              <a:ext cx="568960" cy="481140"/>
              <a:chOff x="-44" y="1473"/>
              <a:chExt cx="981" cy="1105"/>
            </a:xfrm>
          </p:grpSpPr>
          <p:pic>
            <p:nvPicPr>
              <p:cNvPr id="9945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945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pic>
          <p:nvPicPr>
            <p:cNvPr id="727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40063" y="4823612"/>
              <a:ext cx="679430" cy="29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2752" name="Line 20"/>
            <p:cNvSpPr>
              <a:spLocks noChangeShapeType="1"/>
            </p:cNvSpPr>
            <p:nvPr/>
          </p:nvSpPr>
          <p:spPr bwMode="auto">
            <a:xfrm flipH="1">
              <a:off x="6520414" y="5101475"/>
              <a:ext cx="555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pic>
          <p:nvPicPr>
            <p:cNvPr id="7275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16057" y="4870333"/>
              <a:ext cx="679430" cy="302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99377" name="Group 44"/>
            <p:cNvGrpSpPr>
              <a:grpSpLocks/>
            </p:cNvGrpSpPr>
            <p:nvPr/>
          </p:nvGrpSpPr>
          <p:grpSpPr bwMode="auto">
            <a:xfrm>
              <a:off x="6685325" y="4884156"/>
              <a:ext cx="568960" cy="481140"/>
              <a:chOff x="-44" y="1473"/>
              <a:chExt cx="981" cy="1105"/>
            </a:xfrm>
          </p:grpSpPr>
          <p:pic>
            <p:nvPicPr>
              <p:cNvPr id="9945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945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pic>
          <p:nvPicPr>
            <p:cNvPr id="7275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62241" y="3062997"/>
              <a:ext cx="935246" cy="415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99379" name="Group 906"/>
            <p:cNvGrpSpPr>
              <a:grpSpLocks/>
            </p:cNvGrpSpPr>
            <p:nvPr/>
          </p:nvGrpSpPr>
          <p:grpSpPr bwMode="auto">
            <a:xfrm>
              <a:off x="5140161" y="2111868"/>
              <a:ext cx="367260" cy="578780"/>
              <a:chOff x="4140" y="429"/>
              <a:chExt cx="1425" cy="2396"/>
            </a:xfrm>
          </p:grpSpPr>
          <p:sp>
            <p:nvSpPr>
              <p:cNvPr id="99422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800" name="Rectangle 908"/>
              <p:cNvSpPr>
                <a:spLocks noChangeArrowheads="1"/>
              </p:cNvSpPr>
              <p:nvPr/>
            </p:nvSpPr>
            <p:spPr bwMode="auto">
              <a:xfrm>
                <a:off x="4202" y="427"/>
                <a:ext cx="1057" cy="2290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424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425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803" name="Rectangle 911"/>
              <p:cNvSpPr>
                <a:spLocks noChangeArrowheads="1"/>
              </p:cNvSpPr>
              <p:nvPr/>
            </p:nvSpPr>
            <p:spPr bwMode="auto">
              <a:xfrm>
                <a:off x="4212" y="692"/>
                <a:ext cx="598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99427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2829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0" y="2571"/>
                  <a:ext cx="733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830" name="AutoShape 914"/>
                <p:cNvSpPr>
                  <a:spLocks noChangeArrowheads="1"/>
                </p:cNvSpPr>
                <p:nvPr/>
              </p:nvSpPr>
              <p:spPr bwMode="auto">
                <a:xfrm>
                  <a:off x="624" y="2591"/>
                  <a:ext cx="706" cy="9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805" name="Rectangle 915"/>
              <p:cNvSpPr>
                <a:spLocks noChangeArrowheads="1"/>
              </p:cNvSpPr>
              <p:nvPr/>
            </p:nvSpPr>
            <p:spPr bwMode="auto">
              <a:xfrm>
                <a:off x="4223" y="1017"/>
                <a:ext cx="598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99429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2827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72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828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2"/>
                  <a:ext cx="70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807" name="Rectangle 919"/>
              <p:cNvSpPr>
                <a:spLocks noChangeArrowheads="1"/>
              </p:cNvSpPr>
              <p:nvPr/>
            </p:nvSpPr>
            <p:spPr bwMode="auto">
              <a:xfrm>
                <a:off x="4212" y="1363"/>
                <a:ext cx="598" cy="4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08" name="Rectangle 920"/>
              <p:cNvSpPr>
                <a:spLocks noChangeArrowheads="1"/>
              </p:cNvSpPr>
              <p:nvPr/>
            </p:nvSpPr>
            <p:spPr bwMode="auto">
              <a:xfrm>
                <a:off x="4223" y="1659"/>
                <a:ext cx="598" cy="4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99432" name="Group 92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2825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3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826" name="AutoShape 923"/>
                <p:cNvSpPr>
                  <a:spLocks noChangeArrowheads="1"/>
                </p:cNvSpPr>
                <p:nvPr/>
              </p:nvSpPr>
              <p:spPr bwMode="auto">
                <a:xfrm>
                  <a:off x="628" y="2588"/>
                  <a:ext cx="745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99433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99434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2823" name="AutoShape 926"/>
                <p:cNvSpPr>
                  <a:spLocks noChangeArrowheads="1"/>
                </p:cNvSpPr>
                <p:nvPr/>
              </p:nvSpPr>
              <p:spPr bwMode="auto">
                <a:xfrm>
                  <a:off x="609" y="2564"/>
                  <a:ext cx="731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824" name="AutoShape 927"/>
                <p:cNvSpPr>
                  <a:spLocks noChangeArrowheads="1"/>
                </p:cNvSpPr>
                <p:nvPr/>
              </p:nvSpPr>
              <p:spPr bwMode="auto">
                <a:xfrm>
                  <a:off x="623" y="2584"/>
                  <a:ext cx="705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812" name="Rectangle 928"/>
              <p:cNvSpPr>
                <a:spLocks noChangeArrowheads="1"/>
              </p:cNvSpPr>
              <p:nvPr/>
            </p:nvSpPr>
            <p:spPr bwMode="auto">
              <a:xfrm>
                <a:off x="5248" y="427"/>
                <a:ext cx="75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436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437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815" name="Oval 931"/>
              <p:cNvSpPr>
                <a:spLocks noChangeArrowheads="1"/>
              </p:cNvSpPr>
              <p:nvPr/>
            </p:nvSpPr>
            <p:spPr bwMode="auto">
              <a:xfrm>
                <a:off x="5514" y="2616"/>
                <a:ext cx="53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439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817" name="AutoShape 933"/>
              <p:cNvSpPr>
                <a:spLocks noChangeArrowheads="1"/>
              </p:cNvSpPr>
              <p:nvPr/>
            </p:nvSpPr>
            <p:spPr bwMode="auto">
              <a:xfrm>
                <a:off x="4138" y="2687"/>
                <a:ext cx="120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18" name="AutoShape 934"/>
              <p:cNvSpPr>
                <a:spLocks noChangeArrowheads="1"/>
              </p:cNvSpPr>
              <p:nvPr/>
            </p:nvSpPr>
            <p:spPr bwMode="auto">
              <a:xfrm>
                <a:off x="4202" y="2717"/>
                <a:ext cx="1078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19" name="Oval 935"/>
              <p:cNvSpPr>
                <a:spLocks noChangeArrowheads="1"/>
              </p:cNvSpPr>
              <p:nvPr/>
            </p:nvSpPr>
            <p:spPr bwMode="auto">
              <a:xfrm>
                <a:off x="4308" y="2381"/>
                <a:ext cx="160" cy="15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20" name="Oval 936"/>
              <p:cNvSpPr>
                <a:spLocks noChangeArrowheads="1"/>
              </p:cNvSpPr>
              <p:nvPr/>
            </p:nvSpPr>
            <p:spPr bwMode="auto">
              <a:xfrm>
                <a:off x="4490" y="239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21" name="Oval 937"/>
              <p:cNvSpPr>
                <a:spLocks noChangeArrowheads="1"/>
              </p:cNvSpPr>
              <p:nvPr/>
            </p:nvSpPr>
            <p:spPr bwMode="auto">
              <a:xfrm>
                <a:off x="4661" y="2381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822" name="Rectangle 938"/>
              <p:cNvSpPr>
                <a:spLocks noChangeArrowheads="1"/>
              </p:cNvSpPr>
              <p:nvPr/>
            </p:nvSpPr>
            <p:spPr bwMode="auto">
              <a:xfrm>
                <a:off x="5066" y="1832"/>
                <a:ext cx="85" cy="763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99380" name="Group 1108"/>
            <p:cNvGrpSpPr>
              <a:grpSpLocks/>
            </p:cNvGrpSpPr>
            <p:nvPr/>
          </p:nvGrpSpPr>
          <p:grpSpPr bwMode="auto">
            <a:xfrm>
              <a:off x="2802867" y="2278719"/>
              <a:ext cx="812691" cy="359377"/>
              <a:chOff x="2356" y="1300"/>
              <a:chExt cx="555" cy="194"/>
            </a:xfrm>
          </p:grpSpPr>
          <p:sp>
            <p:nvSpPr>
              <p:cNvPr id="9941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4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41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 sz="24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41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4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99417" name="Group 1112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9420" name="Freeform 111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99421" name="Freeform 111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72795" name="Line 1115"/>
              <p:cNvSpPr>
                <a:spLocks noChangeShapeType="1"/>
              </p:cNvSpPr>
              <p:nvPr/>
            </p:nvSpPr>
            <p:spPr bwMode="auto">
              <a:xfrm>
                <a:off x="2364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2796" name="Line 1116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9381" name="Group 906"/>
            <p:cNvGrpSpPr>
              <a:grpSpLocks/>
            </p:cNvGrpSpPr>
            <p:nvPr/>
          </p:nvGrpSpPr>
          <p:grpSpPr bwMode="auto">
            <a:xfrm>
              <a:off x="5744506" y="2621620"/>
              <a:ext cx="367260" cy="578780"/>
              <a:chOff x="4140" y="429"/>
              <a:chExt cx="1425" cy="2396"/>
            </a:xfrm>
          </p:grpSpPr>
          <p:sp>
            <p:nvSpPr>
              <p:cNvPr id="99382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760" name="Rectangle 908"/>
              <p:cNvSpPr>
                <a:spLocks noChangeArrowheads="1"/>
              </p:cNvSpPr>
              <p:nvPr/>
            </p:nvSpPr>
            <p:spPr bwMode="auto">
              <a:xfrm>
                <a:off x="4205" y="434"/>
                <a:ext cx="1046" cy="2280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384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85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763" name="Rectangle 911"/>
              <p:cNvSpPr>
                <a:spLocks noChangeArrowheads="1"/>
              </p:cNvSpPr>
              <p:nvPr/>
            </p:nvSpPr>
            <p:spPr bwMode="auto">
              <a:xfrm>
                <a:off x="4216" y="699"/>
                <a:ext cx="587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99387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2789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19" cy="1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790" name="AutoShape 914"/>
                <p:cNvSpPr>
                  <a:spLocks noChangeArrowheads="1"/>
                </p:cNvSpPr>
                <p:nvPr/>
              </p:nvSpPr>
              <p:spPr bwMode="auto">
                <a:xfrm>
                  <a:off x="628" y="2588"/>
                  <a:ext cx="693" cy="13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765" name="Rectangle 915"/>
              <p:cNvSpPr>
                <a:spLocks noChangeArrowheads="1"/>
              </p:cNvSpPr>
              <p:nvPr/>
            </p:nvSpPr>
            <p:spPr bwMode="auto">
              <a:xfrm>
                <a:off x="4226" y="1024"/>
                <a:ext cx="587" cy="4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99389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2787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19" cy="1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788" name="AutoShape 918"/>
                <p:cNvSpPr>
                  <a:spLocks noChangeArrowheads="1"/>
                </p:cNvSpPr>
                <p:nvPr/>
              </p:nvSpPr>
              <p:spPr bwMode="auto">
                <a:xfrm>
                  <a:off x="630" y="2589"/>
                  <a:ext cx="693" cy="13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767" name="Rectangle 919"/>
              <p:cNvSpPr>
                <a:spLocks noChangeArrowheads="1"/>
              </p:cNvSpPr>
              <p:nvPr/>
            </p:nvSpPr>
            <p:spPr bwMode="auto">
              <a:xfrm>
                <a:off x="4216" y="1360"/>
                <a:ext cx="598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68" name="Rectangle 920"/>
              <p:cNvSpPr>
                <a:spLocks noChangeArrowheads="1"/>
              </p:cNvSpPr>
              <p:nvPr/>
            </p:nvSpPr>
            <p:spPr bwMode="auto">
              <a:xfrm>
                <a:off x="4226" y="1656"/>
                <a:ext cx="598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99392" name="Group 92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2785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8" y="2604"/>
                  <a:ext cx="718" cy="10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786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2" y="2622"/>
                  <a:ext cx="691" cy="6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99393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99394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2783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678" cy="1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72784" name="AutoShape 927"/>
                <p:cNvSpPr>
                  <a:spLocks noChangeArrowheads="1"/>
                </p:cNvSpPr>
                <p:nvPr/>
              </p:nvSpPr>
              <p:spPr bwMode="auto">
                <a:xfrm>
                  <a:off x="627" y="2591"/>
                  <a:ext cx="651" cy="13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772" name="Rectangle 928"/>
              <p:cNvSpPr>
                <a:spLocks noChangeArrowheads="1"/>
              </p:cNvSpPr>
              <p:nvPr/>
            </p:nvSpPr>
            <p:spPr bwMode="auto">
              <a:xfrm>
                <a:off x="5251" y="434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396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97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775" name="Oval 931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3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399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777" name="AutoShape 933"/>
              <p:cNvSpPr>
                <a:spLocks noChangeArrowheads="1"/>
              </p:cNvSpPr>
              <p:nvPr/>
            </p:nvSpPr>
            <p:spPr bwMode="auto">
              <a:xfrm>
                <a:off x="4141" y="2684"/>
                <a:ext cx="1195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78" name="AutoShape 934"/>
              <p:cNvSpPr>
                <a:spLocks noChangeArrowheads="1"/>
              </p:cNvSpPr>
              <p:nvPr/>
            </p:nvSpPr>
            <p:spPr bwMode="auto">
              <a:xfrm>
                <a:off x="4205" y="2714"/>
                <a:ext cx="1067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79" name="Oval 935"/>
              <p:cNvSpPr>
                <a:spLocks noChangeArrowheads="1"/>
              </p:cNvSpPr>
              <p:nvPr/>
            </p:nvSpPr>
            <p:spPr bwMode="auto">
              <a:xfrm>
                <a:off x="4312" y="2389"/>
                <a:ext cx="149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80" name="Oval 936"/>
              <p:cNvSpPr>
                <a:spLocks noChangeArrowheads="1"/>
              </p:cNvSpPr>
              <p:nvPr/>
            </p:nvSpPr>
            <p:spPr bwMode="auto">
              <a:xfrm>
                <a:off x="4482" y="2389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81" name="Oval 937"/>
              <p:cNvSpPr>
                <a:spLocks noChangeArrowheads="1"/>
              </p:cNvSpPr>
              <p:nvPr/>
            </p:nvSpPr>
            <p:spPr bwMode="auto">
              <a:xfrm>
                <a:off x="4664" y="2378"/>
                <a:ext cx="149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82" name="Rectangle 938"/>
              <p:cNvSpPr>
                <a:spLocks noChangeArrowheads="1"/>
              </p:cNvSpPr>
              <p:nvPr/>
            </p:nvSpPr>
            <p:spPr bwMode="auto">
              <a:xfrm>
                <a:off x="5059" y="1839"/>
                <a:ext cx="85" cy="763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52F80AA2-2D09-4187-B2B0-F3C18E4D8DC2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71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VLANs: motivation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413" y="1365250"/>
            <a:ext cx="3911600" cy="38957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000099"/>
                </a:solidFill>
                <a:cs typeface="+mn-cs"/>
              </a:rPr>
              <a:t>consider</a:t>
            </a:r>
            <a:r>
              <a:rPr lang="en-US" i="1" dirty="0" smtClean="0">
                <a:cs typeface="+mn-cs"/>
              </a:rPr>
              <a:t>:</a:t>
            </a:r>
            <a:endParaRPr lang="en-US" i="1" dirty="0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CS user moves office to EE, but wants connect to CS switch?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single broadcast domain: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all layer-2 broadcast traffic (ARP, </a:t>
            </a:r>
            <a:r>
              <a:rPr lang="en-US" dirty="0" smtClean="0"/>
              <a:t>DHCP, unknown location of destination MAC address) must cross </a:t>
            </a:r>
            <a:r>
              <a:rPr lang="en-US" dirty="0"/>
              <a:t>entire LAN </a:t>
            </a:r>
            <a:endParaRPr lang="en-US" dirty="0" smtClean="0"/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security</a:t>
            </a:r>
            <a:r>
              <a:rPr lang="en-US" dirty="0"/>
              <a:t>/privacy, efficiency </a:t>
            </a:r>
            <a:r>
              <a:rPr lang="en-US" dirty="0" smtClean="0"/>
              <a:t>issues</a:t>
            </a:r>
            <a:endParaRPr lang="en-US" dirty="0"/>
          </a:p>
          <a:p>
            <a:pPr>
              <a:buFont typeface="Wingdings" charset="0"/>
              <a:buChar char="v"/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72711" name="Text Box 86"/>
          <p:cNvSpPr txBox="1">
            <a:spLocks noChangeArrowheads="1"/>
          </p:cNvSpPr>
          <p:nvPr/>
        </p:nvSpPr>
        <p:spPr bwMode="auto">
          <a:xfrm>
            <a:off x="346075" y="3976688"/>
            <a:ext cx="101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Computer </a:t>
            </a:r>
          </a:p>
          <a:p>
            <a:pPr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  <a:cs typeface="Arial" charset="0"/>
              </a:rPr>
              <a:t>Science</a:t>
            </a:r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2" name="Text Box 87"/>
          <p:cNvSpPr txBox="1">
            <a:spLocks noChangeArrowheads="1"/>
          </p:cNvSpPr>
          <p:nvPr/>
        </p:nvSpPr>
        <p:spPr bwMode="auto">
          <a:xfrm>
            <a:off x="2009775" y="4227513"/>
            <a:ext cx="1141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Electrical</a:t>
            </a:r>
          </a:p>
          <a:p>
            <a:pPr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3" name="Text Box 88"/>
          <p:cNvSpPr txBox="1">
            <a:spLocks noChangeArrowheads="1"/>
          </p:cNvSpPr>
          <p:nvPr/>
        </p:nvSpPr>
        <p:spPr bwMode="auto">
          <a:xfrm>
            <a:off x="3500438" y="4068763"/>
            <a:ext cx="1139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Computer</a:t>
            </a:r>
          </a:p>
          <a:p>
            <a:pPr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99338" name="Picture 23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950" y="906463"/>
            <a:ext cx="4113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9E7EEE99-E4D7-4A07-8BCB-4ACE18F7899F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72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3732" name="Rectangle 213"/>
          <p:cNvSpPr>
            <a:spLocks noChangeArrowheads="1"/>
          </p:cNvSpPr>
          <p:nvPr/>
        </p:nvSpPr>
        <p:spPr bwMode="auto">
          <a:xfrm>
            <a:off x="7543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3736" name="Rectangle 212"/>
          <p:cNvSpPr>
            <a:spLocks noChangeArrowheads="1"/>
          </p:cNvSpPr>
          <p:nvPr/>
        </p:nvSpPr>
        <p:spPr bwMode="auto">
          <a:xfrm>
            <a:off x="5470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VLANs</a:t>
            </a:r>
          </a:p>
        </p:txBody>
      </p:sp>
      <p:sp>
        <p:nvSpPr>
          <p:cNvPr id="73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7338" y="355600"/>
            <a:ext cx="4926012" cy="1625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port-based VLAN: </a:t>
            </a:r>
            <a:r>
              <a:rPr lang="en-US" sz="2400" smtClean="0">
                <a:ea typeface="ＭＳ Ｐゴシック" pitchFamily="34" charset="-128"/>
              </a:rPr>
              <a:t>switch ports grouped (by switch management software) so that </a:t>
            </a: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single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physical switch ……</a:t>
            </a:r>
          </a:p>
          <a:p>
            <a:pPr>
              <a:defRPr/>
            </a:pPr>
            <a:endParaRPr lang="en-US" sz="2000" smtClean="0">
              <a:ea typeface="ＭＳ Ｐゴシック" pitchFamily="34" charset="-128"/>
            </a:endParaRPr>
          </a:p>
        </p:txBody>
      </p:sp>
      <p:sp>
        <p:nvSpPr>
          <p:cNvPr id="73739" name="Text Box 85"/>
          <p:cNvSpPr txBox="1">
            <a:spLocks noChangeArrowheads="1"/>
          </p:cNvSpPr>
          <p:nvPr/>
        </p:nvSpPr>
        <p:spPr bwMode="auto">
          <a:xfrm>
            <a:off x="681038" y="2265363"/>
            <a:ext cx="294481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2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switch(</a:t>
            </a:r>
            <a:r>
              <a:rPr lang="en-US" sz="2200" i="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  <a:r>
              <a:rPr lang="en-US" sz="22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 supporting VLAN capabilities can be configured to define multiple </a:t>
            </a:r>
            <a:r>
              <a:rPr lang="en-US" sz="2200" b="1" u="sng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virtual</a:t>
            </a:r>
            <a:r>
              <a:rPr lang="en-US" sz="2200" i="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2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LANS over single physical LAN infrastructure.</a:t>
            </a:r>
          </a:p>
        </p:txBody>
      </p:sp>
      <p:sp>
        <p:nvSpPr>
          <p:cNvPr id="73740" name="Rectangle 86"/>
          <p:cNvSpPr>
            <a:spLocks noChangeArrowheads="1"/>
          </p:cNvSpPr>
          <p:nvPr/>
        </p:nvSpPr>
        <p:spPr bwMode="auto">
          <a:xfrm>
            <a:off x="482600" y="1919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3741" name="Text Box 87"/>
          <p:cNvSpPr txBox="1">
            <a:spLocks noChangeArrowheads="1"/>
          </p:cNvSpPr>
          <p:nvPr/>
        </p:nvSpPr>
        <p:spPr bwMode="auto">
          <a:xfrm>
            <a:off x="642938" y="1543050"/>
            <a:ext cx="183673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smtClean="0">
                <a:solidFill>
                  <a:srgbClr val="CC0000"/>
                </a:solidFill>
                <a:latin typeface="Arial" charset="0"/>
                <a:cs typeface="Arial" charset="0"/>
              </a:rPr>
              <a:t>Virtual Local </a:t>
            </a:r>
          </a:p>
          <a:p>
            <a:pPr>
              <a:defRPr/>
            </a:pPr>
            <a:r>
              <a:rPr lang="en-US" sz="2000" b="1" smtClean="0">
                <a:solidFill>
                  <a:srgbClr val="CC0000"/>
                </a:solidFill>
                <a:latin typeface="Arial" charset="0"/>
                <a:cs typeface="Arial" charset="0"/>
              </a:rPr>
              <a:t>Area Network</a:t>
            </a:r>
          </a:p>
        </p:txBody>
      </p:sp>
      <p:sp>
        <p:nvSpPr>
          <p:cNvPr id="100363" name="Rectangle 80"/>
          <p:cNvSpPr>
            <a:spLocks noChangeArrowheads="1"/>
          </p:cNvSpPr>
          <p:nvPr/>
        </p:nvSpPr>
        <p:spPr bwMode="auto">
          <a:xfrm>
            <a:off x="5462588" y="2098675"/>
            <a:ext cx="290512" cy="2428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0364" name="Rectangle 77"/>
          <p:cNvSpPr>
            <a:spLocks noChangeArrowheads="1"/>
          </p:cNvSpPr>
          <p:nvPr/>
        </p:nvSpPr>
        <p:spPr bwMode="auto">
          <a:xfrm>
            <a:off x="7534275" y="1879600"/>
            <a:ext cx="290513" cy="209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0365" name="Rectangle 76"/>
          <p:cNvSpPr>
            <a:spLocks noChangeArrowheads="1"/>
          </p:cNvSpPr>
          <p:nvPr/>
        </p:nvSpPr>
        <p:spPr bwMode="auto">
          <a:xfrm>
            <a:off x="6643688" y="1884363"/>
            <a:ext cx="890587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0366" name="Rectangle 75"/>
          <p:cNvSpPr>
            <a:spLocks noChangeArrowheads="1"/>
          </p:cNvSpPr>
          <p:nvPr/>
        </p:nvSpPr>
        <p:spPr bwMode="auto">
          <a:xfrm>
            <a:off x="5748338" y="1884363"/>
            <a:ext cx="900112" cy="4524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0367" name="Rectangle 2"/>
          <p:cNvSpPr>
            <a:spLocks noChangeArrowheads="1"/>
          </p:cNvSpPr>
          <p:nvPr/>
        </p:nvSpPr>
        <p:spPr bwMode="auto">
          <a:xfrm>
            <a:off x="5462588" y="1876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0368" name="Line 3"/>
          <p:cNvSpPr>
            <a:spLocks noChangeShapeType="1"/>
          </p:cNvSpPr>
          <p:nvPr/>
        </p:nvSpPr>
        <p:spPr bwMode="auto">
          <a:xfrm>
            <a:off x="5464175" y="2092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69" name="Text Box 6"/>
          <p:cNvSpPr txBox="1">
            <a:spLocks noChangeArrowheads="1"/>
          </p:cNvSpPr>
          <p:nvPr/>
        </p:nvSpPr>
        <p:spPr bwMode="auto">
          <a:xfrm>
            <a:off x="5380038" y="183515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0370" name="Line 7"/>
          <p:cNvSpPr>
            <a:spLocks noChangeShapeType="1"/>
          </p:cNvSpPr>
          <p:nvPr/>
        </p:nvSpPr>
        <p:spPr bwMode="auto">
          <a:xfrm>
            <a:off x="6643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71" name="AutoShape 8"/>
          <p:cNvSpPr>
            <a:spLocks noChangeArrowheads="1"/>
          </p:cNvSpPr>
          <p:nvPr/>
        </p:nvSpPr>
        <p:spPr bwMode="auto">
          <a:xfrm>
            <a:off x="5434013" y="1617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0372" name="Freeform 9"/>
          <p:cNvSpPr>
            <a:spLocks/>
          </p:cNvSpPr>
          <p:nvPr/>
        </p:nvSpPr>
        <p:spPr bwMode="auto">
          <a:xfrm>
            <a:off x="7837488" y="162083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73" name="Freeform 10"/>
          <p:cNvSpPr>
            <a:spLocks/>
          </p:cNvSpPr>
          <p:nvPr/>
        </p:nvSpPr>
        <p:spPr bwMode="auto">
          <a:xfrm>
            <a:off x="5835650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74" name="Freeform 11"/>
          <p:cNvSpPr>
            <a:spLocks/>
          </p:cNvSpPr>
          <p:nvPr/>
        </p:nvSpPr>
        <p:spPr bwMode="auto">
          <a:xfrm>
            <a:off x="6308725" y="1665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75" name="Line 17"/>
          <p:cNvSpPr>
            <a:spLocks noChangeShapeType="1"/>
          </p:cNvSpPr>
          <p:nvPr/>
        </p:nvSpPr>
        <p:spPr bwMode="auto">
          <a:xfrm>
            <a:off x="7243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76" name="Line 18"/>
          <p:cNvSpPr>
            <a:spLocks noChangeShapeType="1"/>
          </p:cNvSpPr>
          <p:nvPr/>
        </p:nvSpPr>
        <p:spPr bwMode="auto">
          <a:xfrm>
            <a:off x="6043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77" name="Line 21"/>
          <p:cNvSpPr>
            <a:spLocks noChangeShapeType="1"/>
          </p:cNvSpPr>
          <p:nvPr/>
        </p:nvSpPr>
        <p:spPr bwMode="auto">
          <a:xfrm>
            <a:off x="5753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78" name="Line 22"/>
          <p:cNvSpPr>
            <a:spLocks noChangeShapeType="1"/>
          </p:cNvSpPr>
          <p:nvPr/>
        </p:nvSpPr>
        <p:spPr bwMode="auto">
          <a:xfrm>
            <a:off x="5462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79" name="Line 23"/>
          <p:cNvSpPr>
            <a:spLocks noChangeShapeType="1"/>
          </p:cNvSpPr>
          <p:nvPr/>
        </p:nvSpPr>
        <p:spPr bwMode="auto">
          <a:xfrm>
            <a:off x="6324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80" name="Line 24"/>
          <p:cNvSpPr>
            <a:spLocks noChangeShapeType="1"/>
          </p:cNvSpPr>
          <p:nvPr/>
        </p:nvSpPr>
        <p:spPr bwMode="auto">
          <a:xfrm>
            <a:off x="6948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81" name="Line 25"/>
          <p:cNvSpPr>
            <a:spLocks noChangeShapeType="1"/>
          </p:cNvSpPr>
          <p:nvPr/>
        </p:nvSpPr>
        <p:spPr bwMode="auto">
          <a:xfrm>
            <a:off x="7539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82" name="Text Box 26"/>
          <p:cNvSpPr txBox="1">
            <a:spLocks noChangeArrowheads="1"/>
          </p:cNvSpPr>
          <p:nvPr/>
        </p:nvSpPr>
        <p:spPr bwMode="auto">
          <a:xfrm>
            <a:off x="6261100" y="20447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00383" name="Text Box 27"/>
          <p:cNvSpPr txBox="1">
            <a:spLocks noChangeArrowheads="1"/>
          </p:cNvSpPr>
          <p:nvPr/>
        </p:nvSpPr>
        <p:spPr bwMode="auto">
          <a:xfrm>
            <a:off x="6580188" y="18303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00384" name="Text Box 28"/>
          <p:cNvSpPr txBox="1">
            <a:spLocks noChangeArrowheads="1"/>
          </p:cNvSpPr>
          <p:nvPr/>
        </p:nvSpPr>
        <p:spPr bwMode="auto">
          <a:xfrm>
            <a:off x="7456488" y="2049463"/>
            <a:ext cx="298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100385" name="Text Box 29"/>
          <p:cNvSpPr txBox="1">
            <a:spLocks noChangeArrowheads="1"/>
          </p:cNvSpPr>
          <p:nvPr/>
        </p:nvSpPr>
        <p:spPr bwMode="auto">
          <a:xfrm>
            <a:off x="6561138" y="2049463"/>
            <a:ext cx="298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0386" name="Text Box 30"/>
          <p:cNvSpPr txBox="1">
            <a:spLocks noChangeArrowheads="1"/>
          </p:cNvSpPr>
          <p:nvPr/>
        </p:nvSpPr>
        <p:spPr bwMode="auto">
          <a:xfrm>
            <a:off x="5389563" y="2035175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00387" name="Text Box 57"/>
          <p:cNvSpPr txBox="1">
            <a:spLocks noChangeArrowheads="1"/>
          </p:cNvSpPr>
          <p:nvPr/>
        </p:nvSpPr>
        <p:spPr bwMode="auto">
          <a:xfrm>
            <a:off x="6256338" y="18303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00388" name="Line 61"/>
          <p:cNvSpPr>
            <a:spLocks noChangeShapeType="1"/>
          </p:cNvSpPr>
          <p:nvPr/>
        </p:nvSpPr>
        <p:spPr bwMode="auto">
          <a:xfrm flipH="1">
            <a:off x="4702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89" name="Line 62"/>
          <p:cNvSpPr>
            <a:spLocks noChangeShapeType="1"/>
          </p:cNvSpPr>
          <p:nvPr/>
        </p:nvSpPr>
        <p:spPr bwMode="auto">
          <a:xfrm flipH="1">
            <a:off x="5087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90" name="Line 63"/>
          <p:cNvSpPr>
            <a:spLocks noChangeShapeType="1"/>
          </p:cNvSpPr>
          <p:nvPr/>
        </p:nvSpPr>
        <p:spPr bwMode="auto">
          <a:xfrm flipH="1">
            <a:off x="5807075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91" name="Text Box 64"/>
          <p:cNvSpPr txBox="1">
            <a:spLocks noChangeArrowheads="1"/>
          </p:cNvSpPr>
          <p:nvPr/>
        </p:nvSpPr>
        <p:spPr bwMode="auto">
          <a:xfrm>
            <a:off x="7527925" y="258921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100392" name="Line 69"/>
          <p:cNvSpPr>
            <a:spLocks noChangeShapeType="1"/>
          </p:cNvSpPr>
          <p:nvPr/>
        </p:nvSpPr>
        <p:spPr bwMode="auto">
          <a:xfrm>
            <a:off x="6815138" y="2214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93" name="Line 70"/>
          <p:cNvSpPr>
            <a:spLocks noChangeShapeType="1"/>
          </p:cNvSpPr>
          <p:nvPr/>
        </p:nvSpPr>
        <p:spPr bwMode="auto">
          <a:xfrm>
            <a:off x="6805613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94" name="Line 71"/>
          <p:cNvSpPr>
            <a:spLocks noChangeShapeType="1"/>
          </p:cNvSpPr>
          <p:nvPr/>
        </p:nvSpPr>
        <p:spPr bwMode="auto">
          <a:xfrm>
            <a:off x="7661275" y="1957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395" name="Text Box 72"/>
          <p:cNvSpPr txBox="1">
            <a:spLocks noChangeArrowheads="1"/>
          </p:cNvSpPr>
          <p:nvPr/>
        </p:nvSpPr>
        <p:spPr bwMode="auto">
          <a:xfrm>
            <a:off x="4692650" y="3132138"/>
            <a:ext cx="165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(VLAN ports 1-8)</a:t>
            </a:r>
          </a:p>
        </p:txBody>
      </p:sp>
      <p:sp>
        <p:nvSpPr>
          <p:cNvPr id="100396" name="Text Box 73"/>
          <p:cNvSpPr txBox="1">
            <a:spLocks noChangeArrowheads="1"/>
          </p:cNvSpPr>
          <p:nvPr/>
        </p:nvSpPr>
        <p:spPr bwMode="auto">
          <a:xfrm>
            <a:off x="6854825" y="3119438"/>
            <a:ext cx="1433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(VLAN ports 9-15)</a:t>
            </a:r>
          </a:p>
        </p:txBody>
      </p:sp>
      <p:sp>
        <p:nvSpPr>
          <p:cNvPr id="100397" name="Text Box 74"/>
          <p:cNvSpPr txBox="1">
            <a:spLocks noChangeArrowheads="1"/>
          </p:cNvSpPr>
          <p:nvPr/>
        </p:nvSpPr>
        <p:spPr bwMode="auto">
          <a:xfrm>
            <a:off x="7451725" y="1825625"/>
            <a:ext cx="298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100398" name="Oval 81"/>
          <p:cNvSpPr>
            <a:spLocks noChangeArrowheads="1"/>
          </p:cNvSpPr>
          <p:nvPr/>
        </p:nvSpPr>
        <p:spPr bwMode="auto">
          <a:xfrm>
            <a:off x="5578475" y="2190750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0399" name="Oval 82"/>
          <p:cNvSpPr>
            <a:spLocks noChangeArrowheads="1"/>
          </p:cNvSpPr>
          <p:nvPr/>
        </p:nvSpPr>
        <p:spPr bwMode="auto">
          <a:xfrm>
            <a:off x="5870575" y="2187575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0400" name="Oval 83"/>
          <p:cNvSpPr>
            <a:spLocks noChangeArrowheads="1"/>
          </p:cNvSpPr>
          <p:nvPr/>
        </p:nvSpPr>
        <p:spPr bwMode="auto">
          <a:xfrm>
            <a:off x="6457950" y="2192338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0401" name="Oval 84"/>
          <p:cNvSpPr>
            <a:spLocks noChangeArrowheads="1"/>
          </p:cNvSpPr>
          <p:nvPr/>
        </p:nvSpPr>
        <p:spPr bwMode="auto">
          <a:xfrm>
            <a:off x="6789738" y="2189163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0402" name="Oval 85"/>
          <p:cNvSpPr>
            <a:spLocks noChangeArrowheads="1"/>
          </p:cNvSpPr>
          <p:nvPr/>
        </p:nvSpPr>
        <p:spPr bwMode="auto">
          <a:xfrm>
            <a:off x="6777038" y="1974850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0403" name="Oval 86"/>
          <p:cNvSpPr>
            <a:spLocks noChangeArrowheads="1"/>
          </p:cNvSpPr>
          <p:nvPr/>
        </p:nvSpPr>
        <p:spPr bwMode="auto">
          <a:xfrm>
            <a:off x="7651750" y="1971675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0404" name="Text Box 45"/>
          <p:cNvSpPr txBox="1">
            <a:spLocks noChangeArrowheads="1"/>
          </p:cNvSpPr>
          <p:nvPr/>
        </p:nvSpPr>
        <p:spPr bwMode="auto">
          <a:xfrm>
            <a:off x="5241925" y="255587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grpSp>
        <p:nvGrpSpPr>
          <p:cNvPr id="100405" name="Group 44"/>
          <p:cNvGrpSpPr>
            <a:grpSpLocks/>
          </p:cNvGrpSpPr>
          <p:nvPr/>
        </p:nvGrpSpPr>
        <p:grpSpPr bwMode="auto">
          <a:xfrm>
            <a:off x="4165600" y="2397125"/>
            <a:ext cx="609600" cy="558800"/>
            <a:chOff x="-44" y="1473"/>
            <a:chExt cx="981" cy="1105"/>
          </a:xfrm>
        </p:grpSpPr>
        <p:pic>
          <p:nvPicPr>
            <p:cNvPr id="1004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4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0406" name="Group 44"/>
          <p:cNvGrpSpPr>
            <a:grpSpLocks/>
          </p:cNvGrpSpPr>
          <p:nvPr/>
        </p:nvGrpSpPr>
        <p:grpSpPr bwMode="auto">
          <a:xfrm>
            <a:off x="4694238" y="2489200"/>
            <a:ext cx="609600" cy="558800"/>
            <a:chOff x="-44" y="1473"/>
            <a:chExt cx="981" cy="1105"/>
          </a:xfrm>
        </p:grpSpPr>
        <p:pic>
          <p:nvPicPr>
            <p:cNvPr id="1004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4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0407" name="Group 44"/>
          <p:cNvGrpSpPr>
            <a:grpSpLocks/>
          </p:cNvGrpSpPr>
          <p:nvPr/>
        </p:nvGrpSpPr>
        <p:grpSpPr bwMode="auto">
          <a:xfrm>
            <a:off x="5414963" y="2509838"/>
            <a:ext cx="609600" cy="558800"/>
            <a:chOff x="-44" y="1473"/>
            <a:chExt cx="981" cy="1105"/>
          </a:xfrm>
        </p:grpSpPr>
        <p:pic>
          <p:nvPicPr>
            <p:cNvPr id="1004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4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0408" name="Group 44"/>
          <p:cNvGrpSpPr>
            <a:grpSpLocks/>
          </p:cNvGrpSpPr>
          <p:nvPr/>
        </p:nvGrpSpPr>
        <p:grpSpPr bwMode="auto">
          <a:xfrm>
            <a:off x="6430963" y="2530475"/>
            <a:ext cx="609600" cy="558800"/>
            <a:chOff x="-44" y="1473"/>
            <a:chExt cx="981" cy="1105"/>
          </a:xfrm>
        </p:grpSpPr>
        <p:pic>
          <p:nvPicPr>
            <p:cNvPr id="1004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4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0409" name="Group 44"/>
          <p:cNvGrpSpPr>
            <a:grpSpLocks/>
          </p:cNvGrpSpPr>
          <p:nvPr/>
        </p:nvGrpSpPr>
        <p:grpSpPr bwMode="auto">
          <a:xfrm>
            <a:off x="6938963" y="2540000"/>
            <a:ext cx="609600" cy="558800"/>
            <a:chOff x="-44" y="1473"/>
            <a:chExt cx="981" cy="1105"/>
          </a:xfrm>
        </p:grpSpPr>
        <p:pic>
          <p:nvPicPr>
            <p:cNvPr id="1004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4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0410" name="Group 44"/>
          <p:cNvGrpSpPr>
            <a:grpSpLocks/>
          </p:cNvGrpSpPr>
          <p:nvPr/>
        </p:nvGrpSpPr>
        <p:grpSpPr bwMode="auto">
          <a:xfrm>
            <a:off x="7802563" y="2357438"/>
            <a:ext cx="609600" cy="558800"/>
            <a:chOff x="-44" y="1473"/>
            <a:chExt cx="981" cy="1105"/>
          </a:xfrm>
        </p:grpSpPr>
        <p:pic>
          <p:nvPicPr>
            <p:cNvPr id="1004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4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902075" y="3695700"/>
            <a:ext cx="5334000" cy="2593975"/>
            <a:chOff x="3902075" y="3695700"/>
            <a:chExt cx="5334289" cy="2593975"/>
          </a:xfrm>
        </p:grpSpPr>
        <p:sp>
          <p:nvSpPr>
            <p:cNvPr id="100413" name="Cloud"/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73734" name="Rectangle 263"/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3735" name="Rectangle 262"/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0416" name="Line 61"/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7" name="Line 62"/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8" name="Line 63"/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9" name="Text Box 72"/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i="0">
                  <a:solidFill>
                    <a:srgbClr val="000000"/>
                  </a:solidFill>
                  <a:latin typeface="Arial" pitchFamily="34" charset="0"/>
                </a:rPr>
                <a:t>Electrical Engineering</a:t>
              </a:r>
            </a:p>
            <a:p>
              <a:pPr algn="ctr" eaLnBrk="1" hangingPunct="1"/>
              <a:r>
                <a:rPr lang="en-US" sz="1200" i="0">
                  <a:solidFill>
                    <a:srgbClr val="000000"/>
                  </a:solidFill>
                  <a:latin typeface="Arial" pitchFamily="34" charset="0"/>
                </a:rPr>
                <a:t>(VLAN ports 1-8)</a:t>
              </a:r>
            </a:p>
          </p:txBody>
        </p:sp>
        <p:sp>
          <p:nvSpPr>
            <p:cNvPr id="100420" name="Text Box 45"/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i="0">
                  <a:solidFill>
                    <a:srgbClr val="000000"/>
                  </a:solidFill>
                  <a:latin typeface="Arial" pitchFamily="34" charset="0"/>
                </a:rPr>
                <a:t>…</a:t>
              </a:r>
            </a:p>
          </p:txBody>
        </p:sp>
        <p:grpSp>
          <p:nvGrpSpPr>
            <p:cNvPr id="100421" name="Group 186"/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100466" name="Rectangle 80"/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fr-FR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0467" name="Rectangle 75"/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fr-FR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0468" name="Rectangle 2"/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fr-FR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0469" name="Line 3"/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470" name="Text Box 6"/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800" i="0">
                    <a:solidFill>
                      <a:srgbClr val="000000"/>
                    </a:solidFill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100471" name="AutoShape 8"/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fr-FR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0472" name="Freeform 10"/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473" name="Line 18"/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474" name="Line 21"/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475" name="Line 22"/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476" name="Line 23"/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477" name="Text Box 26"/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800" i="0">
                    <a:solidFill>
                      <a:srgbClr val="000000"/>
                    </a:solidFill>
                    <a:latin typeface="Arial" pitchFamily="34" charset="0"/>
                  </a:rPr>
                  <a:t>8</a:t>
                </a:r>
              </a:p>
            </p:txBody>
          </p:sp>
          <p:sp>
            <p:nvSpPr>
              <p:cNvPr id="100478" name="Text Box 30"/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800" i="0">
                    <a:solidFill>
                      <a:srgbClr val="000000"/>
                    </a:solidFill>
                    <a:latin typeface="Arial" pitchFamily="34" charset="0"/>
                  </a:rPr>
                  <a:t>2</a:t>
                </a:r>
              </a:p>
            </p:txBody>
          </p:sp>
          <p:sp>
            <p:nvSpPr>
              <p:cNvPr id="100479" name="Text Box 57"/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800" i="0">
                    <a:solidFill>
                      <a:srgbClr val="000000"/>
                    </a:solidFill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100480" name="Oval 81"/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fr-FR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0481" name="Oval 82"/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fr-FR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0482" name="Oval 83"/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fr-FR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0483" name="Freeform 10"/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/>
              <a:lstStyle/>
              <a:p>
                <a:endParaRPr lang="tr-TR"/>
              </a:p>
            </p:txBody>
          </p:sp>
          <p:sp>
            <p:nvSpPr>
              <p:cNvPr id="100484" name="Freeform 185"/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100422" name="Group 210"/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00447" name="Group 207"/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100454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fr-FR" i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455" name="Rectangle 76"/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fr-FR" i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456" name="Line 17"/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0457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0458" name="Line 25"/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045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800" i="0">
                      <a:solidFill>
                        <a:srgbClr val="000000"/>
                      </a:solidFill>
                      <a:latin typeface="Arial" pitchFamily="34" charset="0"/>
                    </a:rPr>
                    <a:t>9</a:t>
                  </a:r>
                </a:p>
              </p:txBody>
            </p:sp>
            <p:sp>
              <p:nvSpPr>
                <p:cNvPr id="10046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800" i="0">
                      <a:solidFill>
                        <a:srgbClr val="000000"/>
                      </a:solidFill>
                      <a:latin typeface="Arial" pitchFamily="34" charset="0"/>
                    </a:rPr>
                    <a:t>16</a:t>
                  </a:r>
                </a:p>
              </p:txBody>
            </p:sp>
            <p:sp>
              <p:nvSpPr>
                <p:cNvPr id="10046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800" i="0">
                      <a:solidFill>
                        <a:srgbClr val="000000"/>
                      </a:solidFill>
                      <a:latin typeface="Arial" pitchFamily="34" charset="0"/>
                    </a:rPr>
                    <a:t>10</a:t>
                  </a:r>
                </a:p>
              </p:txBody>
            </p:sp>
            <p:sp>
              <p:nvSpPr>
                <p:cNvPr id="10046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800" i="0">
                      <a:solidFill>
                        <a:srgbClr val="000000"/>
                      </a:solidFill>
                      <a:latin typeface="Arial" pitchFamily="34" charset="0"/>
                    </a:rPr>
                    <a:t>15</a:t>
                  </a:r>
                </a:p>
              </p:txBody>
            </p:sp>
            <p:sp>
              <p:nvSpPr>
                <p:cNvPr id="100463" name="Oval 84"/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fr-FR" i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464" name="Oval 85"/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fr-FR" i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465" name="Oval 86"/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fr-FR" i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  <p:sp>
            <p:nvSpPr>
              <p:cNvPr id="100448" name="AutoShape 8"/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fr-FR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0449" name="Freeform 10"/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450" name="Freeform 10"/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/>
              <a:lstStyle/>
              <a:p>
                <a:endParaRPr lang="tr-TR"/>
              </a:p>
            </p:txBody>
          </p:sp>
          <p:sp>
            <p:nvSpPr>
              <p:cNvPr id="100451" name="Freeform 206"/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00452" name="Freeform 208"/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73840" name="Line 209"/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00423" name="Text Box 64"/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i="0">
                  <a:solidFill>
                    <a:srgbClr val="000000"/>
                  </a:solidFill>
                  <a:latin typeface="Arial" pitchFamily="34" charset="0"/>
                </a:rPr>
                <a:t>…</a:t>
              </a:r>
            </a:p>
          </p:txBody>
        </p:sp>
        <p:sp>
          <p:nvSpPr>
            <p:cNvPr id="100424" name="Line 69"/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5" name="Line 70"/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6" name="Line 71"/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7" name="Text Box 73"/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i="0">
                  <a:solidFill>
                    <a:srgbClr val="000000"/>
                  </a:solidFill>
                  <a:latin typeface="Arial" pitchFamily="34" charset="0"/>
                </a:rPr>
                <a:t>Computer Science</a:t>
              </a:r>
            </a:p>
            <a:p>
              <a:pPr algn="ctr" eaLnBrk="1" hangingPunct="1"/>
              <a:r>
                <a:rPr lang="en-US" sz="1200" i="0">
                  <a:solidFill>
                    <a:srgbClr val="000000"/>
                  </a:solidFill>
                  <a:latin typeface="Arial" pitchFamily="34" charset="0"/>
                </a:rPr>
                <a:t>(VLAN ports 9-16)</a:t>
              </a:r>
            </a:p>
          </p:txBody>
        </p:sp>
        <p:sp>
          <p:nvSpPr>
            <p:cNvPr id="73796" name="Rectangle 211"/>
            <p:cNvSpPr>
              <a:spLocks noChangeArrowheads="1"/>
            </p:cNvSpPr>
            <p:nvPr/>
          </p:nvSpPr>
          <p:spPr bwMode="auto">
            <a:xfrm>
              <a:off x="4095760" y="3695700"/>
              <a:ext cx="5140604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sz="2400" i="0">
                  <a:solidFill>
                    <a:srgbClr val="000000"/>
                  </a:solidFill>
                  <a:latin typeface="Gill Sans MT" pitchFamily="34" charset="0"/>
                </a:rPr>
                <a:t>… operates as </a:t>
              </a:r>
              <a:r>
                <a:rPr lang="en-US" sz="2400">
                  <a:solidFill>
                    <a:srgbClr val="CC0000"/>
                  </a:solidFill>
                  <a:latin typeface="Gill Sans MT" pitchFamily="34" charset="0"/>
                </a:rPr>
                <a:t>multiple</a:t>
              </a:r>
              <a:r>
                <a:rPr lang="en-US" sz="2400" i="0">
                  <a:solidFill>
                    <a:srgbClr val="CC0000"/>
                  </a:solidFill>
                  <a:latin typeface="Gill Sans MT" pitchFamily="34" charset="0"/>
                </a:rPr>
                <a:t> </a:t>
              </a:r>
              <a:r>
                <a:rPr lang="en-US" sz="2400" i="0">
                  <a:solidFill>
                    <a:srgbClr val="000000"/>
                  </a:solidFill>
                  <a:latin typeface="Gill Sans MT" pitchFamily="34" charset="0"/>
                </a:rPr>
                <a:t>virtual switches</a:t>
              </a:r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/>
              </a:pPr>
              <a:endParaRPr lang="en-US" sz="2000" i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grpSp>
          <p:nvGrpSpPr>
            <p:cNvPr id="100429" name="Group 44"/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10044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44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100430" name="Group 44"/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10044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44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100431" name="Group 44"/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10044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44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100432" name="Group 44"/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10043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44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100433" name="Group 44"/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10043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43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100434" name="Group 44"/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100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pic>
        <p:nvPicPr>
          <p:cNvPr id="100412" name="Picture 24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63" y="1033463"/>
            <a:ext cx="16557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3E9958FF-2093-476A-AE9C-E1BACE94319F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73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4756" name="Rectangle 115"/>
          <p:cNvSpPr>
            <a:spLocks noChangeArrowheads="1"/>
          </p:cNvSpPr>
          <p:nvPr/>
        </p:nvSpPr>
        <p:spPr bwMode="auto">
          <a:xfrm>
            <a:off x="7731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5657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Port-based VLAN</a:t>
            </a:r>
          </a:p>
        </p:txBody>
      </p:sp>
      <p:sp>
        <p:nvSpPr>
          <p:cNvPr id="101383" name="Rectangle 80"/>
          <p:cNvSpPr>
            <a:spLocks noChangeArrowheads="1"/>
          </p:cNvSpPr>
          <p:nvPr/>
        </p:nvSpPr>
        <p:spPr bwMode="auto">
          <a:xfrm>
            <a:off x="5649913" y="3057525"/>
            <a:ext cx="290512" cy="2428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384" name="Rectangle 77"/>
          <p:cNvSpPr>
            <a:spLocks noChangeArrowheads="1"/>
          </p:cNvSpPr>
          <p:nvPr/>
        </p:nvSpPr>
        <p:spPr bwMode="auto">
          <a:xfrm>
            <a:off x="7721600" y="2838450"/>
            <a:ext cx="290513" cy="209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385" name="Rectangle 76"/>
          <p:cNvSpPr>
            <a:spLocks noChangeArrowheads="1"/>
          </p:cNvSpPr>
          <p:nvPr/>
        </p:nvSpPr>
        <p:spPr bwMode="auto">
          <a:xfrm>
            <a:off x="6831013" y="2843213"/>
            <a:ext cx="890587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386" name="Rectangle 75"/>
          <p:cNvSpPr>
            <a:spLocks noChangeArrowheads="1"/>
          </p:cNvSpPr>
          <p:nvPr/>
        </p:nvSpPr>
        <p:spPr bwMode="auto">
          <a:xfrm>
            <a:off x="5935663" y="2843213"/>
            <a:ext cx="900112" cy="4524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387" name="Rectangle 2"/>
          <p:cNvSpPr>
            <a:spLocks noChangeArrowheads="1"/>
          </p:cNvSpPr>
          <p:nvPr/>
        </p:nvSpPr>
        <p:spPr bwMode="auto">
          <a:xfrm>
            <a:off x="5649913" y="283527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388" name="Line 3"/>
          <p:cNvSpPr>
            <a:spLocks noChangeShapeType="1"/>
          </p:cNvSpPr>
          <p:nvPr/>
        </p:nvSpPr>
        <p:spPr bwMode="auto">
          <a:xfrm>
            <a:off x="5651500" y="305117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389" name="Text Box 6"/>
          <p:cNvSpPr txBox="1">
            <a:spLocks noChangeArrowheads="1"/>
          </p:cNvSpPr>
          <p:nvPr/>
        </p:nvSpPr>
        <p:spPr bwMode="auto">
          <a:xfrm>
            <a:off x="5567363" y="2794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1390" name="Line 7"/>
          <p:cNvSpPr>
            <a:spLocks noChangeShapeType="1"/>
          </p:cNvSpPr>
          <p:nvPr/>
        </p:nvSpPr>
        <p:spPr bwMode="auto">
          <a:xfrm>
            <a:off x="6831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391" name="AutoShape 8"/>
          <p:cNvSpPr>
            <a:spLocks noChangeArrowheads="1"/>
          </p:cNvSpPr>
          <p:nvPr/>
        </p:nvSpPr>
        <p:spPr bwMode="auto">
          <a:xfrm>
            <a:off x="5621338" y="257651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392" name="Freeform 9"/>
          <p:cNvSpPr>
            <a:spLocks/>
          </p:cNvSpPr>
          <p:nvPr/>
        </p:nvSpPr>
        <p:spPr bwMode="auto">
          <a:xfrm>
            <a:off x="8024813" y="257968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393" name="Freeform 10"/>
          <p:cNvSpPr>
            <a:spLocks/>
          </p:cNvSpPr>
          <p:nvPr/>
        </p:nvSpPr>
        <p:spPr bwMode="auto">
          <a:xfrm>
            <a:off x="6022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394" name="Freeform 11"/>
          <p:cNvSpPr>
            <a:spLocks/>
          </p:cNvSpPr>
          <p:nvPr/>
        </p:nvSpPr>
        <p:spPr bwMode="auto">
          <a:xfrm>
            <a:off x="6496050" y="262413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7431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396" name="Line 18"/>
          <p:cNvSpPr>
            <a:spLocks noChangeShapeType="1"/>
          </p:cNvSpPr>
          <p:nvPr/>
        </p:nvSpPr>
        <p:spPr bwMode="auto">
          <a:xfrm>
            <a:off x="6230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397" name="Line 21"/>
          <p:cNvSpPr>
            <a:spLocks noChangeShapeType="1"/>
          </p:cNvSpPr>
          <p:nvPr/>
        </p:nvSpPr>
        <p:spPr bwMode="auto">
          <a:xfrm>
            <a:off x="5940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398" name="Line 22"/>
          <p:cNvSpPr>
            <a:spLocks noChangeShapeType="1"/>
          </p:cNvSpPr>
          <p:nvPr/>
        </p:nvSpPr>
        <p:spPr bwMode="auto">
          <a:xfrm>
            <a:off x="5649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399" name="Line 23"/>
          <p:cNvSpPr>
            <a:spLocks noChangeShapeType="1"/>
          </p:cNvSpPr>
          <p:nvPr/>
        </p:nvSpPr>
        <p:spPr bwMode="auto">
          <a:xfrm>
            <a:off x="6511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400" name="Line 24"/>
          <p:cNvSpPr>
            <a:spLocks noChangeShapeType="1"/>
          </p:cNvSpPr>
          <p:nvPr/>
        </p:nvSpPr>
        <p:spPr bwMode="auto">
          <a:xfrm>
            <a:off x="7135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>
            <a:off x="7726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6448425" y="300355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6767513" y="27892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7643813" y="3008313"/>
            <a:ext cx="298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6748463" y="3008313"/>
            <a:ext cx="298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5576888" y="300355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01407" name="Text Box 57"/>
          <p:cNvSpPr txBox="1">
            <a:spLocks noChangeArrowheads="1"/>
          </p:cNvSpPr>
          <p:nvPr/>
        </p:nvSpPr>
        <p:spPr bwMode="auto">
          <a:xfrm>
            <a:off x="6443663" y="27892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01408" name="Line 61"/>
          <p:cNvSpPr>
            <a:spLocks noChangeShapeType="1"/>
          </p:cNvSpPr>
          <p:nvPr/>
        </p:nvSpPr>
        <p:spPr bwMode="auto">
          <a:xfrm flipH="1">
            <a:off x="4889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409" name="Line 62"/>
          <p:cNvSpPr>
            <a:spLocks noChangeShapeType="1"/>
          </p:cNvSpPr>
          <p:nvPr/>
        </p:nvSpPr>
        <p:spPr bwMode="auto">
          <a:xfrm flipH="1">
            <a:off x="5275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410" name="Line 63"/>
          <p:cNvSpPr>
            <a:spLocks noChangeShapeType="1"/>
          </p:cNvSpPr>
          <p:nvPr/>
        </p:nvSpPr>
        <p:spPr bwMode="auto">
          <a:xfrm flipH="1">
            <a:off x="5994400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411" name="Text Box 64"/>
          <p:cNvSpPr txBox="1">
            <a:spLocks noChangeArrowheads="1"/>
          </p:cNvSpPr>
          <p:nvPr/>
        </p:nvSpPr>
        <p:spPr bwMode="auto">
          <a:xfrm>
            <a:off x="7715250" y="35480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101412" name="Line 69"/>
          <p:cNvSpPr>
            <a:spLocks noChangeShapeType="1"/>
          </p:cNvSpPr>
          <p:nvPr/>
        </p:nvSpPr>
        <p:spPr bwMode="auto">
          <a:xfrm>
            <a:off x="7002463" y="317341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413" name="Line 70"/>
          <p:cNvSpPr>
            <a:spLocks noChangeShapeType="1"/>
          </p:cNvSpPr>
          <p:nvPr/>
        </p:nvSpPr>
        <p:spPr bwMode="auto">
          <a:xfrm>
            <a:off x="6992938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414" name="Line 71"/>
          <p:cNvSpPr>
            <a:spLocks noChangeShapeType="1"/>
          </p:cNvSpPr>
          <p:nvPr/>
        </p:nvSpPr>
        <p:spPr bwMode="auto">
          <a:xfrm>
            <a:off x="7848600" y="291623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415" name="Text Box 72"/>
          <p:cNvSpPr txBox="1">
            <a:spLocks noChangeArrowheads="1"/>
          </p:cNvSpPr>
          <p:nvPr/>
        </p:nvSpPr>
        <p:spPr bwMode="auto">
          <a:xfrm>
            <a:off x="4879975" y="4090988"/>
            <a:ext cx="165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(VLAN ports 1-8)</a:t>
            </a:r>
          </a:p>
        </p:txBody>
      </p:sp>
      <p:sp>
        <p:nvSpPr>
          <p:cNvPr id="101416" name="Text Box 73"/>
          <p:cNvSpPr txBox="1">
            <a:spLocks noChangeArrowheads="1"/>
          </p:cNvSpPr>
          <p:nvPr/>
        </p:nvSpPr>
        <p:spPr bwMode="auto">
          <a:xfrm>
            <a:off x="7042150" y="4078288"/>
            <a:ext cx="1433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(VLAN ports 9-15)</a:t>
            </a:r>
          </a:p>
        </p:txBody>
      </p:sp>
      <p:sp>
        <p:nvSpPr>
          <p:cNvPr id="101417" name="Text Box 74"/>
          <p:cNvSpPr txBox="1">
            <a:spLocks noChangeArrowheads="1"/>
          </p:cNvSpPr>
          <p:nvPr/>
        </p:nvSpPr>
        <p:spPr bwMode="auto">
          <a:xfrm>
            <a:off x="7639050" y="2784475"/>
            <a:ext cx="298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101418" name="Oval 81"/>
          <p:cNvSpPr>
            <a:spLocks noChangeArrowheads="1"/>
          </p:cNvSpPr>
          <p:nvPr/>
        </p:nvSpPr>
        <p:spPr bwMode="auto">
          <a:xfrm>
            <a:off x="5765800" y="3159125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419" name="Oval 82"/>
          <p:cNvSpPr>
            <a:spLocks noChangeArrowheads="1"/>
          </p:cNvSpPr>
          <p:nvPr/>
        </p:nvSpPr>
        <p:spPr bwMode="auto">
          <a:xfrm>
            <a:off x="6057900" y="3146425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420" name="Oval 83"/>
          <p:cNvSpPr>
            <a:spLocks noChangeArrowheads="1"/>
          </p:cNvSpPr>
          <p:nvPr/>
        </p:nvSpPr>
        <p:spPr bwMode="auto">
          <a:xfrm>
            <a:off x="6645275" y="3151188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421" name="Oval 84"/>
          <p:cNvSpPr>
            <a:spLocks noChangeArrowheads="1"/>
          </p:cNvSpPr>
          <p:nvPr/>
        </p:nvSpPr>
        <p:spPr bwMode="auto">
          <a:xfrm>
            <a:off x="6977063" y="3148013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422" name="Oval 85"/>
          <p:cNvSpPr>
            <a:spLocks noChangeArrowheads="1"/>
          </p:cNvSpPr>
          <p:nvPr/>
        </p:nvSpPr>
        <p:spPr bwMode="auto">
          <a:xfrm>
            <a:off x="6964363" y="2933700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423" name="Oval 86"/>
          <p:cNvSpPr>
            <a:spLocks noChangeArrowheads="1"/>
          </p:cNvSpPr>
          <p:nvPr/>
        </p:nvSpPr>
        <p:spPr bwMode="auto">
          <a:xfrm>
            <a:off x="7839075" y="2930525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424" name="Text Box 45"/>
          <p:cNvSpPr txBox="1">
            <a:spLocks noChangeArrowheads="1"/>
          </p:cNvSpPr>
          <p:nvPr/>
        </p:nvSpPr>
        <p:spPr bwMode="auto">
          <a:xfrm>
            <a:off x="5429250" y="352425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312738" y="1309688"/>
            <a:ext cx="4249737" cy="176371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i="1">
                <a:solidFill>
                  <a:srgbClr val="CC0000"/>
                </a:solidFill>
                <a:cs typeface="+mn-cs"/>
              </a:rPr>
              <a:t>traffic isolation:</a:t>
            </a:r>
            <a:r>
              <a:rPr lang="en-US" sz="2400">
                <a:solidFill>
                  <a:srgbClr val="CC0000"/>
                </a:solidFill>
                <a:cs typeface="+mn-cs"/>
              </a:rPr>
              <a:t> </a:t>
            </a:r>
            <a:r>
              <a:rPr lang="en-US" sz="2400">
                <a:cs typeface="+mn-cs"/>
              </a:rPr>
              <a:t>frames to/from ports 1-8 can </a:t>
            </a:r>
            <a:r>
              <a:rPr lang="en-US" sz="2400" i="1">
                <a:cs typeface="+mn-cs"/>
              </a:rPr>
              <a:t>only</a:t>
            </a:r>
            <a:r>
              <a:rPr lang="en-US" sz="2400">
                <a:cs typeface="+mn-cs"/>
              </a:rPr>
              <a:t> reach ports 1-8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1800"/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285750" y="3286125"/>
            <a:ext cx="40608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dynamic membership</a:t>
            </a:r>
            <a:r>
              <a:rPr lang="en-US" sz="240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:</a:t>
            </a:r>
            <a:r>
              <a:rPr lang="en-US" sz="24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ports can be dynamically assigned among VLANs</a:t>
            </a: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6656388" y="1162050"/>
            <a:ext cx="787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320675" y="1531938"/>
            <a:ext cx="7010400" cy="4608512"/>
            <a:chOff x="202" y="965"/>
            <a:chExt cx="4416" cy="2903"/>
          </a:xfrm>
        </p:grpSpPr>
        <p:sp>
          <p:nvSpPr>
            <p:cNvPr id="74832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r>
                <a:rPr lang="en-US" sz="2400">
                  <a:solidFill>
                    <a:srgbClr val="CC0000"/>
                  </a:solidFill>
                  <a:latin typeface="Gill Sans MT" charset="0"/>
                  <a:ea typeface="ＭＳ Ｐゴシック" charset="0"/>
                </a:rPr>
                <a:t>forwarding between VLANS:</a:t>
              </a:r>
              <a:r>
                <a:rPr lang="en-US" sz="2400" i="0">
                  <a:solidFill>
                    <a:srgbClr val="CC0000"/>
                  </a:solidFill>
                  <a:latin typeface="Gill Sans MT" charset="0"/>
                  <a:ea typeface="ＭＳ Ｐゴシック" charset="0"/>
                </a:rPr>
                <a:t> </a:t>
              </a:r>
              <a:r>
                <a:rPr lang="en-US" sz="2400" i="0">
                  <a:solidFill>
                    <a:srgbClr val="000000"/>
                  </a:solidFill>
                  <a:latin typeface="Gill Sans MT" charset="0"/>
                  <a:ea typeface="ＭＳ Ｐゴシック" charset="0"/>
                </a:rPr>
                <a:t>done via routing (just as with separate switches)</a:t>
              </a:r>
            </a:p>
            <a:p>
              <a:pPr marL="742950" lvl="1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0"/>
                <a:buChar char="§"/>
                <a:defRPr/>
              </a:pPr>
              <a:r>
                <a:rPr lang="en-US" sz="2000" i="0">
                  <a:solidFill>
                    <a:srgbClr val="000000"/>
                  </a:solidFill>
                  <a:latin typeface="Gill Sans MT" charset="0"/>
                  <a:ea typeface="ＭＳ Ｐゴシック" charset="0"/>
                </a:rPr>
                <a:t>in practice vendors sell combined switches plus routers</a:t>
              </a:r>
            </a:p>
          </p:txBody>
        </p:sp>
        <p:grpSp>
          <p:nvGrpSpPr>
            <p:cNvPr id="101457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101458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101465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48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48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48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48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2400" i="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48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101472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748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748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</p:grpSp>
              <p:grpSp>
                <p:nvGrpSpPr>
                  <p:cNvPr id="101473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748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748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748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1459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fr-FR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1460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fr-FR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4837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838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8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8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01429" name="Group 44"/>
          <p:cNvGrpSpPr>
            <a:grpSpLocks/>
          </p:cNvGrpSpPr>
          <p:nvPr/>
        </p:nvGrpSpPr>
        <p:grpSpPr bwMode="auto">
          <a:xfrm>
            <a:off x="4276725" y="3343275"/>
            <a:ext cx="722313" cy="598488"/>
            <a:chOff x="-44" y="1473"/>
            <a:chExt cx="981" cy="1105"/>
          </a:xfrm>
        </p:grpSpPr>
        <p:pic>
          <p:nvPicPr>
            <p:cNvPr id="10145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45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1430" name="Group 44"/>
          <p:cNvGrpSpPr>
            <a:grpSpLocks/>
          </p:cNvGrpSpPr>
          <p:nvPr/>
        </p:nvGrpSpPr>
        <p:grpSpPr bwMode="auto">
          <a:xfrm>
            <a:off x="4724400" y="3495675"/>
            <a:ext cx="720725" cy="598488"/>
            <a:chOff x="-44" y="1473"/>
            <a:chExt cx="981" cy="1105"/>
          </a:xfrm>
        </p:grpSpPr>
        <p:pic>
          <p:nvPicPr>
            <p:cNvPr id="1014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4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1431" name="Group 44"/>
          <p:cNvGrpSpPr>
            <a:grpSpLocks/>
          </p:cNvGrpSpPr>
          <p:nvPr/>
        </p:nvGrpSpPr>
        <p:grpSpPr bwMode="auto">
          <a:xfrm>
            <a:off x="5486400" y="3454400"/>
            <a:ext cx="720725" cy="600075"/>
            <a:chOff x="-44" y="1473"/>
            <a:chExt cx="981" cy="1105"/>
          </a:xfrm>
        </p:grpSpPr>
        <p:pic>
          <p:nvPicPr>
            <p:cNvPr id="1014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45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1432" name="Group 44"/>
          <p:cNvGrpSpPr>
            <a:grpSpLocks/>
          </p:cNvGrpSpPr>
          <p:nvPr/>
        </p:nvGrpSpPr>
        <p:grpSpPr bwMode="auto">
          <a:xfrm>
            <a:off x="6492875" y="3444875"/>
            <a:ext cx="720725" cy="598488"/>
            <a:chOff x="-44" y="1473"/>
            <a:chExt cx="981" cy="1105"/>
          </a:xfrm>
        </p:grpSpPr>
        <p:pic>
          <p:nvPicPr>
            <p:cNvPr id="1014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4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1433" name="Group 44"/>
          <p:cNvGrpSpPr>
            <a:grpSpLocks/>
          </p:cNvGrpSpPr>
          <p:nvPr/>
        </p:nvGrpSpPr>
        <p:grpSpPr bwMode="auto">
          <a:xfrm>
            <a:off x="7061200" y="3454400"/>
            <a:ext cx="720725" cy="600075"/>
            <a:chOff x="-44" y="1473"/>
            <a:chExt cx="981" cy="1105"/>
          </a:xfrm>
        </p:grpSpPr>
        <p:pic>
          <p:nvPicPr>
            <p:cNvPr id="1014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4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1434" name="Group 44"/>
          <p:cNvGrpSpPr>
            <a:grpSpLocks/>
          </p:cNvGrpSpPr>
          <p:nvPr/>
        </p:nvGrpSpPr>
        <p:grpSpPr bwMode="auto">
          <a:xfrm>
            <a:off x="7915275" y="3302000"/>
            <a:ext cx="720725" cy="600075"/>
            <a:chOff x="-44" y="1473"/>
            <a:chExt cx="981" cy="1105"/>
          </a:xfrm>
        </p:grpSpPr>
        <p:pic>
          <p:nvPicPr>
            <p:cNvPr id="1014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4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pic>
        <p:nvPicPr>
          <p:cNvPr id="72792" name="Picture 8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1625" y="1485900"/>
            <a:ext cx="81756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64075" y="2549525"/>
            <a:ext cx="1550988" cy="600075"/>
            <a:chOff x="4907280" y="294640"/>
            <a:chExt cx="1551062" cy="599440"/>
          </a:xfrm>
        </p:grpSpPr>
        <p:sp>
          <p:nvSpPr>
            <p:cNvPr id="748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1440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01441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1014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14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pic>
        <p:nvPicPr>
          <p:cNvPr id="101437" name="Picture 23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713" y="1036638"/>
            <a:ext cx="4113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75C76FDC-F2D7-40DC-B9F9-42D50DE35A28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74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780" name="Rectangle 111"/>
          <p:cNvSpPr>
            <a:spLocks noChangeArrowheads="1"/>
          </p:cNvSpPr>
          <p:nvPr/>
        </p:nvSpPr>
        <p:spPr bwMode="auto">
          <a:xfrm>
            <a:off x="3414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02405" name="Rectangle 77"/>
          <p:cNvSpPr>
            <a:spLocks noChangeArrowheads="1"/>
          </p:cNvSpPr>
          <p:nvPr/>
        </p:nvSpPr>
        <p:spPr bwMode="auto">
          <a:xfrm>
            <a:off x="6591300" y="2108200"/>
            <a:ext cx="276225" cy="2333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06" name="Rectangle 77"/>
          <p:cNvSpPr>
            <a:spLocks noChangeArrowheads="1"/>
          </p:cNvSpPr>
          <p:nvPr/>
        </p:nvSpPr>
        <p:spPr bwMode="auto">
          <a:xfrm>
            <a:off x="6881813" y="2108200"/>
            <a:ext cx="276225" cy="2333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07" name="Rectangle 77"/>
          <p:cNvSpPr>
            <a:spLocks noChangeArrowheads="1"/>
          </p:cNvSpPr>
          <p:nvPr/>
        </p:nvSpPr>
        <p:spPr bwMode="auto">
          <a:xfrm>
            <a:off x="6300788" y="2112963"/>
            <a:ext cx="276225" cy="2333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784" name="Rectangle 157"/>
          <p:cNvSpPr>
            <a:spLocks noChangeArrowheads="1"/>
          </p:cNvSpPr>
          <p:nvPr/>
        </p:nvSpPr>
        <p:spPr bwMode="auto">
          <a:xfrm>
            <a:off x="6300788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5785" name="Rectangle 156"/>
          <p:cNvSpPr>
            <a:spLocks noChangeArrowheads="1"/>
          </p:cNvSpPr>
          <p:nvPr/>
        </p:nvSpPr>
        <p:spPr bwMode="auto">
          <a:xfrm>
            <a:off x="5972175" y="2105025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3971925"/>
            <a:ext cx="8296275" cy="2687638"/>
          </a:xfrm>
        </p:spPr>
        <p:txBody>
          <a:bodyPr/>
          <a:lstStyle/>
          <a:p>
            <a:pPr>
              <a:defRPr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trunk port: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carries frames between VLANS defined over multiple physical switches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frames forwarded within VLAN between switches can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smtClean="0">
                <a:ea typeface="ＭＳ Ｐゴシック" pitchFamily="34" charset="-128"/>
              </a:rPr>
              <a:t>t be vanilla 802.1 frames (must carry VLAN ID info)</a:t>
            </a:r>
          </a:p>
          <a:p>
            <a:pPr lvl="1">
              <a:defRPr/>
            </a:pPr>
            <a:r>
              <a:rPr lang="en-US" sz="2000" smtClean="0">
                <a:ea typeface="ＭＳ Ｐゴシック" pitchFamily="34" charset="-128"/>
              </a:rPr>
              <a:t>802.1q protocol adds/removed additional header fields for frames forwarded between trunk ports</a:t>
            </a:r>
          </a:p>
        </p:txBody>
      </p:sp>
      <p:sp>
        <p:nvSpPr>
          <p:cNvPr id="75788" name="Rectangle 62"/>
          <p:cNvSpPr>
            <a:spLocks noChangeArrowheads="1"/>
          </p:cNvSpPr>
          <p:nvPr/>
        </p:nvSpPr>
        <p:spPr bwMode="auto">
          <a:xfrm>
            <a:off x="1341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02413" name="Rectangle 80"/>
          <p:cNvSpPr>
            <a:spLocks noChangeArrowheads="1"/>
          </p:cNvSpPr>
          <p:nvPr/>
        </p:nvSpPr>
        <p:spPr bwMode="auto">
          <a:xfrm>
            <a:off x="1333500" y="2097088"/>
            <a:ext cx="290513" cy="24288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14" name="Rectangle 77"/>
          <p:cNvSpPr>
            <a:spLocks noChangeArrowheads="1"/>
          </p:cNvSpPr>
          <p:nvPr/>
        </p:nvSpPr>
        <p:spPr bwMode="auto">
          <a:xfrm>
            <a:off x="3405188" y="1878013"/>
            <a:ext cx="290512" cy="209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15" name="Rectangle 76"/>
          <p:cNvSpPr>
            <a:spLocks noChangeArrowheads="1"/>
          </p:cNvSpPr>
          <p:nvPr/>
        </p:nvSpPr>
        <p:spPr bwMode="auto">
          <a:xfrm>
            <a:off x="2514600" y="1882775"/>
            <a:ext cx="890588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16" name="Rectangle 75"/>
          <p:cNvSpPr>
            <a:spLocks noChangeArrowheads="1"/>
          </p:cNvSpPr>
          <p:nvPr/>
        </p:nvSpPr>
        <p:spPr bwMode="auto">
          <a:xfrm>
            <a:off x="1619250" y="1882775"/>
            <a:ext cx="900113" cy="4524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17" name="Rectangle 2"/>
          <p:cNvSpPr>
            <a:spLocks noChangeArrowheads="1"/>
          </p:cNvSpPr>
          <p:nvPr/>
        </p:nvSpPr>
        <p:spPr bwMode="auto">
          <a:xfrm>
            <a:off x="1333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18" name="Line 3"/>
          <p:cNvSpPr>
            <a:spLocks noChangeShapeType="1"/>
          </p:cNvSpPr>
          <p:nvPr/>
        </p:nvSpPr>
        <p:spPr bwMode="auto">
          <a:xfrm>
            <a:off x="1335088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19" name="Text Box 6"/>
          <p:cNvSpPr txBox="1">
            <a:spLocks noChangeArrowheads="1"/>
          </p:cNvSpPr>
          <p:nvPr/>
        </p:nvSpPr>
        <p:spPr bwMode="auto">
          <a:xfrm>
            <a:off x="1250950" y="1833563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2420" name="Line 7"/>
          <p:cNvSpPr>
            <a:spLocks noChangeShapeType="1"/>
          </p:cNvSpPr>
          <p:nvPr/>
        </p:nvSpPr>
        <p:spPr bwMode="auto">
          <a:xfrm>
            <a:off x="2514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21" name="AutoShape 8"/>
          <p:cNvSpPr>
            <a:spLocks noChangeArrowheads="1"/>
          </p:cNvSpPr>
          <p:nvPr/>
        </p:nvSpPr>
        <p:spPr bwMode="auto">
          <a:xfrm>
            <a:off x="1304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22" name="Freeform 9"/>
          <p:cNvSpPr>
            <a:spLocks/>
          </p:cNvSpPr>
          <p:nvPr/>
        </p:nvSpPr>
        <p:spPr bwMode="auto">
          <a:xfrm>
            <a:off x="3708400" y="1619250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23" name="Freeform 10"/>
          <p:cNvSpPr>
            <a:spLocks/>
          </p:cNvSpPr>
          <p:nvPr/>
        </p:nvSpPr>
        <p:spPr bwMode="auto">
          <a:xfrm>
            <a:off x="1706563" y="1663700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24" name="Freeform 11"/>
          <p:cNvSpPr>
            <a:spLocks/>
          </p:cNvSpPr>
          <p:nvPr/>
        </p:nvSpPr>
        <p:spPr bwMode="auto">
          <a:xfrm>
            <a:off x="2179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25" name="Line 17"/>
          <p:cNvSpPr>
            <a:spLocks noChangeShapeType="1"/>
          </p:cNvSpPr>
          <p:nvPr/>
        </p:nvSpPr>
        <p:spPr bwMode="auto">
          <a:xfrm>
            <a:off x="3114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26" name="Line 18"/>
          <p:cNvSpPr>
            <a:spLocks noChangeShapeType="1"/>
          </p:cNvSpPr>
          <p:nvPr/>
        </p:nvSpPr>
        <p:spPr bwMode="auto">
          <a:xfrm>
            <a:off x="1914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27" name="Line 21"/>
          <p:cNvSpPr>
            <a:spLocks noChangeShapeType="1"/>
          </p:cNvSpPr>
          <p:nvPr/>
        </p:nvSpPr>
        <p:spPr bwMode="auto">
          <a:xfrm>
            <a:off x="1624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28" name="Line 22"/>
          <p:cNvSpPr>
            <a:spLocks noChangeShapeType="1"/>
          </p:cNvSpPr>
          <p:nvPr/>
        </p:nvSpPr>
        <p:spPr bwMode="auto">
          <a:xfrm>
            <a:off x="1333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29" name="Line 23"/>
          <p:cNvSpPr>
            <a:spLocks noChangeShapeType="1"/>
          </p:cNvSpPr>
          <p:nvPr/>
        </p:nvSpPr>
        <p:spPr bwMode="auto">
          <a:xfrm>
            <a:off x="2195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30" name="Line 24"/>
          <p:cNvSpPr>
            <a:spLocks noChangeShapeType="1"/>
          </p:cNvSpPr>
          <p:nvPr/>
        </p:nvSpPr>
        <p:spPr bwMode="auto">
          <a:xfrm>
            <a:off x="2819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31" name="Line 25"/>
          <p:cNvSpPr>
            <a:spLocks noChangeShapeType="1"/>
          </p:cNvSpPr>
          <p:nvPr/>
        </p:nvSpPr>
        <p:spPr bwMode="auto">
          <a:xfrm>
            <a:off x="3409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32" name="Text Box 26"/>
          <p:cNvSpPr txBox="1">
            <a:spLocks noChangeArrowheads="1"/>
          </p:cNvSpPr>
          <p:nvPr/>
        </p:nvSpPr>
        <p:spPr bwMode="auto">
          <a:xfrm>
            <a:off x="2132013" y="2043113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02433" name="Text Box 27"/>
          <p:cNvSpPr txBox="1">
            <a:spLocks noChangeArrowheads="1"/>
          </p:cNvSpPr>
          <p:nvPr/>
        </p:nvSpPr>
        <p:spPr bwMode="auto">
          <a:xfrm>
            <a:off x="2451100" y="1828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02434" name="Text Box 29"/>
          <p:cNvSpPr txBox="1">
            <a:spLocks noChangeArrowheads="1"/>
          </p:cNvSpPr>
          <p:nvPr/>
        </p:nvSpPr>
        <p:spPr bwMode="auto">
          <a:xfrm>
            <a:off x="2432050" y="2047875"/>
            <a:ext cx="298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02435" name="Text Box 30"/>
          <p:cNvSpPr txBox="1">
            <a:spLocks noChangeArrowheads="1"/>
          </p:cNvSpPr>
          <p:nvPr/>
        </p:nvSpPr>
        <p:spPr bwMode="auto">
          <a:xfrm>
            <a:off x="1260475" y="20335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02436" name="Text Box 57"/>
          <p:cNvSpPr txBox="1">
            <a:spLocks noChangeArrowheads="1"/>
          </p:cNvSpPr>
          <p:nvPr/>
        </p:nvSpPr>
        <p:spPr bwMode="auto">
          <a:xfrm>
            <a:off x="2127250" y="1828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02437" name="Line 61"/>
          <p:cNvSpPr>
            <a:spLocks noChangeShapeType="1"/>
          </p:cNvSpPr>
          <p:nvPr/>
        </p:nvSpPr>
        <p:spPr bwMode="auto">
          <a:xfrm flipH="1">
            <a:off x="573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38" name="Line 62"/>
          <p:cNvSpPr>
            <a:spLocks noChangeShapeType="1"/>
          </p:cNvSpPr>
          <p:nvPr/>
        </p:nvSpPr>
        <p:spPr bwMode="auto">
          <a:xfrm flipH="1">
            <a:off x="958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39" name="Line 63"/>
          <p:cNvSpPr>
            <a:spLocks noChangeShapeType="1"/>
          </p:cNvSpPr>
          <p:nvPr/>
        </p:nvSpPr>
        <p:spPr bwMode="auto">
          <a:xfrm flipH="1">
            <a:off x="1677988" y="2225675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40" name="Text Box 64"/>
          <p:cNvSpPr txBox="1">
            <a:spLocks noChangeArrowheads="1"/>
          </p:cNvSpPr>
          <p:nvPr/>
        </p:nvSpPr>
        <p:spPr bwMode="auto">
          <a:xfrm>
            <a:off x="3398838" y="258762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102441" name="Line 69"/>
          <p:cNvSpPr>
            <a:spLocks noChangeShapeType="1"/>
          </p:cNvSpPr>
          <p:nvPr/>
        </p:nvSpPr>
        <p:spPr bwMode="auto">
          <a:xfrm>
            <a:off x="2686050" y="2212975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42" name="Line 70"/>
          <p:cNvSpPr>
            <a:spLocks noChangeShapeType="1"/>
          </p:cNvSpPr>
          <p:nvPr/>
        </p:nvSpPr>
        <p:spPr bwMode="auto">
          <a:xfrm>
            <a:off x="2676525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43" name="Line 71"/>
          <p:cNvSpPr>
            <a:spLocks noChangeShapeType="1"/>
          </p:cNvSpPr>
          <p:nvPr/>
        </p:nvSpPr>
        <p:spPr bwMode="auto">
          <a:xfrm>
            <a:off x="3532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44" name="Text Box 72"/>
          <p:cNvSpPr txBox="1">
            <a:spLocks noChangeArrowheads="1"/>
          </p:cNvSpPr>
          <p:nvPr/>
        </p:nvSpPr>
        <p:spPr bwMode="auto">
          <a:xfrm>
            <a:off x="563563" y="3130550"/>
            <a:ext cx="165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(VLAN ports 1-8)</a:t>
            </a:r>
          </a:p>
        </p:txBody>
      </p:sp>
      <p:sp>
        <p:nvSpPr>
          <p:cNvPr id="102445" name="Text Box 73"/>
          <p:cNvSpPr txBox="1">
            <a:spLocks noChangeArrowheads="1"/>
          </p:cNvSpPr>
          <p:nvPr/>
        </p:nvSpPr>
        <p:spPr bwMode="auto">
          <a:xfrm>
            <a:off x="2725738" y="3117850"/>
            <a:ext cx="143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(VLAN ports 9-15)</a:t>
            </a:r>
          </a:p>
        </p:txBody>
      </p:sp>
      <p:sp>
        <p:nvSpPr>
          <p:cNvPr id="102446" name="Text Box 74"/>
          <p:cNvSpPr txBox="1">
            <a:spLocks noChangeArrowheads="1"/>
          </p:cNvSpPr>
          <p:nvPr/>
        </p:nvSpPr>
        <p:spPr bwMode="auto">
          <a:xfrm>
            <a:off x="3322638" y="1824038"/>
            <a:ext cx="298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102447" name="Oval 81"/>
          <p:cNvSpPr>
            <a:spLocks noChangeArrowheads="1"/>
          </p:cNvSpPr>
          <p:nvPr/>
        </p:nvSpPr>
        <p:spPr bwMode="auto">
          <a:xfrm>
            <a:off x="1449388" y="2189163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48" name="Oval 82"/>
          <p:cNvSpPr>
            <a:spLocks noChangeArrowheads="1"/>
          </p:cNvSpPr>
          <p:nvPr/>
        </p:nvSpPr>
        <p:spPr bwMode="auto">
          <a:xfrm>
            <a:off x="1741488" y="2185988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49" name="Oval 83"/>
          <p:cNvSpPr>
            <a:spLocks noChangeArrowheads="1"/>
          </p:cNvSpPr>
          <p:nvPr/>
        </p:nvSpPr>
        <p:spPr bwMode="auto">
          <a:xfrm>
            <a:off x="2328863" y="2190750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50" name="Oval 84"/>
          <p:cNvSpPr>
            <a:spLocks noChangeArrowheads="1"/>
          </p:cNvSpPr>
          <p:nvPr/>
        </p:nvSpPr>
        <p:spPr bwMode="auto">
          <a:xfrm>
            <a:off x="2660650" y="2187575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51" name="Oval 85"/>
          <p:cNvSpPr>
            <a:spLocks noChangeArrowheads="1"/>
          </p:cNvSpPr>
          <p:nvPr/>
        </p:nvSpPr>
        <p:spPr bwMode="auto">
          <a:xfrm>
            <a:off x="2647950" y="1973263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52" name="Oval 86"/>
          <p:cNvSpPr>
            <a:spLocks noChangeArrowheads="1"/>
          </p:cNvSpPr>
          <p:nvPr/>
        </p:nvSpPr>
        <p:spPr bwMode="auto">
          <a:xfrm>
            <a:off x="3522663" y="1970088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53" name="Text Box 45"/>
          <p:cNvSpPr txBox="1">
            <a:spLocks noChangeArrowheads="1"/>
          </p:cNvSpPr>
          <p:nvPr/>
        </p:nvSpPr>
        <p:spPr bwMode="auto">
          <a:xfrm>
            <a:off x="1112838" y="25542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75830" name="Rectangle 113"/>
          <p:cNvSpPr>
            <a:spLocks noChangeArrowheads="1"/>
          </p:cNvSpPr>
          <p:nvPr/>
        </p:nvSpPr>
        <p:spPr bwMode="auto">
          <a:xfrm>
            <a:off x="6888163" y="2105025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02455" name="Rectangle 77"/>
          <p:cNvSpPr>
            <a:spLocks noChangeArrowheads="1"/>
          </p:cNvSpPr>
          <p:nvPr/>
        </p:nvSpPr>
        <p:spPr bwMode="auto">
          <a:xfrm>
            <a:off x="6877050" y="1884363"/>
            <a:ext cx="290513" cy="209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56" name="Rectangle 76"/>
          <p:cNvSpPr>
            <a:spLocks noChangeArrowheads="1"/>
          </p:cNvSpPr>
          <p:nvPr/>
        </p:nvSpPr>
        <p:spPr bwMode="auto">
          <a:xfrm>
            <a:off x="5986463" y="1889125"/>
            <a:ext cx="89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57" name="Line 17"/>
          <p:cNvSpPr>
            <a:spLocks noChangeShapeType="1"/>
          </p:cNvSpPr>
          <p:nvPr/>
        </p:nvSpPr>
        <p:spPr bwMode="auto">
          <a:xfrm>
            <a:off x="6586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58" name="Line 24"/>
          <p:cNvSpPr>
            <a:spLocks noChangeShapeType="1"/>
          </p:cNvSpPr>
          <p:nvPr/>
        </p:nvSpPr>
        <p:spPr bwMode="auto">
          <a:xfrm>
            <a:off x="6291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59" name="Line 25"/>
          <p:cNvSpPr>
            <a:spLocks noChangeShapeType="1"/>
          </p:cNvSpPr>
          <p:nvPr/>
        </p:nvSpPr>
        <p:spPr bwMode="auto">
          <a:xfrm>
            <a:off x="6881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60" name="Text Box 29"/>
          <p:cNvSpPr txBox="1">
            <a:spLocks noChangeArrowheads="1"/>
          </p:cNvSpPr>
          <p:nvPr/>
        </p:nvSpPr>
        <p:spPr bwMode="auto">
          <a:xfrm>
            <a:off x="5903913" y="2054225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02461" name="Text Box 74"/>
          <p:cNvSpPr txBox="1">
            <a:spLocks noChangeArrowheads="1"/>
          </p:cNvSpPr>
          <p:nvPr/>
        </p:nvSpPr>
        <p:spPr bwMode="auto">
          <a:xfrm>
            <a:off x="6794500" y="18303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02462" name="Oval 84"/>
          <p:cNvSpPr>
            <a:spLocks noChangeArrowheads="1"/>
          </p:cNvSpPr>
          <p:nvPr/>
        </p:nvSpPr>
        <p:spPr bwMode="auto">
          <a:xfrm>
            <a:off x="6132513" y="2193925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63" name="Oval 86"/>
          <p:cNvSpPr>
            <a:spLocks noChangeArrowheads="1"/>
          </p:cNvSpPr>
          <p:nvPr/>
        </p:nvSpPr>
        <p:spPr bwMode="auto">
          <a:xfrm>
            <a:off x="6994525" y="1976438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64" name="AutoShape 8"/>
          <p:cNvSpPr>
            <a:spLocks noChangeArrowheads="1"/>
          </p:cNvSpPr>
          <p:nvPr/>
        </p:nvSpPr>
        <p:spPr bwMode="auto">
          <a:xfrm>
            <a:off x="5972175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65" name="Freeform 10"/>
          <p:cNvSpPr>
            <a:spLocks/>
          </p:cNvSpPr>
          <p:nvPr/>
        </p:nvSpPr>
        <p:spPr bwMode="auto">
          <a:xfrm>
            <a:off x="6154738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66" name="Freeform 10"/>
          <p:cNvSpPr>
            <a:spLocks/>
          </p:cNvSpPr>
          <p:nvPr/>
        </p:nvSpPr>
        <p:spPr bwMode="auto">
          <a:xfrm flipV="1">
            <a:off x="6354763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endParaRPr lang="tr-TR"/>
          </a:p>
        </p:txBody>
      </p:sp>
      <p:sp>
        <p:nvSpPr>
          <p:cNvPr id="102467" name="Freeform 131"/>
          <p:cNvSpPr>
            <a:spLocks/>
          </p:cNvSpPr>
          <p:nvPr/>
        </p:nvSpPr>
        <p:spPr bwMode="auto">
          <a:xfrm>
            <a:off x="7180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2468" name="Freeform 132"/>
          <p:cNvSpPr>
            <a:spLocks/>
          </p:cNvSpPr>
          <p:nvPr/>
        </p:nvSpPr>
        <p:spPr bwMode="auto">
          <a:xfrm>
            <a:off x="5969000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75845" name="Line 133"/>
          <p:cNvSpPr>
            <a:spLocks noChangeShapeType="1"/>
          </p:cNvSpPr>
          <p:nvPr/>
        </p:nvSpPr>
        <p:spPr bwMode="auto">
          <a:xfrm flipV="1">
            <a:off x="5969000" y="2092325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2470" name="Line 69"/>
          <p:cNvSpPr>
            <a:spLocks noChangeShapeType="1"/>
          </p:cNvSpPr>
          <p:nvPr/>
        </p:nvSpPr>
        <p:spPr bwMode="auto">
          <a:xfrm flipH="1">
            <a:off x="5983288" y="2216150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71" name="Line 70"/>
          <p:cNvSpPr>
            <a:spLocks noChangeShapeType="1"/>
          </p:cNvSpPr>
          <p:nvPr/>
        </p:nvSpPr>
        <p:spPr bwMode="auto">
          <a:xfrm>
            <a:off x="6438900" y="1990725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72" name="Line 71"/>
          <p:cNvSpPr>
            <a:spLocks noChangeShapeType="1"/>
          </p:cNvSpPr>
          <p:nvPr/>
        </p:nvSpPr>
        <p:spPr bwMode="auto">
          <a:xfrm>
            <a:off x="6999288" y="1987550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473" name="Oval 85"/>
          <p:cNvSpPr>
            <a:spLocks noChangeArrowheads="1"/>
          </p:cNvSpPr>
          <p:nvPr/>
        </p:nvSpPr>
        <p:spPr bwMode="auto">
          <a:xfrm>
            <a:off x="6424613" y="1970088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fr-FR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74" name="Text Box 27"/>
          <p:cNvSpPr txBox="1">
            <a:spLocks noChangeArrowheads="1"/>
          </p:cNvSpPr>
          <p:nvPr/>
        </p:nvSpPr>
        <p:spPr bwMode="auto">
          <a:xfrm>
            <a:off x="6232525" y="183515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75851" name="Rectangle 158"/>
          <p:cNvSpPr>
            <a:spLocks noChangeArrowheads="1"/>
          </p:cNvSpPr>
          <p:nvPr/>
        </p:nvSpPr>
        <p:spPr bwMode="auto">
          <a:xfrm>
            <a:off x="6591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02476" name="Text Box 73"/>
          <p:cNvSpPr txBox="1">
            <a:spLocks noChangeArrowheads="1"/>
          </p:cNvSpPr>
          <p:nvPr/>
        </p:nvSpPr>
        <p:spPr bwMode="auto">
          <a:xfrm>
            <a:off x="5648325" y="3124200"/>
            <a:ext cx="2408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Ports 2,3,5 belong to EE VLAN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Ports 4,6,7,8 belong to CS VLAN</a:t>
            </a:r>
          </a:p>
        </p:txBody>
      </p:sp>
      <p:sp>
        <p:nvSpPr>
          <p:cNvPr id="102477" name="Text Box 27"/>
          <p:cNvSpPr txBox="1">
            <a:spLocks noChangeArrowheads="1"/>
          </p:cNvSpPr>
          <p:nvPr/>
        </p:nvSpPr>
        <p:spPr bwMode="auto">
          <a:xfrm>
            <a:off x="6513513" y="183515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02478" name="Text Box 27"/>
          <p:cNvSpPr txBox="1">
            <a:spLocks noChangeArrowheads="1"/>
          </p:cNvSpPr>
          <p:nvPr/>
        </p:nvSpPr>
        <p:spPr bwMode="auto">
          <a:xfrm>
            <a:off x="6237288" y="2049463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02479" name="Text Box 27"/>
          <p:cNvSpPr txBox="1">
            <a:spLocks noChangeArrowheads="1"/>
          </p:cNvSpPr>
          <p:nvPr/>
        </p:nvSpPr>
        <p:spPr bwMode="auto">
          <a:xfrm>
            <a:off x="6513513" y="2049463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02480" name="Text Box 27"/>
          <p:cNvSpPr txBox="1">
            <a:spLocks noChangeArrowheads="1"/>
          </p:cNvSpPr>
          <p:nvPr/>
        </p:nvSpPr>
        <p:spPr bwMode="auto">
          <a:xfrm>
            <a:off x="6813550" y="2054225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3327400" y="1835150"/>
            <a:ext cx="2836863" cy="427038"/>
            <a:chOff x="2096" y="1156"/>
            <a:chExt cx="1787" cy="269"/>
          </a:xfrm>
        </p:grpSpPr>
        <p:sp>
          <p:nvSpPr>
            <p:cNvPr id="102510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02511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102512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800" i="0">
                    <a:solidFill>
                      <a:srgbClr val="FF0000"/>
                    </a:solidFill>
                    <a:latin typeface="Arial" pitchFamily="34" charset="0"/>
                  </a:rPr>
                  <a:t>16</a:t>
                </a:r>
              </a:p>
            </p:txBody>
          </p:sp>
          <p:sp>
            <p:nvSpPr>
              <p:cNvPr id="102513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800" i="0">
                    <a:solidFill>
                      <a:srgbClr val="FF0000"/>
                    </a:solidFill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102514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fr-FR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2515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102482" name="Group 44"/>
          <p:cNvGrpSpPr>
            <a:grpSpLocks/>
          </p:cNvGrpSpPr>
          <p:nvPr/>
        </p:nvGrpSpPr>
        <p:grpSpPr bwMode="auto">
          <a:xfrm>
            <a:off x="254000" y="2316163"/>
            <a:ext cx="538163" cy="558800"/>
            <a:chOff x="-44" y="1473"/>
            <a:chExt cx="981" cy="1105"/>
          </a:xfrm>
        </p:grpSpPr>
        <p:pic>
          <p:nvPicPr>
            <p:cNvPr id="1025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0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2483" name="Group 44"/>
          <p:cNvGrpSpPr>
            <a:grpSpLocks/>
          </p:cNvGrpSpPr>
          <p:nvPr/>
        </p:nvGrpSpPr>
        <p:grpSpPr bwMode="auto">
          <a:xfrm>
            <a:off x="619125" y="2519363"/>
            <a:ext cx="539750" cy="558800"/>
            <a:chOff x="-44" y="1473"/>
            <a:chExt cx="981" cy="1105"/>
          </a:xfrm>
        </p:grpSpPr>
        <p:pic>
          <p:nvPicPr>
            <p:cNvPr id="1025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0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2484" name="Group 44"/>
          <p:cNvGrpSpPr>
            <a:grpSpLocks/>
          </p:cNvGrpSpPr>
          <p:nvPr/>
        </p:nvGrpSpPr>
        <p:grpSpPr bwMode="auto">
          <a:xfrm>
            <a:off x="1290638" y="2479675"/>
            <a:ext cx="538162" cy="558800"/>
            <a:chOff x="-44" y="1473"/>
            <a:chExt cx="981" cy="1105"/>
          </a:xfrm>
        </p:grpSpPr>
        <p:pic>
          <p:nvPicPr>
            <p:cNvPr id="10250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0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2485" name="Group 44"/>
          <p:cNvGrpSpPr>
            <a:grpSpLocks/>
          </p:cNvGrpSpPr>
          <p:nvPr/>
        </p:nvGrpSpPr>
        <p:grpSpPr bwMode="auto">
          <a:xfrm>
            <a:off x="2417763" y="2498725"/>
            <a:ext cx="538162" cy="558800"/>
            <a:chOff x="-44" y="1473"/>
            <a:chExt cx="981" cy="1105"/>
          </a:xfrm>
        </p:grpSpPr>
        <p:pic>
          <p:nvPicPr>
            <p:cNvPr id="10250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0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2486" name="Group 44"/>
          <p:cNvGrpSpPr>
            <a:grpSpLocks/>
          </p:cNvGrpSpPr>
          <p:nvPr/>
        </p:nvGrpSpPr>
        <p:grpSpPr bwMode="auto">
          <a:xfrm>
            <a:off x="2854325" y="2479675"/>
            <a:ext cx="539750" cy="558800"/>
            <a:chOff x="-44" y="1473"/>
            <a:chExt cx="981" cy="1105"/>
          </a:xfrm>
        </p:grpSpPr>
        <p:pic>
          <p:nvPicPr>
            <p:cNvPr id="10250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0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2487" name="Group 44"/>
          <p:cNvGrpSpPr>
            <a:grpSpLocks/>
          </p:cNvGrpSpPr>
          <p:nvPr/>
        </p:nvGrpSpPr>
        <p:grpSpPr bwMode="auto">
          <a:xfrm>
            <a:off x="3708400" y="2327275"/>
            <a:ext cx="538163" cy="558800"/>
            <a:chOff x="-44" y="1473"/>
            <a:chExt cx="981" cy="1105"/>
          </a:xfrm>
        </p:grpSpPr>
        <p:pic>
          <p:nvPicPr>
            <p:cNvPr id="10249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9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2488" name="Group 44"/>
          <p:cNvGrpSpPr>
            <a:grpSpLocks/>
          </p:cNvGrpSpPr>
          <p:nvPr/>
        </p:nvGrpSpPr>
        <p:grpSpPr bwMode="auto">
          <a:xfrm>
            <a:off x="5557838" y="2428875"/>
            <a:ext cx="538162" cy="558800"/>
            <a:chOff x="-44" y="1473"/>
            <a:chExt cx="981" cy="1105"/>
          </a:xfrm>
        </p:grpSpPr>
        <p:pic>
          <p:nvPicPr>
            <p:cNvPr id="10249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9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2489" name="Group 44"/>
          <p:cNvGrpSpPr>
            <a:grpSpLocks/>
          </p:cNvGrpSpPr>
          <p:nvPr/>
        </p:nvGrpSpPr>
        <p:grpSpPr bwMode="auto">
          <a:xfrm>
            <a:off x="7183438" y="2357438"/>
            <a:ext cx="538162" cy="558800"/>
            <a:chOff x="-44" y="1473"/>
            <a:chExt cx="981" cy="1105"/>
          </a:xfrm>
        </p:grpSpPr>
        <p:pic>
          <p:nvPicPr>
            <p:cNvPr id="10249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9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2490" name="Group 44"/>
          <p:cNvGrpSpPr>
            <a:grpSpLocks/>
          </p:cNvGrpSpPr>
          <p:nvPr/>
        </p:nvGrpSpPr>
        <p:grpSpPr bwMode="auto">
          <a:xfrm>
            <a:off x="6257925" y="2438400"/>
            <a:ext cx="539750" cy="558800"/>
            <a:chOff x="-44" y="1473"/>
            <a:chExt cx="981" cy="1105"/>
          </a:xfrm>
        </p:grpSpPr>
        <p:pic>
          <p:nvPicPr>
            <p:cNvPr id="10249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9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pic>
        <p:nvPicPr>
          <p:cNvPr id="102491" name="Picture 1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" y="1030288"/>
            <a:ext cx="7415212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2E37F4D4-9FB6-406F-868E-C6E191DB67DD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75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428" name="Text Box 9"/>
          <p:cNvSpPr txBox="1">
            <a:spLocks noChangeArrowheads="1"/>
          </p:cNvSpPr>
          <p:nvPr/>
        </p:nvSpPr>
        <p:spPr bwMode="auto">
          <a:xfrm>
            <a:off x="3384550" y="1428750"/>
            <a:ext cx="4746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type</a:t>
            </a:r>
          </a:p>
        </p:txBody>
      </p:sp>
      <p:sp>
        <p:nvSpPr>
          <p:cNvPr id="103429" name="Line 10"/>
          <p:cNvSpPr>
            <a:spLocks noChangeShapeType="1"/>
          </p:cNvSpPr>
          <p:nvPr/>
        </p:nvSpPr>
        <p:spPr bwMode="auto">
          <a:xfrm>
            <a:off x="3559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3430" name="Line 31"/>
          <p:cNvSpPr>
            <a:spLocks noChangeShapeType="1"/>
          </p:cNvSpPr>
          <p:nvPr/>
        </p:nvSpPr>
        <p:spPr bwMode="auto">
          <a:xfrm>
            <a:off x="1000125" y="22002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3431" name="Line 34"/>
          <p:cNvSpPr>
            <a:spLocks noChangeShapeType="1"/>
          </p:cNvSpPr>
          <p:nvPr/>
        </p:nvSpPr>
        <p:spPr bwMode="auto">
          <a:xfrm>
            <a:off x="3424238" y="2171700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3432" name="Line 36"/>
          <p:cNvSpPr>
            <a:spLocks noChangeShapeType="1"/>
          </p:cNvSpPr>
          <p:nvPr/>
        </p:nvSpPr>
        <p:spPr bwMode="auto">
          <a:xfrm>
            <a:off x="3457575" y="2176463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3433" name="Line 37"/>
          <p:cNvSpPr>
            <a:spLocks noChangeShapeType="1"/>
          </p:cNvSpPr>
          <p:nvPr/>
        </p:nvSpPr>
        <p:spPr bwMode="auto">
          <a:xfrm>
            <a:off x="6167438" y="2185988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3434" name="Line 40"/>
          <p:cNvSpPr>
            <a:spLocks noChangeShapeType="1"/>
          </p:cNvSpPr>
          <p:nvPr/>
        </p:nvSpPr>
        <p:spPr bwMode="auto">
          <a:xfrm>
            <a:off x="3600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3435" name="Rectangle 41"/>
          <p:cNvSpPr>
            <a:spLocks noChangeArrowheads="1"/>
          </p:cNvSpPr>
          <p:nvPr/>
        </p:nvSpPr>
        <p:spPr bwMode="auto">
          <a:xfrm>
            <a:off x="3476625" y="4057650"/>
            <a:ext cx="2506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2-byte Tag Protocol Identifier</a:t>
            </a:r>
          </a:p>
          <a:p>
            <a:pPr eaLnBrk="1" hangingPunct="1"/>
            <a:r>
              <a:rPr lang="en-US" altLang="ko-KR" sz="1400" i="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                        (value: 81-00) </a:t>
            </a:r>
          </a:p>
        </p:txBody>
      </p:sp>
      <p:sp>
        <p:nvSpPr>
          <p:cNvPr id="103436" name="Rectangle 42"/>
          <p:cNvSpPr>
            <a:spLocks noChangeArrowheads="1"/>
          </p:cNvSpPr>
          <p:nvPr/>
        </p:nvSpPr>
        <p:spPr bwMode="auto">
          <a:xfrm>
            <a:off x="3814763" y="5203825"/>
            <a:ext cx="3824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Tag Control Information (12 bit VLAN ID field, </a:t>
            </a:r>
          </a:p>
          <a:p>
            <a:pPr eaLnBrk="1" hangingPunct="1"/>
            <a:r>
              <a:rPr lang="en-US" altLang="ko-KR" sz="1400" i="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                          3 bit priority field like IP TOS)</a:t>
            </a:r>
            <a:r>
              <a:rPr lang="en-US" altLang="ko-KR" i="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 </a:t>
            </a:r>
          </a:p>
        </p:txBody>
      </p:sp>
      <p:sp>
        <p:nvSpPr>
          <p:cNvPr id="103437" name="Line 43"/>
          <p:cNvSpPr>
            <a:spLocks noChangeShapeType="1"/>
          </p:cNvSpPr>
          <p:nvPr/>
        </p:nvSpPr>
        <p:spPr bwMode="auto">
          <a:xfrm>
            <a:off x="3963988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3438" name="Line 44"/>
          <p:cNvSpPr>
            <a:spLocks noChangeShapeType="1"/>
          </p:cNvSpPr>
          <p:nvPr/>
        </p:nvSpPr>
        <p:spPr bwMode="auto">
          <a:xfrm>
            <a:off x="6562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3439" name="Line 47"/>
          <p:cNvSpPr>
            <a:spLocks noChangeShapeType="1"/>
          </p:cNvSpPr>
          <p:nvPr/>
        </p:nvSpPr>
        <p:spPr bwMode="auto">
          <a:xfrm flipH="1">
            <a:off x="6767513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3440" name="Rectangle 48"/>
          <p:cNvSpPr>
            <a:spLocks noChangeArrowheads="1"/>
          </p:cNvSpPr>
          <p:nvPr/>
        </p:nvSpPr>
        <p:spPr bwMode="auto">
          <a:xfrm>
            <a:off x="6105525" y="4175125"/>
            <a:ext cx="12382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i="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i="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CRC</a:t>
            </a:r>
            <a:r>
              <a:rPr lang="en-US" altLang="ko-KR" i="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 </a:t>
            </a:r>
          </a:p>
        </p:txBody>
      </p:sp>
      <p:sp>
        <p:nvSpPr>
          <p:cNvPr id="76817" name="Rectangle 2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i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802.1Q VLAN frame format</a:t>
            </a:r>
          </a:p>
        </p:txBody>
      </p:sp>
      <p:sp>
        <p:nvSpPr>
          <p:cNvPr id="76818" name="Text Box 28"/>
          <p:cNvSpPr txBox="1">
            <a:spLocks noChangeArrowheads="1"/>
          </p:cNvSpPr>
          <p:nvPr/>
        </p:nvSpPr>
        <p:spPr bwMode="auto">
          <a:xfrm>
            <a:off x="7100888" y="1801813"/>
            <a:ext cx="15509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000000"/>
                </a:solidFill>
                <a:latin typeface="Arial" charset="0"/>
                <a:cs typeface="Arial" charset="0"/>
              </a:rPr>
              <a:t>802.1 frame</a:t>
            </a:r>
          </a:p>
        </p:txBody>
      </p:sp>
      <p:sp>
        <p:nvSpPr>
          <p:cNvPr id="76819" name="Text Box 29"/>
          <p:cNvSpPr txBox="1">
            <a:spLocks noChangeArrowheads="1"/>
          </p:cNvSpPr>
          <p:nvPr/>
        </p:nvSpPr>
        <p:spPr bwMode="auto">
          <a:xfrm>
            <a:off x="7104063" y="2967038"/>
            <a:ext cx="1749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000000"/>
                </a:solidFill>
                <a:latin typeface="Arial" charset="0"/>
                <a:cs typeface="Arial" charset="0"/>
              </a:rPr>
              <a:t>802.1Q frame</a:t>
            </a:r>
          </a:p>
        </p:txBody>
      </p:sp>
      <p:pic>
        <p:nvPicPr>
          <p:cNvPr id="103444" name="Picture 2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1027113"/>
            <a:ext cx="574198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45" name="Rectangle 1"/>
          <p:cNvSpPr>
            <a:spLocks noChangeArrowheads="1"/>
          </p:cNvSpPr>
          <p:nvPr/>
        </p:nvSpPr>
        <p:spPr bwMode="auto">
          <a:xfrm>
            <a:off x="965200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fr-FR"/>
          </a:p>
        </p:txBody>
      </p:sp>
      <p:cxnSp>
        <p:nvCxnSpPr>
          <p:cNvPr id="76822" name="Straight Connector 3"/>
          <p:cNvCxnSpPr>
            <a:cxnSpLocks noChangeShapeType="1"/>
          </p:cNvCxnSpPr>
          <p:nvPr/>
        </p:nvCxnSpPr>
        <p:spPr bwMode="auto">
          <a:xfrm>
            <a:off x="1958975" y="170021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3" name="Straight Connector 32"/>
          <p:cNvCxnSpPr>
            <a:cxnSpLocks noChangeShapeType="1"/>
          </p:cNvCxnSpPr>
          <p:nvPr/>
        </p:nvCxnSpPr>
        <p:spPr bwMode="auto">
          <a:xfrm>
            <a:off x="2689225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4" name="Straight Connector 33"/>
          <p:cNvCxnSpPr>
            <a:cxnSpLocks noChangeShapeType="1"/>
          </p:cNvCxnSpPr>
          <p:nvPr/>
        </p:nvCxnSpPr>
        <p:spPr bwMode="auto">
          <a:xfrm>
            <a:off x="3417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5" name="Straight Connector 34"/>
          <p:cNvCxnSpPr>
            <a:cxnSpLocks noChangeShapeType="1"/>
          </p:cNvCxnSpPr>
          <p:nvPr/>
        </p:nvCxnSpPr>
        <p:spPr bwMode="auto">
          <a:xfrm>
            <a:off x="3671888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6" name="Straight Connector 35"/>
          <p:cNvCxnSpPr>
            <a:cxnSpLocks noChangeShapeType="1"/>
          </p:cNvCxnSpPr>
          <p:nvPr/>
        </p:nvCxnSpPr>
        <p:spPr bwMode="auto">
          <a:xfrm>
            <a:off x="5638800" y="1689100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451" name="TextBox 5"/>
          <p:cNvSpPr txBox="1">
            <a:spLocks noChangeArrowheads="1"/>
          </p:cNvSpPr>
          <p:nvPr/>
        </p:nvSpPr>
        <p:spPr bwMode="auto">
          <a:xfrm>
            <a:off x="1957388" y="1722438"/>
            <a:ext cx="730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address</a:t>
            </a:r>
          </a:p>
        </p:txBody>
      </p:sp>
      <p:sp>
        <p:nvSpPr>
          <p:cNvPr id="103452" name="TextBox 37"/>
          <p:cNvSpPr txBox="1">
            <a:spLocks noChangeArrowheads="1"/>
          </p:cNvSpPr>
          <p:nvPr/>
        </p:nvSpPr>
        <p:spPr bwMode="auto">
          <a:xfrm>
            <a:off x="2697163" y="1719263"/>
            <a:ext cx="730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address</a:t>
            </a:r>
          </a:p>
        </p:txBody>
      </p:sp>
      <p:sp>
        <p:nvSpPr>
          <p:cNvPr id="103453" name="TextBox 38"/>
          <p:cNvSpPr txBox="1">
            <a:spLocks noChangeArrowheads="1"/>
          </p:cNvSpPr>
          <p:nvPr/>
        </p:nvSpPr>
        <p:spPr bwMode="auto">
          <a:xfrm>
            <a:off x="4041775" y="1790700"/>
            <a:ext cx="11906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(payload)</a:t>
            </a:r>
          </a:p>
        </p:txBody>
      </p:sp>
      <p:sp>
        <p:nvSpPr>
          <p:cNvPr id="103454" name="TextBox 39"/>
          <p:cNvSpPr txBox="1">
            <a:spLocks noChangeArrowheads="1"/>
          </p:cNvSpPr>
          <p:nvPr/>
        </p:nvSpPr>
        <p:spPr bwMode="auto">
          <a:xfrm>
            <a:off x="5611813" y="1809750"/>
            <a:ext cx="5159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CRC</a:t>
            </a:r>
          </a:p>
        </p:txBody>
      </p:sp>
      <p:sp>
        <p:nvSpPr>
          <p:cNvPr id="103455" name="TextBox 40"/>
          <p:cNvSpPr txBox="1">
            <a:spLocks noChangeArrowheads="1"/>
          </p:cNvSpPr>
          <p:nvPr/>
        </p:nvSpPr>
        <p:spPr bwMode="auto">
          <a:xfrm>
            <a:off x="1047750" y="1787525"/>
            <a:ext cx="8223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preamble</a:t>
            </a:r>
          </a:p>
        </p:txBody>
      </p:sp>
      <p:grpSp>
        <p:nvGrpSpPr>
          <p:cNvPr id="173087" name="Group 6"/>
          <p:cNvGrpSpPr>
            <a:grpSpLocks/>
          </p:cNvGrpSpPr>
          <p:nvPr/>
        </p:nvGrpSpPr>
        <p:grpSpPr bwMode="auto">
          <a:xfrm>
            <a:off x="992826" y="2949575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/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76843" name="Straight Connector 43"/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4" name="Straight Connector 44"/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5" name="Straight Connector 45"/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3101" name="TextBox 48"/>
            <p:cNvSpPr txBox="1">
              <a:spLocks noChangeArrowheads="1"/>
            </p:cNvSpPr>
            <p:nvPr/>
          </p:nvSpPr>
          <p:spPr bwMode="auto">
            <a:xfrm>
              <a:off x="1312853" y="5688880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 err="1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dest</a:t>
              </a: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2" name="TextBox 49"/>
            <p:cNvSpPr txBox="1">
              <a:spLocks noChangeArrowheads="1"/>
            </p:cNvSpPr>
            <p:nvPr/>
          </p:nvSpPr>
          <p:spPr bwMode="auto">
            <a:xfrm>
              <a:off x="2053082" y="5685251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3" name="TextBox 52"/>
            <p:cNvSpPr txBox="1">
              <a:spLocks noChangeArrowheads="1"/>
            </p:cNvSpPr>
            <p:nvPr/>
          </p:nvSpPr>
          <p:spPr bwMode="auto">
            <a:xfrm>
              <a:off x="402711" y="5754221"/>
              <a:ext cx="822661" cy="246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</p:grpSp>
      <p:sp>
        <p:nvSpPr>
          <p:cNvPr id="103457" name="Rectangle 56"/>
          <p:cNvSpPr>
            <a:spLocks noChangeArrowheads="1"/>
          </p:cNvSpPr>
          <p:nvPr/>
        </p:nvSpPr>
        <p:spPr bwMode="auto">
          <a:xfrm>
            <a:off x="4187825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fr-FR"/>
          </a:p>
        </p:txBody>
      </p:sp>
      <p:cxnSp>
        <p:nvCxnSpPr>
          <p:cNvPr id="76834" name="Straight Connector 60"/>
          <p:cNvCxnSpPr>
            <a:cxnSpLocks noChangeShapeType="1"/>
          </p:cNvCxnSpPr>
          <p:nvPr/>
        </p:nvCxnSpPr>
        <p:spPr bwMode="auto">
          <a:xfrm>
            <a:off x="4411663" y="2954338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35" name="Straight Connector 61"/>
          <p:cNvCxnSpPr>
            <a:cxnSpLocks noChangeShapeType="1"/>
          </p:cNvCxnSpPr>
          <p:nvPr/>
        </p:nvCxnSpPr>
        <p:spPr bwMode="auto">
          <a:xfrm>
            <a:off x="6378575" y="293846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460" name="TextBox 64"/>
          <p:cNvSpPr txBox="1">
            <a:spLocks noChangeArrowheads="1"/>
          </p:cNvSpPr>
          <p:nvPr/>
        </p:nvSpPr>
        <p:spPr bwMode="auto">
          <a:xfrm>
            <a:off x="4783138" y="3040063"/>
            <a:ext cx="11890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(payload)</a:t>
            </a:r>
          </a:p>
        </p:txBody>
      </p:sp>
      <p:sp>
        <p:nvSpPr>
          <p:cNvPr id="103461" name="TextBox 65"/>
          <p:cNvSpPr txBox="1">
            <a:spLocks noChangeArrowheads="1"/>
          </p:cNvSpPr>
          <p:nvPr/>
        </p:nvSpPr>
        <p:spPr bwMode="auto">
          <a:xfrm>
            <a:off x="6351588" y="3059113"/>
            <a:ext cx="5159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CRC</a:t>
            </a:r>
          </a:p>
        </p:txBody>
      </p:sp>
      <p:sp>
        <p:nvSpPr>
          <p:cNvPr id="103462" name="Text Box 9"/>
          <p:cNvSpPr txBox="1">
            <a:spLocks noChangeArrowheads="1"/>
          </p:cNvSpPr>
          <p:nvPr/>
        </p:nvSpPr>
        <p:spPr bwMode="auto">
          <a:xfrm>
            <a:off x="4095750" y="2659063"/>
            <a:ext cx="4746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type</a:t>
            </a:r>
          </a:p>
        </p:txBody>
      </p:sp>
      <p:sp>
        <p:nvSpPr>
          <p:cNvPr id="103463" name="Line 10"/>
          <p:cNvSpPr>
            <a:spLocks noChangeShapeType="1"/>
          </p:cNvSpPr>
          <p:nvPr/>
        </p:nvSpPr>
        <p:spPr bwMode="auto">
          <a:xfrm>
            <a:off x="4300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3464" name="Rectangle 67"/>
          <p:cNvSpPr>
            <a:spLocks noChangeArrowheads="1"/>
          </p:cNvSpPr>
          <p:nvPr/>
        </p:nvSpPr>
        <p:spPr bwMode="auto">
          <a:xfrm>
            <a:off x="3429000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fr-FR"/>
          </a:p>
        </p:txBody>
      </p:sp>
      <p:cxnSp>
        <p:nvCxnSpPr>
          <p:cNvPr id="76841" name="Straight Connector 68"/>
          <p:cNvCxnSpPr>
            <a:cxnSpLocks noChangeShapeType="1"/>
          </p:cNvCxnSpPr>
          <p:nvPr/>
        </p:nvCxnSpPr>
        <p:spPr bwMode="auto">
          <a:xfrm>
            <a:off x="3797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83654644-3FE1-4B33-8CDF-95E02F81A7F9}" type="slidenum">
              <a:rPr lang="en-US" sz="1200" i="0" smtClean="0">
                <a:latin typeface="Arial" pitchFamily="34" charset="0"/>
              </a:rPr>
              <a:pPr>
                <a:defRPr/>
              </a:pPr>
              <a:t>76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104452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layer, </a:t>
            </a:r>
            <a:r>
              <a:rPr lang="en-US" sz="4000">
                <a:cs typeface="+mj-cs"/>
              </a:rPr>
              <a:t>LAN</a:t>
            </a:r>
            <a:r>
              <a:rPr lang="en-US"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5.3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5.4 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LANs</a:t>
            </a:r>
            <a:endParaRPr lang="en-US" dirty="0">
              <a:solidFill>
                <a:srgbClr val="000000"/>
              </a:solidFill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s</a:t>
            </a:r>
            <a:r>
              <a:rPr lang="en-US" dirty="0" smtClean="0"/>
              <a:t>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VLANS</a:t>
            </a:r>
            <a:endParaRPr lang="en-US" dirty="0"/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cs typeface="+mn-cs"/>
              </a:rPr>
              <a:t>5.5 link </a:t>
            </a:r>
            <a:r>
              <a:rPr lang="en-US" dirty="0">
                <a:solidFill>
                  <a:srgbClr val="CC0000"/>
                </a:solidFill>
                <a:cs typeface="+mn-cs"/>
              </a:rPr>
              <a:t>v</a:t>
            </a:r>
            <a:r>
              <a:rPr lang="en-US" dirty="0" smtClean="0">
                <a:solidFill>
                  <a:srgbClr val="CC0000"/>
                </a:solidFill>
                <a:cs typeface="+mn-cs"/>
              </a:rPr>
              <a:t>irtualization</a:t>
            </a:r>
            <a:r>
              <a:rPr lang="en-US" dirty="0">
                <a:solidFill>
                  <a:srgbClr val="CC0000"/>
                </a:solidFill>
                <a:cs typeface="+mn-cs"/>
              </a:rPr>
              <a:t>: </a:t>
            </a:r>
            <a:r>
              <a:rPr lang="en-US" dirty="0" smtClean="0">
                <a:solidFill>
                  <a:srgbClr val="CC0000"/>
                </a:solidFill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5.6</a:t>
            </a:r>
            <a:r>
              <a:rPr lang="en-US" dirty="0" smtClean="0">
                <a:cs typeface="+mn-cs"/>
              </a:rPr>
              <a:t> data center networking</a:t>
            </a:r>
            <a:endParaRPr lang="en-US" dirty="0"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5.7</a:t>
            </a:r>
            <a:r>
              <a:rPr lang="en-US" dirty="0" smtClean="0">
                <a:cs typeface="+mn-cs"/>
              </a:rPr>
              <a:t> </a:t>
            </a:r>
            <a:r>
              <a:rPr lang="en-US" dirty="0"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EF4196A2-E6E5-4F90-84F4-74CFEDF65347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77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193675"/>
            <a:ext cx="7772400" cy="944563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Multiprotocol label switching (MPLS)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36675"/>
            <a:ext cx="777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initial goal: high-speed IP forwarding using fixed length label (instead of IP address)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fast lookup using fixed length identifier (rather than shortest prefix matching)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borrowing ideas from Virtual Circuit (VC) approach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but IP datagram still keeps IP address!</a:t>
            </a:r>
          </a:p>
          <a:p>
            <a:pPr lvl="1">
              <a:buFont typeface="Wingdings" charset="0"/>
              <a:buChar char="§"/>
              <a:defRPr/>
            </a:pPr>
            <a:endParaRPr lang="en-US"/>
          </a:p>
        </p:txBody>
      </p:sp>
      <p:sp>
        <p:nvSpPr>
          <p:cNvPr id="105478" name="Freeform 4"/>
          <p:cNvSpPr>
            <a:spLocks/>
          </p:cNvSpPr>
          <p:nvPr/>
        </p:nvSpPr>
        <p:spPr bwMode="auto">
          <a:xfrm>
            <a:off x="2052638" y="4695825"/>
            <a:ext cx="3108325" cy="1084263"/>
          </a:xfrm>
          <a:custGeom>
            <a:avLst/>
            <a:gdLst>
              <a:gd name="T0" fmla="*/ 2147483647 w 1958"/>
              <a:gd name="T1" fmla="*/ 0 h 683"/>
              <a:gd name="T2" fmla="*/ 0 w 1958"/>
              <a:gd name="T3" fmla="*/ 2147483647 h 683"/>
              <a:gd name="T4" fmla="*/ 2147483647 w 1958"/>
              <a:gd name="T5" fmla="*/ 2147483647 h 683"/>
              <a:gd name="T6" fmla="*/ 2147483647 w 1958"/>
              <a:gd name="T7" fmla="*/ 0 h 6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58" h="683">
                <a:moveTo>
                  <a:pt x="337" y="0"/>
                </a:moveTo>
                <a:lnTo>
                  <a:pt x="0" y="683"/>
                </a:lnTo>
                <a:lnTo>
                  <a:pt x="1958" y="683"/>
                </a:lnTo>
                <a:lnTo>
                  <a:pt x="1382" y="0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8855" name="Rectangle 5"/>
          <p:cNvSpPr>
            <a:spLocks noChangeArrowheads="1"/>
          </p:cNvSpPr>
          <p:nvPr/>
        </p:nvSpPr>
        <p:spPr bwMode="auto">
          <a:xfrm>
            <a:off x="706438" y="4068763"/>
            <a:ext cx="804703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8856" name="Text Box 6"/>
          <p:cNvSpPr txBox="1">
            <a:spLocks noChangeArrowheads="1"/>
          </p:cNvSpPr>
          <p:nvPr/>
        </p:nvSpPr>
        <p:spPr bwMode="auto">
          <a:xfrm>
            <a:off x="719138" y="4073525"/>
            <a:ext cx="189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PPP or Ethernet </a:t>
            </a:r>
          </a:p>
          <a:p>
            <a:pPr algn="ctr"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4376738" y="41957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IP header</a:t>
            </a:r>
          </a:p>
        </p:txBody>
      </p:sp>
      <p:sp>
        <p:nvSpPr>
          <p:cNvPr id="78858" name="Line 9"/>
          <p:cNvSpPr>
            <a:spLocks noChangeShapeType="1"/>
          </p:cNvSpPr>
          <p:nvPr/>
        </p:nvSpPr>
        <p:spPr bwMode="auto">
          <a:xfrm>
            <a:off x="2587625" y="40560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4241800" y="405130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60" name="Line 11"/>
          <p:cNvSpPr>
            <a:spLocks noChangeShapeType="1"/>
          </p:cNvSpPr>
          <p:nvPr/>
        </p:nvSpPr>
        <p:spPr bwMode="auto">
          <a:xfrm>
            <a:off x="5588000" y="4052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5618163" y="4205288"/>
            <a:ext cx="309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remainder of link-layer frame</a:t>
            </a:r>
          </a:p>
        </p:txBody>
      </p:sp>
      <p:sp>
        <p:nvSpPr>
          <p:cNvPr id="78862" name="Rectangle 25"/>
          <p:cNvSpPr>
            <a:spLocks noChangeArrowheads="1"/>
          </p:cNvSpPr>
          <p:nvPr/>
        </p:nvSpPr>
        <p:spPr bwMode="auto">
          <a:xfrm>
            <a:off x="2576513" y="4054475"/>
            <a:ext cx="1660525" cy="639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8863" name="Text Box 7"/>
          <p:cNvSpPr txBox="1">
            <a:spLocks noChangeArrowheads="1"/>
          </p:cNvSpPr>
          <p:nvPr/>
        </p:nvSpPr>
        <p:spPr bwMode="auto">
          <a:xfrm>
            <a:off x="2611438" y="4213225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b="1" i="0" dirty="0" smtClean="0">
                <a:solidFill>
                  <a:srgbClr val="FFFFFF"/>
                </a:solidFill>
                <a:latin typeface="Arial" charset="0"/>
              </a:rPr>
              <a:t>MPLS header</a:t>
            </a:r>
          </a:p>
        </p:txBody>
      </p:sp>
      <p:sp>
        <p:nvSpPr>
          <p:cNvPr id="78864" name="Rectangle 27"/>
          <p:cNvSpPr>
            <a:spLocks noChangeArrowheads="1"/>
          </p:cNvSpPr>
          <p:nvPr/>
        </p:nvSpPr>
        <p:spPr bwMode="auto">
          <a:xfrm>
            <a:off x="2155825" y="5440363"/>
            <a:ext cx="3122613" cy="679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8865" name="Text Box 28"/>
          <p:cNvSpPr txBox="1">
            <a:spLocks noChangeArrowheads="1"/>
          </p:cNvSpPr>
          <p:nvPr/>
        </p:nvSpPr>
        <p:spPr bwMode="auto">
          <a:xfrm>
            <a:off x="2668588" y="5608638"/>
            <a:ext cx="6667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FFFFFF"/>
                </a:solidFill>
                <a:latin typeface="Arial" charset="0"/>
              </a:rPr>
              <a:t>label</a:t>
            </a:r>
          </a:p>
        </p:txBody>
      </p:sp>
      <p:sp>
        <p:nvSpPr>
          <p:cNvPr id="78866" name="Text Box 29"/>
          <p:cNvSpPr txBox="1">
            <a:spLocks noChangeArrowheads="1"/>
          </p:cNvSpPr>
          <p:nvPr/>
        </p:nvSpPr>
        <p:spPr bwMode="auto">
          <a:xfrm>
            <a:off x="3851275" y="5616575"/>
            <a:ext cx="5778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FFFFFF"/>
                </a:solidFill>
                <a:latin typeface="Arial" charset="0"/>
              </a:rPr>
              <a:t>Exp</a:t>
            </a:r>
          </a:p>
        </p:txBody>
      </p:sp>
      <p:sp>
        <p:nvSpPr>
          <p:cNvPr id="78867" name="Text Box 30"/>
          <p:cNvSpPr txBox="1">
            <a:spLocks noChangeArrowheads="1"/>
          </p:cNvSpPr>
          <p:nvPr/>
        </p:nvSpPr>
        <p:spPr bwMode="auto">
          <a:xfrm>
            <a:off x="4408488" y="5624513"/>
            <a:ext cx="336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FFFFFF"/>
                </a:solidFill>
                <a:latin typeface="Arial" charset="0"/>
              </a:rPr>
              <a:t>S</a:t>
            </a:r>
          </a:p>
        </p:txBody>
      </p:sp>
      <p:sp>
        <p:nvSpPr>
          <p:cNvPr id="78868" name="Text Box 31"/>
          <p:cNvSpPr txBox="1">
            <a:spLocks noChangeArrowheads="1"/>
          </p:cNvSpPr>
          <p:nvPr/>
        </p:nvSpPr>
        <p:spPr bwMode="auto">
          <a:xfrm>
            <a:off x="4678363" y="5621338"/>
            <a:ext cx="590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FFFFFF"/>
                </a:solidFill>
                <a:latin typeface="Arial" charset="0"/>
              </a:rPr>
              <a:t>TTL</a:t>
            </a:r>
          </a:p>
        </p:txBody>
      </p:sp>
      <p:sp>
        <p:nvSpPr>
          <p:cNvPr id="78869" name="Line 32"/>
          <p:cNvSpPr>
            <a:spLocks noChangeShapeType="1"/>
          </p:cNvSpPr>
          <p:nvPr/>
        </p:nvSpPr>
        <p:spPr bwMode="auto">
          <a:xfrm>
            <a:off x="3887788" y="5449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70" name="Line 33"/>
          <p:cNvSpPr>
            <a:spLocks noChangeShapeType="1"/>
          </p:cNvSpPr>
          <p:nvPr/>
        </p:nvSpPr>
        <p:spPr bwMode="auto">
          <a:xfrm>
            <a:off x="4457700" y="54705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71" name="Line 34"/>
          <p:cNvSpPr>
            <a:spLocks noChangeShapeType="1"/>
          </p:cNvSpPr>
          <p:nvPr/>
        </p:nvSpPr>
        <p:spPr bwMode="auto">
          <a:xfrm>
            <a:off x="4727575" y="54657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72" name="Text Box 35"/>
          <p:cNvSpPr txBox="1">
            <a:spLocks noChangeArrowheads="1"/>
          </p:cNvSpPr>
          <p:nvPr/>
        </p:nvSpPr>
        <p:spPr bwMode="auto">
          <a:xfrm>
            <a:off x="2827338" y="611663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smtClean="0">
                <a:solidFill>
                  <a:srgbClr val="000000"/>
                </a:solidFill>
                <a:latin typeface="Arial" charset="0"/>
              </a:rPr>
              <a:t>20</a:t>
            </a:r>
          </a:p>
        </p:txBody>
      </p:sp>
      <p:sp>
        <p:nvSpPr>
          <p:cNvPr id="78873" name="Text Box 36"/>
          <p:cNvSpPr txBox="1">
            <a:spLocks noChangeArrowheads="1"/>
          </p:cNvSpPr>
          <p:nvPr/>
        </p:nvSpPr>
        <p:spPr bwMode="auto">
          <a:xfrm>
            <a:off x="3998913" y="61118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smtClean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78874" name="Text Box 37"/>
          <p:cNvSpPr txBox="1">
            <a:spLocks noChangeArrowheads="1"/>
          </p:cNvSpPr>
          <p:nvPr/>
        </p:nvSpPr>
        <p:spPr bwMode="auto">
          <a:xfrm>
            <a:off x="4425950" y="61087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smtClean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78875" name="Text Box 38"/>
          <p:cNvSpPr txBox="1">
            <a:spLocks noChangeArrowheads="1"/>
          </p:cNvSpPr>
          <p:nvPr/>
        </p:nvSpPr>
        <p:spPr bwMode="auto">
          <a:xfrm>
            <a:off x="4865688" y="61039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smtClean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pic>
        <p:nvPicPr>
          <p:cNvPr id="105500" name="Picture 17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688" y="86836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BC8B8AFD-4573-4C06-AEC0-48C0A690FF59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78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MPLS capable routers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35963" cy="46482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a.k.a. label-switched router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forward packets to outgoing interface based only on label value (</a:t>
            </a:r>
            <a:r>
              <a:rPr lang="en-US" i="1" smtClean="0">
                <a:ea typeface="ＭＳ Ｐゴシック" pitchFamily="34" charset="-128"/>
              </a:rPr>
              <a:t>don</a:t>
            </a:r>
            <a:r>
              <a:rPr lang="ja-JP" altLang="en-US" i="1" smtClean="0">
                <a:ea typeface="ＭＳ Ｐゴシック" pitchFamily="34" charset="-128"/>
              </a:rPr>
              <a:t>’</a:t>
            </a:r>
            <a:r>
              <a:rPr lang="en-US" altLang="ja-JP" i="1" smtClean="0">
                <a:ea typeface="ＭＳ Ｐゴシック" pitchFamily="34" charset="-128"/>
              </a:rPr>
              <a:t>t inspect IP address</a:t>
            </a:r>
            <a:r>
              <a:rPr lang="en-US" altLang="ja-JP" smtClean="0">
                <a:ea typeface="ＭＳ Ｐゴシック" pitchFamily="34" charset="-128"/>
              </a:rPr>
              <a:t>)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MPLS forwarding table distinct from IP forwarding tables</a:t>
            </a:r>
          </a:p>
          <a:p>
            <a:pPr>
              <a:defRPr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flexibility:  </a:t>
            </a:r>
            <a:r>
              <a:rPr lang="en-US" smtClean="0">
                <a:ea typeface="ＭＳ Ｐゴシック" pitchFamily="34" charset="-128"/>
              </a:rPr>
              <a:t>MPLS forwarding decisions can </a:t>
            </a:r>
            <a:r>
              <a:rPr lang="en-US" i="1" smtClean="0">
                <a:ea typeface="ＭＳ Ｐゴシック" pitchFamily="34" charset="-128"/>
              </a:rPr>
              <a:t>differ</a:t>
            </a:r>
            <a:r>
              <a:rPr lang="en-US" smtClean="0">
                <a:ea typeface="ＭＳ Ｐゴシック" pitchFamily="34" charset="-128"/>
              </a:rPr>
              <a:t> from those of IP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use destination </a:t>
            </a:r>
            <a:r>
              <a:rPr lang="en-US" i="1" smtClean="0">
                <a:ea typeface="ＭＳ Ｐゴシック" pitchFamily="34" charset="-128"/>
              </a:rPr>
              <a:t>and</a:t>
            </a:r>
            <a:r>
              <a:rPr lang="en-US" smtClean="0">
                <a:ea typeface="ＭＳ Ｐゴシック" pitchFamily="34" charset="-128"/>
              </a:rPr>
              <a:t> source addresses to route flows to same destination differently (traffic engineering)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re-route flows quickly if link fails: pre-computed backup paths (useful for VoIP)</a:t>
            </a:r>
          </a:p>
          <a:p>
            <a:pPr>
              <a:defRPr/>
            </a:pP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106502" name="Picture 21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200" y="1020763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391B8D02-5E33-43BA-912E-976B1BEFEB00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79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107524" name="Group 6"/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1062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63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64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65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66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7691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72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73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74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7692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69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70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71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07525" name="Group 20"/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1049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50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51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52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53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7678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59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60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61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7679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56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57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58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07526" name="Group 34"/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1036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37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38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39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40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7665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46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47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48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7666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43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44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45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07527" name="Group 48"/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1023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24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25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26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27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7652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33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34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35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7653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30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31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32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07528" name="Group 62"/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010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11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12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13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14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7639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20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21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22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7640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17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18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19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0905" name="Line 76"/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6" name="Line 77"/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7" name="Line 78"/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8" name="Line 79"/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9" name="Line 80"/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10" name="Line 81"/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11" name="Line 82"/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12" name="Text Box 84"/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R2</a:t>
            </a:r>
          </a:p>
        </p:txBody>
      </p:sp>
      <p:sp>
        <p:nvSpPr>
          <p:cNvPr id="80913" name="Text Box 85"/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80914" name="Text Box 86"/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R3</a:t>
            </a:r>
          </a:p>
        </p:txBody>
      </p:sp>
      <p:grpSp>
        <p:nvGrpSpPr>
          <p:cNvPr id="107539" name="Group 88"/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0997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98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99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000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001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7626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07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08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09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7627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04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05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06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0916" name="Text Box 102"/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80917" name="Line 106"/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18" name="Text Box 108"/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80919" name="Text Box 109"/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sp>
        <p:nvSpPr>
          <p:cNvPr id="80920" name="Rectangle 147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MPLS versus IP paths</a:t>
            </a:r>
          </a:p>
        </p:txBody>
      </p:sp>
      <p:grpSp>
        <p:nvGrpSpPr>
          <p:cNvPr id="107545" name="Group 62"/>
          <p:cNvGrpSpPr>
            <a:grpSpLocks/>
          </p:cNvGrpSpPr>
          <p:nvPr/>
        </p:nvGrpSpPr>
        <p:grpSpPr bwMode="auto">
          <a:xfrm>
            <a:off x="4325938" y="2212975"/>
            <a:ext cx="766762" cy="433388"/>
            <a:chOff x="589" y="1281"/>
            <a:chExt cx="483" cy="273"/>
          </a:xfrm>
        </p:grpSpPr>
        <p:sp>
          <p:nvSpPr>
            <p:cNvPr id="8098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8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8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8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98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7613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9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9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9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7614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9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9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9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07546" name="Group 62"/>
          <p:cNvGrpSpPr>
            <a:grpSpLocks/>
          </p:cNvGrpSpPr>
          <p:nvPr/>
        </p:nvGrpSpPr>
        <p:grpSpPr bwMode="auto">
          <a:xfrm>
            <a:off x="5800725" y="3238500"/>
            <a:ext cx="766763" cy="433388"/>
            <a:chOff x="589" y="1281"/>
            <a:chExt cx="483" cy="273"/>
          </a:xfrm>
        </p:grpSpPr>
        <p:sp>
          <p:nvSpPr>
            <p:cNvPr id="80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7600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7601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07547" name="Group 62"/>
          <p:cNvGrpSpPr>
            <a:grpSpLocks/>
          </p:cNvGrpSpPr>
          <p:nvPr/>
        </p:nvGrpSpPr>
        <p:grpSpPr bwMode="auto">
          <a:xfrm>
            <a:off x="2894013" y="2206625"/>
            <a:ext cx="766762" cy="433388"/>
            <a:chOff x="589" y="1281"/>
            <a:chExt cx="483" cy="273"/>
          </a:xfrm>
        </p:grpSpPr>
        <p:sp>
          <p:nvSpPr>
            <p:cNvPr id="80958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59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60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61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962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7587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68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69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70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7588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65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66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67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07548" name="Group 62"/>
          <p:cNvGrpSpPr>
            <a:grpSpLocks/>
          </p:cNvGrpSpPr>
          <p:nvPr/>
        </p:nvGrpSpPr>
        <p:grpSpPr bwMode="auto">
          <a:xfrm>
            <a:off x="3975100" y="3230563"/>
            <a:ext cx="766763" cy="433387"/>
            <a:chOff x="589" y="1281"/>
            <a:chExt cx="483" cy="273"/>
          </a:xfrm>
        </p:grpSpPr>
        <p:sp>
          <p:nvSpPr>
            <p:cNvPr id="80945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46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47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48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949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7574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55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56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57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7575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52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53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54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107549" name="Freeform 1"/>
          <p:cNvSpPr>
            <a:spLocks/>
          </p:cNvSpPr>
          <p:nvPr/>
        </p:nvSpPr>
        <p:spPr bwMode="auto">
          <a:xfrm>
            <a:off x="2205038" y="1644650"/>
            <a:ext cx="4927600" cy="1717675"/>
          </a:xfrm>
          <a:custGeom>
            <a:avLst/>
            <a:gdLst>
              <a:gd name="T0" fmla="*/ 0 w 4927600"/>
              <a:gd name="T1" fmla="*/ 0 h 1717040"/>
              <a:gd name="T2" fmla="*/ 1219200 w 4927600"/>
              <a:gd name="T3" fmla="*/ 732604 h 1717040"/>
              <a:gd name="T4" fmla="*/ 2092960 w 4927600"/>
              <a:gd name="T5" fmla="*/ 1719581 h 1717040"/>
              <a:gd name="T6" fmla="*/ 4927600 w 4927600"/>
              <a:gd name="T7" fmla="*/ 1719581 h 17170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27600" h="1717040">
                <a:moveTo>
                  <a:pt x="0" y="0"/>
                </a:moveTo>
                <a:lnTo>
                  <a:pt x="1219200" y="731520"/>
                </a:lnTo>
                <a:lnTo>
                  <a:pt x="2092960" y="1717040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7550" name="Freeform 149"/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grpSp>
        <p:nvGrpSpPr>
          <p:cNvPr id="107551" name="Group 62"/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0932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33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34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935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936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7561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42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43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44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7562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39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40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41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107552" name="TextBox 2"/>
          <p:cNvSpPr txBox="1">
            <a:spLocks noChangeArrowheads="1"/>
          </p:cNvSpPr>
          <p:nvPr/>
        </p:nvSpPr>
        <p:spPr bwMode="auto">
          <a:xfrm>
            <a:off x="7464425" y="4413250"/>
            <a:ext cx="1060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IP router</a:t>
            </a:r>
          </a:p>
        </p:txBody>
      </p:sp>
      <p:sp>
        <p:nvSpPr>
          <p:cNvPr id="107553" name="Rectangle 3"/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IP routing: 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path to destination determined by destination address alone</a:t>
            </a:r>
          </a:p>
        </p:txBody>
      </p:sp>
      <p:pic>
        <p:nvPicPr>
          <p:cNvPr id="107554" name="Picture 21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263" y="960438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31" name="Text Box 87"/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C4457AEC-3B59-41AC-B1D2-946C35B1A42F}" type="slidenum">
              <a:rPr lang="en-US" sz="1200" i="0" smtClean="0">
                <a:latin typeface="Arial" pitchFamily="34" charset="0"/>
              </a:rPr>
              <a:pPr>
                <a:defRPr/>
              </a:pPr>
              <a:t>8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306268" name="Freeform 92"/>
          <p:cNvSpPr>
            <a:spLocks/>
          </p:cNvSpPr>
          <p:nvPr/>
        </p:nvSpPr>
        <p:spPr bwMode="auto">
          <a:xfrm>
            <a:off x="5656263" y="2616200"/>
            <a:ext cx="2308225" cy="3028950"/>
          </a:xfrm>
          <a:custGeom>
            <a:avLst/>
            <a:gdLst>
              <a:gd name="T0" fmla="*/ 0 w 1454"/>
              <a:gd name="T1" fmla="*/ 2147483647 h 1908"/>
              <a:gd name="T2" fmla="*/ 50403125 w 1454"/>
              <a:gd name="T3" fmla="*/ 2147483647 h 1908"/>
              <a:gd name="T4" fmla="*/ 708164700 w 1454"/>
              <a:gd name="T5" fmla="*/ 0 h 1908"/>
              <a:gd name="T6" fmla="*/ 2147483647 w 1454"/>
              <a:gd name="T7" fmla="*/ 758567825 h 1908"/>
              <a:gd name="T8" fmla="*/ 2147483647 w 1454"/>
              <a:gd name="T9" fmla="*/ 2147483647 h 1908"/>
              <a:gd name="T10" fmla="*/ 624998750 w 1454"/>
              <a:gd name="T11" fmla="*/ 2147483647 h 1908"/>
              <a:gd name="T12" fmla="*/ 0 w 1454"/>
              <a:gd name="T13" fmla="*/ 2147483647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fr-FR"/>
          </a:p>
        </p:txBody>
      </p:sp>
      <p:pic>
        <p:nvPicPr>
          <p:cNvPr id="34821" name="Picture 88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363" y="88741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00013"/>
            <a:ext cx="8251825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/>
          <a:lstStyle/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in each and every host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link layer implemented in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adaptor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(aka </a:t>
            </a:r>
            <a:r>
              <a:rPr lang="en-US" altLang="ja-JP" sz="2400" i="1" smtClean="0">
                <a:solidFill>
                  <a:srgbClr val="CC0000"/>
                </a:solidFill>
                <a:ea typeface="ＭＳ Ｐゴシック" pitchFamily="34" charset="-128"/>
              </a:rPr>
              <a:t>network interface card</a:t>
            </a:r>
            <a:r>
              <a:rPr lang="en-US" altLang="ja-JP" sz="2400" smtClean="0">
                <a:ea typeface="ＭＳ Ｐゴシック" pitchFamily="34" charset="-128"/>
              </a:rPr>
              <a:t> NIC) or on a chip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Ethernet card, 802.11 card; Ethernet chipset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implements link, physical layer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attaches into host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system buses</a:t>
            </a:r>
          </a:p>
          <a:p>
            <a:pPr>
              <a:defRPr/>
            </a:pPr>
            <a:r>
              <a:rPr lang="en-US" sz="2400" smtClean="0">
                <a:ea typeface="ＭＳ Ｐゴシック" pitchFamily="34" charset="-128"/>
              </a:rPr>
              <a:t>combination of hardware, software, firmware</a:t>
            </a:r>
          </a:p>
          <a:p>
            <a:pPr lvl="1">
              <a:defRPr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>
                <a:latin typeface="Arial" charset="0"/>
                <a:ea typeface="ＭＳ Ｐゴシック" charset="0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smtClean="0">
                <a:latin typeface="Arial" charset="0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smtClean="0">
                <a:latin typeface="Arial" charset="0"/>
              </a:rPr>
              <a:t>transmission</a:t>
            </a:r>
          </a:p>
        </p:txBody>
      </p:sp>
      <p:sp>
        <p:nvSpPr>
          <p:cNvPr id="34828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>
                <a:latin typeface="Arial" charset="0"/>
                <a:ea typeface="ＭＳ Ｐゴシック" charset="0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>
                <a:latin typeface="Arial" charset="0"/>
                <a:ea typeface="ＭＳ Ｐゴシック" charset="0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</a:rPr>
              <a:t>host </a:t>
            </a:r>
          </a:p>
          <a:p>
            <a:pPr eaLnBrk="1" hangingPunct="1">
              <a:defRPr/>
            </a:pPr>
            <a:r>
              <a:rPr lang="en-US" sz="1200" smtClean="0">
                <a:latin typeface="Arial" charset="0"/>
              </a:rPr>
              <a:t>bus </a:t>
            </a:r>
          </a:p>
          <a:p>
            <a:pPr eaLnBrk="1" hangingPunct="1">
              <a:defRPr/>
            </a:pPr>
            <a:r>
              <a:rPr lang="en-US" sz="1200" smtClean="0">
                <a:latin typeface="Arial" charset="0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</a:rPr>
              <a:t>network adapter</a:t>
            </a:r>
          </a:p>
          <a:p>
            <a:pPr eaLnBrk="1" hangingPunct="1">
              <a:defRPr/>
            </a:pPr>
            <a:r>
              <a:rPr lang="en-US" sz="1200" smtClean="0">
                <a:latin typeface="Arial" charset="0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34848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4849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smtClean="0">
                  <a:latin typeface="Arial" charset="0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smtClean="0">
                  <a:latin typeface="Arial" charset="0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smtClean="0">
                  <a:latin typeface="Arial" charset="0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smtClean="0">
                  <a:latin typeface="Arial" charset="0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smtClean="0">
                <a:latin typeface="Arial" charset="0"/>
              </a:endParaRPr>
            </a:p>
            <a:p>
              <a:pPr algn="ctr" eaLnBrk="1" hangingPunct="1">
                <a:defRPr/>
              </a:pPr>
              <a:endParaRPr lang="en-US" sz="1200" i="0" smtClean="0">
                <a:latin typeface="Arial" charset="0"/>
              </a:endParaRPr>
            </a:p>
            <a:p>
              <a:pPr algn="ctr" eaLnBrk="1" hangingPunct="1">
                <a:defRPr/>
              </a:pPr>
              <a:endParaRPr lang="en-US" sz="1200" i="0" smtClean="0">
                <a:latin typeface="Arial" charset="0"/>
              </a:endParaRPr>
            </a:p>
            <a:p>
              <a:pPr algn="ctr" eaLnBrk="1" hangingPunct="1">
                <a:defRPr/>
              </a:pPr>
              <a:r>
                <a:rPr lang="en-US" sz="1200" i="0" smtClean="0">
                  <a:latin typeface="Arial" charset="0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smtClean="0">
                  <a:latin typeface="Arial" charset="0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3300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1317625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4845" name="Group 89"/>
          <p:cNvGrpSpPr>
            <a:grpSpLocks/>
          </p:cNvGrpSpPr>
          <p:nvPr/>
        </p:nvGrpSpPr>
        <p:grpSpPr bwMode="auto">
          <a:xfrm>
            <a:off x="5062538" y="5251450"/>
            <a:ext cx="1109662" cy="1095375"/>
            <a:chOff x="-44" y="1473"/>
            <a:chExt cx="981" cy="1105"/>
          </a:xfrm>
        </p:grpSpPr>
        <p:pic>
          <p:nvPicPr>
            <p:cNvPr id="34846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47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958B79A5-1C41-461F-9F86-9E16A075089A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80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108548" name="Group 6"/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2049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50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51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52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53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8678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59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60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61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8679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56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57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58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08549" name="Group 20"/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2036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37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38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39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40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8665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46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47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48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8666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43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44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45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08550" name="Group 34"/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2023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24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25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26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27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8652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33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34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35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8653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30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31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32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08551" name="Group 48"/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2010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11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12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13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14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8639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20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21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22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8640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17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18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19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08552" name="Group 62"/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997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98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99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000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01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8626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007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08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09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8627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004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05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006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1929" name="Line 76"/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0" name="Line 77"/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1" name="Line 78"/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2" name="Line 79"/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3" name="Line 80"/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4" name="Line 81"/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5" name="Line 82"/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36" name="Text Box 84"/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R2</a:t>
            </a:r>
          </a:p>
        </p:txBody>
      </p:sp>
      <p:sp>
        <p:nvSpPr>
          <p:cNvPr id="81937" name="Text Box 85"/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81938" name="Text Box 86"/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R3</a:t>
            </a:r>
          </a:p>
        </p:txBody>
      </p:sp>
      <p:sp>
        <p:nvSpPr>
          <p:cNvPr id="81939" name="Text Box 87"/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  <p:grpSp>
        <p:nvGrpSpPr>
          <p:cNvPr id="108564" name="Group 88"/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1984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85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86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87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988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8613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94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95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96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8614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91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92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93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1941" name="Text Box 102"/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81942" name="Line 106"/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43" name="Text Box 108"/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81944" name="Text Box 109"/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sp>
        <p:nvSpPr>
          <p:cNvPr id="8194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MPLS versus IP paths</a:t>
            </a:r>
          </a:p>
        </p:txBody>
      </p:sp>
      <p:sp>
        <p:nvSpPr>
          <p:cNvPr id="108570" name="Freeform 1"/>
          <p:cNvSpPr>
            <a:spLocks/>
          </p:cNvSpPr>
          <p:nvPr/>
        </p:nvSpPr>
        <p:spPr bwMode="auto">
          <a:xfrm>
            <a:off x="2205038" y="1644650"/>
            <a:ext cx="4927600" cy="1735138"/>
          </a:xfrm>
          <a:custGeom>
            <a:avLst/>
            <a:gdLst>
              <a:gd name="T0" fmla="*/ 0 w 4927600"/>
              <a:gd name="T1" fmla="*/ 0 h 1734711"/>
              <a:gd name="T2" fmla="*/ 1219200 w 4927600"/>
              <a:gd name="T3" fmla="*/ 732240 h 1734711"/>
              <a:gd name="T4" fmla="*/ 2739004 w 4927600"/>
              <a:gd name="T5" fmla="*/ 723839 h 1734711"/>
              <a:gd name="T6" fmla="*/ 4027115 w 4927600"/>
              <a:gd name="T7" fmla="*/ 1736419 h 1734711"/>
              <a:gd name="T8" fmla="*/ 4927600 w 4927600"/>
              <a:gd name="T9" fmla="*/ 1718732 h 17347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27600" h="1734711">
                <a:moveTo>
                  <a:pt x="0" y="0"/>
                </a:moveTo>
                <a:lnTo>
                  <a:pt x="1219200" y="731520"/>
                </a:lnTo>
                <a:lnTo>
                  <a:pt x="2739004" y="723127"/>
                </a:lnTo>
                <a:lnTo>
                  <a:pt x="4027115" y="1734711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08571" name="Freeform 149"/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tr-TR"/>
          </a:p>
        </p:txBody>
      </p:sp>
      <p:grpSp>
        <p:nvGrpSpPr>
          <p:cNvPr id="108572" name="Group 62"/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1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8600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8601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108573" name="TextBox 2"/>
          <p:cNvSpPr txBox="1">
            <a:spLocks noChangeArrowheads="1"/>
          </p:cNvSpPr>
          <p:nvPr/>
        </p:nvSpPr>
        <p:spPr bwMode="auto">
          <a:xfrm>
            <a:off x="7573963" y="4343400"/>
            <a:ext cx="9017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IP-only</a:t>
            </a:r>
          </a:p>
          <a:p>
            <a:pPr>
              <a:lnSpc>
                <a:spcPts val="18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router</a:t>
            </a:r>
          </a:p>
        </p:txBody>
      </p:sp>
      <p:sp>
        <p:nvSpPr>
          <p:cNvPr id="108574" name="Rectangle 3"/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IP routing: 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path to destination determined by destination address alone</a:t>
            </a:r>
          </a:p>
        </p:txBody>
      </p:sp>
      <p:pic>
        <p:nvPicPr>
          <p:cNvPr id="108575" name="Picture 21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263" y="960438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8576" name="Group 34"/>
          <p:cNvGrpSpPr>
            <a:grpSpLocks/>
          </p:cNvGrpSpPr>
          <p:nvPr/>
        </p:nvGrpSpPr>
        <p:grpSpPr bwMode="auto">
          <a:xfrm>
            <a:off x="6713538" y="5159375"/>
            <a:ext cx="766762" cy="433388"/>
            <a:chOff x="3600" y="219"/>
            <a:chExt cx="360" cy="175"/>
          </a:xfrm>
        </p:grpSpPr>
        <p:sp>
          <p:nvSpPr>
            <p:cNvPr id="81958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59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60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61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962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8587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968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69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70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8588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965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66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967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108577" name="TextBox 236"/>
          <p:cNvSpPr txBox="1">
            <a:spLocks noChangeArrowheads="1"/>
          </p:cNvSpPr>
          <p:nvPr/>
        </p:nvSpPr>
        <p:spPr bwMode="auto">
          <a:xfrm>
            <a:off x="7546975" y="5121275"/>
            <a:ext cx="132556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MPLS and </a:t>
            </a:r>
          </a:p>
          <a:p>
            <a:pPr>
              <a:lnSpc>
                <a:spcPts val="18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IP router</a:t>
            </a:r>
          </a:p>
        </p:txBody>
      </p:sp>
      <p:sp>
        <p:nvSpPr>
          <p:cNvPr id="108578" name="Rectangle 3"/>
          <p:cNvSpPr txBox="1">
            <a:spLocks noChangeArrowheads="1"/>
          </p:cNvSpPr>
          <p:nvPr/>
        </p:nvSpPr>
        <p:spPr bwMode="auto">
          <a:xfrm>
            <a:off x="496888" y="5078413"/>
            <a:ext cx="6196012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MPLS routing: </a:t>
            </a:r>
            <a:r>
              <a:rPr lang="en-US" sz="2800" i="0">
                <a:solidFill>
                  <a:srgbClr val="000000"/>
                </a:solidFill>
                <a:latin typeface="Gill Sans MT" pitchFamily="34" charset="0"/>
              </a:rPr>
              <a:t>path to destination can be based on source 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and</a:t>
            </a:r>
            <a:r>
              <a:rPr lang="en-US" sz="2800" i="0">
                <a:solidFill>
                  <a:srgbClr val="000000"/>
                </a:solidFill>
                <a:latin typeface="Gill Sans MT" pitchFamily="34" charset="0"/>
              </a:rPr>
              <a:t> dest. address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solidFill>
                  <a:srgbClr val="C00000"/>
                </a:solidFill>
                <a:latin typeface="Gill Sans MT" pitchFamily="34" charset="0"/>
              </a:rPr>
              <a:t>fast reroute: </a:t>
            </a: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precompute backup routes in case of link failure</a:t>
            </a:r>
          </a:p>
        </p:txBody>
      </p:sp>
      <p:sp>
        <p:nvSpPr>
          <p:cNvPr id="108579" name="Oval 3"/>
          <p:cNvSpPr>
            <a:spLocks noChangeArrowheads="1"/>
          </p:cNvSpPr>
          <p:nvPr/>
        </p:nvSpPr>
        <p:spPr bwMode="auto">
          <a:xfrm rot="2263392">
            <a:off x="3568700" y="2000250"/>
            <a:ext cx="161925" cy="11445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fr-FR">
              <a:solidFill>
                <a:srgbClr val="000000"/>
              </a:solidFill>
            </a:endParaRPr>
          </a:p>
        </p:txBody>
      </p:sp>
      <p:cxnSp>
        <p:nvCxnSpPr>
          <p:cNvPr id="81956" name="Straight Connector 5"/>
          <p:cNvCxnSpPr>
            <a:cxnSpLocks noChangeShapeType="1"/>
            <a:stCxn id="108579" idx="0"/>
          </p:cNvCxnSpPr>
          <p:nvPr/>
        </p:nvCxnSpPr>
        <p:spPr bwMode="auto">
          <a:xfrm flipV="1">
            <a:off x="4000500" y="1749425"/>
            <a:ext cx="203200" cy="3698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8581" name="TextBox 6"/>
          <p:cNvSpPr txBox="1">
            <a:spLocks noChangeArrowheads="1"/>
          </p:cNvSpPr>
          <p:nvPr/>
        </p:nvSpPr>
        <p:spPr bwMode="auto">
          <a:xfrm>
            <a:off x="4135438" y="1331913"/>
            <a:ext cx="4749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entry router (R4)  can use </a:t>
            </a: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different</a:t>
            </a: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MPLS routes to A based, e.g., on source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BC73253E-69AF-4963-A808-7A9A35B86E0C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81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MPLS signaling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92238"/>
            <a:ext cx="8335963" cy="1350962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modify OSPF, IS-IS link-state flooding protocols to carry info used by MPLS routing, 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e.g., link bandwidth, amount of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reserved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link bandwidth</a:t>
            </a:r>
            <a:endParaRPr lang="en-US" smtClean="0">
              <a:ea typeface="ＭＳ Ｐゴシック" pitchFamily="34" charset="-128"/>
            </a:endParaRPr>
          </a:p>
        </p:txBody>
      </p:sp>
      <p:grpSp>
        <p:nvGrpSpPr>
          <p:cNvPr id="109574" name="Group 6"/>
          <p:cNvGrpSpPr>
            <a:grpSpLocks/>
          </p:cNvGrpSpPr>
          <p:nvPr/>
        </p:nvGrpSpPr>
        <p:grpSpPr bwMode="auto">
          <a:xfrm>
            <a:off x="6015038" y="5581650"/>
            <a:ext cx="766762" cy="433388"/>
            <a:chOff x="3600" y="219"/>
            <a:chExt cx="360" cy="175"/>
          </a:xfrm>
        </p:grpSpPr>
        <p:sp>
          <p:nvSpPr>
            <p:cNvPr id="83046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47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48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49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050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9675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56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57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58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9676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53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54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55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09575" name="Group 20"/>
          <p:cNvGrpSpPr>
            <a:grpSpLocks/>
          </p:cNvGrpSpPr>
          <p:nvPr/>
        </p:nvGrpSpPr>
        <p:grpSpPr bwMode="auto">
          <a:xfrm>
            <a:off x="4189413" y="5576888"/>
            <a:ext cx="766762" cy="433387"/>
            <a:chOff x="3600" y="219"/>
            <a:chExt cx="360" cy="175"/>
          </a:xfrm>
        </p:grpSpPr>
        <p:sp>
          <p:nvSpPr>
            <p:cNvPr id="83033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34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35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36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037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9662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43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44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45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9663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40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41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42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09576" name="Group 34"/>
          <p:cNvGrpSpPr>
            <a:grpSpLocks/>
          </p:cNvGrpSpPr>
          <p:nvPr/>
        </p:nvGrpSpPr>
        <p:grpSpPr bwMode="auto">
          <a:xfrm>
            <a:off x="4543425" y="4559300"/>
            <a:ext cx="766763" cy="433388"/>
            <a:chOff x="3600" y="219"/>
            <a:chExt cx="360" cy="175"/>
          </a:xfrm>
        </p:grpSpPr>
        <p:sp>
          <p:nvSpPr>
            <p:cNvPr id="83020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21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22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23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024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9649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30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31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32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9650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27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28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29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09577" name="Group 48"/>
          <p:cNvGrpSpPr>
            <a:grpSpLocks/>
          </p:cNvGrpSpPr>
          <p:nvPr/>
        </p:nvGrpSpPr>
        <p:grpSpPr bwMode="auto">
          <a:xfrm>
            <a:off x="3116263" y="4554538"/>
            <a:ext cx="766762" cy="433387"/>
            <a:chOff x="3600" y="219"/>
            <a:chExt cx="360" cy="175"/>
          </a:xfrm>
        </p:grpSpPr>
        <p:sp>
          <p:nvSpPr>
            <p:cNvPr id="83007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08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09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3010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011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9636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17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18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19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9637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14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15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16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09578" name="Group 62"/>
          <p:cNvGrpSpPr>
            <a:grpSpLocks/>
          </p:cNvGrpSpPr>
          <p:nvPr/>
        </p:nvGrpSpPr>
        <p:grpSpPr bwMode="auto">
          <a:xfrm>
            <a:off x="1597025" y="3848100"/>
            <a:ext cx="766763" cy="433388"/>
            <a:chOff x="589" y="1281"/>
            <a:chExt cx="483" cy="273"/>
          </a:xfrm>
        </p:grpSpPr>
        <p:sp>
          <p:nvSpPr>
            <p:cNvPr id="8299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99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99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99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99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9623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300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0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0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9624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300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0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00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2955" name="Line 76"/>
          <p:cNvSpPr>
            <a:spLocks noChangeShapeType="1"/>
          </p:cNvSpPr>
          <p:nvPr/>
        </p:nvSpPr>
        <p:spPr bwMode="auto">
          <a:xfrm>
            <a:off x="2366963" y="4090988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56" name="Line 77"/>
          <p:cNvSpPr>
            <a:spLocks noChangeShapeType="1"/>
          </p:cNvSpPr>
          <p:nvPr/>
        </p:nvSpPr>
        <p:spPr bwMode="auto">
          <a:xfrm flipV="1">
            <a:off x="2414588" y="4795838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57" name="Line 78"/>
          <p:cNvSpPr>
            <a:spLocks noChangeShapeType="1"/>
          </p:cNvSpPr>
          <p:nvPr/>
        </p:nvSpPr>
        <p:spPr bwMode="auto">
          <a:xfrm flipV="1">
            <a:off x="3881438" y="4795838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58" name="Line 79"/>
          <p:cNvSpPr>
            <a:spLocks noChangeShapeType="1"/>
          </p:cNvSpPr>
          <p:nvPr/>
        </p:nvSpPr>
        <p:spPr bwMode="auto">
          <a:xfrm>
            <a:off x="3729038" y="4957763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59" name="Line 80"/>
          <p:cNvSpPr>
            <a:spLocks noChangeShapeType="1"/>
          </p:cNvSpPr>
          <p:nvPr/>
        </p:nvSpPr>
        <p:spPr bwMode="auto">
          <a:xfrm>
            <a:off x="4986338" y="5834063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60" name="Line 81"/>
          <p:cNvSpPr>
            <a:spLocks noChangeShapeType="1"/>
          </p:cNvSpPr>
          <p:nvPr/>
        </p:nvSpPr>
        <p:spPr bwMode="auto">
          <a:xfrm>
            <a:off x="5272088" y="4910138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61" name="Line 82"/>
          <p:cNvSpPr>
            <a:spLocks noChangeShapeType="1"/>
          </p:cNvSpPr>
          <p:nvPr/>
        </p:nvSpPr>
        <p:spPr bwMode="auto">
          <a:xfrm>
            <a:off x="6786563" y="5815013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62" name="Text Box 85"/>
          <p:cNvSpPr txBox="1">
            <a:spLocks noChangeArrowheads="1"/>
          </p:cNvSpPr>
          <p:nvPr/>
        </p:nvSpPr>
        <p:spPr bwMode="auto">
          <a:xfrm>
            <a:off x="6294438" y="46132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82963" name="Text Box 87"/>
          <p:cNvSpPr txBox="1">
            <a:spLocks noChangeArrowheads="1"/>
          </p:cNvSpPr>
          <p:nvPr/>
        </p:nvSpPr>
        <p:spPr bwMode="auto">
          <a:xfrm>
            <a:off x="3094038" y="49291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  <p:grpSp>
        <p:nvGrpSpPr>
          <p:cNvPr id="109588" name="Group 88"/>
          <p:cNvGrpSpPr>
            <a:grpSpLocks/>
          </p:cNvGrpSpPr>
          <p:nvPr/>
        </p:nvGrpSpPr>
        <p:grpSpPr bwMode="auto">
          <a:xfrm>
            <a:off x="1643063" y="4794250"/>
            <a:ext cx="766762" cy="433388"/>
            <a:chOff x="589" y="1281"/>
            <a:chExt cx="483" cy="273"/>
          </a:xfrm>
        </p:grpSpPr>
        <p:sp>
          <p:nvSpPr>
            <p:cNvPr id="82981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982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983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984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985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09610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991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992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993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09611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988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989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2990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2965" name="Text Box 102"/>
          <p:cNvSpPr txBox="1">
            <a:spLocks noChangeArrowheads="1"/>
          </p:cNvSpPr>
          <p:nvPr/>
        </p:nvSpPr>
        <p:spPr bwMode="auto">
          <a:xfrm>
            <a:off x="1835150" y="52276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82966" name="Line 106"/>
          <p:cNvSpPr>
            <a:spLocks noChangeShapeType="1"/>
          </p:cNvSpPr>
          <p:nvPr/>
        </p:nvSpPr>
        <p:spPr bwMode="auto">
          <a:xfrm>
            <a:off x="5314950" y="4786313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67" name="Text Box 108"/>
          <p:cNvSpPr txBox="1">
            <a:spLocks noChangeArrowheads="1"/>
          </p:cNvSpPr>
          <p:nvPr/>
        </p:nvSpPr>
        <p:spPr bwMode="auto">
          <a:xfrm>
            <a:off x="7448550" y="5632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82968" name="Text Box 109"/>
          <p:cNvSpPr txBox="1">
            <a:spLocks noChangeArrowheads="1"/>
          </p:cNvSpPr>
          <p:nvPr/>
        </p:nvSpPr>
        <p:spPr bwMode="auto">
          <a:xfrm>
            <a:off x="1798638" y="42783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sp>
        <p:nvSpPr>
          <p:cNvPr id="115" name="Rectangle 3"/>
          <p:cNvSpPr txBox="1">
            <a:spLocks noChangeArrowheads="1"/>
          </p:cNvSpPr>
          <p:nvPr/>
        </p:nvSpPr>
        <p:spPr bwMode="auto">
          <a:xfrm>
            <a:off x="536575" y="2578100"/>
            <a:ext cx="8335963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smtClean="0">
                <a:solidFill>
                  <a:srgbClr val="000000"/>
                </a:solidFill>
                <a:latin typeface="Gill Sans MT" charset="0"/>
              </a:rPr>
              <a:t>entry MPLS router uses RSVP-TE signaling protocol to set up MPLS forwarding at downstream routers</a:t>
            </a:r>
          </a:p>
        </p:txBody>
      </p:sp>
      <p:grpSp>
        <p:nvGrpSpPr>
          <p:cNvPr id="93191" name="Group 93190"/>
          <p:cNvGrpSpPr>
            <a:grpSpLocks/>
          </p:cNvGrpSpPr>
          <p:nvPr/>
        </p:nvGrpSpPr>
        <p:grpSpPr bwMode="auto">
          <a:xfrm>
            <a:off x="2882900" y="4541838"/>
            <a:ext cx="3109913" cy="1601787"/>
            <a:chOff x="2882348" y="4542181"/>
            <a:chExt cx="3109821" cy="1601125"/>
          </a:xfrm>
        </p:grpSpPr>
        <p:sp>
          <p:nvSpPr>
            <p:cNvPr id="109601" name="Right Arrow 93183"/>
            <p:cNvSpPr>
              <a:spLocks noChangeArrowheads="1"/>
            </p:cNvSpPr>
            <p:nvPr/>
          </p:nvSpPr>
          <p:spPr bwMode="auto">
            <a:xfrm rot="10800000">
              <a:off x="3876263" y="4542181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9602" name="Right Arrow 112"/>
            <p:cNvSpPr>
              <a:spLocks noChangeArrowheads="1"/>
            </p:cNvSpPr>
            <p:nvPr/>
          </p:nvSpPr>
          <p:spPr bwMode="auto">
            <a:xfrm rot="13936672" flipV="1">
              <a:off x="3501914" y="5294505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9603" name="Right Arrow 113"/>
            <p:cNvSpPr>
              <a:spLocks noChangeArrowheads="1"/>
            </p:cNvSpPr>
            <p:nvPr/>
          </p:nvSpPr>
          <p:spPr bwMode="auto">
            <a:xfrm rot="11901416" flipV="1">
              <a:off x="3896874" y="5246831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9604" name="TextBox 93184"/>
            <p:cNvSpPr txBox="1">
              <a:spLocks noChangeArrowheads="1"/>
            </p:cNvSpPr>
            <p:nvPr/>
          </p:nvSpPr>
          <p:spPr bwMode="auto">
            <a:xfrm>
              <a:off x="2882348" y="5396948"/>
              <a:ext cx="1159292" cy="746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modified </a:t>
              </a:r>
            </a:p>
            <a:p>
              <a:pPr>
                <a:lnSpc>
                  <a:spcPts val="1700"/>
                </a:lnSpc>
              </a:pPr>
              <a:r>
                <a: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link state </a:t>
              </a:r>
            </a:p>
            <a:p>
              <a:pPr>
                <a:lnSpc>
                  <a:spcPts val="1700"/>
                </a:lnSpc>
              </a:pPr>
              <a:r>
                <a: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flooding</a:t>
              </a:r>
            </a:p>
          </p:txBody>
        </p:sp>
      </p:grpSp>
      <p:grpSp>
        <p:nvGrpSpPr>
          <p:cNvPr id="93192" name="Group 93191"/>
          <p:cNvGrpSpPr>
            <a:grpSpLocks/>
          </p:cNvGrpSpPr>
          <p:nvPr/>
        </p:nvGrpSpPr>
        <p:grpSpPr bwMode="auto">
          <a:xfrm>
            <a:off x="3887788" y="4187825"/>
            <a:ext cx="2166937" cy="1597025"/>
            <a:chOff x="6879226" y="3054627"/>
            <a:chExt cx="2167569" cy="1597693"/>
          </a:xfrm>
        </p:grpSpPr>
        <p:sp>
          <p:nvSpPr>
            <p:cNvPr id="109597" name="Right Arrow 119"/>
            <p:cNvSpPr>
              <a:spLocks noChangeArrowheads="1"/>
            </p:cNvSpPr>
            <p:nvPr/>
          </p:nvSpPr>
          <p:spPr bwMode="auto">
            <a:xfrm>
              <a:off x="6930889" y="3432312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9598" name="Right Arrow 120"/>
            <p:cNvSpPr>
              <a:spLocks noChangeArrowheads="1"/>
            </p:cNvSpPr>
            <p:nvPr/>
          </p:nvSpPr>
          <p:spPr bwMode="auto">
            <a:xfrm rot="3111092" flipV="1">
              <a:off x="6556540" y="4184636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9599" name="Right Arrow 121"/>
            <p:cNvSpPr>
              <a:spLocks noChangeArrowheads="1"/>
            </p:cNvSpPr>
            <p:nvPr/>
          </p:nvSpPr>
          <p:spPr bwMode="auto">
            <a:xfrm rot="1136798" flipV="1">
              <a:off x="6951500" y="4136962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9600" name="TextBox 122"/>
            <p:cNvSpPr txBox="1">
              <a:spLocks noChangeArrowheads="1"/>
            </p:cNvSpPr>
            <p:nvPr/>
          </p:nvSpPr>
          <p:spPr bwMode="auto">
            <a:xfrm>
              <a:off x="7616687" y="3054627"/>
              <a:ext cx="1184940" cy="310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RSVP-TE</a:t>
              </a:r>
            </a:p>
          </p:txBody>
        </p:sp>
      </p:grpSp>
      <p:pic>
        <p:nvPicPr>
          <p:cNvPr id="109596" name="Picture 24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713" y="103028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7938440C-11E6-4F81-BC17-247F8E84B4F5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82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0596" name="Freeform 2"/>
          <p:cNvSpPr>
            <a:spLocks/>
          </p:cNvSpPr>
          <p:nvPr/>
        </p:nvSpPr>
        <p:spPr bwMode="auto">
          <a:xfrm>
            <a:off x="1754188" y="5278438"/>
            <a:ext cx="2462212" cy="419100"/>
          </a:xfrm>
          <a:custGeom>
            <a:avLst/>
            <a:gdLst>
              <a:gd name="T0" fmla="*/ 2147483647 w 1551"/>
              <a:gd name="T1" fmla="*/ 2147483647 h 264"/>
              <a:gd name="T2" fmla="*/ 0 w 1551"/>
              <a:gd name="T3" fmla="*/ 2147483647 h 264"/>
              <a:gd name="T4" fmla="*/ 2147483647 w 1551"/>
              <a:gd name="T5" fmla="*/ 2147483647 h 264"/>
              <a:gd name="T6" fmla="*/ 2147483647 w 1551"/>
              <a:gd name="T7" fmla="*/ 0 h 264"/>
              <a:gd name="T8" fmla="*/ 2147483647 w 1551"/>
              <a:gd name="T9" fmla="*/ 2147483647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1" h="264">
                <a:moveTo>
                  <a:pt x="1263" y="8"/>
                </a:moveTo>
                <a:lnTo>
                  <a:pt x="0" y="264"/>
                </a:lnTo>
                <a:lnTo>
                  <a:pt x="1536" y="264"/>
                </a:lnTo>
                <a:lnTo>
                  <a:pt x="1551" y="0"/>
                </a:lnTo>
                <a:lnTo>
                  <a:pt x="1263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0597" name="Freeform 3"/>
          <p:cNvSpPr>
            <a:spLocks/>
          </p:cNvSpPr>
          <p:nvPr/>
        </p:nvSpPr>
        <p:spPr bwMode="auto">
          <a:xfrm>
            <a:off x="4492625" y="5326063"/>
            <a:ext cx="2447925" cy="577850"/>
          </a:xfrm>
          <a:custGeom>
            <a:avLst/>
            <a:gdLst>
              <a:gd name="T0" fmla="*/ 2147483647 w 1542"/>
              <a:gd name="T1" fmla="*/ 2147483647 h 364"/>
              <a:gd name="T2" fmla="*/ 0 w 1542"/>
              <a:gd name="T3" fmla="*/ 2147483647 h 364"/>
              <a:gd name="T4" fmla="*/ 2147483647 w 1542"/>
              <a:gd name="T5" fmla="*/ 2147483647 h 364"/>
              <a:gd name="T6" fmla="*/ 2147483647 w 1542"/>
              <a:gd name="T7" fmla="*/ 0 h 364"/>
              <a:gd name="T8" fmla="*/ 2147483647 w 1542"/>
              <a:gd name="T9" fmla="*/ 2147483647 h 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364">
                <a:moveTo>
                  <a:pt x="839" y="8"/>
                </a:moveTo>
                <a:lnTo>
                  <a:pt x="0" y="364"/>
                </a:lnTo>
                <a:lnTo>
                  <a:pt x="1542" y="364"/>
                </a:lnTo>
                <a:lnTo>
                  <a:pt x="1127" y="0"/>
                </a:lnTo>
                <a:lnTo>
                  <a:pt x="839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0598" name="Freeform 4"/>
          <p:cNvSpPr>
            <a:spLocks/>
          </p:cNvSpPr>
          <p:nvPr/>
        </p:nvSpPr>
        <p:spPr bwMode="auto">
          <a:xfrm>
            <a:off x="1884363" y="3106738"/>
            <a:ext cx="2433637" cy="798512"/>
          </a:xfrm>
          <a:custGeom>
            <a:avLst/>
            <a:gdLst>
              <a:gd name="T0" fmla="*/ 2147483647 w 1533"/>
              <a:gd name="T1" fmla="*/ 2147483647 h 503"/>
              <a:gd name="T2" fmla="*/ 2147483647 w 1533"/>
              <a:gd name="T3" fmla="*/ 0 h 503"/>
              <a:gd name="T4" fmla="*/ 0 w 1533"/>
              <a:gd name="T5" fmla="*/ 0 h 503"/>
              <a:gd name="T6" fmla="*/ 2147483647 w 1533"/>
              <a:gd name="T7" fmla="*/ 2147483647 h 503"/>
              <a:gd name="T8" fmla="*/ 2147483647 w 1533"/>
              <a:gd name="T9" fmla="*/ 2147483647 h 5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3" h="503">
                <a:moveTo>
                  <a:pt x="808" y="503"/>
                </a:moveTo>
                <a:lnTo>
                  <a:pt x="1533" y="0"/>
                </a:lnTo>
                <a:lnTo>
                  <a:pt x="0" y="0"/>
                </a:lnTo>
                <a:lnTo>
                  <a:pt x="685" y="481"/>
                </a:lnTo>
                <a:lnTo>
                  <a:pt x="808" y="5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0599" name="Freeform 5"/>
          <p:cNvSpPr>
            <a:spLocks/>
          </p:cNvSpPr>
          <p:nvPr/>
        </p:nvSpPr>
        <p:spPr bwMode="auto">
          <a:xfrm>
            <a:off x="4552950" y="3416300"/>
            <a:ext cx="2589213" cy="511175"/>
          </a:xfrm>
          <a:custGeom>
            <a:avLst/>
            <a:gdLst>
              <a:gd name="T0" fmla="*/ 2147483647 w 1631"/>
              <a:gd name="T1" fmla="*/ 2147483647 h 322"/>
              <a:gd name="T2" fmla="*/ 2147483647 w 1631"/>
              <a:gd name="T3" fmla="*/ 0 h 322"/>
              <a:gd name="T4" fmla="*/ 2147483647 w 1631"/>
              <a:gd name="T5" fmla="*/ 0 h 322"/>
              <a:gd name="T6" fmla="*/ 0 w 1631"/>
              <a:gd name="T7" fmla="*/ 2147483647 h 322"/>
              <a:gd name="T8" fmla="*/ 2147483647 w 1631"/>
              <a:gd name="T9" fmla="*/ 2147483647 h 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1" h="322">
                <a:moveTo>
                  <a:pt x="123" y="322"/>
                </a:moveTo>
                <a:lnTo>
                  <a:pt x="1631" y="0"/>
                </a:lnTo>
                <a:lnTo>
                  <a:pt x="89" y="0"/>
                </a:lnTo>
                <a:lnTo>
                  <a:pt x="0" y="300"/>
                </a:lnTo>
                <a:lnTo>
                  <a:pt x="123" y="32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110600" name="Group 6"/>
          <p:cNvGrpSpPr>
            <a:grpSpLocks/>
          </p:cNvGrpSpPr>
          <p:nvPr/>
        </p:nvGrpSpPr>
        <p:grpSpPr bwMode="auto">
          <a:xfrm>
            <a:off x="5583238" y="4924425"/>
            <a:ext cx="766762" cy="433388"/>
            <a:chOff x="3600" y="219"/>
            <a:chExt cx="360" cy="175"/>
          </a:xfrm>
        </p:grpSpPr>
        <p:sp>
          <p:nvSpPr>
            <p:cNvPr id="84105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106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107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108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109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10734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115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16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17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10735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112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13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14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10601" name="Group 20"/>
          <p:cNvGrpSpPr>
            <a:grpSpLocks/>
          </p:cNvGrpSpPr>
          <p:nvPr/>
        </p:nvGrpSpPr>
        <p:grpSpPr bwMode="auto">
          <a:xfrm>
            <a:off x="3757613" y="4919663"/>
            <a:ext cx="766762" cy="433387"/>
            <a:chOff x="3600" y="219"/>
            <a:chExt cx="360" cy="175"/>
          </a:xfrm>
        </p:grpSpPr>
        <p:sp>
          <p:nvSpPr>
            <p:cNvPr id="84092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93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94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95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096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10721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102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03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04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10722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99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00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01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10602" name="Group 34"/>
          <p:cNvGrpSpPr>
            <a:grpSpLocks/>
          </p:cNvGrpSpPr>
          <p:nvPr/>
        </p:nvGrpSpPr>
        <p:grpSpPr bwMode="auto">
          <a:xfrm>
            <a:off x="4111625" y="3902075"/>
            <a:ext cx="766763" cy="433388"/>
            <a:chOff x="3600" y="219"/>
            <a:chExt cx="360" cy="175"/>
          </a:xfrm>
        </p:grpSpPr>
        <p:sp>
          <p:nvSpPr>
            <p:cNvPr id="84079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80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81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82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083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10708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089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90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91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10709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86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87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88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10603" name="Group 48"/>
          <p:cNvGrpSpPr>
            <a:grpSpLocks/>
          </p:cNvGrpSpPr>
          <p:nvPr/>
        </p:nvGrpSpPr>
        <p:grpSpPr bwMode="auto">
          <a:xfrm>
            <a:off x="2684463" y="3897313"/>
            <a:ext cx="766762" cy="433387"/>
            <a:chOff x="3600" y="219"/>
            <a:chExt cx="360" cy="175"/>
          </a:xfrm>
        </p:grpSpPr>
        <p:sp>
          <p:nvSpPr>
            <p:cNvPr id="84066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67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68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69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070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10695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076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77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78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10696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73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74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75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10604" name="Group 62"/>
          <p:cNvGrpSpPr>
            <a:grpSpLocks/>
          </p:cNvGrpSpPr>
          <p:nvPr/>
        </p:nvGrpSpPr>
        <p:grpSpPr bwMode="auto">
          <a:xfrm>
            <a:off x="1165225" y="3190875"/>
            <a:ext cx="766763" cy="433388"/>
            <a:chOff x="589" y="1281"/>
            <a:chExt cx="483" cy="273"/>
          </a:xfrm>
        </p:grpSpPr>
        <p:sp>
          <p:nvSpPr>
            <p:cNvPr id="84053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54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55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56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057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10682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406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6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65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10683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4060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61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62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3981" name="Line 76"/>
          <p:cNvSpPr>
            <a:spLocks noChangeShapeType="1"/>
          </p:cNvSpPr>
          <p:nvPr/>
        </p:nvSpPr>
        <p:spPr bwMode="auto">
          <a:xfrm>
            <a:off x="1935163" y="3433763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2" name="Line 77"/>
          <p:cNvSpPr>
            <a:spLocks noChangeShapeType="1"/>
          </p:cNvSpPr>
          <p:nvPr/>
        </p:nvSpPr>
        <p:spPr bwMode="auto">
          <a:xfrm flipV="1">
            <a:off x="1982788" y="4138613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3" name="Line 78"/>
          <p:cNvSpPr>
            <a:spLocks noChangeShapeType="1"/>
          </p:cNvSpPr>
          <p:nvPr/>
        </p:nvSpPr>
        <p:spPr bwMode="auto">
          <a:xfrm flipV="1">
            <a:off x="3449638" y="4138613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4" name="Line 79"/>
          <p:cNvSpPr>
            <a:spLocks noChangeShapeType="1"/>
          </p:cNvSpPr>
          <p:nvPr/>
        </p:nvSpPr>
        <p:spPr bwMode="auto">
          <a:xfrm>
            <a:off x="3297238" y="4300538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5" name="Line 80"/>
          <p:cNvSpPr>
            <a:spLocks noChangeShapeType="1"/>
          </p:cNvSpPr>
          <p:nvPr/>
        </p:nvSpPr>
        <p:spPr bwMode="auto">
          <a:xfrm>
            <a:off x="4554538" y="51768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6" name="Line 81"/>
          <p:cNvSpPr>
            <a:spLocks noChangeShapeType="1"/>
          </p:cNvSpPr>
          <p:nvPr/>
        </p:nvSpPr>
        <p:spPr bwMode="auto">
          <a:xfrm>
            <a:off x="4840288" y="4252913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7" name="Line 82"/>
          <p:cNvSpPr>
            <a:spLocks noChangeShapeType="1"/>
          </p:cNvSpPr>
          <p:nvPr/>
        </p:nvSpPr>
        <p:spPr bwMode="auto">
          <a:xfrm>
            <a:off x="6354763" y="5157788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88" name="Text Box 83"/>
          <p:cNvSpPr txBox="1">
            <a:spLocks noChangeArrowheads="1"/>
          </p:cNvSpPr>
          <p:nvPr/>
        </p:nvSpPr>
        <p:spPr bwMode="auto">
          <a:xfrm>
            <a:off x="5803900" y="53578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R1</a:t>
            </a:r>
          </a:p>
        </p:txBody>
      </p:sp>
      <p:sp>
        <p:nvSpPr>
          <p:cNvPr id="83989" name="Text Box 84"/>
          <p:cNvSpPr txBox="1">
            <a:spLocks noChangeArrowheads="1"/>
          </p:cNvSpPr>
          <p:nvPr/>
        </p:nvSpPr>
        <p:spPr bwMode="auto">
          <a:xfrm>
            <a:off x="3940175" y="53355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R2</a:t>
            </a:r>
          </a:p>
        </p:txBody>
      </p:sp>
      <p:sp>
        <p:nvSpPr>
          <p:cNvPr id="83990" name="Text Box 85"/>
          <p:cNvSpPr txBox="1">
            <a:spLocks noChangeArrowheads="1"/>
          </p:cNvSpPr>
          <p:nvPr/>
        </p:nvSpPr>
        <p:spPr bwMode="auto">
          <a:xfrm>
            <a:off x="5862638" y="39560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83991" name="Text Box 86"/>
          <p:cNvSpPr txBox="1">
            <a:spLocks noChangeArrowheads="1"/>
          </p:cNvSpPr>
          <p:nvPr/>
        </p:nvSpPr>
        <p:spPr bwMode="auto">
          <a:xfrm>
            <a:off x="4325938" y="43338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R3</a:t>
            </a:r>
          </a:p>
        </p:txBody>
      </p:sp>
      <p:sp>
        <p:nvSpPr>
          <p:cNvPr id="83992" name="Text Box 87"/>
          <p:cNvSpPr txBox="1">
            <a:spLocks noChangeArrowheads="1"/>
          </p:cNvSpPr>
          <p:nvPr/>
        </p:nvSpPr>
        <p:spPr bwMode="auto">
          <a:xfrm>
            <a:off x="2851150" y="43513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  <p:grpSp>
        <p:nvGrpSpPr>
          <p:cNvPr id="110617" name="Group 88"/>
          <p:cNvGrpSpPr>
            <a:grpSpLocks/>
          </p:cNvGrpSpPr>
          <p:nvPr/>
        </p:nvGrpSpPr>
        <p:grpSpPr bwMode="auto">
          <a:xfrm>
            <a:off x="1211263" y="4137025"/>
            <a:ext cx="766762" cy="433388"/>
            <a:chOff x="589" y="1281"/>
            <a:chExt cx="483" cy="273"/>
          </a:xfrm>
        </p:grpSpPr>
        <p:sp>
          <p:nvSpPr>
            <p:cNvPr id="84040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41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42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43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044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10669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4050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51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52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10670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4047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48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49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83994" name="Text Box 102"/>
          <p:cNvSpPr txBox="1">
            <a:spLocks noChangeArrowheads="1"/>
          </p:cNvSpPr>
          <p:nvPr/>
        </p:nvSpPr>
        <p:spPr bwMode="auto">
          <a:xfrm>
            <a:off x="1403350" y="45704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83995" name="Text Box 103"/>
          <p:cNvSpPr txBox="1">
            <a:spLocks noChangeArrowheads="1"/>
          </p:cNvSpPr>
          <p:nvPr/>
        </p:nvSpPr>
        <p:spPr bwMode="auto">
          <a:xfrm>
            <a:off x="6283325" y="48974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3996" name="Text Box 104"/>
          <p:cNvSpPr txBox="1">
            <a:spLocks noChangeArrowheads="1"/>
          </p:cNvSpPr>
          <p:nvPr/>
        </p:nvSpPr>
        <p:spPr bwMode="auto">
          <a:xfrm>
            <a:off x="4924425" y="4164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83997" name="Text Box 105"/>
          <p:cNvSpPr txBox="1">
            <a:spLocks noChangeArrowheads="1"/>
          </p:cNvSpPr>
          <p:nvPr/>
        </p:nvSpPr>
        <p:spPr bwMode="auto">
          <a:xfrm>
            <a:off x="4849813" y="3889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3998" name="Line 106"/>
          <p:cNvSpPr>
            <a:spLocks noChangeShapeType="1"/>
          </p:cNvSpPr>
          <p:nvPr/>
        </p:nvSpPr>
        <p:spPr bwMode="auto">
          <a:xfrm>
            <a:off x="4883150" y="4129088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3999" name="Text Box 107"/>
          <p:cNvSpPr txBox="1">
            <a:spLocks noChangeArrowheads="1"/>
          </p:cNvSpPr>
          <p:nvPr/>
        </p:nvSpPr>
        <p:spPr bwMode="auto">
          <a:xfrm>
            <a:off x="3411538" y="38766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4000" name="Text Box 108"/>
          <p:cNvSpPr txBox="1">
            <a:spLocks noChangeArrowheads="1"/>
          </p:cNvSpPr>
          <p:nvPr/>
        </p:nvSpPr>
        <p:spPr bwMode="auto">
          <a:xfrm>
            <a:off x="7016750" y="49752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84001" name="Text Box 109"/>
          <p:cNvSpPr txBox="1">
            <a:spLocks noChangeArrowheads="1"/>
          </p:cNvSpPr>
          <p:nvPr/>
        </p:nvSpPr>
        <p:spPr bwMode="auto">
          <a:xfrm>
            <a:off x="1366838" y="36210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grpSp>
        <p:nvGrpSpPr>
          <p:cNvPr id="110626" name="Group 110"/>
          <p:cNvGrpSpPr>
            <a:grpSpLocks/>
          </p:cNvGrpSpPr>
          <p:nvPr/>
        </p:nvGrpSpPr>
        <p:grpSpPr bwMode="auto">
          <a:xfrm>
            <a:off x="4895850" y="5343525"/>
            <a:ext cx="2546350" cy="922338"/>
            <a:chOff x="679" y="3270"/>
            <a:chExt cx="1604" cy="581"/>
          </a:xfrm>
        </p:grpSpPr>
        <p:sp>
          <p:nvSpPr>
            <p:cNvPr id="84033" name="Rectangle 111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4" name="Text Box 112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smtClean="0">
                  <a:solidFill>
                    <a:srgbClr val="000000"/>
                  </a:solidFill>
                  <a:latin typeface="Arial" charset="0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smtClean="0">
                  <a:solidFill>
                    <a:srgbClr val="000000"/>
                  </a:solidFill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84035" name="Line 113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6" name="Text Box 114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</a:rPr>
                <a:t> 6        -      A       0</a:t>
              </a:r>
            </a:p>
          </p:txBody>
        </p:sp>
        <p:sp>
          <p:nvSpPr>
            <p:cNvPr id="84037" name="Line 115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8" name="Line 116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9" name="Line 117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0627" name="Group 118"/>
          <p:cNvGrpSpPr>
            <a:grpSpLocks/>
          </p:cNvGrpSpPr>
          <p:nvPr/>
        </p:nvGrpSpPr>
        <p:grpSpPr bwMode="auto">
          <a:xfrm>
            <a:off x="4629150" y="2212975"/>
            <a:ext cx="2546350" cy="1239838"/>
            <a:chOff x="3494" y="291"/>
            <a:chExt cx="1604" cy="781"/>
          </a:xfrm>
        </p:grpSpPr>
        <p:sp>
          <p:nvSpPr>
            <p:cNvPr id="84025" name="Rectangle 119"/>
            <p:cNvSpPr>
              <a:spLocks noChangeArrowheads="1"/>
            </p:cNvSpPr>
            <p:nvPr/>
          </p:nvSpPr>
          <p:spPr bwMode="auto">
            <a:xfrm>
              <a:off x="3525" y="317"/>
              <a:ext cx="1533" cy="7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26" name="Text Box 120"/>
            <p:cNvSpPr txBox="1">
              <a:spLocks noChangeArrowheads="1"/>
            </p:cNvSpPr>
            <p:nvPr/>
          </p:nvSpPr>
          <p:spPr bwMode="auto">
            <a:xfrm>
              <a:off x="3494" y="291"/>
              <a:ext cx="16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smtClean="0">
                  <a:solidFill>
                    <a:srgbClr val="000000"/>
                  </a:solidFill>
                  <a:latin typeface="Arial" charset="0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smtClean="0">
                  <a:solidFill>
                    <a:srgbClr val="000000"/>
                  </a:solidFill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84027" name="Line 121"/>
            <p:cNvSpPr>
              <a:spLocks noChangeShapeType="1"/>
            </p:cNvSpPr>
            <p:nvPr/>
          </p:nvSpPr>
          <p:spPr bwMode="auto">
            <a:xfrm>
              <a:off x="3534" y="605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28" name="Text Box 122"/>
            <p:cNvSpPr txBox="1">
              <a:spLocks noChangeArrowheads="1"/>
            </p:cNvSpPr>
            <p:nvPr/>
          </p:nvSpPr>
          <p:spPr bwMode="auto">
            <a:xfrm>
              <a:off x="3545" y="609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</a:rPr>
                <a:t>10      6      A       1</a:t>
              </a:r>
            </a:p>
          </p:txBody>
        </p:sp>
        <p:sp>
          <p:nvSpPr>
            <p:cNvPr id="84029" name="Line 123"/>
            <p:cNvSpPr>
              <a:spLocks noChangeShapeType="1"/>
            </p:cNvSpPr>
            <p:nvPr/>
          </p:nvSpPr>
          <p:spPr bwMode="auto">
            <a:xfrm>
              <a:off x="3857" y="324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0" name="Text Box 124"/>
            <p:cNvSpPr txBox="1">
              <a:spLocks noChangeArrowheads="1"/>
            </p:cNvSpPr>
            <p:nvPr/>
          </p:nvSpPr>
          <p:spPr bwMode="auto">
            <a:xfrm>
              <a:off x="3540" y="830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</a:rPr>
                <a:t>12      9      D       0</a:t>
              </a:r>
            </a:p>
          </p:txBody>
        </p:sp>
        <p:sp>
          <p:nvSpPr>
            <p:cNvPr id="84031" name="Line 125"/>
            <p:cNvSpPr>
              <a:spLocks noChangeShapeType="1"/>
            </p:cNvSpPr>
            <p:nvPr/>
          </p:nvSpPr>
          <p:spPr bwMode="auto">
            <a:xfrm>
              <a:off x="4215" y="335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32" name="Line 126"/>
            <p:cNvSpPr>
              <a:spLocks noChangeShapeType="1"/>
            </p:cNvSpPr>
            <p:nvPr/>
          </p:nvSpPr>
          <p:spPr bwMode="auto">
            <a:xfrm>
              <a:off x="4573" y="329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4004" name="Rectangle 127"/>
          <p:cNvSpPr>
            <a:spLocks noChangeArrowheads="1"/>
          </p:cNvSpPr>
          <p:nvPr/>
        </p:nvSpPr>
        <p:spPr bwMode="auto">
          <a:xfrm>
            <a:off x="1843088" y="1651000"/>
            <a:ext cx="2433637" cy="1435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4005" name="Text Box 128"/>
          <p:cNvSpPr txBox="1">
            <a:spLocks noChangeArrowheads="1"/>
          </p:cNvSpPr>
          <p:nvPr/>
        </p:nvSpPr>
        <p:spPr bwMode="auto">
          <a:xfrm>
            <a:off x="1793875" y="1609725"/>
            <a:ext cx="2546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  in         out                 out</a:t>
            </a:r>
          </a:p>
          <a:p>
            <a:pPr eaLnBrk="1" hangingPunct="1"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label     label   dest    interface</a:t>
            </a:r>
          </a:p>
        </p:txBody>
      </p:sp>
      <p:sp>
        <p:nvSpPr>
          <p:cNvPr id="84006" name="Line 129"/>
          <p:cNvSpPr>
            <a:spLocks noChangeShapeType="1"/>
          </p:cNvSpPr>
          <p:nvPr/>
        </p:nvSpPr>
        <p:spPr bwMode="auto">
          <a:xfrm>
            <a:off x="1857375" y="2108200"/>
            <a:ext cx="2392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4007" name="Text Box 130"/>
          <p:cNvSpPr txBox="1">
            <a:spLocks noChangeArrowheads="1"/>
          </p:cNvSpPr>
          <p:nvPr/>
        </p:nvSpPr>
        <p:spPr bwMode="auto">
          <a:xfrm>
            <a:off x="1874838" y="2114550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        10      A       0</a:t>
            </a:r>
          </a:p>
        </p:txBody>
      </p:sp>
      <p:sp>
        <p:nvSpPr>
          <p:cNvPr id="84008" name="Line 131"/>
          <p:cNvSpPr>
            <a:spLocks noChangeShapeType="1"/>
          </p:cNvSpPr>
          <p:nvPr/>
        </p:nvSpPr>
        <p:spPr bwMode="auto">
          <a:xfrm>
            <a:off x="2370138" y="1662113"/>
            <a:ext cx="1587" cy="141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4009" name="Text Box 132"/>
          <p:cNvSpPr txBox="1">
            <a:spLocks noChangeArrowheads="1"/>
          </p:cNvSpPr>
          <p:nvPr/>
        </p:nvSpPr>
        <p:spPr bwMode="auto">
          <a:xfrm>
            <a:off x="1865313" y="2455863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        12      D       0</a:t>
            </a:r>
          </a:p>
        </p:txBody>
      </p:sp>
      <p:sp>
        <p:nvSpPr>
          <p:cNvPr id="84010" name="Line 133"/>
          <p:cNvSpPr>
            <a:spLocks noChangeShapeType="1"/>
          </p:cNvSpPr>
          <p:nvPr/>
        </p:nvSpPr>
        <p:spPr bwMode="auto">
          <a:xfrm>
            <a:off x="2938463" y="1658938"/>
            <a:ext cx="1587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4011" name="Line 134"/>
          <p:cNvSpPr>
            <a:spLocks noChangeShapeType="1"/>
          </p:cNvSpPr>
          <p:nvPr/>
        </p:nvSpPr>
        <p:spPr bwMode="auto">
          <a:xfrm>
            <a:off x="3506788" y="1670050"/>
            <a:ext cx="1587" cy="140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4012" name="Text Box 135"/>
          <p:cNvSpPr txBox="1">
            <a:spLocks noChangeArrowheads="1"/>
          </p:cNvSpPr>
          <p:nvPr/>
        </p:nvSpPr>
        <p:spPr bwMode="auto">
          <a:xfrm>
            <a:off x="3335338" y="41989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grpSp>
        <p:nvGrpSpPr>
          <p:cNvPr id="110637" name="Group 137"/>
          <p:cNvGrpSpPr>
            <a:grpSpLocks/>
          </p:cNvGrpSpPr>
          <p:nvPr/>
        </p:nvGrpSpPr>
        <p:grpSpPr bwMode="auto">
          <a:xfrm>
            <a:off x="1716088" y="5661025"/>
            <a:ext cx="2546350" cy="922338"/>
            <a:chOff x="679" y="3270"/>
            <a:chExt cx="1604" cy="581"/>
          </a:xfrm>
        </p:grpSpPr>
        <p:sp>
          <p:nvSpPr>
            <p:cNvPr id="84018" name="Rectangle 138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19" name="Text Box 139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smtClean="0">
                  <a:solidFill>
                    <a:srgbClr val="000000"/>
                  </a:solidFill>
                  <a:latin typeface="Arial" charset="0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smtClean="0">
                  <a:solidFill>
                    <a:srgbClr val="000000"/>
                  </a:solidFill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84020" name="Line 140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21" name="Text Box 141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</a:rPr>
                <a:t> 8        6      A       0</a:t>
              </a:r>
            </a:p>
          </p:txBody>
        </p:sp>
        <p:sp>
          <p:nvSpPr>
            <p:cNvPr id="84022" name="Line 142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23" name="Line 143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4024" name="Line 144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4014" name="Text Box 145"/>
          <p:cNvSpPr txBox="1">
            <a:spLocks noChangeArrowheads="1"/>
          </p:cNvSpPr>
          <p:nvPr/>
        </p:nvSpPr>
        <p:spPr bwMode="auto">
          <a:xfrm>
            <a:off x="4487863" y="4914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4015" name="Text Box 146"/>
          <p:cNvSpPr txBox="1">
            <a:spLocks noChangeArrowheads="1"/>
          </p:cNvSpPr>
          <p:nvPr/>
        </p:nvSpPr>
        <p:spPr bwMode="auto">
          <a:xfrm>
            <a:off x="1847850" y="2757488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          8      A       1</a:t>
            </a:r>
          </a:p>
        </p:txBody>
      </p:sp>
      <p:sp>
        <p:nvSpPr>
          <p:cNvPr id="84016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MPLS forwarding tables</a:t>
            </a:r>
          </a:p>
        </p:txBody>
      </p:sp>
      <p:pic>
        <p:nvPicPr>
          <p:cNvPr id="110641" name="Picture 21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102076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BF0E2EE5-7C05-4D9E-8DAF-B9F015A325A8}" type="slidenum">
              <a:rPr lang="en-US" sz="1200" i="0" smtClean="0">
                <a:latin typeface="Arial" pitchFamily="34" charset="0"/>
              </a:rPr>
              <a:pPr>
                <a:defRPr/>
              </a:pPr>
              <a:t>83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111620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layer, </a:t>
            </a:r>
            <a:r>
              <a:rPr lang="en-US" sz="4000">
                <a:cs typeface="+mj-cs"/>
              </a:rPr>
              <a:t>LAN</a:t>
            </a:r>
            <a:r>
              <a:rPr lang="en-US"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5.3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5.4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LANs</a:t>
            </a:r>
            <a:endParaRPr lang="en-US" dirty="0">
              <a:solidFill>
                <a:srgbClr val="000000"/>
              </a:solidFill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s</a:t>
            </a:r>
            <a:r>
              <a:rPr lang="en-US" dirty="0" smtClean="0"/>
              <a:t>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VLANS</a:t>
            </a:r>
            <a:endParaRPr lang="en-US" dirty="0"/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5.5</a:t>
            </a:r>
            <a:r>
              <a:rPr lang="en-US" dirty="0" smtClean="0">
                <a:cs typeface="+mn-cs"/>
              </a:rPr>
              <a:t> link </a:t>
            </a:r>
            <a:r>
              <a:rPr lang="en-US" dirty="0">
                <a:cs typeface="+mn-cs"/>
              </a:rPr>
              <a:t>v</a:t>
            </a:r>
            <a:r>
              <a:rPr lang="en-US" dirty="0" smtClean="0">
                <a:cs typeface="+mn-cs"/>
              </a:rPr>
              <a:t>irtualization</a:t>
            </a:r>
            <a:r>
              <a:rPr lang="en-US" dirty="0">
                <a:cs typeface="+mn-cs"/>
              </a:rPr>
              <a:t>: </a:t>
            </a:r>
            <a:r>
              <a:rPr lang="en-US" dirty="0" smtClean="0"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cs typeface="+mn-cs"/>
              </a:rPr>
              <a:t>5.6 data center networking</a:t>
            </a:r>
            <a:endParaRPr lang="en-US" dirty="0">
              <a:solidFill>
                <a:srgbClr val="CC0000"/>
              </a:solidFill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5.7</a:t>
            </a:r>
            <a:r>
              <a:rPr lang="en-US" dirty="0" smtClean="0">
                <a:cs typeface="+mn-cs"/>
              </a:rPr>
              <a:t> </a:t>
            </a:r>
            <a:r>
              <a:rPr lang="en-US" dirty="0"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76FB8AFC-C6BF-41FB-8465-FC04FF0070A0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84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115888"/>
            <a:ext cx="7772400" cy="9366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Data center networks </a:t>
            </a:r>
            <a:endParaRPr lang="en-US" dirty="0">
              <a:cs typeface="+mj-cs"/>
            </a:endParaRP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5950" y="1320800"/>
            <a:ext cx="8274050" cy="83502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10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s to 100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s of thousands of hosts, often closely coupled, in close proximity: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e-business (e.g. Amazon)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content-servers (e.g., YouTube, Akamai, Apple, Microsoft)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search engines, data mining (e.g., Google)</a:t>
            </a:r>
          </a:p>
          <a:p>
            <a:pPr>
              <a:defRPr/>
            </a:pP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112646" name="Picture 20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Rectangle 6"/>
          <p:cNvSpPr txBox="1">
            <a:spLocks noChangeArrowheads="1"/>
          </p:cNvSpPr>
          <p:nvPr/>
        </p:nvSpPr>
        <p:spPr bwMode="auto">
          <a:xfrm>
            <a:off x="684213" y="3411538"/>
            <a:ext cx="4678362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i="0" dirty="0">
                <a:cs typeface="+mn-cs"/>
              </a:rPr>
              <a:t>c</a:t>
            </a:r>
            <a:r>
              <a:rPr lang="en-US" i="0" dirty="0" smtClean="0">
                <a:cs typeface="+mn-cs"/>
              </a:rPr>
              <a:t>hallenges:</a:t>
            </a:r>
          </a:p>
          <a:p>
            <a:pPr lvl="1">
              <a:defRPr/>
            </a:pPr>
            <a:r>
              <a:rPr lang="en-US" i="0" dirty="0"/>
              <a:t>m</a:t>
            </a:r>
            <a:r>
              <a:rPr lang="en-US" i="0" dirty="0" smtClean="0"/>
              <a:t>ultiple applications, each serving massive numbers of clients </a:t>
            </a:r>
          </a:p>
          <a:p>
            <a:pPr lvl="1">
              <a:defRPr/>
            </a:pPr>
            <a:r>
              <a:rPr lang="en-US" i="0" dirty="0"/>
              <a:t>m</a:t>
            </a:r>
            <a:r>
              <a:rPr lang="en-US" i="0" dirty="0" smtClean="0"/>
              <a:t>anaging/balancing load, avoiding processing, networking, data bottlenecks  </a:t>
            </a:r>
          </a:p>
        </p:txBody>
      </p:sp>
      <p:pic>
        <p:nvPicPr>
          <p:cNvPr id="11264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1300" y="3451225"/>
            <a:ext cx="3527425" cy="252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9" name="TextBox 3"/>
          <p:cNvSpPr txBox="1">
            <a:spLocks noChangeArrowheads="1"/>
          </p:cNvSpPr>
          <p:nvPr/>
        </p:nvSpPr>
        <p:spPr bwMode="auto">
          <a:xfrm>
            <a:off x="5265738" y="5951538"/>
            <a:ext cx="2828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0">
                <a:latin typeface="Arial" pitchFamily="34" charset="0"/>
                <a:cs typeface="Arial" pitchFamily="34" charset="0"/>
              </a:rPr>
              <a:t>Inside a 40-ft Microsoft container, </a:t>
            </a:r>
          </a:p>
          <a:p>
            <a:r>
              <a:rPr lang="en-US" sz="1400" i="0">
                <a:latin typeface="Arial" pitchFamily="34" charset="0"/>
                <a:cs typeface="Arial" pitchFamily="34" charset="0"/>
              </a:rPr>
              <a:t>Chicago data center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156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EF0D1ACD-6F31-464A-BB7B-45B0C6C87068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85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508" name="Straight Connector 507"/>
          <p:cNvCxnSpPr>
            <a:stCxn id="53" idx="3"/>
            <a:endCxn id="71" idx="1"/>
          </p:cNvCxnSpPr>
          <p:nvPr/>
        </p:nvCxnSpPr>
        <p:spPr>
          <a:xfrm flipH="1">
            <a:off x="1606550" y="4151313"/>
            <a:ext cx="893763" cy="39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2638425" y="40179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flipH="1">
            <a:off x="4868863" y="4121150"/>
            <a:ext cx="415925" cy="538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597525" y="40052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672" name="Group 187"/>
          <p:cNvGrpSpPr>
            <a:grpSpLocks/>
          </p:cNvGrpSpPr>
          <p:nvPr/>
        </p:nvGrpSpPr>
        <p:grpSpPr bwMode="auto">
          <a:xfrm>
            <a:off x="2105025" y="3932238"/>
            <a:ext cx="1052513" cy="355600"/>
            <a:chOff x="4410" y="1365"/>
            <a:chExt cx="663" cy="224"/>
          </a:xfrm>
        </p:grpSpPr>
        <p:sp>
          <p:nvSpPr>
            <p:cNvPr id="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13673" name="Group 187"/>
          <p:cNvGrpSpPr>
            <a:grpSpLocks/>
          </p:cNvGrpSpPr>
          <p:nvPr/>
        </p:nvGrpSpPr>
        <p:grpSpPr bwMode="auto">
          <a:xfrm>
            <a:off x="4924425" y="3932238"/>
            <a:ext cx="1052513" cy="355600"/>
            <a:chOff x="4410" y="1365"/>
            <a:chExt cx="663" cy="224"/>
          </a:xfrm>
        </p:grpSpPr>
        <p:sp>
          <p:nvSpPr>
            <p:cNvPr id="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cxnSp>
        <p:nvCxnSpPr>
          <p:cNvPr id="498" name="Straight Connector 497"/>
          <p:cNvCxnSpPr>
            <a:stCxn id="55" idx="0"/>
          </p:cNvCxnSpPr>
          <p:nvPr/>
        </p:nvCxnSpPr>
        <p:spPr>
          <a:xfrm flipH="1" flipV="1">
            <a:off x="1724025" y="3779838"/>
            <a:ext cx="484188" cy="327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H="1">
            <a:off x="5915025" y="3856038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H="1">
            <a:off x="5534025" y="35639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flipH="1">
            <a:off x="2714625" y="35512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3014663" y="2540000"/>
            <a:ext cx="1069975" cy="446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6908800" y="5600700"/>
            <a:ext cx="10652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Server racks</a:t>
            </a:r>
          </a:p>
        </p:txBody>
      </p:sp>
      <p:sp>
        <p:nvSpPr>
          <p:cNvPr id="555" name="TextBox 554"/>
          <p:cNvSpPr txBox="1"/>
          <p:nvPr/>
        </p:nvSpPr>
        <p:spPr>
          <a:xfrm>
            <a:off x="6894513" y="5143500"/>
            <a:ext cx="1143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TOR switches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6985000" y="4008438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Tier-1 switches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6892925" y="4654550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Tier-2 switches</a:t>
            </a:r>
          </a:p>
        </p:txBody>
      </p:sp>
      <p:grpSp>
        <p:nvGrpSpPr>
          <p:cNvPr id="113683" name="Group 1287"/>
          <p:cNvGrpSpPr>
            <a:grpSpLocks/>
          </p:cNvGrpSpPr>
          <p:nvPr/>
        </p:nvGrpSpPr>
        <p:grpSpPr bwMode="auto">
          <a:xfrm>
            <a:off x="6359525" y="3449638"/>
            <a:ext cx="381000" cy="609600"/>
            <a:chOff x="4140" y="429"/>
            <a:chExt cx="1425" cy="2396"/>
          </a:xfrm>
        </p:grpSpPr>
        <p:sp>
          <p:nvSpPr>
            <p:cNvPr id="114752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26 w 354"/>
                <a:gd name="T1" fmla="*/ 0 h 2742"/>
                <a:gd name="T2" fmla="*/ 147 w 354"/>
                <a:gd name="T3" fmla="*/ 164 h 2742"/>
                <a:gd name="T4" fmla="*/ 143 w 354"/>
                <a:gd name="T5" fmla="*/ 1265 h 2742"/>
                <a:gd name="T6" fmla="*/ 0 w 354"/>
                <a:gd name="T7" fmla="*/ 1323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4754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3 w 211"/>
                <a:gd name="T1" fmla="*/ 0 h 2537"/>
                <a:gd name="T2" fmla="*/ 83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14755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134 w 328"/>
                <a:gd name="T3" fmla="*/ 61 h 226"/>
                <a:gd name="T4" fmla="*/ 132 w 328"/>
                <a:gd name="T5" fmla="*/ 108 h 226"/>
                <a:gd name="T6" fmla="*/ 0 w 328"/>
                <a:gd name="T7" fmla="*/ 4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8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114757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4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65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40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114759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2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63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42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3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114762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0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61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114763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140 w 328"/>
                <a:gd name="T3" fmla="*/ 60 h 226"/>
                <a:gd name="T4" fmla="*/ 138 w 328"/>
                <a:gd name="T5" fmla="*/ 107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14764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59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47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4766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21 w 296"/>
                <a:gd name="T3" fmla="*/ 69 h 256"/>
                <a:gd name="T4" fmla="*/ 123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14767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25 w 304"/>
                <a:gd name="T3" fmla="*/ 81 h 288"/>
                <a:gd name="T4" fmla="*/ 117 w 304"/>
                <a:gd name="T5" fmla="*/ 143 h 288"/>
                <a:gd name="T6" fmla="*/ 3 w 304"/>
                <a:gd name="T7" fmla="*/ 6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50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4769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4 w 306"/>
                <a:gd name="T5" fmla="*/ 53 h 240"/>
                <a:gd name="T6" fmla="*/ 121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52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3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4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5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56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7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753225" y="3398838"/>
            <a:ext cx="15922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Load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balancer</a:t>
            </a:r>
          </a:p>
        </p:txBody>
      </p:sp>
      <p:grpSp>
        <p:nvGrpSpPr>
          <p:cNvPr id="113685" name="Group 1287"/>
          <p:cNvGrpSpPr>
            <a:grpSpLocks/>
          </p:cNvGrpSpPr>
          <p:nvPr/>
        </p:nvGrpSpPr>
        <p:grpSpPr bwMode="auto">
          <a:xfrm>
            <a:off x="1343025" y="3322638"/>
            <a:ext cx="381000" cy="609600"/>
            <a:chOff x="4140" y="429"/>
            <a:chExt cx="1425" cy="2396"/>
          </a:xfrm>
        </p:grpSpPr>
        <p:sp>
          <p:nvSpPr>
            <p:cNvPr id="114720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26 w 354"/>
                <a:gd name="T1" fmla="*/ 0 h 2742"/>
                <a:gd name="T2" fmla="*/ 147 w 354"/>
                <a:gd name="T3" fmla="*/ 164 h 2742"/>
                <a:gd name="T4" fmla="*/ 143 w 354"/>
                <a:gd name="T5" fmla="*/ 1265 h 2742"/>
                <a:gd name="T6" fmla="*/ 0 w 354"/>
                <a:gd name="T7" fmla="*/ 1323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9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4722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3 w 211"/>
                <a:gd name="T1" fmla="*/ 0 h 2537"/>
                <a:gd name="T2" fmla="*/ 83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14723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134 w 328"/>
                <a:gd name="T3" fmla="*/ 61 h 226"/>
                <a:gd name="T4" fmla="*/ 132 w 328"/>
                <a:gd name="T5" fmla="*/ 108 h 226"/>
                <a:gd name="T6" fmla="*/ 0 w 328"/>
                <a:gd name="T7" fmla="*/ 4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72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114725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2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03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74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114727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00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01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76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7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114730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7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99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114731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140 w 328"/>
                <a:gd name="T3" fmla="*/ 60 h 226"/>
                <a:gd name="T4" fmla="*/ 138 w 328"/>
                <a:gd name="T5" fmla="*/ 107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14732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2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93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81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4734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21 w 296"/>
                <a:gd name="T3" fmla="*/ 69 h 256"/>
                <a:gd name="T4" fmla="*/ 123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14735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25 w 304"/>
                <a:gd name="T3" fmla="*/ 81 h 288"/>
                <a:gd name="T4" fmla="*/ 117 w 304"/>
                <a:gd name="T5" fmla="*/ 143 h 288"/>
                <a:gd name="T6" fmla="*/ 3 w 304"/>
                <a:gd name="T7" fmla="*/ 6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4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4737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4 w 306"/>
                <a:gd name="T5" fmla="*/ 53 h 240"/>
                <a:gd name="T6" fmla="*/ 121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7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8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9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90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91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504" name="TextBox 503"/>
          <p:cNvSpPr txBox="1"/>
          <p:nvPr/>
        </p:nvSpPr>
        <p:spPr>
          <a:xfrm>
            <a:off x="379413" y="3336925"/>
            <a:ext cx="9810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Load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balancer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835025" y="4676775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2"/>
          </p:cNvCxnSpPr>
          <p:nvPr/>
        </p:nvCxnSpPr>
        <p:spPr>
          <a:xfrm flipH="1">
            <a:off x="1139825" y="4891088"/>
            <a:ext cx="201613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457325" y="4691063"/>
            <a:ext cx="57150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775" idx="0"/>
          </p:cNvCxnSpPr>
          <p:nvPr/>
        </p:nvCxnSpPr>
        <p:spPr>
          <a:xfrm>
            <a:off x="1597025" y="4714875"/>
            <a:ext cx="27463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691" name="Group 505"/>
          <p:cNvGrpSpPr>
            <a:grpSpLocks/>
          </p:cNvGrpSpPr>
          <p:nvPr/>
        </p:nvGrpSpPr>
        <p:grpSpPr bwMode="auto">
          <a:xfrm>
            <a:off x="569913" y="5172075"/>
            <a:ext cx="331787" cy="1030288"/>
            <a:chOff x="6240352" y="2055335"/>
            <a:chExt cx="771307" cy="1017716"/>
          </a:xfrm>
        </p:grpSpPr>
        <p:grpSp>
          <p:nvGrpSpPr>
            <p:cNvPr id="114662" name="Group 50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534" name="Rectangle 533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35" name="Straight Connector 534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Rectangle 535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37" name="Straight Connector 536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Rectangle 539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43" name="Straight Connector 542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690" name="Group 54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8" name="Straight Connector 577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91" name="Group 54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6" name="Straight Connector 575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92" name="Group 5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4" name="Straight Connector 573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93" name="Group 5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2" name="Straight Connector 571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94" name="Group 5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0" name="Straight Connector 569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95" name="Group 5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96" name="Group 55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6" name="Straight Connector 565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97" name="Group 55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4" name="Straight Connector 563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98" name="Group 55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2" name="Straight Connector 561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99" name="Group 55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0" name="Straight Connector 559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663" name="Group 50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114664" name="Group 50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52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52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530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53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533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511" name="Straight Connector 510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692" name="Group 638"/>
          <p:cNvGrpSpPr>
            <a:grpSpLocks/>
          </p:cNvGrpSpPr>
          <p:nvPr/>
        </p:nvGrpSpPr>
        <p:grpSpPr bwMode="auto">
          <a:xfrm>
            <a:off x="955675" y="5172075"/>
            <a:ext cx="331788" cy="1030288"/>
            <a:chOff x="6240352" y="2055335"/>
            <a:chExt cx="771307" cy="1017716"/>
          </a:xfrm>
        </p:grpSpPr>
        <p:grpSp>
          <p:nvGrpSpPr>
            <p:cNvPr id="114604" name="Group 63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661" name="Rectangle 660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" name="Rectangle 66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4" name="Straight Connector 663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" name="Rectangle 664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7" name="Straight Connector 666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632" name="Group 66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6" name="Straight Connector 695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33" name="Group 66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4" name="Straight Connector 693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34" name="Group 66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2" name="Straight Connector 691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35" name="Group 67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0" name="Straight Connector 689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Connector 690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36" name="Group 67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8" name="Straight Connector 687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37" name="Group 67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6" name="Straight Connector 685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38" name="Group 67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4" name="Straight Connector 683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39" name="Group 67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2" name="Straight Connector 681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40" name="Group 67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641" name="Group 67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78" name="Straight Connector 677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605" name="Group 64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114606" name="Group 64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65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65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658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65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66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643" name="Straight Connector 64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693" name="Group 697"/>
          <p:cNvGrpSpPr>
            <a:grpSpLocks/>
          </p:cNvGrpSpPr>
          <p:nvPr/>
        </p:nvGrpSpPr>
        <p:grpSpPr bwMode="auto">
          <a:xfrm>
            <a:off x="1331913" y="5172075"/>
            <a:ext cx="331787" cy="1030288"/>
            <a:chOff x="6240352" y="2055335"/>
            <a:chExt cx="771307" cy="1017716"/>
          </a:xfrm>
        </p:grpSpPr>
        <p:grpSp>
          <p:nvGrpSpPr>
            <p:cNvPr id="114546" name="Group 69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20" name="Rectangle 71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1" name="Straight Connector 72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 72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3" name="Straight Connector 72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" name="Rectangle 72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6" name="Straight Connector 72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574" name="Group 72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5" name="Straight Connector 75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Straight Connector 75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75" name="Group 72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3" name="Straight Connector 75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Connector 75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76" name="Group 72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1" name="Straight Connector 75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77" name="Group 72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9" name="Straight Connector 74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78" name="Group 73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7" name="Straight Connector 74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79" name="Group 73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5" name="Straight Connector 74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80" name="Group 73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3" name="Straight Connector 74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81" name="Group 73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1" name="Straight Connector 74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82" name="Group 73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9" name="Straight Connector 73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83" name="Group 73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7" name="Straight Connector 73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547" name="Group 69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114548" name="Group 70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1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1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1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1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1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702" name="Straight Connector 70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694" name="Group 756"/>
          <p:cNvGrpSpPr>
            <a:grpSpLocks/>
          </p:cNvGrpSpPr>
          <p:nvPr/>
        </p:nvGrpSpPr>
        <p:grpSpPr bwMode="auto">
          <a:xfrm>
            <a:off x="1708150" y="5172075"/>
            <a:ext cx="331788" cy="1030288"/>
            <a:chOff x="6240352" y="2055335"/>
            <a:chExt cx="771307" cy="1017716"/>
          </a:xfrm>
        </p:grpSpPr>
        <p:grpSp>
          <p:nvGrpSpPr>
            <p:cNvPr id="114488" name="Group 75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80" name="Straight Connector 779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1" name="Rectangle 780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85" name="Straight Connector 784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516" name="Group 78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4" name="Straight Connector 813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17" name="Group 78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2" name="Straight Connector 811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18" name="Group 78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0" name="Straight Connector 809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19" name="Group 78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8" name="Straight Connector 807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Straight Connector 808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20" name="Group 78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6" name="Straight Connector 805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Connector 806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21" name="Group 79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4" name="Straight Connector 803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Connector 804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22" name="Group 79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2" name="Straight Connector 801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3" name="Straight Connector 802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23" name="Group 79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0" name="Straight Connector 799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Straight Connector 800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24" name="Group 79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8" name="Straight Connector 797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Straight Connector 798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25" name="Group 79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6" name="Straight Connector 795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Straight Connector 796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489" name="Group 75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114490" name="Group 75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7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7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76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77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78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761" name="Straight Connector 760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8" name="Straight Connector 817"/>
          <p:cNvCxnSpPr/>
          <p:nvPr/>
        </p:nvCxnSpPr>
        <p:spPr>
          <a:xfrm flipH="1">
            <a:off x="2398713" y="4676775"/>
            <a:ext cx="357187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>
            <a:stCxn id="1058" idx="2"/>
          </p:cNvCxnSpPr>
          <p:nvPr/>
        </p:nvCxnSpPr>
        <p:spPr>
          <a:xfrm flipH="1">
            <a:off x="2703513" y="4892675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3021013" y="4692650"/>
            <a:ext cx="57150" cy="490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>
            <a:endCxn id="843" idx="0"/>
          </p:cNvCxnSpPr>
          <p:nvPr/>
        </p:nvCxnSpPr>
        <p:spPr>
          <a:xfrm>
            <a:off x="3160713" y="4716463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699" name="Group 821"/>
          <p:cNvGrpSpPr>
            <a:grpSpLocks/>
          </p:cNvGrpSpPr>
          <p:nvPr/>
        </p:nvGrpSpPr>
        <p:grpSpPr bwMode="auto">
          <a:xfrm>
            <a:off x="2133600" y="5173663"/>
            <a:ext cx="331788" cy="1030287"/>
            <a:chOff x="6240352" y="2055335"/>
            <a:chExt cx="771307" cy="1017716"/>
          </a:xfrm>
        </p:grpSpPr>
        <p:grpSp>
          <p:nvGrpSpPr>
            <p:cNvPr id="114430" name="Group 99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21" name="Rectangle 1020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22" name="Straight Connector 1021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3" name="Rectangle 102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24" name="Straight Connector 1023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5" name="Rectangle 1024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27" name="Straight Connector 1026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458" name="Group 102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6" name="Straight Connector 1055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59" name="Group 102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4" name="Straight Connector 1053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60" name="Group 102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2" name="Straight Connector 1051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61" name="Group 103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0" name="Straight Connector 1049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62" name="Group 103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8" name="Straight Connector 1047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Connector 1048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63" name="Group 103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6" name="Straight Connector 1045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64" name="Group 103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4" name="Straight Connector 1043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65" name="Group 103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2" name="Straight Connector 1041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66" name="Group 103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0" name="Straight Connector 1039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67" name="Group 103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38" name="Straight Connector 1037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431" name="Group 100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114432" name="Group 100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1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1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18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1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2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003" name="Straight Connector 100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700" name="Group 822"/>
          <p:cNvGrpSpPr>
            <a:grpSpLocks/>
          </p:cNvGrpSpPr>
          <p:nvPr/>
        </p:nvGrpSpPr>
        <p:grpSpPr bwMode="auto">
          <a:xfrm>
            <a:off x="2519363" y="5173663"/>
            <a:ext cx="331787" cy="1030287"/>
            <a:chOff x="6240352" y="2055335"/>
            <a:chExt cx="771307" cy="1017716"/>
          </a:xfrm>
        </p:grpSpPr>
        <p:grpSp>
          <p:nvGrpSpPr>
            <p:cNvPr id="114372" name="Group 941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63" name="Rectangle 962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64" name="Straight Connector 963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5" name="Rectangle 964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66" name="Straight Connector 965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Rectangle 966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69" name="Straight Connector 968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400" name="Group 969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8" name="Straight Connector 997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01" name="Group 970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6" name="Straight Connector 995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Straight Connector 996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02" name="Group 971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4" name="Straight Connector 993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5" name="Straight Connector 994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03" name="Group 972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2" name="Straight Connector 991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Connector 992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04" name="Group 973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0" name="Straight Connector 989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Straight Connector 990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05" name="Group 974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8" name="Straight Connector 987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06" name="Group 97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6" name="Straight Connector 985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Straight Connector 986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07" name="Group 97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4" name="Straight Connector 983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Connector 984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08" name="Group 97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2" name="Straight Connector 981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Connector 982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409" name="Group 97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0" name="Straight Connector 979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1" name="Straight Connector 980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373" name="Group 942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114374" name="Group 943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60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6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62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945" name="Straight Connector 944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701" name="Group 823"/>
          <p:cNvGrpSpPr>
            <a:grpSpLocks/>
          </p:cNvGrpSpPr>
          <p:nvPr/>
        </p:nvGrpSpPr>
        <p:grpSpPr bwMode="auto">
          <a:xfrm>
            <a:off x="2895600" y="5173663"/>
            <a:ext cx="331788" cy="1030287"/>
            <a:chOff x="6240352" y="2055335"/>
            <a:chExt cx="771307" cy="1017716"/>
          </a:xfrm>
        </p:grpSpPr>
        <p:grpSp>
          <p:nvGrpSpPr>
            <p:cNvPr id="114314" name="Group 88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05" name="Rectangle 904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06" name="Straight Connector 905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7" name="Rectangle 906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08" name="Straight Connector 907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9" name="Rectangle 908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11" name="Straight Connector 910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342" name="Group 91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343" name="Group 91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8" name="Straight Connector 937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344" name="Group 91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6" name="Straight Connector 935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345" name="Group 91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4" name="Straight Connector 933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346" name="Group 91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2" name="Straight Connector 931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347" name="Group 91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0" name="Straight Connector 929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348" name="Group 91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8" name="Straight Connector 927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349" name="Group 91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6" name="Straight Connector 925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350" name="Group 91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4" name="Straight Connector 923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351" name="Group 92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2" name="Straight Connector 921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315" name="Group 88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114316" name="Group 88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0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0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02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03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04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887" name="Straight Connector 886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702" name="Group 824"/>
          <p:cNvGrpSpPr>
            <a:grpSpLocks/>
          </p:cNvGrpSpPr>
          <p:nvPr/>
        </p:nvGrpSpPr>
        <p:grpSpPr bwMode="auto">
          <a:xfrm>
            <a:off x="3271838" y="5173663"/>
            <a:ext cx="331787" cy="1030287"/>
            <a:chOff x="6240352" y="2055335"/>
            <a:chExt cx="771307" cy="1017716"/>
          </a:xfrm>
        </p:grpSpPr>
        <p:grpSp>
          <p:nvGrpSpPr>
            <p:cNvPr id="114256" name="Group 82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847" name="Rectangle 846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48" name="Straight Connector 847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" name="Rectangle 848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50" name="Straight Connector 849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" name="Rectangle 850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53" name="Straight Connector 852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284" name="Group 85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2" name="Straight Connector 881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85" name="Group 85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0" name="Straight Connector 879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86" name="Group 85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87" name="Group 85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88" name="Group 85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4" name="Straight Connector 873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89" name="Group 85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2" name="Straight Connector 871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90" name="Group 85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0" name="Straight Connector 869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91" name="Group 86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8" name="Straight Connector 867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92" name="Group 86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6" name="Straight Connector 865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93" name="Group 86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4" name="Straight Connector 863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257" name="Group 82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114258" name="Group 82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84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4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44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45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46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829" name="Straight Connector 828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5" name="Straight Connector 1064"/>
          <p:cNvCxnSpPr/>
          <p:nvPr/>
        </p:nvCxnSpPr>
        <p:spPr>
          <a:xfrm flipH="1">
            <a:off x="3989388" y="4705350"/>
            <a:ext cx="357187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>
            <a:stCxn id="1305" idx="2"/>
          </p:cNvCxnSpPr>
          <p:nvPr/>
        </p:nvCxnSpPr>
        <p:spPr>
          <a:xfrm flipH="1">
            <a:off x="4294188" y="4919663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>
            <a:off x="4611688" y="4719638"/>
            <a:ext cx="58737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>
            <a:endCxn id="1090" idx="0"/>
          </p:cNvCxnSpPr>
          <p:nvPr/>
        </p:nvCxnSpPr>
        <p:spPr>
          <a:xfrm>
            <a:off x="4751388" y="4743450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07" name="Group 1068"/>
          <p:cNvGrpSpPr>
            <a:grpSpLocks/>
          </p:cNvGrpSpPr>
          <p:nvPr/>
        </p:nvGrpSpPr>
        <p:grpSpPr bwMode="auto">
          <a:xfrm>
            <a:off x="3724275" y="5200650"/>
            <a:ext cx="331788" cy="1030288"/>
            <a:chOff x="6240352" y="2055335"/>
            <a:chExt cx="771307" cy="1017716"/>
          </a:xfrm>
        </p:grpSpPr>
        <p:grpSp>
          <p:nvGrpSpPr>
            <p:cNvPr id="114198" name="Group 124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68" name="Rectangle 1267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69" name="Straight Connector 1268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0" name="Rectangle 1269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71" name="Straight Connector 1270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2" name="Rectangle 1271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74" name="Straight Connector 1273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226" name="Group 127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3" name="Straight Connector 1302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27" name="Group 1275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1" name="Straight Connector 1300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28" name="Group 1276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9" name="Straight Connector 1298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29" name="Group 1277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7" name="Straight Connector 1296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30" name="Group 1278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5" name="Straight Connector 1294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6" name="Straight Connector 1295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31" name="Group 1279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3" name="Straight Connector 1292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32" name="Group 1280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1" name="Straight Connector 1290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33" name="Group 1281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9" name="Straight Connector 1288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34" name="Group 1282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7" name="Straight Connector 1286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235" name="Group 1283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5" name="Straight Connector 1284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199" name="Group 1247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114200" name="Group 1248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63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64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65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66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67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250" name="Straight Connector 1249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708" name="Group 1069"/>
          <p:cNvGrpSpPr>
            <a:grpSpLocks/>
          </p:cNvGrpSpPr>
          <p:nvPr/>
        </p:nvGrpSpPr>
        <p:grpSpPr bwMode="auto">
          <a:xfrm>
            <a:off x="4110038" y="5200650"/>
            <a:ext cx="331787" cy="1030288"/>
            <a:chOff x="6240352" y="2055335"/>
            <a:chExt cx="771307" cy="1017716"/>
          </a:xfrm>
        </p:grpSpPr>
        <p:grpSp>
          <p:nvGrpSpPr>
            <p:cNvPr id="114140" name="Group 118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10" name="Rectangle 120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11" name="Straight Connector 121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2" name="Rectangle 121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13" name="Straight Connector 121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Rectangle 121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16" name="Straight Connector 121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168" name="Group 121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5" name="Straight Connector 124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6" name="Straight Connector 124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69" name="Group 121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3" name="Straight Connector 124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70" name="Group 121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1" name="Straight Connector 124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2" name="Straight Connector 124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71" name="Group 121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9" name="Straight Connector 123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72" name="Group 122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7" name="Straight Connector 123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73" name="Group 122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5" name="Straight Connector 123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Straight Connector 123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74" name="Group 122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3" name="Straight Connector 123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75" name="Group 122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1" name="Straight Connector 123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76" name="Group 122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9" name="Straight Connector 122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0" name="Straight Connector 122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77" name="Group 122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7" name="Straight Connector 122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141" name="Group 118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114142" name="Group 119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0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0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0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192" name="Straight Connector 119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709" name="Group 1070"/>
          <p:cNvGrpSpPr>
            <a:grpSpLocks/>
          </p:cNvGrpSpPr>
          <p:nvPr/>
        </p:nvGrpSpPr>
        <p:grpSpPr bwMode="auto">
          <a:xfrm>
            <a:off x="4486275" y="5200650"/>
            <a:ext cx="331788" cy="1030288"/>
            <a:chOff x="6240352" y="2055335"/>
            <a:chExt cx="771307" cy="1017716"/>
          </a:xfrm>
        </p:grpSpPr>
        <p:grpSp>
          <p:nvGrpSpPr>
            <p:cNvPr id="114082" name="Group 1130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152" name="Rectangle 1151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53" name="Straight Connector 1152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4" name="Rectangle 115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55" name="Straight Connector 1154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6" name="Rectangle 1155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58" name="Straight Connector 1157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110" name="Group 1158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7" name="Straight Connector 1186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11" name="Group 1159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5" name="Straight Connector 1184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Straight Connector 1185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12" name="Group 1160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3" name="Straight Connector 1182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13" name="Group 1161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1" name="Straight Connector 1180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14" name="Group 1162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9" name="Straight Connector 1178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Connector 1179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15" name="Group 1163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7" name="Straight Connector 1176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16" name="Group 1164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5" name="Straight Connector 1174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17" name="Group 1165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3" name="Straight Connector 1172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Connector 1173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18" name="Group 1166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1" name="Straight Connector 1170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119" name="Group 1167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69" name="Straight Connector 1168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0" name="Straight Connector 1169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083" name="Group 1131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114084" name="Group 1132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147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48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49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50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51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134" name="Straight Connector 113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710" name="Group 1071"/>
          <p:cNvGrpSpPr>
            <a:grpSpLocks/>
          </p:cNvGrpSpPr>
          <p:nvPr/>
        </p:nvGrpSpPr>
        <p:grpSpPr bwMode="auto">
          <a:xfrm>
            <a:off x="4864100" y="5200650"/>
            <a:ext cx="330200" cy="1030288"/>
            <a:chOff x="6240352" y="2055335"/>
            <a:chExt cx="771307" cy="1017716"/>
          </a:xfrm>
        </p:grpSpPr>
        <p:grpSp>
          <p:nvGrpSpPr>
            <p:cNvPr id="114024" name="Group 1072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94" name="Rectangle 1093"/>
              <p:cNvSpPr/>
              <p:nvPr/>
            </p:nvSpPr>
            <p:spPr>
              <a:xfrm>
                <a:off x="6509942" y="3062521"/>
                <a:ext cx="446783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95" name="Straight Connector 1094"/>
              <p:cNvCxnSpPr/>
              <p:nvPr/>
            </p:nvCxnSpPr>
            <p:spPr>
              <a:xfrm flipV="1">
                <a:off x="6845779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6" name="Rectangle 1095"/>
              <p:cNvSpPr/>
              <p:nvPr/>
            </p:nvSpPr>
            <p:spPr>
              <a:xfrm>
                <a:off x="6476959" y="3071930"/>
                <a:ext cx="131936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97" name="Straight Connector 1096"/>
              <p:cNvCxnSpPr/>
              <p:nvPr/>
            </p:nvCxnSpPr>
            <p:spPr>
              <a:xfrm flipV="1">
                <a:off x="6395998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8" name="Rectangle 1097"/>
              <p:cNvSpPr/>
              <p:nvPr/>
            </p:nvSpPr>
            <p:spPr>
              <a:xfrm>
                <a:off x="6815793" y="3703885"/>
                <a:ext cx="131936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404995" y="3158176"/>
                <a:ext cx="44378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00" name="Straight Connector 1099"/>
              <p:cNvCxnSpPr/>
              <p:nvPr/>
            </p:nvCxnSpPr>
            <p:spPr>
              <a:xfrm flipV="1">
                <a:off x="6848778" y="3804246"/>
                <a:ext cx="110945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052" name="Group 1100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9" name="Straight Connector 1128"/>
                <p:cNvCxnSpPr/>
                <p:nvPr/>
              </p:nvCxnSpPr>
              <p:spPr>
                <a:xfrm flipV="1">
                  <a:off x="7027504" y="2846452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/>
                <p:cNvCxnSpPr/>
                <p:nvPr/>
              </p:nvCxnSpPr>
              <p:spPr>
                <a:xfrm flipV="1">
                  <a:off x="6580724" y="2938972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053" name="Group 1101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7" name="Straight Connector 1126"/>
                <p:cNvCxnSpPr/>
                <p:nvPr/>
              </p:nvCxnSpPr>
              <p:spPr>
                <a:xfrm flipV="1">
                  <a:off x="7027984" y="2846449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/>
                <p:cNvCxnSpPr/>
                <p:nvPr/>
              </p:nvCxnSpPr>
              <p:spPr>
                <a:xfrm flipV="1">
                  <a:off x="6581203" y="293896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054" name="Group 1102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5" name="Straight Connector 1124"/>
                <p:cNvCxnSpPr/>
                <p:nvPr/>
              </p:nvCxnSpPr>
              <p:spPr>
                <a:xfrm flipV="1">
                  <a:off x="7028464" y="2846446"/>
                  <a:ext cx="104950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/>
                <p:cNvCxnSpPr/>
                <p:nvPr/>
              </p:nvCxnSpPr>
              <p:spPr>
                <a:xfrm flipV="1">
                  <a:off x="6581683" y="2938966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055" name="Group 1103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3" name="Straight Connector 1122"/>
                <p:cNvCxnSpPr/>
                <p:nvPr/>
              </p:nvCxnSpPr>
              <p:spPr>
                <a:xfrm flipV="1">
                  <a:off x="7028943" y="2846445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Connector 1123"/>
                <p:cNvCxnSpPr/>
                <p:nvPr/>
              </p:nvCxnSpPr>
              <p:spPr>
                <a:xfrm flipV="1">
                  <a:off x="6582163" y="2938964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056" name="Group 1104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1" name="Straight Connector 1120"/>
                <p:cNvCxnSpPr/>
                <p:nvPr/>
              </p:nvCxnSpPr>
              <p:spPr>
                <a:xfrm flipV="1">
                  <a:off x="7029423" y="2846442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/>
                <p:cNvCxnSpPr/>
                <p:nvPr/>
              </p:nvCxnSpPr>
              <p:spPr>
                <a:xfrm flipV="1">
                  <a:off x="6582643" y="2938961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057" name="Group 1105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9" name="Straight Connector 1118"/>
                <p:cNvCxnSpPr/>
                <p:nvPr/>
              </p:nvCxnSpPr>
              <p:spPr>
                <a:xfrm flipV="1">
                  <a:off x="7029905" y="2846440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Straight Connector 1119"/>
                <p:cNvCxnSpPr/>
                <p:nvPr/>
              </p:nvCxnSpPr>
              <p:spPr>
                <a:xfrm flipV="1">
                  <a:off x="6583124" y="293895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058" name="Group 1106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7" name="Straight Connector 1116"/>
                <p:cNvCxnSpPr/>
                <p:nvPr/>
              </p:nvCxnSpPr>
              <p:spPr>
                <a:xfrm flipV="1">
                  <a:off x="7027387" y="2846437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/>
                <p:cNvCxnSpPr/>
                <p:nvPr/>
              </p:nvCxnSpPr>
              <p:spPr>
                <a:xfrm flipV="1">
                  <a:off x="6580605" y="293895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059" name="Group 1107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5" name="Straight Connector 1114"/>
                <p:cNvCxnSpPr/>
                <p:nvPr/>
              </p:nvCxnSpPr>
              <p:spPr>
                <a:xfrm flipV="1">
                  <a:off x="7027867" y="2846434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Straight Connector 1115"/>
                <p:cNvCxnSpPr/>
                <p:nvPr/>
              </p:nvCxnSpPr>
              <p:spPr>
                <a:xfrm flipV="1">
                  <a:off x="6581084" y="2938953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060" name="Group 1108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3" name="Straight Connector 1112"/>
                <p:cNvCxnSpPr/>
                <p:nvPr/>
              </p:nvCxnSpPr>
              <p:spPr>
                <a:xfrm flipV="1">
                  <a:off x="7022349" y="2846432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Connector 1113"/>
                <p:cNvCxnSpPr/>
                <p:nvPr/>
              </p:nvCxnSpPr>
              <p:spPr>
                <a:xfrm flipV="1">
                  <a:off x="6581564" y="2938951"/>
                  <a:ext cx="44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061" name="Group 1109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1" name="Straight Connector 1110"/>
                <p:cNvCxnSpPr/>
                <p:nvPr/>
              </p:nvCxnSpPr>
              <p:spPr>
                <a:xfrm flipV="1">
                  <a:off x="7028826" y="2846429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Straight Connector 1111"/>
                <p:cNvCxnSpPr/>
                <p:nvPr/>
              </p:nvCxnSpPr>
              <p:spPr>
                <a:xfrm flipV="1">
                  <a:off x="6582044" y="293894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025" name="Group 1073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114026" name="Group 1074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89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82" y="2996368"/>
                  <a:ext cx="548815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90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82" y="2921098"/>
                  <a:ext cx="674894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91" name="Freeform 190"/>
                <p:cNvSpPr>
                  <a:spLocks/>
                </p:cNvSpPr>
                <p:nvPr/>
              </p:nvSpPr>
              <p:spPr bwMode="auto">
                <a:xfrm>
                  <a:off x="5971613" y="2922667"/>
                  <a:ext cx="122370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92" name="Freeform 191"/>
                <p:cNvSpPr>
                  <a:spLocks/>
                </p:cNvSpPr>
                <p:nvPr/>
              </p:nvSpPr>
              <p:spPr bwMode="auto">
                <a:xfrm>
                  <a:off x="5500669" y="2936779"/>
                  <a:ext cx="522858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93" name="Freeform 192"/>
                <p:cNvSpPr>
                  <a:spLocks/>
                </p:cNvSpPr>
                <p:nvPr/>
              </p:nvSpPr>
              <p:spPr bwMode="auto">
                <a:xfrm>
                  <a:off x="5623041" y="2933643"/>
                  <a:ext cx="300364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076" name="Straight Connector 1075"/>
              <p:cNvCxnSpPr/>
              <p:nvPr/>
            </p:nvCxnSpPr>
            <p:spPr>
              <a:xfrm flipH="1">
                <a:off x="6996826" y="2124333"/>
                <a:ext cx="11126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/>
              <p:cNvCxnSpPr/>
              <p:nvPr/>
            </p:nvCxnSpPr>
            <p:spPr>
              <a:xfrm>
                <a:off x="6874457" y="230466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/>
              <p:cNvCxnSpPr/>
              <p:nvPr/>
            </p:nvCxnSpPr>
            <p:spPr>
              <a:xfrm>
                <a:off x="6870747" y="236896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/>
              <p:cNvCxnSpPr/>
              <p:nvPr/>
            </p:nvCxnSpPr>
            <p:spPr>
              <a:xfrm>
                <a:off x="6870747" y="244423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>
                <a:off x="6867040" y="2508525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/>
              <p:cNvCxnSpPr/>
              <p:nvPr/>
            </p:nvCxnSpPr>
            <p:spPr>
              <a:xfrm>
                <a:off x="6867040" y="256968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6863331" y="2638679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>
              <a:xfrm>
                <a:off x="6859624" y="270610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>
                <a:off x="6867040" y="277510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>
                <a:off x="6870747" y="284253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6870747" y="291153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/>
              <p:nvPr/>
            </p:nvCxnSpPr>
            <p:spPr>
              <a:xfrm>
                <a:off x="6874457" y="297582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/>
              <p:nvPr/>
            </p:nvCxnSpPr>
            <p:spPr>
              <a:xfrm flipH="1">
                <a:off x="6878164" y="2132174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2" name="Straight Connector 1311"/>
          <p:cNvCxnSpPr/>
          <p:nvPr/>
        </p:nvCxnSpPr>
        <p:spPr>
          <a:xfrm flipH="1">
            <a:off x="5554663" y="4711700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>
            <a:stCxn id="1552" idx="2"/>
          </p:cNvCxnSpPr>
          <p:nvPr/>
        </p:nvCxnSpPr>
        <p:spPr>
          <a:xfrm flipH="1">
            <a:off x="5859463" y="4927600"/>
            <a:ext cx="201612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/>
          <p:nvPr/>
        </p:nvCxnSpPr>
        <p:spPr>
          <a:xfrm>
            <a:off x="6176963" y="4725988"/>
            <a:ext cx="57150" cy="49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endCxn id="1337" idx="0"/>
          </p:cNvCxnSpPr>
          <p:nvPr/>
        </p:nvCxnSpPr>
        <p:spPr>
          <a:xfrm>
            <a:off x="6316663" y="4749800"/>
            <a:ext cx="2730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15" name="Group 1315"/>
          <p:cNvGrpSpPr>
            <a:grpSpLocks/>
          </p:cNvGrpSpPr>
          <p:nvPr/>
        </p:nvGrpSpPr>
        <p:grpSpPr bwMode="auto">
          <a:xfrm>
            <a:off x="5289550" y="5207000"/>
            <a:ext cx="331788" cy="1031875"/>
            <a:chOff x="6240352" y="2055335"/>
            <a:chExt cx="771307" cy="1017716"/>
          </a:xfrm>
        </p:grpSpPr>
        <p:grpSp>
          <p:nvGrpSpPr>
            <p:cNvPr id="113966" name="Group 149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515" name="Rectangle 1514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16" name="Straight Connector 1515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7" name="Rectangle 1516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18" name="Straight Connector 1517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9" name="Rectangle 1518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21" name="Straight Connector 1520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994" name="Group 152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50" name="Straight Connector 1549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Straight Connector 1550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995" name="Group 152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8" name="Straight Connector 1547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Straight Connector 1548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996" name="Group 152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6" name="Straight Connector 1545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7" name="Straight Connector 1546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997" name="Group 152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4" name="Straight Connector 1543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Straight Connector 1544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998" name="Group 152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2" name="Straight Connector 1541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Straight Connector 1542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999" name="Group 152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0" name="Straight Connector 1539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1" name="Straight Connector 1540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000" name="Group 152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8" name="Straight Connector 1537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9" name="Straight Connector 1538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001" name="Group 152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" name="Straight Connector 1536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002" name="Group 152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4" name="Straight Connector 1533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5" name="Straight Connector 1534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003" name="Group 153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2" name="Straight Connector 1531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3" name="Straight Connector 1532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967" name="Group 149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113968" name="Group 149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51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1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12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13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14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497" name="Straight Connector 1496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Straight Connector 1498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Straight Connector 1500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Straight Connector 1501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Straight Connector 1504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6" name="Straight Connector 1505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7" name="Straight Connector 1506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8" name="Straight Connector 1507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9" name="Straight Connector 1508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716" name="Group 1316"/>
          <p:cNvGrpSpPr>
            <a:grpSpLocks/>
          </p:cNvGrpSpPr>
          <p:nvPr/>
        </p:nvGrpSpPr>
        <p:grpSpPr bwMode="auto">
          <a:xfrm>
            <a:off x="5675313" y="5207000"/>
            <a:ext cx="330200" cy="1031875"/>
            <a:chOff x="6240352" y="2055335"/>
            <a:chExt cx="771307" cy="1017716"/>
          </a:xfrm>
        </p:grpSpPr>
        <p:grpSp>
          <p:nvGrpSpPr>
            <p:cNvPr id="113908" name="Group 143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457" name="Rectangle 1456"/>
              <p:cNvSpPr/>
              <p:nvPr/>
            </p:nvSpPr>
            <p:spPr>
              <a:xfrm>
                <a:off x="6509942" y="3062244"/>
                <a:ext cx="446781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58" name="Straight Connector 1457"/>
              <p:cNvCxnSpPr/>
              <p:nvPr/>
            </p:nvCxnSpPr>
            <p:spPr>
              <a:xfrm flipV="1">
                <a:off x="6845779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9" name="Rectangle 1458"/>
              <p:cNvSpPr/>
              <p:nvPr/>
            </p:nvSpPr>
            <p:spPr>
              <a:xfrm>
                <a:off x="6476958" y="3071638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60" name="Straight Connector 1459"/>
              <p:cNvCxnSpPr/>
              <p:nvPr/>
            </p:nvCxnSpPr>
            <p:spPr>
              <a:xfrm flipV="1">
                <a:off x="6395998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1" name="Rectangle 1460"/>
              <p:cNvSpPr/>
              <p:nvPr/>
            </p:nvSpPr>
            <p:spPr>
              <a:xfrm>
                <a:off x="6815793" y="3702622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6404993" y="3157752"/>
                <a:ext cx="44378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63" name="Straight Connector 1462"/>
              <p:cNvCxnSpPr/>
              <p:nvPr/>
            </p:nvCxnSpPr>
            <p:spPr>
              <a:xfrm flipV="1">
                <a:off x="6848776" y="3804394"/>
                <a:ext cx="110947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936" name="Group 146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 flipV="1">
                  <a:off x="7027504" y="2846059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3" name="Straight Connector 1492"/>
                <p:cNvCxnSpPr/>
                <p:nvPr/>
              </p:nvCxnSpPr>
              <p:spPr>
                <a:xfrm flipV="1">
                  <a:off x="6580722" y="293843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937" name="Group 146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0" name="Straight Connector 1489"/>
                <p:cNvCxnSpPr/>
                <p:nvPr/>
              </p:nvCxnSpPr>
              <p:spPr>
                <a:xfrm flipV="1">
                  <a:off x="7027984" y="2845955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Straight Connector 1490"/>
                <p:cNvCxnSpPr/>
                <p:nvPr/>
              </p:nvCxnSpPr>
              <p:spPr>
                <a:xfrm flipV="1">
                  <a:off x="6581202" y="2938331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938" name="Group 146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8" name="Straight Connector 1487"/>
                <p:cNvCxnSpPr/>
                <p:nvPr/>
              </p:nvCxnSpPr>
              <p:spPr>
                <a:xfrm flipV="1">
                  <a:off x="7028464" y="2845851"/>
                  <a:ext cx="104948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9" name="Straight Connector 1488"/>
                <p:cNvCxnSpPr/>
                <p:nvPr/>
              </p:nvCxnSpPr>
              <p:spPr>
                <a:xfrm flipV="1">
                  <a:off x="6581681" y="293822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939" name="Group 146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6" name="Straight Connector 1485"/>
                <p:cNvCxnSpPr/>
                <p:nvPr/>
              </p:nvCxnSpPr>
              <p:spPr>
                <a:xfrm flipV="1">
                  <a:off x="7028943" y="2845748"/>
                  <a:ext cx="110945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Straight Connector 1486"/>
                <p:cNvCxnSpPr/>
                <p:nvPr/>
              </p:nvCxnSpPr>
              <p:spPr>
                <a:xfrm flipV="1">
                  <a:off x="6582161" y="2938124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940" name="Group 146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4" name="Straight Connector 1483"/>
                <p:cNvCxnSpPr/>
                <p:nvPr/>
              </p:nvCxnSpPr>
              <p:spPr>
                <a:xfrm flipV="1">
                  <a:off x="7029423" y="2845643"/>
                  <a:ext cx="110945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Straight Connector 1484"/>
                <p:cNvCxnSpPr/>
                <p:nvPr/>
              </p:nvCxnSpPr>
              <p:spPr>
                <a:xfrm flipV="1">
                  <a:off x="6582641" y="293488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941" name="Group 146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2" name="Straight Connector 1481"/>
                <p:cNvCxnSpPr/>
                <p:nvPr/>
              </p:nvCxnSpPr>
              <p:spPr>
                <a:xfrm flipV="1">
                  <a:off x="7029905" y="2845540"/>
                  <a:ext cx="110945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Straight Connector 1482"/>
                <p:cNvCxnSpPr/>
                <p:nvPr/>
              </p:nvCxnSpPr>
              <p:spPr>
                <a:xfrm flipV="1">
                  <a:off x="6583123" y="2939482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942" name="Group 146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0" name="Straight Connector 1479"/>
                <p:cNvCxnSpPr/>
                <p:nvPr/>
              </p:nvCxnSpPr>
              <p:spPr>
                <a:xfrm flipV="1">
                  <a:off x="7027385" y="2845436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1" name="Straight Connector 1480"/>
                <p:cNvCxnSpPr/>
                <p:nvPr/>
              </p:nvCxnSpPr>
              <p:spPr>
                <a:xfrm flipV="1">
                  <a:off x="6580605" y="293937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943" name="Group 147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8" name="Straight Connector 1477"/>
                <p:cNvCxnSpPr/>
                <p:nvPr/>
              </p:nvCxnSpPr>
              <p:spPr>
                <a:xfrm flipV="1">
                  <a:off x="7027865" y="2845332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9" name="Straight Connector 1478"/>
                <p:cNvCxnSpPr/>
                <p:nvPr/>
              </p:nvCxnSpPr>
              <p:spPr>
                <a:xfrm flipV="1">
                  <a:off x="6581084" y="2939275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944" name="Group 147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6" name="Straight Connector 1475"/>
                <p:cNvCxnSpPr/>
                <p:nvPr/>
              </p:nvCxnSpPr>
              <p:spPr>
                <a:xfrm flipV="1">
                  <a:off x="7022348" y="2846793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7" name="Straight Connector 1476"/>
                <p:cNvCxnSpPr/>
                <p:nvPr/>
              </p:nvCxnSpPr>
              <p:spPr>
                <a:xfrm flipV="1">
                  <a:off x="6581564" y="2939171"/>
                  <a:ext cx="4467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945" name="Group 147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4" name="Straight Connector 1473"/>
                <p:cNvCxnSpPr/>
                <p:nvPr/>
              </p:nvCxnSpPr>
              <p:spPr>
                <a:xfrm flipV="1">
                  <a:off x="7028824" y="2846690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Straight Connector 1474"/>
                <p:cNvCxnSpPr/>
                <p:nvPr/>
              </p:nvCxnSpPr>
              <p:spPr>
                <a:xfrm flipV="1">
                  <a:off x="6582044" y="2939067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909" name="Group 143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113910" name="Group 143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4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79" y="2996253"/>
                  <a:ext cx="548815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4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79" y="2921098"/>
                  <a:ext cx="674894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454" name="Freeform 190"/>
                <p:cNvSpPr>
                  <a:spLocks/>
                </p:cNvSpPr>
                <p:nvPr/>
              </p:nvSpPr>
              <p:spPr bwMode="auto">
                <a:xfrm>
                  <a:off x="5971610" y="2922664"/>
                  <a:ext cx="122372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455" name="Freeform 191"/>
                <p:cNvSpPr>
                  <a:spLocks/>
                </p:cNvSpPr>
                <p:nvPr/>
              </p:nvSpPr>
              <p:spPr bwMode="auto">
                <a:xfrm>
                  <a:off x="5500669" y="2936755"/>
                  <a:ext cx="52285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456" name="Freeform 192"/>
                <p:cNvSpPr>
                  <a:spLocks/>
                </p:cNvSpPr>
                <p:nvPr/>
              </p:nvSpPr>
              <p:spPr bwMode="auto">
                <a:xfrm>
                  <a:off x="5623039" y="2933624"/>
                  <a:ext cx="300366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439" name="Straight Connector 1438"/>
              <p:cNvCxnSpPr/>
              <p:nvPr/>
            </p:nvCxnSpPr>
            <p:spPr>
              <a:xfrm flipH="1">
                <a:off x="6996826" y="2125793"/>
                <a:ext cx="1112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/>
              <p:cNvCxnSpPr/>
              <p:nvPr/>
            </p:nvCxnSpPr>
            <p:spPr>
              <a:xfrm>
                <a:off x="6874454" y="2304284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/>
              <p:cNvCxnSpPr/>
              <p:nvPr/>
            </p:nvCxnSpPr>
            <p:spPr>
              <a:xfrm>
                <a:off x="6870747" y="236847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/>
              <p:cNvCxnSpPr/>
              <p:nvPr/>
            </p:nvCxnSpPr>
            <p:spPr>
              <a:xfrm>
                <a:off x="6870747" y="244519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/>
              <p:cNvCxnSpPr/>
              <p:nvPr/>
            </p:nvCxnSpPr>
            <p:spPr>
              <a:xfrm>
                <a:off x="6867038" y="250939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/>
              <p:cNvCxnSpPr/>
              <p:nvPr/>
            </p:nvCxnSpPr>
            <p:spPr>
              <a:xfrm>
                <a:off x="6867038" y="257045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/>
              <p:cNvCxnSpPr/>
              <p:nvPr/>
            </p:nvCxnSpPr>
            <p:spPr>
              <a:xfrm>
                <a:off x="6863331" y="2637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Straight Connector 1445"/>
              <p:cNvCxnSpPr/>
              <p:nvPr/>
            </p:nvCxnSpPr>
            <p:spPr>
              <a:xfrm>
                <a:off x="6859622" y="270667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/>
              <p:cNvCxnSpPr/>
              <p:nvPr/>
            </p:nvCxnSpPr>
            <p:spPr>
              <a:xfrm>
                <a:off x="6867038" y="2775565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/>
              <p:cNvCxnSpPr/>
              <p:nvPr/>
            </p:nvCxnSpPr>
            <p:spPr>
              <a:xfrm>
                <a:off x="6870747" y="284289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/>
              <p:cNvCxnSpPr/>
              <p:nvPr/>
            </p:nvCxnSpPr>
            <p:spPr>
              <a:xfrm>
                <a:off x="6870747" y="2911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/>
              <p:cNvCxnSpPr/>
              <p:nvPr/>
            </p:nvCxnSpPr>
            <p:spPr>
              <a:xfrm>
                <a:off x="6874454" y="297597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/>
              <p:cNvCxnSpPr/>
              <p:nvPr/>
            </p:nvCxnSpPr>
            <p:spPr>
              <a:xfrm flipH="1">
                <a:off x="6878164" y="2132056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717" name="Group 1317"/>
          <p:cNvGrpSpPr>
            <a:grpSpLocks/>
          </p:cNvGrpSpPr>
          <p:nvPr/>
        </p:nvGrpSpPr>
        <p:grpSpPr bwMode="auto">
          <a:xfrm>
            <a:off x="6051550" y="5207000"/>
            <a:ext cx="331788" cy="1031875"/>
            <a:chOff x="6240352" y="2055335"/>
            <a:chExt cx="771307" cy="1017716"/>
          </a:xfrm>
        </p:grpSpPr>
        <p:grpSp>
          <p:nvGrpSpPr>
            <p:cNvPr id="113850" name="Group 137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99" name="Rectangle 1398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00" name="Straight Connector 1399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1" name="Rectangle 1400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02" name="Straight Connector 1401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3" name="Rectangle 1402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05" name="Straight Connector 1404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878" name="Group 140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4" name="Straight Connector 1433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5" name="Straight Connector 1434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79" name="Group 140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2" name="Straight Connector 1431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80" name="Group 140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0" name="Straight Connector 1429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Straight Connector 1430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81" name="Group 140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8" name="Straight Connector 1427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Straight Connector 1428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82" name="Group 140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6" name="Straight Connector 1425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7" name="Straight Connector 1426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83" name="Group 141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4" name="Straight Connector 1423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5" name="Straight Connector 1424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84" name="Group 141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2" name="Straight Connector 1421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85" name="Group 141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0" name="Straight Connector 1419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Straight Connector 1420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86" name="Group 141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8" name="Straight Connector 1417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Straight Connector 1418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87" name="Group 141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6" name="Straight Connector 1415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Straight Connector 1416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851" name="Group 137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113852" name="Group 137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9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9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96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97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98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381" name="Straight Connector 1380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718" name="Group 1318"/>
          <p:cNvGrpSpPr>
            <a:grpSpLocks/>
          </p:cNvGrpSpPr>
          <p:nvPr/>
        </p:nvGrpSpPr>
        <p:grpSpPr bwMode="auto">
          <a:xfrm>
            <a:off x="6427788" y="5207000"/>
            <a:ext cx="331787" cy="1031875"/>
            <a:chOff x="6240352" y="2055335"/>
            <a:chExt cx="771307" cy="1017716"/>
          </a:xfrm>
        </p:grpSpPr>
        <p:grpSp>
          <p:nvGrpSpPr>
            <p:cNvPr id="113792" name="Group 131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41" name="Rectangle 1340"/>
              <p:cNvSpPr/>
              <p:nvPr/>
            </p:nvSpPr>
            <p:spPr>
              <a:xfrm>
                <a:off x="6509397" y="3062244"/>
                <a:ext cx="447629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42" name="Straight Connector 1341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3" name="Rectangle 1342"/>
              <p:cNvSpPr/>
              <p:nvPr/>
            </p:nvSpPr>
            <p:spPr>
              <a:xfrm>
                <a:off x="6476570" y="3071638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44" name="Straight Connector 1343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5" name="Rectangle 1344"/>
              <p:cNvSpPr/>
              <p:nvPr/>
            </p:nvSpPr>
            <p:spPr>
              <a:xfrm>
                <a:off x="6816769" y="3702622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6404950" y="3157752"/>
                <a:ext cx="444646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47" name="Straight Connector 1346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820" name="Group 134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6" name="Straight Connector 1375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7" name="Straight Connector 1376"/>
                <p:cNvCxnSpPr/>
                <p:nvPr/>
              </p:nvCxnSpPr>
              <p:spPr>
                <a:xfrm flipV="1">
                  <a:off x="6580707" y="293843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21" name="Group 134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4" name="Straight Connector 1373"/>
                <p:cNvCxnSpPr/>
                <p:nvPr/>
              </p:nvCxnSpPr>
              <p:spPr>
                <a:xfrm flipV="1">
                  <a:off x="7028816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Straight Connector 1374"/>
                <p:cNvCxnSpPr/>
                <p:nvPr/>
              </p:nvCxnSpPr>
              <p:spPr>
                <a:xfrm flipV="1">
                  <a:off x="6581187" y="2938331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22" name="Group 13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2" name="Straight Connector 1371"/>
                <p:cNvCxnSpPr/>
                <p:nvPr/>
              </p:nvCxnSpPr>
              <p:spPr>
                <a:xfrm flipV="1">
                  <a:off x="7026314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3" name="Straight Connector 1372"/>
                <p:cNvCxnSpPr/>
                <p:nvPr/>
              </p:nvCxnSpPr>
              <p:spPr>
                <a:xfrm flipV="1">
                  <a:off x="6581668" y="293822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23" name="Group 13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0" name="Straight Connector 1369"/>
                <p:cNvCxnSpPr/>
                <p:nvPr/>
              </p:nvCxnSpPr>
              <p:spPr>
                <a:xfrm flipV="1">
                  <a:off x="7026794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Straight Connector 1370"/>
                <p:cNvCxnSpPr/>
                <p:nvPr/>
              </p:nvCxnSpPr>
              <p:spPr>
                <a:xfrm flipV="1">
                  <a:off x="6582147" y="293812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24" name="Group 13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8" name="Straight Connector 1367"/>
                <p:cNvCxnSpPr/>
                <p:nvPr/>
              </p:nvCxnSpPr>
              <p:spPr>
                <a:xfrm flipV="1">
                  <a:off x="7027273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9" name="Straight Connector 1368"/>
                <p:cNvCxnSpPr/>
                <p:nvPr/>
              </p:nvCxnSpPr>
              <p:spPr>
                <a:xfrm flipV="1">
                  <a:off x="6582627" y="293488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25" name="Group 13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6" name="Straight Connector 1365"/>
                <p:cNvCxnSpPr/>
                <p:nvPr/>
              </p:nvCxnSpPr>
              <p:spPr>
                <a:xfrm flipV="1">
                  <a:off x="7027754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7" name="Straight Connector 1366"/>
                <p:cNvCxnSpPr/>
                <p:nvPr/>
              </p:nvCxnSpPr>
              <p:spPr>
                <a:xfrm flipV="1">
                  <a:off x="6583108" y="293948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26" name="Group 135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4" name="Straight Connector 1363"/>
                <p:cNvCxnSpPr/>
                <p:nvPr/>
              </p:nvCxnSpPr>
              <p:spPr>
                <a:xfrm flipV="1">
                  <a:off x="7028234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Straight Connector 1364"/>
                <p:cNvCxnSpPr/>
                <p:nvPr/>
              </p:nvCxnSpPr>
              <p:spPr>
                <a:xfrm flipV="1">
                  <a:off x="6580604" y="293937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27" name="Group 135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2" name="Straight Connector 1361"/>
                <p:cNvCxnSpPr/>
                <p:nvPr/>
              </p:nvCxnSpPr>
              <p:spPr>
                <a:xfrm flipV="1">
                  <a:off x="7028713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/>
                <p:cNvCxnSpPr/>
                <p:nvPr/>
              </p:nvCxnSpPr>
              <p:spPr>
                <a:xfrm flipV="1">
                  <a:off x="6581083" y="2939275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28" name="Group 135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0" name="Straight Connector 1359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1" name="Straight Connector 1360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829" name="Group 135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58" name="Straight Connector 1357"/>
                <p:cNvCxnSpPr/>
                <p:nvPr/>
              </p:nvCxnSpPr>
              <p:spPr>
                <a:xfrm flipV="1">
                  <a:off x="7026688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793" name="Group 132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113794" name="Group 132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3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253"/>
                  <a:ext cx="549881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3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38" name="Freeform 190"/>
                <p:cNvSpPr>
                  <a:spLocks/>
                </p:cNvSpPr>
                <p:nvPr/>
              </p:nvSpPr>
              <p:spPr bwMode="auto">
                <a:xfrm>
                  <a:off x="5968753" y="2922664"/>
                  <a:ext cx="125476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39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40" name="Freeform 192"/>
                <p:cNvSpPr>
                  <a:spLocks/>
                </p:cNvSpPr>
                <p:nvPr/>
              </p:nvSpPr>
              <p:spPr bwMode="auto">
                <a:xfrm>
                  <a:off x="5621849" y="2933624"/>
                  <a:ext cx="302618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323" name="Straight Connector 1322"/>
              <p:cNvCxnSpPr/>
              <p:nvPr/>
            </p:nvCxnSpPr>
            <p:spPr>
              <a:xfrm flipH="1">
                <a:off x="6996897" y="2125793"/>
                <a:ext cx="1107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6875113" y="230428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/>
              <p:cNvCxnSpPr/>
              <p:nvPr/>
            </p:nvCxnSpPr>
            <p:spPr>
              <a:xfrm>
                <a:off x="6871421" y="236847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/>
              <p:cNvCxnSpPr/>
              <p:nvPr/>
            </p:nvCxnSpPr>
            <p:spPr>
              <a:xfrm>
                <a:off x="6871421" y="244519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/>
              <p:cNvCxnSpPr/>
              <p:nvPr/>
            </p:nvCxnSpPr>
            <p:spPr>
              <a:xfrm>
                <a:off x="6867732" y="250939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/>
              <p:cNvCxnSpPr/>
              <p:nvPr/>
            </p:nvCxnSpPr>
            <p:spPr>
              <a:xfrm>
                <a:off x="6864040" y="2570456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9" name="Straight Connector 1328"/>
              <p:cNvCxnSpPr/>
              <p:nvPr/>
            </p:nvCxnSpPr>
            <p:spPr>
              <a:xfrm>
                <a:off x="6864040" y="2637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0" name="Straight Connector 1329"/>
              <p:cNvCxnSpPr/>
              <p:nvPr/>
            </p:nvCxnSpPr>
            <p:spPr>
              <a:xfrm>
                <a:off x="6860351" y="270667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1" name="Straight Connector 1330"/>
              <p:cNvCxnSpPr/>
              <p:nvPr/>
            </p:nvCxnSpPr>
            <p:spPr>
              <a:xfrm>
                <a:off x="6867732" y="277556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" name="Straight Connector 1331"/>
              <p:cNvCxnSpPr/>
              <p:nvPr/>
            </p:nvCxnSpPr>
            <p:spPr>
              <a:xfrm>
                <a:off x="6871421" y="284289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" name="Straight Connector 1332"/>
              <p:cNvCxnSpPr/>
              <p:nvPr/>
            </p:nvCxnSpPr>
            <p:spPr>
              <a:xfrm>
                <a:off x="6871421" y="2911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" name="Straight Connector 1333"/>
              <p:cNvCxnSpPr/>
              <p:nvPr/>
            </p:nvCxnSpPr>
            <p:spPr>
              <a:xfrm>
                <a:off x="6875113" y="297597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Straight Connector 1334"/>
              <p:cNvCxnSpPr/>
              <p:nvPr/>
            </p:nvCxnSpPr>
            <p:spPr>
              <a:xfrm flipH="1">
                <a:off x="6875113" y="2132056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7" name="TextBox 1556"/>
          <p:cNvSpPr txBox="1"/>
          <p:nvPr/>
        </p:nvSpPr>
        <p:spPr>
          <a:xfrm flipH="1">
            <a:off x="2959100" y="4105275"/>
            <a:ext cx="542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</a:rPr>
              <a:t>B</a:t>
            </a:r>
          </a:p>
        </p:txBody>
      </p:sp>
      <p:sp>
        <p:nvSpPr>
          <p:cNvPr id="1559" name="TextBox 1558"/>
          <p:cNvSpPr txBox="1"/>
          <p:nvPr/>
        </p:nvSpPr>
        <p:spPr>
          <a:xfrm>
            <a:off x="534988" y="615632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1</a:t>
            </a:r>
          </a:p>
        </p:txBody>
      </p:sp>
      <p:sp>
        <p:nvSpPr>
          <p:cNvPr id="1560" name="TextBox 1559"/>
          <p:cNvSpPr txBox="1"/>
          <p:nvPr/>
        </p:nvSpPr>
        <p:spPr>
          <a:xfrm>
            <a:off x="935038" y="6154738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2</a:t>
            </a:r>
          </a:p>
        </p:txBody>
      </p:sp>
      <p:sp>
        <p:nvSpPr>
          <p:cNvPr id="1561" name="TextBox 1560"/>
          <p:cNvSpPr txBox="1"/>
          <p:nvPr/>
        </p:nvSpPr>
        <p:spPr>
          <a:xfrm>
            <a:off x="1333500" y="6153150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3</a:t>
            </a:r>
          </a:p>
        </p:txBody>
      </p:sp>
      <p:sp>
        <p:nvSpPr>
          <p:cNvPr id="1562" name="TextBox 1561"/>
          <p:cNvSpPr txBox="1"/>
          <p:nvPr/>
        </p:nvSpPr>
        <p:spPr>
          <a:xfrm>
            <a:off x="1700213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4</a:t>
            </a:r>
          </a:p>
        </p:txBody>
      </p:sp>
      <p:sp>
        <p:nvSpPr>
          <p:cNvPr id="1563" name="TextBox 1562"/>
          <p:cNvSpPr txBox="1"/>
          <p:nvPr/>
        </p:nvSpPr>
        <p:spPr>
          <a:xfrm>
            <a:off x="2127250" y="614997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5</a:t>
            </a:r>
          </a:p>
        </p:txBody>
      </p:sp>
      <p:sp>
        <p:nvSpPr>
          <p:cNvPr id="1564" name="TextBox 1563"/>
          <p:cNvSpPr txBox="1"/>
          <p:nvPr/>
        </p:nvSpPr>
        <p:spPr>
          <a:xfrm>
            <a:off x="2498725" y="6148388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6</a:t>
            </a:r>
          </a:p>
        </p:txBody>
      </p:sp>
      <p:sp>
        <p:nvSpPr>
          <p:cNvPr id="1565" name="TextBox 1564"/>
          <p:cNvSpPr txBox="1"/>
          <p:nvPr/>
        </p:nvSpPr>
        <p:spPr>
          <a:xfrm>
            <a:off x="2881313" y="6146800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7</a:t>
            </a:r>
          </a:p>
        </p:txBody>
      </p:sp>
      <p:sp>
        <p:nvSpPr>
          <p:cNvPr id="1566" name="TextBox 1565"/>
          <p:cNvSpPr txBox="1"/>
          <p:nvPr/>
        </p:nvSpPr>
        <p:spPr>
          <a:xfrm>
            <a:off x="3259138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</a:rPr>
              <a:t>8</a:t>
            </a:r>
          </a:p>
        </p:txBody>
      </p:sp>
      <p:grpSp>
        <p:nvGrpSpPr>
          <p:cNvPr id="113728" name="Group 187"/>
          <p:cNvGrpSpPr>
            <a:grpSpLocks/>
          </p:cNvGrpSpPr>
          <p:nvPr/>
        </p:nvGrpSpPr>
        <p:grpSpPr bwMode="auto">
          <a:xfrm>
            <a:off x="949325" y="4538663"/>
            <a:ext cx="1052513" cy="355600"/>
            <a:chOff x="4410" y="1365"/>
            <a:chExt cx="663" cy="224"/>
          </a:xfrm>
        </p:grpSpPr>
        <p:sp>
          <p:nvSpPr>
            <p:cNvPr id="70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1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2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3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4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13729" name="Group 187"/>
          <p:cNvGrpSpPr>
            <a:grpSpLocks/>
          </p:cNvGrpSpPr>
          <p:nvPr/>
        </p:nvGrpSpPr>
        <p:grpSpPr bwMode="auto">
          <a:xfrm>
            <a:off x="2513013" y="4540250"/>
            <a:ext cx="1052512" cy="355600"/>
            <a:chOff x="4410" y="1365"/>
            <a:chExt cx="663" cy="224"/>
          </a:xfrm>
        </p:grpSpPr>
        <p:sp>
          <p:nvSpPr>
            <p:cNvPr id="10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13730" name="Group 187"/>
          <p:cNvGrpSpPr>
            <a:grpSpLocks/>
          </p:cNvGrpSpPr>
          <p:nvPr/>
        </p:nvGrpSpPr>
        <p:grpSpPr bwMode="auto">
          <a:xfrm>
            <a:off x="4103688" y="4567238"/>
            <a:ext cx="1052512" cy="355600"/>
            <a:chOff x="4410" y="1365"/>
            <a:chExt cx="663" cy="224"/>
          </a:xfrm>
        </p:grpSpPr>
        <p:sp>
          <p:nvSpPr>
            <p:cNvPr id="1305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06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07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08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09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13731" name="Group 187"/>
          <p:cNvGrpSpPr>
            <a:grpSpLocks/>
          </p:cNvGrpSpPr>
          <p:nvPr/>
        </p:nvGrpSpPr>
        <p:grpSpPr bwMode="auto">
          <a:xfrm>
            <a:off x="5668963" y="4575175"/>
            <a:ext cx="1052512" cy="355600"/>
            <a:chOff x="4410" y="1365"/>
            <a:chExt cx="663" cy="224"/>
          </a:xfrm>
        </p:grpSpPr>
        <p:sp>
          <p:nvSpPr>
            <p:cNvPr id="15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66750" y="4614863"/>
            <a:ext cx="3175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</a:rPr>
              <a:t>A</a:t>
            </a:r>
          </a:p>
        </p:txBody>
      </p:sp>
      <p:sp>
        <p:nvSpPr>
          <p:cNvPr id="1558" name="TextBox 1557"/>
          <p:cNvSpPr txBox="1"/>
          <p:nvPr/>
        </p:nvSpPr>
        <p:spPr>
          <a:xfrm>
            <a:off x="2219325" y="4648200"/>
            <a:ext cx="3175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</a:rPr>
              <a:t>C</a:t>
            </a:r>
          </a:p>
        </p:txBody>
      </p:sp>
      <p:cxnSp>
        <p:nvCxnSpPr>
          <p:cNvPr id="544" name="Straight Connector 543"/>
          <p:cNvCxnSpPr>
            <a:endCxn id="40" idx="1"/>
          </p:cNvCxnSpPr>
          <p:nvPr/>
        </p:nvCxnSpPr>
        <p:spPr>
          <a:xfrm>
            <a:off x="4394200" y="3065463"/>
            <a:ext cx="915988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>
            <a:stCxn id="11" idx="1"/>
          </p:cNvCxnSpPr>
          <p:nvPr/>
        </p:nvCxnSpPr>
        <p:spPr>
          <a:xfrm flipH="1">
            <a:off x="2898775" y="3030538"/>
            <a:ext cx="106362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6" name="Group 271"/>
          <p:cNvGrpSpPr>
            <a:grpSpLocks/>
          </p:cNvGrpSpPr>
          <p:nvPr/>
        </p:nvGrpSpPr>
        <p:grpSpPr bwMode="auto">
          <a:xfrm>
            <a:off x="3563938" y="2844800"/>
            <a:ext cx="1066800" cy="393700"/>
            <a:chOff x="4396" y="1245"/>
            <a:chExt cx="672" cy="248"/>
          </a:xfrm>
        </p:grpSpPr>
        <p:sp>
          <p:nvSpPr>
            <p:cNvPr id="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113767" name="Group 26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" name="Freeform 26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2" name="Freeform 26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9" name="Line 26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Line 27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8063" y="3138488"/>
            <a:ext cx="11842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Border router</a:t>
            </a:r>
          </a:p>
        </p:txBody>
      </p:sp>
      <p:grpSp>
        <p:nvGrpSpPr>
          <p:cNvPr id="113738" name="Group 271"/>
          <p:cNvGrpSpPr>
            <a:grpSpLocks/>
          </p:cNvGrpSpPr>
          <p:nvPr/>
        </p:nvGrpSpPr>
        <p:grpSpPr bwMode="auto">
          <a:xfrm>
            <a:off x="4911725" y="3286125"/>
            <a:ext cx="1066800" cy="393700"/>
            <a:chOff x="4396" y="1245"/>
            <a:chExt cx="672" cy="248"/>
          </a:xfrm>
        </p:grpSpPr>
        <p:sp>
          <p:nvSpPr>
            <p:cNvPr id="3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113759" name="Group 26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0" name="Freeform 26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1" name="Freeform 26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38" name="Line 26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9" name="Line 27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13739" name="Group 271"/>
          <p:cNvGrpSpPr>
            <a:grpSpLocks/>
          </p:cNvGrpSpPr>
          <p:nvPr/>
        </p:nvGrpSpPr>
        <p:grpSpPr bwMode="auto">
          <a:xfrm>
            <a:off x="2168525" y="3286125"/>
            <a:ext cx="1066800" cy="393700"/>
            <a:chOff x="4396" y="1245"/>
            <a:chExt cx="672" cy="248"/>
          </a:xfrm>
        </p:grpSpPr>
        <p:sp>
          <p:nvSpPr>
            <p:cNvPr id="4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>
                <a:solidFill>
                  <a:prstClr val="black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113751" name="Group 26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9" name="Freeform 26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0" name="Freeform 26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7" name="Line 26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" name="Line 27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546" name="TextBox 545"/>
          <p:cNvSpPr txBox="1"/>
          <p:nvPr/>
        </p:nvSpPr>
        <p:spPr>
          <a:xfrm>
            <a:off x="3051175" y="3522663"/>
            <a:ext cx="11699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</a:rPr>
              <a:t>Access router</a:t>
            </a:r>
          </a:p>
        </p:txBody>
      </p:sp>
      <p:sp>
        <p:nvSpPr>
          <p:cNvPr id="13" name="Freeform 159"/>
          <p:cNvSpPr>
            <a:spLocks/>
          </p:cNvSpPr>
          <p:nvPr/>
        </p:nvSpPr>
        <p:spPr bwMode="auto">
          <a:xfrm>
            <a:off x="1465263" y="2244725"/>
            <a:ext cx="2046287" cy="603250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</a:rPr>
              <a:t>Internet</a:t>
            </a:r>
          </a:p>
        </p:txBody>
      </p:sp>
      <p:sp>
        <p:nvSpPr>
          <p:cNvPr id="113742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400" i="0">
                <a:solidFill>
                  <a:srgbClr val="000099"/>
                </a:solidFill>
                <a:latin typeface="Gill Sans MT" pitchFamily="34" charset="0"/>
              </a:rPr>
              <a:t>Data center networks </a:t>
            </a:r>
          </a:p>
        </p:txBody>
      </p:sp>
      <p:sp>
        <p:nvSpPr>
          <p:cNvPr id="24" name="Freeform 23"/>
          <p:cNvSpPr/>
          <p:nvPr/>
        </p:nvSpPr>
        <p:spPr>
          <a:xfrm>
            <a:off x="2105025" y="2162175"/>
            <a:ext cx="4329113" cy="3430588"/>
          </a:xfrm>
          <a:custGeom>
            <a:avLst/>
            <a:gdLst>
              <a:gd name="connsiteX0" fmla="*/ 0 w 4054022"/>
              <a:gd name="connsiteY0" fmla="*/ 0 h 3681545"/>
              <a:gd name="connsiteX1" fmla="*/ 3284271 w 4054022"/>
              <a:gd name="connsiteY1" fmla="*/ 1436700 h 3681545"/>
              <a:gd name="connsiteX2" fmla="*/ 3309929 w 4054022"/>
              <a:gd name="connsiteY2" fmla="*/ 1936980 h 3681545"/>
              <a:gd name="connsiteX3" fmla="*/ 4054022 w 4054022"/>
              <a:gd name="connsiteY3" fmla="*/ 1552149 h 3681545"/>
              <a:gd name="connsiteX4" fmla="*/ 4054022 w 4054022"/>
              <a:gd name="connsiteY4" fmla="*/ 1731737 h 3681545"/>
              <a:gd name="connsiteX5" fmla="*/ 3245783 w 4054022"/>
              <a:gd name="connsiteY5" fmla="*/ 2116567 h 3681545"/>
              <a:gd name="connsiteX6" fmla="*/ 3784609 w 4054022"/>
              <a:gd name="connsiteY6" fmla="*/ 2924711 h 3681545"/>
              <a:gd name="connsiteX7" fmla="*/ 3784609 w 4054022"/>
              <a:gd name="connsiteY7" fmla="*/ 3681545 h 3681545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900071 w 4169484"/>
              <a:gd name="connsiteY6" fmla="*/ 2937539 h 3694373"/>
              <a:gd name="connsiteX7" fmla="*/ 3900071 w 4169484"/>
              <a:gd name="connsiteY7" fmla="*/ 3694373 h 3694373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797438 w 4169484"/>
              <a:gd name="connsiteY6" fmla="*/ 2886229 h 3694373"/>
              <a:gd name="connsiteX7" fmla="*/ 3900071 w 4169484"/>
              <a:gd name="connsiteY7" fmla="*/ 3694373 h 3694373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744565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99733 w 4169484"/>
              <a:gd name="connsiteY5" fmla="*/ 2142223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848754 w 4169484"/>
              <a:gd name="connsiteY6" fmla="*/ 2873401 h 3668718"/>
              <a:gd name="connsiteX7" fmla="*/ 3835926 w 4169484"/>
              <a:gd name="connsiteY7" fmla="*/ 3668718 h 3668718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48754 w 4169484"/>
              <a:gd name="connsiteY6" fmla="*/ 2873401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66174 w 4169484"/>
              <a:gd name="connsiteY1" fmla="*/ 1488011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336264"/>
              <a:gd name="connsiteY0" fmla="*/ 0 h 3450648"/>
              <a:gd name="connsiteX1" fmla="*/ 3232954 w 4336264"/>
              <a:gd name="connsiteY1" fmla="*/ 1295596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1962636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09805 w 4336264"/>
              <a:gd name="connsiteY4" fmla="*/ 1646769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284270 w 4316420"/>
              <a:gd name="connsiteY2" fmla="*/ 1834359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0417 w 4316420"/>
              <a:gd name="connsiteY2" fmla="*/ 194019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337988 w 4316420"/>
              <a:gd name="connsiteY1" fmla="*/ 1432901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29650"/>
              <a:gd name="connsiteY0" fmla="*/ 0 h 3430803"/>
              <a:gd name="connsiteX1" fmla="*/ 3351218 w 4329650"/>
              <a:gd name="connsiteY1" fmla="*/ 1413056 h 3430803"/>
              <a:gd name="connsiteX2" fmla="*/ 3370261 w 4329650"/>
              <a:gd name="connsiteY2" fmla="*/ 1933583 h 3430803"/>
              <a:gd name="connsiteX3" fmla="*/ 4329650 w 4329650"/>
              <a:gd name="connsiteY3" fmla="*/ 1478400 h 3430803"/>
              <a:gd name="connsiteX4" fmla="*/ 4323035 w 4329650"/>
              <a:gd name="connsiteY4" fmla="*/ 1626924 h 3430803"/>
              <a:gd name="connsiteX5" fmla="*/ 3554085 w 4329650"/>
              <a:gd name="connsiteY5" fmla="*/ 1989096 h 3430803"/>
              <a:gd name="connsiteX6" fmla="*/ 4054422 w 4329650"/>
              <a:gd name="connsiteY6" fmla="*/ 2622658 h 3430803"/>
              <a:gd name="connsiteX7" fmla="*/ 4041594 w 4329650"/>
              <a:gd name="connsiteY7" fmla="*/ 3430803 h 34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9650" h="3430803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ln w="47625">
            <a:solidFill>
              <a:srgbClr val="CC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657725" y="4206875"/>
            <a:ext cx="1371600" cy="1373188"/>
          </a:xfrm>
          <a:custGeom>
            <a:avLst/>
            <a:gdLst>
              <a:gd name="connsiteX0" fmla="*/ 1372723 w 1372723"/>
              <a:gd name="connsiteY0" fmla="*/ 1359734 h 1372562"/>
              <a:gd name="connsiteX1" fmla="*/ 1372723 w 1372723"/>
              <a:gd name="connsiteY1" fmla="*/ 564418 h 1372562"/>
              <a:gd name="connsiteX2" fmla="*/ 936531 w 1372723"/>
              <a:gd name="connsiteY2" fmla="*/ 25655 h 1372562"/>
              <a:gd name="connsiteX3" fmla="*/ 538826 w 1372723"/>
              <a:gd name="connsiteY3" fmla="*/ 0 h 1372562"/>
              <a:gd name="connsiteX4" fmla="*/ 38488 w 1372723"/>
              <a:gd name="connsiteY4" fmla="*/ 615729 h 1372562"/>
              <a:gd name="connsiteX5" fmla="*/ 0 w 1372723"/>
              <a:gd name="connsiteY5" fmla="*/ 1372562 h 13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723" h="1372562">
                <a:moveTo>
                  <a:pt x="1372723" y="1359734"/>
                </a:moveTo>
                <a:lnTo>
                  <a:pt x="1372723" y="564418"/>
                </a:lnTo>
                <a:lnTo>
                  <a:pt x="936531" y="25655"/>
                </a:lnTo>
                <a:lnTo>
                  <a:pt x="538826" y="0"/>
                </a:lnTo>
                <a:lnTo>
                  <a:pt x="38488" y="615729"/>
                </a:lnTo>
                <a:lnTo>
                  <a:pt x="0" y="1372562"/>
                </a:lnTo>
              </a:path>
            </a:pathLst>
          </a:custGeom>
          <a:ln w="63500">
            <a:solidFill>
              <a:srgbClr val="33CC3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552700" y="2189163"/>
            <a:ext cx="3976688" cy="3333750"/>
          </a:xfrm>
          <a:custGeom>
            <a:avLst/>
            <a:gdLst>
              <a:gd name="connsiteX0" fmla="*/ 3691005 w 3975437"/>
              <a:gd name="connsiteY0" fmla="*/ 3333910 h 3333910"/>
              <a:gd name="connsiteX1" fmla="*/ 3704234 w 3975437"/>
              <a:gd name="connsiteY1" fmla="*/ 2533507 h 3333910"/>
              <a:gd name="connsiteX2" fmla="*/ 3261049 w 3975437"/>
              <a:gd name="connsiteY2" fmla="*/ 1997700 h 3333910"/>
              <a:gd name="connsiteX3" fmla="*/ 3975437 w 3975437"/>
              <a:gd name="connsiteY3" fmla="*/ 1653725 h 3333910"/>
              <a:gd name="connsiteX4" fmla="*/ 3955593 w 3975437"/>
              <a:gd name="connsiteY4" fmla="*/ 1316365 h 3333910"/>
              <a:gd name="connsiteX5" fmla="*/ 3069223 w 3975437"/>
              <a:gd name="connsiteY5" fmla="*/ 1733104 h 3333910"/>
              <a:gd name="connsiteX6" fmla="*/ 3049378 w 3975437"/>
              <a:gd name="connsiteY6" fmla="*/ 1303135 h 3333910"/>
              <a:gd name="connsiteX7" fmla="*/ 0 w 3975437"/>
              <a:gd name="connsiteY7" fmla="*/ 0 h 33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5437" h="333391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ln w="571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16375" y="1112838"/>
            <a:ext cx="512762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ea typeface="ＭＳ Ｐゴシック" charset="0"/>
                <a:cs typeface="Gill Sans MT"/>
              </a:rPr>
              <a:t>load balancer: application-layer routing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ea typeface="ＭＳ Ｐゴシック" charset="0"/>
                <a:cs typeface="Gill Sans MT"/>
              </a:rPr>
              <a:t>receives external client requests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ea typeface="ＭＳ Ｐゴシック" charset="0"/>
                <a:cs typeface="Gill Sans MT"/>
              </a:rPr>
              <a:t>directs workload within data center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ea typeface="ＭＳ Ｐゴシック" charset="0"/>
                <a:cs typeface="Gill Sans MT"/>
              </a:rPr>
              <a:t>returns results to external client (hiding data center internals from client)</a:t>
            </a:r>
          </a:p>
        </p:txBody>
      </p:sp>
      <p:pic>
        <p:nvPicPr>
          <p:cNvPr id="113747" name="Picture 2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4" name="Group 1"/>
          <p:cNvGrpSpPr>
            <a:grpSpLocks/>
          </p:cNvGrpSpPr>
          <p:nvPr/>
        </p:nvGrpSpPr>
        <p:grpSpPr bwMode="auto">
          <a:xfrm>
            <a:off x="706438" y="3411538"/>
            <a:ext cx="7951787" cy="3033712"/>
            <a:chOff x="668088" y="1859772"/>
            <a:chExt cx="7950943" cy="3032546"/>
          </a:xfrm>
        </p:grpSpPr>
        <p:grpSp>
          <p:nvGrpSpPr>
            <p:cNvPr id="115718" name="Group 187"/>
            <p:cNvGrpSpPr>
              <a:grpSpLocks/>
            </p:cNvGrpSpPr>
            <p:nvPr/>
          </p:nvGrpSpPr>
          <p:grpSpPr bwMode="auto">
            <a:xfrm>
              <a:off x="1083832" y="1870528"/>
              <a:ext cx="1052512" cy="355600"/>
              <a:chOff x="4410" y="1365"/>
              <a:chExt cx="663" cy="224"/>
            </a:xfrm>
          </p:grpSpPr>
          <p:sp>
            <p:nvSpPr>
              <p:cNvPr id="52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3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4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5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6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115719" name="Group 187"/>
            <p:cNvGrpSpPr>
              <a:grpSpLocks/>
            </p:cNvGrpSpPr>
            <p:nvPr/>
          </p:nvGrpSpPr>
          <p:grpSpPr bwMode="auto">
            <a:xfrm>
              <a:off x="4247454" y="1859772"/>
              <a:ext cx="1052512" cy="355600"/>
              <a:chOff x="4410" y="1365"/>
              <a:chExt cx="663" cy="224"/>
            </a:xfrm>
          </p:grpSpPr>
          <p:sp>
            <p:nvSpPr>
              <p:cNvPr id="5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547" name="TextBox 546"/>
            <p:cNvSpPr txBox="1"/>
            <p:nvPr/>
          </p:nvSpPr>
          <p:spPr>
            <a:xfrm>
              <a:off x="7042811" y="3997312"/>
              <a:ext cx="1063512" cy="3078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</a:rPr>
                <a:t>Server racks</a:t>
              </a:r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7026938" y="3540288"/>
              <a:ext cx="1144466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</a:rPr>
                <a:t>TOR switches</a:t>
              </a: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7026938" y="1893096"/>
              <a:ext cx="1592093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</a:rPr>
                <a:t>Tier-1 switches</a:t>
              </a: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7025350" y="2730974"/>
              <a:ext cx="1592094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</a:rPr>
                <a:t>Tier-2 switches</a:t>
              </a:r>
            </a:p>
          </p:txBody>
        </p:sp>
        <p:grpSp>
          <p:nvGrpSpPr>
            <p:cNvPr id="115724" name="Group 24"/>
            <p:cNvGrpSpPr>
              <a:grpSpLocks/>
            </p:cNvGrpSpPr>
            <p:nvPr/>
          </p:nvGrpSpPr>
          <p:grpSpPr bwMode="auto">
            <a:xfrm>
              <a:off x="702813" y="2731140"/>
              <a:ext cx="1470209" cy="1869141"/>
              <a:chOff x="916173" y="4038600"/>
              <a:chExt cx="1470209" cy="1869141"/>
            </a:xfrm>
          </p:grpSpPr>
          <p:grpSp>
            <p:nvGrpSpPr>
              <p:cNvPr id="116502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70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1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2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3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74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04" name="Straight Connector 103"/>
              <p:cNvCxnSpPr/>
              <p:nvPr/>
            </p:nvCxnSpPr>
            <p:spPr>
              <a:xfrm flipH="1">
                <a:off x="1181453" y="4381202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70" idx="2"/>
              </p:cNvCxnSpPr>
              <p:nvPr/>
            </p:nvCxnSpPr>
            <p:spPr>
              <a:xfrm flipH="1">
                <a:off x="1486221" y="4390724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803687" y="4395485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endCxn id="775" idx="0"/>
              </p:cNvCxnSpPr>
              <p:nvPr/>
            </p:nvCxnSpPr>
            <p:spPr>
              <a:xfrm>
                <a:off x="1943372" y="4419288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507" name="Group 50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116685" name="Group 50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534" name="Rectangle 533"/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535" name="Straight Connector 534"/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6" name="Rectangle 535"/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537" name="Straight Connector 536"/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0" name="Rectangle 539"/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543" name="Straight Connector 542"/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713" name="Group 54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8" name="Straight Connector 577"/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9" name="Straight Connector 578"/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14" name="Group 54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6" name="Straight Connector 575"/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7" name="Straight Connector 576"/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15" name="Group 5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4" name="Straight Connector 573"/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5" name="Straight Connector 574"/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16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2" name="Straight Connector 571"/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3" name="Straight Connector 572"/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17" name="Group 5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1" name="Straight Connector 570"/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18" name="Group 5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19" name="Group 55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6" name="Straight Connector 565"/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7" name="Straight Connector 566"/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20" name="Group 55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4" name="Straight Connector 563"/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5" name="Straight Connector 564"/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21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2" name="Straight Connector 561"/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3" name="Straight Connector 562"/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22" name="Group 55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0" name="Straight Connector 559"/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1" name="Straight Connector 560"/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6686" name="Group 50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116687" name="Group 50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52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95810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52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20616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53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311" y="292218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53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543" y="2936282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53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348" y="293314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511" name="Straight Connector 510"/>
                  <p:cNvCxnSpPr/>
                  <p:nvPr/>
                </p:nvCxnSpPr>
                <p:spPr>
                  <a:xfrm flipH="1">
                    <a:off x="6997483" y="2125348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6875678" y="23039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6871985" y="23681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6871985" y="24449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6868295" y="250914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6864603" y="2570243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6864603" y="263760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>
                    <a:off x="6860913" y="270653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6868295" y="27754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6871985" y="28428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6871985" y="291174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6875678" y="297597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 flipH="1">
                    <a:off x="6875678" y="2131614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6508" name="Group 638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116627" name="Group 63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>
                    <a:off x="6510235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662" name="Straight Connector 661"/>
                  <p:cNvCxnSpPr/>
                  <p:nvPr/>
                </p:nvCxnSpPr>
                <p:spPr>
                  <a:xfrm flipV="1">
                    <a:off x="684750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4774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664" name="Straight Connector 663"/>
                  <p:cNvCxnSpPr/>
                  <p:nvPr/>
                </p:nvCxnSpPr>
                <p:spPr>
                  <a:xfrm flipV="1">
                    <a:off x="6396816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5" name="Rectangle 664"/>
                  <p:cNvSpPr/>
                  <p:nvPr/>
                </p:nvSpPr>
                <p:spPr>
                  <a:xfrm>
                    <a:off x="68176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>
                    <a:off x="6405771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 flipV="1">
                    <a:off x="6847508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655" name="Group 66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6" name="Straight Connector 695"/>
                    <p:cNvCxnSpPr/>
                    <p:nvPr/>
                  </p:nvCxnSpPr>
                  <p:spPr>
                    <a:xfrm flipV="1">
                      <a:off x="70292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 flipV="1">
                      <a:off x="65815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656" name="Group 66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 flipV="1">
                      <a:off x="7035684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 flipV="1">
                      <a:off x="6582008" y="293493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657" name="Group 66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2" name="Straight Connector 691"/>
                    <p:cNvCxnSpPr/>
                    <p:nvPr/>
                  </p:nvCxnSpPr>
                  <p:spPr>
                    <a:xfrm flipV="1">
                      <a:off x="7027208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Straight Connector 692"/>
                    <p:cNvCxnSpPr/>
                    <p:nvPr/>
                  </p:nvCxnSpPr>
                  <p:spPr>
                    <a:xfrm flipV="1">
                      <a:off x="6582488" y="293486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658" name="Group 67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flipV="1">
                      <a:off x="7027688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 flipV="1">
                      <a:off x="6582967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659" name="Group 67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8" name="Straight Connector 687"/>
                    <p:cNvCxnSpPr/>
                    <p:nvPr/>
                  </p:nvCxnSpPr>
                  <p:spPr>
                    <a:xfrm flipV="1">
                      <a:off x="7028167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 flipV="1">
                      <a:off x="6583447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660" name="Group 67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6" name="Straight Connector 685"/>
                    <p:cNvCxnSpPr/>
                    <p:nvPr/>
                  </p:nvCxnSpPr>
                  <p:spPr>
                    <a:xfrm flipV="1">
                      <a:off x="7028649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7" name="Straight Connector 686"/>
                    <p:cNvCxnSpPr/>
                    <p:nvPr/>
                  </p:nvCxnSpPr>
                  <p:spPr>
                    <a:xfrm flipV="1">
                      <a:off x="6589897" y="293935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661" name="Group 67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4" name="Straight Connector 683"/>
                    <p:cNvCxnSpPr/>
                    <p:nvPr/>
                  </p:nvCxnSpPr>
                  <p:spPr>
                    <a:xfrm flipV="1">
                      <a:off x="7029128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Straight Connector 684"/>
                    <p:cNvCxnSpPr/>
                    <p:nvPr/>
                  </p:nvCxnSpPr>
                  <p:spPr>
                    <a:xfrm flipV="1">
                      <a:off x="6581422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662" name="Group 67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2" name="Straight Connector 681"/>
                    <p:cNvCxnSpPr/>
                    <p:nvPr/>
                  </p:nvCxnSpPr>
                  <p:spPr>
                    <a:xfrm flipV="1">
                      <a:off x="7029607" y="2842092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3" name="Straight Connector 682"/>
                    <p:cNvCxnSpPr/>
                    <p:nvPr/>
                  </p:nvCxnSpPr>
                  <p:spPr>
                    <a:xfrm flipV="1">
                      <a:off x="6581901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663" name="Group 67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0" name="Straight Connector 679"/>
                    <p:cNvCxnSpPr/>
                    <p:nvPr/>
                  </p:nvCxnSpPr>
                  <p:spPr>
                    <a:xfrm flipV="1">
                      <a:off x="70271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1" name="Straight Connector 680"/>
                    <p:cNvCxnSpPr/>
                    <p:nvPr/>
                  </p:nvCxnSpPr>
                  <p:spPr>
                    <a:xfrm flipV="1">
                      <a:off x="6582382" y="293914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664" name="Group 67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78" name="Straight Connector 677"/>
                    <p:cNvCxnSpPr/>
                    <p:nvPr/>
                  </p:nvCxnSpPr>
                  <p:spPr>
                    <a:xfrm flipV="1">
                      <a:off x="7027584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/>
                    <p:cNvCxnSpPr/>
                    <p:nvPr/>
                  </p:nvCxnSpPr>
                  <p:spPr>
                    <a:xfrm flipV="1">
                      <a:off x="6582862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6628" name="Group 64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116629" name="Group 64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65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95812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65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20618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65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869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65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1098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66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906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643" name="Straight Connector 642"/>
                  <p:cNvCxnSpPr/>
                  <p:nvPr/>
                </p:nvCxnSpPr>
                <p:spPr>
                  <a:xfrm flipH="1">
                    <a:off x="6998041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876233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872543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872543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>
                    <a:off x="6868851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6865161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6865161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6861469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868851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872543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872543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876233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Straight Connector 654"/>
                  <p:cNvCxnSpPr/>
                  <p:nvPr/>
                </p:nvCxnSpPr>
                <p:spPr>
                  <a:xfrm flipH="1">
                    <a:off x="6876233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6509" name="Group 69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116569" name="Group 69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20" name="Rectangle 719"/>
                  <p:cNvSpPr/>
                  <p:nvPr/>
                </p:nvSpPr>
                <p:spPr>
                  <a:xfrm>
                    <a:off x="65096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21" name="Straight Connector 720"/>
                  <p:cNvCxnSpPr/>
                  <p:nvPr/>
                </p:nvCxnSpPr>
                <p:spPr>
                  <a:xfrm flipV="1">
                    <a:off x="6846909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2" name="Rectangle 721"/>
                  <p:cNvSpPr/>
                  <p:nvPr/>
                </p:nvSpPr>
                <p:spPr>
                  <a:xfrm>
                    <a:off x="64768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23" name="Straight Connector 722"/>
                  <p:cNvCxnSpPr/>
                  <p:nvPr/>
                </p:nvCxnSpPr>
                <p:spPr>
                  <a:xfrm flipV="1">
                    <a:off x="63962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4" name="Rectangle 723"/>
                  <p:cNvSpPr/>
                  <p:nvPr/>
                </p:nvSpPr>
                <p:spPr>
                  <a:xfrm>
                    <a:off x="68170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5" name="Rectangle 724"/>
                  <p:cNvSpPr/>
                  <p:nvPr/>
                </p:nvSpPr>
                <p:spPr>
                  <a:xfrm>
                    <a:off x="6405171" y="3157416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26" name="Straight Connector 725"/>
                  <p:cNvCxnSpPr/>
                  <p:nvPr/>
                </p:nvCxnSpPr>
                <p:spPr>
                  <a:xfrm flipV="1">
                    <a:off x="6846909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597" name="Group 72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5" name="Straight Connector 754"/>
                    <p:cNvCxnSpPr/>
                    <p:nvPr/>
                  </p:nvCxnSpPr>
                  <p:spPr>
                    <a:xfrm flipV="1">
                      <a:off x="70286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Straight Connector 755"/>
                    <p:cNvCxnSpPr/>
                    <p:nvPr/>
                  </p:nvCxnSpPr>
                  <p:spPr>
                    <a:xfrm flipV="1">
                      <a:off x="65809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598" name="Group 72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3" name="Straight Connector 752"/>
                    <p:cNvCxnSpPr/>
                    <p:nvPr/>
                  </p:nvCxnSpPr>
                  <p:spPr>
                    <a:xfrm flipV="1">
                      <a:off x="7029115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Straight Connector 753"/>
                    <p:cNvCxnSpPr/>
                    <p:nvPr/>
                  </p:nvCxnSpPr>
                  <p:spPr>
                    <a:xfrm flipV="1">
                      <a:off x="6581409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599" name="Group 72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1" name="Straight Connector 750"/>
                    <p:cNvCxnSpPr/>
                    <p:nvPr/>
                  </p:nvCxnSpPr>
                  <p:spPr>
                    <a:xfrm flipV="1">
                      <a:off x="7026610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Straight Connector 751"/>
                    <p:cNvCxnSpPr/>
                    <p:nvPr/>
                  </p:nvCxnSpPr>
                  <p:spPr>
                    <a:xfrm flipV="1">
                      <a:off x="6581888" y="293486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600" name="Group 72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9" name="Straight Connector 748"/>
                    <p:cNvCxnSpPr/>
                    <p:nvPr/>
                  </p:nvCxnSpPr>
                  <p:spPr>
                    <a:xfrm flipV="1">
                      <a:off x="70270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Straight Connector 749"/>
                    <p:cNvCxnSpPr/>
                    <p:nvPr/>
                  </p:nvCxnSpPr>
                  <p:spPr>
                    <a:xfrm flipV="1">
                      <a:off x="6582367" y="293479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601" name="Group 73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7" name="Straight Connector 746"/>
                    <p:cNvCxnSpPr/>
                    <p:nvPr/>
                  </p:nvCxnSpPr>
                  <p:spPr>
                    <a:xfrm flipV="1">
                      <a:off x="7027569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8" name="Straight Connector 747"/>
                    <p:cNvCxnSpPr/>
                    <p:nvPr/>
                  </p:nvCxnSpPr>
                  <p:spPr>
                    <a:xfrm flipV="1">
                      <a:off x="6582847" y="293472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602" name="Group 73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5" name="Straight Connector 744"/>
                    <p:cNvCxnSpPr/>
                    <p:nvPr/>
                  </p:nvCxnSpPr>
                  <p:spPr>
                    <a:xfrm flipV="1">
                      <a:off x="70280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6" name="Straight Connector 745"/>
                    <p:cNvCxnSpPr/>
                    <p:nvPr/>
                  </p:nvCxnSpPr>
                  <p:spPr>
                    <a:xfrm flipV="1">
                      <a:off x="6583328" y="293935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603" name="Group 73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3" name="Straight Connector 742"/>
                    <p:cNvCxnSpPr/>
                    <p:nvPr/>
                  </p:nvCxnSpPr>
                  <p:spPr>
                    <a:xfrm flipV="1">
                      <a:off x="70285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4" name="Straight Connector 743"/>
                    <p:cNvCxnSpPr/>
                    <p:nvPr/>
                  </p:nvCxnSpPr>
                  <p:spPr>
                    <a:xfrm flipV="1">
                      <a:off x="6580824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604" name="Group 73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1" name="Straight Connector 740"/>
                    <p:cNvCxnSpPr/>
                    <p:nvPr/>
                  </p:nvCxnSpPr>
                  <p:spPr>
                    <a:xfrm flipV="1">
                      <a:off x="70290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2" name="Straight Connector 741"/>
                    <p:cNvCxnSpPr/>
                    <p:nvPr/>
                  </p:nvCxnSpPr>
                  <p:spPr>
                    <a:xfrm flipV="1">
                      <a:off x="65813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605" name="Group 73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9" name="Straight Connector 738"/>
                    <p:cNvCxnSpPr/>
                    <p:nvPr/>
                  </p:nvCxnSpPr>
                  <p:spPr>
                    <a:xfrm flipV="1">
                      <a:off x="70265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0" name="Straight Connector 739"/>
                    <p:cNvCxnSpPr/>
                    <p:nvPr/>
                  </p:nvCxnSpPr>
                  <p:spPr>
                    <a:xfrm flipV="1">
                      <a:off x="6581785" y="293914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606" name="Group 73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7" name="Straight Connector 736"/>
                    <p:cNvCxnSpPr/>
                    <p:nvPr/>
                  </p:nvCxnSpPr>
                  <p:spPr>
                    <a:xfrm flipV="1">
                      <a:off x="7026985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8" name="Straight Connector 737"/>
                    <p:cNvCxnSpPr/>
                    <p:nvPr/>
                  </p:nvCxnSpPr>
                  <p:spPr>
                    <a:xfrm flipV="1">
                      <a:off x="6582264" y="293907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6570" name="Group 69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116571" name="Group 70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1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95812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1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20618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1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12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1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359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1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16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702" name="Straight Connector 701"/>
                  <p:cNvCxnSpPr/>
                  <p:nvPr/>
                </p:nvCxnSpPr>
                <p:spPr>
                  <a:xfrm flipH="1">
                    <a:off x="6997299" y="2125350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>
                    <a:off x="6875494" y="23039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/>
                  <p:cNvCxnSpPr/>
                  <p:nvPr/>
                </p:nvCxnSpPr>
                <p:spPr>
                  <a:xfrm>
                    <a:off x="6871802" y="236816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/>
                  <p:cNvCxnSpPr/>
                  <p:nvPr/>
                </p:nvCxnSpPr>
                <p:spPr>
                  <a:xfrm>
                    <a:off x="6871802" y="24449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>
                    <a:off x="6868112" y="25091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>
                    <a:off x="686442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>
                    <a:off x="6864420" y="263760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>
                    <a:off x="6860730" y="27065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>
                    <a:off x="6868112" y="277546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>
                    <a:off x="6871802" y="28428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>
                    <a:off x="6871802" y="29117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>
                    <a:off x="6875494" y="297597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Straight Connector 713"/>
                  <p:cNvCxnSpPr/>
                  <p:nvPr/>
                </p:nvCxnSpPr>
                <p:spPr>
                  <a:xfrm flipH="1">
                    <a:off x="6875494" y="2131616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6510" name="Group 756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116511" name="Group 75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79" name="Rectangle 778"/>
                  <p:cNvSpPr/>
                  <p:nvPr/>
                </p:nvSpPr>
                <p:spPr>
                  <a:xfrm>
                    <a:off x="65090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80" name="Straight Connector 779"/>
                  <p:cNvCxnSpPr/>
                  <p:nvPr/>
                </p:nvCxnSpPr>
                <p:spPr>
                  <a:xfrm flipV="1">
                    <a:off x="6846311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1" name="Rectangle 780"/>
                  <p:cNvSpPr/>
                  <p:nvPr/>
                </p:nvSpPr>
                <p:spPr>
                  <a:xfrm>
                    <a:off x="6476206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82" name="Straight Connector 781"/>
                  <p:cNvCxnSpPr/>
                  <p:nvPr/>
                </p:nvCxnSpPr>
                <p:spPr>
                  <a:xfrm flipV="1">
                    <a:off x="63956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3" name="Rectangle 782"/>
                  <p:cNvSpPr/>
                  <p:nvPr/>
                </p:nvSpPr>
                <p:spPr>
                  <a:xfrm>
                    <a:off x="6816464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4" name="Rectangle 783"/>
                  <p:cNvSpPr/>
                  <p:nvPr/>
                </p:nvSpPr>
                <p:spPr>
                  <a:xfrm>
                    <a:off x="6404573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785" name="Straight Connector 784"/>
                  <p:cNvCxnSpPr/>
                  <p:nvPr/>
                </p:nvCxnSpPr>
                <p:spPr>
                  <a:xfrm flipV="1">
                    <a:off x="6846311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539" name="Group 78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4" name="Straight Connector 813"/>
                    <p:cNvCxnSpPr/>
                    <p:nvPr/>
                  </p:nvCxnSpPr>
                  <p:spPr>
                    <a:xfrm flipV="1">
                      <a:off x="7028036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5" name="Straight Connector 814"/>
                    <p:cNvCxnSpPr/>
                    <p:nvPr/>
                  </p:nvCxnSpPr>
                  <p:spPr>
                    <a:xfrm flipV="1">
                      <a:off x="6574360" y="29381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540" name="Group 78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2" name="Straight Connector 811"/>
                    <p:cNvCxnSpPr/>
                    <p:nvPr/>
                  </p:nvCxnSpPr>
                  <p:spPr>
                    <a:xfrm flipV="1">
                      <a:off x="7028517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3" name="Straight Connector 812"/>
                    <p:cNvCxnSpPr/>
                    <p:nvPr/>
                  </p:nvCxnSpPr>
                  <p:spPr>
                    <a:xfrm flipV="1">
                      <a:off x="6580811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541" name="Group 78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0" name="Straight Connector 809"/>
                    <p:cNvCxnSpPr/>
                    <p:nvPr/>
                  </p:nvCxnSpPr>
                  <p:spPr>
                    <a:xfrm flipV="1">
                      <a:off x="7020041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/>
                    <p:cNvCxnSpPr/>
                    <p:nvPr/>
                  </p:nvCxnSpPr>
                  <p:spPr>
                    <a:xfrm flipV="1">
                      <a:off x="6581290" y="293486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542" name="Group 78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8" name="Straight Connector 807"/>
                    <p:cNvCxnSpPr/>
                    <p:nvPr/>
                  </p:nvCxnSpPr>
                  <p:spPr>
                    <a:xfrm flipV="1">
                      <a:off x="70264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/>
                    <p:cNvCxnSpPr/>
                    <p:nvPr/>
                  </p:nvCxnSpPr>
                  <p:spPr>
                    <a:xfrm flipV="1">
                      <a:off x="6581770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543" name="Group 78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6" name="Straight Connector 805"/>
                    <p:cNvCxnSpPr/>
                    <p:nvPr/>
                  </p:nvCxnSpPr>
                  <p:spPr>
                    <a:xfrm flipV="1">
                      <a:off x="7026970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7" name="Straight Connector 806"/>
                    <p:cNvCxnSpPr/>
                    <p:nvPr/>
                  </p:nvCxnSpPr>
                  <p:spPr>
                    <a:xfrm flipV="1">
                      <a:off x="6582249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544" name="Group 79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4" name="Straight Connector 803"/>
                    <p:cNvCxnSpPr/>
                    <p:nvPr/>
                  </p:nvCxnSpPr>
                  <p:spPr>
                    <a:xfrm flipV="1">
                      <a:off x="70274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Straight Connector 804"/>
                    <p:cNvCxnSpPr/>
                    <p:nvPr/>
                  </p:nvCxnSpPr>
                  <p:spPr>
                    <a:xfrm flipV="1">
                      <a:off x="6582730" y="293935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545" name="Group 79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2" name="Straight Connector 801"/>
                    <p:cNvCxnSpPr/>
                    <p:nvPr/>
                  </p:nvCxnSpPr>
                  <p:spPr>
                    <a:xfrm flipV="1">
                      <a:off x="70279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3" name="Straight Connector 802"/>
                    <p:cNvCxnSpPr/>
                    <p:nvPr/>
                  </p:nvCxnSpPr>
                  <p:spPr>
                    <a:xfrm flipV="1">
                      <a:off x="6574255" y="293928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546" name="Group 79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0" name="Straight Connector 799"/>
                    <p:cNvCxnSpPr/>
                    <p:nvPr/>
                  </p:nvCxnSpPr>
                  <p:spPr>
                    <a:xfrm flipV="1">
                      <a:off x="70284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Straight Connector 800"/>
                    <p:cNvCxnSpPr/>
                    <p:nvPr/>
                  </p:nvCxnSpPr>
                  <p:spPr>
                    <a:xfrm flipV="1">
                      <a:off x="65807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547" name="Group 79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8" name="Straight Connector 797"/>
                    <p:cNvCxnSpPr/>
                    <p:nvPr/>
                  </p:nvCxnSpPr>
                  <p:spPr>
                    <a:xfrm flipV="1">
                      <a:off x="7019938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/>
                    <p:cNvCxnSpPr/>
                    <p:nvPr/>
                  </p:nvCxnSpPr>
                  <p:spPr>
                    <a:xfrm flipV="1">
                      <a:off x="6581185" y="2939147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548" name="Group 79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6" name="Straight Connector 795"/>
                    <p:cNvCxnSpPr/>
                    <p:nvPr/>
                  </p:nvCxnSpPr>
                  <p:spPr>
                    <a:xfrm flipV="1">
                      <a:off x="7026387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Straight Connector 796"/>
                    <p:cNvCxnSpPr/>
                    <p:nvPr/>
                  </p:nvCxnSpPr>
                  <p:spPr>
                    <a:xfrm flipV="1">
                      <a:off x="6581664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6512" name="Group 75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116513" name="Group 75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7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95812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7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20618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7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38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7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617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77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42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761" name="Straight Connector 760"/>
                  <p:cNvCxnSpPr/>
                  <p:nvPr/>
                </p:nvCxnSpPr>
                <p:spPr>
                  <a:xfrm flipH="1">
                    <a:off x="6996560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>
                    <a:off x="6874752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>
                    <a:off x="6871062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>
                    <a:off x="6871062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>
                    <a:off x="6867370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>
                    <a:off x="686368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>
                    <a:off x="6863680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>
                    <a:off x="6859988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Straight Connector 768"/>
                  <p:cNvCxnSpPr/>
                  <p:nvPr/>
                </p:nvCxnSpPr>
                <p:spPr>
                  <a:xfrm>
                    <a:off x="6867370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Straight Connector 769"/>
                  <p:cNvCxnSpPr/>
                  <p:nvPr/>
                </p:nvCxnSpPr>
                <p:spPr>
                  <a:xfrm>
                    <a:off x="6871062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Straight Connector 770"/>
                  <p:cNvCxnSpPr/>
                  <p:nvPr/>
                </p:nvCxnSpPr>
                <p:spPr>
                  <a:xfrm>
                    <a:off x="6871062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>
                    <a:off x="6874752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flipH="1">
                    <a:off x="6874752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5725" name="Group 815"/>
            <p:cNvGrpSpPr>
              <a:grpSpLocks/>
            </p:cNvGrpSpPr>
            <p:nvPr/>
          </p:nvGrpSpPr>
          <p:grpSpPr bwMode="auto">
            <a:xfrm>
              <a:off x="2267009" y="2732231"/>
              <a:ext cx="1470209" cy="1869141"/>
              <a:chOff x="916173" y="4038600"/>
              <a:chExt cx="1470209" cy="1869141"/>
            </a:xfrm>
          </p:grpSpPr>
          <p:grpSp>
            <p:nvGrpSpPr>
              <p:cNvPr id="116256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0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8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6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60" name="Freeform 190"/>
                <p:cNvSpPr>
                  <a:spLocks/>
                </p:cNvSpPr>
                <p:nvPr/>
              </p:nvSpPr>
              <p:spPr bwMode="auto">
                <a:xfrm>
                  <a:off x="4907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61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9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62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6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818" name="Straight Connector 817"/>
              <p:cNvCxnSpPr/>
              <p:nvPr/>
            </p:nvCxnSpPr>
            <p:spPr>
              <a:xfrm flipH="1">
                <a:off x="1180779" y="4381699"/>
                <a:ext cx="357149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>
                <a:stCxn id="1058" idx="2"/>
              </p:cNvCxnSpPr>
              <p:nvPr/>
            </p:nvCxnSpPr>
            <p:spPr>
              <a:xfrm flipH="1">
                <a:off x="1485547" y="4391220"/>
                <a:ext cx="203178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804600" y="4395981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>
                <a:endCxn id="843" idx="0"/>
              </p:cNvCxnSpPr>
              <p:nvPr/>
            </p:nvCxnSpPr>
            <p:spPr>
              <a:xfrm>
                <a:off x="1944285" y="4419784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261" name="Group 821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116439" name="Group 99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21" name="Rectangle 1020"/>
                  <p:cNvSpPr/>
                  <p:nvPr/>
                </p:nvSpPr>
                <p:spPr>
                  <a:xfrm>
                    <a:off x="6508516" y="3062346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22" name="Straight Connector 1021"/>
                  <p:cNvCxnSpPr/>
                  <p:nvPr/>
                </p:nvCxnSpPr>
                <p:spPr>
                  <a:xfrm flipV="1">
                    <a:off x="6845790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3" name="Rectangle 1022"/>
                  <p:cNvSpPr/>
                  <p:nvPr/>
                </p:nvSpPr>
                <p:spPr>
                  <a:xfrm>
                    <a:off x="6475686" y="307174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24" name="Straight Connector 1023"/>
                  <p:cNvCxnSpPr/>
                  <p:nvPr/>
                </p:nvCxnSpPr>
                <p:spPr>
                  <a:xfrm flipV="1">
                    <a:off x="6395097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5" name="Rectangle 1024"/>
                  <p:cNvSpPr/>
                  <p:nvPr/>
                </p:nvSpPr>
                <p:spPr>
                  <a:xfrm>
                    <a:off x="6815943" y="37030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6" name="Rectangle 1025"/>
                  <p:cNvSpPr/>
                  <p:nvPr/>
                </p:nvSpPr>
                <p:spPr>
                  <a:xfrm>
                    <a:off x="6404052" y="3157905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27" name="Straight Connector 1026"/>
                  <p:cNvCxnSpPr/>
                  <p:nvPr/>
                </p:nvCxnSpPr>
                <p:spPr>
                  <a:xfrm flipV="1">
                    <a:off x="6845790" y="3804882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467" name="Group 102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6" name="Straight Connector 1055"/>
                    <p:cNvCxnSpPr/>
                    <p:nvPr/>
                  </p:nvCxnSpPr>
                  <p:spPr>
                    <a:xfrm flipV="1">
                      <a:off x="7027515" y="284620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7" name="Straight Connector 1056"/>
                    <p:cNvCxnSpPr/>
                    <p:nvPr/>
                  </p:nvCxnSpPr>
                  <p:spPr>
                    <a:xfrm flipV="1">
                      <a:off x="6573839" y="293862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68" name="Group 102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4" name="Straight Connector 1053"/>
                    <p:cNvCxnSpPr/>
                    <p:nvPr/>
                  </p:nvCxnSpPr>
                  <p:spPr>
                    <a:xfrm flipV="1">
                      <a:off x="7027996" y="284613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5" name="Straight Connector 1054"/>
                    <p:cNvCxnSpPr/>
                    <p:nvPr/>
                  </p:nvCxnSpPr>
                  <p:spPr>
                    <a:xfrm flipV="1">
                      <a:off x="6574320" y="293855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69" name="Group 102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2" name="Straight Connector 1051"/>
                    <p:cNvCxnSpPr/>
                    <p:nvPr/>
                  </p:nvCxnSpPr>
                  <p:spPr>
                    <a:xfrm flipV="1">
                      <a:off x="7019520" y="284606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3" name="Straight Connector 1052"/>
                    <p:cNvCxnSpPr/>
                    <p:nvPr/>
                  </p:nvCxnSpPr>
                  <p:spPr>
                    <a:xfrm flipV="1">
                      <a:off x="6580769" y="293848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70" name="Group 103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0" name="Straight Connector 1049"/>
                    <p:cNvCxnSpPr/>
                    <p:nvPr/>
                  </p:nvCxnSpPr>
                  <p:spPr>
                    <a:xfrm flipV="1">
                      <a:off x="7020000" y="284599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1" name="Straight Connector 1050"/>
                    <p:cNvCxnSpPr/>
                    <p:nvPr/>
                  </p:nvCxnSpPr>
                  <p:spPr>
                    <a:xfrm flipV="1">
                      <a:off x="6581249" y="293841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71" name="Group 103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8" name="Straight Connector 1047"/>
                    <p:cNvCxnSpPr/>
                    <p:nvPr/>
                  </p:nvCxnSpPr>
                  <p:spPr>
                    <a:xfrm flipV="1">
                      <a:off x="7026449" y="284592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9" name="Straight Connector 1048"/>
                    <p:cNvCxnSpPr/>
                    <p:nvPr/>
                  </p:nvCxnSpPr>
                  <p:spPr>
                    <a:xfrm flipV="1">
                      <a:off x="6581728" y="293834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72" name="Group 103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6" name="Straight Connector 1045"/>
                    <p:cNvCxnSpPr/>
                    <p:nvPr/>
                  </p:nvCxnSpPr>
                  <p:spPr>
                    <a:xfrm flipV="1">
                      <a:off x="7026930" y="284585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7" name="Straight Connector 1046"/>
                    <p:cNvCxnSpPr/>
                    <p:nvPr/>
                  </p:nvCxnSpPr>
                  <p:spPr>
                    <a:xfrm flipV="1">
                      <a:off x="6582209" y="294297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73" name="Group 103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4" name="Straight Connector 1043"/>
                    <p:cNvCxnSpPr/>
                    <p:nvPr/>
                  </p:nvCxnSpPr>
                  <p:spPr>
                    <a:xfrm flipV="1">
                      <a:off x="7027410" y="284578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5" name="Straight Connector 1044"/>
                    <p:cNvCxnSpPr/>
                    <p:nvPr/>
                  </p:nvCxnSpPr>
                  <p:spPr>
                    <a:xfrm flipV="1">
                      <a:off x="6573734" y="294290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74" name="Group 103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2" name="Straight Connector 1041"/>
                    <p:cNvCxnSpPr/>
                    <p:nvPr/>
                  </p:nvCxnSpPr>
                  <p:spPr>
                    <a:xfrm flipV="1">
                      <a:off x="7027889" y="2845713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3" name="Straight Connector 1042"/>
                    <p:cNvCxnSpPr/>
                    <p:nvPr/>
                  </p:nvCxnSpPr>
                  <p:spPr>
                    <a:xfrm flipV="1">
                      <a:off x="6574213" y="29428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75" name="Group 103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0" name="Straight Connector 1039"/>
                    <p:cNvCxnSpPr/>
                    <p:nvPr/>
                  </p:nvCxnSpPr>
                  <p:spPr>
                    <a:xfrm flipV="1">
                      <a:off x="7019417" y="285034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1" name="Straight Connector 1040"/>
                    <p:cNvCxnSpPr/>
                    <p:nvPr/>
                  </p:nvCxnSpPr>
                  <p:spPr>
                    <a:xfrm flipV="1">
                      <a:off x="6580664" y="293963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76" name="Group 103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38" name="Straight Connector 1037"/>
                    <p:cNvCxnSpPr/>
                    <p:nvPr/>
                  </p:nvCxnSpPr>
                  <p:spPr>
                    <a:xfrm flipV="1">
                      <a:off x="7019897" y="28502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9" name="Straight Connector 1038"/>
                    <p:cNvCxnSpPr/>
                    <p:nvPr/>
                  </p:nvCxnSpPr>
                  <p:spPr>
                    <a:xfrm flipV="1">
                      <a:off x="6581143" y="2939566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6440" name="Group 100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116441" name="Group 100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1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96300"/>
                      <a:ext cx="549972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1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21107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1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7743" y="292267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1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973" y="2936772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2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0780" y="293363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003" name="Straight Connector 1002"/>
                  <p:cNvCxnSpPr/>
                  <p:nvPr/>
                </p:nvCxnSpPr>
                <p:spPr>
                  <a:xfrm flipH="1">
                    <a:off x="6995916" y="2125837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4" name="Straight Connector 1003"/>
                  <p:cNvCxnSpPr/>
                  <p:nvPr/>
                </p:nvCxnSpPr>
                <p:spPr>
                  <a:xfrm>
                    <a:off x="6874108" y="23044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5" name="Straight Connector 1004"/>
                  <p:cNvCxnSpPr/>
                  <p:nvPr/>
                </p:nvCxnSpPr>
                <p:spPr>
                  <a:xfrm>
                    <a:off x="6870418" y="23686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6" name="Straight Connector 1005"/>
                  <p:cNvCxnSpPr/>
                  <p:nvPr/>
                </p:nvCxnSpPr>
                <p:spPr>
                  <a:xfrm>
                    <a:off x="6870418" y="244541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7" name="Straight Connector 1006"/>
                  <p:cNvCxnSpPr/>
                  <p:nvPr/>
                </p:nvCxnSpPr>
                <p:spPr>
                  <a:xfrm>
                    <a:off x="6866726" y="25096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Straight Connector 1007"/>
                  <p:cNvCxnSpPr/>
                  <p:nvPr/>
                </p:nvCxnSpPr>
                <p:spPr>
                  <a:xfrm>
                    <a:off x="6863036" y="257073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9" name="Straight Connector 1008"/>
                  <p:cNvCxnSpPr/>
                  <p:nvPr/>
                </p:nvCxnSpPr>
                <p:spPr>
                  <a:xfrm>
                    <a:off x="6863036" y="263809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0" name="Straight Connector 1009"/>
                  <p:cNvCxnSpPr/>
                  <p:nvPr/>
                </p:nvCxnSpPr>
                <p:spPr>
                  <a:xfrm>
                    <a:off x="6859344" y="27070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1" name="Straight Connector 1010"/>
                  <p:cNvCxnSpPr/>
                  <p:nvPr/>
                </p:nvCxnSpPr>
                <p:spPr>
                  <a:xfrm>
                    <a:off x="6866726" y="27759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Straight Connector 1011"/>
                  <p:cNvCxnSpPr/>
                  <p:nvPr/>
                </p:nvCxnSpPr>
                <p:spPr>
                  <a:xfrm>
                    <a:off x="6870418" y="28433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Straight Connector 1012"/>
                  <p:cNvCxnSpPr/>
                  <p:nvPr/>
                </p:nvCxnSpPr>
                <p:spPr>
                  <a:xfrm>
                    <a:off x="6870418" y="29122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4" name="Straight Connector 1013"/>
                  <p:cNvCxnSpPr/>
                  <p:nvPr/>
                </p:nvCxnSpPr>
                <p:spPr>
                  <a:xfrm>
                    <a:off x="6874108" y="297646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Straight Connector 1014"/>
                  <p:cNvCxnSpPr/>
                  <p:nvPr/>
                </p:nvCxnSpPr>
                <p:spPr>
                  <a:xfrm flipH="1">
                    <a:off x="6874108" y="213210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6262" name="Group 822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116381" name="Group 941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63" name="Rectangle 962"/>
                  <p:cNvSpPr/>
                  <p:nvPr/>
                </p:nvSpPr>
                <p:spPr>
                  <a:xfrm>
                    <a:off x="6508968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64" name="Straight Connector 963"/>
                  <p:cNvCxnSpPr/>
                  <p:nvPr/>
                </p:nvCxnSpPr>
                <p:spPr>
                  <a:xfrm flipV="1">
                    <a:off x="684623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476135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66" name="Straight Connector 965"/>
                  <p:cNvCxnSpPr/>
                  <p:nvPr/>
                </p:nvCxnSpPr>
                <p:spPr>
                  <a:xfrm flipV="1">
                    <a:off x="63955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7" name="Rectangle 966"/>
                  <p:cNvSpPr/>
                  <p:nvPr/>
                </p:nvSpPr>
                <p:spPr>
                  <a:xfrm>
                    <a:off x="6816392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8" name="Rectangle 967"/>
                  <p:cNvSpPr/>
                  <p:nvPr/>
                </p:nvSpPr>
                <p:spPr>
                  <a:xfrm>
                    <a:off x="6404502" y="3157907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69" name="Straight Connector 968"/>
                  <p:cNvCxnSpPr/>
                  <p:nvPr/>
                </p:nvCxnSpPr>
                <p:spPr>
                  <a:xfrm flipV="1">
                    <a:off x="6846239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409" name="Group 969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8" name="Straight Connector 997"/>
                    <p:cNvCxnSpPr/>
                    <p:nvPr/>
                  </p:nvCxnSpPr>
                  <p:spPr>
                    <a:xfrm flipV="1">
                      <a:off x="7027964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9" name="Straight Connector 998"/>
                    <p:cNvCxnSpPr/>
                    <p:nvPr/>
                  </p:nvCxnSpPr>
                  <p:spPr>
                    <a:xfrm flipV="1">
                      <a:off x="6574288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10" name="Group 970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6" name="Straight Connector 995"/>
                    <p:cNvCxnSpPr/>
                    <p:nvPr/>
                  </p:nvCxnSpPr>
                  <p:spPr>
                    <a:xfrm flipV="1">
                      <a:off x="7028445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7" name="Straight Connector 996"/>
                    <p:cNvCxnSpPr/>
                    <p:nvPr/>
                  </p:nvCxnSpPr>
                  <p:spPr>
                    <a:xfrm flipV="1">
                      <a:off x="6580739" y="293855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11" name="Group 971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4" name="Straight Connector 993"/>
                    <p:cNvCxnSpPr/>
                    <p:nvPr/>
                  </p:nvCxnSpPr>
                  <p:spPr>
                    <a:xfrm flipV="1">
                      <a:off x="7019972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5" name="Straight Connector 994"/>
                    <p:cNvCxnSpPr/>
                    <p:nvPr/>
                  </p:nvCxnSpPr>
                  <p:spPr>
                    <a:xfrm flipV="1">
                      <a:off x="6581219" y="2938489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12" name="Group 972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2" name="Straight Connector 991"/>
                    <p:cNvCxnSpPr/>
                    <p:nvPr/>
                  </p:nvCxnSpPr>
                  <p:spPr>
                    <a:xfrm flipV="1">
                      <a:off x="7026421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3" name="Straight Connector 992"/>
                    <p:cNvCxnSpPr/>
                    <p:nvPr/>
                  </p:nvCxnSpPr>
                  <p:spPr>
                    <a:xfrm flipV="1">
                      <a:off x="6581698" y="293841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13" name="Group 973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0" name="Straight Connector 989"/>
                    <p:cNvCxnSpPr/>
                    <p:nvPr/>
                  </p:nvCxnSpPr>
                  <p:spPr>
                    <a:xfrm flipV="1">
                      <a:off x="7026900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1" name="Straight Connector 990"/>
                    <p:cNvCxnSpPr/>
                    <p:nvPr/>
                  </p:nvCxnSpPr>
                  <p:spPr>
                    <a:xfrm flipV="1">
                      <a:off x="6582177" y="293835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14" name="Group 974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8" name="Straight Connector 987"/>
                    <p:cNvCxnSpPr/>
                    <p:nvPr/>
                  </p:nvCxnSpPr>
                  <p:spPr>
                    <a:xfrm flipV="1">
                      <a:off x="7027381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9" name="Straight Connector 988"/>
                    <p:cNvCxnSpPr/>
                    <p:nvPr/>
                  </p:nvCxnSpPr>
                  <p:spPr>
                    <a:xfrm flipV="1">
                      <a:off x="6582659" y="294297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15" name="Group 97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6" name="Straight Connector 985"/>
                    <p:cNvCxnSpPr/>
                    <p:nvPr/>
                  </p:nvCxnSpPr>
                  <p:spPr>
                    <a:xfrm flipV="1">
                      <a:off x="7027861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7" name="Straight Connector 986"/>
                    <p:cNvCxnSpPr/>
                    <p:nvPr/>
                  </p:nvCxnSpPr>
                  <p:spPr>
                    <a:xfrm flipV="1">
                      <a:off x="6574185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16" name="Group 97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4" name="Straight Connector 983"/>
                    <p:cNvCxnSpPr/>
                    <p:nvPr/>
                  </p:nvCxnSpPr>
                  <p:spPr>
                    <a:xfrm flipV="1">
                      <a:off x="7028340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5" name="Straight Connector 984"/>
                    <p:cNvCxnSpPr/>
                    <p:nvPr/>
                  </p:nvCxnSpPr>
                  <p:spPr>
                    <a:xfrm flipV="1">
                      <a:off x="6580634" y="294284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17" name="Group 97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2" name="Straight Connector 981"/>
                    <p:cNvCxnSpPr/>
                    <p:nvPr/>
                  </p:nvCxnSpPr>
                  <p:spPr>
                    <a:xfrm flipV="1">
                      <a:off x="7019866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3" name="Straight Connector 982"/>
                    <p:cNvCxnSpPr/>
                    <p:nvPr/>
                  </p:nvCxnSpPr>
                  <p:spPr>
                    <a:xfrm flipV="1">
                      <a:off x="6581115" y="293963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418" name="Group 97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0" name="Straight Connector 979"/>
                    <p:cNvCxnSpPr/>
                    <p:nvPr/>
                  </p:nvCxnSpPr>
                  <p:spPr>
                    <a:xfrm flipV="1">
                      <a:off x="7026315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1" name="Straight Connector 980"/>
                    <p:cNvCxnSpPr/>
                    <p:nvPr/>
                  </p:nvCxnSpPr>
                  <p:spPr>
                    <a:xfrm flipV="1">
                      <a:off x="6581595" y="293956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6382" name="Group 942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116383" name="Group 943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58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96302"/>
                      <a:ext cx="54997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59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21109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6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299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6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531" y="2936774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62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336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945" name="Straight Connector 944"/>
                  <p:cNvCxnSpPr/>
                  <p:nvPr/>
                </p:nvCxnSpPr>
                <p:spPr>
                  <a:xfrm flipH="1">
                    <a:off x="6996471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/>
                  <p:cNvCxnSpPr/>
                  <p:nvPr/>
                </p:nvCxnSpPr>
                <p:spPr>
                  <a:xfrm>
                    <a:off x="6874666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/>
                  <p:cNvCxnSpPr/>
                  <p:nvPr/>
                </p:nvCxnSpPr>
                <p:spPr>
                  <a:xfrm>
                    <a:off x="6870974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>
                    <a:off x="6870974" y="24454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9" name="Straight Connector 948"/>
                  <p:cNvCxnSpPr/>
                  <p:nvPr/>
                </p:nvCxnSpPr>
                <p:spPr>
                  <a:xfrm>
                    <a:off x="6867284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0" name="Straight Connector 949"/>
                  <p:cNvCxnSpPr/>
                  <p:nvPr/>
                </p:nvCxnSpPr>
                <p:spPr>
                  <a:xfrm>
                    <a:off x="6863592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/>
                  <p:cNvCxnSpPr/>
                  <p:nvPr/>
                </p:nvCxnSpPr>
                <p:spPr>
                  <a:xfrm>
                    <a:off x="6863592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2" name="Straight Connector 951"/>
                  <p:cNvCxnSpPr/>
                  <p:nvPr/>
                </p:nvCxnSpPr>
                <p:spPr>
                  <a:xfrm>
                    <a:off x="6859902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3" name="Straight Connector 952"/>
                  <p:cNvCxnSpPr/>
                  <p:nvPr/>
                </p:nvCxnSpPr>
                <p:spPr>
                  <a:xfrm>
                    <a:off x="6867284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4" name="Straight Connector 953"/>
                  <p:cNvCxnSpPr/>
                  <p:nvPr/>
                </p:nvCxnSpPr>
                <p:spPr>
                  <a:xfrm>
                    <a:off x="6870974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5" name="Straight Connector 954"/>
                  <p:cNvCxnSpPr/>
                  <p:nvPr/>
                </p:nvCxnSpPr>
                <p:spPr>
                  <a:xfrm>
                    <a:off x="6870974" y="29122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6" name="Straight Connector 955"/>
                  <p:cNvCxnSpPr/>
                  <p:nvPr/>
                </p:nvCxnSpPr>
                <p:spPr>
                  <a:xfrm>
                    <a:off x="6874666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7" name="Straight Connector 956"/>
                  <p:cNvCxnSpPr/>
                  <p:nvPr/>
                </p:nvCxnSpPr>
                <p:spPr>
                  <a:xfrm flipH="1">
                    <a:off x="6874666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6263" name="Group 823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116323" name="Group 88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05" name="Rectangle 904"/>
                  <p:cNvSpPr/>
                  <p:nvPr/>
                </p:nvSpPr>
                <p:spPr>
                  <a:xfrm>
                    <a:off x="6508368" y="3062348"/>
                    <a:ext cx="456662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06" name="Straight Connector 905"/>
                  <p:cNvCxnSpPr/>
                  <p:nvPr/>
                </p:nvCxnSpPr>
                <p:spPr>
                  <a:xfrm flipV="1">
                    <a:off x="6848625" y="3062348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7" name="Rectangle 906"/>
                  <p:cNvSpPr/>
                  <p:nvPr/>
                </p:nvSpPr>
                <p:spPr>
                  <a:xfrm>
                    <a:off x="6475537" y="3071747"/>
                    <a:ext cx="13431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08" name="Straight Connector 907"/>
                  <p:cNvCxnSpPr/>
                  <p:nvPr/>
                </p:nvCxnSpPr>
                <p:spPr>
                  <a:xfrm flipV="1">
                    <a:off x="63949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815794" y="3703060"/>
                    <a:ext cx="14028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403904" y="3157907"/>
                    <a:ext cx="447707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911" name="Straight Connector 910"/>
                  <p:cNvCxnSpPr/>
                  <p:nvPr/>
                </p:nvCxnSpPr>
                <p:spPr>
                  <a:xfrm flipV="1">
                    <a:off x="6848625" y="3804884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351" name="Group 91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40" name="Straight Connector 939"/>
                    <p:cNvCxnSpPr/>
                    <p:nvPr/>
                  </p:nvCxnSpPr>
                  <p:spPr>
                    <a:xfrm flipV="1">
                      <a:off x="7036319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1" name="Straight Connector 940"/>
                    <p:cNvCxnSpPr/>
                    <p:nvPr/>
                  </p:nvCxnSpPr>
                  <p:spPr>
                    <a:xfrm flipV="1">
                      <a:off x="6573691" y="2938628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352" name="Group 91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8" name="Straight Connector 937"/>
                    <p:cNvCxnSpPr/>
                    <p:nvPr/>
                  </p:nvCxnSpPr>
                  <p:spPr>
                    <a:xfrm flipV="1">
                      <a:off x="7036801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9" name="Straight Connector 938"/>
                    <p:cNvCxnSpPr/>
                    <p:nvPr/>
                  </p:nvCxnSpPr>
                  <p:spPr>
                    <a:xfrm flipV="1">
                      <a:off x="6574172" y="2938559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353" name="Group 91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6" name="Straight Connector 935"/>
                    <p:cNvCxnSpPr/>
                    <p:nvPr/>
                  </p:nvCxnSpPr>
                  <p:spPr>
                    <a:xfrm flipV="1">
                      <a:off x="70283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7" name="Straight Connector 936"/>
                    <p:cNvCxnSpPr/>
                    <p:nvPr/>
                  </p:nvCxnSpPr>
                  <p:spPr>
                    <a:xfrm flipV="1">
                      <a:off x="6580621" y="293848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354" name="Group 91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4" name="Straight Connector 933"/>
                    <p:cNvCxnSpPr/>
                    <p:nvPr/>
                  </p:nvCxnSpPr>
                  <p:spPr>
                    <a:xfrm flipV="1">
                      <a:off x="7028806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5" name="Straight Connector 934"/>
                    <p:cNvCxnSpPr/>
                    <p:nvPr/>
                  </p:nvCxnSpPr>
                  <p:spPr>
                    <a:xfrm flipV="1">
                      <a:off x="6581100" y="293841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355" name="Group 91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2" name="Straight Connector 931"/>
                    <p:cNvCxnSpPr/>
                    <p:nvPr/>
                  </p:nvCxnSpPr>
                  <p:spPr>
                    <a:xfrm flipV="1">
                      <a:off x="7029286" y="2845924"/>
                      <a:ext cx="119388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3" name="Straight Connector 932"/>
                    <p:cNvCxnSpPr/>
                    <p:nvPr/>
                  </p:nvCxnSpPr>
                  <p:spPr>
                    <a:xfrm flipV="1">
                      <a:off x="6581580" y="293835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356" name="Group 91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0" name="Straight Connector 929"/>
                    <p:cNvCxnSpPr/>
                    <p:nvPr/>
                  </p:nvCxnSpPr>
                  <p:spPr>
                    <a:xfrm flipV="1">
                      <a:off x="7035737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1" name="Straight Connector 930"/>
                    <p:cNvCxnSpPr/>
                    <p:nvPr/>
                  </p:nvCxnSpPr>
                  <p:spPr>
                    <a:xfrm flipV="1">
                      <a:off x="6582061" y="294297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357" name="Group 91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8" name="Straight Connector 927"/>
                    <p:cNvCxnSpPr/>
                    <p:nvPr/>
                  </p:nvCxnSpPr>
                  <p:spPr>
                    <a:xfrm flipV="1">
                      <a:off x="70362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9" name="Straight Connector 928"/>
                    <p:cNvCxnSpPr/>
                    <p:nvPr/>
                  </p:nvCxnSpPr>
                  <p:spPr>
                    <a:xfrm flipV="1">
                      <a:off x="6573585" y="2942909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358" name="Group 91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6" name="Straight Connector 925"/>
                    <p:cNvCxnSpPr/>
                    <p:nvPr/>
                  </p:nvCxnSpPr>
                  <p:spPr>
                    <a:xfrm flipV="1">
                      <a:off x="7036695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7" name="Straight Connector 926"/>
                    <p:cNvCxnSpPr/>
                    <p:nvPr/>
                  </p:nvCxnSpPr>
                  <p:spPr>
                    <a:xfrm flipV="1">
                      <a:off x="6574065" y="2942840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359" name="Group 91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4" name="Straight Connector 923"/>
                    <p:cNvCxnSpPr/>
                    <p:nvPr/>
                  </p:nvCxnSpPr>
                  <p:spPr>
                    <a:xfrm flipV="1">
                      <a:off x="7028222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5" name="Straight Connector 924"/>
                    <p:cNvCxnSpPr/>
                    <p:nvPr/>
                  </p:nvCxnSpPr>
                  <p:spPr>
                    <a:xfrm flipV="1">
                      <a:off x="6574546" y="293963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360" name="Group 92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2" name="Straight Connector 921"/>
                    <p:cNvCxnSpPr/>
                    <p:nvPr/>
                  </p:nvCxnSpPr>
                  <p:spPr>
                    <a:xfrm flipV="1">
                      <a:off x="7028701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3" name="Straight Connector 922"/>
                    <p:cNvCxnSpPr/>
                    <p:nvPr/>
                  </p:nvCxnSpPr>
                  <p:spPr>
                    <a:xfrm flipV="1">
                      <a:off x="6580995" y="293956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6324" name="Group 88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116325" name="Group 88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0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96302"/>
                      <a:ext cx="55366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0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21109"/>
                      <a:ext cx="67916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0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25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0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789" y="2936774"/>
                      <a:ext cx="527828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90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4287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887" name="Straight Connector 886"/>
                  <p:cNvCxnSpPr/>
                  <p:nvPr/>
                </p:nvCxnSpPr>
                <p:spPr>
                  <a:xfrm flipH="1">
                    <a:off x="7006804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/>
                  <p:cNvCxnSpPr/>
                  <p:nvPr/>
                </p:nvCxnSpPr>
                <p:spPr>
                  <a:xfrm>
                    <a:off x="6884999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Straight Connector 888"/>
                  <p:cNvCxnSpPr/>
                  <p:nvPr/>
                </p:nvCxnSpPr>
                <p:spPr>
                  <a:xfrm>
                    <a:off x="6881307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Straight Connector 889"/>
                  <p:cNvCxnSpPr/>
                  <p:nvPr/>
                </p:nvCxnSpPr>
                <p:spPr>
                  <a:xfrm>
                    <a:off x="6877617" y="244541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/>
                  <p:cNvCxnSpPr/>
                  <p:nvPr/>
                </p:nvCxnSpPr>
                <p:spPr>
                  <a:xfrm>
                    <a:off x="6877617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/>
                  <p:cNvCxnSpPr/>
                  <p:nvPr/>
                </p:nvCxnSpPr>
                <p:spPr>
                  <a:xfrm>
                    <a:off x="6873925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/>
                  <p:cNvCxnSpPr/>
                  <p:nvPr/>
                </p:nvCxnSpPr>
                <p:spPr>
                  <a:xfrm>
                    <a:off x="6873925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Straight Connector 893"/>
                  <p:cNvCxnSpPr/>
                  <p:nvPr/>
                </p:nvCxnSpPr>
                <p:spPr>
                  <a:xfrm>
                    <a:off x="6870235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/>
                  <p:cNvCxnSpPr/>
                  <p:nvPr/>
                </p:nvCxnSpPr>
                <p:spPr>
                  <a:xfrm>
                    <a:off x="6877617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>
                    <a:off x="6881307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Straight Connector 896"/>
                  <p:cNvCxnSpPr/>
                  <p:nvPr/>
                </p:nvCxnSpPr>
                <p:spPr>
                  <a:xfrm>
                    <a:off x="6877617" y="2912238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Straight Connector 897"/>
                  <p:cNvCxnSpPr/>
                  <p:nvPr/>
                </p:nvCxnSpPr>
                <p:spPr>
                  <a:xfrm>
                    <a:off x="6884999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Straight Connector 898"/>
                  <p:cNvCxnSpPr/>
                  <p:nvPr/>
                </p:nvCxnSpPr>
                <p:spPr>
                  <a:xfrm flipH="1">
                    <a:off x="6884999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6264" name="Group 824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116265" name="Group 82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847" name="Rectangle 846"/>
                  <p:cNvSpPr/>
                  <p:nvPr/>
                </p:nvSpPr>
                <p:spPr>
                  <a:xfrm>
                    <a:off x="6510754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848" name="Straight Connector 847"/>
                  <p:cNvCxnSpPr/>
                  <p:nvPr/>
                </p:nvCxnSpPr>
                <p:spPr>
                  <a:xfrm flipV="1">
                    <a:off x="6848027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9" name="Rectangle 848"/>
                  <p:cNvSpPr/>
                  <p:nvPr/>
                </p:nvSpPr>
                <p:spPr>
                  <a:xfrm>
                    <a:off x="6477923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850" name="Straight Connector 849"/>
                  <p:cNvCxnSpPr/>
                  <p:nvPr/>
                </p:nvCxnSpPr>
                <p:spPr>
                  <a:xfrm flipV="1">
                    <a:off x="6397335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1" name="Rectangle 850"/>
                  <p:cNvSpPr/>
                  <p:nvPr/>
                </p:nvSpPr>
                <p:spPr>
                  <a:xfrm>
                    <a:off x="6818180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52" name="Rectangle 851"/>
                  <p:cNvSpPr/>
                  <p:nvPr/>
                </p:nvSpPr>
                <p:spPr>
                  <a:xfrm>
                    <a:off x="6406290" y="3157907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853" name="Straight Connector 852"/>
                  <p:cNvCxnSpPr/>
                  <p:nvPr/>
                </p:nvCxnSpPr>
                <p:spPr>
                  <a:xfrm flipV="1">
                    <a:off x="6848027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293" name="Group 85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2" name="Straight Connector 881"/>
                    <p:cNvCxnSpPr/>
                    <p:nvPr/>
                  </p:nvCxnSpPr>
                  <p:spPr>
                    <a:xfrm flipV="1">
                      <a:off x="7035722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3" name="Straight Connector 882"/>
                    <p:cNvCxnSpPr/>
                    <p:nvPr/>
                  </p:nvCxnSpPr>
                  <p:spPr>
                    <a:xfrm flipV="1">
                      <a:off x="6582046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294" name="Group 85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0" name="Straight Connector 879"/>
                    <p:cNvCxnSpPr/>
                    <p:nvPr/>
                  </p:nvCxnSpPr>
                  <p:spPr>
                    <a:xfrm flipV="1">
                      <a:off x="7036203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1" name="Straight Connector 880"/>
                    <p:cNvCxnSpPr/>
                    <p:nvPr/>
                  </p:nvCxnSpPr>
                  <p:spPr>
                    <a:xfrm flipV="1">
                      <a:off x="6582527" y="293855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295" name="Group 85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8" name="Straight Connector 877"/>
                    <p:cNvCxnSpPr/>
                    <p:nvPr/>
                  </p:nvCxnSpPr>
                  <p:spPr>
                    <a:xfrm flipV="1">
                      <a:off x="70277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Straight Connector 878"/>
                    <p:cNvCxnSpPr/>
                    <p:nvPr/>
                  </p:nvCxnSpPr>
                  <p:spPr>
                    <a:xfrm flipV="1">
                      <a:off x="6583007" y="293848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296" name="Group 85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6" name="Straight Connector 875"/>
                    <p:cNvCxnSpPr/>
                    <p:nvPr/>
                  </p:nvCxnSpPr>
                  <p:spPr>
                    <a:xfrm flipV="1">
                      <a:off x="7028207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7" name="Straight Connector 876"/>
                    <p:cNvCxnSpPr/>
                    <p:nvPr/>
                  </p:nvCxnSpPr>
                  <p:spPr>
                    <a:xfrm flipV="1">
                      <a:off x="6583486" y="293841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297" name="Group 85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4" name="Straight Connector 873"/>
                    <p:cNvCxnSpPr/>
                    <p:nvPr/>
                  </p:nvCxnSpPr>
                  <p:spPr>
                    <a:xfrm flipV="1">
                      <a:off x="7028686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5" name="Straight Connector 874"/>
                    <p:cNvCxnSpPr/>
                    <p:nvPr/>
                  </p:nvCxnSpPr>
                  <p:spPr>
                    <a:xfrm flipV="1">
                      <a:off x="6589935" y="2938350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298" name="Group 85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2" name="Straight Connector 871"/>
                    <p:cNvCxnSpPr/>
                    <p:nvPr/>
                  </p:nvCxnSpPr>
                  <p:spPr>
                    <a:xfrm flipV="1">
                      <a:off x="7035137" y="2845854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3" name="Straight Connector 872"/>
                    <p:cNvCxnSpPr/>
                    <p:nvPr/>
                  </p:nvCxnSpPr>
                  <p:spPr>
                    <a:xfrm flipV="1">
                      <a:off x="6590416" y="294297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299" name="Group 85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0" name="Straight Connector 869"/>
                    <p:cNvCxnSpPr/>
                    <p:nvPr/>
                  </p:nvCxnSpPr>
                  <p:spPr>
                    <a:xfrm flipV="1">
                      <a:off x="70356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1" name="Straight Connector 870"/>
                    <p:cNvCxnSpPr/>
                    <p:nvPr/>
                  </p:nvCxnSpPr>
                  <p:spPr>
                    <a:xfrm flipV="1">
                      <a:off x="6581941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300" name="Group 86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8" name="Straight Connector 867"/>
                    <p:cNvCxnSpPr/>
                    <p:nvPr/>
                  </p:nvCxnSpPr>
                  <p:spPr>
                    <a:xfrm flipV="1">
                      <a:off x="7036096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9" name="Straight Connector 868"/>
                    <p:cNvCxnSpPr/>
                    <p:nvPr/>
                  </p:nvCxnSpPr>
                  <p:spPr>
                    <a:xfrm flipV="1">
                      <a:off x="6582420" y="294284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301" name="Group 86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6" name="Straight Connector 865"/>
                    <p:cNvCxnSpPr/>
                    <p:nvPr/>
                  </p:nvCxnSpPr>
                  <p:spPr>
                    <a:xfrm flipV="1">
                      <a:off x="7027624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7" name="Straight Connector 866"/>
                    <p:cNvCxnSpPr/>
                    <p:nvPr/>
                  </p:nvCxnSpPr>
                  <p:spPr>
                    <a:xfrm flipV="1">
                      <a:off x="6582901" y="293963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302" name="Group 86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4" name="Straight Connector 863"/>
                    <p:cNvCxnSpPr/>
                    <p:nvPr/>
                  </p:nvCxnSpPr>
                  <p:spPr>
                    <a:xfrm flipV="1">
                      <a:off x="7028103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5" name="Straight Connector 864"/>
                    <p:cNvCxnSpPr/>
                    <p:nvPr/>
                  </p:nvCxnSpPr>
                  <p:spPr>
                    <a:xfrm flipV="1">
                      <a:off x="6583381" y="293956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6266" name="Group 82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116267" name="Group 82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84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96302"/>
                      <a:ext cx="542590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84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21109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84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1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84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122" y="2936774"/>
                      <a:ext cx="516753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84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929" y="2933641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829" name="Straight Connector 828"/>
                  <p:cNvCxnSpPr/>
                  <p:nvPr/>
                </p:nvCxnSpPr>
                <p:spPr>
                  <a:xfrm flipH="1">
                    <a:off x="6998683" y="2125839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/>
                  <p:cNvCxnSpPr/>
                  <p:nvPr/>
                </p:nvCxnSpPr>
                <p:spPr>
                  <a:xfrm>
                    <a:off x="6884257" y="2304424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Straight Connector 830"/>
                  <p:cNvCxnSpPr/>
                  <p:nvPr/>
                </p:nvCxnSpPr>
                <p:spPr>
                  <a:xfrm>
                    <a:off x="6880567" y="236865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2" name="Straight Connector 831"/>
                  <p:cNvCxnSpPr/>
                  <p:nvPr/>
                </p:nvCxnSpPr>
                <p:spPr>
                  <a:xfrm>
                    <a:off x="6880567" y="244541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/>
                  <p:cNvCxnSpPr/>
                  <p:nvPr/>
                </p:nvCxnSpPr>
                <p:spPr>
                  <a:xfrm>
                    <a:off x="6876875" y="25096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/>
                  <p:cNvCxnSpPr/>
                  <p:nvPr/>
                </p:nvCxnSpPr>
                <p:spPr>
                  <a:xfrm>
                    <a:off x="6873185" y="2570734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5" name="Straight Connector 834"/>
                  <p:cNvCxnSpPr/>
                  <p:nvPr/>
                </p:nvCxnSpPr>
                <p:spPr>
                  <a:xfrm>
                    <a:off x="6873185" y="2638096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6" name="Straight Connector 835"/>
                  <p:cNvCxnSpPr/>
                  <p:nvPr/>
                </p:nvCxnSpPr>
                <p:spPr>
                  <a:xfrm>
                    <a:off x="6869493" y="270702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/>
                  <p:cNvCxnSpPr/>
                  <p:nvPr/>
                </p:nvCxnSpPr>
                <p:spPr>
                  <a:xfrm>
                    <a:off x="6876875" y="2775951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/>
                  <p:cNvCxnSpPr/>
                  <p:nvPr/>
                </p:nvCxnSpPr>
                <p:spPr>
                  <a:xfrm>
                    <a:off x="6880567" y="28433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/>
                  <p:cNvCxnSpPr/>
                  <p:nvPr/>
                </p:nvCxnSpPr>
                <p:spPr>
                  <a:xfrm>
                    <a:off x="6880567" y="2912238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Straight Connector 839"/>
                  <p:cNvCxnSpPr/>
                  <p:nvPr/>
                </p:nvCxnSpPr>
                <p:spPr>
                  <a:xfrm>
                    <a:off x="6884257" y="297646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Straight Connector 840"/>
                  <p:cNvCxnSpPr/>
                  <p:nvPr/>
                </p:nvCxnSpPr>
                <p:spPr>
                  <a:xfrm flipH="1">
                    <a:off x="6884257" y="2132105"/>
                    <a:ext cx="12919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5726" name="Group 1062"/>
            <p:cNvGrpSpPr>
              <a:grpSpLocks/>
            </p:cNvGrpSpPr>
            <p:nvPr/>
          </p:nvGrpSpPr>
          <p:grpSpPr bwMode="auto">
            <a:xfrm>
              <a:off x="3857904" y="2759971"/>
              <a:ext cx="1470209" cy="1869141"/>
              <a:chOff x="916173" y="4038600"/>
              <a:chExt cx="1470209" cy="1869141"/>
            </a:xfrm>
          </p:grpSpPr>
          <p:grpSp>
            <p:nvGrpSpPr>
              <p:cNvPr id="116010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3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3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3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07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08" name="Freeform 191"/>
                <p:cNvSpPr>
                  <a:spLocks/>
                </p:cNvSpPr>
                <p:nvPr/>
              </p:nvSpPr>
              <p:spPr bwMode="auto">
                <a:xfrm>
                  <a:off x="4478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09" name="Freeform 192"/>
                <p:cNvSpPr>
                  <a:spLocks/>
                </p:cNvSpPr>
                <p:nvPr/>
              </p:nvSpPr>
              <p:spPr bwMode="auto">
                <a:xfrm>
                  <a:off x="4596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065" name="Straight Connector 1064"/>
              <p:cNvCxnSpPr/>
              <p:nvPr/>
            </p:nvCxnSpPr>
            <p:spPr>
              <a:xfrm flipH="1">
                <a:off x="1181977" y="4380935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/>
              <p:cNvCxnSpPr>
                <a:stCxn id="1305" idx="2"/>
              </p:cNvCxnSpPr>
              <p:nvPr/>
            </p:nvCxnSpPr>
            <p:spPr>
              <a:xfrm flipH="1">
                <a:off x="1486744" y="4390457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/>
              <p:cNvCxnSpPr/>
              <p:nvPr/>
            </p:nvCxnSpPr>
            <p:spPr>
              <a:xfrm>
                <a:off x="1804211" y="4395218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>
                <a:endCxn id="1090" idx="0"/>
              </p:cNvCxnSpPr>
              <p:nvPr/>
            </p:nvCxnSpPr>
            <p:spPr>
              <a:xfrm>
                <a:off x="1943896" y="4419021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015" name="Group 1068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116193" name="Group 124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68" name="Rectangle 1267"/>
                  <p:cNvSpPr/>
                  <p:nvPr/>
                </p:nvSpPr>
                <p:spPr>
                  <a:xfrm>
                    <a:off x="6510771" y="3058460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69" name="Straight Connector 1268"/>
                  <p:cNvCxnSpPr/>
                  <p:nvPr/>
                </p:nvCxnSpPr>
                <p:spPr>
                  <a:xfrm flipV="1">
                    <a:off x="684804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0" name="Rectangle 1269"/>
                  <p:cNvSpPr/>
                  <p:nvPr/>
                </p:nvSpPr>
                <p:spPr>
                  <a:xfrm>
                    <a:off x="6477938" y="3067859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71" name="Straight Connector 1270"/>
                  <p:cNvCxnSpPr/>
                  <p:nvPr/>
                </p:nvCxnSpPr>
                <p:spPr>
                  <a:xfrm flipV="1">
                    <a:off x="639735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2" name="Rectangle 1271"/>
                  <p:cNvSpPr/>
                  <p:nvPr/>
                </p:nvSpPr>
                <p:spPr>
                  <a:xfrm>
                    <a:off x="6818195" y="3702304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3" name="Rectangle 1272"/>
                  <p:cNvSpPr/>
                  <p:nvPr/>
                </p:nvSpPr>
                <p:spPr>
                  <a:xfrm>
                    <a:off x="6406305" y="3157151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74" name="Straight Connector 1273"/>
                  <p:cNvCxnSpPr/>
                  <p:nvPr/>
                </p:nvCxnSpPr>
                <p:spPr>
                  <a:xfrm flipV="1">
                    <a:off x="6848042" y="380412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221" name="Group 127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3" name="Straight Connector 1302"/>
                    <p:cNvCxnSpPr/>
                    <p:nvPr/>
                  </p:nvCxnSpPr>
                  <p:spPr>
                    <a:xfrm flipV="1">
                      <a:off x="7035737" y="2845447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4" name="Straight Connector 1303"/>
                    <p:cNvCxnSpPr/>
                    <p:nvPr/>
                  </p:nvCxnSpPr>
                  <p:spPr>
                    <a:xfrm flipV="1">
                      <a:off x="6582061" y="293473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222" name="Group 1275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1" name="Straight Connector 1300"/>
                    <p:cNvCxnSpPr/>
                    <p:nvPr/>
                  </p:nvCxnSpPr>
                  <p:spPr>
                    <a:xfrm flipV="1">
                      <a:off x="7036218" y="284537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2" name="Straight Connector 1301"/>
                    <p:cNvCxnSpPr/>
                    <p:nvPr/>
                  </p:nvCxnSpPr>
                  <p:spPr>
                    <a:xfrm flipV="1">
                      <a:off x="6582542" y="293467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223" name="Group 1276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9" name="Straight Connector 1298"/>
                    <p:cNvCxnSpPr/>
                    <p:nvPr/>
                  </p:nvCxnSpPr>
                  <p:spPr>
                    <a:xfrm flipV="1">
                      <a:off x="7027744" y="284530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0" name="Straight Connector 1299"/>
                    <p:cNvCxnSpPr/>
                    <p:nvPr/>
                  </p:nvCxnSpPr>
                  <p:spPr>
                    <a:xfrm flipV="1">
                      <a:off x="6583022" y="293460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224" name="Group 1277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7" name="Straight Connector 1296"/>
                    <p:cNvCxnSpPr/>
                    <p:nvPr/>
                  </p:nvCxnSpPr>
                  <p:spPr>
                    <a:xfrm flipV="1">
                      <a:off x="7028224" y="284210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8" name="Straight Connector 1297"/>
                    <p:cNvCxnSpPr/>
                    <p:nvPr/>
                  </p:nvCxnSpPr>
                  <p:spPr>
                    <a:xfrm flipV="1">
                      <a:off x="6583501" y="293453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225" name="Group 1278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5" name="Straight Connector 1294"/>
                    <p:cNvCxnSpPr/>
                    <p:nvPr/>
                  </p:nvCxnSpPr>
                  <p:spPr>
                    <a:xfrm flipV="1">
                      <a:off x="7028703" y="284203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6" name="Straight Connector 1295"/>
                    <p:cNvCxnSpPr/>
                    <p:nvPr/>
                  </p:nvCxnSpPr>
                  <p:spPr>
                    <a:xfrm flipV="1">
                      <a:off x="6589950" y="2934461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226" name="Group 1279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3" name="Straight Connector 1292"/>
                    <p:cNvCxnSpPr/>
                    <p:nvPr/>
                  </p:nvCxnSpPr>
                  <p:spPr>
                    <a:xfrm flipV="1">
                      <a:off x="7035154" y="2841966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4" name="Straight Connector 1293"/>
                    <p:cNvCxnSpPr/>
                    <p:nvPr/>
                  </p:nvCxnSpPr>
                  <p:spPr>
                    <a:xfrm flipV="1">
                      <a:off x="6590431" y="2939091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227" name="Group 1280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1" name="Straight Connector 1290"/>
                    <p:cNvCxnSpPr/>
                    <p:nvPr/>
                  </p:nvCxnSpPr>
                  <p:spPr>
                    <a:xfrm flipV="1">
                      <a:off x="7035633" y="2841896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2" name="Straight Connector 1291"/>
                    <p:cNvCxnSpPr/>
                    <p:nvPr/>
                  </p:nvCxnSpPr>
                  <p:spPr>
                    <a:xfrm flipV="1">
                      <a:off x="6581958" y="293902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228" name="Group 1281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9" name="Straight Connector 1288"/>
                    <p:cNvCxnSpPr/>
                    <p:nvPr/>
                  </p:nvCxnSpPr>
                  <p:spPr>
                    <a:xfrm flipV="1">
                      <a:off x="7036113" y="284182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0" name="Straight Connector 1289"/>
                    <p:cNvCxnSpPr/>
                    <p:nvPr/>
                  </p:nvCxnSpPr>
                  <p:spPr>
                    <a:xfrm flipV="1">
                      <a:off x="6582437" y="293895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229" name="Group 1282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7" name="Straight Connector 1286"/>
                    <p:cNvCxnSpPr/>
                    <p:nvPr/>
                  </p:nvCxnSpPr>
                  <p:spPr>
                    <a:xfrm flipV="1">
                      <a:off x="7027639" y="2846456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8" name="Straight Connector 1287"/>
                    <p:cNvCxnSpPr/>
                    <p:nvPr/>
                  </p:nvCxnSpPr>
                  <p:spPr>
                    <a:xfrm flipV="1">
                      <a:off x="6582918" y="293888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230" name="Group 1283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5" name="Straight Connector 1284"/>
                    <p:cNvCxnSpPr/>
                    <p:nvPr/>
                  </p:nvCxnSpPr>
                  <p:spPr>
                    <a:xfrm flipV="1">
                      <a:off x="7028118" y="284638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6" name="Straight Connector 1285"/>
                    <p:cNvCxnSpPr/>
                    <p:nvPr/>
                  </p:nvCxnSpPr>
                  <p:spPr>
                    <a:xfrm flipV="1">
                      <a:off x="6583398" y="293881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6194" name="Group 1247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116195" name="Group 1248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63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95546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64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20353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65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29" y="292192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66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143" y="2936018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67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948" y="2932885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250" name="Straight Connector 1249"/>
                  <p:cNvCxnSpPr/>
                  <p:nvPr/>
                </p:nvCxnSpPr>
                <p:spPr>
                  <a:xfrm flipH="1">
                    <a:off x="6998701" y="2125084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1" name="Straight Connector 1250"/>
                  <p:cNvCxnSpPr/>
                  <p:nvPr/>
                </p:nvCxnSpPr>
                <p:spPr>
                  <a:xfrm>
                    <a:off x="6884278" y="2303669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880586" y="236789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3" name="Straight Connector 1252"/>
                  <p:cNvCxnSpPr/>
                  <p:nvPr/>
                </p:nvCxnSpPr>
                <p:spPr>
                  <a:xfrm>
                    <a:off x="6880586" y="244465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876896" y="2508884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5" name="Straight Connector 1254"/>
                  <p:cNvCxnSpPr/>
                  <p:nvPr/>
                </p:nvCxnSpPr>
                <p:spPr>
                  <a:xfrm>
                    <a:off x="6873204" y="2569979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873204" y="26373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7" name="Straight Connector 1256"/>
                  <p:cNvCxnSpPr/>
                  <p:nvPr/>
                </p:nvCxnSpPr>
                <p:spPr>
                  <a:xfrm>
                    <a:off x="6869514" y="2706267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876896" y="2775195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9" name="Straight Connector 1258"/>
                  <p:cNvCxnSpPr/>
                  <p:nvPr/>
                </p:nvCxnSpPr>
                <p:spPr>
                  <a:xfrm>
                    <a:off x="6880586" y="284255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880586" y="291148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1" name="Straight Connector 1260"/>
                  <p:cNvCxnSpPr/>
                  <p:nvPr/>
                </p:nvCxnSpPr>
                <p:spPr>
                  <a:xfrm>
                    <a:off x="6884278" y="29757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2" name="Straight Connector 1261"/>
                  <p:cNvCxnSpPr/>
                  <p:nvPr/>
                </p:nvCxnSpPr>
                <p:spPr>
                  <a:xfrm flipH="1">
                    <a:off x="6884278" y="2131351"/>
                    <a:ext cx="12918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6016" name="Group 1069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116135" name="Group 118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10" name="Rectangle 1209"/>
                  <p:cNvSpPr/>
                  <p:nvPr/>
                </p:nvSpPr>
                <p:spPr>
                  <a:xfrm>
                    <a:off x="6517190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11" name="Straight Connector 1210"/>
                  <p:cNvCxnSpPr/>
                  <p:nvPr/>
                </p:nvCxnSpPr>
                <p:spPr>
                  <a:xfrm flipV="1">
                    <a:off x="685446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2" name="Rectangle 1211"/>
                  <p:cNvSpPr/>
                  <p:nvPr/>
                </p:nvSpPr>
                <p:spPr>
                  <a:xfrm>
                    <a:off x="648435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13" name="Straight Connector 1212"/>
                  <p:cNvCxnSpPr/>
                  <p:nvPr/>
                </p:nvCxnSpPr>
                <p:spPr>
                  <a:xfrm flipV="1">
                    <a:off x="6403770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4" name="Rectangle 1213"/>
                  <p:cNvSpPr/>
                  <p:nvPr/>
                </p:nvSpPr>
                <p:spPr>
                  <a:xfrm>
                    <a:off x="6824616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15" name="Rectangle 1214"/>
                  <p:cNvSpPr/>
                  <p:nvPr/>
                </p:nvSpPr>
                <p:spPr>
                  <a:xfrm>
                    <a:off x="6412726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16" name="Straight Connector 1215"/>
                  <p:cNvCxnSpPr/>
                  <p:nvPr/>
                </p:nvCxnSpPr>
                <p:spPr>
                  <a:xfrm flipV="1">
                    <a:off x="6854463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163" name="Group 121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5" name="Straight Connector 1244"/>
                    <p:cNvCxnSpPr/>
                    <p:nvPr/>
                  </p:nvCxnSpPr>
                  <p:spPr>
                    <a:xfrm flipV="1">
                      <a:off x="7036188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6" name="Straight Connector 1245"/>
                    <p:cNvCxnSpPr/>
                    <p:nvPr/>
                  </p:nvCxnSpPr>
                  <p:spPr>
                    <a:xfrm flipV="1">
                      <a:off x="65825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64" name="Group 121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3" name="Straight Connector 1242"/>
                    <p:cNvCxnSpPr/>
                    <p:nvPr/>
                  </p:nvCxnSpPr>
                  <p:spPr>
                    <a:xfrm flipV="1">
                      <a:off x="70366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4" name="Straight Connector 1243"/>
                    <p:cNvCxnSpPr/>
                    <p:nvPr/>
                  </p:nvCxnSpPr>
                  <p:spPr>
                    <a:xfrm flipV="1">
                      <a:off x="6582993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65" name="Group 121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1" name="Straight Connector 1240"/>
                    <p:cNvCxnSpPr/>
                    <p:nvPr/>
                  </p:nvCxnSpPr>
                  <p:spPr>
                    <a:xfrm flipV="1">
                      <a:off x="7028194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2" name="Straight Connector 1241"/>
                    <p:cNvCxnSpPr/>
                    <p:nvPr/>
                  </p:nvCxnSpPr>
                  <p:spPr>
                    <a:xfrm flipV="1">
                      <a:off x="6583473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66" name="Group 121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9" name="Straight Connector 1238"/>
                    <p:cNvCxnSpPr/>
                    <p:nvPr/>
                  </p:nvCxnSpPr>
                  <p:spPr>
                    <a:xfrm flipV="1">
                      <a:off x="7028673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0" name="Straight Connector 1239"/>
                    <p:cNvCxnSpPr/>
                    <p:nvPr/>
                  </p:nvCxnSpPr>
                  <p:spPr>
                    <a:xfrm flipV="1">
                      <a:off x="6589922" y="2934532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67" name="Group 122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7" name="Straight Connector 1236"/>
                    <p:cNvCxnSpPr/>
                    <p:nvPr/>
                  </p:nvCxnSpPr>
                  <p:spPr>
                    <a:xfrm flipV="1">
                      <a:off x="7035122" y="284203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8" name="Straight Connector 1237"/>
                    <p:cNvCxnSpPr/>
                    <p:nvPr/>
                  </p:nvCxnSpPr>
                  <p:spPr>
                    <a:xfrm flipV="1">
                      <a:off x="6590401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68" name="Group 122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5" name="Straight Connector 1234"/>
                    <p:cNvCxnSpPr/>
                    <p:nvPr/>
                  </p:nvCxnSpPr>
                  <p:spPr>
                    <a:xfrm flipV="1">
                      <a:off x="7035603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6" name="Straight Connector 1235"/>
                    <p:cNvCxnSpPr/>
                    <p:nvPr/>
                  </p:nvCxnSpPr>
                  <p:spPr>
                    <a:xfrm flipV="1">
                      <a:off x="6590882" y="293909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69" name="Group 122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3" name="Straight Connector 1232"/>
                    <p:cNvCxnSpPr/>
                    <p:nvPr/>
                  </p:nvCxnSpPr>
                  <p:spPr>
                    <a:xfrm flipV="1">
                      <a:off x="7036083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4" name="Straight Connector 1233"/>
                    <p:cNvCxnSpPr/>
                    <p:nvPr/>
                  </p:nvCxnSpPr>
                  <p:spPr>
                    <a:xfrm flipV="1">
                      <a:off x="6582407" y="29390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70" name="Group 122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1" name="Straight Connector 1230"/>
                    <p:cNvCxnSpPr/>
                    <p:nvPr/>
                  </p:nvCxnSpPr>
                  <p:spPr>
                    <a:xfrm flipV="1">
                      <a:off x="7036562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2" name="Straight Connector 1231"/>
                    <p:cNvCxnSpPr/>
                    <p:nvPr/>
                  </p:nvCxnSpPr>
                  <p:spPr>
                    <a:xfrm flipV="1">
                      <a:off x="6582886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71" name="Group 122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9" name="Straight Connector 1228"/>
                    <p:cNvCxnSpPr/>
                    <p:nvPr/>
                  </p:nvCxnSpPr>
                  <p:spPr>
                    <a:xfrm flipV="1">
                      <a:off x="70280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0" name="Straight Connector 1229"/>
                    <p:cNvCxnSpPr/>
                    <p:nvPr/>
                  </p:nvCxnSpPr>
                  <p:spPr>
                    <a:xfrm flipV="1">
                      <a:off x="6583368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72" name="Group 122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7" name="Straight Connector 1226"/>
                    <p:cNvCxnSpPr/>
                    <p:nvPr/>
                  </p:nvCxnSpPr>
                  <p:spPr>
                    <a:xfrm flipV="1">
                      <a:off x="70285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8" name="Straight Connector 1227"/>
                    <p:cNvCxnSpPr/>
                    <p:nvPr/>
                  </p:nvCxnSpPr>
                  <p:spPr>
                    <a:xfrm flipV="1">
                      <a:off x="6589816" y="293881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6136" name="Group 118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116137" name="Group 119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0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95548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0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20355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0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087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0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69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20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1506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192" name="Straight Connector 1191"/>
                  <p:cNvCxnSpPr/>
                  <p:nvPr/>
                </p:nvCxnSpPr>
                <p:spPr>
                  <a:xfrm flipH="1">
                    <a:off x="7006641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3" name="Straight Connector 1192"/>
                  <p:cNvCxnSpPr/>
                  <p:nvPr/>
                </p:nvCxnSpPr>
                <p:spPr>
                  <a:xfrm>
                    <a:off x="6884834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4" name="Straight Connector 1193"/>
                  <p:cNvCxnSpPr/>
                  <p:nvPr/>
                </p:nvCxnSpPr>
                <p:spPr>
                  <a:xfrm>
                    <a:off x="6881144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5" name="Straight Connector 1194"/>
                  <p:cNvCxnSpPr/>
                  <p:nvPr/>
                </p:nvCxnSpPr>
                <p:spPr>
                  <a:xfrm>
                    <a:off x="6881144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6" name="Straight Connector 1195"/>
                  <p:cNvCxnSpPr/>
                  <p:nvPr/>
                </p:nvCxnSpPr>
                <p:spPr>
                  <a:xfrm>
                    <a:off x="6877452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7" name="Straight Connector 1196"/>
                  <p:cNvCxnSpPr/>
                  <p:nvPr/>
                </p:nvCxnSpPr>
                <p:spPr>
                  <a:xfrm>
                    <a:off x="6873762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8" name="Straight Connector 1197"/>
                  <p:cNvCxnSpPr/>
                  <p:nvPr/>
                </p:nvCxnSpPr>
                <p:spPr>
                  <a:xfrm>
                    <a:off x="6873762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9" name="Straight Connector 1198"/>
                  <p:cNvCxnSpPr/>
                  <p:nvPr/>
                </p:nvCxnSpPr>
                <p:spPr>
                  <a:xfrm>
                    <a:off x="6870070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0" name="Straight Connector 1199"/>
                  <p:cNvCxnSpPr/>
                  <p:nvPr/>
                </p:nvCxnSpPr>
                <p:spPr>
                  <a:xfrm>
                    <a:off x="6877452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1" name="Straight Connector 1200"/>
                  <p:cNvCxnSpPr/>
                  <p:nvPr/>
                </p:nvCxnSpPr>
                <p:spPr>
                  <a:xfrm>
                    <a:off x="6881144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2" name="Straight Connector 1201"/>
                  <p:cNvCxnSpPr/>
                  <p:nvPr/>
                </p:nvCxnSpPr>
                <p:spPr>
                  <a:xfrm>
                    <a:off x="6881144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3" name="Straight Connector 1202"/>
                  <p:cNvCxnSpPr/>
                  <p:nvPr/>
                </p:nvCxnSpPr>
                <p:spPr>
                  <a:xfrm>
                    <a:off x="6884834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4" name="Straight Connector 1203"/>
                  <p:cNvCxnSpPr/>
                  <p:nvPr/>
                </p:nvCxnSpPr>
                <p:spPr>
                  <a:xfrm flipH="1">
                    <a:off x="6884834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6017" name="Group 1070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116077" name="Group 1130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152" name="Rectangle 1151"/>
                  <p:cNvSpPr/>
                  <p:nvPr/>
                </p:nvSpPr>
                <p:spPr>
                  <a:xfrm>
                    <a:off x="65106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153" name="Straight Connector 1152"/>
                  <p:cNvCxnSpPr/>
                  <p:nvPr/>
                </p:nvCxnSpPr>
                <p:spPr>
                  <a:xfrm flipV="1">
                    <a:off x="6847894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4" name="Rectangle 1153"/>
                  <p:cNvSpPr/>
                  <p:nvPr/>
                </p:nvSpPr>
                <p:spPr>
                  <a:xfrm>
                    <a:off x="647778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155" name="Straight Connector 1154"/>
                  <p:cNvCxnSpPr/>
                  <p:nvPr/>
                </p:nvCxnSpPr>
                <p:spPr>
                  <a:xfrm flipV="1">
                    <a:off x="63972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6" name="Rectangle 1155"/>
                  <p:cNvSpPr/>
                  <p:nvPr/>
                </p:nvSpPr>
                <p:spPr>
                  <a:xfrm>
                    <a:off x="6818047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57" name="Rectangle 1156"/>
                  <p:cNvSpPr/>
                  <p:nvPr/>
                </p:nvSpPr>
                <p:spPr>
                  <a:xfrm>
                    <a:off x="6406156" y="3157153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158" name="Straight Connector 1157"/>
                  <p:cNvCxnSpPr/>
                  <p:nvPr/>
                </p:nvCxnSpPr>
                <p:spPr>
                  <a:xfrm flipV="1">
                    <a:off x="6847894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105" name="Group 1158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7" name="Straight Connector 1186"/>
                    <p:cNvCxnSpPr/>
                    <p:nvPr/>
                  </p:nvCxnSpPr>
                  <p:spPr>
                    <a:xfrm flipV="1">
                      <a:off x="7029619" y="2845449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8" name="Straight Connector 1187"/>
                    <p:cNvCxnSpPr/>
                    <p:nvPr/>
                  </p:nvCxnSpPr>
                  <p:spPr>
                    <a:xfrm flipV="1">
                      <a:off x="65819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06" name="Group 1159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5" name="Straight Connector 1184"/>
                    <p:cNvCxnSpPr/>
                    <p:nvPr/>
                  </p:nvCxnSpPr>
                  <p:spPr>
                    <a:xfrm flipV="1">
                      <a:off x="70360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6" name="Straight Connector 1185"/>
                    <p:cNvCxnSpPr/>
                    <p:nvPr/>
                  </p:nvCxnSpPr>
                  <p:spPr>
                    <a:xfrm flipV="1">
                      <a:off x="6582394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07" name="Group 1160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3" name="Straight Connector 1182"/>
                    <p:cNvCxnSpPr/>
                    <p:nvPr/>
                  </p:nvCxnSpPr>
                  <p:spPr>
                    <a:xfrm flipV="1">
                      <a:off x="70275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4" name="Straight Connector 1183"/>
                    <p:cNvCxnSpPr/>
                    <p:nvPr/>
                  </p:nvCxnSpPr>
                  <p:spPr>
                    <a:xfrm flipV="1">
                      <a:off x="6582873" y="293460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08" name="Group 1161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1" name="Straight Connector 1180"/>
                    <p:cNvCxnSpPr/>
                    <p:nvPr/>
                  </p:nvCxnSpPr>
                  <p:spPr>
                    <a:xfrm flipV="1">
                      <a:off x="70280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Straight Connector 1181"/>
                    <p:cNvCxnSpPr/>
                    <p:nvPr/>
                  </p:nvCxnSpPr>
                  <p:spPr>
                    <a:xfrm flipV="1">
                      <a:off x="6583353" y="293453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09" name="Group 1162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9" name="Straight Connector 1178"/>
                    <p:cNvCxnSpPr/>
                    <p:nvPr/>
                  </p:nvCxnSpPr>
                  <p:spPr>
                    <a:xfrm flipV="1">
                      <a:off x="70285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0" name="Straight Connector 1179"/>
                    <p:cNvCxnSpPr/>
                    <p:nvPr/>
                  </p:nvCxnSpPr>
                  <p:spPr>
                    <a:xfrm flipV="1">
                      <a:off x="6589801" y="293446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10" name="Group 1163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7" name="Straight Connector 1176"/>
                    <p:cNvCxnSpPr/>
                    <p:nvPr/>
                  </p:nvCxnSpPr>
                  <p:spPr>
                    <a:xfrm flipV="1">
                      <a:off x="70290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8" name="Straight Connector 1177"/>
                    <p:cNvCxnSpPr/>
                    <p:nvPr/>
                  </p:nvCxnSpPr>
                  <p:spPr>
                    <a:xfrm flipV="1">
                      <a:off x="6590283" y="293909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11" name="Group 1164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5" name="Straight Connector 1174"/>
                    <p:cNvCxnSpPr/>
                    <p:nvPr/>
                  </p:nvCxnSpPr>
                  <p:spPr>
                    <a:xfrm flipV="1">
                      <a:off x="7029515" y="2841898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6" name="Straight Connector 1175"/>
                    <p:cNvCxnSpPr/>
                    <p:nvPr/>
                  </p:nvCxnSpPr>
                  <p:spPr>
                    <a:xfrm flipV="1">
                      <a:off x="65818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12" name="Group 1165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3" name="Straight Connector 1172"/>
                    <p:cNvCxnSpPr/>
                    <p:nvPr/>
                  </p:nvCxnSpPr>
                  <p:spPr>
                    <a:xfrm flipV="1">
                      <a:off x="7035964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4" name="Straight Connector 1173"/>
                    <p:cNvCxnSpPr/>
                    <p:nvPr/>
                  </p:nvCxnSpPr>
                  <p:spPr>
                    <a:xfrm flipV="1">
                      <a:off x="6582288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13" name="Group 1166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1" name="Straight Connector 1170"/>
                    <p:cNvCxnSpPr/>
                    <p:nvPr/>
                  </p:nvCxnSpPr>
                  <p:spPr>
                    <a:xfrm flipV="1">
                      <a:off x="70274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2" name="Straight Connector 1171"/>
                    <p:cNvCxnSpPr/>
                    <p:nvPr/>
                  </p:nvCxnSpPr>
                  <p:spPr>
                    <a:xfrm flipV="1">
                      <a:off x="6582770" y="293888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114" name="Group 1167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69" name="Straight Connector 1168"/>
                    <p:cNvCxnSpPr/>
                    <p:nvPr/>
                  </p:nvCxnSpPr>
                  <p:spPr>
                    <a:xfrm flipV="1">
                      <a:off x="70279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0" name="Straight Connector 1169"/>
                    <p:cNvCxnSpPr/>
                    <p:nvPr/>
                  </p:nvCxnSpPr>
                  <p:spPr>
                    <a:xfrm flipV="1">
                      <a:off x="6583249" y="293881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6078" name="Group 1131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116079" name="Group 1132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147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95548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148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20355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149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345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150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895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151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764" y="2932887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134" name="Straight Connector 1133"/>
                  <p:cNvCxnSpPr/>
                  <p:nvPr/>
                </p:nvCxnSpPr>
                <p:spPr>
                  <a:xfrm flipH="1">
                    <a:off x="6998518" y="2125086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5" name="Straight Connector 1134"/>
                  <p:cNvCxnSpPr/>
                  <p:nvPr/>
                </p:nvCxnSpPr>
                <p:spPr>
                  <a:xfrm>
                    <a:off x="6876712" y="230367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/>
                  <p:cNvCxnSpPr/>
                  <p:nvPr/>
                </p:nvCxnSpPr>
                <p:spPr>
                  <a:xfrm>
                    <a:off x="6873020" y="236789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7" name="Straight Connector 1136"/>
                  <p:cNvCxnSpPr/>
                  <p:nvPr/>
                </p:nvCxnSpPr>
                <p:spPr>
                  <a:xfrm>
                    <a:off x="6873020" y="24446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8" name="Straight Connector 1137"/>
                  <p:cNvCxnSpPr/>
                  <p:nvPr/>
                </p:nvCxnSpPr>
                <p:spPr>
                  <a:xfrm>
                    <a:off x="6869330" y="250888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9" name="Straight Connector 1138"/>
                  <p:cNvCxnSpPr/>
                  <p:nvPr/>
                </p:nvCxnSpPr>
                <p:spPr>
                  <a:xfrm>
                    <a:off x="686563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0" name="Straight Connector 1139"/>
                  <p:cNvCxnSpPr/>
                  <p:nvPr/>
                </p:nvCxnSpPr>
                <p:spPr>
                  <a:xfrm>
                    <a:off x="6865638" y="263734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1" name="Straight Connector 1140"/>
                  <p:cNvCxnSpPr/>
                  <p:nvPr/>
                </p:nvCxnSpPr>
                <p:spPr>
                  <a:xfrm>
                    <a:off x="6861948" y="270626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2" name="Straight Connector 1141"/>
                  <p:cNvCxnSpPr/>
                  <p:nvPr/>
                </p:nvCxnSpPr>
                <p:spPr>
                  <a:xfrm>
                    <a:off x="6869330" y="277519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/>
                  <p:cNvCxnSpPr/>
                  <p:nvPr/>
                </p:nvCxnSpPr>
                <p:spPr>
                  <a:xfrm>
                    <a:off x="6873020" y="284255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4" name="Straight Connector 1143"/>
                  <p:cNvCxnSpPr/>
                  <p:nvPr/>
                </p:nvCxnSpPr>
                <p:spPr>
                  <a:xfrm>
                    <a:off x="6873020" y="29114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Straight Connector 1144"/>
                  <p:cNvCxnSpPr/>
                  <p:nvPr/>
                </p:nvCxnSpPr>
                <p:spPr>
                  <a:xfrm>
                    <a:off x="6876712" y="297571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/>
                  <p:cNvCxnSpPr/>
                  <p:nvPr/>
                </p:nvCxnSpPr>
                <p:spPr>
                  <a:xfrm flipH="1">
                    <a:off x="6876712" y="2131353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6018" name="Group 1071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116019" name="Group 1072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94" name="Rectangle 1093"/>
                  <p:cNvSpPr/>
                  <p:nvPr/>
                </p:nvSpPr>
                <p:spPr>
                  <a:xfrm>
                    <a:off x="65100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95" name="Straight Connector 1094"/>
                  <p:cNvCxnSpPr/>
                  <p:nvPr/>
                </p:nvCxnSpPr>
                <p:spPr>
                  <a:xfrm flipV="1">
                    <a:off x="6847296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6" name="Rectangle 1095"/>
                  <p:cNvSpPr/>
                  <p:nvPr/>
                </p:nvSpPr>
                <p:spPr>
                  <a:xfrm>
                    <a:off x="6477192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97" name="Straight Connector 1096"/>
                  <p:cNvCxnSpPr/>
                  <p:nvPr/>
                </p:nvCxnSpPr>
                <p:spPr>
                  <a:xfrm flipV="1">
                    <a:off x="63966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8" name="Rectangle 1097"/>
                  <p:cNvSpPr/>
                  <p:nvPr/>
                </p:nvSpPr>
                <p:spPr>
                  <a:xfrm>
                    <a:off x="6817449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9" name="Rectangle 1098"/>
                  <p:cNvSpPr/>
                  <p:nvPr/>
                </p:nvSpPr>
                <p:spPr>
                  <a:xfrm>
                    <a:off x="6405558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100" name="Straight Connector 1099"/>
                  <p:cNvCxnSpPr/>
                  <p:nvPr/>
                </p:nvCxnSpPr>
                <p:spPr>
                  <a:xfrm flipV="1">
                    <a:off x="6847296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047" name="Group 1100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9" name="Straight Connector 1128"/>
                    <p:cNvCxnSpPr/>
                    <p:nvPr/>
                  </p:nvCxnSpPr>
                  <p:spPr>
                    <a:xfrm flipV="1">
                      <a:off x="7029021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0" name="Straight Connector 1129"/>
                    <p:cNvCxnSpPr/>
                    <p:nvPr/>
                  </p:nvCxnSpPr>
                  <p:spPr>
                    <a:xfrm flipV="1">
                      <a:off x="6581315" y="293474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048" name="Group 1101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7" name="Straight Connector 1126"/>
                    <p:cNvCxnSpPr/>
                    <p:nvPr/>
                  </p:nvCxnSpPr>
                  <p:spPr>
                    <a:xfrm flipV="1">
                      <a:off x="7029502" y="2845380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8" name="Straight Connector 1127"/>
                    <p:cNvCxnSpPr/>
                    <p:nvPr/>
                  </p:nvCxnSpPr>
                  <p:spPr>
                    <a:xfrm flipV="1">
                      <a:off x="6581796" y="2934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049" name="Group 1102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5" name="Straight Connector 1124"/>
                    <p:cNvCxnSpPr/>
                    <p:nvPr/>
                  </p:nvCxnSpPr>
                  <p:spPr>
                    <a:xfrm flipV="1">
                      <a:off x="70269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6" name="Straight Connector 1125"/>
                    <p:cNvCxnSpPr/>
                    <p:nvPr/>
                  </p:nvCxnSpPr>
                  <p:spPr>
                    <a:xfrm flipV="1">
                      <a:off x="6582275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050" name="Group 1103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3" name="Straight Connector 1122"/>
                    <p:cNvCxnSpPr/>
                    <p:nvPr/>
                  </p:nvCxnSpPr>
                  <p:spPr>
                    <a:xfrm flipV="1">
                      <a:off x="70274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4" name="Straight Connector 1123"/>
                    <p:cNvCxnSpPr/>
                    <p:nvPr/>
                  </p:nvCxnSpPr>
                  <p:spPr>
                    <a:xfrm flipV="1">
                      <a:off x="6582755" y="293453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051" name="Group 1104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1" name="Straight Connector 1120"/>
                    <p:cNvCxnSpPr/>
                    <p:nvPr/>
                  </p:nvCxnSpPr>
                  <p:spPr>
                    <a:xfrm flipV="1">
                      <a:off x="70279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2" name="Straight Connector 1121"/>
                    <p:cNvCxnSpPr/>
                    <p:nvPr/>
                  </p:nvCxnSpPr>
                  <p:spPr>
                    <a:xfrm flipV="1">
                      <a:off x="6583234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052" name="Group 1105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9" name="Straight Connector 1118"/>
                    <p:cNvCxnSpPr/>
                    <p:nvPr/>
                  </p:nvCxnSpPr>
                  <p:spPr>
                    <a:xfrm flipV="1">
                      <a:off x="70284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0" name="Straight Connector 1119"/>
                    <p:cNvCxnSpPr/>
                    <p:nvPr/>
                  </p:nvCxnSpPr>
                  <p:spPr>
                    <a:xfrm flipV="1">
                      <a:off x="6589685" y="2939093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053" name="Group 1106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7" name="Straight Connector 1116"/>
                    <p:cNvCxnSpPr/>
                    <p:nvPr/>
                  </p:nvCxnSpPr>
                  <p:spPr>
                    <a:xfrm flipV="1">
                      <a:off x="7028916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8" name="Straight Connector 1117"/>
                    <p:cNvCxnSpPr/>
                    <p:nvPr/>
                  </p:nvCxnSpPr>
                  <p:spPr>
                    <a:xfrm flipV="1">
                      <a:off x="65812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054" name="Group 1107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5" name="Straight Connector 1114"/>
                    <p:cNvCxnSpPr/>
                    <p:nvPr/>
                  </p:nvCxnSpPr>
                  <p:spPr>
                    <a:xfrm flipV="1">
                      <a:off x="7029395" y="2841829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6" name="Straight Connector 1115"/>
                    <p:cNvCxnSpPr/>
                    <p:nvPr/>
                  </p:nvCxnSpPr>
                  <p:spPr>
                    <a:xfrm flipV="1">
                      <a:off x="6581689" y="293895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055" name="Group 1108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3" name="Straight Connector 1112"/>
                    <p:cNvCxnSpPr/>
                    <p:nvPr/>
                  </p:nvCxnSpPr>
                  <p:spPr>
                    <a:xfrm flipV="1">
                      <a:off x="7026892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4" name="Straight Connector 1113"/>
                    <p:cNvCxnSpPr/>
                    <p:nvPr/>
                  </p:nvCxnSpPr>
                  <p:spPr>
                    <a:xfrm flipV="1">
                      <a:off x="6582170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056" name="Group 1109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1" name="Straight Connector 1110"/>
                    <p:cNvCxnSpPr/>
                    <p:nvPr/>
                  </p:nvCxnSpPr>
                  <p:spPr>
                    <a:xfrm flipV="1">
                      <a:off x="7027372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2" name="Straight Connector 1111"/>
                    <p:cNvCxnSpPr/>
                    <p:nvPr/>
                  </p:nvCxnSpPr>
                  <p:spPr>
                    <a:xfrm flipV="1">
                      <a:off x="6582649" y="293881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6020" name="Group 1073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116021" name="Group 1074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89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95548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90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20355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91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606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92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836" y="2936020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09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643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076" name="Straight Connector 1075"/>
                  <p:cNvCxnSpPr/>
                  <p:nvPr/>
                </p:nvCxnSpPr>
                <p:spPr>
                  <a:xfrm flipH="1">
                    <a:off x="6997778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7" name="Straight Connector 1076"/>
                  <p:cNvCxnSpPr/>
                  <p:nvPr/>
                </p:nvCxnSpPr>
                <p:spPr>
                  <a:xfrm>
                    <a:off x="6875971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8" name="Straight Connector 1077"/>
                  <p:cNvCxnSpPr/>
                  <p:nvPr/>
                </p:nvCxnSpPr>
                <p:spPr>
                  <a:xfrm>
                    <a:off x="6872281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9" name="Straight Connector 1078"/>
                  <p:cNvCxnSpPr/>
                  <p:nvPr/>
                </p:nvCxnSpPr>
                <p:spPr>
                  <a:xfrm>
                    <a:off x="6872281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0" name="Straight Connector 1079"/>
                  <p:cNvCxnSpPr/>
                  <p:nvPr/>
                </p:nvCxnSpPr>
                <p:spPr>
                  <a:xfrm>
                    <a:off x="6868588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1" name="Straight Connector 1080"/>
                  <p:cNvCxnSpPr/>
                  <p:nvPr/>
                </p:nvCxnSpPr>
                <p:spPr>
                  <a:xfrm>
                    <a:off x="686489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2" name="Straight Connector 1081"/>
                  <p:cNvCxnSpPr/>
                  <p:nvPr/>
                </p:nvCxnSpPr>
                <p:spPr>
                  <a:xfrm>
                    <a:off x="6864898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3" name="Straight Connector 1082"/>
                  <p:cNvCxnSpPr/>
                  <p:nvPr/>
                </p:nvCxnSpPr>
                <p:spPr>
                  <a:xfrm>
                    <a:off x="6861206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4" name="Straight Connector 1083"/>
                  <p:cNvCxnSpPr/>
                  <p:nvPr/>
                </p:nvCxnSpPr>
                <p:spPr>
                  <a:xfrm>
                    <a:off x="6868588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5" name="Straight Connector 1084"/>
                  <p:cNvCxnSpPr/>
                  <p:nvPr/>
                </p:nvCxnSpPr>
                <p:spPr>
                  <a:xfrm>
                    <a:off x="6872281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6" name="Straight Connector 1085"/>
                  <p:cNvCxnSpPr/>
                  <p:nvPr/>
                </p:nvCxnSpPr>
                <p:spPr>
                  <a:xfrm>
                    <a:off x="6872281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7" name="Straight Connector 1086"/>
                  <p:cNvCxnSpPr/>
                  <p:nvPr/>
                </p:nvCxnSpPr>
                <p:spPr>
                  <a:xfrm>
                    <a:off x="6875971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/>
                  <p:cNvCxnSpPr/>
                  <p:nvPr/>
                </p:nvCxnSpPr>
                <p:spPr>
                  <a:xfrm flipH="1">
                    <a:off x="6875971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5727" name="Group 1309"/>
            <p:cNvGrpSpPr>
              <a:grpSpLocks/>
            </p:cNvGrpSpPr>
            <p:nvPr/>
          </p:nvGrpSpPr>
          <p:grpSpPr bwMode="auto">
            <a:xfrm>
              <a:off x="5422100" y="2766672"/>
              <a:ext cx="1470209" cy="1869141"/>
              <a:chOff x="916173" y="4038600"/>
              <a:chExt cx="1470209" cy="1869141"/>
            </a:xfrm>
          </p:grpSpPr>
          <p:grpSp>
            <p:nvGrpSpPr>
              <p:cNvPr id="115764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5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497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54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55" name="Freeform 191"/>
                <p:cNvSpPr>
                  <a:spLocks/>
                </p:cNvSpPr>
                <p:nvPr/>
              </p:nvSpPr>
              <p:spPr bwMode="auto">
                <a:xfrm>
                  <a:off x="4475" y="1392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556" name="Freeform 192"/>
                <p:cNvSpPr>
                  <a:spLocks/>
                </p:cNvSpPr>
                <p:nvPr/>
              </p:nvSpPr>
              <p:spPr bwMode="auto">
                <a:xfrm>
                  <a:off x="4593" y="1388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</p:grpSp>
          <p:cxnSp>
            <p:nvCxnSpPr>
              <p:cNvPr id="1312" name="Straight Connector 1311"/>
              <p:cNvCxnSpPr/>
              <p:nvPr/>
            </p:nvCxnSpPr>
            <p:spPr>
              <a:xfrm flipH="1">
                <a:off x="1181303" y="4380581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Straight Connector 1312"/>
              <p:cNvCxnSpPr>
                <a:stCxn id="1552" idx="2"/>
              </p:cNvCxnSpPr>
              <p:nvPr/>
            </p:nvCxnSpPr>
            <p:spPr>
              <a:xfrm flipH="1">
                <a:off x="1486071" y="4390103"/>
                <a:ext cx="201591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Straight Connector 1313"/>
              <p:cNvCxnSpPr/>
              <p:nvPr/>
            </p:nvCxnSpPr>
            <p:spPr>
              <a:xfrm>
                <a:off x="1803537" y="4394864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5" name="Straight Connector 1314"/>
              <p:cNvCxnSpPr>
                <a:endCxn id="1337" idx="0"/>
              </p:cNvCxnSpPr>
              <p:nvPr/>
            </p:nvCxnSpPr>
            <p:spPr>
              <a:xfrm>
                <a:off x="1943222" y="4418667"/>
                <a:ext cx="274608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769" name="Group 131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115947" name="Group 149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515" name="Rectangle 1514"/>
                  <p:cNvSpPr/>
                  <p:nvPr/>
                </p:nvSpPr>
                <p:spPr>
                  <a:xfrm>
                    <a:off x="6509502" y="3058111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516" name="Straight Connector 1515"/>
                  <p:cNvCxnSpPr/>
                  <p:nvPr/>
                </p:nvCxnSpPr>
                <p:spPr>
                  <a:xfrm flipV="1">
                    <a:off x="6846775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7" name="Rectangle 1516"/>
                  <p:cNvSpPr/>
                  <p:nvPr/>
                </p:nvSpPr>
                <p:spPr>
                  <a:xfrm>
                    <a:off x="6476671" y="306751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518" name="Straight Connector 1517"/>
                  <p:cNvCxnSpPr/>
                  <p:nvPr/>
                </p:nvCxnSpPr>
                <p:spPr>
                  <a:xfrm flipV="1">
                    <a:off x="6396083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9" name="Rectangle 1518"/>
                  <p:cNvSpPr/>
                  <p:nvPr/>
                </p:nvSpPr>
                <p:spPr>
                  <a:xfrm>
                    <a:off x="6816928" y="370195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0" name="Rectangle 1519"/>
                  <p:cNvSpPr/>
                  <p:nvPr/>
                </p:nvSpPr>
                <p:spPr>
                  <a:xfrm>
                    <a:off x="6405038" y="3153669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521" name="Straight Connector 1520"/>
                  <p:cNvCxnSpPr/>
                  <p:nvPr/>
                </p:nvCxnSpPr>
                <p:spPr>
                  <a:xfrm flipV="1">
                    <a:off x="6846775" y="3803780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5975" name="Group 152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50" name="Straight Connector 1549"/>
                    <p:cNvCxnSpPr/>
                    <p:nvPr/>
                  </p:nvCxnSpPr>
                  <p:spPr>
                    <a:xfrm flipV="1">
                      <a:off x="7028500" y="284196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1" name="Straight Connector 1550"/>
                    <p:cNvCxnSpPr/>
                    <p:nvPr/>
                  </p:nvCxnSpPr>
                  <p:spPr>
                    <a:xfrm flipV="1">
                      <a:off x="6580794" y="293439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76" name="Group 152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8" name="Straight Connector 1547"/>
                    <p:cNvCxnSpPr/>
                    <p:nvPr/>
                  </p:nvCxnSpPr>
                  <p:spPr>
                    <a:xfrm flipV="1">
                      <a:off x="7028981" y="284189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9" name="Straight Connector 1548"/>
                    <p:cNvCxnSpPr/>
                    <p:nvPr/>
                  </p:nvCxnSpPr>
                  <p:spPr>
                    <a:xfrm flipV="1">
                      <a:off x="6581275" y="293432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77" name="Group 152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6" name="Straight Connector 1545"/>
                    <p:cNvCxnSpPr/>
                    <p:nvPr/>
                  </p:nvCxnSpPr>
                  <p:spPr>
                    <a:xfrm flipV="1">
                      <a:off x="7026475" y="284182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7" name="Straight Connector 1546"/>
                    <p:cNvCxnSpPr/>
                    <p:nvPr/>
                  </p:nvCxnSpPr>
                  <p:spPr>
                    <a:xfrm flipV="1">
                      <a:off x="6581754" y="293425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78" name="Group 152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4" name="Straight Connector 1543"/>
                    <p:cNvCxnSpPr/>
                    <p:nvPr/>
                  </p:nvCxnSpPr>
                  <p:spPr>
                    <a:xfrm flipV="1">
                      <a:off x="7026955" y="284175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5" name="Straight Connector 1544"/>
                    <p:cNvCxnSpPr/>
                    <p:nvPr/>
                  </p:nvCxnSpPr>
                  <p:spPr>
                    <a:xfrm flipV="1">
                      <a:off x="6582234" y="293418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79" name="Group 152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2" name="Straight Connector 1541"/>
                    <p:cNvCxnSpPr/>
                    <p:nvPr/>
                  </p:nvCxnSpPr>
                  <p:spPr>
                    <a:xfrm flipV="1">
                      <a:off x="7027434" y="284168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3" name="Straight Connector 1542"/>
                    <p:cNvCxnSpPr/>
                    <p:nvPr/>
                  </p:nvCxnSpPr>
                  <p:spPr>
                    <a:xfrm flipV="1">
                      <a:off x="6582713" y="293411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80" name="Group 152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0" name="Straight Connector 1539"/>
                    <p:cNvCxnSpPr/>
                    <p:nvPr/>
                  </p:nvCxnSpPr>
                  <p:spPr>
                    <a:xfrm flipV="1">
                      <a:off x="7027915" y="284161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1" name="Straight Connector 1540"/>
                    <p:cNvCxnSpPr/>
                    <p:nvPr/>
                  </p:nvCxnSpPr>
                  <p:spPr>
                    <a:xfrm flipV="1">
                      <a:off x="6583195" y="293874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81" name="Group 152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8" name="Straight Connector 1537"/>
                    <p:cNvCxnSpPr/>
                    <p:nvPr/>
                  </p:nvCxnSpPr>
                  <p:spPr>
                    <a:xfrm flipV="1">
                      <a:off x="7028395" y="284154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9" name="Straight Connector 1538"/>
                    <p:cNvCxnSpPr/>
                    <p:nvPr/>
                  </p:nvCxnSpPr>
                  <p:spPr>
                    <a:xfrm flipV="1">
                      <a:off x="6580688" y="2938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82" name="Group 152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6" name="Straight Connector 1535"/>
                    <p:cNvCxnSpPr/>
                    <p:nvPr/>
                  </p:nvCxnSpPr>
                  <p:spPr>
                    <a:xfrm flipV="1">
                      <a:off x="7028874" y="284147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7" name="Straight Connector 1536"/>
                    <p:cNvCxnSpPr/>
                    <p:nvPr/>
                  </p:nvCxnSpPr>
                  <p:spPr>
                    <a:xfrm flipV="1">
                      <a:off x="6581168" y="293860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83" name="Group 152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4" name="Straight Connector 1533"/>
                    <p:cNvCxnSpPr/>
                    <p:nvPr/>
                  </p:nvCxnSpPr>
                  <p:spPr>
                    <a:xfrm flipV="1">
                      <a:off x="7026372" y="284610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5" name="Straight Connector 1534"/>
                    <p:cNvCxnSpPr/>
                    <p:nvPr/>
                  </p:nvCxnSpPr>
                  <p:spPr>
                    <a:xfrm flipV="1">
                      <a:off x="6581649" y="293853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84" name="Group 153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2" name="Straight Connector 1531"/>
                    <p:cNvCxnSpPr/>
                    <p:nvPr/>
                  </p:nvCxnSpPr>
                  <p:spPr>
                    <a:xfrm flipV="1">
                      <a:off x="7026851" y="284603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3" name="Straight Connector 1532"/>
                    <p:cNvCxnSpPr/>
                    <p:nvPr/>
                  </p:nvCxnSpPr>
                  <p:spPr>
                    <a:xfrm flipV="1">
                      <a:off x="6582129" y="293846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948" name="Group 149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115949" name="Group 149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51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92064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51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16871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51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962" y="2918438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51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191" y="2932536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51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999" y="2929403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497" name="Straight Connector 1496"/>
                  <p:cNvCxnSpPr/>
                  <p:nvPr/>
                </p:nvCxnSpPr>
                <p:spPr>
                  <a:xfrm flipH="1">
                    <a:off x="6997134" y="2121602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8" name="Straight Connector 1497"/>
                  <p:cNvCxnSpPr/>
                  <p:nvPr/>
                </p:nvCxnSpPr>
                <p:spPr>
                  <a:xfrm>
                    <a:off x="6875327" y="23001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9" name="Straight Connector 1498"/>
                  <p:cNvCxnSpPr/>
                  <p:nvPr/>
                </p:nvCxnSpPr>
                <p:spPr>
                  <a:xfrm>
                    <a:off x="6871637" y="23644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0" name="Straight Connector 1499"/>
                  <p:cNvCxnSpPr/>
                  <p:nvPr/>
                </p:nvCxnSpPr>
                <p:spPr>
                  <a:xfrm>
                    <a:off x="6871637" y="244117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1" name="Straight Connector 1500"/>
                  <p:cNvCxnSpPr/>
                  <p:nvPr/>
                </p:nvCxnSpPr>
                <p:spPr>
                  <a:xfrm>
                    <a:off x="6867944" y="250540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2" name="Straight Connector 1501"/>
                  <p:cNvCxnSpPr/>
                  <p:nvPr/>
                </p:nvCxnSpPr>
                <p:spPr>
                  <a:xfrm>
                    <a:off x="6864254" y="2566497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3" name="Straight Connector 1502"/>
                  <p:cNvCxnSpPr/>
                  <p:nvPr/>
                </p:nvCxnSpPr>
                <p:spPr>
                  <a:xfrm>
                    <a:off x="6864254" y="263385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4" name="Straight Connector 1503"/>
                  <p:cNvCxnSpPr/>
                  <p:nvPr/>
                </p:nvCxnSpPr>
                <p:spPr>
                  <a:xfrm>
                    <a:off x="6860562" y="27027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5" name="Straight Connector 1504"/>
                  <p:cNvCxnSpPr/>
                  <p:nvPr/>
                </p:nvCxnSpPr>
                <p:spPr>
                  <a:xfrm>
                    <a:off x="6867944" y="27717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6" name="Straight Connector 1505"/>
                  <p:cNvCxnSpPr/>
                  <p:nvPr/>
                </p:nvCxnSpPr>
                <p:spPr>
                  <a:xfrm>
                    <a:off x="6871637" y="284220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7" name="Straight Connector 1506"/>
                  <p:cNvCxnSpPr/>
                  <p:nvPr/>
                </p:nvCxnSpPr>
                <p:spPr>
                  <a:xfrm>
                    <a:off x="6871637" y="29111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8" name="Straight Connector 1507"/>
                  <p:cNvCxnSpPr/>
                  <p:nvPr/>
                </p:nvCxnSpPr>
                <p:spPr>
                  <a:xfrm>
                    <a:off x="6875327" y="297536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9" name="Straight Connector 1508"/>
                  <p:cNvCxnSpPr/>
                  <p:nvPr/>
                </p:nvCxnSpPr>
                <p:spPr>
                  <a:xfrm flipH="1">
                    <a:off x="6875327" y="2127868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5770" name="Group 1316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115889" name="Group 143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457" name="Rectangle 1456"/>
                  <p:cNvSpPr/>
                  <p:nvPr/>
                </p:nvSpPr>
                <p:spPr>
                  <a:xfrm>
                    <a:off x="65099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58" name="Straight Connector 1457"/>
                  <p:cNvCxnSpPr/>
                  <p:nvPr/>
                </p:nvCxnSpPr>
                <p:spPr>
                  <a:xfrm flipV="1">
                    <a:off x="684722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9" name="Rectangle 1458"/>
                  <p:cNvSpPr/>
                  <p:nvPr/>
                </p:nvSpPr>
                <p:spPr>
                  <a:xfrm>
                    <a:off x="6477120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60" name="Straight Connector 1459"/>
                  <p:cNvCxnSpPr/>
                  <p:nvPr/>
                </p:nvCxnSpPr>
                <p:spPr>
                  <a:xfrm flipV="1">
                    <a:off x="63965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1" name="Rectangle 1460"/>
                  <p:cNvSpPr/>
                  <p:nvPr/>
                </p:nvSpPr>
                <p:spPr>
                  <a:xfrm>
                    <a:off x="6817377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62" name="Rectangle 1461"/>
                  <p:cNvSpPr/>
                  <p:nvPr/>
                </p:nvSpPr>
                <p:spPr>
                  <a:xfrm>
                    <a:off x="6405487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63" name="Straight Connector 1462"/>
                  <p:cNvCxnSpPr/>
                  <p:nvPr/>
                </p:nvCxnSpPr>
                <p:spPr>
                  <a:xfrm flipV="1">
                    <a:off x="6847224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5917" name="Group 146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2" name="Straight Connector 1491"/>
                    <p:cNvCxnSpPr/>
                    <p:nvPr/>
                  </p:nvCxnSpPr>
                  <p:spPr>
                    <a:xfrm flipV="1">
                      <a:off x="7028949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3" name="Straight Connector 1492"/>
                    <p:cNvCxnSpPr/>
                    <p:nvPr/>
                  </p:nvCxnSpPr>
                  <p:spPr>
                    <a:xfrm flipV="1">
                      <a:off x="6581243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18" name="Group 146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0" name="Straight Connector 1489"/>
                    <p:cNvCxnSpPr/>
                    <p:nvPr/>
                  </p:nvCxnSpPr>
                  <p:spPr>
                    <a:xfrm flipV="1">
                      <a:off x="7029431" y="2841898"/>
                      <a:ext cx="119388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1" name="Straight Connector 1490"/>
                    <p:cNvCxnSpPr/>
                    <p:nvPr/>
                  </p:nvCxnSpPr>
                  <p:spPr>
                    <a:xfrm flipV="1">
                      <a:off x="6581724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19" name="Group 146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8" name="Straight Connector 1487"/>
                    <p:cNvCxnSpPr/>
                    <p:nvPr/>
                  </p:nvCxnSpPr>
                  <p:spPr>
                    <a:xfrm flipV="1">
                      <a:off x="7026926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9" name="Straight Connector 1488"/>
                    <p:cNvCxnSpPr/>
                    <p:nvPr/>
                  </p:nvCxnSpPr>
                  <p:spPr>
                    <a:xfrm flipV="1">
                      <a:off x="6582204" y="293425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20" name="Group 146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6" name="Straight Connector 1485"/>
                    <p:cNvCxnSpPr/>
                    <p:nvPr/>
                  </p:nvCxnSpPr>
                  <p:spPr>
                    <a:xfrm flipV="1">
                      <a:off x="70274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7" name="Straight Connector 1486"/>
                    <p:cNvCxnSpPr/>
                    <p:nvPr/>
                  </p:nvCxnSpPr>
                  <p:spPr>
                    <a:xfrm flipV="1">
                      <a:off x="6582683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21" name="Group 146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4" name="Straight Connector 1483"/>
                    <p:cNvCxnSpPr/>
                    <p:nvPr/>
                  </p:nvCxnSpPr>
                  <p:spPr>
                    <a:xfrm flipV="1">
                      <a:off x="70278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5" name="Straight Connector 1484"/>
                    <p:cNvCxnSpPr/>
                    <p:nvPr/>
                  </p:nvCxnSpPr>
                  <p:spPr>
                    <a:xfrm flipV="1">
                      <a:off x="6583163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22" name="Group 146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2" name="Straight Connector 1481"/>
                    <p:cNvCxnSpPr/>
                    <p:nvPr/>
                  </p:nvCxnSpPr>
                  <p:spPr>
                    <a:xfrm flipV="1">
                      <a:off x="70283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3" name="Straight Connector 1482"/>
                    <p:cNvCxnSpPr/>
                    <p:nvPr/>
                  </p:nvCxnSpPr>
                  <p:spPr>
                    <a:xfrm flipV="1">
                      <a:off x="6589613" y="2938744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23" name="Group 146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0" name="Straight Connector 1479"/>
                    <p:cNvCxnSpPr/>
                    <p:nvPr/>
                  </p:nvCxnSpPr>
                  <p:spPr>
                    <a:xfrm flipV="1">
                      <a:off x="70288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1" name="Straight Connector 1480"/>
                    <p:cNvCxnSpPr/>
                    <p:nvPr/>
                  </p:nvCxnSpPr>
                  <p:spPr>
                    <a:xfrm flipV="1">
                      <a:off x="6581140" y="293867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24" name="Group 147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8" name="Straight Connector 1477"/>
                    <p:cNvCxnSpPr/>
                    <p:nvPr/>
                  </p:nvCxnSpPr>
                  <p:spPr>
                    <a:xfrm flipV="1">
                      <a:off x="7029325" y="2841480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9" name="Straight Connector 1478"/>
                    <p:cNvCxnSpPr/>
                    <p:nvPr/>
                  </p:nvCxnSpPr>
                  <p:spPr>
                    <a:xfrm flipV="1">
                      <a:off x="65816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25" name="Group 147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6" name="Straight Connector 1475"/>
                    <p:cNvCxnSpPr/>
                    <p:nvPr/>
                  </p:nvCxnSpPr>
                  <p:spPr>
                    <a:xfrm flipV="1">
                      <a:off x="7026821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7" name="Straight Connector 1476"/>
                    <p:cNvCxnSpPr/>
                    <p:nvPr/>
                  </p:nvCxnSpPr>
                  <p:spPr>
                    <a:xfrm flipV="1">
                      <a:off x="6582100" y="293853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926" name="Group 147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4" name="Straight Connector 1473"/>
                    <p:cNvCxnSpPr/>
                    <p:nvPr/>
                  </p:nvCxnSpPr>
                  <p:spPr>
                    <a:xfrm flipV="1">
                      <a:off x="7027300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5" name="Straight Connector 1474"/>
                    <p:cNvCxnSpPr/>
                    <p:nvPr/>
                  </p:nvCxnSpPr>
                  <p:spPr>
                    <a:xfrm flipV="1">
                      <a:off x="6582580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890" name="Group 143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115891" name="Group 143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45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45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45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517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45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749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45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554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439" name="Straight Connector 1438"/>
                  <p:cNvCxnSpPr/>
                  <p:nvPr/>
                </p:nvCxnSpPr>
                <p:spPr>
                  <a:xfrm flipH="1">
                    <a:off x="6997690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0" name="Straight Connector 1439"/>
                  <p:cNvCxnSpPr/>
                  <p:nvPr/>
                </p:nvCxnSpPr>
                <p:spPr>
                  <a:xfrm>
                    <a:off x="6875885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1" name="Straight Connector 1440"/>
                  <p:cNvCxnSpPr/>
                  <p:nvPr/>
                </p:nvCxnSpPr>
                <p:spPr>
                  <a:xfrm>
                    <a:off x="6872192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2" name="Straight Connector 1441"/>
                  <p:cNvCxnSpPr/>
                  <p:nvPr/>
                </p:nvCxnSpPr>
                <p:spPr>
                  <a:xfrm>
                    <a:off x="6872192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3" name="Straight Connector 1442"/>
                  <p:cNvCxnSpPr/>
                  <p:nvPr/>
                </p:nvCxnSpPr>
                <p:spPr>
                  <a:xfrm>
                    <a:off x="6868502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4" name="Straight Connector 1443"/>
                  <p:cNvCxnSpPr/>
                  <p:nvPr/>
                </p:nvCxnSpPr>
                <p:spPr>
                  <a:xfrm>
                    <a:off x="6864810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5" name="Straight Connector 1444"/>
                  <p:cNvCxnSpPr/>
                  <p:nvPr/>
                </p:nvCxnSpPr>
                <p:spPr>
                  <a:xfrm>
                    <a:off x="6864810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6" name="Straight Connector 1445"/>
                  <p:cNvCxnSpPr/>
                  <p:nvPr/>
                </p:nvCxnSpPr>
                <p:spPr>
                  <a:xfrm>
                    <a:off x="6861120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7" name="Straight Connector 1446"/>
                  <p:cNvCxnSpPr/>
                  <p:nvPr/>
                </p:nvCxnSpPr>
                <p:spPr>
                  <a:xfrm>
                    <a:off x="6868502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8" name="Straight Connector 1447"/>
                  <p:cNvCxnSpPr/>
                  <p:nvPr/>
                </p:nvCxnSpPr>
                <p:spPr>
                  <a:xfrm>
                    <a:off x="6872192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9" name="Straight Connector 1448"/>
                  <p:cNvCxnSpPr/>
                  <p:nvPr/>
                </p:nvCxnSpPr>
                <p:spPr>
                  <a:xfrm>
                    <a:off x="6872192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0" name="Straight Connector 1449"/>
                  <p:cNvCxnSpPr/>
                  <p:nvPr/>
                </p:nvCxnSpPr>
                <p:spPr>
                  <a:xfrm>
                    <a:off x="6875885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1" name="Straight Connector 1450"/>
                  <p:cNvCxnSpPr/>
                  <p:nvPr/>
                </p:nvCxnSpPr>
                <p:spPr>
                  <a:xfrm flipH="1">
                    <a:off x="6875885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5771" name="Group 131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115831" name="Group 137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99" name="Rectangle 1398"/>
                  <p:cNvSpPr/>
                  <p:nvPr/>
                </p:nvSpPr>
                <p:spPr>
                  <a:xfrm>
                    <a:off x="65093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00" name="Straight Connector 1399"/>
                  <p:cNvCxnSpPr/>
                  <p:nvPr/>
                </p:nvCxnSpPr>
                <p:spPr>
                  <a:xfrm flipV="1">
                    <a:off x="68466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1" name="Rectangle 1400"/>
                  <p:cNvSpPr/>
                  <p:nvPr/>
                </p:nvSpPr>
                <p:spPr>
                  <a:xfrm>
                    <a:off x="64765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02" name="Straight Connector 1401"/>
                  <p:cNvCxnSpPr/>
                  <p:nvPr/>
                </p:nvCxnSpPr>
                <p:spPr>
                  <a:xfrm flipV="1">
                    <a:off x="63959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3" name="Rectangle 1402"/>
                  <p:cNvSpPr/>
                  <p:nvPr/>
                </p:nvSpPr>
                <p:spPr>
                  <a:xfrm>
                    <a:off x="6816779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04" name="Rectangle 1403"/>
                  <p:cNvSpPr/>
                  <p:nvPr/>
                </p:nvSpPr>
                <p:spPr>
                  <a:xfrm>
                    <a:off x="6404889" y="3153671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05" name="Straight Connector 1404"/>
                  <p:cNvCxnSpPr/>
                  <p:nvPr/>
                </p:nvCxnSpPr>
                <p:spPr>
                  <a:xfrm flipV="1">
                    <a:off x="68466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5859" name="Group 140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4" name="Straight Connector 1433"/>
                    <p:cNvCxnSpPr/>
                    <p:nvPr/>
                  </p:nvCxnSpPr>
                  <p:spPr>
                    <a:xfrm flipV="1">
                      <a:off x="7028351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5" name="Straight Connector 1434"/>
                    <p:cNvCxnSpPr/>
                    <p:nvPr/>
                  </p:nvCxnSpPr>
                  <p:spPr>
                    <a:xfrm flipV="1">
                      <a:off x="6580645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60" name="Group 140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2" name="Straight Connector 1431"/>
                    <p:cNvCxnSpPr/>
                    <p:nvPr/>
                  </p:nvCxnSpPr>
                  <p:spPr>
                    <a:xfrm flipV="1">
                      <a:off x="70288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3" name="Straight Connector 1432"/>
                    <p:cNvCxnSpPr/>
                    <p:nvPr/>
                  </p:nvCxnSpPr>
                  <p:spPr>
                    <a:xfrm flipV="1">
                      <a:off x="6581126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61" name="Group 140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0" name="Straight Connector 1429"/>
                    <p:cNvCxnSpPr/>
                    <p:nvPr/>
                  </p:nvCxnSpPr>
                  <p:spPr>
                    <a:xfrm flipV="1">
                      <a:off x="7026327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1" name="Straight Connector 1430"/>
                    <p:cNvCxnSpPr/>
                    <p:nvPr/>
                  </p:nvCxnSpPr>
                  <p:spPr>
                    <a:xfrm flipV="1">
                      <a:off x="6581606" y="293425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62" name="Group 140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8" name="Straight Connector 1427"/>
                    <p:cNvCxnSpPr/>
                    <p:nvPr/>
                  </p:nvCxnSpPr>
                  <p:spPr>
                    <a:xfrm flipV="1">
                      <a:off x="70268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9" name="Straight Connector 1428"/>
                    <p:cNvCxnSpPr/>
                    <p:nvPr/>
                  </p:nvCxnSpPr>
                  <p:spPr>
                    <a:xfrm flipV="1">
                      <a:off x="6582085" y="293418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63" name="Group 140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6" name="Straight Connector 1425"/>
                    <p:cNvCxnSpPr/>
                    <p:nvPr/>
                  </p:nvCxnSpPr>
                  <p:spPr>
                    <a:xfrm flipV="1">
                      <a:off x="70272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7" name="Straight Connector 1426"/>
                    <p:cNvCxnSpPr/>
                    <p:nvPr/>
                  </p:nvCxnSpPr>
                  <p:spPr>
                    <a:xfrm flipV="1">
                      <a:off x="6582565" y="293411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64" name="Group 141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4" name="Straight Connector 1423"/>
                    <p:cNvCxnSpPr/>
                    <p:nvPr/>
                  </p:nvCxnSpPr>
                  <p:spPr>
                    <a:xfrm flipV="1">
                      <a:off x="70277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5" name="Straight Connector 1424"/>
                    <p:cNvCxnSpPr/>
                    <p:nvPr/>
                  </p:nvCxnSpPr>
                  <p:spPr>
                    <a:xfrm flipV="1">
                      <a:off x="6583046" y="293874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65" name="Group 141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2" name="Straight Connector 1421"/>
                    <p:cNvCxnSpPr/>
                    <p:nvPr/>
                  </p:nvCxnSpPr>
                  <p:spPr>
                    <a:xfrm flipV="1">
                      <a:off x="70282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3" name="Straight Connector 1422"/>
                    <p:cNvCxnSpPr/>
                    <p:nvPr/>
                  </p:nvCxnSpPr>
                  <p:spPr>
                    <a:xfrm flipV="1">
                      <a:off x="6574570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66" name="Group 141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0" name="Straight Connector 1419"/>
                    <p:cNvCxnSpPr/>
                    <p:nvPr/>
                  </p:nvCxnSpPr>
                  <p:spPr>
                    <a:xfrm flipV="1">
                      <a:off x="7028726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1" name="Straight Connector 1420"/>
                    <p:cNvCxnSpPr/>
                    <p:nvPr/>
                  </p:nvCxnSpPr>
                  <p:spPr>
                    <a:xfrm flipV="1">
                      <a:off x="65810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67" name="Group 141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8" name="Straight Connector 1417"/>
                    <p:cNvCxnSpPr/>
                    <p:nvPr/>
                  </p:nvCxnSpPr>
                  <p:spPr>
                    <a:xfrm flipV="1">
                      <a:off x="7026223" y="2846109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9" name="Straight Connector 1418"/>
                    <p:cNvCxnSpPr/>
                    <p:nvPr/>
                  </p:nvCxnSpPr>
                  <p:spPr>
                    <a:xfrm flipV="1">
                      <a:off x="6581501" y="293853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68" name="Group 141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6" name="Straight Connector 1415"/>
                    <p:cNvCxnSpPr/>
                    <p:nvPr/>
                  </p:nvCxnSpPr>
                  <p:spPr>
                    <a:xfrm flipV="1">
                      <a:off x="7026703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7" name="Straight Connector 1416"/>
                    <p:cNvCxnSpPr/>
                    <p:nvPr/>
                  </p:nvCxnSpPr>
                  <p:spPr>
                    <a:xfrm flipV="1">
                      <a:off x="6581980" y="293846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832" name="Group 137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115833" name="Group 137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9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92066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9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16873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9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778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9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00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9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815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381" name="Straight Connector 1380"/>
                  <p:cNvCxnSpPr/>
                  <p:nvPr/>
                </p:nvCxnSpPr>
                <p:spPr>
                  <a:xfrm flipH="1">
                    <a:off x="6996950" y="2121604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2" name="Straight Connector 1381"/>
                  <p:cNvCxnSpPr/>
                  <p:nvPr/>
                </p:nvCxnSpPr>
                <p:spPr>
                  <a:xfrm>
                    <a:off x="6875143" y="230018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3" name="Straight Connector 1382"/>
                  <p:cNvCxnSpPr/>
                  <p:nvPr/>
                </p:nvCxnSpPr>
                <p:spPr>
                  <a:xfrm>
                    <a:off x="6871453" y="236441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4" name="Straight Connector 1383"/>
                  <p:cNvCxnSpPr/>
                  <p:nvPr/>
                </p:nvCxnSpPr>
                <p:spPr>
                  <a:xfrm>
                    <a:off x="6871453" y="244117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5" name="Straight Connector 1384"/>
                  <p:cNvCxnSpPr/>
                  <p:nvPr/>
                </p:nvCxnSpPr>
                <p:spPr>
                  <a:xfrm>
                    <a:off x="6867761" y="250540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6" name="Straight Connector 1385"/>
                  <p:cNvCxnSpPr/>
                  <p:nvPr/>
                </p:nvCxnSpPr>
                <p:spPr>
                  <a:xfrm>
                    <a:off x="6864071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7" name="Straight Connector 1386"/>
                  <p:cNvCxnSpPr/>
                  <p:nvPr/>
                </p:nvCxnSpPr>
                <p:spPr>
                  <a:xfrm>
                    <a:off x="6864071" y="26338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8" name="Straight Connector 1387"/>
                  <p:cNvCxnSpPr/>
                  <p:nvPr/>
                </p:nvCxnSpPr>
                <p:spPr>
                  <a:xfrm>
                    <a:off x="6860378" y="27027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9" name="Straight Connector 1388"/>
                  <p:cNvCxnSpPr/>
                  <p:nvPr/>
                </p:nvCxnSpPr>
                <p:spPr>
                  <a:xfrm>
                    <a:off x="6867761" y="277171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0" name="Straight Connector 1389"/>
                  <p:cNvCxnSpPr/>
                  <p:nvPr/>
                </p:nvCxnSpPr>
                <p:spPr>
                  <a:xfrm>
                    <a:off x="6871453" y="28422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1" name="Straight Connector 1390"/>
                  <p:cNvCxnSpPr/>
                  <p:nvPr/>
                </p:nvCxnSpPr>
                <p:spPr>
                  <a:xfrm>
                    <a:off x="6871453" y="29111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2" name="Straight Connector 1391"/>
                  <p:cNvCxnSpPr/>
                  <p:nvPr/>
                </p:nvCxnSpPr>
                <p:spPr>
                  <a:xfrm>
                    <a:off x="6875143" y="297536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3" name="Straight Connector 1392"/>
                  <p:cNvCxnSpPr/>
                  <p:nvPr/>
                </p:nvCxnSpPr>
                <p:spPr>
                  <a:xfrm flipH="1">
                    <a:off x="6875143" y="2127870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5772" name="Group 1318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115773" name="Group 131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41" name="Rectangle 1340"/>
                  <p:cNvSpPr/>
                  <p:nvPr/>
                </p:nvSpPr>
                <p:spPr>
                  <a:xfrm>
                    <a:off x="6508755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342" name="Straight Connector 1341"/>
                  <p:cNvCxnSpPr/>
                  <p:nvPr/>
                </p:nvCxnSpPr>
                <p:spPr>
                  <a:xfrm flipV="1">
                    <a:off x="68460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3" name="Rectangle 1342"/>
                  <p:cNvSpPr/>
                  <p:nvPr/>
                </p:nvSpPr>
                <p:spPr>
                  <a:xfrm>
                    <a:off x="64759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344" name="Straight Connector 1343"/>
                  <p:cNvCxnSpPr/>
                  <p:nvPr/>
                </p:nvCxnSpPr>
                <p:spPr>
                  <a:xfrm flipV="1">
                    <a:off x="6395336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5" name="Rectangle 1344"/>
                  <p:cNvSpPr/>
                  <p:nvPr/>
                </p:nvSpPr>
                <p:spPr>
                  <a:xfrm>
                    <a:off x="6816180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46" name="Rectangle 1345"/>
                  <p:cNvSpPr/>
                  <p:nvPr/>
                </p:nvSpPr>
                <p:spPr>
                  <a:xfrm>
                    <a:off x="6404289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347" name="Straight Connector 1346"/>
                  <p:cNvCxnSpPr/>
                  <p:nvPr/>
                </p:nvCxnSpPr>
                <p:spPr>
                  <a:xfrm flipV="1">
                    <a:off x="68460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5801" name="Group 134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6" name="Straight Connector 1375"/>
                    <p:cNvCxnSpPr/>
                    <p:nvPr/>
                  </p:nvCxnSpPr>
                  <p:spPr>
                    <a:xfrm flipV="1">
                      <a:off x="7027752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7" name="Straight Connector 1376"/>
                    <p:cNvCxnSpPr/>
                    <p:nvPr/>
                  </p:nvCxnSpPr>
                  <p:spPr>
                    <a:xfrm flipV="1">
                      <a:off x="6574076" y="293439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02" name="Group 134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4" name="Straight Connector 1373"/>
                    <p:cNvCxnSpPr/>
                    <p:nvPr/>
                  </p:nvCxnSpPr>
                  <p:spPr>
                    <a:xfrm flipV="1">
                      <a:off x="70282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5" name="Straight Connector 1374"/>
                    <p:cNvCxnSpPr/>
                    <p:nvPr/>
                  </p:nvCxnSpPr>
                  <p:spPr>
                    <a:xfrm flipV="1">
                      <a:off x="6574557" y="29343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03" name="Group 13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2" name="Straight Connector 1371"/>
                    <p:cNvCxnSpPr/>
                    <p:nvPr/>
                  </p:nvCxnSpPr>
                  <p:spPr>
                    <a:xfrm flipV="1">
                      <a:off x="7019759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3" name="Straight Connector 1372"/>
                    <p:cNvCxnSpPr/>
                    <p:nvPr/>
                  </p:nvCxnSpPr>
                  <p:spPr>
                    <a:xfrm flipV="1">
                      <a:off x="6581006" y="293425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04" name="Group 13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0" name="Straight Connector 1369"/>
                    <p:cNvCxnSpPr/>
                    <p:nvPr/>
                  </p:nvCxnSpPr>
                  <p:spPr>
                    <a:xfrm flipV="1">
                      <a:off x="7026208" y="284175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1" name="Straight Connector 1370"/>
                    <p:cNvCxnSpPr/>
                    <p:nvPr/>
                  </p:nvCxnSpPr>
                  <p:spPr>
                    <a:xfrm flipV="1">
                      <a:off x="6581486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05" name="Group 13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8" name="Straight Connector 1367"/>
                    <p:cNvCxnSpPr/>
                    <p:nvPr/>
                  </p:nvCxnSpPr>
                  <p:spPr>
                    <a:xfrm flipV="1">
                      <a:off x="7026688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9" name="Straight Connector 1368"/>
                    <p:cNvCxnSpPr/>
                    <p:nvPr/>
                  </p:nvCxnSpPr>
                  <p:spPr>
                    <a:xfrm flipV="1">
                      <a:off x="6581965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06" name="Group 13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6" name="Straight Connector 1365"/>
                    <p:cNvCxnSpPr/>
                    <p:nvPr/>
                  </p:nvCxnSpPr>
                  <p:spPr>
                    <a:xfrm flipV="1">
                      <a:off x="7027169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7" name="Straight Connector 1366"/>
                    <p:cNvCxnSpPr/>
                    <p:nvPr/>
                  </p:nvCxnSpPr>
                  <p:spPr>
                    <a:xfrm flipV="1">
                      <a:off x="6582446" y="293874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07" name="Group 135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4" name="Straight Connector 1363"/>
                    <p:cNvCxnSpPr/>
                    <p:nvPr/>
                  </p:nvCxnSpPr>
                  <p:spPr>
                    <a:xfrm flipV="1">
                      <a:off x="7027648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5" name="Straight Connector 1364"/>
                    <p:cNvCxnSpPr/>
                    <p:nvPr/>
                  </p:nvCxnSpPr>
                  <p:spPr>
                    <a:xfrm flipV="1">
                      <a:off x="6573973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08" name="Group 135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2" name="Straight Connector 1361"/>
                    <p:cNvCxnSpPr/>
                    <p:nvPr/>
                  </p:nvCxnSpPr>
                  <p:spPr>
                    <a:xfrm flipV="1">
                      <a:off x="7028128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3" name="Straight Connector 1362"/>
                    <p:cNvCxnSpPr/>
                    <p:nvPr/>
                  </p:nvCxnSpPr>
                  <p:spPr>
                    <a:xfrm flipV="1">
                      <a:off x="6574452" y="2938605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09" name="Group 135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0" name="Straight Connector 1359"/>
                    <p:cNvCxnSpPr/>
                    <p:nvPr/>
                  </p:nvCxnSpPr>
                  <p:spPr>
                    <a:xfrm flipV="1">
                      <a:off x="7019654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1" name="Straight Connector 1360"/>
                    <p:cNvCxnSpPr/>
                    <p:nvPr/>
                  </p:nvCxnSpPr>
                  <p:spPr>
                    <a:xfrm flipV="1">
                      <a:off x="6580903" y="2938534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10" name="Group 135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58" name="Straight Connector 1357"/>
                    <p:cNvCxnSpPr/>
                    <p:nvPr/>
                  </p:nvCxnSpPr>
                  <p:spPr>
                    <a:xfrm flipV="1">
                      <a:off x="7026103" y="2846040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9" name="Straight Connector 1358"/>
                    <p:cNvCxnSpPr/>
                    <p:nvPr/>
                  </p:nvCxnSpPr>
                  <p:spPr>
                    <a:xfrm flipV="1">
                      <a:off x="6581382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774" name="Group 132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115775" name="Group 132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3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3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3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036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3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26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  <p:sp>
                  <p:nvSpPr>
                    <p:cNvPr id="134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073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>
                        <a:solidFill>
                          <a:prstClr val="black"/>
                        </a:solidFill>
                        <a:latin typeface="Calibri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323" name="Straight Connector 1322"/>
                  <p:cNvCxnSpPr/>
                  <p:nvPr/>
                </p:nvCxnSpPr>
                <p:spPr>
                  <a:xfrm flipH="1">
                    <a:off x="6996209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4" name="Straight Connector 1323"/>
                  <p:cNvCxnSpPr/>
                  <p:nvPr/>
                </p:nvCxnSpPr>
                <p:spPr>
                  <a:xfrm>
                    <a:off x="6874404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5" name="Straight Connector 1324"/>
                  <p:cNvCxnSpPr/>
                  <p:nvPr/>
                </p:nvCxnSpPr>
                <p:spPr>
                  <a:xfrm>
                    <a:off x="6870711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6" name="Straight Connector 1325"/>
                  <p:cNvCxnSpPr/>
                  <p:nvPr/>
                </p:nvCxnSpPr>
                <p:spPr>
                  <a:xfrm>
                    <a:off x="6870711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7" name="Straight Connector 1326"/>
                  <p:cNvCxnSpPr/>
                  <p:nvPr/>
                </p:nvCxnSpPr>
                <p:spPr>
                  <a:xfrm>
                    <a:off x="6867021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8" name="Straight Connector 1327"/>
                  <p:cNvCxnSpPr/>
                  <p:nvPr/>
                </p:nvCxnSpPr>
                <p:spPr>
                  <a:xfrm>
                    <a:off x="6863329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9" name="Straight Connector 1328"/>
                  <p:cNvCxnSpPr/>
                  <p:nvPr/>
                </p:nvCxnSpPr>
                <p:spPr>
                  <a:xfrm>
                    <a:off x="6863329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0" name="Straight Connector 1329"/>
                  <p:cNvCxnSpPr/>
                  <p:nvPr/>
                </p:nvCxnSpPr>
                <p:spPr>
                  <a:xfrm>
                    <a:off x="6859639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1" name="Straight Connector 1330"/>
                  <p:cNvCxnSpPr/>
                  <p:nvPr/>
                </p:nvCxnSpPr>
                <p:spPr>
                  <a:xfrm>
                    <a:off x="6867021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2" name="Straight Connector 1331"/>
                  <p:cNvCxnSpPr/>
                  <p:nvPr/>
                </p:nvCxnSpPr>
                <p:spPr>
                  <a:xfrm>
                    <a:off x="6870711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3" name="Straight Connector 1332"/>
                  <p:cNvCxnSpPr/>
                  <p:nvPr/>
                </p:nvCxnSpPr>
                <p:spPr>
                  <a:xfrm>
                    <a:off x="6870711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4" name="Straight Connector 1333"/>
                  <p:cNvCxnSpPr/>
                  <p:nvPr/>
                </p:nvCxnSpPr>
                <p:spPr>
                  <a:xfrm>
                    <a:off x="6874404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5" name="Straight Connector 1334"/>
                  <p:cNvCxnSpPr/>
                  <p:nvPr/>
                </p:nvCxnSpPr>
                <p:spPr>
                  <a:xfrm flipH="1">
                    <a:off x="6874404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59" name="TextBox 1558"/>
            <p:cNvSpPr txBox="1"/>
            <p:nvPr/>
          </p:nvSpPr>
          <p:spPr>
            <a:xfrm>
              <a:off x="668088" y="4554311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1</a:t>
              </a:r>
            </a:p>
          </p:txBody>
        </p:sp>
        <p:sp>
          <p:nvSpPr>
            <p:cNvPr id="1560" name="TextBox 1559"/>
            <p:cNvSpPr txBox="1"/>
            <p:nvPr/>
          </p:nvSpPr>
          <p:spPr>
            <a:xfrm>
              <a:off x="1068096" y="4552724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2</a:t>
              </a:r>
            </a:p>
          </p:txBody>
        </p:sp>
        <p:sp>
          <p:nvSpPr>
            <p:cNvPr id="1561" name="TextBox 1560"/>
            <p:cNvSpPr txBox="1"/>
            <p:nvPr/>
          </p:nvSpPr>
          <p:spPr>
            <a:xfrm>
              <a:off x="1466515" y="4551137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3</a:t>
              </a:r>
            </a:p>
          </p:txBody>
        </p:sp>
        <p:sp>
          <p:nvSpPr>
            <p:cNvPr id="1562" name="TextBox 1561"/>
            <p:cNvSpPr txBox="1"/>
            <p:nvPr/>
          </p:nvSpPr>
          <p:spPr>
            <a:xfrm>
              <a:off x="183318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4</a:t>
              </a:r>
            </a:p>
          </p:txBody>
        </p:sp>
        <p:sp>
          <p:nvSpPr>
            <p:cNvPr id="1563" name="TextBox 1562"/>
            <p:cNvSpPr txBox="1"/>
            <p:nvPr/>
          </p:nvSpPr>
          <p:spPr>
            <a:xfrm>
              <a:off x="2260181" y="4547963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5</a:t>
              </a:r>
            </a:p>
          </p:txBody>
        </p:sp>
        <p:sp>
          <p:nvSpPr>
            <p:cNvPr id="1564" name="TextBox 1563"/>
            <p:cNvSpPr txBox="1"/>
            <p:nvPr/>
          </p:nvSpPr>
          <p:spPr>
            <a:xfrm>
              <a:off x="2631617" y="4546376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6</a:t>
              </a:r>
            </a:p>
          </p:txBody>
        </p:sp>
        <p:sp>
          <p:nvSpPr>
            <p:cNvPr id="1565" name="TextBox 1564"/>
            <p:cNvSpPr txBox="1"/>
            <p:nvPr/>
          </p:nvSpPr>
          <p:spPr>
            <a:xfrm>
              <a:off x="3014164" y="4544790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7</a:t>
              </a:r>
            </a:p>
          </p:txBody>
        </p:sp>
        <p:sp>
          <p:nvSpPr>
            <p:cNvPr id="1566" name="TextBox 1565"/>
            <p:cNvSpPr txBox="1"/>
            <p:nvPr/>
          </p:nvSpPr>
          <p:spPr>
            <a:xfrm>
              <a:off x="339194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</a:rPr>
                <a:t>8</a:t>
              </a:r>
            </a:p>
          </p:txBody>
        </p:sp>
        <p:grpSp>
          <p:nvGrpSpPr>
            <p:cNvPr id="115736" name="Group 187"/>
            <p:cNvGrpSpPr>
              <a:grpSpLocks/>
            </p:cNvGrpSpPr>
            <p:nvPr/>
          </p:nvGrpSpPr>
          <p:grpSpPr bwMode="auto">
            <a:xfrm>
              <a:off x="2646378" y="1872322"/>
              <a:ext cx="1052512" cy="355600"/>
              <a:chOff x="4410" y="1365"/>
              <a:chExt cx="663" cy="224"/>
            </a:xfrm>
          </p:grpSpPr>
          <p:sp>
            <p:nvSpPr>
              <p:cNvPr id="156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6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115737" name="Group 187"/>
            <p:cNvGrpSpPr>
              <a:grpSpLocks/>
            </p:cNvGrpSpPr>
            <p:nvPr/>
          </p:nvGrpSpPr>
          <p:grpSpPr bwMode="auto">
            <a:xfrm>
              <a:off x="5819864" y="1872322"/>
              <a:ext cx="1052512" cy="355600"/>
              <a:chOff x="4410" y="1365"/>
              <a:chExt cx="663" cy="224"/>
            </a:xfrm>
          </p:grpSpPr>
          <p:sp>
            <p:nvSpPr>
              <p:cNvPr id="1574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5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6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7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78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 flipH="1">
              <a:off x="1368101" y="2215235"/>
              <a:ext cx="1588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/>
            <p:cNvCxnSpPr/>
            <p:nvPr/>
          </p:nvCxnSpPr>
          <p:spPr>
            <a:xfrm flipH="1">
              <a:off x="3074483" y="2224757"/>
              <a:ext cx="0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/>
            <p:cNvCxnSpPr/>
            <p:nvPr/>
          </p:nvCxnSpPr>
          <p:spPr>
            <a:xfrm flipH="1">
              <a:off x="4953883" y="2226343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/>
            <p:cNvCxnSpPr/>
            <p:nvPr/>
          </p:nvCxnSpPr>
          <p:spPr>
            <a:xfrm flipH="1">
              <a:off x="6515817" y="2227930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/>
            <p:cNvCxnSpPr>
              <a:endCxn id="71" idx="0"/>
            </p:cNvCxnSpPr>
            <p:nvPr/>
          </p:nvCxnSpPr>
          <p:spPr>
            <a:xfrm flipH="1">
              <a:off x="1607788" y="2221583"/>
              <a:ext cx="1127005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/>
            <p:cNvCxnSpPr/>
            <p:nvPr/>
          </p:nvCxnSpPr>
          <p:spPr>
            <a:xfrm flipH="1">
              <a:off x="3193532" y="2221583"/>
              <a:ext cx="1304786" cy="523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/>
            <p:cNvCxnSpPr/>
            <p:nvPr/>
          </p:nvCxnSpPr>
          <p:spPr>
            <a:xfrm flipH="1">
              <a:off x="5122140" y="2253321"/>
              <a:ext cx="1301612" cy="5062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/>
            <p:cNvCxnSpPr>
              <a:endCxn id="71" idx="1"/>
            </p:cNvCxnSpPr>
            <p:nvPr/>
          </p:nvCxnSpPr>
          <p:spPr>
            <a:xfrm flipH="1">
              <a:off x="1739536" y="2231104"/>
              <a:ext cx="2596874" cy="5046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/>
            <p:cNvCxnSpPr/>
            <p:nvPr/>
          </p:nvCxnSpPr>
          <p:spPr>
            <a:xfrm flipH="1">
              <a:off x="3518935" y="2242212"/>
              <a:ext cx="280798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/>
            <p:cNvCxnSpPr/>
            <p:nvPr/>
          </p:nvCxnSpPr>
          <p:spPr>
            <a:xfrm flipH="1">
              <a:off x="1977636" y="2253321"/>
              <a:ext cx="395086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/>
            <p:cNvCxnSpPr>
              <a:stCxn id="52" idx="2"/>
            </p:cNvCxnSpPr>
            <p:nvPr/>
          </p:nvCxnSpPr>
          <p:spPr>
            <a:xfrm>
              <a:off x="1476039" y="2223169"/>
              <a:ext cx="1552410" cy="517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/>
            <p:cNvCxnSpPr/>
            <p:nvPr/>
          </p:nvCxnSpPr>
          <p:spPr>
            <a:xfrm>
              <a:off x="1623662" y="2223169"/>
              <a:ext cx="3014342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/>
            <p:cNvCxnSpPr>
              <a:stCxn id="54" idx="1"/>
            </p:cNvCxnSpPr>
            <p:nvPr/>
          </p:nvCxnSpPr>
          <p:spPr>
            <a:xfrm>
              <a:off x="1868111" y="2226343"/>
              <a:ext cx="4342939" cy="545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306" idx="0"/>
            </p:cNvCxnSpPr>
            <p:nvPr/>
          </p:nvCxnSpPr>
          <p:spPr>
            <a:xfrm flipH="1" flipV="1">
              <a:off x="3166548" y="2239038"/>
              <a:ext cx="1596855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/>
            <p:cNvCxnSpPr>
              <a:stCxn id="1553" idx="0"/>
            </p:cNvCxnSpPr>
            <p:nvPr/>
          </p:nvCxnSpPr>
          <p:spPr>
            <a:xfrm flipH="1" flipV="1">
              <a:off x="3342741" y="2232691"/>
              <a:ext cx="2984183" cy="5379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/>
            <p:cNvCxnSpPr>
              <a:stCxn id="1553" idx="1"/>
            </p:cNvCxnSpPr>
            <p:nvPr/>
          </p:nvCxnSpPr>
          <p:spPr>
            <a:xfrm flipH="1" flipV="1">
              <a:off x="4639591" y="2226343"/>
              <a:ext cx="1819082" cy="544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715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400" i="0">
                <a:solidFill>
                  <a:srgbClr val="000099"/>
                </a:solidFill>
                <a:latin typeface="Gill Sans MT" pitchFamily="34" charset="0"/>
              </a:rPr>
              <a:t>Data center networks </a:t>
            </a:r>
          </a:p>
        </p:txBody>
      </p:sp>
      <p:pic>
        <p:nvPicPr>
          <p:cNvPr id="115716" name="Picture 2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7" name="Rectangle 6"/>
          <p:cNvSpPr txBox="1">
            <a:spLocks noChangeArrowheads="1"/>
          </p:cNvSpPr>
          <p:nvPr/>
        </p:nvSpPr>
        <p:spPr bwMode="auto">
          <a:xfrm>
            <a:off x="590550" y="1166813"/>
            <a:ext cx="82740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i="0">
                <a:latin typeface="Gill Sans MT" pitchFamily="34" charset="0"/>
              </a:rPr>
              <a:t>rich interconnection among switches, racks: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i="0">
                <a:latin typeface="Gill Sans MT" pitchFamily="34" charset="0"/>
              </a:rPr>
              <a:t>increased throughput between racks (multiple routing paths possible)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i="0">
                <a:latin typeface="Gill Sans MT" pitchFamily="34" charset="0"/>
              </a:rPr>
              <a:t>increased reliability via redundancy</a:t>
            </a:r>
          </a:p>
          <a:p>
            <a:pPr marL="342900" indent="-34290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72D3ACD7-587A-4EB3-8E96-7F2BC2AC29B6}" type="slidenum">
              <a:rPr lang="en-US" sz="1200" i="0" smtClean="0">
                <a:latin typeface="Arial" pitchFamily="34" charset="0"/>
              </a:rPr>
              <a:pPr>
                <a:defRPr/>
              </a:pPr>
              <a:t>87</a:t>
            </a:fld>
            <a:endParaRPr lang="en-US" sz="1200" i="0" smtClean="0">
              <a:latin typeface="Arial" pitchFamily="34" charset="0"/>
            </a:endParaRPr>
          </a:p>
        </p:txBody>
      </p:sp>
      <p:pic>
        <p:nvPicPr>
          <p:cNvPr id="117764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layer, </a:t>
            </a:r>
            <a:r>
              <a:rPr lang="en-US" sz="4000">
                <a:cs typeface="+mj-cs"/>
              </a:rPr>
              <a:t>LAN</a:t>
            </a:r>
            <a:r>
              <a:rPr lang="en-US"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5.2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5.3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5.4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LANs</a:t>
            </a:r>
            <a:endParaRPr lang="en-US" dirty="0">
              <a:solidFill>
                <a:srgbClr val="000000"/>
              </a:solidFill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s</a:t>
            </a:r>
            <a:r>
              <a:rPr lang="en-US" dirty="0" smtClean="0"/>
              <a:t>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VLANS</a:t>
            </a:r>
            <a:endParaRPr lang="en-US" dirty="0"/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5.5</a:t>
            </a:r>
            <a:r>
              <a:rPr lang="en-US" dirty="0" smtClean="0">
                <a:cs typeface="+mn-cs"/>
              </a:rPr>
              <a:t> link </a:t>
            </a:r>
            <a:r>
              <a:rPr lang="en-US" dirty="0">
                <a:cs typeface="+mn-cs"/>
              </a:rPr>
              <a:t>v</a:t>
            </a:r>
            <a:r>
              <a:rPr lang="en-US" dirty="0" smtClean="0">
                <a:cs typeface="+mn-cs"/>
              </a:rPr>
              <a:t>irtualization</a:t>
            </a:r>
            <a:r>
              <a:rPr lang="en-US" dirty="0">
                <a:cs typeface="+mn-cs"/>
              </a:rPr>
              <a:t>: </a:t>
            </a:r>
            <a:r>
              <a:rPr lang="en-US" dirty="0" smtClean="0"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5.6</a:t>
            </a:r>
            <a:r>
              <a:rPr lang="en-US" dirty="0" smtClean="0">
                <a:cs typeface="+mn-cs"/>
              </a:rPr>
              <a:t> data center networking</a:t>
            </a:r>
            <a:endParaRPr lang="en-US" dirty="0"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cs typeface="+mn-cs"/>
              </a:rPr>
              <a:t>5.7 </a:t>
            </a:r>
            <a:r>
              <a:rPr lang="en-US" dirty="0">
                <a:solidFill>
                  <a:srgbClr val="CC0000"/>
                </a:solidFill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8A77BEFB-E4CF-42EA-99D0-5DFB6156C7E6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88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i="1">
                <a:solidFill>
                  <a:srgbClr val="C00000"/>
                </a:solidFill>
                <a:cs typeface="+mj-cs"/>
              </a:rPr>
              <a:t>Synthesis: </a:t>
            </a:r>
            <a:r>
              <a:rPr lang="en-US" sz="3200">
                <a:cs typeface="+mj-cs"/>
              </a:rPr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journey down protocol stack complete!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application, transport, network, link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putting-it-all-together: synthesis!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>
                <a:solidFill>
                  <a:srgbClr val="C00000"/>
                </a:solidFill>
              </a:rPr>
              <a:t>goal: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identify, review, understand protocols (at all layers) involved in seemingly simple scenario: requesting www page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>
                <a:solidFill>
                  <a:srgbClr val="C00000"/>
                </a:solidFill>
              </a:rPr>
              <a:t>scenario: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student attaches laptop to campus network, requests/receives www.google.com </a:t>
            </a: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</p:txBody>
      </p:sp>
      <p:pic>
        <p:nvPicPr>
          <p:cNvPr id="118790" name="Picture 1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75" y="971550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2125" y="6486525"/>
            <a:ext cx="2895600" cy="2714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B7018DCA-AB9A-46D1-9C7E-F6483E4D4133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89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9812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>
                <a:cs typeface="+mj-cs"/>
              </a:rPr>
              <a:t>A day in the life: scenario</a:t>
            </a:r>
          </a:p>
        </p:txBody>
      </p:sp>
      <p:sp>
        <p:nvSpPr>
          <p:cNvPr id="119814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19815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120086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0087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0088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0089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20090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20097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98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99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20091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20094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95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96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20092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0093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19816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120072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0073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0074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0075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20076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20083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84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85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20077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20080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81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82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20078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0079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19817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Comcast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68.80.0.0/13</a:t>
            </a:r>
          </a:p>
        </p:txBody>
      </p:sp>
      <p:sp>
        <p:nvSpPr>
          <p:cNvPr id="119818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9819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9820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9821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119822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120055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0056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20057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120058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fr-FR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20059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60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061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fr-FR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120062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120069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20070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20071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20063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12006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20067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20068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120064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65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119823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119824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120041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0042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0043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0044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20045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20052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53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54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20046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20049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50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51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20047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0048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19825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9826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19827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12002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002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002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003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2003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2003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3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4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2003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2003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3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3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2003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003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19828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9829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pitchFamily="34" charset="0"/>
              </a:rPr>
              <a:t>’</a:t>
            </a:r>
            <a:r>
              <a:rPr lang="en-US" altLang="ja-JP" sz="1600" i="0">
                <a:solidFill>
                  <a:srgbClr val="000000"/>
                </a:solidFill>
                <a:latin typeface="Arial" pitchFamily="34" charset="0"/>
              </a:rPr>
              <a:t>s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64.233.160.0/19 </a:t>
            </a:r>
          </a:p>
        </p:txBody>
      </p:sp>
      <p:sp>
        <p:nvSpPr>
          <p:cNvPr id="119830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9831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119832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sp>
        <p:nvSpPr>
          <p:cNvPr id="119833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DNS server</a:t>
            </a:r>
          </a:p>
          <a:p>
            <a:pPr eaLnBrk="1" hangingPunct="1"/>
            <a:endParaRPr lang="en-US" sz="1600" i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119834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120013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0014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0015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0016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20017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20024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25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26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20018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20021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22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0023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20019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0020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19835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120011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012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9836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120009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010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9837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120007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008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9838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120005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006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9839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120003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004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9840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120001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002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9841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119999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000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9842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119997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9998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9843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119995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9996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9844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119993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9994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9845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119991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9992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9846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119989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9990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9847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119987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9988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19848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school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solidFill>
                  <a:srgbClr val="FF0000"/>
                </a:solidFill>
                <a:latin typeface="Arial" charset="0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119980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119982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grpSp>
            <p:nvGrpSpPr>
              <p:cNvPr id="119983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smtClean="0">
                  <a:solidFill>
                    <a:srgbClr val="FF0000"/>
                  </a:solidFill>
                  <a:latin typeface="Arial" charset="0"/>
                </a:rPr>
                <a:t>browser</a:t>
              </a:r>
            </a:p>
          </p:txBody>
        </p:sp>
      </p:grpSp>
      <p:grpSp>
        <p:nvGrpSpPr>
          <p:cNvPr id="119852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119978" name="Picture 354" descr="laptop_stylized_sma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9979" name="Picture 355" descr="antenna_stylized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-54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19857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2400" i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9858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400" i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9859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2400" i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119860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119976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19977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-54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119864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11996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996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997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9971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19974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9975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9865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11996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996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996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9963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19966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9967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9866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11995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995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995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9955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19958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9959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9867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11994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994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994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9947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19950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9951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9868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11993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993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993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9939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19942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9943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9869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119904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9906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19907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19909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19911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19914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9915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19916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9918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19919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9921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9870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11987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987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1987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1987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1987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1988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988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1988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988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1988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988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19871" name="Picture 22" descr="underline_base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" y="74612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A3EE421E-A84A-4E3F-B673-219B3CA2E726}" type="slidenum">
              <a:rPr lang="en-US" sz="1200" i="0" smtClean="0">
                <a:latin typeface="Arial" pitchFamily="34" charset="0"/>
              </a:rPr>
              <a:pPr>
                <a:defRPr/>
              </a:pPr>
              <a:t>9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889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Adaptors 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sending side: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encapsulates datagram in frame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adds error checking bits, rdt, flow control, etc.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receiving side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looks for errors, </a:t>
            </a:r>
            <a:r>
              <a:rPr lang="en-US" dirty="0" err="1"/>
              <a:t>rdt</a:t>
            </a:r>
            <a:r>
              <a:rPr lang="en-US" dirty="0"/>
              <a:t>, flow control, </a:t>
            </a:r>
            <a:r>
              <a:rPr lang="en-US" dirty="0" err="1"/>
              <a:t>etc</a:t>
            </a:r>
            <a:endParaRPr lang="en-US" dirty="0"/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extracts datagram, passes to upper layer at receiving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>
                <a:latin typeface="Arial" charset="0"/>
                <a:ea typeface="ＭＳ Ｐゴシック" charset="0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>
              <a:latin typeface="Arial" charset="0"/>
              <a:ea typeface="ＭＳ Ｐゴシック" charset="0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>
              <a:latin typeface="Arial" charset="0"/>
              <a:ea typeface="ＭＳ Ｐゴシック" charset="0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>
                <a:latin typeface="Arial" charset="0"/>
                <a:ea typeface="ＭＳ Ｐゴシック" charset="0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>
              <a:latin typeface="Arial" charset="0"/>
              <a:ea typeface="ＭＳ Ｐゴシック" charset="0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>
              <a:latin typeface="Arial" charset="0"/>
              <a:ea typeface="ＭＳ Ｐゴシック" charset="0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smtClean="0">
                <a:latin typeface="Arial" charset="0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smtClean="0">
                <a:latin typeface="Arial" charset="0"/>
              </a:rPr>
              <a:t>datagram</a:t>
            </a:r>
          </a:p>
        </p:txBody>
      </p:sp>
      <p:sp>
        <p:nvSpPr>
          <p:cNvPr id="35876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smtClean="0">
                <a:latin typeface="Arial" charset="0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35882" name="Picture 63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100" y="914400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4" name="Group 156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120951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0952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53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54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55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120957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2100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101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120962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20977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979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0980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0982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0984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0987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0988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20989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991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0992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994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20963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0969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0970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8806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03668767-464A-4C52-87F6-E49F6E533CAE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90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smtClean="0">
                <a:ea typeface="ＭＳ Ｐゴシック" pitchFamily="34" charset="-128"/>
              </a:rPr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200">
                <a:cs typeface="+mn-cs"/>
              </a:rPr>
              <a:t>connecting laptop needs to get its own IP address, addr of first-hop router, addr of DNS server: use </a:t>
            </a:r>
            <a:r>
              <a:rPr lang="en-US" sz="2200" i="1">
                <a:solidFill>
                  <a:srgbClr val="C00000"/>
                </a:solidFill>
                <a:cs typeface="+mn-cs"/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20943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20944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120909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120911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20936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0912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20930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20931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20913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0914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20915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20919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20922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20923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120896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120900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120903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20904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120888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20889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120853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20858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20883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0859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20877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20878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20860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0861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20862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20866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20869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20870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0855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DHCP request </a:t>
            </a:r>
            <a:r>
              <a:rPr lang="en-US" sz="2200">
                <a:solidFill>
                  <a:srgbClr val="3333CC"/>
                </a:solidFill>
                <a:latin typeface="Gill Sans MT" charset="0"/>
                <a:ea typeface="ＭＳ Ｐゴシック" charset="0"/>
              </a:rPr>
              <a:t>encapsulated</a:t>
            </a:r>
            <a:r>
              <a:rPr lang="en-US" sz="2200" i="0">
                <a:solidFill>
                  <a:srgbClr val="3333CC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in </a:t>
            </a: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UDP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encapsulated in </a:t>
            </a: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IP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encapsulated in </a:t>
            </a: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802.3</a:t>
            </a:r>
            <a:r>
              <a:rPr lang="en-US" sz="22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i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Ethernet frame </a:t>
            </a:r>
            <a:r>
              <a:rPr lang="en-US" sz="220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broadcast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(dest: FFFFFFFFFFFF) on LAN, received at router running </a:t>
            </a: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DHCP</a:t>
            </a:r>
            <a:r>
              <a:rPr lang="en-US" sz="22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Ethernet </a:t>
            </a:r>
            <a:r>
              <a:rPr lang="en-US" sz="220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demuxed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to IP demuxed, UDP demuxed to DHCP </a:t>
            </a:r>
          </a:p>
        </p:txBody>
      </p:sp>
      <p:pic>
        <p:nvPicPr>
          <p:cNvPr id="120850" name="Picture 15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8" name="Group 15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121971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1972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1973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1974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1975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121977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2202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03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121982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21997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1999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2000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2002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2004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2007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2008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22009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011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2012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014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21983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1989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1990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89091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43B5A051-5270-4BBB-A634-07074AC22267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91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000" smtClean="0">
                <a:ea typeface="ＭＳ Ｐゴシック" pitchFamily="34" charset="-128"/>
              </a:rPr>
              <a:t>DHCP server formulates </a:t>
            </a:r>
            <a:r>
              <a:rPr lang="en-US" sz="2000" i="1" smtClean="0">
                <a:solidFill>
                  <a:srgbClr val="C00000"/>
                </a:solidFill>
                <a:ea typeface="ＭＳ Ｐゴシック" pitchFamily="34" charset="-128"/>
              </a:rPr>
              <a:t>DHCP ACK</a:t>
            </a:r>
            <a:r>
              <a:rPr lang="en-US" sz="200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smtClean="0">
                <a:ea typeface="ＭＳ Ｐゴシック" pitchFamily="34" charset="-128"/>
              </a:rPr>
              <a:t>containing client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smtClean="0">
                <a:ea typeface="ＭＳ Ｐゴシック" pitchFamily="34" charset="-128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smtClean="0">
              <a:ea typeface="ＭＳ Ｐゴシック" pitchFamily="34" charset="-128"/>
            </a:endParaRP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21963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21964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121931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121933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21958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1934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21952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21953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21935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1936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21937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21941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21944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21945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121918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121922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121925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21926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121910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21911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121875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21880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21905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1881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21899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21900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21882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1883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21884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21888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21891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21892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1877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encapsulation at DHCP server, frame forwarded (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switch learning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i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379538" y="5260975"/>
            <a:ext cx="6643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smtClean="0">
                <a:solidFill>
                  <a:srgbClr val="000000"/>
                </a:solidFill>
                <a:latin typeface="Gill Sans MT" charset="0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smtClean="0">
                <a:solidFill>
                  <a:srgbClr val="000000"/>
                </a:solidFill>
                <a:latin typeface="Gill Sans MT" charset="0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111625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smtClean="0">
                <a:ea typeface="ＭＳ Ｐゴシック" pitchFamily="34" charset="-128"/>
              </a:rPr>
              <a:t>A day in the life… connecting to the Internet</a:t>
            </a:r>
          </a:p>
        </p:txBody>
      </p:sp>
      <p:pic>
        <p:nvPicPr>
          <p:cNvPr id="121872" name="Picture 15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" y="-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2" name="Group 9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122946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2947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48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49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50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122952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2300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005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122957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22972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974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2975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2977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2979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2982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2983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22984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986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2987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989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22958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2964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2965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011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994919B9-267D-4ACF-883D-777F78EE3C3E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92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pPr>
              <a:defRPr/>
            </a:pPr>
            <a:r>
              <a:rPr lang="en-US" sz="3200" smtClean="0">
                <a:ea typeface="ＭＳ Ｐゴシック" pitchFamily="34" charset="-128"/>
              </a:rPr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200">
                <a:cs typeface="+mn-cs"/>
              </a:rPr>
              <a:t>before sending </a:t>
            </a:r>
            <a:r>
              <a:rPr lang="en-US" sz="2200" i="1">
                <a:solidFill>
                  <a:srgbClr val="C00000"/>
                </a:solidFill>
                <a:cs typeface="+mn-cs"/>
              </a:rPr>
              <a:t>HTTP</a:t>
            </a:r>
            <a:r>
              <a:rPr lang="en-US" sz="2200" b="1" i="1">
                <a:solidFill>
                  <a:srgbClr val="C00000"/>
                </a:solidFill>
                <a:cs typeface="+mn-cs"/>
              </a:rPr>
              <a:t> </a:t>
            </a:r>
            <a:r>
              <a:rPr lang="en-US" sz="2200">
                <a:cs typeface="+mn-cs"/>
              </a:rPr>
              <a:t>request, need IP address of www.google.com:  </a:t>
            </a:r>
            <a:r>
              <a:rPr lang="en-US" sz="2200" i="1">
                <a:solidFill>
                  <a:srgbClr val="C00000"/>
                </a:solidFill>
                <a:cs typeface="+mn-cs"/>
              </a:rPr>
              <a:t>DNS</a:t>
            </a:r>
          </a:p>
        </p:txBody>
      </p:sp>
      <p:sp>
        <p:nvSpPr>
          <p:cNvPr id="122887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22938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22939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122918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122919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122931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22920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122925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grpSp>
            <p:nvGrpSpPr>
              <p:cNvPr id="122926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22921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ARP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b="1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70400" y="3684588"/>
            <a:ext cx="438626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ARP query</a:t>
            </a:r>
            <a:r>
              <a:rPr lang="en-US" sz="22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broadcast, received by router, which replies with </a:t>
            </a: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ARP reply</a:t>
            </a:r>
            <a:r>
              <a:rPr lang="en-US" sz="22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000000"/>
                  </a:solidFill>
                  <a:latin typeface="Arial" charset="0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122905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10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000000"/>
                  </a:solidFill>
                  <a:latin typeface="Arial" charset="0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000000"/>
                  </a:solidFill>
                  <a:latin typeface="Arial" charset="0"/>
                </a:rPr>
                <a:t>ARP reply</a:t>
              </a:r>
            </a:p>
          </p:txBody>
        </p:sp>
      </p:grpSp>
      <p:pic>
        <p:nvPicPr>
          <p:cNvPr id="122897" name="Picture 6" descr="underline_bas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263" y="64135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23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12412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12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412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412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412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12412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2418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418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12413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2414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15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415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415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415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415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415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2416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16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416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16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2413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414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414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1139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latin typeface="Arial" pitchFamily="34" charset="0"/>
              </a:rPr>
              <a:t>5-</a:t>
            </a:r>
            <a:fld id="{952138DE-FE35-4B31-B774-8240AB5020A1}" type="slidenum">
              <a:rPr lang="en-US" sz="1200" i="0" smtClean="0">
                <a:latin typeface="Arial" pitchFamily="34" charset="0"/>
              </a:rPr>
              <a:pPr>
                <a:defRPr/>
              </a:pPr>
              <a:t>93</a:t>
            </a:fld>
            <a:endParaRPr lang="en-US" sz="1200" i="0" smtClean="0">
              <a:latin typeface="Arial" pitchFamily="34" charset="0"/>
            </a:endParaRPr>
          </a:p>
        </p:txBody>
      </p:sp>
      <p:sp>
        <p:nvSpPr>
          <p:cNvPr id="123909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grpSp>
        <p:nvGrpSpPr>
          <p:cNvPr id="123910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24114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24115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chemeClr val="bg1"/>
                  </a:solidFill>
                  <a:latin typeface="Arial" charset="0"/>
                </a:rPr>
                <a:t>DNS</a:t>
              </a:r>
            </a:p>
          </p:txBody>
        </p:sp>
      </p:grpSp>
      <p:grpSp>
        <p:nvGrpSpPr>
          <p:cNvPr id="123912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124107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23913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124101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124102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23914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23915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124086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124090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124093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124094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124073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124077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124080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124081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200" i="0" dirty="0">
                <a:latin typeface="+mn-lt"/>
                <a:ea typeface="+mn-ea"/>
              </a:rPr>
              <a:t>IP datagram containing DNS query forwarded via LAN switch from client to 1</a:t>
            </a:r>
            <a:r>
              <a:rPr lang="en-US" sz="2200" i="0" baseline="30000" dirty="0">
                <a:latin typeface="+mn-lt"/>
                <a:ea typeface="+mn-ea"/>
              </a:rPr>
              <a:t>st</a:t>
            </a:r>
            <a:r>
              <a:rPr lang="en-US" sz="2200" i="0" dirty="0">
                <a:latin typeface="+mn-lt"/>
                <a:ea typeface="+mn-ea"/>
              </a:rPr>
              <a:t> hop router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  <a:defRPr/>
            </a:pPr>
            <a:endParaRPr lang="en-US" sz="2000" i="0" dirty="0">
              <a:ea typeface="+mn-ea"/>
            </a:endParaRP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200" i="0" dirty="0">
                <a:latin typeface="+mn-lt"/>
                <a:ea typeface="+mn-ea"/>
              </a:rPr>
              <a:t>IP datagram forwarded from campus network into </a:t>
            </a:r>
            <a:r>
              <a:rPr lang="en-US" sz="2200" i="0" dirty="0" err="1">
                <a:latin typeface="+mn-lt"/>
                <a:ea typeface="+mn-ea"/>
              </a:rPr>
              <a:t>comcast</a:t>
            </a:r>
            <a:r>
              <a:rPr lang="en-US" sz="2200" i="0" dirty="0">
                <a:latin typeface="+mn-lt"/>
                <a:ea typeface="+mn-ea"/>
              </a:rPr>
              <a:t> network, routed (tables created by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</a:rPr>
              <a:t>RIP, OSPF, IS-IS</a:t>
            </a:r>
            <a:r>
              <a:rPr lang="en-US" sz="2200" i="0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en-US" sz="2200" i="0" dirty="0">
                <a:latin typeface="+mn-lt"/>
                <a:ea typeface="+mn-ea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</a:rPr>
              <a:t>BGP</a:t>
            </a:r>
            <a:r>
              <a:rPr lang="en-US" sz="2200" i="0" dirty="0">
                <a:latin typeface="+mn-lt"/>
                <a:ea typeface="+mn-ea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297488"/>
            <a:ext cx="380206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200" i="0">
                <a:latin typeface="Gill Sans MT" pitchFamily="34" charset="0"/>
              </a:rPr>
              <a:t>demux</a:t>
            </a:r>
            <a:r>
              <a:rPr lang="ja-JP" altLang="en-US" sz="2200" i="0">
                <a:latin typeface="Gill Sans MT" pitchFamily="34" charset="0"/>
              </a:rPr>
              <a:t>’</a:t>
            </a:r>
            <a:r>
              <a:rPr lang="en-US" altLang="ja-JP" sz="2200" i="0">
                <a:latin typeface="Gill Sans MT" pitchFamily="34" charset="0"/>
              </a:rPr>
              <a:t>ed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200" i="0">
                <a:latin typeface="Gill Sans MT" pitchFamily="34" charset="0"/>
              </a:rPr>
              <a:t>DNS server replies to client with IP address of www.google.com </a:t>
            </a:r>
          </a:p>
        </p:txBody>
      </p:sp>
      <p:grpSp>
        <p:nvGrpSpPr>
          <p:cNvPr id="123921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124059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latin typeface="Arial" pitchFamily="34" charset="0"/>
              </a:endParaRPr>
            </a:p>
          </p:txBody>
        </p:sp>
        <p:sp>
          <p:nvSpPr>
            <p:cNvPr id="124060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061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</a:endParaRPr>
            </a:p>
          </p:txBody>
        </p:sp>
        <p:sp>
          <p:nvSpPr>
            <p:cNvPr id="124062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latin typeface="Arial" pitchFamily="34" charset="0"/>
              </a:endParaRPr>
            </a:p>
          </p:txBody>
        </p:sp>
        <p:grpSp>
          <p:nvGrpSpPr>
            <p:cNvPr id="124063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24070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4071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4072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24064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24067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4068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4069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24065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066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23922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124045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latin typeface="Arial" pitchFamily="34" charset="0"/>
              </a:endParaRPr>
            </a:p>
          </p:txBody>
        </p:sp>
        <p:sp>
          <p:nvSpPr>
            <p:cNvPr id="124046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047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</a:endParaRPr>
            </a:p>
          </p:txBody>
        </p:sp>
        <p:sp>
          <p:nvSpPr>
            <p:cNvPr id="124048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latin typeface="Arial" pitchFamily="34" charset="0"/>
              </a:endParaRPr>
            </a:p>
          </p:txBody>
        </p:sp>
        <p:grpSp>
          <p:nvGrpSpPr>
            <p:cNvPr id="124049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24056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4057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4058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24050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24053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4054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4055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24051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052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23923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Comcast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68.80.0.0/13</a:t>
            </a:r>
          </a:p>
        </p:txBody>
      </p:sp>
      <p:grpSp>
        <p:nvGrpSpPr>
          <p:cNvPr id="123924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124031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latin typeface="Arial" pitchFamily="34" charset="0"/>
              </a:endParaRPr>
            </a:p>
          </p:txBody>
        </p:sp>
        <p:sp>
          <p:nvSpPr>
            <p:cNvPr id="124032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033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latin typeface="Times New Roman" pitchFamily="18" charset="0"/>
              </a:endParaRPr>
            </a:p>
          </p:txBody>
        </p:sp>
        <p:sp>
          <p:nvSpPr>
            <p:cNvPr id="124034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latin typeface="Arial" pitchFamily="34" charset="0"/>
              </a:endParaRPr>
            </a:p>
          </p:txBody>
        </p:sp>
        <p:grpSp>
          <p:nvGrpSpPr>
            <p:cNvPr id="124035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24042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4043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4044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24036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24039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4040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4041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24037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038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23925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926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DNS server</a:t>
            </a:r>
          </a:p>
          <a:p>
            <a:pPr eaLnBrk="1" hangingPunct="1"/>
            <a:endParaRPr lang="en-US" sz="1600" i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123927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124029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4030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3928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124027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4028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3929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124025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4026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3930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124023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4024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3931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124021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4022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3932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124019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4020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3933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124017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4018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3934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124015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4016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124007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24008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123972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23977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124002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3978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123996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123997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23979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3980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23981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123985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123988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123989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3974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</p:grpSp>
      <p:grpSp>
        <p:nvGrpSpPr>
          <p:cNvPr id="123937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123940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3942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23943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3945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3947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3950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23951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23952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3954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23955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3957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smtClean="0">
                <a:ea typeface="ＭＳ Ｐゴシック" pitchFamily="34" charset="-128"/>
              </a:rPr>
              <a:t>A day in the life… using DNS</a:t>
            </a:r>
          </a:p>
        </p:txBody>
      </p:sp>
      <p:pic>
        <p:nvPicPr>
          <p:cNvPr id="123939" name="Picture 21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738" y="631825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" y="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-1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31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125156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5157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5158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5159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5160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125162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2521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5215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125167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25182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184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5185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5187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5189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5192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5193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25194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196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5197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199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25168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5174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5175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2163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9216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5A1B9DBF-98E2-4941-B7D1-51A5DECAF05D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94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4933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24934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93150" cy="942975"/>
          </a:xfrm>
        </p:spPr>
        <p:txBody>
          <a:bodyPr/>
          <a:lstStyle/>
          <a:p>
            <a:pPr>
              <a:defRPr/>
            </a:pPr>
            <a:r>
              <a:rPr lang="en-US" sz="3200" smtClean="0">
                <a:ea typeface="ＭＳ Ｐゴシック" pitchFamily="34" charset="-128"/>
              </a:rPr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25148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25149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125144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183188" y="2914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to send HTTP request, client first opens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TCP socket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to web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000" i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38258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TCP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SYN segment</a:t>
            </a:r>
            <a:r>
              <a:rPr lang="en-US" sz="20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(step 1 in 3-way handshake) </a:t>
            </a:r>
            <a:r>
              <a:rPr lang="en-US" sz="200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inter-domain routed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TCP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connection established!</a:t>
            </a:r>
          </a:p>
        </p:txBody>
      </p:sp>
      <p:grpSp>
        <p:nvGrpSpPr>
          <p:cNvPr id="124941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12514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514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4942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12514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514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4943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12513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513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4944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125124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5125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5126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5127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25128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25135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5136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5137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25129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25132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5133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5134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25130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5131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24945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4946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124947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grpSp>
        <p:nvGrpSpPr>
          <p:cNvPr id="124948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12512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512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4949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12512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512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4950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12511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511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5114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125088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25089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125090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125091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5097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000000"/>
                      </a:solidFill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125080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25081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smtClean="0">
                  <a:solidFill>
                    <a:srgbClr val="000000"/>
                  </a:solidFill>
                  <a:latin typeface="Arial" charset="0"/>
                </a:endParaRP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125059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25060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125061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125062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5068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000000"/>
                      </a:solidFill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i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125039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25040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5046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125047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125019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25020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5026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125027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5015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web server responds with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TCP SYNACK</a:t>
            </a:r>
            <a:r>
              <a:rPr lang="en-US" sz="20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(step 2 in 3-way handshake)</a:t>
            </a:r>
          </a:p>
        </p:txBody>
      </p:sp>
      <p:grpSp>
        <p:nvGrpSpPr>
          <p:cNvPr id="124961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124996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4997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998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4999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25000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25007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5008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5009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25001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25004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5005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5006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25002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5003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24962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124964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4966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24967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4969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4971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4974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24975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24976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4978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24979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4981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24963" name="Picture 6" descr="underline_bas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9413" y="64135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" y="25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Group 30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126201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6202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6203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6204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6205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126207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2625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626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126212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26227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229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6230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6232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6234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6237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6238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26239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241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6242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244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26213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6219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6220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318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56F2CC11-D105-47F4-8E4D-2796BE1284C0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95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5957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125958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ＭＳ Ｐゴシック" pitchFamily="34" charset="-128"/>
              </a:rPr>
              <a:t>A day in the life… HTTP request/reply </a:t>
            </a:r>
          </a:p>
        </p:txBody>
      </p:sp>
      <p:grpSp>
        <p:nvGrpSpPr>
          <p:cNvPr id="125960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26193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26194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126189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HTTP request</a:t>
            </a:r>
            <a:r>
              <a:rPr lang="en-US" sz="20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IP datagram containing HTTP reply routed back to client</a:t>
            </a:r>
          </a:p>
        </p:txBody>
      </p:sp>
      <p:grpSp>
        <p:nvGrpSpPr>
          <p:cNvPr id="125965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126187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6188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5966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126185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6186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5967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126183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6184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5968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126169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6170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6171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6172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26173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26180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6181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6182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26174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26177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6178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6179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26175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6176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25969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5970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125971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grpSp>
        <p:nvGrpSpPr>
          <p:cNvPr id="125972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126167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6168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5973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126165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6166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25975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126157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26158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web server responds with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HTTP reply</a:t>
            </a:r>
            <a:r>
              <a:rPr lang="en-US" sz="20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126126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126152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26127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126146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126147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26128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26129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126131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126135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26138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smtClean="0">
                          <a:solidFill>
                            <a:srgbClr val="FFFFFF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26139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6114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126117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26120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26121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126079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126083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126108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6084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126102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26103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26085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6086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126087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126091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126094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126095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solidFill>
                            <a:srgbClr val="000000"/>
                          </a:solidFill>
                          <a:latin typeface="Comic Sans MS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26080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126046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126074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26047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126068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126069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26048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26049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grpSp>
          <p:nvGrpSpPr>
            <p:cNvPr id="126050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6052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126055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26058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smtClean="0">
                          <a:solidFill>
                            <a:srgbClr val="FFFFFF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26059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solidFill>
                          <a:srgbClr val="000000"/>
                        </a:solidFill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6034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126037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26040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26041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srgbClr val="000000"/>
                      </a:solidFill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357563" y="1019175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web page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finally (!!!)</a:t>
            </a:r>
            <a:r>
              <a:rPr lang="en-US" sz="20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displayed</a:t>
            </a:r>
          </a:p>
        </p:txBody>
      </p:sp>
      <p:grpSp>
        <p:nvGrpSpPr>
          <p:cNvPr id="125984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12600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600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2600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600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600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601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2601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2601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601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2601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601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25985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12598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598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598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599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2599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2599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599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600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2599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2599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599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599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2599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599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pic>
        <p:nvPicPr>
          <p:cNvPr id="125986" name="Picture 15" descr="underline_base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2425" y="67151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9421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401209B7-E814-4401-8A7F-04C602F2D726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96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5: Summary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 </a:t>
            </a:r>
            <a:r>
              <a:rPr lang="en-US">
                <a:cs typeface="+mn-cs"/>
              </a:rPr>
              <a:t>principles behind data link layer services: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error detection, correction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sharing a broadcast channel: multiple access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link layer addressing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instantiation and implementation of various link layer technologies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switched LANS, VLANs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virtualized networks as a link layer: MPLS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synthesis: a day in the life of a web request</a:t>
            </a:r>
          </a:p>
          <a:p>
            <a:pPr>
              <a:buFont typeface="Wingdings" charset="0"/>
              <a:buChar char="v"/>
              <a:defRPr/>
            </a:pPr>
            <a:endParaRPr lang="en-US" sz="2400">
              <a:cs typeface="+mn-cs"/>
            </a:endParaRPr>
          </a:p>
        </p:txBody>
      </p:sp>
      <p:pic>
        <p:nvPicPr>
          <p:cNvPr id="126982" name="Picture 21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413" y="1030288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9523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t>5-</a:t>
            </a:r>
            <a:fld id="{C0DF17FA-54D3-4CEA-A182-CB49353BF7AB}" type="slidenum">
              <a:rPr lang="en-US" sz="1200" i="0" smtClean="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97</a:t>
            </a:fld>
            <a:endParaRPr lang="en-US" sz="1200" i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730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Chapter 5: let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take a breath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journey down protocol stack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complete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(except PHY)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solid understanding of networking principles, practice</a:t>
            </a:r>
          </a:p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….. could stop here …. but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lots</a:t>
            </a:r>
            <a:r>
              <a:rPr lang="en-US" i="1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of interesting topics!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wireless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multimedia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security 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network management</a:t>
            </a:r>
          </a:p>
          <a:p>
            <a:pPr>
              <a:defRPr/>
            </a:pP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128006" name="Picture 17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688" y="896938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27740</TotalTime>
  <Words>6509</Words>
  <Application>Microsoft Macintosh PowerPoint</Application>
  <PresentationFormat>Ekran Gösterisi (4:3)</PresentationFormat>
  <Paragraphs>1791</Paragraphs>
  <Slides>97</Slides>
  <Notes>79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3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97</vt:i4>
      </vt:variant>
    </vt:vector>
  </HeadingPairs>
  <TitlesOfParts>
    <vt:vector size="113" baseType="lpstr">
      <vt:lpstr>Comic Sans MS</vt:lpstr>
      <vt:lpstr>ＭＳ Ｐゴシック</vt:lpstr>
      <vt:lpstr>Arial</vt:lpstr>
      <vt:lpstr>Gill Sans MT</vt:lpstr>
      <vt:lpstr>Wingdings</vt:lpstr>
      <vt:lpstr>Times New Roman</vt:lpstr>
      <vt:lpstr>Calibri</vt:lpstr>
      <vt:lpstr>Tahoma</vt:lpstr>
      <vt:lpstr>Courier New</vt:lpstr>
      <vt:lpstr>Courier</vt:lpstr>
      <vt:lpstr>MS Mincho</vt:lpstr>
      <vt:lpstr>Gulim</vt:lpstr>
      <vt:lpstr>Default Design</vt:lpstr>
      <vt:lpstr>12_Default Design</vt:lpstr>
      <vt:lpstr>Office Theme</vt:lpstr>
      <vt:lpstr>Microsoft Equation 3.0</vt:lpstr>
      <vt:lpstr>Slayt 1</vt:lpstr>
      <vt:lpstr>Chapter 5: Link layer</vt:lpstr>
      <vt:lpstr>Link layer, LANs: outline</vt:lpstr>
      <vt:lpstr>Link layer: introduction</vt:lpstr>
      <vt:lpstr>Link layer: context</vt:lpstr>
      <vt:lpstr>Link layer services</vt:lpstr>
      <vt:lpstr>Link layer services (more)</vt:lpstr>
      <vt:lpstr>Where is the link layer implemented?</vt:lpstr>
      <vt:lpstr>Adaptors communicating</vt:lpstr>
      <vt:lpstr>Link layer, LANs: outline</vt:lpstr>
      <vt:lpstr>Error detection</vt:lpstr>
      <vt:lpstr>Parity checking</vt:lpstr>
      <vt:lpstr>Internet checksum (review)</vt:lpstr>
      <vt:lpstr>Cyclic redundancy check</vt:lpstr>
      <vt:lpstr>CRC example</vt:lpstr>
      <vt:lpstr>Link layer, LANs: outline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</vt:lpstr>
      <vt:lpstr>Pure (unslotted) ALOHA</vt:lpstr>
      <vt:lpstr>Pure ALOHA efficiency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CSMA/CD efficiency</vt:lpstr>
      <vt:lpstr>“Taking turns” MAC protocols</vt:lpstr>
      <vt:lpstr>“Taking turns” MAC protocols</vt:lpstr>
      <vt:lpstr>“Taking turns” MAC protocols</vt:lpstr>
      <vt:lpstr>Slayt 38</vt:lpstr>
      <vt:lpstr>Slayt 39</vt:lpstr>
      <vt:lpstr> Summary of MAC protocols</vt:lpstr>
      <vt:lpstr>Link layer, LANs: outline</vt:lpstr>
      <vt:lpstr>MAC addresses and ARP</vt:lpstr>
      <vt:lpstr>LAN addresses and ARP</vt:lpstr>
      <vt:lpstr>LAN addresses (more)</vt:lpstr>
      <vt:lpstr>ARP: address resolution protocol</vt:lpstr>
      <vt:lpstr>ARP protocol: same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Link layer, LANs: outline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Link layer, LANs: outline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Institutional network</vt:lpstr>
      <vt:lpstr>Switches vs. routers</vt:lpstr>
      <vt:lpstr>VLANs: motivation</vt:lpstr>
      <vt:lpstr>VLANs</vt:lpstr>
      <vt:lpstr>Port-based VLAN</vt:lpstr>
      <vt:lpstr>VLANS spanning multiple switches</vt:lpstr>
      <vt:lpstr>Slayt 75</vt:lpstr>
      <vt:lpstr>Link layer, LANs: outline</vt:lpstr>
      <vt:lpstr>Multiprotocol label switching (MPLS)</vt:lpstr>
      <vt:lpstr>MPLS capable routers</vt:lpstr>
      <vt:lpstr>MPLS versus IP paths</vt:lpstr>
      <vt:lpstr>MPLS versus IP paths</vt:lpstr>
      <vt:lpstr>MPLS signaling</vt:lpstr>
      <vt:lpstr>MPLS forwarding tables</vt:lpstr>
      <vt:lpstr>Link layer, LANs: outline</vt:lpstr>
      <vt:lpstr>Data center networks </vt:lpstr>
      <vt:lpstr>Slayt 85</vt:lpstr>
      <vt:lpstr>Slayt 86</vt:lpstr>
      <vt:lpstr>Link layer, LANs: outline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Chapter 5: Summary</vt:lpstr>
      <vt:lpstr>Chapter 5: let’s take a breath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Edition, Chapter 5</dc:title>
  <dc:creator>Jim Kurose and Keith Ross</dc:creator>
  <cp:lastModifiedBy>user</cp:lastModifiedBy>
  <cp:revision>327</cp:revision>
  <cp:lastPrinted>2011-11-07T02:22:15Z</cp:lastPrinted>
  <dcterms:created xsi:type="dcterms:W3CDTF">1999-10-08T19:08:27Z</dcterms:created>
  <dcterms:modified xsi:type="dcterms:W3CDTF">2012-12-04T07:52:17Z</dcterms:modified>
</cp:coreProperties>
</file>