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329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31" r:id="rId26"/>
    <p:sldId id="302" r:id="rId27"/>
    <p:sldId id="303" r:id="rId28"/>
    <p:sldId id="304" r:id="rId29"/>
    <p:sldId id="307" r:id="rId30"/>
    <p:sldId id="332" r:id="rId31"/>
    <p:sldId id="309" r:id="rId32"/>
    <p:sldId id="310" r:id="rId33"/>
    <p:sldId id="333" r:id="rId34"/>
    <p:sldId id="334" r:id="rId35"/>
    <p:sldId id="313" r:id="rId36"/>
    <p:sldId id="315" r:id="rId37"/>
    <p:sldId id="316" r:id="rId38"/>
    <p:sldId id="317" r:id="rId39"/>
    <p:sldId id="319" r:id="rId40"/>
    <p:sldId id="320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277" r:id="rId4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329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31"/>
            <p14:sldId id="302"/>
            <p14:sldId id="303"/>
            <p14:sldId id="304"/>
            <p14:sldId id="307"/>
            <p14:sldId id="332"/>
            <p14:sldId id="309"/>
            <p14:sldId id="310"/>
            <p14:sldId id="333"/>
            <p14:sldId id="334"/>
            <p14:sldId id="313"/>
            <p14:sldId id="315"/>
            <p14:sldId id="316"/>
            <p14:sldId id="317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4089" autoAdjust="0"/>
  </p:normalViewPr>
  <p:slideViewPr>
    <p:cSldViewPr>
      <p:cViewPr>
        <p:scale>
          <a:sx n="65" d="100"/>
          <a:sy n="65" d="100"/>
        </p:scale>
        <p:origin x="-990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30.09.2014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B2458-D5AC-4CF5-B3DA-EFE5D4541A96}" type="slidenum">
              <a:rPr lang="tr-TR" sz="1200" smtClean="0"/>
              <a:pPr eaLnBrk="1" hangingPunct="1"/>
              <a:t>24</a:t>
            </a:fld>
            <a:endParaRPr lang="tr-TR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979A1D-F73C-47D9-BD30-80456C3B62E5}" type="slidenum">
              <a:rPr lang="tr-TR" sz="1200" smtClean="0"/>
              <a:pPr eaLnBrk="1" hangingPunct="1"/>
              <a:t>26</a:t>
            </a:fld>
            <a:endParaRPr lang="tr-TR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41F54-4F94-44A0-AA65-2ED302158799}" type="slidenum">
              <a:rPr lang="tr-TR" sz="1200" smtClean="0"/>
              <a:pPr eaLnBrk="1" hangingPunct="1"/>
              <a:t>27</a:t>
            </a:fld>
            <a:endParaRPr lang="tr-TR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55DE9B-DA5A-4F31-8994-C5B654A8C6A3}" type="slidenum">
              <a:rPr lang="tr-TR" sz="1200" smtClean="0"/>
              <a:pPr eaLnBrk="1" hangingPunct="1"/>
              <a:t>28</a:t>
            </a:fld>
            <a:endParaRPr lang="tr-TR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DB28A8-93B0-4B57-BA10-42C33B438ABE}" type="slidenum">
              <a:rPr lang="tr-TR" sz="1200" smtClean="0"/>
              <a:pPr eaLnBrk="1" hangingPunct="1"/>
              <a:t>29</a:t>
            </a:fld>
            <a:endParaRPr lang="tr-TR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7617F-F4FA-474D-A90E-73A0E3E51850}" type="slidenum">
              <a:rPr lang="tr-TR" sz="1200" smtClean="0"/>
              <a:pPr eaLnBrk="1" hangingPunct="1"/>
              <a:t>31</a:t>
            </a:fld>
            <a:endParaRPr lang="tr-TR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A7D59C-666C-4595-9C06-4A62371589E7}" type="slidenum">
              <a:rPr lang="tr-TR" sz="1200" smtClean="0"/>
              <a:pPr eaLnBrk="1" hangingPunct="1"/>
              <a:t>32</a:t>
            </a:fld>
            <a:endParaRPr lang="tr-TR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DB5290-A2AA-42F6-9F7E-68DB7D29014C}" type="slidenum">
              <a:rPr lang="tr-TR" sz="1200" smtClean="0"/>
              <a:pPr eaLnBrk="1" hangingPunct="1"/>
              <a:t>35</a:t>
            </a:fld>
            <a:endParaRPr lang="tr-TR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1355C3-982D-42F6-A3BA-2A2F49E09952}" type="slidenum">
              <a:rPr lang="tr-TR" sz="1200" smtClean="0"/>
              <a:pPr eaLnBrk="1" hangingPunct="1"/>
              <a:t>36</a:t>
            </a:fld>
            <a:endParaRPr lang="tr-TR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39113C-8051-4728-8AD7-D04DA49F1BC7}" type="slidenum">
              <a:rPr lang="tr-TR" sz="1200" smtClean="0"/>
              <a:pPr eaLnBrk="1" hangingPunct="1"/>
              <a:t>39</a:t>
            </a:fld>
            <a:endParaRPr lang="tr-TR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962C95-1EE3-45F9-907D-46A3E5B5E6DE}" type="slidenum">
              <a:rPr lang="tr-TR" sz="1200" smtClean="0"/>
              <a:pPr eaLnBrk="1" hangingPunct="1"/>
              <a:t>3</a:t>
            </a:fld>
            <a:endParaRPr lang="tr-TR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6437B5-5A76-4AC7-AF25-82141FC59D7C}" type="slidenum">
              <a:rPr lang="tr-TR" sz="1200" smtClean="0"/>
              <a:pPr eaLnBrk="1" hangingPunct="1"/>
              <a:t>41</a:t>
            </a:fld>
            <a:endParaRPr lang="tr-TR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E5883C-FD45-46FF-9840-DF68C0D9C91F}" type="slidenum">
              <a:rPr lang="tr-TR" sz="1200" smtClean="0"/>
              <a:pPr eaLnBrk="1" hangingPunct="1"/>
              <a:t>45</a:t>
            </a:fld>
            <a:endParaRPr lang="tr-TR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48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9F5579-8FD3-44E2-9D55-51CC04D753DA}" type="slidenum">
              <a:rPr lang="tr-TR" sz="1200" smtClean="0"/>
              <a:pPr eaLnBrk="1" hangingPunct="1"/>
              <a:t>4</a:t>
            </a:fld>
            <a:endParaRPr lang="tr-TR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582B5-F743-49A8-9766-0E7A2B42CC31}" type="slidenum">
              <a:rPr lang="tr-TR" sz="1200" smtClean="0"/>
              <a:pPr eaLnBrk="1" hangingPunct="1"/>
              <a:t>11</a:t>
            </a:fld>
            <a:endParaRPr lang="tr-TR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91741BA-A1C7-4184-BA41-1871177CAEA2}" type="slidenum">
              <a:rPr lang="tr-TR" sz="1200"/>
              <a:pPr algn="r" eaLnBrk="1" hangingPunct="1"/>
              <a:t>12</a:t>
            </a:fld>
            <a:endParaRPr lang="tr-TR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8D30DFB-4A8A-46A7-A97B-63DFD893ECB7}" type="slidenum">
              <a:rPr lang="tr-TR" sz="1200"/>
              <a:pPr algn="r" eaLnBrk="1" hangingPunct="1"/>
              <a:t>13</a:t>
            </a:fld>
            <a:endParaRPr lang="tr-T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2C44C8-C4A8-4283-A8B5-2ED07433B818}" type="slidenum">
              <a:rPr lang="tr-TR" sz="1200" smtClean="0"/>
              <a:pPr eaLnBrk="1" hangingPunct="1"/>
              <a:t>15</a:t>
            </a:fld>
            <a:endParaRPr lang="tr-TR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FE2401-CF05-4D7E-9FEE-D4956CFB9A41}" type="slidenum">
              <a:rPr lang="tr-TR" sz="1200" smtClean="0"/>
              <a:pPr eaLnBrk="1" hangingPunct="1"/>
              <a:t>17</a:t>
            </a:fld>
            <a:endParaRPr lang="tr-TR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B87F37-0D4A-4002-A065-736D52CAE6FE}" type="slidenum">
              <a:rPr lang="tr-TR" sz="1200" smtClean="0"/>
              <a:pPr eaLnBrk="1" hangingPunct="1"/>
              <a:t>19</a:t>
            </a:fld>
            <a:endParaRPr lang="tr-TR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AJANLAR (AGENTS)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3"/>
            <a:ext cx="8136582" cy="1143000"/>
          </a:xfrm>
        </p:spPr>
        <p:txBody>
          <a:bodyPr/>
          <a:lstStyle/>
          <a:p>
            <a:r>
              <a:rPr lang="tr-TR" sz="4000" dirty="0" smtClean="0"/>
              <a:t>Örnek Eşleme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209284" cy="42484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b="1" dirty="0" smtClean="0"/>
              <a:t>Basit ajan</a:t>
            </a:r>
            <a:r>
              <a:rPr lang="tr-TR" sz="2400" dirty="0" smtClean="0"/>
              <a:t>: karekök fonksiyonu</a:t>
            </a:r>
          </a:p>
          <a:p>
            <a:pPr>
              <a:lnSpc>
                <a:spcPct val="80000"/>
              </a:lnSpc>
            </a:pPr>
            <a:r>
              <a:rPr lang="tr-TR" sz="2400" b="1" dirty="0" smtClean="0"/>
              <a:t>Algı serisi</a:t>
            </a:r>
            <a:r>
              <a:rPr lang="tr-TR" sz="2400" dirty="0" smtClean="0"/>
              <a:t>: Hesap makinasının tuşları</a:t>
            </a:r>
          </a:p>
          <a:p>
            <a:pPr>
              <a:lnSpc>
                <a:spcPct val="80000"/>
              </a:lnSpc>
            </a:pPr>
            <a:r>
              <a:rPr lang="tr-TR" sz="2400" b="1" dirty="0" smtClean="0"/>
              <a:t>İdeal eşleme</a:t>
            </a:r>
            <a:r>
              <a:rPr lang="tr-TR" sz="2400" dirty="0" smtClean="0"/>
              <a:t>: Girilen </a:t>
            </a:r>
            <a:r>
              <a:rPr lang="tr-TR" sz="2400" dirty="0"/>
              <a:t>pozitif sayı x ise </a:t>
            </a:r>
            <a:r>
              <a:rPr lang="tr-TR" sz="2400" dirty="0" smtClean="0"/>
              <a:t>z</a:t>
            </a:r>
            <a:r>
              <a:rPr lang="tr-TR" sz="2400" baseline="30000" dirty="0" smtClean="0"/>
              <a:t>2</a:t>
            </a:r>
            <a:r>
              <a:rPr lang="tr-TR" sz="2400" dirty="0" smtClean="0">
                <a:sym typeface="Symbol" pitchFamily="18" charset="2"/>
              </a:rPr>
              <a:t></a:t>
            </a:r>
            <a:r>
              <a:rPr lang="tr-TR" sz="2400" dirty="0" smtClean="0"/>
              <a:t>x </a:t>
            </a:r>
            <a:r>
              <a:rPr lang="tr-TR" sz="2400" dirty="0"/>
              <a:t>olacak şekilde 4 basamak doğrulukta z'yi </a:t>
            </a:r>
            <a:r>
              <a:rPr lang="tr-TR" sz="2400" dirty="0" smtClean="0"/>
              <a:t>göstermek</a:t>
            </a:r>
          </a:p>
          <a:p>
            <a:pPr>
              <a:lnSpc>
                <a:spcPct val="80000"/>
              </a:lnSpc>
            </a:pPr>
            <a:r>
              <a:rPr lang="tr-TR" sz="2400" u="sng" dirty="0" smtClean="0"/>
              <a:t>Tablo yerine </a:t>
            </a:r>
            <a:r>
              <a:rPr lang="tr-TR" sz="2400" u="sng" dirty="0"/>
              <a:t>Newton yöntemi </a:t>
            </a:r>
            <a:r>
              <a:rPr lang="tr-TR" sz="2400" dirty="0"/>
              <a:t>kullanılarak yazılan program ile ajan tanımlanabilir. </a:t>
            </a: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Tablo </a:t>
            </a:r>
            <a:r>
              <a:rPr lang="tr-TR" sz="2400" dirty="0"/>
              <a:t>çok uzun olmasına karşın </a:t>
            </a:r>
            <a:r>
              <a:rPr lang="tr-TR" sz="2400" b="1" dirty="0"/>
              <a:t>ajan çok kısa </a:t>
            </a:r>
            <a:r>
              <a:rPr lang="tr-TR" sz="2400" dirty="0"/>
              <a:t>bir programdır</a:t>
            </a:r>
            <a:r>
              <a:rPr lang="tr-TR" sz="2400" dirty="0" smtClean="0"/>
              <a:t>.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tr-TR" sz="2400" dirty="0"/>
              <a:t>	 </a:t>
            </a:r>
            <a:r>
              <a:rPr lang="tr-TR" sz="2400" dirty="0" smtClean="0"/>
              <a:t>         Tablo 		</a:t>
            </a:r>
            <a:r>
              <a:rPr lang="tr-TR" sz="2400" dirty="0"/>
              <a:t> </a:t>
            </a:r>
            <a:r>
              <a:rPr lang="tr-TR" sz="2400" dirty="0" smtClean="0"/>
              <a:t>       Program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29461"/>
            <a:ext cx="5018420" cy="20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977573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019175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Neden arama tablosu başarısızdır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tr-TR" altLang="ja-JP" sz="2800" dirty="0" smtClean="0"/>
              <a:t>Ajan programı yazmanın en basit yolu tablo kullanmaktır (</a:t>
            </a:r>
            <a:r>
              <a:rPr lang="tr-TR" altLang="ja-JP" sz="2800" dirty="0" smtClean="0">
                <a:solidFill>
                  <a:srgbClr val="0000FF"/>
                </a:solidFill>
              </a:rPr>
              <a:t>look-up table</a:t>
            </a:r>
            <a:r>
              <a:rPr lang="tr-TR" altLang="ja-JP" sz="2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Bu durumda olası tüm algı serisinin </a:t>
            </a:r>
            <a:r>
              <a:rPr lang="tr-TR" altLang="ja-JP" sz="2400" b="1" dirty="0" smtClean="0"/>
              <a:t>bellekte</a:t>
            </a:r>
            <a:r>
              <a:rPr lang="tr-TR" altLang="ja-JP" sz="2400" dirty="0" smtClean="0"/>
              <a:t> tutulması ve </a:t>
            </a:r>
            <a:r>
              <a:rPr lang="tr-TR" altLang="ja-JP" sz="2400" b="1" dirty="0" smtClean="0"/>
              <a:t>indeks</a:t>
            </a:r>
            <a:r>
              <a:rPr lang="tr-TR" altLang="ja-JP" sz="2400" dirty="0" smtClean="0"/>
              <a:t> kullanarak erişilmesi gerekir</a:t>
            </a:r>
          </a:p>
          <a:p>
            <a:pPr>
              <a:lnSpc>
                <a:spcPct val="80000"/>
              </a:lnSpc>
            </a:pPr>
            <a:r>
              <a:rPr lang="tr-TR" altLang="ja-JP" sz="2800" dirty="0" smtClean="0"/>
              <a:t>Tablo kullanımında aşağıdaki olumsuzluklar ortaya çıkar:</a:t>
            </a:r>
            <a:endParaRPr lang="tr-TR" altLang="ja-JP" sz="28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Oldukça fazla kayıt gerekir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tr-TR" altLang="ja-JP" sz="2000" dirty="0" smtClean="0"/>
              <a:t>Satranç oynayan ajan için  </a:t>
            </a:r>
            <a:r>
              <a:rPr lang="en-US" altLang="ja-JP" sz="2000" dirty="0" smtClean="0">
                <a:ea typeface="ＭＳ Ｐゴシック" pitchFamily="34" charset="-128"/>
              </a:rPr>
              <a:t>35</a:t>
            </a:r>
            <a:r>
              <a:rPr lang="en-US" altLang="ja-JP" sz="2000" baseline="30000" dirty="0" smtClean="0">
                <a:ea typeface="ＭＳ Ｐゴシック" pitchFamily="34" charset="-128"/>
              </a:rPr>
              <a:t>100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tr-TR" altLang="ja-JP" sz="2000" dirty="0" smtClean="0"/>
              <a:t>kayıt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Tabloyu oluşturmak çok zaman alır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Özerklik </a:t>
            </a:r>
            <a:r>
              <a:rPr lang="tr-TR" altLang="ja-JP" sz="2400" dirty="0" smtClean="0"/>
              <a:t>yoktur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tr-TR" altLang="ja-JP" sz="2000" dirty="0" smtClean="0"/>
              <a:t>Ajanın tüm hareketleri önceden belirlenmiştir (</a:t>
            </a:r>
            <a:r>
              <a:rPr lang="tr-TR" altLang="ja-JP" sz="2000" dirty="0" smtClean="0">
                <a:solidFill>
                  <a:srgbClr val="0000FF"/>
                </a:solidFill>
              </a:rPr>
              <a:t>kaydedilmiştir</a:t>
            </a:r>
            <a:r>
              <a:rPr lang="tr-TR" altLang="ja-JP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Ajana bir derece özerklik tanınarak öğrenme mekanizması oluşturulsa bile tüm girişler için 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tablonun doğru değerlerini bulması sonsuza kadar sürer</a:t>
            </a:r>
            <a:r>
              <a:rPr lang="tr-TR" altLang="ja-JP" sz="2400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ja-JP" sz="18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679250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042988" y="1700213"/>
            <a:ext cx="7777162" cy="44656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Ajan Programı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62038" y="1773238"/>
            <a:ext cx="7769225" cy="4464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b="1" dirty="0" smtClean="0">
                <a:ea typeface="ＭＳ Ｐゴシック" pitchFamily="34" charset="-128"/>
              </a:rPr>
              <a:t>function </a:t>
            </a:r>
            <a:r>
              <a:rPr lang="tr-TR" altLang="ja-JP" dirty="0" smtClean="0"/>
              <a:t>Ajan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/>
              <a:t>algı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  <a:r>
              <a:rPr lang="en-US" altLang="ja-JP" i="1" dirty="0" smtClean="0">
                <a:ea typeface="ＭＳ Ｐゴシック" pitchFamily="34" charset="-128"/>
              </a:rPr>
              <a:t> </a:t>
            </a:r>
            <a:r>
              <a:rPr lang="en-US" altLang="ja-JP" b="1" smtClean="0">
                <a:ea typeface="ＭＳ Ｐゴシック" pitchFamily="34" charset="-128"/>
              </a:rPr>
              <a:t>returns </a:t>
            </a:r>
            <a:r>
              <a:rPr lang="tr-TR" altLang="ja-JP" i="1" smtClean="0"/>
              <a:t>hareket</a:t>
            </a:r>
            <a:endParaRPr lang="en-US" altLang="ja-JP" i="1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dirty="0" smtClean="0">
                <a:ea typeface="ＭＳ Ｐゴシック" pitchFamily="34" charset="-128"/>
              </a:rPr>
              <a:t>	</a:t>
            </a:r>
            <a:r>
              <a:rPr lang="tr-TR" altLang="ja-JP" i="1" dirty="0" smtClean="0"/>
              <a:t>bellek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  <a:cs typeface="Times New Roman" pitchFamily="18" charset="0"/>
              </a:rPr>
              <a:t>← </a:t>
            </a:r>
            <a:r>
              <a:rPr lang="tr-TR" altLang="ja-JP" dirty="0" smtClean="0">
                <a:cs typeface="Times New Roman" pitchFamily="18" charset="0"/>
              </a:rPr>
              <a:t>Bellek_Güncelle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bellek, algı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smtClean="0">
                <a:ea typeface="ＭＳ Ｐゴシック" pitchFamily="34" charset="-128"/>
              </a:rPr>
              <a:t>	</a:t>
            </a:r>
            <a:r>
              <a:rPr lang="tr-TR" altLang="ja-JP" i="1" smtClean="0">
                <a:cs typeface="Times New Roman" pitchFamily="18" charset="0"/>
              </a:rPr>
              <a:t>hareket</a:t>
            </a:r>
            <a:r>
              <a:rPr lang="en-US" altLang="ja-JP" smtClean="0">
                <a:ea typeface="ＭＳ Ｐゴシック" pitchFamily="34" charset="-128"/>
              </a:rPr>
              <a:t> ← </a:t>
            </a:r>
            <a:r>
              <a:rPr lang="tr-TR" altLang="ja-JP" smtClean="0">
                <a:cs typeface="Times New Roman" pitchFamily="18" charset="0"/>
              </a:rPr>
              <a:t>En_İyi_Hareket</a:t>
            </a:r>
            <a:r>
              <a:rPr lang="en-US" altLang="ja-JP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ja-JP" dirty="0" smtClean="0">
                <a:ea typeface="ＭＳ Ｐゴシック" pitchFamily="34" charset="-128"/>
              </a:rPr>
              <a:t>	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dirty="0" smtClean="0">
                <a:ea typeface="ＭＳ Ｐゴシック" pitchFamily="34" charset="-128"/>
              </a:rPr>
              <a:t> ← </a:t>
            </a:r>
            <a:r>
              <a:rPr lang="tr-TR" altLang="ja-JP" dirty="0" smtClean="0">
                <a:cs typeface="Times New Roman" pitchFamily="18" charset="0"/>
              </a:rPr>
              <a:t>Bellek_Güncelle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i="1" smtClean="0">
                <a:ea typeface="ＭＳ Ｐゴシック" pitchFamily="34" charset="-128"/>
              </a:rPr>
              <a:t>, </a:t>
            </a:r>
            <a:r>
              <a:rPr lang="tr-TR" altLang="ja-JP" i="1" smtClean="0">
                <a:cs typeface="Times New Roman" pitchFamily="18" charset="0"/>
              </a:rPr>
              <a:t>hareket</a:t>
            </a:r>
            <a:r>
              <a:rPr lang="en-US" altLang="ja-JP" smtClean="0">
                <a:ea typeface="ＭＳ Ｐゴシック" pitchFamily="34" charset="-128"/>
              </a:rPr>
              <a:t>)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b="1" smtClean="0">
                <a:ea typeface="ＭＳ Ｐゴシック" pitchFamily="34" charset="-128"/>
              </a:rPr>
              <a:t>return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r>
              <a:rPr lang="tr-TR" altLang="ja-JP" smtClean="0">
                <a:cs typeface="Times New Roman" pitchFamily="18" charset="0"/>
              </a:rPr>
              <a:t>hareket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82770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042988" y="2276475"/>
            <a:ext cx="7850187" cy="309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Ajan Programları - Arama tablosu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349500"/>
            <a:ext cx="7769225" cy="3240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b="1" dirty="0" smtClean="0">
                <a:ea typeface="ＭＳ Ｐゴシック" pitchFamily="34" charset="-128"/>
              </a:rPr>
              <a:t>function </a:t>
            </a:r>
            <a:r>
              <a:rPr lang="en-US" altLang="ja-JP" sz="2400" dirty="0" smtClean="0">
                <a:ea typeface="ＭＳ Ｐゴシック" pitchFamily="34" charset="-128"/>
              </a:rPr>
              <a:t>Tabl</a:t>
            </a:r>
            <a:r>
              <a:rPr lang="tr-TR" altLang="ja-JP" sz="2400" dirty="0" smtClean="0"/>
              <a:t>o_Tabanlı_Ajan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/>
              <a:t>algı)</a:t>
            </a:r>
            <a:r>
              <a:rPr lang="en-US" altLang="ja-JP" sz="2400" dirty="0" smtClean="0">
                <a:ea typeface="ＭＳ Ｐゴシック" pitchFamily="34" charset="-128"/>
              </a:rPr>
              <a:t>  </a:t>
            </a:r>
            <a:r>
              <a:rPr lang="en-US" altLang="ja-JP" sz="2400" b="1" smtClean="0">
                <a:ea typeface="ＭＳ Ｐゴシック" pitchFamily="34" charset="-128"/>
              </a:rPr>
              <a:t>returns </a:t>
            </a:r>
            <a:r>
              <a:rPr lang="tr-TR" altLang="ja-JP" sz="2400" i="1" smtClean="0"/>
              <a:t>hareket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algılar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tr-TR" altLang="ja-JP" sz="2400" dirty="0" smtClean="0">
                <a:solidFill>
                  <a:srgbClr val="0000FF"/>
                </a:solidFill>
              </a:rPr>
              <a:t>/*başlangıçta boş */</a:t>
            </a:r>
            <a:endParaRPr lang="en-US" altLang="ja-JP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en-US" altLang="ja-JP" sz="2400" i="1" dirty="0" smtClean="0">
                <a:ea typeface="ＭＳ Ｐゴシック" pitchFamily="34" charset="-128"/>
              </a:rPr>
              <a:t>tabl</a:t>
            </a:r>
            <a:r>
              <a:rPr lang="tr-TR" altLang="ja-JP" sz="2400" i="1" dirty="0" smtClean="0"/>
              <a:t>o   </a:t>
            </a:r>
            <a:r>
              <a:rPr lang="tr-TR" altLang="ja-JP" sz="2400" dirty="0" smtClean="0">
                <a:solidFill>
                  <a:srgbClr val="0000FF"/>
                </a:solidFill>
              </a:rPr>
              <a:t>/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*</a:t>
            </a:r>
            <a:r>
              <a:rPr lang="en-US" altLang="ja-JP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solidFill>
                  <a:srgbClr val="0000FF"/>
                </a:solidFill>
              </a:rPr>
              <a:t>algılar üzere indekslenmiş tablo, başlangıçta tam belirlenmiştir*/</a:t>
            </a:r>
            <a:endParaRPr lang="en-US" altLang="ja-JP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algı’yı</a:t>
            </a:r>
            <a:r>
              <a:rPr lang="tr-TR" altLang="ja-JP" sz="2400" dirty="0" smtClean="0"/>
              <a:t>,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/>
              <a:t>algılar  </a:t>
            </a:r>
            <a:r>
              <a:rPr lang="tr-TR" altLang="ja-JP" sz="2400" dirty="0" smtClean="0"/>
              <a:t>tablosunun sonuna</a:t>
            </a:r>
            <a:r>
              <a:rPr lang="tr-TR" altLang="ja-JP" sz="2400" i="1" dirty="0" smtClean="0"/>
              <a:t> </a:t>
            </a:r>
            <a:r>
              <a:rPr lang="tr-TR" altLang="ja-JP" sz="2400" dirty="0" smtClean="0"/>
              <a:t>ilave et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smtClean="0">
                <a:ea typeface="ＭＳ Ｐゴシック" pitchFamily="34" charset="-128"/>
              </a:rPr>
              <a:t>	</a:t>
            </a:r>
            <a:r>
              <a:rPr lang="tr-TR" altLang="ja-JP" sz="2400" i="1" smtClean="0"/>
              <a:t>hareket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← </a:t>
            </a:r>
            <a:r>
              <a:rPr lang="tr-TR" altLang="ja-JP" sz="2400" dirty="0" smtClean="0"/>
              <a:t>Tabloya_</a:t>
            </a:r>
            <a:r>
              <a:rPr lang="tr-TR" altLang="ja-JP" sz="2400" dirty="0" smtClean="0">
                <a:cs typeface="Times New Roman" pitchFamily="18" charset="0"/>
              </a:rPr>
              <a:t>Bak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en-US" altLang="ja-JP" sz="2400" i="1" dirty="0" smtClean="0">
                <a:ea typeface="ＭＳ Ｐゴシック" pitchFamily="34" charset="-128"/>
              </a:rPr>
              <a:t>tabl</a:t>
            </a:r>
            <a:r>
              <a:rPr lang="tr-TR" altLang="ja-JP" sz="2400" i="1" dirty="0" smtClean="0">
                <a:cs typeface="Times New Roman" pitchFamily="18" charset="0"/>
              </a:rPr>
              <a:t>o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b="1" smtClean="0">
                <a:ea typeface="ＭＳ Ｐゴシック" pitchFamily="34" charset="-128"/>
              </a:rPr>
              <a:t>return</a:t>
            </a:r>
            <a:r>
              <a:rPr lang="en-US" altLang="ja-JP" sz="2400" i="1" smtClean="0">
                <a:ea typeface="ＭＳ Ｐゴシック" pitchFamily="34" charset="-128"/>
              </a:rPr>
              <a:t> </a:t>
            </a:r>
            <a:r>
              <a:rPr lang="tr-TR" altLang="ja-JP" sz="2400" i="1" smtClean="0">
                <a:cs typeface="Times New Roman" pitchFamily="18" charset="0"/>
              </a:rPr>
              <a:t>hareket</a:t>
            </a:r>
            <a:endParaRPr lang="en-US" altLang="ja-JP" sz="2400" i="1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729008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Mantıklı Ajanlar </a:t>
            </a:r>
            <a:r>
              <a:rPr lang="tr-TR" dirty="0"/>
              <a:t>(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A</a:t>
            </a:r>
            <a:r>
              <a:rPr lang="tr-TR" dirty="0" err="1" smtClean="0"/>
              <a:t>gents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66888"/>
            <a:ext cx="8424862" cy="490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Algılayabildiklerine ve yapabildiklerine dayanarak </a:t>
            </a:r>
            <a:r>
              <a:rPr lang="tr-TR" sz="2400" b="1" dirty="0" smtClean="0"/>
              <a:t>“doğru şeyler yapmak”</a:t>
            </a:r>
            <a:r>
              <a:rPr lang="tr-TR" sz="2400" dirty="0" smtClean="0"/>
              <a:t>  için çaba gösteren ajanlar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b="1" dirty="0" smtClean="0"/>
              <a:t>Akıllı (rasyonel) bir ajan </a:t>
            </a:r>
            <a:r>
              <a:rPr lang="tr-TR" sz="2400" dirty="0" smtClean="0"/>
              <a:t>doğru şeyi </a:t>
            </a:r>
            <a:r>
              <a:rPr lang="tr-TR" sz="2400" dirty="0" smtClean="0"/>
              <a:t>yapandır: tablosunda </a:t>
            </a:r>
            <a:r>
              <a:rPr lang="tr-TR" sz="2400" dirty="0" smtClean="0"/>
              <a:t>her giriş doğru olarak doldurulmuştur.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Doğru hareket ajanın başarılılık etkenlerindendir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b="1" dirty="0" smtClean="0"/>
              <a:t>Başarı ölçüsü</a:t>
            </a:r>
            <a:r>
              <a:rPr lang="en-US" sz="2400" b="1" dirty="0" smtClean="0"/>
              <a:t>: </a:t>
            </a:r>
            <a:r>
              <a:rPr lang="tr-TR" sz="2400" dirty="0" smtClean="0"/>
              <a:t>ajanın davranışının doğruluğunu gösteren kıstas</a:t>
            </a:r>
          </a:p>
          <a:p>
            <a:pPr lvl="1">
              <a:lnSpc>
                <a:spcPct val="80000"/>
              </a:lnSpc>
            </a:pPr>
            <a:r>
              <a:rPr lang="tr-TR" sz="2000" i="1" dirty="0" smtClean="0"/>
              <a:t>E.süpürgesi ajanın başarısı temizlediği kir</a:t>
            </a:r>
            <a:r>
              <a:rPr lang="tr-TR" sz="2000" i="1" u="sng" dirty="0" smtClean="0"/>
              <a:t> miktarı</a:t>
            </a:r>
            <a:r>
              <a:rPr lang="tr-TR" sz="2000" i="1" dirty="0" smtClean="0"/>
              <a:t>, harcanan </a:t>
            </a:r>
            <a:r>
              <a:rPr lang="tr-TR" sz="2000" i="1" u="sng" dirty="0" smtClean="0"/>
              <a:t>zaman</a:t>
            </a:r>
            <a:r>
              <a:rPr lang="tr-TR" sz="2000" i="1" dirty="0" smtClean="0"/>
              <a:t>, tüketilen </a:t>
            </a:r>
            <a:r>
              <a:rPr lang="tr-TR" sz="2000" i="1" u="sng" dirty="0" smtClean="0"/>
              <a:t>enerji</a:t>
            </a:r>
            <a:r>
              <a:rPr lang="tr-TR" sz="2000" i="1" dirty="0" smtClean="0"/>
              <a:t>, çıkardığı </a:t>
            </a:r>
            <a:r>
              <a:rPr lang="tr-TR" sz="2000" i="1" u="sng" dirty="0" smtClean="0"/>
              <a:t>gürültü</a:t>
            </a:r>
            <a:r>
              <a:rPr lang="tr-TR" sz="2000" i="1" dirty="0" smtClean="0"/>
              <a:t> ile, vs. belirlenebilir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Mantıklı ajan, her bir algılama için olası hareketler içinden başarıyı </a:t>
            </a:r>
            <a:r>
              <a:rPr lang="tr-TR" sz="2400" b="1" dirty="0" smtClean="0"/>
              <a:t>en fazla yapanı </a:t>
            </a:r>
            <a:r>
              <a:rPr lang="tr-TR" sz="2400" dirty="0" smtClean="0"/>
              <a:t>seçmelidir.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u="sng" dirty="0" smtClean="0"/>
              <a:t>Genel bir kural olarak</a:t>
            </a:r>
            <a:r>
              <a:rPr lang="tr-TR" sz="2400" dirty="0" smtClean="0"/>
              <a:t>, başarım ölçütleri ajanın nasıl davranması gerektiğini düşündüğümüz duruma göre değil, çevrede gerçekte ne olmasını istiyorsak ona göre tasarlanmalıdır.</a:t>
            </a:r>
            <a:endParaRPr lang="en-US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47096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2"/>
            <a:ext cx="7772400" cy="1007839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Mantıklılık ve her şeyi başarmak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1438"/>
            <a:ext cx="828092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400" dirty="0" smtClean="0"/>
              <a:t>Mantıklı olmak her şeyi başarmak değildir</a:t>
            </a:r>
            <a:endParaRPr lang="en-US" altLang="ja-JP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“Her şeyi başarmak” ajanın, tüm hareketlerinin ne ile sonuçlanacağını bildiği anlamına geliyor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b="1" i="1" dirty="0" smtClean="0">
                <a:cs typeface="Times New Roman" pitchFamily="18" charset="0"/>
              </a:rPr>
              <a:t>Örnek</a:t>
            </a:r>
            <a:r>
              <a:rPr lang="en-US" altLang="ja-JP" sz="2000" b="1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>
                <a:cs typeface="Times New Roman" pitchFamily="18" charset="0"/>
              </a:rPr>
              <a:t>caddeyi geçerken, başına pencerenin düşeceğini önceden bilmek</a:t>
            </a:r>
            <a:r>
              <a:rPr lang="tr-TR" altLang="ja-JP" sz="2000" b="1" dirty="0" smtClean="0">
                <a:cs typeface="Times New Roman" pitchFamily="18" charset="0"/>
              </a:rPr>
              <a:t> </a:t>
            </a:r>
            <a:r>
              <a:rPr lang="tr-TR" altLang="ja-JP" sz="2000" b="1" dirty="0" smtClean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</a:t>
            </a:r>
            <a:endParaRPr lang="en-US" altLang="ja-JP" sz="2000" b="1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dirty="0" smtClean="0">
                <a:cs typeface="Times New Roman" pitchFamily="18" charset="0"/>
              </a:rPr>
              <a:t>Mükemmelliğe gerek </a:t>
            </a:r>
            <a:r>
              <a:rPr lang="tr-TR" altLang="ja-JP" sz="2400" dirty="0" smtClean="0">
                <a:cs typeface="Times New Roman" pitchFamily="18" charset="0"/>
              </a:rPr>
              <a:t>yoktur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Her zaman doğru şeyler yapmak mümkün değildir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Beklenen başarı, nelerin algılandığına bağlıdır (</a:t>
            </a:r>
            <a:r>
              <a:rPr lang="tr-TR" altLang="ja-JP" sz="2000" b="1" dirty="0" smtClean="0">
                <a:cs typeface="Times New Roman" pitchFamily="18" charset="0"/>
              </a:rPr>
              <a:t>Örn</a:t>
            </a:r>
            <a:r>
              <a:rPr lang="tr-TR" altLang="ja-JP" sz="2000" dirty="0" smtClean="0">
                <a:cs typeface="Times New Roman" pitchFamily="18" charset="0"/>
              </a:rPr>
              <a:t>, girdi hatalı ise?)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dirty="0" smtClean="0">
                <a:cs typeface="Times New Roman" pitchFamily="18" charset="0"/>
              </a:rPr>
              <a:t>Mantıksal davranış aşağıdaki etkenlere bağlıdır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Başarı ölçüsü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Algılama tümcesi</a:t>
            </a:r>
            <a:r>
              <a:rPr lang="en-US" altLang="ja-JP" sz="2000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/>
              <a:t>ajanın belirli bir anda algıladığı her şey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Ortam hakkında ajanın bildikleri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Ajanın yapabileceği olası hareketler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Ajanın davranışı yalnız onun kendi deneyimi, öğrenme ve uyum sağlayabilme yeteneği ile belirlenirse, ajan </a:t>
            </a:r>
            <a:r>
              <a:rPr lang="tr-TR" sz="2400" b="1" dirty="0" smtClean="0">
                <a:solidFill>
                  <a:srgbClr val="0000FF"/>
                </a:solidFill>
              </a:rPr>
              <a:t>özerktir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54263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Mantıklılık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Herhangi bir zamandaki rasyonalite (mantıklılık) dört şeye bağlıdır:</a:t>
            </a:r>
            <a:endParaRPr lang="en-US" sz="2800" dirty="0" smtClean="0"/>
          </a:p>
          <a:p>
            <a:pPr lvl="1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 smtClean="0"/>
              <a:t>Başarı </a:t>
            </a:r>
            <a:r>
              <a:rPr lang="tr-TR" sz="2400" dirty="0" smtClean="0"/>
              <a:t>kriterini tanımlayan başarım ölçütü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 smtClean="0"/>
              <a:t>Ajanın </a:t>
            </a:r>
            <a:r>
              <a:rPr lang="tr-TR" sz="2400" dirty="0" smtClean="0"/>
              <a:t>ortam hakkındaki ön bilgisi</a:t>
            </a:r>
            <a:endParaRPr lang="en-US" sz="2400" dirty="0" smtClean="0"/>
          </a:p>
          <a:p>
            <a:pPr lvl="1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 smtClean="0"/>
              <a:t>Ajanın </a:t>
            </a:r>
            <a:r>
              <a:rPr lang="tr-TR" sz="2400" dirty="0" smtClean="0"/>
              <a:t>gerçekleştirebileceği eylemler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dirty="0" smtClean="0"/>
              <a:t>Ajanın </a:t>
            </a:r>
            <a:r>
              <a:rPr lang="tr-TR" sz="2400" dirty="0" smtClean="0"/>
              <a:t>o ana kadar olan duyum serisi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tr-TR" sz="2400" dirty="0" smtClean="0"/>
          </a:p>
          <a:p>
            <a:pPr algn="just">
              <a:lnSpc>
                <a:spcPct val="80000"/>
              </a:lnSpc>
            </a:pPr>
            <a:r>
              <a:rPr lang="tr-TR" sz="2800" dirty="0" smtClean="0"/>
              <a:t>İdeal bir mantıklı </a:t>
            </a:r>
            <a:r>
              <a:rPr lang="tr-TR" sz="2800" dirty="0" smtClean="0"/>
              <a:t>ajan</a:t>
            </a:r>
            <a:endParaRPr lang="tr-TR" sz="2800" dirty="0" smtClean="0"/>
          </a:p>
          <a:p>
            <a:pPr lvl="1" algn="just">
              <a:lnSpc>
                <a:spcPct val="80000"/>
              </a:lnSpc>
            </a:pPr>
            <a:r>
              <a:rPr lang="tr-TR" sz="2400" dirty="0" smtClean="0"/>
              <a:t>Her bir algı serisi için</a:t>
            </a:r>
          </a:p>
          <a:p>
            <a:pPr lvl="1" algn="just">
              <a:lnSpc>
                <a:spcPct val="80000"/>
              </a:lnSpc>
            </a:pPr>
            <a:r>
              <a:rPr lang="tr-TR" sz="2400" dirty="0" smtClean="0"/>
              <a:t>algı serisi tarafından sağlanan kanıtları ve sahip olduğu içsel bilgiyi kullanarak,</a:t>
            </a:r>
          </a:p>
          <a:p>
            <a:pPr lvl="1" algn="just">
              <a:lnSpc>
                <a:spcPct val="80000"/>
              </a:lnSpc>
            </a:pPr>
            <a:r>
              <a:rPr lang="tr-TR" sz="2400" dirty="0" smtClean="0"/>
              <a:t>başarım oranını </a:t>
            </a:r>
            <a:r>
              <a:rPr lang="tr-TR" sz="2400" b="1" dirty="0" smtClean="0"/>
              <a:t>en yüksek duruma </a:t>
            </a:r>
            <a:r>
              <a:rPr lang="tr-TR" sz="2400" dirty="0" smtClean="0"/>
              <a:t>getirecek eylemi seçmelidir. </a:t>
            </a:r>
          </a:p>
          <a:p>
            <a:pPr>
              <a:lnSpc>
                <a:spcPct val="80000"/>
              </a:lnSpc>
            </a:pPr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766940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İdeal </a:t>
            </a:r>
            <a:r>
              <a:rPr lang="tr-TR" altLang="ja-JP" sz="4000" dirty="0" smtClean="0"/>
              <a:t>Ajanlar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sz="2800" dirty="0" smtClean="0"/>
              <a:t>İdeal ajanı oluşturma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Olası tüm algılama </a:t>
            </a:r>
            <a:r>
              <a:rPr lang="tr-TR" altLang="ja-JP" sz="2400" smtClean="0"/>
              <a:t>tümcelerinin harekete </a:t>
            </a:r>
            <a:r>
              <a:rPr lang="tr-TR" altLang="ja-JP" sz="2400" dirty="0" smtClean="0"/>
              <a:t>dönüştürülmesi (</a:t>
            </a:r>
            <a:r>
              <a:rPr lang="tr-TR" altLang="ja-JP" sz="2400" b="1" dirty="0" smtClean="0"/>
              <a:t>haritalanması</a:t>
            </a:r>
            <a:r>
              <a:rPr lang="tr-TR" altLang="ja-JP" sz="2400" dirty="0" smtClean="0"/>
              <a:t>) 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İdeal dönüştürme</a:t>
            </a:r>
            <a:r>
              <a:rPr lang="en-US" altLang="ja-JP" sz="2400" dirty="0" smtClean="0">
                <a:ea typeface="ＭＳ Ｐゴシック" pitchFamily="34" charset="-128"/>
              </a:rPr>
              <a:t>: </a:t>
            </a:r>
            <a:r>
              <a:rPr lang="tr-TR" altLang="ja-JP" sz="2400" dirty="0" smtClean="0"/>
              <a:t>Her algılama tümcesi için belirlenmiş en yüksek başarı ölçüsüne uygun cevabın bulunması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ja-JP" sz="2800" dirty="0" smtClean="0"/>
              <a:t>Tabloya her zaman gerek duyulmaz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Gereken tek şey dönüştürmenin </a:t>
            </a:r>
            <a:r>
              <a:rPr lang="tr-TR" altLang="ja-JP" sz="2400" b="1" dirty="0" smtClean="0"/>
              <a:t>tanımlanmasıdır</a:t>
            </a:r>
            <a:endParaRPr lang="en-US" altLang="ja-JP" sz="2400" b="1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b="1" i="1" dirty="0" smtClean="0"/>
              <a:t>Örnek</a:t>
            </a:r>
            <a:r>
              <a:rPr lang="en-US" altLang="ja-JP" sz="2400" b="1" dirty="0" smtClean="0">
                <a:ea typeface="ＭＳ Ｐゴシック" pitchFamily="34" charset="-128"/>
              </a:rPr>
              <a:t>: </a:t>
            </a:r>
            <a:r>
              <a:rPr lang="tr-TR" altLang="ja-JP" sz="2400" dirty="0" smtClean="0"/>
              <a:t>15’in karekökünün hesaplanması için büyük tablo yerine küçücük bir program yeterlidir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56854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Her şeyi bilme, öğrenme ve özerklik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tr-TR" sz="2800" b="1" dirty="0" smtClean="0"/>
              <a:t>Her şeyi bilen (omniscient)</a:t>
            </a:r>
            <a:r>
              <a:rPr lang="tr-TR" sz="2800" dirty="0" smtClean="0"/>
              <a:t> bir ajan, eylemlerinin sonucunu da bilir ve ona göre davranır. Fakat gerçekte her şeyi bilmek imkansızdır.</a:t>
            </a:r>
          </a:p>
          <a:p>
            <a:pPr algn="just" eaLnBrk="1" hangingPunct="1"/>
            <a:r>
              <a:rPr lang="tr-TR" sz="2800" dirty="0" smtClean="0"/>
              <a:t>Bu örnek, rasyonalitenin mükemmellik olmadığını göstermektedir.</a:t>
            </a:r>
          </a:p>
          <a:p>
            <a:pPr algn="just" eaLnBrk="1" hangingPunct="1"/>
            <a:r>
              <a:rPr lang="tr-TR" sz="2800" dirty="0" smtClean="0"/>
              <a:t>Rasyonalite </a:t>
            </a:r>
            <a:r>
              <a:rPr lang="tr-TR" sz="2800" u="sng" dirty="0" smtClean="0"/>
              <a:t>beklenen</a:t>
            </a:r>
            <a:r>
              <a:rPr lang="tr-TR" sz="2800" dirty="0" smtClean="0"/>
              <a:t> başarımı olabildiğince yükseltirken, mükemmellik </a:t>
            </a:r>
            <a:r>
              <a:rPr lang="tr-TR" sz="2800" u="sng" dirty="0" smtClean="0"/>
              <a:t>gerçek</a:t>
            </a:r>
            <a:r>
              <a:rPr lang="tr-TR" sz="2800" i="1" dirty="0" smtClean="0"/>
              <a:t> </a:t>
            </a:r>
            <a:r>
              <a:rPr lang="tr-TR" sz="2800" dirty="0" smtClean="0"/>
              <a:t>başarımı yükseltmektedir.</a:t>
            </a:r>
            <a:endParaRPr lang="en-US" sz="2800" dirty="0" smtClean="0"/>
          </a:p>
          <a:p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915850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Eğer ajanın tüm hareketleri yalnız önceden </a:t>
            </a:r>
            <a:r>
              <a:rPr lang="tr-TR" altLang="ja-JP" b="1" dirty="0" smtClean="0"/>
              <a:t>kaydedilmiş bilgiler</a:t>
            </a:r>
            <a:r>
              <a:rPr lang="tr-TR" altLang="ja-JP" dirty="0" smtClean="0"/>
              <a:t>e</a:t>
            </a:r>
            <a:r>
              <a:rPr lang="tr-TR" altLang="ja-JP" b="1" dirty="0" smtClean="0"/>
              <a:t> </a:t>
            </a:r>
            <a:r>
              <a:rPr lang="tr-TR" altLang="ja-JP" dirty="0" smtClean="0"/>
              <a:t>dayanırsa, bu ajan </a:t>
            </a:r>
            <a:r>
              <a:rPr lang="tr-TR" altLang="ja-JP" dirty="0" smtClean="0">
                <a:solidFill>
                  <a:srgbClr val="0000FF"/>
                </a:solidFill>
              </a:rPr>
              <a:t>özerk </a:t>
            </a:r>
            <a:r>
              <a:rPr lang="tr-TR" altLang="ja-JP" u="sng" dirty="0" smtClean="0">
                <a:solidFill>
                  <a:srgbClr val="0000FF"/>
                </a:solidFill>
              </a:rPr>
              <a:t>değildir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Ajanın özerklik davranışı onun deneyimi ile belirlenmelidir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dirty="0" smtClean="0"/>
              <a:t>Bazı başlangıç </a:t>
            </a:r>
            <a:r>
              <a:rPr lang="tr-TR" altLang="ja-JP" dirty="0" smtClean="0"/>
              <a:t>bilgileri </a:t>
            </a:r>
            <a:r>
              <a:rPr lang="tr-TR" altLang="ja-JP" dirty="0" smtClean="0"/>
              <a:t>ve öğrenme yeteneği gerekmektedir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Özerk olmayan ajanlar esneklikten yoksundur</a:t>
            </a:r>
            <a:endParaRPr lang="en-US" altLang="ja-JP" i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İdeal Ajanlar - Özerklik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54793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Ajanlar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sz="2600" dirty="0" smtClean="0">
                <a:solidFill>
                  <a:srgbClr val="0000FF"/>
                </a:solidFill>
              </a:rPr>
              <a:t>Ajan:</a:t>
            </a:r>
            <a:r>
              <a:rPr lang="tr-TR" altLang="ja-JP" sz="2600" dirty="0" smtClean="0"/>
              <a:t> </a:t>
            </a:r>
            <a:r>
              <a:rPr lang="en-US" altLang="ja-JP" sz="2600" b="1" dirty="0" smtClean="0">
                <a:ea typeface="ＭＳ Ｐゴシック" pitchFamily="34" charset="-128"/>
              </a:rPr>
              <a:t>A</a:t>
            </a:r>
            <a:r>
              <a:rPr lang="tr-TR" altLang="ja-JP" sz="2600" b="1" dirty="0" err="1" smtClean="0"/>
              <a:t>lgılayıcıları</a:t>
            </a:r>
            <a:r>
              <a:rPr lang="tr-TR" altLang="ja-JP" sz="2600" dirty="0" smtClean="0"/>
              <a:t> ile </a:t>
            </a:r>
            <a:r>
              <a:rPr lang="tr-TR" altLang="ja-JP" sz="2600" b="1" dirty="0" smtClean="0"/>
              <a:t>ortam</a:t>
            </a:r>
            <a:r>
              <a:rPr lang="tr-TR" altLang="ja-JP" sz="2600" dirty="0" smtClean="0"/>
              <a:t> bilgilerini alan ve </a:t>
            </a:r>
            <a:r>
              <a:rPr lang="tr-TR" altLang="ja-JP" sz="2600" b="1" dirty="0" smtClean="0"/>
              <a:t>tepki vericileri</a:t>
            </a:r>
            <a:r>
              <a:rPr lang="tr-TR" altLang="ja-JP" sz="2600" dirty="0" smtClean="0"/>
              <a:t> ile </a:t>
            </a:r>
            <a:r>
              <a:rPr lang="tr-TR" altLang="ja-JP" sz="2600" i="1" dirty="0" smtClean="0">
                <a:solidFill>
                  <a:srgbClr val="0000FF"/>
                </a:solidFill>
              </a:rPr>
              <a:t> </a:t>
            </a:r>
            <a:r>
              <a:rPr lang="tr-TR" altLang="ja-JP" sz="2600" dirty="0" smtClean="0"/>
              <a:t>bu ortama tepki veren nesne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Ajanın herhangi bir zamandaki algısal girdilerine </a:t>
            </a:r>
            <a:r>
              <a:rPr lang="tr-TR" sz="2600" b="1" dirty="0" smtClean="0"/>
              <a:t>duyum (</a:t>
            </a:r>
            <a:r>
              <a:rPr lang="tr-TR" sz="2600" b="1" dirty="0" err="1" smtClean="0"/>
              <a:t>percept</a:t>
            </a:r>
            <a:r>
              <a:rPr lang="tr-TR" sz="2600" b="1" dirty="0" smtClean="0"/>
              <a:t>)</a:t>
            </a:r>
            <a:r>
              <a:rPr lang="tr-TR" sz="2600" dirty="0" smtClean="0"/>
              <a:t> adını verilir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>
                <a:solidFill>
                  <a:srgbClr val="0000FF"/>
                </a:solidFill>
              </a:rPr>
              <a:t>İnsan ajan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endParaRPr lang="tr-TR" sz="2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Algılayıcılar:</a:t>
            </a:r>
            <a:r>
              <a:rPr lang="tr-TR" sz="2200" dirty="0" smtClean="0"/>
              <a:t> gözler, kulaklar,…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err="1" smtClean="0"/>
              <a:t>Tepkivericiler</a:t>
            </a:r>
            <a:r>
              <a:rPr lang="tr-TR" sz="2200" b="1" dirty="0" smtClean="0"/>
              <a:t>:</a:t>
            </a:r>
            <a:r>
              <a:rPr lang="tr-TR" sz="2200" dirty="0" smtClean="0"/>
              <a:t> ayaklar, eller, ağız…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Robot</a:t>
            </a:r>
            <a:r>
              <a:rPr lang="tr-TR" sz="2600" dirty="0" smtClean="0">
                <a:solidFill>
                  <a:srgbClr val="0000FF"/>
                </a:solidFill>
              </a:rPr>
              <a:t> ajan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endParaRPr lang="tr-TR" sz="2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Algılayıcılar:</a:t>
            </a:r>
            <a:r>
              <a:rPr lang="tr-TR" sz="2200" dirty="0" smtClean="0"/>
              <a:t> k</a:t>
            </a:r>
            <a:r>
              <a:rPr lang="en-US" sz="2200" dirty="0" err="1" smtClean="0"/>
              <a:t>amera</a:t>
            </a:r>
            <a:r>
              <a:rPr lang="tr-TR" sz="2200" dirty="0" smtClean="0"/>
              <a:t>, kızılötesi bulucular,…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err="1" smtClean="0"/>
              <a:t>Tepkivericiler</a:t>
            </a:r>
            <a:r>
              <a:rPr lang="tr-TR" sz="2200" b="1" dirty="0" smtClean="0"/>
              <a:t>:</a:t>
            </a:r>
            <a:r>
              <a:rPr lang="tr-TR" sz="2200" dirty="0" smtClean="0"/>
              <a:t> çeşitli motorlar, mekanik kollar,…</a:t>
            </a:r>
            <a:endParaRPr lang="en-US" sz="22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31015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Özerklik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Özerk kelimesi, burada insanın doğrudan kontrolü altında olmayan anlamındadır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dirty="0" smtClean="0"/>
              <a:t>özerk kara aracı (insansız)</a:t>
            </a:r>
          </a:p>
          <a:p>
            <a:r>
              <a:rPr lang="tr-TR" dirty="0" smtClean="0"/>
              <a:t>Özerk olan ajanlar </a:t>
            </a:r>
            <a:r>
              <a:rPr lang="tr-TR" u="sng" dirty="0" smtClean="0"/>
              <a:t>çevre koşulları değiştiğinde </a:t>
            </a:r>
            <a:r>
              <a:rPr lang="tr-TR" dirty="0" smtClean="0"/>
              <a:t>yeni koşullara adapte olarak görevini başarı ile sürdürebilir</a:t>
            </a:r>
          </a:p>
          <a:p>
            <a:r>
              <a:rPr lang="tr-TR" dirty="0" smtClean="0"/>
              <a:t>Eğer sadece önceden verilen bilgileri kullanırsa </a:t>
            </a:r>
            <a:r>
              <a:rPr lang="tr-TR" b="1" dirty="0" smtClean="0"/>
              <a:t>başarısız</a:t>
            </a:r>
            <a:r>
              <a:rPr lang="tr-TR" dirty="0" smtClean="0"/>
              <a:t> olma olasılığı yüksektir.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646715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Bilgiye Karşı Öğrenme - 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Başarılı ajanlar, ajan fonksiyonunun hesaplanması işini üç farklı aşamaya ayırır: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ajan tasarlanırken, hesaplamanın bir kısmı tasarımcıları tarafından yapılır</a:t>
            </a:r>
            <a:endParaRPr lang="en-US" sz="2200" dirty="0" smtClean="0"/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ajan bir sonraki eylemini düşünürken daha fazla hesaplama yapar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ve tecrübeden öğrenmesi sebebiyle davranışını değiştirmek için daha da fazla hesaplama yapar</a:t>
            </a:r>
          </a:p>
          <a:p>
            <a:pPr algn="just" eaLnBrk="1" hangingPunct="1">
              <a:lnSpc>
                <a:spcPct val="90000"/>
              </a:lnSpc>
            </a:pPr>
            <a:endParaRPr lang="tr-TR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Akıllı bir </a:t>
            </a:r>
            <a:r>
              <a:rPr lang="tr-TR" sz="2600" dirty="0" smtClean="0"/>
              <a:t>ajan, </a:t>
            </a:r>
            <a:r>
              <a:rPr lang="tr-TR" sz="2600" dirty="0" smtClean="0"/>
              <a:t>kısmi veya yanlış ön bilgiyi </a:t>
            </a:r>
            <a:r>
              <a:rPr lang="tr-TR" sz="2600" u="sng" dirty="0" smtClean="0"/>
              <a:t>telafi edecek şekilde</a:t>
            </a:r>
            <a:r>
              <a:rPr lang="tr-TR" sz="2600" dirty="0" smtClean="0"/>
              <a:t> öğrenebilmelidir</a:t>
            </a:r>
            <a:r>
              <a:rPr lang="tr-TR" sz="2600" dirty="0"/>
              <a:t>:</a:t>
            </a:r>
            <a:endParaRPr lang="tr-TR" sz="26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400" dirty="0" smtClean="0"/>
              <a:t>	</a:t>
            </a:r>
            <a:r>
              <a:rPr lang="tr-TR" sz="2400" b="1" dirty="0" smtClean="0"/>
              <a:t>=&gt;</a:t>
            </a:r>
            <a:r>
              <a:rPr lang="tr-TR" sz="2400" dirty="0" smtClean="0"/>
              <a:t> </a:t>
            </a:r>
            <a:r>
              <a:rPr lang="tr-TR" sz="2400" b="1" dirty="0" smtClean="0"/>
              <a:t>Özerklik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38258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Bilgiye Karşı Öğrenme - II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Yapay zekalı bir ajana, bir miktar ön bilgiyle birlikte öğrenme yeteneği verilmesi mantıklı olacaktır.</a:t>
            </a: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Çevresi hakkında </a:t>
            </a:r>
            <a:r>
              <a:rPr lang="tr-TR" sz="2800" u="sng" dirty="0" smtClean="0"/>
              <a:t>yeterli tecrübe edindikten sonra</a:t>
            </a:r>
            <a:r>
              <a:rPr lang="tr-TR" sz="2800" dirty="0" smtClean="0"/>
              <a:t>, mantıklı bir ajanın davranışı ön bilgisinden </a:t>
            </a:r>
            <a:r>
              <a:rPr lang="tr-TR" sz="2800" b="1" i="1" dirty="0" smtClean="0"/>
              <a:t>bağımsız</a:t>
            </a:r>
            <a:r>
              <a:rPr lang="tr-TR" sz="2800" i="1" dirty="0" smtClean="0"/>
              <a:t> </a:t>
            </a:r>
            <a:r>
              <a:rPr lang="tr-TR" sz="2800" dirty="0" smtClean="0"/>
              <a:t>hale gelebilir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tr-TR" sz="2800" b="1" i="1" dirty="0" smtClean="0"/>
              <a:t>	=&gt; Tam özerklik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800" b="1" i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Öğrenmenin </a:t>
            </a:r>
            <a:r>
              <a:rPr lang="tr-TR" sz="2800" dirty="0" smtClean="0"/>
              <a:t>işin içine katılması, farklı ortamlarda başarılı olacak bir mantıklı ajanın tasarlanmasına olanak veririr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93728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Ajanın Nitelendirilmesi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ja-JP" sz="2800" dirty="0" smtClean="0"/>
              <a:t>Mantıklı</a:t>
            </a:r>
            <a:r>
              <a:rPr lang="tr-TR" sz="2800" dirty="0" smtClean="0"/>
              <a:t> ajanların tasarımı için PEAS bileşenleri  belirlenmelidir</a:t>
            </a:r>
            <a:endParaRPr lang="tr-TR" altLang="ja-JP" sz="2800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tr-TR" sz="2800" dirty="0" smtClean="0"/>
          </a:p>
          <a:p>
            <a:pPr>
              <a:lnSpc>
                <a:spcPct val="80000"/>
              </a:lnSpc>
            </a:pPr>
            <a:r>
              <a:rPr lang="tr-TR" sz="2800" dirty="0" smtClean="0"/>
              <a:t>PEAS bileşenleri: </a:t>
            </a:r>
            <a:r>
              <a:rPr lang="tr-TR" sz="2800" dirty="0"/>
              <a:t>Bir </a:t>
            </a:r>
            <a:r>
              <a:rPr lang="tr-TR" sz="2800" dirty="0" smtClean="0"/>
              <a:t>ajanın </a:t>
            </a:r>
            <a:r>
              <a:rPr lang="tr-TR" sz="2800" dirty="0" smtClean="0"/>
              <a:t>hareketi </a:t>
            </a:r>
            <a:r>
              <a:rPr lang="tr-TR" sz="2800" dirty="0"/>
              <a:t>sonucu oluşan sonucun objektif </a:t>
            </a:r>
            <a:r>
              <a:rPr lang="tr-TR" sz="2800" dirty="0" smtClean="0"/>
              <a:t>değerlendirmesi için gerekli bileşenler</a:t>
            </a:r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Başarım ölçütü</a:t>
            </a:r>
            <a:r>
              <a:rPr lang="en-US" dirty="0" smtClean="0"/>
              <a:t> </a:t>
            </a:r>
            <a:r>
              <a:rPr lang="tr-TR" dirty="0" smtClean="0"/>
              <a:t>- </a:t>
            </a:r>
            <a:r>
              <a:rPr lang="en-US" b="1" dirty="0" smtClean="0"/>
              <a:t>P</a:t>
            </a:r>
            <a:r>
              <a:rPr lang="en-US" dirty="0" smtClean="0"/>
              <a:t>erformance measure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Ortam -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nvironment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Tepkivericiler - </a:t>
            </a:r>
            <a:r>
              <a:rPr lang="en-US" b="1" dirty="0" smtClean="0"/>
              <a:t>A</a:t>
            </a:r>
            <a:r>
              <a:rPr lang="en-US" dirty="0" smtClean="0"/>
              <a:t>ctuators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Algılayıcılar - </a:t>
            </a:r>
            <a:r>
              <a:rPr lang="en-US" b="1" dirty="0" smtClean="0"/>
              <a:t>S</a:t>
            </a:r>
            <a:r>
              <a:rPr lang="en-US" dirty="0" smtClean="0"/>
              <a:t>ensors</a:t>
            </a: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82038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204200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lang="tr-TR" altLang="ja-JP" sz="3200" dirty="0" smtClean="0"/>
              <a:t>PEAS Örnek</a:t>
            </a:r>
            <a:r>
              <a:rPr lang="en-US" altLang="ja-JP" sz="3200" i="1" dirty="0" smtClean="0">
                <a:ea typeface="ＭＳ Ｐゴシック" pitchFamily="34" charset="-128"/>
              </a:rPr>
              <a:t>: </a:t>
            </a:r>
            <a:r>
              <a:rPr lang="tr-TR" altLang="ja-JP" sz="3200" i="1" dirty="0" smtClean="0"/>
              <a:t>Taksi süren ajan</a:t>
            </a:r>
            <a:endParaRPr lang="en-GB" altLang="ja-JP" sz="280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293096"/>
            <a:ext cx="8004175" cy="2231529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2400" dirty="0" smtClean="0"/>
              <a:t>Şimdiki durumu bilmek için algılar  </a:t>
            </a:r>
            <a:r>
              <a:rPr lang="tr-TR" altLang="ja-JP" sz="2400" dirty="0" smtClean="0"/>
              <a:t>kullanılır</a:t>
            </a:r>
            <a:r>
              <a:rPr lang="tr-TR" altLang="ja-JP" sz="2400" dirty="0" smtClean="0"/>
              <a:t>: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000" dirty="0" smtClean="0"/>
              <a:t>Araba şimdi nerede</a:t>
            </a:r>
            <a:r>
              <a:rPr lang="en-US" altLang="ja-JP" sz="2000" dirty="0" smtClean="0">
                <a:ea typeface="ＭＳ Ｐゴシック" pitchFamily="34" charset="-128"/>
              </a:rPr>
              <a:t>?</a:t>
            </a:r>
            <a:endParaRPr lang="tr-TR" altLang="ja-JP" sz="20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000" dirty="0" smtClean="0"/>
              <a:t>Arabanın şu anki hızı kaçtır?</a:t>
            </a:r>
          </a:p>
          <a:p>
            <a:pPr lvl="1" eaLnBrk="1" hangingPunct="1"/>
            <a:r>
              <a:rPr lang="tr-TR" altLang="ja-JP" sz="2000" dirty="0" smtClean="0"/>
              <a:t>Hareket koşulları nasıldır</a:t>
            </a:r>
            <a:r>
              <a:rPr lang="en-US" altLang="ja-JP" sz="2000" dirty="0" smtClean="0">
                <a:ea typeface="ＭＳ Ｐゴシック" pitchFamily="34" charset="-128"/>
              </a:rPr>
              <a:t>?</a:t>
            </a:r>
          </a:p>
        </p:txBody>
      </p:sp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25061"/>
              </p:ext>
            </p:extLst>
          </p:nvPr>
        </p:nvGraphicFramePr>
        <p:xfrm>
          <a:off x="683568" y="1268761"/>
          <a:ext cx="7992888" cy="2736303"/>
        </p:xfrm>
        <a:graphic>
          <a:graphicData uri="http://schemas.openxmlformats.org/drawingml/2006/table">
            <a:tbl>
              <a:tblPr/>
              <a:tblGrid>
                <a:gridCol w="2111329"/>
                <a:gridCol w="1489071"/>
                <a:gridCol w="2232248"/>
                <a:gridCol w="2160240"/>
              </a:tblGrid>
              <a:tr h="594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Başarım Ölçütü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Ortam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Algılayıcılar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Tepki vericiler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41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Güvenlik, hızlı olmak, yasalara uymak, rahatlık, kazanç, doğru yere ulaşım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Yol, diğer araçlar,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yayalar, yolcular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Kamera, sonar, hız ölçer, GPS, km sayacı, ivme ölçer, motor algılayıcılar, kontrol paneli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Direksiyon, gaz ve fren pedalı, korna, farlar, sinyaller vb.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4054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/>
              <a:t>PEAS </a:t>
            </a:r>
            <a:r>
              <a:rPr lang="tr-TR" altLang="ja-JP" dirty="0" smtClean="0"/>
              <a:t>Örnek-2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Hastalıkların teşhisi için akıllı ajan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Başarım ölçütü:</a:t>
            </a:r>
          </a:p>
          <a:p>
            <a:pPr marL="457200" lvl="1" indent="0">
              <a:buNone/>
            </a:pPr>
            <a:r>
              <a:rPr lang="tr-TR" dirty="0" smtClean="0"/>
              <a:t>Hastanın </a:t>
            </a:r>
            <a:r>
              <a:rPr lang="tr-TR" dirty="0"/>
              <a:t>sağlığına kavuşması, masrafların ve yanlış teşhislerin minimum </a:t>
            </a:r>
            <a:r>
              <a:rPr lang="tr-TR" dirty="0" smtClean="0"/>
              <a:t>tutulması</a:t>
            </a:r>
            <a:endParaRPr lang="tr-TR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Ortam:</a:t>
            </a:r>
          </a:p>
          <a:p>
            <a:pPr marL="457200" lvl="1" indent="0">
              <a:buNone/>
            </a:pPr>
            <a:r>
              <a:rPr lang="tr-TR" dirty="0" smtClean="0"/>
              <a:t>Hasta</a:t>
            </a:r>
            <a:r>
              <a:rPr lang="tr-TR" dirty="0"/>
              <a:t>, hastane, hastane çalışanları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Tepki vericiler:</a:t>
            </a:r>
          </a:p>
          <a:p>
            <a:pPr marL="457200" lvl="1" indent="0">
              <a:buNone/>
            </a:pPr>
            <a:r>
              <a:rPr lang="tr-TR" dirty="0" smtClean="0"/>
              <a:t>Ekran</a:t>
            </a:r>
            <a:r>
              <a:rPr lang="tr-TR" dirty="0"/>
              <a:t>, sorular, testler, tanılar, </a:t>
            </a:r>
            <a:r>
              <a:rPr lang="tr-TR" dirty="0" smtClean="0"/>
              <a:t>vb</a:t>
            </a:r>
            <a:r>
              <a:rPr lang="tr-TR" dirty="0"/>
              <a:t>.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Alıcılar: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Klavye</a:t>
            </a:r>
            <a:r>
              <a:rPr lang="tr-TR" dirty="0"/>
              <a:t>, </a:t>
            </a:r>
            <a:r>
              <a:rPr lang="tr-TR" dirty="0" smtClean="0"/>
              <a:t>bulunan </a:t>
            </a:r>
            <a:r>
              <a:rPr lang="tr-TR" dirty="0"/>
              <a:t>önceki vakalar, hastanın cevapları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84489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08034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Ortam Türleri</a:t>
            </a:r>
            <a:r>
              <a:rPr lang="en-US" altLang="ja-JP" sz="4000" i="1" dirty="0" smtClean="0">
                <a:ea typeface="ＭＳ Ｐゴシック" pitchFamily="34" charset="-128"/>
              </a:rPr>
              <a:t>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91513" cy="5256213"/>
          </a:xfrm>
        </p:spPr>
        <p:txBody>
          <a:bodyPr>
            <a:normAutofit/>
          </a:bodyPr>
          <a:lstStyle/>
          <a:p>
            <a:r>
              <a:rPr lang="tr-TR" altLang="ja-JP" sz="2400" dirty="0" smtClean="0"/>
              <a:t>Ajanın </a:t>
            </a:r>
            <a:r>
              <a:rPr lang="tr-TR" altLang="ja-JP" sz="2400" dirty="0"/>
              <a:t>tasarımı için </a:t>
            </a:r>
            <a:r>
              <a:rPr lang="tr-TR" altLang="ja-JP" sz="2400" dirty="0" smtClean="0"/>
              <a:t>önemlidir</a:t>
            </a:r>
            <a:endParaRPr lang="tr-TR" altLang="ja-JP" sz="2400" dirty="0"/>
          </a:p>
          <a:p>
            <a:pPr eaLnBrk="1" hangingPunct="1"/>
            <a:r>
              <a:rPr lang="tr-TR" altLang="ja-JP" sz="2400" u="sng" dirty="0" smtClean="0">
                <a:solidFill>
                  <a:srgbClr val="0000FF"/>
                </a:solidFill>
              </a:rPr>
              <a:t>Tam/kısmi gözlemlenebilir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Zamanın verilmiş diliminde ajanın algılayıcıları tarafından ortamın tüm durumunun gözlemlenmesi mümkün mü? </a:t>
            </a:r>
          </a:p>
          <a:p>
            <a:pPr eaLnBrk="1" hangingPunct="1"/>
            <a:r>
              <a:rPr lang="tr-TR" altLang="ja-JP" sz="2400" u="sng" dirty="0" smtClean="0">
                <a:solidFill>
                  <a:srgbClr val="0000FF"/>
                </a:solidFill>
              </a:rPr>
              <a:t>Belirgin (deterministik)/Tahmini (stokastik)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/>
            <a:r>
              <a:rPr lang="tr-TR" altLang="ja-JP" sz="2400" dirty="0" err="1" smtClean="0"/>
              <a:t>Deterministik</a:t>
            </a:r>
            <a:r>
              <a:rPr lang="tr-TR" altLang="ja-JP" sz="2400" dirty="0" smtClean="0"/>
              <a:t> </a:t>
            </a:r>
            <a:r>
              <a:rPr lang="tr-TR" altLang="ja-JP" sz="2400" dirty="0" smtClean="0"/>
              <a:t>ortam: </a:t>
            </a:r>
            <a:r>
              <a:rPr lang="tr-TR" sz="2400" dirty="0"/>
              <a:t>Çevrenin bir sonraki durumu, mevcut durum ve ajanın </a:t>
            </a:r>
            <a:r>
              <a:rPr lang="tr-TR" sz="2400" dirty="0" smtClean="0"/>
              <a:t>hareketleri </a:t>
            </a:r>
            <a:r>
              <a:rPr lang="tr-TR" sz="2400" dirty="0"/>
              <a:t>tarafından belirlenebilir</a:t>
            </a:r>
          </a:p>
          <a:p>
            <a:pPr eaLnBrk="1" hangingPunct="1"/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Epi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z</a:t>
            </a:r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o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d</a:t>
            </a:r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k (aralıklı, bağlantısız, bölümlü)/Ardışık (sıralı)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/>
            <a:r>
              <a:rPr lang="tr-TR" altLang="ja-JP" sz="2400" dirty="0" smtClean="0"/>
              <a:t>Ajanın yaşamı </a:t>
            </a:r>
            <a:r>
              <a:rPr lang="tr-TR" altLang="ja-JP" sz="2400" dirty="0"/>
              <a:t>küçük parçalara (</a:t>
            </a:r>
            <a:r>
              <a:rPr lang="tr-TR" altLang="ja-JP" sz="2400" dirty="0" smtClean="0"/>
              <a:t>epizotlara) bölünür. Epizottaki hareketin seçimi, yalnız epizodun kendisine bağlıdır.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Epizot önceki epizotlara bağlı değil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366974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640"/>
            <a:ext cx="77724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Ortam Türleri</a:t>
            </a:r>
            <a:r>
              <a:rPr lang="en-US" altLang="ja-JP" sz="4000" i="1" dirty="0" smtClean="0">
                <a:ea typeface="ＭＳ Ｐゴシック" pitchFamily="34" charset="-128"/>
              </a:rPr>
              <a:t> (</a:t>
            </a:r>
            <a:r>
              <a:rPr lang="tr-TR" altLang="ja-JP" sz="4000" i="1" dirty="0" smtClean="0"/>
              <a:t>devamı)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8136582" cy="55446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ja-JP" sz="2400" u="sng" dirty="0" smtClean="0">
                <a:solidFill>
                  <a:srgbClr val="0000FF"/>
                </a:solidFill>
              </a:rPr>
              <a:t>Statik (durağan)/Dinamik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 smtClean="0"/>
              <a:t>Ajanın karar oluşturduğu (düşündüğü) </a:t>
            </a:r>
            <a:r>
              <a:rPr lang="tr-TR" altLang="ja-JP" sz="2000" dirty="0" smtClean="0"/>
              <a:t>süreç </a:t>
            </a:r>
            <a:r>
              <a:rPr lang="tr-TR" altLang="ja-JP" sz="2000" dirty="0" smtClean="0"/>
              <a:t>içinde ortam değişirse bu dinamik ortamdır, değişmezse statik ortamdır.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i="1" dirty="0" smtClean="0">
                <a:solidFill>
                  <a:srgbClr val="0000FF"/>
                </a:solidFill>
              </a:rPr>
              <a:t>Yarı-dinamik</a:t>
            </a:r>
            <a:r>
              <a:rPr lang="en-US" altLang="ja-JP" sz="2000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/>
              <a:t>ortam değişmez, ama ajanın başarı ölçüsünün değiştiği durum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ja-JP" sz="2400" u="sng" dirty="0" smtClean="0">
                <a:solidFill>
                  <a:srgbClr val="0000FF"/>
                </a:solidFill>
              </a:rPr>
              <a:t>Ayrık/Sürekli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/>
              <a:t>A</a:t>
            </a:r>
            <a:r>
              <a:rPr lang="tr-TR" altLang="ja-JP" sz="2000" dirty="0" smtClean="0"/>
              <a:t>lgılamalar veya  hareketler sayılabilirse (ayrık ise) ortam ayrık, sayılamıyorsa süreklidir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 smtClean="0"/>
              <a:t>Satranç ortamı ayrıktır, çünkü her hamlede sınırlı sayıda hareketler var.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u="sng" dirty="0" smtClean="0">
                <a:solidFill>
                  <a:srgbClr val="0000FF"/>
                </a:solidFill>
              </a:rPr>
              <a:t>Tek/Çoklu </a:t>
            </a:r>
            <a:r>
              <a:rPr lang="en-US" sz="2400" u="sng" dirty="0" smtClean="0">
                <a:solidFill>
                  <a:srgbClr val="0000FF"/>
                </a:solidFill>
              </a:rPr>
              <a:t>ajan</a:t>
            </a:r>
            <a:endParaRPr lang="tr-TR" sz="24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Tek ajan ortamda kendi başına hareket eder. Çoklu ajanlar işbirliği yaparlar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tr-TR" altLang="ja-JP" sz="2400" dirty="0"/>
              <a:t>Günlük hayattaki problemlerin bir çoğunda </a:t>
            </a:r>
            <a:r>
              <a:rPr lang="tr-TR" altLang="ja-JP" sz="2400" u="sng" dirty="0"/>
              <a:t>kısmi gözlemlenebilir</a:t>
            </a:r>
            <a:r>
              <a:rPr lang="tr-TR" altLang="ja-JP" sz="2400" dirty="0"/>
              <a:t>, </a:t>
            </a:r>
            <a:r>
              <a:rPr lang="tr-TR" altLang="ja-JP" sz="2400" u="sng" dirty="0" smtClean="0"/>
              <a:t>deterministik</a:t>
            </a:r>
            <a:r>
              <a:rPr lang="tr-TR" altLang="ja-JP" sz="2400" dirty="0" smtClean="0"/>
              <a:t>, </a:t>
            </a:r>
            <a:r>
              <a:rPr lang="tr-TR" altLang="ja-JP" sz="2400" u="sng" dirty="0"/>
              <a:t>ardışık</a:t>
            </a:r>
            <a:r>
              <a:rPr lang="tr-TR" altLang="ja-JP" sz="2400" dirty="0"/>
              <a:t>, </a:t>
            </a:r>
            <a:r>
              <a:rPr lang="tr-TR" altLang="ja-JP" sz="2400" u="sng" dirty="0" smtClean="0"/>
              <a:t>dinamik</a:t>
            </a:r>
            <a:r>
              <a:rPr lang="tr-TR" altLang="ja-JP" sz="2400" dirty="0" smtClean="0"/>
              <a:t>, </a:t>
            </a:r>
            <a:r>
              <a:rPr lang="tr-TR" altLang="ja-JP" sz="2400" u="sng" dirty="0"/>
              <a:t>sürekli</a:t>
            </a:r>
            <a:r>
              <a:rPr lang="tr-TR" altLang="ja-JP" sz="2400" dirty="0"/>
              <a:t> ve </a:t>
            </a:r>
            <a:r>
              <a:rPr lang="tr-TR" altLang="ja-JP" sz="2400" u="sng" dirty="0"/>
              <a:t>çoklu ajanlı </a:t>
            </a:r>
            <a:r>
              <a:rPr lang="tr-TR" altLang="ja-JP" sz="2400" dirty="0"/>
              <a:t>bir ortam yapısı görülür.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19340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960438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Ortam Türlerine Örnekler</a:t>
            </a:r>
            <a:endParaRPr lang="en-GB" altLang="ja-JP" sz="4000" dirty="0" smtClean="0">
              <a:ea typeface="ＭＳ Ｐゴシック" pitchFamily="34" charset="-128"/>
            </a:endParaRPr>
          </a:p>
        </p:txBody>
      </p:sp>
      <p:graphicFrame>
        <p:nvGraphicFramePr>
          <p:cNvPr id="23689" name="Group 1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505930"/>
              </p:ext>
            </p:extLst>
          </p:nvPr>
        </p:nvGraphicFramePr>
        <p:xfrm>
          <a:off x="755577" y="1341438"/>
          <a:ext cx="8064573" cy="5156362"/>
        </p:xfrm>
        <a:graphic>
          <a:graphicData uri="http://schemas.openxmlformats.org/drawingml/2006/table">
            <a:tbl>
              <a:tblPr/>
              <a:tblGrid>
                <a:gridCol w="1946780"/>
                <a:gridCol w="1347416"/>
                <a:gridCol w="1364279"/>
                <a:gridCol w="1111351"/>
                <a:gridCol w="973389"/>
                <a:gridCol w="1321358"/>
              </a:tblGrid>
              <a:tr h="985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Ortam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Gözleml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Belirgin (Determ.)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Epi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o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 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(Bölüm.)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Sta</a:t>
                      </a: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tik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Ayrık (Sayılabil.)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Satranç (saatle)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Y.din.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Satranç (saatsiz)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Poker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Ta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ksi sürme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Tıbbi teşhis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0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Parça toplama robotu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İnter. İng. Öğretici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538025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 sz="4000" dirty="0" smtClean="0"/>
              <a:t>Ajan Türleri</a:t>
            </a:r>
            <a:endParaRPr lang="en-GB" altLang="ja-JP" sz="4000" dirty="0" smtClean="0">
              <a:ea typeface="ＭＳ Ｐゴシック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ja-JP" dirty="0" smtClean="0"/>
              <a:t>Basit tepki ajanı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Model tabanlı ajan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Hedef tabanlı ajan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Fayda tabanlı ajan</a:t>
            </a: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72694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 dirty="0" smtClean="0"/>
              <a:t>Ajanın yapısı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6011863" y="1916113"/>
            <a:ext cx="1585912" cy="41052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979613" y="3716338"/>
            <a:ext cx="2160587" cy="1368425"/>
          </a:xfrm>
          <a:prstGeom prst="ellipse">
            <a:avLst/>
          </a:prstGeom>
          <a:solidFill>
            <a:srgbClr val="F2F6A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55650" y="40767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A</a:t>
            </a:r>
            <a:r>
              <a:rPr kumimoji="1" lang="tr-TR" altLang="ja-JP">
                <a:ea typeface="ＭＳ Ｐゴシック" pitchFamily="34" charset="-128"/>
              </a:rPr>
              <a:t>jan</a:t>
            </a:r>
            <a:endParaRPr kumimoji="1" lang="en-US" altLang="ja-JP">
              <a:ea typeface="ＭＳ Ｐゴシック" pitchFamily="34" charset="-128"/>
            </a:endParaRPr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rot="10800000" flipV="1">
            <a:off x="3924300" y="2997200"/>
            <a:ext cx="2116138" cy="9191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/>
          <p:cNvCxnSpPr>
            <a:cxnSpLocks noChangeShapeType="1"/>
            <a:stCxn id="5124" idx="5"/>
            <a:endCxn id="5123" idx="3"/>
          </p:cNvCxnSpPr>
          <p:nvPr/>
        </p:nvCxnSpPr>
        <p:spPr bwMode="auto">
          <a:xfrm rot="16200000" flipH="1">
            <a:off x="4766469" y="3942557"/>
            <a:ext cx="534987" cy="2419350"/>
          </a:xfrm>
          <a:prstGeom prst="curvedConnector3">
            <a:avLst>
              <a:gd name="adj1" fmla="val 145102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96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algılar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427538" y="4797425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mtClean="0"/>
              <a:t>hareketler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411413" y="4076700"/>
            <a:ext cx="936625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en-US" altLang="ja-JP">
                <a:ea typeface="ＭＳ Ｐゴシック" pitchFamily="34" charset="-128"/>
              </a:rPr>
              <a:t>?</a:t>
            </a:r>
          </a:p>
        </p:txBody>
      </p:sp>
      <p:pic>
        <p:nvPicPr>
          <p:cNvPr id="5131" name="Picture 11" descr="HM00390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860800"/>
            <a:ext cx="498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132138" y="3357563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133" name="Picture 13" descr="HM00376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7179">
            <a:off x="3483768" y="4806157"/>
            <a:ext cx="5762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 descr="HM00385_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62244" flipH="1" flipV="1">
            <a:off x="2732882" y="4980781"/>
            <a:ext cx="5334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771775" y="2852738"/>
            <a:ext cx="1368425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Alg</a:t>
            </a:r>
            <a:r>
              <a:rPr kumimoji="1" lang="tr-TR" altLang="ja-JP"/>
              <a:t>ı</a:t>
            </a:r>
            <a:r>
              <a:rPr kumimoji="1" lang="tr-TR" altLang="ja-JP">
                <a:ea typeface="ＭＳ Ｐゴシック" pitchFamily="34" charset="-128"/>
              </a:rPr>
              <a:t>lay</a:t>
            </a:r>
            <a:r>
              <a:rPr kumimoji="1" lang="tr-TR" altLang="ja-JP"/>
              <a:t>ı</a:t>
            </a:r>
            <a:r>
              <a:rPr kumimoji="1" lang="tr-TR" altLang="ja-JP">
                <a:ea typeface="ＭＳ Ｐゴシック" pitchFamily="34" charset="-128"/>
              </a:rPr>
              <a:t>c</a:t>
            </a:r>
            <a:r>
              <a:rPr kumimoji="1" lang="tr-TR" altLang="ja-JP"/>
              <a:t>ı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411413" y="5803900"/>
            <a:ext cx="16557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Tepkiverici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195513" y="2492375"/>
            <a:ext cx="5032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187450" y="1989138"/>
            <a:ext cx="2808288" cy="6477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/>
              <a:t>Ne Yapmalı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V="1">
            <a:off x="3275013" y="4876800"/>
            <a:ext cx="839787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 flipV="1">
            <a:off x="3276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161925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73107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Basit Tepki (Refleks) Ajanları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Basit bir koşul ve eylem sıralamasından ibaret olan vekiller</a:t>
            </a:r>
          </a:p>
          <a:p>
            <a:r>
              <a:rPr lang="tr-TR" dirty="0" smtClean="0"/>
              <a:t>Tanımlanan kural ve koşullara </a:t>
            </a:r>
            <a:r>
              <a:rPr lang="tr-TR" smtClean="0"/>
              <a:t>göre hareket </a:t>
            </a:r>
            <a:r>
              <a:rPr lang="tr-TR" dirty="0" smtClean="0"/>
              <a:t>ederler</a:t>
            </a:r>
          </a:p>
          <a:p>
            <a:r>
              <a:rPr lang="tr-TR" dirty="0" smtClean="0"/>
              <a:t>Belirlenen koşul gerçekleşince yine daha önceden belirlenen fiili yerine getirirler</a:t>
            </a:r>
          </a:p>
          <a:p>
            <a:pPr lvl="1"/>
            <a:r>
              <a:rPr lang="tr-TR" dirty="0" smtClean="0"/>
              <a:t>Kurulu bir düzenek olarak düşünülebilir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00FF"/>
                </a:solidFill>
              </a:rPr>
              <a:t>Örneğin</a:t>
            </a:r>
            <a:r>
              <a:rPr lang="tr-TR" dirty="0" smtClean="0"/>
              <a:t> fare kapanı, bir insan için fareyi yakalayan bir vekildir ve farenin peyniri yemesiyle birlikte fareyi yakalar</a:t>
            </a:r>
          </a:p>
          <a:p>
            <a:pPr lvl="1"/>
            <a:r>
              <a:rPr lang="tr-TR" b="1" dirty="0" smtClean="0"/>
              <a:t>Koşul: </a:t>
            </a:r>
            <a:r>
              <a:rPr lang="tr-TR" dirty="0" smtClean="0"/>
              <a:t>peynir yenmesi </a:t>
            </a:r>
          </a:p>
          <a:p>
            <a:pPr lvl="1"/>
            <a:r>
              <a:rPr lang="tr-TR" b="1" dirty="0" smtClean="0"/>
              <a:t>Fiil: </a:t>
            </a:r>
            <a:r>
              <a:rPr lang="tr-TR" dirty="0" smtClean="0"/>
              <a:t>farenin yakalanması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4767236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7380288" y="1916113"/>
            <a:ext cx="863600" cy="3097212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831850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Basit Tepki </a:t>
            </a:r>
            <a:r>
              <a:rPr lang="tr-TR" altLang="ja-JP" sz="4000" dirty="0"/>
              <a:t>A</a:t>
            </a:r>
            <a:r>
              <a:rPr lang="tr-TR" altLang="ja-JP" sz="4000" dirty="0" smtClean="0"/>
              <a:t>janları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5157788"/>
            <a:ext cx="7769225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800" i="1" smtClean="0"/>
              <a:t>Koşul-hareket </a:t>
            </a:r>
            <a:r>
              <a:rPr lang="tr-TR" altLang="ja-JP" sz="2800" i="1" dirty="0" smtClean="0"/>
              <a:t>kuralları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ja-JP" sz="2800" i="1" dirty="0" smtClean="0"/>
              <a:t>Örnek</a:t>
            </a:r>
            <a:r>
              <a:rPr lang="en-US" altLang="ja-JP" sz="2800" b="1" dirty="0" smtClean="0">
                <a:ea typeface="ＭＳ Ｐゴシック" pitchFamily="34" charset="-128"/>
              </a:rPr>
              <a:t>: </a:t>
            </a:r>
            <a:r>
              <a:rPr lang="tr-TR" altLang="ja-JP" sz="2800" b="1" dirty="0" smtClean="0"/>
              <a:t>Eğer</a:t>
            </a:r>
            <a:r>
              <a:rPr lang="tr-TR" altLang="ja-JP" sz="2800" dirty="0" smtClean="0"/>
              <a:t> öndeki araba frenlediyse,  </a:t>
            </a:r>
            <a:r>
              <a:rPr lang="tr-TR" altLang="ja-JP" sz="2800" b="1" dirty="0" smtClean="0"/>
              <a:t>o zaman</a:t>
            </a:r>
            <a:r>
              <a:rPr lang="tr-TR" altLang="ja-JP" sz="2800" dirty="0" smtClean="0"/>
              <a:t> frenlemeyi başlat</a:t>
            </a:r>
            <a:endParaRPr lang="en-US" altLang="ja-JP" sz="2800" dirty="0" smtClean="0">
              <a:ea typeface="ＭＳ Ｐゴシック" pitchFamily="34" charset="-128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76375" y="1844676"/>
            <a:ext cx="5400675" cy="3168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 rot="5400000">
            <a:off x="7343775" y="2820988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O</a:t>
            </a:r>
            <a:r>
              <a:rPr kumimoji="1" lang="tr-TR" altLang="ja-JP">
                <a:ea typeface="ＭＳ Ｐゴシック" pitchFamily="34" charset="-128"/>
              </a:rPr>
              <a:t>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ajan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48263" y="1844675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19700" y="2420938"/>
            <a:ext cx="1512888" cy="647700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 dünya nas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ld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219701" y="37893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  <a:r>
              <a:rPr kumimoji="1" lang="tr-TR" altLang="ja-JP" sz="1400">
                <a:ea typeface="ＭＳ Ｐゴシック" pitchFamily="34" charset="-128"/>
              </a:rPr>
              <a:t>hangi </a:t>
            </a:r>
            <a:r>
              <a:rPr kumimoji="1" lang="tr-TR" altLang="ja-JP" sz="1400" smtClean="0">
                <a:ea typeface="ＭＳ Ｐゴシック" pitchFamily="34" charset="-128"/>
              </a:rPr>
              <a:t>hareketi</a:t>
            </a:r>
            <a:endParaRPr kumimoji="1" lang="tr-TR" altLang="ja-JP" sz="14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084888" y="2997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003800" y="4581525"/>
            <a:ext cx="150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tepkivericiler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1763713" y="3933825"/>
            <a:ext cx="2447925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smtClean="0">
                <a:ea typeface="ＭＳ Ｐゴシック" pitchFamily="34" charset="-128"/>
              </a:rPr>
              <a:t>Ko</a:t>
            </a:r>
            <a:r>
              <a:rPr kumimoji="1" lang="tr-TR" altLang="ja-JP" sz="1800" smtClean="0"/>
              <a:t>ş</a:t>
            </a:r>
            <a:r>
              <a:rPr kumimoji="1" lang="tr-TR" altLang="ja-JP" sz="1800" smtClean="0">
                <a:ea typeface="ＭＳ Ｐゴシック" pitchFamily="34" charset="-128"/>
              </a:rPr>
              <a:t>ul-hareket </a:t>
            </a:r>
            <a:r>
              <a:rPr kumimoji="1" lang="tr-TR" altLang="ja-JP" sz="1800" dirty="0">
                <a:ea typeface="ＭＳ Ｐゴシック" pitchFamily="34" charset="-128"/>
              </a:rPr>
              <a:t>kurallar</a:t>
            </a:r>
            <a:r>
              <a:rPr kumimoji="1" lang="tr-TR" altLang="ja-JP" sz="1800" dirty="0"/>
              <a:t>ı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11639" y="4076700"/>
            <a:ext cx="10080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084888" y="2205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084888" y="43656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516688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755575" y="981075"/>
            <a:ext cx="8209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mtClean="0"/>
              <a:t>Ajanın hareketi </a:t>
            </a:r>
            <a:r>
              <a:rPr lang="tr-TR" dirty="0"/>
              <a:t>yalnız şimdiki algılamalara bağlıdır, eski algılamalar dikkate alınmaz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54913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86489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Basit Tepki </a:t>
            </a:r>
            <a:r>
              <a:rPr lang="tr-TR" altLang="ja-JP" sz="4000" dirty="0"/>
              <a:t>A</a:t>
            </a:r>
            <a:r>
              <a:rPr lang="tr-TR" altLang="ja-JP" sz="4000" dirty="0" smtClean="0"/>
              <a:t>janları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91475" cy="511333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En </a:t>
            </a:r>
            <a:r>
              <a:rPr lang="tr-TR" sz="2800" dirty="0"/>
              <a:t>basit </a:t>
            </a:r>
            <a:r>
              <a:rPr lang="tr-TR" sz="2800" dirty="0" smtClean="0"/>
              <a:t>ajan türü</a:t>
            </a:r>
          </a:p>
          <a:p>
            <a:r>
              <a:rPr lang="tr-TR" sz="2800" dirty="0" smtClean="0"/>
              <a:t>Geçmişteki </a:t>
            </a:r>
            <a:r>
              <a:rPr lang="tr-TR" sz="2800" dirty="0"/>
              <a:t>duyumlarını yok sayarak, şu andaki duyuma göre karar </a:t>
            </a:r>
            <a:r>
              <a:rPr lang="tr-TR" sz="2800" dirty="0" smtClean="0"/>
              <a:t>verir</a:t>
            </a:r>
            <a:endParaRPr lang="tr-TR" sz="2800" dirty="0"/>
          </a:p>
          <a:p>
            <a:r>
              <a:rPr lang="tr-TR" sz="2800" dirty="0" smtClean="0"/>
              <a:t>Basit refleksli elektrikli süpürge ajanı için program:</a:t>
            </a:r>
          </a:p>
          <a:p>
            <a:pPr marL="0" indent="0">
              <a:buNone/>
            </a:pPr>
            <a:r>
              <a:rPr lang="en-US" sz="2200" b="1" dirty="0" smtClean="0"/>
              <a:t>function </a:t>
            </a:r>
            <a:r>
              <a:rPr lang="en-US" sz="2200" i="1" dirty="0"/>
              <a:t>R</a:t>
            </a:r>
            <a:r>
              <a:rPr lang="tr-TR" sz="2200" i="1" dirty="0"/>
              <a:t>EFLEKS-SÜPÜRGE-AJANI</a:t>
            </a:r>
            <a:r>
              <a:rPr lang="en-US" sz="2200" i="1" dirty="0"/>
              <a:t>([</a:t>
            </a:r>
            <a:r>
              <a:rPr lang="tr-TR" sz="2200" i="1" dirty="0"/>
              <a:t>konum</a:t>
            </a:r>
            <a:r>
              <a:rPr lang="en-US" sz="2200" i="1" dirty="0"/>
              <a:t>,</a:t>
            </a:r>
            <a:r>
              <a:rPr lang="tr-TR" sz="2200" i="1" dirty="0"/>
              <a:t>durum</a:t>
            </a:r>
            <a:r>
              <a:rPr lang="en-US" sz="2200" i="1" dirty="0" smtClean="0"/>
              <a:t>])</a:t>
            </a:r>
            <a:r>
              <a:rPr lang="tr-TR" sz="2200" i="1" dirty="0" smtClean="0"/>
              <a:t> </a:t>
            </a:r>
            <a:r>
              <a:rPr lang="tr-TR" sz="2200" b="1" i="1" dirty="0" err="1" smtClean="0"/>
              <a:t>returns</a:t>
            </a:r>
            <a:r>
              <a:rPr lang="tr-TR" sz="2200" b="1" i="1" dirty="0" smtClean="0"/>
              <a:t> </a:t>
            </a:r>
            <a:r>
              <a:rPr lang="tr-TR" sz="2200" i="1" dirty="0"/>
              <a:t>eylem</a:t>
            </a:r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if </a:t>
            </a:r>
            <a:r>
              <a:rPr lang="tr-TR" sz="2200" i="1" dirty="0"/>
              <a:t>durum</a:t>
            </a:r>
            <a:r>
              <a:rPr lang="en-US" sz="2200" i="1" dirty="0"/>
              <a:t> </a:t>
            </a:r>
            <a:r>
              <a:rPr lang="en-US" sz="2200" dirty="0"/>
              <a:t>= </a:t>
            </a:r>
            <a:r>
              <a:rPr lang="tr-TR" sz="2200" i="1" dirty="0"/>
              <a:t>Kirli</a:t>
            </a:r>
            <a:r>
              <a:rPr lang="en-US" sz="2200" i="1" dirty="0"/>
              <a:t> </a:t>
            </a:r>
            <a:r>
              <a:rPr lang="en-US" sz="2200" b="1" dirty="0"/>
              <a:t>then return </a:t>
            </a:r>
            <a:r>
              <a:rPr lang="tr-TR" sz="2200" i="1" dirty="0"/>
              <a:t>Temizle</a:t>
            </a:r>
            <a:endParaRPr lang="en-US" sz="2200" i="1" dirty="0"/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else </a:t>
            </a:r>
            <a:r>
              <a:rPr lang="en-US" sz="2200" b="1" dirty="0"/>
              <a:t>if </a:t>
            </a:r>
            <a:r>
              <a:rPr lang="tr-TR" sz="2200" i="1" dirty="0"/>
              <a:t>konum</a:t>
            </a:r>
            <a:r>
              <a:rPr lang="en-US" sz="2200" i="1" dirty="0"/>
              <a:t> </a:t>
            </a:r>
            <a:r>
              <a:rPr lang="en-US" sz="2200" dirty="0"/>
              <a:t>= </a:t>
            </a:r>
            <a:r>
              <a:rPr lang="en-US" sz="2200" i="1" dirty="0"/>
              <a:t>A </a:t>
            </a:r>
            <a:r>
              <a:rPr lang="en-US" sz="2200" b="1" dirty="0"/>
              <a:t>then return </a:t>
            </a:r>
            <a:r>
              <a:rPr lang="tr-TR" sz="2200" i="1" dirty="0"/>
              <a:t>Sağ</a:t>
            </a:r>
            <a:endParaRPr lang="en-US" sz="2200" i="1" dirty="0"/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else </a:t>
            </a:r>
            <a:r>
              <a:rPr lang="en-US" sz="2200" b="1" dirty="0"/>
              <a:t>if </a:t>
            </a:r>
            <a:r>
              <a:rPr lang="tr-TR" sz="2200" i="1" dirty="0"/>
              <a:t>konum</a:t>
            </a:r>
            <a:r>
              <a:rPr lang="en-US" sz="2200" i="1" dirty="0"/>
              <a:t> </a:t>
            </a:r>
            <a:r>
              <a:rPr lang="en-US" sz="2200" dirty="0"/>
              <a:t>= B</a:t>
            </a:r>
            <a:r>
              <a:rPr lang="en-US" sz="2200" b="1" dirty="0"/>
              <a:t> then return </a:t>
            </a:r>
            <a:r>
              <a:rPr lang="tr-TR" sz="2200" dirty="0"/>
              <a:t>Sol</a:t>
            </a:r>
            <a:endParaRPr lang="en-US" sz="2200" dirty="0"/>
          </a:p>
          <a:p>
            <a:endParaRPr lang="tr-TR" altLang="ja-JP" sz="2000" i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tr-TR" altLang="ja-JP" sz="2800" dirty="0" smtClean="0">
                <a:cs typeface="Times New Roman" pitchFamily="18" charset="0"/>
              </a:rPr>
              <a:t>Uygulama alanı </a:t>
            </a:r>
            <a:r>
              <a:rPr lang="tr-TR" altLang="ja-JP" sz="2800" i="1" dirty="0" smtClean="0">
                <a:solidFill>
                  <a:srgbClr val="0000FF"/>
                </a:solidFill>
                <a:cs typeface="Times New Roman" pitchFamily="18" charset="0"/>
              </a:rPr>
              <a:t>kısıtlıdır</a:t>
            </a:r>
            <a:endParaRPr lang="en-US" altLang="ja-JP" sz="2800" i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481340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Tabanlı Ajanlar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Dünyanın </a:t>
            </a:r>
            <a:r>
              <a:rPr lang="tr-TR" b="1" dirty="0" smtClean="0"/>
              <a:t>şimdiki durumunun </a:t>
            </a:r>
            <a:r>
              <a:rPr lang="tr-TR" dirty="0"/>
              <a:t>yalnız o anki girişe değil bir önceki duruma da bakılarak </a:t>
            </a:r>
            <a:r>
              <a:rPr lang="tr-TR" dirty="0" smtClean="0"/>
              <a:t>saptanması gerekebilir</a:t>
            </a:r>
          </a:p>
          <a:p>
            <a:pPr lvl="1">
              <a:spcBef>
                <a:spcPts val="600"/>
              </a:spcBef>
            </a:pPr>
            <a:r>
              <a:rPr lang="tr-TR" dirty="0" smtClean="0"/>
              <a:t>eski </a:t>
            </a:r>
            <a:r>
              <a:rPr lang="tr-TR" dirty="0"/>
              <a:t>algılara bağlı olan </a:t>
            </a:r>
            <a:r>
              <a:rPr lang="tr-TR" dirty="0" smtClean="0"/>
              <a:t>durumların saklanması gerekir  </a:t>
            </a:r>
            <a:endParaRPr lang="tr-TR" dirty="0"/>
          </a:p>
          <a:p>
            <a:pPr lvl="1"/>
            <a:r>
              <a:rPr lang="tr-TR" dirty="0" smtClean="0"/>
              <a:t>Buna </a:t>
            </a:r>
            <a:r>
              <a:rPr lang="tr-TR" b="1" dirty="0" smtClean="0"/>
              <a:t>iç </a:t>
            </a:r>
            <a:r>
              <a:rPr lang="tr-TR" b="1" dirty="0"/>
              <a:t>durum </a:t>
            </a:r>
            <a:r>
              <a:rPr lang="tr-TR" dirty="0"/>
              <a:t>(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) </a:t>
            </a:r>
            <a:r>
              <a:rPr lang="tr-TR" dirty="0" smtClean="0"/>
              <a:t>denir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00FF"/>
                </a:solidFill>
              </a:rPr>
              <a:t>Örneğin,</a:t>
            </a:r>
            <a:r>
              <a:rPr lang="tr-TR" dirty="0" smtClean="0"/>
              <a:t> öndeki araç frene bastı mı?</a:t>
            </a:r>
          </a:p>
          <a:p>
            <a:pPr lvl="1"/>
            <a:r>
              <a:rPr lang="tr-TR" dirty="0" smtClean="0"/>
              <a:t>Fren lambalarını </a:t>
            </a:r>
            <a:r>
              <a:rPr lang="tr-TR" dirty="0"/>
              <a:t>kontrol </a:t>
            </a:r>
            <a:r>
              <a:rPr lang="tr-TR" dirty="0" smtClean="0"/>
              <a:t>etmek gerek</a:t>
            </a:r>
          </a:p>
          <a:p>
            <a:pPr lvl="1"/>
            <a:r>
              <a:rPr lang="tr-TR" dirty="0" smtClean="0"/>
              <a:t>Bu amaçla bir </a:t>
            </a:r>
            <a:r>
              <a:rPr lang="tr-TR" dirty="0"/>
              <a:t>önceki görüntünün saklanması </a:t>
            </a:r>
            <a:r>
              <a:rPr lang="tr-TR" dirty="0" smtClean="0"/>
              <a:t>gerek </a:t>
            </a:r>
          </a:p>
          <a:p>
            <a:pPr lvl="1"/>
            <a:r>
              <a:rPr lang="tr-TR" dirty="0" smtClean="0"/>
              <a:t>Önceki görüntüde lambalar sönük &amp; şimdikinde yanıyor </a:t>
            </a:r>
            <a:r>
              <a:rPr lang="tr-TR" b="1" dirty="0" smtClean="0">
                <a:solidFill>
                  <a:srgbClr val="0000FF"/>
                </a:solidFill>
              </a:rPr>
              <a:t>=&gt;</a:t>
            </a:r>
            <a:r>
              <a:rPr lang="tr-TR" dirty="0" smtClean="0"/>
              <a:t> frene </a:t>
            </a:r>
            <a:r>
              <a:rPr lang="tr-TR" b="1" dirty="0" smtClean="0">
                <a:solidFill>
                  <a:srgbClr val="0000FF"/>
                </a:solidFill>
              </a:rPr>
              <a:t>şimdi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basıldı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86742464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Tabanlı Ajanlar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Ajanın gözlemleri </a:t>
            </a:r>
            <a:r>
              <a:rPr lang="tr-TR" dirty="0"/>
              <a:t>tam değilse </a:t>
            </a:r>
            <a:r>
              <a:rPr lang="tr-TR" dirty="0" smtClean="0"/>
              <a:t>(kısmen gözlemlenebilir dünya) kullanılır</a:t>
            </a:r>
          </a:p>
          <a:p>
            <a:pPr lvl="0"/>
            <a:r>
              <a:rPr lang="tr-TR" dirty="0" smtClean="0"/>
              <a:t>İç </a:t>
            </a:r>
            <a:r>
              <a:rPr lang="tr-TR" dirty="0"/>
              <a:t>durum bilgisinin zamanla güncellenmesi, </a:t>
            </a:r>
            <a:r>
              <a:rPr lang="tr-TR" dirty="0" smtClean="0"/>
              <a:t>2 tip </a:t>
            </a:r>
            <a:r>
              <a:rPr lang="tr-TR" dirty="0"/>
              <a:t>bilginin </a:t>
            </a:r>
            <a:r>
              <a:rPr lang="tr-TR" dirty="0" smtClean="0"/>
              <a:t>ajan programında </a:t>
            </a:r>
            <a:r>
              <a:rPr lang="tr-TR" dirty="0"/>
              <a:t>kodlanmasını gerektirir:</a:t>
            </a:r>
            <a:endParaRPr lang="tr-TR" sz="4000" dirty="0"/>
          </a:p>
          <a:p>
            <a:pPr lvl="1"/>
            <a:r>
              <a:rPr lang="tr-TR" dirty="0"/>
              <a:t>Dünyanın </a:t>
            </a:r>
            <a:r>
              <a:rPr lang="tr-TR" dirty="0" smtClean="0"/>
              <a:t>ajandan bağımsız </a:t>
            </a:r>
            <a:r>
              <a:rPr lang="tr-TR" dirty="0"/>
              <a:t>olarak nasıl geliştiği hakkında bir miktar </a:t>
            </a:r>
            <a:r>
              <a:rPr lang="tr-TR" dirty="0" smtClean="0"/>
              <a:t>bilgi</a:t>
            </a:r>
            <a:endParaRPr lang="tr-TR" sz="3600" dirty="0"/>
          </a:p>
          <a:p>
            <a:pPr lvl="1"/>
            <a:r>
              <a:rPr lang="tr-TR" dirty="0" smtClean="0"/>
              <a:t>Ajanın eylemlerinin </a:t>
            </a:r>
            <a:r>
              <a:rPr lang="tr-TR" dirty="0"/>
              <a:t>dünyayı nasıl etkilediği hakkında bir miktar </a:t>
            </a:r>
            <a:r>
              <a:rPr lang="tr-TR" dirty="0" smtClean="0"/>
              <a:t>bilgi</a:t>
            </a:r>
            <a:endParaRPr lang="tr-TR" sz="3600" dirty="0"/>
          </a:p>
          <a:p>
            <a:pPr lvl="0"/>
            <a:r>
              <a:rPr lang="tr-TR" dirty="0"/>
              <a:t>“Dünyanın nasıl işlediği” hakkındaki bu bilgi, dünyanın </a:t>
            </a:r>
            <a:r>
              <a:rPr lang="tr-TR" b="1" dirty="0"/>
              <a:t>modeli </a:t>
            </a:r>
            <a:r>
              <a:rPr lang="tr-TR" dirty="0"/>
              <a:t>olarak adlandırılır</a:t>
            </a:r>
            <a:r>
              <a:rPr lang="tr-TR" dirty="0" smtClean="0"/>
              <a:t>.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80803800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58888" y="1988592"/>
            <a:ext cx="5473700" cy="30972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2195513" y="2060848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solidFill>
                  <a:srgbClr val="0000FF"/>
                </a:solidFill>
                <a:ea typeface="ＭＳ Ｐゴシック" pitchFamily="34" charset="-128"/>
              </a:rPr>
              <a:t>Durum</a:t>
            </a:r>
            <a:endParaRPr kumimoji="1" lang="en-US" altLang="ja-JP" sz="16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07984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Model tabanlı ajanlar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550" y="5445224"/>
            <a:ext cx="7697788" cy="10794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800" smtClean="0"/>
              <a:t>Hareketi </a:t>
            </a:r>
            <a:r>
              <a:rPr lang="tr-TR" altLang="ja-JP" sz="2800" dirty="0" smtClean="0"/>
              <a:t>seçmek için </a:t>
            </a:r>
            <a:r>
              <a:rPr lang="tr-TR" altLang="ja-JP" sz="2800" b="1" u="sng" dirty="0" smtClean="0"/>
              <a:t>iç durum</a:t>
            </a:r>
            <a:r>
              <a:rPr lang="tr-TR" altLang="ja-JP" sz="2800" b="1" dirty="0" smtClean="0"/>
              <a:t> </a:t>
            </a:r>
            <a:r>
              <a:rPr lang="tr-TR" altLang="ja-JP" sz="2800" dirty="0" smtClean="0"/>
              <a:t>bellekte tutuluyor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400" dirty="0" smtClean="0"/>
              <a:t>Algılayıcılar tüm dünya durumuna erişimi sağlayamıyor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7380288" y="1628230"/>
            <a:ext cx="863600" cy="3097212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 rot="5400000">
            <a:off x="7343775" y="2817268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46569" y="4628605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dirty="0">
                <a:ea typeface="ＭＳ Ｐゴシック" pitchFamily="34" charset="-128"/>
              </a:rPr>
              <a:t>ajan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435600" y="1628230"/>
            <a:ext cx="135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76825" y="2347367"/>
            <a:ext cx="1368425" cy="576263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Dünya </a:t>
            </a: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nas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ld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644009" y="3788817"/>
            <a:ext cx="1801241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  <a:r>
              <a:rPr kumimoji="1" lang="tr-TR" altLang="ja-JP" sz="1400"/>
              <a:t>h</a:t>
            </a:r>
            <a:r>
              <a:rPr kumimoji="1" lang="tr-TR" altLang="ja-JP" sz="1400">
                <a:ea typeface="ＭＳ Ｐゴシック" pitchFamily="34" charset="-128"/>
              </a:rPr>
              <a:t>angi </a:t>
            </a:r>
            <a:r>
              <a:rPr kumimoji="1" lang="tr-TR" altLang="ja-JP" sz="1400" smtClean="0">
                <a:ea typeface="ＭＳ Ｐゴシック" pitchFamily="34" charset="-128"/>
              </a:rPr>
              <a:t>hareketi  </a:t>
            </a:r>
            <a:endParaRPr kumimoji="1" lang="tr-TR" altLang="ja-JP" sz="14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724525" y="2996655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003800" y="4580980"/>
            <a:ext cx="1435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Tepkivericiler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1476375" y="4076155"/>
            <a:ext cx="2447925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smtClean="0">
                <a:ea typeface="ＭＳ Ｐゴシック" pitchFamily="34" charset="-128"/>
              </a:rPr>
              <a:t>Ko</a:t>
            </a:r>
            <a:r>
              <a:rPr kumimoji="1" lang="tr-TR" altLang="ja-JP" sz="1800" smtClean="0"/>
              <a:t>ş</a:t>
            </a:r>
            <a:r>
              <a:rPr kumimoji="1" lang="tr-TR" altLang="ja-JP" sz="1800" smtClean="0">
                <a:ea typeface="ＭＳ Ｐゴシック" pitchFamily="34" charset="-128"/>
              </a:rPr>
              <a:t>ul-hareket </a:t>
            </a:r>
            <a:r>
              <a:rPr kumimoji="1" lang="tr-TR" altLang="ja-JP" sz="1800" dirty="0">
                <a:ea typeface="ＭＳ Ｐゴシック" pitchFamily="34" charset="-128"/>
              </a:rPr>
              <a:t>kurallar</a:t>
            </a:r>
            <a:r>
              <a:rPr kumimoji="1" lang="tr-TR" altLang="ja-JP" sz="1800" dirty="0"/>
              <a:t>ı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924301" y="4220617"/>
            <a:ext cx="719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6227763" y="2131467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795963" y="206003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724525" y="436508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516688" y="414759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>
            <a:off x="2987675" y="2241030"/>
            <a:ext cx="2016125" cy="323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3" name="Text Box 25"/>
          <p:cNvSpPr txBox="1">
            <a:spLocks noChangeArrowheads="1"/>
          </p:cNvSpPr>
          <p:nvPr/>
        </p:nvSpPr>
        <p:spPr bwMode="auto">
          <a:xfrm>
            <a:off x="1476375" y="2492896"/>
            <a:ext cx="2303537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800" dirty="0" smtClean="0">
                <a:solidFill>
                  <a:srgbClr val="0000FF"/>
                </a:solidFill>
              </a:rPr>
              <a:t>Dünya nasıl gelişiyor?</a:t>
            </a:r>
            <a:endParaRPr lang="tr-TR" sz="1800" dirty="0">
              <a:solidFill>
                <a:srgbClr val="0000FF"/>
              </a:solidFill>
            </a:endParaRPr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>
            <a:off x="3924300" y="2729158"/>
            <a:ext cx="1079500" cy="51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Freeform 27"/>
          <p:cNvSpPr>
            <a:spLocks/>
          </p:cNvSpPr>
          <p:nvPr/>
        </p:nvSpPr>
        <p:spPr bwMode="auto">
          <a:xfrm>
            <a:off x="2771775" y="1556793"/>
            <a:ext cx="2736850" cy="684238"/>
          </a:xfrm>
          <a:custGeom>
            <a:avLst/>
            <a:gdLst>
              <a:gd name="T0" fmla="*/ 2147483647 w 1270"/>
              <a:gd name="T1" fmla="*/ 2147483647 h 771"/>
              <a:gd name="T2" fmla="*/ 2147483647 w 1270"/>
              <a:gd name="T3" fmla="*/ 2147483647 h 771"/>
              <a:gd name="T4" fmla="*/ 0 w 1270"/>
              <a:gd name="T5" fmla="*/ 2147483647 h 771"/>
              <a:gd name="T6" fmla="*/ 0 60000 65536"/>
              <a:gd name="T7" fmla="*/ 0 60000 65536"/>
              <a:gd name="T8" fmla="*/ 0 60000 65536"/>
              <a:gd name="T9" fmla="*/ 0 w 1270"/>
              <a:gd name="T10" fmla="*/ 0 h 771"/>
              <a:gd name="T11" fmla="*/ 1270 w 1270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0" h="771">
                <a:moveTo>
                  <a:pt x="1270" y="771"/>
                </a:moveTo>
                <a:cubicBezTo>
                  <a:pt x="1149" y="430"/>
                  <a:pt x="1029" y="90"/>
                  <a:pt x="817" y="45"/>
                </a:cubicBezTo>
                <a:cubicBezTo>
                  <a:pt x="605" y="0"/>
                  <a:pt x="136" y="423"/>
                  <a:pt x="0" y="499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459781" y="3069570"/>
            <a:ext cx="2320131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800" dirty="0" smtClean="0">
                <a:solidFill>
                  <a:srgbClr val="0000FF"/>
                </a:solidFill>
              </a:rPr>
              <a:t>Hareketlerim dünyayı nasıl etkiliyor</a:t>
            </a:r>
            <a:endParaRPr lang="tr-TR" sz="1800" dirty="0">
              <a:solidFill>
                <a:srgbClr val="0000FF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3924300" y="2996654"/>
            <a:ext cx="1007740" cy="396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0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5" y="260648"/>
            <a:ext cx="8316416" cy="108012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3200" dirty="0" smtClean="0"/>
              <a:t>Model Tabanlı Ajanlar</a:t>
            </a:r>
            <a:endParaRPr lang="en-US" altLang="ja-JP" sz="3200" dirty="0" smtClean="0">
              <a:ea typeface="ＭＳ Ｐゴシック" pitchFamily="34" charset="-128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784"/>
            <a:ext cx="7715250" cy="4823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b="1" dirty="0" smtClean="0">
                <a:ea typeface="ＭＳ Ｐゴシック" pitchFamily="34" charset="-128"/>
              </a:rPr>
              <a:t>function </a:t>
            </a:r>
            <a:r>
              <a:rPr lang="tr-TR" altLang="ja-JP" sz="2400" dirty="0" err="1" smtClean="0"/>
              <a:t>Model_Tabanlı_Ajan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/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) </a:t>
            </a:r>
            <a:r>
              <a:rPr lang="en-US" altLang="ja-JP" sz="2400" b="1" dirty="0" smtClean="0">
                <a:ea typeface="ＭＳ Ｐゴシック" pitchFamily="34" charset="-128"/>
              </a:rPr>
              <a:t>returns </a:t>
            </a:r>
            <a:r>
              <a:rPr lang="tr-TR" altLang="ja-JP" sz="2400" i="1" dirty="0" smtClean="0"/>
              <a:t>eylem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i="1" dirty="0" smtClean="0">
                <a:ea typeface="ＭＳ Ｐゴシック" pitchFamily="34" charset="-128"/>
              </a:rPr>
              <a:t>	</a:t>
            </a:r>
            <a:r>
              <a:rPr lang="en-US" altLang="ja-JP" sz="2400" b="1" dirty="0" smtClean="0">
                <a:ea typeface="ＭＳ Ｐゴシック" pitchFamily="34" charset="-128"/>
              </a:rPr>
              <a:t>static</a:t>
            </a:r>
            <a:r>
              <a:rPr lang="en-US" altLang="ja-JP" sz="2400" dirty="0" smtClean="0">
                <a:ea typeface="ＭＳ Ｐゴシック" pitchFamily="34" charset="-128"/>
              </a:rPr>
              <a:t>: </a:t>
            </a:r>
            <a:r>
              <a:rPr lang="tr-TR" altLang="ja-JP" sz="2400" i="1" dirty="0" smtClean="0"/>
              <a:t>durum,</a:t>
            </a:r>
            <a:r>
              <a:rPr lang="tr-TR" altLang="ja-JP" sz="2400" dirty="0" smtClean="0">
                <a:ea typeface="ＭＳ Ｐゴシック" pitchFamily="34" charset="-128"/>
              </a:rPr>
              <a:t> /* </a:t>
            </a:r>
            <a:r>
              <a:rPr lang="tr-TR" altLang="ja-JP" sz="2400" dirty="0" smtClean="0"/>
              <a:t>mevcut dünyanın durumu */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i="1" dirty="0" smtClean="0">
                <a:ea typeface="ＭＳ Ｐゴシック" pitchFamily="34" charset="-128"/>
              </a:rPr>
              <a:t>		    </a:t>
            </a:r>
            <a:r>
              <a:rPr lang="tr-TR" altLang="ja-JP" sz="2400" i="1" dirty="0" smtClean="0"/>
              <a:t>kurallar ,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ea typeface="ＭＳ Ｐゴシック" pitchFamily="34" charset="-128"/>
              </a:rPr>
              <a:t>/* </a:t>
            </a:r>
            <a:r>
              <a:rPr lang="tr-TR" altLang="ja-JP" sz="2400" dirty="0" smtClean="0"/>
              <a:t>koşul-eylem kuralları kümesi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ja-JP" sz="2400" dirty="0" smtClean="0">
                <a:ea typeface="ＭＳ Ｐゴシック" pitchFamily="34" charset="-128"/>
              </a:rPr>
              <a:t>                  eylem /* Son yapılan eylem */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durum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← </a:t>
            </a:r>
            <a:r>
              <a:rPr lang="tr-TR" altLang="ja-JP" sz="2400" dirty="0" err="1" smtClean="0">
                <a:cs typeface="Times New Roman" pitchFamily="18" charset="0"/>
              </a:rPr>
              <a:t>Durum_Güncelle</a:t>
            </a:r>
            <a:r>
              <a:rPr lang="en-US" altLang="ja-JP" sz="2400" i="1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/>
              <a:t>eylem, </a:t>
            </a:r>
            <a:r>
              <a:rPr lang="tr-TR" altLang="ja-JP" sz="2400" i="1" dirty="0" smtClean="0">
                <a:cs typeface="Times New Roman" pitchFamily="18" charset="0"/>
              </a:rPr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>
                <a:cs typeface="Times New Roman" pitchFamily="18" charset="0"/>
              </a:rPr>
              <a:t>kural</a:t>
            </a:r>
            <a:r>
              <a:rPr lang="en-US" altLang="ja-JP" sz="2400" dirty="0" smtClean="0">
                <a:ea typeface="ＭＳ Ｐゴシック" pitchFamily="34" charset="-128"/>
              </a:rPr>
              <a:t> ← </a:t>
            </a:r>
            <a:r>
              <a:rPr lang="tr-TR" altLang="ja-JP" sz="2400" dirty="0" err="1" smtClean="0">
                <a:cs typeface="Times New Roman" pitchFamily="18" charset="0"/>
              </a:rPr>
              <a:t>Kural_Karşılaştır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tr-TR" altLang="ja-JP" sz="2400" i="1" dirty="0" smtClean="0">
                <a:cs typeface="Times New Roman" pitchFamily="18" charset="0"/>
              </a:rPr>
              <a:t>kurallar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r>
              <a:rPr lang="en-US" altLang="ja-JP" sz="2400" dirty="0" smtClean="0">
                <a:ea typeface="ＭＳ Ｐゴシック" pitchFamily="34" charset="-128"/>
              </a:rPr>
              <a:t> ← </a:t>
            </a:r>
            <a:r>
              <a:rPr lang="tr-TR" altLang="ja-JP" sz="2400" dirty="0" err="1" smtClean="0">
                <a:cs typeface="Times New Roman" pitchFamily="18" charset="0"/>
              </a:rPr>
              <a:t>Kural_Eylem</a:t>
            </a:r>
            <a:r>
              <a:rPr lang="en-US" altLang="ja-JP" sz="2400" dirty="0" smtClean="0">
                <a:ea typeface="ＭＳ Ｐゴシック" pitchFamily="34" charset="-128"/>
              </a:rPr>
              <a:t>[</a:t>
            </a:r>
            <a:r>
              <a:rPr lang="tr-TR" altLang="ja-JP" sz="2400" i="1" dirty="0" smtClean="0">
                <a:cs typeface="Times New Roman" pitchFamily="18" charset="0"/>
              </a:rPr>
              <a:t>kural</a:t>
            </a:r>
            <a:r>
              <a:rPr lang="en-US" altLang="ja-JP" sz="2400" dirty="0" smtClean="0">
                <a:ea typeface="ＭＳ Ｐゴシック" pitchFamily="34" charset="-128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durum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← </a:t>
            </a:r>
            <a:r>
              <a:rPr lang="tr-TR" altLang="ja-JP" sz="2400" dirty="0" err="1" smtClean="0">
                <a:cs typeface="Times New Roman" pitchFamily="18" charset="0"/>
              </a:rPr>
              <a:t>Durum_Güncelle</a:t>
            </a:r>
            <a:r>
              <a:rPr lang="en-US" altLang="ja-JP" sz="2400" i="1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en-US" altLang="ja-JP" sz="2400" b="1" dirty="0" smtClean="0">
                <a:ea typeface="ＭＳ Ｐゴシック" pitchFamily="34" charset="-128"/>
              </a:rPr>
              <a:t>return 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i="1" dirty="0" smtClean="0">
                <a:solidFill>
                  <a:srgbClr val="0000FF"/>
                </a:solidFill>
                <a:cs typeface="Times New Roman" pitchFamily="18" charset="0"/>
              </a:rPr>
              <a:t>Durum-güncelleme:</a:t>
            </a:r>
            <a:r>
              <a:rPr lang="en-US" altLang="ja-JP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cs typeface="Times New Roman" pitchFamily="18" charset="0"/>
              </a:rPr>
              <a:t>yeni dünya durumları oluşturuluyor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24689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Hedef Tabanlı Ajanlar</a:t>
            </a:r>
            <a:endParaRPr lang="tr-TR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Ortamın şu andaki durumunu bilmek, ne yapılacağına karar vermek için her zaman yeterli değildir.</a:t>
            </a:r>
            <a:endParaRPr 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Bazen ajan, şu andaki durum betimlemesi gibi, istenen durumları betimleyen bir tür </a:t>
            </a:r>
            <a:r>
              <a:rPr lang="tr-TR" sz="2400" b="1" dirty="0" smtClean="0"/>
              <a:t>hedef </a:t>
            </a:r>
            <a:r>
              <a:rPr lang="tr-TR" sz="2400" dirty="0" smtClean="0"/>
              <a:t>bilgisine ihtiyaç duyar</a:t>
            </a:r>
            <a:endParaRPr lang="tr-TR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b="1" u="sng" dirty="0" smtClean="0"/>
              <a:t>Arama</a:t>
            </a:r>
            <a:r>
              <a:rPr lang="tr-TR" sz="2400" dirty="0" smtClean="0"/>
              <a:t> ve </a:t>
            </a:r>
            <a:r>
              <a:rPr lang="tr-TR" sz="2400" b="1" u="sng" dirty="0" smtClean="0"/>
              <a:t>planlam</a:t>
            </a:r>
            <a:r>
              <a:rPr lang="tr-TR" sz="2400" b="1" dirty="0" smtClean="0"/>
              <a:t>a</a:t>
            </a:r>
            <a:r>
              <a:rPr lang="tr-TR" sz="2400" dirty="0" smtClean="0"/>
              <a:t> Yapay </a:t>
            </a:r>
            <a:r>
              <a:rPr lang="tr-TR" sz="2400" dirty="0" err="1" smtClean="0"/>
              <a:t>Zeka’nın</a:t>
            </a:r>
            <a:r>
              <a:rPr lang="tr-TR" sz="2400" dirty="0" smtClean="0"/>
              <a:t>, ajanın hedeflerine ulaşmasını sağlayan eylem serilerini bulmaya adanmış alt alanlarıdır.</a:t>
            </a:r>
            <a:endParaRPr lang="tr-TR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Bu tip bir karar verme, daha önceden bahsedilen koşul-eylem kurallarından, </a:t>
            </a:r>
            <a:r>
              <a:rPr lang="tr-TR" sz="2400" b="1" dirty="0" smtClean="0"/>
              <a:t>geleceği de hesaba kattığı için </a:t>
            </a:r>
            <a:r>
              <a:rPr lang="tr-TR" sz="2400" dirty="0" smtClean="0"/>
              <a:t>temelde farklıdır.</a:t>
            </a:r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94916984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/>
              <a:t>Hedef Tabanlı Ajanlar</a:t>
            </a:r>
            <a:endParaRPr lang="tr-TR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800" b="1" dirty="0" smtClean="0"/>
              <a:t>Basit Tepki Ajanı </a:t>
            </a:r>
            <a:r>
              <a:rPr lang="tr-TR" sz="2800" dirty="0" smtClean="0"/>
              <a:t>fren lambasını gördüğü zaman fren </a:t>
            </a:r>
            <a:r>
              <a:rPr lang="tr-TR" sz="2800" dirty="0" smtClean="0"/>
              <a:t>yapar (</a:t>
            </a:r>
            <a:r>
              <a:rPr lang="tr-TR" sz="2800" dirty="0" smtClean="0">
                <a:solidFill>
                  <a:srgbClr val="0000FF"/>
                </a:solidFill>
              </a:rPr>
              <a:t>refleks olarak</a:t>
            </a:r>
            <a:r>
              <a:rPr lang="tr-TR" sz="2800" dirty="0" smtClean="0"/>
              <a:t>)</a:t>
            </a:r>
            <a:endParaRPr lang="tr-TR" sz="2800" dirty="0" smtClean="0"/>
          </a:p>
          <a:p>
            <a:pPr>
              <a:lnSpc>
                <a:spcPct val="80000"/>
              </a:lnSpc>
            </a:pPr>
            <a:r>
              <a:rPr lang="tr-TR" sz="2800" b="1" dirty="0" smtClean="0"/>
              <a:t>Hedef Tabanlı Ajan </a:t>
            </a:r>
            <a:r>
              <a:rPr lang="tr-TR" sz="2800" dirty="0" smtClean="0"/>
              <a:t>ise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Öndeki aracın fren lambaları yandığı zaman onun yavaşlayacağını </a:t>
            </a:r>
            <a:r>
              <a:rPr lang="tr-TR" sz="2400" dirty="0" smtClean="0">
                <a:solidFill>
                  <a:srgbClr val="0000FF"/>
                </a:solidFill>
              </a:rPr>
              <a:t>çıkarır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Öndeki araca </a:t>
            </a:r>
            <a:r>
              <a:rPr lang="tr-TR" sz="2400" dirty="0" smtClean="0">
                <a:solidFill>
                  <a:srgbClr val="0000FF"/>
                </a:solidFill>
              </a:rPr>
              <a:t>çarpmama hedefini </a:t>
            </a:r>
            <a:r>
              <a:rPr lang="tr-TR" sz="2400" dirty="0" smtClean="0"/>
              <a:t>gerçekleştirecek eylem ise fren yapmaktır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Her ne kadar </a:t>
            </a:r>
            <a:r>
              <a:rPr lang="tr-TR" sz="2800" dirty="0" smtClean="0"/>
              <a:t>hedef tabanlı </a:t>
            </a:r>
            <a:r>
              <a:rPr lang="tr-TR" sz="2800" dirty="0" smtClean="0"/>
              <a:t>ajan etkin görünmese de esnektir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Örneğin</a:t>
            </a:r>
            <a:r>
              <a:rPr lang="tr-TR" sz="2400" dirty="0" smtClean="0"/>
              <a:t> yağış başladığı zaman frenlerin etkin bir şekilde kullanılabilmesi için bilgisini yenileyebilir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Basit Tepki Ajanı </a:t>
            </a:r>
            <a:r>
              <a:rPr lang="tr-TR" sz="2400" dirty="0" smtClean="0"/>
              <a:t>için ise çok sayıda koşul-eylem kuralı yazmak gerekir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Hedef Tabanlı Ajanlarda </a:t>
            </a:r>
            <a:r>
              <a:rPr lang="tr-TR" sz="2400" dirty="0" smtClean="0"/>
              <a:t>amacı değiştirerek farklı noktalara erişmek mümkündür. </a:t>
            </a:r>
            <a:r>
              <a:rPr lang="tr-TR" sz="2400" b="1" dirty="0"/>
              <a:t>Basit Tepki Ajanı </a:t>
            </a:r>
            <a:r>
              <a:rPr lang="tr-TR" sz="2400" dirty="0" smtClean="0"/>
              <a:t>ise sadece bir noktaya gider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253432247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079401"/>
          </a:xfrm>
        </p:spPr>
        <p:txBody>
          <a:bodyPr/>
          <a:lstStyle/>
          <a:p>
            <a:r>
              <a:rPr lang="tr-TR" altLang="ja-JP" sz="4000" dirty="0"/>
              <a:t>Hedef Tabanlı Ajanlar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403350" y="1916113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419475" y="20605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durum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 rot="5400000">
            <a:off x="7343775" y="3324226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Or</a:t>
            </a:r>
            <a:r>
              <a:rPr kumimoji="1" lang="tr-TR" altLang="ja-JP">
                <a:ea typeface="ＭＳ Ｐゴシック" pitchFamily="34" charset="-128"/>
              </a:rPr>
              <a:t>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ajan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431631" y="1939925"/>
            <a:ext cx="116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alg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lay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c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364163" y="2420938"/>
            <a:ext cx="1368425" cy="576262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Dünya </a:t>
            </a: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 nasıldır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003801" y="5013325"/>
            <a:ext cx="1728787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hangi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 </a:t>
            </a:r>
            <a:r>
              <a:rPr kumimoji="1" lang="tr-TR" altLang="ja-JP" sz="1400" dirty="0" smtClean="0">
                <a:ea typeface="ＭＳ Ｐゴシック" pitchFamily="34" charset="-128"/>
              </a:rPr>
              <a:t>hareketi </a:t>
            </a: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43528" y="5868169"/>
            <a:ext cx="136827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 err="1">
                <a:ea typeface="ＭＳ Ｐゴシック" pitchFamily="34" charset="-128"/>
              </a:rPr>
              <a:t>tepkivericiler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2916238" y="5157788"/>
            <a:ext cx="1295400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dirty="0" smtClean="0">
                <a:ea typeface="ＭＳ Ｐゴシック" pitchFamily="34" charset="-128"/>
              </a:rPr>
              <a:t>Hedefler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4211639" y="5300662"/>
            <a:ext cx="79216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011863" y="22764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6011863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516688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2484438" y="24923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Dünya nas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 de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i</a:t>
            </a:r>
            <a:r>
              <a:rPr kumimoji="1" lang="tr-TR" altLang="ja-JP" sz="1600"/>
              <a:t>ş</a:t>
            </a:r>
            <a:r>
              <a:rPr kumimoji="1" lang="tr-TR" altLang="ja-JP" sz="1600">
                <a:ea typeface="ＭＳ Ｐゴシック" pitchFamily="34" charset="-128"/>
              </a:rPr>
              <a:t>iyor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2484438" y="2997200"/>
            <a:ext cx="2160587" cy="5762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B</a:t>
            </a:r>
            <a:r>
              <a:rPr kumimoji="1" lang="tr-TR" altLang="ja-JP" sz="1600">
                <a:ea typeface="ＭＳ Ｐゴシック" pitchFamily="34" charset="-128"/>
              </a:rPr>
              <a:t>enim </a:t>
            </a:r>
            <a:r>
              <a:rPr kumimoji="1" lang="tr-TR" altLang="ja-JP" sz="1600" smtClean="0">
                <a:ea typeface="ＭＳ Ｐゴシック" pitchFamily="34" charset="-128"/>
              </a:rPr>
              <a:t>hareketlerim</a:t>
            </a:r>
            <a:endParaRPr kumimoji="1" lang="tr-TR" altLang="ja-JP" sz="16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 nas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 olmal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d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140200" y="2205038"/>
            <a:ext cx="12239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643438" y="26368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4643438" y="2852738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b="1" dirty="0" smtClean="0">
                <a:solidFill>
                  <a:srgbClr val="0000FF"/>
                </a:solidFill>
                <a:ea typeface="ＭＳ Ｐゴシック" pitchFamily="34" charset="-128"/>
              </a:rPr>
              <a:t>hareketi </a:t>
            </a: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yapm</a:t>
            </a:r>
            <a:r>
              <a:rPr kumimoji="1" lang="tr-TR" altLang="ja-JP" sz="1400" b="1" dirty="0">
                <a:solidFill>
                  <a:srgbClr val="0000FF"/>
                </a:solidFill>
              </a:rPr>
              <a:t>ış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 olsam ne olacak</a:t>
            </a:r>
            <a:endParaRPr kumimoji="1" lang="en-US" altLang="ja-JP" sz="14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601186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643438" y="2636838"/>
            <a:ext cx="5762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643438" y="3141663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011863" y="393382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463311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640"/>
            <a:ext cx="7561263" cy="1296144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dirty="0" smtClean="0"/>
              <a:t>Ajanların Tasarımı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075687" cy="4680520"/>
          </a:xfrm>
        </p:spPr>
        <p:txBody>
          <a:bodyPr/>
          <a:lstStyle/>
          <a:p>
            <a:pPr eaLnBrk="1" hangingPunct="1"/>
            <a:r>
              <a:rPr lang="tr-TR" altLang="ja-JP" sz="2800" dirty="0" smtClean="0">
                <a:solidFill>
                  <a:srgbClr val="0000FF"/>
                </a:solidFill>
              </a:rPr>
              <a:t>Ajan programı</a:t>
            </a:r>
            <a:endParaRPr lang="en-US" altLang="ja-JP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smtClean="0"/>
              <a:t>Algıları  hareketlere  </a:t>
            </a:r>
            <a:r>
              <a:rPr lang="tr-TR" altLang="ja-JP" sz="2400" dirty="0" smtClean="0"/>
              <a:t>dönüştüren işlev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sz="2800" dirty="0" smtClean="0">
                <a:solidFill>
                  <a:srgbClr val="0000FF"/>
                </a:solidFill>
              </a:rPr>
              <a:t>Mimari</a:t>
            </a:r>
            <a:endParaRPr lang="en-US" altLang="ja-JP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Programların yürütüldüğü bilgisayarlı sistem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sz="2800" dirty="0" smtClean="0">
                <a:solidFill>
                  <a:srgbClr val="0000FF"/>
                </a:solidFill>
              </a:rPr>
              <a:t>Ajan</a:t>
            </a:r>
            <a:r>
              <a:rPr lang="en-US" altLang="ja-JP" sz="2800" dirty="0" smtClean="0">
                <a:solidFill>
                  <a:srgbClr val="0000FF"/>
                </a:solidFill>
                <a:ea typeface="ＭＳ Ｐゴシック" pitchFamily="34" charset="-128"/>
              </a:rPr>
              <a:t> = </a:t>
            </a:r>
            <a:r>
              <a:rPr lang="tr-TR" altLang="ja-JP" sz="2800" dirty="0" smtClean="0">
                <a:solidFill>
                  <a:srgbClr val="0000FF"/>
                </a:solidFill>
              </a:rPr>
              <a:t>mimari</a:t>
            </a:r>
            <a:r>
              <a:rPr lang="en-US" altLang="ja-JP" sz="2800" dirty="0" smtClean="0">
                <a:solidFill>
                  <a:srgbClr val="0000FF"/>
                </a:solidFill>
                <a:ea typeface="ＭＳ Ｐゴシック" pitchFamily="34" charset="-128"/>
              </a:rPr>
              <a:t> + program</a:t>
            </a:r>
          </a:p>
          <a:p>
            <a:pPr eaLnBrk="1" hangingPunct="1"/>
            <a:r>
              <a:rPr lang="tr-TR" altLang="ja-JP" sz="2800" dirty="0" smtClean="0"/>
              <a:t>Ajan programını tasarlamak için aşağıdakiler hakkında bilgimiz olmalıdır: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tr-TR" altLang="ja-JP" sz="2400" i="1" dirty="0" smtClean="0"/>
              <a:t>Olası algılamalar </a:t>
            </a:r>
            <a:r>
              <a:rPr lang="tr-TR" altLang="ja-JP" sz="2400" i="1" smtClean="0"/>
              <a:t>ve hareketler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i="1" dirty="0" smtClean="0"/>
              <a:t>Amaçlar ve başarı ölçütü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i="1" dirty="0" smtClean="0"/>
              <a:t>Ajanın işlem yapacağı ortamın  türü</a:t>
            </a:r>
            <a:endParaRPr lang="en-US" altLang="ja-JP" sz="2400" i="1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95412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Fayda Tabanlı Ajanlar</a:t>
            </a:r>
            <a:endParaRPr lang="tr-TR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Hedef bilgisinin yanında, eylemin ajanı ne ölçüde </a:t>
            </a:r>
            <a:r>
              <a:rPr lang="tr-TR" sz="2800" b="1" dirty="0" smtClean="0"/>
              <a:t>mutlu</a:t>
            </a:r>
            <a:r>
              <a:rPr lang="tr-TR" sz="2800" dirty="0" smtClean="0"/>
              <a:t> ettiği de dikkate alınır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“</a:t>
            </a:r>
            <a:r>
              <a:rPr lang="tr-TR" sz="2800" b="1" dirty="0" smtClean="0"/>
              <a:t>Mutlu</a:t>
            </a:r>
            <a:r>
              <a:rPr lang="tr-TR" sz="2800" dirty="0" smtClean="0"/>
              <a:t>” terimi:</a:t>
            </a:r>
          </a:p>
          <a:p>
            <a:pPr lvl="1" algn="just">
              <a:lnSpc>
                <a:spcPct val="90000"/>
              </a:lnSpc>
            </a:pPr>
            <a:r>
              <a:rPr lang="tr-TR" sz="2400" dirty="0" smtClean="0"/>
              <a:t>Bir dünya durumu diğerine tercih ediliyorsa, onun ajan için daha </a:t>
            </a:r>
            <a:r>
              <a:rPr lang="tr-TR" sz="2400" b="1" dirty="0" smtClean="0"/>
              <a:t>faydalı </a:t>
            </a:r>
            <a:r>
              <a:rPr lang="tr-TR" sz="2400" dirty="0" smtClean="0"/>
              <a:t>olduğunu ifade eder</a:t>
            </a:r>
            <a:endParaRPr lang="tr-TR" sz="2400" b="1" dirty="0" smtClean="0"/>
          </a:p>
          <a:p>
            <a:pPr algn="just">
              <a:lnSpc>
                <a:spcPct val="90000"/>
              </a:lnSpc>
            </a:pPr>
            <a:r>
              <a:rPr lang="tr-TR" sz="2800" dirty="0"/>
              <a:t>Daha çok tercih edilen durumun </a:t>
            </a:r>
            <a:r>
              <a:rPr lang="tr-TR" sz="2800" b="1" dirty="0"/>
              <a:t>fayda</a:t>
            </a:r>
            <a:r>
              <a:rPr lang="tr-TR" sz="2800" dirty="0"/>
              <a:t> değeri daha yüksektir</a:t>
            </a:r>
            <a:endParaRPr lang="tr-TR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Bir </a:t>
            </a:r>
            <a:r>
              <a:rPr lang="tr-TR" sz="2800" b="1" dirty="0" smtClean="0"/>
              <a:t>fayda fonksiyonu</a:t>
            </a:r>
            <a:r>
              <a:rPr lang="tr-TR" sz="2800" dirty="0" smtClean="0"/>
              <a:t> ile ölçülür</a:t>
            </a:r>
          </a:p>
          <a:p>
            <a:pPr lvl="1" algn="just">
              <a:lnSpc>
                <a:spcPct val="90000"/>
              </a:lnSpc>
            </a:pPr>
            <a:r>
              <a:rPr lang="tr-TR" sz="2400" dirty="0" smtClean="0"/>
              <a:t>Herhangi </a:t>
            </a:r>
            <a:r>
              <a:rPr lang="tr-TR" sz="2400" dirty="0"/>
              <a:t>bir durumu, tercih derecesine göre, sayısal bir değere dönüştüren </a:t>
            </a:r>
            <a:r>
              <a:rPr lang="tr-TR" sz="2400" dirty="0" smtClean="0"/>
              <a:t>fonksiyon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20345333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8316416" cy="1152127"/>
          </a:xfrm>
        </p:spPr>
        <p:txBody>
          <a:bodyPr>
            <a:normAutofit/>
          </a:bodyPr>
          <a:lstStyle/>
          <a:p>
            <a:r>
              <a:rPr lang="tr-TR" altLang="ja-JP" sz="4000" dirty="0"/>
              <a:t>Fayda Tabanlı Ajanlar</a:t>
            </a:r>
            <a:endParaRPr lang="en-US" altLang="ja-JP" sz="4000" i="1" dirty="0" smtClean="0">
              <a:solidFill>
                <a:srgbClr val="CC3300"/>
              </a:solidFill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403350" y="1916113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 rot="5400000">
            <a:off x="7181850" y="348456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441669" y="1938031"/>
            <a:ext cx="1160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alg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lay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c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64163" y="2420938"/>
            <a:ext cx="1368425" cy="576262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Dünya </a:t>
            </a: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 smtClean="0">
                <a:ea typeface="ＭＳ Ｐゴシック" pitchFamily="34" charset="-128"/>
              </a:rPr>
              <a:t>nas</a:t>
            </a:r>
            <a:r>
              <a:rPr kumimoji="1" lang="tr-TR" altLang="ja-JP" sz="1400" dirty="0" smtClean="0"/>
              <a:t>ı</a:t>
            </a:r>
            <a:r>
              <a:rPr kumimoji="1" lang="tr-TR" altLang="ja-JP" sz="1400" dirty="0" smtClean="0">
                <a:ea typeface="ＭＳ Ｐゴシック" pitchFamily="34" charset="-128"/>
              </a:rPr>
              <a:t>ld</a:t>
            </a:r>
            <a:r>
              <a:rPr kumimoji="1" lang="tr-TR" altLang="ja-JP" sz="1400" dirty="0" smtClean="0"/>
              <a:t>ı</a:t>
            </a:r>
            <a:r>
              <a:rPr kumimoji="1" lang="tr-TR" altLang="ja-JP" sz="1400" dirty="0" smtClean="0">
                <a:ea typeface="ＭＳ Ｐゴシック" pitchFamily="34" charset="-128"/>
              </a:rPr>
              <a:t>r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219700" y="5013325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hangi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 </a:t>
            </a:r>
            <a:r>
              <a:rPr kumimoji="1" lang="tr-TR" altLang="ja-JP" sz="1400" smtClean="0">
                <a:ea typeface="ＭＳ Ｐゴシック" pitchFamily="34" charset="-128"/>
              </a:rPr>
              <a:t>hareketi </a:t>
            </a: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435600" y="5734050"/>
            <a:ext cx="1123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012160" y="22764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011863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516688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auto">
          <a:xfrm>
            <a:off x="3995936" y="2276475"/>
            <a:ext cx="136822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hareketi yapmış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 olsam ne olacak</a:t>
            </a:r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601186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Rectangle 25"/>
          <p:cNvSpPr>
            <a:spLocks noChangeArrowheads="1"/>
          </p:cNvSpPr>
          <p:nvPr/>
        </p:nvSpPr>
        <p:spPr bwMode="auto">
          <a:xfrm>
            <a:off x="5003801" y="4221163"/>
            <a:ext cx="1728787" cy="50482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Bu durumda ben ne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kadar mutlu olacağım</a:t>
            </a:r>
            <a:endParaRPr kumimoji="1" lang="en-US" altLang="ja-JP" sz="14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3812" name="Line 26"/>
          <p:cNvSpPr>
            <a:spLocks noChangeShapeType="1"/>
          </p:cNvSpPr>
          <p:nvPr/>
        </p:nvSpPr>
        <p:spPr bwMode="auto">
          <a:xfrm>
            <a:off x="6011863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6011863" y="47244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3851276" y="4508500"/>
            <a:ext cx="10263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7" name="Line 31"/>
          <p:cNvSpPr>
            <a:spLocks noChangeShapeType="1"/>
          </p:cNvSpPr>
          <p:nvPr/>
        </p:nvSpPr>
        <p:spPr bwMode="auto">
          <a:xfrm flipV="1">
            <a:off x="4497159" y="2745581"/>
            <a:ext cx="722542" cy="324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2"/>
          <p:cNvSpPr>
            <a:spLocks noChangeShapeType="1"/>
          </p:cNvSpPr>
          <p:nvPr/>
        </p:nvSpPr>
        <p:spPr bwMode="auto">
          <a:xfrm>
            <a:off x="4535487" y="3357563"/>
            <a:ext cx="612776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41</a:t>
            </a:fld>
            <a:endParaRPr kumimoji="0" lang="tr-TR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130773" y="20605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durum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ajan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2483073" y="4329112"/>
            <a:ext cx="1295400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b="1" dirty="0" smtClean="0">
                <a:solidFill>
                  <a:srgbClr val="0000FF"/>
                </a:solidFill>
                <a:ea typeface="ＭＳ Ｐゴシック" pitchFamily="34" charset="-128"/>
              </a:rPr>
              <a:t>Faydalar</a:t>
            </a:r>
            <a:endParaRPr kumimoji="1" lang="en-US" altLang="ja-JP" sz="18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195736" y="24923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Dünya nas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 de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i</a:t>
            </a:r>
            <a:r>
              <a:rPr kumimoji="1" lang="tr-TR" altLang="ja-JP" sz="1600"/>
              <a:t>ş</a:t>
            </a:r>
            <a:r>
              <a:rPr kumimoji="1" lang="tr-TR" altLang="ja-JP" sz="1600">
                <a:ea typeface="ＭＳ Ｐゴシック" pitchFamily="34" charset="-128"/>
              </a:rPr>
              <a:t>iyor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2195736" y="2997200"/>
            <a:ext cx="2160587" cy="5762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B</a:t>
            </a:r>
            <a:r>
              <a:rPr kumimoji="1" lang="tr-TR" altLang="ja-JP" sz="1600">
                <a:ea typeface="ＭＳ Ｐゴシック" pitchFamily="34" charset="-128"/>
              </a:rPr>
              <a:t>enim </a:t>
            </a:r>
            <a:r>
              <a:rPr kumimoji="1" lang="tr-TR" altLang="ja-JP" sz="1600" smtClean="0">
                <a:ea typeface="ＭＳ Ｐゴシック" pitchFamily="34" charset="-128"/>
              </a:rPr>
              <a:t>hareketlerim</a:t>
            </a:r>
            <a:endParaRPr kumimoji="1" lang="tr-TR" altLang="ja-JP" sz="16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 nas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 olmal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d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4535487" y="2672557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4497158" y="2745581"/>
            <a:ext cx="65110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6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Ajanlar</a:t>
            </a:r>
            <a:endParaRPr lang="tr-TR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dirty="0" smtClean="0"/>
              <a:t>Ortamda </a:t>
            </a:r>
            <a:r>
              <a:rPr lang="tr-TR" sz="2800" dirty="0"/>
              <a:t>yapılan bazı eylemlerin </a:t>
            </a:r>
            <a:r>
              <a:rPr lang="tr-TR" sz="2800" u="sng" dirty="0"/>
              <a:t>beklenen sonuca </a:t>
            </a:r>
            <a:r>
              <a:rPr lang="tr-TR" sz="2800" dirty="0"/>
              <a:t>nasıl hizmet ettiğine göre yeni kurallar </a:t>
            </a:r>
            <a:r>
              <a:rPr lang="tr-TR" sz="2800" dirty="0" smtClean="0"/>
              <a:t>tanımlanır</a:t>
            </a:r>
          </a:p>
          <a:p>
            <a:pPr algn="just"/>
            <a:r>
              <a:rPr lang="tr-TR" sz="2800" dirty="0" smtClean="0"/>
              <a:t> </a:t>
            </a:r>
            <a:r>
              <a:rPr lang="tr-TR" sz="2800" dirty="0"/>
              <a:t>Ajanın çalıştığı ortamın bilinmemesi halinde </a:t>
            </a:r>
            <a:r>
              <a:rPr lang="tr-TR" sz="2800" dirty="0" smtClean="0"/>
              <a:t>kullanışlıdırlar</a:t>
            </a:r>
          </a:p>
          <a:p>
            <a:pPr algn="just"/>
            <a:r>
              <a:rPr lang="tr-TR" sz="2800" dirty="0" smtClean="0"/>
              <a:t>Kendi </a:t>
            </a:r>
            <a:r>
              <a:rPr lang="tr-TR" sz="2800" dirty="0"/>
              <a:t>kurallarını ve durum makinelerini oluşturabilir veya </a:t>
            </a:r>
            <a:r>
              <a:rPr lang="tr-TR" sz="2800" dirty="0" smtClean="0"/>
              <a:t>değiştirebilirler</a:t>
            </a:r>
          </a:p>
          <a:p>
            <a:pPr algn="just"/>
            <a:r>
              <a:rPr lang="tr-TR" sz="2800" dirty="0" smtClean="0"/>
              <a:t>Bu, ajanın başlangıçta bilinmeyen ortamlarda çalışabilmesini ve sadece </a:t>
            </a:r>
            <a:r>
              <a:rPr lang="tr-TR" sz="2800" u="sng" dirty="0" smtClean="0"/>
              <a:t>başlangıç bilgisinin izin vereceği durumdan daha yetenekli hale gelmesini </a:t>
            </a:r>
            <a:r>
              <a:rPr lang="tr-TR" sz="2800" dirty="0" smtClean="0"/>
              <a:t>sağlar</a:t>
            </a:r>
            <a:endParaRPr lang="en-US" sz="2800" dirty="0" smtClean="0"/>
          </a:p>
          <a:p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04308379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Ajanlar</a:t>
            </a:r>
            <a:endParaRPr lang="tr-TR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Öğrenen bir ajan dört kavramsal bileşene </a:t>
            </a:r>
            <a:r>
              <a:rPr lang="tr-TR" dirty="0" smtClean="0"/>
              <a:t>sahiptir</a:t>
            </a:r>
            <a:r>
              <a:rPr lang="tr-TR" dirty="0" smtClean="0"/>
              <a:t>: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Öğrenme Bileşeni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Başarım Bileşeni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Eleştirmen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Problem Oluşturucu</a:t>
            </a:r>
          </a:p>
          <a:p>
            <a:pPr lvl="2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7161064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Ajanlar</a:t>
            </a:r>
            <a:endParaRPr lang="tr-TR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Başarım bileşeni</a:t>
            </a:r>
            <a:r>
              <a:rPr lang="tr-TR" sz="2800" dirty="0" smtClean="0"/>
              <a:t>, </a:t>
            </a:r>
            <a:r>
              <a:rPr lang="tr-TR" sz="2800" dirty="0" smtClean="0"/>
              <a:t>duyumları (algıları) </a:t>
            </a:r>
            <a:r>
              <a:rPr lang="tr-TR" sz="2800" dirty="0" smtClean="0"/>
              <a:t>alır ve eylemlere karar verir</a:t>
            </a:r>
            <a:endParaRPr lang="tr-TR" sz="28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Öğrenme bileşeni</a:t>
            </a:r>
            <a:r>
              <a:rPr lang="tr-TR" sz="2800" dirty="0" smtClean="0"/>
              <a:t>, </a:t>
            </a:r>
            <a:r>
              <a:rPr lang="tr-TR" sz="2800" b="1" dirty="0" smtClean="0"/>
              <a:t>eleştirmenden </a:t>
            </a:r>
            <a:r>
              <a:rPr lang="tr-TR" sz="2800" dirty="0" smtClean="0"/>
              <a:t>gelen ve ajanın ne kadar iyi olduğunu gösteren </a:t>
            </a:r>
            <a:r>
              <a:rPr lang="tr-TR" sz="2800" u="sng" dirty="0" smtClean="0"/>
              <a:t>geri besleme</a:t>
            </a:r>
            <a:r>
              <a:rPr lang="tr-TR" sz="2800" dirty="0" smtClean="0"/>
              <a:t>yi kullanarak, gelecekte daha iyi olması için başarım bileşeninin nasıl değiştirilmesi gerektiğine karar verir.</a:t>
            </a:r>
            <a:endParaRPr lang="tr-TR" sz="28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Problem oluşturucu</a:t>
            </a:r>
            <a:r>
              <a:rPr lang="tr-TR" sz="2800" dirty="0" smtClean="0"/>
              <a:t>, yeni ve bilgilendirici tecrübelere yol açacak eylemler önerilmesinden sorumludur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26826013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72400" cy="882650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Öğrenen Ajanlar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58888" y="1844675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 rot="5400000">
            <a:off x="7181850" y="348456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331913" y="19161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dirty="0">
                <a:ea typeface="ＭＳ Ｐゴシック" pitchFamily="34" charset="-128"/>
              </a:rPr>
              <a:t>ajan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435600" y="1989138"/>
            <a:ext cx="116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189212" y="5589588"/>
            <a:ext cx="15123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 smtClean="0">
                <a:ea typeface="ＭＳ Ｐゴシック" pitchFamily="34" charset="-128"/>
              </a:rPr>
              <a:t>Tepki vericiler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6516216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516688" y="58054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1908175" y="26368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Eleştirmen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1908175" y="3573463"/>
            <a:ext cx="2160588" cy="503237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Ö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renme </a:t>
            </a:r>
            <a:r>
              <a:rPr kumimoji="1" lang="tr-TR" altLang="ja-JP" sz="1600"/>
              <a:t>bileşeni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4067175" y="3860800"/>
            <a:ext cx="11525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/>
              <a:t>Başarım bileşeni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940425" y="24209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4140200" y="2276475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4067175" y="3644900"/>
            <a:ext cx="11525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5940152" y="4040981"/>
            <a:ext cx="0" cy="1548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1908175" y="5157788"/>
            <a:ext cx="1943100" cy="431800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Problem oluşturucu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3995737" y="4040980"/>
            <a:ext cx="1439863" cy="1332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771775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331913" y="4437063"/>
            <a:ext cx="1655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Ö</a:t>
            </a:r>
            <a:r>
              <a:rPr kumimoji="1" lang="tr-TR" sz="1400" dirty="0"/>
              <a:t>ğ</a:t>
            </a:r>
            <a:r>
              <a:rPr kumimoji="1" lang="tr-TR" sz="1400" dirty="0">
                <a:ea typeface="ＭＳ Ｐゴシック" pitchFamily="34" charset="-128"/>
              </a:rPr>
              <a:t>renme </a:t>
            </a:r>
            <a:r>
              <a:rPr kumimoji="1" lang="tr-TR" sz="1400" dirty="0" smtClean="0">
                <a:ea typeface="ＭＳ Ｐゴシック" pitchFamily="34" charset="-128"/>
              </a:rPr>
              <a:t>hedefleri</a:t>
            </a:r>
            <a:endParaRPr kumimoji="1" lang="tr-TR" sz="1400" dirty="0">
              <a:ea typeface="ＭＳ Ｐゴシック" pitchFamily="34" charset="-128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771800" y="2997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331913" y="3121223"/>
            <a:ext cx="1439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Geri </a:t>
            </a:r>
            <a:r>
              <a:rPr kumimoji="1" lang="tr-TR" sz="1400" dirty="0" smtClean="0">
                <a:ea typeface="ＭＳ Ｐゴシック" pitchFamily="34" charset="-128"/>
              </a:rPr>
              <a:t>bildirim</a:t>
            </a:r>
            <a:endParaRPr kumimoji="1" lang="tr-TR" sz="1400" dirty="0">
              <a:ea typeface="ＭＳ Ｐゴシック" pitchFamily="34" charset="-128"/>
            </a:endParaRP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771775" y="17002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691680" y="1341438"/>
            <a:ext cx="2318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800" dirty="0" smtClean="0"/>
              <a:t>Performans standardı</a:t>
            </a:r>
            <a:endParaRPr kumimoji="1" lang="tr-TR" sz="1800" dirty="0">
              <a:ea typeface="ＭＳ Ｐゴシック" pitchFamily="34" charset="-128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207506" y="4005262"/>
            <a:ext cx="9817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de</a:t>
            </a:r>
            <a:r>
              <a:rPr kumimoji="1" lang="tr-TR" sz="1400" dirty="0"/>
              <a:t>ğ</a:t>
            </a:r>
            <a:r>
              <a:rPr kumimoji="1" lang="tr-TR" sz="1400" dirty="0">
                <a:ea typeface="ＭＳ Ｐゴシック" pitchFamily="34" charset="-128"/>
              </a:rPr>
              <a:t>i</a:t>
            </a:r>
            <a:r>
              <a:rPr kumimoji="1" lang="tr-TR" sz="1400" dirty="0"/>
              <a:t>ş</a:t>
            </a:r>
            <a:r>
              <a:rPr kumimoji="1" lang="tr-TR" sz="1400" dirty="0">
                <a:ea typeface="ＭＳ Ｐゴシック" pitchFamily="34" charset="-128"/>
              </a:rPr>
              <a:t>imler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373835" y="3320999"/>
            <a:ext cx="7566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bilgi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79977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Ajan</a:t>
            </a:r>
            <a:r>
              <a:rPr lang="tr-TR" sz="2300" dirty="0" smtClean="0"/>
              <a:t>, bir ortamda algılayan ve eylemde bulunan bir şeydir.</a:t>
            </a:r>
            <a:endParaRPr lang="en-US" sz="23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Ajan fonksiyonu</a:t>
            </a:r>
            <a:r>
              <a:rPr lang="tr-TR" sz="2300" dirty="0" smtClean="0"/>
              <a:t>, bir duyum serisine karşılık ajanın gerçekleştireceği eylemi belirler.</a:t>
            </a:r>
            <a:endParaRPr lang="en-US" sz="23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Performans ölçütü</a:t>
            </a:r>
            <a:r>
              <a:rPr lang="tr-TR" sz="2300" dirty="0" smtClean="0"/>
              <a:t>, ajanın ortamdaki davranışını değerlendirir.</a:t>
            </a:r>
            <a:endParaRPr lang="en-US" sz="23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Rasyonel ajan</a:t>
            </a:r>
            <a:r>
              <a:rPr lang="tr-TR" sz="2300" dirty="0" smtClean="0"/>
              <a:t>, gördüğü duyum serisine karşılık, başarım ölçütünün beklenen değerini en yüksek seviyeye çıkarmaya çalışır.</a:t>
            </a:r>
            <a:endParaRPr lang="en-US" sz="23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Görev ortamını</a:t>
            </a:r>
            <a:r>
              <a:rPr lang="tr-TR" sz="2300" dirty="0" smtClean="0"/>
              <a:t>, başarım, dış ortam, gerçekleştiriciler ve algılayıcıları içerir. Bir ajanı tasarlarken ilk adım mutlaka  görev ortamının mümkün olduğunca tam olarak belirtilmesi olmalıdır.</a:t>
            </a:r>
          </a:p>
          <a:p>
            <a:pPr algn="just">
              <a:lnSpc>
                <a:spcPct val="80000"/>
              </a:lnSpc>
            </a:pPr>
            <a:r>
              <a:rPr lang="tr-TR" sz="2400" dirty="0"/>
              <a:t>Görev ortamları, çeşitli boyutlar doğrultusunda değişim </a:t>
            </a:r>
            <a:r>
              <a:rPr lang="tr-TR" sz="2400" dirty="0" smtClean="0"/>
              <a:t>gösterir.</a:t>
            </a:r>
          </a:p>
          <a:p>
            <a:pPr lvl="1" algn="just">
              <a:lnSpc>
                <a:spcPct val="80000"/>
              </a:lnSpc>
            </a:pPr>
            <a:r>
              <a:rPr lang="tr-TR" sz="2000" dirty="0" smtClean="0"/>
              <a:t>Bunlar </a:t>
            </a:r>
            <a:r>
              <a:rPr lang="tr-TR" sz="2000" dirty="0"/>
              <a:t>tam veya kısmi gözlemlenebilir, </a:t>
            </a:r>
            <a:r>
              <a:rPr lang="tr-TR" sz="2000" dirty="0" err="1"/>
              <a:t>deterministik</a:t>
            </a:r>
            <a:r>
              <a:rPr lang="tr-TR" sz="2000" dirty="0"/>
              <a:t> veya </a:t>
            </a:r>
            <a:r>
              <a:rPr lang="tr-TR" sz="2000" dirty="0" err="1"/>
              <a:t>stokastik</a:t>
            </a:r>
            <a:r>
              <a:rPr lang="tr-TR" sz="2000" dirty="0"/>
              <a:t>, bağlantısız veya sıralı, durağan veya dinamik, ayrık veya sürekli ve tek ajanlı ya da çok ajanlı olabilir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40031165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 - 2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278813" cy="511256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Ajan programı</a:t>
            </a:r>
            <a:r>
              <a:rPr lang="tr-TR" sz="2400" dirty="0" smtClean="0"/>
              <a:t>, ajan fonksiyonunu uygular. Açığa çıkarılan ve karar sürecinde kullanılan bilginin türünü yansıtan çeşitli ajan programı tasarımları vardır.</a:t>
            </a:r>
            <a:endParaRPr lang="en-US" sz="24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Basit tepki ajanları </a:t>
            </a:r>
            <a:r>
              <a:rPr lang="tr-TR" sz="2400" dirty="0" smtClean="0"/>
              <a:t>doğrudan duyuma yanıt verir. 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M</a:t>
            </a:r>
            <a:r>
              <a:rPr lang="en-US" sz="2400" b="1" dirty="0" err="1" smtClean="0"/>
              <a:t>odel</a:t>
            </a:r>
            <a:r>
              <a:rPr lang="tr-TR" sz="2400" b="1" dirty="0" smtClean="0"/>
              <a:t> tabanlı</a:t>
            </a:r>
            <a:r>
              <a:rPr lang="en-US" sz="2400" b="1" dirty="0" smtClean="0"/>
              <a:t> </a:t>
            </a:r>
            <a:r>
              <a:rPr lang="tr-TR" sz="2400" b="1" dirty="0" smtClean="0"/>
              <a:t>ajanlar, </a:t>
            </a:r>
            <a:r>
              <a:rPr lang="tr-TR" sz="2400" dirty="0" smtClean="0"/>
              <a:t>dünyanın o andaki duyumda açığa çıkmayan açılarını takip etmek için içsel durumlarını kullanır.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Hedef tabanlı ajanlar</a:t>
            </a:r>
            <a:r>
              <a:rPr lang="tr-TR" sz="2400" dirty="0" smtClean="0"/>
              <a:t>,</a:t>
            </a:r>
            <a:r>
              <a:rPr lang="tr-TR" sz="2400" b="1" dirty="0" smtClean="0"/>
              <a:t> </a:t>
            </a:r>
            <a:r>
              <a:rPr lang="tr-TR" sz="2400" dirty="0" smtClean="0"/>
              <a:t>hedeflerine ulaşmak için eylemde bulunur.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Fayda tabanlı ajanlar</a:t>
            </a:r>
            <a:r>
              <a:rPr lang="en-US" sz="2400" b="1" dirty="0" smtClean="0"/>
              <a:t> </a:t>
            </a:r>
            <a:r>
              <a:rPr lang="tr-TR" sz="2400" dirty="0" smtClean="0"/>
              <a:t>beklenen “mutluluk” (</a:t>
            </a:r>
            <a:r>
              <a:rPr lang="tr-TR" sz="2400" b="1" dirty="0" smtClean="0"/>
              <a:t>fayda</a:t>
            </a:r>
            <a:r>
              <a:rPr lang="tr-TR" sz="2400" dirty="0" smtClean="0"/>
              <a:t>) değerini en yüksek seviyeye çıkarmaya çalışır.</a:t>
            </a: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dirty="0" smtClean="0"/>
              <a:t>Bütün ajanlar başarımlarını </a:t>
            </a:r>
            <a:r>
              <a:rPr lang="tr-TR" sz="2400" b="1" dirty="0" smtClean="0"/>
              <a:t>öğrenme </a:t>
            </a:r>
            <a:r>
              <a:rPr lang="tr-TR" sz="2400" dirty="0" smtClean="0"/>
              <a:t>yoluyla arttırabilirler.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49852050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48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Ajanlar ve Ortamları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800" dirty="0" smtClean="0">
                <a:solidFill>
                  <a:srgbClr val="0000FF"/>
                </a:solidFill>
              </a:rPr>
              <a:t>Ajan fonksiyonu,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tr-TR" sz="2800" dirty="0" smtClean="0"/>
              <a:t>ajanın algıladığı bilgileri (</a:t>
            </a:r>
            <a:r>
              <a:rPr lang="en-US" sz="2800" dirty="0">
                <a:latin typeface="Monotype Corsiva" pitchFamily="66" charset="0"/>
              </a:rPr>
              <a:t>P</a:t>
            </a:r>
            <a:r>
              <a:rPr lang="tr-TR" sz="2800" dirty="0" smtClean="0"/>
              <a:t>) hareketlere (A) dönüştürür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en-US" sz="2800" i="1" dirty="0" smtClean="0"/>
              <a:t>F</a:t>
            </a:r>
            <a:r>
              <a:rPr lang="tr-TR" sz="2800" i="1" dirty="0" smtClean="0"/>
              <a:t>(</a:t>
            </a:r>
            <a:r>
              <a:rPr lang="en-US" sz="2800" dirty="0" smtClean="0">
                <a:latin typeface="Monotype Corsiva" pitchFamily="66" charset="0"/>
              </a:rPr>
              <a:t>P</a:t>
            </a:r>
            <a:r>
              <a:rPr lang="tr-TR" sz="2800" i="1" dirty="0" smtClean="0"/>
              <a:t>)</a:t>
            </a:r>
            <a:r>
              <a:rPr lang="en-US" sz="2800" b="1" i="1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latin typeface="Monotype Corsiva" pitchFamily="66" charset="0"/>
              </a:rPr>
              <a:t>A</a:t>
            </a:r>
            <a:endParaRPr lang="en-US" sz="2800" dirty="0" smtClean="0"/>
          </a:p>
          <a:p>
            <a:r>
              <a:rPr lang="tr-TR" sz="2800" dirty="0" smtClean="0">
                <a:solidFill>
                  <a:srgbClr val="0000FF"/>
                </a:solidFill>
              </a:rPr>
              <a:t>Ajan programı</a:t>
            </a:r>
            <a:r>
              <a:rPr lang="tr-TR" sz="2800" dirty="0" smtClean="0"/>
              <a:t>, ajanın fiziki mimarisi üzerinde </a:t>
            </a:r>
            <a:r>
              <a:rPr lang="en-US" sz="2800" i="1" dirty="0" smtClean="0"/>
              <a:t>F</a:t>
            </a:r>
            <a:r>
              <a:rPr lang="tr-TR" sz="2800" i="1" dirty="0" smtClean="0"/>
              <a:t>(</a:t>
            </a:r>
            <a:r>
              <a:rPr lang="en-US" sz="2800" dirty="0" smtClean="0">
                <a:latin typeface="Monotype Corsiva" pitchFamily="66" charset="0"/>
              </a:rPr>
              <a:t>P</a:t>
            </a:r>
            <a:r>
              <a:rPr lang="tr-TR" sz="2800" i="1" dirty="0"/>
              <a:t> </a:t>
            </a:r>
            <a:r>
              <a:rPr lang="tr-TR" sz="2800" i="1" dirty="0" smtClean="0"/>
              <a:t>)</a:t>
            </a:r>
            <a:r>
              <a:rPr lang="tr-TR" sz="2800" dirty="0" smtClean="0"/>
              <a:t>’</a:t>
            </a:r>
            <a:r>
              <a:rPr lang="tr-TR" sz="2800" dirty="0" err="1" smtClean="0"/>
              <a:t>yi</a:t>
            </a:r>
            <a:r>
              <a:rPr lang="tr-TR" sz="2800" dirty="0" smtClean="0"/>
              <a:t>  üretmek içindir</a:t>
            </a:r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 smtClean="0"/>
              <a:t>Bir </a:t>
            </a:r>
            <a:r>
              <a:rPr lang="tr-TR" sz="2800" dirty="0" smtClean="0"/>
              <a:t>ajan, </a:t>
            </a:r>
            <a:r>
              <a:rPr lang="tr-TR" sz="2800" dirty="0" smtClean="0"/>
              <a:t>alıcılarından gelen bilgilere ve tepki vericiler ile yapabileceklerine göre </a:t>
            </a:r>
            <a:r>
              <a:rPr lang="tr-TR" sz="2800" dirty="0" smtClean="0">
                <a:solidFill>
                  <a:srgbClr val="0000FF"/>
                </a:solidFill>
              </a:rPr>
              <a:t>doğru hareketi </a:t>
            </a:r>
            <a:r>
              <a:rPr lang="tr-TR" sz="2800" dirty="0" smtClean="0"/>
              <a:t>yapmaya yönelmelidir.</a:t>
            </a:r>
          </a:p>
          <a:p>
            <a:pPr marL="0" indent="0"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065256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Örnek: Süpürge ajanının dünyası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tr-TR" dirty="0" smtClean="0">
                <a:solidFill>
                  <a:srgbClr val="0000FF"/>
                </a:solidFill>
              </a:rPr>
              <a:t>Algılamalar: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mekan ve içeriği, </a:t>
            </a:r>
            <a:r>
              <a:rPr lang="tr-TR" dirty="0" err="1" smtClean="0">
                <a:solidFill>
                  <a:srgbClr val="009ED6"/>
                </a:solidFill>
              </a:rPr>
              <a:t>örn</a:t>
            </a:r>
            <a:r>
              <a:rPr lang="tr-TR" dirty="0" smtClean="0">
                <a:solidFill>
                  <a:srgbClr val="009ED6"/>
                </a:solidFill>
              </a:rPr>
              <a:t>:</a:t>
            </a:r>
            <a:r>
              <a:rPr lang="en-US" dirty="0" smtClean="0">
                <a:solidFill>
                  <a:srgbClr val="009ED6"/>
                </a:solidFill>
              </a:rPr>
              <a:t> [A,</a:t>
            </a:r>
            <a:r>
              <a:rPr lang="tr-TR" dirty="0" smtClean="0">
                <a:solidFill>
                  <a:srgbClr val="009ED6"/>
                </a:solidFill>
              </a:rPr>
              <a:t>Kirli</a:t>
            </a:r>
            <a:r>
              <a:rPr lang="en-US" dirty="0" smtClean="0">
                <a:solidFill>
                  <a:srgbClr val="009ED6"/>
                </a:solidFill>
              </a:rPr>
              <a:t>]</a:t>
            </a:r>
          </a:p>
          <a:p>
            <a:pPr eaLnBrk="1" hangingPunct="1"/>
            <a:r>
              <a:rPr lang="tr-TR" smtClean="0">
                <a:solidFill>
                  <a:srgbClr val="0000FF"/>
                </a:solidFill>
              </a:rPr>
              <a:t>Hareketler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tr-TR" i="1" dirty="0" smtClean="0"/>
              <a:t>Sol</a:t>
            </a:r>
            <a:r>
              <a:rPr lang="en-US" dirty="0" smtClean="0"/>
              <a:t>, </a:t>
            </a:r>
            <a:r>
              <a:rPr lang="tr-TR" i="1" dirty="0" smtClean="0"/>
              <a:t>Sağ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i="1" dirty="0" smtClean="0"/>
              <a:t>Süpür, İşlem Yok</a:t>
            </a:r>
            <a:endParaRPr lang="en-US" dirty="0" smtClean="0"/>
          </a:p>
        </p:txBody>
      </p:sp>
      <p:pic>
        <p:nvPicPr>
          <p:cNvPr id="8196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08400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Ajanın Dış Nitelikleri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Bir ajanın belirli bir zamana kadar </a:t>
            </a:r>
            <a:r>
              <a:rPr lang="tr-TR" sz="2800" dirty="0" smtClean="0"/>
              <a:t>algıladığı </a:t>
            </a:r>
            <a:r>
              <a:rPr lang="tr-TR" sz="2800" dirty="0" smtClean="0"/>
              <a:t>her şey, ajanın </a:t>
            </a:r>
            <a:r>
              <a:rPr lang="tr-TR" sz="2800" b="1" dirty="0" smtClean="0"/>
              <a:t>algı serisini (</a:t>
            </a:r>
            <a:r>
              <a:rPr lang="tr-TR" sz="2800" b="1" dirty="0" err="1" smtClean="0"/>
              <a:t>percept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sequence</a:t>
            </a:r>
            <a:r>
              <a:rPr lang="tr-TR" sz="2800" b="1" dirty="0" smtClean="0"/>
              <a:t>) </a:t>
            </a:r>
            <a:r>
              <a:rPr lang="tr-TR" sz="2800" dirty="0" smtClean="0"/>
              <a:t>oluşturur.</a:t>
            </a:r>
          </a:p>
          <a:p>
            <a:pPr algn="just" eaLnBrk="1" hangingPunct="1">
              <a:lnSpc>
                <a:spcPct val="80000"/>
              </a:lnSpc>
            </a:pPr>
            <a:endParaRPr lang="tr-TR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Matematik bakış açısıyla bir ajanın davranışı, herhangi bir </a:t>
            </a:r>
            <a:r>
              <a:rPr lang="tr-TR" sz="2800" dirty="0" smtClean="0"/>
              <a:t>algı serisini </a:t>
            </a:r>
            <a:r>
              <a:rPr lang="tr-TR" sz="2800" dirty="0" smtClean="0"/>
              <a:t>bir eyleme eşleyen </a:t>
            </a:r>
            <a:r>
              <a:rPr lang="tr-TR" sz="2800" b="1" dirty="0" smtClean="0"/>
              <a:t>ajan fonksiyonu</a:t>
            </a:r>
            <a:r>
              <a:rPr lang="tr-TR" sz="2800" dirty="0" smtClean="0"/>
              <a:t> (</a:t>
            </a:r>
            <a:r>
              <a:rPr lang="tr-TR" sz="2800" dirty="0" err="1" smtClean="0"/>
              <a:t>agent</a:t>
            </a:r>
            <a:r>
              <a:rPr lang="tr-TR" sz="2800" dirty="0" smtClean="0"/>
              <a:t> 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) ile tanımlanır.</a:t>
            </a:r>
          </a:p>
          <a:p>
            <a:pPr algn="just" eaLnBrk="1" hangingPunct="1">
              <a:lnSpc>
                <a:spcPct val="80000"/>
              </a:lnSpc>
            </a:pPr>
            <a:endParaRPr lang="tr-TR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Ajanı </a:t>
            </a:r>
            <a:r>
              <a:rPr lang="tr-TR" sz="2800" dirty="0" smtClean="0"/>
              <a:t>betimleyen ajan fonksiyonunu bir tablo ile gösterebiliriz. Çoğu ajan için, eğer </a:t>
            </a:r>
            <a:r>
              <a:rPr lang="tr-TR" sz="2800" dirty="0" smtClean="0"/>
              <a:t>algı serisinin </a:t>
            </a:r>
            <a:r>
              <a:rPr lang="tr-TR" sz="2800" dirty="0" smtClean="0"/>
              <a:t>uzunluğuna bir </a:t>
            </a:r>
            <a:r>
              <a:rPr lang="tr-TR" sz="2800" b="1" dirty="0" smtClean="0"/>
              <a:t>sınır</a:t>
            </a:r>
            <a:r>
              <a:rPr lang="tr-TR" sz="2800" dirty="0" smtClean="0"/>
              <a:t> getirmezsek, bu tablo çok büyük, hatta sonsuz büyüklükte, olacaktır.</a:t>
            </a:r>
          </a:p>
          <a:p>
            <a:pPr>
              <a:lnSpc>
                <a:spcPct val="80000"/>
              </a:lnSpc>
            </a:pPr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05580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532440" cy="1563960"/>
          </a:xfrm>
        </p:spPr>
        <p:txBody>
          <a:bodyPr>
            <a:normAutofit/>
          </a:bodyPr>
          <a:lstStyle/>
          <a:p>
            <a:r>
              <a:rPr lang="tr-TR" sz="3800" dirty="0" smtClean="0"/>
              <a:t>Elektrik süpürgesi dünyası için basit bir ajan fonksiyonunun kısmi </a:t>
            </a:r>
            <a:r>
              <a:rPr lang="tr-TR" sz="3800" dirty="0" err="1" smtClean="0"/>
              <a:t>tablolaştırılması</a:t>
            </a:r>
            <a:endParaRPr lang="tr-TR" sz="3800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80772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u="sng" dirty="0" smtClean="0"/>
              <a:t>ALGI SERİSİ</a:t>
            </a:r>
            <a:r>
              <a:rPr lang="tr-TR" sz="2400" dirty="0" smtClean="0"/>
              <a:t>            				</a:t>
            </a:r>
            <a:r>
              <a:rPr lang="tr-TR" sz="2400" u="sng" dirty="0" smtClean="0"/>
              <a:t>EYLEM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			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Kirli]					Temizle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[B, Temiz]					Sol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[B, Kirli]					Temizle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		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Kirli]				Temizle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… 				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Temiz], [A, Temiz] 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Temiz], [A, Kirli]		Temizle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796604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3"/>
            <a:ext cx="8136582" cy="1143000"/>
          </a:xfrm>
        </p:spPr>
        <p:txBody>
          <a:bodyPr/>
          <a:lstStyle/>
          <a:p>
            <a:r>
              <a:rPr lang="tr-TR" sz="4000" dirty="0" smtClean="0"/>
              <a:t>Algı Serisinden Eyleme İdeal Eşleme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353300" cy="50405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800" dirty="0" smtClean="0"/>
              <a:t>Ajanın davranışı yalnız algı serisine bağlı ise olası tüm algı serilerine karşı gelen eylemler tablo haline getirilerek bir ajan tanımlanabilir. 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Çoğu zaman bu tablo </a:t>
            </a:r>
            <a:r>
              <a:rPr lang="tr-TR" sz="2400" dirty="0" smtClean="0">
                <a:solidFill>
                  <a:srgbClr val="0000FF"/>
                </a:solidFill>
              </a:rPr>
              <a:t>çok uzun </a:t>
            </a:r>
            <a:r>
              <a:rPr lang="tr-TR" sz="2400" dirty="0" smtClean="0"/>
              <a:t>olacaktır. 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Oluşturulan tabloya </a:t>
            </a:r>
            <a:r>
              <a:rPr lang="tr-TR" sz="2800" dirty="0" smtClean="0">
                <a:solidFill>
                  <a:srgbClr val="0000FF"/>
                </a:solidFill>
              </a:rPr>
              <a:t>"algı </a:t>
            </a:r>
            <a:r>
              <a:rPr lang="tr-TR" sz="2800" dirty="0" smtClean="0">
                <a:solidFill>
                  <a:srgbClr val="0000FF"/>
                </a:solidFill>
              </a:rPr>
              <a:t>serisinden eyleme </a:t>
            </a:r>
            <a:r>
              <a:rPr lang="tr-TR" sz="2800" dirty="0" smtClean="0">
                <a:solidFill>
                  <a:srgbClr val="0000FF"/>
                </a:solidFill>
              </a:rPr>
              <a:t>eşleme" </a:t>
            </a:r>
            <a:r>
              <a:rPr lang="tr-TR" sz="2800" dirty="0" smtClean="0"/>
              <a:t>denir.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Eğer eşleme ajanı tanımlıyorsa ideal eşleme de ideal ajanı tanımlar.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Eşleme için tablonun her bir elemanının ayrı ayrı belirtilmesi </a:t>
            </a:r>
            <a:r>
              <a:rPr lang="tr-TR" sz="2800" dirty="0" smtClean="0"/>
              <a:t>gerekmez </a:t>
            </a:r>
            <a:endParaRPr lang="tr-TR" sz="2800" dirty="0" smtClean="0"/>
          </a:p>
          <a:p>
            <a:pPr lvl="1">
              <a:lnSpc>
                <a:spcPct val="80000"/>
              </a:lnSpc>
            </a:pPr>
            <a:r>
              <a:rPr lang="tr-TR" sz="2400" dirty="0" smtClean="0"/>
              <a:t>Yazılacak bir </a:t>
            </a:r>
            <a:r>
              <a:rPr lang="tr-TR" sz="2400" dirty="0" smtClean="0">
                <a:solidFill>
                  <a:srgbClr val="0000FF"/>
                </a:solidFill>
              </a:rPr>
              <a:t>program</a:t>
            </a:r>
            <a:r>
              <a:rPr lang="tr-TR" sz="2400" dirty="0" smtClean="0"/>
              <a:t> ile de ajan tanımlanabilir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052219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2571</Words>
  <Application>Microsoft Office PowerPoint</Application>
  <PresentationFormat>Ekran Gösterisi (4:3)</PresentationFormat>
  <Paragraphs>516</Paragraphs>
  <Slides>48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49" baseType="lpstr">
      <vt:lpstr>Eğitim</vt:lpstr>
      <vt:lpstr>BİL451 – YAPAY ZEKA AJANLAR (AGENTS)</vt:lpstr>
      <vt:lpstr>Ajanlar</vt:lpstr>
      <vt:lpstr>Ajanın yapısı</vt:lpstr>
      <vt:lpstr>Ajanların Tasarımı</vt:lpstr>
      <vt:lpstr>Ajanlar ve Ortamları</vt:lpstr>
      <vt:lpstr>Örnek: Süpürge ajanının dünyası</vt:lpstr>
      <vt:lpstr>Bir Ajanın Dış Nitelikleri</vt:lpstr>
      <vt:lpstr>Elektrik süpürgesi dünyası için basit bir ajan fonksiyonunun kısmi tablolaştırılması</vt:lpstr>
      <vt:lpstr>Algı Serisinden Eyleme İdeal Eşleme</vt:lpstr>
      <vt:lpstr>Örnek Eşleme</vt:lpstr>
      <vt:lpstr>Neden arama tablosu başarısızdır</vt:lpstr>
      <vt:lpstr>Ajan Programı </vt:lpstr>
      <vt:lpstr>Ajan Programları - Arama tablosu </vt:lpstr>
      <vt:lpstr>Mantıklı Ajanlar (Logical Agents)</vt:lpstr>
      <vt:lpstr>Mantıklılık ve her şeyi başarmak</vt:lpstr>
      <vt:lpstr>Mantıklılık</vt:lpstr>
      <vt:lpstr>İdeal Ajanlar</vt:lpstr>
      <vt:lpstr>Her şeyi bilme, öğrenme ve özerklik</vt:lpstr>
      <vt:lpstr>İdeal Ajanlar - Özerklik</vt:lpstr>
      <vt:lpstr>Özerklik</vt:lpstr>
      <vt:lpstr>Ön Bilgiye Karşı Öğrenme - I</vt:lpstr>
      <vt:lpstr>Ön Bilgiye Karşı Öğrenme - II</vt:lpstr>
      <vt:lpstr>Ajanın Nitelendirilmesi</vt:lpstr>
      <vt:lpstr>PEAS Örnek: Taksi süren ajan</vt:lpstr>
      <vt:lpstr>PEAS Örnek-2</vt:lpstr>
      <vt:lpstr>Ortam Türleri </vt:lpstr>
      <vt:lpstr>Ortam Türleri (devamı)</vt:lpstr>
      <vt:lpstr>Ortam Türlerine Örnekler</vt:lpstr>
      <vt:lpstr>Ajan Türleri</vt:lpstr>
      <vt:lpstr>Basit Tepki (Refleks) Ajanları</vt:lpstr>
      <vt:lpstr>Basit Tepki Ajanları</vt:lpstr>
      <vt:lpstr>Basit Tepki Ajanları</vt:lpstr>
      <vt:lpstr>Model Tabanlı Ajanlar</vt:lpstr>
      <vt:lpstr>Model Tabanlı Ajanlar</vt:lpstr>
      <vt:lpstr>Model tabanlı ajanlar</vt:lpstr>
      <vt:lpstr>Model Tabanlı Ajanlar</vt:lpstr>
      <vt:lpstr>Hedef Tabanlı Ajanlar</vt:lpstr>
      <vt:lpstr>Hedef Tabanlı Ajanlar</vt:lpstr>
      <vt:lpstr>Hedef Tabanlı Ajanlar</vt:lpstr>
      <vt:lpstr>Fayda Tabanlı Ajanlar</vt:lpstr>
      <vt:lpstr>Fayda Tabanlı Ajanlar</vt:lpstr>
      <vt:lpstr>Öğrenen Ajanlar</vt:lpstr>
      <vt:lpstr>Öğrenen Ajanlar</vt:lpstr>
      <vt:lpstr>Öğrenen Ajanlar</vt:lpstr>
      <vt:lpstr>Öğrenen Ajanlar</vt:lpstr>
      <vt:lpstr>Özet - 1</vt:lpstr>
      <vt:lpstr>Özet - 2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2014-09-30T10:56:44Z</dcterms:modified>
</cp:coreProperties>
</file>