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9" r:id="rId2"/>
    <p:sldId id="337" r:id="rId3"/>
    <p:sldId id="338" r:id="rId4"/>
    <p:sldId id="340" r:id="rId5"/>
    <p:sldId id="339" r:id="rId6"/>
    <p:sldId id="341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76" r:id="rId41"/>
    <p:sldId id="377" r:id="rId42"/>
    <p:sldId id="378" r:id="rId43"/>
    <p:sldId id="379" r:id="rId44"/>
    <p:sldId id="380" r:id="rId45"/>
    <p:sldId id="381" r:id="rId46"/>
    <p:sldId id="382" r:id="rId47"/>
    <p:sldId id="383" r:id="rId48"/>
    <p:sldId id="384" r:id="rId49"/>
    <p:sldId id="385" r:id="rId50"/>
    <p:sldId id="386" r:id="rId51"/>
    <p:sldId id="277" r:id="rId5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şlık" id="{779CC93D-E52E-4D84-901B-11D7331DD495}">
          <p14:sldIdLst>
            <p14:sldId id="259"/>
          </p14:sldIdLst>
        </p14:section>
        <p14:section name="Konular" id="{ABA716BF-3A5C-4ADB-94C9-CFEF84EBA240}">
          <p14:sldIdLst>
            <p14:sldId id="337"/>
            <p14:sldId id="338"/>
            <p14:sldId id="340"/>
            <p14:sldId id="339"/>
            <p14:sldId id="341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</p14:sldIdLst>
        </p14:section>
        <p14:section name="Sonuç ve Özet" id="{790CEF5B-569A-4C2F-BED5-750B08C0E5AD}">
          <p14:sldIdLst>
            <p14:sldId id="277"/>
          </p14:sldIdLst>
        </p14:section>
        <p14:section name="Ek" id="{3F78B471-41DA-46F2-A8E4-97E471896AB3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ED6"/>
    <a:srgbClr val="FFFF6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0" autoAdjust="0"/>
    <p:restoredTop sz="95637" autoAdjust="0"/>
  </p:normalViewPr>
  <p:slideViewPr>
    <p:cSldViewPr>
      <p:cViewPr>
        <p:scale>
          <a:sx n="70" d="100"/>
          <a:sy n="70" d="100"/>
        </p:scale>
        <p:origin x="-840" y="-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4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D83FDC75-7F73-4A4A-A77C-09AADF00E0EA}" type="datetimeFigureOut">
              <a:rPr lang="tr-TR" smtClean="0"/>
              <a:pPr/>
              <a:t>24.10.2014</a:t>
            </a:fld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459226BF-1F13-42D3-80DC-373E7ADD1EBC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8133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tr-TR" sz="1200"/>
            </a:lvl1pPr>
          </a:lstStyle>
          <a:p>
            <a:fld id="{48AEF76B-3757-4A0B-AF93-28494465C1DD}" type="datetimeFigureOut">
              <a:pPr/>
              <a:t>12/17/2009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Ana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tr-TR"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tr-TR" sz="1200"/>
            </a:lvl1pPr>
          </a:lstStyle>
          <a:p>
            <a:fld id="{75693FD4-8F83-4EF7-AC3F-0DC0388986B0}" type="slidenum"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1390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tr-T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tr-TR" smtClean="0"/>
              <a:pPr/>
              <a:t>1</a:t>
            </a:fld>
            <a:endParaRPr lang="tr-T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tr-TR" dirty="0" smtClean="0"/>
              <a:t>Microsoft </a:t>
            </a:r>
            <a:r>
              <a:rPr lang="tr-TR" b="1" dirty="0" smtClean="0"/>
              <a:t>Üstün Mühendislik Başarısı</a:t>
            </a:r>
            <a:endParaRPr lang="tr-TR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tr-TR" dirty="0" smtClean="0"/>
              <a:t>Microsoft Gizliliği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tr-TR" smtClean="0"/>
              <a:pPr/>
              <a:t>51</a:t>
            </a:fld>
            <a:endParaRPr lang="tr-TR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tr-T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tr-T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tr-T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tr-T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tr-TR" smtClean="0"/>
              <a:t>Asıl alt başlık stilini düzenlemek için tıklatın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2000" baseline="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alnızca Arka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endParaRPr kumimoji="0"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tr-T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tr-TR" sz="1800"/>
            </a:lvl1pPr>
          </a:lstStyle>
          <a:p>
            <a:r>
              <a:rPr kumimoji="0" lang="tr-TR"/>
              <a:t>Şirket Logosu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tr-TR"/>
            </a:lvl1pPr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tr-TR" sz="3200">
                <a:latin typeface="+mn-lt"/>
              </a:defRPr>
            </a:lvl1pPr>
            <a:lvl2pPr eaLnBrk="1" latinLnBrk="0" hangingPunct="1">
              <a:defRPr kumimoji="0" lang="tr-TR" sz="2800">
                <a:latin typeface="+mn-lt"/>
              </a:defRPr>
            </a:lvl2pPr>
            <a:lvl3pPr eaLnBrk="1" latinLnBrk="0" hangingPunct="1">
              <a:defRPr kumimoji="0" lang="tr-TR" sz="2400">
                <a:latin typeface="+mn-lt"/>
              </a:defRPr>
            </a:lvl3pPr>
            <a:lvl4pPr eaLnBrk="1" latinLnBrk="0" hangingPunct="1">
              <a:defRPr kumimoji="0" lang="tr-TR" sz="2400">
                <a:latin typeface="+mn-lt"/>
              </a:defRPr>
            </a:lvl4pPr>
            <a:lvl5pPr eaLnBrk="1" latinLnBrk="0" hangingPunct="1">
              <a:defRPr kumimoji="0" lang="tr-TR" sz="2400">
                <a:latin typeface="+mn-lt"/>
              </a:defRPr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tr-TR" sz="2800"/>
            </a:lvl1pPr>
            <a:lvl2pPr eaLnBrk="1" latinLnBrk="0" hangingPunct="1">
              <a:defRPr kumimoji="0" lang="tr-TR" sz="2400"/>
            </a:lvl2pPr>
            <a:lvl3pPr eaLnBrk="1" latinLnBrk="0" hangingPunct="1">
              <a:defRPr kumimoji="0" lang="tr-TR" sz="2000"/>
            </a:lvl3pPr>
            <a:lvl4pPr eaLnBrk="1" latinLnBrk="0" hangingPunct="1">
              <a:defRPr kumimoji="0" lang="tr-TR" sz="1800"/>
            </a:lvl4pPr>
            <a:lvl5pPr eaLnBrk="1" latinLnBrk="0" hangingPunct="1">
              <a:defRPr kumimoji="0" lang="tr-TR" sz="1800"/>
            </a:lvl5pPr>
            <a:lvl6pPr eaLnBrk="1" latinLnBrk="0" hangingPunct="1">
              <a:defRPr kumimoji="0" lang="tr-TR" sz="1800"/>
            </a:lvl6pPr>
            <a:lvl7pPr eaLnBrk="1" latinLnBrk="0" hangingPunct="1">
              <a:defRPr kumimoji="0" lang="tr-TR" sz="1800"/>
            </a:lvl7pPr>
            <a:lvl8pPr eaLnBrk="1" latinLnBrk="0" hangingPunct="1">
              <a:defRPr kumimoji="0" lang="tr-TR" sz="1800"/>
            </a:lvl8pPr>
            <a:lvl9pPr eaLnBrk="1" latinLnBrk="0" hangingPunct="1">
              <a:defRPr kumimoji="0" lang="tr-TR" sz="18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tr-TR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tr-TR" sz="2400" b="1"/>
            </a:lvl1pPr>
            <a:lvl2pPr marL="457200" indent="0" eaLnBrk="1" latinLnBrk="0" hangingPunct="1">
              <a:buNone/>
              <a:defRPr kumimoji="0" lang="tr-TR" sz="2000" b="1"/>
            </a:lvl2pPr>
            <a:lvl3pPr marL="914400" indent="0" eaLnBrk="1" latinLnBrk="0" hangingPunct="1">
              <a:buNone/>
              <a:defRPr kumimoji="0" lang="tr-TR" sz="1800" b="1"/>
            </a:lvl3pPr>
            <a:lvl4pPr marL="1371600" indent="0" eaLnBrk="1" latinLnBrk="0" hangingPunct="1">
              <a:buNone/>
              <a:defRPr kumimoji="0" lang="tr-TR" sz="1600" b="1"/>
            </a:lvl4pPr>
            <a:lvl5pPr marL="1828800" indent="0" eaLnBrk="1" latinLnBrk="0" hangingPunct="1">
              <a:buNone/>
              <a:defRPr kumimoji="0" lang="tr-TR" sz="1600" b="1"/>
            </a:lvl5pPr>
            <a:lvl6pPr marL="2286000" indent="0" eaLnBrk="1" latinLnBrk="0" hangingPunct="1">
              <a:buNone/>
              <a:defRPr kumimoji="0" lang="tr-TR" sz="1600" b="1"/>
            </a:lvl6pPr>
            <a:lvl7pPr marL="2743200" indent="0" eaLnBrk="1" latinLnBrk="0" hangingPunct="1">
              <a:buNone/>
              <a:defRPr kumimoji="0" lang="tr-TR" sz="1600" b="1"/>
            </a:lvl7pPr>
            <a:lvl8pPr marL="3200400" indent="0" eaLnBrk="1" latinLnBrk="0" hangingPunct="1">
              <a:buNone/>
              <a:defRPr kumimoji="0" lang="tr-TR" sz="1600" b="1"/>
            </a:lvl8pPr>
            <a:lvl9pPr marL="3657600" indent="0" eaLnBrk="1" latinLnBrk="0" hangingPunct="1">
              <a:buNone/>
              <a:defRPr kumimoji="0" lang="tr-TR" sz="1600" b="1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tr-TR" sz="2400"/>
            </a:lvl1pPr>
            <a:lvl2pPr eaLnBrk="1" latinLnBrk="0" hangingPunct="1">
              <a:defRPr kumimoji="0" lang="tr-TR" sz="2000"/>
            </a:lvl2pPr>
            <a:lvl3pPr eaLnBrk="1" latinLnBrk="0" hangingPunct="1">
              <a:defRPr kumimoji="0" lang="tr-TR" sz="1800"/>
            </a:lvl3pPr>
            <a:lvl4pPr eaLnBrk="1" latinLnBrk="0" hangingPunct="1">
              <a:defRPr kumimoji="0" lang="tr-TR" sz="1600"/>
            </a:lvl4pPr>
            <a:lvl5pPr eaLnBrk="1" latinLnBrk="0" hangingPunct="1">
              <a:defRPr kumimoji="0" lang="tr-TR" sz="1600"/>
            </a:lvl5pPr>
            <a:lvl6pPr eaLnBrk="1" latinLnBrk="0" hangingPunct="1">
              <a:defRPr kumimoji="0" lang="tr-TR" sz="1600"/>
            </a:lvl6pPr>
            <a:lvl7pPr eaLnBrk="1" latinLnBrk="0" hangingPunct="1">
              <a:defRPr kumimoji="0" lang="tr-TR" sz="1600"/>
            </a:lvl7pPr>
            <a:lvl8pPr eaLnBrk="1" latinLnBrk="0" hangingPunct="1">
              <a:defRPr kumimoji="0" lang="tr-TR" sz="1600"/>
            </a:lvl8pPr>
            <a:lvl9pPr eaLnBrk="1" latinLnBrk="0" hangingPunct="1">
              <a:defRPr kumimoji="0" lang="tr-TR" sz="16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İçerik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tr-TR" sz="3200"/>
            </a:lvl1pPr>
            <a:lvl2pPr eaLnBrk="1" latinLnBrk="0" hangingPunct="1">
              <a:defRPr kumimoji="0" lang="tr-TR" sz="2800"/>
            </a:lvl2pPr>
            <a:lvl3pPr eaLnBrk="1" latinLnBrk="0" hangingPunct="1">
              <a:defRPr kumimoji="0" lang="tr-TR" sz="2400"/>
            </a:lvl3pPr>
            <a:lvl4pPr eaLnBrk="1" latinLnBrk="0" hangingPunct="1">
              <a:defRPr kumimoji="0" lang="tr-TR" sz="2000"/>
            </a:lvl4pPr>
            <a:lvl5pPr eaLnBrk="1" latinLnBrk="0" hangingPunct="1">
              <a:defRPr kumimoji="0" lang="tr-TR" sz="2000"/>
            </a:lvl5pPr>
            <a:lvl6pPr eaLnBrk="1" latinLnBrk="0" hangingPunct="1">
              <a:defRPr kumimoji="0" lang="tr-TR" sz="2000"/>
            </a:lvl6pPr>
            <a:lvl7pPr eaLnBrk="1" latinLnBrk="0" hangingPunct="1">
              <a:defRPr kumimoji="0" lang="tr-TR" sz="2000"/>
            </a:lvl7pPr>
            <a:lvl8pPr eaLnBrk="1" latinLnBrk="0" hangingPunct="1">
              <a:defRPr kumimoji="0" lang="tr-TR" sz="2000"/>
            </a:lvl8pPr>
            <a:lvl9pPr eaLnBrk="1" latinLnBrk="0" hangingPunct="1">
              <a:defRPr kumimoji="0" lang="tr-TR" sz="20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, Açıklamalı Alt Yazıy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tr-TR" sz="2000" b="1"/>
            </a:lvl1pPr>
          </a:lstStyle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tr-TR" sz="3200"/>
            </a:lvl1pPr>
            <a:lvl2pPr marL="457200" indent="0" eaLnBrk="1" latinLnBrk="0" hangingPunct="1">
              <a:buNone/>
              <a:defRPr kumimoji="0" lang="tr-TR" sz="2800"/>
            </a:lvl2pPr>
            <a:lvl3pPr marL="914400" indent="0" eaLnBrk="1" latinLnBrk="0" hangingPunct="1">
              <a:buNone/>
              <a:defRPr kumimoji="0" lang="tr-TR" sz="2400"/>
            </a:lvl3pPr>
            <a:lvl4pPr marL="1371600" indent="0" eaLnBrk="1" latinLnBrk="0" hangingPunct="1">
              <a:buNone/>
              <a:defRPr kumimoji="0" lang="tr-TR" sz="2000"/>
            </a:lvl4pPr>
            <a:lvl5pPr marL="1828800" indent="0" eaLnBrk="1" latinLnBrk="0" hangingPunct="1">
              <a:buNone/>
              <a:defRPr kumimoji="0" lang="tr-TR" sz="2000"/>
            </a:lvl5pPr>
            <a:lvl6pPr marL="2286000" indent="0" eaLnBrk="1" latinLnBrk="0" hangingPunct="1">
              <a:buNone/>
              <a:defRPr kumimoji="0" lang="tr-TR" sz="2000"/>
            </a:lvl6pPr>
            <a:lvl7pPr marL="2743200" indent="0" eaLnBrk="1" latinLnBrk="0" hangingPunct="1">
              <a:buNone/>
              <a:defRPr kumimoji="0" lang="tr-TR" sz="2000"/>
            </a:lvl7pPr>
            <a:lvl8pPr marL="3200400" indent="0" eaLnBrk="1" latinLnBrk="0" hangingPunct="1">
              <a:buNone/>
              <a:defRPr kumimoji="0" lang="tr-TR" sz="2000"/>
            </a:lvl8pPr>
            <a:lvl9pPr marL="3657600" indent="0" eaLnBrk="1" latinLnBrk="0" hangingPunct="1">
              <a:buNone/>
              <a:defRPr kumimoji="0" lang="tr-TR" sz="2000"/>
            </a:lvl9pPr>
          </a:lstStyle>
          <a:p>
            <a:pPr eaLnBrk="1" latinLnBrk="0" hangingPunct="1"/>
            <a:r>
              <a:rPr lang="tr-TR" smtClean="0"/>
              <a:t>Resim eklemek için simgeyi tıklatın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tr-TR" sz="1400"/>
            </a:lvl1pPr>
            <a:lvl2pPr marL="457200" indent="0" eaLnBrk="1" latinLnBrk="0" hangingPunct="1">
              <a:buNone/>
              <a:defRPr kumimoji="0" lang="tr-TR" sz="1200"/>
            </a:lvl2pPr>
            <a:lvl3pPr marL="914400" indent="0" eaLnBrk="1" latinLnBrk="0" hangingPunct="1">
              <a:buNone/>
              <a:defRPr kumimoji="0" lang="tr-TR" sz="1000"/>
            </a:lvl3pPr>
            <a:lvl4pPr marL="1371600" indent="0" eaLnBrk="1" latinLnBrk="0" hangingPunct="1">
              <a:buNone/>
              <a:defRPr kumimoji="0" lang="tr-TR" sz="900"/>
            </a:lvl4pPr>
            <a:lvl5pPr marL="1828800" indent="0" eaLnBrk="1" latinLnBrk="0" hangingPunct="1">
              <a:buNone/>
              <a:defRPr kumimoji="0" lang="tr-TR" sz="900"/>
            </a:lvl5pPr>
            <a:lvl6pPr marL="2286000" indent="0" eaLnBrk="1" latinLnBrk="0" hangingPunct="1">
              <a:buNone/>
              <a:defRPr kumimoji="0" lang="tr-TR" sz="900"/>
            </a:lvl6pPr>
            <a:lvl7pPr marL="2743200" indent="0" eaLnBrk="1" latinLnBrk="0" hangingPunct="1">
              <a:buNone/>
              <a:defRPr kumimoji="0" lang="tr-TR" sz="900"/>
            </a:lvl7pPr>
            <a:lvl8pPr marL="3200400" indent="0" eaLnBrk="1" latinLnBrk="0" hangingPunct="1">
              <a:buNone/>
              <a:defRPr kumimoji="0" lang="tr-TR" sz="900"/>
            </a:lvl8pPr>
            <a:lvl9pPr marL="3657600" indent="0" eaLnBrk="1" latinLnBrk="0" hangingPunct="1">
              <a:buNone/>
              <a:defRPr kumimoji="0" lang="tr-TR" sz="900"/>
            </a:lvl9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tr-TR" smtClean="0"/>
              <a:t>Asıl başlık stili için tıklatın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tr-TR" smtClean="0"/>
              <a:t>Asıl başlık stili için tıklatın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tr-T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tr-T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0" lang="tr-T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tr-TR"/>
      </a:defPPr>
      <a:lvl1pPr marL="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tr-T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47664" y="2286000"/>
            <a:ext cx="7223360" cy="1470025"/>
          </a:xfrm>
        </p:spPr>
        <p:txBody>
          <a:bodyPr>
            <a:normAutofit/>
          </a:bodyPr>
          <a:lstStyle/>
          <a:p>
            <a:r>
              <a:rPr lang="tr-TR" dirty="0" smtClean="0"/>
              <a:t>BİL451 – YAPAY ZEKA</a:t>
            </a:r>
            <a:br>
              <a:rPr lang="tr-TR" dirty="0" smtClean="0"/>
            </a:br>
            <a:r>
              <a:rPr lang="tr-TR" dirty="0" smtClean="0"/>
              <a:t>BİLGİLİ ARAMA YÖNTEMLERİ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tr-TR" sz="2400" dirty="0" smtClean="0">
                <a:latin typeface="+mn-lt"/>
              </a:rPr>
              <a:t>Dr. Mehmet Dikmen</a:t>
            </a:r>
          </a:p>
          <a:p>
            <a:r>
              <a:rPr lang="tr-TR" sz="2400" u="sng" dirty="0" smtClean="0">
                <a:solidFill>
                  <a:srgbClr val="009ED6"/>
                </a:solidFill>
                <a:latin typeface="+mn-lt"/>
              </a:rPr>
              <a:t>mdikmen@baskent.edu.tr</a:t>
            </a:r>
            <a:endParaRPr lang="tr-TR" sz="2400" u="sng" dirty="0">
              <a:solidFill>
                <a:srgbClr val="009ED6"/>
              </a:solidFill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Greedy</a:t>
            </a:r>
            <a:r>
              <a:rPr lang="tr-TR" dirty="0"/>
              <a:t> Çözümü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10</a:t>
            </a:fld>
            <a:endParaRPr kumimoji="0"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24312"/>
            <a:ext cx="8201025" cy="298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2372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Greedy</a:t>
            </a:r>
            <a:r>
              <a:rPr lang="tr-TR" dirty="0"/>
              <a:t> Çözümü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11</a:t>
            </a:fld>
            <a:endParaRPr kumimoji="0" lang="tr-T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33637"/>
            <a:ext cx="8201025" cy="298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2465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8A0C-8BF8-4663-9EEF-C6535B29A0FE}" type="slidenum">
              <a:rPr lang="en-US"/>
              <a:pPr/>
              <a:t>12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Aç Gözlü: Özellikleri</a:t>
            </a:r>
            <a:endParaRPr lang="en-US" dirty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295400"/>
            <a:ext cx="8087816" cy="5301952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/>
              <a:t>Completeness:</a:t>
            </a:r>
            <a:r>
              <a:rPr lang="tr-TR" dirty="0"/>
              <a:t> </a:t>
            </a:r>
            <a:r>
              <a:rPr lang="tr-TR" dirty="0" smtClean="0"/>
              <a:t>Hayır</a:t>
            </a:r>
          </a:p>
          <a:p>
            <a:pPr lvl="1"/>
            <a:r>
              <a:rPr lang="en-US" dirty="0" err="1" smtClean="0"/>
              <a:t>Döngülerde</a:t>
            </a:r>
            <a:r>
              <a:rPr lang="en-US" dirty="0" smtClean="0"/>
              <a:t> </a:t>
            </a:r>
            <a:r>
              <a:rPr lang="en-US" dirty="0" err="1" smtClean="0"/>
              <a:t>takılabilir</a:t>
            </a:r>
            <a:r>
              <a:rPr lang="tr-TR" dirty="0" smtClean="0"/>
              <a:t>:</a:t>
            </a:r>
            <a:r>
              <a:rPr lang="en-US" dirty="0" smtClean="0"/>
              <a:t> </a:t>
            </a:r>
            <a:endParaRPr lang="tr-TR" dirty="0" smtClean="0"/>
          </a:p>
          <a:p>
            <a:pPr lvl="1"/>
            <a:r>
              <a:rPr lang="en-US" dirty="0" smtClean="0"/>
              <a:t>Iasi </a:t>
            </a:r>
            <a:r>
              <a:rPr lang="en-US" dirty="0"/>
              <a:t>&gt; </a:t>
            </a:r>
            <a:r>
              <a:rPr lang="en-US" dirty="0" err="1"/>
              <a:t>Neamt</a:t>
            </a:r>
            <a:r>
              <a:rPr lang="en-US" dirty="0"/>
              <a:t> &gt; Iasi &gt; </a:t>
            </a:r>
            <a:r>
              <a:rPr lang="en-US" dirty="0" err="1"/>
              <a:t>Neamt</a:t>
            </a:r>
            <a:r>
              <a:rPr lang="en-US" dirty="0"/>
              <a:t> </a:t>
            </a:r>
            <a:r>
              <a:rPr lang="en-US" dirty="0" smtClean="0"/>
              <a:t>&gt;</a:t>
            </a:r>
            <a:r>
              <a:rPr lang="tr-TR" dirty="0" smtClean="0"/>
              <a:t> …</a:t>
            </a:r>
            <a:endParaRPr lang="en-US" dirty="0"/>
          </a:p>
          <a:p>
            <a:r>
              <a:rPr lang="en-US" u="sng" dirty="0" smtClean="0"/>
              <a:t>Time </a:t>
            </a:r>
            <a:r>
              <a:rPr lang="en-US" u="sng" dirty="0"/>
              <a:t>complexity</a:t>
            </a:r>
            <a:r>
              <a:rPr lang="en-US" u="sng" dirty="0" smtClean="0"/>
              <a:t>:</a:t>
            </a:r>
            <a:r>
              <a:rPr lang="tr-TR" dirty="0" smtClean="0"/>
              <a:t> </a:t>
            </a:r>
            <a:r>
              <a:rPr lang="en-US" dirty="0" smtClean="0"/>
              <a:t>O(b</a:t>
            </a:r>
            <a:r>
              <a:rPr lang="tr-TR" baseline="30000" dirty="0" smtClean="0"/>
              <a:t>m</a:t>
            </a:r>
            <a:r>
              <a:rPr lang="el-GR" dirty="0" smtClean="0"/>
              <a:t>)</a:t>
            </a:r>
            <a:endParaRPr lang="tr-TR" dirty="0" smtClean="0"/>
          </a:p>
          <a:p>
            <a:pPr lvl="1"/>
            <a:r>
              <a:rPr lang="tr-TR" dirty="0"/>
              <a:t>Fakat iyi bir </a:t>
            </a:r>
            <a:r>
              <a:rPr lang="tr-TR" dirty="0" err="1"/>
              <a:t>heuristic</a:t>
            </a:r>
            <a:r>
              <a:rPr lang="tr-TR" dirty="0"/>
              <a:t> bu zamanı çok azaltabilir</a:t>
            </a:r>
            <a:endParaRPr lang="tr-TR" dirty="0" smtClean="0"/>
          </a:p>
          <a:p>
            <a:r>
              <a:rPr lang="en-US" u="sng" dirty="0" smtClean="0"/>
              <a:t>Space </a:t>
            </a:r>
            <a:r>
              <a:rPr lang="en-US" u="sng" dirty="0"/>
              <a:t>complexity</a:t>
            </a:r>
            <a:r>
              <a:rPr lang="en-US" u="sng" dirty="0" smtClean="0"/>
              <a:t>:</a:t>
            </a:r>
            <a:r>
              <a:rPr lang="tr-TR" dirty="0" smtClean="0"/>
              <a:t> </a:t>
            </a:r>
            <a:r>
              <a:rPr lang="en-US" dirty="0"/>
              <a:t>O(b</a:t>
            </a:r>
            <a:r>
              <a:rPr lang="tr-TR" baseline="30000" dirty="0"/>
              <a:t>m</a:t>
            </a:r>
            <a:r>
              <a:rPr lang="el-GR" dirty="0" smtClean="0"/>
              <a:t>)</a:t>
            </a:r>
            <a:endParaRPr lang="tr-TR" dirty="0" smtClean="0"/>
          </a:p>
          <a:p>
            <a:pPr lvl="1"/>
            <a:r>
              <a:rPr lang="tr-TR" dirty="0"/>
              <a:t>Değerleri karşılaştırmak için bütün düğümleri bellekte </a:t>
            </a:r>
            <a:r>
              <a:rPr lang="tr-TR" dirty="0" smtClean="0"/>
              <a:t>tutar</a:t>
            </a:r>
          </a:p>
          <a:p>
            <a:r>
              <a:rPr lang="en-US" u="sng" dirty="0" smtClean="0"/>
              <a:t>Optimality:</a:t>
            </a:r>
            <a:r>
              <a:rPr lang="tr-TR" dirty="0" smtClean="0"/>
              <a:t> Hayır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b</a:t>
            </a:r>
            <a:r>
              <a:rPr lang="tr-TR" sz="2800" dirty="0" smtClean="0"/>
              <a:t>:</a:t>
            </a:r>
            <a:r>
              <a:rPr lang="en-US" sz="2800" dirty="0" smtClean="0"/>
              <a:t> </a:t>
            </a:r>
            <a:r>
              <a:rPr lang="tr-TR" sz="2800" dirty="0"/>
              <a:t>dallanma faktörü</a:t>
            </a:r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tr-TR" sz="2800" dirty="0" smtClean="0"/>
              <a:t>m: arama ağacının </a:t>
            </a:r>
            <a:r>
              <a:rPr lang="tr-TR" sz="2800" dirty="0" err="1" smtClean="0"/>
              <a:t>max</a:t>
            </a:r>
            <a:r>
              <a:rPr lang="tr-TR" sz="2800" dirty="0" smtClean="0"/>
              <a:t> derinliği</a:t>
            </a:r>
            <a:endParaRPr lang="tr-TR" sz="28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84168" y="260648"/>
            <a:ext cx="2811439" cy="2196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3602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A* Arama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Ana Fikir</a:t>
            </a:r>
            <a:r>
              <a:rPr lang="tr-TR" dirty="0"/>
              <a:t>: </a:t>
            </a:r>
            <a:r>
              <a:rPr lang="tr-TR" dirty="0" smtClean="0"/>
              <a:t>Masraflı </a:t>
            </a:r>
            <a:r>
              <a:rPr lang="tr-TR" dirty="0"/>
              <a:t>olan yolları </a:t>
            </a:r>
            <a:r>
              <a:rPr lang="tr-TR" dirty="0" smtClean="0"/>
              <a:t>ilerletmekten </a:t>
            </a:r>
            <a:r>
              <a:rPr lang="tr-TR" dirty="0"/>
              <a:t>kaçın</a:t>
            </a:r>
          </a:p>
          <a:p>
            <a:endParaRPr lang="tr-TR" dirty="0"/>
          </a:p>
          <a:p>
            <a:r>
              <a:rPr lang="tr-TR" dirty="0" smtClean="0"/>
              <a:t>Değerlendirme </a:t>
            </a:r>
            <a:r>
              <a:rPr lang="tr-TR" dirty="0"/>
              <a:t>fonksiyonu: f(n) = g(n) + </a:t>
            </a:r>
            <a:r>
              <a:rPr lang="tr-TR" dirty="0" smtClean="0"/>
              <a:t>h(n</a:t>
            </a:r>
            <a:r>
              <a:rPr lang="tr-TR" dirty="0"/>
              <a:t>)</a:t>
            </a:r>
          </a:p>
          <a:p>
            <a:pPr lvl="1"/>
            <a:r>
              <a:rPr lang="tr-TR" dirty="0" smtClean="0"/>
              <a:t>g(n</a:t>
            </a:r>
            <a:r>
              <a:rPr lang="tr-TR" dirty="0"/>
              <a:t>) </a:t>
            </a:r>
            <a:r>
              <a:rPr lang="tr-TR" dirty="0" smtClean="0"/>
              <a:t>: </a:t>
            </a:r>
            <a:r>
              <a:rPr lang="tr-TR" dirty="0" err="1" smtClean="0"/>
              <a:t>n’e</a:t>
            </a:r>
            <a:r>
              <a:rPr lang="tr-TR" dirty="0" smtClean="0"/>
              <a:t> </a:t>
            </a:r>
            <a:r>
              <a:rPr lang="tr-TR" dirty="0"/>
              <a:t>ulaşmak için şimdiye kadarki maliyet</a:t>
            </a:r>
          </a:p>
          <a:p>
            <a:pPr lvl="1"/>
            <a:r>
              <a:rPr lang="tr-TR" dirty="0" smtClean="0"/>
              <a:t>h(n</a:t>
            </a:r>
            <a:r>
              <a:rPr lang="tr-TR" dirty="0"/>
              <a:t>) </a:t>
            </a:r>
            <a:r>
              <a:rPr lang="tr-TR" dirty="0" smtClean="0"/>
              <a:t>: n’den </a:t>
            </a:r>
            <a:r>
              <a:rPr lang="tr-TR" dirty="0"/>
              <a:t>hedefe </a:t>
            </a:r>
            <a:r>
              <a:rPr lang="tr-TR" dirty="0" smtClean="0"/>
              <a:t>olan tahmini maliyet</a:t>
            </a:r>
            <a:endParaRPr lang="tr-TR" dirty="0"/>
          </a:p>
          <a:p>
            <a:pPr lvl="1"/>
            <a:r>
              <a:rPr lang="tr-TR" dirty="0" smtClean="0"/>
              <a:t>f(n</a:t>
            </a:r>
            <a:r>
              <a:rPr lang="tr-TR" dirty="0"/>
              <a:t>) </a:t>
            </a:r>
            <a:r>
              <a:rPr lang="tr-TR" dirty="0" smtClean="0"/>
              <a:t>: n’den </a:t>
            </a:r>
            <a:r>
              <a:rPr lang="tr-TR" dirty="0"/>
              <a:t>hedefe olan yolun </a:t>
            </a:r>
            <a:r>
              <a:rPr lang="tr-TR" dirty="0" smtClean="0"/>
              <a:t>tahmini </a:t>
            </a:r>
            <a:r>
              <a:rPr lang="tr-TR" dirty="0"/>
              <a:t>toplam maliyeti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Teorem: A* arama optimaldir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13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42255586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 </a:t>
            </a:r>
            <a:r>
              <a:rPr lang="tr-TR" dirty="0" err="1" smtClean="0"/>
              <a:t>Arad’dan</a:t>
            </a:r>
            <a:r>
              <a:rPr lang="tr-TR" dirty="0" smtClean="0"/>
              <a:t> Bükreş’e ulaşmak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14</a:t>
            </a:fld>
            <a:endParaRPr kumimoji="0"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612354"/>
            <a:ext cx="892492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12784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A* </a:t>
            </a:r>
            <a:r>
              <a:rPr lang="tr-TR" dirty="0"/>
              <a:t>Çözümü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15</a:t>
            </a:fld>
            <a:endParaRPr kumimoji="0" lang="tr-TR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19337"/>
            <a:ext cx="8115300" cy="332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6168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A* </a:t>
            </a:r>
            <a:r>
              <a:rPr lang="tr-TR" dirty="0"/>
              <a:t>Çözümü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16</a:t>
            </a:fld>
            <a:endParaRPr kumimoji="0" lang="tr-TR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19337"/>
            <a:ext cx="8115300" cy="332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877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A* </a:t>
            </a:r>
            <a:r>
              <a:rPr lang="tr-TR" dirty="0"/>
              <a:t>Çözümü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17</a:t>
            </a:fld>
            <a:endParaRPr kumimoji="0" lang="tr-TR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19337"/>
            <a:ext cx="8115300" cy="332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877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A* </a:t>
            </a:r>
            <a:r>
              <a:rPr lang="tr-TR" dirty="0"/>
              <a:t>Çözümü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18</a:t>
            </a:fld>
            <a:endParaRPr kumimoji="0" lang="tr-T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16246"/>
            <a:ext cx="8115300" cy="332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877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A* </a:t>
            </a:r>
            <a:r>
              <a:rPr lang="tr-TR" dirty="0"/>
              <a:t>Çözümü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19</a:t>
            </a:fld>
            <a:endParaRPr kumimoji="0" lang="tr-TR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19337"/>
            <a:ext cx="8115300" cy="332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877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Hatırlatma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Bilgisiz Arama Yöntemleri</a:t>
            </a:r>
          </a:p>
          <a:p>
            <a:pPr lvl="1"/>
            <a:r>
              <a:rPr lang="tr-TR" dirty="0" smtClean="0"/>
              <a:t>Genişlik-öncelikli </a:t>
            </a:r>
            <a:r>
              <a:rPr lang="tr-TR" dirty="0"/>
              <a:t>(Breadth-first)</a:t>
            </a:r>
          </a:p>
          <a:p>
            <a:pPr lvl="1"/>
            <a:r>
              <a:rPr lang="tr-TR" dirty="0" smtClean="0"/>
              <a:t>Eşit-maliyetli </a:t>
            </a:r>
            <a:r>
              <a:rPr lang="tr-TR" dirty="0"/>
              <a:t>(Uniform-cost)</a:t>
            </a:r>
          </a:p>
          <a:p>
            <a:pPr lvl="1"/>
            <a:r>
              <a:rPr lang="tr-TR" dirty="0" smtClean="0"/>
              <a:t>Derinlik-öncelikli </a:t>
            </a:r>
            <a:r>
              <a:rPr lang="tr-TR" dirty="0"/>
              <a:t>(Depth-first)</a:t>
            </a:r>
          </a:p>
          <a:p>
            <a:pPr lvl="1"/>
            <a:r>
              <a:rPr lang="tr-TR" dirty="0"/>
              <a:t>Derinlik-sınırlı (Depth-limited)</a:t>
            </a:r>
          </a:p>
          <a:p>
            <a:pPr lvl="1"/>
            <a:r>
              <a:rPr lang="tr-TR" dirty="0" smtClean="0"/>
              <a:t>Yinelemeli Derinleşen (Iterative </a:t>
            </a:r>
            <a:r>
              <a:rPr lang="tr-TR" dirty="0"/>
              <a:t>deepening)</a:t>
            </a:r>
          </a:p>
          <a:p>
            <a:pPr lvl="1"/>
            <a:r>
              <a:rPr lang="tr-TR" dirty="0"/>
              <a:t>İki Yönlü (Bi-directional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</a:t>
            </a:fld>
            <a:endParaRPr kumimoji="0" lang="tr-TR" dirty="0"/>
          </a:p>
        </p:txBody>
      </p:sp>
    </p:spTree>
    <p:extLst>
      <p:ext uri="{BB962C8B-B14F-4D97-AF65-F5344CB8AC3E}">
        <p14:creationId xmlns:p14="http://schemas.microsoft.com/office/powerpoint/2010/main" val="37967615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A* </a:t>
            </a:r>
            <a:r>
              <a:rPr lang="tr-TR" dirty="0"/>
              <a:t>Çözümü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20</a:t>
            </a:fld>
            <a:endParaRPr kumimoji="0" lang="tr-TR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19337"/>
            <a:ext cx="8115300" cy="332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4877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ayt Numarası Yer Tutucusu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B4970-8569-4A91-AE6B-D9F78394612D}" type="slidenum">
              <a:rPr lang="en-US"/>
              <a:pPr/>
              <a:t>21</a:t>
            </a:fld>
            <a:endParaRPr lang="en-US"/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Örnek</a:t>
            </a:r>
            <a:r>
              <a:rPr lang="tr-TR" dirty="0" smtClean="0"/>
              <a:t>-2</a:t>
            </a:r>
            <a:endParaRPr lang="tr-TR" dirty="0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2800" dirty="0"/>
          </a:p>
          <a:p>
            <a:endParaRPr lang="tr-TR" sz="2800" dirty="0"/>
          </a:p>
          <a:p>
            <a:pPr marL="0" indent="0">
              <a:buNone/>
            </a:pPr>
            <a:endParaRPr lang="tr-TR" sz="2800" dirty="0" smtClean="0"/>
          </a:p>
          <a:p>
            <a:pPr marL="0" indent="0">
              <a:buNone/>
            </a:pPr>
            <a:endParaRPr lang="tr-TR" sz="2800" dirty="0"/>
          </a:p>
          <a:p>
            <a:r>
              <a:rPr lang="tr-TR" sz="2800" dirty="0"/>
              <a:t>h(T)= T’ den G’ ye düz yol uzaklığı</a:t>
            </a:r>
          </a:p>
        </p:txBody>
      </p:sp>
      <p:grpSp>
        <p:nvGrpSpPr>
          <p:cNvPr id="290902" name="Group 86"/>
          <p:cNvGrpSpPr>
            <a:grpSpLocks/>
          </p:cNvGrpSpPr>
          <p:nvPr/>
        </p:nvGrpSpPr>
        <p:grpSpPr bwMode="auto">
          <a:xfrm rot="5400000">
            <a:off x="3390900" y="-800100"/>
            <a:ext cx="2057400" cy="6248400"/>
            <a:chOff x="1055" y="191"/>
            <a:chExt cx="1296" cy="3936"/>
          </a:xfrm>
        </p:grpSpPr>
        <p:sp>
          <p:nvSpPr>
            <p:cNvPr id="290903" name="Rectangle 87"/>
            <p:cNvSpPr>
              <a:spLocks noChangeArrowheads="1"/>
            </p:cNvSpPr>
            <p:nvPr/>
          </p:nvSpPr>
          <p:spPr bwMode="auto">
            <a:xfrm rot="-5400000">
              <a:off x="-236" y="1530"/>
              <a:ext cx="3936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90904" name="Oval 88"/>
            <p:cNvSpPr>
              <a:spLocks noChangeArrowheads="1"/>
            </p:cNvSpPr>
            <p:nvPr/>
          </p:nvSpPr>
          <p:spPr bwMode="auto">
            <a:xfrm rot="-5400000">
              <a:off x="1179" y="3093"/>
              <a:ext cx="219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0905" name="Oval 89"/>
            <p:cNvSpPr>
              <a:spLocks noChangeArrowheads="1"/>
            </p:cNvSpPr>
            <p:nvPr/>
          </p:nvSpPr>
          <p:spPr bwMode="auto">
            <a:xfrm rot="-5400000">
              <a:off x="1550" y="3653"/>
              <a:ext cx="218" cy="176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sz="280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90906" name="Oval 90"/>
            <p:cNvSpPr>
              <a:spLocks noChangeArrowheads="1"/>
            </p:cNvSpPr>
            <p:nvPr/>
          </p:nvSpPr>
          <p:spPr bwMode="auto">
            <a:xfrm rot="-5400000">
              <a:off x="1954" y="2875"/>
              <a:ext cx="218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sp>
          <p:nvSpPr>
            <p:cNvPr id="290907" name="Oval 91"/>
            <p:cNvSpPr>
              <a:spLocks noChangeArrowheads="1"/>
            </p:cNvSpPr>
            <p:nvPr/>
          </p:nvSpPr>
          <p:spPr bwMode="auto">
            <a:xfrm rot="-5400000">
              <a:off x="1953" y="2306"/>
              <a:ext cx="219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sp>
          <p:nvSpPr>
            <p:cNvPr id="290908" name="Oval 92"/>
            <p:cNvSpPr>
              <a:spLocks noChangeArrowheads="1"/>
            </p:cNvSpPr>
            <p:nvPr/>
          </p:nvSpPr>
          <p:spPr bwMode="auto">
            <a:xfrm rot="-5400000">
              <a:off x="1179" y="1169"/>
              <a:ext cx="219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0909" name="Oval 93"/>
            <p:cNvSpPr>
              <a:spLocks noChangeArrowheads="1"/>
            </p:cNvSpPr>
            <p:nvPr/>
          </p:nvSpPr>
          <p:spPr bwMode="auto">
            <a:xfrm rot="-5400000">
              <a:off x="1953" y="1213"/>
              <a:ext cx="219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0910" name="Oval 94"/>
            <p:cNvSpPr>
              <a:spLocks noChangeArrowheads="1"/>
            </p:cNvSpPr>
            <p:nvPr/>
          </p:nvSpPr>
          <p:spPr bwMode="auto">
            <a:xfrm rot="-5400000">
              <a:off x="1180" y="2088"/>
              <a:ext cx="218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0911" name="Oval 95"/>
            <p:cNvSpPr>
              <a:spLocks noChangeArrowheads="1"/>
            </p:cNvSpPr>
            <p:nvPr/>
          </p:nvSpPr>
          <p:spPr bwMode="auto">
            <a:xfrm rot="-5400000">
              <a:off x="1671" y="557"/>
              <a:ext cx="219" cy="176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G</a:t>
              </a:r>
            </a:p>
          </p:txBody>
        </p:sp>
        <p:cxnSp>
          <p:nvCxnSpPr>
            <p:cNvPr id="290912" name="AutoShape 96"/>
            <p:cNvCxnSpPr>
              <a:cxnSpLocks noChangeShapeType="1"/>
              <a:stCxn id="290905" idx="5"/>
              <a:endCxn id="290906" idx="2"/>
            </p:cNvCxnSpPr>
            <p:nvPr/>
          </p:nvCxnSpPr>
          <p:spPr bwMode="auto">
            <a:xfrm flipV="1">
              <a:off x="1730" y="3080"/>
              <a:ext cx="332" cy="5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0913" name="AutoShape 97"/>
            <p:cNvCxnSpPr>
              <a:cxnSpLocks noChangeShapeType="1"/>
              <a:stCxn id="290905" idx="7"/>
              <a:endCxn id="290904" idx="2"/>
            </p:cNvCxnSpPr>
            <p:nvPr/>
          </p:nvCxnSpPr>
          <p:spPr bwMode="auto">
            <a:xfrm flipH="1" flipV="1">
              <a:off x="1289" y="3299"/>
              <a:ext cx="298" cy="36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0914" name="AutoShape 98"/>
            <p:cNvCxnSpPr>
              <a:cxnSpLocks noChangeShapeType="1"/>
              <a:stCxn id="290906" idx="6"/>
              <a:endCxn id="290907" idx="2"/>
            </p:cNvCxnSpPr>
            <p:nvPr/>
          </p:nvCxnSpPr>
          <p:spPr bwMode="auto">
            <a:xfrm flipV="1">
              <a:off x="2062" y="2512"/>
              <a:ext cx="1" cy="3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0915" name="AutoShape 99"/>
            <p:cNvCxnSpPr>
              <a:cxnSpLocks noChangeShapeType="1"/>
              <a:stCxn id="290904" idx="6"/>
              <a:endCxn id="290910" idx="2"/>
            </p:cNvCxnSpPr>
            <p:nvPr/>
          </p:nvCxnSpPr>
          <p:spPr bwMode="auto">
            <a:xfrm flipH="1" flipV="1">
              <a:off x="1288" y="2293"/>
              <a:ext cx="1" cy="76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0916" name="AutoShape 100"/>
            <p:cNvCxnSpPr>
              <a:cxnSpLocks noChangeShapeType="1"/>
              <a:stCxn id="290910" idx="6"/>
              <a:endCxn id="290908" idx="2"/>
            </p:cNvCxnSpPr>
            <p:nvPr/>
          </p:nvCxnSpPr>
          <p:spPr bwMode="auto">
            <a:xfrm flipV="1">
              <a:off x="1288" y="1375"/>
              <a:ext cx="1" cy="6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0917" name="AutoShape 101"/>
            <p:cNvCxnSpPr>
              <a:cxnSpLocks noChangeShapeType="1"/>
              <a:stCxn id="290907" idx="6"/>
              <a:endCxn id="290909" idx="2"/>
            </p:cNvCxnSpPr>
            <p:nvPr/>
          </p:nvCxnSpPr>
          <p:spPr bwMode="auto">
            <a:xfrm flipV="1">
              <a:off x="2063" y="1419"/>
              <a:ext cx="0" cy="85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0918" name="AutoShape 102"/>
            <p:cNvCxnSpPr>
              <a:cxnSpLocks noChangeShapeType="1"/>
              <a:stCxn id="290909" idx="6"/>
              <a:endCxn id="290911" idx="3"/>
            </p:cNvCxnSpPr>
            <p:nvPr/>
          </p:nvCxnSpPr>
          <p:spPr bwMode="auto">
            <a:xfrm flipH="1" flipV="1">
              <a:off x="1853" y="722"/>
              <a:ext cx="210" cy="4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0919" name="AutoShape 103"/>
            <p:cNvCxnSpPr>
              <a:cxnSpLocks noChangeShapeType="1"/>
              <a:stCxn id="290906" idx="0"/>
              <a:endCxn id="290904" idx="4"/>
            </p:cNvCxnSpPr>
            <p:nvPr/>
          </p:nvCxnSpPr>
          <p:spPr bwMode="auto">
            <a:xfrm flipH="1">
              <a:off x="1386" y="2962"/>
              <a:ext cx="579" cy="2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0920" name="AutoShape 104"/>
            <p:cNvCxnSpPr>
              <a:cxnSpLocks noChangeShapeType="1"/>
              <a:stCxn id="290907" idx="0"/>
              <a:endCxn id="290910" idx="4"/>
            </p:cNvCxnSpPr>
            <p:nvPr/>
          </p:nvCxnSpPr>
          <p:spPr bwMode="auto">
            <a:xfrm flipH="1" flipV="1">
              <a:off x="1385" y="2175"/>
              <a:ext cx="581" cy="2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0921" name="Text Box 105"/>
            <p:cNvSpPr txBox="1">
              <a:spLocks noChangeArrowheads="1"/>
            </p:cNvSpPr>
            <p:nvPr/>
          </p:nvSpPr>
          <p:spPr bwMode="auto">
            <a:xfrm rot="-5400000">
              <a:off x="1573" y="3587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290922" name="Text Box 106"/>
            <p:cNvSpPr txBox="1">
              <a:spLocks noChangeArrowheads="1"/>
            </p:cNvSpPr>
            <p:nvPr/>
          </p:nvSpPr>
          <p:spPr bwMode="auto">
            <a:xfrm rot="-5400000">
              <a:off x="1185" y="3032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290923" name="Text Box 107"/>
            <p:cNvSpPr txBox="1">
              <a:spLocks noChangeArrowheads="1"/>
            </p:cNvSpPr>
            <p:nvPr/>
          </p:nvSpPr>
          <p:spPr bwMode="auto">
            <a:xfrm rot="-5400000">
              <a:off x="1185" y="2026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290924" name="Text Box 108"/>
            <p:cNvSpPr txBox="1">
              <a:spLocks noChangeArrowheads="1"/>
            </p:cNvSpPr>
            <p:nvPr/>
          </p:nvSpPr>
          <p:spPr bwMode="auto">
            <a:xfrm rot="-5400000">
              <a:off x="1185" y="1108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C</a:t>
              </a:r>
            </a:p>
          </p:txBody>
        </p:sp>
        <p:sp>
          <p:nvSpPr>
            <p:cNvPr id="290925" name="Text Box 109"/>
            <p:cNvSpPr txBox="1">
              <a:spLocks noChangeArrowheads="1"/>
            </p:cNvSpPr>
            <p:nvPr/>
          </p:nvSpPr>
          <p:spPr bwMode="auto">
            <a:xfrm rot="-5400000">
              <a:off x="1962" y="116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F</a:t>
              </a:r>
            </a:p>
          </p:txBody>
        </p:sp>
        <p:sp>
          <p:nvSpPr>
            <p:cNvPr id="290926" name="Text Box 110"/>
            <p:cNvSpPr txBox="1">
              <a:spLocks noChangeArrowheads="1"/>
            </p:cNvSpPr>
            <p:nvPr/>
          </p:nvSpPr>
          <p:spPr bwMode="auto">
            <a:xfrm rot="-5400000">
              <a:off x="1087" y="251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90927" name="Text Box 111"/>
            <p:cNvSpPr txBox="1">
              <a:spLocks noChangeArrowheads="1"/>
            </p:cNvSpPr>
            <p:nvPr/>
          </p:nvSpPr>
          <p:spPr bwMode="auto">
            <a:xfrm rot="-5400000">
              <a:off x="1866" y="330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90928" name="Text Box 112"/>
            <p:cNvSpPr txBox="1">
              <a:spLocks noChangeArrowheads="1"/>
            </p:cNvSpPr>
            <p:nvPr/>
          </p:nvSpPr>
          <p:spPr bwMode="auto">
            <a:xfrm rot="-5400000">
              <a:off x="2047" y="171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90929" name="Text Box 113"/>
            <p:cNvSpPr txBox="1">
              <a:spLocks noChangeArrowheads="1"/>
            </p:cNvSpPr>
            <p:nvPr/>
          </p:nvSpPr>
          <p:spPr bwMode="auto">
            <a:xfrm rot="-5400000">
              <a:off x="1082" y="159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90930" name="Text Box 114"/>
            <p:cNvSpPr txBox="1">
              <a:spLocks noChangeArrowheads="1"/>
            </p:cNvSpPr>
            <p:nvPr/>
          </p:nvSpPr>
          <p:spPr bwMode="auto">
            <a:xfrm rot="-5400000">
              <a:off x="1274" y="339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</a:p>
          </p:txBody>
        </p:sp>
        <p:sp>
          <p:nvSpPr>
            <p:cNvPr id="290931" name="Text Box 115"/>
            <p:cNvSpPr txBox="1">
              <a:spLocks noChangeArrowheads="1"/>
            </p:cNvSpPr>
            <p:nvPr/>
          </p:nvSpPr>
          <p:spPr bwMode="auto">
            <a:xfrm rot="-5400000">
              <a:off x="1925" y="70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</a:p>
          </p:txBody>
        </p:sp>
        <p:sp>
          <p:nvSpPr>
            <p:cNvPr id="290932" name="Text Box 116"/>
            <p:cNvSpPr txBox="1">
              <a:spLocks noChangeArrowheads="1"/>
            </p:cNvSpPr>
            <p:nvPr/>
          </p:nvSpPr>
          <p:spPr bwMode="auto">
            <a:xfrm rot="-5400000">
              <a:off x="2042" y="251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</a:t>
              </a:r>
            </a:p>
          </p:txBody>
        </p:sp>
        <p:sp>
          <p:nvSpPr>
            <p:cNvPr id="290933" name="Text Box 117"/>
            <p:cNvSpPr txBox="1">
              <a:spLocks noChangeArrowheads="1"/>
            </p:cNvSpPr>
            <p:nvPr/>
          </p:nvSpPr>
          <p:spPr bwMode="auto">
            <a:xfrm rot="-5400000">
              <a:off x="1526" y="286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290934" name="Text Box 118"/>
            <p:cNvSpPr txBox="1">
              <a:spLocks noChangeArrowheads="1"/>
            </p:cNvSpPr>
            <p:nvPr/>
          </p:nvSpPr>
          <p:spPr bwMode="auto">
            <a:xfrm rot="-5400000">
              <a:off x="1562" y="204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</p:grpSp>
      <p:grpSp>
        <p:nvGrpSpPr>
          <p:cNvPr id="290935" name="Group 119"/>
          <p:cNvGrpSpPr>
            <a:grpSpLocks/>
          </p:cNvGrpSpPr>
          <p:nvPr/>
        </p:nvGrpSpPr>
        <p:grpSpPr bwMode="auto">
          <a:xfrm>
            <a:off x="1295400" y="4114800"/>
            <a:ext cx="6248400" cy="2009775"/>
            <a:chOff x="863" y="2736"/>
            <a:chExt cx="3936" cy="1266"/>
          </a:xfrm>
        </p:grpSpPr>
        <p:sp>
          <p:nvSpPr>
            <p:cNvPr id="290936" name="Rectangle 120"/>
            <p:cNvSpPr>
              <a:spLocks noChangeArrowheads="1"/>
            </p:cNvSpPr>
            <p:nvPr/>
          </p:nvSpPr>
          <p:spPr bwMode="auto">
            <a:xfrm>
              <a:off x="863" y="2754"/>
              <a:ext cx="3936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90937" name="Oval 121"/>
            <p:cNvSpPr>
              <a:spLocks noChangeArrowheads="1"/>
            </p:cNvSpPr>
            <p:nvPr/>
          </p:nvSpPr>
          <p:spPr bwMode="auto">
            <a:xfrm>
              <a:off x="1694" y="2847"/>
              <a:ext cx="219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0938" name="Oval 122"/>
            <p:cNvSpPr>
              <a:spLocks noChangeArrowheads="1"/>
            </p:cNvSpPr>
            <p:nvPr/>
          </p:nvSpPr>
          <p:spPr bwMode="auto">
            <a:xfrm>
              <a:off x="1135" y="3217"/>
              <a:ext cx="218" cy="176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sz="280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90939" name="Oval 123"/>
            <p:cNvSpPr>
              <a:spLocks noChangeArrowheads="1"/>
            </p:cNvSpPr>
            <p:nvPr/>
          </p:nvSpPr>
          <p:spPr bwMode="auto">
            <a:xfrm>
              <a:off x="1913" y="3621"/>
              <a:ext cx="218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sp>
          <p:nvSpPr>
            <p:cNvPr id="290940" name="Oval 124"/>
            <p:cNvSpPr>
              <a:spLocks noChangeArrowheads="1"/>
            </p:cNvSpPr>
            <p:nvPr/>
          </p:nvSpPr>
          <p:spPr bwMode="auto">
            <a:xfrm>
              <a:off x="2481" y="3621"/>
              <a:ext cx="219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sp>
          <p:nvSpPr>
            <p:cNvPr id="290941" name="Oval 125"/>
            <p:cNvSpPr>
              <a:spLocks noChangeArrowheads="1"/>
            </p:cNvSpPr>
            <p:nvPr/>
          </p:nvSpPr>
          <p:spPr bwMode="auto">
            <a:xfrm>
              <a:off x="3618" y="2847"/>
              <a:ext cx="219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0942" name="Oval 126"/>
            <p:cNvSpPr>
              <a:spLocks noChangeArrowheads="1"/>
            </p:cNvSpPr>
            <p:nvPr/>
          </p:nvSpPr>
          <p:spPr bwMode="auto">
            <a:xfrm>
              <a:off x="3574" y="3621"/>
              <a:ext cx="219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0943" name="Oval 127"/>
            <p:cNvSpPr>
              <a:spLocks noChangeArrowheads="1"/>
            </p:cNvSpPr>
            <p:nvPr/>
          </p:nvSpPr>
          <p:spPr bwMode="auto">
            <a:xfrm>
              <a:off x="2700" y="2847"/>
              <a:ext cx="218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0944" name="Oval 128"/>
            <p:cNvSpPr>
              <a:spLocks noChangeArrowheads="1"/>
            </p:cNvSpPr>
            <p:nvPr/>
          </p:nvSpPr>
          <p:spPr bwMode="auto">
            <a:xfrm>
              <a:off x="4230" y="3339"/>
              <a:ext cx="219" cy="176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G</a:t>
              </a:r>
            </a:p>
          </p:txBody>
        </p:sp>
        <p:sp>
          <p:nvSpPr>
            <p:cNvPr id="290945" name="Text Box 129"/>
            <p:cNvSpPr txBox="1">
              <a:spLocks noChangeArrowheads="1"/>
            </p:cNvSpPr>
            <p:nvPr/>
          </p:nvSpPr>
          <p:spPr bwMode="auto">
            <a:xfrm>
              <a:off x="1143" y="318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290946" name="Text Box 130"/>
            <p:cNvSpPr txBox="1">
              <a:spLocks noChangeArrowheads="1"/>
            </p:cNvSpPr>
            <p:nvPr/>
          </p:nvSpPr>
          <p:spPr bwMode="auto">
            <a:xfrm>
              <a:off x="1694" y="2802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290947" name="Text Box 131"/>
            <p:cNvSpPr txBox="1">
              <a:spLocks noChangeArrowheads="1"/>
            </p:cNvSpPr>
            <p:nvPr/>
          </p:nvSpPr>
          <p:spPr bwMode="auto">
            <a:xfrm>
              <a:off x="2700" y="2802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290948" name="Text Box 132"/>
            <p:cNvSpPr txBox="1">
              <a:spLocks noChangeArrowheads="1"/>
            </p:cNvSpPr>
            <p:nvPr/>
          </p:nvSpPr>
          <p:spPr bwMode="auto">
            <a:xfrm>
              <a:off x="3618" y="2802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C</a:t>
              </a:r>
            </a:p>
          </p:txBody>
        </p:sp>
        <p:sp>
          <p:nvSpPr>
            <p:cNvPr id="290949" name="Text Box 133"/>
            <p:cNvSpPr txBox="1">
              <a:spLocks noChangeArrowheads="1"/>
            </p:cNvSpPr>
            <p:nvPr/>
          </p:nvSpPr>
          <p:spPr bwMode="auto">
            <a:xfrm>
              <a:off x="3574" y="357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F</a:t>
              </a:r>
            </a:p>
          </p:txBody>
        </p:sp>
        <p:cxnSp>
          <p:nvCxnSpPr>
            <p:cNvPr id="290950" name="AutoShape 134"/>
            <p:cNvCxnSpPr>
              <a:cxnSpLocks noChangeShapeType="1"/>
              <a:stCxn id="290948" idx="3"/>
              <a:endCxn id="290944" idx="0"/>
            </p:cNvCxnSpPr>
            <p:nvPr/>
          </p:nvCxnSpPr>
          <p:spPr bwMode="auto">
            <a:xfrm>
              <a:off x="3848" y="2946"/>
              <a:ext cx="492" cy="384"/>
            </a:xfrm>
            <a:prstGeom prst="straightConnector1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0951" name="AutoShape 135"/>
            <p:cNvCxnSpPr>
              <a:cxnSpLocks noChangeShapeType="1"/>
              <a:stCxn id="290947" idx="3"/>
              <a:endCxn id="290944" idx="1"/>
            </p:cNvCxnSpPr>
            <p:nvPr/>
          </p:nvCxnSpPr>
          <p:spPr bwMode="auto">
            <a:xfrm>
              <a:off x="2930" y="2946"/>
              <a:ext cx="1332" cy="410"/>
            </a:xfrm>
            <a:prstGeom prst="straightConnector1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0952" name="AutoShape 136"/>
            <p:cNvCxnSpPr>
              <a:cxnSpLocks noChangeShapeType="1"/>
              <a:stCxn id="290946" idx="3"/>
              <a:endCxn id="290944" idx="1"/>
            </p:cNvCxnSpPr>
            <p:nvPr/>
          </p:nvCxnSpPr>
          <p:spPr bwMode="auto">
            <a:xfrm>
              <a:off x="1924" y="2946"/>
              <a:ext cx="2338" cy="410"/>
            </a:xfrm>
            <a:prstGeom prst="straightConnector1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0953" name="AutoShape 137"/>
            <p:cNvCxnSpPr>
              <a:cxnSpLocks noChangeShapeType="1"/>
              <a:stCxn id="290945" idx="3"/>
              <a:endCxn id="290944" idx="2"/>
            </p:cNvCxnSpPr>
            <p:nvPr/>
          </p:nvCxnSpPr>
          <p:spPr bwMode="auto">
            <a:xfrm>
              <a:off x="1364" y="3330"/>
              <a:ext cx="2857" cy="97"/>
            </a:xfrm>
            <a:prstGeom prst="straightConnector1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0954" name="AutoShape 138"/>
            <p:cNvCxnSpPr>
              <a:cxnSpLocks noChangeShapeType="1"/>
              <a:stCxn id="290949" idx="3"/>
              <a:endCxn id="290944" idx="4"/>
            </p:cNvCxnSpPr>
            <p:nvPr/>
          </p:nvCxnSpPr>
          <p:spPr bwMode="auto">
            <a:xfrm flipV="1">
              <a:off x="3786" y="3524"/>
              <a:ext cx="554" cy="190"/>
            </a:xfrm>
            <a:prstGeom prst="straightConnector1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0955" name="AutoShape 139"/>
            <p:cNvCxnSpPr>
              <a:cxnSpLocks noChangeShapeType="1"/>
              <a:stCxn id="290940" idx="7"/>
              <a:endCxn id="290944" idx="3"/>
            </p:cNvCxnSpPr>
            <p:nvPr/>
          </p:nvCxnSpPr>
          <p:spPr bwMode="auto">
            <a:xfrm flipV="1">
              <a:off x="2668" y="3498"/>
              <a:ext cx="1594" cy="140"/>
            </a:xfrm>
            <a:prstGeom prst="straightConnector1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0956" name="AutoShape 140"/>
            <p:cNvCxnSpPr>
              <a:cxnSpLocks noChangeShapeType="1"/>
              <a:stCxn id="290939" idx="7"/>
              <a:endCxn id="290944" idx="2"/>
            </p:cNvCxnSpPr>
            <p:nvPr/>
          </p:nvCxnSpPr>
          <p:spPr bwMode="auto">
            <a:xfrm flipV="1">
              <a:off x="2099" y="3427"/>
              <a:ext cx="2122" cy="211"/>
            </a:xfrm>
            <a:prstGeom prst="straightConnector1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0957" name="Text Box 141"/>
            <p:cNvSpPr txBox="1">
              <a:spLocks noChangeArrowheads="1"/>
            </p:cNvSpPr>
            <p:nvPr/>
          </p:nvSpPr>
          <p:spPr bwMode="auto">
            <a:xfrm>
              <a:off x="3840" y="280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  <a:endParaRPr lang="en-US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90958" name="Text Box 142"/>
            <p:cNvSpPr txBox="1">
              <a:spLocks noChangeArrowheads="1"/>
            </p:cNvSpPr>
            <p:nvPr/>
          </p:nvSpPr>
          <p:spPr bwMode="auto">
            <a:xfrm>
              <a:off x="2976" y="2755"/>
              <a:ext cx="3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6.7</a:t>
              </a:r>
            </a:p>
          </p:txBody>
        </p:sp>
        <p:sp>
          <p:nvSpPr>
            <p:cNvPr id="290959" name="Text Box 143"/>
            <p:cNvSpPr txBox="1">
              <a:spLocks noChangeArrowheads="1"/>
            </p:cNvSpPr>
            <p:nvPr/>
          </p:nvSpPr>
          <p:spPr bwMode="auto">
            <a:xfrm>
              <a:off x="1958" y="2736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10.4</a:t>
              </a:r>
            </a:p>
          </p:txBody>
        </p:sp>
        <p:sp>
          <p:nvSpPr>
            <p:cNvPr id="290960" name="Text Box 144"/>
            <p:cNvSpPr txBox="1">
              <a:spLocks noChangeArrowheads="1"/>
            </p:cNvSpPr>
            <p:nvPr/>
          </p:nvSpPr>
          <p:spPr bwMode="auto">
            <a:xfrm>
              <a:off x="1344" y="3091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11</a:t>
              </a:r>
            </a:p>
          </p:txBody>
        </p:sp>
        <p:sp>
          <p:nvSpPr>
            <p:cNvPr id="290961" name="Text Box 145"/>
            <p:cNvSpPr txBox="1">
              <a:spLocks noChangeArrowheads="1"/>
            </p:cNvSpPr>
            <p:nvPr/>
          </p:nvSpPr>
          <p:spPr bwMode="auto">
            <a:xfrm>
              <a:off x="2064" y="3379"/>
              <a:ext cx="3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8.9</a:t>
              </a:r>
            </a:p>
          </p:txBody>
        </p:sp>
        <p:sp>
          <p:nvSpPr>
            <p:cNvPr id="290962" name="Text Box 146"/>
            <p:cNvSpPr txBox="1">
              <a:spLocks noChangeArrowheads="1"/>
            </p:cNvSpPr>
            <p:nvPr/>
          </p:nvSpPr>
          <p:spPr bwMode="auto">
            <a:xfrm>
              <a:off x="2726" y="3571"/>
              <a:ext cx="3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6.9</a:t>
              </a:r>
            </a:p>
          </p:txBody>
        </p:sp>
        <p:sp>
          <p:nvSpPr>
            <p:cNvPr id="290963" name="Text Box 147"/>
            <p:cNvSpPr txBox="1">
              <a:spLocks noChangeArrowheads="1"/>
            </p:cNvSpPr>
            <p:nvPr/>
          </p:nvSpPr>
          <p:spPr bwMode="auto">
            <a:xfrm>
              <a:off x="3840" y="361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18210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ayt Numarası Yer Tutucusu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8422-52B7-426C-8B25-FD161C404CD4}" type="slidenum">
              <a:rPr lang="en-US"/>
              <a:pPr/>
              <a:t>22</a:t>
            </a:fld>
            <a:endParaRPr lang="en-US"/>
          </a:p>
        </p:txBody>
      </p:sp>
      <p:grpSp>
        <p:nvGrpSpPr>
          <p:cNvPr id="291844" name="Group 4"/>
          <p:cNvGrpSpPr>
            <a:grpSpLocks/>
          </p:cNvGrpSpPr>
          <p:nvPr/>
        </p:nvGrpSpPr>
        <p:grpSpPr bwMode="auto">
          <a:xfrm>
            <a:off x="658688" y="361528"/>
            <a:ext cx="8305800" cy="914400"/>
            <a:chOff x="240" y="336"/>
            <a:chExt cx="5232" cy="576"/>
          </a:xfrm>
        </p:grpSpPr>
        <p:sp>
          <p:nvSpPr>
            <p:cNvPr id="291845" name="Rectangle 5"/>
            <p:cNvSpPr>
              <a:spLocks noChangeArrowheads="1"/>
            </p:cNvSpPr>
            <p:nvPr/>
          </p:nvSpPr>
          <p:spPr bwMode="auto">
            <a:xfrm>
              <a:off x="240" y="336"/>
              <a:ext cx="5232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1846" name="Oval 6"/>
            <p:cNvSpPr>
              <a:spLocks noChangeArrowheads="1"/>
            </p:cNvSpPr>
            <p:nvPr/>
          </p:nvSpPr>
          <p:spPr bwMode="auto">
            <a:xfrm>
              <a:off x="2544" y="384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1847" name="Oval 7"/>
            <p:cNvSpPr>
              <a:spLocks noChangeArrowheads="1"/>
            </p:cNvSpPr>
            <p:nvPr/>
          </p:nvSpPr>
          <p:spPr bwMode="auto">
            <a:xfrm>
              <a:off x="1488" y="648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291848" name="Oval 8"/>
            <p:cNvSpPr>
              <a:spLocks noChangeArrowheads="1"/>
            </p:cNvSpPr>
            <p:nvPr/>
          </p:nvSpPr>
          <p:spPr bwMode="auto">
            <a:xfrm>
              <a:off x="3648" y="648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291849" name="AutoShape 9"/>
            <p:cNvCxnSpPr>
              <a:cxnSpLocks noChangeShapeType="1"/>
              <a:stCxn id="291846" idx="2"/>
              <a:endCxn id="291847" idx="7"/>
            </p:cNvCxnSpPr>
            <p:nvPr/>
          </p:nvCxnSpPr>
          <p:spPr bwMode="auto">
            <a:xfrm flipH="1">
              <a:off x="1693" y="480"/>
              <a:ext cx="845" cy="1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1850" name="AutoShape 10"/>
            <p:cNvCxnSpPr>
              <a:cxnSpLocks noChangeShapeType="1"/>
              <a:stCxn id="291846" idx="6"/>
              <a:endCxn id="291848" idx="1"/>
            </p:cNvCxnSpPr>
            <p:nvPr/>
          </p:nvCxnSpPr>
          <p:spPr bwMode="auto">
            <a:xfrm>
              <a:off x="2790" y="480"/>
              <a:ext cx="893" cy="1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1851" name="Text Box 11"/>
            <p:cNvSpPr txBox="1">
              <a:spLocks noChangeArrowheads="1"/>
            </p:cNvSpPr>
            <p:nvPr/>
          </p:nvSpPr>
          <p:spPr bwMode="auto">
            <a:xfrm>
              <a:off x="355" y="624"/>
              <a:ext cx="11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 + 10.4 = 13.4</a:t>
              </a:r>
              <a:endParaRPr 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91852" name="Text Box 12"/>
            <p:cNvSpPr txBox="1">
              <a:spLocks noChangeArrowheads="1"/>
            </p:cNvSpPr>
            <p:nvPr/>
          </p:nvSpPr>
          <p:spPr bwMode="auto">
            <a:xfrm>
              <a:off x="3840" y="624"/>
              <a:ext cx="11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 + 8.9 = 12.9</a:t>
              </a:r>
            </a:p>
          </p:txBody>
        </p:sp>
        <p:sp>
          <p:nvSpPr>
            <p:cNvPr id="291853" name="Text Box 13"/>
            <p:cNvSpPr txBox="1">
              <a:spLocks noChangeArrowheads="1"/>
            </p:cNvSpPr>
            <p:nvPr/>
          </p:nvSpPr>
          <p:spPr bwMode="auto">
            <a:xfrm>
              <a:off x="2572" y="355"/>
              <a:ext cx="21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S</a:t>
              </a:r>
              <a:endParaRPr 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291893" name="Group 53"/>
          <p:cNvGrpSpPr>
            <a:grpSpLocks/>
          </p:cNvGrpSpPr>
          <p:nvPr/>
        </p:nvGrpSpPr>
        <p:grpSpPr bwMode="auto">
          <a:xfrm>
            <a:off x="658688" y="1428328"/>
            <a:ext cx="8305800" cy="1371600"/>
            <a:chOff x="240" y="1008"/>
            <a:chExt cx="5232" cy="864"/>
          </a:xfrm>
        </p:grpSpPr>
        <p:sp>
          <p:nvSpPr>
            <p:cNvPr id="291894" name="Rectangle 54"/>
            <p:cNvSpPr>
              <a:spLocks noChangeArrowheads="1"/>
            </p:cNvSpPr>
            <p:nvPr/>
          </p:nvSpPr>
          <p:spPr bwMode="auto">
            <a:xfrm>
              <a:off x="240" y="1008"/>
              <a:ext cx="5232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91895" name="Oval 55"/>
            <p:cNvSpPr>
              <a:spLocks noChangeArrowheads="1"/>
            </p:cNvSpPr>
            <p:nvPr/>
          </p:nvSpPr>
          <p:spPr bwMode="auto">
            <a:xfrm>
              <a:off x="1460" y="1056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291896" name="Oval 56"/>
            <p:cNvSpPr>
              <a:spLocks noChangeArrowheads="1"/>
            </p:cNvSpPr>
            <p:nvPr/>
          </p:nvSpPr>
          <p:spPr bwMode="auto">
            <a:xfrm>
              <a:off x="362" y="1320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291897" name="Oval 57"/>
            <p:cNvSpPr>
              <a:spLocks noChangeArrowheads="1"/>
            </p:cNvSpPr>
            <p:nvPr/>
          </p:nvSpPr>
          <p:spPr bwMode="auto">
            <a:xfrm>
              <a:off x="2605" y="1320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291898" name="AutoShape 58"/>
            <p:cNvCxnSpPr>
              <a:cxnSpLocks noChangeShapeType="1"/>
              <a:stCxn id="291895" idx="2"/>
              <a:endCxn id="291896" idx="7"/>
            </p:cNvCxnSpPr>
            <p:nvPr/>
          </p:nvCxnSpPr>
          <p:spPr bwMode="auto">
            <a:xfrm flipH="1">
              <a:off x="567" y="1152"/>
              <a:ext cx="887" cy="1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1899" name="AutoShape 59"/>
            <p:cNvCxnSpPr>
              <a:cxnSpLocks noChangeShapeType="1"/>
              <a:stCxn id="291895" idx="6"/>
              <a:endCxn id="291897" idx="1"/>
            </p:cNvCxnSpPr>
            <p:nvPr/>
          </p:nvCxnSpPr>
          <p:spPr bwMode="auto">
            <a:xfrm>
              <a:off x="1706" y="1152"/>
              <a:ext cx="934" cy="1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1900" name="Text Box 60"/>
            <p:cNvSpPr txBox="1">
              <a:spLocks noChangeArrowheads="1"/>
            </p:cNvSpPr>
            <p:nvPr/>
          </p:nvSpPr>
          <p:spPr bwMode="auto">
            <a:xfrm>
              <a:off x="536" y="1296"/>
              <a:ext cx="4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13.4</a:t>
              </a:r>
            </a:p>
          </p:txBody>
        </p:sp>
      </p:grpSp>
      <p:grpSp>
        <p:nvGrpSpPr>
          <p:cNvPr id="291901" name="Group 61"/>
          <p:cNvGrpSpPr>
            <a:grpSpLocks/>
          </p:cNvGrpSpPr>
          <p:nvPr/>
        </p:nvGrpSpPr>
        <p:grpSpPr bwMode="auto">
          <a:xfrm>
            <a:off x="658688" y="2876128"/>
            <a:ext cx="8305800" cy="1447800"/>
            <a:chOff x="240" y="1920"/>
            <a:chExt cx="5232" cy="912"/>
          </a:xfrm>
        </p:grpSpPr>
        <p:sp>
          <p:nvSpPr>
            <p:cNvPr id="291902" name="Rectangle 62"/>
            <p:cNvSpPr>
              <a:spLocks noChangeArrowheads="1"/>
            </p:cNvSpPr>
            <p:nvPr/>
          </p:nvSpPr>
          <p:spPr bwMode="auto">
            <a:xfrm>
              <a:off x="240" y="1920"/>
              <a:ext cx="5232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91903" name="Oval 63"/>
            <p:cNvSpPr>
              <a:spLocks noChangeArrowheads="1"/>
            </p:cNvSpPr>
            <p:nvPr/>
          </p:nvSpPr>
          <p:spPr bwMode="auto">
            <a:xfrm>
              <a:off x="1422" y="1968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291904" name="Oval 64"/>
            <p:cNvSpPr>
              <a:spLocks noChangeArrowheads="1"/>
            </p:cNvSpPr>
            <p:nvPr/>
          </p:nvSpPr>
          <p:spPr bwMode="auto">
            <a:xfrm>
              <a:off x="346" y="2160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291905" name="Oval 65"/>
            <p:cNvSpPr>
              <a:spLocks noChangeArrowheads="1"/>
            </p:cNvSpPr>
            <p:nvPr/>
          </p:nvSpPr>
          <p:spPr bwMode="auto">
            <a:xfrm>
              <a:off x="2567" y="2160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291906" name="AutoShape 66"/>
            <p:cNvCxnSpPr>
              <a:cxnSpLocks noChangeShapeType="1"/>
              <a:stCxn id="291903" idx="2"/>
              <a:endCxn id="291904" idx="7"/>
            </p:cNvCxnSpPr>
            <p:nvPr/>
          </p:nvCxnSpPr>
          <p:spPr bwMode="auto">
            <a:xfrm flipH="1">
              <a:off x="551" y="2064"/>
              <a:ext cx="865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1907" name="AutoShape 67"/>
            <p:cNvCxnSpPr>
              <a:cxnSpLocks noChangeShapeType="1"/>
              <a:stCxn id="291903" idx="6"/>
              <a:endCxn id="291905" idx="1"/>
            </p:cNvCxnSpPr>
            <p:nvPr/>
          </p:nvCxnSpPr>
          <p:spPr bwMode="auto">
            <a:xfrm>
              <a:off x="1668" y="2064"/>
              <a:ext cx="934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1908" name="Oval 68"/>
            <p:cNvSpPr>
              <a:spLocks noChangeArrowheads="1"/>
            </p:cNvSpPr>
            <p:nvPr/>
          </p:nvSpPr>
          <p:spPr bwMode="auto">
            <a:xfrm>
              <a:off x="1905" y="2299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291909" name="Oval 69"/>
            <p:cNvSpPr>
              <a:spLocks noChangeArrowheads="1"/>
            </p:cNvSpPr>
            <p:nvPr/>
          </p:nvSpPr>
          <p:spPr bwMode="auto">
            <a:xfrm>
              <a:off x="3360" y="2352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cxnSp>
          <p:nvCxnSpPr>
            <p:cNvPr id="291910" name="AutoShape 70"/>
            <p:cNvCxnSpPr>
              <a:cxnSpLocks noChangeShapeType="1"/>
              <a:stCxn id="291905" idx="2"/>
              <a:endCxn id="291908" idx="7"/>
            </p:cNvCxnSpPr>
            <p:nvPr/>
          </p:nvCxnSpPr>
          <p:spPr bwMode="auto">
            <a:xfrm flipH="1">
              <a:off x="2110" y="2256"/>
              <a:ext cx="451" cy="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1911" name="AutoShape 71"/>
            <p:cNvCxnSpPr>
              <a:cxnSpLocks noChangeShapeType="1"/>
              <a:stCxn id="291905" idx="6"/>
              <a:endCxn id="291909" idx="1"/>
            </p:cNvCxnSpPr>
            <p:nvPr/>
          </p:nvCxnSpPr>
          <p:spPr bwMode="auto">
            <a:xfrm>
              <a:off x="2813" y="2256"/>
              <a:ext cx="582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1912" name="Text Box 72"/>
            <p:cNvSpPr txBox="1">
              <a:spLocks noChangeArrowheads="1"/>
            </p:cNvSpPr>
            <p:nvPr/>
          </p:nvSpPr>
          <p:spPr bwMode="auto">
            <a:xfrm>
              <a:off x="528" y="2123"/>
              <a:ext cx="4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13.4</a:t>
              </a:r>
            </a:p>
          </p:txBody>
        </p:sp>
        <p:sp>
          <p:nvSpPr>
            <p:cNvPr id="291913" name="Text Box 73"/>
            <p:cNvSpPr txBox="1">
              <a:spLocks noChangeArrowheads="1"/>
            </p:cNvSpPr>
            <p:nvPr/>
          </p:nvSpPr>
          <p:spPr bwMode="auto">
            <a:xfrm>
              <a:off x="1488" y="2294"/>
              <a:ext cx="4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19.4</a:t>
              </a:r>
            </a:p>
          </p:txBody>
        </p:sp>
      </p:grpSp>
      <p:grpSp>
        <p:nvGrpSpPr>
          <p:cNvPr id="291914" name="Group 74"/>
          <p:cNvGrpSpPr>
            <a:grpSpLocks/>
          </p:cNvGrpSpPr>
          <p:nvPr/>
        </p:nvGrpSpPr>
        <p:grpSpPr bwMode="auto">
          <a:xfrm>
            <a:off x="658688" y="4400128"/>
            <a:ext cx="8305800" cy="1981200"/>
            <a:chOff x="240" y="2880"/>
            <a:chExt cx="5232" cy="1248"/>
          </a:xfrm>
        </p:grpSpPr>
        <p:sp>
          <p:nvSpPr>
            <p:cNvPr id="291915" name="Rectangle 75"/>
            <p:cNvSpPr>
              <a:spLocks noChangeArrowheads="1"/>
            </p:cNvSpPr>
            <p:nvPr/>
          </p:nvSpPr>
          <p:spPr bwMode="auto">
            <a:xfrm>
              <a:off x="240" y="2880"/>
              <a:ext cx="5232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91916" name="Oval 76"/>
            <p:cNvSpPr>
              <a:spLocks noChangeArrowheads="1"/>
            </p:cNvSpPr>
            <p:nvPr/>
          </p:nvSpPr>
          <p:spPr bwMode="auto">
            <a:xfrm>
              <a:off x="1422" y="2928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291917" name="Oval 77"/>
            <p:cNvSpPr>
              <a:spLocks noChangeArrowheads="1"/>
            </p:cNvSpPr>
            <p:nvPr/>
          </p:nvSpPr>
          <p:spPr bwMode="auto">
            <a:xfrm>
              <a:off x="346" y="3120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291918" name="Oval 78"/>
            <p:cNvSpPr>
              <a:spLocks noChangeArrowheads="1"/>
            </p:cNvSpPr>
            <p:nvPr/>
          </p:nvSpPr>
          <p:spPr bwMode="auto">
            <a:xfrm>
              <a:off x="2567" y="3120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291919" name="AutoShape 79"/>
            <p:cNvCxnSpPr>
              <a:cxnSpLocks noChangeShapeType="1"/>
              <a:stCxn id="291916" idx="2"/>
              <a:endCxn id="291917" idx="7"/>
            </p:cNvCxnSpPr>
            <p:nvPr/>
          </p:nvCxnSpPr>
          <p:spPr bwMode="auto">
            <a:xfrm flipH="1">
              <a:off x="551" y="3024"/>
              <a:ext cx="865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1920" name="AutoShape 80"/>
            <p:cNvCxnSpPr>
              <a:cxnSpLocks noChangeShapeType="1"/>
              <a:stCxn id="291916" idx="6"/>
              <a:endCxn id="291918" idx="1"/>
            </p:cNvCxnSpPr>
            <p:nvPr/>
          </p:nvCxnSpPr>
          <p:spPr bwMode="auto">
            <a:xfrm>
              <a:off x="1668" y="3024"/>
              <a:ext cx="934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1921" name="Oval 81"/>
            <p:cNvSpPr>
              <a:spLocks noChangeArrowheads="1"/>
            </p:cNvSpPr>
            <p:nvPr/>
          </p:nvSpPr>
          <p:spPr bwMode="auto">
            <a:xfrm>
              <a:off x="1905" y="3259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291922" name="Oval 82"/>
            <p:cNvSpPr>
              <a:spLocks noChangeArrowheads="1"/>
            </p:cNvSpPr>
            <p:nvPr/>
          </p:nvSpPr>
          <p:spPr bwMode="auto">
            <a:xfrm>
              <a:off x="3360" y="3312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cxnSp>
          <p:nvCxnSpPr>
            <p:cNvPr id="291923" name="AutoShape 83"/>
            <p:cNvCxnSpPr>
              <a:cxnSpLocks noChangeShapeType="1"/>
              <a:stCxn id="291918" idx="2"/>
              <a:endCxn id="291921" idx="7"/>
            </p:cNvCxnSpPr>
            <p:nvPr/>
          </p:nvCxnSpPr>
          <p:spPr bwMode="auto">
            <a:xfrm flipH="1">
              <a:off x="2110" y="3216"/>
              <a:ext cx="451" cy="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1924" name="AutoShape 84"/>
            <p:cNvCxnSpPr>
              <a:cxnSpLocks noChangeShapeType="1"/>
              <a:stCxn id="291918" idx="6"/>
              <a:endCxn id="291922" idx="1"/>
            </p:cNvCxnSpPr>
            <p:nvPr/>
          </p:nvCxnSpPr>
          <p:spPr bwMode="auto">
            <a:xfrm>
              <a:off x="2813" y="3216"/>
              <a:ext cx="582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1925" name="Oval 85"/>
            <p:cNvSpPr>
              <a:spLocks noChangeArrowheads="1"/>
            </p:cNvSpPr>
            <p:nvPr/>
          </p:nvSpPr>
          <p:spPr bwMode="auto">
            <a:xfrm>
              <a:off x="3024" y="3504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291926" name="Oval 86"/>
            <p:cNvSpPr>
              <a:spLocks noChangeArrowheads="1"/>
            </p:cNvSpPr>
            <p:nvPr/>
          </p:nvSpPr>
          <p:spPr bwMode="auto">
            <a:xfrm>
              <a:off x="3735" y="3523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F</a:t>
              </a:r>
            </a:p>
          </p:txBody>
        </p:sp>
        <p:cxnSp>
          <p:nvCxnSpPr>
            <p:cNvPr id="291927" name="AutoShape 87"/>
            <p:cNvCxnSpPr>
              <a:cxnSpLocks noChangeShapeType="1"/>
              <a:stCxn id="291922" idx="2"/>
              <a:endCxn id="291925" idx="0"/>
            </p:cNvCxnSpPr>
            <p:nvPr/>
          </p:nvCxnSpPr>
          <p:spPr bwMode="auto">
            <a:xfrm flipH="1">
              <a:off x="3144" y="3408"/>
              <a:ext cx="210" cy="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1928" name="AutoShape 88"/>
            <p:cNvCxnSpPr>
              <a:cxnSpLocks noChangeShapeType="1"/>
              <a:stCxn id="291922" idx="6"/>
              <a:endCxn id="291926" idx="0"/>
            </p:cNvCxnSpPr>
            <p:nvPr/>
          </p:nvCxnSpPr>
          <p:spPr bwMode="auto">
            <a:xfrm>
              <a:off x="3606" y="3408"/>
              <a:ext cx="249" cy="10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1929" name="Text Box 89"/>
            <p:cNvSpPr txBox="1">
              <a:spLocks noChangeArrowheads="1"/>
            </p:cNvSpPr>
            <p:nvPr/>
          </p:nvSpPr>
          <p:spPr bwMode="auto">
            <a:xfrm>
              <a:off x="528" y="3083"/>
              <a:ext cx="4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13.4</a:t>
              </a:r>
            </a:p>
          </p:txBody>
        </p:sp>
        <p:sp>
          <p:nvSpPr>
            <p:cNvPr id="291930" name="Text Box 90"/>
            <p:cNvSpPr txBox="1">
              <a:spLocks noChangeArrowheads="1"/>
            </p:cNvSpPr>
            <p:nvPr/>
          </p:nvSpPr>
          <p:spPr bwMode="auto">
            <a:xfrm>
              <a:off x="1488" y="3254"/>
              <a:ext cx="4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19.4</a:t>
              </a:r>
            </a:p>
          </p:txBody>
        </p:sp>
        <p:sp>
          <p:nvSpPr>
            <p:cNvPr id="291931" name="Text Box 91"/>
            <p:cNvSpPr txBox="1">
              <a:spLocks noChangeArrowheads="1"/>
            </p:cNvSpPr>
            <p:nvPr/>
          </p:nvSpPr>
          <p:spPr bwMode="auto">
            <a:xfrm>
              <a:off x="2648" y="3494"/>
              <a:ext cx="4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17.7</a:t>
              </a:r>
            </a:p>
          </p:txBody>
        </p:sp>
      </p:grpSp>
      <p:grpSp>
        <p:nvGrpSpPr>
          <p:cNvPr id="291940" name="Group 100"/>
          <p:cNvGrpSpPr>
            <a:grpSpLocks/>
          </p:cNvGrpSpPr>
          <p:nvPr/>
        </p:nvGrpSpPr>
        <p:grpSpPr bwMode="auto">
          <a:xfrm>
            <a:off x="1573088" y="1923628"/>
            <a:ext cx="6240463" cy="833438"/>
            <a:chOff x="816" y="1320"/>
            <a:chExt cx="3931" cy="525"/>
          </a:xfrm>
        </p:grpSpPr>
        <p:sp>
          <p:nvSpPr>
            <p:cNvPr id="291941" name="Oval 101"/>
            <p:cNvSpPr>
              <a:spLocks noChangeArrowheads="1"/>
            </p:cNvSpPr>
            <p:nvPr/>
          </p:nvSpPr>
          <p:spPr bwMode="auto">
            <a:xfrm>
              <a:off x="2605" y="1320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sp>
          <p:nvSpPr>
            <p:cNvPr id="291942" name="Oval 102"/>
            <p:cNvSpPr>
              <a:spLocks noChangeArrowheads="1"/>
            </p:cNvSpPr>
            <p:nvPr/>
          </p:nvSpPr>
          <p:spPr bwMode="auto">
            <a:xfrm>
              <a:off x="1968" y="1597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291943" name="Oval 103"/>
            <p:cNvSpPr>
              <a:spLocks noChangeArrowheads="1"/>
            </p:cNvSpPr>
            <p:nvPr/>
          </p:nvSpPr>
          <p:spPr bwMode="auto">
            <a:xfrm>
              <a:off x="3408" y="1621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cxnSp>
          <p:nvCxnSpPr>
            <p:cNvPr id="291944" name="AutoShape 104"/>
            <p:cNvCxnSpPr>
              <a:cxnSpLocks noChangeShapeType="1"/>
              <a:stCxn id="291941" idx="2"/>
              <a:endCxn id="291942" idx="7"/>
            </p:cNvCxnSpPr>
            <p:nvPr/>
          </p:nvCxnSpPr>
          <p:spPr bwMode="auto">
            <a:xfrm flipH="1">
              <a:off x="2173" y="1416"/>
              <a:ext cx="426" cy="2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1945" name="AutoShape 105"/>
            <p:cNvCxnSpPr>
              <a:cxnSpLocks noChangeShapeType="1"/>
              <a:stCxn id="291941" idx="6"/>
              <a:endCxn id="291943" idx="1"/>
            </p:cNvCxnSpPr>
            <p:nvPr/>
          </p:nvCxnSpPr>
          <p:spPr bwMode="auto">
            <a:xfrm>
              <a:off x="2851" y="1416"/>
              <a:ext cx="592" cy="22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1946" name="Text Box 106"/>
            <p:cNvSpPr txBox="1">
              <a:spLocks noChangeArrowheads="1"/>
            </p:cNvSpPr>
            <p:nvPr/>
          </p:nvSpPr>
          <p:spPr bwMode="auto">
            <a:xfrm>
              <a:off x="816" y="1584"/>
              <a:ext cx="11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9 + 10.4 = 19.4</a:t>
              </a:r>
            </a:p>
          </p:txBody>
        </p:sp>
        <p:sp>
          <p:nvSpPr>
            <p:cNvPr id="291947" name="Text Box 107"/>
            <p:cNvSpPr txBox="1">
              <a:spLocks noChangeArrowheads="1"/>
            </p:cNvSpPr>
            <p:nvPr/>
          </p:nvSpPr>
          <p:spPr bwMode="auto">
            <a:xfrm>
              <a:off x="3638" y="1595"/>
              <a:ext cx="11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6 + 6.9 = 12.9</a:t>
              </a:r>
            </a:p>
          </p:txBody>
        </p:sp>
      </p:grpSp>
      <p:cxnSp>
        <p:nvCxnSpPr>
          <p:cNvPr id="291948" name="AutoShape 108"/>
          <p:cNvCxnSpPr>
            <a:cxnSpLocks noChangeShapeType="1"/>
          </p:cNvCxnSpPr>
          <p:nvPr/>
        </p:nvCxnSpPr>
        <p:spPr bwMode="auto">
          <a:xfrm rot="16200000" flipH="1">
            <a:off x="5154488" y="104353"/>
            <a:ext cx="257175" cy="1552575"/>
          </a:xfrm>
          <a:prstGeom prst="curvedConnector2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1949" name="AutoShape 109"/>
          <p:cNvCxnSpPr>
            <a:cxnSpLocks noChangeShapeType="1"/>
          </p:cNvCxnSpPr>
          <p:nvPr/>
        </p:nvCxnSpPr>
        <p:spPr bwMode="auto">
          <a:xfrm rot="16200000" flipH="1">
            <a:off x="4983038" y="1858541"/>
            <a:ext cx="315913" cy="1074737"/>
          </a:xfrm>
          <a:prstGeom prst="curvedConnector2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1950" name="Group 110"/>
          <p:cNvGrpSpPr>
            <a:grpSpLocks/>
          </p:cNvGrpSpPr>
          <p:nvPr/>
        </p:nvGrpSpPr>
        <p:grpSpPr bwMode="auto">
          <a:xfrm>
            <a:off x="3325688" y="3561928"/>
            <a:ext cx="5059363" cy="719138"/>
            <a:chOff x="1920" y="2352"/>
            <a:chExt cx="3187" cy="453"/>
          </a:xfrm>
        </p:grpSpPr>
        <p:grpSp>
          <p:nvGrpSpPr>
            <p:cNvPr id="291951" name="Group 111"/>
            <p:cNvGrpSpPr>
              <a:grpSpLocks/>
            </p:cNvGrpSpPr>
            <p:nvPr/>
          </p:nvGrpSpPr>
          <p:grpSpPr bwMode="auto">
            <a:xfrm>
              <a:off x="3024" y="2352"/>
              <a:ext cx="2083" cy="453"/>
              <a:chOff x="3024" y="2352"/>
              <a:chExt cx="2083" cy="453"/>
            </a:xfrm>
          </p:grpSpPr>
          <p:sp>
            <p:nvSpPr>
              <p:cNvPr id="291952" name="Oval 112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240" cy="192"/>
              </a:xfrm>
              <a:prstGeom prst="ellipse">
                <a:avLst/>
              </a:prstGeom>
              <a:solidFill>
                <a:srgbClr val="66FF66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rPr>
                  <a:t>E</a:t>
                </a:r>
              </a:p>
            </p:txBody>
          </p:sp>
          <p:sp>
            <p:nvSpPr>
              <p:cNvPr id="291953" name="Oval 113"/>
              <p:cNvSpPr>
                <a:spLocks noChangeArrowheads="1"/>
              </p:cNvSpPr>
              <p:nvPr/>
            </p:nvSpPr>
            <p:spPr bwMode="auto">
              <a:xfrm>
                <a:off x="3024" y="2544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Narrow" pitchFamily="34" charset="0"/>
                  </a:rPr>
                  <a:t>B</a:t>
                </a:r>
              </a:p>
            </p:txBody>
          </p:sp>
          <p:sp>
            <p:nvSpPr>
              <p:cNvPr id="291954" name="Oval 114"/>
              <p:cNvSpPr>
                <a:spLocks noChangeArrowheads="1"/>
              </p:cNvSpPr>
              <p:nvPr/>
            </p:nvSpPr>
            <p:spPr bwMode="auto">
              <a:xfrm>
                <a:off x="3727" y="2563"/>
                <a:ext cx="240" cy="19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Narrow" pitchFamily="34" charset="0"/>
                  </a:rPr>
                  <a:t>F</a:t>
                </a:r>
              </a:p>
            </p:txBody>
          </p:sp>
          <p:cxnSp>
            <p:nvCxnSpPr>
              <p:cNvPr id="291955" name="AutoShape 115"/>
              <p:cNvCxnSpPr>
                <a:cxnSpLocks noChangeShapeType="1"/>
                <a:stCxn id="291952" idx="2"/>
                <a:endCxn id="291953" idx="0"/>
              </p:cNvCxnSpPr>
              <p:nvPr/>
            </p:nvCxnSpPr>
            <p:spPr bwMode="auto">
              <a:xfrm flipH="1">
                <a:off x="3144" y="2448"/>
                <a:ext cx="210" cy="90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1956" name="AutoShape 116"/>
              <p:cNvCxnSpPr>
                <a:cxnSpLocks noChangeShapeType="1"/>
                <a:stCxn id="291952" idx="6"/>
                <a:endCxn id="291954" idx="0"/>
              </p:cNvCxnSpPr>
              <p:nvPr/>
            </p:nvCxnSpPr>
            <p:spPr bwMode="auto">
              <a:xfrm>
                <a:off x="3606" y="2448"/>
                <a:ext cx="241" cy="10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91957" name="Text Box 117"/>
              <p:cNvSpPr txBox="1">
                <a:spLocks noChangeArrowheads="1"/>
              </p:cNvSpPr>
              <p:nvPr/>
            </p:nvSpPr>
            <p:spPr bwMode="auto">
              <a:xfrm>
                <a:off x="3926" y="2555"/>
                <a:ext cx="118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u="sng">
                    <a:solidFill>
                      <a:srgbClr val="66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10 + 3.0 = 13.0</a:t>
                </a:r>
                <a:endParaRPr lang="en-US" sz="200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</p:grpSp>
        <p:sp>
          <p:nvSpPr>
            <p:cNvPr id="291958" name="Text Box 118"/>
            <p:cNvSpPr txBox="1">
              <a:spLocks noChangeArrowheads="1"/>
            </p:cNvSpPr>
            <p:nvPr/>
          </p:nvSpPr>
          <p:spPr bwMode="auto">
            <a:xfrm>
              <a:off x="1920" y="2534"/>
              <a:ext cx="11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11 + 6.7 = 17.7</a:t>
              </a:r>
            </a:p>
          </p:txBody>
        </p:sp>
      </p:grpSp>
      <p:cxnSp>
        <p:nvCxnSpPr>
          <p:cNvPr id="291959" name="AutoShape 119"/>
          <p:cNvCxnSpPr>
            <a:cxnSpLocks noChangeShapeType="1"/>
          </p:cNvCxnSpPr>
          <p:nvPr/>
        </p:nvCxnSpPr>
        <p:spPr bwMode="auto">
          <a:xfrm rot="16200000" flipH="1">
            <a:off x="5906963" y="3761953"/>
            <a:ext cx="173038" cy="382588"/>
          </a:xfrm>
          <a:prstGeom prst="curvedConnector2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1960" name="Group 120"/>
          <p:cNvGrpSpPr>
            <a:grpSpLocks/>
          </p:cNvGrpSpPr>
          <p:nvPr/>
        </p:nvGrpSpPr>
        <p:grpSpPr bwMode="auto">
          <a:xfrm>
            <a:off x="6221288" y="5420891"/>
            <a:ext cx="2254250" cy="917575"/>
            <a:chOff x="3735" y="3523"/>
            <a:chExt cx="1420" cy="578"/>
          </a:xfrm>
        </p:grpSpPr>
        <p:sp>
          <p:nvSpPr>
            <p:cNvPr id="291961" name="Oval 121"/>
            <p:cNvSpPr>
              <a:spLocks noChangeArrowheads="1"/>
            </p:cNvSpPr>
            <p:nvPr/>
          </p:nvSpPr>
          <p:spPr bwMode="auto">
            <a:xfrm>
              <a:off x="3735" y="3523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F</a:t>
              </a:r>
            </a:p>
          </p:txBody>
        </p:sp>
        <p:sp>
          <p:nvSpPr>
            <p:cNvPr id="291962" name="Oval 122"/>
            <p:cNvSpPr>
              <a:spLocks noChangeArrowheads="1"/>
            </p:cNvSpPr>
            <p:nvPr/>
          </p:nvSpPr>
          <p:spPr bwMode="auto">
            <a:xfrm>
              <a:off x="3736" y="3888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G</a:t>
              </a:r>
            </a:p>
          </p:txBody>
        </p:sp>
        <p:cxnSp>
          <p:nvCxnSpPr>
            <p:cNvPr id="291963" name="AutoShape 123"/>
            <p:cNvCxnSpPr>
              <a:cxnSpLocks noChangeShapeType="1"/>
              <a:stCxn id="291961" idx="4"/>
              <a:endCxn id="291962" idx="0"/>
            </p:cNvCxnSpPr>
            <p:nvPr/>
          </p:nvCxnSpPr>
          <p:spPr bwMode="auto">
            <a:xfrm>
              <a:off x="3855" y="3721"/>
              <a:ext cx="1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1964" name="Text Box 124"/>
            <p:cNvSpPr txBox="1">
              <a:spLocks noChangeArrowheads="1"/>
            </p:cNvSpPr>
            <p:nvPr/>
          </p:nvSpPr>
          <p:spPr bwMode="auto">
            <a:xfrm>
              <a:off x="3974" y="3851"/>
              <a:ext cx="11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 + 0.0 = 13.0</a:t>
              </a:r>
            </a:p>
          </p:txBody>
        </p:sp>
      </p:grpSp>
      <p:sp>
        <p:nvSpPr>
          <p:cNvPr id="291965" name="Text Box 125"/>
          <p:cNvSpPr txBox="1">
            <a:spLocks noChangeArrowheads="1"/>
          </p:cNvSpPr>
          <p:nvPr/>
        </p:nvSpPr>
        <p:spPr bwMode="auto">
          <a:xfrm>
            <a:off x="7364288" y="5085928"/>
            <a:ext cx="893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DUR!</a:t>
            </a:r>
          </a:p>
        </p:txBody>
      </p:sp>
    </p:spTree>
    <p:extLst>
      <p:ext uri="{BB962C8B-B14F-4D97-AF65-F5344CB8AC3E}">
        <p14:creationId xmlns:p14="http://schemas.microsoft.com/office/powerpoint/2010/main" val="24963188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29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29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9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29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9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1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1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96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8A0C-8BF8-4663-9EEF-C6535B29A0FE}" type="slidenum">
              <a:rPr lang="en-US"/>
              <a:pPr/>
              <a:t>23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A* Özellikleri</a:t>
            </a:r>
            <a:endParaRPr lang="en-US" dirty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295400"/>
            <a:ext cx="8087816" cy="5301952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/>
              <a:t>Completeness:</a:t>
            </a:r>
            <a:r>
              <a:rPr lang="tr-TR" dirty="0"/>
              <a:t> </a:t>
            </a:r>
            <a:r>
              <a:rPr lang="tr-TR" dirty="0" smtClean="0"/>
              <a:t>Evet</a:t>
            </a:r>
          </a:p>
          <a:p>
            <a:pPr lvl="1"/>
            <a:r>
              <a:rPr lang="en-US" dirty="0" err="1" smtClean="0"/>
              <a:t>Döngüler</a:t>
            </a:r>
            <a:r>
              <a:rPr lang="tr-TR" dirty="0" smtClean="0"/>
              <a:t>e girmediği için</a:t>
            </a:r>
          </a:p>
          <a:p>
            <a:r>
              <a:rPr lang="en-US" u="sng" dirty="0" smtClean="0"/>
              <a:t>Time complexity:</a:t>
            </a:r>
            <a:r>
              <a:rPr lang="tr-TR" dirty="0" smtClean="0"/>
              <a:t> Kullanılan sezgisele göre değişebilir</a:t>
            </a:r>
          </a:p>
          <a:p>
            <a:pPr lvl="1"/>
            <a:r>
              <a:rPr lang="tr-TR" dirty="0" smtClean="0"/>
              <a:t>En kötü durum (</a:t>
            </a:r>
            <a:r>
              <a:rPr lang="tr-TR" dirty="0" err="1" smtClean="0"/>
              <a:t>worst</a:t>
            </a:r>
            <a:r>
              <a:rPr lang="tr-TR" dirty="0" smtClean="0"/>
              <a:t> </a:t>
            </a:r>
            <a:r>
              <a:rPr lang="tr-TR" dirty="0" err="1" smtClean="0"/>
              <a:t>case</a:t>
            </a:r>
            <a:r>
              <a:rPr lang="tr-TR" dirty="0" smtClean="0"/>
              <a:t>): Çözüm yolunun uzunluğunda </a:t>
            </a:r>
            <a:r>
              <a:rPr lang="tr-TR" dirty="0" err="1" smtClean="0"/>
              <a:t>eksponansiyel</a:t>
            </a:r>
            <a:endParaRPr lang="tr-TR" dirty="0" smtClean="0"/>
          </a:p>
          <a:p>
            <a:r>
              <a:rPr lang="en-US" u="sng" dirty="0" smtClean="0"/>
              <a:t>Space </a:t>
            </a:r>
            <a:r>
              <a:rPr lang="en-US" u="sng" dirty="0"/>
              <a:t>complexity</a:t>
            </a:r>
            <a:r>
              <a:rPr lang="en-US" u="sng" dirty="0" smtClean="0"/>
              <a:t>:</a:t>
            </a:r>
            <a:r>
              <a:rPr lang="tr-TR" dirty="0" smtClean="0"/>
              <a:t> </a:t>
            </a:r>
            <a:r>
              <a:rPr lang="en-US" dirty="0"/>
              <a:t>O(b</a:t>
            </a:r>
            <a:r>
              <a:rPr lang="tr-TR" baseline="30000" dirty="0"/>
              <a:t>m</a:t>
            </a:r>
            <a:r>
              <a:rPr lang="el-GR" dirty="0" smtClean="0"/>
              <a:t>)</a:t>
            </a:r>
            <a:endParaRPr lang="tr-TR" dirty="0" smtClean="0"/>
          </a:p>
          <a:p>
            <a:pPr lvl="1"/>
            <a:r>
              <a:rPr lang="tr-TR" dirty="0" smtClean="0"/>
              <a:t>Bütün </a:t>
            </a:r>
            <a:r>
              <a:rPr lang="tr-TR" dirty="0"/>
              <a:t>düğümleri bellekte </a:t>
            </a:r>
            <a:r>
              <a:rPr lang="tr-TR" dirty="0" smtClean="0"/>
              <a:t>tutar</a:t>
            </a:r>
          </a:p>
          <a:p>
            <a:r>
              <a:rPr lang="en-US" u="sng" dirty="0" smtClean="0"/>
              <a:t>Optimality:</a:t>
            </a:r>
            <a:r>
              <a:rPr lang="tr-TR" dirty="0" smtClean="0"/>
              <a:t> Evet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en-US" sz="2800" dirty="0" smtClean="0"/>
              <a:t>b</a:t>
            </a:r>
            <a:r>
              <a:rPr lang="tr-TR" sz="2800" dirty="0" smtClean="0"/>
              <a:t>:</a:t>
            </a:r>
            <a:r>
              <a:rPr lang="en-US" sz="2800" dirty="0" smtClean="0"/>
              <a:t> </a:t>
            </a:r>
            <a:r>
              <a:rPr lang="tr-TR" sz="2800" dirty="0"/>
              <a:t>dallanma faktörü</a:t>
            </a:r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tr-TR" sz="2800" dirty="0" smtClean="0"/>
              <a:t>m: arama ağacının </a:t>
            </a:r>
            <a:r>
              <a:rPr lang="tr-TR" sz="2800" dirty="0" err="1" smtClean="0"/>
              <a:t>max</a:t>
            </a:r>
            <a:r>
              <a:rPr lang="tr-TR" sz="2800" dirty="0" smtClean="0"/>
              <a:t> derinliği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1355555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ayt Numarası Yer Tutucusu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E305B-12B2-48D2-81CC-709AA7875E79}" type="slidenum">
              <a:rPr lang="en-US"/>
              <a:pPr/>
              <a:t>24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Optimallik</a:t>
            </a:r>
            <a:endParaRPr lang="tr-TR"/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tr-TR" sz="2400" dirty="0" smtClean="0"/>
          </a:p>
          <a:p>
            <a:pPr>
              <a:lnSpc>
                <a:spcPct val="90000"/>
              </a:lnSpc>
            </a:pPr>
            <a:endParaRPr lang="tr-TR" sz="2400" dirty="0"/>
          </a:p>
          <a:p>
            <a:pPr>
              <a:lnSpc>
                <a:spcPct val="90000"/>
              </a:lnSpc>
            </a:pPr>
            <a:endParaRPr lang="tr-TR" sz="2400" dirty="0" smtClean="0"/>
          </a:p>
          <a:p>
            <a:pPr>
              <a:lnSpc>
                <a:spcPct val="90000"/>
              </a:lnSpc>
            </a:pPr>
            <a:r>
              <a:rPr lang="en-US" sz="2400" dirty="0" err="1" smtClean="0"/>
              <a:t>h</a:t>
            </a:r>
            <a:r>
              <a:rPr lang="en-US" sz="2400" baseline="-25000" dirty="0" err="1" smtClean="0"/>
              <a:t>SLD</a:t>
            </a:r>
            <a:r>
              <a:rPr lang="en-US" sz="2400" dirty="0" smtClean="0"/>
              <a:t>(n)</a:t>
            </a:r>
            <a:r>
              <a:rPr lang="tr-TR" sz="2400" dirty="0" smtClean="0"/>
              <a:t>: her zaman gerçek uzaklıktan küçük olduğundan </a:t>
            </a:r>
            <a:r>
              <a:rPr lang="tr-TR" sz="2400" b="1" dirty="0" smtClean="0"/>
              <a:t>kabul edilebilir </a:t>
            </a:r>
            <a:r>
              <a:rPr lang="tr-TR" sz="2400" dirty="0" smtClean="0"/>
              <a:t>sezgiseldir</a:t>
            </a:r>
            <a:endParaRPr lang="en-US" sz="2400" dirty="0"/>
          </a:p>
        </p:txBody>
      </p:sp>
      <p:grpSp>
        <p:nvGrpSpPr>
          <p:cNvPr id="292869" name="Group 5"/>
          <p:cNvGrpSpPr>
            <a:grpSpLocks/>
          </p:cNvGrpSpPr>
          <p:nvPr/>
        </p:nvGrpSpPr>
        <p:grpSpPr bwMode="auto">
          <a:xfrm>
            <a:off x="827584" y="1556792"/>
            <a:ext cx="7924800" cy="1071563"/>
            <a:chOff x="288" y="1056"/>
            <a:chExt cx="4992" cy="768"/>
          </a:xfrm>
        </p:grpSpPr>
        <p:sp>
          <p:nvSpPr>
            <p:cNvPr id="292870" name="Rectangle 6"/>
            <p:cNvSpPr>
              <a:spLocks noChangeArrowheads="1"/>
            </p:cNvSpPr>
            <p:nvPr/>
          </p:nvSpPr>
          <p:spPr bwMode="auto">
            <a:xfrm>
              <a:off x="528" y="1056"/>
              <a:ext cx="460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2871" name="Rectangle 7"/>
            <p:cNvSpPr>
              <a:spLocks noChangeArrowheads="1"/>
            </p:cNvSpPr>
            <p:nvPr/>
          </p:nvSpPr>
          <p:spPr bwMode="auto">
            <a:xfrm>
              <a:off x="288" y="1056"/>
              <a:ext cx="4992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tx1"/>
                </a:buClr>
                <a:buFont typeface="Wingdings 2" pitchFamily="18" charset="2"/>
                <a:buChar char=" "/>
              </a:pPr>
              <a:r>
                <a:rPr kumimoji="1" lang="en-US" u="sng" dirty="0">
                  <a:solidFill>
                    <a:srgbClr val="660066"/>
                  </a:solidFill>
                  <a:latin typeface="Tahoma" pitchFamily="34" charset="0"/>
                </a:rPr>
                <a:t>IF</a:t>
              </a:r>
              <a:r>
                <a:rPr kumimoji="1" lang="en-US" dirty="0">
                  <a:latin typeface="Tahoma" pitchFamily="34" charset="0"/>
                </a:rPr>
                <a:t> for tüm </a:t>
              </a:r>
              <a:r>
                <a:rPr kumimoji="1" lang="en-US" dirty="0">
                  <a:solidFill>
                    <a:srgbClr val="003300"/>
                  </a:solidFill>
                  <a:latin typeface="Tahoma" pitchFamily="34" charset="0"/>
                </a:rPr>
                <a:t>T</a:t>
              </a:r>
              <a:r>
                <a:rPr kumimoji="1" lang="en-US" dirty="0">
                  <a:latin typeface="Tahoma" pitchFamily="34" charset="0"/>
                </a:rPr>
                <a:t>: </a:t>
              </a:r>
              <a:r>
                <a:rPr kumimoji="1" lang="en-US" dirty="0">
                  <a:solidFill>
                    <a:srgbClr val="660066"/>
                  </a:solidFill>
                  <a:latin typeface="Tahoma" pitchFamily="34" charset="0"/>
                </a:rPr>
                <a:t>h(</a:t>
              </a:r>
              <a:r>
                <a:rPr kumimoji="1" lang="en-US" dirty="0">
                  <a:solidFill>
                    <a:srgbClr val="003300"/>
                  </a:solidFill>
                  <a:latin typeface="Tahoma" pitchFamily="34" charset="0"/>
                </a:rPr>
                <a:t>T</a:t>
              </a:r>
              <a:r>
                <a:rPr kumimoji="1" lang="en-US" dirty="0">
                  <a:solidFill>
                    <a:srgbClr val="660066"/>
                  </a:solidFill>
                  <a:latin typeface="Tahoma" pitchFamily="34" charset="0"/>
                </a:rPr>
                <a:t>)</a:t>
              </a:r>
              <a:r>
                <a:rPr kumimoji="1" lang="en-US" dirty="0">
                  <a:latin typeface="Tahoma" pitchFamily="34" charset="0"/>
                </a:rPr>
                <a:t> </a:t>
              </a:r>
              <a:r>
                <a:rPr kumimoji="1" lang="tr-TR" dirty="0" smtClean="0">
                  <a:latin typeface="Tahoma" pitchFamily="34" charset="0"/>
                </a:rPr>
                <a:t>ile </a:t>
              </a:r>
              <a:r>
                <a:rPr kumimoji="1" lang="en-US" dirty="0" smtClean="0">
                  <a:latin typeface="Tahoma" pitchFamily="34" charset="0"/>
                </a:rPr>
                <a:t>hedef </a:t>
              </a:r>
              <a:r>
                <a:rPr kumimoji="1" lang="en-US" dirty="0">
                  <a:latin typeface="Tahoma" pitchFamily="34" charset="0"/>
                </a:rPr>
                <a:t>düğüme kalan maliyetin altında paha biçilmişse (</a:t>
              </a:r>
              <a:r>
                <a:rPr kumimoji="1" lang="en-US" b="1" dirty="0">
                  <a:latin typeface="Tahoma" pitchFamily="34" charset="0"/>
                </a:rPr>
                <a:t>UNDERestimate</a:t>
              </a:r>
              <a:r>
                <a:rPr kumimoji="1" lang="en-US" dirty="0">
                  <a:latin typeface="Tahoma" pitchFamily="34" charset="0"/>
                </a:rPr>
                <a:t>)</a:t>
              </a:r>
            </a:p>
            <a:p>
              <a:pPr marL="342900" indent="-342900">
                <a:spcBef>
                  <a:spcPct val="20000"/>
                </a:spcBef>
                <a:buClr>
                  <a:schemeClr val="tx1"/>
                </a:buClr>
                <a:buFont typeface="Wingdings 2" pitchFamily="18" charset="2"/>
                <a:buChar char=" "/>
              </a:pPr>
              <a:r>
                <a:rPr kumimoji="1" lang="en-US" u="sng" dirty="0">
                  <a:solidFill>
                    <a:srgbClr val="660066"/>
                  </a:solidFill>
                  <a:latin typeface="Tahoma" pitchFamily="34" charset="0"/>
                </a:rPr>
                <a:t>THEN</a:t>
              </a:r>
              <a:r>
                <a:rPr kumimoji="1" lang="en-US" dirty="0">
                  <a:latin typeface="Tahoma" pitchFamily="34" charset="0"/>
                </a:rPr>
                <a:t>  A* optimal dir.</a:t>
              </a:r>
            </a:p>
          </p:txBody>
        </p:sp>
      </p:grpSp>
      <p:grpSp>
        <p:nvGrpSpPr>
          <p:cNvPr id="292873" name="Group 9"/>
          <p:cNvGrpSpPr>
            <a:grpSpLocks/>
          </p:cNvGrpSpPr>
          <p:nvPr/>
        </p:nvGrpSpPr>
        <p:grpSpPr bwMode="auto">
          <a:xfrm>
            <a:off x="601538" y="3839270"/>
            <a:ext cx="8362950" cy="2590800"/>
            <a:chOff x="288" y="2448"/>
            <a:chExt cx="5268" cy="1632"/>
          </a:xfrm>
        </p:grpSpPr>
        <p:sp>
          <p:nvSpPr>
            <p:cNvPr id="292874" name="Rectangle 10"/>
            <p:cNvSpPr>
              <a:spLocks noChangeArrowheads="1"/>
            </p:cNvSpPr>
            <p:nvPr/>
          </p:nvSpPr>
          <p:spPr bwMode="auto">
            <a:xfrm>
              <a:off x="288" y="2448"/>
              <a:ext cx="5232" cy="163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92875" name="Oval 11"/>
            <p:cNvSpPr>
              <a:spLocks noChangeArrowheads="1"/>
            </p:cNvSpPr>
            <p:nvPr/>
          </p:nvSpPr>
          <p:spPr bwMode="auto">
            <a:xfrm>
              <a:off x="2718" y="2496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292876" name="Oval 12"/>
            <p:cNvSpPr>
              <a:spLocks noChangeArrowheads="1"/>
            </p:cNvSpPr>
            <p:nvPr/>
          </p:nvSpPr>
          <p:spPr bwMode="auto">
            <a:xfrm>
              <a:off x="1642" y="2688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292877" name="Oval 13"/>
            <p:cNvSpPr>
              <a:spLocks noChangeArrowheads="1"/>
            </p:cNvSpPr>
            <p:nvPr/>
          </p:nvSpPr>
          <p:spPr bwMode="auto">
            <a:xfrm>
              <a:off x="3863" y="2688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292878" name="AutoShape 14"/>
            <p:cNvCxnSpPr>
              <a:cxnSpLocks noChangeShapeType="1"/>
              <a:stCxn id="292875" idx="2"/>
              <a:endCxn id="292876" idx="7"/>
            </p:cNvCxnSpPr>
            <p:nvPr/>
          </p:nvCxnSpPr>
          <p:spPr bwMode="auto">
            <a:xfrm flipH="1">
              <a:off x="1847" y="2592"/>
              <a:ext cx="865" cy="118"/>
            </a:xfrm>
            <a:prstGeom prst="straightConnector1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2879" name="AutoShape 15"/>
            <p:cNvCxnSpPr>
              <a:cxnSpLocks noChangeShapeType="1"/>
              <a:stCxn id="292875" idx="6"/>
              <a:endCxn id="292877" idx="1"/>
            </p:cNvCxnSpPr>
            <p:nvPr/>
          </p:nvCxnSpPr>
          <p:spPr bwMode="auto">
            <a:xfrm>
              <a:off x="2964" y="2592"/>
              <a:ext cx="934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2880" name="Oval 16"/>
            <p:cNvSpPr>
              <a:spLocks noChangeArrowheads="1"/>
            </p:cNvSpPr>
            <p:nvPr/>
          </p:nvSpPr>
          <p:spPr bwMode="auto">
            <a:xfrm>
              <a:off x="3201" y="2827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292881" name="Oval 17"/>
            <p:cNvSpPr>
              <a:spLocks noChangeArrowheads="1"/>
            </p:cNvSpPr>
            <p:nvPr/>
          </p:nvSpPr>
          <p:spPr bwMode="auto">
            <a:xfrm>
              <a:off x="4656" y="2880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cxnSp>
          <p:nvCxnSpPr>
            <p:cNvPr id="292882" name="AutoShape 18"/>
            <p:cNvCxnSpPr>
              <a:cxnSpLocks noChangeShapeType="1"/>
              <a:stCxn id="292877" idx="2"/>
              <a:endCxn id="292880" idx="7"/>
            </p:cNvCxnSpPr>
            <p:nvPr/>
          </p:nvCxnSpPr>
          <p:spPr bwMode="auto">
            <a:xfrm flipH="1">
              <a:off x="3406" y="2784"/>
              <a:ext cx="451" cy="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2883" name="AutoShape 19"/>
            <p:cNvCxnSpPr>
              <a:cxnSpLocks noChangeShapeType="1"/>
              <a:stCxn id="292877" idx="6"/>
              <a:endCxn id="292881" idx="1"/>
            </p:cNvCxnSpPr>
            <p:nvPr/>
          </p:nvCxnSpPr>
          <p:spPr bwMode="auto">
            <a:xfrm>
              <a:off x="4109" y="2784"/>
              <a:ext cx="582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2884" name="Oval 20"/>
            <p:cNvSpPr>
              <a:spLocks noChangeArrowheads="1"/>
            </p:cNvSpPr>
            <p:nvPr/>
          </p:nvSpPr>
          <p:spPr bwMode="auto">
            <a:xfrm>
              <a:off x="4320" y="3072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292885" name="Oval 21"/>
            <p:cNvSpPr>
              <a:spLocks noChangeArrowheads="1"/>
            </p:cNvSpPr>
            <p:nvPr/>
          </p:nvSpPr>
          <p:spPr bwMode="auto">
            <a:xfrm>
              <a:off x="5031" y="3091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F</a:t>
              </a:r>
            </a:p>
          </p:txBody>
        </p:sp>
        <p:cxnSp>
          <p:nvCxnSpPr>
            <p:cNvPr id="292886" name="AutoShape 22"/>
            <p:cNvCxnSpPr>
              <a:cxnSpLocks noChangeShapeType="1"/>
              <a:stCxn id="292881" idx="2"/>
              <a:endCxn id="292884" idx="0"/>
            </p:cNvCxnSpPr>
            <p:nvPr/>
          </p:nvCxnSpPr>
          <p:spPr bwMode="auto">
            <a:xfrm flipH="1">
              <a:off x="4440" y="2976"/>
              <a:ext cx="210" cy="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2887" name="AutoShape 23"/>
            <p:cNvCxnSpPr>
              <a:cxnSpLocks noChangeShapeType="1"/>
              <a:stCxn id="292881" idx="6"/>
              <a:endCxn id="292885" idx="0"/>
            </p:cNvCxnSpPr>
            <p:nvPr/>
          </p:nvCxnSpPr>
          <p:spPr bwMode="auto">
            <a:xfrm>
              <a:off x="4902" y="2976"/>
              <a:ext cx="249" cy="10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2888" name="Text Box 24"/>
            <p:cNvSpPr txBox="1">
              <a:spLocks noChangeArrowheads="1"/>
            </p:cNvSpPr>
            <p:nvPr/>
          </p:nvSpPr>
          <p:spPr bwMode="auto">
            <a:xfrm>
              <a:off x="1824" y="2651"/>
              <a:ext cx="4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13.4</a:t>
              </a:r>
            </a:p>
          </p:txBody>
        </p:sp>
        <p:sp>
          <p:nvSpPr>
            <p:cNvPr id="292889" name="Text Box 25"/>
            <p:cNvSpPr txBox="1">
              <a:spLocks noChangeArrowheads="1"/>
            </p:cNvSpPr>
            <p:nvPr/>
          </p:nvSpPr>
          <p:spPr bwMode="auto">
            <a:xfrm>
              <a:off x="2784" y="2822"/>
              <a:ext cx="4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19.4</a:t>
              </a:r>
            </a:p>
          </p:txBody>
        </p:sp>
        <p:sp>
          <p:nvSpPr>
            <p:cNvPr id="292890" name="Text Box 26"/>
            <p:cNvSpPr txBox="1">
              <a:spLocks noChangeArrowheads="1"/>
            </p:cNvSpPr>
            <p:nvPr/>
          </p:nvSpPr>
          <p:spPr bwMode="auto">
            <a:xfrm>
              <a:off x="3944" y="3062"/>
              <a:ext cx="4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17.7</a:t>
              </a:r>
            </a:p>
          </p:txBody>
        </p:sp>
        <p:sp>
          <p:nvSpPr>
            <p:cNvPr id="292891" name="Oval 27"/>
            <p:cNvSpPr>
              <a:spLocks noChangeArrowheads="1"/>
            </p:cNvSpPr>
            <p:nvPr/>
          </p:nvSpPr>
          <p:spPr bwMode="auto">
            <a:xfrm>
              <a:off x="5032" y="3456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G</a:t>
              </a:r>
            </a:p>
          </p:txBody>
        </p:sp>
        <p:cxnSp>
          <p:nvCxnSpPr>
            <p:cNvPr id="292892" name="AutoShape 28"/>
            <p:cNvCxnSpPr>
              <a:cxnSpLocks noChangeShapeType="1"/>
              <a:stCxn id="292885" idx="4"/>
              <a:endCxn id="292891" idx="0"/>
            </p:cNvCxnSpPr>
            <p:nvPr/>
          </p:nvCxnSpPr>
          <p:spPr bwMode="auto">
            <a:xfrm>
              <a:off x="5151" y="3289"/>
              <a:ext cx="1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2893" name="Text Box 29"/>
            <p:cNvSpPr txBox="1">
              <a:spLocks noChangeArrowheads="1"/>
            </p:cNvSpPr>
            <p:nvPr/>
          </p:nvSpPr>
          <p:spPr bwMode="auto">
            <a:xfrm>
              <a:off x="5270" y="3419"/>
              <a:ext cx="2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</a:t>
              </a:r>
            </a:p>
          </p:txBody>
        </p:sp>
      </p:grpSp>
      <p:grpSp>
        <p:nvGrpSpPr>
          <p:cNvPr id="292894" name="Group 30"/>
          <p:cNvGrpSpPr>
            <a:grpSpLocks/>
          </p:cNvGrpSpPr>
          <p:nvPr/>
        </p:nvGrpSpPr>
        <p:grpSpPr bwMode="auto">
          <a:xfrm>
            <a:off x="611104" y="3717032"/>
            <a:ext cx="2547938" cy="1920875"/>
            <a:chOff x="459" y="2352"/>
            <a:chExt cx="1605" cy="1210"/>
          </a:xfrm>
        </p:grpSpPr>
        <p:sp>
          <p:nvSpPr>
            <p:cNvPr id="292895" name="Text Box 31"/>
            <p:cNvSpPr txBox="1">
              <a:spLocks noChangeArrowheads="1"/>
            </p:cNvSpPr>
            <p:nvPr/>
          </p:nvSpPr>
          <p:spPr bwMode="auto">
            <a:xfrm>
              <a:off x="459" y="2544"/>
              <a:ext cx="1060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Değerinin</a:t>
              </a:r>
              <a:r>
                <a:rPr 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 </a:t>
              </a:r>
            </a:p>
            <a:p>
              <a:r>
                <a:rPr lang="en-US" sz="2000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altında</a:t>
              </a:r>
              <a:r>
                <a:rPr 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 </a:t>
              </a:r>
              <a:r>
                <a:rPr lang="en-US" sz="2000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paha</a:t>
              </a:r>
              <a:r>
                <a:rPr 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 </a:t>
              </a:r>
            </a:p>
            <a:p>
              <a:r>
                <a:rPr lang="en-US" sz="2000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biçilen</a:t>
              </a:r>
              <a:r>
                <a:rPr 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 </a:t>
              </a:r>
              <a:r>
                <a:rPr lang="en-US" sz="2000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kalan</a:t>
              </a:r>
              <a:endParaRPr lang="en-US" sz="20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  <a:p>
              <a:r>
                <a:rPr lang="en-US" sz="2000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maliyeti</a:t>
              </a:r>
              <a:r>
                <a:rPr 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 </a:t>
              </a:r>
            </a:p>
            <a:p>
              <a:r>
                <a:rPr lang="en-US" sz="2000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içerir</a:t>
              </a:r>
              <a:endParaRPr lang="en-US" sz="20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92896" name="AutoShape 32"/>
            <p:cNvSpPr>
              <a:spLocks noChangeArrowheads="1"/>
            </p:cNvSpPr>
            <p:nvPr/>
          </p:nvSpPr>
          <p:spPr bwMode="auto">
            <a:xfrm rot="-10800000">
              <a:off x="1104" y="2352"/>
              <a:ext cx="960" cy="288"/>
            </a:xfrm>
            <a:prstGeom prst="curvedUpArrow">
              <a:avLst>
                <a:gd name="adj1" fmla="val 66667"/>
                <a:gd name="adj2" fmla="val 133333"/>
                <a:gd name="adj3" fmla="val 33333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292897" name="Group 33"/>
          <p:cNvGrpSpPr>
            <a:grpSpLocks/>
          </p:cNvGrpSpPr>
          <p:nvPr/>
        </p:nvGrpSpPr>
        <p:grpSpPr bwMode="auto">
          <a:xfrm>
            <a:off x="1909514" y="4525070"/>
            <a:ext cx="4787900" cy="1828800"/>
            <a:chOff x="1248" y="2880"/>
            <a:chExt cx="3016" cy="1152"/>
          </a:xfrm>
        </p:grpSpPr>
        <p:sp>
          <p:nvSpPr>
            <p:cNvPr id="292898" name="Freeform 34"/>
            <p:cNvSpPr>
              <a:spLocks/>
            </p:cNvSpPr>
            <p:nvPr/>
          </p:nvSpPr>
          <p:spPr bwMode="auto">
            <a:xfrm>
              <a:off x="1776" y="2880"/>
              <a:ext cx="648" cy="1008"/>
            </a:xfrm>
            <a:custGeom>
              <a:avLst/>
              <a:gdLst>
                <a:gd name="T0" fmla="*/ 0 w 648"/>
                <a:gd name="T1" fmla="*/ 0 h 1008"/>
                <a:gd name="T2" fmla="*/ 576 w 648"/>
                <a:gd name="T3" fmla="*/ 288 h 1008"/>
                <a:gd name="T4" fmla="*/ 432 w 648"/>
                <a:gd name="T5" fmla="*/ 432 h 1008"/>
                <a:gd name="T6" fmla="*/ 48 w 648"/>
                <a:gd name="T7" fmla="*/ 624 h 1008"/>
                <a:gd name="T8" fmla="*/ 480 w 648"/>
                <a:gd name="T9" fmla="*/ 912 h 1008"/>
                <a:gd name="T10" fmla="*/ 384 w 648"/>
                <a:gd name="T11" fmla="*/ 1008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8" h="1008">
                  <a:moveTo>
                    <a:pt x="0" y="0"/>
                  </a:moveTo>
                  <a:cubicBezTo>
                    <a:pt x="252" y="108"/>
                    <a:pt x="504" y="216"/>
                    <a:pt x="576" y="288"/>
                  </a:cubicBezTo>
                  <a:cubicBezTo>
                    <a:pt x="648" y="360"/>
                    <a:pt x="520" y="376"/>
                    <a:pt x="432" y="432"/>
                  </a:cubicBezTo>
                  <a:cubicBezTo>
                    <a:pt x="344" y="488"/>
                    <a:pt x="40" y="544"/>
                    <a:pt x="48" y="624"/>
                  </a:cubicBezTo>
                  <a:cubicBezTo>
                    <a:pt x="56" y="704"/>
                    <a:pt x="424" y="848"/>
                    <a:pt x="480" y="912"/>
                  </a:cubicBezTo>
                  <a:cubicBezTo>
                    <a:pt x="536" y="976"/>
                    <a:pt x="400" y="992"/>
                    <a:pt x="384" y="1008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2899" name="Oval 35"/>
            <p:cNvSpPr>
              <a:spLocks noChangeArrowheads="1"/>
            </p:cNvSpPr>
            <p:nvPr/>
          </p:nvSpPr>
          <p:spPr bwMode="auto">
            <a:xfrm>
              <a:off x="1968" y="3840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G</a:t>
              </a:r>
            </a:p>
          </p:txBody>
        </p:sp>
        <p:sp>
          <p:nvSpPr>
            <p:cNvPr id="292900" name="Text Box 36"/>
            <p:cNvSpPr txBox="1">
              <a:spLocks noChangeArrowheads="1"/>
            </p:cNvSpPr>
            <p:nvPr/>
          </p:nvSpPr>
          <p:spPr bwMode="auto">
            <a:xfrm>
              <a:off x="2232" y="3275"/>
              <a:ext cx="203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sng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Gerçek</a:t>
              </a:r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 kalan maliyetle</a:t>
              </a:r>
            </a:p>
            <a:p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bu yol en az 13.4 olmalıdır</a:t>
              </a:r>
            </a:p>
          </p:txBody>
        </p:sp>
        <p:sp>
          <p:nvSpPr>
            <p:cNvPr id="292901" name="AutoShape 37"/>
            <p:cNvSpPr>
              <a:spLocks noChangeArrowheads="1"/>
            </p:cNvSpPr>
            <p:nvPr/>
          </p:nvSpPr>
          <p:spPr bwMode="auto">
            <a:xfrm flipV="1">
              <a:off x="1248" y="3168"/>
              <a:ext cx="384" cy="546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5856470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2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29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 build="p" autoUpdateAnimBg="0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ayt Numarası Yer Tutucusu 8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5A4EC-CA79-4224-8018-755D40750FCB}" type="slidenum">
              <a:rPr lang="en-US"/>
              <a:pPr/>
              <a:t>25</a:t>
            </a:fld>
            <a:endParaRPr 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Underestimate ile ilgili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sz="2400" dirty="0" smtClean="0"/>
              <a:t>h </a:t>
            </a:r>
            <a:r>
              <a:rPr lang="tr-TR" sz="2400" dirty="0"/>
              <a:t>bir </a:t>
            </a:r>
            <a:r>
              <a:rPr lang="tr-TR" sz="2400" dirty="0" err="1"/>
              <a:t>underestimate</a:t>
            </a:r>
            <a:r>
              <a:rPr lang="tr-TR" sz="2400" dirty="0"/>
              <a:t> </a:t>
            </a:r>
            <a:r>
              <a:rPr lang="tr-TR" sz="2400" b="1" u="sng" dirty="0"/>
              <a:t>DEĞİLSE</a:t>
            </a:r>
          </a:p>
        </p:txBody>
      </p:sp>
      <p:grpSp>
        <p:nvGrpSpPr>
          <p:cNvPr id="293937" name="Group 49"/>
          <p:cNvGrpSpPr>
            <a:grpSpLocks/>
          </p:cNvGrpSpPr>
          <p:nvPr/>
        </p:nvGrpSpPr>
        <p:grpSpPr bwMode="auto">
          <a:xfrm>
            <a:off x="381000" y="1371600"/>
            <a:ext cx="8458200" cy="2362200"/>
            <a:chOff x="240" y="864"/>
            <a:chExt cx="5328" cy="1488"/>
          </a:xfrm>
        </p:grpSpPr>
        <p:sp>
          <p:nvSpPr>
            <p:cNvPr id="293938" name="Rectangle 50"/>
            <p:cNvSpPr>
              <a:spLocks noChangeArrowheads="1"/>
            </p:cNvSpPr>
            <p:nvPr/>
          </p:nvSpPr>
          <p:spPr bwMode="auto">
            <a:xfrm>
              <a:off x="240" y="864"/>
              <a:ext cx="5328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3939" name="Oval 51"/>
            <p:cNvSpPr>
              <a:spLocks noChangeArrowheads="1"/>
            </p:cNvSpPr>
            <p:nvPr/>
          </p:nvSpPr>
          <p:spPr bwMode="auto">
            <a:xfrm>
              <a:off x="1084" y="1536"/>
              <a:ext cx="240" cy="24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S</a:t>
              </a:r>
              <a:endParaRPr lang="en-US" sz="20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93940" name="Oval 52"/>
            <p:cNvSpPr>
              <a:spLocks noChangeArrowheads="1"/>
            </p:cNvSpPr>
            <p:nvPr/>
          </p:nvSpPr>
          <p:spPr bwMode="auto">
            <a:xfrm>
              <a:off x="1876" y="105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293941" name="Oval 53"/>
            <p:cNvSpPr>
              <a:spLocks noChangeArrowheads="1"/>
            </p:cNvSpPr>
            <p:nvPr/>
          </p:nvSpPr>
          <p:spPr bwMode="auto">
            <a:xfrm>
              <a:off x="1876" y="153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sp>
          <p:nvSpPr>
            <p:cNvPr id="293942" name="Oval 54"/>
            <p:cNvSpPr>
              <a:spLocks noChangeArrowheads="1"/>
            </p:cNvSpPr>
            <p:nvPr/>
          </p:nvSpPr>
          <p:spPr bwMode="auto">
            <a:xfrm>
              <a:off x="1876" y="201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F</a:t>
              </a:r>
            </a:p>
          </p:txBody>
        </p:sp>
        <p:sp>
          <p:nvSpPr>
            <p:cNvPr id="293943" name="Oval 55"/>
            <p:cNvSpPr>
              <a:spLocks noChangeArrowheads="1"/>
            </p:cNvSpPr>
            <p:nvPr/>
          </p:nvSpPr>
          <p:spPr bwMode="auto">
            <a:xfrm>
              <a:off x="2980" y="105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293944" name="Oval 56"/>
            <p:cNvSpPr>
              <a:spLocks noChangeArrowheads="1"/>
            </p:cNvSpPr>
            <p:nvPr/>
          </p:nvSpPr>
          <p:spPr bwMode="auto">
            <a:xfrm>
              <a:off x="2980" y="153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sp>
          <p:nvSpPr>
            <p:cNvPr id="293945" name="Oval 57"/>
            <p:cNvSpPr>
              <a:spLocks noChangeArrowheads="1"/>
            </p:cNvSpPr>
            <p:nvPr/>
          </p:nvSpPr>
          <p:spPr bwMode="auto">
            <a:xfrm>
              <a:off x="2980" y="201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H</a:t>
              </a:r>
            </a:p>
          </p:txBody>
        </p:sp>
        <p:sp>
          <p:nvSpPr>
            <p:cNvPr id="293946" name="Oval 58"/>
            <p:cNvSpPr>
              <a:spLocks noChangeArrowheads="1"/>
            </p:cNvSpPr>
            <p:nvPr/>
          </p:nvSpPr>
          <p:spPr bwMode="auto">
            <a:xfrm>
              <a:off x="4252" y="105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C</a:t>
              </a:r>
            </a:p>
          </p:txBody>
        </p:sp>
        <p:sp>
          <p:nvSpPr>
            <p:cNvPr id="293947" name="Oval 59"/>
            <p:cNvSpPr>
              <a:spLocks noChangeArrowheads="1"/>
            </p:cNvSpPr>
            <p:nvPr/>
          </p:nvSpPr>
          <p:spPr bwMode="auto">
            <a:xfrm>
              <a:off x="4252" y="1536"/>
              <a:ext cx="240" cy="240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G</a:t>
              </a:r>
            </a:p>
          </p:txBody>
        </p:sp>
        <p:sp>
          <p:nvSpPr>
            <p:cNvPr id="293948" name="Oval 60"/>
            <p:cNvSpPr>
              <a:spLocks noChangeArrowheads="1"/>
            </p:cNvSpPr>
            <p:nvPr/>
          </p:nvSpPr>
          <p:spPr bwMode="auto">
            <a:xfrm>
              <a:off x="4252" y="2016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I</a:t>
              </a:r>
            </a:p>
          </p:txBody>
        </p:sp>
        <p:cxnSp>
          <p:nvCxnSpPr>
            <p:cNvPr id="293949" name="AutoShape 61"/>
            <p:cNvCxnSpPr>
              <a:cxnSpLocks noChangeShapeType="1"/>
              <a:stCxn id="293939" idx="0"/>
              <a:endCxn id="293940" idx="2"/>
            </p:cNvCxnSpPr>
            <p:nvPr/>
          </p:nvCxnSpPr>
          <p:spPr bwMode="auto">
            <a:xfrm flipV="1">
              <a:off x="1204" y="1176"/>
              <a:ext cx="6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3950" name="AutoShape 62"/>
            <p:cNvCxnSpPr>
              <a:cxnSpLocks noChangeShapeType="1"/>
              <a:stCxn id="293939" idx="6"/>
              <a:endCxn id="293941" idx="2"/>
            </p:cNvCxnSpPr>
            <p:nvPr/>
          </p:nvCxnSpPr>
          <p:spPr bwMode="auto">
            <a:xfrm>
              <a:off x="1324" y="1656"/>
              <a:ext cx="55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3951" name="AutoShape 63"/>
            <p:cNvCxnSpPr>
              <a:cxnSpLocks noChangeShapeType="1"/>
              <a:stCxn id="293939" idx="4"/>
              <a:endCxn id="293942" idx="2"/>
            </p:cNvCxnSpPr>
            <p:nvPr/>
          </p:nvCxnSpPr>
          <p:spPr bwMode="auto">
            <a:xfrm>
              <a:off x="1204" y="1776"/>
              <a:ext cx="672" cy="3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3952" name="AutoShape 64"/>
            <p:cNvCxnSpPr>
              <a:cxnSpLocks noChangeShapeType="1"/>
              <a:stCxn id="293940" idx="6"/>
              <a:endCxn id="293943" idx="2"/>
            </p:cNvCxnSpPr>
            <p:nvPr/>
          </p:nvCxnSpPr>
          <p:spPr bwMode="auto">
            <a:xfrm>
              <a:off x="2116" y="1176"/>
              <a:ext cx="86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3953" name="AutoShape 65"/>
            <p:cNvCxnSpPr>
              <a:cxnSpLocks noChangeShapeType="1"/>
              <a:stCxn id="293941" idx="6"/>
              <a:endCxn id="293944" idx="2"/>
            </p:cNvCxnSpPr>
            <p:nvPr/>
          </p:nvCxnSpPr>
          <p:spPr bwMode="auto">
            <a:xfrm>
              <a:off x="2116" y="1656"/>
              <a:ext cx="86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3954" name="AutoShape 66"/>
            <p:cNvCxnSpPr>
              <a:cxnSpLocks noChangeShapeType="1"/>
              <a:stCxn id="293942" idx="6"/>
              <a:endCxn id="293945" idx="2"/>
            </p:cNvCxnSpPr>
            <p:nvPr/>
          </p:nvCxnSpPr>
          <p:spPr bwMode="auto">
            <a:xfrm>
              <a:off x="2116" y="2136"/>
              <a:ext cx="86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3955" name="AutoShape 67"/>
            <p:cNvCxnSpPr>
              <a:cxnSpLocks noChangeShapeType="1"/>
              <a:stCxn id="293943" idx="6"/>
              <a:endCxn id="293946" idx="2"/>
            </p:cNvCxnSpPr>
            <p:nvPr/>
          </p:nvCxnSpPr>
          <p:spPr bwMode="auto">
            <a:xfrm>
              <a:off x="3220" y="1176"/>
              <a:ext cx="10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3956" name="AutoShape 68"/>
            <p:cNvCxnSpPr>
              <a:cxnSpLocks noChangeShapeType="1"/>
              <a:stCxn id="293944" idx="6"/>
              <a:endCxn id="293947" idx="2"/>
            </p:cNvCxnSpPr>
            <p:nvPr/>
          </p:nvCxnSpPr>
          <p:spPr bwMode="auto">
            <a:xfrm>
              <a:off x="3220" y="1656"/>
              <a:ext cx="102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3957" name="AutoShape 69"/>
            <p:cNvCxnSpPr>
              <a:cxnSpLocks noChangeShapeType="1"/>
              <a:stCxn id="293945" idx="6"/>
              <a:endCxn id="293948" idx="2"/>
            </p:cNvCxnSpPr>
            <p:nvPr/>
          </p:nvCxnSpPr>
          <p:spPr bwMode="auto">
            <a:xfrm>
              <a:off x="3220" y="2136"/>
              <a:ext cx="103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3958" name="AutoShape 70"/>
            <p:cNvCxnSpPr>
              <a:cxnSpLocks noChangeShapeType="1"/>
              <a:stCxn id="293946" idx="4"/>
              <a:endCxn id="293947" idx="0"/>
            </p:cNvCxnSpPr>
            <p:nvPr/>
          </p:nvCxnSpPr>
          <p:spPr bwMode="auto">
            <a:xfrm>
              <a:off x="4372" y="1296"/>
              <a:ext cx="0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3959" name="AutoShape 71"/>
            <p:cNvCxnSpPr>
              <a:cxnSpLocks noChangeShapeType="1"/>
              <a:stCxn id="293947" idx="4"/>
              <a:endCxn id="293948" idx="0"/>
            </p:cNvCxnSpPr>
            <p:nvPr/>
          </p:nvCxnSpPr>
          <p:spPr bwMode="auto">
            <a:xfrm>
              <a:off x="4372" y="1782"/>
              <a:ext cx="0" cy="23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3960" name="Text Box 72"/>
            <p:cNvSpPr txBox="1">
              <a:spLocks noChangeArrowheads="1"/>
            </p:cNvSpPr>
            <p:nvPr/>
          </p:nvSpPr>
          <p:spPr bwMode="auto">
            <a:xfrm>
              <a:off x="1362" y="1143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1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93961" name="Text Box 73"/>
            <p:cNvSpPr txBox="1">
              <a:spLocks noChangeArrowheads="1"/>
            </p:cNvSpPr>
            <p:nvPr/>
          </p:nvSpPr>
          <p:spPr bwMode="auto">
            <a:xfrm>
              <a:off x="2424" y="960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1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93962" name="Text Box 74"/>
            <p:cNvSpPr txBox="1">
              <a:spLocks noChangeArrowheads="1"/>
            </p:cNvSpPr>
            <p:nvPr/>
          </p:nvSpPr>
          <p:spPr bwMode="auto">
            <a:xfrm>
              <a:off x="3624" y="960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1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93963" name="Text Box 75"/>
            <p:cNvSpPr txBox="1">
              <a:spLocks noChangeArrowheads="1"/>
            </p:cNvSpPr>
            <p:nvPr/>
          </p:nvSpPr>
          <p:spPr bwMode="auto">
            <a:xfrm>
              <a:off x="2428" y="1411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1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93964" name="Text Box 76"/>
            <p:cNvSpPr txBox="1">
              <a:spLocks noChangeArrowheads="1"/>
            </p:cNvSpPr>
            <p:nvPr/>
          </p:nvSpPr>
          <p:spPr bwMode="auto">
            <a:xfrm>
              <a:off x="2428" y="1891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1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93965" name="Text Box 77"/>
            <p:cNvSpPr txBox="1">
              <a:spLocks noChangeArrowheads="1"/>
            </p:cNvSpPr>
            <p:nvPr/>
          </p:nvSpPr>
          <p:spPr bwMode="auto">
            <a:xfrm>
              <a:off x="3628" y="1392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1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93966" name="Text Box 78"/>
            <p:cNvSpPr txBox="1">
              <a:spLocks noChangeArrowheads="1"/>
            </p:cNvSpPr>
            <p:nvPr/>
          </p:nvSpPr>
          <p:spPr bwMode="auto">
            <a:xfrm>
              <a:off x="3628" y="1891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1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93967" name="Text Box 79"/>
            <p:cNvSpPr txBox="1">
              <a:spLocks noChangeArrowheads="1"/>
            </p:cNvSpPr>
            <p:nvPr/>
          </p:nvSpPr>
          <p:spPr bwMode="auto">
            <a:xfrm>
              <a:off x="4344" y="1248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1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93968" name="Text Box 80"/>
            <p:cNvSpPr txBox="1">
              <a:spLocks noChangeArrowheads="1"/>
            </p:cNvSpPr>
            <p:nvPr/>
          </p:nvSpPr>
          <p:spPr bwMode="auto">
            <a:xfrm>
              <a:off x="4344" y="1795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1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93969" name="Text Box 81"/>
            <p:cNvSpPr txBox="1">
              <a:spLocks noChangeArrowheads="1"/>
            </p:cNvSpPr>
            <p:nvPr/>
          </p:nvSpPr>
          <p:spPr bwMode="auto">
            <a:xfrm>
              <a:off x="1516" y="1411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1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93970" name="Text Box 82"/>
            <p:cNvSpPr txBox="1">
              <a:spLocks noChangeArrowheads="1"/>
            </p:cNvSpPr>
            <p:nvPr/>
          </p:nvSpPr>
          <p:spPr bwMode="auto">
            <a:xfrm>
              <a:off x="1512" y="1795"/>
              <a:ext cx="1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1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</p:grpSp>
      <p:grpSp>
        <p:nvGrpSpPr>
          <p:cNvPr id="293971" name="Group 83"/>
          <p:cNvGrpSpPr>
            <a:grpSpLocks/>
          </p:cNvGrpSpPr>
          <p:nvPr/>
        </p:nvGrpSpPr>
        <p:grpSpPr bwMode="auto">
          <a:xfrm>
            <a:off x="533400" y="1289050"/>
            <a:ext cx="6373813" cy="2041525"/>
            <a:chOff x="336" y="812"/>
            <a:chExt cx="4015" cy="1286"/>
          </a:xfrm>
        </p:grpSpPr>
        <p:sp>
          <p:nvSpPr>
            <p:cNvPr id="293972" name="Text Box 84"/>
            <p:cNvSpPr txBox="1">
              <a:spLocks noChangeArrowheads="1"/>
            </p:cNvSpPr>
            <p:nvPr/>
          </p:nvSpPr>
          <p:spPr bwMode="auto">
            <a:xfrm>
              <a:off x="336" y="1056"/>
              <a:ext cx="711" cy="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u="sng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Gerçek</a:t>
              </a:r>
            </a:p>
            <a:p>
              <a:r>
                <a:rPr lang="en-US" sz="2200" u="sng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kalan</a:t>
              </a:r>
            </a:p>
            <a:p>
              <a:r>
                <a:rPr lang="en-US" sz="2200" u="sng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maliyet</a:t>
              </a:r>
            </a:p>
            <a:p>
              <a:r>
                <a:rPr lang="en-US" sz="2200" u="sng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ler</a:t>
              </a:r>
              <a:endParaRPr lang="en-US" sz="22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93973" name="Text Box 85"/>
            <p:cNvSpPr txBox="1">
              <a:spLocks noChangeArrowheads="1"/>
            </p:cNvSpPr>
            <p:nvPr/>
          </p:nvSpPr>
          <p:spPr bwMode="auto">
            <a:xfrm>
              <a:off x="1900" y="840"/>
              <a:ext cx="22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93974" name="Text Box 86"/>
            <p:cNvSpPr txBox="1">
              <a:spLocks noChangeArrowheads="1"/>
            </p:cNvSpPr>
            <p:nvPr/>
          </p:nvSpPr>
          <p:spPr bwMode="auto">
            <a:xfrm>
              <a:off x="3008" y="812"/>
              <a:ext cx="22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93975" name="Text Box 87"/>
            <p:cNvSpPr txBox="1">
              <a:spLocks noChangeArrowheads="1"/>
            </p:cNvSpPr>
            <p:nvPr/>
          </p:nvSpPr>
          <p:spPr bwMode="auto">
            <a:xfrm>
              <a:off x="4156" y="869"/>
              <a:ext cx="19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93976" name="Text Box 88"/>
            <p:cNvSpPr txBox="1">
              <a:spLocks noChangeArrowheads="1"/>
            </p:cNvSpPr>
            <p:nvPr/>
          </p:nvSpPr>
          <p:spPr bwMode="auto">
            <a:xfrm>
              <a:off x="1900" y="1320"/>
              <a:ext cx="22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93977" name="Text Box 89"/>
            <p:cNvSpPr txBox="1">
              <a:spLocks noChangeArrowheads="1"/>
            </p:cNvSpPr>
            <p:nvPr/>
          </p:nvSpPr>
          <p:spPr bwMode="auto">
            <a:xfrm>
              <a:off x="2994" y="1292"/>
              <a:ext cx="19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93978" name="Text Box 90"/>
            <p:cNvSpPr txBox="1">
              <a:spLocks noChangeArrowheads="1"/>
            </p:cNvSpPr>
            <p:nvPr/>
          </p:nvSpPr>
          <p:spPr bwMode="auto">
            <a:xfrm>
              <a:off x="1900" y="1781"/>
              <a:ext cx="22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</a:p>
          </p:txBody>
        </p:sp>
        <p:sp>
          <p:nvSpPr>
            <p:cNvPr id="293979" name="Text Box 91"/>
            <p:cNvSpPr txBox="1">
              <a:spLocks noChangeArrowheads="1"/>
            </p:cNvSpPr>
            <p:nvPr/>
          </p:nvSpPr>
          <p:spPr bwMode="auto">
            <a:xfrm>
              <a:off x="3004" y="1781"/>
              <a:ext cx="22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93980" name="Text Box 92"/>
            <p:cNvSpPr txBox="1">
              <a:spLocks noChangeArrowheads="1"/>
            </p:cNvSpPr>
            <p:nvPr/>
          </p:nvSpPr>
          <p:spPr bwMode="auto">
            <a:xfrm>
              <a:off x="4156" y="1829"/>
              <a:ext cx="19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</p:grpSp>
      <p:grpSp>
        <p:nvGrpSpPr>
          <p:cNvPr id="293981" name="Group 93"/>
          <p:cNvGrpSpPr>
            <a:grpSpLocks/>
          </p:cNvGrpSpPr>
          <p:nvPr/>
        </p:nvGrpSpPr>
        <p:grpSpPr bwMode="auto">
          <a:xfrm>
            <a:off x="3181350" y="1341438"/>
            <a:ext cx="5521325" cy="2057400"/>
            <a:chOff x="2004" y="845"/>
            <a:chExt cx="3478" cy="1296"/>
          </a:xfrm>
        </p:grpSpPr>
        <p:sp>
          <p:nvSpPr>
            <p:cNvPr id="293982" name="Text Box 94"/>
            <p:cNvSpPr txBox="1">
              <a:spLocks noChangeArrowheads="1"/>
            </p:cNvSpPr>
            <p:nvPr/>
          </p:nvSpPr>
          <p:spPr bwMode="auto">
            <a:xfrm>
              <a:off x="2016" y="87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93983" name="Text Box 95"/>
            <p:cNvSpPr txBox="1">
              <a:spLocks noChangeArrowheads="1"/>
            </p:cNvSpPr>
            <p:nvPr/>
          </p:nvSpPr>
          <p:spPr bwMode="auto">
            <a:xfrm>
              <a:off x="3120" y="87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</a:t>
              </a:r>
            </a:p>
          </p:txBody>
        </p:sp>
        <p:sp>
          <p:nvSpPr>
            <p:cNvPr id="293984" name="Text Box 96"/>
            <p:cNvSpPr txBox="1">
              <a:spLocks noChangeArrowheads="1"/>
            </p:cNvSpPr>
            <p:nvPr/>
          </p:nvSpPr>
          <p:spPr bwMode="auto">
            <a:xfrm>
              <a:off x="4406" y="845"/>
              <a:ext cx="2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</a:t>
              </a:r>
            </a:p>
          </p:txBody>
        </p:sp>
        <p:sp>
          <p:nvSpPr>
            <p:cNvPr id="293985" name="Text Box 97"/>
            <p:cNvSpPr txBox="1">
              <a:spLocks noChangeArrowheads="1"/>
            </p:cNvSpPr>
            <p:nvPr/>
          </p:nvSpPr>
          <p:spPr bwMode="auto">
            <a:xfrm>
              <a:off x="2004" y="130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293986" name="Text Box 98"/>
            <p:cNvSpPr txBox="1">
              <a:spLocks noChangeArrowheads="1"/>
            </p:cNvSpPr>
            <p:nvPr/>
          </p:nvSpPr>
          <p:spPr bwMode="auto">
            <a:xfrm>
              <a:off x="2006" y="183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</a:p>
          </p:txBody>
        </p:sp>
        <p:sp>
          <p:nvSpPr>
            <p:cNvPr id="293987" name="Text Box 99"/>
            <p:cNvSpPr txBox="1">
              <a:spLocks noChangeArrowheads="1"/>
            </p:cNvSpPr>
            <p:nvPr/>
          </p:nvSpPr>
          <p:spPr bwMode="auto">
            <a:xfrm>
              <a:off x="3158" y="137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</a:p>
          </p:txBody>
        </p:sp>
        <p:sp>
          <p:nvSpPr>
            <p:cNvPr id="293988" name="Text Box 100"/>
            <p:cNvSpPr txBox="1">
              <a:spLocks noChangeArrowheads="1"/>
            </p:cNvSpPr>
            <p:nvPr/>
          </p:nvSpPr>
          <p:spPr bwMode="auto">
            <a:xfrm>
              <a:off x="3110" y="1805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</a:p>
          </p:txBody>
        </p:sp>
        <p:sp>
          <p:nvSpPr>
            <p:cNvPr id="293989" name="Text Box 101"/>
            <p:cNvSpPr txBox="1">
              <a:spLocks noChangeArrowheads="1"/>
            </p:cNvSpPr>
            <p:nvPr/>
          </p:nvSpPr>
          <p:spPr bwMode="auto">
            <a:xfrm>
              <a:off x="4454" y="185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</a:t>
              </a:r>
            </a:p>
          </p:txBody>
        </p:sp>
        <p:sp>
          <p:nvSpPr>
            <p:cNvPr id="293990" name="Text Box 102"/>
            <p:cNvSpPr txBox="1">
              <a:spLocks noChangeArrowheads="1"/>
            </p:cNvSpPr>
            <p:nvPr/>
          </p:nvSpPr>
          <p:spPr bwMode="auto">
            <a:xfrm>
              <a:off x="4646" y="1253"/>
              <a:ext cx="836" cy="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Over-</a:t>
              </a:r>
            </a:p>
            <a:p>
              <a:r>
                <a:rPr lang="en-US" sz="2200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estimate</a:t>
              </a:r>
              <a:endParaRPr lang="en-US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</p:grpSp>
      <p:grpSp>
        <p:nvGrpSpPr>
          <p:cNvPr id="293991" name="Group 103"/>
          <p:cNvGrpSpPr>
            <a:grpSpLocks/>
          </p:cNvGrpSpPr>
          <p:nvPr/>
        </p:nvGrpSpPr>
        <p:grpSpPr bwMode="auto">
          <a:xfrm>
            <a:off x="381000" y="4375150"/>
            <a:ext cx="8458200" cy="2406650"/>
            <a:chOff x="240" y="2765"/>
            <a:chExt cx="5328" cy="1516"/>
          </a:xfrm>
        </p:grpSpPr>
        <p:sp>
          <p:nvSpPr>
            <p:cNvPr id="293992" name="Rectangle 104"/>
            <p:cNvSpPr>
              <a:spLocks noChangeArrowheads="1"/>
            </p:cNvSpPr>
            <p:nvPr/>
          </p:nvSpPr>
          <p:spPr bwMode="auto">
            <a:xfrm>
              <a:off x="240" y="2793"/>
              <a:ext cx="5328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grpSp>
          <p:nvGrpSpPr>
            <p:cNvPr id="293993" name="Group 105"/>
            <p:cNvGrpSpPr>
              <a:grpSpLocks/>
            </p:cNvGrpSpPr>
            <p:nvPr/>
          </p:nvGrpSpPr>
          <p:grpSpPr bwMode="auto">
            <a:xfrm>
              <a:off x="1084" y="2765"/>
              <a:ext cx="1151" cy="1420"/>
              <a:chOff x="1084" y="2765"/>
              <a:chExt cx="1151" cy="1420"/>
            </a:xfrm>
          </p:grpSpPr>
          <p:sp>
            <p:nvSpPr>
              <p:cNvPr id="293994" name="Oval 106"/>
              <p:cNvSpPr>
                <a:spLocks noChangeArrowheads="1"/>
              </p:cNvSpPr>
              <p:nvPr/>
            </p:nvSpPr>
            <p:spPr bwMode="auto">
              <a:xfrm>
                <a:off x="1084" y="3465"/>
                <a:ext cx="240" cy="240"/>
              </a:xfrm>
              <a:prstGeom prst="ellipse">
                <a:avLst/>
              </a:prstGeom>
              <a:solidFill>
                <a:srgbClr val="FFCC00"/>
              </a:solidFill>
              <a:ln w="38100">
                <a:solidFill>
                  <a:srgbClr val="800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2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rPr>
                  <a:t>S</a:t>
                </a:r>
                <a:endPara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293995" name="Oval 107"/>
              <p:cNvSpPr>
                <a:spLocks noChangeArrowheads="1"/>
              </p:cNvSpPr>
              <p:nvPr/>
            </p:nvSpPr>
            <p:spPr bwMode="auto">
              <a:xfrm>
                <a:off x="1876" y="2985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Narrow" pitchFamily="34" charset="0"/>
                  </a:rPr>
                  <a:t>A</a:t>
                </a:r>
              </a:p>
            </p:txBody>
          </p:sp>
          <p:sp>
            <p:nvSpPr>
              <p:cNvPr id="293996" name="Oval 108"/>
              <p:cNvSpPr>
                <a:spLocks noChangeArrowheads="1"/>
              </p:cNvSpPr>
              <p:nvPr/>
            </p:nvSpPr>
            <p:spPr bwMode="auto">
              <a:xfrm>
                <a:off x="1876" y="3465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Narrow" pitchFamily="34" charset="0"/>
                  </a:rPr>
                  <a:t>D</a:t>
                </a:r>
              </a:p>
            </p:txBody>
          </p:sp>
          <p:sp>
            <p:nvSpPr>
              <p:cNvPr id="293997" name="Oval 109"/>
              <p:cNvSpPr>
                <a:spLocks noChangeArrowheads="1"/>
              </p:cNvSpPr>
              <p:nvPr/>
            </p:nvSpPr>
            <p:spPr bwMode="auto">
              <a:xfrm>
                <a:off x="1876" y="3945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Narrow" pitchFamily="34" charset="0"/>
                  </a:rPr>
                  <a:t>F</a:t>
                </a:r>
              </a:p>
            </p:txBody>
          </p:sp>
          <p:cxnSp>
            <p:nvCxnSpPr>
              <p:cNvPr id="293998" name="AutoShape 110"/>
              <p:cNvCxnSpPr>
                <a:cxnSpLocks noChangeShapeType="1"/>
                <a:stCxn id="293994" idx="0"/>
                <a:endCxn id="293995" idx="2"/>
              </p:cNvCxnSpPr>
              <p:nvPr/>
            </p:nvCxnSpPr>
            <p:spPr bwMode="auto">
              <a:xfrm flipV="1">
                <a:off x="1204" y="3105"/>
                <a:ext cx="672" cy="348"/>
              </a:xfrm>
              <a:prstGeom prst="straightConnector1">
                <a:avLst/>
              </a:prstGeom>
              <a:noFill/>
              <a:ln w="38100">
                <a:solidFill>
                  <a:srgbClr val="8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3999" name="AutoShape 111"/>
              <p:cNvCxnSpPr>
                <a:cxnSpLocks noChangeShapeType="1"/>
                <a:stCxn id="293994" idx="6"/>
                <a:endCxn id="293996" idx="2"/>
              </p:cNvCxnSpPr>
              <p:nvPr/>
            </p:nvCxnSpPr>
            <p:spPr bwMode="auto">
              <a:xfrm>
                <a:off x="1336" y="3585"/>
                <a:ext cx="540" cy="0"/>
              </a:xfrm>
              <a:prstGeom prst="straightConnector1">
                <a:avLst/>
              </a:prstGeom>
              <a:noFill/>
              <a:ln w="38100">
                <a:solidFill>
                  <a:srgbClr val="8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4000" name="AutoShape 112"/>
              <p:cNvCxnSpPr>
                <a:cxnSpLocks noChangeShapeType="1"/>
                <a:stCxn id="293994" idx="4"/>
                <a:endCxn id="293997" idx="2"/>
              </p:cNvCxnSpPr>
              <p:nvPr/>
            </p:nvCxnSpPr>
            <p:spPr bwMode="auto">
              <a:xfrm>
                <a:off x="1204" y="3717"/>
                <a:ext cx="672" cy="348"/>
              </a:xfrm>
              <a:prstGeom prst="straightConnector1">
                <a:avLst/>
              </a:prstGeom>
              <a:noFill/>
              <a:ln w="38100">
                <a:solidFill>
                  <a:srgbClr val="8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94001" name="Text Box 113"/>
              <p:cNvSpPr txBox="1">
                <a:spLocks noChangeArrowheads="1"/>
              </p:cNvSpPr>
              <p:nvPr/>
            </p:nvSpPr>
            <p:spPr bwMode="auto">
              <a:xfrm>
                <a:off x="1824" y="2765"/>
                <a:ext cx="41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66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1+3</a:t>
                </a:r>
              </a:p>
            </p:txBody>
          </p:sp>
          <p:sp>
            <p:nvSpPr>
              <p:cNvPr id="294002" name="Text Box 114"/>
              <p:cNvSpPr txBox="1">
                <a:spLocks noChangeArrowheads="1"/>
              </p:cNvSpPr>
              <p:nvPr/>
            </p:nvSpPr>
            <p:spPr bwMode="auto">
              <a:xfrm>
                <a:off x="1824" y="3222"/>
                <a:ext cx="41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66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1+5</a:t>
                </a:r>
              </a:p>
            </p:txBody>
          </p:sp>
          <p:sp>
            <p:nvSpPr>
              <p:cNvPr id="294003" name="Text Box 115"/>
              <p:cNvSpPr txBox="1">
                <a:spLocks noChangeArrowheads="1"/>
              </p:cNvSpPr>
              <p:nvPr/>
            </p:nvSpPr>
            <p:spPr bwMode="auto">
              <a:xfrm>
                <a:off x="1824" y="3725"/>
                <a:ext cx="41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66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1+4</a:t>
                </a:r>
                <a:endParaRPr lang="en-US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endParaRPr>
              </a:p>
            </p:txBody>
          </p:sp>
        </p:grpSp>
      </p:grpSp>
      <p:grpSp>
        <p:nvGrpSpPr>
          <p:cNvPr id="294004" name="Group 116"/>
          <p:cNvGrpSpPr>
            <a:grpSpLocks/>
          </p:cNvGrpSpPr>
          <p:nvPr/>
        </p:nvGrpSpPr>
        <p:grpSpPr bwMode="auto">
          <a:xfrm>
            <a:off x="4251325" y="4724400"/>
            <a:ext cx="3186113" cy="1860550"/>
            <a:chOff x="2678" y="2985"/>
            <a:chExt cx="2007" cy="1172"/>
          </a:xfrm>
        </p:grpSpPr>
        <p:grpSp>
          <p:nvGrpSpPr>
            <p:cNvPr id="294005" name="Group 117"/>
            <p:cNvGrpSpPr>
              <a:grpSpLocks/>
            </p:cNvGrpSpPr>
            <p:nvPr/>
          </p:nvGrpSpPr>
          <p:grpSpPr bwMode="auto">
            <a:xfrm>
              <a:off x="4252" y="2985"/>
              <a:ext cx="433" cy="720"/>
              <a:chOff x="4252" y="2985"/>
              <a:chExt cx="433" cy="720"/>
            </a:xfrm>
          </p:grpSpPr>
          <p:sp>
            <p:nvSpPr>
              <p:cNvPr id="294006" name="Oval 118"/>
              <p:cNvSpPr>
                <a:spLocks noChangeArrowheads="1"/>
              </p:cNvSpPr>
              <p:nvPr/>
            </p:nvSpPr>
            <p:spPr bwMode="auto">
              <a:xfrm>
                <a:off x="4252" y="2985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80008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 Narrow" pitchFamily="34" charset="0"/>
                  </a:rPr>
                  <a:t>C</a:t>
                </a:r>
              </a:p>
            </p:txBody>
          </p:sp>
          <p:sp>
            <p:nvSpPr>
              <p:cNvPr id="294007" name="Oval 119"/>
              <p:cNvSpPr>
                <a:spLocks noChangeArrowheads="1"/>
              </p:cNvSpPr>
              <p:nvPr/>
            </p:nvSpPr>
            <p:spPr bwMode="auto">
              <a:xfrm>
                <a:off x="4252" y="3465"/>
                <a:ext cx="240" cy="240"/>
              </a:xfrm>
              <a:prstGeom prst="ellipse">
                <a:avLst/>
              </a:prstGeom>
              <a:solidFill>
                <a:srgbClr val="FFCC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2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Arial Narrow" pitchFamily="34" charset="0"/>
                  </a:rPr>
                  <a:t>G</a:t>
                </a:r>
              </a:p>
            </p:txBody>
          </p:sp>
          <p:cxnSp>
            <p:nvCxnSpPr>
              <p:cNvPr id="294008" name="AutoShape 120"/>
              <p:cNvCxnSpPr>
                <a:cxnSpLocks noChangeShapeType="1"/>
                <a:stCxn id="294006" idx="4"/>
                <a:endCxn id="294007" idx="0"/>
              </p:cNvCxnSpPr>
              <p:nvPr/>
            </p:nvCxnSpPr>
            <p:spPr bwMode="auto">
              <a:xfrm>
                <a:off x="4372" y="3237"/>
                <a:ext cx="0" cy="222"/>
              </a:xfrm>
              <a:prstGeom prst="straightConnector1">
                <a:avLst/>
              </a:prstGeom>
              <a:noFill/>
              <a:ln w="38100">
                <a:solidFill>
                  <a:srgbClr val="8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94009" name="Text Box 121"/>
              <p:cNvSpPr txBox="1">
                <a:spLocks noChangeArrowheads="1"/>
              </p:cNvSpPr>
              <p:nvPr/>
            </p:nvSpPr>
            <p:spPr bwMode="auto">
              <a:xfrm>
                <a:off x="4452" y="3318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rgbClr val="66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4</a:t>
                </a:r>
              </a:p>
            </p:txBody>
          </p:sp>
        </p:grpSp>
        <p:sp>
          <p:nvSpPr>
            <p:cNvPr id="294010" name="Text Box 122"/>
            <p:cNvSpPr txBox="1">
              <a:spLocks noChangeArrowheads="1"/>
            </p:cNvSpPr>
            <p:nvPr/>
          </p:nvSpPr>
          <p:spPr bwMode="auto">
            <a:xfrm>
              <a:off x="2678" y="3869"/>
              <a:ext cx="16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Optimal yol değil</a:t>
              </a:r>
              <a:r>
                <a:rPr lang="en-US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!</a:t>
              </a:r>
            </a:p>
          </p:txBody>
        </p:sp>
      </p:grpSp>
      <p:grpSp>
        <p:nvGrpSpPr>
          <p:cNvPr id="294011" name="Group 123"/>
          <p:cNvGrpSpPr>
            <a:grpSpLocks/>
          </p:cNvGrpSpPr>
          <p:nvPr/>
        </p:nvGrpSpPr>
        <p:grpSpPr bwMode="auto">
          <a:xfrm>
            <a:off x="4730750" y="4375150"/>
            <a:ext cx="2627313" cy="730250"/>
            <a:chOff x="2980" y="2765"/>
            <a:chExt cx="1655" cy="460"/>
          </a:xfrm>
        </p:grpSpPr>
        <p:sp>
          <p:nvSpPr>
            <p:cNvPr id="294012" name="Oval 124"/>
            <p:cNvSpPr>
              <a:spLocks noChangeArrowheads="1"/>
            </p:cNvSpPr>
            <p:nvPr/>
          </p:nvSpPr>
          <p:spPr bwMode="auto">
            <a:xfrm>
              <a:off x="2980" y="2985"/>
              <a:ext cx="240" cy="2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294013" name="Oval 125"/>
            <p:cNvSpPr>
              <a:spLocks noChangeArrowheads="1"/>
            </p:cNvSpPr>
            <p:nvPr/>
          </p:nvSpPr>
          <p:spPr bwMode="auto">
            <a:xfrm>
              <a:off x="4252" y="2985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C</a:t>
              </a:r>
            </a:p>
          </p:txBody>
        </p:sp>
        <p:cxnSp>
          <p:nvCxnSpPr>
            <p:cNvPr id="294014" name="AutoShape 126"/>
            <p:cNvCxnSpPr>
              <a:cxnSpLocks noChangeShapeType="1"/>
              <a:stCxn id="294012" idx="6"/>
              <a:endCxn id="294013" idx="2"/>
            </p:cNvCxnSpPr>
            <p:nvPr/>
          </p:nvCxnSpPr>
          <p:spPr bwMode="auto">
            <a:xfrm>
              <a:off x="3232" y="3105"/>
              <a:ext cx="1020" cy="0"/>
            </a:xfrm>
            <a:prstGeom prst="straightConnector1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4015" name="Text Box 127"/>
            <p:cNvSpPr txBox="1">
              <a:spLocks noChangeArrowheads="1"/>
            </p:cNvSpPr>
            <p:nvPr/>
          </p:nvSpPr>
          <p:spPr bwMode="auto">
            <a:xfrm>
              <a:off x="4224" y="2765"/>
              <a:ext cx="4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3+1</a:t>
              </a:r>
            </a:p>
          </p:txBody>
        </p:sp>
      </p:grpSp>
      <p:grpSp>
        <p:nvGrpSpPr>
          <p:cNvPr id="294016" name="Group 128"/>
          <p:cNvGrpSpPr>
            <a:grpSpLocks/>
          </p:cNvGrpSpPr>
          <p:nvPr/>
        </p:nvGrpSpPr>
        <p:grpSpPr bwMode="auto">
          <a:xfrm>
            <a:off x="2978150" y="4375150"/>
            <a:ext cx="2371725" cy="730250"/>
            <a:chOff x="1876" y="2765"/>
            <a:chExt cx="1494" cy="460"/>
          </a:xfrm>
        </p:grpSpPr>
        <p:sp>
          <p:nvSpPr>
            <p:cNvPr id="294017" name="Oval 129"/>
            <p:cNvSpPr>
              <a:spLocks noChangeArrowheads="1"/>
            </p:cNvSpPr>
            <p:nvPr/>
          </p:nvSpPr>
          <p:spPr bwMode="auto">
            <a:xfrm>
              <a:off x="2980" y="2985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cxnSp>
          <p:nvCxnSpPr>
            <p:cNvPr id="294018" name="AutoShape 130"/>
            <p:cNvCxnSpPr>
              <a:cxnSpLocks noChangeShapeType="1"/>
              <a:endCxn id="294017" idx="2"/>
            </p:cNvCxnSpPr>
            <p:nvPr/>
          </p:nvCxnSpPr>
          <p:spPr bwMode="auto">
            <a:xfrm>
              <a:off x="2116" y="3105"/>
              <a:ext cx="864" cy="0"/>
            </a:xfrm>
            <a:prstGeom prst="straightConnector1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4019" name="Text Box 131"/>
            <p:cNvSpPr txBox="1">
              <a:spLocks noChangeArrowheads="1"/>
            </p:cNvSpPr>
            <p:nvPr/>
          </p:nvSpPr>
          <p:spPr bwMode="auto">
            <a:xfrm>
              <a:off x="2928" y="2765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2+2</a:t>
              </a:r>
            </a:p>
          </p:txBody>
        </p:sp>
        <p:sp>
          <p:nvSpPr>
            <p:cNvPr id="294020" name="Oval 132"/>
            <p:cNvSpPr>
              <a:spLocks noChangeArrowheads="1"/>
            </p:cNvSpPr>
            <p:nvPr/>
          </p:nvSpPr>
          <p:spPr bwMode="auto">
            <a:xfrm>
              <a:off x="1876" y="2985"/>
              <a:ext cx="240" cy="2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800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</p:grpSp>
      <p:sp>
        <p:nvSpPr>
          <p:cNvPr id="294021" name="Text Box 133"/>
          <p:cNvSpPr txBox="1">
            <a:spLocks noChangeArrowheads="1"/>
          </p:cNvSpPr>
          <p:nvPr/>
        </p:nvSpPr>
        <p:spPr bwMode="auto">
          <a:xfrm>
            <a:off x="533400" y="1031721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tr-TR" dirty="0"/>
              <a:t>Örnek:</a:t>
            </a:r>
          </a:p>
        </p:txBody>
      </p:sp>
    </p:spTree>
    <p:extLst>
      <p:ext uri="{BB962C8B-B14F-4D97-AF65-F5344CB8AC3E}">
        <p14:creationId xmlns:p14="http://schemas.microsoft.com/office/powerpoint/2010/main" val="308782316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5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9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9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3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9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 autoUpdateAnimBg="0"/>
      <p:bldP spid="29402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ayt Numarası Yer Tutucus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E1FE-4191-4846-B9D2-3FF13B620290}" type="slidenum">
              <a:rPr lang="en-US"/>
              <a:pPr/>
              <a:t>26</a:t>
            </a:fld>
            <a:endParaRPr 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İyileştirme: Yol </a:t>
            </a:r>
            <a:r>
              <a:rPr lang="tr-TR" dirty="0"/>
              <a:t>silme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96413"/>
            <a:ext cx="8077200" cy="47849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 smtClean="0"/>
              <a:t>Artık</a:t>
            </a:r>
            <a:r>
              <a:rPr lang="en-US" sz="2800" dirty="0" smtClean="0"/>
              <a:t> </a:t>
            </a:r>
            <a:r>
              <a:rPr lang="en-US" sz="2800" dirty="0" err="1"/>
              <a:t>yolları</a:t>
            </a:r>
            <a:r>
              <a:rPr lang="en-US" sz="2800" dirty="0"/>
              <a:t> at</a:t>
            </a:r>
            <a:r>
              <a:rPr lang="en-US" sz="2800" dirty="0" smtClean="0"/>
              <a:t>:</a:t>
            </a:r>
            <a:endParaRPr lang="tr-TR" sz="2800" dirty="0" smtClean="0"/>
          </a:p>
          <a:p>
            <a:pPr>
              <a:lnSpc>
                <a:spcPct val="90000"/>
              </a:lnSpc>
            </a:pPr>
            <a:endParaRPr lang="tr-TR" sz="2800" dirty="0" smtClean="0"/>
          </a:p>
          <a:p>
            <a:pPr>
              <a:lnSpc>
                <a:spcPct val="90000"/>
              </a:lnSpc>
            </a:pPr>
            <a:endParaRPr lang="tr-TR" sz="2800" dirty="0"/>
          </a:p>
          <a:p>
            <a:pPr>
              <a:lnSpc>
                <a:spcPct val="90000"/>
              </a:lnSpc>
            </a:pPr>
            <a:endParaRPr lang="tr-TR" sz="2800" dirty="0" smtClean="0"/>
          </a:p>
          <a:p>
            <a:pPr>
              <a:lnSpc>
                <a:spcPct val="90000"/>
              </a:lnSpc>
            </a:pPr>
            <a:endParaRPr lang="tr-TR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 err="1"/>
              <a:t>İlke</a:t>
            </a:r>
            <a:r>
              <a:rPr lang="en-US" sz="2800" dirty="0"/>
              <a:t>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/>
              <a:t>S’ ten G’ ye I’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geçerek</a:t>
            </a:r>
            <a:r>
              <a:rPr lang="en-US" dirty="0"/>
              <a:t> minimum </a:t>
            </a:r>
            <a:r>
              <a:rPr lang="en-US" dirty="0" err="1"/>
              <a:t>maliyet</a:t>
            </a:r>
            <a:r>
              <a:rPr lang="en-US" dirty="0"/>
              <a:t> =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800" dirty="0"/>
              <a:t>	(S’ ten I’ </a:t>
            </a:r>
            <a:r>
              <a:rPr lang="en-US" sz="2800" dirty="0" err="1"/>
              <a:t>ya</a:t>
            </a:r>
            <a:r>
              <a:rPr lang="en-US" sz="2800" dirty="0"/>
              <a:t> minimum </a:t>
            </a:r>
            <a:r>
              <a:rPr lang="en-US" sz="2800" dirty="0" err="1"/>
              <a:t>maliyet</a:t>
            </a:r>
            <a:r>
              <a:rPr lang="en-US" sz="2800" dirty="0"/>
              <a:t>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800" dirty="0"/>
              <a:t>+  (I’ </a:t>
            </a:r>
            <a:r>
              <a:rPr lang="en-US" sz="2800" dirty="0" err="1"/>
              <a:t>dan</a:t>
            </a:r>
            <a:r>
              <a:rPr lang="en-US" sz="2800" dirty="0"/>
              <a:t> G’ ye minimum </a:t>
            </a:r>
            <a:r>
              <a:rPr lang="en-US" sz="2800" dirty="0" err="1"/>
              <a:t>maliyet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pSp>
        <p:nvGrpSpPr>
          <p:cNvPr id="295940" name="Group 4"/>
          <p:cNvGrpSpPr>
            <a:grpSpLocks/>
          </p:cNvGrpSpPr>
          <p:nvPr/>
        </p:nvGrpSpPr>
        <p:grpSpPr bwMode="auto">
          <a:xfrm>
            <a:off x="658688" y="2060848"/>
            <a:ext cx="8305800" cy="2286000"/>
            <a:chOff x="240" y="1584"/>
            <a:chExt cx="5232" cy="1440"/>
          </a:xfrm>
        </p:grpSpPr>
        <p:sp>
          <p:nvSpPr>
            <p:cNvPr id="295941" name="Rectangle 5"/>
            <p:cNvSpPr>
              <a:spLocks noChangeArrowheads="1"/>
            </p:cNvSpPr>
            <p:nvPr/>
          </p:nvSpPr>
          <p:spPr bwMode="auto">
            <a:xfrm>
              <a:off x="240" y="1584"/>
              <a:ext cx="5232" cy="14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95942" name="Oval 6"/>
            <p:cNvSpPr>
              <a:spLocks noChangeArrowheads="1"/>
            </p:cNvSpPr>
            <p:nvPr/>
          </p:nvSpPr>
          <p:spPr bwMode="auto">
            <a:xfrm>
              <a:off x="2564" y="1632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295943" name="Oval 7"/>
            <p:cNvSpPr>
              <a:spLocks noChangeArrowheads="1"/>
            </p:cNvSpPr>
            <p:nvPr/>
          </p:nvSpPr>
          <p:spPr bwMode="auto">
            <a:xfrm>
              <a:off x="1467" y="1896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295944" name="Oval 8"/>
            <p:cNvSpPr>
              <a:spLocks noChangeArrowheads="1"/>
            </p:cNvSpPr>
            <p:nvPr/>
          </p:nvSpPr>
          <p:spPr bwMode="auto">
            <a:xfrm>
              <a:off x="3696" y="1896"/>
              <a:ext cx="240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cxnSp>
          <p:nvCxnSpPr>
            <p:cNvPr id="295945" name="AutoShape 9"/>
            <p:cNvCxnSpPr>
              <a:cxnSpLocks noChangeShapeType="1"/>
              <a:stCxn id="295942" idx="2"/>
              <a:endCxn id="295943" idx="7"/>
            </p:cNvCxnSpPr>
            <p:nvPr/>
          </p:nvCxnSpPr>
          <p:spPr bwMode="auto">
            <a:xfrm flipH="1">
              <a:off x="1672" y="1728"/>
              <a:ext cx="886" cy="1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5946" name="AutoShape 10"/>
            <p:cNvCxnSpPr>
              <a:cxnSpLocks noChangeShapeType="1"/>
              <a:stCxn id="295942" idx="6"/>
              <a:endCxn id="295944" idx="1"/>
            </p:cNvCxnSpPr>
            <p:nvPr/>
          </p:nvCxnSpPr>
          <p:spPr bwMode="auto">
            <a:xfrm>
              <a:off x="2810" y="1728"/>
              <a:ext cx="921" cy="1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5947" name="Text Box 11"/>
            <p:cNvSpPr txBox="1">
              <a:spLocks noChangeArrowheads="1"/>
            </p:cNvSpPr>
            <p:nvPr/>
          </p:nvSpPr>
          <p:spPr bwMode="auto">
            <a:xfrm>
              <a:off x="3926" y="1805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</a:p>
          </p:txBody>
        </p:sp>
        <p:sp>
          <p:nvSpPr>
            <p:cNvPr id="295948" name="Text Box 12"/>
            <p:cNvSpPr txBox="1">
              <a:spLocks noChangeArrowheads="1"/>
            </p:cNvSpPr>
            <p:nvPr/>
          </p:nvSpPr>
          <p:spPr bwMode="auto">
            <a:xfrm>
              <a:off x="1238" y="170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  <a:endParaRPr lang="en-US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295949" name="Group 13"/>
          <p:cNvGrpSpPr>
            <a:grpSpLocks/>
          </p:cNvGrpSpPr>
          <p:nvPr/>
        </p:nvGrpSpPr>
        <p:grpSpPr bwMode="auto">
          <a:xfrm>
            <a:off x="4087688" y="2541861"/>
            <a:ext cx="3124200" cy="1195387"/>
            <a:chOff x="2400" y="1887"/>
            <a:chExt cx="1968" cy="753"/>
          </a:xfrm>
        </p:grpSpPr>
        <p:sp>
          <p:nvSpPr>
            <p:cNvPr id="295950" name="AutoShape 14"/>
            <p:cNvSpPr>
              <a:spLocks noChangeArrowheads="1"/>
            </p:cNvSpPr>
            <p:nvPr/>
          </p:nvSpPr>
          <p:spPr bwMode="auto">
            <a:xfrm rot="-5400000" flipH="1" flipV="1">
              <a:off x="3991" y="2024"/>
              <a:ext cx="513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5951" name="Text Box 15"/>
            <p:cNvSpPr txBox="1">
              <a:spLocks noChangeArrowheads="1"/>
            </p:cNvSpPr>
            <p:nvPr/>
          </p:nvSpPr>
          <p:spPr bwMode="auto">
            <a:xfrm>
              <a:off x="2880" y="2371"/>
              <a:ext cx="141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Toplamlı uzaklık</a:t>
              </a:r>
              <a:endParaRPr lang="en-US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295952" name="AutoShape 16"/>
            <p:cNvSpPr>
              <a:spLocks noChangeArrowheads="1"/>
            </p:cNvSpPr>
            <p:nvPr/>
          </p:nvSpPr>
          <p:spPr bwMode="auto">
            <a:xfrm flipV="1">
              <a:off x="2400" y="2352"/>
              <a:ext cx="513" cy="240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295953" name="Text Box 17"/>
          <p:cNvSpPr txBox="1">
            <a:spLocks noChangeArrowheads="1"/>
          </p:cNvSpPr>
          <p:nvPr/>
        </p:nvSpPr>
        <p:spPr bwMode="auto">
          <a:xfrm>
            <a:off x="3522538" y="3356248"/>
            <a:ext cx="646113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X</a:t>
            </a:r>
          </a:p>
          <a:p>
            <a:pPr algn="ctr">
              <a:lnSpc>
                <a:spcPct val="80000"/>
              </a:lnSpc>
            </a:pPr>
            <a:r>
              <a:rPr lang="en-US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at !</a:t>
            </a:r>
          </a:p>
        </p:txBody>
      </p:sp>
      <p:grpSp>
        <p:nvGrpSpPr>
          <p:cNvPr id="295963" name="Group 27"/>
          <p:cNvGrpSpPr>
            <a:grpSpLocks/>
          </p:cNvGrpSpPr>
          <p:nvPr/>
        </p:nvGrpSpPr>
        <p:grpSpPr bwMode="auto">
          <a:xfrm>
            <a:off x="1100013" y="2556148"/>
            <a:ext cx="3292475" cy="800100"/>
            <a:chOff x="518" y="1896"/>
            <a:chExt cx="2074" cy="504"/>
          </a:xfrm>
        </p:grpSpPr>
        <p:sp>
          <p:nvSpPr>
            <p:cNvPr id="295964" name="Oval 28"/>
            <p:cNvSpPr>
              <a:spLocks noChangeArrowheads="1"/>
            </p:cNvSpPr>
            <p:nvPr/>
          </p:nvSpPr>
          <p:spPr bwMode="auto">
            <a:xfrm>
              <a:off x="1467" y="1896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295965" name="Oval 29"/>
            <p:cNvSpPr>
              <a:spLocks noChangeArrowheads="1"/>
            </p:cNvSpPr>
            <p:nvPr/>
          </p:nvSpPr>
          <p:spPr bwMode="auto">
            <a:xfrm>
              <a:off x="720" y="2179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295966" name="Oval 30"/>
            <p:cNvSpPr>
              <a:spLocks noChangeArrowheads="1"/>
            </p:cNvSpPr>
            <p:nvPr/>
          </p:nvSpPr>
          <p:spPr bwMode="auto">
            <a:xfrm>
              <a:off x="2129" y="2179"/>
              <a:ext cx="240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cxnSp>
          <p:nvCxnSpPr>
            <p:cNvPr id="295967" name="AutoShape 31"/>
            <p:cNvCxnSpPr>
              <a:cxnSpLocks noChangeShapeType="1"/>
              <a:stCxn id="295964" idx="2"/>
              <a:endCxn id="295965" idx="7"/>
            </p:cNvCxnSpPr>
            <p:nvPr/>
          </p:nvCxnSpPr>
          <p:spPr bwMode="auto">
            <a:xfrm flipH="1">
              <a:off x="925" y="1992"/>
              <a:ext cx="536" cy="20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5968" name="AutoShape 32"/>
            <p:cNvCxnSpPr>
              <a:cxnSpLocks noChangeShapeType="1"/>
              <a:stCxn id="295964" idx="6"/>
              <a:endCxn id="295966" idx="1"/>
            </p:cNvCxnSpPr>
            <p:nvPr/>
          </p:nvCxnSpPr>
          <p:spPr bwMode="auto">
            <a:xfrm>
              <a:off x="1713" y="1992"/>
              <a:ext cx="451" cy="2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5969" name="Text Box 33"/>
            <p:cNvSpPr txBox="1">
              <a:spLocks noChangeArrowheads="1"/>
            </p:cNvSpPr>
            <p:nvPr/>
          </p:nvSpPr>
          <p:spPr bwMode="auto">
            <a:xfrm>
              <a:off x="518" y="211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7</a:t>
              </a:r>
            </a:p>
          </p:txBody>
        </p:sp>
        <p:sp>
          <p:nvSpPr>
            <p:cNvPr id="295970" name="Text Box 34"/>
            <p:cNvSpPr txBox="1">
              <a:spLocks noChangeArrowheads="1"/>
            </p:cNvSpPr>
            <p:nvPr/>
          </p:nvSpPr>
          <p:spPr bwMode="auto">
            <a:xfrm>
              <a:off x="2359" y="211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37801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9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5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53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C1C96-42C9-4B28-8326-337625F82028}" type="slidenum">
              <a:rPr lang="en-US"/>
              <a:pPr/>
              <a:t>27</a:t>
            </a:fld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Eşit Maliyetli (</a:t>
            </a:r>
            <a:r>
              <a:rPr lang="tr-TR" dirty="0" err="1" smtClean="0"/>
              <a:t>Uniform</a:t>
            </a:r>
            <a:r>
              <a:rPr lang="tr-TR" dirty="0" smtClean="0"/>
              <a:t> </a:t>
            </a:r>
            <a:r>
              <a:rPr lang="tr-TR" dirty="0" err="1" smtClean="0"/>
              <a:t>Cost</a:t>
            </a:r>
            <a:r>
              <a:rPr lang="tr-TR" dirty="0" smtClean="0"/>
              <a:t>) için</a:t>
            </a:r>
            <a:endParaRPr lang="tr-TR" dirty="0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2400" dirty="0" smtClean="0"/>
              <a:t>Hatırlatma:</a:t>
            </a:r>
            <a:endParaRPr lang="tr-TR" sz="2400" dirty="0"/>
          </a:p>
          <a:p>
            <a:pPr lvl="1">
              <a:buFontTx/>
              <a:buNone/>
            </a:pPr>
            <a:r>
              <a:rPr lang="tr-TR" sz="2400" dirty="0"/>
              <a:t>-Şimdiye kadarki minimum maliyetli düğümü </a:t>
            </a:r>
            <a:r>
              <a:rPr lang="tr-TR" sz="2400" dirty="0" smtClean="0"/>
              <a:t>genişlet</a:t>
            </a:r>
          </a:p>
          <a:p>
            <a:pPr lvl="1">
              <a:buFontTx/>
              <a:buNone/>
            </a:pPr>
            <a:r>
              <a:rPr lang="tr-TR" sz="2400" b="1" dirty="0" smtClean="0"/>
              <a:t>İki Örnek:</a:t>
            </a:r>
          </a:p>
          <a:p>
            <a:pPr lvl="1">
              <a:buFontTx/>
              <a:buNone/>
            </a:pPr>
            <a:r>
              <a:rPr lang="tr-TR" sz="2400" dirty="0" smtClean="0"/>
              <a:t>- </a:t>
            </a:r>
            <a:r>
              <a:rPr lang="tr-TR" sz="2400" dirty="0"/>
              <a:t>Yol silmesiz</a:t>
            </a:r>
          </a:p>
          <a:p>
            <a:pPr lvl="1">
              <a:buFontTx/>
              <a:buNone/>
            </a:pPr>
            <a:r>
              <a:rPr lang="tr-TR" sz="2400" dirty="0"/>
              <a:t>- Yol silmeli</a:t>
            </a:r>
            <a:endParaRPr lang="tr-TR" dirty="0"/>
          </a:p>
          <a:p>
            <a:pPr lvl="1"/>
            <a:endParaRPr lang="tr-TR" dirty="0"/>
          </a:p>
        </p:txBody>
      </p:sp>
      <p:grpSp>
        <p:nvGrpSpPr>
          <p:cNvPr id="7" name="Group 86"/>
          <p:cNvGrpSpPr>
            <a:grpSpLocks/>
          </p:cNvGrpSpPr>
          <p:nvPr/>
        </p:nvGrpSpPr>
        <p:grpSpPr bwMode="auto">
          <a:xfrm rot="5400000">
            <a:off x="3348038" y="1909564"/>
            <a:ext cx="2057400" cy="6248400"/>
            <a:chOff x="1055" y="191"/>
            <a:chExt cx="1296" cy="3936"/>
          </a:xfrm>
        </p:grpSpPr>
        <p:sp>
          <p:nvSpPr>
            <p:cNvPr id="8" name="Rectangle 87"/>
            <p:cNvSpPr>
              <a:spLocks noChangeArrowheads="1"/>
            </p:cNvSpPr>
            <p:nvPr/>
          </p:nvSpPr>
          <p:spPr bwMode="auto">
            <a:xfrm rot="-5400000">
              <a:off x="-236" y="1530"/>
              <a:ext cx="3936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9" name="Oval 88"/>
            <p:cNvSpPr>
              <a:spLocks noChangeArrowheads="1"/>
            </p:cNvSpPr>
            <p:nvPr/>
          </p:nvSpPr>
          <p:spPr bwMode="auto">
            <a:xfrm rot="-5400000">
              <a:off x="1179" y="3093"/>
              <a:ext cx="219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0" name="Oval 89"/>
            <p:cNvSpPr>
              <a:spLocks noChangeArrowheads="1"/>
            </p:cNvSpPr>
            <p:nvPr/>
          </p:nvSpPr>
          <p:spPr bwMode="auto">
            <a:xfrm rot="-5400000">
              <a:off x="1550" y="3653"/>
              <a:ext cx="218" cy="176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sz="2800"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1" name="Oval 90"/>
            <p:cNvSpPr>
              <a:spLocks noChangeArrowheads="1"/>
            </p:cNvSpPr>
            <p:nvPr/>
          </p:nvSpPr>
          <p:spPr bwMode="auto">
            <a:xfrm rot="-5400000">
              <a:off x="1954" y="2875"/>
              <a:ext cx="218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sp>
          <p:nvSpPr>
            <p:cNvPr id="12" name="Oval 91"/>
            <p:cNvSpPr>
              <a:spLocks noChangeArrowheads="1"/>
            </p:cNvSpPr>
            <p:nvPr/>
          </p:nvSpPr>
          <p:spPr bwMode="auto">
            <a:xfrm rot="-5400000">
              <a:off x="1953" y="2306"/>
              <a:ext cx="219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sp>
          <p:nvSpPr>
            <p:cNvPr id="13" name="Oval 92"/>
            <p:cNvSpPr>
              <a:spLocks noChangeArrowheads="1"/>
            </p:cNvSpPr>
            <p:nvPr/>
          </p:nvSpPr>
          <p:spPr bwMode="auto">
            <a:xfrm rot="-5400000">
              <a:off x="1179" y="1169"/>
              <a:ext cx="219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4" name="Oval 93"/>
            <p:cNvSpPr>
              <a:spLocks noChangeArrowheads="1"/>
            </p:cNvSpPr>
            <p:nvPr/>
          </p:nvSpPr>
          <p:spPr bwMode="auto">
            <a:xfrm rot="-5400000">
              <a:off x="1953" y="1213"/>
              <a:ext cx="219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5" name="Oval 94"/>
            <p:cNvSpPr>
              <a:spLocks noChangeArrowheads="1"/>
            </p:cNvSpPr>
            <p:nvPr/>
          </p:nvSpPr>
          <p:spPr bwMode="auto">
            <a:xfrm rot="-5400000">
              <a:off x="1180" y="2088"/>
              <a:ext cx="218" cy="17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16" name="Oval 95"/>
            <p:cNvSpPr>
              <a:spLocks noChangeArrowheads="1"/>
            </p:cNvSpPr>
            <p:nvPr/>
          </p:nvSpPr>
          <p:spPr bwMode="auto">
            <a:xfrm rot="-5400000">
              <a:off x="1671" y="557"/>
              <a:ext cx="219" cy="176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G</a:t>
              </a:r>
            </a:p>
          </p:txBody>
        </p:sp>
        <p:cxnSp>
          <p:nvCxnSpPr>
            <p:cNvPr id="17" name="AutoShape 96"/>
            <p:cNvCxnSpPr>
              <a:cxnSpLocks noChangeShapeType="1"/>
              <a:stCxn id="10" idx="5"/>
              <a:endCxn id="11" idx="2"/>
            </p:cNvCxnSpPr>
            <p:nvPr/>
          </p:nvCxnSpPr>
          <p:spPr bwMode="auto">
            <a:xfrm flipV="1">
              <a:off x="1730" y="3080"/>
              <a:ext cx="332" cy="58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97"/>
            <p:cNvCxnSpPr>
              <a:cxnSpLocks noChangeShapeType="1"/>
              <a:stCxn id="10" idx="7"/>
              <a:endCxn id="9" idx="2"/>
            </p:cNvCxnSpPr>
            <p:nvPr/>
          </p:nvCxnSpPr>
          <p:spPr bwMode="auto">
            <a:xfrm flipH="1" flipV="1">
              <a:off x="1289" y="3299"/>
              <a:ext cx="298" cy="36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98"/>
            <p:cNvCxnSpPr>
              <a:cxnSpLocks noChangeShapeType="1"/>
              <a:stCxn id="11" idx="6"/>
              <a:endCxn id="12" idx="2"/>
            </p:cNvCxnSpPr>
            <p:nvPr/>
          </p:nvCxnSpPr>
          <p:spPr bwMode="auto">
            <a:xfrm flipV="1">
              <a:off x="2062" y="2512"/>
              <a:ext cx="1" cy="33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99"/>
            <p:cNvCxnSpPr>
              <a:cxnSpLocks noChangeShapeType="1"/>
              <a:stCxn id="9" idx="6"/>
              <a:endCxn id="15" idx="2"/>
            </p:cNvCxnSpPr>
            <p:nvPr/>
          </p:nvCxnSpPr>
          <p:spPr bwMode="auto">
            <a:xfrm flipH="1" flipV="1">
              <a:off x="1288" y="2293"/>
              <a:ext cx="1" cy="76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00"/>
            <p:cNvCxnSpPr>
              <a:cxnSpLocks noChangeShapeType="1"/>
              <a:stCxn id="15" idx="6"/>
              <a:endCxn id="13" idx="2"/>
            </p:cNvCxnSpPr>
            <p:nvPr/>
          </p:nvCxnSpPr>
          <p:spPr bwMode="auto">
            <a:xfrm flipV="1">
              <a:off x="1288" y="1375"/>
              <a:ext cx="1" cy="68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101"/>
            <p:cNvCxnSpPr>
              <a:cxnSpLocks noChangeShapeType="1"/>
              <a:stCxn id="12" idx="6"/>
              <a:endCxn id="14" idx="2"/>
            </p:cNvCxnSpPr>
            <p:nvPr/>
          </p:nvCxnSpPr>
          <p:spPr bwMode="auto">
            <a:xfrm flipV="1">
              <a:off x="2063" y="1419"/>
              <a:ext cx="0" cy="85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102"/>
            <p:cNvCxnSpPr>
              <a:cxnSpLocks noChangeShapeType="1"/>
              <a:stCxn id="14" idx="6"/>
              <a:endCxn id="16" idx="3"/>
            </p:cNvCxnSpPr>
            <p:nvPr/>
          </p:nvCxnSpPr>
          <p:spPr bwMode="auto">
            <a:xfrm flipH="1" flipV="1">
              <a:off x="1853" y="722"/>
              <a:ext cx="210" cy="46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103"/>
            <p:cNvCxnSpPr>
              <a:cxnSpLocks noChangeShapeType="1"/>
              <a:stCxn id="11" idx="0"/>
              <a:endCxn id="9" idx="4"/>
            </p:cNvCxnSpPr>
            <p:nvPr/>
          </p:nvCxnSpPr>
          <p:spPr bwMode="auto">
            <a:xfrm flipH="1">
              <a:off x="1386" y="2962"/>
              <a:ext cx="579" cy="2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104"/>
            <p:cNvCxnSpPr>
              <a:cxnSpLocks noChangeShapeType="1"/>
              <a:stCxn id="12" idx="0"/>
              <a:endCxn id="15" idx="4"/>
            </p:cNvCxnSpPr>
            <p:nvPr/>
          </p:nvCxnSpPr>
          <p:spPr bwMode="auto">
            <a:xfrm flipH="1" flipV="1">
              <a:off x="1385" y="2175"/>
              <a:ext cx="581" cy="21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Text Box 105"/>
            <p:cNvSpPr txBox="1">
              <a:spLocks noChangeArrowheads="1"/>
            </p:cNvSpPr>
            <p:nvPr/>
          </p:nvSpPr>
          <p:spPr bwMode="auto">
            <a:xfrm rot="-5400000">
              <a:off x="1573" y="3587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27" name="Text Box 106"/>
            <p:cNvSpPr txBox="1">
              <a:spLocks noChangeArrowheads="1"/>
            </p:cNvSpPr>
            <p:nvPr/>
          </p:nvSpPr>
          <p:spPr bwMode="auto">
            <a:xfrm rot="-5400000">
              <a:off x="1185" y="3032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28" name="Text Box 107"/>
            <p:cNvSpPr txBox="1">
              <a:spLocks noChangeArrowheads="1"/>
            </p:cNvSpPr>
            <p:nvPr/>
          </p:nvSpPr>
          <p:spPr bwMode="auto">
            <a:xfrm rot="-5400000">
              <a:off x="1185" y="2026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29" name="Text Box 108"/>
            <p:cNvSpPr txBox="1">
              <a:spLocks noChangeArrowheads="1"/>
            </p:cNvSpPr>
            <p:nvPr/>
          </p:nvSpPr>
          <p:spPr bwMode="auto">
            <a:xfrm rot="-5400000">
              <a:off x="1185" y="1108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C</a:t>
              </a:r>
            </a:p>
          </p:txBody>
        </p:sp>
        <p:sp>
          <p:nvSpPr>
            <p:cNvPr id="30" name="Text Box 109"/>
            <p:cNvSpPr txBox="1">
              <a:spLocks noChangeArrowheads="1"/>
            </p:cNvSpPr>
            <p:nvPr/>
          </p:nvSpPr>
          <p:spPr bwMode="auto">
            <a:xfrm rot="-5400000">
              <a:off x="1962" y="116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F</a:t>
              </a:r>
            </a:p>
          </p:txBody>
        </p:sp>
        <p:sp>
          <p:nvSpPr>
            <p:cNvPr id="31" name="Text Box 110"/>
            <p:cNvSpPr txBox="1">
              <a:spLocks noChangeArrowheads="1"/>
            </p:cNvSpPr>
            <p:nvPr/>
          </p:nvSpPr>
          <p:spPr bwMode="auto">
            <a:xfrm rot="-5400000">
              <a:off x="1087" y="251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2" name="Text Box 111"/>
            <p:cNvSpPr txBox="1">
              <a:spLocks noChangeArrowheads="1"/>
            </p:cNvSpPr>
            <p:nvPr/>
          </p:nvSpPr>
          <p:spPr bwMode="auto">
            <a:xfrm rot="-5400000">
              <a:off x="1866" y="330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3" name="Text Box 112"/>
            <p:cNvSpPr txBox="1">
              <a:spLocks noChangeArrowheads="1"/>
            </p:cNvSpPr>
            <p:nvPr/>
          </p:nvSpPr>
          <p:spPr bwMode="auto">
            <a:xfrm rot="-5400000">
              <a:off x="2047" y="171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4" name="Text Box 113"/>
            <p:cNvSpPr txBox="1">
              <a:spLocks noChangeArrowheads="1"/>
            </p:cNvSpPr>
            <p:nvPr/>
          </p:nvSpPr>
          <p:spPr bwMode="auto">
            <a:xfrm rot="-5400000">
              <a:off x="1082" y="159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  <a:endPara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5" name="Text Box 114"/>
            <p:cNvSpPr txBox="1">
              <a:spLocks noChangeArrowheads="1"/>
            </p:cNvSpPr>
            <p:nvPr/>
          </p:nvSpPr>
          <p:spPr bwMode="auto">
            <a:xfrm rot="-5400000">
              <a:off x="1274" y="339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</a:p>
          </p:txBody>
        </p:sp>
        <p:sp>
          <p:nvSpPr>
            <p:cNvPr id="36" name="Text Box 115"/>
            <p:cNvSpPr txBox="1">
              <a:spLocks noChangeArrowheads="1"/>
            </p:cNvSpPr>
            <p:nvPr/>
          </p:nvSpPr>
          <p:spPr bwMode="auto">
            <a:xfrm rot="-5400000">
              <a:off x="1925" y="70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</a:p>
          </p:txBody>
        </p:sp>
        <p:sp>
          <p:nvSpPr>
            <p:cNvPr id="37" name="Text Box 116"/>
            <p:cNvSpPr txBox="1">
              <a:spLocks noChangeArrowheads="1"/>
            </p:cNvSpPr>
            <p:nvPr/>
          </p:nvSpPr>
          <p:spPr bwMode="auto">
            <a:xfrm rot="-5400000">
              <a:off x="2042" y="251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</a:t>
              </a:r>
            </a:p>
          </p:txBody>
        </p:sp>
        <p:sp>
          <p:nvSpPr>
            <p:cNvPr id="38" name="Text Box 117"/>
            <p:cNvSpPr txBox="1">
              <a:spLocks noChangeArrowheads="1"/>
            </p:cNvSpPr>
            <p:nvPr/>
          </p:nvSpPr>
          <p:spPr bwMode="auto">
            <a:xfrm rot="-5400000">
              <a:off x="1526" y="286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  <p:sp>
          <p:nvSpPr>
            <p:cNvPr id="39" name="Text Box 118"/>
            <p:cNvSpPr txBox="1">
              <a:spLocks noChangeArrowheads="1"/>
            </p:cNvSpPr>
            <p:nvPr/>
          </p:nvSpPr>
          <p:spPr bwMode="auto">
            <a:xfrm rot="-5400000">
              <a:off x="1562" y="204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75818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ayt Numarası Yer Tutucusu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B977F-4483-4435-83F0-9E5DBC898D1E}" type="slidenum">
              <a:rPr lang="en-US"/>
              <a:pPr/>
              <a:t>28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Eşit maliyetli arama </a:t>
            </a:r>
            <a:r>
              <a:rPr lang="tr-TR" dirty="0"/>
              <a:t>(yol </a:t>
            </a:r>
            <a:r>
              <a:rPr lang="tr-TR" dirty="0" err="1"/>
              <a:t>silmesiz</a:t>
            </a:r>
            <a:r>
              <a:rPr lang="tr-TR" dirty="0"/>
              <a:t>)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299012" name="Group 4"/>
          <p:cNvGrpSpPr>
            <a:grpSpLocks/>
          </p:cNvGrpSpPr>
          <p:nvPr/>
        </p:nvGrpSpPr>
        <p:grpSpPr bwMode="auto">
          <a:xfrm>
            <a:off x="683568" y="762000"/>
            <a:ext cx="8305800" cy="914400"/>
            <a:chOff x="240" y="480"/>
            <a:chExt cx="5232" cy="576"/>
          </a:xfrm>
        </p:grpSpPr>
        <p:sp>
          <p:nvSpPr>
            <p:cNvPr id="299013" name="Rectangle 5"/>
            <p:cNvSpPr>
              <a:spLocks noChangeArrowheads="1"/>
            </p:cNvSpPr>
            <p:nvPr/>
          </p:nvSpPr>
          <p:spPr bwMode="auto">
            <a:xfrm>
              <a:off x="240" y="480"/>
              <a:ext cx="5232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9014" name="Oval 6"/>
            <p:cNvSpPr>
              <a:spLocks noChangeArrowheads="1"/>
            </p:cNvSpPr>
            <p:nvPr/>
          </p:nvSpPr>
          <p:spPr bwMode="auto">
            <a:xfrm>
              <a:off x="2544" y="528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9015" name="Oval 7"/>
            <p:cNvSpPr>
              <a:spLocks noChangeArrowheads="1"/>
            </p:cNvSpPr>
            <p:nvPr/>
          </p:nvSpPr>
          <p:spPr bwMode="auto">
            <a:xfrm>
              <a:off x="1488" y="792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299016" name="Oval 8"/>
            <p:cNvSpPr>
              <a:spLocks noChangeArrowheads="1"/>
            </p:cNvSpPr>
            <p:nvPr/>
          </p:nvSpPr>
          <p:spPr bwMode="auto">
            <a:xfrm>
              <a:off x="3648" y="792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299017" name="AutoShape 9"/>
            <p:cNvCxnSpPr>
              <a:cxnSpLocks noChangeShapeType="1"/>
              <a:stCxn id="299014" idx="2"/>
              <a:endCxn id="299015" idx="7"/>
            </p:cNvCxnSpPr>
            <p:nvPr/>
          </p:nvCxnSpPr>
          <p:spPr bwMode="auto">
            <a:xfrm flipH="1">
              <a:off x="1693" y="624"/>
              <a:ext cx="845" cy="1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9018" name="AutoShape 10"/>
            <p:cNvCxnSpPr>
              <a:cxnSpLocks noChangeShapeType="1"/>
              <a:stCxn id="299014" idx="6"/>
              <a:endCxn id="299016" idx="1"/>
            </p:cNvCxnSpPr>
            <p:nvPr/>
          </p:nvCxnSpPr>
          <p:spPr bwMode="auto">
            <a:xfrm>
              <a:off x="2790" y="624"/>
              <a:ext cx="893" cy="1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9019" name="Text Box 11"/>
            <p:cNvSpPr txBox="1">
              <a:spLocks noChangeArrowheads="1"/>
            </p:cNvSpPr>
            <p:nvPr/>
          </p:nvSpPr>
          <p:spPr bwMode="auto">
            <a:xfrm>
              <a:off x="1286" y="7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  <a:endParaRPr 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99020" name="Text Box 12"/>
            <p:cNvSpPr txBox="1">
              <a:spLocks noChangeArrowheads="1"/>
            </p:cNvSpPr>
            <p:nvPr/>
          </p:nvSpPr>
          <p:spPr bwMode="auto">
            <a:xfrm>
              <a:off x="3878" y="701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</a:p>
          </p:txBody>
        </p:sp>
        <p:sp>
          <p:nvSpPr>
            <p:cNvPr id="299021" name="Text Box 13"/>
            <p:cNvSpPr txBox="1">
              <a:spLocks noChangeArrowheads="1"/>
            </p:cNvSpPr>
            <p:nvPr/>
          </p:nvSpPr>
          <p:spPr bwMode="auto">
            <a:xfrm>
              <a:off x="2572" y="499"/>
              <a:ext cx="21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S</a:t>
              </a:r>
              <a:endParaRPr 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cxnSp>
        <p:nvCxnSpPr>
          <p:cNvPr id="299022" name="AutoShape 14"/>
          <p:cNvCxnSpPr>
            <a:cxnSpLocks noChangeShapeType="1"/>
          </p:cNvCxnSpPr>
          <p:nvPr/>
        </p:nvCxnSpPr>
        <p:spPr bwMode="auto">
          <a:xfrm rot="5400000">
            <a:off x="3664893" y="542925"/>
            <a:ext cx="257175" cy="1476375"/>
          </a:xfrm>
          <a:prstGeom prst="curvedConnector2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023" name="Group 15"/>
          <p:cNvGrpSpPr>
            <a:grpSpLocks/>
          </p:cNvGrpSpPr>
          <p:nvPr/>
        </p:nvGrpSpPr>
        <p:grpSpPr bwMode="auto">
          <a:xfrm>
            <a:off x="683568" y="1752600"/>
            <a:ext cx="8305800" cy="1295400"/>
            <a:chOff x="240" y="1104"/>
            <a:chExt cx="5232" cy="816"/>
          </a:xfrm>
        </p:grpSpPr>
        <p:sp>
          <p:nvSpPr>
            <p:cNvPr id="299024" name="Rectangle 16"/>
            <p:cNvSpPr>
              <a:spLocks noChangeArrowheads="1"/>
            </p:cNvSpPr>
            <p:nvPr/>
          </p:nvSpPr>
          <p:spPr bwMode="auto">
            <a:xfrm>
              <a:off x="240" y="1104"/>
              <a:ext cx="5232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9025" name="Oval 17"/>
            <p:cNvSpPr>
              <a:spLocks noChangeArrowheads="1"/>
            </p:cNvSpPr>
            <p:nvPr/>
          </p:nvSpPr>
          <p:spPr bwMode="auto">
            <a:xfrm>
              <a:off x="2564" y="1152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299026" name="Oval 18"/>
            <p:cNvSpPr>
              <a:spLocks noChangeArrowheads="1"/>
            </p:cNvSpPr>
            <p:nvPr/>
          </p:nvSpPr>
          <p:spPr bwMode="auto">
            <a:xfrm>
              <a:off x="1467" y="1416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299027" name="Oval 19"/>
            <p:cNvSpPr>
              <a:spLocks noChangeArrowheads="1"/>
            </p:cNvSpPr>
            <p:nvPr/>
          </p:nvSpPr>
          <p:spPr bwMode="auto">
            <a:xfrm>
              <a:off x="3696" y="1416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299028" name="AutoShape 20"/>
            <p:cNvCxnSpPr>
              <a:cxnSpLocks noChangeShapeType="1"/>
              <a:stCxn id="299025" idx="2"/>
              <a:endCxn id="299026" idx="7"/>
            </p:cNvCxnSpPr>
            <p:nvPr/>
          </p:nvCxnSpPr>
          <p:spPr bwMode="auto">
            <a:xfrm flipH="1">
              <a:off x="1672" y="1248"/>
              <a:ext cx="886" cy="1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9029" name="AutoShape 21"/>
            <p:cNvCxnSpPr>
              <a:cxnSpLocks noChangeShapeType="1"/>
              <a:stCxn id="299025" idx="6"/>
              <a:endCxn id="299027" idx="1"/>
            </p:cNvCxnSpPr>
            <p:nvPr/>
          </p:nvCxnSpPr>
          <p:spPr bwMode="auto">
            <a:xfrm>
              <a:off x="2810" y="1248"/>
              <a:ext cx="921" cy="1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9030" name="Text Box 22"/>
            <p:cNvSpPr txBox="1">
              <a:spLocks noChangeArrowheads="1"/>
            </p:cNvSpPr>
            <p:nvPr/>
          </p:nvSpPr>
          <p:spPr bwMode="auto">
            <a:xfrm>
              <a:off x="3926" y="1325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  <a:endParaRPr 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299031" name="Group 23"/>
          <p:cNvGrpSpPr>
            <a:grpSpLocks/>
          </p:cNvGrpSpPr>
          <p:nvPr/>
        </p:nvGrpSpPr>
        <p:grpSpPr bwMode="auto">
          <a:xfrm>
            <a:off x="1124893" y="2247900"/>
            <a:ext cx="3292475" cy="800100"/>
            <a:chOff x="518" y="1416"/>
            <a:chExt cx="2074" cy="504"/>
          </a:xfrm>
        </p:grpSpPr>
        <p:sp>
          <p:nvSpPr>
            <p:cNvPr id="299032" name="Oval 24"/>
            <p:cNvSpPr>
              <a:spLocks noChangeArrowheads="1"/>
            </p:cNvSpPr>
            <p:nvPr/>
          </p:nvSpPr>
          <p:spPr bwMode="auto">
            <a:xfrm>
              <a:off x="1467" y="1416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299033" name="Oval 25"/>
            <p:cNvSpPr>
              <a:spLocks noChangeArrowheads="1"/>
            </p:cNvSpPr>
            <p:nvPr/>
          </p:nvSpPr>
          <p:spPr bwMode="auto">
            <a:xfrm>
              <a:off x="720" y="1699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299034" name="Oval 26"/>
            <p:cNvSpPr>
              <a:spLocks noChangeArrowheads="1"/>
            </p:cNvSpPr>
            <p:nvPr/>
          </p:nvSpPr>
          <p:spPr bwMode="auto">
            <a:xfrm>
              <a:off x="2129" y="1699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299035" name="AutoShape 27"/>
            <p:cNvCxnSpPr>
              <a:cxnSpLocks noChangeShapeType="1"/>
              <a:stCxn id="299032" idx="2"/>
              <a:endCxn id="299033" idx="7"/>
            </p:cNvCxnSpPr>
            <p:nvPr/>
          </p:nvCxnSpPr>
          <p:spPr bwMode="auto">
            <a:xfrm flipH="1">
              <a:off x="925" y="1512"/>
              <a:ext cx="536" cy="20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9036" name="AutoShape 28"/>
            <p:cNvCxnSpPr>
              <a:cxnSpLocks noChangeShapeType="1"/>
              <a:stCxn id="299032" idx="6"/>
              <a:endCxn id="299034" idx="1"/>
            </p:cNvCxnSpPr>
            <p:nvPr/>
          </p:nvCxnSpPr>
          <p:spPr bwMode="auto">
            <a:xfrm>
              <a:off x="1713" y="1512"/>
              <a:ext cx="451" cy="20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9037" name="Text Box 29"/>
            <p:cNvSpPr txBox="1">
              <a:spLocks noChangeArrowheads="1"/>
            </p:cNvSpPr>
            <p:nvPr/>
          </p:nvSpPr>
          <p:spPr bwMode="auto">
            <a:xfrm>
              <a:off x="518" y="163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7</a:t>
              </a:r>
            </a:p>
          </p:txBody>
        </p:sp>
        <p:sp>
          <p:nvSpPr>
            <p:cNvPr id="299038" name="Text Box 30"/>
            <p:cNvSpPr txBox="1">
              <a:spLocks noChangeArrowheads="1"/>
            </p:cNvSpPr>
            <p:nvPr/>
          </p:nvSpPr>
          <p:spPr bwMode="auto">
            <a:xfrm>
              <a:off x="2359" y="163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8</a:t>
              </a:r>
            </a:p>
          </p:txBody>
        </p:sp>
      </p:grpSp>
      <p:cxnSp>
        <p:nvCxnSpPr>
          <p:cNvPr id="299039" name="AutoShape 31"/>
          <p:cNvCxnSpPr>
            <a:cxnSpLocks noChangeShapeType="1"/>
          </p:cNvCxnSpPr>
          <p:nvPr/>
        </p:nvCxnSpPr>
        <p:spPr bwMode="auto">
          <a:xfrm>
            <a:off x="3021956" y="2400300"/>
            <a:ext cx="3203575" cy="117475"/>
          </a:xfrm>
          <a:prstGeom prst="curvedConnector4">
            <a:avLst>
              <a:gd name="adj1" fmla="val 48958"/>
              <a:gd name="adj2" fmla="val 324324"/>
            </a:avLst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040" name="Group 32"/>
          <p:cNvGrpSpPr>
            <a:grpSpLocks/>
          </p:cNvGrpSpPr>
          <p:nvPr/>
        </p:nvGrpSpPr>
        <p:grpSpPr bwMode="auto">
          <a:xfrm>
            <a:off x="683568" y="3124200"/>
            <a:ext cx="8305800" cy="1371600"/>
            <a:chOff x="240" y="1968"/>
            <a:chExt cx="5232" cy="864"/>
          </a:xfrm>
        </p:grpSpPr>
        <p:sp>
          <p:nvSpPr>
            <p:cNvPr id="299041" name="Rectangle 33"/>
            <p:cNvSpPr>
              <a:spLocks noChangeArrowheads="1"/>
            </p:cNvSpPr>
            <p:nvPr/>
          </p:nvSpPr>
          <p:spPr bwMode="auto">
            <a:xfrm>
              <a:off x="240" y="1968"/>
              <a:ext cx="5232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9042" name="Oval 34"/>
            <p:cNvSpPr>
              <a:spLocks noChangeArrowheads="1"/>
            </p:cNvSpPr>
            <p:nvPr/>
          </p:nvSpPr>
          <p:spPr bwMode="auto">
            <a:xfrm>
              <a:off x="2612" y="2016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299043" name="Oval 35"/>
            <p:cNvSpPr>
              <a:spLocks noChangeArrowheads="1"/>
            </p:cNvSpPr>
            <p:nvPr/>
          </p:nvSpPr>
          <p:spPr bwMode="auto">
            <a:xfrm>
              <a:off x="1514" y="2280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cxnSp>
          <p:nvCxnSpPr>
            <p:cNvPr id="299044" name="AutoShape 36"/>
            <p:cNvCxnSpPr>
              <a:cxnSpLocks noChangeShapeType="1"/>
              <a:stCxn id="299042" idx="2"/>
              <a:endCxn id="299043" idx="7"/>
            </p:cNvCxnSpPr>
            <p:nvPr/>
          </p:nvCxnSpPr>
          <p:spPr bwMode="auto">
            <a:xfrm flipH="1">
              <a:off x="1719" y="2112"/>
              <a:ext cx="887" cy="1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9045" name="AutoShape 37"/>
            <p:cNvCxnSpPr>
              <a:cxnSpLocks noChangeShapeType="1"/>
              <a:stCxn id="299042" idx="6"/>
              <a:endCxn id="299052" idx="1"/>
            </p:cNvCxnSpPr>
            <p:nvPr/>
          </p:nvCxnSpPr>
          <p:spPr bwMode="auto">
            <a:xfrm>
              <a:off x="2858" y="2112"/>
              <a:ext cx="934" cy="1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9046" name="Oval 38"/>
            <p:cNvSpPr>
              <a:spLocks noChangeArrowheads="1"/>
            </p:cNvSpPr>
            <p:nvPr/>
          </p:nvSpPr>
          <p:spPr bwMode="auto">
            <a:xfrm>
              <a:off x="768" y="2563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299047" name="Oval 39"/>
            <p:cNvSpPr>
              <a:spLocks noChangeArrowheads="1"/>
            </p:cNvSpPr>
            <p:nvPr/>
          </p:nvSpPr>
          <p:spPr bwMode="auto">
            <a:xfrm>
              <a:off x="2160" y="2563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299048" name="AutoShape 40"/>
            <p:cNvCxnSpPr>
              <a:cxnSpLocks noChangeShapeType="1"/>
              <a:stCxn id="299043" idx="2"/>
              <a:endCxn id="299046" idx="7"/>
            </p:cNvCxnSpPr>
            <p:nvPr/>
          </p:nvCxnSpPr>
          <p:spPr bwMode="auto">
            <a:xfrm flipH="1">
              <a:off x="973" y="2376"/>
              <a:ext cx="535" cy="20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9049" name="AutoShape 41"/>
            <p:cNvCxnSpPr>
              <a:cxnSpLocks noChangeShapeType="1"/>
              <a:stCxn id="299043" idx="6"/>
              <a:endCxn id="299047" idx="1"/>
            </p:cNvCxnSpPr>
            <p:nvPr/>
          </p:nvCxnSpPr>
          <p:spPr bwMode="auto">
            <a:xfrm>
              <a:off x="1760" y="2376"/>
              <a:ext cx="435" cy="20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9050" name="Text Box 42"/>
            <p:cNvSpPr txBox="1">
              <a:spLocks noChangeArrowheads="1"/>
            </p:cNvSpPr>
            <p:nvPr/>
          </p:nvSpPr>
          <p:spPr bwMode="auto">
            <a:xfrm>
              <a:off x="566" y="249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7</a:t>
              </a:r>
            </a:p>
          </p:txBody>
        </p:sp>
        <p:sp>
          <p:nvSpPr>
            <p:cNvPr id="299051" name="Text Box 43"/>
            <p:cNvSpPr txBox="1">
              <a:spLocks noChangeArrowheads="1"/>
            </p:cNvSpPr>
            <p:nvPr/>
          </p:nvSpPr>
          <p:spPr bwMode="auto">
            <a:xfrm>
              <a:off x="2390" y="2496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8</a:t>
              </a:r>
            </a:p>
          </p:txBody>
        </p:sp>
        <p:sp>
          <p:nvSpPr>
            <p:cNvPr id="299052" name="Oval 44"/>
            <p:cNvSpPr>
              <a:spLocks noChangeArrowheads="1"/>
            </p:cNvSpPr>
            <p:nvPr/>
          </p:nvSpPr>
          <p:spPr bwMode="auto">
            <a:xfrm>
              <a:off x="3757" y="2280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</p:grpSp>
      <p:grpSp>
        <p:nvGrpSpPr>
          <p:cNvPr id="299053" name="Group 45"/>
          <p:cNvGrpSpPr>
            <a:grpSpLocks/>
          </p:cNvGrpSpPr>
          <p:nvPr/>
        </p:nvGrpSpPr>
        <p:grpSpPr bwMode="auto">
          <a:xfrm>
            <a:off x="4914256" y="3619500"/>
            <a:ext cx="3362325" cy="828675"/>
            <a:chOff x="2905" y="2280"/>
            <a:chExt cx="2118" cy="522"/>
          </a:xfrm>
        </p:grpSpPr>
        <p:sp>
          <p:nvSpPr>
            <p:cNvPr id="299054" name="Oval 46"/>
            <p:cNvSpPr>
              <a:spLocks noChangeArrowheads="1"/>
            </p:cNvSpPr>
            <p:nvPr/>
          </p:nvSpPr>
          <p:spPr bwMode="auto">
            <a:xfrm>
              <a:off x="3757" y="2280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sp>
          <p:nvSpPr>
            <p:cNvPr id="299055" name="Oval 47"/>
            <p:cNvSpPr>
              <a:spLocks noChangeArrowheads="1"/>
            </p:cNvSpPr>
            <p:nvPr/>
          </p:nvSpPr>
          <p:spPr bwMode="auto">
            <a:xfrm>
              <a:off x="3120" y="2557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299056" name="Oval 48"/>
            <p:cNvSpPr>
              <a:spLocks noChangeArrowheads="1"/>
            </p:cNvSpPr>
            <p:nvPr/>
          </p:nvSpPr>
          <p:spPr bwMode="auto">
            <a:xfrm>
              <a:off x="4560" y="2581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sp>
          <p:nvSpPr>
            <p:cNvPr id="299057" name="Text Box 49"/>
            <p:cNvSpPr txBox="1">
              <a:spLocks noChangeArrowheads="1"/>
            </p:cNvSpPr>
            <p:nvPr/>
          </p:nvSpPr>
          <p:spPr bwMode="auto">
            <a:xfrm>
              <a:off x="2905" y="251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9</a:t>
              </a:r>
            </a:p>
          </p:txBody>
        </p:sp>
        <p:sp>
          <p:nvSpPr>
            <p:cNvPr id="299058" name="Text Box 50"/>
            <p:cNvSpPr txBox="1">
              <a:spLocks noChangeArrowheads="1"/>
            </p:cNvSpPr>
            <p:nvPr/>
          </p:nvSpPr>
          <p:spPr bwMode="auto">
            <a:xfrm>
              <a:off x="4790" y="251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6</a:t>
              </a:r>
              <a:endParaRPr 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299059" name="AutoShape 51"/>
            <p:cNvCxnSpPr>
              <a:cxnSpLocks noChangeShapeType="1"/>
              <a:stCxn id="299054" idx="2"/>
              <a:endCxn id="299055" idx="7"/>
            </p:cNvCxnSpPr>
            <p:nvPr/>
          </p:nvCxnSpPr>
          <p:spPr bwMode="auto">
            <a:xfrm flipH="1">
              <a:off x="3325" y="2376"/>
              <a:ext cx="426" cy="2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9060" name="AutoShape 52"/>
            <p:cNvCxnSpPr>
              <a:cxnSpLocks noChangeShapeType="1"/>
              <a:stCxn id="299054" idx="6"/>
              <a:endCxn id="299056" idx="1"/>
            </p:cNvCxnSpPr>
            <p:nvPr/>
          </p:nvCxnSpPr>
          <p:spPr bwMode="auto">
            <a:xfrm>
              <a:off x="4003" y="2376"/>
              <a:ext cx="592" cy="22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99061" name="AutoShape 53"/>
          <p:cNvCxnSpPr>
            <a:cxnSpLocks noChangeShapeType="1"/>
          </p:cNvCxnSpPr>
          <p:nvPr/>
        </p:nvCxnSpPr>
        <p:spPr bwMode="auto">
          <a:xfrm rot="16200000" flipH="1">
            <a:off x="6836718" y="3554413"/>
            <a:ext cx="315913" cy="1074737"/>
          </a:xfrm>
          <a:prstGeom prst="curvedConnector2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99062" name="Group 54"/>
          <p:cNvGrpSpPr>
            <a:grpSpLocks/>
          </p:cNvGrpSpPr>
          <p:nvPr/>
        </p:nvGrpSpPr>
        <p:grpSpPr bwMode="auto">
          <a:xfrm>
            <a:off x="683568" y="4572000"/>
            <a:ext cx="8305800" cy="1905000"/>
            <a:chOff x="240" y="2880"/>
            <a:chExt cx="5232" cy="1200"/>
          </a:xfrm>
        </p:grpSpPr>
        <p:sp>
          <p:nvSpPr>
            <p:cNvPr id="299063" name="Rectangle 55"/>
            <p:cNvSpPr>
              <a:spLocks noChangeArrowheads="1"/>
            </p:cNvSpPr>
            <p:nvPr/>
          </p:nvSpPr>
          <p:spPr bwMode="auto">
            <a:xfrm>
              <a:off x="240" y="2880"/>
              <a:ext cx="5232" cy="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99064" name="Oval 56"/>
            <p:cNvSpPr>
              <a:spLocks noChangeArrowheads="1"/>
            </p:cNvSpPr>
            <p:nvPr/>
          </p:nvSpPr>
          <p:spPr bwMode="auto">
            <a:xfrm>
              <a:off x="2660" y="2928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299065" name="Oval 57"/>
            <p:cNvSpPr>
              <a:spLocks noChangeArrowheads="1"/>
            </p:cNvSpPr>
            <p:nvPr/>
          </p:nvSpPr>
          <p:spPr bwMode="auto">
            <a:xfrm>
              <a:off x="1563" y="3192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299066" name="Oval 58"/>
            <p:cNvSpPr>
              <a:spLocks noChangeArrowheads="1"/>
            </p:cNvSpPr>
            <p:nvPr/>
          </p:nvSpPr>
          <p:spPr bwMode="auto">
            <a:xfrm>
              <a:off x="3805" y="3192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299067" name="AutoShape 59"/>
            <p:cNvCxnSpPr>
              <a:cxnSpLocks noChangeShapeType="1"/>
              <a:stCxn id="299064" idx="2"/>
              <a:endCxn id="299065" idx="7"/>
            </p:cNvCxnSpPr>
            <p:nvPr/>
          </p:nvCxnSpPr>
          <p:spPr bwMode="auto">
            <a:xfrm flipH="1">
              <a:off x="1768" y="3024"/>
              <a:ext cx="886" cy="1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9068" name="AutoShape 60"/>
            <p:cNvCxnSpPr>
              <a:cxnSpLocks noChangeShapeType="1"/>
              <a:stCxn id="299064" idx="6"/>
              <a:endCxn id="299066" idx="1"/>
            </p:cNvCxnSpPr>
            <p:nvPr/>
          </p:nvCxnSpPr>
          <p:spPr bwMode="auto">
            <a:xfrm>
              <a:off x="2906" y="3024"/>
              <a:ext cx="934" cy="1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9069" name="Oval 61"/>
            <p:cNvSpPr>
              <a:spLocks noChangeArrowheads="1"/>
            </p:cNvSpPr>
            <p:nvPr/>
          </p:nvSpPr>
          <p:spPr bwMode="auto">
            <a:xfrm>
              <a:off x="768" y="3480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299070" name="Oval 62"/>
            <p:cNvSpPr>
              <a:spLocks noChangeArrowheads="1"/>
            </p:cNvSpPr>
            <p:nvPr/>
          </p:nvSpPr>
          <p:spPr bwMode="auto">
            <a:xfrm>
              <a:off x="2225" y="3480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299071" name="AutoShape 63"/>
            <p:cNvCxnSpPr>
              <a:cxnSpLocks noChangeShapeType="1"/>
              <a:stCxn id="299065" idx="2"/>
              <a:endCxn id="299069" idx="7"/>
            </p:cNvCxnSpPr>
            <p:nvPr/>
          </p:nvCxnSpPr>
          <p:spPr bwMode="auto">
            <a:xfrm flipH="1">
              <a:off x="973" y="3288"/>
              <a:ext cx="584" cy="21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9072" name="AutoShape 64"/>
            <p:cNvCxnSpPr>
              <a:cxnSpLocks noChangeShapeType="1"/>
              <a:stCxn id="299065" idx="6"/>
              <a:endCxn id="299070" idx="1"/>
            </p:cNvCxnSpPr>
            <p:nvPr/>
          </p:nvCxnSpPr>
          <p:spPr bwMode="auto">
            <a:xfrm>
              <a:off x="1809" y="3288"/>
              <a:ext cx="451" cy="21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9073" name="Text Box 65"/>
            <p:cNvSpPr txBox="1">
              <a:spLocks noChangeArrowheads="1"/>
            </p:cNvSpPr>
            <p:nvPr/>
          </p:nvSpPr>
          <p:spPr bwMode="auto">
            <a:xfrm>
              <a:off x="566" y="341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7</a:t>
              </a:r>
              <a:endParaRPr 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299074" name="Text Box 66"/>
            <p:cNvSpPr txBox="1">
              <a:spLocks noChangeArrowheads="1"/>
            </p:cNvSpPr>
            <p:nvPr/>
          </p:nvSpPr>
          <p:spPr bwMode="auto">
            <a:xfrm>
              <a:off x="2455" y="3413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8</a:t>
              </a:r>
            </a:p>
          </p:txBody>
        </p:sp>
        <p:sp>
          <p:nvSpPr>
            <p:cNvPr id="299075" name="Oval 67"/>
            <p:cNvSpPr>
              <a:spLocks noChangeArrowheads="1"/>
            </p:cNvSpPr>
            <p:nvPr/>
          </p:nvSpPr>
          <p:spPr bwMode="auto">
            <a:xfrm>
              <a:off x="3143" y="3451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299076" name="Oval 68"/>
            <p:cNvSpPr>
              <a:spLocks noChangeArrowheads="1"/>
            </p:cNvSpPr>
            <p:nvPr/>
          </p:nvSpPr>
          <p:spPr bwMode="auto">
            <a:xfrm>
              <a:off x="4601" y="3475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sp>
          <p:nvSpPr>
            <p:cNvPr id="299077" name="Text Box 69"/>
            <p:cNvSpPr txBox="1">
              <a:spLocks noChangeArrowheads="1"/>
            </p:cNvSpPr>
            <p:nvPr/>
          </p:nvSpPr>
          <p:spPr bwMode="auto">
            <a:xfrm>
              <a:off x="2928" y="3408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9</a:t>
              </a:r>
            </a:p>
          </p:txBody>
        </p:sp>
        <p:cxnSp>
          <p:nvCxnSpPr>
            <p:cNvPr id="299078" name="AutoShape 70"/>
            <p:cNvCxnSpPr>
              <a:cxnSpLocks noChangeShapeType="1"/>
              <a:stCxn id="299066" idx="2"/>
              <a:endCxn id="299075" idx="7"/>
            </p:cNvCxnSpPr>
            <p:nvPr/>
          </p:nvCxnSpPr>
          <p:spPr bwMode="auto">
            <a:xfrm flipH="1">
              <a:off x="3348" y="3288"/>
              <a:ext cx="451" cy="1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9079" name="AutoShape 71"/>
            <p:cNvCxnSpPr>
              <a:cxnSpLocks noChangeShapeType="1"/>
              <a:stCxn id="299066" idx="6"/>
              <a:endCxn id="299076" idx="1"/>
            </p:cNvCxnSpPr>
            <p:nvPr/>
          </p:nvCxnSpPr>
          <p:spPr bwMode="auto">
            <a:xfrm>
              <a:off x="4051" y="3288"/>
              <a:ext cx="585" cy="20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9080" name="Group 72"/>
          <p:cNvGrpSpPr>
            <a:grpSpLocks/>
          </p:cNvGrpSpPr>
          <p:nvPr/>
        </p:nvGrpSpPr>
        <p:grpSpPr bwMode="auto">
          <a:xfrm>
            <a:off x="6692256" y="5516563"/>
            <a:ext cx="2308225" cy="960437"/>
            <a:chOff x="4025" y="3475"/>
            <a:chExt cx="1454" cy="605"/>
          </a:xfrm>
        </p:grpSpPr>
        <p:sp>
          <p:nvSpPr>
            <p:cNvPr id="299081" name="Oval 73"/>
            <p:cNvSpPr>
              <a:spLocks noChangeArrowheads="1"/>
            </p:cNvSpPr>
            <p:nvPr/>
          </p:nvSpPr>
          <p:spPr bwMode="auto">
            <a:xfrm>
              <a:off x="4601" y="3475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sp>
          <p:nvSpPr>
            <p:cNvPr id="299082" name="Oval 74"/>
            <p:cNvSpPr>
              <a:spLocks noChangeArrowheads="1"/>
            </p:cNvSpPr>
            <p:nvPr/>
          </p:nvSpPr>
          <p:spPr bwMode="auto">
            <a:xfrm>
              <a:off x="4265" y="3840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299083" name="Oval 75"/>
            <p:cNvSpPr>
              <a:spLocks noChangeArrowheads="1"/>
            </p:cNvSpPr>
            <p:nvPr/>
          </p:nvSpPr>
          <p:spPr bwMode="auto">
            <a:xfrm>
              <a:off x="4968" y="3840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F</a:t>
              </a:r>
            </a:p>
          </p:txBody>
        </p:sp>
        <p:cxnSp>
          <p:nvCxnSpPr>
            <p:cNvPr id="299084" name="AutoShape 76"/>
            <p:cNvCxnSpPr>
              <a:cxnSpLocks noChangeShapeType="1"/>
              <a:stCxn id="299081" idx="2"/>
              <a:endCxn id="299082" idx="0"/>
            </p:cNvCxnSpPr>
            <p:nvPr/>
          </p:nvCxnSpPr>
          <p:spPr bwMode="auto">
            <a:xfrm flipH="1">
              <a:off x="4385" y="3571"/>
              <a:ext cx="210" cy="2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9085" name="AutoShape 77"/>
            <p:cNvCxnSpPr>
              <a:cxnSpLocks noChangeShapeType="1"/>
              <a:stCxn id="299081" idx="6"/>
              <a:endCxn id="299083" idx="0"/>
            </p:cNvCxnSpPr>
            <p:nvPr/>
          </p:nvCxnSpPr>
          <p:spPr bwMode="auto">
            <a:xfrm>
              <a:off x="4847" y="3571"/>
              <a:ext cx="241" cy="2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9086" name="Text Box 78"/>
            <p:cNvSpPr txBox="1">
              <a:spLocks noChangeArrowheads="1"/>
            </p:cNvSpPr>
            <p:nvPr/>
          </p:nvSpPr>
          <p:spPr bwMode="auto">
            <a:xfrm>
              <a:off x="4025" y="37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11</a:t>
              </a:r>
            </a:p>
          </p:txBody>
        </p:sp>
        <p:sp>
          <p:nvSpPr>
            <p:cNvPr id="299087" name="Text Box 79"/>
            <p:cNvSpPr txBox="1">
              <a:spLocks noChangeArrowheads="1"/>
            </p:cNvSpPr>
            <p:nvPr/>
          </p:nvSpPr>
          <p:spPr bwMode="auto">
            <a:xfrm>
              <a:off x="5160" y="3773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</a:t>
              </a:r>
            </a:p>
          </p:txBody>
        </p:sp>
      </p:grpSp>
      <p:cxnSp>
        <p:nvCxnSpPr>
          <p:cNvPr id="299088" name="AutoShape 80"/>
          <p:cNvCxnSpPr>
            <a:cxnSpLocks noChangeShapeType="1"/>
          </p:cNvCxnSpPr>
          <p:nvPr/>
        </p:nvCxnSpPr>
        <p:spPr bwMode="auto">
          <a:xfrm rot="10800000" flipV="1">
            <a:off x="1847206" y="5668963"/>
            <a:ext cx="5749925" cy="125412"/>
          </a:xfrm>
          <a:prstGeom prst="curvedConnector4">
            <a:avLst>
              <a:gd name="adj1" fmla="val 30977"/>
              <a:gd name="adj2" fmla="val 408856"/>
            </a:avLst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389097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9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299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9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9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299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9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29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9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99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ayt Numarası Yer Tutucusu 1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8BB3-8442-4497-B21C-83FE0E8C9C0E}" type="slidenum">
              <a:rPr lang="en-US"/>
              <a:pPr/>
              <a:t>29</a:t>
            </a:fld>
            <a:endParaRPr lang="en-US"/>
          </a:p>
        </p:txBody>
      </p:sp>
      <p:grpSp>
        <p:nvGrpSpPr>
          <p:cNvPr id="300036" name="Group 4"/>
          <p:cNvGrpSpPr>
            <a:grpSpLocks/>
          </p:cNvGrpSpPr>
          <p:nvPr/>
        </p:nvGrpSpPr>
        <p:grpSpPr bwMode="auto">
          <a:xfrm>
            <a:off x="667072" y="152400"/>
            <a:ext cx="8153400" cy="1447800"/>
            <a:chOff x="240" y="96"/>
            <a:chExt cx="5136" cy="912"/>
          </a:xfrm>
        </p:grpSpPr>
        <p:sp>
          <p:nvSpPr>
            <p:cNvPr id="300037" name="Rectangle 5"/>
            <p:cNvSpPr>
              <a:spLocks noChangeArrowheads="1"/>
            </p:cNvSpPr>
            <p:nvPr/>
          </p:nvSpPr>
          <p:spPr bwMode="auto">
            <a:xfrm>
              <a:off x="240" y="96"/>
              <a:ext cx="5136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0038" name="Oval 6"/>
            <p:cNvSpPr>
              <a:spLocks noChangeArrowheads="1"/>
            </p:cNvSpPr>
            <p:nvPr/>
          </p:nvSpPr>
          <p:spPr bwMode="auto">
            <a:xfrm>
              <a:off x="2526" y="144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300039" name="Oval 7"/>
            <p:cNvSpPr>
              <a:spLocks noChangeArrowheads="1"/>
            </p:cNvSpPr>
            <p:nvPr/>
          </p:nvSpPr>
          <p:spPr bwMode="auto">
            <a:xfrm>
              <a:off x="1450" y="336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300040" name="Oval 8"/>
            <p:cNvSpPr>
              <a:spLocks noChangeArrowheads="1"/>
            </p:cNvSpPr>
            <p:nvPr/>
          </p:nvSpPr>
          <p:spPr bwMode="auto">
            <a:xfrm>
              <a:off x="3671" y="336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300041" name="AutoShape 9"/>
            <p:cNvCxnSpPr>
              <a:cxnSpLocks noChangeShapeType="1"/>
              <a:stCxn id="300038" idx="2"/>
              <a:endCxn id="300039" idx="7"/>
            </p:cNvCxnSpPr>
            <p:nvPr/>
          </p:nvCxnSpPr>
          <p:spPr bwMode="auto">
            <a:xfrm flipH="1">
              <a:off x="1655" y="240"/>
              <a:ext cx="865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042" name="AutoShape 10"/>
            <p:cNvCxnSpPr>
              <a:cxnSpLocks noChangeShapeType="1"/>
              <a:stCxn id="300038" idx="6"/>
              <a:endCxn id="300040" idx="1"/>
            </p:cNvCxnSpPr>
            <p:nvPr/>
          </p:nvCxnSpPr>
          <p:spPr bwMode="auto">
            <a:xfrm>
              <a:off x="2772" y="240"/>
              <a:ext cx="934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0043" name="Oval 11"/>
            <p:cNvSpPr>
              <a:spLocks noChangeArrowheads="1"/>
            </p:cNvSpPr>
            <p:nvPr/>
          </p:nvSpPr>
          <p:spPr bwMode="auto">
            <a:xfrm>
              <a:off x="741" y="528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300044" name="Oval 12"/>
            <p:cNvSpPr>
              <a:spLocks noChangeArrowheads="1"/>
            </p:cNvSpPr>
            <p:nvPr/>
          </p:nvSpPr>
          <p:spPr bwMode="auto">
            <a:xfrm>
              <a:off x="2112" y="504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300045" name="AutoShape 13"/>
            <p:cNvCxnSpPr>
              <a:cxnSpLocks noChangeShapeType="1"/>
              <a:stCxn id="300039" idx="2"/>
              <a:endCxn id="300043" idx="7"/>
            </p:cNvCxnSpPr>
            <p:nvPr/>
          </p:nvCxnSpPr>
          <p:spPr bwMode="auto">
            <a:xfrm flipH="1">
              <a:off x="946" y="432"/>
              <a:ext cx="498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046" name="AutoShape 14"/>
            <p:cNvCxnSpPr>
              <a:cxnSpLocks noChangeShapeType="1"/>
              <a:stCxn id="300039" idx="6"/>
              <a:endCxn id="300044" idx="1"/>
            </p:cNvCxnSpPr>
            <p:nvPr/>
          </p:nvCxnSpPr>
          <p:spPr bwMode="auto">
            <a:xfrm>
              <a:off x="1696" y="432"/>
              <a:ext cx="451" cy="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0047" name="Text Box 15"/>
            <p:cNvSpPr txBox="1">
              <a:spLocks noChangeArrowheads="1"/>
            </p:cNvSpPr>
            <p:nvPr/>
          </p:nvSpPr>
          <p:spPr bwMode="auto">
            <a:xfrm>
              <a:off x="2321" y="4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8</a:t>
              </a:r>
              <a:endParaRPr 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00048" name="Oval 16"/>
            <p:cNvSpPr>
              <a:spLocks noChangeArrowheads="1"/>
            </p:cNvSpPr>
            <p:nvPr/>
          </p:nvSpPr>
          <p:spPr bwMode="auto">
            <a:xfrm>
              <a:off x="3009" y="475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300049" name="Oval 17"/>
            <p:cNvSpPr>
              <a:spLocks noChangeArrowheads="1"/>
            </p:cNvSpPr>
            <p:nvPr/>
          </p:nvSpPr>
          <p:spPr bwMode="auto">
            <a:xfrm>
              <a:off x="4464" y="528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sp>
          <p:nvSpPr>
            <p:cNvPr id="300050" name="Text Box 18"/>
            <p:cNvSpPr txBox="1">
              <a:spLocks noChangeArrowheads="1"/>
            </p:cNvSpPr>
            <p:nvPr/>
          </p:nvSpPr>
          <p:spPr bwMode="auto">
            <a:xfrm>
              <a:off x="2794" y="43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9</a:t>
              </a:r>
            </a:p>
          </p:txBody>
        </p:sp>
        <p:cxnSp>
          <p:nvCxnSpPr>
            <p:cNvPr id="300051" name="AutoShape 19"/>
            <p:cNvCxnSpPr>
              <a:cxnSpLocks noChangeShapeType="1"/>
              <a:stCxn id="300040" idx="2"/>
              <a:endCxn id="300048" idx="7"/>
            </p:cNvCxnSpPr>
            <p:nvPr/>
          </p:nvCxnSpPr>
          <p:spPr bwMode="auto">
            <a:xfrm flipH="1">
              <a:off x="3214" y="432"/>
              <a:ext cx="451" cy="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052" name="AutoShape 20"/>
            <p:cNvCxnSpPr>
              <a:cxnSpLocks noChangeShapeType="1"/>
              <a:stCxn id="300040" idx="6"/>
              <a:endCxn id="300049" idx="1"/>
            </p:cNvCxnSpPr>
            <p:nvPr/>
          </p:nvCxnSpPr>
          <p:spPr bwMode="auto">
            <a:xfrm>
              <a:off x="3917" y="432"/>
              <a:ext cx="582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0053" name="Oval 21"/>
            <p:cNvSpPr>
              <a:spLocks noChangeArrowheads="1"/>
            </p:cNvSpPr>
            <p:nvPr/>
          </p:nvSpPr>
          <p:spPr bwMode="auto">
            <a:xfrm>
              <a:off x="4128" y="720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300054" name="Oval 22"/>
            <p:cNvSpPr>
              <a:spLocks noChangeArrowheads="1"/>
            </p:cNvSpPr>
            <p:nvPr/>
          </p:nvSpPr>
          <p:spPr bwMode="auto">
            <a:xfrm>
              <a:off x="4831" y="739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F</a:t>
              </a:r>
            </a:p>
          </p:txBody>
        </p:sp>
        <p:cxnSp>
          <p:nvCxnSpPr>
            <p:cNvPr id="300055" name="AutoShape 23"/>
            <p:cNvCxnSpPr>
              <a:cxnSpLocks noChangeShapeType="1"/>
              <a:stCxn id="300049" idx="2"/>
              <a:endCxn id="300053" idx="0"/>
            </p:cNvCxnSpPr>
            <p:nvPr/>
          </p:nvCxnSpPr>
          <p:spPr bwMode="auto">
            <a:xfrm flipH="1">
              <a:off x="4248" y="624"/>
              <a:ext cx="210" cy="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056" name="AutoShape 24"/>
            <p:cNvCxnSpPr>
              <a:cxnSpLocks noChangeShapeType="1"/>
              <a:stCxn id="300049" idx="6"/>
              <a:endCxn id="300054" idx="0"/>
            </p:cNvCxnSpPr>
            <p:nvPr/>
          </p:nvCxnSpPr>
          <p:spPr bwMode="auto">
            <a:xfrm>
              <a:off x="4710" y="624"/>
              <a:ext cx="241" cy="10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0057" name="Text Box 25"/>
            <p:cNvSpPr txBox="1">
              <a:spLocks noChangeArrowheads="1"/>
            </p:cNvSpPr>
            <p:nvPr/>
          </p:nvSpPr>
          <p:spPr bwMode="auto">
            <a:xfrm>
              <a:off x="3888" y="6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11</a:t>
              </a:r>
            </a:p>
          </p:txBody>
        </p:sp>
        <p:sp>
          <p:nvSpPr>
            <p:cNvPr id="300058" name="Text Box 26"/>
            <p:cNvSpPr txBox="1">
              <a:spLocks noChangeArrowheads="1"/>
            </p:cNvSpPr>
            <p:nvPr/>
          </p:nvSpPr>
          <p:spPr bwMode="auto">
            <a:xfrm>
              <a:off x="5023" y="67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</a:t>
              </a:r>
            </a:p>
          </p:txBody>
        </p:sp>
      </p:grpSp>
      <p:grpSp>
        <p:nvGrpSpPr>
          <p:cNvPr id="300059" name="Group 27"/>
          <p:cNvGrpSpPr>
            <a:grpSpLocks/>
          </p:cNvGrpSpPr>
          <p:nvPr/>
        </p:nvGrpSpPr>
        <p:grpSpPr bwMode="auto">
          <a:xfrm>
            <a:off x="895672" y="838200"/>
            <a:ext cx="1862138" cy="830263"/>
            <a:chOff x="384" y="528"/>
            <a:chExt cx="1173" cy="523"/>
          </a:xfrm>
        </p:grpSpPr>
        <p:sp>
          <p:nvSpPr>
            <p:cNvPr id="300060" name="Oval 28"/>
            <p:cNvSpPr>
              <a:spLocks noChangeArrowheads="1"/>
            </p:cNvSpPr>
            <p:nvPr/>
          </p:nvSpPr>
          <p:spPr bwMode="auto">
            <a:xfrm>
              <a:off x="741" y="528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300061" name="Oval 29"/>
            <p:cNvSpPr>
              <a:spLocks noChangeArrowheads="1"/>
            </p:cNvSpPr>
            <p:nvPr/>
          </p:nvSpPr>
          <p:spPr bwMode="auto">
            <a:xfrm>
              <a:off x="384" y="811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C</a:t>
              </a:r>
            </a:p>
          </p:txBody>
        </p:sp>
        <p:sp>
          <p:nvSpPr>
            <p:cNvPr id="300062" name="Oval 30"/>
            <p:cNvSpPr>
              <a:spLocks noChangeArrowheads="1"/>
            </p:cNvSpPr>
            <p:nvPr/>
          </p:nvSpPr>
          <p:spPr bwMode="auto">
            <a:xfrm>
              <a:off x="1056" y="811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cxnSp>
          <p:nvCxnSpPr>
            <p:cNvPr id="300063" name="AutoShape 31"/>
            <p:cNvCxnSpPr>
              <a:cxnSpLocks noChangeShapeType="1"/>
              <a:stCxn id="300060" idx="3"/>
              <a:endCxn id="300061" idx="7"/>
            </p:cNvCxnSpPr>
            <p:nvPr/>
          </p:nvCxnSpPr>
          <p:spPr bwMode="auto">
            <a:xfrm flipH="1">
              <a:off x="589" y="698"/>
              <a:ext cx="187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064" name="AutoShape 32"/>
            <p:cNvCxnSpPr>
              <a:cxnSpLocks noChangeShapeType="1"/>
              <a:stCxn id="300060" idx="5"/>
              <a:endCxn id="300062" idx="1"/>
            </p:cNvCxnSpPr>
            <p:nvPr/>
          </p:nvCxnSpPr>
          <p:spPr bwMode="auto">
            <a:xfrm>
              <a:off x="946" y="698"/>
              <a:ext cx="145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0065" name="Text Box 33"/>
            <p:cNvSpPr txBox="1">
              <a:spLocks noChangeArrowheads="1"/>
            </p:cNvSpPr>
            <p:nvPr/>
          </p:nvSpPr>
          <p:spPr bwMode="auto">
            <a:xfrm>
              <a:off x="566" y="74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11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00066" name="Text Box 34"/>
            <p:cNvSpPr txBox="1">
              <a:spLocks noChangeArrowheads="1"/>
            </p:cNvSpPr>
            <p:nvPr/>
          </p:nvSpPr>
          <p:spPr bwMode="auto">
            <a:xfrm>
              <a:off x="1238" y="763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12</a:t>
              </a:r>
            </a:p>
          </p:txBody>
        </p:sp>
      </p:grpSp>
      <p:cxnSp>
        <p:nvCxnSpPr>
          <p:cNvPr id="300067" name="AutoShape 35"/>
          <p:cNvCxnSpPr>
            <a:cxnSpLocks noChangeShapeType="1"/>
          </p:cNvCxnSpPr>
          <p:nvPr/>
        </p:nvCxnSpPr>
        <p:spPr bwMode="auto">
          <a:xfrm>
            <a:off x="1852935" y="990600"/>
            <a:ext cx="1976437" cy="123825"/>
          </a:xfrm>
          <a:prstGeom prst="curvedConnector4">
            <a:avLst>
              <a:gd name="adj1" fmla="val 44898"/>
              <a:gd name="adj2" fmla="val 276921"/>
            </a:avLst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0068" name="Group 36"/>
          <p:cNvGrpSpPr>
            <a:grpSpLocks/>
          </p:cNvGrpSpPr>
          <p:nvPr/>
        </p:nvGrpSpPr>
        <p:grpSpPr bwMode="auto">
          <a:xfrm>
            <a:off x="667072" y="1676400"/>
            <a:ext cx="8153400" cy="1524000"/>
            <a:chOff x="240" y="1056"/>
            <a:chExt cx="5136" cy="960"/>
          </a:xfrm>
        </p:grpSpPr>
        <p:sp>
          <p:nvSpPr>
            <p:cNvPr id="300069" name="Rectangle 37"/>
            <p:cNvSpPr>
              <a:spLocks noChangeArrowheads="1"/>
            </p:cNvSpPr>
            <p:nvPr/>
          </p:nvSpPr>
          <p:spPr bwMode="auto">
            <a:xfrm>
              <a:off x="240" y="1056"/>
              <a:ext cx="5136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sz="20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00070" name="Oval 38"/>
            <p:cNvSpPr>
              <a:spLocks noChangeArrowheads="1"/>
            </p:cNvSpPr>
            <p:nvPr/>
          </p:nvSpPr>
          <p:spPr bwMode="auto">
            <a:xfrm>
              <a:off x="2526" y="1104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300071" name="Oval 39"/>
            <p:cNvSpPr>
              <a:spLocks noChangeArrowheads="1"/>
            </p:cNvSpPr>
            <p:nvPr/>
          </p:nvSpPr>
          <p:spPr bwMode="auto">
            <a:xfrm>
              <a:off x="1450" y="1296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300072" name="Oval 40"/>
            <p:cNvSpPr>
              <a:spLocks noChangeArrowheads="1"/>
            </p:cNvSpPr>
            <p:nvPr/>
          </p:nvSpPr>
          <p:spPr bwMode="auto">
            <a:xfrm>
              <a:off x="3671" y="1296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300073" name="AutoShape 41"/>
            <p:cNvCxnSpPr>
              <a:cxnSpLocks noChangeShapeType="1"/>
              <a:stCxn id="300070" idx="2"/>
              <a:endCxn id="300071" idx="7"/>
            </p:cNvCxnSpPr>
            <p:nvPr/>
          </p:nvCxnSpPr>
          <p:spPr bwMode="auto">
            <a:xfrm flipH="1">
              <a:off x="1655" y="1200"/>
              <a:ext cx="865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074" name="AutoShape 42"/>
            <p:cNvCxnSpPr>
              <a:cxnSpLocks noChangeShapeType="1"/>
              <a:stCxn id="300070" idx="6"/>
              <a:endCxn id="300072" idx="1"/>
            </p:cNvCxnSpPr>
            <p:nvPr/>
          </p:nvCxnSpPr>
          <p:spPr bwMode="auto">
            <a:xfrm>
              <a:off x="2772" y="1200"/>
              <a:ext cx="934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0075" name="Oval 43"/>
            <p:cNvSpPr>
              <a:spLocks noChangeArrowheads="1"/>
            </p:cNvSpPr>
            <p:nvPr/>
          </p:nvSpPr>
          <p:spPr bwMode="auto">
            <a:xfrm>
              <a:off x="741" y="1488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300076" name="Oval 44"/>
            <p:cNvSpPr>
              <a:spLocks noChangeArrowheads="1"/>
            </p:cNvSpPr>
            <p:nvPr/>
          </p:nvSpPr>
          <p:spPr bwMode="auto">
            <a:xfrm>
              <a:off x="2112" y="1464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300077" name="AutoShape 45"/>
            <p:cNvCxnSpPr>
              <a:cxnSpLocks noChangeShapeType="1"/>
              <a:stCxn id="300071" idx="2"/>
              <a:endCxn id="300075" idx="7"/>
            </p:cNvCxnSpPr>
            <p:nvPr/>
          </p:nvCxnSpPr>
          <p:spPr bwMode="auto">
            <a:xfrm flipH="1">
              <a:off x="946" y="1392"/>
              <a:ext cx="498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078" name="AutoShape 46"/>
            <p:cNvCxnSpPr>
              <a:cxnSpLocks noChangeShapeType="1"/>
              <a:stCxn id="300071" idx="6"/>
              <a:endCxn id="300076" idx="1"/>
            </p:cNvCxnSpPr>
            <p:nvPr/>
          </p:nvCxnSpPr>
          <p:spPr bwMode="auto">
            <a:xfrm>
              <a:off x="1696" y="1392"/>
              <a:ext cx="451" cy="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0079" name="Oval 47"/>
            <p:cNvSpPr>
              <a:spLocks noChangeArrowheads="1"/>
            </p:cNvSpPr>
            <p:nvPr/>
          </p:nvSpPr>
          <p:spPr bwMode="auto">
            <a:xfrm>
              <a:off x="3009" y="1435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300080" name="Oval 48"/>
            <p:cNvSpPr>
              <a:spLocks noChangeArrowheads="1"/>
            </p:cNvSpPr>
            <p:nvPr/>
          </p:nvSpPr>
          <p:spPr bwMode="auto">
            <a:xfrm>
              <a:off x="4464" y="1488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sp>
          <p:nvSpPr>
            <p:cNvPr id="300081" name="Text Box 49"/>
            <p:cNvSpPr txBox="1">
              <a:spLocks noChangeArrowheads="1"/>
            </p:cNvSpPr>
            <p:nvPr/>
          </p:nvSpPr>
          <p:spPr bwMode="auto">
            <a:xfrm>
              <a:off x="2794" y="139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9</a:t>
              </a:r>
              <a:endParaRPr 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300082" name="AutoShape 50"/>
            <p:cNvCxnSpPr>
              <a:cxnSpLocks noChangeShapeType="1"/>
              <a:stCxn id="300072" idx="2"/>
              <a:endCxn id="300079" idx="7"/>
            </p:cNvCxnSpPr>
            <p:nvPr/>
          </p:nvCxnSpPr>
          <p:spPr bwMode="auto">
            <a:xfrm flipH="1">
              <a:off x="3214" y="1392"/>
              <a:ext cx="451" cy="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083" name="AutoShape 51"/>
            <p:cNvCxnSpPr>
              <a:cxnSpLocks noChangeShapeType="1"/>
              <a:stCxn id="300072" idx="6"/>
              <a:endCxn id="300080" idx="1"/>
            </p:cNvCxnSpPr>
            <p:nvPr/>
          </p:nvCxnSpPr>
          <p:spPr bwMode="auto">
            <a:xfrm>
              <a:off x="3917" y="1392"/>
              <a:ext cx="582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0084" name="Oval 52"/>
            <p:cNvSpPr>
              <a:spLocks noChangeArrowheads="1"/>
            </p:cNvSpPr>
            <p:nvPr/>
          </p:nvSpPr>
          <p:spPr bwMode="auto">
            <a:xfrm>
              <a:off x="4128" y="1680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300085" name="Oval 53"/>
            <p:cNvSpPr>
              <a:spLocks noChangeArrowheads="1"/>
            </p:cNvSpPr>
            <p:nvPr/>
          </p:nvSpPr>
          <p:spPr bwMode="auto">
            <a:xfrm>
              <a:off x="4831" y="1699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F</a:t>
              </a:r>
            </a:p>
          </p:txBody>
        </p:sp>
        <p:cxnSp>
          <p:nvCxnSpPr>
            <p:cNvPr id="300086" name="AutoShape 54"/>
            <p:cNvCxnSpPr>
              <a:cxnSpLocks noChangeShapeType="1"/>
              <a:stCxn id="300080" idx="2"/>
              <a:endCxn id="300084" idx="0"/>
            </p:cNvCxnSpPr>
            <p:nvPr/>
          </p:nvCxnSpPr>
          <p:spPr bwMode="auto">
            <a:xfrm flipH="1">
              <a:off x="4248" y="1584"/>
              <a:ext cx="210" cy="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087" name="AutoShape 55"/>
            <p:cNvCxnSpPr>
              <a:cxnSpLocks noChangeShapeType="1"/>
              <a:stCxn id="300080" idx="6"/>
              <a:endCxn id="300085" idx="0"/>
            </p:cNvCxnSpPr>
            <p:nvPr/>
          </p:nvCxnSpPr>
          <p:spPr bwMode="auto">
            <a:xfrm>
              <a:off x="4710" y="1584"/>
              <a:ext cx="241" cy="10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0088" name="Text Box 56"/>
            <p:cNvSpPr txBox="1">
              <a:spLocks noChangeArrowheads="1"/>
            </p:cNvSpPr>
            <p:nvPr/>
          </p:nvSpPr>
          <p:spPr bwMode="auto">
            <a:xfrm>
              <a:off x="3888" y="16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11</a:t>
              </a:r>
            </a:p>
          </p:txBody>
        </p:sp>
        <p:sp>
          <p:nvSpPr>
            <p:cNvPr id="300089" name="Text Box 57"/>
            <p:cNvSpPr txBox="1">
              <a:spLocks noChangeArrowheads="1"/>
            </p:cNvSpPr>
            <p:nvPr/>
          </p:nvSpPr>
          <p:spPr bwMode="auto">
            <a:xfrm>
              <a:off x="5023" y="163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00090" name="Oval 58"/>
            <p:cNvSpPr>
              <a:spLocks noChangeArrowheads="1"/>
            </p:cNvSpPr>
            <p:nvPr/>
          </p:nvSpPr>
          <p:spPr bwMode="auto">
            <a:xfrm>
              <a:off x="384" y="1773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C</a:t>
              </a:r>
            </a:p>
          </p:txBody>
        </p:sp>
        <p:sp>
          <p:nvSpPr>
            <p:cNvPr id="300091" name="Oval 59"/>
            <p:cNvSpPr>
              <a:spLocks noChangeArrowheads="1"/>
            </p:cNvSpPr>
            <p:nvPr/>
          </p:nvSpPr>
          <p:spPr bwMode="auto">
            <a:xfrm>
              <a:off x="1056" y="1773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cxnSp>
          <p:nvCxnSpPr>
            <p:cNvPr id="300092" name="AutoShape 60"/>
            <p:cNvCxnSpPr>
              <a:cxnSpLocks noChangeShapeType="1"/>
              <a:stCxn id="300075" idx="3"/>
              <a:endCxn id="300090" idx="7"/>
            </p:cNvCxnSpPr>
            <p:nvPr/>
          </p:nvCxnSpPr>
          <p:spPr bwMode="auto">
            <a:xfrm flipH="1">
              <a:off x="589" y="1658"/>
              <a:ext cx="187" cy="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093" name="AutoShape 61"/>
            <p:cNvCxnSpPr>
              <a:cxnSpLocks noChangeShapeType="1"/>
              <a:stCxn id="300075" idx="5"/>
              <a:endCxn id="300091" idx="1"/>
            </p:cNvCxnSpPr>
            <p:nvPr/>
          </p:nvCxnSpPr>
          <p:spPr bwMode="auto">
            <a:xfrm>
              <a:off x="946" y="1658"/>
              <a:ext cx="145" cy="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0094" name="Text Box 62"/>
            <p:cNvSpPr txBox="1">
              <a:spLocks noChangeArrowheads="1"/>
            </p:cNvSpPr>
            <p:nvPr/>
          </p:nvSpPr>
          <p:spPr bwMode="auto">
            <a:xfrm>
              <a:off x="566" y="170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11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00095" name="Text Box 63"/>
            <p:cNvSpPr txBox="1">
              <a:spLocks noChangeArrowheads="1"/>
            </p:cNvSpPr>
            <p:nvPr/>
          </p:nvSpPr>
          <p:spPr bwMode="auto">
            <a:xfrm>
              <a:off x="1238" y="1723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12</a:t>
              </a:r>
            </a:p>
          </p:txBody>
        </p:sp>
      </p:grpSp>
      <p:grpSp>
        <p:nvGrpSpPr>
          <p:cNvPr id="300096" name="Group 64"/>
          <p:cNvGrpSpPr>
            <a:grpSpLocks/>
          </p:cNvGrpSpPr>
          <p:nvPr/>
        </p:nvGrpSpPr>
        <p:grpSpPr bwMode="auto">
          <a:xfrm>
            <a:off x="3638872" y="2324100"/>
            <a:ext cx="811213" cy="876300"/>
            <a:chOff x="2112" y="1464"/>
            <a:chExt cx="511" cy="552"/>
          </a:xfrm>
        </p:grpSpPr>
        <p:sp>
          <p:nvSpPr>
            <p:cNvPr id="300097" name="Oval 65"/>
            <p:cNvSpPr>
              <a:spLocks noChangeArrowheads="1"/>
            </p:cNvSpPr>
            <p:nvPr/>
          </p:nvSpPr>
          <p:spPr bwMode="auto">
            <a:xfrm>
              <a:off x="2112" y="1464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sp>
          <p:nvSpPr>
            <p:cNvPr id="300098" name="Oval 66"/>
            <p:cNvSpPr>
              <a:spLocks noChangeArrowheads="1"/>
            </p:cNvSpPr>
            <p:nvPr/>
          </p:nvSpPr>
          <p:spPr bwMode="auto">
            <a:xfrm>
              <a:off x="2112" y="1774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cxnSp>
          <p:nvCxnSpPr>
            <p:cNvPr id="300099" name="AutoShape 67"/>
            <p:cNvCxnSpPr>
              <a:cxnSpLocks noChangeShapeType="1"/>
              <a:stCxn id="300097" idx="4"/>
              <a:endCxn id="300098" idx="0"/>
            </p:cNvCxnSpPr>
            <p:nvPr/>
          </p:nvCxnSpPr>
          <p:spPr bwMode="auto">
            <a:xfrm>
              <a:off x="2232" y="1662"/>
              <a:ext cx="0" cy="10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0100" name="Text Box 68"/>
            <p:cNvSpPr txBox="1">
              <a:spLocks noChangeArrowheads="1"/>
            </p:cNvSpPr>
            <p:nvPr/>
          </p:nvSpPr>
          <p:spPr bwMode="auto">
            <a:xfrm>
              <a:off x="2304" y="172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</a:t>
              </a:r>
            </a:p>
          </p:txBody>
        </p:sp>
      </p:grpSp>
      <p:cxnSp>
        <p:nvCxnSpPr>
          <p:cNvPr id="300101" name="AutoShape 69"/>
          <p:cNvCxnSpPr>
            <a:cxnSpLocks noChangeShapeType="1"/>
          </p:cNvCxnSpPr>
          <p:nvPr/>
        </p:nvCxnSpPr>
        <p:spPr bwMode="auto">
          <a:xfrm>
            <a:off x="4029397" y="2476500"/>
            <a:ext cx="1223963" cy="115888"/>
          </a:xfrm>
          <a:prstGeom prst="curvedConnector4">
            <a:avLst>
              <a:gd name="adj1" fmla="val 41764"/>
              <a:gd name="adj2" fmla="val 289042"/>
            </a:avLst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0102" name="Group 70"/>
          <p:cNvGrpSpPr>
            <a:grpSpLocks/>
          </p:cNvGrpSpPr>
          <p:nvPr/>
        </p:nvGrpSpPr>
        <p:grpSpPr bwMode="auto">
          <a:xfrm>
            <a:off x="667072" y="3276600"/>
            <a:ext cx="8153400" cy="1524000"/>
            <a:chOff x="240" y="2064"/>
            <a:chExt cx="5136" cy="960"/>
          </a:xfrm>
        </p:grpSpPr>
        <p:sp>
          <p:nvSpPr>
            <p:cNvPr id="300103" name="Rectangle 71"/>
            <p:cNvSpPr>
              <a:spLocks noChangeArrowheads="1"/>
            </p:cNvSpPr>
            <p:nvPr/>
          </p:nvSpPr>
          <p:spPr bwMode="auto">
            <a:xfrm>
              <a:off x="240" y="2064"/>
              <a:ext cx="5136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0104" name="Oval 72"/>
            <p:cNvSpPr>
              <a:spLocks noChangeArrowheads="1"/>
            </p:cNvSpPr>
            <p:nvPr/>
          </p:nvSpPr>
          <p:spPr bwMode="auto">
            <a:xfrm>
              <a:off x="2550" y="2112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300105" name="Oval 73"/>
            <p:cNvSpPr>
              <a:spLocks noChangeArrowheads="1"/>
            </p:cNvSpPr>
            <p:nvPr/>
          </p:nvSpPr>
          <p:spPr bwMode="auto">
            <a:xfrm>
              <a:off x="1474" y="2304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300106" name="Oval 74"/>
            <p:cNvSpPr>
              <a:spLocks noChangeArrowheads="1"/>
            </p:cNvSpPr>
            <p:nvPr/>
          </p:nvSpPr>
          <p:spPr bwMode="auto">
            <a:xfrm>
              <a:off x="3695" y="2304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300107" name="AutoShape 75"/>
            <p:cNvCxnSpPr>
              <a:cxnSpLocks noChangeShapeType="1"/>
              <a:stCxn id="300104" idx="2"/>
              <a:endCxn id="300105" idx="7"/>
            </p:cNvCxnSpPr>
            <p:nvPr/>
          </p:nvCxnSpPr>
          <p:spPr bwMode="auto">
            <a:xfrm flipH="1">
              <a:off x="1679" y="2208"/>
              <a:ext cx="865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108" name="AutoShape 76"/>
            <p:cNvCxnSpPr>
              <a:cxnSpLocks noChangeShapeType="1"/>
              <a:stCxn id="300104" idx="6"/>
              <a:endCxn id="300106" idx="1"/>
            </p:cNvCxnSpPr>
            <p:nvPr/>
          </p:nvCxnSpPr>
          <p:spPr bwMode="auto">
            <a:xfrm>
              <a:off x="2796" y="2208"/>
              <a:ext cx="934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0109" name="Oval 77"/>
            <p:cNvSpPr>
              <a:spLocks noChangeArrowheads="1"/>
            </p:cNvSpPr>
            <p:nvPr/>
          </p:nvSpPr>
          <p:spPr bwMode="auto">
            <a:xfrm>
              <a:off x="765" y="2496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300110" name="Oval 78"/>
            <p:cNvSpPr>
              <a:spLocks noChangeArrowheads="1"/>
            </p:cNvSpPr>
            <p:nvPr/>
          </p:nvSpPr>
          <p:spPr bwMode="auto">
            <a:xfrm>
              <a:off x="2136" y="2472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300111" name="AutoShape 79"/>
            <p:cNvCxnSpPr>
              <a:cxnSpLocks noChangeShapeType="1"/>
              <a:stCxn id="300105" idx="2"/>
              <a:endCxn id="300109" idx="7"/>
            </p:cNvCxnSpPr>
            <p:nvPr/>
          </p:nvCxnSpPr>
          <p:spPr bwMode="auto">
            <a:xfrm flipH="1">
              <a:off x="970" y="2400"/>
              <a:ext cx="498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112" name="AutoShape 80"/>
            <p:cNvCxnSpPr>
              <a:cxnSpLocks noChangeShapeType="1"/>
              <a:stCxn id="300105" idx="6"/>
              <a:endCxn id="300110" idx="1"/>
            </p:cNvCxnSpPr>
            <p:nvPr/>
          </p:nvCxnSpPr>
          <p:spPr bwMode="auto">
            <a:xfrm>
              <a:off x="1720" y="2400"/>
              <a:ext cx="451" cy="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0113" name="Oval 81"/>
            <p:cNvSpPr>
              <a:spLocks noChangeArrowheads="1"/>
            </p:cNvSpPr>
            <p:nvPr/>
          </p:nvSpPr>
          <p:spPr bwMode="auto">
            <a:xfrm>
              <a:off x="3040" y="2443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300114" name="Oval 82"/>
            <p:cNvSpPr>
              <a:spLocks noChangeArrowheads="1"/>
            </p:cNvSpPr>
            <p:nvPr/>
          </p:nvSpPr>
          <p:spPr bwMode="auto">
            <a:xfrm>
              <a:off x="4488" y="2496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cxnSp>
          <p:nvCxnSpPr>
            <p:cNvPr id="300115" name="AutoShape 83"/>
            <p:cNvCxnSpPr>
              <a:cxnSpLocks noChangeShapeType="1"/>
              <a:stCxn id="300106" idx="2"/>
              <a:endCxn id="300113" idx="7"/>
            </p:cNvCxnSpPr>
            <p:nvPr/>
          </p:nvCxnSpPr>
          <p:spPr bwMode="auto">
            <a:xfrm flipH="1">
              <a:off x="3245" y="2400"/>
              <a:ext cx="444" cy="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116" name="AutoShape 84"/>
            <p:cNvCxnSpPr>
              <a:cxnSpLocks noChangeShapeType="1"/>
              <a:stCxn id="300106" idx="6"/>
              <a:endCxn id="300114" idx="1"/>
            </p:cNvCxnSpPr>
            <p:nvPr/>
          </p:nvCxnSpPr>
          <p:spPr bwMode="auto">
            <a:xfrm>
              <a:off x="3941" y="2400"/>
              <a:ext cx="582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0117" name="Oval 85"/>
            <p:cNvSpPr>
              <a:spLocks noChangeArrowheads="1"/>
            </p:cNvSpPr>
            <p:nvPr/>
          </p:nvSpPr>
          <p:spPr bwMode="auto">
            <a:xfrm>
              <a:off x="4152" y="2688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300118" name="Oval 86"/>
            <p:cNvSpPr>
              <a:spLocks noChangeArrowheads="1"/>
            </p:cNvSpPr>
            <p:nvPr/>
          </p:nvSpPr>
          <p:spPr bwMode="auto">
            <a:xfrm>
              <a:off x="4855" y="2707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F</a:t>
              </a:r>
            </a:p>
          </p:txBody>
        </p:sp>
        <p:cxnSp>
          <p:nvCxnSpPr>
            <p:cNvPr id="300119" name="AutoShape 87"/>
            <p:cNvCxnSpPr>
              <a:cxnSpLocks noChangeShapeType="1"/>
              <a:stCxn id="300114" idx="2"/>
              <a:endCxn id="300117" idx="0"/>
            </p:cNvCxnSpPr>
            <p:nvPr/>
          </p:nvCxnSpPr>
          <p:spPr bwMode="auto">
            <a:xfrm flipH="1">
              <a:off x="4272" y="2592"/>
              <a:ext cx="210" cy="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120" name="AutoShape 88"/>
            <p:cNvCxnSpPr>
              <a:cxnSpLocks noChangeShapeType="1"/>
              <a:stCxn id="300114" idx="6"/>
              <a:endCxn id="300118" idx="0"/>
            </p:cNvCxnSpPr>
            <p:nvPr/>
          </p:nvCxnSpPr>
          <p:spPr bwMode="auto">
            <a:xfrm>
              <a:off x="4734" y="2592"/>
              <a:ext cx="241" cy="10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0121" name="Text Box 89"/>
            <p:cNvSpPr txBox="1">
              <a:spLocks noChangeArrowheads="1"/>
            </p:cNvSpPr>
            <p:nvPr/>
          </p:nvSpPr>
          <p:spPr bwMode="auto">
            <a:xfrm>
              <a:off x="3912" y="264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11</a:t>
              </a:r>
            </a:p>
          </p:txBody>
        </p:sp>
        <p:sp>
          <p:nvSpPr>
            <p:cNvPr id="300122" name="Text Box 90"/>
            <p:cNvSpPr txBox="1">
              <a:spLocks noChangeArrowheads="1"/>
            </p:cNvSpPr>
            <p:nvPr/>
          </p:nvSpPr>
          <p:spPr bwMode="auto">
            <a:xfrm>
              <a:off x="5047" y="264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00123" name="Oval 91"/>
            <p:cNvSpPr>
              <a:spLocks noChangeArrowheads="1"/>
            </p:cNvSpPr>
            <p:nvPr/>
          </p:nvSpPr>
          <p:spPr bwMode="auto">
            <a:xfrm>
              <a:off x="408" y="2781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C</a:t>
              </a:r>
            </a:p>
          </p:txBody>
        </p:sp>
        <p:sp>
          <p:nvSpPr>
            <p:cNvPr id="300124" name="Oval 92"/>
            <p:cNvSpPr>
              <a:spLocks noChangeArrowheads="1"/>
            </p:cNvSpPr>
            <p:nvPr/>
          </p:nvSpPr>
          <p:spPr bwMode="auto">
            <a:xfrm>
              <a:off x="1080" y="2781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cxnSp>
          <p:nvCxnSpPr>
            <p:cNvPr id="300125" name="AutoShape 93"/>
            <p:cNvCxnSpPr>
              <a:cxnSpLocks noChangeShapeType="1"/>
              <a:stCxn id="300109" idx="3"/>
              <a:endCxn id="300123" idx="7"/>
            </p:cNvCxnSpPr>
            <p:nvPr/>
          </p:nvCxnSpPr>
          <p:spPr bwMode="auto">
            <a:xfrm flipH="1">
              <a:off x="613" y="2666"/>
              <a:ext cx="187" cy="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126" name="AutoShape 94"/>
            <p:cNvCxnSpPr>
              <a:cxnSpLocks noChangeShapeType="1"/>
              <a:stCxn id="300109" idx="5"/>
              <a:endCxn id="300124" idx="1"/>
            </p:cNvCxnSpPr>
            <p:nvPr/>
          </p:nvCxnSpPr>
          <p:spPr bwMode="auto">
            <a:xfrm>
              <a:off x="970" y="2666"/>
              <a:ext cx="145" cy="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0127" name="Text Box 95"/>
            <p:cNvSpPr txBox="1">
              <a:spLocks noChangeArrowheads="1"/>
            </p:cNvSpPr>
            <p:nvPr/>
          </p:nvSpPr>
          <p:spPr bwMode="auto">
            <a:xfrm>
              <a:off x="590" y="27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11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00128" name="Text Box 96"/>
            <p:cNvSpPr txBox="1">
              <a:spLocks noChangeArrowheads="1"/>
            </p:cNvSpPr>
            <p:nvPr/>
          </p:nvSpPr>
          <p:spPr bwMode="auto">
            <a:xfrm>
              <a:off x="1262" y="2731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12</a:t>
              </a:r>
            </a:p>
          </p:txBody>
        </p:sp>
        <p:sp>
          <p:nvSpPr>
            <p:cNvPr id="300129" name="Oval 97"/>
            <p:cNvSpPr>
              <a:spLocks noChangeArrowheads="1"/>
            </p:cNvSpPr>
            <p:nvPr/>
          </p:nvSpPr>
          <p:spPr bwMode="auto">
            <a:xfrm>
              <a:off x="2136" y="2784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cxnSp>
          <p:nvCxnSpPr>
            <p:cNvPr id="300130" name="AutoShape 98"/>
            <p:cNvCxnSpPr>
              <a:cxnSpLocks noChangeShapeType="1"/>
              <a:stCxn id="300110" idx="4"/>
              <a:endCxn id="300129" idx="0"/>
            </p:cNvCxnSpPr>
            <p:nvPr/>
          </p:nvCxnSpPr>
          <p:spPr bwMode="auto">
            <a:xfrm>
              <a:off x="2256" y="2670"/>
              <a:ext cx="0" cy="1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0131" name="Text Box 99"/>
            <p:cNvSpPr txBox="1">
              <a:spLocks noChangeArrowheads="1"/>
            </p:cNvSpPr>
            <p:nvPr/>
          </p:nvSpPr>
          <p:spPr bwMode="auto">
            <a:xfrm>
              <a:off x="2328" y="273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</a:t>
              </a:r>
              <a:endParaRPr 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00132" name="Group 100"/>
          <p:cNvGrpSpPr>
            <a:grpSpLocks/>
          </p:cNvGrpSpPr>
          <p:nvPr/>
        </p:nvGrpSpPr>
        <p:grpSpPr bwMode="auto">
          <a:xfrm>
            <a:off x="5112072" y="3878263"/>
            <a:ext cx="808038" cy="892175"/>
            <a:chOff x="3040" y="2443"/>
            <a:chExt cx="509" cy="562"/>
          </a:xfrm>
        </p:grpSpPr>
        <p:sp>
          <p:nvSpPr>
            <p:cNvPr id="300133" name="Oval 101"/>
            <p:cNvSpPr>
              <a:spLocks noChangeArrowheads="1"/>
            </p:cNvSpPr>
            <p:nvPr/>
          </p:nvSpPr>
          <p:spPr bwMode="auto">
            <a:xfrm>
              <a:off x="3040" y="2443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300134" name="Oval 102"/>
            <p:cNvSpPr>
              <a:spLocks noChangeArrowheads="1"/>
            </p:cNvSpPr>
            <p:nvPr/>
          </p:nvSpPr>
          <p:spPr bwMode="auto">
            <a:xfrm>
              <a:off x="3041" y="2784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cxnSp>
          <p:nvCxnSpPr>
            <p:cNvPr id="300135" name="AutoShape 103"/>
            <p:cNvCxnSpPr>
              <a:cxnSpLocks noChangeShapeType="1"/>
              <a:stCxn id="300133" idx="4"/>
              <a:endCxn id="300134" idx="0"/>
            </p:cNvCxnSpPr>
            <p:nvPr/>
          </p:nvCxnSpPr>
          <p:spPr bwMode="auto">
            <a:xfrm>
              <a:off x="3160" y="2641"/>
              <a:ext cx="1" cy="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0136" name="Text Box 104"/>
            <p:cNvSpPr txBox="1">
              <a:spLocks noChangeArrowheads="1"/>
            </p:cNvSpPr>
            <p:nvPr/>
          </p:nvSpPr>
          <p:spPr bwMode="auto">
            <a:xfrm>
              <a:off x="3230" y="2717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</a:t>
              </a:r>
            </a:p>
          </p:txBody>
        </p:sp>
      </p:grpSp>
      <p:cxnSp>
        <p:nvCxnSpPr>
          <p:cNvPr id="300137" name="AutoShape 105"/>
          <p:cNvCxnSpPr>
            <a:cxnSpLocks noChangeShapeType="1"/>
          </p:cNvCxnSpPr>
          <p:nvPr/>
        </p:nvCxnSpPr>
        <p:spPr bwMode="auto">
          <a:xfrm rot="10800000" flipV="1">
            <a:off x="3867472" y="4030663"/>
            <a:ext cx="1235075" cy="379412"/>
          </a:xfrm>
          <a:prstGeom prst="curvedConnector2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0138" name="Group 106"/>
          <p:cNvGrpSpPr>
            <a:grpSpLocks/>
          </p:cNvGrpSpPr>
          <p:nvPr/>
        </p:nvGrpSpPr>
        <p:grpSpPr bwMode="auto">
          <a:xfrm>
            <a:off x="667072" y="4876800"/>
            <a:ext cx="8153400" cy="1752600"/>
            <a:chOff x="240" y="3072"/>
            <a:chExt cx="5136" cy="1104"/>
          </a:xfrm>
        </p:grpSpPr>
        <p:sp>
          <p:nvSpPr>
            <p:cNvPr id="300139" name="Rectangle 107"/>
            <p:cNvSpPr>
              <a:spLocks noChangeArrowheads="1"/>
            </p:cNvSpPr>
            <p:nvPr/>
          </p:nvSpPr>
          <p:spPr bwMode="auto">
            <a:xfrm>
              <a:off x="240" y="3072"/>
              <a:ext cx="5136" cy="11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0140" name="Oval 108"/>
            <p:cNvSpPr>
              <a:spLocks noChangeArrowheads="1"/>
            </p:cNvSpPr>
            <p:nvPr/>
          </p:nvSpPr>
          <p:spPr bwMode="auto">
            <a:xfrm>
              <a:off x="2550" y="3120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300141" name="Oval 109"/>
            <p:cNvSpPr>
              <a:spLocks noChangeArrowheads="1"/>
            </p:cNvSpPr>
            <p:nvPr/>
          </p:nvSpPr>
          <p:spPr bwMode="auto">
            <a:xfrm>
              <a:off x="1474" y="3312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300142" name="Oval 110"/>
            <p:cNvSpPr>
              <a:spLocks noChangeArrowheads="1"/>
            </p:cNvSpPr>
            <p:nvPr/>
          </p:nvSpPr>
          <p:spPr bwMode="auto">
            <a:xfrm>
              <a:off x="3695" y="3312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300143" name="AutoShape 111"/>
            <p:cNvCxnSpPr>
              <a:cxnSpLocks noChangeShapeType="1"/>
              <a:stCxn id="300140" idx="2"/>
              <a:endCxn id="300141" idx="7"/>
            </p:cNvCxnSpPr>
            <p:nvPr/>
          </p:nvCxnSpPr>
          <p:spPr bwMode="auto">
            <a:xfrm flipH="1">
              <a:off x="1679" y="3216"/>
              <a:ext cx="865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144" name="AutoShape 112"/>
            <p:cNvCxnSpPr>
              <a:cxnSpLocks noChangeShapeType="1"/>
              <a:stCxn id="300140" idx="6"/>
              <a:endCxn id="300142" idx="1"/>
            </p:cNvCxnSpPr>
            <p:nvPr/>
          </p:nvCxnSpPr>
          <p:spPr bwMode="auto">
            <a:xfrm>
              <a:off x="2796" y="3216"/>
              <a:ext cx="934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0145" name="Oval 113"/>
            <p:cNvSpPr>
              <a:spLocks noChangeArrowheads="1"/>
            </p:cNvSpPr>
            <p:nvPr/>
          </p:nvSpPr>
          <p:spPr bwMode="auto">
            <a:xfrm>
              <a:off x="765" y="3504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300146" name="Oval 114"/>
            <p:cNvSpPr>
              <a:spLocks noChangeArrowheads="1"/>
            </p:cNvSpPr>
            <p:nvPr/>
          </p:nvSpPr>
          <p:spPr bwMode="auto">
            <a:xfrm>
              <a:off x="2136" y="3480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300147" name="AutoShape 115"/>
            <p:cNvCxnSpPr>
              <a:cxnSpLocks noChangeShapeType="1"/>
              <a:stCxn id="300141" idx="2"/>
              <a:endCxn id="300145" idx="7"/>
            </p:cNvCxnSpPr>
            <p:nvPr/>
          </p:nvCxnSpPr>
          <p:spPr bwMode="auto">
            <a:xfrm flipH="1">
              <a:off x="970" y="3408"/>
              <a:ext cx="498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148" name="AutoShape 116"/>
            <p:cNvCxnSpPr>
              <a:cxnSpLocks noChangeShapeType="1"/>
              <a:stCxn id="300141" idx="6"/>
              <a:endCxn id="300146" idx="1"/>
            </p:cNvCxnSpPr>
            <p:nvPr/>
          </p:nvCxnSpPr>
          <p:spPr bwMode="auto">
            <a:xfrm>
              <a:off x="1720" y="3408"/>
              <a:ext cx="451" cy="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0149" name="Oval 117"/>
            <p:cNvSpPr>
              <a:spLocks noChangeArrowheads="1"/>
            </p:cNvSpPr>
            <p:nvPr/>
          </p:nvSpPr>
          <p:spPr bwMode="auto">
            <a:xfrm>
              <a:off x="3040" y="3451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300150" name="Oval 118"/>
            <p:cNvSpPr>
              <a:spLocks noChangeArrowheads="1"/>
            </p:cNvSpPr>
            <p:nvPr/>
          </p:nvSpPr>
          <p:spPr bwMode="auto">
            <a:xfrm>
              <a:off x="4488" y="3504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cxnSp>
          <p:nvCxnSpPr>
            <p:cNvPr id="300151" name="AutoShape 119"/>
            <p:cNvCxnSpPr>
              <a:cxnSpLocks noChangeShapeType="1"/>
              <a:stCxn id="300142" idx="2"/>
              <a:endCxn id="300149" idx="7"/>
            </p:cNvCxnSpPr>
            <p:nvPr/>
          </p:nvCxnSpPr>
          <p:spPr bwMode="auto">
            <a:xfrm flipH="1">
              <a:off x="3245" y="3408"/>
              <a:ext cx="444" cy="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152" name="AutoShape 120"/>
            <p:cNvCxnSpPr>
              <a:cxnSpLocks noChangeShapeType="1"/>
              <a:stCxn id="300142" idx="6"/>
              <a:endCxn id="300150" idx="1"/>
            </p:cNvCxnSpPr>
            <p:nvPr/>
          </p:nvCxnSpPr>
          <p:spPr bwMode="auto">
            <a:xfrm>
              <a:off x="3941" y="3408"/>
              <a:ext cx="582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0153" name="Oval 121"/>
            <p:cNvSpPr>
              <a:spLocks noChangeArrowheads="1"/>
            </p:cNvSpPr>
            <p:nvPr/>
          </p:nvSpPr>
          <p:spPr bwMode="auto">
            <a:xfrm>
              <a:off x="4152" y="3696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300154" name="Oval 122"/>
            <p:cNvSpPr>
              <a:spLocks noChangeArrowheads="1"/>
            </p:cNvSpPr>
            <p:nvPr/>
          </p:nvSpPr>
          <p:spPr bwMode="auto">
            <a:xfrm>
              <a:off x="4855" y="3715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F</a:t>
              </a:r>
            </a:p>
          </p:txBody>
        </p:sp>
        <p:cxnSp>
          <p:nvCxnSpPr>
            <p:cNvPr id="300155" name="AutoShape 123"/>
            <p:cNvCxnSpPr>
              <a:cxnSpLocks noChangeShapeType="1"/>
              <a:stCxn id="300150" idx="2"/>
              <a:endCxn id="300153" idx="0"/>
            </p:cNvCxnSpPr>
            <p:nvPr/>
          </p:nvCxnSpPr>
          <p:spPr bwMode="auto">
            <a:xfrm flipH="1">
              <a:off x="4272" y="3600"/>
              <a:ext cx="210" cy="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156" name="AutoShape 124"/>
            <p:cNvCxnSpPr>
              <a:cxnSpLocks noChangeShapeType="1"/>
              <a:stCxn id="300150" idx="6"/>
              <a:endCxn id="300154" idx="0"/>
            </p:cNvCxnSpPr>
            <p:nvPr/>
          </p:nvCxnSpPr>
          <p:spPr bwMode="auto">
            <a:xfrm>
              <a:off x="4734" y="3600"/>
              <a:ext cx="241" cy="10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0157" name="Text Box 125"/>
            <p:cNvSpPr txBox="1">
              <a:spLocks noChangeArrowheads="1"/>
            </p:cNvSpPr>
            <p:nvPr/>
          </p:nvSpPr>
          <p:spPr bwMode="auto">
            <a:xfrm>
              <a:off x="3912" y="364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11</a:t>
              </a:r>
            </a:p>
          </p:txBody>
        </p:sp>
        <p:sp>
          <p:nvSpPr>
            <p:cNvPr id="300158" name="Text Box 126"/>
            <p:cNvSpPr txBox="1">
              <a:spLocks noChangeArrowheads="1"/>
            </p:cNvSpPr>
            <p:nvPr/>
          </p:nvSpPr>
          <p:spPr bwMode="auto">
            <a:xfrm>
              <a:off x="5047" y="364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</a:t>
              </a:r>
              <a:endParaRPr 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00159" name="Oval 127"/>
            <p:cNvSpPr>
              <a:spLocks noChangeArrowheads="1"/>
            </p:cNvSpPr>
            <p:nvPr/>
          </p:nvSpPr>
          <p:spPr bwMode="auto">
            <a:xfrm>
              <a:off x="408" y="3789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C</a:t>
              </a:r>
            </a:p>
          </p:txBody>
        </p:sp>
        <p:sp>
          <p:nvSpPr>
            <p:cNvPr id="300160" name="Oval 128"/>
            <p:cNvSpPr>
              <a:spLocks noChangeArrowheads="1"/>
            </p:cNvSpPr>
            <p:nvPr/>
          </p:nvSpPr>
          <p:spPr bwMode="auto">
            <a:xfrm>
              <a:off x="1080" y="3789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cxnSp>
          <p:nvCxnSpPr>
            <p:cNvPr id="300161" name="AutoShape 129"/>
            <p:cNvCxnSpPr>
              <a:cxnSpLocks noChangeShapeType="1"/>
              <a:stCxn id="300145" idx="3"/>
              <a:endCxn id="300159" idx="7"/>
            </p:cNvCxnSpPr>
            <p:nvPr/>
          </p:nvCxnSpPr>
          <p:spPr bwMode="auto">
            <a:xfrm flipH="1">
              <a:off x="613" y="3674"/>
              <a:ext cx="187" cy="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162" name="AutoShape 130"/>
            <p:cNvCxnSpPr>
              <a:cxnSpLocks noChangeShapeType="1"/>
              <a:stCxn id="300145" idx="5"/>
              <a:endCxn id="300160" idx="1"/>
            </p:cNvCxnSpPr>
            <p:nvPr/>
          </p:nvCxnSpPr>
          <p:spPr bwMode="auto">
            <a:xfrm>
              <a:off x="970" y="3674"/>
              <a:ext cx="145" cy="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0163" name="Text Box 131"/>
            <p:cNvSpPr txBox="1">
              <a:spLocks noChangeArrowheads="1"/>
            </p:cNvSpPr>
            <p:nvPr/>
          </p:nvSpPr>
          <p:spPr bwMode="auto">
            <a:xfrm>
              <a:off x="590" y="37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11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00164" name="Text Box 132"/>
            <p:cNvSpPr txBox="1">
              <a:spLocks noChangeArrowheads="1"/>
            </p:cNvSpPr>
            <p:nvPr/>
          </p:nvSpPr>
          <p:spPr bwMode="auto">
            <a:xfrm>
              <a:off x="1262" y="3739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12</a:t>
              </a:r>
            </a:p>
          </p:txBody>
        </p:sp>
        <p:sp>
          <p:nvSpPr>
            <p:cNvPr id="300165" name="Oval 133"/>
            <p:cNvSpPr>
              <a:spLocks noChangeArrowheads="1"/>
            </p:cNvSpPr>
            <p:nvPr/>
          </p:nvSpPr>
          <p:spPr bwMode="auto">
            <a:xfrm>
              <a:off x="2136" y="3792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cxnSp>
          <p:nvCxnSpPr>
            <p:cNvPr id="300166" name="AutoShape 134"/>
            <p:cNvCxnSpPr>
              <a:cxnSpLocks noChangeShapeType="1"/>
              <a:stCxn id="300146" idx="4"/>
              <a:endCxn id="300165" idx="0"/>
            </p:cNvCxnSpPr>
            <p:nvPr/>
          </p:nvCxnSpPr>
          <p:spPr bwMode="auto">
            <a:xfrm>
              <a:off x="2256" y="3678"/>
              <a:ext cx="0" cy="1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0167" name="Oval 135"/>
            <p:cNvSpPr>
              <a:spLocks noChangeArrowheads="1"/>
            </p:cNvSpPr>
            <p:nvPr/>
          </p:nvSpPr>
          <p:spPr bwMode="auto">
            <a:xfrm>
              <a:off x="3041" y="3792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cxnSp>
          <p:nvCxnSpPr>
            <p:cNvPr id="300168" name="AutoShape 136"/>
            <p:cNvCxnSpPr>
              <a:cxnSpLocks noChangeShapeType="1"/>
              <a:stCxn id="300149" idx="4"/>
              <a:endCxn id="300167" idx="0"/>
            </p:cNvCxnSpPr>
            <p:nvPr/>
          </p:nvCxnSpPr>
          <p:spPr bwMode="auto">
            <a:xfrm>
              <a:off x="3160" y="3649"/>
              <a:ext cx="1" cy="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0169" name="Text Box 137"/>
            <p:cNvSpPr txBox="1">
              <a:spLocks noChangeArrowheads="1"/>
            </p:cNvSpPr>
            <p:nvPr/>
          </p:nvSpPr>
          <p:spPr bwMode="auto">
            <a:xfrm>
              <a:off x="3230" y="3725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</a:t>
              </a:r>
            </a:p>
          </p:txBody>
        </p:sp>
      </p:grpSp>
      <p:grpSp>
        <p:nvGrpSpPr>
          <p:cNvPr id="300170" name="Group 138"/>
          <p:cNvGrpSpPr>
            <a:grpSpLocks/>
          </p:cNvGrpSpPr>
          <p:nvPr/>
        </p:nvGrpSpPr>
        <p:grpSpPr bwMode="auto">
          <a:xfrm>
            <a:off x="2800672" y="6019800"/>
            <a:ext cx="2166938" cy="655638"/>
            <a:chOff x="1584" y="3792"/>
            <a:chExt cx="1365" cy="413"/>
          </a:xfrm>
        </p:grpSpPr>
        <p:sp>
          <p:nvSpPr>
            <p:cNvPr id="300171" name="Oval 139"/>
            <p:cNvSpPr>
              <a:spLocks noChangeArrowheads="1"/>
            </p:cNvSpPr>
            <p:nvPr/>
          </p:nvSpPr>
          <p:spPr bwMode="auto">
            <a:xfrm>
              <a:off x="2136" y="3792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sp>
          <p:nvSpPr>
            <p:cNvPr id="300172" name="Oval 140"/>
            <p:cNvSpPr>
              <a:spLocks noChangeArrowheads="1"/>
            </p:cNvSpPr>
            <p:nvPr/>
          </p:nvSpPr>
          <p:spPr bwMode="auto">
            <a:xfrm>
              <a:off x="1872" y="3984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300173" name="Oval 141"/>
            <p:cNvSpPr>
              <a:spLocks noChangeArrowheads="1"/>
            </p:cNvSpPr>
            <p:nvPr/>
          </p:nvSpPr>
          <p:spPr bwMode="auto">
            <a:xfrm>
              <a:off x="2448" y="3984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F</a:t>
              </a:r>
            </a:p>
          </p:txBody>
        </p:sp>
        <p:cxnSp>
          <p:nvCxnSpPr>
            <p:cNvPr id="300174" name="AutoShape 142"/>
            <p:cNvCxnSpPr>
              <a:cxnSpLocks noChangeShapeType="1"/>
              <a:stCxn id="300171" idx="2"/>
              <a:endCxn id="300172" idx="0"/>
            </p:cNvCxnSpPr>
            <p:nvPr/>
          </p:nvCxnSpPr>
          <p:spPr bwMode="auto">
            <a:xfrm flipH="1">
              <a:off x="1992" y="3888"/>
              <a:ext cx="138" cy="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0175" name="AutoShape 143"/>
            <p:cNvCxnSpPr>
              <a:cxnSpLocks noChangeShapeType="1"/>
              <a:stCxn id="300171" idx="6"/>
              <a:endCxn id="300173" idx="0"/>
            </p:cNvCxnSpPr>
            <p:nvPr/>
          </p:nvCxnSpPr>
          <p:spPr bwMode="auto">
            <a:xfrm>
              <a:off x="2382" y="3888"/>
              <a:ext cx="186" cy="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0176" name="Text Box 144"/>
            <p:cNvSpPr txBox="1">
              <a:spLocks noChangeArrowheads="1"/>
            </p:cNvSpPr>
            <p:nvPr/>
          </p:nvSpPr>
          <p:spPr bwMode="auto">
            <a:xfrm>
              <a:off x="1584" y="3917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15</a:t>
              </a:r>
            </a:p>
          </p:txBody>
        </p:sp>
        <p:sp>
          <p:nvSpPr>
            <p:cNvPr id="300177" name="Text Box 145"/>
            <p:cNvSpPr txBox="1">
              <a:spLocks noChangeArrowheads="1"/>
            </p:cNvSpPr>
            <p:nvPr/>
          </p:nvSpPr>
          <p:spPr bwMode="auto">
            <a:xfrm>
              <a:off x="2630" y="3917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14</a:t>
              </a:r>
            </a:p>
          </p:txBody>
        </p:sp>
      </p:grpSp>
      <p:cxnSp>
        <p:nvCxnSpPr>
          <p:cNvPr id="300178" name="AutoShape 146"/>
          <p:cNvCxnSpPr>
            <a:cxnSpLocks noChangeShapeType="1"/>
          </p:cNvCxnSpPr>
          <p:nvPr/>
        </p:nvCxnSpPr>
        <p:spPr bwMode="auto">
          <a:xfrm>
            <a:off x="4067497" y="6172200"/>
            <a:ext cx="4116388" cy="39688"/>
          </a:xfrm>
          <a:prstGeom prst="curvedConnector4">
            <a:avLst>
              <a:gd name="adj1" fmla="val 20477"/>
              <a:gd name="adj2" fmla="val 652000"/>
            </a:avLst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756475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0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5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30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0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5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30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0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0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30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0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C29-7D0A-4E6E-95DA-984CF0E45373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Bilgili</a:t>
            </a:r>
            <a:r>
              <a:rPr lang="en-US" dirty="0" smtClean="0"/>
              <a:t> </a:t>
            </a:r>
            <a:r>
              <a:rPr lang="en-US" dirty="0" err="1" smtClean="0"/>
              <a:t>Arama</a:t>
            </a:r>
            <a:endParaRPr lang="en-US" dirty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Bu yöntemler, problem </a:t>
            </a:r>
            <a:r>
              <a:rPr lang="tr-TR" dirty="0"/>
              <a:t>hakkındaki bilgiden </a:t>
            </a:r>
            <a:r>
              <a:rPr lang="tr-TR" dirty="0" smtClean="0"/>
              <a:t>de yararlanarak </a:t>
            </a:r>
            <a:r>
              <a:rPr lang="tr-TR" dirty="0"/>
              <a:t>arama </a:t>
            </a:r>
            <a:r>
              <a:rPr lang="tr-TR" dirty="0" smtClean="0"/>
              <a:t>yaparlar</a:t>
            </a:r>
          </a:p>
          <a:p>
            <a:r>
              <a:rPr lang="tr-TR" dirty="0" smtClean="0"/>
              <a:t>Bunun için hedefe olan tahmini uzaklık (maliyet) kullanılır</a:t>
            </a:r>
          </a:p>
          <a:p>
            <a:r>
              <a:rPr lang="tr-TR" dirty="0" smtClean="0"/>
              <a:t>Aramayı yönetmek için sezgiseller kullanılır</a:t>
            </a:r>
          </a:p>
          <a:p>
            <a:pPr lvl="1"/>
            <a:r>
              <a:rPr lang="tr-TR" dirty="0"/>
              <a:t>Bu </a:t>
            </a:r>
            <a:r>
              <a:rPr lang="tr-TR" dirty="0" smtClean="0"/>
              <a:t>tahmini gerçekleyen fonksiyona Sezgisel (</a:t>
            </a:r>
            <a:r>
              <a:rPr lang="tr-TR" dirty="0" err="1" smtClean="0"/>
              <a:t>Heuristic</a:t>
            </a:r>
            <a:r>
              <a:rPr lang="tr-TR" dirty="0" smtClean="0"/>
              <a:t>) fonksiyonu (</a:t>
            </a:r>
            <a:r>
              <a:rPr lang="tr-TR" dirty="0"/>
              <a:t>h(n)</a:t>
            </a:r>
            <a:r>
              <a:rPr lang="tr-TR" dirty="0" smtClean="0"/>
              <a:t>) </a:t>
            </a:r>
            <a:r>
              <a:rPr lang="tr-TR" dirty="0"/>
              <a:t>denilir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4702606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ayt Numarası Yer Tutucusu 1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BCF7-BFBC-421B-9452-72C1207CDDFD}" type="slidenum">
              <a:rPr lang="en-US"/>
              <a:pPr/>
              <a:t>30</a:t>
            </a:fld>
            <a:endParaRPr lang="en-US"/>
          </a:p>
        </p:txBody>
      </p:sp>
      <p:grpSp>
        <p:nvGrpSpPr>
          <p:cNvPr id="301060" name="Group 4"/>
          <p:cNvGrpSpPr>
            <a:grpSpLocks/>
          </p:cNvGrpSpPr>
          <p:nvPr/>
        </p:nvGrpSpPr>
        <p:grpSpPr bwMode="auto">
          <a:xfrm>
            <a:off x="667642" y="381000"/>
            <a:ext cx="8153400" cy="1905000"/>
            <a:chOff x="240" y="240"/>
            <a:chExt cx="5136" cy="1200"/>
          </a:xfrm>
        </p:grpSpPr>
        <p:sp>
          <p:nvSpPr>
            <p:cNvPr id="301061" name="Rectangle 5"/>
            <p:cNvSpPr>
              <a:spLocks noChangeArrowheads="1"/>
            </p:cNvSpPr>
            <p:nvPr/>
          </p:nvSpPr>
          <p:spPr bwMode="auto">
            <a:xfrm>
              <a:off x="240" y="240"/>
              <a:ext cx="5136" cy="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1062" name="Oval 6"/>
            <p:cNvSpPr>
              <a:spLocks noChangeArrowheads="1"/>
            </p:cNvSpPr>
            <p:nvPr/>
          </p:nvSpPr>
          <p:spPr bwMode="auto">
            <a:xfrm>
              <a:off x="2550" y="288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301063" name="Oval 7"/>
            <p:cNvSpPr>
              <a:spLocks noChangeArrowheads="1"/>
            </p:cNvSpPr>
            <p:nvPr/>
          </p:nvSpPr>
          <p:spPr bwMode="auto">
            <a:xfrm>
              <a:off x="1474" y="480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301064" name="Oval 8"/>
            <p:cNvSpPr>
              <a:spLocks noChangeArrowheads="1"/>
            </p:cNvSpPr>
            <p:nvPr/>
          </p:nvSpPr>
          <p:spPr bwMode="auto">
            <a:xfrm>
              <a:off x="3695" y="480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301065" name="AutoShape 9"/>
            <p:cNvCxnSpPr>
              <a:cxnSpLocks noChangeShapeType="1"/>
              <a:stCxn id="301062" idx="2"/>
              <a:endCxn id="301063" idx="7"/>
            </p:cNvCxnSpPr>
            <p:nvPr/>
          </p:nvCxnSpPr>
          <p:spPr bwMode="auto">
            <a:xfrm flipH="1">
              <a:off x="1679" y="384"/>
              <a:ext cx="865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066" name="AutoShape 10"/>
            <p:cNvCxnSpPr>
              <a:cxnSpLocks noChangeShapeType="1"/>
              <a:stCxn id="301062" idx="6"/>
              <a:endCxn id="301064" idx="1"/>
            </p:cNvCxnSpPr>
            <p:nvPr/>
          </p:nvCxnSpPr>
          <p:spPr bwMode="auto">
            <a:xfrm>
              <a:off x="2796" y="384"/>
              <a:ext cx="934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067" name="Oval 11"/>
            <p:cNvSpPr>
              <a:spLocks noChangeArrowheads="1"/>
            </p:cNvSpPr>
            <p:nvPr/>
          </p:nvSpPr>
          <p:spPr bwMode="auto">
            <a:xfrm>
              <a:off x="765" y="672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301068" name="Oval 12"/>
            <p:cNvSpPr>
              <a:spLocks noChangeArrowheads="1"/>
            </p:cNvSpPr>
            <p:nvPr/>
          </p:nvSpPr>
          <p:spPr bwMode="auto">
            <a:xfrm>
              <a:off x="2136" y="648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301069" name="AutoShape 13"/>
            <p:cNvCxnSpPr>
              <a:cxnSpLocks noChangeShapeType="1"/>
              <a:stCxn id="301063" idx="2"/>
              <a:endCxn id="301067" idx="7"/>
            </p:cNvCxnSpPr>
            <p:nvPr/>
          </p:nvCxnSpPr>
          <p:spPr bwMode="auto">
            <a:xfrm flipH="1">
              <a:off x="970" y="576"/>
              <a:ext cx="498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070" name="AutoShape 14"/>
            <p:cNvCxnSpPr>
              <a:cxnSpLocks noChangeShapeType="1"/>
              <a:stCxn id="301063" idx="6"/>
              <a:endCxn id="301068" idx="1"/>
            </p:cNvCxnSpPr>
            <p:nvPr/>
          </p:nvCxnSpPr>
          <p:spPr bwMode="auto">
            <a:xfrm>
              <a:off x="1720" y="576"/>
              <a:ext cx="451" cy="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071" name="Oval 15"/>
            <p:cNvSpPr>
              <a:spLocks noChangeArrowheads="1"/>
            </p:cNvSpPr>
            <p:nvPr/>
          </p:nvSpPr>
          <p:spPr bwMode="auto">
            <a:xfrm>
              <a:off x="3040" y="619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301072" name="Oval 16"/>
            <p:cNvSpPr>
              <a:spLocks noChangeArrowheads="1"/>
            </p:cNvSpPr>
            <p:nvPr/>
          </p:nvSpPr>
          <p:spPr bwMode="auto">
            <a:xfrm>
              <a:off x="4488" y="672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cxnSp>
          <p:nvCxnSpPr>
            <p:cNvPr id="301073" name="AutoShape 17"/>
            <p:cNvCxnSpPr>
              <a:cxnSpLocks noChangeShapeType="1"/>
              <a:stCxn id="301064" idx="2"/>
              <a:endCxn id="301071" idx="7"/>
            </p:cNvCxnSpPr>
            <p:nvPr/>
          </p:nvCxnSpPr>
          <p:spPr bwMode="auto">
            <a:xfrm flipH="1">
              <a:off x="3245" y="576"/>
              <a:ext cx="444" cy="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074" name="AutoShape 18"/>
            <p:cNvCxnSpPr>
              <a:cxnSpLocks noChangeShapeType="1"/>
              <a:stCxn id="301064" idx="6"/>
              <a:endCxn id="301072" idx="1"/>
            </p:cNvCxnSpPr>
            <p:nvPr/>
          </p:nvCxnSpPr>
          <p:spPr bwMode="auto">
            <a:xfrm>
              <a:off x="3941" y="576"/>
              <a:ext cx="582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075" name="Oval 19"/>
            <p:cNvSpPr>
              <a:spLocks noChangeArrowheads="1"/>
            </p:cNvSpPr>
            <p:nvPr/>
          </p:nvSpPr>
          <p:spPr bwMode="auto">
            <a:xfrm>
              <a:off x="4152" y="864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301076" name="Oval 20"/>
            <p:cNvSpPr>
              <a:spLocks noChangeArrowheads="1"/>
            </p:cNvSpPr>
            <p:nvPr/>
          </p:nvSpPr>
          <p:spPr bwMode="auto">
            <a:xfrm>
              <a:off x="4855" y="883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F</a:t>
              </a:r>
            </a:p>
          </p:txBody>
        </p:sp>
        <p:cxnSp>
          <p:nvCxnSpPr>
            <p:cNvPr id="301077" name="AutoShape 21"/>
            <p:cNvCxnSpPr>
              <a:cxnSpLocks noChangeShapeType="1"/>
              <a:stCxn id="301072" idx="2"/>
              <a:endCxn id="301075" idx="0"/>
            </p:cNvCxnSpPr>
            <p:nvPr/>
          </p:nvCxnSpPr>
          <p:spPr bwMode="auto">
            <a:xfrm flipH="1">
              <a:off x="4272" y="768"/>
              <a:ext cx="210" cy="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078" name="AutoShape 22"/>
            <p:cNvCxnSpPr>
              <a:cxnSpLocks noChangeShapeType="1"/>
              <a:stCxn id="301072" idx="6"/>
              <a:endCxn id="301076" idx="0"/>
            </p:cNvCxnSpPr>
            <p:nvPr/>
          </p:nvCxnSpPr>
          <p:spPr bwMode="auto">
            <a:xfrm>
              <a:off x="4734" y="768"/>
              <a:ext cx="241" cy="10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079" name="Text Box 23"/>
            <p:cNvSpPr txBox="1">
              <a:spLocks noChangeArrowheads="1"/>
            </p:cNvSpPr>
            <p:nvPr/>
          </p:nvSpPr>
          <p:spPr bwMode="auto">
            <a:xfrm>
              <a:off x="3912" y="8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11</a:t>
              </a:r>
              <a:endParaRPr 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01080" name="Oval 24"/>
            <p:cNvSpPr>
              <a:spLocks noChangeArrowheads="1"/>
            </p:cNvSpPr>
            <p:nvPr/>
          </p:nvSpPr>
          <p:spPr bwMode="auto">
            <a:xfrm>
              <a:off x="408" y="957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C</a:t>
              </a:r>
            </a:p>
          </p:txBody>
        </p:sp>
        <p:sp>
          <p:nvSpPr>
            <p:cNvPr id="301081" name="Oval 25"/>
            <p:cNvSpPr>
              <a:spLocks noChangeArrowheads="1"/>
            </p:cNvSpPr>
            <p:nvPr/>
          </p:nvSpPr>
          <p:spPr bwMode="auto">
            <a:xfrm>
              <a:off x="1080" y="957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cxnSp>
          <p:nvCxnSpPr>
            <p:cNvPr id="301082" name="AutoShape 26"/>
            <p:cNvCxnSpPr>
              <a:cxnSpLocks noChangeShapeType="1"/>
              <a:stCxn id="301067" idx="3"/>
              <a:endCxn id="301080" idx="7"/>
            </p:cNvCxnSpPr>
            <p:nvPr/>
          </p:nvCxnSpPr>
          <p:spPr bwMode="auto">
            <a:xfrm flipH="1">
              <a:off x="613" y="842"/>
              <a:ext cx="187" cy="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083" name="AutoShape 27"/>
            <p:cNvCxnSpPr>
              <a:cxnSpLocks noChangeShapeType="1"/>
              <a:stCxn id="301067" idx="5"/>
              <a:endCxn id="301081" idx="1"/>
            </p:cNvCxnSpPr>
            <p:nvPr/>
          </p:nvCxnSpPr>
          <p:spPr bwMode="auto">
            <a:xfrm>
              <a:off x="970" y="842"/>
              <a:ext cx="145" cy="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084" name="Text Box 28"/>
            <p:cNvSpPr txBox="1">
              <a:spLocks noChangeArrowheads="1"/>
            </p:cNvSpPr>
            <p:nvPr/>
          </p:nvSpPr>
          <p:spPr bwMode="auto">
            <a:xfrm>
              <a:off x="590" y="88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11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01085" name="Text Box 29"/>
            <p:cNvSpPr txBox="1">
              <a:spLocks noChangeArrowheads="1"/>
            </p:cNvSpPr>
            <p:nvPr/>
          </p:nvSpPr>
          <p:spPr bwMode="auto">
            <a:xfrm>
              <a:off x="1262" y="907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12</a:t>
              </a:r>
            </a:p>
          </p:txBody>
        </p:sp>
        <p:sp>
          <p:nvSpPr>
            <p:cNvPr id="301086" name="Oval 30"/>
            <p:cNvSpPr>
              <a:spLocks noChangeArrowheads="1"/>
            </p:cNvSpPr>
            <p:nvPr/>
          </p:nvSpPr>
          <p:spPr bwMode="auto">
            <a:xfrm>
              <a:off x="2136" y="960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cxnSp>
          <p:nvCxnSpPr>
            <p:cNvPr id="301087" name="AutoShape 31"/>
            <p:cNvCxnSpPr>
              <a:cxnSpLocks noChangeShapeType="1"/>
              <a:stCxn id="301068" idx="4"/>
              <a:endCxn id="301086" idx="0"/>
            </p:cNvCxnSpPr>
            <p:nvPr/>
          </p:nvCxnSpPr>
          <p:spPr bwMode="auto">
            <a:xfrm>
              <a:off x="2256" y="846"/>
              <a:ext cx="0" cy="1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088" name="Oval 32"/>
            <p:cNvSpPr>
              <a:spLocks noChangeArrowheads="1"/>
            </p:cNvSpPr>
            <p:nvPr/>
          </p:nvSpPr>
          <p:spPr bwMode="auto">
            <a:xfrm>
              <a:off x="3041" y="960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cxnSp>
          <p:nvCxnSpPr>
            <p:cNvPr id="301089" name="AutoShape 33"/>
            <p:cNvCxnSpPr>
              <a:cxnSpLocks noChangeShapeType="1"/>
              <a:stCxn id="301071" idx="4"/>
              <a:endCxn id="301088" idx="0"/>
            </p:cNvCxnSpPr>
            <p:nvPr/>
          </p:nvCxnSpPr>
          <p:spPr bwMode="auto">
            <a:xfrm>
              <a:off x="3160" y="817"/>
              <a:ext cx="1" cy="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090" name="Text Box 34"/>
            <p:cNvSpPr txBox="1">
              <a:spLocks noChangeArrowheads="1"/>
            </p:cNvSpPr>
            <p:nvPr/>
          </p:nvSpPr>
          <p:spPr bwMode="auto">
            <a:xfrm>
              <a:off x="3230" y="893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</a:t>
              </a:r>
            </a:p>
          </p:txBody>
        </p:sp>
        <p:sp>
          <p:nvSpPr>
            <p:cNvPr id="301091" name="Oval 35"/>
            <p:cNvSpPr>
              <a:spLocks noChangeArrowheads="1"/>
            </p:cNvSpPr>
            <p:nvPr/>
          </p:nvSpPr>
          <p:spPr bwMode="auto">
            <a:xfrm>
              <a:off x="1872" y="1152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301092" name="Oval 36"/>
            <p:cNvSpPr>
              <a:spLocks noChangeArrowheads="1"/>
            </p:cNvSpPr>
            <p:nvPr/>
          </p:nvSpPr>
          <p:spPr bwMode="auto">
            <a:xfrm>
              <a:off x="2448" y="1152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F</a:t>
              </a:r>
            </a:p>
          </p:txBody>
        </p:sp>
        <p:cxnSp>
          <p:nvCxnSpPr>
            <p:cNvPr id="301093" name="AutoShape 37"/>
            <p:cNvCxnSpPr>
              <a:cxnSpLocks noChangeShapeType="1"/>
              <a:stCxn id="301086" idx="2"/>
              <a:endCxn id="301091" idx="0"/>
            </p:cNvCxnSpPr>
            <p:nvPr/>
          </p:nvCxnSpPr>
          <p:spPr bwMode="auto">
            <a:xfrm flipH="1">
              <a:off x="1992" y="1056"/>
              <a:ext cx="138" cy="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094" name="AutoShape 38"/>
            <p:cNvCxnSpPr>
              <a:cxnSpLocks noChangeShapeType="1"/>
              <a:stCxn id="301086" idx="6"/>
              <a:endCxn id="301092" idx="0"/>
            </p:cNvCxnSpPr>
            <p:nvPr/>
          </p:nvCxnSpPr>
          <p:spPr bwMode="auto">
            <a:xfrm>
              <a:off x="2382" y="1056"/>
              <a:ext cx="186" cy="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095" name="Text Box 39"/>
            <p:cNvSpPr txBox="1">
              <a:spLocks noChangeArrowheads="1"/>
            </p:cNvSpPr>
            <p:nvPr/>
          </p:nvSpPr>
          <p:spPr bwMode="auto">
            <a:xfrm>
              <a:off x="1584" y="1085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15</a:t>
              </a:r>
            </a:p>
          </p:txBody>
        </p:sp>
        <p:sp>
          <p:nvSpPr>
            <p:cNvPr id="301096" name="Text Box 40"/>
            <p:cNvSpPr txBox="1">
              <a:spLocks noChangeArrowheads="1"/>
            </p:cNvSpPr>
            <p:nvPr/>
          </p:nvSpPr>
          <p:spPr bwMode="auto">
            <a:xfrm>
              <a:off x="2630" y="1085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14</a:t>
              </a:r>
            </a:p>
          </p:txBody>
        </p:sp>
      </p:grpSp>
      <p:sp>
        <p:nvSpPr>
          <p:cNvPr id="301097" name="Text Box 41"/>
          <p:cNvSpPr txBox="1">
            <a:spLocks noChangeArrowheads="1"/>
          </p:cNvSpPr>
          <p:nvPr/>
        </p:nvSpPr>
        <p:spPr bwMode="auto">
          <a:xfrm>
            <a:off x="5722242" y="1828800"/>
            <a:ext cx="1852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Hala durma!</a:t>
            </a:r>
            <a:endParaRPr lang="en-US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grpSp>
        <p:nvGrpSpPr>
          <p:cNvPr id="301098" name="Group 42"/>
          <p:cNvGrpSpPr>
            <a:grpSpLocks/>
          </p:cNvGrpSpPr>
          <p:nvPr/>
        </p:nvGrpSpPr>
        <p:grpSpPr bwMode="auto">
          <a:xfrm>
            <a:off x="7982842" y="1401763"/>
            <a:ext cx="795338" cy="854075"/>
            <a:chOff x="4848" y="883"/>
            <a:chExt cx="501" cy="538"/>
          </a:xfrm>
        </p:grpSpPr>
        <p:sp>
          <p:nvSpPr>
            <p:cNvPr id="301099" name="Oval 43"/>
            <p:cNvSpPr>
              <a:spLocks noChangeArrowheads="1"/>
            </p:cNvSpPr>
            <p:nvPr/>
          </p:nvSpPr>
          <p:spPr bwMode="auto">
            <a:xfrm>
              <a:off x="4855" y="883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F</a:t>
              </a:r>
            </a:p>
          </p:txBody>
        </p:sp>
        <p:sp>
          <p:nvSpPr>
            <p:cNvPr id="301100" name="Oval 44"/>
            <p:cNvSpPr>
              <a:spLocks noChangeArrowheads="1"/>
            </p:cNvSpPr>
            <p:nvPr/>
          </p:nvSpPr>
          <p:spPr bwMode="auto">
            <a:xfrm>
              <a:off x="4848" y="1200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G</a:t>
              </a:r>
            </a:p>
          </p:txBody>
        </p:sp>
        <p:cxnSp>
          <p:nvCxnSpPr>
            <p:cNvPr id="301101" name="AutoShape 45"/>
            <p:cNvCxnSpPr>
              <a:cxnSpLocks noChangeShapeType="1"/>
              <a:stCxn id="301099" idx="4"/>
              <a:endCxn id="301100" idx="0"/>
            </p:cNvCxnSpPr>
            <p:nvPr/>
          </p:nvCxnSpPr>
          <p:spPr bwMode="auto">
            <a:xfrm flipH="1">
              <a:off x="4968" y="1081"/>
              <a:ext cx="7" cy="1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102" name="Text Box 46"/>
            <p:cNvSpPr txBox="1">
              <a:spLocks noChangeArrowheads="1"/>
            </p:cNvSpPr>
            <p:nvPr/>
          </p:nvSpPr>
          <p:spPr bwMode="auto">
            <a:xfrm>
              <a:off x="5030" y="1133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</a:t>
              </a:r>
            </a:p>
          </p:txBody>
        </p:sp>
      </p:grpSp>
      <p:cxnSp>
        <p:nvCxnSpPr>
          <p:cNvPr id="301103" name="AutoShape 47"/>
          <p:cNvCxnSpPr>
            <a:cxnSpLocks noChangeShapeType="1"/>
          </p:cNvCxnSpPr>
          <p:nvPr/>
        </p:nvCxnSpPr>
        <p:spPr bwMode="auto">
          <a:xfrm rot="16200000" flipV="1">
            <a:off x="7585173" y="1207294"/>
            <a:ext cx="147638" cy="781050"/>
          </a:xfrm>
          <a:prstGeom prst="curvedConnector4">
            <a:avLst>
              <a:gd name="adj1" fmla="val -120431"/>
              <a:gd name="adj2" fmla="val 63005"/>
            </a:avLst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1104" name="Group 48"/>
          <p:cNvGrpSpPr>
            <a:grpSpLocks/>
          </p:cNvGrpSpPr>
          <p:nvPr/>
        </p:nvGrpSpPr>
        <p:grpSpPr bwMode="auto">
          <a:xfrm>
            <a:off x="667642" y="2362200"/>
            <a:ext cx="8224838" cy="2057400"/>
            <a:chOff x="240" y="1488"/>
            <a:chExt cx="5181" cy="1296"/>
          </a:xfrm>
        </p:grpSpPr>
        <p:sp>
          <p:nvSpPr>
            <p:cNvPr id="301105" name="Rectangle 49"/>
            <p:cNvSpPr>
              <a:spLocks noChangeArrowheads="1"/>
            </p:cNvSpPr>
            <p:nvPr/>
          </p:nvSpPr>
          <p:spPr bwMode="auto">
            <a:xfrm>
              <a:off x="240" y="1488"/>
              <a:ext cx="5136" cy="12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1106" name="Oval 50"/>
            <p:cNvSpPr>
              <a:spLocks noChangeArrowheads="1"/>
            </p:cNvSpPr>
            <p:nvPr/>
          </p:nvSpPr>
          <p:spPr bwMode="auto">
            <a:xfrm>
              <a:off x="2622" y="1536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301107" name="Oval 51"/>
            <p:cNvSpPr>
              <a:spLocks noChangeArrowheads="1"/>
            </p:cNvSpPr>
            <p:nvPr/>
          </p:nvSpPr>
          <p:spPr bwMode="auto">
            <a:xfrm>
              <a:off x="1546" y="1728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301108" name="Oval 52"/>
            <p:cNvSpPr>
              <a:spLocks noChangeArrowheads="1"/>
            </p:cNvSpPr>
            <p:nvPr/>
          </p:nvSpPr>
          <p:spPr bwMode="auto">
            <a:xfrm>
              <a:off x="3767" y="1728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301109" name="AutoShape 53"/>
            <p:cNvCxnSpPr>
              <a:cxnSpLocks noChangeShapeType="1"/>
              <a:stCxn id="301106" idx="2"/>
              <a:endCxn id="301107" idx="7"/>
            </p:cNvCxnSpPr>
            <p:nvPr/>
          </p:nvCxnSpPr>
          <p:spPr bwMode="auto">
            <a:xfrm flipH="1">
              <a:off x="1751" y="1632"/>
              <a:ext cx="865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110" name="AutoShape 54"/>
            <p:cNvCxnSpPr>
              <a:cxnSpLocks noChangeShapeType="1"/>
              <a:stCxn id="301106" idx="6"/>
              <a:endCxn id="301108" idx="1"/>
            </p:cNvCxnSpPr>
            <p:nvPr/>
          </p:nvCxnSpPr>
          <p:spPr bwMode="auto">
            <a:xfrm>
              <a:off x="2868" y="1632"/>
              <a:ext cx="934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111" name="Oval 55"/>
            <p:cNvSpPr>
              <a:spLocks noChangeArrowheads="1"/>
            </p:cNvSpPr>
            <p:nvPr/>
          </p:nvSpPr>
          <p:spPr bwMode="auto">
            <a:xfrm>
              <a:off x="837" y="1920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301112" name="Oval 56"/>
            <p:cNvSpPr>
              <a:spLocks noChangeArrowheads="1"/>
            </p:cNvSpPr>
            <p:nvPr/>
          </p:nvSpPr>
          <p:spPr bwMode="auto">
            <a:xfrm>
              <a:off x="2208" y="1896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301113" name="AutoShape 57"/>
            <p:cNvCxnSpPr>
              <a:cxnSpLocks noChangeShapeType="1"/>
              <a:stCxn id="301107" idx="2"/>
              <a:endCxn id="301111" idx="7"/>
            </p:cNvCxnSpPr>
            <p:nvPr/>
          </p:nvCxnSpPr>
          <p:spPr bwMode="auto">
            <a:xfrm flipH="1">
              <a:off x="1042" y="1824"/>
              <a:ext cx="498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114" name="AutoShape 58"/>
            <p:cNvCxnSpPr>
              <a:cxnSpLocks noChangeShapeType="1"/>
              <a:stCxn id="301107" idx="6"/>
              <a:endCxn id="301112" idx="1"/>
            </p:cNvCxnSpPr>
            <p:nvPr/>
          </p:nvCxnSpPr>
          <p:spPr bwMode="auto">
            <a:xfrm>
              <a:off x="1792" y="1824"/>
              <a:ext cx="451" cy="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115" name="Oval 59"/>
            <p:cNvSpPr>
              <a:spLocks noChangeArrowheads="1"/>
            </p:cNvSpPr>
            <p:nvPr/>
          </p:nvSpPr>
          <p:spPr bwMode="auto">
            <a:xfrm>
              <a:off x="3112" y="1867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301116" name="Oval 60"/>
            <p:cNvSpPr>
              <a:spLocks noChangeArrowheads="1"/>
            </p:cNvSpPr>
            <p:nvPr/>
          </p:nvSpPr>
          <p:spPr bwMode="auto">
            <a:xfrm>
              <a:off x="4560" y="1920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cxnSp>
          <p:nvCxnSpPr>
            <p:cNvPr id="301117" name="AutoShape 61"/>
            <p:cNvCxnSpPr>
              <a:cxnSpLocks noChangeShapeType="1"/>
              <a:stCxn id="301108" idx="2"/>
              <a:endCxn id="301115" idx="7"/>
            </p:cNvCxnSpPr>
            <p:nvPr/>
          </p:nvCxnSpPr>
          <p:spPr bwMode="auto">
            <a:xfrm flipH="1">
              <a:off x="3317" y="1824"/>
              <a:ext cx="444" cy="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118" name="AutoShape 62"/>
            <p:cNvCxnSpPr>
              <a:cxnSpLocks noChangeShapeType="1"/>
              <a:stCxn id="301108" idx="6"/>
              <a:endCxn id="301116" idx="1"/>
            </p:cNvCxnSpPr>
            <p:nvPr/>
          </p:nvCxnSpPr>
          <p:spPr bwMode="auto">
            <a:xfrm>
              <a:off x="4013" y="1824"/>
              <a:ext cx="582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119" name="Oval 63"/>
            <p:cNvSpPr>
              <a:spLocks noChangeArrowheads="1"/>
            </p:cNvSpPr>
            <p:nvPr/>
          </p:nvSpPr>
          <p:spPr bwMode="auto">
            <a:xfrm>
              <a:off x="4224" y="2112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301120" name="Oval 64"/>
            <p:cNvSpPr>
              <a:spLocks noChangeArrowheads="1"/>
            </p:cNvSpPr>
            <p:nvPr/>
          </p:nvSpPr>
          <p:spPr bwMode="auto">
            <a:xfrm>
              <a:off x="4927" y="2131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F</a:t>
              </a:r>
            </a:p>
          </p:txBody>
        </p:sp>
        <p:cxnSp>
          <p:nvCxnSpPr>
            <p:cNvPr id="301121" name="AutoShape 65"/>
            <p:cNvCxnSpPr>
              <a:cxnSpLocks noChangeShapeType="1"/>
              <a:stCxn id="301116" idx="2"/>
              <a:endCxn id="301119" idx="0"/>
            </p:cNvCxnSpPr>
            <p:nvPr/>
          </p:nvCxnSpPr>
          <p:spPr bwMode="auto">
            <a:xfrm flipH="1">
              <a:off x="4344" y="2016"/>
              <a:ext cx="210" cy="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122" name="AutoShape 66"/>
            <p:cNvCxnSpPr>
              <a:cxnSpLocks noChangeShapeType="1"/>
              <a:stCxn id="301116" idx="6"/>
              <a:endCxn id="301120" idx="0"/>
            </p:cNvCxnSpPr>
            <p:nvPr/>
          </p:nvCxnSpPr>
          <p:spPr bwMode="auto">
            <a:xfrm>
              <a:off x="4806" y="2016"/>
              <a:ext cx="241" cy="10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123" name="Oval 67"/>
            <p:cNvSpPr>
              <a:spLocks noChangeArrowheads="1"/>
            </p:cNvSpPr>
            <p:nvPr/>
          </p:nvSpPr>
          <p:spPr bwMode="auto">
            <a:xfrm>
              <a:off x="480" y="2205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C</a:t>
              </a:r>
            </a:p>
          </p:txBody>
        </p:sp>
        <p:sp>
          <p:nvSpPr>
            <p:cNvPr id="301124" name="Oval 68"/>
            <p:cNvSpPr>
              <a:spLocks noChangeArrowheads="1"/>
            </p:cNvSpPr>
            <p:nvPr/>
          </p:nvSpPr>
          <p:spPr bwMode="auto">
            <a:xfrm>
              <a:off x="1152" y="2205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cxnSp>
          <p:nvCxnSpPr>
            <p:cNvPr id="301125" name="AutoShape 69"/>
            <p:cNvCxnSpPr>
              <a:cxnSpLocks noChangeShapeType="1"/>
              <a:stCxn id="301111" idx="3"/>
              <a:endCxn id="301123" idx="7"/>
            </p:cNvCxnSpPr>
            <p:nvPr/>
          </p:nvCxnSpPr>
          <p:spPr bwMode="auto">
            <a:xfrm flipH="1">
              <a:off x="685" y="2090"/>
              <a:ext cx="187" cy="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126" name="AutoShape 70"/>
            <p:cNvCxnSpPr>
              <a:cxnSpLocks noChangeShapeType="1"/>
              <a:stCxn id="301111" idx="5"/>
              <a:endCxn id="301124" idx="1"/>
            </p:cNvCxnSpPr>
            <p:nvPr/>
          </p:nvCxnSpPr>
          <p:spPr bwMode="auto">
            <a:xfrm>
              <a:off x="1042" y="2090"/>
              <a:ext cx="145" cy="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127" name="Text Box 71"/>
            <p:cNvSpPr txBox="1">
              <a:spLocks noChangeArrowheads="1"/>
            </p:cNvSpPr>
            <p:nvPr/>
          </p:nvSpPr>
          <p:spPr bwMode="auto">
            <a:xfrm>
              <a:off x="662" y="21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11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01128" name="Text Box 72"/>
            <p:cNvSpPr txBox="1">
              <a:spLocks noChangeArrowheads="1"/>
            </p:cNvSpPr>
            <p:nvPr/>
          </p:nvSpPr>
          <p:spPr bwMode="auto">
            <a:xfrm>
              <a:off x="1334" y="2155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12</a:t>
              </a:r>
              <a:endParaRPr 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01129" name="Oval 73"/>
            <p:cNvSpPr>
              <a:spLocks noChangeArrowheads="1"/>
            </p:cNvSpPr>
            <p:nvPr/>
          </p:nvSpPr>
          <p:spPr bwMode="auto">
            <a:xfrm>
              <a:off x="2208" y="2208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cxnSp>
          <p:nvCxnSpPr>
            <p:cNvPr id="301130" name="AutoShape 74"/>
            <p:cNvCxnSpPr>
              <a:cxnSpLocks noChangeShapeType="1"/>
              <a:stCxn id="301112" idx="4"/>
              <a:endCxn id="301129" idx="0"/>
            </p:cNvCxnSpPr>
            <p:nvPr/>
          </p:nvCxnSpPr>
          <p:spPr bwMode="auto">
            <a:xfrm>
              <a:off x="2328" y="2094"/>
              <a:ext cx="0" cy="1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131" name="Oval 75"/>
            <p:cNvSpPr>
              <a:spLocks noChangeArrowheads="1"/>
            </p:cNvSpPr>
            <p:nvPr/>
          </p:nvSpPr>
          <p:spPr bwMode="auto">
            <a:xfrm>
              <a:off x="3113" y="2208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cxnSp>
          <p:nvCxnSpPr>
            <p:cNvPr id="301132" name="AutoShape 76"/>
            <p:cNvCxnSpPr>
              <a:cxnSpLocks noChangeShapeType="1"/>
              <a:stCxn id="301115" idx="4"/>
              <a:endCxn id="301131" idx="0"/>
            </p:cNvCxnSpPr>
            <p:nvPr/>
          </p:nvCxnSpPr>
          <p:spPr bwMode="auto">
            <a:xfrm>
              <a:off x="3232" y="2065"/>
              <a:ext cx="1" cy="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133" name="Text Box 77"/>
            <p:cNvSpPr txBox="1">
              <a:spLocks noChangeArrowheads="1"/>
            </p:cNvSpPr>
            <p:nvPr/>
          </p:nvSpPr>
          <p:spPr bwMode="auto">
            <a:xfrm>
              <a:off x="3302" y="2141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</a:t>
              </a:r>
            </a:p>
          </p:txBody>
        </p:sp>
        <p:sp>
          <p:nvSpPr>
            <p:cNvPr id="301134" name="Oval 78"/>
            <p:cNvSpPr>
              <a:spLocks noChangeArrowheads="1"/>
            </p:cNvSpPr>
            <p:nvPr/>
          </p:nvSpPr>
          <p:spPr bwMode="auto">
            <a:xfrm>
              <a:off x="1944" y="2400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301135" name="Oval 79"/>
            <p:cNvSpPr>
              <a:spLocks noChangeArrowheads="1"/>
            </p:cNvSpPr>
            <p:nvPr/>
          </p:nvSpPr>
          <p:spPr bwMode="auto">
            <a:xfrm>
              <a:off x="2520" y="2400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F</a:t>
              </a:r>
            </a:p>
          </p:txBody>
        </p:sp>
        <p:cxnSp>
          <p:nvCxnSpPr>
            <p:cNvPr id="301136" name="AutoShape 80"/>
            <p:cNvCxnSpPr>
              <a:cxnSpLocks noChangeShapeType="1"/>
              <a:stCxn id="301129" idx="2"/>
              <a:endCxn id="301134" idx="0"/>
            </p:cNvCxnSpPr>
            <p:nvPr/>
          </p:nvCxnSpPr>
          <p:spPr bwMode="auto">
            <a:xfrm flipH="1">
              <a:off x="2064" y="2304"/>
              <a:ext cx="138" cy="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137" name="AutoShape 81"/>
            <p:cNvCxnSpPr>
              <a:cxnSpLocks noChangeShapeType="1"/>
              <a:stCxn id="301129" idx="6"/>
              <a:endCxn id="301135" idx="0"/>
            </p:cNvCxnSpPr>
            <p:nvPr/>
          </p:nvCxnSpPr>
          <p:spPr bwMode="auto">
            <a:xfrm>
              <a:off x="2454" y="2304"/>
              <a:ext cx="186" cy="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138" name="Text Box 82"/>
            <p:cNvSpPr txBox="1">
              <a:spLocks noChangeArrowheads="1"/>
            </p:cNvSpPr>
            <p:nvPr/>
          </p:nvSpPr>
          <p:spPr bwMode="auto">
            <a:xfrm>
              <a:off x="1656" y="2333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15</a:t>
              </a:r>
            </a:p>
          </p:txBody>
        </p:sp>
        <p:sp>
          <p:nvSpPr>
            <p:cNvPr id="301139" name="Text Box 83"/>
            <p:cNvSpPr txBox="1">
              <a:spLocks noChangeArrowheads="1"/>
            </p:cNvSpPr>
            <p:nvPr/>
          </p:nvSpPr>
          <p:spPr bwMode="auto">
            <a:xfrm>
              <a:off x="2702" y="2333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14</a:t>
              </a:r>
            </a:p>
          </p:txBody>
        </p:sp>
        <p:sp>
          <p:nvSpPr>
            <p:cNvPr id="301140" name="Oval 84"/>
            <p:cNvSpPr>
              <a:spLocks noChangeArrowheads="1"/>
            </p:cNvSpPr>
            <p:nvPr/>
          </p:nvSpPr>
          <p:spPr bwMode="auto">
            <a:xfrm>
              <a:off x="4920" y="2448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G</a:t>
              </a:r>
            </a:p>
          </p:txBody>
        </p:sp>
        <p:cxnSp>
          <p:nvCxnSpPr>
            <p:cNvPr id="301141" name="AutoShape 85"/>
            <p:cNvCxnSpPr>
              <a:cxnSpLocks noChangeShapeType="1"/>
              <a:stCxn id="301120" idx="4"/>
              <a:endCxn id="301140" idx="0"/>
            </p:cNvCxnSpPr>
            <p:nvPr/>
          </p:nvCxnSpPr>
          <p:spPr bwMode="auto">
            <a:xfrm flipH="1">
              <a:off x="5040" y="2329"/>
              <a:ext cx="7" cy="1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142" name="Text Box 86"/>
            <p:cNvSpPr txBox="1">
              <a:spLocks noChangeArrowheads="1"/>
            </p:cNvSpPr>
            <p:nvPr/>
          </p:nvSpPr>
          <p:spPr bwMode="auto">
            <a:xfrm>
              <a:off x="5102" y="2381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</a:t>
              </a:r>
            </a:p>
          </p:txBody>
        </p:sp>
      </p:grpSp>
      <p:cxnSp>
        <p:nvCxnSpPr>
          <p:cNvPr id="301143" name="AutoShape 87"/>
          <p:cNvCxnSpPr>
            <a:cxnSpLocks noChangeShapeType="1"/>
          </p:cNvCxnSpPr>
          <p:nvPr/>
        </p:nvCxnSpPr>
        <p:spPr bwMode="auto">
          <a:xfrm rot="10800000" flipV="1">
            <a:off x="1239142" y="3505200"/>
            <a:ext cx="5743575" cy="309563"/>
          </a:xfrm>
          <a:prstGeom prst="curvedConnector4">
            <a:avLst>
              <a:gd name="adj1" fmla="val 48259"/>
              <a:gd name="adj2" fmla="val 170769"/>
            </a:avLst>
          </a:prstGeom>
          <a:noFill/>
          <a:ln w="28575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1183" name="Group 127"/>
          <p:cNvGrpSpPr>
            <a:grpSpLocks/>
          </p:cNvGrpSpPr>
          <p:nvPr/>
        </p:nvGrpSpPr>
        <p:grpSpPr bwMode="auto">
          <a:xfrm>
            <a:off x="6290567" y="3352800"/>
            <a:ext cx="1801813" cy="884238"/>
            <a:chOff x="3782" y="2112"/>
            <a:chExt cx="1135" cy="557"/>
          </a:xfrm>
        </p:grpSpPr>
        <p:sp>
          <p:nvSpPr>
            <p:cNvPr id="301184" name="Oval 128"/>
            <p:cNvSpPr>
              <a:spLocks noChangeArrowheads="1"/>
            </p:cNvSpPr>
            <p:nvPr/>
          </p:nvSpPr>
          <p:spPr bwMode="auto">
            <a:xfrm>
              <a:off x="4224" y="2112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301185" name="Oval 129"/>
            <p:cNvSpPr>
              <a:spLocks noChangeArrowheads="1"/>
            </p:cNvSpPr>
            <p:nvPr/>
          </p:nvSpPr>
          <p:spPr bwMode="auto">
            <a:xfrm>
              <a:off x="4032" y="2448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301186" name="Oval 130"/>
            <p:cNvSpPr>
              <a:spLocks noChangeArrowheads="1"/>
            </p:cNvSpPr>
            <p:nvPr/>
          </p:nvSpPr>
          <p:spPr bwMode="auto">
            <a:xfrm>
              <a:off x="4416" y="2448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C</a:t>
              </a:r>
            </a:p>
          </p:txBody>
        </p:sp>
        <p:cxnSp>
          <p:nvCxnSpPr>
            <p:cNvPr id="301187" name="AutoShape 131"/>
            <p:cNvCxnSpPr>
              <a:cxnSpLocks noChangeShapeType="1"/>
              <a:stCxn id="301184" idx="3"/>
              <a:endCxn id="301185" idx="0"/>
            </p:cNvCxnSpPr>
            <p:nvPr/>
          </p:nvCxnSpPr>
          <p:spPr bwMode="auto">
            <a:xfrm flipH="1">
              <a:off x="4152" y="2282"/>
              <a:ext cx="107" cy="1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188" name="AutoShape 132"/>
            <p:cNvCxnSpPr>
              <a:cxnSpLocks noChangeShapeType="1"/>
              <a:stCxn id="301184" idx="5"/>
              <a:endCxn id="301186" idx="0"/>
            </p:cNvCxnSpPr>
            <p:nvPr/>
          </p:nvCxnSpPr>
          <p:spPr bwMode="auto">
            <a:xfrm>
              <a:off x="4429" y="2282"/>
              <a:ext cx="107" cy="1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189" name="Text Box 133"/>
            <p:cNvSpPr txBox="1">
              <a:spLocks noChangeArrowheads="1"/>
            </p:cNvSpPr>
            <p:nvPr/>
          </p:nvSpPr>
          <p:spPr bwMode="auto">
            <a:xfrm>
              <a:off x="3782" y="2381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15</a:t>
              </a:r>
            </a:p>
          </p:txBody>
        </p:sp>
        <p:sp>
          <p:nvSpPr>
            <p:cNvPr id="301190" name="Text Box 134"/>
            <p:cNvSpPr txBox="1">
              <a:spLocks noChangeArrowheads="1"/>
            </p:cNvSpPr>
            <p:nvPr/>
          </p:nvSpPr>
          <p:spPr bwMode="auto">
            <a:xfrm>
              <a:off x="4598" y="2381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15</a:t>
              </a:r>
            </a:p>
          </p:txBody>
        </p:sp>
      </p:grpSp>
      <p:sp>
        <p:nvSpPr>
          <p:cNvPr id="301191" name="Line 135"/>
          <p:cNvSpPr>
            <a:spLocks noChangeShapeType="1"/>
          </p:cNvSpPr>
          <p:nvPr/>
        </p:nvSpPr>
        <p:spPr bwMode="auto">
          <a:xfrm>
            <a:off x="972442" y="4008438"/>
            <a:ext cx="533400" cy="0"/>
          </a:xfrm>
          <a:prstGeom prst="line">
            <a:avLst/>
          </a:prstGeom>
          <a:noFill/>
          <a:ln w="5715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301192" name="Group 136"/>
          <p:cNvGrpSpPr>
            <a:grpSpLocks/>
          </p:cNvGrpSpPr>
          <p:nvPr/>
        </p:nvGrpSpPr>
        <p:grpSpPr bwMode="auto">
          <a:xfrm>
            <a:off x="667642" y="4495800"/>
            <a:ext cx="8224838" cy="1981200"/>
            <a:chOff x="240" y="2832"/>
            <a:chExt cx="5181" cy="1248"/>
          </a:xfrm>
        </p:grpSpPr>
        <p:sp>
          <p:nvSpPr>
            <p:cNvPr id="301193" name="Rectangle 137"/>
            <p:cNvSpPr>
              <a:spLocks noChangeArrowheads="1"/>
            </p:cNvSpPr>
            <p:nvPr/>
          </p:nvSpPr>
          <p:spPr bwMode="auto">
            <a:xfrm>
              <a:off x="240" y="2832"/>
              <a:ext cx="5136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1194" name="Oval 138"/>
            <p:cNvSpPr>
              <a:spLocks noChangeArrowheads="1"/>
            </p:cNvSpPr>
            <p:nvPr/>
          </p:nvSpPr>
          <p:spPr bwMode="auto">
            <a:xfrm>
              <a:off x="2622" y="2880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301195" name="Oval 139"/>
            <p:cNvSpPr>
              <a:spLocks noChangeArrowheads="1"/>
            </p:cNvSpPr>
            <p:nvPr/>
          </p:nvSpPr>
          <p:spPr bwMode="auto">
            <a:xfrm>
              <a:off x="1546" y="3072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301196" name="Oval 140"/>
            <p:cNvSpPr>
              <a:spLocks noChangeArrowheads="1"/>
            </p:cNvSpPr>
            <p:nvPr/>
          </p:nvSpPr>
          <p:spPr bwMode="auto">
            <a:xfrm>
              <a:off x="3767" y="3072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301197" name="AutoShape 141"/>
            <p:cNvCxnSpPr>
              <a:cxnSpLocks noChangeShapeType="1"/>
              <a:stCxn id="301194" idx="2"/>
              <a:endCxn id="301195" idx="7"/>
            </p:cNvCxnSpPr>
            <p:nvPr/>
          </p:nvCxnSpPr>
          <p:spPr bwMode="auto">
            <a:xfrm flipH="1">
              <a:off x="1751" y="2976"/>
              <a:ext cx="865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198" name="AutoShape 142"/>
            <p:cNvCxnSpPr>
              <a:cxnSpLocks noChangeShapeType="1"/>
              <a:stCxn id="301194" idx="6"/>
              <a:endCxn id="301196" idx="1"/>
            </p:cNvCxnSpPr>
            <p:nvPr/>
          </p:nvCxnSpPr>
          <p:spPr bwMode="auto">
            <a:xfrm>
              <a:off x="2868" y="2976"/>
              <a:ext cx="934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199" name="Oval 143"/>
            <p:cNvSpPr>
              <a:spLocks noChangeArrowheads="1"/>
            </p:cNvSpPr>
            <p:nvPr/>
          </p:nvSpPr>
          <p:spPr bwMode="auto">
            <a:xfrm>
              <a:off x="837" y="3264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301200" name="Oval 144"/>
            <p:cNvSpPr>
              <a:spLocks noChangeArrowheads="1"/>
            </p:cNvSpPr>
            <p:nvPr/>
          </p:nvSpPr>
          <p:spPr bwMode="auto">
            <a:xfrm>
              <a:off x="2208" y="3240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301201" name="AutoShape 145"/>
            <p:cNvCxnSpPr>
              <a:cxnSpLocks noChangeShapeType="1"/>
              <a:stCxn id="301195" idx="2"/>
              <a:endCxn id="301199" idx="7"/>
            </p:cNvCxnSpPr>
            <p:nvPr/>
          </p:nvCxnSpPr>
          <p:spPr bwMode="auto">
            <a:xfrm flipH="1">
              <a:off x="1042" y="3168"/>
              <a:ext cx="498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202" name="AutoShape 146"/>
            <p:cNvCxnSpPr>
              <a:cxnSpLocks noChangeShapeType="1"/>
              <a:stCxn id="301195" idx="6"/>
              <a:endCxn id="301200" idx="1"/>
            </p:cNvCxnSpPr>
            <p:nvPr/>
          </p:nvCxnSpPr>
          <p:spPr bwMode="auto">
            <a:xfrm>
              <a:off x="1792" y="3168"/>
              <a:ext cx="451" cy="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203" name="Oval 147"/>
            <p:cNvSpPr>
              <a:spLocks noChangeArrowheads="1"/>
            </p:cNvSpPr>
            <p:nvPr/>
          </p:nvSpPr>
          <p:spPr bwMode="auto">
            <a:xfrm>
              <a:off x="3112" y="3211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301204" name="Oval 148"/>
            <p:cNvSpPr>
              <a:spLocks noChangeArrowheads="1"/>
            </p:cNvSpPr>
            <p:nvPr/>
          </p:nvSpPr>
          <p:spPr bwMode="auto">
            <a:xfrm>
              <a:off x="4560" y="3264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cxnSp>
          <p:nvCxnSpPr>
            <p:cNvPr id="301205" name="AutoShape 149"/>
            <p:cNvCxnSpPr>
              <a:cxnSpLocks noChangeShapeType="1"/>
              <a:stCxn id="301196" idx="2"/>
              <a:endCxn id="301203" idx="7"/>
            </p:cNvCxnSpPr>
            <p:nvPr/>
          </p:nvCxnSpPr>
          <p:spPr bwMode="auto">
            <a:xfrm flipH="1">
              <a:off x="3317" y="3168"/>
              <a:ext cx="444" cy="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206" name="AutoShape 150"/>
            <p:cNvCxnSpPr>
              <a:cxnSpLocks noChangeShapeType="1"/>
              <a:stCxn id="301196" idx="6"/>
              <a:endCxn id="301204" idx="1"/>
            </p:cNvCxnSpPr>
            <p:nvPr/>
          </p:nvCxnSpPr>
          <p:spPr bwMode="auto">
            <a:xfrm>
              <a:off x="4013" y="3168"/>
              <a:ext cx="582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207" name="Oval 151"/>
            <p:cNvSpPr>
              <a:spLocks noChangeArrowheads="1"/>
            </p:cNvSpPr>
            <p:nvPr/>
          </p:nvSpPr>
          <p:spPr bwMode="auto">
            <a:xfrm>
              <a:off x="4224" y="3456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301208" name="Oval 152"/>
            <p:cNvSpPr>
              <a:spLocks noChangeArrowheads="1"/>
            </p:cNvSpPr>
            <p:nvPr/>
          </p:nvSpPr>
          <p:spPr bwMode="auto">
            <a:xfrm>
              <a:off x="4927" y="3475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F</a:t>
              </a:r>
            </a:p>
          </p:txBody>
        </p:sp>
        <p:cxnSp>
          <p:nvCxnSpPr>
            <p:cNvPr id="301209" name="AutoShape 153"/>
            <p:cNvCxnSpPr>
              <a:cxnSpLocks noChangeShapeType="1"/>
              <a:stCxn id="301204" idx="2"/>
              <a:endCxn id="301207" idx="0"/>
            </p:cNvCxnSpPr>
            <p:nvPr/>
          </p:nvCxnSpPr>
          <p:spPr bwMode="auto">
            <a:xfrm flipH="1">
              <a:off x="4344" y="3360"/>
              <a:ext cx="210" cy="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210" name="AutoShape 154"/>
            <p:cNvCxnSpPr>
              <a:cxnSpLocks noChangeShapeType="1"/>
              <a:stCxn id="301204" idx="6"/>
              <a:endCxn id="301208" idx="0"/>
            </p:cNvCxnSpPr>
            <p:nvPr/>
          </p:nvCxnSpPr>
          <p:spPr bwMode="auto">
            <a:xfrm>
              <a:off x="4806" y="3360"/>
              <a:ext cx="241" cy="10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211" name="Oval 155"/>
            <p:cNvSpPr>
              <a:spLocks noChangeArrowheads="1"/>
            </p:cNvSpPr>
            <p:nvPr/>
          </p:nvSpPr>
          <p:spPr bwMode="auto">
            <a:xfrm>
              <a:off x="480" y="3549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C</a:t>
              </a:r>
            </a:p>
          </p:txBody>
        </p:sp>
        <p:sp>
          <p:nvSpPr>
            <p:cNvPr id="301212" name="Oval 156"/>
            <p:cNvSpPr>
              <a:spLocks noChangeArrowheads="1"/>
            </p:cNvSpPr>
            <p:nvPr/>
          </p:nvSpPr>
          <p:spPr bwMode="auto">
            <a:xfrm>
              <a:off x="1152" y="3549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cxnSp>
          <p:nvCxnSpPr>
            <p:cNvPr id="301213" name="AutoShape 157"/>
            <p:cNvCxnSpPr>
              <a:cxnSpLocks noChangeShapeType="1"/>
              <a:stCxn id="301199" idx="3"/>
              <a:endCxn id="301211" idx="7"/>
            </p:cNvCxnSpPr>
            <p:nvPr/>
          </p:nvCxnSpPr>
          <p:spPr bwMode="auto">
            <a:xfrm flipH="1">
              <a:off x="685" y="3434"/>
              <a:ext cx="187" cy="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214" name="AutoShape 158"/>
            <p:cNvCxnSpPr>
              <a:cxnSpLocks noChangeShapeType="1"/>
              <a:stCxn id="301199" idx="5"/>
              <a:endCxn id="301212" idx="1"/>
            </p:cNvCxnSpPr>
            <p:nvPr/>
          </p:nvCxnSpPr>
          <p:spPr bwMode="auto">
            <a:xfrm>
              <a:off x="1042" y="3434"/>
              <a:ext cx="145" cy="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215" name="Oval 159"/>
            <p:cNvSpPr>
              <a:spLocks noChangeArrowheads="1"/>
            </p:cNvSpPr>
            <p:nvPr/>
          </p:nvSpPr>
          <p:spPr bwMode="auto">
            <a:xfrm>
              <a:off x="2208" y="3552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cxnSp>
          <p:nvCxnSpPr>
            <p:cNvPr id="301216" name="AutoShape 160"/>
            <p:cNvCxnSpPr>
              <a:cxnSpLocks noChangeShapeType="1"/>
              <a:stCxn id="301200" idx="4"/>
              <a:endCxn id="301215" idx="0"/>
            </p:cNvCxnSpPr>
            <p:nvPr/>
          </p:nvCxnSpPr>
          <p:spPr bwMode="auto">
            <a:xfrm>
              <a:off x="2328" y="3438"/>
              <a:ext cx="0" cy="1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217" name="Oval 161"/>
            <p:cNvSpPr>
              <a:spLocks noChangeArrowheads="1"/>
            </p:cNvSpPr>
            <p:nvPr/>
          </p:nvSpPr>
          <p:spPr bwMode="auto">
            <a:xfrm>
              <a:off x="3113" y="3552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cxnSp>
          <p:nvCxnSpPr>
            <p:cNvPr id="301218" name="AutoShape 162"/>
            <p:cNvCxnSpPr>
              <a:cxnSpLocks noChangeShapeType="1"/>
              <a:stCxn id="301203" idx="4"/>
              <a:endCxn id="301217" idx="0"/>
            </p:cNvCxnSpPr>
            <p:nvPr/>
          </p:nvCxnSpPr>
          <p:spPr bwMode="auto">
            <a:xfrm>
              <a:off x="3232" y="3409"/>
              <a:ext cx="1" cy="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219" name="Text Box 163"/>
            <p:cNvSpPr txBox="1">
              <a:spLocks noChangeArrowheads="1"/>
            </p:cNvSpPr>
            <p:nvPr/>
          </p:nvSpPr>
          <p:spPr bwMode="auto">
            <a:xfrm>
              <a:off x="3302" y="3485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</a:t>
              </a:r>
            </a:p>
          </p:txBody>
        </p:sp>
        <p:sp>
          <p:nvSpPr>
            <p:cNvPr id="301220" name="Oval 164"/>
            <p:cNvSpPr>
              <a:spLocks noChangeArrowheads="1"/>
            </p:cNvSpPr>
            <p:nvPr/>
          </p:nvSpPr>
          <p:spPr bwMode="auto">
            <a:xfrm>
              <a:off x="1944" y="3744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301221" name="Oval 165"/>
            <p:cNvSpPr>
              <a:spLocks noChangeArrowheads="1"/>
            </p:cNvSpPr>
            <p:nvPr/>
          </p:nvSpPr>
          <p:spPr bwMode="auto">
            <a:xfrm>
              <a:off x="2520" y="3744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F</a:t>
              </a:r>
            </a:p>
          </p:txBody>
        </p:sp>
        <p:cxnSp>
          <p:nvCxnSpPr>
            <p:cNvPr id="301222" name="AutoShape 166"/>
            <p:cNvCxnSpPr>
              <a:cxnSpLocks noChangeShapeType="1"/>
              <a:stCxn id="301215" idx="2"/>
              <a:endCxn id="301220" idx="0"/>
            </p:cNvCxnSpPr>
            <p:nvPr/>
          </p:nvCxnSpPr>
          <p:spPr bwMode="auto">
            <a:xfrm flipH="1">
              <a:off x="2064" y="3648"/>
              <a:ext cx="138" cy="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223" name="AutoShape 167"/>
            <p:cNvCxnSpPr>
              <a:cxnSpLocks noChangeShapeType="1"/>
              <a:stCxn id="301215" idx="6"/>
              <a:endCxn id="301221" idx="0"/>
            </p:cNvCxnSpPr>
            <p:nvPr/>
          </p:nvCxnSpPr>
          <p:spPr bwMode="auto">
            <a:xfrm>
              <a:off x="2454" y="3648"/>
              <a:ext cx="186" cy="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224" name="Text Box 168"/>
            <p:cNvSpPr txBox="1">
              <a:spLocks noChangeArrowheads="1"/>
            </p:cNvSpPr>
            <p:nvPr/>
          </p:nvSpPr>
          <p:spPr bwMode="auto">
            <a:xfrm>
              <a:off x="2112" y="369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15</a:t>
              </a:r>
            </a:p>
          </p:txBody>
        </p:sp>
        <p:sp>
          <p:nvSpPr>
            <p:cNvPr id="301225" name="Text Box 169"/>
            <p:cNvSpPr txBox="1">
              <a:spLocks noChangeArrowheads="1"/>
            </p:cNvSpPr>
            <p:nvPr/>
          </p:nvSpPr>
          <p:spPr bwMode="auto">
            <a:xfrm>
              <a:off x="2702" y="3677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14</a:t>
              </a:r>
            </a:p>
          </p:txBody>
        </p:sp>
        <p:sp>
          <p:nvSpPr>
            <p:cNvPr id="301226" name="Oval 170"/>
            <p:cNvSpPr>
              <a:spLocks noChangeArrowheads="1"/>
            </p:cNvSpPr>
            <p:nvPr/>
          </p:nvSpPr>
          <p:spPr bwMode="auto">
            <a:xfrm>
              <a:off x="4920" y="3792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G</a:t>
              </a:r>
            </a:p>
          </p:txBody>
        </p:sp>
        <p:cxnSp>
          <p:nvCxnSpPr>
            <p:cNvPr id="301227" name="AutoShape 171"/>
            <p:cNvCxnSpPr>
              <a:cxnSpLocks noChangeShapeType="1"/>
              <a:stCxn id="301208" idx="4"/>
              <a:endCxn id="301226" idx="0"/>
            </p:cNvCxnSpPr>
            <p:nvPr/>
          </p:nvCxnSpPr>
          <p:spPr bwMode="auto">
            <a:xfrm flipH="1">
              <a:off x="5040" y="3673"/>
              <a:ext cx="7" cy="1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228" name="Text Box 172"/>
            <p:cNvSpPr txBox="1">
              <a:spLocks noChangeArrowheads="1"/>
            </p:cNvSpPr>
            <p:nvPr/>
          </p:nvSpPr>
          <p:spPr bwMode="auto">
            <a:xfrm>
              <a:off x="5102" y="3725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</a:t>
              </a:r>
            </a:p>
          </p:txBody>
        </p:sp>
        <p:sp>
          <p:nvSpPr>
            <p:cNvPr id="301229" name="Oval 173"/>
            <p:cNvSpPr>
              <a:spLocks noChangeArrowheads="1"/>
            </p:cNvSpPr>
            <p:nvPr/>
          </p:nvSpPr>
          <p:spPr bwMode="auto">
            <a:xfrm>
              <a:off x="4032" y="3792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301230" name="Oval 174"/>
            <p:cNvSpPr>
              <a:spLocks noChangeArrowheads="1"/>
            </p:cNvSpPr>
            <p:nvPr/>
          </p:nvSpPr>
          <p:spPr bwMode="auto">
            <a:xfrm>
              <a:off x="4416" y="3792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C</a:t>
              </a:r>
            </a:p>
          </p:txBody>
        </p:sp>
        <p:cxnSp>
          <p:nvCxnSpPr>
            <p:cNvPr id="301231" name="AutoShape 175"/>
            <p:cNvCxnSpPr>
              <a:cxnSpLocks noChangeShapeType="1"/>
              <a:stCxn id="301207" idx="3"/>
              <a:endCxn id="301229" idx="0"/>
            </p:cNvCxnSpPr>
            <p:nvPr/>
          </p:nvCxnSpPr>
          <p:spPr bwMode="auto">
            <a:xfrm flipH="1">
              <a:off x="4152" y="3626"/>
              <a:ext cx="107" cy="1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232" name="AutoShape 176"/>
            <p:cNvCxnSpPr>
              <a:cxnSpLocks noChangeShapeType="1"/>
              <a:stCxn id="301207" idx="5"/>
              <a:endCxn id="301230" idx="0"/>
            </p:cNvCxnSpPr>
            <p:nvPr/>
          </p:nvCxnSpPr>
          <p:spPr bwMode="auto">
            <a:xfrm>
              <a:off x="4429" y="3626"/>
              <a:ext cx="107" cy="1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233" name="Text Box 177"/>
            <p:cNvSpPr txBox="1">
              <a:spLocks noChangeArrowheads="1"/>
            </p:cNvSpPr>
            <p:nvPr/>
          </p:nvSpPr>
          <p:spPr bwMode="auto">
            <a:xfrm>
              <a:off x="3782" y="3725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15</a:t>
              </a:r>
            </a:p>
          </p:txBody>
        </p:sp>
        <p:sp>
          <p:nvSpPr>
            <p:cNvPr id="301234" name="Text Box 178"/>
            <p:cNvSpPr txBox="1">
              <a:spLocks noChangeArrowheads="1"/>
            </p:cNvSpPr>
            <p:nvPr/>
          </p:nvSpPr>
          <p:spPr bwMode="auto">
            <a:xfrm>
              <a:off x="4598" y="3725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15</a:t>
              </a:r>
            </a:p>
          </p:txBody>
        </p:sp>
        <p:sp>
          <p:nvSpPr>
            <p:cNvPr id="301235" name="Line 179"/>
            <p:cNvSpPr>
              <a:spLocks noChangeShapeType="1"/>
            </p:cNvSpPr>
            <p:nvPr/>
          </p:nvSpPr>
          <p:spPr bwMode="auto">
            <a:xfrm>
              <a:off x="432" y="3792"/>
              <a:ext cx="33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301236" name="Text Box 180"/>
          <p:cNvSpPr txBox="1">
            <a:spLocks noChangeArrowheads="1"/>
          </p:cNvSpPr>
          <p:nvPr/>
        </p:nvSpPr>
        <p:spPr bwMode="auto">
          <a:xfrm>
            <a:off x="5239642" y="6019800"/>
            <a:ext cx="893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DUR!</a:t>
            </a:r>
            <a:endParaRPr lang="en-US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grpSp>
        <p:nvGrpSpPr>
          <p:cNvPr id="301237" name="Group 181"/>
          <p:cNvGrpSpPr>
            <a:grpSpLocks/>
          </p:cNvGrpSpPr>
          <p:nvPr/>
        </p:nvGrpSpPr>
        <p:grpSpPr bwMode="auto">
          <a:xfrm>
            <a:off x="1337567" y="5634038"/>
            <a:ext cx="1893888" cy="812800"/>
            <a:chOff x="662" y="3549"/>
            <a:chExt cx="1193" cy="512"/>
          </a:xfrm>
        </p:grpSpPr>
        <p:sp>
          <p:nvSpPr>
            <p:cNvPr id="301238" name="Oval 182"/>
            <p:cNvSpPr>
              <a:spLocks noChangeArrowheads="1"/>
            </p:cNvSpPr>
            <p:nvPr/>
          </p:nvSpPr>
          <p:spPr bwMode="auto">
            <a:xfrm>
              <a:off x="1152" y="3549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sp>
          <p:nvSpPr>
            <p:cNvPr id="301239" name="Oval 183"/>
            <p:cNvSpPr>
              <a:spLocks noChangeArrowheads="1"/>
            </p:cNvSpPr>
            <p:nvPr/>
          </p:nvSpPr>
          <p:spPr bwMode="auto">
            <a:xfrm>
              <a:off x="1344" y="3792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F</a:t>
              </a:r>
            </a:p>
          </p:txBody>
        </p:sp>
        <p:sp>
          <p:nvSpPr>
            <p:cNvPr id="301240" name="Oval 184"/>
            <p:cNvSpPr>
              <a:spLocks noChangeArrowheads="1"/>
            </p:cNvSpPr>
            <p:nvPr/>
          </p:nvSpPr>
          <p:spPr bwMode="auto">
            <a:xfrm>
              <a:off x="912" y="3792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301241" name="AutoShape 185"/>
            <p:cNvCxnSpPr>
              <a:cxnSpLocks noChangeShapeType="1"/>
              <a:stCxn id="301238" idx="3"/>
              <a:endCxn id="301240" idx="0"/>
            </p:cNvCxnSpPr>
            <p:nvPr/>
          </p:nvCxnSpPr>
          <p:spPr bwMode="auto">
            <a:xfrm flipH="1">
              <a:off x="1032" y="3719"/>
              <a:ext cx="155" cy="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1242" name="AutoShape 186"/>
            <p:cNvCxnSpPr>
              <a:cxnSpLocks noChangeShapeType="1"/>
              <a:stCxn id="301238" idx="5"/>
              <a:endCxn id="301239" idx="0"/>
            </p:cNvCxnSpPr>
            <p:nvPr/>
          </p:nvCxnSpPr>
          <p:spPr bwMode="auto">
            <a:xfrm>
              <a:off x="1357" y="3719"/>
              <a:ext cx="107" cy="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1243" name="Text Box 187"/>
            <p:cNvSpPr txBox="1">
              <a:spLocks noChangeArrowheads="1"/>
            </p:cNvSpPr>
            <p:nvPr/>
          </p:nvSpPr>
          <p:spPr bwMode="auto">
            <a:xfrm>
              <a:off x="662" y="3773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14</a:t>
              </a:r>
            </a:p>
          </p:txBody>
        </p:sp>
        <p:sp>
          <p:nvSpPr>
            <p:cNvPr id="301244" name="Text Box 188"/>
            <p:cNvSpPr txBox="1">
              <a:spLocks noChangeArrowheads="1"/>
            </p:cNvSpPr>
            <p:nvPr/>
          </p:nvSpPr>
          <p:spPr bwMode="auto">
            <a:xfrm>
              <a:off x="1536" y="374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324192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0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1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1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0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30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0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1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1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5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30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1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1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97" grpId="0" autoUpdateAnimBg="0"/>
      <p:bldP spid="301191" grpId="0" animBg="1"/>
      <p:bldP spid="301236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ayt Numarası Yer Tutucusu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40BAA-80C4-41A7-B9D9-83B80C71B43A}" type="slidenum">
              <a:rPr lang="en-US"/>
              <a:pPr/>
              <a:t>31</a:t>
            </a:fld>
            <a:endParaRPr lang="en-US"/>
          </a:p>
        </p:txBody>
      </p:sp>
      <p:grpSp>
        <p:nvGrpSpPr>
          <p:cNvPr id="302084" name="Group 4"/>
          <p:cNvGrpSpPr>
            <a:grpSpLocks/>
          </p:cNvGrpSpPr>
          <p:nvPr/>
        </p:nvGrpSpPr>
        <p:grpSpPr bwMode="auto">
          <a:xfrm>
            <a:off x="647575" y="304800"/>
            <a:ext cx="8305800" cy="914400"/>
            <a:chOff x="240" y="528"/>
            <a:chExt cx="5232" cy="576"/>
          </a:xfrm>
        </p:grpSpPr>
        <p:sp>
          <p:nvSpPr>
            <p:cNvPr id="302085" name="Rectangle 5"/>
            <p:cNvSpPr>
              <a:spLocks noChangeArrowheads="1"/>
            </p:cNvSpPr>
            <p:nvPr/>
          </p:nvSpPr>
          <p:spPr bwMode="auto">
            <a:xfrm>
              <a:off x="240" y="528"/>
              <a:ext cx="5232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800">
                <a:solidFill>
                  <a:schemeClr val="accent1"/>
                </a:solidFill>
              </a:endParaRPr>
            </a:p>
          </p:txBody>
        </p:sp>
        <p:sp>
          <p:nvSpPr>
            <p:cNvPr id="302086" name="Oval 6"/>
            <p:cNvSpPr>
              <a:spLocks noChangeArrowheads="1"/>
            </p:cNvSpPr>
            <p:nvPr/>
          </p:nvSpPr>
          <p:spPr bwMode="auto">
            <a:xfrm>
              <a:off x="2544" y="576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2087" name="Oval 7"/>
            <p:cNvSpPr>
              <a:spLocks noChangeArrowheads="1"/>
            </p:cNvSpPr>
            <p:nvPr/>
          </p:nvSpPr>
          <p:spPr bwMode="auto">
            <a:xfrm>
              <a:off x="1488" y="840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302088" name="Oval 8"/>
            <p:cNvSpPr>
              <a:spLocks noChangeArrowheads="1"/>
            </p:cNvSpPr>
            <p:nvPr/>
          </p:nvSpPr>
          <p:spPr bwMode="auto">
            <a:xfrm>
              <a:off x="3648" y="840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302089" name="AutoShape 9"/>
            <p:cNvCxnSpPr>
              <a:cxnSpLocks noChangeShapeType="1"/>
              <a:stCxn id="302086" idx="2"/>
              <a:endCxn id="302087" idx="7"/>
            </p:cNvCxnSpPr>
            <p:nvPr/>
          </p:nvCxnSpPr>
          <p:spPr bwMode="auto">
            <a:xfrm flipH="1">
              <a:off x="1693" y="672"/>
              <a:ext cx="845" cy="1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2090" name="AutoShape 10"/>
            <p:cNvCxnSpPr>
              <a:cxnSpLocks noChangeShapeType="1"/>
              <a:stCxn id="302086" idx="6"/>
              <a:endCxn id="302088" idx="1"/>
            </p:cNvCxnSpPr>
            <p:nvPr/>
          </p:nvCxnSpPr>
          <p:spPr bwMode="auto">
            <a:xfrm>
              <a:off x="2790" y="672"/>
              <a:ext cx="893" cy="1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2091" name="AutoShape 11"/>
            <p:cNvCxnSpPr>
              <a:cxnSpLocks noChangeShapeType="1"/>
              <a:stCxn id="302086" idx="4"/>
              <a:endCxn id="302087" idx="6"/>
            </p:cNvCxnSpPr>
            <p:nvPr/>
          </p:nvCxnSpPr>
          <p:spPr bwMode="auto">
            <a:xfrm rot="5400000">
              <a:off x="2118" y="390"/>
              <a:ext cx="162" cy="930"/>
            </a:xfrm>
            <a:prstGeom prst="curvedConnector2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2092" name="Text Box 12"/>
            <p:cNvSpPr txBox="1">
              <a:spLocks noChangeArrowheads="1"/>
            </p:cNvSpPr>
            <p:nvPr/>
          </p:nvSpPr>
          <p:spPr bwMode="auto">
            <a:xfrm>
              <a:off x="1286" y="74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</a:t>
              </a:r>
              <a:endParaRPr 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02093" name="Text Box 13"/>
            <p:cNvSpPr txBox="1">
              <a:spLocks noChangeArrowheads="1"/>
            </p:cNvSpPr>
            <p:nvPr/>
          </p:nvSpPr>
          <p:spPr bwMode="auto">
            <a:xfrm>
              <a:off x="3878" y="749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</a:p>
          </p:txBody>
        </p:sp>
        <p:sp>
          <p:nvSpPr>
            <p:cNvPr id="302094" name="Text Box 14"/>
            <p:cNvSpPr txBox="1">
              <a:spLocks noChangeArrowheads="1"/>
            </p:cNvSpPr>
            <p:nvPr/>
          </p:nvSpPr>
          <p:spPr bwMode="auto">
            <a:xfrm>
              <a:off x="2572" y="547"/>
              <a:ext cx="21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S</a:t>
              </a:r>
              <a:endParaRPr 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sp>
        <p:nvSpPr>
          <p:cNvPr id="302095" name="Rectangle 15"/>
          <p:cNvSpPr>
            <a:spLocks noChangeArrowheads="1"/>
          </p:cNvSpPr>
          <p:nvPr/>
        </p:nvSpPr>
        <p:spPr bwMode="auto">
          <a:xfrm>
            <a:off x="6133975" y="304800"/>
            <a:ext cx="16721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 dirty="0" err="1"/>
              <a:t>Yol</a:t>
            </a:r>
            <a:r>
              <a:rPr lang="en-US" sz="2800" b="1" dirty="0"/>
              <a:t> </a:t>
            </a:r>
            <a:r>
              <a:rPr lang="en-US" sz="2800" b="1" dirty="0" err="1"/>
              <a:t>silmeli</a:t>
            </a:r>
            <a:endParaRPr lang="en-US" sz="2800" b="1" dirty="0"/>
          </a:p>
        </p:txBody>
      </p:sp>
      <p:grpSp>
        <p:nvGrpSpPr>
          <p:cNvPr id="302096" name="Group 16"/>
          <p:cNvGrpSpPr>
            <a:grpSpLocks/>
          </p:cNvGrpSpPr>
          <p:nvPr/>
        </p:nvGrpSpPr>
        <p:grpSpPr bwMode="auto">
          <a:xfrm>
            <a:off x="647575" y="1295400"/>
            <a:ext cx="8305800" cy="1557338"/>
            <a:chOff x="240" y="816"/>
            <a:chExt cx="5232" cy="981"/>
          </a:xfrm>
        </p:grpSpPr>
        <p:sp>
          <p:nvSpPr>
            <p:cNvPr id="302097" name="Rectangle 17"/>
            <p:cNvSpPr>
              <a:spLocks noChangeArrowheads="1"/>
            </p:cNvSpPr>
            <p:nvPr/>
          </p:nvSpPr>
          <p:spPr bwMode="auto">
            <a:xfrm>
              <a:off x="240" y="816"/>
              <a:ext cx="5232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02098" name="Oval 18"/>
            <p:cNvSpPr>
              <a:spLocks noChangeArrowheads="1"/>
            </p:cNvSpPr>
            <p:nvPr/>
          </p:nvSpPr>
          <p:spPr bwMode="auto">
            <a:xfrm>
              <a:off x="2564" y="864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302099" name="Oval 19"/>
            <p:cNvSpPr>
              <a:spLocks noChangeArrowheads="1"/>
            </p:cNvSpPr>
            <p:nvPr/>
          </p:nvSpPr>
          <p:spPr bwMode="auto">
            <a:xfrm>
              <a:off x="1467" y="1128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302100" name="Oval 20"/>
            <p:cNvSpPr>
              <a:spLocks noChangeArrowheads="1"/>
            </p:cNvSpPr>
            <p:nvPr/>
          </p:nvSpPr>
          <p:spPr bwMode="auto">
            <a:xfrm>
              <a:off x="3696" y="1128"/>
              <a:ext cx="240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cxnSp>
          <p:nvCxnSpPr>
            <p:cNvPr id="302101" name="AutoShape 21"/>
            <p:cNvCxnSpPr>
              <a:cxnSpLocks noChangeShapeType="1"/>
              <a:stCxn id="302098" idx="2"/>
              <a:endCxn id="302099" idx="7"/>
            </p:cNvCxnSpPr>
            <p:nvPr/>
          </p:nvCxnSpPr>
          <p:spPr bwMode="auto">
            <a:xfrm flipH="1">
              <a:off x="1672" y="960"/>
              <a:ext cx="886" cy="190"/>
            </a:xfrm>
            <a:prstGeom prst="straightConnector1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2102" name="AutoShape 22"/>
            <p:cNvCxnSpPr>
              <a:cxnSpLocks noChangeShapeType="1"/>
              <a:stCxn id="302098" idx="6"/>
              <a:endCxn id="302100" idx="1"/>
            </p:cNvCxnSpPr>
            <p:nvPr/>
          </p:nvCxnSpPr>
          <p:spPr bwMode="auto">
            <a:xfrm>
              <a:off x="2810" y="960"/>
              <a:ext cx="921" cy="187"/>
            </a:xfrm>
            <a:prstGeom prst="straightConnector1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2103" name="Text Box 23"/>
            <p:cNvSpPr txBox="1">
              <a:spLocks noChangeArrowheads="1"/>
            </p:cNvSpPr>
            <p:nvPr/>
          </p:nvSpPr>
          <p:spPr bwMode="auto">
            <a:xfrm>
              <a:off x="3926" y="103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</a:t>
              </a:r>
              <a:endParaRPr 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02104" name="Oval 24"/>
            <p:cNvSpPr>
              <a:spLocks noChangeArrowheads="1"/>
            </p:cNvSpPr>
            <p:nvPr/>
          </p:nvSpPr>
          <p:spPr bwMode="auto">
            <a:xfrm>
              <a:off x="720" y="1411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302105" name="Oval 25"/>
            <p:cNvSpPr>
              <a:spLocks noChangeArrowheads="1"/>
            </p:cNvSpPr>
            <p:nvPr/>
          </p:nvSpPr>
          <p:spPr bwMode="auto">
            <a:xfrm>
              <a:off x="2129" y="1411"/>
              <a:ext cx="240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cxnSp>
          <p:nvCxnSpPr>
            <p:cNvPr id="302106" name="AutoShape 26"/>
            <p:cNvCxnSpPr>
              <a:cxnSpLocks noChangeShapeType="1"/>
              <a:stCxn id="302099" idx="2"/>
              <a:endCxn id="302104" idx="7"/>
            </p:cNvCxnSpPr>
            <p:nvPr/>
          </p:nvCxnSpPr>
          <p:spPr bwMode="auto">
            <a:xfrm flipH="1">
              <a:off x="925" y="1224"/>
              <a:ext cx="536" cy="20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2107" name="AutoShape 27"/>
            <p:cNvCxnSpPr>
              <a:cxnSpLocks noChangeShapeType="1"/>
              <a:stCxn id="302099" idx="6"/>
              <a:endCxn id="302105" idx="1"/>
            </p:cNvCxnSpPr>
            <p:nvPr/>
          </p:nvCxnSpPr>
          <p:spPr bwMode="auto">
            <a:xfrm>
              <a:off x="1713" y="1224"/>
              <a:ext cx="451" cy="206"/>
            </a:xfrm>
            <a:prstGeom prst="straightConnector1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2108" name="AutoShape 28"/>
            <p:cNvCxnSpPr>
              <a:cxnSpLocks noChangeShapeType="1"/>
              <a:stCxn id="302099" idx="6"/>
              <a:endCxn id="302100" idx="3"/>
            </p:cNvCxnSpPr>
            <p:nvPr/>
          </p:nvCxnSpPr>
          <p:spPr bwMode="auto">
            <a:xfrm>
              <a:off x="1713" y="1224"/>
              <a:ext cx="2018" cy="77"/>
            </a:xfrm>
            <a:prstGeom prst="curvedConnector4">
              <a:avLst>
                <a:gd name="adj1" fmla="val 48958"/>
                <a:gd name="adj2" fmla="val 311690"/>
              </a:avLst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2109" name="Text Box 29"/>
            <p:cNvSpPr txBox="1">
              <a:spLocks noChangeArrowheads="1"/>
            </p:cNvSpPr>
            <p:nvPr/>
          </p:nvSpPr>
          <p:spPr bwMode="auto">
            <a:xfrm>
              <a:off x="518" y="134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7</a:t>
              </a:r>
            </a:p>
          </p:txBody>
        </p:sp>
        <p:sp>
          <p:nvSpPr>
            <p:cNvPr id="302110" name="Text Box 30"/>
            <p:cNvSpPr txBox="1">
              <a:spLocks noChangeArrowheads="1"/>
            </p:cNvSpPr>
            <p:nvPr/>
          </p:nvSpPr>
          <p:spPr bwMode="auto">
            <a:xfrm>
              <a:off x="2359" y="134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8</a:t>
              </a:r>
            </a:p>
          </p:txBody>
        </p:sp>
        <p:sp>
          <p:nvSpPr>
            <p:cNvPr id="302111" name="Text Box 31"/>
            <p:cNvSpPr txBox="1">
              <a:spLocks noChangeArrowheads="1"/>
            </p:cNvSpPr>
            <p:nvPr/>
          </p:nvSpPr>
          <p:spPr bwMode="auto">
            <a:xfrm>
              <a:off x="2160" y="1547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X</a:t>
              </a:r>
              <a:endParaRPr lang="en-US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02112" name="Group 32"/>
          <p:cNvGrpSpPr>
            <a:grpSpLocks/>
          </p:cNvGrpSpPr>
          <p:nvPr/>
        </p:nvGrpSpPr>
        <p:grpSpPr bwMode="auto">
          <a:xfrm>
            <a:off x="647575" y="2819400"/>
            <a:ext cx="8305800" cy="1600200"/>
            <a:chOff x="240" y="1776"/>
            <a:chExt cx="5232" cy="1008"/>
          </a:xfrm>
        </p:grpSpPr>
        <p:sp>
          <p:nvSpPr>
            <p:cNvPr id="302113" name="Rectangle 33"/>
            <p:cNvSpPr>
              <a:spLocks noChangeArrowheads="1"/>
            </p:cNvSpPr>
            <p:nvPr/>
          </p:nvSpPr>
          <p:spPr bwMode="auto">
            <a:xfrm>
              <a:off x="240" y="1776"/>
              <a:ext cx="5232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2114" name="Oval 34"/>
            <p:cNvSpPr>
              <a:spLocks noChangeArrowheads="1"/>
            </p:cNvSpPr>
            <p:nvPr/>
          </p:nvSpPr>
          <p:spPr bwMode="auto">
            <a:xfrm>
              <a:off x="2612" y="1824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302115" name="Oval 35"/>
            <p:cNvSpPr>
              <a:spLocks noChangeArrowheads="1"/>
            </p:cNvSpPr>
            <p:nvPr/>
          </p:nvSpPr>
          <p:spPr bwMode="auto">
            <a:xfrm>
              <a:off x="1514" y="2088"/>
              <a:ext cx="240" cy="192"/>
            </a:xfrm>
            <a:prstGeom prst="ellipse">
              <a:avLst/>
            </a:prstGeom>
            <a:solidFill>
              <a:srgbClr val="66FF66"/>
            </a:solidFill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A</a:t>
              </a:r>
              <a:endPara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02116" name="Oval 36"/>
            <p:cNvSpPr>
              <a:spLocks noChangeArrowheads="1"/>
            </p:cNvSpPr>
            <p:nvPr/>
          </p:nvSpPr>
          <p:spPr bwMode="auto">
            <a:xfrm>
              <a:off x="3757" y="2088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302117" name="AutoShape 37"/>
            <p:cNvCxnSpPr>
              <a:cxnSpLocks noChangeShapeType="1"/>
              <a:stCxn id="302114" idx="2"/>
              <a:endCxn id="302115" idx="7"/>
            </p:cNvCxnSpPr>
            <p:nvPr/>
          </p:nvCxnSpPr>
          <p:spPr bwMode="auto">
            <a:xfrm flipH="1">
              <a:off x="1719" y="1920"/>
              <a:ext cx="887" cy="187"/>
            </a:xfrm>
            <a:prstGeom prst="straightConnector1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2118" name="AutoShape 38"/>
            <p:cNvCxnSpPr>
              <a:cxnSpLocks noChangeShapeType="1"/>
              <a:stCxn id="302114" idx="6"/>
              <a:endCxn id="302116" idx="1"/>
            </p:cNvCxnSpPr>
            <p:nvPr/>
          </p:nvCxnSpPr>
          <p:spPr bwMode="auto">
            <a:xfrm>
              <a:off x="2858" y="1920"/>
              <a:ext cx="934" cy="190"/>
            </a:xfrm>
            <a:prstGeom prst="straightConnector1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2119" name="Oval 39"/>
            <p:cNvSpPr>
              <a:spLocks noChangeArrowheads="1"/>
            </p:cNvSpPr>
            <p:nvPr/>
          </p:nvSpPr>
          <p:spPr bwMode="auto">
            <a:xfrm>
              <a:off x="768" y="2371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302120" name="Oval 40"/>
            <p:cNvSpPr>
              <a:spLocks noChangeArrowheads="1"/>
            </p:cNvSpPr>
            <p:nvPr/>
          </p:nvSpPr>
          <p:spPr bwMode="auto">
            <a:xfrm>
              <a:off x="2160" y="2371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302121" name="AutoShape 41"/>
            <p:cNvCxnSpPr>
              <a:cxnSpLocks noChangeShapeType="1"/>
              <a:stCxn id="302115" idx="2"/>
              <a:endCxn id="302119" idx="7"/>
            </p:cNvCxnSpPr>
            <p:nvPr/>
          </p:nvCxnSpPr>
          <p:spPr bwMode="auto">
            <a:xfrm flipH="1">
              <a:off x="973" y="2184"/>
              <a:ext cx="532" cy="209"/>
            </a:xfrm>
            <a:prstGeom prst="straightConnector1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2122" name="AutoShape 42"/>
            <p:cNvCxnSpPr>
              <a:cxnSpLocks noChangeShapeType="1"/>
              <a:stCxn id="302115" idx="6"/>
              <a:endCxn id="302120" idx="1"/>
            </p:cNvCxnSpPr>
            <p:nvPr/>
          </p:nvCxnSpPr>
          <p:spPr bwMode="auto">
            <a:xfrm>
              <a:off x="1763" y="2184"/>
              <a:ext cx="432" cy="20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2123" name="Text Box 43"/>
            <p:cNvSpPr txBox="1">
              <a:spLocks noChangeArrowheads="1"/>
            </p:cNvSpPr>
            <p:nvPr/>
          </p:nvSpPr>
          <p:spPr bwMode="auto">
            <a:xfrm>
              <a:off x="566" y="2304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7</a:t>
              </a:r>
            </a:p>
          </p:txBody>
        </p:sp>
        <p:sp>
          <p:nvSpPr>
            <p:cNvPr id="302124" name="Oval 44"/>
            <p:cNvSpPr>
              <a:spLocks noChangeArrowheads="1"/>
            </p:cNvSpPr>
            <p:nvPr/>
          </p:nvSpPr>
          <p:spPr bwMode="auto">
            <a:xfrm>
              <a:off x="3120" y="2365"/>
              <a:ext cx="240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02125" name="Oval 45"/>
            <p:cNvSpPr>
              <a:spLocks noChangeArrowheads="1"/>
            </p:cNvSpPr>
            <p:nvPr/>
          </p:nvSpPr>
          <p:spPr bwMode="auto">
            <a:xfrm>
              <a:off x="4560" y="2389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sp>
          <p:nvSpPr>
            <p:cNvPr id="302126" name="Text Box 46"/>
            <p:cNvSpPr txBox="1">
              <a:spLocks noChangeArrowheads="1"/>
            </p:cNvSpPr>
            <p:nvPr/>
          </p:nvSpPr>
          <p:spPr bwMode="auto">
            <a:xfrm>
              <a:off x="2905" y="232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9</a:t>
              </a:r>
            </a:p>
          </p:txBody>
        </p:sp>
        <p:sp>
          <p:nvSpPr>
            <p:cNvPr id="302127" name="Text Box 47"/>
            <p:cNvSpPr txBox="1">
              <a:spLocks noChangeArrowheads="1"/>
            </p:cNvSpPr>
            <p:nvPr/>
          </p:nvSpPr>
          <p:spPr bwMode="auto">
            <a:xfrm>
              <a:off x="4790" y="2322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6</a:t>
              </a:r>
              <a:endParaRPr 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302128" name="AutoShape 48"/>
            <p:cNvCxnSpPr>
              <a:cxnSpLocks noChangeShapeType="1"/>
              <a:stCxn id="302116" idx="2"/>
              <a:endCxn id="302124" idx="7"/>
            </p:cNvCxnSpPr>
            <p:nvPr/>
          </p:nvCxnSpPr>
          <p:spPr bwMode="auto">
            <a:xfrm flipH="1">
              <a:off x="3325" y="2184"/>
              <a:ext cx="426" cy="200"/>
            </a:xfrm>
            <a:prstGeom prst="straightConnector1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2129" name="AutoShape 49"/>
            <p:cNvCxnSpPr>
              <a:cxnSpLocks noChangeShapeType="1"/>
              <a:endCxn id="302125" idx="1"/>
            </p:cNvCxnSpPr>
            <p:nvPr/>
          </p:nvCxnSpPr>
          <p:spPr bwMode="auto">
            <a:xfrm>
              <a:off x="3977" y="2111"/>
              <a:ext cx="618" cy="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2130" name="AutoShape 50"/>
            <p:cNvCxnSpPr>
              <a:cxnSpLocks noChangeShapeType="1"/>
              <a:stCxn id="302116" idx="4"/>
              <a:endCxn id="302125" idx="2"/>
            </p:cNvCxnSpPr>
            <p:nvPr/>
          </p:nvCxnSpPr>
          <p:spPr bwMode="auto">
            <a:xfrm rot="16200000" flipH="1">
              <a:off x="4116" y="2047"/>
              <a:ext cx="199" cy="677"/>
            </a:xfrm>
            <a:prstGeom prst="curvedConnector2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2131" name="Text Box 51"/>
            <p:cNvSpPr txBox="1">
              <a:spLocks noChangeArrowheads="1"/>
            </p:cNvSpPr>
            <p:nvPr/>
          </p:nvSpPr>
          <p:spPr bwMode="auto">
            <a:xfrm>
              <a:off x="2160" y="2534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X</a:t>
              </a:r>
              <a:endParaRPr lang="en-US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02132" name="Text Box 52"/>
            <p:cNvSpPr txBox="1">
              <a:spLocks noChangeArrowheads="1"/>
            </p:cNvSpPr>
            <p:nvPr/>
          </p:nvSpPr>
          <p:spPr bwMode="auto">
            <a:xfrm>
              <a:off x="3120" y="2534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X</a:t>
              </a:r>
              <a:endParaRPr lang="en-US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02133" name="Group 53"/>
          <p:cNvGrpSpPr>
            <a:grpSpLocks/>
          </p:cNvGrpSpPr>
          <p:nvPr/>
        </p:nvGrpSpPr>
        <p:grpSpPr bwMode="auto">
          <a:xfrm>
            <a:off x="647575" y="4419600"/>
            <a:ext cx="8316913" cy="2209800"/>
            <a:chOff x="240" y="2784"/>
            <a:chExt cx="5239" cy="1392"/>
          </a:xfrm>
        </p:grpSpPr>
        <p:sp>
          <p:nvSpPr>
            <p:cNvPr id="302134" name="Rectangle 54"/>
            <p:cNvSpPr>
              <a:spLocks noChangeArrowheads="1"/>
            </p:cNvSpPr>
            <p:nvPr/>
          </p:nvSpPr>
          <p:spPr bwMode="auto">
            <a:xfrm>
              <a:off x="240" y="2784"/>
              <a:ext cx="5232" cy="13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2135" name="Oval 55"/>
            <p:cNvSpPr>
              <a:spLocks noChangeArrowheads="1"/>
            </p:cNvSpPr>
            <p:nvPr/>
          </p:nvSpPr>
          <p:spPr bwMode="auto">
            <a:xfrm>
              <a:off x="2660" y="2832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302136" name="Oval 56"/>
            <p:cNvSpPr>
              <a:spLocks noChangeArrowheads="1"/>
            </p:cNvSpPr>
            <p:nvPr/>
          </p:nvSpPr>
          <p:spPr bwMode="auto">
            <a:xfrm>
              <a:off x="1563" y="3096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302137" name="Oval 57"/>
            <p:cNvSpPr>
              <a:spLocks noChangeArrowheads="1"/>
            </p:cNvSpPr>
            <p:nvPr/>
          </p:nvSpPr>
          <p:spPr bwMode="auto">
            <a:xfrm>
              <a:off x="3805" y="3096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302138" name="AutoShape 58"/>
            <p:cNvCxnSpPr>
              <a:cxnSpLocks noChangeShapeType="1"/>
              <a:stCxn id="302135" idx="2"/>
              <a:endCxn id="302136" idx="7"/>
            </p:cNvCxnSpPr>
            <p:nvPr/>
          </p:nvCxnSpPr>
          <p:spPr bwMode="auto">
            <a:xfrm flipH="1">
              <a:off x="1768" y="2928"/>
              <a:ext cx="886" cy="190"/>
            </a:xfrm>
            <a:prstGeom prst="straightConnector1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2139" name="AutoShape 59"/>
            <p:cNvCxnSpPr>
              <a:cxnSpLocks noChangeShapeType="1"/>
              <a:stCxn id="302135" idx="6"/>
              <a:endCxn id="302137" idx="1"/>
            </p:cNvCxnSpPr>
            <p:nvPr/>
          </p:nvCxnSpPr>
          <p:spPr bwMode="auto">
            <a:xfrm>
              <a:off x="2906" y="2928"/>
              <a:ext cx="934" cy="190"/>
            </a:xfrm>
            <a:prstGeom prst="straightConnector1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2140" name="Oval 60"/>
            <p:cNvSpPr>
              <a:spLocks noChangeArrowheads="1"/>
            </p:cNvSpPr>
            <p:nvPr/>
          </p:nvSpPr>
          <p:spPr bwMode="auto">
            <a:xfrm>
              <a:off x="768" y="3384"/>
              <a:ext cx="240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02141" name="Oval 61"/>
            <p:cNvSpPr>
              <a:spLocks noChangeArrowheads="1"/>
            </p:cNvSpPr>
            <p:nvPr/>
          </p:nvSpPr>
          <p:spPr bwMode="auto">
            <a:xfrm>
              <a:off x="2225" y="3384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302142" name="AutoShape 62"/>
            <p:cNvCxnSpPr>
              <a:cxnSpLocks noChangeShapeType="1"/>
              <a:stCxn id="302136" idx="2"/>
              <a:endCxn id="302140" idx="7"/>
            </p:cNvCxnSpPr>
            <p:nvPr/>
          </p:nvCxnSpPr>
          <p:spPr bwMode="auto">
            <a:xfrm flipH="1">
              <a:off x="973" y="3192"/>
              <a:ext cx="584" cy="211"/>
            </a:xfrm>
            <a:prstGeom prst="straightConnector1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2143" name="AutoShape 63"/>
            <p:cNvCxnSpPr>
              <a:cxnSpLocks noChangeShapeType="1"/>
              <a:stCxn id="302136" idx="6"/>
              <a:endCxn id="302141" idx="1"/>
            </p:cNvCxnSpPr>
            <p:nvPr/>
          </p:nvCxnSpPr>
          <p:spPr bwMode="auto">
            <a:xfrm>
              <a:off x="1809" y="3192"/>
              <a:ext cx="451" cy="21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2144" name="Text Box 64"/>
            <p:cNvSpPr txBox="1">
              <a:spLocks noChangeArrowheads="1"/>
            </p:cNvSpPr>
            <p:nvPr/>
          </p:nvSpPr>
          <p:spPr bwMode="auto">
            <a:xfrm>
              <a:off x="566" y="3317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7</a:t>
              </a:r>
              <a:endParaRPr 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02145" name="Oval 65"/>
            <p:cNvSpPr>
              <a:spLocks noChangeArrowheads="1"/>
            </p:cNvSpPr>
            <p:nvPr/>
          </p:nvSpPr>
          <p:spPr bwMode="auto">
            <a:xfrm>
              <a:off x="3143" y="3355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302146" name="Oval 66"/>
            <p:cNvSpPr>
              <a:spLocks noChangeArrowheads="1"/>
            </p:cNvSpPr>
            <p:nvPr/>
          </p:nvSpPr>
          <p:spPr bwMode="auto">
            <a:xfrm>
              <a:off x="4601" y="3379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cxnSp>
          <p:nvCxnSpPr>
            <p:cNvPr id="302147" name="AutoShape 67"/>
            <p:cNvCxnSpPr>
              <a:cxnSpLocks noChangeShapeType="1"/>
              <a:stCxn id="302137" idx="2"/>
              <a:endCxn id="302145" idx="7"/>
            </p:cNvCxnSpPr>
            <p:nvPr/>
          </p:nvCxnSpPr>
          <p:spPr bwMode="auto">
            <a:xfrm flipH="1">
              <a:off x="3348" y="3192"/>
              <a:ext cx="451" cy="1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2148" name="AutoShape 68"/>
            <p:cNvCxnSpPr>
              <a:cxnSpLocks noChangeShapeType="1"/>
              <a:stCxn id="302137" idx="6"/>
              <a:endCxn id="302146" idx="1"/>
            </p:cNvCxnSpPr>
            <p:nvPr/>
          </p:nvCxnSpPr>
          <p:spPr bwMode="auto">
            <a:xfrm>
              <a:off x="4051" y="3192"/>
              <a:ext cx="585" cy="209"/>
            </a:xfrm>
            <a:prstGeom prst="straightConnector1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2149" name="Oval 69"/>
            <p:cNvSpPr>
              <a:spLocks noChangeArrowheads="1"/>
            </p:cNvSpPr>
            <p:nvPr/>
          </p:nvSpPr>
          <p:spPr bwMode="auto">
            <a:xfrm>
              <a:off x="4265" y="3744"/>
              <a:ext cx="240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02150" name="Oval 70"/>
            <p:cNvSpPr>
              <a:spLocks noChangeArrowheads="1"/>
            </p:cNvSpPr>
            <p:nvPr/>
          </p:nvSpPr>
          <p:spPr bwMode="auto">
            <a:xfrm>
              <a:off x="4968" y="3744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F</a:t>
              </a:r>
            </a:p>
          </p:txBody>
        </p:sp>
        <p:cxnSp>
          <p:nvCxnSpPr>
            <p:cNvPr id="302151" name="AutoShape 71"/>
            <p:cNvCxnSpPr>
              <a:cxnSpLocks noChangeShapeType="1"/>
              <a:stCxn id="302146" idx="2"/>
              <a:endCxn id="302149" idx="0"/>
            </p:cNvCxnSpPr>
            <p:nvPr/>
          </p:nvCxnSpPr>
          <p:spPr bwMode="auto">
            <a:xfrm flipH="1">
              <a:off x="4385" y="3475"/>
              <a:ext cx="210" cy="2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2152" name="AutoShape 72"/>
            <p:cNvCxnSpPr>
              <a:cxnSpLocks noChangeShapeType="1"/>
              <a:stCxn id="302146" idx="6"/>
              <a:endCxn id="302150" idx="0"/>
            </p:cNvCxnSpPr>
            <p:nvPr/>
          </p:nvCxnSpPr>
          <p:spPr bwMode="auto">
            <a:xfrm>
              <a:off x="4847" y="3475"/>
              <a:ext cx="241" cy="2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2153" name="Text Box 73"/>
            <p:cNvSpPr txBox="1">
              <a:spLocks noChangeArrowheads="1"/>
            </p:cNvSpPr>
            <p:nvPr/>
          </p:nvSpPr>
          <p:spPr bwMode="auto">
            <a:xfrm>
              <a:off x="4025" y="369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11</a:t>
              </a:r>
            </a:p>
          </p:txBody>
        </p:sp>
        <p:sp>
          <p:nvSpPr>
            <p:cNvPr id="302154" name="Text Box 74"/>
            <p:cNvSpPr txBox="1">
              <a:spLocks noChangeArrowheads="1"/>
            </p:cNvSpPr>
            <p:nvPr/>
          </p:nvSpPr>
          <p:spPr bwMode="auto">
            <a:xfrm>
              <a:off x="5160" y="3677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</a:t>
              </a:r>
            </a:p>
          </p:txBody>
        </p:sp>
        <p:cxnSp>
          <p:nvCxnSpPr>
            <p:cNvPr id="302155" name="AutoShape 75"/>
            <p:cNvCxnSpPr>
              <a:cxnSpLocks noChangeShapeType="1"/>
              <a:stCxn id="302146" idx="2"/>
              <a:endCxn id="302140" idx="5"/>
            </p:cNvCxnSpPr>
            <p:nvPr/>
          </p:nvCxnSpPr>
          <p:spPr bwMode="auto">
            <a:xfrm rot="10800000" flipV="1">
              <a:off x="973" y="3475"/>
              <a:ext cx="3622" cy="82"/>
            </a:xfrm>
            <a:prstGeom prst="curvedConnector4">
              <a:avLst>
                <a:gd name="adj1" fmla="val 49421"/>
                <a:gd name="adj2" fmla="val 298782"/>
              </a:avLst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2156" name="Text Box 76"/>
            <p:cNvSpPr txBox="1">
              <a:spLocks noChangeArrowheads="1"/>
            </p:cNvSpPr>
            <p:nvPr/>
          </p:nvSpPr>
          <p:spPr bwMode="auto">
            <a:xfrm>
              <a:off x="4280" y="3926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X</a:t>
              </a:r>
              <a:endParaRPr lang="en-US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02157" name="Text Box 77"/>
            <p:cNvSpPr txBox="1">
              <a:spLocks noChangeArrowheads="1"/>
            </p:cNvSpPr>
            <p:nvPr/>
          </p:nvSpPr>
          <p:spPr bwMode="auto">
            <a:xfrm>
              <a:off x="2216" y="3542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X</a:t>
              </a:r>
              <a:endParaRPr lang="en-US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02158" name="Text Box 78"/>
            <p:cNvSpPr txBox="1">
              <a:spLocks noChangeArrowheads="1"/>
            </p:cNvSpPr>
            <p:nvPr/>
          </p:nvSpPr>
          <p:spPr bwMode="auto">
            <a:xfrm>
              <a:off x="3176" y="3542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X</a:t>
              </a:r>
              <a:endParaRPr lang="en-US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5598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ayt Numarası Yer Tutucusu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B677-7F0A-4E76-965F-98C6D012784D}" type="slidenum">
              <a:rPr lang="en-US"/>
              <a:pPr/>
              <a:t>32</a:t>
            </a:fld>
            <a:endParaRPr lang="en-US"/>
          </a:p>
        </p:txBody>
      </p:sp>
      <p:grpSp>
        <p:nvGrpSpPr>
          <p:cNvPr id="303108" name="Group 4"/>
          <p:cNvGrpSpPr>
            <a:grpSpLocks/>
          </p:cNvGrpSpPr>
          <p:nvPr/>
        </p:nvGrpSpPr>
        <p:grpSpPr bwMode="auto">
          <a:xfrm>
            <a:off x="667072" y="152400"/>
            <a:ext cx="8153400" cy="1828800"/>
            <a:chOff x="240" y="96"/>
            <a:chExt cx="5136" cy="1152"/>
          </a:xfrm>
        </p:grpSpPr>
        <p:sp>
          <p:nvSpPr>
            <p:cNvPr id="303109" name="Rectangle 5"/>
            <p:cNvSpPr>
              <a:spLocks noChangeArrowheads="1"/>
            </p:cNvSpPr>
            <p:nvPr/>
          </p:nvSpPr>
          <p:spPr bwMode="auto">
            <a:xfrm>
              <a:off x="240" y="96"/>
              <a:ext cx="5136" cy="11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3110" name="Oval 6"/>
            <p:cNvSpPr>
              <a:spLocks noChangeArrowheads="1"/>
            </p:cNvSpPr>
            <p:nvPr/>
          </p:nvSpPr>
          <p:spPr bwMode="auto">
            <a:xfrm>
              <a:off x="2526" y="144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303111" name="Oval 7"/>
            <p:cNvSpPr>
              <a:spLocks noChangeArrowheads="1"/>
            </p:cNvSpPr>
            <p:nvPr/>
          </p:nvSpPr>
          <p:spPr bwMode="auto">
            <a:xfrm>
              <a:off x="1450" y="336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303112" name="Oval 8"/>
            <p:cNvSpPr>
              <a:spLocks noChangeArrowheads="1"/>
            </p:cNvSpPr>
            <p:nvPr/>
          </p:nvSpPr>
          <p:spPr bwMode="auto">
            <a:xfrm>
              <a:off x="3671" y="336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303113" name="AutoShape 9"/>
            <p:cNvCxnSpPr>
              <a:cxnSpLocks noChangeShapeType="1"/>
              <a:stCxn id="303110" idx="2"/>
              <a:endCxn id="303111" idx="7"/>
            </p:cNvCxnSpPr>
            <p:nvPr/>
          </p:nvCxnSpPr>
          <p:spPr bwMode="auto">
            <a:xfrm flipH="1">
              <a:off x="1655" y="240"/>
              <a:ext cx="865" cy="118"/>
            </a:xfrm>
            <a:prstGeom prst="straightConnector1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3114" name="AutoShape 10"/>
            <p:cNvCxnSpPr>
              <a:cxnSpLocks noChangeShapeType="1"/>
              <a:stCxn id="303110" idx="6"/>
              <a:endCxn id="303112" idx="1"/>
            </p:cNvCxnSpPr>
            <p:nvPr/>
          </p:nvCxnSpPr>
          <p:spPr bwMode="auto">
            <a:xfrm>
              <a:off x="2772" y="240"/>
              <a:ext cx="934" cy="118"/>
            </a:xfrm>
            <a:prstGeom prst="straightConnector1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3115" name="Oval 11"/>
            <p:cNvSpPr>
              <a:spLocks noChangeArrowheads="1"/>
            </p:cNvSpPr>
            <p:nvPr/>
          </p:nvSpPr>
          <p:spPr bwMode="auto">
            <a:xfrm>
              <a:off x="741" y="528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303116" name="Oval 12"/>
            <p:cNvSpPr>
              <a:spLocks noChangeArrowheads="1"/>
            </p:cNvSpPr>
            <p:nvPr/>
          </p:nvSpPr>
          <p:spPr bwMode="auto">
            <a:xfrm>
              <a:off x="2112" y="504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303117" name="AutoShape 13"/>
            <p:cNvCxnSpPr>
              <a:cxnSpLocks noChangeShapeType="1"/>
              <a:stCxn id="303111" idx="2"/>
              <a:endCxn id="303115" idx="7"/>
            </p:cNvCxnSpPr>
            <p:nvPr/>
          </p:nvCxnSpPr>
          <p:spPr bwMode="auto">
            <a:xfrm flipH="1">
              <a:off x="946" y="432"/>
              <a:ext cx="498" cy="118"/>
            </a:xfrm>
            <a:prstGeom prst="straightConnector1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3118" name="AutoShape 14"/>
            <p:cNvCxnSpPr>
              <a:cxnSpLocks noChangeShapeType="1"/>
              <a:stCxn id="303111" idx="6"/>
              <a:endCxn id="303116" idx="1"/>
            </p:cNvCxnSpPr>
            <p:nvPr/>
          </p:nvCxnSpPr>
          <p:spPr bwMode="auto">
            <a:xfrm>
              <a:off x="1696" y="432"/>
              <a:ext cx="451" cy="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3119" name="Oval 15"/>
            <p:cNvSpPr>
              <a:spLocks noChangeArrowheads="1"/>
            </p:cNvSpPr>
            <p:nvPr/>
          </p:nvSpPr>
          <p:spPr bwMode="auto">
            <a:xfrm>
              <a:off x="3009" y="475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303120" name="Oval 16"/>
            <p:cNvSpPr>
              <a:spLocks noChangeArrowheads="1"/>
            </p:cNvSpPr>
            <p:nvPr/>
          </p:nvSpPr>
          <p:spPr bwMode="auto">
            <a:xfrm>
              <a:off x="4464" y="528"/>
              <a:ext cx="240" cy="192"/>
            </a:xfrm>
            <a:prstGeom prst="ellipse">
              <a:avLst/>
            </a:prstGeom>
            <a:solidFill>
              <a:srgbClr val="66FF66"/>
            </a:solidFill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66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E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Arial Narrow" pitchFamily="34" charset="0"/>
              </a:endParaRPr>
            </a:p>
          </p:txBody>
        </p:sp>
        <p:cxnSp>
          <p:nvCxnSpPr>
            <p:cNvPr id="303121" name="AutoShape 17"/>
            <p:cNvCxnSpPr>
              <a:cxnSpLocks noChangeShapeType="1"/>
              <a:stCxn id="303112" idx="2"/>
              <a:endCxn id="303119" idx="7"/>
            </p:cNvCxnSpPr>
            <p:nvPr/>
          </p:nvCxnSpPr>
          <p:spPr bwMode="auto">
            <a:xfrm flipH="1">
              <a:off x="3214" y="432"/>
              <a:ext cx="451" cy="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3122" name="AutoShape 18"/>
            <p:cNvCxnSpPr>
              <a:cxnSpLocks noChangeShapeType="1"/>
              <a:stCxn id="303112" idx="6"/>
              <a:endCxn id="303120" idx="1"/>
            </p:cNvCxnSpPr>
            <p:nvPr/>
          </p:nvCxnSpPr>
          <p:spPr bwMode="auto">
            <a:xfrm>
              <a:off x="3917" y="432"/>
              <a:ext cx="582" cy="115"/>
            </a:xfrm>
            <a:prstGeom prst="straightConnector1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3123" name="Oval 19"/>
            <p:cNvSpPr>
              <a:spLocks noChangeArrowheads="1"/>
            </p:cNvSpPr>
            <p:nvPr/>
          </p:nvSpPr>
          <p:spPr bwMode="auto">
            <a:xfrm>
              <a:off x="4128" y="720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303124" name="Oval 20"/>
            <p:cNvSpPr>
              <a:spLocks noChangeArrowheads="1"/>
            </p:cNvSpPr>
            <p:nvPr/>
          </p:nvSpPr>
          <p:spPr bwMode="auto">
            <a:xfrm>
              <a:off x="4831" y="739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F</a:t>
              </a:r>
            </a:p>
          </p:txBody>
        </p:sp>
        <p:cxnSp>
          <p:nvCxnSpPr>
            <p:cNvPr id="303125" name="AutoShape 21"/>
            <p:cNvCxnSpPr>
              <a:cxnSpLocks noChangeShapeType="1"/>
              <a:stCxn id="303120" idx="2"/>
              <a:endCxn id="303123" idx="0"/>
            </p:cNvCxnSpPr>
            <p:nvPr/>
          </p:nvCxnSpPr>
          <p:spPr bwMode="auto">
            <a:xfrm flipH="1">
              <a:off x="4248" y="624"/>
              <a:ext cx="207" cy="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3126" name="AutoShape 22"/>
            <p:cNvCxnSpPr>
              <a:cxnSpLocks noChangeShapeType="1"/>
              <a:stCxn id="303120" idx="6"/>
              <a:endCxn id="303124" idx="0"/>
            </p:cNvCxnSpPr>
            <p:nvPr/>
          </p:nvCxnSpPr>
          <p:spPr bwMode="auto">
            <a:xfrm>
              <a:off x="4713" y="624"/>
              <a:ext cx="238" cy="109"/>
            </a:xfrm>
            <a:prstGeom prst="straightConnector1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3127" name="Text Box 23"/>
            <p:cNvSpPr txBox="1">
              <a:spLocks noChangeArrowheads="1"/>
            </p:cNvSpPr>
            <p:nvPr/>
          </p:nvSpPr>
          <p:spPr bwMode="auto">
            <a:xfrm>
              <a:off x="5023" y="67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03128" name="Oval 24"/>
            <p:cNvSpPr>
              <a:spLocks noChangeArrowheads="1"/>
            </p:cNvSpPr>
            <p:nvPr/>
          </p:nvSpPr>
          <p:spPr bwMode="auto">
            <a:xfrm>
              <a:off x="384" y="811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C</a:t>
              </a:r>
            </a:p>
          </p:txBody>
        </p:sp>
        <p:sp>
          <p:nvSpPr>
            <p:cNvPr id="303129" name="Oval 25"/>
            <p:cNvSpPr>
              <a:spLocks noChangeArrowheads="1"/>
            </p:cNvSpPr>
            <p:nvPr/>
          </p:nvSpPr>
          <p:spPr bwMode="auto">
            <a:xfrm>
              <a:off x="1056" y="811"/>
              <a:ext cx="240" cy="19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66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cxnSp>
          <p:nvCxnSpPr>
            <p:cNvPr id="303130" name="AutoShape 26"/>
            <p:cNvCxnSpPr>
              <a:cxnSpLocks noChangeShapeType="1"/>
              <a:stCxn id="303115" idx="3"/>
              <a:endCxn id="303128" idx="7"/>
            </p:cNvCxnSpPr>
            <p:nvPr/>
          </p:nvCxnSpPr>
          <p:spPr bwMode="auto">
            <a:xfrm flipH="1">
              <a:off x="589" y="698"/>
              <a:ext cx="187" cy="13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3131" name="AutoShape 27"/>
            <p:cNvCxnSpPr>
              <a:cxnSpLocks noChangeShapeType="1"/>
              <a:stCxn id="303115" idx="5"/>
              <a:endCxn id="303129" idx="1"/>
            </p:cNvCxnSpPr>
            <p:nvPr/>
          </p:nvCxnSpPr>
          <p:spPr bwMode="auto">
            <a:xfrm>
              <a:off x="946" y="698"/>
              <a:ext cx="145" cy="132"/>
            </a:xfrm>
            <a:prstGeom prst="straightConnector1">
              <a:avLst/>
            </a:prstGeom>
            <a:noFill/>
            <a:ln w="28575">
              <a:solidFill>
                <a:srgbClr val="00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3132" name="Text Box 28"/>
            <p:cNvSpPr txBox="1">
              <a:spLocks noChangeArrowheads="1"/>
            </p:cNvSpPr>
            <p:nvPr/>
          </p:nvSpPr>
          <p:spPr bwMode="auto">
            <a:xfrm>
              <a:off x="566" y="74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11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03133" name="Text Box 29"/>
            <p:cNvSpPr txBox="1">
              <a:spLocks noChangeArrowheads="1"/>
            </p:cNvSpPr>
            <p:nvPr/>
          </p:nvSpPr>
          <p:spPr bwMode="auto">
            <a:xfrm>
              <a:off x="1238" y="763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12</a:t>
              </a:r>
            </a:p>
          </p:txBody>
        </p:sp>
        <p:cxnSp>
          <p:nvCxnSpPr>
            <p:cNvPr id="303134" name="AutoShape 30"/>
            <p:cNvCxnSpPr>
              <a:cxnSpLocks noChangeShapeType="1"/>
              <a:stCxn id="303115" idx="6"/>
              <a:endCxn id="303124" idx="4"/>
            </p:cNvCxnSpPr>
            <p:nvPr/>
          </p:nvCxnSpPr>
          <p:spPr bwMode="auto">
            <a:xfrm>
              <a:off x="987" y="624"/>
              <a:ext cx="3964" cy="313"/>
            </a:xfrm>
            <a:prstGeom prst="curvedConnector4">
              <a:avLst>
                <a:gd name="adj1" fmla="val 21847"/>
                <a:gd name="adj2" fmla="val 144088"/>
              </a:avLst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3135" name="Text Box 31"/>
            <p:cNvSpPr txBox="1">
              <a:spLocks noChangeArrowheads="1"/>
            </p:cNvSpPr>
            <p:nvPr/>
          </p:nvSpPr>
          <p:spPr bwMode="auto">
            <a:xfrm>
              <a:off x="2112" y="662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X</a:t>
              </a:r>
              <a:endParaRPr lang="en-US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03136" name="Text Box 32"/>
            <p:cNvSpPr txBox="1">
              <a:spLocks noChangeArrowheads="1"/>
            </p:cNvSpPr>
            <p:nvPr/>
          </p:nvSpPr>
          <p:spPr bwMode="auto">
            <a:xfrm>
              <a:off x="3032" y="624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X</a:t>
              </a:r>
              <a:endParaRPr lang="en-US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03137" name="Text Box 33"/>
            <p:cNvSpPr txBox="1">
              <a:spLocks noChangeArrowheads="1"/>
            </p:cNvSpPr>
            <p:nvPr/>
          </p:nvSpPr>
          <p:spPr bwMode="auto">
            <a:xfrm>
              <a:off x="4128" y="864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X</a:t>
              </a:r>
              <a:endParaRPr lang="en-US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03138" name="Text Box 34"/>
            <p:cNvSpPr txBox="1">
              <a:spLocks noChangeArrowheads="1"/>
            </p:cNvSpPr>
            <p:nvPr/>
          </p:nvSpPr>
          <p:spPr bwMode="auto">
            <a:xfrm>
              <a:off x="1064" y="99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X</a:t>
              </a:r>
            </a:p>
          </p:txBody>
        </p:sp>
      </p:grpSp>
      <p:grpSp>
        <p:nvGrpSpPr>
          <p:cNvPr id="303139" name="Group 35"/>
          <p:cNvGrpSpPr>
            <a:grpSpLocks/>
          </p:cNvGrpSpPr>
          <p:nvPr/>
        </p:nvGrpSpPr>
        <p:grpSpPr bwMode="auto">
          <a:xfrm>
            <a:off x="667072" y="2057400"/>
            <a:ext cx="8153400" cy="2362200"/>
            <a:chOff x="240" y="1296"/>
            <a:chExt cx="5136" cy="1488"/>
          </a:xfrm>
        </p:grpSpPr>
        <p:sp>
          <p:nvSpPr>
            <p:cNvPr id="303140" name="Rectangle 36"/>
            <p:cNvSpPr>
              <a:spLocks noChangeArrowheads="1"/>
            </p:cNvSpPr>
            <p:nvPr/>
          </p:nvSpPr>
          <p:spPr bwMode="auto">
            <a:xfrm>
              <a:off x="240" y="1296"/>
              <a:ext cx="5136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3141" name="Oval 37"/>
            <p:cNvSpPr>
              <a:spLocks noChangeArrowheads="1"/>
            </p:cNvSpPr>
            <p:nvPr/>
          </p:nvSpPr>
          <p:spPr bwMode="auto">
            <a:xfrm>
              <a:off x="2550" y="1632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303142" name="Oval 38"/>
            <p:cNvSpPr>
              <a:spLocks noChangeArrowheads="1"/>
            </p:cNvSpPr>
            <p:nvPr/>
          </p:nvSpPr>
          <p:spPr bwMode="auto">
            <a:xfrm>
              <a:off x="1474" y="1824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303143" name="Oval 39"/>
            <p:cNvSpPr>
              <a:spLocks noChangeArrowheads="1"/>
            </p:cNvSpPr>
            <p:nvPr/>
          </p:nvSpPr>
          <p:spPr bwMode="auto">
            <a:xfrm>
              <a:off x="3695" y="1824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303144" name="AutoShape 40"/>
            <p:cNvCxnSpPr>
              <a:cxnSpLocks noChangeShapeType="1"/>
              <a:stCxn id="303141" idx="2"/>
              <a:endCxn id="303142" idx="7"/>
            </p:cNvCxnSpPr>
            <p:nvPr/>
          </p:nvCxnSpPr>
          <p:spPr bwMode="auto">
            <a:xfrm flipH="1">
              <a:off x="1679" y="1728"/>
              <a:ext cx="865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3145" name="AutoShape 41"/>
            <p:cNvCxnSpPr>
              <a:cxnSpLocks noChangeShapeType="1"/>
              <a:stCxn id="303141" idx="6"/>
              <a:endCxn id="303143" idx="1"/>
            </p:cNvCxnSpPr>
            <p:nvPr/>
          </p:nvCxnSpPr>
          <p:spPr bwMode="auto">
            <a:xfrm>
              <a:off x="2796" y="1728"/>
              <a:ext cx="934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3146" name="Oval 42"/>
            <p:cNvSpPr>
              <a:spLocks noChangeArrowheads="1"/>
            </p:cNvSpPr>
            <p:nvPr/>
          </p:nvSpPr>
          <p:spPr bwMode="auto">
            <a:xfrm>
              <a:off x="765" y="2016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303147" name="Oval 43"/>
            <p:cNvSpPr>
              <a:spLocks noChangeArrowheads="1"/>
            </p:cNvSpPr>
            <p:nvPr/>
          </p:nvSpPr>
          <p:spPr bwMode="auto">
            <a:xfrm>
              <a:off x="2136" y="1992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303148" name="AutoShape 44"/>
            <p:cNvCxnSpPr>
              <a:cxnSpLocks noChangeShapeType="1"/>
              <a:stCxn id="303142" idx="2"/>
              <a:endCxn id="303146" idx="7"/>
            </p:cNvCxnSpPr>
            <p:nvPr/>
          </p:nvCxnSpPr>
          <p:spPr bwMode="auto">
            <a:xfrm flipH="1">
              <a:off x="970" y="1920"/>
              <a:ext cx="498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3149" name="AutoShape 45"/>
            <p:cNvCxnSpPr>
              <a:cxnSpLocks noChangeShapeType="1"/>
              <a:stCxn id="303142" idx="6"/>
              <a:endCxn id="303147" idx="1"/>
            </p:cNvCxnSpPr>
            <p:nvPr/>
          </p:nvCxnSpPr>
          <p:spPr bwMode="auto">
            <a:xfrm>
              <a:off x="1720" y="1920"/>
              <a:ext cx="451" cy="9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3150" name="Oval 46"/>
            <p:cNvSpPr>
              <a:spLocks noChangeArrowheads="1"/>
            </p:cNvSpPr>
            <p:nvPr/>
          </p:nvSpPr>
          <p:spPr bwMode="auto">
            <a:xfrm>
              <a:off x="3040" y="1963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303151" name="Oval 47"/>
            <p:cNvSpPr>
              <a:spLocks noChangeArrowheads="1"/>
            </p:cNvSpPr>
            <p:nvPr/>
          </p:nvSpPr>
          <p:spPr bwMode="auto">
            <a:xfrm>
              <a:off x="4488" y="2016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cxnSp>
          <p:nvCxnSpPr>
            <p:cNvPr id="303152" name="AutoShape 48"/>
            <p:cNvCxnSpPr>
              <a:cxnSpLocks noChangeShapeType="1"/>
              <a:stCxn id="303143" idx="2"/>
              <a:endCxn id="303150" idx="7"/>
            </p:cNvCxnSpPr>
            <p:nvPr/>
          </p:nvCxnSpPr>
          <p:spPr bwMode="auto">
            <a:xfrm flipH="1">
              <a:off x="3245" y="1920"/>
              <a:ext cx="444" cy="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3153" name="AutoShape 49"/>
            <p:cNvCxnSpPr>
              <a:cxnSpLocks noChangeShapeType="1"/>
              <a:stCxn id="303143" idx="6"/>
              <a:endCxn id="303151" idx="1"/>
            </p:cNvCxnSpPr>
            <p:nvPr/>
          </p:nvCxnSpPr>
          <p:spPr bwMode="auto">
            <a:xfrm>
              <a:off x="3941" y="1920"/>
              <a:ext cx="582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3154" name="Oval 50"/>
            <p:cNvSpPr>
              <a:spLocks noChangeArrowheads="1"/>
            </p:cNvSpPr>
            <p:nvPr/>
          </p:nvSpPr>
          <p:spPr bwMode="auto">
            <a:xfrm>
              <a:off x="4152" y="2208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303155" name="Oval 51"/>
            <p:cNvSpPr>
              <a:spLocks noChangeArrowheads="1"/>
            </p:cNvSpPr>
            <p:nvPr/>
          </p:nvSpPr>
          <p:spPr bwMode="auto">
            <a:xfrm>
              <a:off x="4855" y="2227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F</a:t>
              </a:r>
            </a:p>
          </p:txBody>
        </p:sp>
        <p:cxnSp>
          <p:nvCxnSpPr>
            <p:cNvPr id="303156" name="AutoShape 52"/>
            <p:cNvCxnSpPr>
              <a:cxnSpLocks noChangeShapeType="1"/>
              <a:stCxn id="303151" idx="2"/>
              <a:endCxn id="303154" idx="0"/>
            </p:cNvCxnSpPr>
            <p:nvPr/>
          </p:nvCxnSpPr>
          <p:spPr bwMode="auto">
            <a:xfrm flipH="1">
              <a:off x="4272" y="2112"/>
              <a:ext cx="210" cy="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3157" name="AutoShape 53"/>
            <p:cNvCxnSpPr>
              <a:cxnSpLocks noChangeShapeType="1"/>
              <a:stCxn id="303151" idx="6"/>
              <a:endCxn id="303155" idx="0"/>
            </p:cNvCxnSpPr>
            <p:nvPr/>
          </p:nvCxnSpPr>
          <p:spPr bwMode="auto">
            <a:xfrm>
              <a:off x="4734" y="2112"/>
              <a:ext cx="241" cy="10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3158" name="Oval 54"/>
            <p:cNvSpPr>
              <a:spLocks noChangeArrowheads="1"/>
            </p:cNvSpPr>
            <p:nvPr/>
          </p:nvSpPr>
          <p:spPr bwMode="auto">
            <a:xfrm>
              <a:off x="408" y="2301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C</a:t>
              </a:r>
            </a:p>
          </p:txBody>
        </p:sp>
        <p:sp>
          <p:nvSpPr>
            <p:cNvPr id="303159" name="Oval 55"/>
            <p:cNvSpPr>
              <a:spLocks noChangeArrowheads="1"/>
            </p:cNvSpPr>
            <p:nvPr/>
          </p:nvSpPr>
          <p:spPr bwMode="auto">
            <a:xfrm>
              <a:off x="1080" y="2301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cxnSp>
          <p:nvCxnSpPr>
            <p:cNvPr id="303160" name="AutoShape 56"/>
            <p:cNvCxnSpPr>
              <a:cxnSpLocks noChangeShapeType="1"/>
              <a:stCxn id="303146" idx="3"/>
              <a:endCxn id="303158" idx="7"/>
            </p:cNvCxnSpPr>
            <p:nvPr/>
          </p:nvCxnSpPr>
          <p:spPr bwMode="auto">
            <a:xfrm flipH="1">
              <a:off x="613" y="2186"/>
              <a:ext cx="187" cy="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3161" name="AutoShape 57"/>
            <p:cNvCxnSpPr>
              <a:cxnSpLocks noChangeShapeType="1"/>
              <a:stCxn id="303146" idx="5"/>
              <a:endCxn id="303159" idx="1"/>
            </p:cNvCxnSpPr>
            <p:nvPr/>
          </p:nvCxnSpPr>
          <p:spPr bwMode="auto">
            <a:xfrm>
              <a:off x="970" y="2186"/>
              <a:ext cx="145" cy="13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3162" name="Text Box 58"/>
            <p:cNvSpPr txBox="1">
              <a:spLocks noChangeArrowheads="1"/>
            </p:cNvSpPr>
            <p:nvPr/>
          </p:nvSpPr>
          <p:spPr bwMode="auto">
            <a:xfrm>
              <a:off x="590" y="22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11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</a:endParaRPr>
            </a:p>
          </p:txBody>
        </p:sp>
        <p:sp>
          <p:nvSpPr>
            <p:cNvPr id="303163" name="Oval 59"/>
            <p:cNvSpPr>
              <a:spLocks noChangeArrowheads="1"/>
            </p:cNvSpPr>
            <p:nvPr/>
          </p:nvSpPr>
          <p:spPr bwMode="auto">
            <a:xfrm>
              <a:off x="4848" y="2544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G</a:t>
              </a:r>
            </a:p>
          </p:txBody>
        </p:sp>
        <p:cxnSp>
          <p:nvCxnSpPr>
            <p:cNvPr id="303164" name="AutoShape 60"/>
            <p:cNvCxnSpPr>
              <a:cxnSpLocks noChangeShapeType="1"/>
              <a:stCxn id="303155" idx="4"/>
              <a:endCxn id="303163" idx="0"/>
            </p:cNvCxnSpPr>
            <p:nvPr/>
          </p:nvCxnSpPr>
          <p:spPr bwMode="auto">
            <a:xfrm flipH="1">
              <a:off x="4968" y="2425"/>
              <a:ext cx="7" cy="11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3165" name="Text Box 61"/>
            <p:cNvSpPr txBox="1">
              <a:spLocks noChangeArrowheads="1"/>
            </p:cNvSpPr>
            <p:nvPr/>
          </p:nvSpPr>
          <p:spPr bwMode="auto">
            <a:xfrm>
              <a:off x="5030" y="2477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</a:t>
              </a:r>
            </a:p>
          </p:txBody>
        </p:sp>
        <p:cxnSp>
          <p:nvCxnSpPr>
            <p:cNvPr id="303166" name="AutoShape 62"/>
            <p:cNvCxnSpPr>
              <a:cxnSpLocks noChangeShapeType="1"/>
              <a:stCxn id="303155" idx="3"/>
              <a:endCxn id="303158" idx="0"/>
            </p:cNvCxnSpPr>
            <p:nvPr/>
          </p:nvCxnSpPr>
          <p:spPr bwMode="auto">
            <a:xfrm rot="16200000" flipV="1">
              <a:off x="2658" y="165"/>
              <a:ext cx="102" cy="4362"/>
            </a:xfrm>
            <a:prstGeom prst="curvedConnector5">
              <a:avLst>
                <a:gd name="adj1" fmla="val -162745"/>
                <a:gd name="adj2" fmla="val 49014"/>
                <a:gd name="adj3" fmla="val 235296"/>
              </a:avLst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3167" name="Text Box 63"/>
            <p:cNvSpPr txBox="1">
              <a:spLocks noChangeArrowheads="1"/>
            </p:cNvSpPr>
            <p:nvPr/>
          </p:nvSpPr>
          <p:spPr bwMode="auto">
            <a:xfrm>
              <a:off x="2160" y="2160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X</a:t>
              </a:r>
              <a:endParaRPr lang="en-US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03168" name="Text Box 64"/>
            <p:cNvSpPr txBox="1">
              <a:spLocks noChangeArrowheads="1"/>
            </p:cNvSpPr>
            <p:nvPr/>
          </p:nvSpPr>
          <p:spPr bwMode="auto">
            <a:xfrm>
              <a:off x="3072" y="2112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X</a:t>
              </a:r>
            </a:p>
          </p:txBody>
        </p:sp>
        <p:sp>
          <p:nvSpPr>
            <p:cNvPr id="303169" name="Text Box 65"/>
            <p:cNvSpPr txBox="1">
              <a:spLocks noChangeArrowheads="1"/>
            </p:cNvSpPr>
            <p:nvPr/>
          </p:nvSpPr>
          <p:spPr bwMode="auto">
            <a:xfrm>
              <a:off x="4176" y="2352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X</a:t>
              </a:r>
            </a:p>
          </p:txBody>
        </p:sp>
        <p:sp>
          <p:nvSpPr>
            <p:cNvPr id="303170" name="Text Box 66"/>
            <p:cNvSpPr txBox="1">
              <a:spLocks noChangeArrowheads="1"/>
            </p:cNvSpPr>
            <p:nvPr/>
          </p:nvSpPr>
          <p:spPr bwMode="auto">
            <a:xfrm>
              <a:off x="1104" y="2486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X</a:t>
              </a:r>
            </a:p>
          </p:txBody>
        </p:sp>
        <p:sp>
          <p:nvSpPr>
            <p:cNvPr id="303171" name="Line 67"/>
            <p:cNvSpPr>
              <a:spLocks noChangeShapeType="1"/>
            </p:cNvSpPr>
            <p:nvPr/>
          </p:nvSpPr>
          <p:spPr bwMode="auto">
            <a:xfrm>
              <a:off x="336" y="2544"/>
              <a:ext cx="336" cy="0"/>
            </a:xfrm>
            <a:prstGeom prst="line">
              <a:avLst/>
            </a:prstGeom>
            <a:noFill/>
            <a:ln w="571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cxnSp>
          <p:nvCxnSpPr>
            <p:cNvPr id="303172" name="AutoShape 68"/>
            <p:cNvCxnSpPr>
              <a:cxnSpLocks noChangeShapeType="1"/>
              <a:stCxn id="303158" idx="4"/>
              <a:endCxn id="303163" idx="2"/>
            </p:cNvCxnSpPr>
            <p:nvPr/>
          </p:nvCxnSpPr>
          <p:spPr bwMode="auto">
            <a:xfrm rot="16200000" flipH="1">
              <a:off x="2614" y="413"/>
              <a:ext cx="141" cy="4314"/>
            </a:xfrm>
            <a:prstGeom prst="curvedConnector2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2" name="Rectangle 3"/>
          <p:cNvSpPr txBox="1">
            <a:spLocks noChangeArrowheads="1"/>
          </p:cNvSpPr>
          <p:nvPr/>
        </p:nvSpPr>
        <p:spPr>
          <a:xfrm>
            <a:off x="762000" y="4653136"/>
            <a:ext cx="8077200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tr-T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tr-T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tr-T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tr-T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/>
              <a:t>Genişletilen düğüm sayısı </a:t>
            </a:r>
            <a:r>
              <a:rPr lang="tr-TR" sz="2400" b="1" dirty="0" smtClean="0"/>
              <a:t>büyük ölçüde </a:t>
            </a:r>
            <a:r>
              <a:rPr lang="tr-TR" sz="2400" dirty="0" smtClean="0"/>
              <a:t>azaldı:</a:t>
            </a:r>
          </a:p>
          <a:p>
            <a:pPr lvl="1"/>
            <a:r>
              <a:rPr lang="tr-TR" sz="2000" dirty="0" smtClean="0"/>
              <a:t>5 genişletme daha az</a:t>
            </a:r>
          </a:p>
          <a:p>
            <a:pPr marL="0" indent="0">
              <a:buNone/>
            </a:pPr>
            <a:r>
              <a:rPr lang="tr-TR" sz="2400" dirty="0" smtClean="0"/>
              <a:t>=&gt; Bellek gereksinimi azalır</a:t>
            </a:r>
          </a:p>
        </p:txBody>
      </p:sp>
    </p:spTree>
    <p:extLst>
      <p:ext uri="{BB962C8B-B14F-4D97-AF65-F5344CB8AC3E}">
        <p14:creationId xmlns:p14="http://schemas.microsoft.com/office/powerpoint/2010/main" val="28270605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ayt Numarası Yer Tutucusu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0A5A1-6358-4DC4-A194-99960CFCD04B}" type="slidenum">
              <a:rPr lang="en-US"/>
              <a:pPr/>
              <a:t>33</a:t>
            </a:fld>
            <a:endParaRPr lang="en-US"/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28600"/>
            <a:ext cx="8153400" cy="304800"/>
          </a:xfrm>
        </p:spPr>
        <p:txBody>
          <a:bodyPr>
            <a:normAutofit fontScale="90000"/>
          </a:bodyPr>
          <a:lstStyle/>
          <a:p>
            <a:r>
              <a:rPr lang="tr-TR"/>
              <a:t>Yol silmeli A*</a:t>
            </a:r>
          </a:p>
        </p:txBody>
      </p:sp>
      <p:grpSp>
        <p:nvGrpSpPr>
          <p:cNvPr id="304132" name="Group 4"/>
          <p:cNvGrpSpPr>
            <a:grpSpLocks/>
          </p:cNvGrpSpPr>
          <p:nvPr/>
        </p:nvGrpSpPr>
        <p:grpSpPr bwMode="auto">
          <a:xfrm>
            <a:off x="658688" y="620688"/>
            <a:ext cx="8305800" cy="914400"/>
            <a:chOff x="240" y="384"/>
            <a:chExt cx="5232" cy="576"/>
          </a:xfrm>
        </p:grpSpPr>
        <p:sp>
          <p:nvSpPr>
            <p:cNvPr id="304133" name="Rectangle 5"/>
            <p:cNvSpPr>
              <a:spLocks noChangeArrowheads="1"/>
            </p:cNvSpPr>
            <p:nvPr/>
          </p:nvSpPr>
          <p:spPr bwMode="auto">
            <a:xfrm>
              <a:off x="240" y="384"/>
              <a:ext cx="5232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4134" name="Oval 6"/>
            <p:cNvSpPr>
              <a:spLocks noChangeArrowheads="1"/>
            </p:cNvSpPr>
            <p:nvPr/>
          </p:nvSpPr>
          <p:spPr bwMode="auto">
            <a:xfrm>
              <a:off x="2544" y="432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04135" name="Oval 7"/>
            <p:cNvSpPr>
              <a:spLocks noChangeArrowheads="1"/>
            </p:cNvSpPr>
            <p:nvPr/>
          </p:nvSpPr>
          <p:spPr bwMode="auto">
            <a:xfrm>
              <a:off x="1488" y="696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304136" name="Oval 8"/>
            <p:cNvSpPr>
              <a:spLocks noChangeArrowheads="1"/>
            </p:cNvSpPr>
            <p:nvPr/>
          </p:nvSpPr>
          <p:spPr bwMode="auto">
            <a:xfrm>
              <a:off x="3648" y="696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304137" name="AutoShape 9"/>
            <p:cNvCxnSpPr>
              <a:cxnSpLocks noChangeShapeType="1"/>
              <a:stCxn id="304134" idx="2"/>
              <a:endCxn id="304135" idx="7"/>
            </p:cNvCxnSpPr>
            <p:nvPr/>
          </p:nvCxnSpPr>
          <p:spPr bwMode="auto">
            <a:xfrm flipH="1">
              <a:off x="1693" y="528"/>
              <a:ext cx="845" cy="1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138" name="AutoShape 10"/>
            <p:cNvCxnSpPr>
              <a:cxnSpLocks noChangeShapeType="1"/>
              <a:stCxn id="304134" idx="6"/>
              <a:endCxn id="304136" idx="1"/>
            </p:cNvCxnSpPr>
            <p:nvPr/>
          </p:nvCxnSpPr>
          <p:spPr bwMode="auto">
            <a:xfrm>
              <a:off x="2790" y="528"/>
              <a:ext cx="893" cy="1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139" name="AutoShape 11"/>
            <p:cNvCxnSpPr>
              <a:cxnSpLocks noChangeShapeType="1"/>
              <a:stCxn id="304134" idx="4"/>
              <a:endCxn id="304136" idx="2"/>
            </p:cNvCxnSpPr>
            <p:nvPr/>
          </p:nvCxnSpPr>
          <p:spPr bwMode="auto">
            <a:xfrm rot="16200000" flipH="1">
              <a:off x="3072" y="222"/>
              <a:ext cx="162" cy="978"/>
            </a:xfrm>
            <a:prstGeom prst="curvedConnector2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140" name="Text Box 12"/>
            <p:cNvSpPr txBox="1">
              <a:spLocks noChangeArrowheads="1"/>
            </p:cNvSpPr>
            <p:nvPr/>
          </p:nvSpPr>
          <p:spPr bwMode="auto">
            <a:xfrm>
              <a:off x="355" y="672"/>
              <a:ext cx="11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 + 10.4 = 13.4</a:t>
              </a:r>
              <a:endParaRPr 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04141" name="Text Box 13"/>
            <p:cNvSpPr txBox="1">
              <a:spLocks noChangeArrowheads="1"/>
            </p:cNvSpPr>
            <p:nvPr/>
          </p:nvSpPr>
          <p:spPr bwMode="auto">
            <a:xfrm>
              <a:off x="3840" y="672"/>
              <a:ext cx="11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4 + 8.9 = 12.9</a:t>
              </a:r>
            </a:p>
          </p:txBody>
        </p:sp>
        <p:sp>
          <p:nvSpPr>
            <p:cNvPr id="304142" name="Text Box 14"/>
            <p:cNvSpPr txBox="1">
              <a:spLocks noChangeArrowheads="1"/>
            </p:cNvSpPr>
            <p:nvPr/>
          </p:nvSpPr>
          <p:spPr bwMode="auto">
            <a:xfrm>
              <a:off x="2572" y="403"/>
              <a:ext cx="21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S</a:t>
              </a:r>
              <a:endParaRPr lang="en-US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04143" name="Group 15"/>
          <p:cNvGrpSpPr>
            <a:grpSpLocks/>
          </p:cNvGrpSpPr>
          <p:nvPr/>
        </p:nvGrpSpPr>
        <p:grpSpPr bwMode="auto">
          <a:xfrm>
            <a:off x="658688" y="1611288"/>
            <a:ext cx="8305800" cy="1563688"/>
            <a:chOff x="240" y="1008"/>
            <a:chExt cx="5232" cy="985"/>
          </a:xfrm>
        </p:grpSpPr>
        <p:sp>
          <p:nvSpPr>
            <p:cNvPr id="304144" name="Rectangle 16"/>
            <p:cNvSpPr>
              <a:spLocks noChangeArrowheads="1"/>
            </p:cNvSpPr>
            <p:nvPr/>
          </p:nvSpPr>
          <p:spPr bwMode="auto">
            <a:xfrm>
              <a:off x="240" y="1008"/>
              <a:ext cx="5232" cy="9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04145" name="Oval 17"/>
            <p:cNvSpPr>
              <a:spLocks noChangeArrowheads="1"/>
            </p:cNvSpPr>
            <p:nvPr/>
          </p:nvSpPr>
          <p:spPr bwMode="auto">
            <a:xfrm>
              <a:off x="1460" y="1056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304146" name="Oval 18"/>
            <p:cNvSpPr>
              <a:spLocks noChangeArrowheads="1"/>
            </p:cNvSpPr>
            <p:nvPr/>
          </p:nvSpPr>
          <p:spPr bwMode="auto">
            <a:xfrm>
              <a:off x="362" y="1320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304147" name="Oval 19"/>
            <p:cNvSpPr>
              <a:spLocks noChangeArrowheads="1"/>
            </p:cNvSpPr>
            <p:nvPr/>
          </p:nvSpPr>
          <p:spPr bwMode="auto">
            <a:xfrm>
              <a:off x="2605" y="1320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304148" name="AutoShape 20"/>
            <p:cNvCxnSpPr>
              <a:cxnSpLocks noChangeShapeType="1"/>
              <a:stCxn id="304145" idx="2"/>
              <a:endCxn id="304146" idx="7"/>
            </p:cNvCxnSpPr>
            <p:nvPr/>
          </p:nvCxnSpPr>
          <p:spPr bwMode="auto">
            <a:xfrm flipH="1">
              <a:off x="567" y="1152"/>
              <a:ext cx="887" cy="1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149" name="AutoShape 21"/>
            <p:cNvCxnSpPr>
              <a:cxnSpLocks noChangeShapeType="1"/>
              <a:stCxn id="304145" idx="6"/>
              <a:endCxn id="304147" idx="1"/>
            </p:cNvCxnSpPr>
            <p:nvPr/>
          </p:nvCxnSpPr>
          <p:spPr bwMode="auto">
            <a:xfrm>
              <a:off x="1706" y="1152"/>
              <a:ext cx="934" cy="1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150" name="Oval 22"/>
            <p:cNvSpPr>
              <a:spLocks noChangeArrowheads="1"/>
            </p:cNvSpPr>
            <p:nvPr/>
          </p:nvSpPr>
          <p:spPr bwMode="auto">
            <a:xfrm>
              <a:off x="1968" y="1597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304151" name="Oval 23"/>
            <p:cNvSpPr>
              <a:spLocks noChangeArrowheads="1"/>
            </p:cNvSpPr>
            <p:nvPr/>
          </p:nvSpPr>
          <p:spPr bwMode="auto">
            <a:xfrm>
              <a:off x="3408" y="1621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cxnSp>
          <p:nvCxnSpPr>
            <p:cNvPr id="304152" name="AutoShape 24"/>
            <p:cNvCxnSpPr>
              <a:cxnSpLocks noChangeShapeType="1"/>
              <a:stCxn id="304147" idx="2"/>
              <a:endCxn id="304150" idx="7"/>
            </p:cNvCxnSpPr>
            <p:nvPr/>
          </p:nvCxnSpPr>
          <p:spPr bwMode="auto">
            <a:xfrm flipH="1">
              <a:off x="2173" y="1416"/>
              <a:ext cx="426" cy="20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153" name="AutoShape 25"/>
            <p:cNvCxnSpPr>
              <a:cxnSpLocks noChangeShapeType="1"/>
              <a:endCxn id="304151" idx="1"/>
            </p:cNvCxnSpPr>
            <p:nvPr/>
          </p:nvCxnSpPr>
          <p:spPr bwMode="auto">
            <a:xfrm>
              <a:off x="2825" y="1343"/>
              <a:ext cx="618" cy="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154" name="AutoShape 26"/>
            <p:cNvCxnSpPr>
              <a:cxnSpLocks noChangeShapeType="1"/>
              <a:stCxn id="304147" idx="4"/>
              <a:endCxn id="304151" idx="2"/>
            </p:cNvCxnSpPr>
            <p:nvPr/>
          </p:nvCxnSpPr>
          <p:spPr bwMode="auto">
            <a:xfrm rot="16200000" flipH="1">
              <a:off x="2964" y="1279"/>
              <a:ext cx="199" cy="677"/>
            </a:xfrm>
            <a:prstGeom prst="curvedConnector2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155" name="Text Box 27"/>
            <p:cNvSpPr txBox="1">
              <a:spLocks noChangeArrowheads="1"/>
            </p:cNvSpPr>
            <p:nvPr/>
          </p:nvSpPr>
          <p:spPr bwMode="auto">
            <a:xfrm>
              <a:off x="536" y="1296"/>
              <a:ext cx="4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13.4</a:t>
              </a:r>
            </a:p>
          </p:txBody>
        </p:sp>
        <p:sp>
          <p:nvSpPr>
            <p:cNvPr id="304156" name="Text Box 28"/>
            <p:cNvSpPr txBox="1">
              <a:spLocks noChangeArrowheads="1"/>
            </p:cNvSpPr>
            <p:nvPr/>
          </p:nvSpPr>
          <p:spPr bwMode="auto">
            <a:xfrm>
              <a:off x="816" y="1584"/>
              <a:ext cx="11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9 + 10.4 = 19.4</a:t>
              </a:r>
            </a:p>
          </p:txBody>
        </p:sp>
        <p:sp>
          <p:nvSpPr>
            <p:cNvPr id="304157" name="Text Box 29"/>
            <p:cNvSpPr txBox="1">
              <a:spLocks noChangeArrowheads="1"/>
            </p:cNvSpPr>
            <p:nvPr/>
          </p:nvSpPr>
          <p:spPr bwMode="auto">
            <a:xfrm>
              <a:off x="3638" y="1595"/>
              <a:ext cx="11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6 + 6.9 = 12.9</a:t>
              </a:r>
            </a:p>
          </p:txBody>
        </p:sp>
        <p:sp>
          <p:nvSpPr>
            <p:cNvPr id="304158" name="Text Box 30"/>
            <p:cNvSpPr txBox="1">
              <a:spLocks noChangeArrowheads="1"/>
            </p:cNvSpPr>
            <p:nvPr/>
          </p:nvSpPr>
          <p:spPr bwMode="auto">
            <a:xfrm>
              <a:off x="1968" y="1724"/>
              <a:ext cx="24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X</a:t>
              </a:r>
              <a:endParaRPr lang="en-US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04159" name="Group 31"/>
          <p:cNvGrpSpPr>
            <a:grpSpLocks/>
          </p:cNvGrpSpPr>
          <p:nvPr/>
        </p:nvGrpSpPr>
        <p:grpSpPr bwMode="auto">
          <a:xfrm>
            <a:off x="658688" y="3211488"/>
            <a:ext cx="8305800" cy="1524000"/>
            <a:chOff x="240" y="2016"/>
            <a:chExt cx="5232" cy="960"/>
          </a:xfrm>
        </p:grpSpPr>
        <p:sp>
          <p:nvSpPr>
            <p:cNvPr id="304160" name="Rectangle 32"/>
            <p:cNvSpPr>
              <a:spLocks noChangeArrowheads="1"/>
            </p:cNvSpPr>
            <p:nvPr/>
          </p:nvSpPr>
          <p:spPr bwMode="auto">
            <a:xfrm>
              <a:off x="240" y="2016"/>
              <a:ext cx="5232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04161" name="Oval 33"/>
            <p:cNvSpPr>
              <a:spLocks noChangeArrowheads="1"/>
            </p:cNvSpPr>
            <p:nvPr/>
          </p:nvSpPr>
          <p:spPr bwMode="auto">
            <a:xfrm>
              <a:off x="1422" y="2064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304162" name="Oval 34"/>
            <p:cNvSpPr>
              <a:spLocks noChangeArrowheads="1"/>
            </p:cNvSpPr>
            <p:nvPr/>
          </p:nvSpPr>
          <p:spPr bwMode="auto">
            <a:xfrm>
              <a:off x="346" y="2256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304163" name="Oval 35"/>
            <p:cNvSpPr>
              <a:spLocks noChangeArrowheads="1"/>
            </p:cNvSpPr>
            <p:nvPr/>
          </p:nvSpPr>
          <p:spPr bwMode="auto">
            <a:xfrm>
              <a:off x="2567" y="2256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304164" name="AutoShape 36"/>
            <p:cNvCxnSpPr>
              <a:cxnSpLocks noChangeShapeType="1"/>
              <a:stCxn id="304161" idx="2"/>
              <a:endCxn id="304162" idx="7"/>
            </p:cNvCxnSpPr>
            <p:nvPr/>
          </p:nvCxnSpPr>
          <p:spPr bwMode="auto">
            <a:xfrm flipH="1">
              <a:off x="551" y="2160"/>
              <a:ext cx="865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165" name="AutoShape 37"/>
            <p:cNvCxnSpPr>
              <a:cxnSpLocks noChangeShapeType="1"/>
              <a:stCxn id="304161" idx="6"/>
              <a:endCxn id="304163" idx="1"/>
            </p:cNvCxnSpPr>
            <p:nvPr/>
          </p:nvCxnSpPr>
          <p:spPr bwMode="auto">
            <a:xfrm>
              <a:off x="1668" y="2160"/>
              <a:ext cx="934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166" name="Oval 38"/>
            <p:cNvSpPr>
              <a:spLocks noChangeArrowheads="1"/>
            </p:cNvSpPr>
            <p:nvPr/>
          </p:nvSpPr>
          <p:spPr bwMode="auto">
            <a:xfrm>
              <a:off x="1905" y="2395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304167" name="Oval 39"/>
            <p:cNvSpPr>
              <a:spLocks noChangeArrowheads="1"/>
            </p:cNvSpPr>
            <p:nvPr/>
          </p:nvSpPr>
          <p:spPr bwMode="auto">
            <a:xfrm>
              <a:off x="3360" y="2448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cxnSp>
          <p:nvCxnSpPr>
            <p:cNvPr id="304168" name="AutoShape 40"/>
            <p:cNvCxnSpPr>
              <a:cxnSpLocks noChangeShapeType="1"/>
              <a:stCxn id="304163" idx="2"/>
              <a:endCxn id="304166" idx="7"/>
            </p:cNvCxnSpPr>
            <p:nvPr/>
          </p:nvCxnSpPr>
          <p:spPr bwMode="auto">
            <a:xfrm flipH="1">
              <a:off x="2110" y="2352"/>
              <a:ext cx="451" cy="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169" name="AutoShape 41"/>
            <p:cNvCxnSpPr>
              <a:cxnSpLocks noChangeShapeType="1"/>
              <a:stCxn id="304163" idx="6"/>
              <a:endCxn id="304167" idx="1"/>
            </p:cNvCxnSpPr>
            <p:nvPr/>
          </p:nvCxnSpPr>
          <p:spPr bwMode="auto">
            <a:xfrm>
              <a:off x="2813" y="2352"/>
              <a:ext cx="582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170" name="Oval 42"/>
            <p:cNvSpPr>
              <a:spLocks noChangeArrowheads="1"/>
            </p:cNvSpPr>
            <p:nvPr/>
          </p:nvSpPr>
          <p:spPr bwMode="auto">
            <a:xfrm>
              <a:off x="3024" y="2640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304171" name="Oval 43"/>
            <p:cNvSpPr>
              <a:spLocks noChangeArrowheads="1"/>
            </p:cNvSpPr>
            <p:nvPr/>
          </p:nvSpPr>
          <p:spPr bwMode="auto">
            <a:xfrm>
              <a:off x="3727" y="2659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F</a:t>
              </a:r>
            </a:p>
          </p:txBody>
        </p:sp>
        <p:cxnSp>
          <p:nvCxnSpPr>
            <p:cNvPr id="304172" name="AutoShape 44"/>
            <p:cNvCxnSpPr>
              <a:cxnSpLocks noChangeShapeType="1"/>
              <a:stCxn id="304167" idx="2"/>
              <a:endCxn id="304170" idx="0"/>
            </p:cNvCxnSpPr>
            <p:nvPr/>
          </p:nvCxnSpPr>
          <p:spPr bwMode="auto">
            <a:xfrm flipH="1">
              <a:off x="3144" y="2544"/>
              <a:ext cx="210" cy="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173" name="AutoShape 45"/>
            <p:cNvCxnSpPr>
              <a:cxnSpLocks noChangeShapeType="1"/>
              <a:stCxn id="304167" idx="6"/>
              <a:endCxn id="304171" idx="0"/>
            </p:cNvCxnSpPr>
            <p:nvPr/>
          </p:nvCxnSpPr>
          <p:spPr bwMode="auto">
            <a:xfrm>
              <a:off x="3606" y="2544"/>
              <a:ext cx="241" cy="10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174" name="Text Box 46"/>
            <p:cNvSpPr txBox="1">
              <a:spLocks noChangeArrowheads="1"/>
            </p:cNvSpPr>
            <p:nvPr/>
          </p:nvSpPr>
          <p:spPr bwMode="auto">
            <a:xfrm>
              <a:off x="528" y="2219"/>
              <a:ext cx="4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13.4</a:t>
              </a:r>
            </a:p>
          </p:txBody>
        </p:sp>
        <p:sp>
          <p:nvSpPr>
            <p:cNvPr id="304175" name="Text Box 47"/>
            <p:cNvSpPr txBox="1">
              <a:spLocks noChangeArrowheads="1"/>
            </p:cNvSpPr>
            <p:nvPr/>
          </p:nvSpPr>
          <p:spPr bwMode="auto">
            <a:xfrm>
              <a:off x="1965" y="2726"/>
              <a:ext cx="11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11 + 6.7 = 17.7</a:t>
              </a:r>
            </a:p>
          </p:txBody>
        </p:sp>
        <p:sp>
          <p:nvSpPr>
            <p:cNvPr id="304176" name="Text Box 48"/>
            <p:cNvSpPr txBox="1">
              <a:spLocks noChangeArrowheads="1"/>
            </p:cNvSpPr>
            <p:nvPr/>
          </p:nvSpPr>
          <p:spPr bwMode="auto">
            <a:xfrm>
              <a:off x="3926" y="2651"/>
              <a:ext cx="11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 + 3.0 = 13.0</a:t>
              </a:r>
              <a:endParaRPr lang="en-US" sz="200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304177" name="AutoShape 49"/>
            <p:cNvCxnSpPr>
              <a:cxnSpLocks noChangeShapeType="1"/>
              <a:stCxn id="304167" idx="4"/>
              <a:endCxn id="304171" idx="2"/>
            </p:cNvCxnSpPr>
            <p:nvPr/>
          </p:nvCxnSpPr>
          <p:spPr bwMode="auto">
            <a:xfrm rot="16200000" flipH="1">
              <a:off x="3546" y="2580"/>
              <a:ext cx="109" cy="241"/>
            </a:xfrm>
            <a:prstGeom prst="curvedConnector2">
              <a:avLst/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178" name="Text Box 50"/>
            <p:cNvSpPr txBox="1">
              <a:spLocks noChangeArrowheads="1"/>
            </p:cNvSpPr>
            <p:nvPr/>
          </p:nvSpPr>
          <p:spPr bwMode="auto">
            <a:xfrm>
              <a:off x="1920" y="2544"/>
              <a:ext cx="24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X</a:t>
              </a:r>
              <a:endParaRPr lang="en-US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04184" name="Group 56"/>
          <p:cNvGrpSpPr>
            <a:grpSpLocks/>
          </p:cNvGrpSpPr>
          <p:nvPr/>
        </p:nvGrpSpPr>
        <p:grpSpPr bwMode="auto">
          <a:xfrm>
            <a:off x="658688" y="4735488"/>
            <a:ext cx="8305800" cy="1981200"/>
            <a:chOff x="240" y="2976"/>
            <a:chExt cx="5232" cy="1248"/>
          </a:xfrm>
        </p:grpSpPr>
        <p:sp>
          <p:nvSpPr>
            <p:cNvPr id="304185" name="Rectangle 57"/>
            <p:cNvSpPr>
              <a:spLocks noChangeArrowheads="1"/>
            </p:cNvSpPr>
            <p:nvPr/>
          </p:nvSpPr>
          <p:spPr bwMode="auto">
            <a:xfrm>
              <a:off x="240" y="2976"/>
              <a:ext cx="5232" cy="124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GB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04186" name="Oval 58"/>
            <p:cNvSpPr>
              <a:spLocks noChangeArrowheads="1"/>
            </p:cNvSpPr>
            <p:nvPr/>
          </p:nvSpPr>
          <p:spPr bwMode="auto">
            <a:xfrm>
              <a:off x="1422" y="3024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S</a:t>
              </a:r>
            </a:p>
          </p:txBody>
        </p:sp>
        <p:sp>
          <p:nvSpPr>
            <p:cNvPr id="304187" name="Oval 59"/>
            <p:cNvSpPr>
              <a:spLocks noChangeArrowheads="1"/>
            </p:cNvSpPr>
            <p:nvPr/>
          </p:nvSpPr>
          <p:spPr bwMode="auto">
            <a:xfrm>
              <a:off x="346" y="3216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304188" name="Oval 60"/>
            <p:cNvSpPr>
              <a:spLocks noChangeArrowheads="1"/>
            </p:cNvSpPr>
            <p:nvPr/>
          </p:nvSpPr>
          <p:spPr bwMode="auto">
            <a:xfrm>
              <a:off x="2567" y="3216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D</a:t>
              </a:r>
            </a:p>
          </p:txBody>
        </p:sp>
        <p:cxnSp>
          <p:nvCxnSpPr>
            <p:cNvPr id="304189" name="AutoShape 61"/>
            <p:cNvCxnSpPr>
              <a:cxnSpLocks noChangeShapeType="1"/>
              <a:stCxn id="304186" idx="2"/>
              <a:endCxn id="304187" idx="7"/>
            </p:cNvCxnSpPr>
            <p:nvPr/>
          </p:nvCxnSpPr>
          <p:spPr bwMode="auto">
            <a:xfrm flipH="1">
              <a:off x="551" y="3120"/>
              <a:ext cx="865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190" name="AutoShape 62"/>
            <p:cNvCxnSpPr>
              <a:cxnSpLocks noChangeShapeType="1"/>
              <a:stCxn id="304186" idx="6"/>
              <a:endCxn id="304188" idx="1"/>
            </p:cNvCxnSpPr>
            <p:nvPr/>
          </p:nvCxnSpPr>
          <p:spPr bwMode="auto">
            <a:xfrm>
              <a:off x="1668" y="3120"/>
              <a:ext cx="934" cy="1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191" name="Oval 63"/>
            <p:cNvSpPr>
              <a:spLocks noChangeArrowheads="1"/>
            </p:cNvSpPr>
            <p:nvPr/>
          </p:nvSpPr>
          <p:spPr bwMode="auto">
            <a:xfrm>
              <a:off x="1905" y="3355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A</a:t>
              </a:r>
            </a:p>
          </p:txBody>
        </p:sp>
        <p:sp>
          <p:nvSpPr>
            <p:cNvPr id="304192" name="Oval 64"/>
            <p:cNvSpPr>
              <a:spLocks noChangeArrowheads="1"/>
            </p:cNvSpPr>
            <p:nvPr/>
          </p:nvSpPr>
          <p:spPr bwMode="auto">
            <a:xfrm>
              <a:off x="3360" y="3408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E</a:t>
              </a:r>
            </a:p>
          </p:txBody>
        </p:sp>
        <p:cxnSp>
          <p:nvCxnSpPr>
            <p:cNvPr id="304193" name="AutoShape 65"/>
            <p:cNvCxnSpPr>
              <a:cxnSpLocks noChangeShapeType="1"/>
              <a:stCxn id="304188" idx="2"/>
              <a:endCxn id="304191" idx="7"/>
            </p:cNvCxnSpPr>
            <p:nvPr/>
          </p:nvCxnSpPr>
          <p:spPr bwMode="auto">
            <a:xfrm flipH="1">
              <a:off x="2110" y="3312"/>
              <a:ext cx="451" cy="6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194" name="AutoShape 66"/>
            <p:cNvCxnSpPr>
              <a:cxnSpLocks noChangeShapeType="1"/>
              <a:stCxn id="304188" idx="6"/>
              <a:endCxn id="304192" idx="1"/>
            </p:cNvCxnSpPr>
            <p:nvPr/>
          </p:nvCxnSpPr>
          <p:spPr bwMode="auto">
            <a:xfrm>
              <a:off x="2813" y="3312"/>
              <a:ext cx="582" cy="1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195" name="Oval 67"/>
            <p:cNvSpPr>
              <a:spLocks noChangeArrowheads="1"/>
            </p:cNvSpPr>
            <p:nvPr/>
          </p:nvSpPr>
          <p:spPr bwMode="auto">
            <a:xfrm>
              <a:off x="3024" y="3600"/>
              <a:ext cx="240" cy="19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 Narrow" pitchFamily="34" charset="0"/>
                </a:rPr>
                <a:t>B</a:t>
              </a:r>
            </a:p>
          </p:txBody>
        </p:sp>
        <p:sp>
          <p:nvSpPr>
            <p:cNvPr id="304196" name="Oval 68"/>
            <p:cNvSpPr>
              <a:spLocks noChangeArrowheads="1"/>
            </p:cNvSpPr>
            <p:nvPr/>
          </p:nvSpPr>
          <p:spPr bwMode="auto">
            <a:xfrm>
              <a:off x="3735" y="3619"/>
              <a:ext cx="240" cy="19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F</a:t>
              </a:r>
            </a:p>
          </p:txBody>
        </p:sp>
        <p:cxnSp>
          <p:nvCxnSpPr>
            <p:cNvPr id="304197" name="AutoShape 69"/>
            <p:cNvCxnSpPr>
              <a:cxnSpLocks noChangeShapeType="1"/>
              <a:stCxn id="304192" idx="2"/>
              <a:endCxn id="304195" idx="0"/>
            </p:cNvCxnSpPr>
            <p:nvPr/>
          </p:nvCxnSpPr>
          <p:spPr bwMode="auto">
            <a:xfrm flipH="1">
              <a:off x="3144" y="3504"/>
              <a:ext cx="210" cy="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198" name="AutoShape 70"/>
            <p:cNvCxnSpPr>
              <a:cxnSpLocks noChangeShapeType="1"/>
              <a:stCxn id="304192" idx="6"/>
              <a:endCxn id="304196" idx="0"/>
            </p:cNvCxnSpPr>
            <p:nvPr/>
          </p:nvCxnSpPr>
          <p:spPr bwMode="auto">
            <a:xfrm>
              <a:off x="3606" y="3504"/>
              <a:ext cx="249" cy="10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199" name="Text Box 71"/>
            <p:cNvSpPr txBox="1">
              <a:spLocks noChangeArrowheads="1"/>
            </p:cNvSpPr>
            <p:nvPr/>
          </p:nvSpPr>
          <p:spPr bwMode="auto">
            <a:xfrm>
              <a:off x="528" y="3179"/>
              <a:ext cx="4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13.4</a:t>
              </a:r>
            </a:p>
          </p:txBody>
        </p:sp>
        <p:sp>
          <p:nvSpPr>
            <p:cNvPr id="304200" name="Text Box 72"/>
            <p:cNvSpPr txBox="1">
              <a:spLocks noChangeArrowheads="1"/>
            </p:cNvSpPr>
            <p:nvPr/>
          </p:nvSpPr>
          <p:spPr bwMode="auto">
            <a:xfrm>
              <a:off x="2648" y="3590"/>
              <a:ext cx="4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17.7</a:t>
              </a:r>
            </a:p>
          </p:txBody>
        </p:sp>
        <p:sp>
          <p:nvSpPr>
            <p:cNvPr id="304201" name="Oval 73"/>
            <p:cNvSpPr>
              <a:spLocks noChangeArrowheads="1"/>
            </p:cNvSpPr>
            <p:nvPr/>
          </p:nvSpPr>
          <p:spPr bwMode="auto">
            <a:xfrm>
              <a:off x="3736" y="3984"/>
              <a:ext cx="240" cy="192"/>
            </a:xfrm>
            <a:prstGeom prst="ellipse">
              <a:avLst/>
            </a:prstGeom>
            <a:solidFill>
              <a:srgbClr val="FFCC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Arial Narrow" pitchFamily="34" charset="0"/>
                </a:rPr>
                <a:t>G</a:t>
              </a:r>
            </a:p>
          </p:txBody>
        </p:sp>
        <p:cxnSp>
          <p:nvCxnSpPr>
            <p:cNvPr id="304202" name="AutoShape 74"/>
            <p:cNvCxnSpPr>
              <a:cxnSpLocks noChangeShapeType="1"/>
              <a:stCxn id="304196" idx="4"/>
              <a:endCxn id="304201" idx="0"/>
            </p:cNvCxnSpPr>
            <p:nvPr/>
          </p:nvCxnSpPr>
          <p:spPr bwMode="auto">
            <a:xfrm>
              <a:off x="3855" y="3817"/>
              <a:ext cx="1" cy="16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4203" name="AutoShape 75"/>
            <p:cNvCxnSpPr>
              <a:cxnSpLocks noChangeShapeType="1"/>
              <a:stCxn id="304196" idx="3"/>
              <a:endCxn id="304201" idx="2"/>
            </p:cNvCxnSpPr>
            <p:nvPr/>
          </p:nvCxnSpPr>
          <p:spPr bwMode="auto">
            <a:xfrm rot="5400000">
              <a:off x="3604" y="3915"/>
              <a:ext cx="291" cy="40"/>
            </a:xfrm>
            <a:prstGeom prst="curvedConnector4">
              <a:avLst>
                <a:gd name="adj1" fmla="val 37111"/>
                <a:gd name="adj2" fmla="val 445000"/>
              </a:avLst>
            </a:prstGeom>
            <a:noFill/>
            <a:ln w="28575">
              <a:solidFill>
                <a:srgbClr val="CC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4204" name="Text Box 76"/>
            <p:cNvSpPr txBox="1">
              <a:spLocks noChangeArrowheads="1"/>
            </p:cNvSpPr>
            <p:nvPr/>
          </p:nvSpPr>
          <p:spPr bwMode="auto">
            <a:xfrm>
              <a:off x="3974" y="3947"/>
              <a:ext cx="11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 + 0.0 = 13.0</a:t>
              </a:r>
            </a:p>
          </p:txBody>
        </p:sp>
        <p:sp>
          <p:nvSpPr>
            <p:cNvPr id="304205" name="Text Box 77"/>
            <p:cNvSpPr txBox="1">
              <a:spLocks noChangeArrowheads="1"/>
            </p:cNvSpPr>
            <p:nvPr/>
          </p:nvSpPr>
          <p:spPr bwMode="auto">
            <a:xfrm>
              <a:off x="4464" y="3408"/>
              <a:ext cx="5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DUR!</a:t>
              </a:r>
            </a:p>
          </p:txBody>
        </p:sp>
        <p:sp>
          <p:nvSpPr>
            <p:cNvPr id="304206" name="Text Box 78"/>
            <p:cNvSpPr txBox="1">
              <a:spLocks noChangeArrowheads="1"/>
            </p:cNvSpPr>
            <p:nvPr/>
          </p:nvSpPr>
          <p:spPr bwMode="auto">
            <a:xfrm>
              <a:off x="1917" y="3504"/>
              <a:ext cx="24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X</a:t>
              </a:r>
              <a:endParaRPr lang="en-US" sz="2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7399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61EA8-A05F-452D-8E6C-A0B53BFC858D}" type="slidenum">
              <a:rPr lang="en-US"/>
              <a:pPr/>
              <a:t>34</a:t>
            </a:fld>
            <a:endParaRPr lang="en-US"/>
          </a:p>
        </p:txBody>
      </p:sp>
      <p:sp>
        <p:nvSpPr>
          <p:cNvPr id="336900" name="Rectangle 4"/>
          <p:cNvSpPr>
            <a:spLocks noGrp="1" noChangeArrowheads="1"/>
          </p:cNvSpPr>
          <p:nvPr>
            <p:ph type="title"/>
          </p:nvPr>
        </p:nvSpPr>
        <p:spPr>
          <a:xfrm>
            <a:off x="734888" y="274638"/>
            <a:ext cx="8229600" cy="1143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tr-TR" dirty="0" smtClean="0"/>
              <a:t>Sezgisel Fonk. Örnek</a:t>
            </a:r>
            <a:r>
              <a:rPr lang="tr-TR" dirty="0"/>
              <a:t>: 8-puzzle</a:t>
            </a:r>
          </a:p>
        </p:txBody>
      </p:sp>
      <p:sp>
        <p:nvSpPr>
          <p:cNvPr id="3369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55650" y="1600200"/>
            <a:ext cx="8137525" cy="478155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r>
              <a:rPr lang="tr-TR" sz="2800" dirty="0" smtClean="0"/>
              <a:t>h1(n</a:t>
            </a:r>
            <a:r>
              <a:rPr lang="tr-TR" sz="2800" dirty="0"/>
              <a:t>) = yerinde </a:t>
            </a:r>
            <a:r>
              <a:rPr lang="tr-TR" sz="2800" u="sng" dirty="0"/>
              <a:t>bulunan</a:t>
            </a:r>
            <a:r>
              <a:rPr lang="tr-TR" sz="2800" dirty="0"/>
              <a:t> taşların sayısı</a:t>
            </a:r>
          </a:p>
          <a:p>
            <a:endParaRPr lang="tr-TR" sz="2800" dirty="0"/>
          </a:p>
          <a:p>
            <a:endParaRPr lang="tr-TR" sz="2800" dirty="0"/>
          </a:p>
          <a:p>
            <a:pPr marL="0" indent="0">
              <a:buNone/>
            </a:pPr>
            <a:endParaRPr lang="tr-TR" sz="2800" dirty="0" smtClean="0"/>
          </a:p>
          <a:p>
            <a:pPr marL="0" indent="0">
              <a:buNone/>
            </a:pPr>
            <a:endParaRPr lang="tr-TR" sz="2800" dirty="0"/>
          </a:p>
          <a:p>
            <a:r>
              <a:rPr lang="tr-TR" sz="2800" dirty="0" smtClean="0"/>
              <a:t>h2(n</a:t>
            </a:r>
            <a:r>
              <a:rPr lang="tr-TR" sz="2800" dirty="0"/>
              <a:t>) = yerinde </a:t>
            </a:r>
            <a:r>
              <a:rPr lang="tr-TR" sz="2800" u="sng" dirty="0"/>
              <a:t>bulunmayan</a:t>
            </a:r>
            <a:r>
              <a:rPr lang="tr-TR" sz="2800" dirty="0"/>
              <a:t> taşların sayısı</a:t>
            </a:r>
          </a:p>
          <a:p>
            <a:endParaRPr lang="tr-TR" dirty="0"/>
          </a:p>
          <a:p>
            <a:pPr>
              <a:lnSpc>
                <a:spcPct val="80000"/>
              </a:lnSpc>
            </a:pPr>
            <a:endParaRPr lang="tr-TR" sz="1400" dirty="0">
              <a:latin typeface="Comic Sans MS" pitchFamily="66" charset="0"/>
            </a:endParaRPr>
          </a:p>
        </p:txBody>
      </p:sp>
      <p:sp>
        <p:nvSpPr>
          <p:cNvPr id="336904" name="Rectangle 8"/>
          <p:cNvSpPr>
            <a:spLocks noChangeArrowheads="1"/>
          </p:cNvSpPr>
          <p:nvPr/>
        </p:nvSpPr>
        <p:spPr bwMode="auto">
          <a:xfrm>
            <a:off x="2987824" y="5063708"/>
            <a:ext cx="14895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tr-TR" sz="2800" dirty="0"/>
              <a:t>h2(n) = 4</a:t>
            </a:r>
          </a:p>
        </p:txBody>
      </p:sp>
      <p:pic>
        <p:nvPicPr>
          <p:cNvPr id="33690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414960"/>
            <a:ext cx="1800225" cy="166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987824" y="2492896"/>
            <a:ext cx="14895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tr-TR" sz="2800" dirty="0" smtClean="0"/>
              <a:t>h1(n</a:t>
            </a:r>
            <a:r>
              <a:rPr lang="tr-TR" sz="2800" dirty="0"/>
              <a:t>) = 4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7" y="2204864"/>
            <a:ext cx="1658180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25144"/>
            <a:ext cx="1656000" cy="155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742327" y="1982912"/>
            <a:ext cx="10599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tr-TR" sz="2800" dirty="0" smtClean="0"/>
              <a:t>Hedef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3719319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6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4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663F9-B854-43FA-B477-FA87C921F8CC}" type="slidenum">
              <a:rPr lang="en-US"/>
              <a:pPr/>
              <a:t>35</a:t>
            </a:fld>
            <a:endParaRPr lang="en-US"/>
          </a:p>
        </p:txBody>
      </p:sp>
      <p:sp>
        <p:nvSpPr>
          <p:cNvPr id="337924" name="Rectangle 4"/>
          <p:cNvSpPr>
            <a:spLocks noGrp="1" noChangeArrowheads="1"/>
          </p:cNvSpPr>
          <p:nvPr>
            <p:ph type="title"/>
          </p:nvPr>
        </p:nvSpPr>
        <p:spPr>
          <a:xfrm>
            <a:off x="734888" y="274638"/>
            <a:ext cx="8229600" cy="1143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tr-TR" dirty="0" smtClean="0"/>
              <a:t>Sezgisel Fonk. Örnek</a:t>
            </a:r>
            <a:r>
              <a:rPr lang="tr-TR" dirty="0"/>
              <a:t>: 8-puzzle</a:t>
            </a:r>
          </a:p>
        </p:txBody>
      </p:sp>
      <p:sp>
        <p:nvSpPr>
          <p:cNvPr id="3379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55576" y="1628775"/>
            <a:ext cx="8137599" cy="478155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tr-TR" dirty="0" smtClean="0"/>
              <a:t>h3(n</a:t>
            </a:r>
            <a:r>
              <a:rPr lang="tr-TR" dirty="0"/>
              <a:t>) = taşların hedefteki yerlerine uzaklıkları toplamı (yatay ve dikey hane toplamları)</a:t>
            </a:r>
          </a:p>
          <a:p>
            <a:endParaRPr lang="tr-TR" dirty="0"/>
          </a:p>
          <a:p>
            <a:r>
              <a:rPr lang="tr-TR" dirty="0"/>
              <a:t>Bu uzaklıklara </a:t>
            </a:r>
            <a:r>
              <a:rPr lang="tr-TR" i="1" dirty="0"/>
              <a:t>Manhattan uzaklığı</a:t>
            </a:r>
            <a:r>
              <a:rPr lang="tr-TR" dirty="0"/>
              <a:t>  da denir</a:t>
            </a:r>
          </a:p>
        </p:txBody>
      </p:sp>
      <p:sp>
        <p:nvSpPr>
          <p:cNvPr id="337926" name="Rectangle 6"/>
          <p:cNvSpPr>
            <a:spLocks noChangeArrowheads="1"/>
          </p:cNvSpPr>
          <p:nvPr/>
        </p:nvSpPr>
        <p:spPr bwMode="auto">
          <a:xfrm>
            <a:off x="2627313" y="4292600"/>
            <a:ext cx="3240087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tr-TR" sz="2400" dirty="0">
                <a:latin typeface="Calibri" pitchFamily="34" charset="0"/>
              </a:rPr>
              <a:t>h3(n) = 1 + 1 + 2 + 2 = 6 </a:t>
            </a:r>
          </a:p>
          <a:p>
            <a:pPr eaLnBrk="1" hangingPunct="1"/>
            <a:endParaRPr lang="tr-TR" sz="2000" dirty="0">
              <a:latin typeface="Comic Sans MS" pitchFamily="66" charset="0"/>
            </a:endParaRPr>
          </a:p>
        </p:txBody>
      </p:sp>
      <p:pic>
        <p:nvPicPr>
          <p:cNvPr id="33792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077072"/>
            <a:ext cx="1800225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11" y="4077072"/>
            <a:ext cx="1656000" cy="155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88601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E2E9C-ECBD-4D35-BDE3-117D5D465F33}" type="slidenum">
              <a:rPr lang="en-US"/>
              <a:pPr/>
              <a:t>36</a:t>
            </a:fld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Kabul edilebilir </a:t>
            </a:r>
            <a:r>
              <a:rPr lang="tr-TR" dirty="0" smtClean="0"/>
              <a:t>sezgiseller</a:t>
            </a:r>
            <a:endParaRPr lang="en-US" dirty="0"/>
          </a:p>
        </p:txBody>
      </p:sp>
      <p:pic>
        <p:nvPicPr>
          <p:cNvPr id="280581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68413"/>
            <a:ext cx="6624637" cy="545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69311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ayt Numarası Yer Tutucus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BE9C-0DAA-40B1-A113-2C13A8ED4167}" type="slidenum">
              <a:rPr lang="en-US"/>
              <a:pPr/>
              <a:t>37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İlerleyen Derinleştirmeli A</a:t>
            </a:r>
            <a:r>
              <a:rPr lang="tr-TR" dirty="0" smtClean="0"/>
              <a:t>* (IDA*)</a:t>
            </a:r>
            <a:endParaRPr lang="tr-TR" dirty="0"/>
          </a:p>
        </p:txBody>
      </p:sp>
      <p:sp>
        <p:nvSpPr>
          <p:cNvPr id="3174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98524" y="1600200"/>
            <a:ext cx="7331075" cy="3810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A* genişlik önceye benzer :</a:t>
            </a:r>
          </a:p>
        </p:txBody>
      </p:sp>
      <p:grpSp>
        <p:nvGrpSpPr>
          <p:cNvPr id="317446" name="Group 6"/>
          <p:cNvGrpSpPr>
            <a:grpSpLocks/>
          </p:cNvGrpSpPr>
          <p:nvPr/>
        </p:nvGrpSpPr>
        <p:grpSpPr bwMode="auto">
          <a:xfrm>
            <a:off x="611560" y="2057400"/>
            <a:ext cx="8382000" cy="3429000"/>
            <a:chOff x="288" y="1296"/>
            <a:chExt cx="5280" cy="2160"/>
          </a:xfrm>
        </p:grpSpPr>
        <p:sp>
          <p:nvSpPr>
            <p:cNvPr id="317447" name="Rectangle 7"/>
            <p:cNvSpPr>
              <a:spLocks noChangeArrowheads="1"/>
            </p:cNvSpPr>
            <p:nvPr/>
          </p:nvSpPr>
          <p:spPr bwMode="auto">
            <a:xfrm>
              <a:off x="288" y="1296"/>
              <a:ext cx="5280" cy="216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317448" name="Group 8"/>
            <p:cNvGrpSpPr>
              <a:grpSpLocks/>
            </p:cNvGrpSpPr>
            <p:nvPr/>
          </p:nvGrpSpPr>
          <p:grpSpPr bwMode="auto">
            <a:xfrm>
              <a:off x="384" y="1440"/>
              <a:ext cx="2635" cy="1872"/>
              <a:chOff x="384" y="1440"/>
              <a:chExt cx="2635" cy="1872"/>
            </a:xfrm>
          </p:grpSpPr>
          <p:grpSp>
            <p:nvGrpSpPr>
              <p:cNvPr id="317449" name="Group 9"/>
              <p:cNvGrpSpPr>
                <a:grpSpLocks/>
              </p:cNvGrpSpPr>
              <p:nvPr/>
            </p:nvGrpSpPr>
            <p:grpSpPr bwMode="auto">
              <a:xfrm>
                <a:off x="475" y="1440"/>
                <a:ext cx="2544" cy="1440"/>
                <a:chOff x="192" y="1152"/>
                <a:chExt cx="2784" cy="1440"/>
              </a:xfrm>
            </p:grpSpPr>
            <p:sp>
              <p:nvSpPr>
                <p:cNvPr id="317450" name="Freeform 10"/>
                <p:cNvSpPr>
                  <a:spLocks/>
                </p:cNvSpPr>
                <p:nvPr/>
              </p:nvSpPr>
              <p:spPr bwMode="auto">
                <a:xfrm>
                  <a:off x="192" y="1152"/>
                  <a:ext cx="2784" cy="1440"/>
                </a:xfrm>
                <a:custGeom>
                  <a:avLst/>
                  <a:gdLst>
                    <a:gd name="T0" fmla="*/ 1200 w 2592"/>
                    <a:gd name="T1" fmla="*/ 0 h 1344"/>
                    <a:gd name="T2" fmla="*/ 0 w 2592"/>
                    <a:gd name="T3" fmla="*/ 1344 h 1344"/>
                    <a:gd name="T4" fmla="*/ 2592 w 2592"/>
                    <a:gd name="T5" fmla="*/ 1344 h 1344"/>
                    <a:gd name="T6" fmla="*/ 1200 w 2592"/>
                    <a:gd name="T7" fmla="*/ 0 h 1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92" h="1344">
                      <a:moveTo>
                        <a:pt x="1200" y="0"/>
                      </a:moveTo>
                      <a:lnTo>
                        <a:pt x="0" y="1344"/>
                      </a:lnTo>
                      <a:lnTo>
                        <a:pt x="2592" y="1344"/>
                      </a:lnTo>
                      <a:lnTo>
                        <a:pt x="1200" y="0"/>
                      </a:lnTo>
                      <a:close/>
                    </a:path>
                  </a:pathLst>
                </a:custGeom>
                <a:solidFill>
                  <a:srgbClr val="FF99CC"/>
                </a:solidFill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7451" name="Freeform 11"/>
                <p:cNvSpPr>
                  <a:spLocks/>
                </p:cNvSpPr>
                <p:nvPr/>
              </p:nvSpPr>
              <p:spPr bwMode="auto">
                <a:xfrm>
                  <a:off x="480" y="1152"/>
                  <a:ext cx="2160" cy="1104"/>
                </a:xfrm>
                <a:custGeom>
                  <a:avLst/>
                  <a:gdLst>
                    <a:gd name="T0" fmla="*/ 1008 w 2160"/>
                    <a:gd name="T1" fmla="*/ 0 h 1104"/>
                    <a:gd name="T2" fmla="*/ 0 w 2160"/>
                    <a:gd name="T3" fmla="*/ 1104 h 1104"/>
                    <a:gd name="T4" fmla="*/ 2160 w 2160"/>
                    <a:gd name="T5" fmla="*/ 1104 h 1104"/>
                    <a:gd name="T6" fmla="*/ 1008 w 2160"/>
                    <a:gd name="T7" fmla="*/ 0 h 1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60" h="1104">
                      <a:moveTo>
                        <a:pt x="1008" y="0"/>
                      </a:moveTo>
                      <a:lnTo>
                        <a:pt x="0" y="1104"/>
                      </a:lnTo>
                      <a:lnTo>
                        <a:pt x="2160" y="1104"/>
                      </a:lnTo>
                      <a:lnTo>
                        <a:pt x="1008" y="0"/>
                      </a:lnTo>
                      <a:close/>
                    </a:path>
                  </a:pathLst>
                </a:custGeom>
                <a:solidFill>
                  <a:srgbClr val="FFCCCC"/>
                </a:solidFill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7452" name="Freeform 12"/>
                <p:cNvSpPr>
                  <a:spLocks/>
                </p:cNvSpPr>
                <p:nvPr/>
              </p:nvSpPr>
              <p:spPr bwMode="auto">
                <a:xfrm>
                  <a:off x="768" y="1152"/>
                  <a:ext cx="1536" cy="768"/>
                </a:xfrm>
                <a:custGeom>
                  <a:avLst/>
                  <a:gdLst>
                    <a:gd name="T0" fmla="*/ 720 w 1488"/>
                    <a:gd name="T1" fmla="*/ 0 h 768"/>
                    <a:gd name="T2" fmla="*/ 0 w 1488"/>
                    <a:gd name="T3" fmla="*/ 768 h 768"/>
                    <a:gd name="T4" fmla="*/ 1488 w 1488"/>
                    <a:gd name="T5" fmla="*/ 768 h 768"/>
                    <a:gd name="T6" fmla="*/ 720 w 1488"/>
                    <a:gd name="T7" fmla="*/ 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88" h="768">
                      <a:moveTo>
                        <a:pt x="720" y="0"/>
                      </a:moveTo>
                      <a:lnTo>
                        <a:pt x="0" y="768"/>
                      </a:lnTo>
                      <a:lnTo>
                        <a:pt x="1488" y="768"/>
                      </a:lnTo>
                      <a:lnTo>
                        <a:pt x="720" y="0"/>
                      </a:lnTo>
                      <a:close/>
                    </a:path>
                  </a:pathLst>
                </a:custGeom>
                <a:solidFill>
                  <a:srgbClr val="FFCCFF"/>
                </a:solidFill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  <p:sp>
              <p:nvSpPr>
                <p:cNvPr id="317453" name="Freeform 13"/>
                <p:cNvSpPr>
                  <a:spLocks/>
                </p:cNvSpPr>
                <p:nvPr/>
              </p:nvSpPr>
              <p:spPr bwMode="auto">
                <a:xfrm>
                  <a:off x="1056" y="1152"/>
                  <a:ext cx="960" cy="480"/>
                </a:xfrm>
                <a:custGeom>
                  <a:avLst/>
                  <a:gdLst>
                    <a:gd name="T0" fmla="*/ 480 w 1008"/>
                    <a:gd name="T1" fmla="*/ 0 h 528"/>
                    <a:gd name="T2" fmla="*/ 0 w 1008"/>
                    <a:gd name="T3" fmla="*/ 528 h 528"/>
                    <a:gd name="T4" fmla="*/ 1008 w 1008"/>
                    <a:gd name="T5" fmla="*/ 528 h 528"/>
                    <a:gd name="T6" fmla="*/ 480 w 1008"/>
                    <a:gd name="T7" fmla="*/ 0 h 5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08" h="528">
                      <a:moveTo>
                        <a:pt x="480" y="0"/>
                      </a:moveTo>
                      <a:lnTo>
                        <a:pt x="0" y="528"/>
                      </a:lnTo>
                      <a:lnTo>
                        <a:pt x="1008" y="528"/>
                      </a:lnTo>
                      <a:lnTo>
                        <a:pt x="48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tr-TR"/>
                </a:p>
              </p:txBody>
            </p:sp>
          </p:grpSp>
          <p:sp>
            <p:nvSpPr>
              <p:cNvPr id="317454" name="Text Box 14"/>
              <p:cNvSpPr txBox="1">
                <a:spLocks noChangeArrowheads="1"/>
              </p:cNvSpPr>
              <p:nvPr/>
            </p:nvSpPr>
            <p:spPr bwMode="auto">
              <a:xfrm>
                <a:off x="384" y="1680"/>
                <a:ext cx="729" cy="4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 u="sng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Genişli-</a:t>
                </a:r>
              </a:p>
              <a:p>
                <a:r>
                  <a:rPr lang="en-US" sz="2200" u="sng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önce</a:t>
                </a:r>
                <a:endPara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317455" name="Text Box 15"/>
              <p:cNvSpPr txBox="1">
                <a:spLocks noChangeArrowheads="1"/>
              </p:cNvSpPr>
              <p:nvPr/>
            </p:nvSpPr>
            <p:spPr bwMode="auto">
              <a:xfrm>
                <a:off x="1440" y="1603"/>
                <a:ext cx="49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d = 1</a:t>
                </a:r>
              </a:p>
            </p:txBody>
          </p:sp>
          <p:sp>
            <p:nvSpPr>
              <p:cNvPr id="317456" name="Text Box 16"/>
              <p:cNvSpPr txBox="1">
                <a:spLocks noChangeArrowheads="1"/>
              </p:cNvSpPr>
              <p:nvPr/>
            </p:nvSpPr>
            <p:spPr bwMode="auto">
              <a:xfrm>
                <a:off x="1440" y="1920"/>
                <a:ext cx="522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d = 2</a:t>
                </a:r>
              </a:p>
            </p:txBody>
          </p:sp>
          <p:sp>
            <p:nvSpPr>
              <p:cNvPr id="317457" name="Text Box 17"/>
              <p:cNvSpPr txBox="1">
                <a:spLocks noChangeArrowheads="1"/>
              </p:cNvSpPr>
              <p:nvPr/>
            </p:nvSpPr>
            <p:spPr bwMode="auto">
              <a:xfrm>
                <a:off x="1440" y="2227"/>
                <a:ext cx="522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d = 3</a:t>
                </a:r>
              </a:p>
            </p:txBody>
          </p:sp>
          <p:sp>
            <p:nvSpPr>
              <p:cNvPr id="317458" name="Text Box 18"/>
              <p:cNvSpPr txBox="1">
                <a:spLocks noChangeArrowheads="1"/>
              </p:cNvSpPr>
              <p:nvPr/>
            </p:nvSpPr>
            <p:spPr bwMode="auto">
              <a:xfrm>
                <a:off x="1440" y="2611"/>
                <a:ext cx="522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d = 4</a:t>
                </a:r>
              </a:p>
            </p:txBody>
          </p:sp>
          <p:sp>
            <p:nvSpPr>
              <p:cNvPr id="317459" name="Text Box 19"/>
              <p:cNvSpPr txBox="1">
                <a:spLocks noChangeArrowheads="1"/>
              </p:cNvSpPr>
              <p:nvPr/>
            </p:nvSpPr>
            <p:spPr bwMode="auto">
              <a:xfrm>
                <a:off x="566" y="3043"/>
                <a:ext cx="2343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2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Derinlik-katmanları ile açar</a:t>
                </a:r>
              </a:p>
            </p:txBody>
          </p:sp>
        </p:grpSp>
      </p:grpSp>
      <p:grpSp>
        <p:nvGrpSpPr>
          <p:cNvPr id="317460" name="Group 20"/>
          <p:cNvGrpSpPr>
            <a:grpSpLocks/>
          </p:cNvGrpSpPr>
          <p:nvPr/>
        </p:nvGrpSpPr>
        <p:grpSpPr bwMode="auto">
          <a:xfrm>
            <a:off x="5470525" y="2133600"/>
            <a:ext cx="3140075" cy="3124200"/>
            <a:chOff x="3446" y="1344"/>
            <a:chExt cx="1978" cy="1968"/>
          </a:xfrm>
        </p:grpSpPr>
        <p:sp>
          <p:nvSpPr>
            <p:cNvPr id="317461" name="Freeform 21"/>
            <p:cNvSpPr>
              <a:spLocks/>
            </p:cNvSpPr>
            <p:nvPr/>
          </p:nvSpPr>
          <p:spPr bwMode="auto">
            <a:xfrm>
              <a:off x="3552" y="1344"/>
              <a:ext cx="1872" cy="1728"/>
            </a:xfrm>
            <a:custGeom>
              <a:avLst/>
              <a:gdLst>
                <a:gd name="T0" fmla="*/ 1073 w 1785"/>
                <a:gd name="T1" fmla="*/ 0 h 1938"/>
                <a:gd name="T2" fmla="*/ 17 w 1785"/>
                <a:gd name="T3" fmla="*/ 1152 h 1938"/>
                <a:gd name="T4" fmla="*/ 42 w 1785"/>
                <a:gd name="T5" fmla="*/ 1350 h 1938"/>
                <a:gd name="T6" fmla="*/ 155 w 1785"/>
                <a:gd name="T7" fmla="*/ 1486 h 1938"/>
                <a:gd name="T8" fmla="*/ 178 w 1785"/>
                <a:gd name="T9" fmla="*/ 1520 h 1938"/>
                <a:gd name="T10" fmla="*/ 257 w 1785"/>
                <a:gd name="T11" fmla="*/ 1576 h 1938"/>
                <a:gd name="T12" fmla="*/ 370 w 1785"/>
                <a:gd name="T13" fmla="*/ 1678 h 1938"/>
                <a:gd name="T14" fmla="*/ 608 w 1785"/>
                <a:gd name="T15" fmla="*/ 1871 h 1938"/>
                <a:gd name="T16" fmla="*/ 698 w 1785"/>
                <a:gd name="T17" fmla="*/ 1938 h 1938"/>
                <a:gd name="T18" fmla="*/ 1276 w 1785"/>
                <a:gd name="T19" fmla="*/ 1904 h 1938"/>
                <a:gd name="T20" fmla="*/ 1355 w 1785"/>
                <a:gd name="T21" fmla="*/ 1893 h 1938"/>
                <a:gd name="T22" fmla="*/ 1536 w 1785"/>
                <a:gd name="T23" fmla="*/ 1667 h 1938"/>
                <a:gd name="T24" fmla="*/ 1593 w 1785"/>
                <a:gd name="T25" fmla="*/ 1531 h 1938"/>
                <a:gd name="T26" fmla="*/ 1672 w 1785"/>
                <a:gd name="T27" fmla="*/ 1316 h 1938"/>
                <a:gd name="T28" fmla="*/ 1717 w 1785"/>
                <a:gd name="T29" fmla="*/ 1248 h 1938"/>
                <a:gd name="T30" fmla="*/ 1762 w 1785"/>
                <a:gd name="T31" fmla="*/ 1203 h 1938"/>
                <a:gd name="T32" fmla="*/ 1785 w 1785"/>
                <a:gd name="T33" fmla="*/ 1169 h 1938"/>
                <a:gd name="T34" fmla="*/ 1073 w 1785"/>
                <a:gd name="T3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85" h="1938">
                  <a:moveTo>
                    <a:pt x="1073" y="0"/>
                  </a:moveTo>
                  <a:lnTo>
                    <a:pt x="17" y="1152"/>
                  </a:lnTo>
                  <a:cubicBezTo>
                    <a:pt x="18" y="1213"/>
                    <a:pt x="11" y="1294"/>
                    <a:pt x="42" y="1350"/>
                  </a:cubicBezTo>
                  <a:cubicBezTo>
                    <a:pt x="162" y="1565"/>
                    <a:pt x="0" y="1257"/>
                    <a:pt x="155" y="1486"/>
                  </a:cubicBezTo>
                  <a:cubicBezTo>
                    <a:pt x="163" y="1497"/>
                    <a:pt x="168" y="1510"/>
                    <a:pt x="178" y="1520"/>
                  </a:cubicBezTo>
                  <a:cubicBezTo>
                    <a:pt x="266" y="1608"/>
                    <a:pt x="184" y="1511"/>
                    <a:pt x="257" y="1576"/>
                  </a:cubicBezTo>
                  <a:cubicBezTo>
                    <a:pt x="389" y="1694"/>
                    <a:pt x="289" y="1623"/>
                    <a:pt x="370" y="1678"/>
                  </a:cubicBezTo>
                  <a:cubicBezTo>
                    <a:pt x="429" y="1765"/>
                    <a:pt x="523" y="1814"/>
                    <a:pt x="608" y="1871"/>
                  </a:cubicBezTo>
                  <a:cubicBezTo>
                    <a:pt x="639" y="1892"/>
                    <a:pt x="698" y="1938"/>
                    <a:pt x="698" y="1938"/>
                  </a:cubicBezTo>
                  <a:cubicBezTo>
                    <a:pt x="906" y="1931"/>
                    <a:pt x="1075" y="1917"/>
                    <a:pt x="1276" y="1904"/>
                  </a:cubicBezTo>
                  <a:cubicBezTo>
                    <a:pt x="1302" y="1900"/>
                    <a:pt x="1329" y="1900"/>
                    <a:pt x="1355" y="1893"/>
                  </a:cubicBezTo>
                  <a:cubicBezTo>
                    <a:pt x="1456" y="1863"/>
                    <a:pt x="1486" y="1741"/>
                    <a:pt x="1536" y="1667"/>
                  </a:cubicBezTo>
                  <a:cubicBezTo>
                    <a:pt x="1552" y="1619"/>
                    <a:pt x="1576" y="1581"/>
                    <a:pt x="1593" y="1531"/>
                  </a:cubicBezTo>
                  <a:cubicBezTo>
                    <a:pt x="1618" y="1458"/>
                    <a:pt x="1628" y="1381"/>
                    <a:pt x="1672" y="1316"/>
                  </a:cubicBezTo>
                  <a:cubicBezTo>
                    <a:pt x="1698" y="1235"/>
                    <a:pt x="1661" y="1333"/>
                    <a:pt x="1717" y="1248"/>
                  </a:cubicBezTo>
                  <a:cubicBezTo>
                    <a:pt x="1751" y="1196"/>
                    <a:pt x="1697" y="1224"/>
                    <a:pt x="1762" y="1203"/>
                  </a:cubicBezTo>
                  <a:cubicBezTo>
                    <a:pt x="1770" y="1192"/>
                    <a:pt x="1785" y="1169"/>
                    <a:pt x="1785" y="1169"/>
                  </a:cubicBezTo>
                  <a:lnTo>
                    <a:pt x="1073" y="0"/>
                  </a:lnTo>
                  <a:close/>
                </a:path>
              </a:pathLst>
            </a:cu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17462" name="Freeform 22"/>
            <p:cNvSpPr>
              <a:spLocks/>
            </p:cNvSpPr>
            <p:nvPr/>
          </p:nvSpPr>
          <p:spPr bwMode="auto">
            <a:xfrm>
              <a:off x="3792" y="1344"/>
              <a:ext cx="1463" cy="1395"/>
            </a:xfrm>
            <a:custGeom>
              <a:avLst/>
              <a:gdLst>
                <a:gd name="T0" fmla="*/ 864 w 1463"/>
                <a:gd name="T1" fmla="*/ 0 h 1565"/>
                <a:gd name="T2" fmla="*/ 0 w 1463"/>
                <a:gd name="T3" fmla="*/ 912 h 1565"/>
                <a:gd name="T4" fmla="*/ 150 w 1463"/>
                <a:gd name="T5" fmla="*/ 1135 h 1565"/>
                <a:gd name="T6" fmla="*/ 308 w 1463"/>
                <a:gd name="T7" fmla="*/ 1316 h 1565"/>
                <a:gd name="T8" fmla="*/ 365 w 1463"/>
                <a:gd name="T9" fmla="*/ 1361 h 1565"/>
                <a:gd name="T10" fmla="*/ 455 w 1463"/>
                <a:gd name="T11" fmla="*/ 1452 h 1565"/>
                <a:gd name="T12" fmla="*/ 535 w 1463"/>
                <a:gd name="T13" fmla="*/ 1486 h 1565"/>
                <a:gd name="T14" fmla="*/ 693 w 1463"/>
                <a:gd name="T15" fmla="*/ 1565 h 1565"/>
                <a:gd name="T16" fmla="*/ 829 w 1463"/>
                <a:gd name="T17" fmla="*/ 1554 h 1565"/>
                <a:gd name="T18" fmla="*/ 999 w 1463"/>
                <a:gd name="T19" fmla="*/ 1339 h 1565"/>
                <a:gd name="T20" fmla="*/ 1180 w 1463"/>
                <a:gd name="T21" fmla="*/ 1078 h 1565"/>
                <a:gd name="T22" fmla="*/ 1259 w 1463"/>
                <a:gd name="T23" fmla="*/ 1022 h 1565"/>
                <a:gd name="T24" fmla="*/ 1304 w 1463"/>
                <a:gd name="T25" fmla="*/ 988 h 1565"/>
                <a:gd name="T26" fmla="*/ 1372 w 1463"/>
                <a:gd name="T27" fmla="*/ 965 h 1565"/>
                <a:gd name="T28" fmla="*/ 1463 w 1463"/>
                <a:gd name="T29" fmla="*/ 920 h 1565"/>
                <a:gd name="T30" fmla="*/ 864 w 1463"/>
                <a:gd name="T31" fmla="*/ 0 h 1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3" h="1565">
                  <a:moveTo>
                    <a:pt x="864" y="0"/>
                  </a:moveTo>
                  <a:lnTo>
                    <a:pt x="0" y="912"/>
                  </a:lnTo>
                  <a:cubicBezTo>
                    <a:pt x="53" y="986"/>
                    <a:pt x="99" y="1060"/>
                    <a:pt x="150" y="1135"/>
                  </a:cubicBezTo>
                  <a:cubicBezTo>
                    <a:pt x="177" y="1220"/>
                    <a:pt x="249" y="1257"/>
                    <a:pt x="308" y="1316"/>
                  </a:cubicBezTo>
                  <a:cubicBezTo>
                    <a:pt x="359" y="1367"/>
                    <a:pt x="300" y="1340"/>
                    <a:pt x="365" y="1361"/>
                  </a:cubicBezTo>
                  <a:cubicBezTo>
                    <a:pt x="399" y="1405"/>
                    <a:pt x="404" y="1420"/>
                    <a:pt x="455" y="1452"/>
                  </a:cubicBezTo>
                  <a:cubicBezTo>
                    <a:pt x="479" y="1468"/>
                    <a:pt x="510" y="1471"/>
                    <a:pt x="535" y="1486"/>
                  </a:cubicBezTo>
                  <a:cubicBezTo>
                    <a:pt x="593" y="1521"/>
                    <a:pt x="628" y="1544"/>
                    <a:pt x="693" y="1565"/>
                  </a:cubicBezTo>
                  <a:cubicBezTo>
                    <a:pt x="738" y="1561"/>
                    <a:pt x="784" y="1562"/>
                    <a:pt x="829" y="1554"/>
                  </a:cubicBezTo>
                  <a:cubicBezTo>
                    <a:pt x="922" y="1537"/>
                    <a:pt x="957" y="1408"/>
                    <a:pt x="999" y="1339"/>
                  </a:cubicBezTo>
                  <a:cubicBezTo>
                    <a:pt x="1025" y="1229"/>
                    <a:pt x="1096" y="1151"/>
                    <a:pt x="1180" y="1078"/>
                  </a:cubicBezTo>
                  <a:cubicBezTo>
                    <a:pt x="1246" y="1020"/>
                    <a:pt x="1198" y="1042"/>
                    <a:pt x="1259" y="1022"/>
                  </a:cubicBezTo>
                  <a:cubicBezTo>
                    <a:pt x="1274" y="1011"/>
                    <a:pt x="1287" y="996"/>
                    <a:pt x="1304" y="988"/>
                  </a:cubicBezTo>
                  <a:cubicBezTo>
                    <a:pt x="1325" y="977"/>
                    <a:pt x="1372" y="965"/>
                    <a:pt x="1372" y="965"/>
                  </a:cubicBezTo>
                  <a:cubicBezTo>
                    <a:pt x="1446" y="916"/>
                    <a:pt x="1413" y="920"/>
                    <a:pt x="1463" y="920"/>
                  </a:cubicBezTo>
                  <a:lnTo>
                    <a:pt x="864" y="0"/>
                  </a:lnTo>
                  <a:close/>
                </a:path>
              </a:pathLst>
            </a:custGeom>
            <a:solidFill>
              <a:srgbClr val="FFCCCC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17463" name="Freeform 23"/>
            <p:cNvSpPr>
              <a:spLocks/>
            </p:cNvSpPr>
            <p:nvPr/>
          </p:nvSpPr>
          <p:spPr bwMode="auto">
            <a:xfrm>
              <a:off x="4032" y="1344"/>
              <a:ext cx="1056" cy="1027"/>
            </a:xfrm>
            <a:custGeom>
              <a:avLst/>
              <a:gdLst>
                <a:gd name="T0" fmla="*/ 576 w 994"/>
                <a:gd name="T1" fmla="*/ 0 h 1214"/>
                <a:gd name="T2" fmla="*/ 0 w 994"/>
                <a:gd name="T3" fmla="*/ 672 h 1214"/>
                <a:gd name="T4" fmla="*/ 99 w 994"/>
                <a:gd name="T5" fmla="*/ 886 h 1214"/>
                <a:gd name="T6" fmla="*/ 133 w 994"/>
                <a:gd name="T7" fmla="*/ 908 h 1214"/>
                <a:gd name="T8" fmla="*/ 247 w 994"/>
                <a:gd name="T9" fmla="*/ 1010 h 1214"/>
                <a:gd name="T10" fmla="*/ 462 w 994"/>
                <a:gd name="T11" fmla="*/ 1214 h 1214"/>
                <a:gd name="T12" fmla="*/ 518 w 994"/>
                <a:gd name="T13" fmla="*/ 1203 h 1214"/>
                <a:gd name="T14" fmla="*/ 575 w 994"/>
                <a:gd name="T15" fmla="*/ 1056 h 1214"/>
                <a:gd name="T16" fmla="*/ 597 w 994"/>
                <a:gd name="T17" fmla="*/ 1022 h 1214"/>
                <a:gd name="T18" fmla="*/ 677 w 994"/>
                <a:gd name="T19" fmla="*/ 886 h 1214"/>
                <a:gd name="T20" fmla="*/ 813 w 994"/>
                <a:gd name="T21" fmla="*/ 761 h 1214"/>
                <a:gd name="T22" fmla="*/ 903 w 994"/>
                <a:gd name="T23" fmla="*/ 739 h 1214"/>
                <a:gd name="T24" fmla="*/ 994 w 994"/>
                <a:gd name="T25" fmla="*/ 693 h 1214"/>
                <a:gd name="T26" fmla="*/ 576 w 994"/>
                <a:gd name="T27" fmla="*/ 0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4" h="1214">
                  <a:moveTo>
                    <a:pt x="576" y="0"/>
                  </a:moveTo>
                  <a:lnTo>
                    <a:pt x="0" y="672"/>
                  </a:lnTo>
                  <a:cubicBezTo>
                    <a:pt x="42" y="742"/>
                    <a:pt x="74" y="808"/>
                    <a:pt x="99" y="886"/>
                  </a:cubicBezTo>
                  <a:cubicBezTo>
                    <a:pt x="103" y="899"/>
                    <a:pt x="122" y="900"/>
                    <a:pt x="133" y="908"/>
                  </a:cubicBezTo>
                  <a:cubicBezTo>
                    <a:pt x="212" y="963"/>
                    <a:pt x="202" y="946"/>
                    <a:pt x="247" y="1010"/>
                  </a:cubicBezTo>
                  <a:cubicBezTo>
                    <a:pt x="305" y="1093"/>
                    <a:pt x="360" y="1181"/>
                    <a:pt x="462" y="1214"/>
                  </a:cubicBezTo>
                  <a:cubicBezTo>
                    <a:pt x="481" y="1210"/>
                    <a:pt x="501" y="1212"/>
                    <a:pt x="518" y="1203"/>
                  </a:cubicBezTo>
                  <a:cubicBezTo>
                    <a:pt x="562" y="1178"/>
                    <a:pt x="557" y="1098"/>
                    <a:pt x="575" y="1056"/>
                  </a:cubicBezTo>
                  <a:cubicBezTo>
                    <a:pt x="580" y="1044"/>
                    <a:pt x="592" y="1034"/>
                    <a:pt x="597" y="1022"/>
                  </a:cubicBezTo>
                  <a:cubicBezTo>
                    <a:pt x="628" y="951"/>
                    <a:pt x="624" y="945"/>
                    <a:pt x="677" y="886"/>
                  </a:cubicBezTo>
                  <a:cubicBezTo>
                    <a:pt x="703" y="857"/>
                    <a:pt x="766" y="778"/>
                    <a:pt x="813" y="761"/>
                  </a:cubicBezTo>
                  <a:cubicBezTo>
                    <a:pt x="842" y="750"/>
                    <a:pt x="903" y="739"/>
                    <a:pt x="903" y="739"/>
                  </a:cubicBezTo>
                  <a:cubicBezTo>
                    <a:pt x="977" y="689"/>
                    <a:pt x="944" y="693"/>
                    <a:pt x="994" y="693"/>
                  </a:cubicBezTo>
                  <a:lnTo>
                    <a:pt x="576" y="0"/>
                  </a:lnTo>
                  <a:close/>
                </a:path>
              </a:pathLst>
            </a:custGeom>
            <a:solidFill>
              <a:srgbClr val="FFCCFF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17464" name="Freeform 24"/>
            <p:cNvSpPr>
              <a:spLocks/>
            </p:cNvSpPr>
            <p:nvPr/>
          </p:nvSpPr>
          <p:spPr bwMode="auto">
            <a:xfrm>
              <a:off x="4272" y="1344"/>
              <a:ext cx="677" cy="588"/>
            </a:xfrm>
            <a:custGeom>
              <a:avLst/>
              <a:gdLst>
                <a:gd name="T0" fmla="*/ 336 w 629"/>
                <a:gd name="T1" fmla="*/ 0 h 659"/>
                <a:gd name="T2" fmla="*/ 0 w 629"/>
                <a:gd name="T3" fmla="*/ 384 h 659"/>
                <a:gd name="T4" fmla="*/ 63 w 629"/>
                <a:gd name="T5" fmla="*/ 433 h 659"/>
                <a:gd name="T6" fmla="*/ 154 w 629"/>
                <a:gd name="T7" fmla="*/ 558 h 659"/>
                <a:gd name="T8" fmla="*/ 256 w 629"/>
                <a:gd name="T9" fmla="*/ 659 h 659"/>
                <a:gd name="T10" fmla="*/ 346 w 629"/>
                <a:gd name="T11" fmla="*/ 648 h 659"/>
                <a:gd name="T12" fmla="*/ 380 w 629"/>
                <a:gd name="T13" fmla="*/ 614 h 659"/>
                <a:gd name="T14" fmla="*/ 482 w 629"/>
                <a:gd name="T15" fmla="*/ 478 h 659"/>
                <a:gd name="T16" fmla="*/ 561 w 629"/>
                <a:gd name="T17" fmla="*/ 444 h 659"/>
                <a:gd name="T18" fmla="*/ 629 w 629"/>
                <a:gd name="T19" fmla="*/ 422 h 659"/>
                <a:gd name="T20" fmla="*/ 336 w 629"/>
                <a:gd name="T21" fmla="*/ 0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9" h="659">
                  <a:moveTo>
                    <a:pt x="336" y="0"/>
                  </a:moveTo>
                  <a:lnTo>
                    <a:pt x="0" y="384"/>
                  </a:lnTo>
                  <a:cubicBezTo>
                    <a:pt x="29" y="399"/>
                    <a:pt x="43" y="402"/>
                    <a:pt x="63" y="433"/>
                  </a:cubicBezTo>
                  <a:cubicBezTo>
                    <a:pt x="98" y="487"/>
                    <a:pt x="81" y="532"/>
                    <a:pt x="154" y="558"/>
                  </a:cubicBezTo>
                  <a:cubicBezTo>
                    <a:pt x="190" y="594"/>
                    <a:pt x="214" y="632"/>
                    <a:pt x="256" y="659"/>
                  </a:cubicBezTo>
                  <a:cubicBezTo>
                    <a:pt x="286" y="655"/>
                    <a:pt x="318" y="658"/>
                    <a:pt x="346" y="648"/>
                  </a:cubicBezTo>
                  <a:cubicBezTo>
                    <a:pt x="361" y="643"/>
                    <a:pt x="370" y="627"/>
                    <a:pt x="380" y="614"/>
                  </a:cubicBezTo>
                  <a:cubicBezTo>
                    <a:pt x="416" y="568"/>
                    <a:pt x="436" y="516"/>
                    <a:pt x="482" y="478"/>
                  </a:cubicBezTo>
                  <a:cubicBezTo>
                    <a:pt x="516" y="450"/>
                    <a:pt x="517" y="457"/>
                    <a:pt x="561" y="444"/>
                  </a:cubicBezTo>
                  <a:cubicBezTo>
                    <a:pt x="584" y="437"/>
                    <a:pt x="629" y="422"/>
                    <a:pt x="629" y="422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17465" name="Text Box 25"/>
            <p:cNvSpPr txBox="1">
              <a:spLocks noChangeArrowheads="1"/>
            </p:cNvSpPr>
            <p:nvPr/>
          </p:nvSpPr>
          <p:spPr bwMode="auto">
            <a:xfrm>
              <a:off x="4420" y="1469"/>
              <a:ext cx="2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f1</a:t>
              </a:r>
            </a:p>
          </p:txBody>
        </p:sp>
        <p:sp>
          <p:nvSpPr>
            <p:cNvPr id="317466" name="Text Box 26"/>
            <p:cNvSpPr txBox="1">
              <a:spLocks noChangeArrowheads="1"/>
            </p:cNvSpPr>
            <p:nvPr/>
          </p:nvSpPr>
          <p:spPr bwMode="auto">
            <a:xfrm>
              <a:off x="4397" y="1897"/>
              <a:ext cx="31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f2</a:t>
              </a:r>
            </a:p>
          </p:txBody>
        </p:sp>
        <p:sp>
          <p:nvSpPr>
            <p:cNvPr id="317467" name="Text Box 27"/>
            <p:cNvSpPr txBox="1">
              <a:spLocks noChangeArrowheads="1"/>
            </p:cNvSpPr>
            <p:nvPr/>
          </p:nvSpPr>
          <p:spPr bwMode="auto">
            <a:xfrm>
              <a:off x="4397" y="2368"/>
              <a:ext cx="31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f3</a:t>
              </a:r>
            </a:p>
          </p:txBody>
        </p:sp>
        <p:sp>
          <p:nvSpPr>
            <p:cNvPr id="317468" name="Text Box 28"/>
            <p:cNvSpPr txBox="1">
              <a:spLocks noChangeArrowheads="1"/>
            </p:cNvSpPr>
            <p:nvPr/>
          </p:nvSpPr>
          <p:spPr bwMode="auto">
            <a:xfrm>
              <a:off x="4397" y="2753"/>
              <a:ext cx="31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f4</a:t>
              </a:r>
            </a:p>
          </p:txBody>
        </p:sp>
        <p:sp>
          <p:nvSpPr>
            <p:cNvPr id="317469" name="Text Box 29"/>
            <p:cNvSpPr txBox="1">
              <a:spLocks noChangeArrowheads="1"/>
            </p:cNvSpPr>
            <p:nvPr/>
          </p:nvSpPr>
          <p:spPr bwMode="auto">
            <a:xfrm>
              <a:off x="3744" y="1532"/>
              <a:ext cx="33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 u="sng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A*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17470" name="Text Box 30"/>
            <p:cNvSpPr txBox="1">
              <a:spLocks noChangeArrowheads="1"/>
            </p:cNvSpPr>
            <p:nvPr/>
          </p:nvSpPr>
          <p:spPr bwMode="auto">
            <a:xfrm>
              <a:off x="3446" y="3043"/>
              <a:ext cx="197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F-konturlarla açar</a:t>
              </a:r>
            </a:p>
          </p:txBody>
        </p:sp>
      </p:grpSp>
      <p:sp>
        <p:nvSpPr>
          <p:cNvPr id="317471" name="Rectangle 31"/>
          <p:cNvSpPr>
            <a:spLocks noChangeArrowheads="1"/>
          </p:cNvSpPr>
          <p:nvPr/>
        </p:nvSpPr>
        <p:spPr bwMode="auto">
          <a:xfrm>
            <a:off x="898525" y="5715000"/>
            <a:ext cx="7331074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000" dirty="0" smtClean="0">
                <a:latin typeface="Tahoma" pitchFamily="34" charset="0"/>
              </a:rPr>
              <a:t>IDA* : </a:t>
            </a:r>
            <a:r>
              <a:rPr kumimoji="1" lang="tr-TR" sz="2000" dirty="0" smtClean="0">
                <a:latin typeface="Tahoma" pitchFamily="34" charset="0"/>
              </a:rPr>
              <a:t>Yinelemeli</a:t>
            </a:r>
            <a:r>
              <a:rPr kumimoji="1" lang="en-US" sz="2000" dirty="0" smtClean="0">
                <a:latin typeface="Tahoma" pitchFamily="34" charset="0"/>
              </a:rPr>
              <a:t> </a:t>
            </a:r>
            <a:r>
              <a:rPr kumimoji="1" lang="en-US" sz="2000" dirty="0">
                <a:latin typeface="Tahoma" pitchFamily="34" charset="0"/>
              </a:rPr>
              <a:t>Derinleştirmeye benzer bir fikri kullanır</a:t>
            </a:r>
            <a:endParaRPr kumimoji="1" lang="en-US" sz="1600" dirty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endParaRPr kumimoji="1" lang="en-US" sz="16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72934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5" grpId="0" build="p" autoUpdateAnimBg="0" advAuto="0"/>
      <p:bldP spid="317471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ayt Numarası Yer Tutucusu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3523-63F8-4948-913A-D4A5ACD47DF8}" type="slidenum">
              <a:rPr lang="en-US"/>
              <a:pPr/>
              <a:t>38</a:t>
            </a:fld>
            <a:endParaRPr lang="en-US"/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IDA</a:t>
            </a:r>
            <a:r>
              <a:rPr lang="tr-TR" dirty="0"/>
              <a:t>*</a:t>
            </a:r>
          </a:p>
        </p:txBody>
      </p:sp>
      <p:grpSp>
        <p:nvGrpSpPr>
          <p:cNvPr id="318468" name="Group 4"/>
          <p:cNvGrpSpPr>
            <a:grpSpLocks/>
          </p:cNvGrpSpPr>
          <p:nvPr/>
        </p:nvGrpSpPr>
        <p:grpSpPr bwMode="auto">
          <a:xfrm>
            <a:off x="1066800" y="1291952"/>
            <a:ext cx="7620000" cy="3289176"/>
            <a:chOff x="672" y="720"/>
            <a:chExt cx="4800" cy="2208"/>
          </a:xfrm>
        </p:grpSpPr>
        <p:grpSp>
          <p:nvGrpSpPr>
            <p:cNvPr id="318469" name="Group 5"/>
            <p:cNvGrpSpPr>
              <a:grpSpLocks/>
            </p:cNvGrpSpPr>
            <p:nvPr/>
          </p:nvGrpSpPr>
          <p:grpSpPr bwMode="auto">
            <a:xfrm>
              <a:off x="672" y="720"/>
              <a:ext cx="2160" cy="2208"/>
              <a:chOff x="672" y="720"/>
              <a:chExt cx="2160" cy="2208"/>
            </a:xfrm>
          </p:grpSpPr>
          <p:sp>
            <p:nvSpPr>
              <p:cNvPr id="318470" name="Rectangle 6"/>
              <p:cNvSpPr>
                <a:spLocks noChangeArrowheads="1"/>
              </p:cNvSpPr>
              <p:nvPr/>
            </p:nvSpPr>
            <p:spPr bwMode="auto">
              <a:xfrm>
                <a:off x="672" y="720"/>
                <a:ext cx="2160" cy="220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tr-TR"/>
              </a:p>
            </p:txBody>
          </p:sp>
          <p:sp>
            <p:nvSpPr>
              <p:cNvPr id="318471" name="Text Box 7"/>
              <p:cNvSpPr txBox="1">
                <a:spLocks noChangeArrowheads="1"/>
              </p:cNvSpPr>
              <p:nvPr/>
            </p:nvSpPr>
            <p:spPr bwMode="auto">
              <a:xfrm>
                <a:off x="789" y="750"/>
                <a:ext cx="716" cy="7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Her f-</a:t>
                </a:r>
              </a:p>
              <a:p>
                <a:r>
                  <a:rPr lang="en-US" sz="18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konturda</a:t>
                </a:r>
              </a:p>
              <a:p>
                <a:r>
                  <a:rPr lang="en-US" sz="18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derinlik</a:t>
                </a:r>
              </a:p>
              <a:p>
                <a:r>
                  <a:rPr lang="en-US" sz="18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önce</a:t>
                </a:r>
                <a:endPara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</p:grpSp>
        <p:sp>
          <p:nvSpPr>
            <p:cNvPr id="318472" name="Rectangle 8"/>
            <p:cNvSpPr>
              <a:spLocks noChangeArrowheads="1"/>
            </p:cNvSpPr>
            <p:nvPr/>
          </p:nvSpPr>
          <p:spPr bwMode="auto">
            <a:xfrm>
              <a:off x="3065" y="720"/>
              <a:ext cx="2407" cy="22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18473" name="Rectangle 9"/>
            <p:cNvSpPr>
              <a:spLocks noChangeArrowheads="1"/>
            </p:cNvSpPr>
            <p:nvPr/>
          </p:nvSpPr>
          <p:spPr bwMode="auto">
            <a:xfrm>
              <a:off x="3120" y="768"/>
              <a:ext cx="2352" cy="21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tx1"/>
                </a:buClr>
                <a:buFontTx/>
                <a:buChar char="•"/>
              </a:pPr>
              <a:r>
                <a:rPr kumimoji="1" lang="en-US" sz="2200" dirty="0">
                  <a:solidFill>
                    <a:srgbClr val="000000"/>
                  </a:solidFill>
                </a:rPr>
                <a:t>F-sınırına limitlenmiş derinlik önce aramasını yürüt.</a:t>
              </a:r>
            </a:p>
            <a:p>
              <a:pPr marL="342900" indent="-342900">
                <a:spcBef>
                  <a:spcPct val="20000"/>
                </a:spcBef>
                <a:buClr>
                  <a:schemeClr val="tx1"/>
                </a:buClr>
                <a:buFontTx/>
                <a:buChar char="•"/>
              </a:pPr>
              <a:endParaRPr kumimoji="1" lang="en-US" sz="2200" dirty="0">
                <a:solidFill>
                  <a:srgbClr val="000000"/>
                </a:solidFill>
              </a:endParaRPr>
            </a:p>
            <a:p>
              <a:pPr marL="342900" indent="-342900">
                <a:spcBef>
                  <a:spcPct val="20000"/>
                </a:spcBef>
                <a:buClr>
                  <a:schemeClr val="tx1"/>
                </a:buClr>
                <a:buFontTx/>
                <a:buChar char="•"/>
              </a:pPr>
              <a:r>
                <a:rPr kumimoji="1" lang="en-US" sz="2200" u="sng" dirty="0">
                  <a:solidFill>
                    <a:srgbClr val="000000"/>
                  </a:solidFill>
                </a:rPr>
                <a:t>Hedef bulunmuşsa: </a:t>
              </a:r>
              <a:r>
                <a:rPr kumimoji="1" lang="en-US" sz="2200" dirty="0">
                  <a:solidFill>
                    <a:srgbClr val="000000"/>
                  </a:solidFill>
                </a:rPr>
                <a:t>TAMAM.</a:t>
              </a:r>
            </a:p>
            <a:p>
              <a:pPr marL="342900" indent="-342900">
                <a:spcBef>
                  <a:spcPct val="20000"/>
                </a:spcBef>
                <a:buClr>
                  <a:schemeClr val="bg1"/>
                </a:buClr>
                <a:buFontTx/>
                <a:buChar char="•"/>
              </a:pPr>
              <a:r>
                <a:rPr kumimoji="1" lang="en-US" sz="2200" u="sng" dirty="0">
                  <a:solidFill>
                    <a:srgbClr val="000000"/>
                  </a:solidFill>
                </a:rPr>
                <a:t>Değilse</a:t>
              </a:r>
              <a:r>
                <a:rPr kumimoji="1" lang="en-US" sz="2200" dirty="0">
                  <a:solidFill>
                    <a:srgbClr val="000000"/>
                  </a:solidFill>
                </a:rPr>
                <a:t>: f-sınırını </a:t>
              </a:r>
              <a:r>
                <a:rPr kumimoji="1" lang="en-US" sz="2200" dirty="0" smtClean="0">
                  <a:solidFill>
                    <a:srgbClr val="000000"/>
                  </a:solidFill>
                </a:rPr>
                <a:t>arttır </a:t>
              </a:r>
              <a:r>
                <a:rPr kumimoji="1" lang="en-US" sz="2200" dirty="0">
                  <a:solidFill>
                    <a:srgbClr val="000000"/>
                  </a:solidFill>
                </a:rPr>
                <a:t>ve tekrar başla.</a:t>
              </a:r>
            </a:p>
          </p:txBody>
        </p:sp>
      </p:grpSp>
      <p:grpSp>
        <p:nvGrpSpPr>
          <p:cNvPr id="318480" name="Group 16"/>
          <p:cNvGrpSpPr>
            <a:grpSpLocks/>
          </p:cNvGrpSpPr>
          <p:nvPr/>
        </p:nvGrpSpPr>
        <p:grpSpPr bwMode="auto">
          <a:xfrm>
            <a:off x="1447800" y="1520552"/>
            <a:ext cx="2971800" cy="2743200"/>
            <a:chOff x="912" y="864"/>
            <a:chExt cx="1872" cy="1728"/>
          </a:xfrm>
        </p:grpSpPr>
        <p:sp>
          <p:nvSpPr>
            <p:cNvPr id="318481" name="Freeform 17"/>
            <p:cNvSpPr>
              <a:spLocks/>
            </p:cNvSpPr>
            <p:nvPr/>
          </p:nvSpPr>
          <p:spPr bwMode="auto">
            <a:xfrm>
              <a:off x="912" y="864"/>
              <a:ext cx="1872" cy="1728"/>
            </a:xfrm>
            <a:custGeom>
              <a:avLst/>
              <a:gdLst>
                <a:gd name="T0" fmla="*/ 1073 w 1785"/>
                <a:gd name="T1" fmla="*/ 0 h 1938"/>
                <a:gd name="T2" fmla="*/ 17 w 1785"/>
                <a:gd name="T3" fmla="*/ 1152 h 1938"/>
                <a:gd name="T4" fmla="*/ 42 w 1785"/>
                <a:gd name="T5" fmla="*/ 1350 h 1938"/>
                <a:gd name="T6" fmla="*/ 155 w 1785"/>
                <a:gd name="T7" fmla="*/ 1486 h 1938"/>
                <a:gd name="T8" fmla="*/ 178 w 1785"/>
                <a:gd name="T9" fmla="*/ 1520 h 1938"/>
                <a:gd name="T10" fmla="*/ 257 w 1785"/>
                <a:gd name="T11" fmla="*/ 1576 h 1938"/>
                <a:gd name="T12" fmla="*/ 370 w 1785"/>
                <a:gd name="T13" fmla="*/ 1678 h 1938"/>
                <a:gd name="T14" fmla="*/ 608 w 1785"/>
                <a:gd name="T15" fmla="*/ 1871 h 1938"/>
                <a:gd name="T16" fmla="*/ 698 w 1785"/>
                <a:gd name="T17" fmla="*/ 1938 h 1938"/>
                <a:gd name="T18" fmla="*/ 1276 w 1785"/>
                <a:gd name="T19" fmla="*/ 1904 h 1938"/>
                <a:gd name="T20" fmla="*/ 1355 w 1785"/>
                <a:gd name="T21" fmla="*/ 1893 h 1938"/>
                <a:gd name="T22" fmla="*/ 1536 w 1785"/>
                <a:gd name="T23" fmla="*/ 1667 h 1938"/>
                <a:gd name="T24" fmla="*/ 1593 w 1785"/>
                <a:gd name="T25" fmla="*/ 1531 h 1938"/>
                <a:gd name="T26" fmla="*/ 1672 w 1785"/>
                <a:gd name="T27" fmla="*/ 1316 h 1938"/>
                <a:gd name="T28" fmla="*/ 1717 w 1785"/>
                <a:gd name="T29" fmla="*/ 1248 h 1938"/>
                <a:gd name="T30" fmla="*/ 1762 w 1785"/>
                <a:gd name="T31" fmla="*/ 1203 h 1938"/>
                <a:gd name="T32" fmla="*/ 1785 w 1785"/>
                <a:gd name="T33" fmla="*/ 1169 h 1938"/>
                <a:gd name="T34" fmla="*/ 1073 w 1785"/>
                <a:gd name="T35" fmla="*/ 0 h 1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85" h="1938">
                  <a:moveTo>
                    <a:pt x="1073" y="0"/>
                  </a:moveTo>
                  <a:lnTo>
                    <a:pt x="17" y="1152"/>
                  </a:lnTo>
                  <a:cubicBezTo>
                    <a:pt x="18" y="1213"/>
                    <a:pt x="11" y="1294"/>
                    <a:pt x="42" y="1350"/>
                  </a:cubicBezTo>
                  <a:cubicBezTo>
                    <a:pt x="162" y="1565"/>
                    <a:pt x="0" y="1257"/>
                    <a:pt x="155" y="1486"/>
                  </a:cubicBezTo>
                  <a:cubicBezTo>
                    <a:pt x="163" y="1497"/>
                    <a:pt x="168" y="1510"/>
                    <a:pt x="178" y="1520"/>
                  </a:cubicBezTo>
                  <a:cubicBezTo>
                    <a:pt x="266" y="1608"/>
                    <a:pt x="184" y="1511"/>
                    <a:pt x="257" y="1576"/>
                  </a:cubicBezTo>
                  <a:cubicBezTo>
                    <a:pt x="389" y="1694"/>
                    <a:pt x="289" y="1623"/>
                    <a:pt x="370" y="1678"/>
                  </a:cubicBezTo>
                  <a:cubicBezTo>
                    <a:pt x="429" y="1765"/>
                    <a:pt x="523" y="1814"/>
                    <a:pt x="608" y="1871"/>
                  </a:cubicBezTo>
                  <a:cubicBezTo>
                    <a:pt x="639" y="1892"/>
                    <a:pt x="698" y="1938"/>
                    <a:pt x="698" y="1938"/>
                  </a:cubicBezTo>
                  <a:cubicBezTo>
                    <a:pt x="906" y="1931"/>
                    <a:pt x="1075" y="1917"/>
                    <a:pt x="1276" y="1904"/>
                  </a:cubicBezTo>
                  <a:cubicBezTo>
                    <a:pt x="1302" y="1900"/>
                    <a:pt x="1329" y="1900"/>
                    <a:pt x="1355" y="1893"/>
                  </a:cubicBezTo>
                  <a:cubicBezTo>
                    <a:pt x="1456" y="1863"/>
                    <a:pt x="1486" y="1741"/>
                    <a:pt x="1536" y="1667"/>
                  </a:cubicBezTo>
                  <a:cubicBezTo>
                    <a:pt x="1552" y="1619"/>
                    <a:pt x="1576" y="1581"/>
                    <a:pt x="1593" y="1531"/>
                  </a:cubicBezTo>
                  <a:cubicBezTo>
                    <a:pt x="1618" y="1458"/>
                    <a:pt x="1628" y="1381"/>
                    <a:pt x="1672" y="1316"/>
                  </a:cubicBezTo>
                  <a:cubicBezTo>
                    <a:pt x="1698" y="1235"/>
                    <a:pt x="1661" y="1333"/>
                    <a:pt x="1717" y="1248"/>
                  </a:cubicBezTo>
                  <a:cubicBezTo>
                    <a:pt x="1751" y="1196"/>
                    <a:pt x="1697" y="1224"/>
                    <a:pt x="1762" y="1203"/>
                  </a:cubicBezTo>
                  <a:cubicBezTo>
                    <a:pt x="1770" y="1192"/>
                    <a:pt x="1785" y="1169"/>
                    <a:pt x="1785" y="1169"/>
                  </a:cubicBezTo>
                  <a:lnTo>
                    <a:pt x="1073" y="0"/>
                  </a:lnTo>
                  <a:close/>
                </a:path>
              </a:pathLst>
            </a:custGeom>
            <a:solidFill>
              <a:srgbClr val="FF99CC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18482" name="Text Box 18"/>
            <p:cNvSpPr txBox="1">
              <a:spLocks noChangeArrowheads="1"/>
            </p:cNvSpPr>
            <p:nvPr/>
          </p:nvSpPr>
          <p:spPr bwMode="auto">
            <a:xfrm>
              <a:off x="1757" y="2273"/>
              <a:ext cx="31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f4</a:t>
              </a:r>
            </a:p>
          </p:txBody>
        </p:sp>
      </p:grpSp>
      <p:grpSp>
        <p:nvGrpSpPr>
          <p:cNvPr id="318483" name="Group 19"/>
          <p:cNvGrpSpPr>
            <a:grpSpLocks/>
          </p:cNvGrpSpPr>
          <p:nvPr/>
        </p:nvGrpSpPr>
        <p:grpSpPr bwMode="auto">
          <a:xfrm>
            <a:off x="1828800" y="1520552"/>
            <a:ext cx="2322513" cy="2214563"/>
            <a:chOff x="1152" y="864"/>
            <a:chExt cx="1463" cy="1395"/>
          </a:xfrm>
        </p:grpSpPr>
        <p:sp>
          <p:nvSpPr>
            <p:cNvPr id="318484" name="Freeform 20"/>
            <p:cNvSpPr>
              <a:spLocks/>
            </p:cNvSpPr>
            <p:nvPr/>
          </p:nvSpPr>
          <p:spPr bwMode="auto">
            <a:xfrm>
              <a:off x="1152" y="864"/>
              <a:ext cx="1463" cy="1395"/>
            </a:xfrm>
            <a:custGeom>
              <a:avLst/>
              <a:gdLst>
                <a:gd name="T0" fmla="*/ 864 w 1463"/>
                <a:gd name="T1" fmla="*/ 0 h 1565"/>
                <a:gd name="T2" fmla="*/ 0 w 1463"/>
                <a:gd name="T3" fmla="*/ 912 h 1565"/>
                <a:gd name="T4" fmla="*/ 150 w 1463"/>
                <a:gd name="T5" fmla="*/ 1135 h 1565"/>
                <a:gd name="T6" fmla="*/ 308 w 1463"/>
                <a:gd name="T7" fmla="*/ 1316 h 1565"/>
                <a:gd name="T8" fmla="*/ 365 w 1463"/>
                <a:gd name="T9" fmla="*/ 1361 h 1565"/>
                <a:gd name="T10" fmla="*/ 455 w 1463"/>
                <a:gd name="T11" fmla="*/ 1452 h 1565"/>
                <a:gd name="T12" fmla="*/ 535 w 1463"/>
                <a:gd name="T13" fmla="*/ 1486 h 1565"/>
                <a:gd name="T14" fmla="*/ 693 w 1463"/>
                <a:gd name="T15" fmla="*/ 1565 h 1565"/>
                <a:gd name="T16" fmla="*/ 829 w 1463"/>
                <a:gd name="T17" fmla="*/ 1554 h 1565"/>
                <a:gd name="T18" fmla="*/ 999 w 1463"/>
                <a:gd name="T19" fmla="*/ 1339 h 1565"/>
                <a:gd name="T20" fmla="*/ 1180 w 1463"/>
                <a:gd name="T21" fmla="*/ 1078 h 1565"/>
                <a:gd name="T22" fmla="*/ 1259 w 1463"/>
                <a:gd name="T23" fmla="*/ 1022 h 1565"/>
                <a:gd name="T24" fmla="*/ 1304 w 1463"/>
                <a:gd name="T25" fmla="*/ 988 h 1565"/>
                <a:gd name="T26" fmla="*/ 1372 w 1463"/>
                <a:gd name="T27" fmla="*/ 965 h 1565"/>
                <a:gd name="T28" fmla="*/ 1463 w 1463"/>
                <a:gd name="T29" fmla="*/ 920 h 1565"/>
                <a:gd name="T30" fmla="*/ 864 w 1463"/>
                <a:gd name="T31" fmla="*/ 0 h 1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3" h="1565">
                  <a:moveTo>
                    <a:pt x="864" y="0"/>
                  </a:moveTo>
                  <a:lnTo>
                    <a:pt x="0" y="912"/>
                  </a:lnTo>
                  <a:cubicBezTo>
                    <a:pt x="53" y="986"/>
                    <a:pt x="99" y="1060"/>
                    <a:pt x="150" y="1135"/>
                  </a:cubicBezTo>
                  <a:cubicBezTo>
                    <a:pt x="177" y="1220"/>
                    <a:pt x="249" y="1257"/>
                    <a:pt x="308" y="1316"/>
                  </a:cubicBezTo>
                  <a:cubicBezTo>
                    <a:pt x="359" y="1367"/>
                    <a:pt x="300" y="1340"/>
                    <a:pt x="365" y="1361"/>
                  </a:cubicBezTo>
                  <a:cubicBezTo>
                    <a:pt x="399" y="1405"/>
                    <a:pt x="404" y="1420"/>
                    <a:pt x="455" y="1452"/>
                  </a:cubicBezTo>
                  <a:cubicBezTo>
                    <a:pt x="479" y="1468"/>
                    <a:pt x="510" y="1471"/>
                    <a:pt x="535" y="1486"/>
                  </a:cubicBezTo>
                  <a:cubicBezTo>
                    <a:pt x="593" y="1521"/>
                    <a:pt x="628" y="1544"/>
                    <a:pt x="693" y="1565"/>
                  </a:cubicBezTo>
                  <a:cubicBezTo>
                    <a:pt x="738" y="1561"/>
                    <a:pt x="784" y="1562"/>
                    <a:pt x="829" y="1554"/>
                  </a:cubicBezTo>
                  <a:cubicBezTo>
                    <a:pt x="922" y="1537"/>
                    <a:pt x="957" y="1408"/>
                    <a:pt x="999" y="1339"/>
                  </a:cubicBezTo>
                  <a:cubicBezTo>
                    <a:pt x="1025" y="1229"/>
                    <a:pt x="1096" y="1151"/>
                    <a:pt x="1180" y="1078"/>
                  </a:cubicBezTo>
                  <a:cubicBezTo>
                    <a:pt x="1246" y="1020"/>
                    <a:pt x="1198" y="1042"/>
                    <a:pt x="1259" y="1022"/>
                  </a:cubicBezTo>
                  <a:cubicBezTo>
                    <a:pt x="1274" y="1011"/>
                    <a:pt x="1287" y="996"/>
                    <a:pt x="1304" y="988"/>
                  </a:cubicBezTo>
                  <a:cubicBezTo>
                    <a:pt x="1325" y="977"/>
                    <a:pt x="1372" y="965"/>
                    <a:pt x="1372" y="965"/>
                  </a:cubicBezTo>
                  <a:cubicBezTo>
                    <a:pt x="1446" y="916"/>
                    <a:pt x="1413" y="920"/>
                    <a:pt x="1463" y="920"/>
                  </a:cubicBezTo>
                  <a:lnTo>
                    <a:pt x="864" y="0"/>
                  </a:lnTo>
                  <a:close/>
                </a:path>
              </a:pathLst>
            </a:custGeom>
            <a:solidFill>
              <a:srgbClr val="FFCCCC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18485" name="Text Box 21"/>
            <p:cNvSpPr txBox="1">
              <a:spLocks noChangeArrowheads="1"/>
            </p:cNvSpPr>
            <p:nvPr/>
          </p:nvSpPr>
          <p:spPr bwMode="auto">
            <a:xfrm>
              <a:off x="1757" y="1888"/>
              <a:ext cx="31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f3</a:t>
              </a:r>
            </a:p>
          </p:txBody>
        </p:sp>
      </p:grpSp>
      <p:grpSp>
        <p:nvGrpSpPr>
          <p:cNvPr id="318486" name="Group 22"/>
          <p:cNvGrpSpPr>
            <a:grpSpLocks/>
          </p:cNvGrpSpPr>
          <p:nvPr/>
        </p:nvGrpSpPr>
        <p:grpSpPr bwMode="auto">
          <a:xfrm>
            <a:off x="2209800" y="1520552"/>
            <a:ext cx="1676400" cy="1630363"/>
            <a:chOff x="1392" y="864"/>
            <a:chExt cx="1056" cy="1027"/>
          </a:xfrm>
        </p:grpSpPr>
        <p:sp>
          <p:nvSpPr>
            <p:cNvPr id="318487" name="Freeform 23"/>
            <p:cNvSpPr>
              <a:spLocks/>
            </p:cNvSpPr>
            <p:nvPr/>
          </p:nvSpPr>
          <p:spPr bwMode="auto">
            <a:xfrm>
              <a:off x="1392" y="864"/>
              <a:ext cx="1056" cy="1027"/>
            </a:xfrm>
            <a:custGeom>
              <a:avLst/>
              <a:gdLst>
                <a:gd name="T0" fmla="*/ 576 w 994"/>
                <a:gd name="T1" fmla="*/ 0 h 1214"/>
                <a:gd name="T2" fmla="*/ 0 w 994"/>
                <a:gd name="T3" fmla="*/ 672 h 1214"/>
                <a:gd name="T4" fmla="*/ 99 w 994"/>
                <a:gd name="T5" fmla="*/ 886 h 1214"/>
                <a:gd name="T6" fmla="*/ 133 w 994"/>
                <a:gd name="T7" fmla="*/ 908 h 1214"/>
                <a:gd name="T8" fmla="*/ 247 w 994"/>
                <a:gd name="T9" fmla="*/ 1010 h 1214"/>
                <a:gd name="T10" fmla="*/ 462 w 994"/>
                <a:gd name="T11" fmla="*/ 1214 h 1214"/>
                <a:gd name="T12" fmla="*/ 518 w 994"/>
                <a:gd name="T13" fmla="*/ 1203 h 1214"/>
                <a:gd name="T14" fmla="*/ 575 w 994"/>
                <a:gd name="T15" fmla="*/ 1056 h 1214"/>
                <a:gd name="T16" fmla="*/ 597 w 994"/>
                <a:gd name="T17" fmla="*/ 1022 h 1214"/>
                <a:gd name="T18" fmla="*/ 677 w 994"/>
                <a:gd name="T19" fmla="*/ 886 h 1214"/>
                <a:gd name="T20" fmla="*/ 813 w 994"/>
                <a:gd name="T21" fmla="*/ 761 h 1214"/>
                <a:gd name="T22" fmla="*/ 903 w 994"/>
                <a:gd name="T23" fmla="*/ 739 h 1214"/>
                <a:gd name="T24" fmla="*/ 994 w 994"/>
                <a:gd name="T25" fmla="*/ 693 h 1214"/>
                <a:gd name="T26" fmla="*/ 576 w 994"/>
                <a:gd name="T27" fmla="*/ 0 h 1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4" h="1214">
                  <a:moveTo>
                    <a:pt x="576" y="0"/>
                  </a:moveTo>
                  <a:lnTo>
                    <a:pt x="0" y="672"/>
                  </a:lnTo>
                  <a:cubicBezTo>
                    <a:pt x="42" y="742"/>
                    <a:pt x="74" y="808"/>
                    <a:pt x="99" y="886"/>
                  </a:cubicBezTo>
                  <a:cubicBezTo>
                    <a:pt x="103" y="899"/>
                    <a:pt x="122" y="900"/>
                    <a:pt x="133" y="908"/>
                  </a:cubicBezTo>
                  <a:cubicBezTo>
                    <a:pt x="212" y="963"/>
                    <a:pt x="202" y="946"/>
                    <a:pt x="247" y="1010"/>
                  </a:cubicBezTo>
                  <a:cubicBezTo>
                    <a:pt x="305" y="1093"/>
                    <a:pt x="360" y="1181"/>
                    <a:pt x="462" y="1214"/>
                  </a:cubicBezTo>
                  <a:cubicBezTo>
                    <a:pt x="481" y="1210"/>
                    <a:pt x="501" y="1212"/>
                    <a:pt x="518" y="1203"/>
                  </a:cubicBezTo>
                  <a:cubicBezTo>
                    <a:pt x="562" y="1178"/>
                    <a:pt x="557" y="1098"/>
                    <a:pt x="575" y="1056"/>
                  </a:cubicBezTo>
                  <a:cubicBezTo>
                    <a:pt x="580" y="1044"/>
                    <a:pt x="592" y="1034"/>
                    <a:pt x="597" y="1022"/>
                  </a:cubicBezTo>
                  <a:cubicBezTo>
                    <a:pt x="628" y="951"/>
                    <a:pt x="624" y="945"/>
                    <a:pt x="677" y="886"/>
                  </a:cubicBezTo>
                  <a:cubicBezTo>
                    <a:pt x="703" y="857"/>
                    <a:pt x="766" y="778"/>
                    <a:pt x="813" y="761"/>
                  </a:cubicBezTo>
                  <a:cubicBezTo>
                    <a:pt x="842" y="750"/>
                    <a:pt x="903" y="739"/>
                    <a:pt x="903" y="739"/>
                  </a:cubicBezTo>
                  <a:cubicBezTo>
                    <a:pt x="977" y="689"/>
                    <a:pt x="944" y="693"/>
                    <a:pt x="994" y="693"/>
                  </a:cubicBezTo>
                  <a:lnTo>
                    <a:pt x="576" y="0"/>
                  </a:lnTo>
                  <a:close/>
                </a:path>
              </a:pathLst>
            </a:custGeom>
            <a:solidFill>
              <a:srgbClr val="FFCCFF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18488" name="Text Box 24"/>
            <p:cNvSpPr txBox="1">
              <a:spLocks noChangeArrowheads="1"/>
            </p:cNvSpPr>
            <p:nvPr/>
          </p:nvSpPr>
          <p:spPr bwMode="auto">
            <a:xfrm>
              <a:off x="1757" y="1417"/>
              <a:ext cx="31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f2</a:t>
              </a:r>
            </a:p>
          </p:txBody>
        </p:sp>
      </p:grpSp>
      <p:grpSp>
        <p:nvGrpSpPr>
          <p:cNvPr id="318495" name="Group 31"/>
          <p:cNvGrpSpPr>
            <a:grpSpLocks/>
          </p:cNvGrpSpPr>
          <p:nvPr/>
        </p:nvGrpSpPr>
        <p:grpSpPr bwMode="auto">
          <a:xfrm>
            <a:off x="2590800" y="1520552"/>
            <a:ext cx="1074738" cy="933450"/>
            <a:chOff x="1632" y="864"/>
            <a:chExt cx="677" cy="588"/>
          </a:xfrm>
        </p:grpSpPr>
        <p:sp>
          <p:nvSpPr>
            <p:cNvPr id="318496" name="Freeform 32"/>
            <p:cNvSpPr>
              <a:spLocks/>
            </p:cNvSpPr>
            <p:nvPr/>
          </p:nvSpPr>
          <p:spPr bwMode="auto">
            <a:xfrm>
              <a:off x="1632" y="864"/>
              <a:ext cx="677" cy="588"/>
            </a:xfrm>
            <a:custGeom>
              <a:avLst/>
              <a:gdLst>
                <a:gd name="T0" fmla="*/ 336 w 629"/>
                <a:gd name="T1" fmla="*/ 0 h 659"/>
                <a:gd name="T2" fmla="*/ 0 w 629"/>
                <a:gd name="T3" fmla="*/ 384 h 659"/>
                <a:gd name="T4" fmla="*/ 63 w 629"/>
                <a:gd name="T5" fmla="*/ 433 h 659"/>
                <a:gd name="T6" fmla="*/ 154 w 629"/>
                <a:gd name="T7" fmla="*/ 558 h 659"/>
                <a:gd name="T8" fmla="*/ 256 w 629"/>
                <a:gd name="T9" fmla="*/ 659 h 659"/>
                <a:gd name="T10" fmla="*/ 346 w 629"/>
                <a:gd name="T11" fmla="*/ 648 h 659"/>
                <a:gd name="T12" fmla="*/ 380 w 629"/>
                <a:gd name="T13" fmla="*/ 614 h 659"/>
                <a:gd name="T14" fmla="*/ 482 w 629"/>
                <a:gd name="T15" fmla="*/ 478 h 659"/>
                <a:gd name="T16" fmla="*/ 561 w 629"/>
                <a:gd name="T17" fmla="*/ 444 h 659"/>
                <a:gd name="T18" fmla="*/ 629 w 629"/>
                <a:gd name="T19" fmla="*/ 422 h 659"/>
                <a:gd name="T20" fmla="*/ 336 w 629"/>
                <a:gd name="T21" fmla="*/ 0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9" h="659">
                  <a:moveTo>
                    <a:pt x="336" y="0"/>
                  </a:moveTo>
                  <a:lnTo>
                    <a:pt x="0" y="384"/>
                  </a:lnTo>
                  <a:cubicBezTo>
                    <a:pt x="29" y="399"/>
                    <a:pt x="43" y="402"/>
                    <a:pt x="63" y="433"/>
                  </a:cubicBezTo>
                  <a:cubicBezTo>
                    <a:pt x="98" y="487"/>
                    <a:pt x="81" y="532"/>
                    <a:pt x="154" y="558"/>
                  </a:cubicBezTo>
                  <a:cubicBezTo>
                    <a:pt x="190" y="594"/>
                    <a:pt x="214" y="632"/>
                    <a:pt x="256" y="659"/>
                  </a:cubicBezTo>
                  <a:cubicBezTo>
                    <a:pt x="286" y="655"/>
                    <a:pt x="318" y="658"/>
                    <a:pt x="346" y="648"/>
                  </a:cubicBezTo>
                  <a:cubicBezTo>
                    <a:pt x="361" y="643"/>
                    <a:pt x="370" y="627"/>
                    <a:pt x="380" y="614"/>
                  </a:cubicBezTo>
                  <a:cubicBezTo>
                    <a:pt x="416" y="568"/>
                    <a:pt x="436" y="516"/>
                    <a:pt x="482" y="478"/>
                  </a:cubicBezTo>
                  <a:cubicBezTo>
                    <a:pt x="516" y="450"/>
                    <a:pt x="517" y="457"/>
                    <a:pt x="561" y="444"/>
                  </a:cubicBezTo>
                  <a:cubicBezTo>
                    <a:pt x="584" y="437"/>
                    <a:pt x="629" y="422"/>
                    <a:pt x="629" y="422"/>
                  </a:cubicBezTo>
                  <a:lnTo>
                    <a:pt x="336" y="0"/>
                  </a:lnTo>
                  <a:close/>
                </a:path>
              </a:pathLst>
            </a:custGeom>
            <a:solidFill>
              <a:srgbClr val="FFFFFF"/>
            </a:solidFill>
            <a:ln w="1905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18497" name="Text Box 33"/>
            <p:cNvSpPr txBox="1">
              <a:spLocks noChangeArrowheads="1"/>
            </p:cNvSpPr>
            <p:nvPr/>
          </p:nvSpPr>
          <p:spPr bwMode="auto">
            <a:xfrm>
              <a:off x="1780" y="989"/>
              <a:ext cx="2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f1</a:t>
              </a:r>
            </a:p>
          </p:txBody>
        </p:sp>
      </p:grpSp>
      <p:sp>
        <p:nvSpPr>
          <p:cNvPr id="318498" name="Text Box 34"/>
          <p:cNvSpPr txBox="1">
            <a:spLocks noChangeArrowheads="1"/>
          </p:cNvSpPr>
          <p:nvPr/>
        </p:nvSpPr>
        <p:spPr bwMode="auto">
          <a:xfrm>
            <a:off x="1149350" y="4800600"/>
            <a:ext cx="6324167" cy="17851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F-sınırları </a:t>
            </a: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nasıl </a:t>
            </a:r>
            <a:r>
              <a:rPr lang="tr-TR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belirlenmeli</a:t>
            </a:r>
            <a:r>
              <a:rPr 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en-US" sz="2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 </a:t>
            </a:r>
            <a:r>
              <a:rPr lang="en-US" sz="2200" u="sng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başlangıçta</a:t>
            </a: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f(S</a:t>
            </a:r>
            <a:r>
              <a:rPr 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tr-TR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sezgisele göre belirle</a:t>
            </a:r>
            <a:endParaRPr lang="tr-TR" sz="2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tr-TR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 </a:t>
            </a:r>
            <a:r>
              <a:rPr 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tüm </a:t>
            </a: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ardılları </a:t>
            </a:r>
            <a:r>
              <a:rPr lang="tr-TR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(succ) </a:t>
            </a:r>
            <a:r>
              <a:rPr 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üret</a:t>
            </a:r>
            <a:endParaRPr lang="en-US" sz="2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tr-TR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 </a:t>
            </a:r>
            <a:r>
              <a:rPr 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minimal </a:t>
            </a: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f(succ) </a:t>
            </a:r>
            <a:r>
              <a:rPr 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f(S) </a:t>
            </a:r>
            <a:r>
              <a:rPr lang="tr-TR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ise </a:t>
            </a:r>
            <a:r>
              <a:rPr 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kaydet</a:t>
            </a:r>
            <a:endParaRPr lang="en-US" sz="2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tr-TR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f(S</a:t>
            </a:r>
            <a:r>
              <a:rPr lang="en-US" sz="22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)’ in yerine minimal f(succ) ile devam </a:t>
            </a:r>
            <a:r>
              <a:rPr lang="en-US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et</a:t>
            </a:r>
            <a:r>
              <a:rPr lang="tr-TR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</a:t>
            </a:r>
            <a:r>
              <a:rPr lang="tr-TR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1’e dön</a:t>
            </a:r>
            <a:r>
              <a:rPr lang="tr-TR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sz="2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3104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8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8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98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ayt Numarası Yer Tutucusu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C3BB-5A0C-481D-8A9A-8771FC48B5C9}" type="slidenum">
              <a:rPr lang="en-US"/>
              <a:pPr/>
              <a:t>39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Örnek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319492" name="Group 4"/>
          <p:cNvGrpSpPr>
            <a:grpSpLocks/>
          </p:cNvGrpSpPr>
          <p:nvPr/>
        </p:nvGrpSpPr>
        <p:grpSpPr bwMode="auto">
          <a:xfrm>
            <a:off x="533400" y="1371600"/>
            <a:ext cx="8153400" cy="5181600"/>
            <a:chOff x="336" y="864"/>
            <a:chExt cx="5136" cy="3264"/>
          </a:xfrm>
        </p:grpSpPr>
        <p:sp>
          <p:nvSpPr>
            <p:cNvPr id="319493" name="Rectangle 5"/>
            <p:cNvSpPr>
              <a:spLocks noChangeArrowheads="1"/>
            </p:cNvSpPr>
            <p:nvPr/>
          </p:nvSpPr>
          <p:spPr bwMode="auto">
            <a:xfrm>
              <a:off x="336" y="864"/>
              <a:ext cx="5136" cy="32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19494" name="Oval 6"/>
            <p:cNvSpPr>
              <a:spLocks noChangeArrowheads="1"/>
            </p:cNvSpPr>
            <p:nvPr/>
          </p:nvSpPr>
          <p:spPr bwMode="auto">
            <a:xfrm>
              <a:off x="2400" y="1104"/>
              <a:ext cx="672" cy="57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S</a:t>
              </a:r>
            </a:p>
            <a:p>
              <a:pPr algn="ctr"/>
              <a:r>
                <a: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f=100</a:t>
              </a:r>
              <a:endPara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19495" name="Oval 7"/>
            <p:cNvSpPr>
              <a:spLocks noChangeArrowheads="1"/>
            </p:cNvSpPr>
            <p:nvPr/>
          </p:nvSpPr>
          <p:spPr bwMode="auto">
            <a:xfrm>
              <a:off x="1008" y="2064"/>
              <a:ext cx="672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</a:p>
            <a:p>
              <a:pPr algn="ctr"/>
              <a:r>
                <a: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f=120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19496" name="Oval 8"/>
            <p:cNvSpPr>
              <a:spLocks noChangeArrowheads="1"/>
            </p:cNvSpPr>
            <p:nvPr/>
          </p:nvSpPr>
          <p:spPr bwMode="auto">
            <a:xfrm>
              <a:off x="2400" y="2064"/>
              <a:ext cx="672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  <a:p>
              <a:pPr algn="ctr"/>
              <a:r>
                <a: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f=130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19497" name="Oval 9"/>
            <p:cNvSpPr>
              <a:spLocks noChangeArrowheads="1"/>
            </p:cNvSpPr>
            <p:nvPr/>
          </p:nvSpPr>
          <p:spPr bwMode="auto">
            <a:xfrm>
              <a:off x="3984" y="2064"/>
              <a:ext cx="672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  <a:p>
              <a:pPr algn="ctr"/>
              <a:r>
                <a: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f=120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19498" name="Oval 10"/>
            <p:cNvSpPr>
              <a:spLocks noChangeArrowheads="1"/>
            </p:cNvSpPr>
            <p:nvPr/>
          </p:nvSpPr>
          <p:spPr bwMode="auto">
            <a:xfrm>
              <a:off x="480" y="3072"/>
              <a:ext cx="672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</a:p>
            <a:p>
              <a:pPr algn="ctr"/>
              <a:r>
                <a: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f=140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19499" name="Oval 11"/>
            <p:cNvSpPr>
              <a:spLocks noChangeArrowheads="1"/>
            </p:cNvSpPr>
            <p:nvPr/>
          </p:nvSpPr>
          <p:spPr bwMode="auto">
            <a:xfrm>
              <a:off x="1488" y="3072"/>
              <a:ext cx="672" cy="57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G</a:t>
              </a:r>
            </a:p>
            <a:p>
              <a:pPr algn="ctr"/>
              <a:r>
                <a: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f=125</a:t>
              </a:r>
              <a:endPara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19500" name="Oval 12"/>
            <p:cNvSpPr>
              <a:spLocks noChangeArrowheads="1"/>
            </p:cNvSpPr>
            <p:nvPr/>
          </p:nvSpPr>
          <p:spPr bwMode="auto">
            <a:xfrm>
              <a:off x="3360" y="3072"/>
              <a:ext cx="672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</a:p>
            <a:p>
              <a:pPr algn="ctr"/>
              <a:r>
                <a: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f=140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19501" name="Oval 13"/>
            <p:cNvSpPr>
              <a:spLocks noChangeArrowheads="1"/>
            </p:cNvSpPr>
            <p:nvPr/>
          </p:nvSpPr>
          <p:spPr bwMode="auto">
            <a:xfrm>
              <a:off x="4464" y="3072"/>
              <a:ext cx="672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</a:t>
              </a:r>
            </a:p>
            <a:p>
              <a:pPr algn="ctr"/>
              <a:r>
                <a: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f=125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319502" name="AutoShape 14"/>
            <p:cNvCxnSpPr>
              <a:cxnSpLocks noChangeShapeType="1"/>
              <a:stCxn id="319494" idx="2"/>
              <a:endCxn id="319495" idx="0"/>
            </p:cNvCxnSpPr>
            <p:nvPr/>
          </p:nvCxnSpPr>
          <p:spPr bwMode="auto">
            <a:xfrm flipH="1">
              <a:off x="1344" y="1392"/>
              <a:ext cx="1056" cy="67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9503" name="AutoShape 15"/>
            <p:cNvCxnSpPr>
              <a:cxnSpLocks noChangeShapeType="1"/>
              <a:stCxn id="319494" idx="6"/>
              <a:endCxn id="319497" idx="0"/>
            </p:cNvCxnSpPr>
            <p:nvPr/>
          </p:nvCxnSpPr>
          <p:spPr bwMode="auto">
            <a:xfrm>
              <a:off x="3072" y="1392"/>
              <a:ext cx="1248" cy="67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9504" name="AutoShape 16"/>
            <p:cNvCxnSpPr>
              <a:cxnSpLocks noChangeShapeType="1"/>
              <a:stCxn id="319494" idx="4"/>
              <a:endCxn id="319496" idx="0"/>
            </p:cNvCxnSpPr>
            <p:nvPr/>
          </p:nvCxnSpPr>
          <p:spPr bwMode="auto">
            <a:xfrm>
              <a:off x="2736" y="1680"/>
              <a:ext cx="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9505" name="AutoShape 17"/>
            <p:cNvCxnSpPr>
              <a:cxnSpLocks noChangeShapeType="1"/>
              <a:stCxn id="319495" idx="3"/>
              <a:endCxn id="319498" idx="0"/>
            </p:cNvCxnSpPr>
            <p:nvPr/>
          </p:nvCxnSpPr>
          <p:spPr bwMode="auto">
            <a:xfrm flipH="1">
              <a:off x="816" y="2556"/>
              <a:ext cx="29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9506" name="AutoShape 18"/>
            <p:cNvCxnSpPr>
              <a:cxnSpLocks noChangeShapeType="1"/>
              <a:stCxn id="319495" idx="5"/>
              <a:endCxn id="319499" idx="0"/>
            </p:cNvCxnSpPr>
            <p:nvPr/>
          </p:nvCxnSpPr>
          <p:spPr bwMode="auto">
            <a:xfrm>
              <a:off x="1582" y="2556"/>
              <a:ext cx="242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9507" name="AutoShape 19"/>
            <p:cNvCxnSpPr>
              <a:cxnSpLocks noChangeShapeType="1"/>
              <a:stCxn id="319497" idx="3"/>
              <a:endCxn id="319500" idx="0"/>
            </p:cNvCxnSpPr>
            <p:nvPr/>
          </p:nvCxnSpPr>
          <p:spPr bwMode="auto">
            <a:xfrm flipH="1">
              <a:off x="3696" y="2556"/>
              <a:ext cx="386" cy="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9508" name="AutoShape 20"/>
            <p:cNvCxnSpPr>
              <a:cxnSpLocks noChangeShapeType="1"/>
              <a:stCxn id="319497" idx="5"/>
              <a:endCxn id="319501" idx="0"/>
            </p:cNvCxnSpPr>
            <p:nvPr/>
          </p:nvCxnSpPr>
          <p:spPr bwMode="auto">
            <a:xfrm>
              <a:off x="4558" y="2556"/>
              <a:ext cx="242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9509" name="Group 21"/>
          <p:cNvGrpSpPr>
            <a:grpSpLocks/>
          </p:cNvGrpSpPr>
          <p:nvPr/>
        </p:nvGrpSpPr>
        <p:grpSpPr bwMode="auto">
          <a:xfrm>
            <a:off x="5562600" y="1447800"/>
            <a:ext cx="3081338" cy="685800"/>
            <a:chOff x="3504" y="912"/>
            <a:chExt cx="1941" cy="432"/>
          </a:xfrm>
        </p:grpSpPr>
        <p:sp>
          <p:nvSpPr>
            <p:cNvPr id="319510" name="Text Box 22"/>
            <p:cNvSpPr txBox="1">
              <a:spLocks noChangeArrowheads="1"/>
            </p:cNvSpPr>
            <p:nvPr/>
          </p:nvSpPr>
          <p:spPr bwMode="auto">
            <a:xfrm>
              <a:off x="4349" y="912"/>
              <a:ext cx="10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f-yeni</a:t>
              </a:r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 = 120</a:t>
              </a:r>
            </a:p>
          </p:txBody>
        </p:sp>
        <p:sp>
          <p:nvSpPr>
            <p:cNvPr id="319511" name="AutoShape 23"/>
            <p:cNvSpPr>
              <a:spLocks noChangeArrowheads="1"/>
            </p:cNvSpPr>
            <p:nvPr/>
          </p:nvSpPr>
          <p:spPr bwMode="auto">
            <a:xfrm>
              <a:off x="3504" y="960"/>
              <a:ext cx="816" cy="384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319512" name="Text Box 24"/>
          <p:cNvSpPr txBox="1">
            <a:spLocks noChangeArrowheads="1"/>
          </p:cNvSpPr>
          <p:nvPr/>
        </p:nvSpPr>
        <p:spPr bwMode="auto">
          <a:xfrm>
            <a:off x="669925" y="1365250"/>
            <a:ext cx="29448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-limitli, </a:t>
            </a:r>
            <a:r>
              <a:rPr lang="en-US" sz="22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f-sınır</a:t>
            </a: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= 100</a:t>
            </a:r>
          </a:p>
        </p:txBody>
      </p:sp>
      <p:sp>
        <p:nvSpPr>
          <p:cNvPr id="319513" name="Line 25"/>
          <p:cNvSpPr>
            <a:spLocks noChangeShapeType="1"/>
          </p:cNvSpPr>
          <p:nvPr/>
        </p:nvSpPr>
        <p:spPr bwMode="auto">
          <a:xfrm>
            <a:off x="1752600" y="4038600"/>
            <a:ext cx="76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19514" name="Line 26"/>
          <p:cNvSpPr>
            <a:spLocks noChangeShapeType="1"/>
          </p:cNvSpPr>
          <p:nvPr/>
        </p:nvSpPr>
        <p:spPr bwMode="auto">
          <a:xfrm>
            <a:off x="6477000" y="4038600"/>
            <a:ext cx="76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cxnSp>
        <p:nvCxnSpPr>
          <p:cNvPr id="319515" name="AutoShape 27"/>
          <p:cNvCxnSpPr>
            <a:cxnSpLocks noChangeShapeType="1"/>
          </p:cNvCxnSpPr>
          <p:nvPr/>
        </p:nvCxnSpPr>
        <p:spPr bwMode="auto">
          <a:xfrm rot="10800000" flipV="1">
            <a:off x="1600200" y="2209800"/>
            <a:ext cx="2209800" cy="1524000"/>
          </a:xfrm>
          <a:prstGeom prst="curvedConnector3">
            <a:avLst>
              <a:gd name="adj1" fmla="val 110343"/>
            </a:avLst>
          </a:prstGeom>
          <a:noFill/>
          <a:ln w="38100">
            <a:solidFill>
              <a:srgbClr val="0066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9516" name="AutoShape 28"/>
          <p:cNvCxnSpPr>
            <a:cxnSpLocks noChangeShapeType="1"/>
          </p:cNvCxnSpPr>
          <p:nvPr/>
        </p:nvCxnSpPr>
        <p:spPr bwMode="auto">
          <a:xfrm rot="5400000">
            <a:off x="3543300" y="2933700"/>
            <a:ext cx="1066800" cy="533400"/>
          </a:xfrm>
          <a:prstGeom prst="curvedConnector4">
            <a:avLst>
              <a:gd name="adj1" fmla="val 28569"/>
              <a:gd name="adj2" fmla="val 142856"/>
            </a:avLst>
          </a:prstGeom>
          <a:noFill/>
          <a:ln w="38100">
            <a:solidFill>
              <a:srgbClr val="0066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9517" name="AutoShape 29"/>
          <p:cNvCxnSpPr>
            <a:cxnSpLocks noChangeShapeType="1"/>
          </p:cNvCxnSpPr>
          <p:nvPr/>
        </p:nvCxnSpPr>
        <p:spPr bwMode="auto">
          <a:xfrm>
            <a:off x="4876800" y="2209800"/>
            <a:ext cx="2514600" cy="1524000"/>
          </a:xfrm>
          <a:prstGeom prst="curvedConnector3">
            <a:avLst>
              <a:gd name="adj1" fmla="val 109093"/>
            </a:avLst>
          </a:prstGeom>
          <a:noFill/>
          <a:ln w="38100">
            <a:solidFill>
              <a:srgbClr val="0066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9512395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9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9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1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95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95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9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9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9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9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12" grpId="0" autoUpdateAnimBg="0"/>
      <p:bldP spid="319513" grpId="0" animBg="1"/>
      <p:bldP spid="3195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23C29-7D0A-4E6E-95DA-984CF0E45373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Bilgili</a:t>
            </a:r>
            <a:r>
              <a:rPr lang="en-US" dirty="0" smtClean="0"/>
              <a:t> </a:t>
            </a:r>
            <a:r>
              <a:rPr lang="en-US" dirty="0" err="1" smtClean="0"/>
              <a:t>Arama</a:t>
            </a:r>
            <a:r>
              <a:rPr lang="tr-TR" dirty="0" smtClean="0"/>
              <a:t> Stratejileri</a:t>
            </a:r>
            <a:endParaRPr lang="en-US" dirty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En iyi öncelikli (Best-</a:t>
            </a:r>
            <a:r>
              <a:rPr lang="tr-TR" dirty="0" err="1" smtClean="0"/>
              <a:t>first</a:t>
            </a:r>
            <a:r>
              <a:rPr lang="tr-TR" dirty="0" smtClean="0"/>
              <a:t>)</a:t>
            </a:r>
          </a:p>
          <a:p>
            <a:r>
              <a:rPr lang="tr-TR" dirty="0" smtClean="0"/>
              <a:t>Aç gözlü (</a:t>
            </a:r>
            <a:r>
              <a:rPr lang="tr-TR" dirty="0" err="1" smtClean="0"/>
              <a:t>Greedy</a:t>
            </a:r>
            <a:r>
              <a:rPr lang="tr-TR" dirty="0" smtClean="0"/>
              <a:t>)</a:t>
            </a:r>
          </a:p>
          <a:p>
            <a:r>
              <a:rPr lang="tr-TR" dirty="0" smtClean="0"/>
              <a:t>A* </a:t>
            </a:r>
          </a:p>
          <a:p>
            <a:r>
              <a:rPr lang="tr-TR" dirty="0" smtClean="0"/>
              <a:t>IDA* (Iterative Deepening A*)</a:t>
            </a:r>
          </a:p>
          <a:p>
            <a:r>
              <a:rPr lang="tr-TR" dirty="0" smtClean="0"/>
              <a:t>SMA* (Simplified Memory Bounded A*)</a:t>
            </a:r>
          </a:p>
        </p:txBody>
      </p:sp>
    </p:spTree>
    <p:extLst>
      <p:ext uri="{BB962C8B-B14F-4D97-AF65-F5344CB8AC3E}">
        <p14:creationId xmlns:p14="http://schemas.microsoft.com/office/powerpoint/2010/main" val="35344588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ayt Numarası Yer Tutucusu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E8CC-8E6C-4193-95FC-01FDC5CA291B}" type="slidenum">
              <a:rPr lang="en-US"/>
              <a:pPr/>
              <a:t>40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Örnek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320516" name="Group 4"/>
          <p:cNvGrpSpPr>
            <a:grpSpLocks/>
          </p:cNvGrpSpPr>
          <p:nvPr/>
        </p:nvGrpSpPr>
        <p:grpSpPr bwMode="auto">
          <a:xfrm>
            <a:off x="533400" y="1371600"/>
            <a:ext cx="8153400" cy="5181600"/>
            <a:chOff x="336" y="864"/>
            <a:chExt cx="5136" cy="3264"/>
          </a:xfrm>
        </p:grpSpPr>
        <p:sp>
          <p:nvSpPr>
            <p:cNvPr id="320517" name="Rectangle 5"/>
            <p:cNvSpPr>
              <a:spLocks noChangeArrowheads="1"/>
            </p:cNvSpPr>
            <p:nvPr/>
          </p:nvSpPr>
          <p:spPr bwMode="auto">
            <a:xfrm>
              <a:off x="336" y="864"/>
              <a:ext cx="5136" cy="32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20518" name="Oval 6"/>
            <p:cNvSpPr>
              <a:spLocks noChangeArrowheads="1"/>
            </p:cNvSpPr>
            <p:nvPr/>
          </p:nvSpPr>
          <p:spPr bwMode="auto">
            <a:xfrm>
              <a:off x="2400" y="1104"/>
              <a:ext cx="672" cy="57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S</a:t>
              </a:r>
            </a:p>
            <a:p>
              <a:pPr algn="ctr"/>
              <a:r>
                <a: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f=100</a:t>
              </a:r>
              <a:endPara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0519" name="Oval 7"/>
            <p:cNvSpPr>
              <a:spLocks noChangeArrowheads="1"/>
            </p:cNvSpPr>
            <p:nvPr/>
          </p:nvSpPr>
          <p:spPr bwMode="auto">
            <a:xfrm>
              <a:off x="1008" y="2064"/>
              <a:ext cx="672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</a:p>
            <a:p>
              <a:pPr algn="ctr"/>
              <a:r>
                <a: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f=120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0520" name="Oval 8"/>
            <p:cNvSpPr>
              <a:spLocks noChangeArrowheads="1"/>
            </p:cNvSpPr>
            <p:nvPr/>
          </p:nvSpPr>
          <p:spPr bwMode="auto">
            <a:xfrm>
              <a:off x="2400" y="2064"/>
              <a:ext cx="672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  <a:p>
              <a:pPr algn="ctr"/>
              <a:r>
                <a: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f=130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0521" name="Oval 9"/>
            <p:cNvSpPr>
              <a:spLocks noChangeArrowheads="1"/>
            </p:cNvSpPr>
            <p:nvPr/>
          </p:nvSpPr>
          <p:spPr bwMode="auto">
            <a:xfrm>
              <a:off x="3984" y="2064"/>
              <a:ext cx="672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  <a:p>
              <a:pPr algn="ctr"/>
              <a:r>
                <a: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f=120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0522" name="Oval 10"/>
            <p:cNvSpPr>
              <a:spLocks noChangeArrowheads="1"/>
            </p:cNvSpPr>
            <p:nvPr/>
          </p:nvSpPr>
          <p:spPr bwMode="auto">
            <a:xfrm>
              <a:off x="480" y="3072"/>
              <a:ext cx="672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</a:p>
            <a:p>
              <a:pPr algn="ctr"/>
              <a:r>
                <a: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f=140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0523" name="Oval 11"/>
            <p:cNvSpPr>
              <a:spLocks noChangeArrowheads="1"/>
            </p:cNvSpPr>
            <p:nvPr/>
          </p:nvSpPr>
          <p:spPr bwMode="auto">
            <a:xfrm>
              <a:off x="1488" y="3072"/>
              <a:ext cx="672" cy="57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G</a:t>
              </a:r>
            </a:p>
            <a:p>
              <a:pPr algn="ctr"/>
              <a:r>
                <a: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f=125</a:t>
              </a:r>
              <a:endPara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0524" name="Oval 12"/>
            <p:cNvSpPr>
              <a:spLocks noChangeArrowheads="1"/>
            </p:cNvSpPr>
            <p:nvPr/>
          </p:nvSpPr>
          <p:spPr bwMode="auto">
            <a:xfrm>
              <a:off x="3360" y="3072"/>
              <a:ext cx="672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</a:p>
            <a:p>
              <a:pPr algn="ctr"/>
              <a:r>
                <a: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f=140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0525" name="Oval 13"/>
            <p:cNvSpPr>
              <a:spLocks noChangeArrowheads="1"/>
            </p:cNvSpPr>
            <p:nvPr/>
          </p:nvSpPr>
          <p:spPr bwMode="auto">
            <a:xfrm>
              <a:off x="4464" y="3072"/>
              <a:ext cx="672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</a:t>
              </a:r>
            </a:p>
            <a:p>
              <a:pPr algn="ctr"/>
              <a:r>
                <a: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f=125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320526" name="AutoShape 14"/>
            <p:cNvCxnSpPr>
              <a:cxnSpLocks noChangeShapeType="1"/>
              <a:stCxn id="320518" idx="2"/>
              <a:endCxn id="320519" idx="0"/>
            </p:cNvCxnSpPr>
            <p:nvPr/>
          </p:nvCxnSpPr>
          <p:spPr bwMode="auto">
            <a:xfrm flipH="1">
              <a:off x="1344" y="1392"/>
              <a:ext cx="1056" cy="67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0527" name="AutoShape 15"/>
            <p:cNvCxnSpPr>
              <a:cxnSpLocks noChangeShapeType="1"/>
              <a:stCxn id="320518" idx="6"/>
              <a:endCxn id="320521" idx="0"/>
            </p:cNvCxnSpPr>
            <p:nvPr/>
          </p:nvCxnSpPr>
          <p:spPr bwMode="auto">
            <a:xfrm>
              <a:off x="3072" y="1392"/>
              <a:ext cx="1248" cy="67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0528" name="AutoShape 16"/>
            <p:cNvCxnSpPr>
              <a:cxnSpLocks noChangeShapeType="1"/>
              <a:stCxn id="320518" idx="4"/>
              <a:endCxn id="320520" idx="0"/>
            </p:cNvCxnSpPr>
            <p:nvPr/>
          </p:nvCxnSpPr>
          <p:spPr bwMode="auto">
            <a:xfrm>
              <a:off x="2736" y="1680"/>
              <a:ext cx="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0529" name="AutoShape 17"/>
            <p:cNvCxnSpPr>
              <a:cxnSpLocks noChangeShapeType="1"/>
              <a:stCxn id="320519" idx="3"/>
              <a:endCxn id="320522" idx="0"/>
            </p:cNvCxnSpPr>
            <p:nvPr/>
          </p:nvCxnSpPr>
          <p:spPr bwMode="auto">
            <a:xfrm flipH="1">
              <a:off x="816" y="2556"/>
              <a:ext cx="29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0530" name="AutoShape 18"/>
            <p:cNvCxnSpPr>
              <a:cxnSpLocks noChangeShapeType="1"/>
              <a:stCxn id="320519" idx="5"/>
              <a:endCxn id="320523" idx="0"/>
            </p:cNvCxnSpPr>
            <p:nvPr/>
          </p:nvCxnSpPr>
          <p:spPr bwMode="auto">
            <a:xfrm>
              <a:off x="1582" y="2556"/>
              <a:ext cx="242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0531" name="AutoShape 19"/>
            <p:cNvCxnSpPr>
              <a:cxnSpLocks noChangeShapeType="1"/>
              <a:stCxn id="320521" idx="3"/>
              <a:endCxn id="320524" idx="0"/>
            </p:cNvCxnSpPr>
            <p:nvPr/>
          </p:nvCxnSpPr>
          <p:spPr bwMode="auto">
            <a:xfrm flipH="1">
              <a:off x="3696" y="2556"/>
              <a:ext cx="386" cy="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0532" name="AutoShape 20"/>
            <p:cNvCxnSpPr>
              <a:cxnSpLocks noChangeShapeType="1"/>
              <a:stCxn id="320521" idx="5"/>
              <a:endCxn id="320525" idx="0"/>
            </p:cNvCxnSpPr>
            <p:nvPr/>
          </p:nvCxnSpPr>
          <p:spPr bwMode="auto">
            <a:xfrm>
              <a:off x="4558" y="2556"/>
              <a:ext cx="242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0533" name="Text Box 21"/>
          <p:cNvSpPr txBox="1">
            <a:spLocks noChangeArrowheads="1"/>
          </p:cNvSpPr>
          <p:nvPr/>
        </p:nvSpPr>
        <p:spPr bwMode="auto">
          <a:xfrm>
            <a:off x="669925" y="1365250"/>
            <a:ext cx="29448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-limitli, </a:t>
            </a:r>
            <a:r>
              <a:rPr lang="en-US" sz="22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f-sınır</a:t>
            </a: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= 120</a:t>
            </a:r>
          </a:p>
        </p:txBody>
      </p:sp>
      <p:grpSp>
        <p:nvGrpSpPr>
          <p:cNvPr id="320534" name="Group 22"/>
          <p:cNvGrpSpPr>
            <a:grpSpLocks/>
          </p:cNvGrpSpPr>
          <p:nvPr/>
        </p:nvGrpSpPr>
        <p:grpSpPr bwMode="auto">
          <a:xfrm>
            <a:off x="5562600" y="1447800"/>
            <a:ext cx="3081338" cy="685800"/>
            <a:chOff x="3504" y="912"/>
            <a:chExt cx="1941" cy="432"/>
          </a:xfrm>
        </p:grpSpPr>
        <p:sp>
          <p:nvSpPr>
            <p:cNvPr id="320535" name="Text Box 23"/>
            <p:cNvSpPr txBox="1">
              <a:spLocks noChangeArrowheads="1"/>
            </p:cNvSpPr>
            <p:nvPr/>
          </p:nvSpPr>
          <p:spPr bwMode="auto">
            <a:xfrm>
              <a:off x="4349" y="912"/>
              <a:ext cx="109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00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f-yeni</a:t>
              </a:r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 = 125</a:t>
              </a:r>
            </a:p>
          </p:txBody>
        </p:sp>
        <p:sp>
          <p:nvSpPr>
            <p:cNvPr id="320536" name="AutoShape 24"/>
            <p:cNvSpPr>
              <a:spLocks noChangeArrowheads="1"/>
            </p:cNvSpPr>
            <p:nvPr/>
          </p:nvSpPr>
          <p:spPr bwMode="auto">
            <a:xfrm>
              <a:off x="3504" y="960"/>
              <a:ext cx="816" cy="384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C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20537" name="Group 25"/>
          <p:cNvGrpSpPr>
            <a:grpSpLocks/>
          </p:cNvGrpSpPr>
          <p:nvPr/>
        </p:nvGrpSpPr>
        <p:grpSpPr bwMode="auto">
          <a:xfrm>
            <a:off x="2514600" y="5638800"/>
            <a:ext cx="5486400" cy="0"/>
            <a:chOff x="1584" y="3552"/>
            <a:chExt cx="3456" cy="0"/>
          </a:xfrm>
        </p:grpSpPr>
        <p:sp>
          <p:nvSpPr>
            <p:cNvPr id="320538" name="Line 26"/>
            <p:cNvSpPr>
              <a:spLocks noChangeShapeType="1"/>
            </p:cNvSpPr>
            <p:nvPr/>
          </p:nvSpPr>
          <p:spPr bwMode="auto">
            <a:xfrm>
              <a:off x="1584" y="3552"/>
              <a:ext cx="480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20539" name="Line 27"/>
            <p:cNvSpPr>
              <a:spLocks noChangeShapeType="1"/>
            </p:cNvSpPr>
            <p:nvPr/>
          </p:nvSpPr>
          <p:spPr bwMode="auto">
            <a:xfrm>
              <a:off x="4560" y="3552"/>
              <a:ext cx="480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cxnSp>
        <p:nvCxnSpPr>
          <p:cNvPr id="320540" name="AutoShape 28"/>
          <p:cNvCxnSpPr>
            <a:cxnSpLocks noChangeShapeType="1"/>
          </p:cNvCxnSpPr>
          <p:nvPr/>
        </p:nvCxnSpPr>
        <p:spPr bwMode="auto">
          <a:xfrm rot="16200000" flipH="1">
            <a:off x="2209800" y="4114800"/>
            <a:ext cx="1143000" cy="1295400"/>
          </a:xfrm>
          <a:prstGeom prst="curvedConnector4">
            <a:avLst>
              <a:gd name="adj1" fmla="val 30000"/>
              <a:gd name="adj2" fmla="val 117648"/>
            </a:avLst>
          </a:prstGeom>
          <a:noFill/>
          <a:ln w="38100">
            <a:solidFill>
              <a:srgbClr val="0066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541" name="AutoShape 29"/>
          <p:cNvCxnSpPr>
            <a:cxnSpLocks noChangeShapeType="1"/>
          </p:cNvCxnSpPr>
          <p:nvPr/>
        </p:nvCxnSpPr>
        <p:spPr bwMode="auto">
          <a:xfrm rot="5400000">
            <a:off x="876300" y="4076700"/>
            <a:ext cx="1143000" cy="1371600"/>
          </a:xfrm>
          <a:prstGeom prst="curvedConnector4">
            <a:avLst>
              <a:gd name="adj1" fmla="val 30000"/>
              <a:gd name="adj2" fmla="val 116667"/>
            </a:avLst>
          </a:prstGeom>
          <a:noFill/>
          <a:ln w="38100">
            <a:solidFill>
              <a:srgbClr val="0066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542" name="AutoShape 30"/>
          <p:cNvCxnSpPr>
            <a:cxnSpLocks noChangeShapeType="1"/>
          </p:cNvCxnSpPr>
          <p:nvPr/>
        </p:nvCxnSpPr>
        <p:spPr bwMode="auto">
          <a:xfrm rot="10800000" flipV="1">
            <a:off x="1600200" y="2209800"/>
            <a:ext cx="2209800" cy="1524000"/>
          </a:xfrm>
          <a:prstGeom prst="curvedConnector3">
            <a:avLst>
              <a:gd name="adj1" fmla="val 110343"/>
            </a:avLst>
          </a:prstGeom>
          <a:noFill/>
          <a:ln w="38100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543" name="AutoShape 31"/>
          <p:cNvCxnSpPr>
            <a:cxnSpLocks noChangeShapeType="1"/>
          </p:cNvCxnSpPr>
          <p:nvPr/>
        </p:nvCxnSpPr>
        <p:spPr bwMode="auto">
          <a:xfrm flipV="1">
            <a:off x="2667000" y="2533650"/>
            <a:ext cx="1298575" cy="1200150"/>
          </a:xfrm>
          <a:prstGeom prst="curvedConnector2">
            <a:avLst/>
          </a:prstGeom>
          <a:noFill/>
          <a:ln w="38100">
            <a:solidFill>
              <a:srgbClr val="990099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544" name="AutoShape 32"/>
          <p:cNvCxnSpPr>
            <a:cxnSpLocks noChangeShapeType="1"/>
          </p:cNvCxnSpPr>
          <p:nvPr/>
        </p:nvCxnSpPr>
        <p:spPr bwMode="auto">
          <a:xfrm rot="5400000">
            <a:off x="3783013" y="2849562"/>
            <a:ext cx="742950" cy="377825"/>
          </a:xfrm>
          <a:prstGeom prst="curvedConnector3">
            <a:avLst>
              <a:gd name="adj1" fmla="val 41028"/>
            </a:avLst>
          </a:prstGeom>
          <a:noFill/>
          <a:ln w="38100">
            <a:solidFill>
              <a:srgbClr val="0066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545" name="AutoShape 33"/>
          <p:cNvCxnSpPr>
            <a:cxnSpLocks noChangeShapeType="1"/>
          </p:cNvCxnSpPr>
          <p:nvPr/>
        </p:nvCxnSpPr>
        <p:spPr bwMode="auto">
          <a:xfrm flipH="1" flipV="1">
            <a:off x="4721225" y="2552700"/>
            <a:ext cx="155575" cy="1181100"/>
          </a:xfrm>
          <a:prstGeom prst="curvedConnector4">
            <a:avLst>
              <a:gd name="adj1" fmla="val -146940"/>
              <a:gd name="adj2" fmla="val 64514"/>
            </a:avLst>
          </a:prstGeom>
          <a:noFill/>
          <a:ln w="38100">
            <a:solidFill>
              <a:srgbClr val="990099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546" name="AutoShape 34"/>
          <p:cNvCxnSpPr>
            <a:cxnSpLocks noChangeShapeType="1"/>
          </p:cNvCxnSpPr>
          <p:nvPr/>
        </p:nvCxnSpPr>
        <p:spPr bwMode="auto">
          <a:xfrm>
            <a:off x="4876800" y="2209800"/>
            <a:ext cx="2514600" cy="1524000"/>
          </a:xfrm>
          <a:prstGeom prst="curvedConnector3">
            <a:avLst>
              <a:gd name="adj1" fmla="val 109093"/>
            </a:avLst>
          </a:prstGeom>
          <a:noFill/>
          <a:ln w="38100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547" name="AutoShape 35"/>
          <p:cNvCxnSpPr>
            <a:cxnSpLocks noChangeShapeType="1"/>
          </p:cNvCxnSpPr>
          <p:nvPr/>
        </p:nvCxnSpPr>
        <p:spPr bwMode="auto">
          <a:xfrm>
            <a:off x="7391400" y="3733800"/>
            <a:ext cx="606425" cy="1276350"/>
          </a:xfrm>
          <a:prstGeom prst="curvedConnector2">
            <a:avLst/>
          </a:prstGeom>
          <a:noFill/>
          <a:ln w="38100">
            <a:solidFill>
              <a:srgbClr val="0066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0548" name="AutoShape 36"/>
          <p:cNvCxnSpPr>
            <a:cxnSpLocks noChangeShapeType="1"/>
          </p:cNvCxnSpPr>
          <p:nvPr/>
        </p:nvCxnSpPr>
        <p:spPr bwMode="auto">
          <a:xfrm rot="10800000" flipV="1">
            <a:off x="5489575" y="3733800"/>
            <a:ext cx="835025" cy="1276350"/>
          </a:xfrm>
          <a:prstGeom prst="curvedConnector2">
            <a:avLst/>
          </a:prstGeom>
          <a:noFill/>
          <a:ln w="38100">
            <a:solidFill>
              <a:srgbClr val="0066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120623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2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2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2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205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205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0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0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3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ayt Numarası Yer Tutucusu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F7425-7A58-4DF1-AAA3-C1C78790F5FF}" type="slidenum">
              <a:rPr lang="en-US"/>
              <a:pPr/>
              <a:t>41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Örnek</a:t>
            </a:r>
          </a:p>
        </p:txBody>
      </p:sp>
      <p:grpSp>
        <p:nvGrpSpPr>
          <p:cNvPr id="321540" name="Group 4"/>
          <p:cNvGrpSpPr>
            <a:grpSpLocks/>
          </p:cNvGrpSpPr>
          <p:nvPr/>
        </p:nvGrpSpPr>
        <p:grpSpPr bwMode="auto">
          <a:xfrm>
            <a:off x="533400" y="1371600"/>
            <a:ext cx="8153400" cy="5181600"/>
            <a:chOff x="336" y="864"/>
            <a:chExt cx="5136" cy="3264"/>
          </a:xfrm>
        </p:grpSpPr>
        <p:sp>
          <p:nvSpPr>
            <p:cNvPr id="321541" name="Rectangle 5"/>
            <p:cNvSpPr>
              <a:spLocks noChangeArrowheads="1"/>
            </p:cNvSpPr>
            <p:nvPr/>
          </p:nvSpPr>
          <p:spPr bwMode="auto">
            <a:xfrm>
              <a:off x="336" y="864"/>
              <a:ext cx="5136" cy="32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21542" name="Oval 6"/>
            <p:cNvSpPr>
              <a:spLocks noChangeArrowheads="1"/>
            </p:cNvSpPr>
            <p:nvPr/>
          </p:nvSpPr>
          <p:spPr bwMode="auto">
            <a:xfrm>
              <a:off x="2400" y="1104"/>
              <a:ext cx="672" cy="57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S</a:t>
              </a:r>
            </a:p>
            <a:p>
              <a:pPr algn="ctr"/>
              <a:r>
                <a: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f=100</a:t>
              </a:r>
              <a:endPara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1543" name="Oval 7"/>
            <p:cNvSpPr>
              <a:spLocks noChangeArrowheads="1"/>
            </p:cNvSpPr>
            <p:nvPr/>
          </p:nvSpPr>
          <p:spPr bwMode="auto">
            <a:xfrm>
              <a:off x="1008" y="2064"/>
              <a:ext cx="672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</a:p>
            <a:p>
              <a:pPr algn="ctr"/>
              <a:r>
                <a: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f=120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1544" name="Oval 8"/>
            <p:cNvSpPr>
              <a:spLocks noChangeArrowheads="1"/>
            </p:cNvSpPr>
            <p:nvPr/>
          </p:nvSpPr>
          <p:spPr bwMode="auto">
            <a:xfrm>
              <a:off x="2400" y="2064"/>
              <a:ext cx="672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  <a:p>
              <a:pPr algn="ctr"/>
              <a:r>
                <a: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f=130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1545" name="Oval 9"/>
            <p:cNvSpPr>
              <a:spLocks noChangeArrowheads="1"/>
            </p:cNvSpPr>
            <p:nvPr/>
          </p:nvSpPr>
          <p:spPr bwMode="auto">
            <a:xfrm>
              <a:off x="3984" y="2064"/>
              <a:ext cx="672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  <a:p>
              <a:pPr algn="ctr"/>
              <a:r>
                <a: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f=120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1546" name="Oval 10"/>
            <p:cNvSpPr>
              <a:spLocks noChangeArrowheads="1"/>
            </p:cNvSpPr>
            <p:nvPr/>
          </p:nvSpPr>
          <p:spPr bwMode="auto">
            <a:xfrm>
              <a:off x="480" y="3072"/>
              <a:ext cx="672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</a:p>
            <a:p>
              <a:pPr algn="ctr"/>
              <a:r>
                <a: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f=140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1547" name="Oval 11"/>
            <p:cNvSpPr>
              <a:spLocks noChangeArrowheads="1"/>
            </p:cNvSpPr>
            <p:nvPr/>
          </p:nvSpPr>
          <p:spPr bwMode="auto">
            <a:xfrm>
              <a:off x="1488" y="3072"/>
              <a:ext cx="672" cy="57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G</a:t>
              </a:r>
            </a:p>
            <a:p>
              <a:pPr algn="ctr"/>
              <a:r>
                <a: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f=125</a:t>
              </a:r>
              <a:endPara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1548" name="Oval 12"/>
            <p:cNvSpPr>
              <a:spLocks noChangeArrowheads="1"/>
            </p:cNvSpPr>
            <p:nvPr/>
          </p:nvSpPr>
          <p:spPr bwMode="auto">
            <a:xfrm>
              <a:off x="3360" y="3072"/>
              <a:ext cx="672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</a:p>
            <a:p>
              <a:pPr algn="ctr"/>
              <a:r>
                <a: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f=140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1549" name="Oval 13"/>
            <p:cNvSpPr>
              <a:spLocks noChangeArrowheads="1"/>
            </p:cNvSpPr>
            <p:nvPr/>
          </p:nvSpPr>
          <p:spPr bwMode="auto">
            <a:xfrm>
              <a:off x="4464" y="3072"/>
              <a:ext cx="672" cy="57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</a:t>
              </a:r>
            </a:p>
            <a:p>
              <a:pPr algn="ctr"/>
              <a:r>
                <a:rPr lang="en-US" sz="2200">
                  <a:solidFill>
                    <a:srgbClr val="80008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f=125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321550" name="AutoShape 14"/>
            <p:cNvCxnSpPr>
              <a:cxnSpLocks noChangeShapeType="1"/>
              <a:stCxn id="321542" idx="2"/>
              <a:endCxn id="321543" idx="0"/>
            </p:cNvCxnSpPr>
            <p:nvPr/>
          </p:nvCxnSpPr>
          <p:spPr bwMode="auto">
            <a:xfrm flipH="1">
              <a:off x="1344" y="1392"/>
              <a:ext cx="1056" cy="67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1551" name="AutoShape 15"/>
            <p:cNvCxnSpPr>
              <a:cxnSpLocks noChangeShapeType="1"/>
              <a:stCxn id="321542" idx="6"/>
              <a:endCxn id="321545" idx="0"/>
            </p:cNvCxnSpPr>
            <p:nvPr/>
          </p:nvCxnSpPr>
          <p:spPr bwMode="auto">
            <a:xfrm>
              <a:off x="3072" y="1392"/>
              <a:ext cx="1248" cy="67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1552" name="AutoShape 16"/>
            <p:cNvCxnSpPr>
              <a:cxnSpLocks noChangeShapeType="1"/>
              <a:stCxn id="321542" idx="4"/>
              <a:endCxn id="321544" idx="0"/>
            </p:cNvCxnSpPr>
            <p:nvPr/>
          </p:nvCxnSpPr>
          <p:spPr bwMode="auto">
            <a:xfrm>
              <a:off x="2736" y="1680"/>
              <a:ext cx="0" cy="38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1553" name="AutoShape 17"/>
            <p:cNvCxnSpPr>
              <a:cxnSpLocks noChangeShapeType="1"/>
              <a:stCxn id="321543" idx="3"/>
              <a:endCxn id="321546" idx="0"/>
            </p:cNvCxnSpPr>
            <p:nvPr/>
          </p:nvCxnSpPr>
          <p:spPr bwMode="auto">
            <a:xfrm flipH="1">
              <a:off x="816" y="2556"/>
              <a:ext cx="29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1554" name="AutoShape 18"/>
            <p:cNvCxnSpPr>
              <a:cxnSpLocks noChangeShapeType="1"/>
              <a:stCxn id="321543" idx="5"/>
              <a:endCxn id="321547" idx="0"/>
            </p:cNvCxnSpPr>
            <p:nvPr/>
          </p:nvCxnSpPr>
          <p:spPr bwMode="auto">
            <a:xfrm>
              <a:off x="1582" y="2556"/>
              <a:ext cx="242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1555" name="AutoShape 19"/>
            <p:cNvCxnSpPr>
              <a:cxnSpLocks noChangeShapeType="1"/>
              <a:stCxn id="321545" idx="3"/>
              <a:endCxn id="321548" idx="0"/>
            </p:cNvCxnSpPr>
            <p:nvPr/>
          </p:nvCxnSpPr>
          <p:spPr bwMode="auto">
            <a:xfrm flipH="1">
              <a:off x="3696" y="2556"/>
              <a:ext cx="386" cy="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1556" name="AutoShape 20"/>
            <p:cNvCxnSpPr>
              <a:cxnSpLocks noChangeShapeType="1"/>
              <a:stCxn id="321545" idx="5"/>
              <a:endCxn id="321549" idx="0"/>
            </p:cNvCxnSpPr>
            <p:nvPr/>
          </p:nvCxnSpPr>
          <p:spPr bwMode="auto">
            <a:xfrm>
              <a:off x="4558" y="2556"/>
              <a:ext cx="242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1557" name="Text Box 21"/>
          <p:cNvSpPr txBox="1">
            <a:spLocks noChangeArrowheads="1"/>
          </p:cNvSpPr>
          <p:nvPr/>
        </p:nvSpPr>
        <p:spPr bwMode="auto">
          <a:xfrm>
            <a:off x="669925" y="1365250"/>
            <a:ext cx="29448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</a:t>
            </a: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-limitli, </a:t>
            </a:r>
            <a:r>
              <a:rPr lang="en-US" sz="2200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f-sınır</a:t>
            </a: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= 125</a:t>
            </a:r>
          </a:p>
        </p:txBody>
      </p:sp>
      <p:grpSp>
        <p:nvGrpSpPr>
          <p:cNvPr id="321558" name="Group 22"/>
          <p:cNvGrpSpPr>
            <a:grpSpLocks/>
          </p:cNvGrpSpPr>
          <p:nvPr/>
        </p:nvGrpSpPr>
        <p:grpSpPr bwMode="auto">
          <a:xfrm>
            <a:off x="3124200" y="5791200"/>
            <a:ext cx="2654300" cy="692150"/>
            <a:chOff x="1968" y="3648"/>
            <a:chExt cx="1672" cy="436"/>
          </a:xfrm>
        </p:grpSpPr>
        <p:sp>
          <p:nvSpPr>
            <p:cNvPr id="321559" name="AutoShape 23"/>
            <p:cNvSpPr>
              <a:spLocks noChangeArrowheads="1"/>
            </p:cNvSpPr>
            <p:nvPr/>
          </p:nvSpPr>
          <p:spPr bwMode="auto">
            <a:xfrm flipV="1">
              <a:off x="1968" y="3648"/>
              <a:ext cx="816" cy="384"/>
            </a:xfrm>
            <a:custGeom>
              <a:avLst/>
              <a:gdLst>
                <a:gd name="G0" fmla="+- 15126 0 0"/>
                <a:gd name="G1" fmla="+- 2912 0 0"/>
                <a:gd name="G2" fmla="+- 12158 0 2912"/>
                <a:gd name="G3" fmla="+- G2 0 2912"/>
                <a:gd name="G4" fmla="*/ G3 32768 32059"/>
                <a:gd name="G5" fmla="*/ G4 1 2"/>
                <a:gd name="G6" fmla="+- 21600 0 15126"/>
                <a:gd name="G7" fmla="*/ G6 2912 6079"/>
                <a:gd name="G8" fmla="+- G7 15126 0"/>
                <a:gd name="T0" fmla="*/ 15126 w 21600"/>
                <a:gd name="T1" fmla="*/ 0 h 21600"/>
                <a:gd name="T2" fmla="*/ 15126 w 21600"/>
                <a:gd name="T3" fmla="*/ 12158 h 21600"/>
                <a:gd name="T4" fmla="*/ 3237 w 21600"/>
                <a:gd name="T5" fmla="*/ 21600 h 21600"/>
                <a:gd name="T6" fmla="*/ 21600 w 21600"/>
                <a:gd name="T7" fmla="*/ 607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G1 h 21600"/>
                <a:gd name="T14" fmla="*/ G8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rgbClr val="CC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21560" name="Text Box 24"/>
            <p:cNvSpPr txBox="1">
              <a:spLocks noChangeArrowheads="1"/>
            </p:cNvSpPr>
            <p:nvPr/>
          </p:nvSpPr>
          <p:spPr bwMode="auto">
            <a:xfrm>
              <a:off x="2762" y="3796"/>
              <a:ext cx="8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BAŞARI</a:t>
              </a:r>
            </a:p>
          </p:txBody>
        </p:sp>
      </p:grpSp>
      <p:cxnSp>
        <p:nvCxnSpPr>
          <p:cNvPr id="321561" name="AutoShape 25"/>
          <p:cNvCxnSpPr>
            <a:cxnSpLocks noChangeShapeType="1"/>
          </p:cNvCxnSpPr>
          <p:nvPr/>
        </p:nvCxnSpPr>
        <p:spPr bwMode="auto">
          <a:xfrm rot="10800000" flipV="1">
            <a:off x="1600200" y="2209800"/>
            <a:ext cx="2209800" cy="1524000"/>
          </a:xfrm>
          <a:prstGeom prst="curvedConnector3">
            <a:avLst>
              <a:gd name="adj1" fmla="val 110343"/>
            </a:avLst>
          </a:prstGeom>
          <a:noFill/>
          <a:ln w="38100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1562" name="AutoShape 26"/>
          <p:cNvCxnSpPr>
            <a:cxnSpLocks noChangeShapeType="1"/>
          </p:cNvCxnSpPr>
          <p:nvPr/>
        </p:nvCxnSpPr>
        <p:spPr bwMode="auto">
          <a:xfrm rot="16200000" flipH="1">
            <a:off x="1676400" y="4648200"/>
            <a:ext cx="1143000" cy="228600"/>
          </a:xfrm>
          <a:prstGeom prst="curvedConnector2">
            <a:avLst/>
          </a:prstGeom>
          <a:noFill/>
          <a:ln w="38100">
            <a:solidFill>
              <a:srgbClr val="CC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1563" name="AutoShape 27"/>
          <p:cNvCxnSpPr>
            <a:cxnSpLocks noChangeShapeType="1"/>
          </p:cNvCxnSpPr>
          <p:nvPr/>
        </p:nvCxnSpPr>
        <p:spPr bwMode="auto">
          <a:xfrm rot="10800000" flipV="1">
            <a:off x="762000" y="3733800"/>
            <a:ext cx="838200" cy="1600200"/>
          </a:xfrm>
          <a:prstGeom prst="curvedConnector3">
            <a:avLst>
              <a:gd name="adj1" fmla="val 127273"/>
            </a:avLst>
          </a:prstGeom>
          <a:noFill/>
          <a:ln w="38100">
            <a:solidFill>
              <a:srgbClr val="0066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095335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5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8A0C-8BF8-4663-9EEF-C6535B29A0FE}" type="slidenum">
              <a:rPr lang="en-US"/>
              <a:pPr/>
              <a:t>42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IDA* Özellikleri</a:t>
            </a:r>
            <a:endParaRPr lang="en-US" dirty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295400"/>
            <a:ext cx="8087816" cy="5301952"/>
          </a:xfrm>
        </p:spPr>
        <p:txBody>
          <a:bodyPr>
            <a:normAutofit/>
          </a:bodyPr>
          <a:lstStyle/>
          <a:p>
            <a:r>
              <a:rPr lang="tr-TR" dirty="0"/>
              <a:t>Yinelemeli </a:t>
            </a:r>
            <a:r>
              <a:rPr lang="tr-TR" dirty="0" smtClean="0"/>
              <a:t>derinleşen ile aynı mantığa dayanır</a:t>
            </a:r>
          </a:p>
          <a:p>
            <a:pPr lvl="1"/>
            <a:r>
              <a:rPr lang="tr-TR" dirty="0" smtClean="0"/>
              <a:t>Tam ve Optimal</a:t>
            </a:r>
          </a:p>
          <a:p>
            <a:r>
              <a:rPr lang="en-US" u="sng" dirty="0" smtClean="0"/>
              <a:t>Completeness:</a:t>
            </a:r>
            <a:r>
              <a:rPr lang="tr-TR" dirty="0"/>
              <a:t> </a:t>
            </a:r>
            <a:r>
              <a:rPr lang="tr-TR" dirty="0" smtClean="0"/>
              <a:t>Evet</a:t>
            </a:r>
          </a:p>
          <a:p>
            <a:r>
              <a:rPr lang="en-US" u="sng" dirty="0"/>
              <a:t>Optimality:</a:t>
            </a:r>
            <a:r>
              <a:rPr lang="tr-TR" dirty="0"/>
              <a:t> </a:t>
            </a:r>
            <a:r>
              <a:rPr lang="tr-TR" dirty="0" smtClean="0"/>
              <a:t>Evet</a:t>
            </a:r>
          </a:p>
          <a:p>
            <a:r>
              <a:rPr lang="en-US" u="sng" dirty="0" smtClean="0"/>
              <a:t>Time </a:t>
            </a:r>
            <a:r>
              <a:rPr lang="en-US" u="sng" dirty="0"/>
              <a:t>complexity</a:t>
            </a:r>
            <a:r>
              <a:rPr lang="en-US" u="sng" dirty="0" smtClean="0"/>
              <a:t>:</a:t>
            </a:r>
            <a:r>
              <a:rPr lang="tr-TR" dirty="0" smtClean="0"/>
              <a:t> </a:t>
            </a:r>
            <a:r>
              <a:rPr lang="en-US" dirty="0" smtClean="0"/>
              <a:t>O(b</a:t>
            </a:r>
            <a:r>
              <a:rPr lang="tr-TR" baseline="30000" dirty="0" smtClean="0"/>
              <a:t>d</a:t>
            </a:r>
            <a:r>
              <a:rPr lang="el-GR" dirty="0" smtClean="0"/>
              <a:t>)</a:t>
            </a:r>
            <a:endParaRPr lang="tr-TR" dirty="0" smtClean="0"/>
          </a:p>
          <a:p>
            <a:r>
              <a:rPr lang="en-US" u="sng" dirty="0" smtClean="0"/>
              <a:t>Space </a:t>
            </a:r>
            <a:r>
              <a:rPr lang="en-US" u="sng" dirty="0"/>
              <a:t>complexity</a:t>
            </a:r>
            <a:r>
              <a:rPr lang="en-US" u="sng" dirty="0" smtClean="0"/>
              <a:t>:</a:t>
            </a:r>
            <a:r>
              <a:rPr lang="tr-TR" dirty="0" smtClean="0"/>
              <a:t> </a:t>
            </a:r>
            <a:r>
              <a:rPr lang="en-US" dirty="0" smtClean="0"/>
              <a:t>O(</a:t>
            </a:r>
            <a:r>
              <a:rPr lang="tr-TR" dirty="0" smtClean="0"/>
              <a:t>b d</a:t>
            </a:r>
            <a:r>
              <a:rPr lang="el-GR" dirty="0" smtClean="0"/>
              <a:t>)</a:t>
            </a:r>
            <a:endParaRPr lang="tr-TR" dirty="0"/>
          </a:p>
          <a:p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b</a:t>
            </a:r>
            <a:r>
              <a:rPr lang="tr-TR" dirty="0" smtClean="0"/>
              <a:t>:</a:t>
            </a:r>
            <a:r>
              <a:rPr lang="en-US" dirty="0" smtClean="0"/>
              <a:t> </a:t>
            </a:r>
            <a:r>
              <a:rPr lang="tr-TR" dirty="0"/>
              <a:t>dallanma faktörü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tr-TR" dirty="0"/>
              <a:t>d: en düşük maliyetli çözümün derinliği</a:t>
            </a:r>
          </a:p>
        </p:txBody>
      </p:sp>
    </p:spTree>
    <p:extLst>
      <p:ext uri="{BB962C8B-B14F-4D97-AF65-F5344CB8AC3E}">
        <p14:creationId xmlns:p14="http://schemas.microsoft.com/office/powerpoint/2010/main" val="17413815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ayt Numarası Yer Tutucusu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4802B-ABF8-4345-A034-AFB9F49C6A80}" type="slidenum">
              <a:rPr lang="en-US"/>
              <a:pPr/>
              <a:t>43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Basitleştirilmiş Hafıza-sınırlı A</a:t>
            </a:r>
            <a:r>
              <a:rPr lang="tr-TR" dirty="0" smtClean="0"/>
              <a:t>*</a:t>
            </a:r>
            <a:endParaRPr lang="tr-TR" dirty="0"/>
          </a:p>
        </p:txBody>
      </p:sp>
      <p:grpSp>
        <p:nvGrpSpPr>
          <p:cNvPr id="323590" name="Group 6"/>
          <p:cNvGrpSpPr>
            <a:grpSpLocks/>
          </p:cNvGrpSpPr>
          <p:nvPr/>
        </p:nvGrpSpPr>
        <p:grpSpPr bwMode="auto">
          <a:xfrm>
            <a:off x="881509" y="2274168"/>
            <a:ext cx="3546475" cy="3806825"/>
            <a:chOff x="384" y="1776"/>
            <a:chExt cx="2234" cy="2398"/>
          </a:xfrm>
        </p:grpSpPr>
        <p:sp>
          <p:nvSpPr>
            <p:cNvPr id="323591" name="Rectangle 7"/>
            <p:cNvSpPr>
              <a:spLocks noChangeArrowheads="1"/>
            </p:cNvSpPr>
            <p:nvPr/>
          </p:nvSpPr>
          <p:spPr bwMode="auto">
            <a:xfrm>
              <a:off x="384" y="1776"/>
              <a:ext cx="2208" cy="23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23592" name="Oval 8"/>
            <p:cNvSpPr>
              <a:spLocks noChangeArrowheads="1"/>
            </p:cNvSpPr>
            <p:nvPr/>
          </p:nvSpPr>
          <p:spPr bwMode="auto">
            <a:xfrm>
              <a:off x="1296" y="2016"/>
              <a:ext cx="288" cy="28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S</a:t>
              </a:r>
            </a:p>
          </p:txBody>
        </p:sp>
        <p:sp>
          <p:nvSpPr>
            <p:cNvPr id="323593" name="Oval 9"/>
            <p:cNvSpPr>
              <a:spLocks noChangeArrowheads="1"/>
            </p:cNvSpPr>
            <p:nvPr/>
          </p:nvSpPr>
          <p:spPr bwMode="auto">
            <a:xfrm>
              <a:off x="768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</a:p>
          </p:txBody>
        </p:sp>
        <p:sp>
          <p:nvSpPr>
            <p:cNvPr id="323594" name="Oval 10"/>
            <p:cNvSpPr>
              <a:spLocks noChangeArrowheads="1"/>
            </p:cNvSpPr>
            <p:nvPr/>
          </p:nvSpPr>
          <p:spPr bwMode="auto">
            <a:xfrm>
              <a:off x="1824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sp>
          <p:nvSpPr>
            <p:cNvPr id="323595" name="Oval 11"/>
            <p:cNvSpPr>
              <a:spLocks noChangeArrowheads="1"/>
            </p:cNvSpPr>
            <p:nvPr/>
          </p:nvSpPr>
          <p:spPr bwMode="auto">
            <a:xfrm>
              <a:off x="1488" y="3552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cxnSp>
          <p:nvCxnSpPr>
            <p:cNvPr id="323596" name="AutoShape 12"/>
            <p:cNvCxnSpPr>
              <a:cxnSpLocks noChangeShapeType="1"/>
              <a:stCxn id="323592" idx="3"/>
              <a:endCxn id="323593" idx="0"/>
            </p:cNvCxnSpPr>
            <p:nvPr/>
          </p:nvCxnSpPr>
          <p:spPr bwMode="auto">
            <a:xfrm flipH="1">
              <a:off x="912" y="2262"/>
              <a:ext cx="426" cy="42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3597" name="AutoShape 13"/>
            <p:cNvCxnSpPr>
              <a:cxnSpLocks noChangeShapeType="1"/>
              <a:stCxn id="323592" idx="5"/>
              <a:endCxn id="323594" idx="0"/>
            </p:cNvCxnSpPr>
            <p:nvPr/>
          </p:nvCxnSpPr>
          <p:spPr bwMode="auto">
            <a:xfrm>
              <a:off x="1542" y="2262"/>
              <a:ext cx="426" cy="42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3598" name="AutoShape 14"/>
            <p:cNvCxnSpPr>
              <a:cxnSpLocks noChangeShapeType="1"/>
              <a:stCxn id="323594" idx="4"/>
              <a:endCxn id="323595" idx="0"/>
            </p:cNvCxnSpPr>
            <p:nvPr/>
          </p:nvCxnSpPr>
          <p:spPr bwMode="auto">
            <a:xfrm flipH="1">
              <a:off x="1632" y="2976"/>
              <a:ext cx="336" cy="57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3599" name="Text Box 15"/>
            <p:cNvSpPr txBox="1">
              <a:spLocks noChangeArrowheads="1"/>
            </p:cNvSpPr>
            <p:nvPr/>
          </p:nvSpPr>
          <p:spPr bwMode="auto">
            <a:xfrm>
              <a:off x="1056" y="1891"/>
              <a:ext cx="30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3600" name="Text Box 16"/>
            <p:cNvSpPr txBox="1">
              <a:spLocks noChangeArrowheads="1"/>
            </p:cNvSpPr>
            <p:nvPr/>
          </p:nvSpPr>
          <p:spPr bwMode="auto">
            <a:xfrm>
              <a:off x="514" y="2592"/>
              <a:ext cx="30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15</a:t>
              </a:r>
            </a:p>
          </p:txBody>
        </p:sp>
        <p:sp>
          <p:nvSpPr>
            <p:cNvPr id="323601" name="Text Box 17"/>
            <p:cNvSpPr txBox="1">
              <a:spLocks noChangeArrowheads="1"/>
            </p:cNvSpPr>
            <p:nvPr/>
          </p:nvSpPr>
          <p:spPr bwMode="auto">
            <a:xfrm>
              <a:off x="2016" y="2515"/>
              <a:ext cx="30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</a:t>
              </a:r>
            </a:p>
          </p:txBody>
        </p:sp>
        <p:sp>
          <p:nvSpPr>
            <p:cNvPr id="323602" name="Text Box 18"/>
            <p:cNvSpPr txBox="1">
              <a:spLocks noChangeArrowheads="1"/>
            </p:cNvSpPr>
            <p:nvPr/>
          </p:nvSpPr>
          <p:spPr bwMode="auto">
            <a:xfrm>
              <a:off x="470" y="3914"/>
              <a:ext cx="214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1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Sadece 3 düğümlük hafıza</a:t>
              </a:r>
              <a:endParaRPr lang="en-US" sz="21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sp>
        <p:nvSpPr>
          <p:cNvPr id="323603" name="Rectangle 19"/>
          <p:cNvSpPr>
            <a:spLocks noChangeArrowheads="1"/>
          </p:cNvSpPr>
          <p:nvPr/>
        </p:nvSpPr>
        <p:spPr bwMode="auto">
          <a:xfrm>
            <a:off x="4648200" y="2410544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200" dirty="0">
                <a:latin typeface="Tahoma" pitchFamily="34" charset="0"/>
              </a:rPr>
              <a:t>Eğer hafıza dolu ise ve yeni bir ekstra düğüm (C) üretmek zorundaysak :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</a:pPr>
            <a:r>
              <a:rPr kumimoji="1" lang="en-US" sz="2200" dirty="0">
                <a:latin typeface="Tahoma" pitchFamily="34" charset="0"/>
              </a:rPr>
              <a:t> En yüksek f-değerlikli yaprağı Kuyruktan kaldır(A).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</a:pPr>
            <a:r>
              <a:rPr kumimoji="1" lang="en-US" sz="2200" dirty="0">
                <a:latin typeface="Tahoma" pitchFamily="34" charset="0"/>
              </a:rPr>
              <a:t> Her ata düğümünde en iyi ”</a:t>
            </a:r>
            <a:r>
              <a:rPr kumimoji="1" lang="en-US" sz="2200" b="1" dirty="0">
                <a:latin typeface="Tahoma" pitchFamily="34" charset="0"/>
              </a:rPr>
              <a:t>unutulan</a:t>
            </a:r>
            <a:r>
              <a:rPr kumimoji="1" lang="en-US" sz="2200" dirty="0">
                <a:latin typeface="Tahoma" pitchFamily="34" charset="0"/>
              </a:rPr>
              <a:t>” çocuğun f-değerini hatırla (S’te15</a:t>
            </a:r>
            <a:r>
              <a:rPr kumimoji="1" lang="en-US" sz="2200" dirty="0" smtClean="0">
                <a:latin typeface="Tahoma" pitchFamily="34" charset="0"/>
              </a:rPr>
              <a:t>).</a:t>
            </a:r>
            <a:endParaRPr kumimoji="1" lang="en-US" sz="2200" dirty="0">
              <a:latin typeface="Tahoma" pitchFamily="34" charset="0"/>
            </a:endParaRPr>
          </a:p>
        </p:txBody>
      </p:sp>
      <p:grpSp>
        <p:nvGrpSpPr>
          <p:cNvPr id="323604" name="Group 20"/>
          <p:cNvGrpSpPr>
            <a:grpSpLocks/>
          </p:cNvGrpSpPr>
          <p:nvPr/>
        </p:nvGrpSpPr>
        <p:grpSpPr bwMode="auto">
          <a:xfrm>
            <a:off x="1033909" y="3188568"/>
            <a:ext cx="1447800" cy="1447800"/>
            <a:chOff x="480" y="2352"/>
            <a:chExt cx="912" cy="912"/>
          </a:xfrm>
        </p:grpSpPr>
        <p:sp>
          <p:nvSpPr>
            <p:cNvPr id="323605" name="Line 21"/>
            <p:cNvSpPr>
              <a:spLocks noChangeShapeType="1"/>
            </p:cNvSpPr>
            <p:nvPr/>
          </p:nvSpPr>
          <p:spPr bwMode="auto">
            <a:xfrm>
              <a:off x="624" y="2352"/>
              <a:ext cx="576" cy="912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23606" name="Line 22"/>
            <p:cNvSpPr>
              <a:spLocks noChangeShapeType="1"/>
            </p:cNvSpPr>
            <p:nvPr/>
          </p:nvSpPr>
          <p:spPr bwMode="auto">
            <a:xfrm flipH="1">
              <a:off x="480" y="2496"/>
              <a:ext cx="912" cy="672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grpSp>
        <p:nvGrpSpPr>
          <p:cNvPr id="323607" name="Group 23"/>
          <p:cNvGrpSpPr>
            <a:grpSpLocks/>
          </p:cNvGrpSpPr>
          <p:nvPr/>
        </p:nvGrpSpPr>
        <p:grpSpPr bwMode="auto">
          <a:xfrm>
            <a:off x="2634109" y="3721968"/>
            <a:ext cx="990600" cy="1828800"/>
            <a:chOff x="1488" y="2688"/>
            <a:chExt cx="624" cy="1152"/>
          </a:xfrm>
        </p:grpSpPr>
        <p:sp>
          <p:nvSpPr>
            <p:cNvPr id="323608" name="Oval 24"/>
            <p:cNvSpPr>
              <a:spLocks noChangeArrowheads="1"/>
            </p:cNvSpPr>
            <p:nvPr/>
          </p:nvSpPr>
          <p:spPr bwMode="auto">
            <a:xfrm>
              <a:off x="1488" y="355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cxnSp>
          <p:nvCxnSpPr>
            <p:cNvPr id="323609" name="AutoShape 25"/>
            <p:cNvCxnSpPr>
              <a:cxnSpLocks noChangeShapeType="1"/>
              <a:endCxn id="323608" idx="0"/>
            </p:cNvCxnSpPr>
            <p:nvPr/>
          </p:nvCxnSpPr>
          <p:spPr bwMode="auto">
            <a:xfrm flipH="1">
              <a:off x="1632" y="2976"/>
              <a:ext cx="336" cy="5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3610" name="Text Box 26"/>
            <p:cNvSpPr txBox="1">
              <a:spLocks noChangeArrowheads="1"/>
            </p:cNvSpPr>
            <p:nvPr/>
          </p:nvSpPr>
          <p:spPr bwMode="auto">
            <a:xfrm>
              <a:off x="1728" y="3475"/>
              <a:ext cx="30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18</a:t>
              </a:r>
            </a:p>
          </p:txBody>
        </p:sp>
        <p:sp>
          <p:nvSpPr>
            <p:cNvPr id="323611" name="Oval 27"/>
            <p:cNvSpPr>
              <a:spLocks noChangeArrowheads="1"/>
            </p:cNvSpPr>
            <p:nvPr/>
          </p:nvSpPr>
          <p:spPr bwMode="auto">
            <a:xfrm>
              <a:off x="1824" y="2688"/>
              <a:ext cx="288" cy="288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</p:grpSp>
      <p:sp>
        <p:nvSpPr>
          <p:cNvPr id="323612" name="Text Box 28"/>
          <p:cNvSpPr txBox="1">
            <a:spLocks noChangeArrowheads="1"/>
          </p:cNvSpPr>
          <p:nvPr/>
        </p:nvSpPr>
        <p:spPr bwMode="auto">
          <a:xfrm>
            <a:off x="1414909" y="2456731"/>
            <a:ext cx="6826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(15)</a:t>
            </a:r>
            <a:endParaRPr lang="en-US" sz="220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SMA*: Simplified Memory Bounded A</a:t>
            </a:r>
            <a:r>
              <a:rPr lang="tr-TR" dirty="0" smtClean="0"/>
              <a:t>*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953995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3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3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612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ayt Numarası Yer Tutucusu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4A1AB-3E93-419F-A955-51F0D9E18A95}" type="slidenum">
              <a:rPr lang="en-US"/>
              <a:pPr/>
              <a:t>44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Tek tek çocukları üretme</a:t>
            </a:r>
          </a:p>
        </p:txBody>
      </p:sp>
      <p:grpSp>
        <p:nvGrpSpPr>
          <p:cNvPr id="324612" name="Group 4"/>
          <p:cNvGrpSpPr>
            <a:grpSpLocks/>
          </p:cNvGrpSpPr>
          <p:nvPr/>
        </p:nvGrpSpPr>
        <p:grpSpPr bwMode="auto">
          <a:xfrm>
            <a:off x="971600" y="2060848"/>
            <a:ext cx="3505200" cy="3733800"/>
            <a:chOff x="384" y="1392"/>
            <a:chExt cx="2208" cy="2352"/>
          </a:xfrm>
        </p:grpSpPr>
        <p:sp>
          <p:nvSpPr>
            <p:cNvPr id="324613" name="Rectangle 5"/>
            <p:cNvSpPr>
              <a:spLocks noChangeArrowheads="1"/>
            </p:cNvSpPr>
            <p:nvPr/>
          </p:nvSpPr>
          <p:spPr bwMode="auto">
            <a:xfrm>
              <a:off x="384" y="1392"/>
              <a:ext cx="2208" cy="23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4614" name="Oval 6"/>
            <p:cNvSpPr>
              <a:spLocks noChangeArrowheads="1"/>
            </p:cNvSpPr>
            <p:nvPr/>
          </p:nvSpPr>
          <p:spPr bwMode="auto">
            <a:xfrm>
              <a:off x="1296" y="1632"/>
              <a:ext cx="288" cy="28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S</a:t>
              </a:r>
            </a:p>
          </p:txBody>
        </p:sp>
        <p:sp>
          <p:nvSpPr>
            <p:cNvPr id="324615" name="Oval 7"/>
            <p:cNvSpPr>
              <a:spLocks noChangeArrowheads="1"/>
            </p:cNvSpPr>
            <p:nvPr/>
          </p:nvSpPr>
          <p:spPr bwMode="auto">
            <a:xfrm>
              <a:off x="768" y="2304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</a:p>
          </p:txBody>
        </p:sp>
        <p:sp>
          <p:nvSpPr>
            <p:cNvPr id="324616" name="Oval 8"/>
            <p:cNvSpPr>
              <a:spLocks noChangeArrowheads="1"/>
            </p:cNvSpPr>
            <p:nvPr/>
          </p:nvSpPr>
          <p:spPr bwMode="auto">
            <a:xfrm>
              <a:off x="1824" y="2304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cxnSp>
          <p:nvCxnSpPr>
            <p:cNvPr id="324617" name="AutoShape 9"/>
            <p:cNvCxnSpPr>
              <a:cxnSpLocks noChangeShapeType="1"/>
              <a:stCxn id="324614" idx="3"/>
              <a:endCxn id="324615" idx="0"/>
            </p:cNvCxnSpPr>
            <p:nvPr/>
          </p:nvCxnSpPr>
          <p:spPr bwMode="auto">
            <a:xfrm flipH="1">
              <a:off x="912" y="1878"/>
              <a:ext cx="426" cy="42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4618" name="AutoShape 10"/>
            <p:cNvCxnSpPr>
              <a:cxnSpLocks noChangeShapeType="1"/>
              <a:stCxn id="324614" idx="5"/>
              <a:endCxn id="324616" idx="0"/>
            </p:cNvCxnSpPr>
            <p:nvPr/>
          </p:nvCxnSpPr>
          <p:spPr bwMode="auto">
            <a:xfrm>
              <a:off x="1542" y="1878"/>
              <a:ext cx="426" cy="42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4619" name="Text Box 11"/>
            <p:cNvSpPr txBox="1">
              <a:spLocks noChangeArrowheads="1"/>
            </p:cNvSpPr>
            <p:nvPr/>
          </p:nvSpPr>
          <p:spPr bwMode="auto">
            <a:xfrm>
              <a:off x="1056" y="1507"/>
              <a:ext cx="30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4620" name="Text Box 12"/>
            <p:cNvSpPr txBox="1">
              <a:spLocks noChangeArrowheads="1"/>
            </p:cNvSpPr>
            <p:nvPr/>
          </p:nvSpPr>
          <p:spPr bwMode="auto">
            <a:xfrm>
              <a:off x="480" y="3475"/>
              <a:ext cx="194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Önce A sonra B’yi ekle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324621" name="Group 13"/>
          <p:cNvGrpSpPr>
            <a:grpSpLocks/>
          </p:cNvGrpSpPr>
          <p:nvPr/>
        </p:nvGrpSpPr>
        <p:grpSpPr bwMode="auto">
          <a:xfrm>
            <a:off x="2809925" y="2813323"/>
            <a:ext cx="904875" cy="1152525"/>
            <a:chOff x="1542" y="1866"/>
            <a:chExt cx="570" cy="726"/>
          </a:xfrm>
        </p:grpSpPr>
        <p:sp>
          <p:nvSpPr>
            <p:cNvPr id="324622" name="Oval 14"/>
            <p:cNvSpPr>
              <a:spLocks noChangeArrowheads="1"/>
            </p:cNvSpPr>
            <p:nvPr/>
          </p:nvSpPr>
          <p:spPr bwMode="auto">
            <a:xfrm>
              <a:off x="1824" y="2304"/>
              <a:ext cx="288" cy="2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cxnSp>
          <p:nvCxnSpPr>
            <p:cNvPr id="324623" name="AutoShape 15"/>
            <p:cNvCxnSpPr>
              <a:cxnSpLocks noChangeShapeType="1"/>
              <a:endCxn id="324622" idx="0"/>
            </p:cNvCxnSpPr>
            <p:nvPr/>
          </p:nvCxnSpPr>
          <p:spPr bwMode="auto">
            <a:xfrm>
              <a:off x="1542" y="1866"/>
              <a:ext cx="426" cy="42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4624" name="Group 16"/>
          <p:cNvGrpSpPr>
            <a:grpSpLocks/>
          </p:cNvGrpSpPr>
          <p:nvPr/>
        </p:nvGrpSpPr>
        <p:grpSpPr bwMode="auto">
          <a:xfrm>
            <a:off x="1581200" y="2813323"/>
            <a:ext cx="904875" cy="1152525"/>
            <a:chOff x="768" y="1866"/>
            <a:chExt cx="570" cy="726"/>
          </a:xfrm>
        </p:grpSpPr>
        <p:sp>
          <p:nvSpPr>
            <p:cNvPr id="324625" name="Oval 17"/>
            <p:cNvSpPr>
              <a:spLocks noChangeArrowheads="1"/>
            </p:cNvSpPr>
            <p:nvPr/>
          </p:nvSpPr>
          <p:spPr bwMode="auto">
            <a:xfrm>
              <a:off x="768" y="2304"/>
              <a:ext cx="288" cy="2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</a:p>
          </p:txBody>
        </p:sp>
        <p:cxnSp>
          <p:nvCxnSpPr>
            <p:cNvPr id="324626" name="AutoShape 18"/>
            <p:cNvCxnSpPr>
              <a:cxnSpLocks noChangeShapeType="1"/>
              <a:endCxn id="324625" idx="0"/>
            </p:cNvCxnSpPr>
            <p:nvPr/>
          </p:nvCxnSpPr>
          <p:spPr bwMode="auto">
            <a:xfrm flipH="1">
              <a:off x="912" y="1866"/>
              <a:ext cx="426" cy="42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4628" name="Rectangle 20"/>
          <p:cNvSpPr>
            <a:spLocks noChangeArrowheads="1"/>
          </p:cNvSpPr>
          <p:nvPr/>
        </p:nvSpPr>
        <p:spPr bwMode="auto"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200" dirty="0">
                <a:latin typeface="Tahoma" pitchFamily="34" charset="0"/>
              </a:rPr>
              <a:t>Bir düğümü açarken (S) herhangi bir zamanda sadece bir çocuğunu kuyruğa ekle.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200" dirty="0">
                <a:latin typeface="Tahoma" pitchFamily="34" charset="0"/>
              </a:rPr>
              <a:t> Soldan-sağa’yı kullanırız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2200" dirty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200" dirty="0">
                <a:latin typeface="Tahoma" pitchFamily="34" charset="0"/>
              </a:rPr>
              <a:t>Hafıza taşmasından kaçın ve başka bir düğümü silip silmeyeceğimizi gözle</a:t>
            </a:r>
            <a:endParaRPr kumimoji="1" lang="en-US" sz="16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89120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ayt Numarası Yer Tutucusu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FFCC8-CD23-447B-B930-8EF994F397B0}" type="slidenum">
              <a:rPr lang="en-US"/>
              <a:pPr/>
              <a:t>45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Çok uzun yol: vazgeç</a:t>
            </a:r>
          </a:p>
        </p:txBody>
      </p:sp>
      <p:grpSp>
        <p:nvGrpSpPr>
          <p:cNvPr id="325636" name="Group 4"/>
          <p:cNvGrpSpPr>
            <a:grpSpLocks/>
          </p:cNvGrpSpPr>
          <p:nvPr/>
        </p:nvGrpSpPr>
        <p:grpSpPr bwMode="auto">
          <a:xfrm>
            <a:off x="953517" y="2132856"/>
            <a:ext cx="3546475" cy="3806825"/>
            <a:chOff x="384" y="1536"/>
            <a:chExt cx="2234" cy="2398"/>
          </a:xfrm>
        </p:grpSpPr>
        <p:sp>
          <p:nvSpPr>
            <p:cNvPr id="325637" name="Rectangle 5"/>
            <p:cNvSpPr>
              <a:spLocks noChangeArrowheads="1"/>
            </p:cNvSpPr>
            <p:nvPr/>
          </p:nvSpPr>
          <p:spPr bwMode="auto">
            <a:xfrm>
              <a:off x="384" y="1536"/>
              <a:ext cx="2208" cy="23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5638" name="Oval 6"/>
            <p:cNvSpPr>
              <a:spLocks noChangeArrowheads="1"/>
            </p:cNvSpPr>
            <p:nvPr/>
          </p:nvSpPr>
          <p:spPr bwMode="auto">
            <a:xfrm>
              <a:off x="1296" y="1776"/>
              <a:ext cx="288" cy="28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S</a:t>
              </a:r>
            </a:p>
          </p:txBody>
        </p:sp>
        <p:sp>
          <p:nvSpPr>
            <p:cNvPr id="325639" name="Oval 7"/>
            <p:cNvSpPr>
              <a:spLocks noChangeArrowheads="1"/>
            </p:cNvSpPr>
            <p:nvPr/>
          </p:nvSpPr>
          <p:spPr bwMode="auto">
            <a:xfrm>
              <a:off x="1776" y="2256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sp>
          <p:nvSpPr>
            <p:cNvPr id="325640" name="Oval 8"/>
            <p:cNvSpPr>
              <a:spLocks noChangeArrowheads="1"/>
            </p:cNvSpPr>
            <p:nvPr/>
          </p:nvSpPr>
          <p:spPr bwMode="auto">
            <a:xfrm>
              <a:off x="1488" y="2880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cxnSp>
          <p:nvCxnSpPr>
            <p:cNvPr id="325641" name="AutoShape 9"/>
            <p:cNvCxnSpPr>
              <a:cxnSpLocks noChangeShapeType="1"/>
              <a:stCxn id="325638" idx="5"/>
              <a:endCxn id="325639" idx="0"/>
            </p:cNvCxnSpPr>
            <p:nvPr/>
          </p:nvCxnSpPr>
          <p:spPr bwMode="auto">
            <a:xfrm>
              <a:off x="1542" y="2022"/>
              <a:ext cx="378" cy="23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5642" name="AutoShape 10"/>
            <p:cNvCxnSpPr>
              <a:cxnSpLocks noChangeShapeType="1"/>
              <a:stCxn id="325639" idx="4"/>
              <a:endCxn id="325640" idx="0"/>
            </p:cNvCxnSpPr>
            <p:nvPr/>
          </p:nvCxnSpPr>
          <p:spPr bwMode="auto">
            <a:xfrm flipH="1">
              <a:off x="1632" y="2544"/>
              <a:ext cx="288" cy="3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5643" name="Text Box 11"/>
            <p:cNvSpPr txBox="1">
              <a:spLocks noChangeArrowheads="1"/>
            </p:cNvSpPr>
            <p:nvPr/>
          </p:nvSpPr>
          <p:spPr bwMode="auto">
            <a:xfrm>
              <a:off x="1056" y="1651"/>
              <a:ext cx="30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5644" name="Text Box 12"/>
            <p:cNvSpPr txBox="1">
              <a:spLocks noChangeArrowheads="1"/>
            </p:cNvSpPr>
            <p:nvPr/>
          </p:nvSpPr>
          <p:spPr bwMode="auto">
            <a:xfrm>
              <a:off x="1968" y="2083"/>
              <a:ext cx="30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</a:t>
              </a:r>
            </a:p>
          </p:txBody>
        </p:sp>
        <p:sp>
          <p:nvSpPr>
            <p:cNvPr id="325645" name="Text Box 13"/>
            <p:cNvSpPr txBox="1">
              <a:spLocks noChangeArrowheads="1"/>
            </p:cNvSpPr>
            <p:nvPr/>
          </p:nvSpPr>
          <p:spPr bwMode="auto">
            <a:xfrm>
              <a:off x="470" y="3674"/>
              <a:ext cx="2148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1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Sadece 3 düğümlük hafıza</a:t>
              </a:r>
            </a:p>
          </p:txBody>
        </p:sp>
        <p:sp>
          <p:nvSpPr>
            <p:cNvPr id="325646" name="Oval 14"/>
            <p:cNvSpPr>
              <a:spLocks noChangeArrowheads="1"/>
            </p:cNvSpPr>
            <p:nvPr/>
          </p:nvSpPr>
          <p:spPr bwMode="auto">
            <a:xfrm>
              <a:off x="1968" y="3312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</a:p>
          </p:txBody>
        </p:sp>
        <p:cxnSp>
          <p:nvCxnSpPr>
            <p:cNvPr id="325647" name="AutoShape 15"/>
            <p:cNvCxnSpPr>
              <a:cxnSpLocks noChangeShapeType="1"/>
              <a:stCxn id="325640" idx="5"/>
              <a:endCxn id="325646" idx="1"/>
            </p:cNvCxnSpPr>
            <p:nvPr/>
          </p:nvCxnSpPr>
          <p:spPr bwMode="auto">
            <a:xfrm>
              <a:off x="1734" y="3126"/>
              <a:ext cx="276" cy="22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5648" name="Text Box 16"/>
            <p:cNvSpPr txBox="1">
              <a:spLocks noChangeArrowheads="1"/>
            </p:cNvSpPr>
            <p:nvPr/>
          </p:nvSpPr>
          <p:spPr bwMode="auto">
            <a:xfrm>
              <a:off x="1200" y="2832"/>
              <a:ext cx="30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18</a:t>
              </a:r>
            </a:p>
          </p:txBody>
        </p:sp>
      </p:grpSp>
      <p:grpSp>
        <p:nvGrpSpPr>
          <p:cNvPr id="325649" name="Group 17"/>
          <p:cNvGrpSpPr>
            <a:grpSpLocks/>
          </p:cNvGrpSpPr>
          <p:nvPr/>
        </p:nvGrpSpPr>
        <p:grpSpPr bwMode="auto">
          <a:xfrm>
            <a:off x="1886967" y="4114056"/>
            <a:ext cx="819150" cy="533400"/>
            <a:chOff x="972" y="2784"/>
            <a:chExt cx="516" cy="336"/>
          </a:xfrm>
        </p:grpSpPr>
        <p:sp>
          <p:nvSpPr>
            <p:cNvPr id="325650" name="Line 18"/>
            <p:cNvSpPr>
              <a:spLocks noChangeShapeType="1"/>
            </p:cNvSpPr>
            <p:nvPr/>
          </p:nvSpPr>
          <p:spPr bwMode="auto">
            <a:xfrm>
              <a:off x="1248" y="2832"/>
              <a:ext cx="240" cy="28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25651" name="Line 19"/>
            <p:cNvSpPr>
              <a:spLocks noChangeShapeType="1"/>
            </p:cNvSpPr>
            <p:nvPr/>
          </p:nvSpPr>
          <p:spPr bwMode="auto">
            <a:xfrm flipH="1">
              <a:off x="1248" y="2784"/>
              <a:ext cx="240" cy="336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25652" name="Text Box 20"/>
            <p:cNvSpPr txBox="1">
              <a:spLocks noChangeArrowheads="1"/>
            </p:cNvSpPr>
            <p:nvPr/>
          </p:nvSpPr>
          <p:spPr bwMode="auto">
            <a:xfrm>
              <a:off x="972" y="2847"/>
              <a:ext cx="11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tr-TR" sz="2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5653" name="Text Box 21"/>
            <p:cNvSpPr txBox="1">
              <a:spLocks noChangeArrowheads="1"/>
            </p:cNvSpPr>
            <p:nvPr/>
          </p:nvSpPr>
          <p:spPr bwMode="auto">
            <a:xfrm>
              <a:off x="972" y="2793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CC0000"/>
                  </a:solidFill>
                  <a:sym typeface="Symbol" pitchFamily="18" charset="2"/>
                </a:rPr>
                <a:t></a:t>
              </a:r>
            </a:p>
          </p:txBody>
        </p:sp>
      </p:grpSp>
      <p:grpSp>
        <p:nvGrpSpPr>
          <p:cNvPr id="325654" name="Group 22"/>
          <p:cNvGrpSpPr>
            <a:grpSpLocks/>
          </p:cNvGrpSpPr>
          <p:nvPr/>
        </p:nvGrpSpPr>
        <p:grpSpPr bwMode="auto">
          <a:xfrm>
            <a:off x="3087117" y="4342656"/>
            <a:ext cx="685800" cy="990600"/>
            <a:chOff x="1728" y="2928"/>
            <a:chExt cx="432" cy="624"/>
          </a:xfrm>
        </p:grpSpPr>
        <p:sp>
          <p:nvSpPr>
            <p:cNvPr id="325655" name="Line 23"/>
            <p:cNvSpPr>
              <a:spLocks noChangeShapeType="1"/>
            </p:cNvSpPr>
            <p:nvPr/>
          </p:nvSpPr>
          <p:spPr bwMode="auto">
            <a:xfrm flipH="1">
              <a:off x="1728" y="2976"/>
              <a:ext cx="432" cy="576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25656" name="Line 24"/>
            <p:cNvSpPr>
              <a:spLocks noChangeShapeType="1"/>
            </p:cNvSpPr>
            <p:nvPr/>
          </p:nvSpPr>
          <p:spPr bwMode="auto">
            <a:xfrm>
              <a:off x="1920" y="2928"/>
              <a:ext cx="144" cy="624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</p:grpSp>
      <p:sp>
        <p:nvSpPr>
          <p:cNvPr id="325657" name="Rectangle 25"/>
          <p:cNvSpPr>
            <a:spLocks noChangeArrowheads="1"/>
          </p:cNvSpPr>
          <p:nvPr/>
        </p:nvSpPr>
        <p:spPr bwMode="auto">
          <a:xfrm>
            <a:off x="4648200" y="1981200"/>
            <a:ext cx="4100264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200" dirty="0">
                <a:latin typeface="Tahoma" pitchFamily="34" charset="0"/>
              </a:rPr>
              <a:t>Genişletilen b</a:t>
            </a:r>
            <a:r>
              <a:rPr kumimoji="1" lang="tr-TR" sz="2200" dirty="0">
                <a:latin typeface="Tahoma" pitchFamily="34" charset="0"/>
              </a:rPr>
              <a:t>i</a:t>
            </a:r>
            <a:r>
              <a:rPr kumimoji="1" lang="en-US" sz="2200" dirty="0">
                <a:latin typeface="Tahoma" pitchFamily="34" charset="0"/>
              </a:rPr>
              <a:t>r düğüm hafızadan daha uzun bir yol üretiyorsa 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200" dirty="0">
                <a:latin typeface="Tahoma" pitchFamily="34" charset="0"/>
              </a:rPr>
              <a:t>Bu yoldan vazgeç (C</a:t>
            </a:r>
            <a:r>
              <a:rPr kumimoji="1" lang="en-US" sz="2200" dirty="0" smtClean="0">
                <a:latin typeface="Tahoma" pitchFamily="34" charset="0"/>
              </a:rPr>
              <a:t>).</a:t>
            </a:r>
            <a:endParaRPr kumimoji="1" lang="tr-TR" sz="2200" dirty="0" smtClean="0">
              <a:latin typeface="Tahoma" pitchFamily="34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kumimoji="1" lang="tr-TR" sz="2200" i="1" dirty="0" smtClean="0">
                <a:latin typeface="Tahoma" pitchFamily="34" charset="0"/>
              </a:rPr>
              <a:t>Çünkü </a:t>
            </a:r>
            <a:r>
              <a:rPr kumimoji="1" lang="tr-TR" sz="2200" i="1" u="sng" dirty="0" smtClean="0">
                <a:latin typeface="Tahoma" pitchFamily="34" charset="0"/>
              </a:rPr>
              <a:t>daha az </a:t>
            </a:r>
            <a:r>
              <a:rPr kumimoji="1" lang="tr-TR" sz="2200" i="1" dirty="0" smtClean="0">
                <a:latin typeface="Tahoma" pitchFamily="34" charset="0"/>
              </a:rPr>
              <a:t>maliyetli bir opsiyon mevcut</a:t>
            </a:r>
            <a:endParaRPr kumimoji="1" lang="en-US" sz="2200" i="1" dirty="0">
              <a:latin typeface="Tahoma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endParaRPr kumimoji="1" lang="en-US" sz="2200" dirty="0">
              <a:latin typeface="Tahoma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200" dirty="0">
                <a:latin typeface="Tahoma" pitchFamily="34" charset="0"/>
              </a:rPr>
              <a:t>Düğümün (C) f-değerini </a:t>
            </a:r>
            <a:r>
              <a:rPr kumimoji="1" lang="en-US" sz="2200" b="1" dirty="0">
                <a:latin typeface="Tahoma" pitchFamily="34" charset="0"/>
                <a:sym typeface="Symbol" pitchFamily="18" charset="2"/>
              </a:rPr>
              <a:t></a:t>
            </a:r>
            <a:r>
              <a:rPr kumimoji="1" lang="en-US" sz="2200" dirty="0">
                <a:latin typeface="Tahoma" pitchFamily="34" charset="0"/>
              </a:rPr>
              <a:t> yap</a:t>
            </a:r>
            <a:endParaRPr kumimoji="1" lang="en-US" sz="2200" dirty="0">
              <a:latin typeface="Tahoma" pitchFamily="34" charset="0"/>
              <a:sym typeface="Symbol" pitchFamily="18" charset="2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200" dirty="0">
                <a:latin typeface="Tahoma" pitchFamily="34" charset="0"/>
                <a:sym typeface="Symbol" pitchFamily="18" charset="2"/>
              </a:rPr>
              <a:t>(burdan bir yol bulamayacağımızı hatırlamak için)</a:t>
            </a:r>
            <a:endParaRPr kumimoji="1" lang="en-US" sz="2200" dirty="0">
              <a:latin typeface="Tahoma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18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739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ayt Numarası Yer Tutucusu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9CE1B-52C0-402A-8D16-37103E55494C}" type="slidenum">
              <a:rPr lang="en-US"/>
              <a:pPr/>
              <a:t>46</a:t>
            </a:fld>
            <a:endParaRPr lang="en-US"/>
          </a:p>
        </p:txBody>
      </p:sp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F-değerlerini ayarla</a:t>
            </a:r>
          </a:p>
        </p:txBody>
      </p:sp>
      <p:grpSp>
        <p:nvGrpSpPr>
          <p:cNvPr id="326660" name="Group 4"/>
          <p:cNvGrpSpPr>
            <a:grpSpLocks/>
          </p:cNvGrpSpPr>
          <p:nvPr/>
        </p:nvGrpSpPr>
        <p:grpSpPr bwMode="auto">
          <a:xfrm>
            <a:off x="922784" y="2132856"/>
            <a:ext cx="3505200" cy="3733800"/>
            <a:chOff x="384" y="1392"/>
            <a:chExt cx="2208" cy="2352"/>
          </a:xfrm>
        </p:grpSpPr>
        <p:sp>
          <p:nvSpPr>
            <p:cNvPr id="326661" name="Rectangle 5"/>
            <p:cNvSpPr>
              <a:spLocks noChangeArrowheads="1"/>
            </p:cNvSpPr>
            <p:nvPr/>
          </p:nvSpPr>
          <p:spPr bwMode="auto">
            <a:xfrm>
              <a:off x="384" y="1392"/>
              <a:ext cx="2208" cy="23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2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6662" name="Oval 6"/>
            <p:cNvSpPr>
              <a:spLocks noChangeArrowheads="1"/>
            </p:cNvSpPr>
            <p:nvPr/>
          </p:nvSpPr>
          <p:spPr bwMode="auto">
            <a:xfrm>
              <a:off x="1296" y="1632"/>
              <a:ext cx="288" cy="288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S</a:t>
              </a:r>
            </a:p>
          </p:txBody>
        </p:sp>
        <p:sp>
          <p:nvSpPr>
            <p:cNvPr id="326663" name="Oval 7"/>
            <p:cNvSpPr>
              <a:spLocks noChangeArrowheads="1"/>
            </p:cNvSpPr>
            <p:nvPr/>
          </p:nvSpPr>
          <p:spPr bwMode="auto">
            <a:xfrm>
              <a:off x="768" y="2304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</a:p>
          </p:txBody>
        </p:sp>
        <p:sp>
          <p:nvSpPr>
            <p:cNvPr id="326664" name="Oval 8"/>
            <p:cNvSpPr>
              <a:spLocks noChangeArrowheads="1"/>
            </p:cNvSpPr>
            <p:nvPr/>
          </p:nvSpPr>
          <p:spPr bwMode="auto">
            <a:xfrm>
              <a:off x="1824" y="2304"/>
              <a:ext cx="288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cxnSp>
          <p:nvCxnSpPr>
            <p:cNvPr id="326665" name="AutoShape 9"/>
            <p:cNvCxnSpPr>
              <a:cxnSpLocks noChangeShapeType="1"/>
              <a:stCxn id="326662" idx="3"/>
              <a:endCxn id="326663" idx="0"/>
            </p:cNvCxnSpPr>
            <p:nvPr/>
          </p:nvCxnSpPr>
          <p:spPr bwMode="auto">
            <a:xfrm flipH="1">
              <a:off x="912" y="1878"/>
              <a:ext cx="426" cy="42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6666" name="AutoShape 10"/>
            <p:cNvCxnSpPr>
              <a:cxnSpLocks noChangeShapeType="1"/>
              <a:stCxn id="326662" idx="5"/>
              <a:endCxn id="326664" idx="0"/>
            </p:cNvCxnSpPr>
            <p:nvPr/>
          </p:nvCxnSpPr>
          <p:spPr bwMode="auto">
            <a:xfrm>
              <a:off x="1542" y="1878"/>
              <a:ext cx="426" cy="42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6667" name="Text Box 11"/>
            <p:cNvSpPr txBox="1">
              <a:spLocks noChangeArrowheads="1"/>
            </p:cNvSpPr>
            <p:nvPr/>
          </p:nvSpPr>
          <p:spPr bwMode="auto">
            <a:xfrm>
              <a:off x="1056" y="1507"/>
              <a:ext cx="30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6668" name="Text Box 12"/>
            <p:cNvSpPr txBox="1">
              <a:spLocks noChangeArrowheads="1"/>
            </p:cNvSpPr>
            <p:nvPr/>
          </p:nvSpPr>
          <p:spPr bwMode="auto">
            <a:xfrm>
              <a:off x="566" y="2156"/>
              <a:ext cx="30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15</a:t>
              </a:r>
            </a:p>
          </p:txBody>
        </p:sp>
        <p:sp>
          <p:nvSpPr>
            <p:cNvPr id="326669" name="Text Box 13"/>
            <p:cNvSpPr txBox="1">
              <a:spLocks noChangeArrowheads="1"/>
            </p:cNvSpPr>
            <p:nvPr/>
          </p:nvSpPr>
          <p:spPr bwMode="auto">
            <a:xfrm>
              <a:off x="2006" y="2131"/>
              <a:ext cx="33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24</a:t>
              </a:r>
            </a:p>
          </p:txBody>
        </p:sp>
      </p:grpSp>
      <p:grpSp>
        <p:nvGrpSpPr>
          <p:cNvPr id="326670" name="Group 14"/>
          <p:cNvGrpSpPr>
            <a:grpSpLocks/>
          </p:cNvGrpSpPr>
          <p:nvPr/>
        </p:nvGrpSpPr>
        <p:grpSpPr bwMode="auto">
          <a:xfrm>
            <a:off x="1586359" y="2209056"/>
            <a:ext cx="936625" cy="609600"/>
            <a:chOff x="802" y="1440"/>
            <a:chExt cx="590" cy="384"/>
          </a:xfrm>
        </p:grpSpPr>
        <p:sp>
          <p:nvSpPr>
            <p:cNvPr id="326671" name="Line 15"/>
            <p:cNvSpPr>
              <a:spLocks noChangeShapeType="1"/>
            </p:cNvSpPr>
            <p:nvPr/>
          </p:nvSpPr>
          <p:spPr bwMode="auto">
            <a:xfrm>
              <a:off x="1104" y="1440"/>
              <a:ext cx="192" cy="384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26672" name="Line 16"/>
            <p:cNvSpPr>
              <a:spLocks noChangeShapeType="1"/>
            </p:cNvSpPr>
            <p:nvPr/>
          </p:nvSpPr>
          <p:spPr bwMode="auto">
            <a:xfrm flipH="1">
              <a:off x="1056" y="1488"/>
              <a:ext cx="336" cy="288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26673" name="Text Box 17"/>
            <p:cNvSpPr txBox="1">
              <a:spLocks noChangeArrowheads="1"/>
            </p:cNvSpPr>
            <p:nvPr/>
          </p:nvSpPr>
          <p:spPr bwMode="auto">
            <a:xfrm>
              <a:off x="802" y="1507"/>
              <a:ext cx="30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15</a:t>
              </a:r>
            </a:p>
          </p:txBody>
        </p:sp>
      </p:grpSp>
      <p:sp>
        <p:nvSpPr>
          <p:cNvPr id="326694" name="Oval 38"/>
          <p:cNvSpPr>
            <a:spLocks noChangeArrowheads="1"/>
          </p:cNvSpPr>
          <p:nvPr/>
        </p:nvSpPr>
        <p:spPr bwMode="auto">
          <a:xfrm>
            <a:off x="3513584" y="3275856"/>
            <a:ext cx="685800" cy="4572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6695" name="Oval 39"/>
          <p:cNvSpPr>
            <a:spLocks noChangeArrowheads="1"/>
          </p:cNvSpPr>
          <p:nvPr/>
        </p:nvSpPr>
        <p:spPr bwMode="auto">
          <a:xfrm>
            <a:off x="1075184" y="3275856"/>
            <a:ext cx="685800" cy="4572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326696" name="Text Box 40"/>
          <p:cNvSpPr txBox="1">
            <a:spLocks noChangeArrowheads="1"/>
          </p:cNvSpPr>
          <p:nvPr/>
        </p:nvSpPr>
        <p:spPr bwMode="auto">
          <a:xfrm>
            <a:off x="998984" y="4799856"/>
            <a:ext cx="3303588" cy="436563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f(</a:t>
            </a:r>
            <a:r>
              <a:rPr lang="en-US" sz="22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rPr>
              <a:t>S</a:t>
            </a:r>
            <a:r>
              <a: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) için daha iyi tahmin</a:t>
            </a:r>
          </a:p>
        </p:txBody>
      </p:sp>
      <p:sp>
        <p:nvSpPr>
          <p:cNvPr id="326697" name="Rectangle 41"/>
          <p:cNvSpPr>
            <a:spLocks noChangeArrowheads="1"/>
          </p:cNvSpPr>
          <p:nvPr/>
        </p:nvSpPr>
        <p:spPr bwMode="auto">
          <a:xfrm>
            <a:off x="4648200" y="1981200"/>
            <a:ext cx="3810000" cy="4616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200" dirty="0">
                <a:latin typeface="Tahoma" pitchFamily="34" charset="0"/>
              </a:rPr>
              <a:t>Bir n düğümünün tüm m çocukları gezilmişse ve tüm m için :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200" dirty="0">
                <a:latin typeface="Tahoma" pitchFamily="34" charset="0"/>
              </a:rPr>
              <a:t> f(m) </a:t>
            </a:r>
            <a:r>
              <a:rPr kumimoji="1" lang="en-US" sz="2200" b="1" dirty="0">
                <a:latin typeface="Tahoma" pitchFamily="34" charset="0"/>
                <a:sym typeface="Symbol" pitchFamily="18" charset="2"/>
              </a:rPr>
              <a:t></a:t>
            </a:r>
            <a:r>
              <a:rPr kumimoji="1" lang="en-US" sz="2200" dirty="0">
                <a:latin typeface="Tahoma" pitchFamily="34" charset="0"/>
                <a:sym typeface="Symbol" pitchFamily="18" charset="2"/>
              </a:rPr>
              <a:t> f(n)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200" dirty="0">
                <a:latin typeface="Tahoma" pitchFamily="34" charset="0"/>
              </a:rPr>
              <a:t>o zaman </a:t>
            </a:r>
            <a:r>
              <a:rPr kumimoji="1" lang="tr-TR" sz="2200" dirty="0" smtClean="0">
                <a:latin typeface="Tahoma" pitchFamily="34" charset="0"/>
              </a:rPr>
              <a:t>güncelle</a:t>
            </a:r>
            <a:r>
              <a:rPr kumimoji="1" lang="en-US" sz="2200" dirty="0" smtClean="0">
                <a:latin typeface="Tahoma" pitchFamily="34" charset="0"/>
              </a:rPr>
              <a:t>:</a:t>
            </a:r>
            <a:endParaRPr kumimoji="1" lang="en-US" sz="2200" dirty="0">
              <a:latin typeface="Tahoma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en-US" sz="2200" dirty="0">
                <a:latin typeface="Tahoma" pitchFamily="34" charset="0"/>
              </a:rPr>
              <a:t> f(n) = min { f(m) </a:t>
            </a:r>
            <a:r>
              <a:rPr kumimoji="1" lang="en-US" sz="2200" dirty="0" smtClean="0">
                <a:latin typeface="Tahoma" pitchFamily="34" charset="0"/>
              </a:rPr>
              <a:t>}</a:t>
            </a:r>
            <a:endParaRPr kumimoji="1" lang="en-US" sz="2200" dirty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2200" dirty="0" smtClean="0">
              <a:latin typeface="Tahoma" pitchFamily="34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1" lang="tr-TR" sz="2200" dirty="0" smtClean="0">
                <a:latin typeface="Tahoma" pitchFamily="34" charset="0"/>
              </a:rPr>
              <a:t>Yol</a:t>
            </a:r>
            <a:r>
              <a:rPr kumimoji="1" lang="en-US" sz="2200" dirty="0" smtClean="0">
                <a:latin typeface="Tahoma" pitchFamily="34" charset="0"/>
              </a:rPr>
              <a:t> boyunca </a:t>
            </a:r>
            <a:r>
              <a:rPr kumimoji="1" lang="tr-TR" sz="2200" dirty="0" smtClean="0">
                <a:latin typeface="Tahoma" pitchFamily="34" charset="0"/>
              </a:rPr>
              <a:t>n’in </a:t>
            </a:r>
            <a:r>
              <a:rPr kumimoji="1" lang="en-US" sz="2200" dirty="0" smtClean="0">
                <a:latin typeface="Tahoma" pitchFamily="34" charset="0"/>
              </a:rPr>
              <a:t>çocuklarından birisinin üzerinden gitmesi </a:t>
            </a:r>
            <a:r>
              <a:rPr kumimoji="1" lang="en-US" sz="2200" dirty="0" err="1" smtClean="0">
                <a:latin typeface="Tahoma" pitchFamily="34" charset="0"/>
              </a:rPr>
              <a:t>gerek</a:t>
            </a:r>
            <a:r>
              <a:rPr kumimoji="1" lang="tr-TR" sz="2200" dirty="0" err="1" smtClean="0">
                <a:latin typeface="Tahoma" pitchFamily="34" charset="0"/>
              </a:rPr>
              <a:t>tiği</a:t>
            </a:r>
            <a:r>
              <a:rPr kumimoji="1" lang="tr-TR" sz="2200" dirty="0" smtClean="0">
                <a:latin typeface="Tahoma" pitchFamily="34" charset="0"/>
              </a:rPr>
              <a:t> </a:t>
            </a:r>
            <a:r>
              <a:rPr kumimoji="1" lang="tr-TR" sz="2200" dirty="0" smtClean="0">
                <a:latin typeface="Tahoma" pitchFamily="34" charset="0"/>
              </a:rPr>
              <a:t>için</a:t>
            </a:r>
            <a:r>
              <a:rPr kumimoji="1" lang="en-US" sz="2200" dirty="0" smtClean="0">
                <a:latin typeface="Tahoma" pitchFamily="34" charset="0"/>
              </a:rPr>
              <a:t>!</a:t>
            </a:r>
            <a:endParaRPr kumimoji="1" lang="en-US" sz="1600" dirty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kumimoji="1" lang="en-US" sz="16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10358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2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6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6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94" grpId="0" animBg="1"/>
      <p:bldP spid="326695" grpId="0" animBg="1"/>
      <p:bldP spid="326696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ayt Numarası Yer Tutucusu 1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E23D7-D4CD-4D08-B14D-7018AF27238F}" type="slidenum">
              <a:rPr lang="en-US"/>
              <a:pPr/>
              <a:t>47</a:t>
            </a:fld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16632"/>
            <a:ext cx="8077200" cy="1143000"/>
          </a:xfrm>
        </p:spPr>
        <p:txBody>
          <a:bodyPr/>
          <a:lstStyle/>
          <a:p>
            <a:r>
              <a:rPr lang="tr-TR" dirty="0"/>
              <a:t>SMA*: bir örnek</a:t>
            </a:r>
          </a:p>
        </p:txBody>
      </p:sp>
      <p:grpSp>
        <p:nvGrpSpPr>
          <p:cNvPr id="327684" name="Group 4"/>
          <p:cNvGrpSpPr>
            <a:grpSpLocks/>
          </p:cNvGrpSpPr>
          <p:nvPr/>
        </p:nvGrpSpPr>
        <p:grpSpPr bwMode="auto">
          <a:xfrm>
            <a:off x="891480" y="1124744"/>
            <a:ext cx="7696200" cy="2438400"/>
            <a:chOff x="384" y="624"/>
            <a:chExt cx="4848" cy="1536"/>
          </a:xfrm>
        </p:grpSpPr>
        <p:sp>
          <p:nvSpPr>
            <p:cNvPr id="327685" name="Rectangle 5"/>
            <p:cNvSpPr>
              <a:spLocks noChangeArrowheads="1"/>
            </p:cNvSpPr>
            <p:nvPr/>
          </p:nvSpPr>
          <p:spPr bwMode="auto">
            <a:xfrm>
              <a:off x="384" y="624"/>
              <a:ext cx="4848" cy="15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27686" name="Oval 6"/>
            <p:cNvSpPr>
              <a:spLocks noChangeArrowheads="1"/>
            </p:cNvSpPr>
            <p:nvPr/>
          </p:nvSpPr>
          <p:spPr bwMode="auto">
            <a:xfrm>
              <a:off x="2880" y="855"/>
              <a:ext cx="192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S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7687" name="Oval 7"/>
            <p:cNvSpPr>
              <a:spLocks noChangeArrowheads="1"/>
            </p:cNvSpPr>
            <p:nvPr/>
          </p:nvSpPr>
          <p:spPr bwMode="auto">
            <a:xfrm>
              <a:off x="2016" y="1143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7688" name="Oval 8"/>
            <p:cNvSpPr>
              <a:spLocks noChangeArrowheads="1"/>
            </p:cNvSpPr>
            <p:nvPr/>
          </p:nvSpPr>
          <p:spPr bwMode="auto">
            <a:xfrm>
              <a:off x="3744" y="1143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sp>
          <p:nvSpPr>
            <p:cNvPr id="327689" name="Oval 9"/>
            <p:cNvSpPr>
              <a:spLocks noChangeArrowheads="1"/>
            </p:cNvSpPr>
            <p:nvPr/>
          </p:nvSpPr>
          <p:spPr bwMode="auto">
            <a:xfrm>
              <a:off x="1536" y="1479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sp>
          <p:nvSpPr>
            <p:cNvPr id="327690" name="Oval 10"/>
            <p:cNvSpPr>
              <a:spLocks noChangeArrowheads="1"/>
            </p:cNvSpPr>
            <p:nvPr/>
          </p:nvSpPr>
          <p:spPr bwMode="auto">
            <a:xfrm>
              <a:off x="2400" y="1479"/>
              <a:ext cx="192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G1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7691" name="Oval 11"/>
            <p:cNvSpPr>
              <a:spLocks noChangeArrowheads="1"/>
            </p:cNvSpPr>
            <p:nvPr/>
          </p:nvSpPr>
          <p:spPr bwMode="auto">
            <a:xfrm>
              <a:off x="3264" y="1479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</a:p>
          </p:txBody>
        </p:sp>
        <p:sp>
          <p:nvSpPr>
            <p:cNvPr id="327692" name="Oval 12"/>
            <p:cNvSpPr>
              <a:spLocks noChangeArrowheads="1"/>
            </p:cNvSpPr>
            <p:nvPr/>
          </p:nvSpPr>
          <p:spPr bwMode="auto">
            <a:xfrm>
              <a:off x="4272" y="1479"/>
              <a:ext cx="192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G2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7693" name="Oval 13"/>
            <p:cNvSpPr>
              <a:spLocks noChangeArrowheads="1"/>
            </p:cNvSpPr>
            <p:nvPr/>
          </p:nvSpPr>
          <p:spPr bwMode="auto">
            <a:xfrm>
              <a:off x="1104" y="1863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</a:p>
          </p:txBody>
        </p:sp>
        <p:sp>
          <p:nvSpPr>
            <p:cNvPr id="327694" name="Oval 14"/>
            <p:cNvSpPr>
              <a:spLocks noChangeArrowheads="1"/>
            </p:cNvSpPr>
            <p:nvPr/>
          </p:nvSpPr>
          <p:spPr bwMode="auto">
            <a:xfrm>
              <a:off x="1632" y="1863"/>
              <a:ext cx="192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G3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7695" name="Oval 15"/>
            <p:cNvSpPr>
              <a:spLocks noChangeArrowheads="1"/>
            </p:cNvSpPr>
            <p:nvPr/>
          </p:nvSpPr>
          <p:spPr bwMode="auto">
            <a:xfrm>
              <a:off x="3216" y="1863"/>
              <a:ext cx="192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G4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7696" name="Oval 16"/>
            <p:cNvSpPr>
              <a:spLocks noChangeArrowheads="1"/>
            </p:cNvSpPr>
            <p:nvPr/>
          </p:nvSpPr>
          <p:spPr bwMode="auto">
            <a:xfrm>
              <a:off x="3696" y="1863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</a:t>
              </a:r>
            </a:p>
          </p:txBody>
        </p:sp>
        <p:cxnSp>
          <p:nvCxnSpPr>
            <p:cNvPr id="327697" name="AutoShape 17"/>
            <p:cNvCxnSpPr>
              <a:cxnSpLocks noChangeShapeType="1"/>
              <a:stCxn id="327686" idx="2"/>
              <a:endCxn id="327687" idx="0"/>
            </p:cNvCxnSpPr>
            <p:nvPr/>
          </p:nvCxnSpPr>
          <p:spPr bwMode="auto">
            <a:xfrm flipH="1">
              <a:off x="2112" y="951"/>
              <a:ext cx="76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698" name="AutoShape 18"/>
            <p:cNvCxnSpPr>
              <a:cxnSpLocks noChangeShapeType="1"/>
              <a:stCxn id="327686" idx="6"/>
              <a:endCxn id="327688" idx="0"/>
            </p:cNvCxnSpPr>
            <p:nvPr/>
          </p:nvCxnSpPr>
          <p:spPr bwMode="auto">
            <a:xfrm>
              <a:off x="3072" y="951"/>
              <a:ext cx="76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699" name="AutoShape 19"/>
            <p:cNvCxnSpPr>
              <a:cxnSpLocks noChangeShapeType="1"/>
              <a:stCxn id="327687" idx="3"/>
              <a:endCxn id="327689" idx="7"/>
            </p:cNvCxnSpPr>
            <p:nvPr/>
          </p:nvCxnSpPr>
          <p:spPr bwMode="auto">
            <a:xfrm flipH="1">
              <a:off x="1700" y="1307"/>
              <a:ext cx="34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700" name="AutoShape 20"/>
            <p:cNvCxnSpPr>
              <a:cxnSpLocks noChangeShapeType="1"/>
              <a:stCxn id="327687" idx="5"/>
              <a:endCxn id="327690" idx="1"/>
            </p:cNvCxnSpPr>
            <p:nvPr/>
          </p:nvCxnSpPr>
          <p:spPr bwMode="auto">
            <a:xfrm>
              <a:off x="2180" y="1307"/>
              <a:ext cx="248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701" name="AutoShape 21"/>
            <p:cNvCxnSpPr>
              <a:cxnSpLocks noChangeShapeType="1"/>
              <a:stCxn id="327688" idx="3"/>
              <a:endCxn id="327691" idx="7"/>
            </p:cNvCxnSpPr>
            <p:nvPr/>
          </p:nvCxnSpPr>
          <p:spPr bwMode="auto">
            <a:xfrm flipH="1">
              <a:off x="3428" y="1307"/>
              <a:ext cx="344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702" name="AutoShape 22"/>
            <p:cNvCxnSpPr>
              <a:cxnSpLocks noChangeShapeType="1"/>
              <a:stCxn id="327688" idx="5"/>
              <a:endCxn id="327692" idx="1"/>
            </p:cNvCxnSpPr>
            <p:nvPr/>
          </p:nvCxnSpPr>
          <p:spPr bwMode="auto">
            <a:xfrm>
              <a:off x="3908" y="1307"/>
              <a:ext cx="392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703" name="AutoShape 23"/>
            <p:cNvCxnSpPr>
              <a:cxnSpLocks noChangeShapeType="1"/>
              <a:stCxn id="327689" idx="3"/>
              <a:endCxn id="327693" idx="7"/>
            </p:cNvCxnSpPr>
            <p:nvPr/>
          </p:nvCxnSpPr>
          <p:spPr bwMode="auto">
            <a:xfrm flipH="1">
              <a:off x="1268" y="1643"/>
              <a:ext cx="296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704" name="AutoShape 24"/>
            <p:cNvCxnSpPr>
              <a:cxnSpLocks noChangeShapeType="1"/>
              <a:stCxn id="327689" idx="4"/>
              <a:endCxn id="327694" idx="0"/>
            </p:cNvCxnSpPr>
            <p:nvPr/>
          </p:nvCxnSpPr>
          <p:spPr bwMode="auto">
            <a:xfrm>
              <a:off x="1632" y="1671"/>
              <a:ext cx="96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705" name="AutoShape 25"/>
            <p:cNvCxnSpPr>
              <a:cxnSpLocks noChangeShapeType="1"/>
              <a:stCxn id="327691" idx="4"/>
              <a:endCxn id="327695" idx="0"/>
            </p:cNvCxnSpPr>
            <p:nvPr/>
          </p:nvCxnSpPr>
          <p:spPr bwMode="auto">
            <a:xfrm flipH="1">
              <a:off x="3312" y="1671"/>
              <a:ext cx="4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706" name="AutoShape 26"/>
            <p:cNvCxnSpPr>
              <a:cxnSpLocks noChangeShapeType="1"/>
              <a:stCxn id="327691" idx="5"/>
              <a:endCxn id="327696" idx="1"/>
            </p:cNvCxnSpPr>
            <p:nvPr/>
          </p:nvCxnSpPr>
          <p:spPr bwMode="auto">
            <a:xfrm>
              <a:off x="3428" y="1643"/>
              <a:ext cx="296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7707" name="Text Box 27"/>
            <p:cNvSpPr txBox="1">
              <a:spLocks noChangeArrowheads="1"/>
            </p:cNvSpPr>
            <p:nvPr/>
          </p:nvSpPr>
          <p:spPr bwMode="auto">
            <a:xfrm>
              <a:off x="2928" y="672"/>
              <a:ext cx="6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0+12=12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7708" name="Text Box 28"/>
            <p:cNvSpPr txBox="1">
              <a:spLocks noChangeArrowheads="1"/>
            </p:cNvSpPr>
            <p:nvPr/>
          </p:nvSpPr>
          <p:spPr bwMode="auto">
            <a:xfrm>
              <a:off x="3888" y="1025"/>
              <a:ext cx="5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8+5=13</a:t>
              </a:r>
            </a:p>
          </p:txBody>
        </p:sp>
        <p:sp>
          <p:nvSpPr>
            <p:cNvPr id="327709" name="Text Box 29"/>
            <p:cNvSpPr txBox="1">
              <a:spLocks noChangeArrowheads="1"/>
            </p:cNvSpPr>
            <p:nvPr/>
          </p:nvSpPr>
          <p:spPr bwMode="auto">
            <a:xfrm>
              <a:off x="1392" y="1056"/>
              <a:ext cx="6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10+5=15</a:t>
              </a:r>
            </a:p>
          </p:txBody>
        </p:sp>
        <p:sp>
          <p:nvSpPr>
            <p:cNvPr id="327710" name="Text Box 30"/>
            <p:cNvSpPr txBox="1">
              <a:spLocks noChangeArrowheads="1"/>
            </p:cNvSpPr>
            <p:nvPr/>
          </p:nvSpPr>
          <p:spPr bwMode="auto">
            <a:xfrm>
              <a:off x="4438" y="1457"/>
              <a:ext cx="6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24+0=24</a:t>
              </a:r>
            </a:p>
          </p:txBody>
        </p:sp>
        <p:sp>
          <p:nvSpPr>
            <p:cNvPr id="327711" name="Text Box 31"/>
            <p:cNvSpPr txBox="1">
              <a:spLocks noChangeArrowheads="1"/>
            </p:cNvSpPr>
            <p:nvPr/>
          </p:nvSpPr>
          <p:spPr bwMode="auto">
            <a:xfrm>
              <a:off x="3428" y="1440"/>
              <a:ext cx="6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16+2=18</a:t>
              </a:r>
            </a:p>
          </p:txBody>
        </p:sp>
        <p:sp>
          <p:nvSpPr>
            <p:cNvPr id="327712" name="Text Box 32"/>
            <p:cNvSpPr txBox="1">
              <a:spLocks noChangeArrowheads="1"/>
            </p:cNvSpPr>
            <p:nvPr/>
          </p:nvSpPr>
          <p:spPr bwMode="auto">
            <a:xfrm>
              <a:off x="2544" y="1440"/>
              <a:ext cx="6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20+0=20</a:t>
              </a:r>
            </a:p>
          </p:txBody>
        </p:sp>
        <p:sp>
          <p:nvSpPr>
            <p:cNvPr id="327713" name="Text Box 33"/>
            <p:cNvSpPr txBox="1">
              <a:spLocks noChangeArrowheads="1"/>
            </p:cNvSpPr>
            <p:nvPr/>
          </p:nvSpPr>
          <p:spPr bwMode="auto">
            <a:xfrm>
              <a:off x="864" y="1457"/>
              <a:ext cx="6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20+5=25</a:t>
              </a:r>
            </a:p>
          </p:txBody>
        </p:sp>
        <p:sp>
          <p:nvSpPr>
            <p:cNvPr id="327714" name="Text Box 34"/>
            <p:cNvSpPr txBox="1">
              <a:spLocks noChangeArrowheads="1"/>
            </p:cNvSpPr>
            <p:nvPr/>
          </p:nvSpPr>
          <p:spPr bwMode="auto">
            <a:xfrm>
              <a:off x="432" y="1841"/>
              <a:ext cx="6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30+5=35</a:t>
              </a:r>
            </a:p>
          </p:txBody>
        </p:sp>
        <p:sp>
          <p:nvSpPr>
            <p:cNvPr id="327715" name="Text Box 35"/>
            <p:cNvSpPr txBox="1">
              <a:spLocks noChangeArrowheads="1"/>
            </p:cNvSpPr>
            <p:nvPr/>
          </p:nvSpPr>
          <p:spPr bwMode="auto">
            <a:xfrm>
              <a:off x="1776" y="1863"/>
              <a:ext cx="6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30+0=30</a:t>
              </a:r>
            </a:p>
          </p:txBody>
        </p:sp>
        <p:sp>
          <p:nvSpPr>
            <p:cNvPr id="327716" name="Text Box 36"/>
            <p:cNvSpPr txBox="1">
              <a:spLocks noChangeArrowheads="1"/>
            </p:cNvSpPr>
            <p:nvPr/>
          </p:nvSpPr>
          <p:spPr bwMode="auto">
            <a:xfrm>
              <a:off x="2544" y="1872"/>
              <a:ext cx="6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24+0=24</a:t>
              </a:r>
            </a:p>
          </p:txBody>
        </p:sp>
        <p:sp>
          <p:nvSpPr>
            <p:cNvPr id="327717" name="Text Box 37"/>
            <p:cNvSpPr txBox="1">
              <a:spLocks noChangeArrowheads="1"/>
            </p:cNvSpPr>
            <p:nvPr/>
          </p:nvSpPr>
          <p:spPr bwMode="auto">
            <a:xfrm>
              <a:off x="3878" y="1841"/>
              <a:ext cx="6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24+5=29</a:t>
              </a:r>
            </a:p>
          </p:txBody>
        </p:sp>
        <p:sp>
          <p:nvSpPr>
            <p:cNvPr id="327718" name="Text Box 38"/>
            <p:cNvSpPr txBox="1">
              <a:spLocks noChangeArrowheads="1"/>
            </p:cNvSpPr>
            <p:nvPr/>
          </p:nvSpPr>
          <p:spPr bwMode="auto">
            <a:xfrm>
              <a:off x="2342" y="855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</a:t>
              </a:r>
              <a:endParaRPr lang="en-US" sz="1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7719" name="Text Box 39"/>
            <p:cNvSpPr txBox="1">
              <a:spLocks noChangeArrowheads="1"/>
            </p:cNvSpPr>
            <p:nvPr/>
          </p:nvSpPr>
          <p:spPr bwMode="auto">
            <a:xfrm>
              <a:off x="3408" y="86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8</a:t>
              </a:r>
              <a:endParaRPr lang="en-US" sz="1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7720" name="Text Box 40"/>
            <p:cNvSpPr txBox="1">
              <a:spLocks noChangeArrowheads="1"/>
            </p:cNvSpPr>
            <p:nvPr/>
          </p:nvSpPr>
          <p:spPr bwMode="auto">
            <a:xfrm>
              <a:off x="1584" y="1265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27721" name="Text Box 41"/>
            <p:cNvSpPr txBox="1">
              <a:spLocks noChangeArrowheads="1"/>
            </p:cNvSpPr>
            <p:nvPr/>
          </p:nvSpPr>
          <p:spPr bwMode="auto">
            <a:xfrm>
              <a:off x="2112" y="1361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27722" name="Text Box 42"/>
            <p:cNvSpPr txBox="1">
              <a:spLocks noChangeArrowheads="1"/>
            </p:cNvSpPr>
            <p:nvPr/>
          </p:nvSpPr>
          <p:spPr bwMode="auto">
            <a:xfrm>
              <a:off x="3456" y="12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8</a:t>
              </a:r>
            </a:p>
          </p:txBody>
        </p:sp>
        <p:sp>
          <p:nvSpPr>
            <p:cNvPr id="327723" name="Text Box 43"/>
            <p:cNvSpPr txBox="1">
              <a:spLocks noChangeArrowheads="1"/>
            </p:cNvSpPr>
            <p:nvPr/>
          </p:nvSpPr>
          <p:spPr bwMode="auto">
            <a:xfrm>
              <a:off x="4070" y="1217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16</a:t>
              </a:r>
            </a:p>
          </p:txBody>
        </p:sp>
        <p:sp>
          <p:nvSpPr>
            <p:cNvPr id="327724" name="Text Box 44"/>
            <p:cNvSpPr txBox="1">
              <a:spLocks noChangeArrowheads="1"/>
            </p:cNvSpPr>
            <p:nvPr/>
          </p:nvSpPr>
          <p:spPr bwMode="auto">
            <a:xfrm>
              <a:off x="1152" y="1649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27725" name="Text Box 45"/>
            <p:cNvSpPr txBox="1">
              <a:spLocks noChangeArrowheads="1"/>
            </p:cNvSpPr>
            <p:nvPr/>
          </p:nvSpPr>
          <p:spPr bwMode="auto">
            <a:xfrm>
              <a:off x="1651" y="1649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27726" name="Text Box 46"/>
            <p:cNvSpPr txBox="1">
              <a:spLocks noChangeArrowheads="1"/>
            </p:cNvSpPr>
            <p:nvPr/>
          </p:nvSpPr>
          <p:spPr bwMode="auto">
            <a:xfrm>
              <a:off x="3168" y="163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8</a:t>
              </a:r>
            </a:p>
          </p:txBody>
        </p:sp>
        <p:sp>
          <p:nvSpPr>
            <p:cNvPr id="327727" name="Text Box 47"/>
            <p:cNvSpPr txBox="1">
              <a:spLocks noChangeArrowheads="1"/>
            </p:cNvSpPr>
            <p:nvPr/>
          </p:nvSpPr>
          <p:spPr bwMode="auto">
            <a:xfrm>
              <a:off x="3588" y="1649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8</a:t>
              </a:r>
            </a:p>
          </p:txBody>
        </p:sp>
      </p:grpSp>
      <p:grpSp>
        <p:nvGrpSpPr>
          <p:cNvPr id="327728" name="Group 48"/>
          <p:cNvGrpSpPr>
            <a:grpSpLocks/>
          </p:cNvGrpSpPr>
          <p:nvPr/>
        </p:nvGrpSpPr>
        <p:grpSpPr bwMode="auto">
          <a:xfrm>
            <a:off x="510480" y="3715544"/>
            <a:ext cx="1752600" cy="3048000"/>
            <a:chOff x="144" y="2256"/>
            <a:chExt cx="1104" cy="1920"/>
          </a:xfrm>
        </p:grpSpPr>
        <p:sp>
          <p:nvSpPr>
            <p:cNvPr id="327729" name="Rectangle 49"/>
            <p:cNvSpPr>
              <a:spLocks noChangeArrowheads="1"/>
            </p:cNvSpPr>
            <p:nvPr/>
          </p:nvSpPr>
          <p:spPr bwMode="auto">
            <a:xfrm>
              <a:off x="144" y="2256"/>
              <a:ext cx="1104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grpSp>
          <p:nvGrpSpPr>
            <p:cNvPr id="327730" name="Group 50"/>
            <p:cNvGrpSpPr>
              <a:grpSpLocks/>
            </p:cNvGrpSpPr>
            <p:nvPr/>
          </p:nvGrpSpPr>
          <p:grpSpPr bwMode="auto">
            <a:xfrm>
              <a:off x="586" y="2256"/>
              <a:ext cx="355" cy="384"/>
              <a:chOff x="586" y="2352"/>
              <a:chExt cx="355" cy="384"/>
            </a:xfrm>
          </p:grpSpPr>
          <p:sp>
            <p:nvSpPr>
              <p:cNvPr id="327731" name="Oval 51"/>
              <p:cNvSpPr>
                <a:spLocks noChangeArrowheads="1"/>
              </p:cNvSpPr>
              <p:nvPr/>
            </p:nvSpPr>
            <p:spPr bwMode="auto">
              <a:xfrm>
                <a:off x="586" y="2544"/>
                <a:ext cx="192" cy="19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itchFamily="66" charset="0"/>
                  </a:rPr>
                  <a:t>S</a:t>
                </a:r>
                <a:endPara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327732" name="Text Box 52"/>
              <p:cNvSpPr txBox="1">
                <a:spLocks noChangeArrowheads="1"/>
              </p:cNvSpPr>
              <p:nvPr/>
            </p:nvSpPr>
            <p:spPr bwMode="auto">
              <a:xfrm>
                <a:off x="672" y="2352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12</a:t>
                </a:r>
                <a:endPara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</p:grpSp>
      </p:grpSp>
      <p:sp>
        <p:nvSpPr>
          <p:cNvPr id="327733" name="AutoShape 53"/>
          <p:cNvSpPr>
            <a:spLocks noChangeArrowheads="1"/>
          </p:cNvSpPr>
          <p:nvPr/>
        </p:nvSpPr>
        <p:spPr bwMode="auto">
          <a:xfrm>
            <a:off x="2263080" y="5010944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327734" name="Group 54"/>
          <p:cNvGrpSpPr>
            <a:grpSpLocks/>
          </p:cNvGrpSpPr>
          <p:nvPr/>
        </p:nvGrpSpPr>
        <p:grpSpPr bwMode="auto">
          <a:xfrm>
            <a:off x="2720280" y="3715544"/>
            <a:ext cx="1752600" cy="3048000"/>
            <a:chOff x="1536" y="2256"/>
            <a:chExt cx="1104" cy="1920"/>
          </a:xfrm>
        </p:grpSpPr>
        <p:sp>
          <p:nvSpPr>
            <p:cNvPr id="327735" name="Rectangle 55"/>
            <p:cNvSpPr>
              <a:spLocks noChangeArrowheads="1"/>
            </p:cNvSpPr>
            <p:nvPr/>
          </p:nvSpPr>
          <p:spPr bwMode="auto">
            <a:xfrm>
              <a:off x="1536" y="2256"/>
              <a:ext cx="1104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grpSp>
          <p:nvGrpSpPr>
            <p:cNvPr id="327736" name="Group 56"/>
            <p:cNvGrpSpPr>
              <a:grpSpLocks/>
            </p:cNvGrpSpPr>
            <p:nvPr/>
          </p:nvGrpSpPr>
          <p:grpSpPr bwMode="auto">
            <a:xfrm>
              <a:off x="1949" y="2256"/>
              <a:ext cx="355" cy="384"/>
              <a:chOff x="1978" y="2352"/>
              <a:chExt cx="355" cy="384"/>
            </a:xfrm>
          </p:grpSpPr>
          <p:sp>
            <p:nvSpPr>
              <p:cNvPr id="327737" name="Oval 57"/>
              <p:cNvSpPr>
                <a:spLocks noChangeArrowheads="1"/>
              </p:cNvSpPr>
              <p:nvPr/>
            </p:nvSpPr>
            <p:spPr bwMode="auto">
              <a:xfrm>
                <a:off x="1978" y="2544"/>
                <a:ext cx="192" cy="19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itchFamily="66" charset="0"/>
                  </a:rPr>
                  <a:t>S</a:t>
                </a:r>
                <a:endPara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327738" name="Text Box 58"/>
              <p:cNvSpPr txBox="1">
                <a:spLocks noChangeArrowheads="1"/>
              </p:cNvSpPr>
              <p:nvPr/>
            </p:nvSpPr>
            <p:spPr bwMode="auto">
              <a:xfrm>
                <a:off x="2064" y="2352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12</a:t>
                </a:r>
                <a:endPara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</p:grpSp>
      </p:grpSp>
      <p:grpSp>
        <p:nvGrpSpPr>
          <p:cNvPr id="327739" name="Group 59"/>
          <p:cNvGrpSpPr>
            <a:grpSpLocks/>
          </p:cNvGrpSpPr>
          <p:nvPr/>
        </p:nvGrpSpPr>
        <p:grpSpPr bwMode="auto">
          <a:xfrm>
            <a:off x="2780605" y="4280694"/>
            <a:ext cx="639763" cy="1366838"/>
            <a:chOff x="1574" y="2612"/>
            <a:chExt cx="403" cy="861"/>
          </a:xfrm>
        </p:grpSpPr>
        <p:sp>
          <p:nvSpPr>
            <p:cNvPr id="327740" name="Oval 60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7741" name="Text Box 61"/>
            <p:cNvSpPr txBox="1">
              <a:spLocks noChangeArrowheads="1"/>
            </p:cNvSpPr>
            <p:nvPr/>
          </p:nvSpPr>
          <p:spPr bwMode="auto">
            <a:xfrm>
              <a:off x="1574" y="3242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15</a:t>
              </a:r>
              <a:endParaRPr lang="en-US" sz="1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327742" name="AutoShape 62"/>
            <p:cNvCxnSpPr>
              <a:cxnSpLocks noChangeShapeType="1"/>
              <a:endCxn id="327740" idx="0"/>
            </p:cNvCxnSpPr>
            <p:nvPr/>
          </p:nvCxnSpPr>
          <p:spPr bwMode="auto">
            <a:xfrm flipH="1">
              <a:off x="1824" y="2612"/>
              <a:ext cx="153" cy="4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7743" name="AutoShape 63"/>
          <p:cNvSpPr>
            <a:spLocks noChangeArrowheads="1"/>
          </p:cNvSpPr>
          <p:nvPr/>
        </p:nvSpPr>
        <p:spPr bwMode="auto">
          <a:xfrm>
            <a:off x="4472880" y="5010944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327744" name="Group 64"/>
          <p:cNvGrpSpPr>
            <a:grpSpLocks/>
          </p:cNvGrpSpPr>
          <p:nvPr/>
        </p:nvGrpSpPr>
        <p:grpSpPr bwMode="auto">
          <a:xfrm>
            <a:off x="4914205" y="3715544"/>
            <a:ext cx="1768475" cy="3048000"/>
            <a:chOff x="2918" y="2256"/>
            <a:chExt cx="1114" cy="1920"/>
          </a:xfrm>
        </p:grpSpPr>
        <p:sp>
          <p:nvSpPr>
            <p:cNvPr id="327745" name="Rectangle 65"/>
            <p:cNvSpPr>
              <a:spLocks noChangeArrowheads="1"/>
            </p:cNvSpPr>
            <p:nvPr/>
          </p:nvSpPr>
          <p:spPr bwMode="auto">
            <a:xfrm>
              <a:off x="2928" y="2256"/>
              <a:ext cx="1104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grpSp>
          <p:nvGrpSpPr>
            <p:cNvPr id="327746" name="Group 66"/>
            <p:cNvGrpSpPr>
              <a:grpSpLocks/>
            </p:cNvGrpSpPr>
            <p:nvPr/>
          </p:nvGrpSpPr>
          <p:grpSpPr bwMode="auto">
            <a:xfrm>
              <a:off x="3360" y="2256"/>
              <a:ext cx="355" cy="384"/>
              <a:chOff x="3360" y="2256"/>
              <a:chExt cx="355" cy="384"/>
            </a:xfrm>
          </p:grpSpPr>
          <p:sp>
            <p:nvSpPr>
              <p:cNvPr id="327747" name="Oval 67"/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192" cy="19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itchFamily="66" charset="0"/>
                  </a:rPr>
                  <a:t>S</a:t>
                </a:r>
                <a:endPara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327748" name="Text Box 68"/>
              <p:cNvSpPr txBox="1">
                <a:spLocks noChangeArrowheads="1"/>
              </p:cNvSpPr>
              <p:nvPr/>
            </p:nvSpPr>
            <p:spPr bwMode="auto">
              <a:xfrm>
                <a:off x="3446" y="2256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12</a:t>
                </a:r>
                <a:endPara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</p:grpSp>
        <p:sp>
          <p:nvSpPr>
            <p:cNvPr id="327749" name="Oval 69"/>
            <p:cNvSpPr>
              <a:spLocks noChangeArrowheads="1"/>
            </p:cNvSpPr>
            <p:nvPr/>
          </p:nvSpPr>
          <p:spPr bwMode="auto">
            <a:xfrm>
              <a:off x="3072" y="307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7750" name="Text Box 70"/>
            <p:cNvSpPr txBox="1">
              <a:spLocks noChangeArrowheads="1"/>
            </p:cNvSpPr>
            <p:nvPr/>
          </p:nvSpPr>
          <p:spPr bwMode="auto">
            <a:xfrm>
              <a:off x="2918" y="3242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15</a:t>
              </a:r>
              <a:endParaRPr lang="en-US" sz="1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327751" name="AutoShape 71"/>
            <p:cNvCxnSpPr>
              <a:cxnSpLocks noChangeShapeType="1"/>
              <a:stCxn id="327747" idx="3"/>
              <a:endCxn id="327749" idx="0"/>
            </p:cNvCxnSpPr>
            <p:nvPr/>
          </p:nvCxnSpPr>
          <p:spPr bwMode="auto">
            <a:xfrm flipH="1">
              <a:off x="3168" y="2612"/>
              <a:ext cx="220" cy="4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7752" name="Group 72"/>
          <p:cNvGrpSpPr>
            <a:grpSpLocks/>
          </p:cNvGrpSpPr>
          <p:nvPr/>
        </p:nvGrpSpPr>
        <p:grpSpPr bwMode="auto">
          <a:xfrm>
            <a:off x="5876230" y="4280694"/>
            <a:ext cx="852488" cy="1290638"/>
            <a:chOff x="3524" y="2612"/>
            <a:chExt cx="537" cy="813"/>
          </a:xfrm>
        </p:grpSpPr>
        <p:sp>
          <p:nvSpPr>
            <p:cNvPr id="327753" name="Oval 73"/>
            <p:cNvSpPr>
              <a:spLocks noChangeArrowheads="1"/>
            </p:cNvSpPr>
            <p:nvPr/>
          </p:nvSpPr>
          <p:spPr bwMode="auto">
            <a:xfrm>
              <a:off x="3696" y="307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7754" name="Text Box 74"/>
            <p:cNvSpPr txBox="1">
              <a:spLocks noChangeArrowheads="1"/>
            </p:cNvSpPr>
            <p:nvPr/>
          </p:nvSpPr>
          <p:spPr bwMode="auto">
            <a:xfrm>
              <a:off x="3792" y="3194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</a:t>
              </a:r>
            </a:p>
          </p:txBody>
        </p:sp>
        <p:cxnSp>
          <p:nvCxnSpPr>
            <p:cNvPr id="327755" name="AutoShape 75"/>
            <p:cNvCxnSpPr>
              <a:cxnSpLocks noChangeShapeType="1"/>
              <a:endCxn id="327753" idx="0"/>
            </p:cNvCxnSpPr>
            <p:nvPr/>
          </p:nvCxnSpPr>
          <p:spPr bwMode="auto">
            <a:xfrm>
              <a:off x="3524" y="2612"/>
              <a:ext cx="268" cy="4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7756" name="AutoShape 76"/>
          <p:cNvSpPr>
            <a:spLocks noChangeArrowheads="1"/>
          </p:cNvSpPr>
          <p:nvPr/>
        </p:nvSpPr>
        <p:spPr bwMode="auto">
          <a:xfrm>
            <a:off x="6682680" y="5010944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327757" name="Group 77"/>
          <p:cNvGrpSpPr>
            <a:grpSpLocks/>
          </p:cNvGrpSpPr>
          <p:nvPr/>
        </p:nvGrpSpPr>
        <p:grpSpPr bwMode="auto">
          <a:xfrm>
            <a:off x="7079555" y="3715544"/>
            <a:ext cx="1812925" cy="3048000"/>
            <a:chOff x="4282" y="2256"/>
            <a:chExt cx="1142" cy="1920"/>
          </a:xfrm>
        </p:grpSpPr>
        <p:grpSp>
          <p:nvGrpSpPr>
            <p:cNvPr id="327758" name="Group 78"/>
            <p:cNvGrpSpPr>
              <a:grpSpLocks/>
            </p:cNvGrpSpPr>
            <p:nvPr/>
          </p:nvGrpSpPr>
          <p:grpSpPr bwMode="auto">
            <a:xfrm>
              <a:off x="4320" y="2256"/>
              <a:ext cx="1104" cy="1920"/>
              <a:chOff x="4320" y="2256"/>
              <a:chExt cx="1104" cy="1920"/>
            </a:xfrm>
          </p:grpSpPr>
          <p:sp>
            <p:nvSpPr>
              <p:cNvPr id="327759" name="Rectangle 79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1104" cy="192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tr-TR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  <p:grpSp>
            <p:nvGrpSpPr>
              <p:cNvPr id="327760" name="Group 80"/>
              <p:cNvGrpSpPr>
                <a:grpSpLocks/>
              </p:cNvGrpSpPr>
              <p:nvPr/>
            </p:nvGrpSpPr>
            <p:grpSpPr bwMode="auto">
              <a:xfrm>
                <a:off x="4704" y="2265"/>
                <a:ext cx="355" cy="384"/>
                <a:chOff x="4714" y="2400"/>
                <a:chExt cx="355" cy="384"/>
              </a:xfrm>
            </p:grpSpPr>
            <p:sp>
              <p:nvSpPr>
                <p:cNvPr id="327761" name="Oval 81"/>
                <p:cNvSpPr>
                  <a:spLocks noChangeArrowheads="1"/>
                </p:cNvSpPr>
                <p:nvPr/>
              </p:nvSpPr>
              <p:spPr bwMode="auto">
                <a:xfrm>
                  <a:off x="4714" y="2592"/>
                  <a:ext cx="192" cy="192"/>
                </a:xfrm>
                <a:prstGeom prst="ellipse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200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mic Sans MS" pitchFamily="66" charset="0"/>
                    </a:rPr>
                    <a:t>S</a:t>
                  </a:r>
                  <a:endParaRPr lang="en-US" sz="22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Comic Sans MS" pitchFamily="66" charset="0"/>
                  </a:endParaRPr>
                </a:p>
              </p:txBody>
            </p:sp>
            <p:sp>
              <p:nvSpPr>
                <p:cNvPr id="32776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4800" y="2400"/>
                  <a:ext cx="269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1800">
                      <a:solidFill>
                        <a:srgbClr val="CC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</a:rPr>
                    <a:t>13</a:t>
                  </a:r>
                  <a:endPara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endParaRPr>
                </a:p>
              </p:txBody>
            </p:sp>
          </p:grpSp>
          <p:sp>
            <p:nvSpPr>
              <p:cNvPr id="327763" name="Oval 83"/>
              <p:cNvSpPr>
                <a:spLocks noChangeArrowheads="1"/>
              </p:cNvSpPr>
              <p:nvPr/>
            </p:nvSpPr>
            <p:spPr bwMode="auto">
              <a:xfrm>
                <a:off x="5025" y="3103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B</a:t>
                </a:r>
                <a:endPara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327764" name="Text Box 84"/>
              <p:cNvSpPr txBox="1">
                <a:spLocks noChangeArrowheads="1"/>
              </p:cNvSpPr>
              <p:nvPr/>
            </p:nvSpPr>
            <p:spPr bwMode="auto">
              <a:xfrm>
                <a:off x="5155" y="3225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13</a:t>
                </a:r>
              </a:p>
            </p:txBody>
          </p:sp>
          <p:cxnSp>
            <p:nvCxnSpPr>
              <p:cNvPr id="327765" name="AutoShape 85"/>
              <p:cNvCxnSpPr>
                <a:cxnSpLocks noChangeShapeType="1"/>
                <a:endCxn id="327763" idx="0"/>
              </p:cNvCxnSpPr>
              <p:nvPr/>
            </p:nvCxnSpPr>
            <p:spPr bwMode="auto">
              <a:xfrm>
                <a:off x="4853" y="2643"/>
                <a:ext cx="268" cy="46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27766" name="Group 86"/>
            <p:cNvGrpSpPr>
              <a:grpSpLocks/>
            </p:cNvGrpSpPr>
            <p:nvPr/>
          </p:nvGrpSpPr>
          <p:grpSpPr bwMode="auto">
            <a:xfrm>
              <a:off x="4282" y="2643"/>
              <a:ext cx="470" cy="861"/>
              <a:chOff x="2918" y="2612"/>
              <a:chExt cx="470" cy="861"/>
            </a:xfrm>
          </p:grpSpPr>
          <p:sp>
            <p:nvSpPr>
              <p:cNvPr id="327767" name="Oval 87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A</a:t>
                </a:r>
                <a:endPara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327768" name="Text Box 88"/>
              <p:cNvSpPr txBox="1">
                <a:spLocks noChangeArrowheads="1"/>
              </p:cNvSpPr>
              <p:nvPr/>
            </p:nvSpPr>
            <p:spPr bwMode="auto">
              <a:xfrm>
                <a:off x="2918" y="3242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15</a:t>
                </a:r>
                <a:endParaRPr lang="en-US" sz="1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  <p:cxnSp>
            <p:nvCxnSpPr>
              <p:cNvPr id="327769" name="AutoShape 89"/>
              <p:cNvCxnSpPr>
                <a:cxnSpLocks noChangeShapeType="1"/>
                <a:endCxn id="327767" idx="0"/>
              </p:cNvCxnSpPr>
              <p:nvPr/>
            </p:nvCxnSpPr>
            <p:spPr bwMode="auto">
              <a:xfrm flipH="1">
                <a:off x="3168" y="2612"/>
                <a:ext cx="220" cy="46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27770" name="Group 90"/>
          <p:cNvGrpSpPr>
            <a:grpSpLocks/>
          </p:cNvGrpSpPr>
          <p:nvPr/>
        </p:nvGrpSpPr>
        <p:grpSpPr bwMode="auto">
          <a:xfrm>
            <a:off x="7079555" y="4329907"/>
            <a:ext cx="746125" cy="1366837"/>
            <a:chOff x="4282" y="2643"/>
            <a:chExt cx="470" cy="861"/>
          </a:xfrm>
        </p:grpSpPr>
        <p:sp>
          <p:nvSpPr>
            <p:cNvPr id="327771" name="Oval 91"/>
            <p:cNvSpPr>
              <a:spLocks noChangeArrowheads="1"/>
            </p:cNvSpPr>
            <p:nvPr/>
          </p:nvSpPr>
          <p:spPr bwMode="auto">
            <a:xfrm>
              <a:off x="4436" y="3103"/>
              <a:ext cx="192" cy="19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7772" name="Text Box 92"/>
            <p:cNvSpPr txBox="1">
              <a:spLocks noChangeArrowheads="1"/>
            </p:cNvSpPr>
            <p:nvPr/>
          </p:nvSpPr>
          <p:spPr bwMode="auto">
            <a:xfrm>
              <a:off x="4282" y="3273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15</a:t>
              </a:r>
              <a:endParaRPr lang="en-US" sz="1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327773" name="AutoShape 93"/>
            <p:cNvCxnSpPr>
              <a:cxnSpLocks noChangeShapeType="1"/>
              <a:endCxn id="327771" idx="0"/>
            </p:cNvCxnSpPr>
            <p:nvPr/>
          </p:nvCxnSpPr>
          <p:spPr bwMode="auto">
            <a:xfrm flipH="1">
              <a:off x="4532" y="2643"/>
              <a:ext cx="220" cy="46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7774" name="Group 94"/>
          <p:cNvGrpSpPr>
            <a:grpSpLocks/>
          </p:cNvGrpSpPr>
          <p:nvPr/>
        </p:nvGrpSpPr>
        <p:grpSpPr bwMode="auto">
          <a:xfrm>
            <a:off x="7597080" y="5320507"/>
            <a:ext cx="715963" cy="1241425"/>
            <a:chOff x="4608" y="3267"/>
            <a:chExt cx="451" cy="782"/>
          </a:xfrm>
        </p:grpSpPr>
        <p:sp>
          <p:nvSpPr>
            <p:cNvPr id="327775" name="Oval 95"/>
            <p:cNvSpPr>
              <a:spLocks noChangeArrowheads="1"/>
            </p:cNvSpPr>
            <p:nvPr/>
          </p:nvSpPr>
          <p:spPr bwMode="auto">
            <a:xfrm>
              <a:off x="4608" y="379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7776" name="Text Box 96"/>
            <p:cNvSpPr txBox="1">
              <a:spLocks noChangeArrowheads="1"/>
            </p:cNvSpPr>
            <p:nvPr/>
          </p:nvSpPr>
          <p:spPr bwMode="auto">
            <a:xfrm>
              <a:off x="4790" y="3818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18</a:t>
              </a:r>
            </a:p>
          </p:txBody>
        </p:sp>
        <p:cxnSp>
          <p:nvCxnSpPr>
            <p:cNvPr id="327777" name="AutoShape 97"/>
            <p:cNvCxnSpPr>
              <a:cxnSpLocks noChangeShapeType="1"/>
              <a:endCxn id="327775" idx="0"/>
            </p:cNvCxnSpPr>
            <p:nvPr/>
          </p:nvCxnSpPr>
          <p:spPr bwMode="auto">
            <a:xfrm flipH="1">
              <a:off x="4704" y="3267"/>
              <a:ext cx="349" cy="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7778" name="Group 98"/>
          <p:cNvGrpSpPr>
            <a:grpSpLocks/>
          </p:cNvGrpSpPr>
          <p:nvPr/>
        </p:nvGrpSpPr>
        <p:grpSpPr bwMode="auto">
          <a:xfrm>
            <a:off x="7901880" y="6092032"/>
            <a:ext cx="762000" cy="519112"/>
            <a:chOff x="4800" y="3753"/>
            <a:chExt cx="480" cy="327"/>
          </a:xfrm>
        </p:grpSpPr>
        <p:sp>
          <p:nvSpPr>
            <p:cNvPr id="327779" name="Line 99"/>
            <p:cNvSpPr>
              <a:spLocks noChangeShapeType="1"/>
            </p:cNvSpPr>
            <p:nvPr/>
          </p:nvSpPr>
          <p:spPr bwMode="auto">
            <a:xfrm>
              <a:off x="4800" y="3792"/>
              <a:ext cx="192" cy="28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27780" name="Text Box 100"/>
            <p:cNvSpPr txBox="1">
              <a:spLocks noChangeArrowheads="1"/>
            </p:cNvSpPr>
            <p:nvPr/>
          </p:nvSpPr>
          <p:spPr bwMode="auto">
            <a:xfrm>
              <a:off x="5004" y="3753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CC0000"/>
                  </a:solidFill>
                  <a:sym typeface="Symbol" pitchFamily="18" charset="2"/>
                </a:rPr>
                <a:t></a:t>
              </a:r>
            </a:p>
          </p:txBody>
        </p:sp>
      </p:grpSp>
      <p:sp>
        <p:nvSpPr>
          <p:cNvPr id="327781" name="Text Box 101"/>
          <p:cNvSpPr txBox="1">
            <a:spLocks noChangeArrowheads="1"/>
          </p:cNvSpPr>
          <p:nvPr/>
        </p:nvSpPr>
        <p:spPr bwMode="auto">
          <a:xfrm>
            <a:off x="5768280" y="3715544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12</a:t>
            </a:r>
            <a:endParaRPr lang="en-US" sz="200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327782" name="Text Box 102"/>
          <p:cNvSpPr txBox="1">
            <a:spLocks noChangeArrowheads="1"/>
          </p:cNvSpPr>
          <p:nvPr/>
        </p:nvSpPr>
        <p:spPr bwMode="auto">
          <a:xfrm>
            <a:off x="6027043" y="3715544"/>
            <a:ext cx="427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13</a:t>
            </a:r>
            <a:endParaRPr lang="en-US" sz="200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327783" name="Text Box 103"/>
          <p:cNvSpPr txBox="1">
            <a:spLocks noChangeArrowheads="1"/>
          </p:cNvSpPr>
          <p:nvPr/>
        </p:nvSpPr>
        <p:spPr bwMode="auto">
          <a:xfrm>
            <a:off x="8220968" y="3715544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(15)</a:t>
            </a:r>
          </a:p>
        </p:txBody>
      </p:sp>
    </p:spTree>
    <p:extLst>
      <p:ext uri="{BB962C8B-B14F-4D97-AF65-F5344CB8AC3E}">
        <p14:creationId xmlns:p14="http://schemas.microsoft.com/office/powerpoint/2010/main" val="38016596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27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32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327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2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7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7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7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7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500"/>
                                        <p:tgtEl>
                                          <p:spTgt spid="32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2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2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3" presetClass="entr" presetSubtype="272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277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77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27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27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3" grpId="0" animBg="1"/>
      <p:bldP spid="327743" grpId="0" animBg="1"/>
      <p:bldP spid="327756" grpId="0" animBg="1"/>
      <p:bldP spid="327781" grpId="0" autoUpdateAnimBg="0"/>
      <p:bldP spid="327782" grpId="0" autoUpdateAnimBg="0"/>
      <p:bldP spid="327783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layt Numarası Yer Tutucusu 1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C2AB8-2BD3-43FA-A3BF-2324D28D20B2}" type="slidenum">
              <a:rPr lang="en-US"/>
              <a:pPr/>
              <a:t>48</a:t>
            </a:fld>
            <a:endParaRPr lang="en-US"/>
          </a:p>
        </p:txBody>
      </p:sp>
      <p:grpSp>
        <p:nvGrpSpPr>
          <p:cNvPr id="328708" name="Group 4"/>
          <p:cNvGrpSpPr>
            <a:grpSpLocks/>
          </p:cNvGrpSpPr>
          <p:nvPr/>
        </p:nvGrpSpPr>
        <p:grpSpPr bwMode="auto">
          <a:xfrm>
            <a:off x="228600" y="304800"/>
            <a:ext cx="1752600" cy="3048000"/>
            <a:chOff x="144" y="192"/>
            <a:chExt cx="1104" cy="1920"/>
          </a:xfrm>
        </p:grpSpPr>
        <p:sp>
          <p:nvSpPr>
            <p:cNvPr id="328709" name="Rectangle 5"/>
            <p:cNvSpPr>
              <a:spLocks noChangeArrowheads="1"/>
            </p:cNvSpPr>
            <p:nvPr/>
          </p:nvSpPr>
          <p:spPr bwMode="auto">
            <a:xfrm>
              <a:off x="144" y="192"/>
              <a:ext cx="1104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grpSp>
          <p:nvGrpSpPr>
            <p:cNvPr id="328710" name="Group 6"/>
            <p:cNvGrpSpPr>
              <a:grpSpLocks/>
            </p:cNvGrpSpPr>
            <p:nvPr/>
          </p:nvGrpSpPr>
          <p:grpSpPr bwMode="auto">
            <a:xfrm>
              <a:off x="528" y="201"/>
              <a:ext cx="657" cy="384"/>
              <a:chOff x="4714" y="2400"/>
              <a:chExt cx="657" cy="384"/>
            </a:xfrm>
          </p:grpSpPr>
          <p:sp>
            <p:nvSpPr>
              <p:cNvPr id="328711" name="Oval 7"/>
              <p:cNvSpPr>
                <a:spLocks noChangeArrowheads="1"/>
              </p:cNvSpPr>
              <p:nvPr/>
            </p:nvSpPr>
            <p:spPr bwMode="auto">
              <a:xfrm>
                <a:off x="4714" y="2592"/>
                <a:ext cx="192" cy="19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itchFamily="66" charset="0"/>
                  </a:rPr>
                  <a:t>S</a:t>
                </a:r>
                <a:endPara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328712" name="Text Box 8"/>
              <p:cNvSpPr txBox="1">
                <a:spLocks noChangeArrowheads="1"/>
              </p:cNvSpPr>
              <p:nvPr/>
            </p:nvSpPr>
            <p:spPr bwMode="auto">
              <a:xfrm>
                <a:off x="4800" y="2400"/>
                <a:ext cx="57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13 (15)</a:t>
                </a:r>
                <a:endPara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</p:grpSp>
        <p:sp>
          <p:nvSpPr>
            <p:cNvPr id="328713" name="Oval 9"/>
            <p:cNvSpPr>
              <a:spLocks noChangeArrowheads="1"/>
            </p:cNvSpPr>
            <p:nvPr/>
          </p:nvSpPr>
          <p:spPr bwMode="auto">
            <a:xfrm>
              <a:off x="849" y="1039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8714" name="Text Box 10"/>
            <p:cNvSpPr txBox="1">
              <a:spLocks noChangeArrowheads="1"/>
            </p:cNvSpPr>
            <p:nvPr/>
          </p:nvSpPr>
          <p:spPr bwMode="auto">
            <a:xfrm>
              <a:off x="979" y="1161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</a:t>
              </a:r>
            </a:p>
          </p:txBody>
        </p:sp>
        <p:cxnSp>
          <p:nvCxnSpPr>
            <p:cNvPr id="328715" name="AutoShape 11"/>
            <p:cNvCxnSpPr>
              <a:cxnSpLocks noChangeShapeType="1"/>
              <a:endCxn id="328713" idx="0"/>
            </p:cNvCxnSpPr>
            <p:nvPr/>
          </p:nvCxnSpPr>
          <p:spPr bwMode="auto">
            <a:xfrm>
              <a:off x="677" y="579"/>
              <a:ext cx="268" cy="4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8716" name="Oval 12"/>
            <p:cNvSpPr>
              <a:spLocks noChangeArrowheads="1"/>
            </p:cNvSpPr>
            <p:nvPr/>
          </p:nvSpPr>
          <p:spPr bwMode="auto">
            <a:xfrm>
              <a:off x="432" y="172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328717" name="AutoShape 13"/>
            <p:cNvCxnSpPr>
              <a:cxnSpLocks noChangeShapeType="1"/>
              <a:stCxn id="328713" idx="3"/>
              <a:endCxn id="328716" idx="0"/>
            </p:cNvCxnSpPr>
            <p:nvPr/>
          </p:nvCxnSpPr>
          <p:spPr bwMode="auto">
            <a:xfrm flipH="1">
              <a:off x="528" y="1203"/>
              <a:ext cx="349" cy="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8718" name="Text Box 14"/>
            <p:cNvSpPr txBox="1">
              <a:spLocks noChangeArrowheads="1"/>
            </p:cNvSpPr>
            <p:nvPr/>
          </p:nvSpPr>
          <p:spPr bwMode="auto">
            <a:xfrm>
              <a:off x="576" y="1632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CC0000"/>
                  </a:solidFill>
                  <a:sym typeface="Symbol" pitchFamily="18" charset="2"/>
                </a:rPr>
                <a:t></a:t>
              </a:r>
            </a:p>
          </p:txBody>
        </p:sp>
      </p:grpSp>
      <p:sp>
        <p:nvSpPr>
          <p:cNvPr id="328730" name="AutoShape 26"/>
          <p:cNvSpPr>
            <a:spLocks noChangeArrowheads="1"/>
          </p:cNvSpPr>
          <p:nvPr/>
        </p:nvSpPr>
        <p:spPr bwMode="auto">
          <a:xfrm rot="5400000">
            <a:off x="914400" y="32385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328731" name="Group 27"/>
          <p:cNvGrpSpPr>
            <a:grpSpLocks/>
          </p:cNvGrpSpPr>
          <p:nvPr/>
        </p:nvGrpSpPr>
        <p:grpSpPr bwMode="auto">
          <a:xfrm>
            <a:off x="228600" y="3581400"/>
            <a:ext cx="1752600" cy="3048000"/>
            <a:chOff x="144" y="2256"/>
            <a:chExt cx="1104" cy="1920"/>
          </a:xfrm>
        </p:grpSpPr>
        <p:sp>
          <p:nvSpPr>
            <p:cNvPr id="328732" name="Rectangle 28"/>
            <p:cNvSpPr>
              <a:spLocks noChangeArrowheads="1"/>
            </p:cNvSpPr>
            <p:nvPr/>
          </p:nvSpPr>
          <p:spPr bwMode="auto">
            <a:xfrm>
              <a:off x="144" y="2256"/>
              <a:ext cx="1104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8733" name="Oval 29"/>
            <p:cNvSpPr>
              <a:spLocks noChangeArrowheads="1"/>
            </p:cNvSpPr>
            <p:nvPr/>
          </p:nvSpPr>
          <p:spPr bwMode="auto">
            <a:xfrm>
              <a:off x="528" y="2457"/>
              <a:ext cx="192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S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8734" name="Text Box 30"/>
            <p:cNvSpPr txBox="1">
              <a:spLocks noChangeArrowheads="1"/>
            </p:cNvSpPr>
            <p:nvPr/>
          </p:nvSpPr>
          <p:spPr bwMode="auto">
            <a:xfrm>
              <a:off x="614" y="2265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8735" name="Oval 31"/>
            <p:cNvSpPr>
              <a:spLocks noChangeArrowheads="1"/>
            </p:cNvSpPr>
            <p:nvPr/>
          </p:nvSpPr>
          <p:spPr bwMode="auto">
            <a:xfrm>
              <a:off x="720" y="3103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328736" name="AutoShape 32"/>
            <p:cNvCxnSpPr>
              <a:cxnSpLocks noChangeShapeType="1"/>
              <a:stCxn id="328733" idx="4"/>
              <a:endCxn id="328735" idx="0"/>
            </p:cNvCxnSpPr>
            <p:nvPr/>
          </p:nvCxnSpPr>
          <p:spPr bwMode="auto">
            <a:xfrm>
              <a:off x="624" y="2649"/>
              <a:ext cx="192" cy="4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8737" name="Oval 33"/>
            <p:cNvSpPr>
              <a:spLocks noChangeArrowheads="1"/>
            </p:cNvSpPr>
            <p:nvPr/>
          </p:nvSpPr>
          <p:spPr bwMode="auto">
            <a:xfrm>
              <a:off x="288" y="3801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328738" name="AutoShape 34"/>
            <p:cNvCxnSpPr>
              <a:cxnSpLocks noChangeShapeType="1"/>
              <a:endCxn id="328737" idx="0"/>
            </p:cNvCxnSpPr>
            <p:nvPr/>
          </p:nvCxnSpPr>
          <p:spPr bwMode="auto">
            <a:xfrm flipH="1">
              <a:off x="384" y="3276"/>
              <a:ext cx="349" cy="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8739" name="Text Box 35"/>
            <p:cNvSpPr txBox="1">
              <a:spLocks noChangeArrowheads="1"/>
            </p:cNvSpPr>
            <p:nvPr/>
          </p:nvSpPr>
          <p:spPr bwMode="auto">
            <a:xfrm>
              <a:off x="432" y="3705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CC0000"/>
                  </a:solidFill>
                  <a:sym typeface="Symbol" pitchFamily="18" charset="2"/>
                </a:rPr>
                <a:t></a:t>
              </a:r>
            </a:p>
          </p:txBody>
        </p:sp>
        <p:sp>
          <p:nvSpPr>
            <p:cNvPr id="328740" name="Text Box 36"/>
            <p:cNvSpPr txBox="1">
              <a:spLocks noChangeArrowheads="1"/>
            </p:cNvSpPr>
            <p:nvPr/>
          </p:nvSpPr>
          <p:spPr bwMode="auto">
            <a:xfrm>
              <a:off x="864" y="3033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13</a:t>
              </a:r>
            </a:p>
          </p:txBody>
        </p:sp>
        <p:sp>
          <p:nvSpPr>
            <p:cNvPr id="328741" name="Text Box 37"/>
            <p:cNvSpPr txBox="1">
              <a:spLocks noChangeArrowheads="1"/>
            </p:cNvSpPr>
            <p:nvPr/>
          </p:nvSpPr>
          <p:spPr bwMode="auto">
            <a:xfrm>
              <a:off x="777" y="2265"/>
              <a:ext cx="3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(15)</a:t>
              </a:r>
            </a:p>
          </p:txBody>
        </p:sp>
      </p:grpSp>
      <p:sp>
        <p:nvSpPr>
          <p:cNvPr id="328742" name="Text Box 38"/>
          <p:cNvSpPr txBox="1">
            <a:spLocks noChangeArrowheads="1"/>
          </p:cNvSpPr>
          <p:nvPr/>
        </p:nvSpPr>
        <p:spPr bwMode="auto">
          <a:xfrm>
            <a:off x="974725" y="359568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13</a:t>
            </a:r>
            <a:endParaRPr lang="en-US" sz="200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328743" name="Text Box 39"/>
          <p:cNvSpPr txBox="1">
            <a:spLocks noChangeArrowheads="1"/>
          </p:cNvSpPr>
          <p:nvPr/>
        </p:nvSpPr>
        <p:spPr bwMode="auto">
          <a:xfrm>
            <a:off x="609600" y="3581400"/>
            <a:ext cx="427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15</a:t>
            </a:r>
            <a:endParaRPr lang="en-US" sz="2000"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grpSp>
        <p:nvGrpSpPr>
          <p:cNvPr id="328744" name="Group 40"/>
          <p:cNvGrpSpPr>
            <a:grpSpLocks/>
          </p:cNvGrpSpPr>
          <p:nvPr/>
        </p:nvGrpSpPr>
        <p:grpSpPr bwMode="auto">
          <a:xfrm>
            <a:off x="1403350" y="5186363"/>
            <a:ext cx="577850" cy="1241425"/>
            <a:chOff x="884" y="3267"/>
            <a:chExt cx="364" cy="782"/>
          </a:xfrm>
        </p:grpSpPr>
        <p:sp>
          <p:nvSpPr>
            <p:cNvPr id="328745" name="Oval 41"/>
            <p:cNvSpPr>
              <a:spLocks noChangeArrowheads="1"/>
            </p:cNvSpPr>
            <p:nvPr/>
          </p:nvSpPr>
          <p:spPr bwMode="auto">
            <a:xfrm>
              <a:off x="960" y="3648"/>
              <a:ext cx="192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G2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8746" name="Text Box 42"/>
            <p:cNvSpPr txBox="1">
              <a:spLocks noChangeArrowheads="1"/>
            </p:cNvSpPr>
            <p:nvPr/>
          </p:nvSpPr>
          <p:spPr bwMode="auto">
            <a:xfrm>
              <a:off x="956" y="3818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24</a:t>
              </a:r>
            </a:p>
          </p:txBody>
        </p:sp>
        <p:cxnSp>
          <p:nvCxnSpPr>
            <p:cNvPr id="328747" name="AutoShape 43"/>
            <p:cNvCxnSpPr>
              <a:cxnSpLocks noChangeShapeType="1"/>
              <a:endCxn id="328745" idx="0"/>
            </p:cNvCxnSpPr>
            <p:nvPr/>
          </p:nvCxnSpPr>
          <p:spPr bwMode="auto">
            <a:xfrm>
              <a:off x="884" y="3267"/>
              <a:ext cx="172" cy="3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8748" name="Text Box 44"/>
          <p:cNvSpPr txBox="1">
            <a:spLocks noChangeArrowheads="1"/>
          </p:cNvSpPr>
          <p:nvPr/>
        </p:nvSpPr>
        <p:spPr bwMode="auto">
          <a:xfrm>
            <a:off x="1371600" y="4814888"/>
            <a:ext cx="427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13</a:t>
            </a:r>
          </a:p>
        </p:txBody>
      </p:sp>
      <p:grpSp>
        <p:nvGrpSpPr>
          <p:cNvPr id="328749" name="Group 45"/>
          <p:cNvGrpSpPr>
            <a:grpSpLocks/>
          </p:cNvGrpSpPr>
          <p:nvPr/>
        </p:nvGrpSpPr>
        <p:grpSpPr bwMode="auto">
          <a:xfrm>
            <a:off x="457200" y="5200650"/>
            <a:ext cx="706438" cy="1200150"/>
            <a:chOff x="288" y="3276"/>
            <a:chExt cx="445" cy="756"/>
          </a:xfrm>
        </p:grpSpPr>
        <p:sp>
          <p:nvSpPr>
            <p:cNvPr id="328750" name="Oval 46"/>
            <p:cNvSpPr>
              <a:spLocks noChangeArrowheads="1"/>
            </p:cNvSpPr>
            <p:nvPr/>
          </p:nvSpPr>
          <p:spPr bwMode="auto">
            <a:xfrm>
              <a:off x="288" y="3801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328751" name="AutoShape 47"/>
            <p:cNvCxnSpPr>
              <a:cxnSpLocks noChangeShapeType="1"/>
              <a:endCxn id="328750" idx="0"/>
            </p:cNvCxnSpPr>
            <p:nvPr/>
          </p:nvCxnSpPr>
          <p:spPr bwMode="auto">
            <a:xfrm flipH="1">
              <a:off x="384" y="3276"/>
              <a:ext cx="349" cy="525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8752" name="Text Box 48"/>
            <p:cNvSpPr txBox="1">
              <a:spLocks noChangeArrowheads="1"/>
            </p:cNvSpPr>
            <p:nvPr/>
          </p:nvSpPr>
          <p:spPr bwMode="auto">
            <a:xfrm>
              <a:off x="432" y="3705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sym typeface="Symbol" pitchFamily="18" charset="2"/>
                </a:rPr>
                <a:t></a:t>
              </a:r>
              <a:endParaRPr lang="en-US" sz="2800" b="1">
                <a:solidFill>
                  <a:srgbClr val="CC0000"/>
                </a:solidFill>
                <a:sym typeface="Symbol" pitchFamily="18" charset="2"/>
              </a:endParaRPr>
            </a:p>
          </p:txBody>
        </p:sp>
      </p:grpSp>
      <p:sp>
        <p:nvSpPr>
          <p:cNvPr id="328753" name="Text Box 49"/>
          <p:cNvSpPr txBox="1">
            <a:spLocks noChangeArrowheads="1"/>
          </p:cNvSpPr>
          <p:nvPr/>
        </p:nvSpPr>
        <p:spPr bwMode="auto">
          <a:xfrm>
            <a:off x="685800" y="4967288"/>
            <a:ext cx="606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</a:t>
            </a:r>
            <a:r>
              <a:rPr lang="en-US" sz="2800" b="1">
                <a:solidFill>
                  <a:srgbClr val="CC0000"/>
                </a:solidFill>
                <a:sym typeface="Symbol" pitchFamily="18" charset="2"/>
              </a:rPr>
              <a:t></a:t>
            </a:r>
            <a:r>
              <a:rPr lang="en-US" sz="1800" b="1">
                <a:solidFill>
                  <a:srgbClr val="CC0000"/>
                </a:solidFill>
                <a:latin typeface="Comic Sans MS" pitchFamily="66" charset="0"/>
                <a:sym typeface="Symbol" pitchFamily="18" charset="2"/>
              </a:rPr>
              <a:t>)</a:t>
            </a:r>
          </a:p>
        </p:txBody>
      </p:sp>
      <p:sp>
        <p:nvSpPr>
          <p:cNvPr id="328754" name="Text Box 50"/>
          <p:cNvSpPr txBox="1">
            <a:spLocks noChangeArrowheads="1"/>
          </p:cNvSpPr>
          <p:nvPr/>
        </p:nvSpPr>
        <p:spPr bwMode="auto">
          <a:xfrm>
            <a:off x="381000" y="5119688"/>
            <a:ext cx="463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24</a:t>
            </a:r>
            <a:endParaRPr lang="en-US" sz="2800" b="1">
              <a:solidFill>
                <a:srgbClr val="CC0000"/>
              </a:solidFill>
              <a:sym typeface="Symbol" pitchFamily="18" charset="2"/>
            </a:endParaRPr>
          </a:p>
        </p:txBody>
      </p:sp>
      <p:grpSp>
        <p:nvGrpSpPr>
          <p:cNvPr id="328755" name="Group 51"/>
          <p:cNvGrpSpPr>
            <a:grpSpLocks/>
          </p:cNvGrpSpPr>
          <p:nvPr/>
        </p:nvGrpSpPr>
        <p:grpSpPr bwMode="auto">
          <a:xfrm>
            <a:off x="1939925" y="1066800"/>
            <a:ext cx="7127875" cy="2438400"/>
            <a:chOff x="1222" y="672"/>
            <a:chExt cx="4490" cy="1536"/>
          </a:xfrm>
        </p:grpSpPr>
        <p:sp>
          <p:nvSpPr>
            <p:cNvPr id="328756" name="Rectangle 52"/>
            <p:cNvSpPr>
              <a:spLocks noChangeArrowheads="1"/>
            </p:cNvSpPr>
            <p:nvPr/>
          </p:nvSpPr>
          <p:spPr bwMode="auto">
            <a:xfrm>
              <a:off x="1296" y="672"/>
              <a:ext cx="4416" cy="15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28757" name="Oval 53"/>
            <p:cNvSpPr>
              <a:spLocks noChangeArrowheads="1"/>
            </p:cNvSpPr>
            <p:nvPr/>
          </p:nvSpPr>
          <p:spPr bwMode="auto">
            <a:xfrm>
              <a:off x="3522" y="855"/>
              <a:ext cx="174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S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8758" name="Oval 54"/>
            <p:cNvSpPr>
              <a:spLocks noChangeArrowheads="1"/>
            </p:cNvSpPr>
            <p:nvPr/>
          </p:nvSpPr>
          <p:spPr bwMode="auto">
            <a:xfrm>
              <a:off x="2735" y="1143"/>
              <a:ext cx="174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  <a:endPara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8759" name="Oval 55"/>
            <p:cNvSpPr>
              <a:spLocks noChangeArrowheads="1"/>
            </p:cNvSpPr>
            <p:nvPr/>
          </p:nvSpPr>
          <p:spPr bwMode="auto">
            <a:xfrm>
              <a:off x="4309" y="1143"/>
              <a:ext cx="174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</a:p>
          </p:txBody>
        </p:sp>
        <p:sp>
          <p:nvSpPr>
            <p:cNvPr id="328760" name="Oval 56"/>
            <p:cNvSpPr>
              <a:spLocks noChangeArrowheads="1"/>
            </p:cNvSpPr>
            <p:nvPr/>
          </p:nvSpPr>
          <p:spPr bwMode="auto">
            <a:xfrm>
              <a:off x="2297" y="1479"/>
              <a:ext cx="175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</a:p>
          </p:txBody>
        </p:sp>
        <p:sp>
          <p:nvSpPr>
            <p:cNvPr id="328761" name="Oval 57"/>
            <p:cNvSpPr>
              <a:spLocks noChangeArrowheads="1"/>
            </p:cNvSpPr>
            <p:nvPr/>
          </p:nvSpPr>
          <p:spPr bwMode="auto">
            <a:xfrm>
              <a:off x="3084" y="1479"/>
              <a:ext cx="175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G1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8762" name="Oval 58"/>
            <p:cNvSpPr>
              <a:spLocks noChangeArrowheads="1"/>
            </p:cNvSpPr>
            <p:nvPr/>
          </p:nvSpPr>
          <p:spPr bwMode="auto">
            <a:xfrm>
              <a:off x="3871" y="1479"/>
              <a:ext cx="175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D</a:t>
              </a:r>
            </a:p>
          </p:txBody>
        </p:sp>
        <p:sp>
          <p:nvSpPr>
            <p:cNvPr id="328763" name="Oval 59"/>
            <p:cNvSpPr>
              <a:spLocks noChangeArrowheads="1"/>
            </p:cNvSpPr>
            <p:nvPr/>
          </p:nvSpPr>
          <p:spPr bwMode="auto">
            <a:xfrm>
              <a:off x="4790" y="1479"/>
              <a:ext cx="174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G2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8764" name="Oval 60"/>
            <p:cNvSpPr>
              <a:spLocks noChangeArrowheads="1"/>
            </p:cNvSpPr>
            <p:nvPr/>
          </p:nvSpPr>
          <p:spPr bwMode="auto">
            <a:xfrm>
              <a:off x="1904" y="1863"/>
              <a:ext cx="175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E</a:t>
              </a:r>
            </a:p>
          </p:txBody>
        </p:sp>
        <p:sp>
          <p:nvSpPr>
            <p:cNvPr id="328765" name="Oval 61"/>
            <p:cNvSpPr>
              <a:spLocks noChangeArrowheads="1"/>
            </p:cNvSpPr>
            <p:nvPr/>
          </p:nvSpPr>
          <p:spPr bwMode="auto">
            <a:xfrm>
              <a:off x="2385" y="1863"/>
              <a:ext cx="175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G3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8766" name="Oval 62"/>
            <p:cNvSpPr>
              <a:spLocks noChangeArrowheads="1"/>
            </p:cNvSpPr>
            <p:nvPr/>
          </p:nvSpPr>
          <p:spPr bwMode="auto">
            <a:xfrm>
              <a:off x="3828" y="1863"/>
              <a:ext cx="175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G4</a:t>
              </a:r>
              <a:endParaRPr lang="en-US" sz="2000"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8767" name="Oval 63"/>
            <p:cNvSpPr>
              <a:spLocks noChangeArrowheads="1"/>
            </p:cNvSpPr>
            <p:nvPr/>
          </p:nvSpPr>
          <p:spPr bwMode="auto">
            <a:xfrm>
              <a:off x="4265" y="1863"/>
              <a:ext cx="175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F</a:t>
              </a:r>
            </a:p>
          </p:txBody>
        </p:sp>
        <p:cxnSp>
          <p:nvCxnSpPr>
            <p:cNvPr id="328768" name="AutoShape 64"/>
            <p:cNvCxnSpPr>
              <a:cxnSpLocks noChangeShapeType="1"/>
              <a:stCxn id="328757" idx="2"/>
              <a:endCxn id="328758" idx="0"/>
            </p:cNvCxnSpPr>
            <p:nvPr/>
          </p:nvCxnSpPr>
          <p:spPr bwMode="auto">
            <a:xfrm flipH="1">
              <a:off x="2822" y="951"/>
              <a:ext cx="70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769" name="AutoShape 65"/>
            <p:cNvCxnSpPr>
              <a:cxnSpLocks noChangeShapeType="1"/>
              <a:stCxn id="328757" idx="6"/>
              <a:endCxn id="328759" idx="0"/>
            </p:cNvCxnSpPr>
            <p:nvPr/>
          </p:nvCxnSpPr>
          <p:spPr bwMode="auto">
            <a:xfrm>
              <a:off x="3696" y="951"/>
              <a:ext cx="70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770" name="AutoShape 66"/>
            <p:cNvCxnSpPr>
              <a:cxnSpLocks noChangeShapeType="1"/>
              <a:stCxn id="328758" idx="3"/>
              <a:endCxn id="328760" idx="7"/>
            </p:cNvCxnSpPr>
            <p:nvPr/>
          </p:nvCxnSpPr>
          <p:spPr bwMode="auto">
            <a:xfrm flipH="1">
              <a:off x="2447" y="1307"/>
              <a:ext cx="313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771" name="AutoShape 67"/>
            <p:cNvCxnSpPr>
              <a:cxnSpLocks noChangeShapeType="1"/>
              <a:stCxn id="328758" idx="5"/>
              <a:endCxn id="328761" idx="1"/>
            </p:cNvCxnSpPr>
            <p:nvPr/>
          </p:nvCxnSpPr>
          <p:spPr bwMode="auto">
            <a:xfrm>
              <a:off x="2884" y="1307"/>
              <a:ext cx="226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772" name="AutoShape 68"/>
            <p:cNvCxnSpPr>
              <a:cxnSpLocks noChangeShapeType="1"/>
              <a:stCxn id="328759" idx="3"/>
              <a:endCxn id="328762" idx="7"/>
            </p:cNvCxnSpPr>
            <p:nvPr/>
          </p:nvCxnSpPr>
          <p:spPr bwMode="auto">
            <a:xfrm flipH="1">
              <a:off x="4021" y="1307"/>
              <a:ext cx="313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773" name="AutoShape 69"/>
            <p:cNvCxnSpPr>
              <a:cxnSpLocks noChangeShapeType="1"/>
              <a:stCxn id="328759" idx="5"/>
              <a:endCxn id="328763" idx="1"/>
            </p:cNvCxnSpPr>
            <p:nvPr/>
          </p:nvCxnSpPr>
          <p:spPr bwMode="auto">
            <a:xfrm>
              <a:off x="4458" y="1307"/>
              <a:ext cx="357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774" name="AutoShape 70"/>
            <p:cNvCxnSpPr>
              <a:cxnSpLocks noChangeShapeType="1"/>
              <a:stCxn id="328760" idx="3"/>
              <a:endCxn id="328764" idx="7"/>
            </p:cNvCxnSpPr>
            <p:nvPr/>
          </p:nvCxnSpPr>
          <p:spPr bwMode="auto">
            <a:xfrm flipH="1">
              <a:off x="2053" y="1643"/>
              <a:ext cx="270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775" name="AutoShape 71"/>
            <p:cNvCxnSpPr>
              <a:cxnSpLocks noChangeShapeType="1"/>
              <a:stCxn id="328760" idx="4"/>
              <a:endCxn id="328765" idx="0"/>
            </p:cNvCxnSpPr>
            <p:nvPr/>
          </p:nvCxnSpPr>
          <p:spPr bwMode="auto">
            <a:xfrm>
              <a:off x="2385" y="1671"/>
              <a:ext cx="87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776" name="AutoShape 72"/>
            <p:cNvCxnSpPr>
              <a:cxnSpLocks noChangeShapeType="1"/>
              <a:stCxn id="328762" idx="4"/>
              <a:endCxn id="328766" idx="0"/>
            </p:cNvCxnSpPr>
            <p:nvPr/>
          </p:nvCxnSpPr>
          <p:spPr bwMode="auto">
            <a:xfrm flipH="1">
              <a:off x="3915" y="1671"/>
              <a:ext cx="4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777" name="AutoShape 73"/>
            <p:cNvCxnSpPr>
              <a:cxnSpLocks noChangeShapeType="1"/>
              <a:stCxn id="328762" idx="5"/>
              <a:endCxn id="328767" idx="1"/>
            </p:cNvCxnSpPr>
            <p:nvPr/>
          </p:nvCxnSpPr>
          <p:spPr bwMode="auto">
            <a:xfrm>
              <a:off x="4021" y="1643"/>
              <a:ext cx="269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8778" name="Text Box 74"/>
            <p:cNvSpPr txBox="1">
              <a:spLocks noChangeArrowheads="1"/>
            </p:cNvSpPr>
            <p:nvPr/>
          </p:nvSpPr>
          <p:spPr bwMode="auto">
            <a:xfrm>
              <a:off x="3565" y="672"/>
              <a:ext cx="6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0+12=12</a:t>
              </a:r>
              <a:endParaRPr 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8779" name="Text Box 75"/>
            <p:cNvSpPr txBox="1">
              <a:spLocks noChangeArrowheads="1"/>
            </p:cNvSpPr>
            <p:nvPr/>
          </p:nvSpPr>
          <p:spPr bwMode="auto">
            <a:xfrm>
              <a:off x="4440" y="1025"/>
              <a:ext cx="5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8+5=13</a:t>
              </a:r>
            </a:p>
          </p:txBody>
        </p:sp>
        <p:sp>
          <p:nvSpPr>
            <p:cNvPr id="328780" name="Text Box 76"/>
            <p:cNvSpPr txBox="1">
              <a:spLocks noChangeArrowheads="1"/>
            </p:cNvSpPr>
            <p:nvPr/>
          </p:nvSpPr>
          <p:spPr bwMode="auto">
            <a:xfrm>
              <a:off x="2112" y="1056"/>
              <a:ext cx="6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10+5=15</a:t>
              </a:r>
            </a:p>
          </p:txBody>
        </p:sp>
        <p:sp>
          <p:nvSpPr>
            <p:cNvPr id="328781" name="Text Box 77"/>
            <p:cNvSpPr txBox="1">
              <a:spLocks noChangeArrowheads="1"/>
            </p:cNvSpPr>
            <p:nvPr/>
          </p:nvSpPr>
          <p:spPr bwMode="auto">
            <a:xfrm>
              <a:off x="4941" y="1457"/>
              <a:ext cx="6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24+0=24</a:t>
              </a:r>
            </a:p>
          </p:txBody>
        </p:sp>
        <p:sp>
          <p:nvSpPr>
            <p:cNvPr id="328782" name="Text Box 78"/>
            <p:cNvSpPr txBox="1">
              <a:spLocks noChangeArrowheads="1"/>
            </p:cNvSpPr>
            <p:nvPr/>
          </p:nvSpPr>
          <p:spPr bwMode="auto">
            <a:xfrm>
              <a:off x="4021" y="1440"/>
              <a:ext cx="6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16+2=18</a:t>
              </a:r>
            </a:p>
          </p:txBody>
        </p:sp>
        <p:sp>
          <p:nvSpPr>
            <p:cNvPr id="328783" name="Text Box 79"/>
            <p:cNvSpPr txBox="1">
              <a:spLocks noChangeArrowheads="1"/>
            </p:cNvSpPr>
            <p:nvPr/>
          </p:nvSpPr>
          <p:spPr bwMode="auto">
            <a:xfrm>
              <a:off x="3216" y="1440"/>
              <a:ext cx="6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20+0=20</a:t>
              </a:r>
            </a:p>
          </p:txBody>
        </p:sp>
        <p:sp>
          <p:nvSpPr>
            <p:cNvPr id="328784" name="Text Box 80"/>
            <p:cNvSpPr txBox="1">
              <a:spLocks noChangeArrowheads="1"/>
            </p:cNvSpPr>
            <p:nvPr/>
          </p:nvSpPr>
          <p:spPr bwMode="auto">
            <a:xfrm>
              <a:off x="1632" y="1457"/>
              <a:ext cx="6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20+5=25</a:t>
              </a:r>
            </a:p>
          </p:txBody>
        </p:sp>
        <p:sp>
          <p:nvSpPr>
            <p:cNvPr id="328785" name="Text Box 81"/>
            <p:cNvSpPr txBox="1">
              <a:spLocks noChangeArrowheads="1"/>
            </p:cNvSpPr>
            <p:nvPr/>
          </p:nvSpPr>
          <p:spPr bwMode="auto">
            <a:xfrm>
              <a:off x="1222" y="1841"/>
              <a:ext cx="6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30+5=35</a:t>
              </a:r>
            </a:p>
          </p:txBody>
        </p:sp>
        <p:sp>
          <p:nvSpPr>
            <p:cNvPr id="328786" name="Text Box 82"/>
            <p:cNvSpPr txBox="1">
              <a:spLocks noChangeArrowheads="1"/>
            </p:cNvSpPr>
            <p:nvPr/>
          </p:nvSpPr>
          <p:spPr bwMode="auto">
            <a:xfrm>
              <a:off x="2516" y="1863"/>
              <a:ext cx="6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30+0=30</a:t>
              </a:r>
            </a:p>
          </p:txBody>
        </p:sp>
        <p:sp>
          <p:nvSpPr>
            <p:cNvPr id="328787" name="Text Box 83"/>
            <p:cNvSpPr txBox="1">
              <a:spLocks noChangeArrowheads="1"/>
            </p:cNvSpPr>
            <p:nvPr/>
          </p:nvSpPr>
          <p:spPr bwMode="auto">
            <a:xfrm>
              <a:off x="3168" y="1824"/>
              <a:ext cx="6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24+0=24</a:t>
              </a:r>
            </a:p>
          </p:txBody>
        </p:sp>
        <p:sp>
          <p:nvSpPr>
            <p:cNvPr id="328788" name="Text Box 84"/>
            <p:cNvSpPr txBox="1">
              <a:spLocks noChangeArrowheads="1"/>
            </p:cNvSpPr>
            <p:nvPr/>
          </p:nvSpPr>
          <p:spPr bwMode="auto">
            <a:xfrm>
              <a:off x="4431" y="1841"/>
              <a:ext cx="6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24+5=29</a:t>
              </a:r>
            </a:p>
          </p:txBody>
        </p:sp>
        <p:sp>
          <p:nvSpPr>
            <p:cNvPr id="328789" name="Text Box 85"/>
            <p:cNvSpPr txBox="1">
              <a:spLocks noChangeArrowheads="1"/>
            </p:cNvSpPr>
            <p:nvPr/>
          </p:nvSpPr>
          <p:spPr bwMode="auto">
            <a:xfrm>
              <a:off x="3032" y="855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</a:t>
              </a:r>
              <a:endParaRPr lang="en-US" sz="1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8790" name="Text Box 86"/>
            <p:cNvSpPr txBox="1">
              <a:spLocks noChangeArrowheads="1"/>
            </p:cNvSpPr>
            <p:nvPr/>
          </p:nvSpPr>
          <p:spPr bwMode="auto">
            <a:xfrm>
              <a:off x="4003" y="864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8</a:t>
              </a:r>
              <a:endParaRPr lang="en-US" sz="1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8791" name="Text Box 87"/>
            <p:cNvSpPr txBox="1">
              <a:spLocks noChangeArrowheads="1"/>
            </p:cNvSpPr>
            <p:nvPr/>
          </p:nvSpPr>
          <p:spPr bwMode="auto">
            <a:xfrm>
              <a:off x="2341" y="1265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28792" name="Text Box 88"/>
            <p:cNvSpPr txBox="1">
              <a:spLocks noChangeArrowheads="1"/>
            </p:cNvSpPr>
            <p:nvPr/>
          </p:nvSpPr>
          <p:spPr bwMode="auto">
            <a:xfrm>
              <a:off x="2822" y="1361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28793" name="Text Box 89"/>
            <p:cNvSpPr txBox="1">
              <a:spLocks noChangeArrowheads="1"/>
            </p:cNvSpPr>
            <p:nvPr/>
          </p:nvSpPr>
          <p:spPr bwMode="auto">
            <a:xfrm>
              <a:off x="4046" y="1200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8</a:t>
              </a:r>
            </a:p>
          </p:txBody>
        </p:sp>
        <p:sp>
          <p:nvSpPr>
            <p:cNvPr id="328794" name="Text Box 90"/>
            <p:cNvSpPr txBox="1">
              <a:spLocks noChangeArrowheads="1"/>
            </p:cNvSpPr>
            <p:nvPr/>
          </p:nvSpPr>
          <p:spPr bwMode="auto">
            <a:xfrm>
              <a:off x="4606" y="1217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16</a:t>
              </a:r>
            </a:p>
          </p:txBody>
        </p:sp>
        <p:sp>
          <p:nvSpPr>
            <p:cNvPr id="328795" name="Text Box 91"/>
            <p:cNvSpPr txBox="1">
              <a:spLocks noChangeArrowheads="1"/>
            </p:cNvSpPr>
            <p:nvPr/>
          </p:nvSpPr>
          <p:spPr bwMode="auto">
            <a:xfrm>
              <a:off x="1948" y="1649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28796" name="Text Box 92"/>
            <p:cNvSpPr txBox="1">
              <a:spLocks noChangeArrowheads="1"/>
            </p:cNvSpPr>
            <p:nvPr/>
          </p:nvSpPr>
          <p:spPr bwMode="auto">
            <a:xfrm>
              <a:off x="2402" y="1649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10</a:t>
              </a:r>
            </a:p>
          </p:txBody>
        </p:sp>
        <p:sp>
          <p:nvSpPr>
            <p:cNvPr id="328797" name="Text Box 93"/>
            <p:cNvSpPr txBox="1">
              <a:spLocks noChangeArrowheads="1"/>
            </p:cNvSpPr>
            <p:nvPr/>
          </p:nvSpPr>
          <p:spPr bwMode="auto">
            <a:xfrm>
              <a:off x="3784" y="1632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8</a:t>
              </a:r>
            </a:p>
          </p:txBody>
        </p:sp>
        <p:sp>
          <p:nvSpPr>
            <p:cNvPr id="328798" name="Text Box 94"/>
            <p:cNvSpPr txBox="1">
              <a:spLocks noChangeArrowheads="1"/>
            </p:cNvSpPr>
            <p:nvPr/>
          </p:nvSpPr>
          <p:spPr bwMode="auto">
            <a:xfrm>
              <a:off x="4166" y="1649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8</a:t>
              </a:r>
            </a:p>
          </p:txBody>
        </p:sp>
      </p:grpSp>
      <p:sp>
        <p:nvSpPr>
          <p:cNvPr id="328799" name="AutoShape 95"/>
          <p:cNvSpPr>
            <a:spLocks noChangeArrowheads="1"/>
          </p:cNvSpPr>
          <p:nvPr/>
        </p:nvSpPr>
        <p:spPr bwMode="auto">
          <a:xfrm>
            <a:off x="1981200" y="48768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328800" name="Group 96"/>
          <p:cNvGrpSpPr>
            <a:grpSpLocks/>
          </p:cNvGrpSpPr>
          <p:nvPr/>
        </p:nvGrpSpPr>
        <p:grpSpPr bwMode="auto">
          <a:xfrm>
            <a:off x="2438400" y="3581400"/>
            <a:ext cx="1905000" cy="3048000"/>
            <a:chOff x="1536" y="2256"/>
            <a:chExt cx="1200" cy="1920"/>
          </a:xfrm>
        </p:grpSpPr>
        <p:sp>
          <p:nvSpPr>
            <p:cNvPr id="328801" name="Rectangle 97"/>
            <p:cNvSpPr>
              <a:spLocks noChangeArrowheads="1"/>
            </p:cNvSpPr>
            <p:nvPr/>
          </p:nvSpPr>
          <p:spPr bwMode="auto">
            <a:xfrm>
              <a:off x="1536" y="2256"/>
              <a:ext cx="1104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grpSp>
          <p:nvGrpSpPr>
            <p:cNvPr id="328802" name="Group 98"/>
            <p:cNvGrpSpPr>
              <a:grpSpLocks/>
            </p:cNvGrpSpPr>
            <p:nvPr/>
          </p:nvGrpSpPr>
          <p:grpSpPr bwMode="auto">
            <a:xfrm>
              <a:off x="1920" y="2265"/>
              <a:ext cx="355" cy="384"/>
              <a:chOff x="4714" y="2400"/>
              <a:chExt cx="355" cy="384"/>
            </a:xfrm>
          </p:grpSpPr>
          <p:sp>
            <p:nvSpPr>
              <p:cNvPr id="328803" name="Oval 99"/>
              <p:cNvSpPr>
                <a:spLocks noChangeArrowheads="1"/>
              </p:cNvSpPr>
              <p:nvPr/>
            </p:nvSpPr>
            <p:spPr bwMode="auto">
              <a:xfrm>
                <a:off x="4714" y="2592"/>
                <a:ext cx="192" cy="19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itchFamily="66" charset="0"/>
                  </a:rPr>
                  <a:t>S</a:t>
                </a:r>
                <a:endPara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328804" name="Text Box 100"/>
              <p:cNvSpPr txBox="1">
                <a:spLocks noChangeArrowheads="1"/>
              </p:cNvSpPr>
              <p:nvPr/>
            </p:nvSpPr>
            <p:spPr bwMode="auto">
              <a:xfrm>
                <a:off x="4800" y="2400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15</a:t>
                </a:r>
                <a:endPara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</p:grpSp>
        <p:sp>
          <p:nvSpPr>
            <p:cNvPr id="328805" name="Oval 101"/>
            <p:cNvSpPr>
              <a:spLocks noChangeArrowheads="1"/>
            </p:cNvSpPr>
            <p:nvPr/>
          </p:nvSpPr>
          <p:spPr bwMode="auto">
            <a:xfrm>
              <a:off x="2208" y="3111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8806" name="Text Box 102"/>
            <p:cNvSpPr txBox="1">
              <a:spLocks noChangeArrowheads="1"/>
            </p:cNvSpPr>
            <p:nvPr/>
          </p:nvSpPr>
          <p:spPr bwMode="auto">
            <a:xfrm>
              <a:off x="2348" y="3225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24</a:t>
              </a:r>
              <a:endParaRPr lang="en-US" sz="2800" b="1">
                <a:solidFill>
                  <a:srgbClr val="CC0000"/>
                </a:solidFill>
                <a:sym typeface="Symbol" pitchFamily="18" charset="2"/>
              </a:endParaRPr>
            </a:p>
          </p:txBody>
        </p:sp>
        <p:cxnSp>
          <p:nvCxnSpPr>
            <p:cNvPr id="328807" name="AutoShape 103"/>
            <p:cNvCxnSpPr>
              <a:cxnSpLocks noChangeShapeType="1"/>
              <a:stCxn id="328803" idx="4"/>
              <a:endCxn id="328805" idx="0"/>
            </p:cNvCxnSpPr>
            <p:nvPr/>
          </p:nvCxnSpPr>
          <p:spPr bwMode="auto">
            <a:xfrm>
              <a:off x="2016" y="2649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8808" name="Text Box 104"/>
            <p:cNvSpPr txBox="1">
              <a:spLocks noChangeArrowheads="1"/>
            </p:cNvSpPr>
            <p:nvPr/>
          </p:nvSpPr>
          <p:spPr bwMode="auto">
            <a:xfrm>
              <a:off x="2016" y="3177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(</a:t>
              </a:r>
              <a:r>
                <a:rPr lang="en-US" sz="2800" b="1">
                  <a:solidFill>
                    <a:srgbClr val="CC0000"/>
                  </a:solidFill>
                  <a:sym typeface="Symbol" pitchFamily="18" charset="2"/>
                </a:rPr>
                <a:t></a:t>
              </a:r>
              <a:r>
                <a:rPr lang="en-US" sz="1800" b="1">
                  <a:solidFill>
                    <a:srgbClr val="CC0000"/>
                  </a:solidFill>
                  <a:latin typeface="Comic Sans MS" pitchFamily="66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328809" name="Text Box 105"/>
            <p:cNvSpPr txBox="1">
              <a:spLocks noChangeArrowheads="1"/>
            </p:cNvSpPr>
            <p:nvPr/>
          </p:nvSpPr>
          <p:spPr bwMode="auto">
            <a:xfrm>
              <a:off x="2217" y="2256"/>
              <a:ext cx="3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(15)</a:t>
              </a:r>
              <a:endParaRPr lang="en-US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grpSp>
          <p:nvGrpSpPr>
            <p:cNvPr id="328810" name="Group 106"/>
            <p:cNvGrpSpPr>
              <a:grpSpLocks/>
            </p:cNvGrpSpPr>
            <p:nvPr/>
          </p:nvGrpSpPr>
          <p:grpSpPr bwMode="auto">
            <a:xfrm>
              <a:off x="2372" y="3267"/>
              <a:ext cx="364" cy="782"/>
              <a:chOff x="884" y="3267"/>
              <a:chExt cx="364" cy="782"/>
            </a:xfrm>
          </p:grpSpPr>
          <p:sp>
            <p:nvSpPr>
              <p:cNvPr id="328811" name="Oval 107"/>
              <p:cNvSpPr>
                <a:spLocks noChangeArrowheads="1"/>
              </p:cNvSpPr>
              <p:nvPr/>
            </p:nvSpPr>
            <p:spPr bwMode="auto">
              <a:xfrm>
                <a:off x="960" y="3648"/>
                <a:ext cx="192" cy="19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18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itchFamily="66" charset="0"/>
                  </a:rPr>
                  <a:t>G2</a:t>
                </a:r>
                <a:endPara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328812" name="Text Box 108"/>
              <p:cNvSpPr txBox="1">
                <a:spLocks noChangeArrowheads="1"/>
              </p:cNvSpPr>
              <p:nvPr/>
            </p:nvSpPr>
            <p:spPr bwMode="auto">
              <a:xfrm>
                <a:off x="956" y="3818"/>
                <a:ext cx="2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24</a:t>
                </a:r>
              </a:p>
            </p:txBody>
          </p:sp>
          <p:cxnSp>
            <p:nvCxnSpPr>
              <p:cNvPr id="328813" name="AutoShape 109"/>
              <p:cNvCxnSpPr>
                <a:cxnSpLocks noChangeShapeType="1"/>
                <a:endCxn id="328811" idx="0"/>
              </p:cNvCxnSpPr>
              <p:nvPr/>
            </p:nvCxnSpPr>
            <p:spPr bwMode="auto">
              <a:xfrm>
                <a:off x="884" y="3267"/>
                <a:ext cx="172" cy="38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28814" name="Text Box 110"/>
          <p:cNvSpPr txBox="1">
            <a:spLocks noChangeArrowheads="1"/>
          </p:cNvSpPr>
          <p:nvPr/>
        </p:nvSpPr>
        <p:spPr bwMode="auto">
          <a:xfrm>
            <a:off x="3519488" y="3581400"/>
            <a:ext cx="595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(15)</a:t>
            </a:r>
            <a:endParaRPr lang="en-US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grpSp>
        <p:nvGrpSpPr>
          <p:cNvPr id="328815" name="Group 111"/>
          <p:cNvGrpSpPr>
            <a:grpSpLocks/>
          </p:cNvGrpSpPr>
          <p:nvPr/>
        </p:nvGrpSpPr>
        <p:grpSpPr bwMode="auto">
          <a:xfrm>
            <a:off x="2362200" y="4205288"/>
            <a:ext cx="838200" cy="1308100"/>
            <a:chOff x="1488" y="2649"/>
            <a:chExt cx="528" cy="824"/>
          </a:xfrm>
        </p:grpSpPr>
        <p:sp>
          <p:nvSpPr>
            <p:cNvPr id="328816" name="Oval 112"/>
            <p:cNvSpPr>
              <a:spLocks noChangeArrowheads="1"/>
            </p:cNvSpPr>
            <p:nvPr/>
          </p:nvSpPr>
          <p:spPr bwMode="auto">
            <a:xfrm>
              <a:off x="1680" y="311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328817" name="AutoShape 113"/>
            <p:cNvCxnSpPr>
              <a:cxnSpLocks noChangeShapeType="1"/>
              <a:endCxn id="328816" idx="0"/>
            </p:cNvCxnSpPr>
            <p:nvPr/>
          </p:nvCxnSpPr>
          <p:spPr bwMode="auto">
            <a:xfrm flipH="1">
              <a:off x="1776" y="2649"/>
              <a:ext cx="240" cy="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8818" name="Text Box 114"/>
            <p:cNvSpPr txBox="1">
              <a:spLocks noChangeArrowheads="1"/>
            </p:cNvSpPr>
            <p:nvPr/>
          </p:nvSpPr>
          <p:spPr bwMode="auto">
            <a:xfrm>
              <a:off x="1488" y="3242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15</a:t>
              </a:r>
            </a:p>
          </p:txBody>
        </p:sp>
      </p:grpSp>
      <p:sp>
        <p:nvSpPr>
          <p:cNvPr id="328819" name="Text Box 115"/>
          <p:cNvSpPr txBox="1">
            <a:spLocks noChangeArrowheads="1"/>
          </p:cNvSpPr>
          <p:nvPr/>
        </p:nvSpPr>
        <p:spPr bwMode="auto">
          <a:xfrm>
            <a:off x="3200400" y="5043488"/>
            <a:ext cx="606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</a:t>
            </a:r>
            <a:r>
              <a:rPr lang="en-US" sz="2800" b="1">
                <a:solidFill>
                  <a:schemeClr val="bg1"/>
                </a:solidFill>
                <a:sym typeface="Symbol" pitchFamily="18" charset="2"/>
              </a:rPr>
              <a:t></a:t>
            </a:r>
            <a:r>
              <a:rPr lang="en-US" sz="1800" b="1">
                <a:solidFill>
                  <a:schemeClr val="bg1"/>
                </a:solidFill>
                <a:latin typeface="Comic Sans MS" pitchFamily="66" charset="0"/>
                <a:sym typeface="Symbol" pitchFamily="18" charset="2"/>
              </a:rPr>
              <a:t>)</a:t>
            </a:r>
            <a:endParaRPr lang="en-US" sz="1800" b="1">
              <a:solidFill>
                <a:srgbClr val="CC0000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328820" name="Group 116"/>
          <p:cNvGrpSpPr>
            <a:grpSpLocks/>
          </p:cNvGrpSpPr>
          <p:nvPr/>
        </p:nvGrpSpPr>
        <p:grpSpPr bwMode="auto">
          <a:xfrm>
            <a:off x="3765550" y="5186363"/>
            <a:ext cx="577850" cy="1241425"/>
            <a:chOff x="2372" y="3267"/>
            <a:chExt cx="364" cy="782"/>
          </a:xfrm>
        </p:grpSpPr>
        <p:sp>
          <p:nvSpPr>
            <p:cNvPr id="328821" name="Oval 117"/>
            <p:cNvSpPr>
              <a:spLocks noChangeArrowheads="1"/>
            </p:cNvSpPr>
            <p:nvPr/>
          </p:nvSpPr>
          <p:spPr bwMode="auto">
            <a:xfrm>
              <a:off x="2448" y="3648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G2</a:t>
              </a:r>
              <a:endParaRPr lang="en-US" sz="2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8822" name="Text Box 118"/>
            <p:cNvSpPr txBox="1">
              <a:spLocks noChangeArrowheads="1"/>
            </p:cNvSpPr>
            <p:nvPr/>
          </p:nvSpPr>
          <p:spPr bwMode="auto">
            <a:xfrm>
              <a:off x="2444" y="3818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24</a:t>
              </a:r>
              <a:endParaRPr lang="en-US" sz="1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328823" name="AutoShape 119"/>
            <p:cNvCxnSpPr>
              <a:cxnSpLocks noChangeShapeType="1"/>
              <a:endCxn id="328821" idx="0"/>
            </p:cNvCxnSpPr>
            <p:nvPr/>
          </p:nvCxnSpPr>
          <p:spPr bwMode="auto">
            <a:xfrm>
              <a:off x="2372" y="3267"/>
              <a:ext cx="172" cy="381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8824" name="AutoShape 120"/>
          <p:cNvSpPr>
            <a:spLocks noChangeArrowheads="1"/>
          </p:cNvSpPr>
          <p:nvPr/>
        </p:nvSpPr>
        <p:spPr bwMode="auto">
          <a:xfrm>
            <a:off x="4191000" y="48768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328825" name="Group 121"/>
          <p:cNvGrpSpPr>
            <a:grpSpLocks/>
          </p:cNvGrpSpPr>
          <p:nvPr/>
        </p:nvGrpSpPr>
        <p:grpSpPr bwMode="auto">
          <a:xfrm>
            <a:off x="4648200" y="3581400"/>
            <a:ext cx="1828800" cy="3048000"/>
            <a:chOff x="2928" y="2256"/>
            <a:chExt cx="1152" cy="1920"/>
          </a:xfrm>
        </p:grpSpPr>
        <p:sp>
          <p:nvSpPr>
            <p:cNvPr id="328826" name="Rectangle 122"/>
            <p:cNvSpPr>
              <a:spLocks noChangeArrowheads="1"/>
            </p:cNvSpPr>
            <p:nvPr/>
          </p:nvSpPr>
          <p:spPr bwMode="auto">
            <a:xfrm>
              <a:off x="2928" y="2256"/>
              <a:ext cx="1104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grpSp>
          <p:nvGrpSpPr>
            <p:cNvPr id="328827" name="Group 123"/>
            <p:cNvGrpSpPr>
              <a:grpSpLocks/>
            </p:cNvGrpSpPr>
            <p:nvPr/>
          </p:nvGrpSpPr>
          <p:grpSpPr bwMode="auto">
            <a:xfrm>
              <a:off x="3312" y="2265"/>
              <a:ext cx="355" cy="384"/>
              <a:chOff x="4714" y="2400"/>
              <a:chExt cx="355" cy="384"/>
            </a:xfrm>
          </p:grpSpPr>
          <p:sp>
            <p:nvSpPr>
              <p:cNvPr id="328828" name="Oval 124"/>
              <p:cNvSpPr>
                <a:spLocks noChangeArrowheads="1"/>
              </p:cNvSpPr>
              <p:nvPr/>
            </p:nvSpPr>
            <p:spPr bwMode="auto">
              <a:xfrm>
                <a:off x="4714" y="2592"/>
                <a:ext cx="192" cy="19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itchFamily="66" charset="0"/>
                  </a:rPr>
                  <a:t>S</a:t>
                </a:r>
                <a:endPara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328829" name="Text Box 125"/>
              <p:cNvSpPr txBox="1">
                <a:spLocks noChangeArrowheads="1"/>
              </p:cNvSpPr>
              <p:nvPr/>
            </p:nvSpPr>
            <p:spPr bwMode="auto">
              <a:xfrm>
                <a:off x="4800" y="2400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15</a:t>
                </a:r>
                <a:endPara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</p:grpSp>
        <p:sp>
          <p:nvSpPr>
            <p:cNvPr id="328830" name="Oval 126"/>
            <p:cNvSpPr>
              <a:spLocks noChangeArrowheads="1"/>
            </p:cNvSpPr>
            <p:nvPr/>
          </p:nvSpPr>
          <p:spPr bwMode="auto">
            <a:xfrm>
              <a:off x="3168" y="311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328831" name="AutoShape 127"/>
            <p:cNvCxnSpPr>
              <a:cxnSpLocks noChangeShapeType="1"/>
              <a:stCxn id="328828" idx="4"/>
              <a:endCxn id="328830" idx="0"/>
            </p:cNvCxnSpPr>
            <p:nvPr/>
          </p:nvCxnSpPr>
          <p:spPr bwMode="auto">
            <a:xfrm flipH="1">
              <a:off x="3264" y="2649"/>
              <a:ext cx="144" cy="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8832" name="Text Box 128"/>
            <p:cNvSpPr txBox="1">
              <a:spLocks noChangeArrowheads="1"/>
            </p:cNvSpPr>
            <p:nvPr/>
          </p:nvSpPr>
          <p:spPr bwMode="auto">
            <a:xfrm>
              <a:off x="2976" y="3242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15</a:t>
              </a:r>
            </a:p>
          </p:txBody>
        </p:sp>
        <p:grpSp>
          <p:nvGrpSpPr>
            <p:cNvPr id="328833" name="Group 129"/>
            <p:cNvGrpSpPr>
              <a:grpSpLocks/>
            </p:cNvGrpSpPr>
            <p:nvPr/>
          </p:nvGrpSpPr>
          <p:grpSpPr bwMode="auto">
            <a:xfrm>
              <a:off x="3456" y="2649"/>
              <a:ext cx="624" cy="807"/>
              <a:chOff x="2016" y="2649"/>
              <a:chExt cx="624" cy="807"/>
            </a:xfrm>
          </p:grpSpPr>
          <p:sp>
            <p:nvSpPr>
              <p:cNvPr id="328834" name="Oval 130"/>
              <p:cNvSpPr>
                <a:spLocks noChangeArrowheads="1"/>
              </p:cNvSpPr>
              <p:nvPr/>
            </p:nvSpPr>
            <p:spPr bwMode="auto">
              <a:xfrm>
                <a:off x="2208" y="3111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B</a:t>
                </a:r>
                <a:endPara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328835" name="Text Box 131"/>
              <p:cNvSpPr txBox="1">
                <a:spLocks noChangeArrowheads="1"/>
              </p:cNvSpPr>
              <p:nvPr/>
            </p:nvSpPr>
            <p:spPr bwMode="auto">
              <a:xfrm>
                <a:off x="2348" y="3225"/>
                <a:ext cx="2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24</a:t>
                </a:r>
                <a:endParaRPr lang="en-US" sz="2800" b="1">
                  <a:solidFill>
                    <a:srgbClr val="CC0000"/>
                  </a:solidFill>
                  <a:sym typeface="Symbol" pitchFamily="18" charset="2"/>
                </a:endParaRPr>
              </a:p>
            </p:txBody>
          </p:sp>
          <p:cxnSp>
            <p:nvCxnSpPr>
              <p:cNvPr id="328836" name="AutoShape 132"/>
              <p:cNvCxnSpPr>
                <a:cxnSpLocks noChangeShapeType="1"/>
                <a:endCxn id="328834" idx="0"/>
              </p:cNvCxnSpPr>
              <p:nvPr/>
            </p:nvCxnSpPr>
            <p:spPr bwMode="auto">
              <a:xfrm>
                <a:off x="2016" y="2649"/>
                <a:ext cx="288" cy="46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28837" name="Text Box 133"/>
          <p:cNvSpPr txBox="1">
            <a:spLocks noChangeArrowheads="1"/>
          </p:cNvSpPr>
          <p:nvPr/>
        </p:nvSpPr>
        <p:spPr bwMode="auto">
          <a:xfrm>
            <a:off x="5692775" y="3581400"/>
            <a:ext cx="631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(24)</a:t>
            </a:r>
          </a:p>
        </p:txBody>
      </p:sp>
      <p:grpSp>
        <p:nvGrpSpPr>
          <p:cNvPr id="328838" name="Group 134"/>
          <p:cNvGrpSpPr>
            <a:grpSpLocks/>
          </p:cNvGrpSpPr>
          <p:nvPr/>
        </p:nvGrpSpPr>
        <p:grpSpPr bwMode="auto">
          <a:xfrm>
            <a:off x="5486400" y="4205288"/>
            <a:ext cx="990600" cy="1281112"/>
            <a:chOff x="3456" y="2649"/>
            <a:chExt cx="624" cy="807"/>
          </a:xfrm>
        </p:grpSpPr>
        <p:sp>
          <p:nvSpPr>
            <p:cNvPr id="328839" name="Oval 135"/>
            <p:cNvSpPr>
              <a:spLocks noChangeArrowheads="1"/>
            </p:cNvSpPr>
            <p:nvPr/>
          </p:nvSpPr>
          <p:spPr bwMode="auto">
            <a:xfrm>
              <a:off x="3648" y="3111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B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328840" name="Text Box 136"/>
            <p:cNvSpPr txBox="1">
              <a:spLocks noChangeArrowheads="1"/>
            </p:cNvSpPr>
            <p:nvPr/>
          </p:nvSpPr>
          <p:spPr bwMode="auto">
            <a:xfrm>
              <a:off x="3788" y="3225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24</a:t>
              </a:r>
              <a:endParaRPr lang="en-US" sz="2800" b="1">
                <a:solidFill>
                  <a:srgbClr val="CC0000"/>
                </a:solidFill>
                <a:sym typeface="Symbol" pitchFamily="18" charset="2"/>
              </a:endParaRPr>
            </a:p>
          </p:txBody>
        </p:sp>
        <p:cxnSp>
          <p:nvCxnSpPr>
            <p:cNvPr id="328841" name="AutoShape 137"/>
            <p:cNvCxnSpPr>
              <a:cxnSpLocks noChangeShapeType="1"/>
              <a:endCxn id="328839" idx="0"/>
            </p:cNvCxnSpPr>
            <p:nvPr/>
          </p:nvCxnSpPr>
          <p:spPr bwMode="auto">
            <a:xfrm>
              <a:off x="3456" y="2649"/>
              <a:ext cx="288" cy="462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8842" name="Group 138"/>
          <p:cNvGrpSpPr>
            <a:grpSpLocks/>
          </p:cNvGrpSpPr>
          <p:nvPr/>
        </p:nvGrpSpPr>
        <p:grpSpPr bwMode="auto">
          <a:xfrm>
            <a:off x="4724400" y="5245100"/>
            <a:ext cx="752475" cy="1182688"/>
            <a:chOff x="2976" y="3304"/>
            <a:chExt cx="474" cy="745"/>
          </a:xfrm>
        </p:grpSpPr>
        <p:sp>
          <p:nvSpPr>
            <p:cNvPr id="328843" name="Oval 139"/>
            <p:cNvSpPr>
              <a:spLocks noChangeArrowheads="1"/>
            </p:cNvSpPr>
            <p:nvPr/>
          </p:nvSpPr>
          <p:spPr bwMode="auto">
            <a:xfrm>
              <a:off x="2976" y="379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2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C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328844" name="AutoShape 140"/>
            <p:cNvCxnSpPr>
              <a:cxnSpLocks noChangeShapeType="1"/>
              <a:endCxn id="328843" idx="0"/>
            </p:cNvCxnSpPr>
            <p:nvPr/>
          </p:nvCxnSpPr>
          <p:spPr bwMode="auto">
            <a:xfrm flipH="1">
              <a:off x="3072" y="3304"/>
              <a:ext cx="192" cy="4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8845" name="Text Box 141"/>
            <p:cNvSpPr txBox="1">
              <a:spLocks noChangeArrowheads="1"/>
            </p:cNvSpPr>
            <p:nvPr/>
          </p:nvSpPr>
          <p:spPr bwMode="auto">
            <a:xfrm>
              <a:off x="3158" y="3818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25</a:t>
              </a:r>
              <a:endParaRPr lang="en-US" sz="2800" b="1">
                <a:solidFill>
                  <a:srgbClr val="CC0000"/>
                </a:solidFill>
                <a:sym typeface="Symbol" pitchFamily="18" charset="2"/>
              </a:endParaRPr>
            </a:p>
          </p:txBody>
        </p:sp>
      </p:grpSp>
      <p:grpSp>
        <p:nvGrpSpPr>
          <p:cNvPr id="328846" name="Group 142"/>
          <p:cNvGrpSpPr>
            <a:grpSpLocks/>
          </p:cNvGrpSpPr>
          <p:nvPr/>
        </p:nvGrpSpPr>
        <p:grpSpPr bwMode="auto">
          <a:xfrm>
            <a:off x="5105400" y="5957888"/>
            <a:ext cx="819150" cy="519112"/>
            <a:chOff x="3216" y="3753"/>
            <a:chExt cx="516" cy="327"/>
          </a:xfrm>
        </p:grpSpPr>
        <p:sp>
          <p:nvSpPr>
            <p:cNvPr id="328847" name="Line 143"/>
            <p:cNvSpPr>
              <a:spLocks noChangeShapeType="1"/>
            </p:cNvSpPr>
            <p:nvPr/>
          </p:nvSpPr>
          <p:spPr bwMode="auto">
            <a:xfrm>
              <a:off x="3216" y="3792"/>
              <a:ext cx="192" cy="288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28848" name="Text Box 144"/>
            <p:cNvSpPr txBox="1">
              <a:spLocks noChangeArrowheads="1"/>
            </p:cNvSpPr>
            <p:nvPr/>
          </p:nvSpPr>
          <p:spPr bwMode="auto">
            <a:xfrm>
              <a:off x="3456" y="3753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CC0000"/>
                  </a:solidFill>
                  <a:sym typeface="Symbol" pitchFamily="18" charset="2"/>
                </a:rPr>
                <a:t></a:t>
              </a:r>
            </a:p>
          </p:txBody>
        </p:sp>
      </p:grpSp>
      <p:sp>
        <p:nvSpPr>
          <p:cNvPr id="328849" name="AutoShape 145"/>
          <p:cNvSpPr>
            <a:spLocks noChangeArrowheads="1"/>
          </p:cNvSpPr>
          <p:nvPr/>
        </p:nvSpPr>
        <p:spPr bwMode="auto">
          <a:xfrm>
            <a:off x="6400800" y="48768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/>
          </a:p>
        </p:txBody>
      </p:sp>
      <p:grpSp>
        <p:nvGrpSpPr>
          <p:cNvPr id="328850" name="Group 146"/>
          <p:cNvGrpSpPr>
            <a:grpSpLocks/>
          </p:cNvGrpSpPr>
          <p:nvPr/>
        </p:nvGrpSpPr>
        <p:grpSpPr bwMode="auto">
          <a:xfrm>
            <a:off x="6858000" y="3581400"/>
            <a:ext cx="1752600" cy="3048000"/>
            <a:chOff x="4320" y="2256"/>
            <a:chExt cx="1104" cy="1920"/>
          </a:xfrm>
        </p:grpSpPr>
        <p:sp>
          <p:nvSpPr>
            <p:cNvPr id="328851" name="Rectangle 147"/>
            <p:cNvSpPr>
              <a:spLocks noChangeArrowheads="1"/>
            </p:cNvSpPr>
            <p:nvPr/>
          </p:nvSpPr>
          <p:spPr bwMode="auto">
            <a:xfrm>
              <a:off x="4320" y="2256"/>
              <a:ext cx="1104" cy="1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tr-TR" sz="1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grpSp>
          <p:nvGrpSpPr>
            <p:cNvPr id="328852" name="Group 148"/>
            <p:cNvGrpSpPr>
              <a:grpSpLocks/>
            </p:cNvGrpSpPr>
            <p:nvPr/>
          </p:nvGrpSpPr>
          <p:grpSpPr bwMode="auto">
            <a:xfrm>
              <a:off x="4704" y="2265"/>
              <a:ext cx="680" cy="384"/>
              <a:chOff x="4714" y="2400"/>
              <a:chExt cx="680" cy="384"/>
            </a:xfrm>
          </p:grpSpPr>
          <p:sp>
            <p:nvSpPr>
              <p:cNvPr id="328853" name="Oval 149"/>
              <p:cNvSpPr>
                <a:spLocks noChangeArrowheads="1"/>
              </p:cNvSpPr>
              <p:nvPr/>
            </p:nvSpPr>
            <p:spPr bwMode="auto">
              <a:xfrm>
                <a:off x="4714" y="2592"/>
                <a:ext cx="192" cy="192"/>
              </a:xfrm>
              <a:prstGeom prst="ellipse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000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mic Sans MS" pitchFamily="66" charset="0"/>
                  </a:rPr>
                  <a:t>S</a:t>
                </a:r>
                <a:endPara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endParaRPr>
              </a:p>
            </p:txBody>
          </p:sp>
          <p:sp>
            <p:nvSpPr>
              <p:cNvPr id="328854" name="Text Box 150"/>
              <p:cNvSpPr txBox="1">
                <a:spLocks noChangeArrowheads="1"/>
              </p:cNvSpPr>
              <p:nvPr/>
            </p:nvSpPr>
            <p:spPr bwMode="auto">
              <a:xfrm>
                <a:off x="4800" y="2400"/>
                <a:ext cx="59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15 (24)</a:t>
                </a:r>
                <a:endPara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</p:grpSp>
        <p:sp>
          <p:nvSpPr>
            <p:cNvPr id="328855" name="Oval 151"/>
            <p:cNvSpPr>
              <a:spLocks noChangeArrowheads="1"/>
            </p:cNvSpPr>
            <p:nvPr/>
          </p:nvSpPr>
          <p:spPr bwMode="auto">
            <a:xfrm>
              <a:off x="4560" y="3112"/>
              <a:ext cx="192" cy="19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A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328856" name="AutoShape 152"/>
            <p:cNvCxnSpPr>
              <a:cxnSpLocks noChangeShapeType="1"/>
              <a:stCxn id="328853" idx="4"/>
              <a:endCxn id="328855" idx="0"/>
            </p:cNvCxnSpPr>
            <p:nvPr/>
          </p:nvCxnSpPr>
          <p:spPr bwMode="auto">
            <a:xfrm flipH="1">
              <a:off x="4656" y="2649"/>
              <a:ext cx="144" cy="4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28857" name="Group 153"/>
            <p:cNvGrpSpPr>
              <a:grpSpLocks/>
            </p:cNvGrpSpPr>
            <p:nvPr/>
          </p:nvGrpSpPr>
          <p:grpSpPr bwMode="auto">
            <a:xfrm>
              <a:off x="4320" y="3304"/>
              <a:ext cx="420" cy="709"/>
              <a:chOff x="4320" y="3304"/>
              <a:chExt cx="420" cy="709"/>
            </a:xfrm>
          </p:grpSpPr>
          <p:grpSp>
            <p:nvGrpSpPr>
              <p:cNvPr id="328858" name="Group 154"/>
              <p:cNvGrpSpPr>
                <a:grpSpLocks/>
              </p:cNvGrpSpPr>
              <p:nvPr/>
            </p:nvGrpSpPr>
            <p:grpSpPr bwMode="auto">
              <a:xfrm>
                <a:off x="4320" y="3304"/>
                <a:ext cx="288" cy="680"/>
                <a:chOff x="2976" y="3304"/>
                <a:chExt cx="288" cy="680"/>
              </a:xfrm>
            </p:grpSpPr>
            <p:sp>
              <p:nvSpPr>
                <p:cNvPr id="328859" name="Oval 155"/>
                <p:cNvSpPr>
                  <a:spLocks noChangeArrowheads="1"/>
                </p:cNvSpPr>
                <p:nvPr/>
              </p:nvSpPr>
              <p:spPr bwMode="auto">
                <a:xfrm>
                  <a:off x="2976" y="3792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sz="22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mic Sans MS" pitchFamily="66" charset="0"/>
                    </a:rPr>
                    <a:t>C</a:t>
                  </a:r>
                  <a:endParaRPr lang="en-US" sz="220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endParaRPr>
                </a:p>
              </p:txBody>
            </p:sp>
            <p:cxnSp>
              <p:nvCxnSpPr>
                <p:cNvPr id="328860" name="AutoShape 156"/>
                <p:cNvCxnSpPr>
                  <a:cxnSpLocks noChangeShapeType="1"/>
                  <a:endCxn id="328859" idx="0"/>
                </p:cNvCxnSpPr>
                <p:nvPr/>
              </p:nvCxnSpPr>
              <p:spPr bwMode="auto">
                <a:xfrm flipH="1">
                  <a:off x="3072" y="3304"/>
                  <a:ext cx="192" cy="48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328861" name="Text Box 157"/>
              <p:cNvSpPr txBox="1">
                <a:spLocks noChangeArrowheads="1"/>
              </p:cNvSpPr>
              <p:nvPr/>
            </p:nvSpPr>
            <p:spPr bwMode="auto">
              <a:xfrm>
                <a:off x="4464" y="3686"/>
                <a:ext cx="27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b="1">
                    <a:solidFill>
                      <a:srgbClr val="CC0000"/>
                    </a:solidFill>
                    <a:sym typeface="Symbol" pitchFamily="18" charset="2"/>
                  </a:rPr>
                  <a:t></a:t>
                </a:r>
              </a:p>
            </p:txBody>
          </p:sp>
        </p:grpSp>
        <p:sp>
          <p:nvSpPr>
            <p:cNvPr id="328862" name="Text Box 158"/>
            <p:cNvSpPr txBox="1">
              <a:spLocks noChangeArrowheads="1"/>
            </p:cNvSpPr>
            <p:nvPr/>
          </p:nvSpPr>
          <p:spPr bwMode="auto">
            <a:xfrm>
              <a:off x="4339" y="3216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15</a:t>
              </a:r>
            </a:p>
          </p:txBody>
        </p:sp>
      </p:grpSp>
      <p:sp>
        <p:nvSpPr>
          <p:cNvPr id="328863" name="Text Box 159"/>
          <p:cNvSpPr txBox="1">
            <a:spLocks noChangeArrowheads="1"/>
          </p:cNvSpPr>
          <p:nvPr/>
        </p:nvSpPr>
        <p:spPr bwMode="auto">
          <a:xfrm>
            <a:off x="7573963" y="35956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15</a:t>
            </a:r>
            <a:endParaRPr lang="en-US" sz="180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</a:endParaRPr>
          </a:p>
        </p:txBody>
      </p:sp>
      <p:sp>
        <p:nvSpPr>
          <p:cNvPr id="328864" name="Text Box 160"/>
          <p:cNvSpPr txBox="1">
            <a:spLocks noChangeArrowheads="1"/>
          </p:cNvSpPr>
          <p:nvPr/>
        </p:nvSpPr>
        <p:spPr bwMode="auto">
          <a:xfrm>
            <a:off x="7240588" y="3581400"/>
            <a:ext cx="531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20 </a:t>
            </a:r>
          </a:p>
        </p:txBody>
      </p:sp>
      <p:sp>
        <p:nvSpPr>
          <p:cNvPr id="328865" name="Text Box 161"/>
          <p:cNvSpPr txBox="1">
            <a:spLocks noChangeArrowheads="1"/>
          </p:cNvSpPr>
          <p:nvPr/>
        </p:nvSpPr>
        <p:spPr bwMode="auto">
          <a:xfrm>
            <a:off x="7543800" y="4800600"/>
            <a:ext cx="676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CC0000"/>
                </a:solidFill>
                <a:sym typeface="Symbol" pitchFamily="18" charset="2"/>
              </a:rPr>
              <a:t>()</a:t>
            </a:r>
          </a:p>
        </p:txBody>
      </p:sp>
      <p:grpSp>
        <p:nvGrpSpPr>
          <p:cNvPr id="328866" name="Group 162"/>
          <p:cNvGrpSpPr>
            <a:grpSpLocks/>
          </p:cNvGrpSpPr>
          <p:nvPr/>
        </p:nvGrpSpPr>
        <p:grpSpPr bwMode="auto">
          <a:xfrm>
            <a:off x="7391400" y="5245100"/>
            <a:ext cx="1143000" cy="1182688"/>
            <a:chOff x="4656" y="3304"/>
            <a:chExt cx="720" cy="745"/>
          </a:xfrm>
        </p:grpSpPr>
        <p:sp>
          <p:nvSpPr>
            <p:cNvPr id="328867" name="Oval 163"/>
            <p:cNvSpPr>
              <a:spLocks noChangeArrowheads="1"/>
            </p:cNvSpPr>
            <p:nvPr/>
          </p:nvSpPr>
          <p:spPr bwMode="auto">
            <a:xfrm>
              <a:off x="4902" y="3792"/>
              <a:ext cx="192" cy="192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</a:rPr>
                <a:t>G1</a:t>
              </a:r>
              <a:endParaRPr lang="en-US" sz="220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cxnSp>
          <p:nvCxnSpPr>
            <p:cNvPr id="328868" name="AutoShape 164"/>
            <p:cNvCxnSpPr>
              <a:cxnSpLocks noChangeShapeType="1"/>
              <a:endCxn id="328867" idx="0"/>
            </p:cNvCxnSpPr>
            <p:nvPr/>
          </p:nvCxnSpPr>
          <p:spPr bwMode="auto">
            <a:xfrm>
              <a:off x="4656" y="3304"/>
              <a:ext cx="342" cy="4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8869" name="Text Box 165"/>
            <p:cNvSpPr txBox="1">
              <a:spLocks noChangeArrowheads="1"/>
            </p:cNvSpPr>
            <p:nvPr/>
          </p:nvSpPr>
          <p:spPr bwMode="auto">
            <a:xfrm>
              <a:off x="5084" y="3818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rPr>
                <a:t>20</a:t>
              </a:r>
              <a:endParaRPr lang="en-US" sz="2800" b="1">
                <a:solidFill>
                  <a:srgbClr val="CC0000"/>
                </a:solidFill>
                <a:sym typeface="Symbol" pitchFamily="18" charset="2"/>
              </a:endParaRPr>
            </a:p>
          </p:txBody>
        </p:sp>
      </p:grpSp>
      <p:grpSp>
        <p:nvGrpSpPr>
          <p:cNvPr id="328870" name="Group 166"/>
          <p:cNvGrpSpPr>
            <a:grpSpLocks/>
          </p:cNvGrpSpPr>
          <p:nvPr/>
        </p:nvGrpSpPr>
        <p:grpSpPr bwMode="auto">
          <a:xfrm>
            <a:off x="6858000" y="5245100"/>
            <a:ext cx="666750" cy="1125538"/>
            <a:chOff x="4320" y="3304"/>
            <a:chExt cx="420" cy="709"/>
          </a:xfrm>
        </p:grpSpPr>
        <p:grpSp>
          <p:nvGrpSpPr>
            <p:cNvPr id="328871" name="Group 167"/>
            <p:cNvGrpSpPr>
              <a:grpSpLocks/>
            </p:cNvGrpSpPr>
            <p:nvPr/>
          </p:nvGrpSpPr>
          <p:grpSpPr bwMode="auto">
            <a:xfrm>
              <a:off x="4320" y="3304"/>
              <a:ext cx="288" cy="680"/>
              <a:chOff x="2976" y="3304"/>
              <a:chExt cx="288" cy="680"/>
            </a:xfrm>
          </p:grpSpPr>
          <p:sp>
            <p:nvSpPr>
              <p:cNvPr id="328872" name="Oval 168"/>
              <p:cNvSpPr>
                <a:spLocks noChangeArrowheads="1"/>
              </p:cNvSpPr>
              <p:nvPr/>
            </p:nvSpPr>
            <p:spPr bwMode="auto">
              <a:xfrm>
                <a:off x="2976" y="3792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sz="220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itchFamily="66" charset="0"/>
                  </a:rPr>
                  <a:t>C</a:t>
                </a:r>
                <a:endParaRPr lang="en-US" sz="220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itchFamily="66" charset="0"/>
                </a:endParaRPr>
              </a:p>
            </p:txBody>
          </p:sp>
          <p:cxnSp>
            <p:nvCxnSpPr>
              <p:cNvPr id="328873" name="AutoShape 169"/>
              <p:cNvCxnSpPr>
                <a:cxnSpLocks noChangeShapeType="1"/>
                <a:endCxn id="328872" idx="0"/>
              </p:cNvCxnSpPr>
              <p:nvPr/>
            </p:nvCxnSpPr>
            <p:spPr bwMode="auto">
              <a:xfrm flipH="1">
                <a:off x="3072" y="3304"/>
                <a:ext cx="192" cy="488"/>
              </a:xfrm>
              <a:prstGeom prst="straightConnector1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28874" name="Text Box 170"/>
            <p:cNvSpPr txBox="1">
              <a:spLocks noChangeArrowheads="1"/>
            </p:cNvSpPr>
            <p:nvPr/>
          </p:nvSpPr>
          <p:spPr bwMode="auto">
            <a:xfrm>
              <a:off x="4464" y="3686"/>
              <a:ext cx="2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chemeClr val="bg1"/>
                  </a:solidFill>
                  <a:sym typeface="Symbol" pitchFamily="18" charset="2"/>
                </a:rPr>
                <a:t></a:t>
              </a:r>
              <a:endParaRPr lang="en-US" sz="2800" b="1">
                <a:solidFill>
                  <a:srgbClr val="CC0000"/>
                </a:solidFill>
                <a:sym typeface="Symbol" pitchFamily="18" charset="2"/>
              </a:endParaRPr>
            </a:p>
          </p:txBody>
        </p:sp>
      </p:grpSp>
      <p:sp>
        <p:nvSpPr>
          <p:cNvPr id="328875" name="Text Box 171"/>
          <p:cNvSpPr txBox="1">
            <a:spLocks noChangeArrowheads="1"/>
          </p:cNvSpPr>
          <p:nvPr/>
        </p:nvSpPr>
        <p:spPr bwMode="auto">
          <a:xfrm>
            <a:off x="6859588" y="4876800"/>
            <a:ext cx="5318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20 </a:t>
            </a:r>
          </a:p>
        </p:txBody>
      </p:sp>
      <p:sp>
        <p:nvSpPr>
          <p:cNvPr id="328876" name="Text Box 172"/>
          <p:cNvSpPr txBox="1">
            <a:spLocks noChangeArrowheads="1"/>
          </p:cNvSpPr>
          <p:nvPr/>
        </p:nvSpPr>
        <p:spPr bwMode="auto">
          <a:xfrm>
            <a:off x="6888163" y="5119688"/>
            <a:ext cx="427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15389316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8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0" dur="500"/>
                                        <p:tgtEl>
                                          <p:spTgt spid="32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2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272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8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8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2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28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8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8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8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8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8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28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28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5" dur="500"/>
                                        <p:tgtEl>
                                          <p:spTgt spid="32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288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88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2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8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8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2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5" dur="500"/>
                                        <p:tgtEl>
                                          <p:spTgt spid="32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2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3" presetClass="entr" presetSubtype="27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288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288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32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8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8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32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4" dur="500"/>
                                        <p:tgtEl>
                                          <p:spTgt spid="32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2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3" presetClass="entr" presetSubtype="27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28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28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2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28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28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3" presetClass="entr" presetSubtype="272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28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28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28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28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3" presetClass="entr" presetSubtype="272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28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28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30" grpId="0" animBg="1"/>
      <p:bldP spid="328742" grpId="0" autoUpdateAnimBg="0"/>
      <p:bldP spid="328743" grpId="0" autoUpdateAnimBg="0"/>
      <p:bldP spid="328748" grpId="0" autoUpdateAnimBg="0"/>
      <p:bldP spid="328753" grpId="0" autoUpdateAnimBg="0"/>
      <p:bldP spid="328754" grpId="0" autoUpdateAnimBg="0"/>
      <p:bldP spid="328799" grpId="0" animBg="1"/>
      <p:bldP spid="328814" grpId="0" autoUpdateAnimBg="0"/>
      <p:bldP spid="328819" grpId="0" autoUpdateAnimBg="0"/>
      <p:bldP spid="328824" grpId="0" animBg="1"/>
      <p:bldP spid="328837" grpId="0" autoUpdateAnimBg="0"/>
      <p:bldP spid="328849" grpId="0" animBg="1"/>
      <p:bldP spid="328863" grpId="0" autoUpdateAnimBg="0"/>
      <p:bldP spid="328864" grpId="0" autoUpdateAnimBg="0"/>
      <p:bldP spid="328865" grpId="0" autoUpdateAnimBg="0"/>
      <p:bldP spid="328875" grpId="0" autoUpdateAnimBg="0"/>
      <p:bldP spid="328876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98A0C-8BF8-4663-9EEF-C6535B29A0FE}" type="slidenum">
              <a:rPr lang="en-US"/>
              <a:pPr/>
              <a:t>49</a:t>
            </a:fld>
            <a:endParaRPr lang="en-US"/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SMA* Özellikleri</a:t>
            </a:r>
            <a:endParaRPr lang="en-US" dirty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295400"/>
            <a:ext cx="8087816" cy="5301952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 smtClean="0"/>
              <a:t>Completeness:</a:t>
            </a:r>
            <a:r>
              <a:rPr lang="tr-TR" dirty="0"/>
              <a:t> </a:t>
            </a:r>
            <a:r>
              <a:rPr lang="tr-TR" dirty="0" smtClean="0"/>
              <a:t>Evet</a:t>
            </a:r>
          </a:p>
          <a:p>
            <a:pPr lvl="1"/>
            <a:r>
              <a:rPr lang="tr-TR" dirty="0"/>
              <a:t>En kısa yolu depolamaya izin verecek yeterli hafıza </a:t>
            </a:r>
            <a:r>
              <a:rPr lang="tr-TR" dirty="0" smtClean="0"/>
              <a:t>varsa</a:t>
            </a:r>
          </a:p>
          <a:p>
            <a:r>
              <a:rPr lang="en-US" u="sng" dirty="0"/>
              <a:t>Optimality:</a:t>
            </a:r>
            <a:r>
              <a:rPr lang="tr-TR" dirty="0"/>
              <a:t> </a:t>
            </a:r>
            <a:r>
              <a:rPr lang="tr-TR" dirty="0" smtClean="0"/>
              <a:t>Evet</a:t>
            </a:r>
          </a:p>
          <a:p>
            <a:pPr lvl="1"/>
            <a:r>
              <a:rPr lang="tr-TR" dirty="0"/>
              <a:t>En iyi yolu depolamaya yetecek hafıza varsa</a:t>
            </a:r>
          </a:p>
          <a:p>
            <a:pPr lvl="1"/>
            <a:r>
              <a:rPr lang="tr-TR" u="sng" dirty="0"/>
              <a:t>Değilse</a:t>
            </a:r>
            <a:r>
              <a:rPr lang="tr-TR" dirty="0"/>
              <a:t>: hafızaya uyan en iyi yolu geri </a:t>
            </a:r>
            <a:r>
              <a:rPr lang="tr-TR" dirty="0" smtClean="0"/>
              <a:t>gönderir</a:t>
            </a:r>
          </a:p>
          <a:p>
            <a:r>
              <a:rPr lang="en-US" u="sng" dirty="0" smtClean="0"/>
              <a:t>Time </a:t>
            </a:r>
            <a:r>
              <a:rPr lang="en-US" u="sng" dirty="0"/>
              <a:t>complexity</a:t>
            </a:r>
            <a:r>
              <a:rPr lang="en-US" u="sng" dirty="0" smtClean="0"/>
              <a:t>:</a:t>
            </a:r>
            <a:r>
              <a:rPr lang="tr-TR" dirty="0" smtClean="0"/>
              <a:t> </a:t>
            </a:r>
            <a:r>
              <a:rPr lang="en-US" dirty="0"/>
              <a:t>Tüm ağacı depolayacak yeterli hafıza varsa A* daki gibidir</a:t>
            </a:r>
            <a:endParaRPr lang="tr-TR" dirty="0" smtClean="0"/>
          </a:p>
          <a:p>
            <a:r>
              <a:rPr lang="en-US" u="sng" dirty="0" smtClean="0"/>
              <a:t>Space </a:t>
            </a:r>
            <a:r>
              <a:rPr lang="en-US" u="sng" dirty="0"/>
              <a:t>complexity</a:t>
            </a:r>
            <a:r>
              <a:rPr lang="en-US" u="sng" dirty="0" smtClean="0"/>
              <a:t>:</a:t>
            </a:r>
            <a:r>
              <a:rPr lang="tr-TR" dirty="0" smtClean="0"/>
              <a:t> </a:t>
            </a:r>
            <a:r>
              <a:rPr lang="en-US" dirty="0"/>
              <a:t>Varolan tüm hafızayı </a:t>
            </a:r>
            <a:r>
              <a:rPr lang="en-US" dirty="0" smtClean="0"/>
              <a:t>kullanır</a:t>
            </a:r>
            <a:endParaRPr lang="tr-TR" dirty="0" smtClean="0"/>
          </a:p>
          <a:p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dirty="0" smtClean="0"/>
              <a:t>b</a:t>
            </a:r>
            <a:r>
              <a:rPr lang="tr-TR" dirty="0" smtClean="0"/>
              <a:t>:</a:t>
            </a:r>
            <a:r>
              <a:rPr lang="en-US" dirty="0" smtClean="0"/>
              <a:t> </a:t>
            </a:r>
            <a:r>
              <a:rPr lang="tr-TR" dirty="0"/>
              <a:t>dallanma faktörü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tr-TR" dirty="0"/>
              <a:t>d: en düşük maliyetli çözümün derinliği</a:t>
            </a:r>
          </a:p>
        </p:txBody>
      </p:sp>
    </p:spTree>
    <p:extLst>
      <p:ext uri="{BB962C8B-B14F-4D97-AF65-F5344CB8AC3E}">
        <p14:creationId xmlns:p14="http://schemas.microsoft.com/office/powerpoint/2010/main" val="412387688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 iyi öncelikli (Best-</a:t>
            </a:r>
            <a:r>
              <a:rPr lang="tr-TR" dirty="0" err="1"/>
              <a:t>first</a:t>
            </a:r>
            <a:r>
              <a:rPr lang="tr-TR" dirty="0" smtClean="0"/>
              <a:t>) arama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784915"/>
          </a:xfrm>
        </p:spPr>
        <p:txBody>
          <a:bodyPr>
            <a:normAutofit fontScale="92500" lnSpcReduction="20000"/>
          </a:bodyPr>
          <a:lstStyle/>
          <a:p>
            <a:r>
              <a:rPr lang="tr-TR" dirty="0"/>
              <a:t>Genel yaklaşım: Her durum </a:t>
            </a:r>
            <a:r>
              <a:rPr lang="tr-TR" dirty="0" smtClean="0"/>
              <a:t>için, o durumun </a:t>
            </a:r>
            <a:r>
              <a:rPr lang="tr-TR" dirty="0" err="1" smtClean="0"/>
              <a:t>istenebilirliğini</a:t>
            </a:r>
            <a:r>
              <a:rPr lang="tr-TR" dirty="0" smtClean="0"/>
              <a:t> </a:t>
            </a:r>
            <a:r>
              <a:rPr lang="tr-TR" dirty="0"/>
              <a:t>(</a:t>
            </a:r>
            <a:r>
              <a:rPr lang="tr-TR" b="1" dirty="0" err="1"/>
              <a:t>desirability</a:t>
            </a:r>
            <a:r>
              <a:rPr lang="tr-TR" dirty="0"/>
              <a:t>) </a:t>
            </a:r>
            <a:r>
              <a:rPr lang="tr-TR" dirty="0" smtClean="0"/>
              <a:t>tarif edecek bir </a:t>
            </a:r>
            <a:r>
              <a:rPr lang="tr-TR" u="sng" dirty="0" smtClean="0"/>
              <a:t>tahmin</a:t>
            </a:r>
            <a:r>
              <a:rPr lang="tr-TR" dirty="0" smtClean="0"/>
              <a:t> fonksiyonu </a:t>
            </a:r>
            <a:r>
              <a:rPr lang="tr-TR" dirty="0"/>
              <a:t>f(n) </a:t>
            </a:r>
            <a:r>
              <a:rPr lang="tr-TR" dirty="0" smtClean="0"/>
              <a:t>kullanılır</a:t>
            </a:r>
            <a:endParaRPr lang="tr-TR" dirty="0"/>
          </a:p>
          <a:p>
            <a:r>
              <a:rPr lang="tr-TR" dirty="0" smtClean="0"/>
              <a:t>En </a:t>
            </a:r>
            <a:r>
              <a:rPr lang="tr-TR" dirty="0"/>
              <a:t>çok istenen ilerletilmemiş durum </a:t>
            </a:r>
            <a:r>
              <a:rPr lang="tr-TR" dirty="0" smtClean="0"/>
              <a:t>ilerletilir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u="sng" dirty="0" smtClean="0"/>
              <a:t>Uygulama</a:t>
            </a:r>
            <a:r>
              <a:rPr lang="tr-TR" u="sng" dirty="0"/>
              <a:t>:</a:t>
            </a:r>
          </a:p>
          <a:p>
            <a:r>
              <a:rPr lang="tr-TR" dirty="0" smtClean="0"/>
              <a:t>Durumları </a:t>
            </a:r>
            <a:r>
              <a:rPr lang="tr-TR" dirty="0"/>
              <a:t>(düğümleri) </a:t>
            </a:r>
            <a:r>
              <a:rPr lang="tr-TR" dirty="0" err="1"/>
              <a:t>istenebilirlikleri</a:t>
            </a:r>
            <a:r>
              <a:rPr lang="tr-TR" dirty="0"/>
              <a:t> azalacak şekilde </a:t>
            </a:r>
            <a:r>
              <a:rPr lang="tr-TR" dirty="0" smtClean="0"/>
              <a:t>sırala: </a:t>
            </a:r>
            <a:r>
              <a:rPr lang="tr-TR" dirty="0" err="1" smtClean="0"/>
              <a:t>Priority</a:t>
            </a:r>
            <a:r>
              <a:rPr lang="tr-TR" dirty="0" smtClean="0"/>
              <a:t> Queue</a:t>
            </a:r>
            <a:endParaRPr lang="tr-TR" dirty="0"/>
          </a:p>
          <a:p>
            <a:pPr marL="0" indent="0">
              <a:buNone/>
            </a:pPr>
            <a:r>
              <a:rPr lang="tr-TR" u="sng" dirty="0" smtClean="0"/>
              <a:t>Özel </a:t>
            </a:r>
            <a:r>
              <a:rPr lang="tr-TR" u="sng" dirty="0"/>
              <a:t>durumlar:</a:t>
            </a:r>
          </a:p>
          <a:p>
            <a:r>
              <a:rPr lang="tr-TR" dirty="0" smtClean="0"/>
              <a:t>Aç </a:t>
            </a:r>
            <a:r>
              <a:rPr lang="tr-TR" dirty="0"/>
              <a:t>gözlü </a:t>
            </a:r>
            <a:r>
              <a:rPr lang="tr-TR" dirty="0" smtClean="0"/>
              <a:t>arama (</a:t>
            </a:r>
            <a:r>
              <a:rPr lang="tr-TR" dirty="0" err="1" smtClean="0"/>
              <a:t>greedy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r>
              <a:rPr lang="tr-TR" dirty="0"/>
              <a:t>)</a:t>
            </a:r>
          </a:p>
          <a:p>
            <a:r>
              <a:rPr lang="tr-TR" dirty="0" smtClean="0"/>
              <a:t>A*arama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5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5553170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E00E1-6171-4EB6-BA99-58A6DF9E7095}" type="slidenum">
              <a:rPr lang="en-US"/>
              <a:pPr/>
              <a:t>50</a:t>
            </a:fld>
            <a:endParaRPr 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SONUÇ: Bilgisiz ve Bilgili Arama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3000" dirty="0">
                <a:solidFill>
                  <a:srgbClr val="0000FF"/>
                </a:solidFill>
              </a:rPr>
              <a:t>Bilgisiz</a:t>
            </a:r>
            <a:r>
              <a:rPr lang="tr-TR" sz="3000" dirty="0"/>
              <a:t> arama algoritmaları, düğümlerin amaca uzaklığı hakkında bir bilgiye sahip değildirler. Eğer belirli sayıda düğüm varsa, uygun çözüm </a:t>
            </a:r>
            <a:r>
              <a:rPr lang="tr-TR" sz="3000" dirty="0" smtClean="0"/>
              <a:t>bulunabilir</a:t>
            </a:r>
          </a:p>
          <a:p>
            <a:endParaRPr lang="tr-TR" sz="3000" dirty="0"/>
          </a:p>
          <a:p>
            <a:r>
              <a:rPr lang="tr-TR" sz="3000" dirty="0">
                <a:solidFill>
                  <a:srgbClr val="0000FF"/>
                </a:solidFill>
              </a:rPr>
              <a:t>Bilgili</a:t>
            </a:r>
            <a:r>
              <a:rPr lang="tr-TR" sz="3000" dirty="0"/>
              <a:t> arama yaklaşımlarında, amaca olan tahmini uzaklık kullanılır. Amaca yakın olan düğümler ilk önce açılır. Çözümün bulunması garanti değildir. Bu yöntemlerin başarılı olmasında doğru değerlendirme fonksiyonunun seçilmesi önemli rol </a:t>
            </a:r>
            <a:r>
              <a:rPr lang="tr-TR" sz="3000" dirty="0" smtClean="0"/>
              <a:t>oynar</a:t>
            </a:r>
            <a:endParaRPr lang="tr-TR" sz="30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629004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 lang="tr-TR"/>
            </a:pPr>
            <a:r>
              <a:rPr lang="tr-TR"/>
              <a:t>Sorular?</a:t>
            </a: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51</a:t>
            </a:fld>
            <a:endParaRPr kumimoji="0" lang="tr-TR"/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Aç Gözlü (</a:t>
            </a:r>
            <a:r>
              <a:rPr lang="tr-TR" dirty="0" err="1" smtClean="0"/>
              <a:t>Greedy</a:t>
            </a:r>
            <a:r>
              <a:rPr lang="tr-TR" dirty="0" smtClean="0"/>
              <a:t>) Arama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Hedef durumuna </a:t>
            </a:r>
            <a:r>
              <a:rPr lang="tr-TR" dirty="0"/>
              <a:t>en yakın olduğu </a:t>
            </a:r>
            <a:r>
              <a:rPr lang="tr-TR" dirty="0" smtClean="0"/>
              <a:t>tahmin edilen/düşünülen </a:t>
            </a:r>
            <a:r>
              <a:rPr lang="tr-TR" dirty="0"/>
              <a:t>durumu </a:t>
            </a:r>
            <a:r>
              <a:rPr lang="tr-TR" dirty="0" smtClean="0"/>
              <a:t>ilerletir</a:t>
            </a:r>
          </a:p>
          <a:p>
            <a:r>
              <a:rPr lang="tr-TR" dirty="0" smtClean="0"/>
              <a:t>Tahmin fonksiyonu</a:t>
            </a:r>
          </a:p>
          <a:p>
            <a:pPr lvl="1"/>
            <a:r>
              <a:rPr lang="tr-TR" dirty="0" smtClean="0"/>
              <a:t>f(n) = h(n) = </a:t>
            </a:r>
            <a:r>
              <a:rPr lang="tr-TR" b="1" i="1" dirty="0" smtClean="0"/>
              <a:t>n</a:t>
            </a:r>
            <a:r>
              <a:rPr lang="tr-TR" dirty="0" smtClean="0"/>
              <a:t> durumundan hedef duruma </a:t>
            </a:r>
            <a:r>
              <a:rPr lang="tr-TR" dirty="0"/>
              <a:t>kadar </a:t>
            </a:r>
            <a:r>
              <a:rPr lang="tr-TR" dirty="0" smtClean="0"/>
              <a:t>olan, sezgisele göre </a:t>
            </a:r>
            <a:r>
              <a:rPr lang="tr-TR" dirty="0"/>
              <a:t>hesaplanmış masraf</a:t>
            </a:r>
            <a:endParaRPr lang="tr-TR" dirty="0" smtClean="0"/>
          </a:p>
          <a:p>
            <a:r>
              <a:rPr lang="tr-TR" dirty="0"/>
              <a:t>Örnek</a:t>
            </a:r>
            <a:r>
              <a:rPr lang="tr-TR" dirty="0" smtClean="0"/>
              <a:t>: </a:t>
            </a:r>
            <a:r>
              <a:rPr lang="tr-TR" i="1" dirty="0" err="1" smtClean="0"/>
              <a:t>h</a:t>
            </a:r>
            <a:r>
              <a:rPr lang="tr-TR" i="1" baseline="-25000" dirty="0" err="1" smtClean="0"/>
              <a:t>SLD</a:t>
            </a:r>
            <a:r>
              <a:rPr lang="tr-TR" i="1" dirty="0" smtClean="0"/>
              <a:t>(n</a:t>
            </a:r>
            <a:r>
              <a:rPr lang="tr-TR" i="1" dirty="0"/>
              <a:t>)</a:t>
            </a:r>
            <a:r>
              <a:rPr lang="tr-TR" dirty="0"/>
              <a:t>= n şehrinden </a:t>
            </a:r>
            <a:r>
              <a:rPr lang="tr-TR" dirty="0" smtClean="0"/>
              <a:t>İzmir’e </a:t>
            </a:r>
            <a:r>
              <a:rPr lang="tr-TR" dirty="0"/>
              <a:t>kadar olan kuş uçuşu mesafe</a:t>
            </a:r>
          </a:p>
          <a:p>
            <a:pPr lvl="1"/>
            <a:r>
              <a:rPr lang="tr-TR" i="1" dirty="0" smtClean="0"/>
              <a:t>SLD: </a:t>
            </a:r>
            <a:r>
              <a:rPr lang="tr-TR" i="1" dirty="0" err="1" smtClean="0"/>
              <a:t>Straight</a:t>
            </a:r>
            <a:r>
              <a:rPr lang="tr-TR" i="1" dirty="0" smtClean="0"/>
              <a:t> </a:t>
            </a:r>
            <a:r>
              <a:rPr lang="tr-TR" i="1" dirty="0" err="1" smtClean="0"/>
              <a:t>Line</a:t>
            </a:r>
            <a:r>
              <a:rPr lang="tr-TR" i="1" dirty="0" smtClean="0"/>
              <a:t> </a:t>
            </a:r>
            <a:r>
              <a:rPr lang="tr-TR" i="1" dirty="0" err="1" smtClean="0"/>
              <a:t>Distance</a:t>
            </a:r>
            <a:endParaRPr lang="tr-TR" i="1" dirty="0" smtClean="0"/>
          </a:p>
          <a:p>
            <a:pPr lvl="1"/>
            <a:r>
              <a:rPr lang="en-US" i="1" dirty="0"/>
              <a:t>h(n)</a:t>
            </a:r>
            <a:r>
              <a:rPr lang="en-US" dirty="0"/>
              <a:t> = </a:t>
            </a:r>
            <a:r>
              <a:rPr lang="en-US" dirty="0" smtClean="0"/>
              <a:t>0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en-US" dirty="0"/>
              <a:t>n </a:t>
            </a:r>
            <a:r>
              <a:rPr lang="en-US" dirty="0" err="1"/>
              <a:t>hedef</a:t>
            </a:r>
            <a:r>
              <a:rPr lang="en-US" dirty="0"/>
              <a:t> </a:t>
            </a:r>
            <a:r>
              <a:rPr lang="en-US" dirty="0" err="1"/>
              <a:t>ise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6</a:t>
            </a:fld>
            <a:endParaRPr kumimoji="0" lang="tr-TR"/>
          </a:p>
        </p:txBody>
      </p:sp>
    </p:spTree>
    <p:extLst>
      <p:ext uri="{BB962C8B-B14F-4D97-AF65-F5344CB8AC3E}">
        <p14:creationId xmlns:p14="http://schemas.microsoft.com/office/powerpoint/2010/main" val="2326072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 </a:t>
            </a:r>
            <a:r>
              <a:rPr lang="tr-TR" dirty="0" err="1" smtClean="0"/>
              <a:t>Arad’dan</a:t>
            </a:r>
            <a:r>
              <a:rPr lang="tr-TR" dirty="0" smtClean="0"/>
              <a:t> Bükreş’e ulaşmak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7</a:t>
            </a:fld>
            <a:endParaRPr kumimoji="0"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556792"/>
            <a:ext cx="8924925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9679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Greedy</a:t>
            </a:r>
            <a:r>
              <a:rPr lang="tr-TR" dirty="0" smtClean="0"/>
              <a:t> Çözümü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8</a:t>
            </a:fld>
            <a:endParaRPr kumimoji="0"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33637"/>
            <a:ext cx="8201025" cy="298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091357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Greedy</a:t>
            </a:r>
            <a:r>
              <a:rPr lang="tr-TR" dirty="0"/>
              <a:t> Çözümü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tr-TR" smtClean="0"/>
              <a:pPr/>
              <a:t>9</a:t>
            </a:fld>
            <a:endParaRPr kumimoji="0"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433637"/>
            <a:ext cx="8201025" cy="298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52887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heme/theme1.xml><?xml version="1.0" encoding="utf-8"?>
<a:theme xmlns:a="http://schemas.openxmlformats.org/drawingml/2006/main" name="Eğiti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1997</Words>
  <Application>Microsoft Office PowerPoint</Application>
  <PresentationFormat>Ekran Gösterisi (4:3)</PresentationFormat>
  <Paragraphs>1025</Paragraphs>
  <Slides>51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51</vt:i4>
      </vt:variant>
    </vt:vector>
  </HeadingPairs>
  <TitlesOfParts>
    <vt:vector size="52" baseType="lpstr">
      <vt:lpstr>Eğitim</vt:lpstr>
      <vt:lpstr>BİL451 – YAPAY ZEKA BİLGİLİ ARAMA YÖNTEMLERİ</vt:lpstr>
      <vt:lpstr>Hatırlatma</vt:lpstr>
      <vt:lpstr>Bilgili Arama</vt:lpstr>
      <vt:lpstr>Bilgili Arama Stratejileri</vt:lpstr>
      <vt:lpstr>En iyi öncelikli (Best-first) arama</vt:lpstr>
      <vt:lpstr>Aç Gözlü (Greedy) Arama</vt:lpstr>
      <vt:lpstr>Örnek: Arad’dan Bükreş’e ulaşmak</vt:lpstr>
      <vt:lpstr>Greedy Çözümü</vt:lpstr>
      <vt:lpstr>Greedy Çözümü</vt:lpstr>
      <vt:lpstr>Greedy Çözümü</vt:lpstr>
      <vt:lpstr>Greedy Çözümü</vt:lpstr>
      <vt:lpstr>Aç Gözlü: Özellikleri</vt:lpstr>
      <vt:lpstr>A* Arama</vt:lpstr>
      <vt:lpstr>Örnek: Arad’dan Bükreş’e ulaşmak</vt:lpstr>
      <vt:lpstr>A* Çözümü</vt:lpstr>
      <vt:lpstr>A* Çözümü</vt:lpstr>
      <vt:lpstr>A* Çözümü</vt:lpstr>
      <vt:lpstr>A* Çözümü</vt:lpstr>
      <vt:lpstr>A* Çözümü</vt:lpstr>
      <vt:lpstr>A* Çözümü</vt:lpstr>
      <vt:lpstr>Örnek-2</vt:lpstr>
      <vt:lpstr>PowerPoint Sunusu</vt:lpstr>
      <vt:lpstr>A* Özellikleri</vt:lpstr>
      <vt:lpstr>Optimallik</vt:lpstr>
      <vt:lpstr>Underestimate ile ilgili</vt:lpstr>
      <vt:lpstr>İyileştirme: Yol silme</vt:lpstr>
      <vt:lpstr>Eşit Maliyetli (Uniform Cost) için</vt:lpstr>
      <vt:lpstr>Eşit maliyetli arama (yol silmesiz)</vt:lpstr>
      <vt:lpstr>PowerPoint Sunusu</vt:lpstr>
      <vt:lpstr>PowerPoint Sunusu</vt:lpstr>
      <vt:lpstr>PowerPoint Sunusu</vt:lpstr>
      <vt:lpstr>PowerPoint Sunusu</vt:lpstr>
      <vt:lpstr>Yol silmeli A*</vt:lpstr>
      <vt:lpstr>Sezgisel Fonk. Örnek: 8-puzzle</vt:lpstr>
      <vt:lpstr>Sezgisel Fonk. Örnek: 8-puzzle</vt:lpstr>
      <vt:lpstr>Kabul edilebilir sezgiseller</vt:lpstr>
      <vt:lpstr>İlerleyen Derinleştirmeli A* (IDA*)</vt:lpstr>
      <vt:lpstr>IDA*</vt:lpstr>
      <vt:lpstr>Örnek</vt:lpstr>
      <vt:lpstr>Örnek</vt:lpstr>
      <vt:lpstr>Örnek</vt:lpstr>
      <vt:lpstr>IDA* Özellikleri</vt:lpstr>
      <vt:lpstr>Basitleştirilmiş Hafıza-sınırlı A*</vt:lpstr>
      <vt:lpstr>Tek tek çocukları üretme</vt:lpstr>
      <vt:lpstr>Çok uzun yol: vazgeç</vt:lpstr>
      <vt:lpstr>F-değerlerini ayarla</vt:lpstr>
      <vt:lpstr>SMA*: bir örnek</vt:lpstr>
      <vt:lpstr>PowerPoint Sunusu</vt:lpstr>
      <vt:lpstr>SMA* Özellikleri</vt:lpstr>
      <vt:lpstr>SONUÇ: Bilgisiz ve Bilgili Arama</vt:lpstr>
      <vt:lpstr>Sorular?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2014-09-16T08:41:02Z</dcterms:created>
  <dcterms:modified xsi:type="dcterms:W3CDTF">2014-10-24T07:57:06Z</dcterms:modified>
</cp:coreProperties>
</file>