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259" r:id="rId2"/>
    <p:sldId id="261" r:id="rId3"/>
    <p:sldId id="278" r:id="rId4"/>
    <p:sldId id="279" r:id="rId5"/>
    <p:sldId id="280" r:id="rId6"/>
    <p:sldId id="281" r:id="rId7"/>
    <p:sldId id="283" r:id="rId8"/>
    <p:sldId id="284" r:id="rId9"/>
    <p:sldId id="285" r:id="rId10"/>
    <p:sldId id="286" r:id="rId11"/>
    <p:sldId id="287" r:id="rId12"/>
    <p:sldId id="289" r:id="rId13"/>
    <p:sldId id="290" r:id="rId14"/>
    <p:sldId id="288" r:id="rId15"/>
    <p:sldId id="291" r:id="rId16"/>
    <p:sldId id="299" r:id="rId17"/>
    <p:sldId id="292" r:id="rId18"/>
    <p:sldId id="293" r:id="rId19"/>
    <p:sldId id="282" r:id="rId20"/>
    <p:sldId id="296" r:id="rId21"/>
    <p:sldId id="294" r:id="rId22"/>
    <p:sldId id="295" r:id="rId23"/>
    <p:sldId id="297" r:id="rId24"/>
    <p:sldId id="298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309" r:id="rId34"/>
    <p:sldId id="310" r:id="rId35"/>
    <p:sldId id="311" r:id="rId36"/>
    <p:sldId id="312" r:id="rId37"/>
    <p:sldId id="313" r:id="rId38"/>
    <p:sldId id="314" r:id="rId39"/>
    <p:sldId id="315" r:id="rId40"/>
    <p:sldId id="316" r:id="rId41"/>
    <p:sldId id="317" r:id="rId42"/>
    <p:sldId id="318" r:id="rId43"/>
    <p:sldId id="319" r:id="rId44"/>
    <p:sldId id="320" r:id="rId45"/>
    <p:sldId id="321" r:id="rId46"/>
    <p:sldId id="322" r:id="rId47"/>
    <p:sldId id="326" r:id="rId48"/>
    <p:sldId id="323" r:id="rId49"/>
    <p:sldId id="324" r:id="rId50"/>
    <p:sldId id="325" r:id="rId51"/>
    <p:sldId id="277" r:id="rId52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aşlık" id="{779CC93D-E52E-4D84-901B-11D7331DD495}">
          <p14:sldIdLst>
            <p14:sldId id="259"/>
          </p14:sldIdLst>
        </p14:section>
        <p14:section name="Konular" id="{ABA716BF-3A5C-4ADB-94C9-CFEF84EBA240}">
          <p14:sldIdLst>
            <p14:sldId id="261"/>
            <p14:sldId id="278"/>
            <p14:sldId id="279"/>
            <p14:sldId id="280"/>
            <p14:sldId id="281"/>
            <p14:sldId id="283"/>
            <p14:sldId id="284"/>
            <p14:sldId id="285"/>
            <p14:sldId id="286"/>
            <p14:sldId id="287"/>
            <p14:sldId id="289"/>
            <p14:sldId id="290"/>
            <p14:sldId id="288"/>
            <p14:sldId id="291"/>
            <p14:sldId id="299"/>
            <p14:sldId id="292"/>
            <p14:sldId id="293"/>
            <p14:sldId id="282"/>
            <p14:sldId id="296"/>
            <p14:sldId id="294"/>
            <p14:sldId id="295"/>
            <p14:sldId id="297"/>
            <p14:sldId id="298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6"/>
            <p14:sldId id="323"/>
            <p14:sldId id="324"/>
            <p14:sldId id="325"/>
          </p14:sldIdLst>
        </p14:section>
        <p14:section name="Sonuç ve Özet" id="{790CEF5B-569A-4C2F-BED5-750B08C0E5AD}">
          <p14:sldIdLst>
            <p14:sldId id="277"/>
          </p14:sldIdLst>
        </p14:section>
        <p14:section name="Ek" id="{3F78B471-41DA-46F2-A8E4-97E471896AB3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32" autoAdjust="0"/>
    <p:restoredTop sz="96006" autoAdjust="0"/>
  </p:normalViewPr>
  <p:slideViewPr>
    <p:cSldViewPr>
      <p:cViewPr>
        <p:scale>
          <a:sx n="70" d="100"/>
          <a:sy n="70" d="100"/>
        </p:scale>
        <p:origin x="-534" y="-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798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tr-TR" sz="1200"/>
            </a:lvl1pPr>
          </a:lstStyle>
          <a:p>
            <a:endParaRPr lang="tr-T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tr-TR" sz="1200"/>
            </a:lvl1pPr>
          </a:lstStyle>
          <a:p>
            <a:fld id="{D83FDC75-7F73-4A4A-A77C-09AADF00E0EA}" type="datetimeFigureOut">
              <a:rPr lang="tr-TR" smtClean="0"/>
              <a:pPr/>
              <a:t>23.09.2014</a:t>
            </a:fld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tr-TR" sz="1200"/>
            </a:lvl1pPr>
          </a:lstStyle>
          <a:p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tr-TR" sz="1200"/>
            </a:lvl1pPr>
          </a:lstStyle>
          <a:p>
            <a:fld id="{459226BF-1F13-42D3-80DC-373E7ADD1EBC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981331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tr-TR"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tr-TR" sz="1200"/>
            </a:lvl1pPr>
          </a:lstStyle>
          <a:p>
            <a:fld id="{48AEF76B-3757-4A0B-AF93-28494465C1DD}" type="datetimeFigureOut">
              <a:pPr/>
              <a:t>12/17/2009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Ana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tr-TR"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tr-TR" sz="1200"/>
            </a:lvl1pPr>
          </a:lstStyle>
          <a:p>
            <a:fld id="{75693FD4-8F83-4EF7-AC3F-0DC0388986B0}" type="slidenum"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91390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tr-TR" smtClean="0"/>
              <a:pPr/>
              <a:t>1</a:t>
            </a:fld>
            <a:endParaRPr lang="tr-T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tr-TR" smtClean="0"/>
              <a:pPr/>
              <a:t>2</a:t>
            </a:fld>
            <a:endParaRPr lang="tr-T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Marvin Lee </a:t>
            </a:r>
            <a:r>
              <a:rPr lang="en-US" dirty="0" err="1" smtClean="0"/>
              <a:t>Minsky</a:t>
            </a:r>
            <a:r>
              <a:rPr lang="en-US" dirty="0" smtClean="0"/>
              <a:t> (born August 9, 1927) is an American cognitive scientist in the field of artificial intelligence (AI), co-founder of Massachusetts Institute of Technology's AI laboratory, and author of several texts on AI and philosophy.</a:t>
            </a: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tr-TR" smtClean="0"/>
              <a:pPr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363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tr-TR" dirty="0" smtClean="0"/>
              <a:t>Microsoft </a:t>
            </a:r>
            <a:r>
              <a:rPr lang="tr-TR" b="1" dirty="0" smtClean="0"/>
              <a:t>Üstün Mühendislik Başarısı</a:t>
            </a:r>
            <a:endParaRPr lang="tr-TR" dirty="0" smtClean="0"/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tr-TR" dirty="0" smtClean="0"/>
              <a:t>Microsoft Gizliliği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tr-TR" smtClean="0"/>
              <a:pPr/>
              <a:t>51</a:t>
            </a:fld>
            <a:endParaRPr lang="tr-TR" dirty="0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tr-TR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tr-TR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tr-TR"/>
              <a:t>Ana başlık stilini düzenlemek için tıklatın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tr-TR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tr-TR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tr-TR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tr-TR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tr-TR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tr-TR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tr-TR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tr-TR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tr-TR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tr-TR" smtClean="0"/>
              <a:t>Asıl alt başlık stilini düzenlemek için tıklatın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tr-TR" sz="2000" baseline="0"/>
            </a:lvl1pPr>
          </a:lstStyle>
          <a:p>
            <a:r>
              <a:rPr kumimoji="0" lang="tr-TR"/>
              <a:t>Şirket Logosu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Yalnızca Arka 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endParaRPr kumimoji="0"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kumimoji="0" lang="tr-T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lang="tr-TR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tr-TR"/>
              <a:t>Ana başlık stilini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tr-TR" sz="1800"/>
            </a:lvl1pPr>
          </a:lstStyle>
          <a:p>
            <a:r>
              <a:rPr kumimoji="0" lang="tr-TR"/>
              <a:t>Şirket Logosu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ve İçerik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tr-TR"/>
            </a:lvl1pPr>
          </a:lstStyle>
          <a:p>
            <a:r>
              <a:rPr kumimoji="0" lang="tr-TR"/>
              <a:t>Ana başlık stilini düzenlemek için tıklatın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tr-TR" sz="3200">
                <a:latin typeface="+mn-lt"/>
              </a:defRPr>
            </a:lvl1pPr>
            <a:lvl2pPr eaLnBrk="1" latinLnBrk="0" hangingPunct="1">
              <a:defRPr kumimoji="0" lang="tr-TR" sz="2800">
                <a:latin typeface="+mn-lt"/>
              </a:defRPr>
            </a:lvl2pPr>
            <a:lvl3pPr eaLnBrk="1" latinLnBrk="0" hangingPunct="1">
              <a:defRPr kumimoji="0" lang="tr-TR" sz="2400">
                <a:latin typeface="+mn-lt"/>
              </a:defRPr>
            </a:lvl3pPr>
            <a:lvl4pPr eaLnBrk="1" latinLnBrk="0" hangingPunct="1">
              <a:defRPr kumimoji="0" lang="tr-TR" sz="2400">
                <a:latin typeface="+mn-lt"/>
              </a:defRPr>
            </a:lvl4pPr>
            <a:lvl5pPr eaLnBrk="1" latinLnBrk="0" hangingPunct="1">
              <a:defRPr kumimoji="0" lang="tr-TR" sz="2400">
                <a:latin typeface="+mn-lt"/>
              </a:defRPr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lang="tr-TR" sz="2800"/>
            </a:lvl1pPr>
            <a:lvl2pPr eaLnBrk="1" latinLnBrk="0" hangingPunct="1">
              <a:defRPr kumimoji="0" lang="tr-TR" sz="2400"/>
            </a:lvl2pPr>
            <a:lvl3pPr eaLnBrk="1" latinLnBrk="0" hangingPunct="1">
              <a:defRPr kumimoji="0" lang="tr-TR" sz="2000"/>
            </a:lvl3pPr>
            <a:lvl4pPr eaLnBrk="1" latinLnBrk="0" hangingPunct="1">
              <a:defRPr kumimoji="0" lang="tr-TR" sz="1800"/>
            </a:lvl4pPr>
            <a:lvl5pPr eaLnBrk="1" latinLnBrk="0" hangingPunct="1">
              <a:defRPr kumimoji="0" lang="tr-TR" sz="1800"/>
            </a:lvl5pPr>
            <a:lvl6pPr eaLnBrk="1" latinLnBrk="0" hangingPunct="1">
              <a:defRPr kumimoji="0" lang="tr-TR" sz="1800"/>
            </a:lvl6pPr>
            <a:lvl7pPr eaLnBrk="1" latinLnBrk="0" hangingPunct="1">
              <a:defRPr kumimoji="0" lang="tr-TR" sz="1800"/>
            </a:lvl7pPr>
            <a:lvl8pPr eaLnBrk="1" latinLnBrk="0" hangingPunct="1">
              <a:defRPr kumimoji="0" lang="tr-TR" sz="1800"/>
            </a:lvl8pPr>
            <a:lvl9pPr eaLnBrk="1" latinLnBrk="0" hangingPunct="1">
              <a:defRPr kumimoji="0" lang="tr-TR" sz="1800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lang="tr-TR" sz="2800"/>
            </a:lvl1pPr>
            <a:lvl2pPr eaLnBrk="1" latinLnBrk="0" hangingPunct="1">
              <a:defRPr kumimoji="0" lang="tr-TR" sz="2400"/>
            </a:lvl2pPr>
            <a:lvl3pPr eaLnBrk="1" latinLnBrk="0" hangingPunct="1">
              <a:defRPr kumimoji="0" lang="tr-TR" sz="2000"/>
            </a:lvl3pPr>
            <a:lvl4pPr eaLnBrk="1" latinLnBrk="0" hangingPunct="1">
              <a:defRPr kumimoji="0" lang="tr-TR" sz="1800"/>
            </a:lvl4pPr>
            <a:lvl5pPr eaLnBrk="1" latinLnBrk="0" hangingPunct="1">
              <a:defRPr kumimoji="0" lang="tr-TR" sz="1800"/>
            </a:lvl5pPr>
            <a:lvl6pPr eaLnBrk="1" latinLnBrk="0" hangingPunct="1">
              <a:defRPr kumimoji="0" lang="tr-TR" sz="1800"/>
            </a:lvl6pPr>
            <a:lvl7pPr eaLnBrk="1" latinLnBrk="0" hangingPunct="1">
              <a:defRPr kumimoji="0" lang="tr-TR" sz="1800"/>
            </a:lvl7pPr>
            <a:lvl8pPr eaLnBrk="1" latinLnBrk="0" hangingPunct="1">
              <a:defRPr kumimoji="0" lang="tr-TR" sz="1800"/>
            </a:lvl8pPr>
            <a:lvl9pPr eaLnBrk="1" latinLnBrk="0" hangingPunct="1">
              <a:defRPr kumimoji="0" lang="tr-TR" sz="1800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tr-TR"/>
            </a:lvl1pPr>
          </a:lstStyle>
          <a:p>
            <a:pPr eaLnBrk="1" latinLnBrk="0" hangingPunct="1"/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tr-TR" sz="2400" b="1"/>
            </a:lvl1pPr>
            <a:lvl2pPr marL="457200" indent="0" eaLnBrk="1" latinLnBrk="0" hangingPunct="1">
              <a:buNone/>
              <a:defRPr kumimoji="0" lang="tr-TR" sz="2000" b="1"/>
            </a:lvl2pPr>
            <a:lvl3pPr marL="914400" indent="0" eaLnBrk="1" latinLnBrk="0" hangingPunct="1">
              <a:buNone/>
              <a:defRPr kumimoji="0" lang="tr-TR" sz="1800" b="1"/>
            </a:lvl3pPr>
            <a:lvl4pPr marL="1371600" indent="0" eaLnBrk="1" latinLnBrk="0" hangingPunct="1">
              <a:buNone/>
              <a:defRPr kumimoji="0" lang="tr-TR" sz="1600" b="1"/>
            </a:lvl4pPr>
            <a:lvl5pPr marL="1828800" indent="0" eaLnBrk="1" latinLnBrk="0" hangingPunct="1">
              <a:buNone/>
              <a:defRPr kumimoji="0" lang="tr-TR" sz="1600" b="1"/>
            </a:lvl5pPr>
            <a:lvl6pPr marL="2286000" indent="0" eaLnBrk="1" latinLnBrk="0" hangingPunct="1">
              <a:buNone/>
              <a:defRPr kumimoji="0" lang="tr-TR" sz="1600" b="1"/>
            </a:lvl6pPr>
            <a:lvl7pPr marL="2743200" indent="0" eaLnBrk="1" latinLnBrk="0" hangingPunct="1">
              <a:buNone/>
              <a:defRPr kumimoji="0" lang="tr-TR" sz="1600" b="1"/>
            </a:lvl7pPr>
            <a:lvl8pPr marL="3200400" indent="0" eaLnBrk="1" latinLnBrk="0" hangingPunct="1">
              <a:buNone/>
              <a:defRPr kumimoji="0" lang="tr-TR" sz="1600" b="1"/>
            </a:lvl8pPr>
            <a:lvl9pPr marL="3657600" indent="0" eaLnBrk="1" latinLnBrk="0" hangingPunct="1">
              <a:buNone/>
              <a:defRPr kumimoji="0" lang="tr-TR" sz="1600" b="1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tr-TR" sz="2400"/>
            </a:lvl1pPr>
            <a:lvl2pPr eaLnBrk="1" latinLnBrk="0" hangingPunct="1">
              <a:defRPr kumimoji="0" lang="tr-TR" sz="2000"/>
            </a:lvl2pPr>
            <a:lvl3pPr eaLnBrk="1" latinLnBrk="0" hangingPunct="1">
              <a:defRPr kumimoji="0" lang="tr-TR" sz="1800"/>
            </a:lvl3pPr>
            <a:lvl4pPr eaLnBrk="1" latinLnBrk="0" hangingPunct="1">
              <a:defRPr kumimoji="0" lang="tr-TR" sz="1600"/>
            </a:lvl4pPr>
            <a:lvl5pPr eaLnBrk="1" latinLnBrk="0" hangingPunct="1">
              <a:defRPr kumimoji="0" lang="tr-TR" sz="1600"/>
            </a:lvl5pPr>
            <a:lvl6pPr eaLnBrk="1" latinLnBrk="0" hangingPunct="1">
              <a:defRPr kumimoji="0" lang="tr-TR" sz="1600"/>
            </a:lvl6pPr>
            <a:lvl7pPr eaLnBrk="1" latinLnBrk="0" hangingPunct="1">
              <a:defRPr kumimoji="0" lang="tr-TR" sz="1600"/>
            </a:lvl7pPr>
            <a:lvl8pPr eaLnBrk="1" latinLnBrk="0" hangingPunct="1">
              <a:defRPr kumimoji="0" lang="tr-TR" sz="1600"/>
            </a:lvl8pPr>
            <a:lvl9pPr eaLnBrk="1" latinLnBrk="0" hangingPunct="1">
              <a:defRPr kumimoji="0" lang="tr-TR" sz="1600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tr-TR" sz="2400" b="1"/>
            </a:lvl1pPr>
            <a:lvl2pPr marL="457200" indent="0" eaLnBrk="1" latinLnBrk="0" hangingPunct="1">
              <a:buNone/>
              <a:defRPr kumimoji="0" lang="tr-TR" sz="2000" b="1"/>
            </a:lvl2pPr>
            <a:lvl3pPr marL="914400" indent="0" eaLnBrk="1" latinLnBrk="0" hangingPunct="1">
              <a:buNone/>
              <a:defRPr kumimoji="0" lang="tr-TR" sz="1800" b="1"/>
            </a:lvl3pPr>
            <a:lvl4pPr marL="1371600" indent="0" eaLnBrk="1" latinLnBrk="0" hangingPunct="1">
              <a:buNone/>
              <a:defRPr kumimoji="0" lang="tr-TR" sz="1600" b="1"/>
            </a:lvl4pPr>
            <a:lvl5pPr marL="1828800" indent="0" eaLnBrk="1" latinLnBrk="0" hangingPunct="1">
              <a:buNone/>
              <a:defRPr kumimoji="0" lang="tr-TR" sz="1600" b="1"/>
            </a:lvl5pPr>
            <a:lvl6pPr marL="2286000" indent="0" eaLnBrk="1" latinLnBrk="0" hangingPunct="1">
              <a:buNone/>
              <a:defRPr kumimoji="0" lang="tr-TR" sz="1600" b="1"/>
            </a:lvl6pPr>
            <a:lvl7pPr marL="2743200" indent="0" eaLnBrk="1" latinLnBrk="0" hangingPunct="1">
              <a:buNone/>
              <a:defRPr kumimoji="0" lang="tr-TR" sz="1600" b="1"/>
            </a:lvl7pPr>
            <a:lvl8pPr marL="3200400" indent="0" eaLnBrk="1" latinLnBrk="0" hangingPunct="1">
              <a:buNone/>
              <a:defRPr kumimoji="0" lang="tr-TR" sz="1600" b="1"/>
            </a:lvl8pPr>
            <a:lvl9pPr marL="3657600" indent="0" eaLnBrk="1" latinLnBrk="0" hangingPunct="1">
              <a:buNone/>
              <a:defRPr kumimoji="0" lang="tr-TR" sz="1600" b="1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tr-TR" sz="2400"/>
            </a:lvl1pPr>
            <a:lvl2pPr eaLnBrk="1" latinLnBrk="0" hangingPunct="1">
              <a:defRPr kumimoji="0" lang="tr-TR" sz="2000"/>
            </a:lvl2pPr>
            <a:lvl3pPr eaLnBrk="1" latinLnBrk="0" hangingPunct="1">
              <a:defRPr kumimoji="0" lang="tr-TR" sz="1800"/>
            </a:lvl3pPr>
            <a:lvl4pPr eaLnBrk="1" latinLnBrk="0" hangingPunct="1">
              <a:defRPr kumimoji="0" lang="tr-TR" sz="1600"/>
            </a:lvl4pPr>
            <a:lvl5pPr eaLnBrk="1" latinLnBrk="0" hangingPunct="1">
              <a:defRPr kumimoji="0" lang="tr-TR" sz="1600"/>
            </a:lvl5pPr>
            <a:lvl6pPr eaLnBrk="1" latinLnBrk="0" hangingPunct="1">
              <a:defRPr kumimoji="0" lang="tr-TR" sz="1600"/>
            </a:lvl6pPr>
            <a:lvl7pPr eaLnBrk="1" latinLnBrk="0" hangingPunct="1">
              <a:defRPr kumimoji="0" lang="tr-TR" sz="1600"/>
            </a:lvl7pPr>
            <a:lvl8pPr eaLnBrk="1" latinLnBrk="0" hangingPunct="1">
              <a:defRPr kumimoji="0" lang="tr-TR" sz="1600"/>
            </a:lvl8pPr>
            <a:lvl9pPr eaLnBrk="1" latinLnBrk="0" hangingPunct="1">
              <a:defRPr kumimoji="0" lang="tr-TR" sz="1600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İçerik, Açıklamalı Alt Yazıy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lang="tr-TR" sz="2000" b="1"/>
            </a:lvl1pPr>
          </a:lstStyle>
          <a:p>
            <a:pPr eaLnBrk="1" latinLnBrk="0" hangingPunct="1"/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lang="tr-TR" sz="3200"/>
            </a:lvl1pPr>
            <a:lvl2pPr eaLnBrk="1" latinLnBrk="0" hangingPunct="1">
              <a:defRPr kumimoji="0" lang="tr-TR" sz="2800"/>
            </a:lvl2pPr>
            <a:lvl3pPr eaLnBrk="1" latinLnBrk="0" hangingPunct="1">
              <a:defRPr kumimoji="0" lang="tr-TR" sz="2400"/>
            </a:lvl3pPr>
            <a:lvl4pPr eaLnBrk="1" latinLnBrk="0" hangingPunct="1">
              <a:defRPr kumimoji="0" lang="tr-TR" sz="2000"/>
            </a:lvl4pPr>
            <a:lvl5pPr eaLnBrk="1" latinLnBrk="0" hangingPunct="1">
              <a:defRPr kumimoji="0" lang="tr-TR" sz="2000"/>
            </a:lvl5pPr>
            <a:lvl6pPr eaLnBrk="1" latinLnBrk="0" hangingPunct="1">
              <a:defRPr kumimoji="0" lang="tr-TR" sz="2000"/>
            </a:lvl6pPr>
            <a:lvl7pPr eaLnBrk="1" latinLnBrk="0" hangingPunct="1">
              <a:defRPr kumimoji="0" lang="tr-TR" sz="2000"/>
            </a:lvl7pPr>
            <a:lvl8pPr eaLnBrk="1" latinLnBrk="0" hangingPunct="1">
              <a:defRPr kumimoji="0" lang="tr-TR" sz="2000"/>
            </a:lvl8pPr>
            <a:lvl9pPr eaLnBrk="1" latinLnBrk="0" hangingPunct="1">
              <a:defRPr kumimoji="0" lang="tr-TR" sz="2000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lang="tr-TR" sz="1400"/>
            </a:lvl1pPr>
            <a:lvl2pPr marL="457200" indent="0" eaLnBrk="1" latinLnBrk="0" hangingPunct="1">
              <a:buNone/>
              <a:defRPr kumimoji="0" lang="tr-TR" sz="1200"/>
            </a:lvl2pPr>
            <a:lvl3pPr marL="914400" indent="0" eaLnBrk="1" latinLnBrk="0" hangingPunct="1">
              <a:buNone/>
              <a:defRPr kumimoji="0" lang="tr-TR" sz="1000"/>
            </a:lvl3pPr>
            <a:lvl4pPr marL="1371600" indent="0" eaLnBrk="1" latinLnBrk="0" hangingPunct="1">
              <a:buNone/>
              <a:defRPr kumimoji="0" lang="tr-TR" sz="900"/>
            </a:lvl4pPr>
            <a:lvl5pPr marL="1828800" indent="0" eaLnBrk="1" latinLnBrk="0" hangingPunct="1">
              <a:buNone/>
              <a:defRPr kumimoji="0" lang="tr-TR" sz="900"/>
            </a:lvl5pPr>
            <a:lvl6pPr marL="2286000" indent="0" eaLnBrk="1" latinLnBrk="0" hangingPunct="1">
              <a:buNone/>
              <a:defRPr kumimoji="0" lang="tr-TR" sz="900"/>
            </a:lvl6pPr>
            <a:lvl7pPr marL="2743200" indent="0" eaLnBrk="1" latinLnBrk="0" hangingPunct="1">
              <a:buNone/>
              <a:defRPr kumimoji="0" lang="tr-TR" sz="900"/>
            </a:lvl7pPr>
            <a:lvl8pPr marL="3200400" indent="0" eaLnBrk="1" latinLnBrk="0" hangingPunct="1">
              <a:buNone/>
              <a:defRPr kumimoji="0" lang="tr-TR" sz="900"/>
            </a:lvl8pPr>
            <a:lvl9pPr marL="3657600" indent="0" eaLnBrk="1" latinLnBrk="0" hangingPunct="1">
              <a:buNone/>
              <a:defRPr kumimoji="0" lang="tr-TR" sz="900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, Açıklamalı Alt Yazıy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tr-TR" sz="2000" b="1"/>
            </a:lvl1pPr>
          </a:lstStyle>
          <a:p>
            <a:pPr eaLnBrk="1" latinLnBrk="0" hangingPunct="1"/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tr-TR" sz="3200"/>
            </a:lvl1pPr>
            <a:lvl2pPr marL="457200" indent="0" eaLnBrk="1" latinLnBrk="0" hangingPunct="1">
              <a:buNone/>
              <a:defRPr kumimoji="0" lang="tr-TR" sz="2800"/>
            </a:lvl2pPr>
            <a:lvl3pPr marL="914400" indent="0" eaLnBrk="1" latinLnBrk="0" hangingPunct="1">
              <a:buNone/>
              <a:defRPr kumimoji="0" lang="tr-TR" sz="2400"/>
            </a:lvl3pPr>
            <a:lvl4pPr marL="1371600" indent="0" eaLnBrk="1" latinLnBrk="0" hangingPunct="1">
              <a:buNone/>
              <a:defRPr kumimoji="0" lang="tr-TR" sz="2000"/>
            </a:lvl4pPr>
            <a:lvl5pPr marL="1828800" indent="0" eaLnBrk="1" latinLnBrk="0" hangingPunct="1">
              <a:buNone/>
              <a:defRPr kumimoji="0" lang="tr-TR" sz="2000"/>
            </a:lvl5pPr>
            <a:lvl6pPr marL="2286000" indent="0" eaLnBrk="1" latinLnBrk="0" hangingPunct="1">
              <a:buNone/>
              <a:defRPr kumimoji="0" lang="tr-TR" sz="2000"/>
            </a:lvl6pPr>
            <a:lvl7pPr marL="2743200" indent="0" eaLnBrk="1" latinLnBrk="0" hangingPunct="1">
              <a:buNone/>
              <a:defRPr kumimoji="0" lang="tr-TR" sz="2000"/>
            </a:lvl7pPr>
            <a:lvl8pPr marL="3200400" indent="0" eaLnBrk="1" latinLnBrk="0" hangingPunct="1">
              <a:buNone/>
              <a:defRPr kumimoji="0" lang="tr-TR" sz="2000"/>
            </a:lvl8pPr>
            <a:lvl9pPr marL="3657600" indent="0" eaLnBrk="1" latinLnBrk="0" hangingPunct="1">
              <a:buNone/>
              <a:defRPr kumimoji="0" lang="tr-TR" sz="2000"/>
            </a:lvl9pPr>
          </a:lstStyle>
          <a:p>
            <a:pPr eaLnBrk="1" latinLnBrk="0" hangingPunct="1"/>
            <a:r>
              <a:rPr lang="tr-TR" smtClean="0"/>
              <a:t>Resim eklemek için simgeyi tıklatın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tr-TR" sz="1400"/>
            </a:lvl1pPr>
            <a:lvl2pPr marL="457200" indent="0" eaLnBrk="1" latinLnBrk="0" hangingPunct="1">
              <a:buNone/>
              <a:defRPr kumimoji="0" lang="tr-TR" sz="1200"/>
            </a:lvl2pPr>
            <a:lvl3pPr marL="914400" indent="0" eaLnBrk="1" latinLnBrk="0" hangingPunct="1">
              <a:buNone/>
              <a:defRPr kumimoji="0" lang="tr-TR" sz="1000"/>
            </a:lvl3pPr>
            <a:lvl4pPr marL="1371600" indent="0" eaLnBrk="1" latinLnBrk="0" hangingPunct="1">
              <a:buNone/>
              <a:defRPr kumimoji="0" lang="tr-TR" sz="900"/>
            </a:lvl4pPr>
            <a:lvl5pPr marL="1828800" indent="0" eaLnBrk="1" latinLnBrk="0" hangingPunct="1">
              <a:buNone/>
              <a:defRPr kumimoji="0" lang="tr-TR" sz="900"/>
            </a:lvl5pPr>
            <a:lvl6pPr marL="2286000" indent="0" eaLnBrk="1" latinLnBrk="0" hangingPunct="1">
              <a:buNone/>
              <a:defRPr kumimoji="0" lang="tr-TR" sz="900"/>
            </a:lvl6pPr>
            <a:lvl7pPr marL="2743200" indent="0" eaLnBrk="1" latinLnBrk="0" hangingPunct="1">
              <a:buNone/>
              <a:defRPr kumimoji="0" lang="tr-TR" sz="900"/>
            </a:lvl7pPr>
            <a:lvl8pPr marL="3200400" indent="0" eaLnBrk="1" latinLnBrk="0" hangingPunct="1">
              <a:buNone/>
              <a:defRPr kumimoji="0" lang="tr-TR" sz="900"/>
            </a:lvl8pPr>
            <a:lvl9pPr marL="3657600" indent="0" eaLnBrk="1" latinLnBrk="0" hangingPunct="1">
              <a:buNone/>
              <a:defRPr kumimoji="0" lang="tr-TR" sz="900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tr-TR" smtClean="0"/>
              <a:t>Asıl başlık stili için tıklatın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tr-T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tr-T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tr-T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0" lang="tr-TR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tr-T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tr-T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tr-T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tr-TR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tr-TR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tr-TR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tr-TR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tr-TR"/>
      </a:defPPr>
      <a:lvl1pPr marL="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hyperlink" Target="mailto:seyalniz@baskent.edu.tr" TargetMode="Externa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Rogerian_psychotherapy" TargetMode="External"/><Relationship Id="rId2" Type="http://schemas.openxmlformats.org/officeDocument/2006/relationships/hyperlink" Target="http://en.wikipedia.org/wiki/Joseph_Weizenbaum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sswerk.at/elizabot/eliza_test.html" TargetMode="Externa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cs.anl.gov/home/mccune/ar/robbins/" TargetMode="External"/><Relationship Id="rId2" Type="http://schemas.openxmlformats.org/officeDocument/2006/relationships/hyperlink" Target="http://www.cs.cmu.edu/~pomerlea/nhaa.html" TargetMode="Externa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sls-www.lcs.mit.edu/PEGASUS.html" TargetMode="Externa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iteseer.com/" TargetMode="Externa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tr.wikipedia.org/wiki/Hayvan" TargetMode="External"/><Relationship Id="rId3" Type="http://schemas.openxmlformats.org/officeDocument/2006/relationships/hyperlink" Target="http://tr.wikipedia.org/wiki/Somut" TargetMode="External"/><Relationship Id="rId7" Type="http://schemas.openxmlformats.org/officeDocument/2006/relationships/hyperlink" Target="http://tr.wikipedia.org/wiki/%C4%B0nsan" TargetMode="External"/><Relationship Id="rId2" Type="http://schemas.openxmlformats.org/officeDocument/2006/relationships/hyperlink" Target="http://tr.wikipedia.org/w/index.php?title=Soyut&amp;action=edit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tr.wikipedia.org/wiki/IQ" TargetMode="External"/><Relationship Id="rId5" Type="http://schemas.openxmlformats.org/officeDocument/2006/relationships/hyperlink" Target="http://tr.wikipedia.org/w/index.php?title=Zihinsel&amp;action=edit" TargetMode="External"/><Relationship Id="rId4" Type="http://schemas.openxmlformats.org/officeDocument/2006/relationships/hyperlink" Target="http://tr.wikipedia.org/wiki/Nesne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tr-TR" dirty="0" smtClean="0"/>
              <a:t>BİL451 – YAPAY ZEKA</a:t>
            </a:r>
            <a:br>
              <a:rPr lang="tr-TR" dirty="0" smtClean="0"/>
            </a:br>
            <a:r>
              <a:rPr lang="tr-TR" dirty="0" smtClean="0"/>
              <a:t>Giriş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tr-TR" sz="2400" dirty="0" smtClean="0">
                <a:latin typeface="+mn-lt"/>
              </a:rPr>
              <a:t>Dr. Mehmet Dikmen</a:t>
            </a:r>
          </a:p>
          <a:p>
            <a:r>
              <a:rPr lang="tr-TR" sz="2400" u="sng" dirty="0" smtClean="0">
                <a:solidFill>
                  <a:srgbClr val="009ED6"/>
                </a:solidFill>
                <a:latin typeface="+mn-lt"/>
              </a:rPr>
              <a:t>mdikmen@baskent.edu.tr</a:t>
            </a:r>
            <a:endParaRPr lang="tr-TR" sz="2400" u="sng" dirty="0">
              <a:solidFill>
                <a:srgbClr val="009ED6"/>
              </a:solidFill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 smtClean="0"/>
              <a:t>Yapay Zeka nedir?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IE" sz="2800" dirty="0" smtClean="0">
                <a:latin typeface="Comic Sans MS" pitchFamily="66" charset="0"/>
              </a:rPr>
              <a:t>‘</a:t>
            </a:r>
            <a:r>
              <a:rPr lang="tr-TR" sz="2800" dirty="0" smtClean="0">
                <a:latin typeface="Comic Sans MS" pitchFamily="66" charset="0"/>
              </a:rPr>
              <a:t>Düşünme ve akıllı davranış mekanizmasının bilimsel anlatımı ve bu mekanizmanın makinelerde </a:t>
            </a:r>
            <a:r>
              <a:rPr lang="tr-TR" sz="2800" dirty="0" err="1" smtClean="0">
                <a:latin typeface="Comic Sans MS" pitchFamily="66" charset="0"/>
              </a:rPr>
              <a:t>somutlandırılması</a:t>
            </a:r>
            <a:r>
              <a:rPr lang="en-IE" sz="2800" dirty="0" smtClean="0">
                <a:latin typeface="Comic Sans MS" pitchFamily="66" charset="0"/>
              </a:rPr>
              <a:t>’</a:t>
            </a:r>
          </a:p>
          <a:p>
            <a:pPr algn="r" eaLnBrk="1" hangingPunct="1">
              <a:buFont typeface="Wingdings" pitchFamily="2" charset="2"/>
              <a:buNone/>
            </a:pPr>
            <a:r>
              <a:rPr lang="en-IE" dirty="0" smtClean="0"/>
              <a:t>	 </a:t>
            </a:r>
            <a:r>
              <a:rPr lang="en-IE" sz="2100" b="1" dirty="0" smtClean="0"/>
              <a:t>T</a:t>
            </a:r>
            <a:r>
              <a:rPr lang="en-GB" sz="2100" b="1" dirty="0" smtClean="0"/>
              <a:t>he American Association for Artificial Intelligence</a:t>
            </a:r>
          </a:p>
          <a:p>
            <a:pPr algn="r" eaLnBrk="1" hangingPunct="1">
              <a:buFont typeface="Wingdings" pitchFamily="2" charset="2"/>
              <a:buNone/>
            </a:pPr>
            <a:endParaRPr lang="en-IE" sz="2100" b="1" dirty="0" smtClean="0"/>
          </a:p>
          <a:p>
            <a:pPr algn="r" eaLnBrk="1" hangingPunct="1">
              <a:buFont typeface="Wingdings" pitchFamily="2" charset="2"/>
              <a:buNone/>
            </a:pPr>
            <a:r>
              <a:rPr lang="en-IE" sz="2800" dirty="0" smtClean="0">
                <a:latin typeface="Comic Sans MS" pitchFamily="66" charset="0"/>
              </a:rPr>
              <a:t>‘</a:t>
            </a:r>
            <a:r>
              <a:rPr lang="tr-TR" sz="2800" dirty="0" smtClean="0">
                <a:latin typeface="Comic Sans MS" pitchFamily="66" charset="0"/>
              </a:rPr>
              <a:t>Yapay Zeka, insanın zekasını kullanarak yapabildiği işleri </a:t>
            </a:r>
            <a:r>
              <a:rPr lang="tr-TR" sz="2800" dirty="0" smtClean="0">
                <a:latin typeface="Comic Sans MS" pitchFamily="66" charset="0"/>
              </a:rPr>
              <a:t>yapabilen </a:t>
            </a:r>
            <a:r>
              <a:rPr lang="tr-TR" sz="2800" dirty="0" smtClean="0">
                <a:latin typeface="Comic Sans MS" pitchFamily="66" charset="0"/>
              </a:rPr>
              <a:t>makinenin  	oluşturulması hakkında bilimdir</a:t>
            </a:r>
            <a:r>
              <a:rPr lang="en-IE" sz="2800" dirty="0" smtClean="0">
                <a:latin typeface="Comic Sans MS" pitchFamily="66" charset="0"/>
              </a:rPr>
              <a:t>’	</a:t>
            </a:r>
            <a:r>
              <a:rPr lang="en-IE" dirty="0" smtClean="0"/>
              <a:t>		     </a:t>
            </a:r>
            <a:r>
              <a:rPr lang="en-IE" sz="2100" b="1" dirty="0" smtClean="0"/>
              <a:t>Marvin </a:t>
            </a:r>
            <a:r>
              <a:rPr lang="en-IE" sz="2100" b="1" dirty="0" err="1" smtClean="0"/>
              <a:t>Minsky</a:t>
            </a:r>
            <a:endParaRPr lang="tr-TR" sz="2100" b="1" dirty="0" smtClean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10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287158882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Yapay Zeka nedir?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sz="2800" dirty="0" smtClean="0"/>
              <a:t>Yapay Zeka,  zeki bilgisayar sistemlerinin tasarımı ile ilgilenen bilgisayar bilimidir</a:t>
            </a:r>
            <a:r>
              <a:rPr lang="en-IE" sz="2800" dirty="0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tr-TR" sz="2400" dirty="0" smtClean="0"/>
              <a:t>Zeki Bilgisayar Sistemi, insan davranışının zekiliği ile karşılaştırılabilir nitelikler sergileyen sistemdir</a:t>
            </a:r>
            <a:endParaRPr lang="tr-TR" sz="2400" dirty="0"/>
          </a:p>
          <a:p>
            <a:pPr lvl="1" eaLnBrk="1" hangingPunct="1">
              <a:lnSpc>
                <a:spcPct val="90000"/>
              </a:lnSpc>
            </a:pPr>
            <a:r>
              <a:rPr lang="tr-TR" sz="2400" dirty="0" smtClean="0"/>
              <a:t>Örneğin, dilin anlaşılması, öğrenme, sorunların çözümü ve  muhakeme</a:t>
            </a:r>
            <a:endParaRPr lang="en-IE" sz="2400" dirty="0" smtClean="0"/>
          </a:p>
          <a:p>
            <a:pPr lvl="2" eaLnBrk="1" hangingPunct="1">
              <a:lnSpc>
                <a:spcPct val="90000"/>
              </a:lnSpc>
            </a:pPr>
            <a:endParaRPr lang="en-IE" sz="2800" dirty="0" smtClean="0"/>
          </a:p>
          <a:p>
            <a:pPr eaLnBrk="1" hangingPunct="1">
              <a:lnSpc>
                <a:spcPct val="90000"/>
              </a:lnSpc>
            </a:pPr>
            <a:r>
              <a:rPr lang="tr-TR" sz="2800" dirty="0" smtClean="0"/>
              <a:t>Yapa Zeka uygulamaların genellikle, diğer bilim ve mühendislik dallarının  katkısı fazladır</a:t>
            </a:r>
            <a:endParaRPr lang="en-GB" sz="2800" dirty="0" smtClean="0"/>
          </a:p>
          <a:p>
            <a:pPr eaLnBrk="1" hangingPunct="1">
              <a:lnSpc>
                <a:spcPct val="90000"/>
              </a:lnSpc>
            </a:pPr>
            <a:endParaRPr lang="tr-TR" sz="2500" dirty="0" smtClean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11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151399556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 err="1" smtClean="0"/>
              <a:t>YZ’nin</a:t>
            </a:r>
            <a:r>
              <a:rPr lang="tr-TR" dirty="0" smtClean="0"/>
              <a:t> </a:t>
            </a:r>
            <a:r>
              <a:rPr lang="tr-TR" dirty="0"/>
              <a:t>T</a:t>
            </a:r>
            <a:r>
              <a:rPr lang="tr-TR" dirty="0" smtClean="0"/>
              <a:t>emelindeki Bilimler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2600" dirty="0" smtClean="0"/>
              <a:t>Bilgisayar bilimleri ve mühendisliği </a:t>
            </a:r>
            <a:r>
              <a:rPr lang="en-US" sz="2600" dirty="0" smtClean="0"/>
              <a:t>(</a:t>
            </a:r>
            <a:r>
              <a:rPr lang="tr-TR" sz="2600" dirty="0" smtClean="0"/>
              <a:t>donanım ve yazılım)</a:t>
            </a:r>
            <a:endParaRPr lang="en-US" sz="2600" dirty="0" smtClean="0"/>
          </a:p>
          <a:p>
            <a:r>
              <a:rPr lang="tr-TR" sz="2600" dirty="0" smtClean="0"/>
              <a:t>Felsefe</a:t>
            </a:r>
            <a:r>
              <a:rPr lang="en-US" sz="2600" dirty="0" smtClean="0"/>
              <a:t> (</a:t>
            </a:r>
            <a:r>
              <a:rPr lang="tr-TR" sz="2600" dirty="0" smtClean="0"/>
              <a:t>muhakeme </a:t>
            </a:r>
            <a:r>
              <a:rPr lang="tr-TR" sz="2600" dirty="0" smtClean="0"/>
              <a:t>kuralları</a:t>
            </a:r>
            <a:r>
              <a:rPr lang="en-US" sz="2600" dirty="0" smtClean="0"/>
              <a:t>)</a:t>
            </a:r>
          </a:p>
          <a:p>
            <a:r>
              <a:rPr lang="tr-TR" sz="2600" dirty="0" smtClean="0"/>
              <a:t>Matematik </a:t>
            </a:r>
            <a:r>
              <a:rPr lang="en-US" sz="2600" dirty="0" smtClean="0"/>
              <a:t>(</a:t>
            </a:r>
            <a:r>
              <a:rPr lang="tr-TR" sz="2600" dirty="0" smtClean="0"/>
              <a:t>mantık, algoritmalar, optimizasyon)</a:t>
            </a:r>
            <a:endParaRPr lang="en-US" sz="2600" dirty="0" smtClean="0"/>
          </a:p>
          <a:p>
            <a:r>
              <a:rPr lang="tr-TR" sz="2600" dirty="0" smtClean="0"/>
              <a:t>Kavram bilimi ve psikoloji</a:t>
            </a:r>
            <a:r>
              <a:rPr lang="en-US" sz="2600" dirty="0" smtClean="0"/>
              <a:t> (</a:t>
            </a:r>
            <a:r>
              <a:rPr lang="tr-TR" sz="2600" dirty="0" smtClean="0"/>
              <a:t>insanın yüksek seviyede düşünme sürecinin modellenmesi</a:t>
            </a:r>
            <a:r>
              <a:rPr lang="en-US" sz="2600" dirty="0" smtClean="0"/>
              <a:t>)</a:t>
            </a:r>
          </a:p>
          <a:p>
            <a:r>
              <a:rPr lang="tr-TR" sz="2600" dirty="0" smtClean="0"/>
              <a:t>Sinir bilimi</a:t>
            </a:r>
            <a:r>
              <a:rPr lang="en-US" sz="2600" dirty="0" smtClean="0"/>
              <a:t> (</a:t>
            </a:r>
            <a:r>
              <a:rPr lang="tr-TR" sz="2600" dirty="0" smtClean="0"/>
              <a:t>insanın </a:t>
            </a:r>
            <a:r>
              <a:rPr lang="tr-TR" sz="2600" dirty="0" smtClean="0"/>
              <a:t>alt seviye </a:t>
            </a:r>
            <a:r>
              <a:rPr lang="tr-TR" sz="2600" dirty="0" smtClean="0"/>
              <a:t>beyin faaliyetinin modellenmesi)</a:t>
            </a:r>
            <a:endParaRPr lang="en-US" sz="2600" dirty="0" smtClean="0"/>
          </a:p>
          <a:p>
            <a:r>
              <a:rPr lang="tr-TR" sz="2600" dirty="0" smtClean="0"/>
              <a:t>Dilbilim</a:t>
            </a:r>
          </a:p>
          <a:p>
            <a:pPr eaLnBrk="1" hangingPunct="1"/>
            <a:endParaRPr lang="tr-TR" sz="2600" dirty="0" smtClean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12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64821687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Yapay Zeka’nın temeli</a:t>
            </a:r>
          </a:p>
        </p:txBody>
      </p:sp>
      <p:sp>
        <p:nvSpPr>
          <p:cNvPr id="17411" name="Oval 3"/>
          <p:cNvSpPr>
            <a:spLocks noChangeArrowheads="1"/>
          </p:cNvSpPr>
          <p:nvPr/>
        </p:nvSpPr>
        <p:spPr bwMode="auto">
          <a:xfrm>
            <a:off x="3810000" y="1143000"/>
            <a:ext cx="1828800" cy="1295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tr-TR" sz="2000" b="1">
                <a:solidFill>
                  <a:srgbClr val="E7F9FF"/>
                </a:solidFill>
                <a:latin typeface="Times New Roman" pitchFamily="18" charset="0"/>
              </a:rPr>
              <a:t>Bilgisayar</a:t>
            </a:r>
            <a:endParaRPr lang="en-US" sz="2000" b="1">
              <a:solidFill>
                <a:srgbClr val="E7F9FF"/>
              </a:solidFill>
              <a:latin typeface="Times New Roman" pitchFamily="18" charset="0"/>
            </a:endParaRPr>
          </a:p>
          <a:p>
            <a:pPr algn="ctr" eaLnBrk="0" hangingPunct="0"/>
            <a:r>
              <a:rPr lang="tr-TR" sz="2000" b="1">
                <a:solidFill>
                  <a:srgbClr val="E7F9FF"/>
                </a:solidFill>
                <a:latin typeface="Times New Roman" pitchFamily="18" charset="0"/>
              </a:rPr>
              <a:t>Bilimi</a:t>
            </a:r>
            <a:r>
              <a:rPr lang="en-US" sz="2000" b="1">
                <a:solidFill>
                  <a:srgbClr val="E7F9FF"/>
                </a:solidFill>
                <a:latin typeface="Times New Roman" pitchFamily="18" charset="0"/>
              </a:rPr>
              <a:t> &amp; </a:t>
            </a:r>
          </a:p>
          <a:p>
            <a:pPr algn="ctr" eaLnBrk="0" hangingPunct="0"/>
            <a:r>
              <a:rPr lang="tr-TR" sz="2000" b="1">
                <a:solidFill>
                  <a:srgbClr val="E7F9FF"/>
                </a:solidFill>
                <a:latin typeface="Times New Roman" pitchFamily="18" charset="0"/>
              </a:rPr>
              <a:t>Mühendisliği</a:t>
            </a:r>
            <a:endParaRPr lang="en-US" sz="2000" b="1">
              <a:solidFill>
                <a:srgbClr val="E7F9FF"/>
              </a:solidFill>
              <a:latin typeface="Times New Roman" pitchFamily="18" charset="0"/>
            </a:endParaRPr>
          </a:p>
        </p:txBody>
      </p:sp>
      <p:sp>
        <p:nvSpPr>
          <p:cNvPr id="17412" name="Oval 4"/>
          <p:cNvSpPr>
            <a:spLocks noChangeArrowheads="1"/>
          </p:cNvSpPr>
          <p:nvPr/>
        </p:nvSpPr>
        <p:spPr bwMode="auto">
          <a:xfrm>
            <a:off x="3657600" y="2743200"/>
            <a:ext cx="2133600" cy="21336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tr-TR" sz="10600" b="1">
                <a:latin typeface="Times New Roman" pitchFamily="18" charset="0"/>
              </a:rPr>
              <a:t>YZ</a:t>
            </a:r>
            <a:endParaRPr lang="en-US" sz="10600" b="1">
              <a:latin typeface="Times New Roman" pitchFamily="18" charset="0"/>
            </a:endParaRPr>
          </a:p>
        </p:txBody>
      </p:sp>
      <p:sp>
        <p:nvSpPr>
          <p:cNvPr id="17413" name="Oval 5"/>
          <p:cNvSpPr>
            <a:spLocks noChangeArrowheads="1"/>
          </p:cNvSpPr>
          <p:nvPr/>
        </p:nvSpPr>
        <p:spPr bwMode="auto">
          <a:xfrm>
            <a:off x="1219200" y="1600200"/>
            <a:ext cx="1828800" cy="1295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tr-TR" sz="2400" b="1">
                <a:solidFill>
                  <a:srgbClr val="E7F9FF"/>
                </a:solidFill>
                <a:latin typeface="Times New Roman" pitchFamily="18" charset="0"/>
              </a:rPr>
              <a:t>Matematik</a:t>
            </a:r>
            <a:endParaRPr lang="en-US" sz="2400" b="1">
              <a:solidFill>
                <a:srgbClr val="E7F9FF"/>
              </a:solidFill>
              <a:latin typeface="Times New Roman" pitchFamily="18" charset="0"/>
            </a:endParaRPr>
          </a:p>
        </p:txBody>
      </p:sp>
      <p:sp>
        <p:nvSpPr>
          <p:cNvPr id="17414" name="Oval 6"/>
          <p:cNvSpPr>
            <a:spLocks noChangeArrowheads="1"/>
          </p:cNvSpPr>
          <p:nvPr/>
        </p:nvSpPr>
        <p:spPr bwMode="auto">
          <a:xfrm>
            <a:off x="3810000" y="5257800"/>
            <a:ext cx="1841500" cy="1295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tr-TR" sz="2200" b="1" dirty="0">
                <a:solidFill>
                  <a:srgbClr val="E7F9FF"/>
                </a:solidFill>
                <a:latin typeface="Times New Roman" pitchFamily="18" charset="0"/>
              </a:rPr>
              <a:t>Kavram Bilimi</a:t>
            </a:r>
            <a:endParaRPr lang="en-US" sz="2200" b="1" dirty="0">
              <a:solidFill>
                <a:srgbClr val="E7F9FF"/>
              </a:solidFill>
              <a:latin typeface="Times New Roman" pitchFamily="18" charset="0"/>
            </a:endParaRPr>
          </a:p>
        </p:txBody>
      </p:sp>
      <p:sp>
        <p:nvSpPr>
          <p:cNvPr id="17415" name="Oval 7"/>
          <p:cNvSpPr>
            <a:spLocks noChangeArrowheads="1"/>
          </p:cNvSpPr>
          <p:nvPr/>
        </p:nvSpPr>
        <p:spPr bwMode="auto">
          <a:xfrm>
            <a:off x="6248400" y="1600200"/>
            <a:ext cx="1828800" cy="1295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tr-TR" sz="2400" b="1">
                <a:solidFill>
                  <a:srgbClr val="E7F9FF"/>
                </a:solidFill>
                <a:latin typeface="Times New Roman" pitchFamily="18" charset="0"/>
              </a:rPr>
              <a:t>Felsefe</a:t>
            </a:r>
            <a:endParaRPr lang="en-US" sz="2800" b="1">
              <a:solidFill>
                <a:srgbClr val="E7F9FF"/>
              </a:solidFill>
              <a:latin typeface="Times New Roman" pitchFamily="18" charset="0"/>
            </a:endParaRPr>
          </a:p>
        </p:txBody>
      </p:sp>
      <p:sp>
        <p:nvSpPr>
          <p:cNvPr id="17416" name="Oval 8"/>
          <p:cNvSpPr>
            <a:spLocks noChangeArrowheads="1"/>
          </p:cNvSpPr>
          <p:nvPr/>
        </p:nvSpPr>
        <p:spPr bwMode="auto">
          <a:xfrm>
            <a:off x="1371600" y="4953000"/>
            <a:ext cx="1828800" cy="1295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tr-TR" sz="2400" b="1">
                <a:solidFill>
                  <a:srgbClr val="E7F9FF"/>
                </a:solidFill>
                <a:latin typeface="Times New Roman" pitchFamily="18" charset="0"/>
              </a:rPr>
              <a:t>Psikoloji</a:t>
            </a:r>
            <a:endParaRPr lang="en-US" sz="2800" b="1">
              <a:solidFill>
                <a:srgbClr val="E7F9FF"/>
              </a:solidFill>
              <a:latin typeface="Times New Roman" pitchFamily="18" charset="0"/>
            </a:endParaRPr>
          </a:p>
        </p:txBody>
      </p:sp>
      <p:sp>
        <p:nvSpPr>
          <p:cNvPr id="17417" name="Oval 9"/>
          <p:cNvSpPr>
            <a:spLocks noChangeArrowheads="1"/>
          </p:cNvSpPr>
          <p:nvPr/>
        </p:nvSpPr>
        <p:spPr bwMode="auto">
          <a:xfrm>
            <a:off x="6477000" y="4953000"/>
            <a:ext cx="1828800" cy="1295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tr-TR" sz="2400" b="1">
                <a:solidFill>
                  <a:srgbClr val="E7F9FF"/>
                </a:solidFill>
                <a:latin typeface="Times New Roman" pitchFamily="18" charset="0"/>
              </a:rPr>
              <a:t>Dilbilim</a:t>
            </a:r>
            <a:endParaRPr lang="en-US" sz="2800" b="1">
              <a:solidFill>
                <a:srgbClr val="E7F9FF"/>
              </a:solidFill>
              <a:latin typeface="Times New Roman" pitchFamily="18" charset="0"/>
            </a:endParaRPr>
          </a:p>
        </p:txBody>
      </p:sp>
      <p:sp>
        <p:nvSpPr>
          <p:cNvPr id="17418" name="Oval 10"/>
          <p:cNvSpPr>
            <a:spLocks noChangeArrowheads="1"/>
          </p:cNvSpPr>
          <p:nvPr/>
        </p:nvSpPr>
        <p:spPr bwMode="auto">
          <a:xfrm>
            <a:off x="6934200" y="3200400"/>
            <a:ext cx="1828800" cy="1295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tr-TR" sz="2800" b="1">
                <a:solidFill>
                  <a:srgbClr val="E7F9FF"/>
                </a:solidFill>
                <a:latin typeface="Times New Roman" pitchFamily="18" charset="0"/>
              </a:rPr>
              <a:t>Biyoloji</a:t>
            </a:r>
            <a:endParaRPr lang="en-US" sz="2800" b="1">
              <a:solidFill>
                <a:srgbClr val="E7F9FF"/>
              </a:solidFill>
              <a:latin typeface="Times New Roman" pitchFamily="18" charset="0"/>
            </a:endParaRPr>
          </a:p>
        </p:txBody>
      </p:sp>
      <p:sp>
        <p:nvSpPr>
          <p:cNvPr id="17419" name="Oval 11"/>
          <p:cNvSpPr>
            <a:spLocks noChangeArrowheads="1"/>
          </p:cNvSpPr>
          <p:nvPr/>
        </p:nvSpPr>
        <p:spPr bwMode="auto">
          <a:xfrm>
            <a:off x="228600" y="3200400"/>
            <a:ext cx="1828800" cy="1295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tr-TR" sz="2400" b="1">
                <a:solidFill>
                  <a:srgbClr val="E7F9FF"/>
                </a:solidFill>
                <a:latin typeface="Times New Roman" pitchFamily="18" charset="0"/>
              </a:rPr>
              <a:t>İktisat</a:t>
            </a:r>
            <a:endParaRPr lang="en-US" sz="2800" b="1">
              <a:solidFill>
                <a:srgbClr val="E7F9FF"/>
              </a:solidFill>
              <a:latin typeface="Times New Roman" pitchFamily="18" charset="0"/>
            </a:endParaRPr>
          </a:p>
        </p:txBody>
      </p:sp>
      <p:sp>
        <p:nvSpPr>
          <p:cNvPr id="17420" name="Line 12"/>
          <p:cNvSpPr>
            <a:spLocks noChangeShapeType="1"/>
          </p:cNvSpPr>
          <p:nvPr/>
        </p:nvSpPr>
        <p:spPr bwMode="auto">
          <a:xfrm>
            <a:off x="2771775" y="2781300"/>
            <a:ext cx="936625" cy="576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7421" name="Line 13"/>
          <p:cNvSpPr>
            <a:spLocks noChangeShapeType="1"/>
          </p:cNvSpPr>
          <p:nvPr/>
        </p:nvSpPr>
        <p:spPr bwMode="auto">
          <a:xfrm flipV="1">
            <a:off x="2051050" y="3860800"/>
            <a:ext cx="1584325" cy="144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7422" name="Line 14"/>
          <p:cNvSpPr>
            <a:spLocks noChangeShapeType="1"/>
          </p:cNvSpPr>
          <p:nvPr/>
        </p:nvSpPr>
        <p:spPr bwMode="auto">
          <a:xfrm>
            <a:off x="4716463" y="2420938"/>
            <a:ext cx="0" cy="2873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7423" name="Line 15"/>
          <p:cNvSpPr>
            <a:spLocks noChangeShapeType="1"/>
          </p:cNvSpPr>
          <p:nvPr/>
        </p:nvSpPr>
        <p:spPr bwMode="auto">
          <a:xfrm flipH="1">
            <a:off x="5651500" y="2781300"/>
            <a:ext cx="936625" cy="576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7424" name="Line 16"/>
          <p:cNvSpPr>
            <a:spLocks noChangeShapeType="1"/>
          </p:cNvSpPr>
          <p:nvPr/>
        </p:nvSpPr>
        <p:spPr bwMode="auto">
          <a:xfrm flipH="1">
            <a:off x="5795963" y="3789363"/>
            <a:ext cx="10810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7425" name="Line 17"/>
          <p:cNvSpPr>
            <a:spLocks noChangeShapeType="1"/>
          </p:cNvSpPr>
          <p:nvPr/>
        </p:nvSpPr>
        <p:spPr bwMode="auto">
          <a:xfrm>
            <a:off x="4572000" y="4868863"/>
            <a:ext cx="0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7426" name="Line 18"/>
          <p:cNvSpPr>
            <a:spLocks noChangeShapeType="1"/>
          </p:cNvSpPr>
          <p:nvPr/>
        </p:nvSpPr>
        <p:spPr bwMode="auto">
          <a:xfrm>
            <a:off x="5651500" y="4365625"/>
            <a:ext cx="1152525" cy="719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7427" name="Line 19"/>
          <p:cNvSpPr>
            <a:spLocks noChangeShapeType="1"/>
          </p:cNvSpPr>
          <p:nvPr/>
        </p:nvSpPr>
        <p:spPr bwMode="auto">
          <a:xfrm flipH="1">
            <a:off x="2771775" y="4365625"/>
            <a:ext cx="1008063" cy="647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13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18253438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Akıllı / Zeki Davranış’ın ipuçları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tr-TR" sz="2600" dirty="0" smtClean="0"/>
              <a:t>Tecrübelerden öğrenme</a:t>
            </a:r>
          </a:p>
          <a:p>
            <a:pPr eaLnBrk="1" hangingPunct="1">
              <a:lnSpc>
                <a:spcPct val="90000"/>
              </a:lnSpc>
            </a:pPr>
            <a:r>
              <a:rPr lang="tr-TR" sz="2600" dirty="0" smtClean="0"/>
              <a:t>Yeni bir duruma başarılı ve çabuk adaptasyon</a:t>
            </a:r>
          </a:p>
          <a:p>
            <a:pPr eaLnBrk="1" hangingPunct="1">
              <a:lnSpc>
                <a:spcPct val="90000"/>
              </a:lnSpc>
            </a:pPr>
            <a:r>
              <a:rPr lang="tr-TR" sz="2600" dirty="0" smtClean="0"/>
              <a:t>Problem çözebilme</a:t>
            </a:r>
          </a:p>
          <a:p>
            <a:pPr eaLnBrk="1" hangingPunct="1">
              <a:lnSpc>
                <a:spcPct val="90000"/>
              </a:lnSpc>
            </a:pPr>
            <a:r>
              <a:rPr lang="tr-TR" sz="2600" dirty="0" smtClean="0"/>
              <a:t>Bilgiyi bulma ve kullanma</a:t>
            </a:r>
          </a:p>
          <a:p>
            <a:pPr eaLnBrk="1" hangingPunct="1">
              <a:lnSpc>
                <a:spcPct val="90000"/>
              </a:lnSpc>
            </a:pPr>
            <a:r>
              <a:rPr lang="tr-TR" sz="2600" dirty="0" smtClean="0"/>
              <a:t>Muhakeme edebilme</a:t>
            </a:r>
          </a:p>
          <a:p>
            <a:pPr eaLnBrk="1" hangingPunct="1">
              <a:lnSpc>
                <a:spcPct val="90000"/>
              </a:lnSpc>
            </a:pPr>
            <a:r>
              <a:rPr lang="tr-TR" sz="2600" dirty="0" smtClean="0"/>
              <a:t>Rastlantılardan yararlanabilme</a:t>
            </a:r>
          </a:p>
          <a:p>
            <a:pPr eaLnBrk="1" hangingPunct="1">
              <a:lnSpc>
                <a:spcPct val="90000"/>
              </a:lnSpc>
            </a:pPr>
            <a:r>
              <a:rPr lang="tr-TR" sz="2600" dirty="0" smtClean="0"/>
              <a:t>Farklılar arasındaki benzerlikleri görebilme</a:t>
            </a:r>
          </a:p>
          <a:p>
            <a:pPr eaLnBrk="1" hangingPunct="1">
              <a:lnSpc>
                <a:spcPct val="90000"/>
              </a:lnSpc>
            </a:pPr>
            <a:r>
              <a:rPr lang="tr-TR" sz="2600" dirty="0" smtClean="0"/>
              <a:t>Benzerler arasındaki farkları görebilme</a:t>
            </a:r>
          </a:p>
          <a:p>
            <a:pPr eaLnBrk="1" hangingPunct="1">
              <a:lnSpc>
                <a:spcPct val="90000"/>
              </a:lnSpc>
            </a:pPr>
            <a:r>
              <a:rPr lang="tr-TR" sz="2600" dirty="0" smtClean="0"/>
              <a:t>Yeni fikirler / kavramlar üretebilme</a:t>
            </a:r>
          </a:p>
          <a:p>
            <a:pPr eaLnBrk="1" hangingPunct="1">
              <a:lnSpc>
                <a:spcPct val="90000"/>
              </a:lnSpc>
            </a:pPr>
            <a:r>
              <a:rPr lang="tr-TR" sz="2600" dirty="0" smtClean="0"/>
              <a:t>Çok anlamlı / çelişki içeren bilgileri kullanabilme </a:t>
            </a:r>
          </a:p>
          <a:p>
            <a:pPr eaLnBrk="1" hangingPunct="1">
              <a:lnSpc>
                <a:spcPct val="90000"/>
              </a:lnSpc>
            </a:pPr>
            <a:endParaRPr lang="tr-TR" sz="2600" dirty="0" smtClean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14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38253010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3800" b="1" smtClean="0"/>
              <a:t>Zeki Sistemler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dirty="0" smtClean="0"/>
              <a:t>4 sınıfa ayrılabilir:</a:t>
            </a:r>
          </a:p>
          <a:p>
            <a:pPr lvl="1" eaLnBrk="1" hangingPunct="1"/>
            <a:r>
              <a:rPr lang="tr-TR" dirty="0" smtClean="0"/>
              <a:t>İnsan gibi </a:t>
            </a:r>
            <a:r>
              <a:rPr lang="tr-TR" u="sng" dirty="0" smtClean="0"/>
              <a:t>düşünen</a:t>
            </a:r>
            <a:r>
              <a:rPr lang="tr-TR" dirty="0" smtClean="0"/>
              <a:t> sistemler</a:t>
            </a:r>
          </a:p>
          <a:p>
            <a:pPr lvl="1" eaLnBrk="1" hangingPunct="1"/>
            <a:r>
              <a:rPr lang="tr-TR" dirty="0" smtClean="0"/>
              <a:t>İnsan gibi </a:t>
            </a:r>
            <a:r>
              <a:rPr lang="tr-TR" u="sng" dirty="0" smtClean="0"/>
              <a:t>davranan</a:t>
            </a:r>
            <a:r>
              <a:rPr lang="tr-TR" dirty="0" smtClean="0"/>
              <a:t> sistemler</a:t>
            </a:r>
          </a:p>
          <a:p>
            <a:pPr lvl="1" eaLnBrk="1" hangingPunct="1"/>
            <a:r>
              <a:rPr lang="tr-TR" dirty="0" smtClean="0"/>
              <a:t>Rasyonel </a:t>
            </a:r>
            <a:r>
              <a:rPr lang="tr-TR" u="sng" dirty="0" smtClean="0"/>
              <a:t>düşünen</a:t>
            </a:r>
            <a:r>
              <a:rPr lang="tr-TR" dirty="0" smtClean="0"/>
              <a:t> sistemler</a:t>
            </a:r>
          </a:p>
          <a:p>
            <a:pPr lvl="1" eaLnBrk="1" hangingPunct="1"/>
            <a:r>
              <a:rPr lang="tr-TR" dirty="0" smtClean="0"/>
              <a:t>Rasyonel </a:t>
            </a:r>
            <a:r>
              <a:rPr lang="tr-TR" u="sng" dirty="0" smtClean="0"/>
              <a:t>davranan</a:t>
            </a:r>
            <a:r>
              <a:rPr lang="tr-TR" dirty="0" smtClean="0"/>
              <a:t> sistemler</a:t>
            </a:r>
          </a:p>
          <a:p>
            <a:pPr lvl="1" eaLnBrk="1" hangingPunct="1"/>
            <a:endParaRPr lang="tr-TR" dirty="0"/>
          </a:p>
          <a:p>
            <a:r>
              <a:rPr lang="tr-TR" dirty="0" smtClean="0"/>
              <a:t>Rasyonel: Beklenildiği gibi, mantıklı</a:t>
            </a:r>
          </a:p>
          <a:p>
            <a:pPr eaLnBrk="1" hangingPunct="1"/>
            <a:endParaRPr lang="tr-TR" dirty="0" smtClean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15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74022706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Mantıklı (Rasyonel) </a:t>
            </a:r>
            <a:r>
              <a:rPr lang="tr-TR" dirty="0" smtClean="0"/>
              <a:t>/ İnsansı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62000" y="1596413"/>
            <a:ext cx="4026024" cy="2696683"/>
          </a:xfrm>
        </p:spPr>
        <p:txBody>
          <a:bodyPr/>
          <a:lstStyle/>
          <a:p>
            <a:pPr lvl="2"/>
            <a:r>
              <a:rPr lang="tr-TR" dirty="0" smtClean="0"/>
              <a:t>  </a:t>
            </a:r>
            <a:r>
              <a:rPr lang="tr-TR" dirty="0" err="1" smtClean="0"/>
              <a:t>Samsung</a:t>
            </a:r>
            <a:r>
              <a:rPr lang="tr-TR" dirty="0" smtClean="0"/>
              <a:t> </a:t>
            </a:r>
            <a:r>
              <a:rPr lang="tr-TR" dirty="0" err="1" smtClean="0"/>
              <a:t>Galaxy</a:t>
            </a:r>
            <a:r>
              <a:rPr lang="tr-TR" dirty="0" smtClean="0"/>
              <a:t> S5</a:t>
            </a:r>
          </a:p>
          <a:p>
            <a:pPr lvl="3"/>
            <a:r>
              <a:rPr lang="en-US" sz="2000" dirty="0"/>
              <a:t>Quad-core 2.5 GHz </a:t>
            </a:r>
            <a:endParaRPr lang="tr-TR" sz="2000" dirty="0" smtClean="0"/>
          </a:p>
          <a:p>
            <a:pPr lvl="3"/>
            <a:r>
              <a:rPr lang="tr-TR" sz="2000" dirty="0" smtClean="0"/>
              <a:t>5.1 </a:t>
            </a:r>
            <a:r>
              <a:rPr lang="tr-TR" sz="2000" dirty="0" err="1" smtClean="0"/>
              <a:t>inches</a:t>
            </a:r>
            <a:endParaRPr lang="tr-TR" sz="2000" dirty="0" smtClean="0"/>
          </a:p>
          <a:p>
            <a:pPr lvl="3"/>
            <a:r>
              <a:rPr lang="en-US" sz="2000" dirty="0"/>
              <a:t>1080 x 1920 </a:t>
            </a:r>
            <a:endParaRPr lang="tr-TR" sz="2000" dirty="0" smtClean="0"/>
          </a:p>
          <a:p>
            <a:pPr lvl="3"/>
            <a:r>
              <a:rPr lang="tr-TR" sz="2000" dirty="0" smtClean="0"/>
              <a:t>16 MP</a:t>
            </a:r>
          </a:p>
          <a:p>
            <a:pPr lvl="3"/>
            <a:r>
              <a:rPr lang="en-US" sz="2000" dirty="0"/>
              <a:t>2800 </a:t>
            </a:r>
            <a:r>
              <a:rPr lang="en-US" sz="2000" dirty="0" err="1"/>
              <a:t>mAh</a:t>
            </a:r>
            <a:r>
              <a:rPr lang="en-US" sz="2000" dirty="0"/>
              <a:t> battery</a:t>
            </a:r>
            <a:endParaRPr lang="tr-TR" sz="2000" dirty="0"/>
          </a:p>
        </p:txBody>
      </p:sp>
      <p:pic>
        <p:nvPicPr>
          <p:cNvPr id="2050" name="Picture 2" descr="Samsung Galaxy S5&#10;MORE PICTUR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10" y="1628800"/>
            <a:ext cx="1323975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pple iPhone 5s&#10;MORE PICTUR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1628800"/>
            <a:ext cx="1323975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İçerik Yer Tutucusu 2"/>
          <p:cNvSpPr txBox="1">
            <a:spLocks/>
          </p:cNvSpPr>
          <p:nvPr/>
        </p:nvSpPr>
        <p:spPr>
          <a:xfrm>
            <a:off x="5010472" y="1579909"/>
            <a:ext cx="4026024" cy="2569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tr-TR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tr-T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tr-T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tr-T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tr-T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tr-T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tr-T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tr-T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tr-T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lvl="2" indent="0">
              <a:buNone/>
            </a:pPr>
            <a:r>
              <a:rPr lang="tr-TR" dirty="0" smtClean="0"/>
              <a:t>iPhone 5S</a:t>
            </a:r>
          </a:p>
          <a:p>
            <a:pPr marL="273050" lvl="3" indent="-273050"/>
            <a:r>
              <a:rPr lang="tr-TR" sz="2000" dirty="0"/>
              <a:t>Dual-</a:t>
            </a:r>
            <a:r>
              <a:rPr lang="tr-TR" sz="2000" dirty="0" err="1"/>
              <a:t>core</a:t>
            </a:r>
            <a:r>
              <a:rPr lang="tr-TR" sz="2000" dirty="0"/>
              <a:t> 1.3 </a:t>
            </a:r>
            <a:r>
              <a:rPr lang="tr-TR" sz="2000" dirty="0" smtClean="0"/>
              <a:t>GHz</a:t>
            </a:r>
          </a:p>
          <a:p>
            <a:pPr marL="273050" lvl="3" indent="-273050"/>
            <a:r>
              <a:rPr lang="tr-TR" sz="2000" dirty="0" smtClean="0"/>
              <a:t>4.0 </a:t>
            </a:r>
            <a:r>
              <a:rPr lang="tr-TR" sz="2000" dirty="0" err="1" smtClean="0"/>
              <a:t>inches</a:t>
            </a:r>
            <a:r>
              <a:rPr lang="tr-TR" sz="2000" dirty="0" smtClean="0"/>
              <a:t> </a:t>
            </a:r>
          </a:p>
          <a:p>
            <a:pPr marL="273050" lvl="3" indent="-273050"/>
            <a:r>
              <a:rPr lang="en-US" sz="2000" dirty="0"/>
              <a:t>640 x 1136 </a:t>
            </a:r>
            <a:endParaRPr lang="tr-TR" sz="2000" dirty="0" smtClean="0"/>
          </a:p>
          <a:p>
            <a:pPr marL="273050" lvl="3" indent="-273050"/>
            <a:r>
              <a:rPr lang="tr-TR" sz="2000" dirty="0" smtClean="0"/>
              <a:t>8 MP</a:t>
            </a:r>
          </a:p>
          <a:p>
            <a:pPr marL="273050" lvl="3" indent="-273050"/>
            <a:r>
              <a:rPr lang="en-US" sz="2000" dirty="0"/>
              <a:t>1560 </a:t>
            </a:r>
            <a:r>
              <a:rPr lang="en-US" sz="2000" dirty="0" err="1"/>
              <a:t>mAh</a:t>
            </a:r>
            <a:r>
              <a:rPr lang="en-US" sz="2000" dirty="0"/>
              <a:t> battery </a:t>
            </a:r>
            <a:endParaRPr lang="tr-TR" sz="2000" dirty="0"/>
          </a:p>
        </p:txBody>
      </p:sp>
      <p:sp>
        <p:nvSpPr>
          <p:cNvPr id="4" name="Metin kutusu 3"/>
          <p:cNvSpPr txBox="1"/>
          <p:nvPr/>
        </p:nvSpPr>
        <p:spPr>
          <a:xfrm>
            <a:off x="899592" y="4293096"/>
            <a:ext cx="78767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u="sng" dirty="0" smtClean="0"/>
              <a:t>Mantıklı seçim:</a:t>
            </a:r>
            <a:r>
              <a:rPr lang="tr-TR" sz="2800" dirty="0" smtClean="0"/>
              <a:t> </a:t>
            </a:r>
            <a:r>
              <a:rPr lang="tr-TR" sz="2800" dirty="0" err="1" smtClean="0"/>
              <a:t>Samsung</a:t>
            </a:r>
            <a:r>
              <a:rPr lang="tr-TR" sz="2800" dirty="0" smtClean="0"/>
              <a:t> </a:t>
            </a:r>
            <a:r>
              <a:rPr lang="tr-TR" sz="2800" dirty="0" err="1" smtClean="0"/>
              <a:t>Galaxy</a:t>
            </a:r>
            <a:r>
              <a:rPr lang="tr-TR" sz="2800" dirty="0" smtClean="0"/>
              <a:t> S5</a:t>
            </a:r>
          </a:p>
          <a:p>
            <a:r>
              <a:rPr lang="tr-TR" sz="2800" u="sng" dirty="0" smtClean="0"/>
              <a:t>Rasyonel seçim:</a:t>
            </a:r>
            <a:r>
              <a:rPr lang="tr-TR" sz="2800" dirty="0" smtClean="0"/>
              <a:t> </a:t>
            </a:r>
            <a:r>
              <a:rPr lang="tr-TR" sz="2800" dirty="0" err="1" smtClean="0"/>
              <a:t>iPhone</a:t>
            </a:r>
            <a:r>
              <a:rPr lang="tr-TR" sz="2800" dirty="0" smtClean="0"/>
              <a:t> 5S </a:t>
            </a:r>
            <a:r>
              <a:rPr lang="tr-T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-&gt;</a:t>
            </a:r>
            <a:r>
              <a:rPr lang="tr-TR" sz="2800" dirty="0" smtClean="0"/>
              <a:t> satışları daha fazla ???</a:t>
            </a:r>
          </a:p>
          <a:p>
            <a:endParaRPr lang="tr-TR" sz="2800" dirty="0"/>
          </a:p>
          <a:p>
            <a:r>
              <a:rPr lang="tr-TR" sz="2800" dirty="0" smtClean="0"/>
              <a:t>Her zaman mantıklı davranmıyoruz </a:t>
            </a:r>
            <a:r>
              <a:rPr lang="tr-TR" sz="2800" b="1" dirty="0" smtClean="0">
                <a:solidFill>
                  <a:srgbClr val="0000FF"/>
                </a:solidFill>
                <a:sym typeface="Wingdings" pitchFamily="2" charset="2"/>
              </a:rPr>
              <a:t></a:t>
            </a:r>
            <a:endParaRPr lang="en-US" sz="2800" b="1" dirty="0">
              <a:solidFill>
                <a:srgbClr val="0000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16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118393219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3800" b="1" smtClean="0"/>
              <a:t>Zeki Sistemler</a:t>
            </a:r>
          </a:p>
        </p:txBody>
      </p:sp>
      <p:grpSp>
        <p:nvGrpSpPr>
          <p:cNvPr id="19459" name="Group 3"/>
          <p:cNvGrpSpPr>
            <a:grpSpLocks/>
          </p:cNvGrpSpPr>
          <p:nvPr/>
        </p:nvGrpSpPr>
        <p:grpSpPr bwMode="auto">
          <a:xfrm>
            <a:off x="1042988" y="1628775"/>
            <a:ext cx="4673600" cy="3886200"/>
            <a:chOff x="960" y="1248"/>
            <a:chExt cx="2944" cy="2448"/>
          </a:xfrm>
        </p:grpSpPr>
        <p:grpSp>
          <p:nvGrpSpPr>
            <p:cNvPr id="19463" name="Group 4"/>
            <p:cNvGrpSpPr>
              <a:grpSpLocks/>
            </p:cNvGrpSpPr>
            <p:nvPr/>
          </p:nvGrpSpPr>
          <p:grpSpPr bwMode="auto">
            <a:xfrm>
              <a:off x="1872" y="1680"/>
              <a:ext cx="2016" cy="2016"/>
              <a:chOff x="1296" y="1824"/>
              <a:chExt cx="2016" cy="2016"/>
            </a:xfrm>
          </p:grpSpPr>
          <p:sp>
            <p:nvSpPr>
              <p:cNvPr id="19472" name="Rectangle 5"/>
              <p:cNvSpPr>
                <a:spLocks noChangeArrowheads="1"/>
              </p:cNvSpPr>
              <p:nvPr/>
            </p:nvSpPr>
            <p:spPr bwMode="auto">
              <a:xfrm>
                <a:off x="1296" y="1824"/>
                <a:ext cx="1008" cy="1008"/>
              </a:xfrm>
              <a:prstGeom prst="rect">
                <a:avLst/>
              </a:prstGeom>
              <a:solidFill>
                <a:srgbClr val="99CC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tr-TR" dirty="0" smtClean="0">
                    <a:latin typeface="Times New Roman" pitchFamily="18" charset="0"/>
                  </a:rPr>
                  <a:t>Kavrayış</a:t>
                </a:r>
              </a:p>
              <a:p>
                <a:pPr algn="ctr"/>
                <a:r>
                  <a:rPr kumimoji="1" lang="tr-TR" dirty="0" smtClean="0">
                    <a:latin typeface="Times New Roman" pitchFamily="18" charset="0"/>
                  </a:rPr>
                  <a:t>(İdrak)</a:t>
                </a:r>
              </a:p>
              <a:p>
                <a:pPr algn="ctr"/>
                <a:r>
                  <a:rPr kumimoji="1" lang="tr-TR" dirty="0" smtClean="0">
                    <a:latin typeface="Times New Roman" pitchFamily="18" charset="0"/>
                  </a:rPr>
                  <a:t>Modelleme</a:t>
                </a:r>
                <a:endParaRPr kumimoji="1" lang="tr-TR" dirty="0">
                  <a:latin typeface="Times New Roman" pitchFamily="18" charset="0"/>
                </a:endParaRPr>
              </a:p>
            </p:txBody>
          </p:sp>
          <p:sp>
            <p:nvSpPr>
              <p:cNvPr id="19473" name="Rectangle 6"/>
              <p:cNvSpPr>
                <a:spLocks noChangeArrowheads="1"/>
              </p:cNvSpPr>
              <p:nvPr/>
            </p:nvSpPr>
            <p:spPr bwMode="auto">
              <a:xfrm>
                <a:off x="2304" y="1824"/>
                <a:ext cx="1008" cy="1008"/>
              </a:xfrm>
              <a:prstGeom prst="rect">
                <a:avLst/>
              </a:prstGeom>
              <a:solidFill>
                <a:srgbClr val="99CC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tr-TR" dirty="0" smtClean="0">
                    <a:latin typeface="Times New Roman" pitchFamily="18" charset="0"/>
                  </a:rPr>
                  <a:t>Problemlerin</a:t>
                </a:r>
                <a:endParaRPr lang="tr-TR" dirty="0">
                  <a:latin typeface="Times New Roman" pitchFamily="18" charset="0"/>
                </a:endParaRPr>
              </a:p>
              <a:p>
                <a:pPr algn="ctr"/>
                <a:r>
                  <a:rPr lang="tr-TR" dirty="0">
                    <a:latin typeface="Times New Roman" pitchFamily="18" charset="0"/>
                  </a:rPr>
                  <a:t> </a:t>
                </a:r>
                <a:r>
                  <a:rPr lang="tr-TR" dirty="0" smtClean="0">
                    <a:latin typeface="Times New Roman" pitchFamily="18" charset="0"/>
                  </a:rPr>
                  <a:t>mantıksal </a:t>
                </a:r>
                <a:endParaRPr lang="tr-TR" dirty="0">
                  <a:latin typeface="Times New Roman" pitchFamily="18" charset="0"/>
                </a:endParaRPr>
              </a:p>
              <a:p>
                <a:pPr algn="ctr"/>
                <a:r>
                  <a:rPr lang="tr-TR" dirty="0" smtClean="0">
                    <a:latin typeface="Times New Roman" pitchFamily="18" charset="0"/>
                  </a:rPr>
                  <a:t>ifadeler </a:t>
                </a:r>
                <a:r>
                  <a:rPr lang="tr-TR" dirty="0">
                    <a:latin typeface="Times New Roman" pitchFamily="18" charset="0"/>
                  </a:rPr>
                  <a:t>ile </a:t>
                </a:r>
                <a:endParaRPr lang="tr-TR" dirty="0" smtClean="0">
                  <a:latin typeface="Times New Roman" pitchFamily="18" charset="0"/>
                </a:endParaRPr>
              </a:p>
              <a:p>
                <a:pPr algn="ctr"/>
                <a:r>
                  <a:rPr lang="tr-TR" dirty="0" smtClean="0">
                    <a:latin typeface="Times New Roman" pitchFamily="18" charset="0"/>
                  </a:rPr>
                  <a:t>gösterilmesi</a:t>
                </a:r>
                <a:endParaRPr lang="en-US" dirty="0">
                  <a:latin typeface="Times New Roman" pitchFamily="18" charset="0"/>
                </a:endParaRPr>
              </a:p>
            </p:txBody>
          </p:sp>
          <p:sp>
            <p:nvSpPr>
              <p:cNvPr id="19474" name="Rectangle 7"/>
              <p:cNvSpPr>
                <a:spLocks noChangeArrowheads="1"/>
              </p:cNvSpPr>
              <p:nvPr/>
            </p:nvSpPr>
            <p:spPr bwMode="auto">
              <a:xfrm>
                <a:off x="1296" y="2832"/>
                <a:ext cx="1008" cy="1008"/>
              </a:xfrm>
              <a:prstGeom prst="rect">
                <a:avLst/>
              </a:prstGeom>
              <a:solidFill>
                <a:srgbClr val="99CC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kumimoji="1" lang="tr-TR" dirty="0" smtClean="0">
                    <a:latin typeface="Times New Roman" pitchFamily="18" charset="0"/>
                  </a:rPr>
                  <a:t>Eliza ve</a:t>
                </a:r>
                <a:endParaRPr kumimoji="1" lang="tr-TR" dirty="0">
                  <a:latin typeface="Times New Roman" pitchFamily="18" charset="0"/>
                </a:endParaRPr>
              </a:p>
              <a:p>
                <a:pPr algn="ctr"/>
                <a:r>
                  <a:rPr kumimoji="1" lang="tr-TR" dirty="0">
                    <a:latin typeface="Times New Roman" pitchFamily="18" charset="0"/>
                  </a:rPr>
                  <a:t>Turing </a:t>
                </a:r>
              </a:p>
              <a:p>
                <a:pPr algn="ctr"/>
                <a:r>
                  <a:rPr kumimoji="1" lang="tr-TR" dirty="0" smtClean="0">
                    <a:latin typeface="Times New Roman" pitchFamily="18" charset="0"/>
                  </a:rPr>
                  <a:t>testleri</a:t>
                </a:r>
                <a:endParaRPr kumimoji="1" lang="tr-TR" dirty="0">
                  <a:latin typeface="Times New Roman" pitchFamily="18" charset="0"/>
                </a:endParaRPr>
              </a:p>
            </p:txBody>
          </p:sp>
          <p:sp>
            <p:nvSpPr>
              <p:cNvPr id="19475" name="Rectangle 8"/>
              <p:cNvSpPr>
                <a:spLocks noChangeArrowheads="1"/>
              </p:cNvSpPr>
              <p:nvPr/>
            </p:nvSpPr>
            <p:spPr bwMode="auto">
              <a:xfrm>
                <a:off x="2304" y="2832"/>
                <a:ext cx="1008" cy="1008"/>
              </a:xfrm>
              <a:prstGeom prst="rect">
                <a:avLst/>
              </a:prstGeom>
              <a:solidFill>
                <a:srgbClr val="99CC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tr-TR" dirty="0">
                    <a:latin typeface="Times New Roman" pitchFamily="18" charset="0"/>
                  </a:rPr>
                  <a:t>Akıllı </a:t>
                </a:r>
              </a:p>
              <a:p>
                <a:pPr algn="ctr"/>
                <a:r>
                  <a:rPr lang="tr-TR" dirty="0">
                    <a:latin typeface="Times New Roman" pitchFamily="18" charset="0"/>
                  </a:rPr>
                  <a:t>Ajanlar </a:t>
                </a:r>
              </a:p>
              <a:p>
                <a:pPr algn="ctr"/>
                <a:r>
                  <a:rPr lang="tr-TR" dirty="0">
                    <a:latin typeface="Times New Roman" pitchFamily="18" charset="0"/>
                  </a:rPr>
                  <a:t>(Vekiller</a:t>
                </a:r>
                <a:r>
                  <a:rPr lang="tr-TR" dirty="0" smtClean="0">
                    <a:latin typeface="Times New Roman" pitchFamily="18" charset="0"/>
                  </a:rPr>
                  <a:t>)</a:t>
                </a:r>
                <a:endParaRPr lang="en-US" dirty="0">
                  <a:latin typeface="Times New Roman" pitchFamily="18" charset="0"/>
                </a:endParaRPr>
              </a:p>
            </p:txBody>
          </p:sp>
        </p:grpSp>
        <p:sp>
          <p:nvSpPr>
            <p:cNvPr id="19464" name="Text Box 9"/>
            <p:cNvSpPr txBox="1">
              <a:spLocks noChangeArrowheads="1"/>
            </p:cNvSpPr>
            <p:nvPr/>
          </p:nvSpPr>
          <p:spPr bwMode="auto">
            <a:xfrm>
              <a:off x="960" y="2078"/>
              <a:ext cx="9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tr-TR" sz="2800">
                  <a:latin typeface="Times New Roman" pitchFamily="18" charset="0"/>
                </a:rPr>
                <a:t>düşünme</a:t>
              </a:r>
              <a:endParaRPr lang="en-US" sz="2800">
                <a:latin typeface="Times New Roman" pitchFamily="18" charset="0"/>
              </a:endParaRPr>
            </a:p>
          </p:txBody>
        </p:sp>
        <p:sp>
          <p:nvSpPr>
            <p:cNvPr id="19465" name="Text Box 10"/>
            <p:cNvSpPr txBox="1">
              <a:spLocks noChangeArrowheads="1"/>
            </p:cNvSpPr>
            <p:nvPr/>
          </p:nvSpPr>
          <p:spPr bwMode="auto">
            <a:xfrm>
              <a:off x="1152" y="2976"/>
              <a:ext cx="11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tr-TR" sz="3600">
                <a:latin typeface="Times New Roman" pitchFamily="18" charset="0"/>
              </a:endParaRPr>
            </a:p>
          </p:txBody>
        </p:sp>
        <p:sp>
          <p:nvSpPr>
            <p:cNvPr id="19466" name="Text Box 11"/>
            <p:cNvSpPr txBox="1">
              <a:spLocks noChangeArrowheads="1"/>
            </p:cNvSpPr>
            <p:nvPr/>
          </p:nvSpPr>
          <p:spPr bwMode="auto">
            <a:xfrm>
              <a:off x="1650" y="1284"/>
              <a:ext cx="11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tr-TR" sz="2800">
                  <a:latin typeface="Times New Roman" pitchFamily="18" charset="0"/>
                </a:rPr>
                <a:t>İnsansı</a:t>
              </a:r>
              <a:endParaRPr lang="en-US" sz="2800">
                <a:latin typeface="Times New Roman" pitchFamily="18" charset="0"/>
              </a:endParaRPr>
            </a:p>
          </p:txBody>
        </p:sp>
        <p:sp>
          <p:nvSpPr>
            <p:cNvPr id="19467" name="Text Box 12"/>
            <p:cNvSpPr txBox="1">
              <a:spLocks noChangeArrowheads="1"/>
            </p:cNvSpPr>
            <p:nvPr/>
          </p:nvSpPr>
          <p:spPr bwMode="auto">
            <a:xfrm>
              <a:off x="2784" y="1248"/>
              <a:ext cx="11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tr-TR" sz="2800">
                  <a:latin typeface="Times New Roman" pitchFamily="18" charset="0"/>
                </a:rPr>
                <a:t>Rasyonel</a:t>
              </a:r>
              <a:endParaRPr lang="en-US" sz="2800">
                <a:latin typeface="Times New Roman" pitchFamily="18" charset="0"/>
              </a:endParaRPr>
            </a:p>
          </p:txBody>
        </p:sp>
      </p:grpSp>
      <p:sp>
        <p:nvSpPr>
          <p:cNvPr id="19460" name="Text Box 18"/>
          <p:cNvSpPr txBox="1">
            <a:spLocks noChangeArrowheads="1"/>
          </p:cNvSpPr>
          <p:nvPr/>
        </p:nvSpPr>
        <p:spPr bwMode="auto">
          <a:xfrm>
            <a:off x="6188075" y="3195638"/>
            <a:ext cx="199707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tr-TR" sz="2400" b="1" dirty="0">
                <a:solidFill>
                  <a:srgbClr val="FF0000"/>
                </a:solidFill>
                <a:latin typeface="Times New Roman" pitchFamily="18" charset="0"/>
              </a:rPr>
              <a:t>YZ bu alanlarda gelişmeye meyillidir</a:t>
            </a:r>
            <a:endParaRPr lang="en-US" sz="24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9461" name="Text Box 19"/>
          <p:cNvSpPr txBox="1">
            <a:spLocks noChangeArrowheads="1"/>
          </p:cNvSpPr>
          <p:nvPr/>
        </p:nvSpPr>
        <p:spPr bwMode="auto">
          <a:xfrm>
            <a:off x="900113" y="4797425"/>
            <a:ext cx="172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tr-TR" sz="2800">
                <a:latin typeface="Times New Roman" pitchFamily="18" charset="0"/>
              </a:rPr>
              <a:t>davranma</a:t>
            </a:r>
          </a:p>
        </p:txBody>
      </p:sp>
      <p:sp>
        <p:nvSpPr>
          <p:cNvPr id="3" name="Köşeleri Yuvarlanmış Dikdörtgen Belirtme Çizgisi 2"/>
          <p:cNvSpPr/>
          <p:nvPr/>
        </p:nvSpPr>
        <p:spPr>
          <a:xfrm>
            <a:off x="5940425" y="1866900"/>
            <a:ext cx="2808288" cy="1247775"/>
          </a:xfrm>
          <a:prstGeom prst="wedgeRoundRectCallout">
            <a:avLst>
              <a:gd name="adj1" fmla="val -64687"/>
              <a:gd name="adj2" fmla="val -3840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tr-TR" b="1" u="sng" dirty="0"/>
              <a:t>Akıllıca davranmak:</a:t>
            </a:r>
            <a:r>
              <a:rPr lang="tr-TR" b="1" dirty="0"/>
              <a:t> </a:t>
            </a:r>
            <a:r>
              <a:rPr lang="tr-TR" dirty="0" smtClean="0"/>
              <a:t>Bilgi, gerçek ve kanıtlara göre düşünüp hareket etmek</a:t>
            </a:r>
            <a:endParaRPr lang="tr-TR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17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114360120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611188" y="476250"/>
            <a:ext cx="81534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tr-TR" altLang="tr-TR" sz="2600" dirty="0"/>
              <a:t>Yapay zeka disiplinin amacı İnsan gibi veya rasyonel </a:t>
            </a:r>
            <a:r>
              <a:rPr lang="tr-TR" altLang="tr-TR" sz="2600" dirty="0" smtClean="0"/>
              <a:t>düşünen/davranan </a:t>
            </a:r>
            <a:r>
              <a:rPr lang="tr-TR" altLang="tr-TR" sz="2600" dirty="0" smtClean="0">
                <a:solidFill>
                  <a:srgbClr val="0000FF"/>
                </a:solidFill>
              </a:rPr>
              <a:t>programlar </a:t>
            </a:r>
            <a:r>
              <a:rPr lang="tr-TR" altLang="tr-TR" sz="2600" dirty="0" smtClean="0"/>
              <a:t>ve/veya </a:t>
            </a:r>
            <a:r>
              <a:rPr lang="tr-TR" altLang="tr-TR" sz="2600" dirty="0">
                <a:solidFill>
                  <a:srgbClr val="0000FF"/>
                </a:solidFill>
              </a:rPr>
              <a:t>makineler </a:t>
            </a:r>
            <a:r>
              <a:rPr lang="tr-TR" altLang="tr-TR" sz="2600" dirty="0"/>
              <a:t>yapmaktır.  </a:t>
            </a:r>
            <a:endParaRPr lang="en-US" altLang="tr-TR" sz="2600" dirty="0"/>
          </a:p>
        </p:txBody>
      </p:sp>
      <p:sp>
        <p:nvSpPr>
          <p:cNvPr id="2" name="Up-Down Arrow 1"/>
          <p:cNvSpPr>
            <a:spLocks noChangeArrowheads="1"/>
          </p:cNvSpPr>
          <p:nvPr/>
        </p:nvSpPr>
        <p:spPr bwMode="auto">
          <a:xfrm>
            <a:off x="4429125" y="2276475"/>
            <a:ext cx="142875" cy="3240088"/>
          </a:xfrm>
          <a:prstGeom prst="upDownArrow">
            <a:avLst>
              <a:gd name="adj1" fmla="val 50000"/>
              <a:gd name="adj2" fmla="val 5039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tr-TR" sz="1600" i="1">
              <a:latin typeface="Times New Roman" pitchFamily="18" charset="0"/>
            </a:endParaRPr>
          </a:p>
        </p:txBody>
      </p:sp>
      <p:sp>
        <p:nvSpPr>
          <p:cNvPr id="3" name="Left-Right Arrow 2"/>
          <p:cNvSpPr>
            <a:spLocks noChangeArrowheads="1"/>
          </p:cNvSpPr>
          <p:nvPr/>
        </p:nvSpPr>
        <p:spPr bwMode="auto">
          <a:xfrm>
            <a:off x="2700338" y="3816350"/>
            <a:ext cx="3600450" cy="161925"/>
          </a:xfrm>
          <a:prstGeom prst="leftRightArrow">
            <a:avLst>
              <a:gd name="adj1" fmla="val 50000"/>
              <a:gd name="adj2" fmla="val 5013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tr-TR" sz="1600" i="1">
              <a:latin typeface="Times New Roman" pitchFamily="18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779838" y="1916113"/>
            <a:ext cx="1368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tr-TR" sz="1600" b="1">
                <a:latin typeface="Times New Roman" pitchFamily="18" charset="0"/>
              </a:rPr>
              <a:t>İNSAN GİBİ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811588" y="5532438"/>
            <a:ext cx="13684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tr-TR" sz="1600" b="1">
                <a:latin typeface="Times New Roman" pitchFamily="18" charset="0"/>
              </a:rPr>
              <a:t>RASYONEL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372225" y="3573463"/>
            <a:ext cx="13684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tr-TR" sz="1600" b="1">
                <a:latin typeface="Times New Roman" pitchFamily="18" charset="0"/>
              </a:rPr>
              <a:t>DÜŞÜNEN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331913" y="3727450"/>
            <a:ext cx="13684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tr-TR" sz="1600" b="1">
                <a:latin typeface="Times New Roman" pitchFamily="18" charset="0"/>
              </a:rPr>
              <a:t>DAVRANAN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18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402521879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  <p:bldP spid="2" grpId="0" animBg="1"/>
      <p:bldP spid="3" grpId="0" animBg="1"/>
      <p:bldP spid="4" grpId="0"/>
      <p:bldP spid="8" grpId="0"/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İnsanlar gibi </a:t>
            </a:r>
            <a:r>
              <a:rPr lang="tr-TR" b="1" dirty="0" smtClean="0"/>
              <a:t>düşünen</a:t>
            </a:r>
            <a:r>
              <a:rPr lang="tr-TR" dirty="0" smtClean="0"/>
              <a:t> sistemler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İnsan gibi düşünen sistemleri geliştirme ve araştırma bilişsel bilimin </a:t>
            </a:r>
            <a:r>
              <a:rPr lang="tr-TR" dirty="0" smtClean="0"/>
              <a:t>(</a:t>
            </a:r>
            <a:r>
              <a:rPr lang="tr-TR" dirty="0" err="1" smtClean="0">
                <a:solidFill>
                  <a:srgbClr val="0000FF"/>
                </a:solidFill>
              </a:rPr>
              <a:t>Cognitive</a:t>
            </a:r>
            <a:r>
              <a:rPr lang="tr-TR" dirty="0" smtClean="0">
                <a:solidFill>
                  <a:srgbClr val="0000FF"/>
                </a:solidFill>
              </a:rPr>
              <a:t> </a:t>
            </a:r>
            <a:r>
              <a:rPr lang="tr-TR" dirty="0" err="1" smtClean="0">
                <a:solidFill>
                  <a:srgbClr val="0000FF"/>
                </a:solidFill>
              </a:rPr>
              <a:t>Science</a:t>
            </a:r>
            <a:r>
              <a:rPr lang="tr-TR" dirty="0" smtClean="0"/>
              <a:t>) çalışma </a:t>
            </a:r>
            <a:r>
              <a:rPr lang="tr-TR" dirty="0"/>
              <a:t>alanıdır.</a:t>
            </a:r>
          </a:p>
          <a:p>
            <a:r>
              <a:rPr lang="tr-TR" dirty="0" smtClean="0"/>
              <a:t>Bu </a:t>
            </a:r>
            <a:r>
              <a:rPr lang="tr-TR" dirty="0"/>
              <a:t>çalışmalardaki hedef insanın düşünme süreçlerini analiz </a:t>
            </a:r>
            <a:r>
              <a:rPr lang="tr-TR" b="1" dirty="0" smtClean="0"/>
              <a:t>etmek</a:t>
            </a:r>
            <a:r>
              <a:rPr lang="tr-TR" dirty="0" smtClean="0"/>
              <a:t>, </a:t>
            </a:r>
            <a:r>
              <a:rPr lang="tr-TR" b="1" dirty="0" smtClean="0"/>
              <a:t>anlamak</a:t>
            </a:r>
            <a:r>
              <a:rPr lang="tr-TR" dirty="0" smtClean="0"/>
              <a:t> ve </a:t>
            </a:r>
            <a:r>
              <a:rPr lang="tr-TR" dirty="0"/>
              <a:t>bu amaçla </a:t>
            </a:r>
            <a:r>
              <a:rPr lang="tr-TR" b="1" dirty="0"/>
              <a:t>bilgisayar </a:t>
            </a:r>
            <a:r>
              <a:rPr lang="tr-TR" b="1" dirty="0" smtClean="0"/>
              <a:t>modellerinden </a:t>
            </a:r>
            <a:r>
              <a:rPr lang="tr-TR" dirty="0" smtClean="0"/>
              <a:t>yararlanmaktır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19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385352930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tr-TR" dirty="0" smtClean="0"/>
              <a:t>Kaynaklar</a:t>
            </a:r>
            <a:endParaRPr lang="tr-T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596413"/>
            <a:ext cx="8077200" cy="478491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tr-TR" u="sng" dirty="0" smtClean="0"/>
              <a:t>Dersin Asistanı:</a:t>
            </a:r>
          </a:p>
          <a:p>
            <a:pPr marL="0" indent="0">
              <a:buNone/>
            </a:pPr>
            <a:r>
              <a:rPr lang="tr-TR" dirty="0" smtClean="0"/>
              <a:t>S. Ezgi Yalnız (</a:t>
            </a:r>
            <a:r>
              <a:rPr lang="tr-TR" u="sng" dirty="0">
                <a:solidFill>
                  <a:srgbClr val="009ED6"/>
                </a:solidFill>
                <a:hlinkClick r:id="rId6"/>
              </a:rPr>
              <a:t>seyalniz@baskent.edu.tr</a:t>
            </a:r>
            <a:r>
              <a:rPr lang="tr-TR" dirty="0" smtClean="0"/>
              <a:t>)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u="sng" dirty="0" smtClean="0"/>
              <a:t>Değerlendirme:</a:t>
            </a:r>
          </a:p>
          <a:p>
            <a:pPr marL="0" indent="0">
              <a:buNone/>
            </a:pPr>
            <a:r>
              <a:rPr lang="tr-TR" dirty="0"/>
              <a:t>Quiz:	%</a:t>
            </a:r>
            <a:r>
              <a:rPr lang="tr-TR" dirty="0" smtClean="0"/>
              <a:t>15		Vize</a:t>
            </a:r>
            <a:r>
              <a:rPr lang="tr-TR" dirty="0"/>
              <a:t>:	%30</a:t>
            </a:r>
          </a:p>
          <a:p>
            <a:pPr marL="0" indent="0">
              <a:buNone/>
            </a:pPr>
            <a:r>
              <a:rPr lang="tr-TR" dirty="0" smtClean="0"/>
              <a:t>Ödev</a:t>
            </a:r>
            <a:r>
              <a:rPr lang="tr-TR" dirty="0"/>
              <a:t>:	%</a:t>
            </a:r>
            <a:r>
              <a:rPr lang="tr-TR" dirty="0" smtClean="0"/>
              <a:t>10		Final</a:t>
            </a:r>
            <a:r>
              <a:rPr lang="tr-TR" dirty="0"/>
              <a:t>:	%40</a:t>
            </a:r>
          </a:p>
          <a:p>
            <a:pPr marL="0" indent="0">
              <a:buNone/>
            </a:pPr>
            <a:r>
              <a:rPr lang="tr-TR" dirty="0"/>
              <a:t>Katılım:	%</a:t>
            </a:r>
            <a:r>
              <a:rPr lang="tr-TR" dirty="0" smtClean="0"/>
              <a:t>05</a:t>
            </a:r>
            <a:endParaRPr lang="tr-TR" dirty="0"/>
          </a:p>
          <a:p>
            <a:pPr marL="0" indent="0">
              <a:buNone/>
            </a:pPr>
            <a:r>
              <a:rPr lang="tr-TR" dirty="0" smtClean="0"/>
              <a:t>			</a:t>
            </a:r>
          </a:p>
          <a:p>
            <a:pPr marL="0" indent="0">
              <a:buNone/>
            </a:pPr>
            <a:r>
              <a:rPr lang="tr-TR" u="sng" dirty="0" smtClean="0"/>
              <a:t>Kaynaklar:</a:t>
            </a:r>
          </a:p>
          <a:p>
            <a:r>
              <a:rPr lang="tr-TR" dirty="0" smtClean="0"/>
              <a:t>Ana kaynak</a:t>
            </a:r>
            <a:r>
              <a:rPr lang="tr-TR" dirty="0"/>
              <a:t>:</a:t>
            </a:r>
          </a:p>
          <a:p>
            <a:pPr marL="0" indent="0">
              <a:buNone/>
            </a:pPr>
            <a:r>
              <a:rPr lang="tr-TR" dirty="0" err="1" smtClean="0"/>
              <a:t>Stuart</a:t>
            </a:r>
            <a:r>
              <a:rPr lang="tr-TR" dirty="0" smtClean="0"/>
              <a:t> </a:t>
            </a:r>
            <a:r>
              <a:rPr lang="tr-TR" dirty="0" err="1"/>
              <a:t>Russel</a:t>
            </a:r>
            <a:r>
              <a:rPr lang="tr-TR" dirty="0"/>
              <a:t>, Peter </a:t>
            </a:r>
            <a:r>
              <a:rPr lang="tr-TR" dirty="0" err="1"/>
              <a:t>Norvig</a:t>
            </a:r>
            <a:r>
              <a:rPr lang="tr-TR" dirty="0"/>
              <a:t>, </a:t>
            </a:r>
            <a:r>
              <a:rPr lang="tr-TR" dirty="0" smtClean="0">
                <a:solidFill>
                  <a:srgbClr val="009ED6"/>
                </a:solidFill>
              </a:rPr>
              <a:t>"</a:t>
            </a:r>
            <a:r>
              <a:rPr lang="tr-TR" dirty="0" err="1" smtClean="0">
                <a:solidFill>
                  <a:srgbClr val="009ED6"/>
                </a:solidFill>
              </a:rPr>
              <a:t>Artificial</a:t>
            </a:r>
            <a:r>
              <a:rPr lang="tr-TR" dirty="0" smtClean="0">
                <a:solidFill>
                  <a:srgbClr val="009ED6"/>
                </a:solidFill>
              </a:rPr>
              <a:t> </a:t>
            </a:r>
            <a:r>
              <a:rPr lang="tr-TR" dirty="0" err="1" smtClean="0">
                <a:solidFill>
                  <a:srgbClr val="009ED6"/>
                </a:solidFill>
              </a:rPr>
              <a:t>Intelligence</a:t>
            </a:r>
            <a:r>
              <a:rPr lang="tr-TR" dirty="0" smtClean="0">
                <a:solidFill>
                  <a:srgbClr val="009ED6"/>
                </a:solidFill>
              </a:rPr>
              <a:t>: Modern </a:t>
            </a:r>
            <a:r>
              <a:rPr lang="tr-TR" dirty="0" err="1" smtClean="0">
                <a:solidFill>
                  <a:srgbClr val="009ED6"/>
                </a:solidFill>
              </a:rPr>
              <a:t>Approach</a:t>
            </a:r>
            <a:r>
              <a:rPr lang="tr-TR" dirty="0">
                <a:solidFill>
                  <a:srgbClr val="009ED6"/>
                </a:solidFill>
              </a:rPr>
              <a:t>"</a:t>
            </a:r>
            <a:r>
              <a:rPr lang="tr-TR" dirty="0" smtClean="0"/>
              <a:t>, </a:t>
            </a:r>
            <a:r>
              <a:rPr lang="tr-TR" dirty="0" err="1"/>
              <a:t>Prentice</a:t>
            </a:r>
            <a:r>
              <a:rPr lang="tr-TR" dirty="0"/>
              <a:t> </a:t>
            </a:r>
            <a:r>
              <a:rPr lang="tr-TR" dirty="0" err="1"/>
              <a:t>Hall</a:t>
            </a:r>
            <a:r>
              <a:rPr lang="tr-TR" dirty="0"/>
              <a:t>, </a:t>
            </a:r>
            <a:r>
              <a:rPr lang="tr-TR" dirty="0" smtClean="0"/>
              <a:t>2003</a:t>
            </a:r>
            <a:endParaRPr lang="tr-TR" dirty="0"/>
          </a:p>
          <a:p>
            <a:r>
              <a:rPr lang="tr-TR" dirty="0" smtClean="0"/>
              <a:t>Yardımcı kaynak</a:t>
            </a:r>
            <a:r>
              <a:rPr lang="tr-TR" dirty="0"/>
              <a:t>:</a:t>
            </a:r>
          </a:p>
          <a:p>
            <a:pPr marL="0" indent="0">
              <a:buNone/>
            </a:pPr>
            <a:r>
              <a:rPr lang="tr-TR" dirty="0" err="1" smtClean="0"/>
              <a:t>Vasif</a:t>
            </a:r>
            <a:r>
              <a:rPr lang="tr-TR" dirty="0" smtClean="0"/>
              <a:t> </a:t>
            </a:r>
            <a:r>
              <a:rPr lang="tr-TR" dirty="0" err="1"/>
              <a:t>Nabiyev</a:t>
            </a:r>
            <a:r>
              <a:rPr lang="tr-TR" dirty="0"/>
              <a:t>, </a:t>
            </a:r>
            <a:r>
              <a:rPr lang="tr-TR" dirty="0" smtClean="0">
                <a:solidFill>
                  <a:srgbClr val="009ED6"/>
                </a:solidFill>
              </a:rPr>
              <a:t>"Yapay Zeka"</a:t>
            </a:r>
            <a:r>
              <a:rPr lang="tr-TR" dirty="0" smtClean="0"/>
              <a:t>, </a:t>
            </a:r>
            <a:r>
              <a:rPr lang="tr-TR" dirty="0"/>
              <a:t>Seçkin Yayınları, 3. baskı </a:t>
            </a:r>
            <a:r>
              <a:rPr lang="tr-TR" dirty="0" smtClean="0"/>
              <a:t>2010</a:t>
            </a:r>
            <a:endParaRPr lang="tr-TR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2</a:t>
            </a:fld>
            <a:endParaRPr kumimoji="0" lang="tr-TR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z="3600" b="1" u="sng" dirty="0"/>
              <a:t>İnsan Gibi </a:t>
            </a:r>
            <a:r>
              <a:rPr lang="tr-TR" sz="3600" b="1" u="sng" dirty="0" smtClean="0"/>
              <a:t>Düşünme:</a:t>
            </a:r>
            <a:r>
              <a:rPr lang="tr-TR" sz="3600" b="1" dirty="0"/>
              <a:t/>
            </a:r>
            <a:br>
              <a:rPr lang="tr-TR" sz="3600" b="1" dirty="0"/>
            </a:br>
            <a:r>
              <a:rPr lang="tr-TR" sz="3600" b="1" dirty="0" smtClean="0"/>
              <a:t>Bilişsel </a:t>
            </a:r>
            <a:r>
              <a:rPr lang="tr-TR" sz="3600" b="1" dirty="0"/>
              <a:t>Modelleme </a:t>
            </a:r>
            <a:r>
              <a:rPr lang="tr-TR" sz="3600" b="1" dirty="0" smtClean="0"/>
              <a:t>Yaklaşımı</a:t>
            </a:r>
            <a:endParaRPr lang="tr-TR" sz="3400" b="1" dirty="0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84784"/>
            <a:ext cx="8435975" cy="518477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tr-TR" sz="2800" b="1" dirty="0" smtClean="0"/>
              <a:t>Bilişsel Bilim</a:t>
            </a:r>
            <a:r>
              <a:rPr lang="tr-TR" sz="2800" dirty="0" smtClean="0"/>
              <a:t>, Psikolojideki </a:t>
            </a:r>
            <a:r>
              <a:rPr lang="tr-TR" sz="2800" dirty="0"/>
              <a:t>deneysel </a:t>
            </a:r>
            <a:r>
              <a:rPr lang="tr-TR" sz="2800" dirty="0" smtClean="0"/>
              <a:t>tekniklerden faydalanarak insan </a:t>
            </a:r>
            <a:r>
              <a:rPr lang="tr-TR" sz="2800" dirty="0"/>
              <a:t>zihninin nasıl çalıştığına ilişkin teoriler üretir. </a:t>
            </a:r>
          </a:p>
          <a:p>
            <a:pPr>
              <a:lnSpc>
                <a:spcPct val="80000"/>
              </a:lnSpc>
            </a:pPr>
            <a:r>
              <a:rPr lang="tr-TR" sz="2800" dirty="0" smtClean="0"/>
              <a:t>Yalnız </a:t>
            </a:r>
            <a:r>
              <a:rPr lang="tr-TR" sz="2800" b="1" dirty="0" smtClean="0"/>
              <a:t>girdi/çıktı</a:t>
            </a:r>
            <a:r>
              <a:rPr lang="tr-TR" sz="2800" dirty="0" smtClean="0"/>
              <a:t> ve </a:t>
            </a:r>
            <a:r>
              <a:rPr lang="tr-TR" sz="2800" b="1" dirty="0" smtClean="0"/>
              <a:t>davranışın</a:t>
            </a:r>
            <a:r>
              <a:rPr lang="tr-TR" sz="2800" dirty="0" smtClean="0"/>
              <a:t> değil </a:t>
            </a:r>
            <a:r>
              <a:rPr lang="en-US" sz="2800" dirty="0" smtClean="0"/>
              <a:t>(</a:t>
            </a:r>
            <a:r>
              <a:rPr lang="en-US" sz="2800" dirty="0"/>
              <a:t>ELIZA</a:t>
            </a:r>
            <a:r>
              <a:rPr lang="tr-TR" sz="2800" dirty="0"/>
              <a:t> gibi</a:t>
            </a:r>
            <a:r>
              <a:rPr lang="en-US" sz="2800" dirty="0" smtClean="0"/>
              <a:t>)</a:t>
            </a:r>
            <a:r>
              <a:rPr lang="tr-TR" sz="2800" dirty="0" smtClean="0"/>
              <a:t>, muhakeme süreci de göz önüne alınır</a:t>
            </a:r>
            <a:endParaRPr lang="en-US" sz="2800" dirty="0" smtClean="0"/>
          </a:p>
          <a:p>
            <a:pPr eaLnBrk="1" hangingPunct="1">
              <a:lnSpc>
                <a:spcPct val="80000"/>
              </a:lnSpc>
            </a:pPr>
            <a:r>
              <a:rPr lang="tr-TR" sz="2800" dirty="0" smtClean="0"/>
              <a:t>Hesaplama modeli (</a:t>
            </a:r>
            <a:r>
              <a:rPr lang="tr-TR" sz="2800" dirty="0" err="1" smtClean="0">
                <a:solidFill>
                  <a:srgbClr val="0000FF"/>
                </a:solidFill>
              </a:rPr>
              <a:t>Computational</a:t>
            </a:r>
            <a:r>
              <a:rPr lang="tr-TR" sz="2800" dirty="0" smtClean="0">
                <a:solidFill>
                  <a:srgbClr val="0000FF"/>
                </a:solidFill>
              </a:rPr>
              <a:t> Model</a:t>
            </a:r>
            <a:r>
              <a:rPr lang="tr-TR" sz="2800" dirty="0" smtClean="0"/>
              <a:t>) sonuçların nasıl alındığını tarif etmelidir:</a:t>
            </a:r>
          </a:p>
          <a:p>
            <a:pPr lvl="1">
              <a:lnSpc>
                <a:spcPct val="80000"/>
              </a:lnSpc>
            </a:pPr>
            <a:r>
              <a:rPr lang="tr-TR" sz="2400" dirty="0" smtClean="0"/>
              <a:t>Neye dayanarak?</a:t>
            </a:r>
            <a:endParaRPr lang="en-US" sz="2400" dirty="0" smtClean="0"/>
          </a:p>
          <a:p>
            <a:pPr algn="just" eaLnBrk="1" hangingPunct="1">
              <a:lnSpc>
                <a:spcPct val="80000"/>
              </a:lnSpc>
              <a:spcAft>
                <a:spcPct val="30000"/>
              </a:spcAft>
            </a:pPr>
            <a:r>
              <a:rPr lang="tr-TR" sz="2800" dirty="0" smtClean="0"/>
              <a:t>Zihinsel süreçleri anlamanın yolları:</a:t>
            </a:r>
          </a:p>
          <a:p>
            <a:pPr lvl="1" algn="just">
              <a:lnSpc>
                <a:spcPct val="80000"/>
              </a:lnSpc>
              <a:spcAft>
                <a:spcPct val="30000"/>
              </a:spcAft>
            </a:pPr>
            <a:r>
              <a:rPr lang="tr-TR" sz="2400" dirty="0"/>
              <a:t>İç-gözlem</a:t>
            </a:r>
          </a:p>
          <a:p>
            <a:pPr lvl="1" algn="just">
              <a:lnSpc>
                <a:spcPct val="80000"/>
              </a:lnSpc>
              <a:spcAft>
                <a:spcPct val="30000"/>
              </a:spcAft>
            </a:pPr>
            <a:r>
              <a:rPr lang="tr-TR" sz="2400" dirty="0"/>
              <a:t>Psikolojik deneyler</a:t>
            </a:r>
          </a:p>
          <a:p>
            <a:pPr lvl="1" algn="just">
              <a:lnSpc>
                <a:spcPct val="80000"/>
              </a:lnSpc>
              <a:spcAft>
                <a:spcPct val="30000"/>
              </a:spcAft>
            </a:pPr>
            <a:r>
              <a:rPr lang="tr-TR" sz="2400" dirty="0" smtClean="0"/>
              <a:t>Dilbilim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100" dirty="0" smtClean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20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303835044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İnsanlar gibi </a:t>
            </a:r>
            <a:r>
              <a:rPr lang="tr-TR" b="1" dirty="0" smtClean="0"/>
              <a:t>davranan</a:t>
            </a:r>
            <a:r>
              <a:rPr lang="tr-TR" dirty="0" smtClean="0"/>
              <a:t> sistemler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5144955"/>
          </a:xfrm>
        </p:spPr>
        <p:txBody>
          <a:bodyPr>
            <a:noAutofit/>
          </a:bodyPr>
          <a:lstStyle/>
          <a:p>
            <a:r>
              <a:rPr lang="tr-TR" dirty="0"/>
              <a:t>Yapay zeka araştırmalarının </a:t>
            </a:r>
            <a:r>
              <a:rPr lang="tr-TR" u="sng" dirty="0"/>
              <a:t>en büyük hedefi</a:t>
            </a:r>
            <a:r>
              <a:rPr lang="tr-TR" dirty="0"/>
              <a:t>, insan gibi davranan sistemler geliştirmektir.</a:t>
            </a:r>
          </a:p>
          <a:p>
            <a:r>
              <a:rPr lang="tr-TR" u="sng" dirty="0"/>
              <a:t>Turing testi</a:t>
            </a:r>
            <a:r>
              <a:rPr lang="tr-TR" dirty="0"/>
              <a:t>, sorgulayan kişinin insan ve bilgisayarı ayıramayacak düzeyde, insana benzer model geliştirmeyi hedefler.</a:t>
            </a:r>
          </a:p>
          <a:p>
            <a:pPr lvl="1"/>
            <a:r>
              <a:rPr lang="tr-TR" sz="2600" dirty="0"/>
              <a:t>Turing testinde </a:t>
            </a:r>
            <a:r>
              <a:rPr lang="tr-TR" sz="2600" b="1" dirty="0">
                <a:solidFill>
                  <a:srgbClr val="0000FF"/>
                </a:solidFill>
              </a:rPr>
              <a:t>bilgisayar</a:t>
            </a:r>
            <a:r>
              <a:rPr lang="tr-TR" sz="2600" dirty="0">
                <a:solidFill>
                  <a:srgbClr val="0000FF"/>
                </a:solidFill>
              </a:rPr>
              <a:t> </a:t>
            </a:r>
            <a:r>
              <a:rPr lang="tr-TR" sz="2600" dirty="0"/>
              <a:t>ve </a:t>
            </a:r>
            <a:r>
              <a:rPr lang="tr-TR" sz="2600" b="1" dirty="0">
                <a:solidFill>
                  <a:srgbClr val="0000FF"/>
                </a:solidFill>
              </a:rPr>
              <a:t>insan</a:t>
            </a:r>
            <a:r>
              <a:rPr lang="tr-TR" sz="2600" dirty="0">
                <a:solidFill>
                  <a:srgbClr val="0000FF"/>
                </a:solidFill>
              </a:rPr>
              <a:t> </a:t>
            </a:r>
            <a:r>
              <a:rPr lang="tr-TR" sz="2600" dirty="0"/>
              <a:t>, </a:t>
            </a:r>
            <a:r>
              <a:rPr lang="tr-TR" sz="2600" b="1" dirty="0">
                <a:solidFill>
                  <a:srgbClr val="0000FF"/>
                </a:solidFill>
              </a:rPr>
              <a:t>sorgulayıcı</a:t>
            </a:r>
            <a:r>
              <a:rPr lang="tr-TR" sz="2600" dirty="0">
                <a:solidFill>
                  <a:srgbClr val="0000FF"/>
                </a:solidFill>
              </a:rPr>
              <a:t>yla</a:t>
            </a:r>
            <a:r>
              <a:rPr lang="tr-TR" sz="2600" dirty="0"/>
              <a:t> bir terminal aracılığıyla iletişim </a:t>
            </a:r>
            <a:r>
              <a:rPr lang="tr-TR" sz="2600" dirty="0" smtClean="0"/>
              <a:t>sağlar.</a:t>
            </a:r>
          </a:p>
          <a:p>
            <a:pPr lvl="1"/>
            <a:r>
              <a:rPr lang="tr-TR" sz="2600" dirty="0" smtClean="0"/>
              <a:t>Sorgulayıcı</a:t>
            </a:r>
            <a:r>
              <a:rPr lang="tr-TR" sz="2600" dirty="0"/>
              <a:t>, iletişim kurduğu </a:t>
            </a:r>
            <a:r>
              <a:rPr lang="tr-TR" sz="2600" dirty="0" smtClean="0"/>
              <a:t>sistemin </a:t>
            </a:r>
            <a:r>
              <a:rPr lang="tr-TR" sz="2600" dirty="0"/>
              <a:t>insan mı yoksa bir bilgisayar mı olduğunu </a:t>
            </a:r>
            <a:r>
              <a:rPr lang="tr-TR" sz="2600" b="1" dirty="0" smtClean="0"/>
              <a:t>anlayamazsa</a:t>
            </a:r>
            <a:r>
              <a:rPr lang="tr-TR" sz="2600" dirty="0" smtClean="0"/>
              <a:t>, bilgisayar Turing </a:t>
            </a:r>
            <a:r>
              <a:rPr lang="tr-TR" sz="2600" dirty="0"/>
              <a:t>testini geçmiş sayılır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21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160163221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Turing Testi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Alan </a:t>
            </a:r>
            <a:r>
              <a:rPr lang="en-US" dirty="0" smtClean="0"/>
              <a:t>Turing </a:t>
            </a:r>
            <a:r>
              <a:rPr lang="en-US" dirty="0"/>
              <a:t>(1950</a:t>
            </a:r>
            <a:r>
              <a:rPr lang="en-US" dirty="0" smtClean="0"/>
              <a:t>)</a:t>
            </a:r>
            <a:endParaRPr lang="tr-TR" dirty="0" smtClean="0"/>
          </a:p>
          <a:p>
            <a:r>
              <a:rPr lang="nn-NO" dirty="0"/>
              <a:t>"</a:t>
            </a:r>
            <a:r>
              <a:rPr lang="nn-NO" dirty="0" smtClean="0"/>
              <a:t>Makineler </a:t>
            </a:r>
            <a:r>
              <a:rPr lang="nn-NO" dirty="0"/>
              <a:t>düşünebilir mi?" </a:t>
            </a:r>
            <a:r>
              <a:rPr lang="tr-TR" dirty="0" smtClean="0"/>
              <a:t>ve </a:t>
            </a:r>
            <a:r>
              <a:rPr lang="nn-NO" dirty="0" smtClean="0"/>
              <a:t>"Makineler </a:t>
            </a:r>
            <a:r>
              <a:rPr lang="nn-NO" dirty="0"/>
              <a:t>akıllıca davranabilir mi</a:t>
            </a:r>
            <a:r>
              <a:rPr lang="nn-NO" dirty="0" smtClean="0"/>
              <a:t>?"</a:t>
            </a:r>
            <a:endParaRPr lang="nn-NO" dirty="0"/>
          </a:p>
          <a:p>
            <a:pPr lvl="1"/>
            <a:r>
              <a:rPr lang="tr-TR" sz="2000" dirty="0" smtClean="0"/>
              <a:t>Sonuçların nasıl alındığı </a:t>
            </a:r>
            <a:r>
              <a:rPr lang="tr-TR" sz="2000" dirty="0"/>
              <a:t>önemli </a:t>
            </a:r>
            <a:r>
              <a:rPr lang="tr-TR" sz="2000" dirty="0" smtClean="0"/>
              <a:t>değil</a:t>
            </a:r>
          </a:p>
          <a:p>
            <a:pPr lvl="1"/>
            <a:r>
              <a:rPr lang="tr-TR" sz="2000" dirty="0" smtClean="0"/>
              <a:t>Sonuçların insanın </a:t>
            </a:r>
            <a:r>
              <a:rPr lang="tr-TR" sz="2000" dirty="0"/>
              <a:t>aldığı sonuçlara </a:t>
            </a:r>
            <a:r>
              <a:rPr lang="tr-TR" sz="2000" b="1" dirty="0">
                <a:solidFill>
                  <a:srgbClr val="0000FF"/>
                </a:solidFill>
              </a:rPr>
              <a:t>benzer</a:t>
            </a:r>
            <a:r>
              <a:rPr lang="tr-TR" sz="2000" dirty="0">
                <a:solidFill>
                  <a:srgbClr val="0000FF"/>
                </a:solidFill>
              </a:rPr>
              <a:t> </a:t>
            </a:r>
            <a:r>
              <a:rPr lang="tr-TR" sz="2000" dirty="0" smtClean="0"/>
              <a:t>olması önemli</a:t>
            </a:r>
          </a:p>
          <a:p>
            <a:endParaRPr lang="tr-T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372761"/>
            <a:ext cx="5305425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22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94805280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Rasyonel </a:t>
            </a:r>
            <a:r>
              <a:rPr lang="tr-TR" b="1" dirty="0" smtClean="0"/>
              <a:t>düşünebilen</a:t>
            </a:r>
            <a:r>
              <a:rPr lang="tr-TR" dirty="0" smtClean="0"/>
              <a:t> sistemler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tr-TR" dirty="0"/>
              <a:t>Doğruluğu kanıtlanmış ve </a:t>
            </a:r>
            <a:r>
              <a:rPr lang="tr-TR" b="1" dirty="0"/>
              <a:t>optimal çözüm</a:t>
            </a:r>
            <a:r>
              <a:rPr lang="tr-TR" dirty="0"/>
              <a:t>ün bulunmasını sağlayan sistemler</a:t>
            </a:r>
          </a:p>
          <a:p>
            <a:r>
              <a:rPr lang="tr-TR" dirty="0" smtClean="0"/>
              <a:t>Mantık temellerine dayanır. </a:t>
            </a:r>
          </a:p>
          <a:p>
            <a:r>
              <a:rPr lang="tr-TR" dirty="0" smtClean="0"/>
              <a:t>Çözülmesi </a:t>
            </a:r>
            <a:r>
              <a:rPr lang="tr-TR" dirty="0"/>
              <a:t>gereken </a:t>
            </a:r>
            <a:r>
              <a:rPr lang="tr-TR" dirty="0" smtClean="0"/>
              <a:t>problem,</a:t>
            </a:r>
          </a:p>
          <a:p>
            <a:pPr lvl="1"/>
            <a:r>
              <a:rPr lang="tr-TR" dirty="0" smtClean="0"/>
              <a:t>mantıksal </a:t>
            </a:r>
            <a:r>
              <a:rPr lang="tr-TR" dirty="0"/>
              <a:t>ifadeler ile </a:t>
            </a:r>
            <a:r>
              <a:rPr lang="tr-TR" dirty="0" smtClean="0"/>
              <a:t>ifade edilir (tanımlanır), </a:t>
            </a:r>
          </a:p>
          <a:p>
            <a:pPr lvl="1"/>
            <a:r>
              <a:rPr lang="tr-TR" dirty="0" smtClean="0"/>
              <a:t>çıkarım </a:t>
            </a:r>
            <a:r>
              <a:rPr lang="tr-TR" dirty="0"/>
              <a:t>kurallarını kullanarak </a:t>
            </a:r>
            <a:r>
              <a:rPr lang="tr-TR" dirty="0" smtClean="0"/>
              <a:t>çözülür</a:t>
            </a:r>
          </a:p>
          <a:p>
            <a:r>
              <a:rPr lang="tr-TR" dirty="0" smtClean="0"/>
              <a:t>3 </a:t>
            </a:r>
            <a:r>
              <a:rPr lang="tr-TR" dirty="0"/>
              <a:t>Önemli Problem:</a:t>
            </a:r>
          </a:p>
          <a:p>
            <a:pPr lvl="1"/>
            <a:r>
              <a:rPr lang="tr-TR" dirty="0" smtClean="0"/>
              <a:t>Bilginin </a:t>
            </a:r>
            <a:r>
              <a:rPr lang="tr-TR" dirty="0"/>
              <a:t>formüle edilmesi</a:t>
            </a:r>
          </a:p>
          <a:p>
            <a:pPr lvl="1"/>
            <a:r>
              <a:rPr lang="tr-TR" dirty="0" smtClean="0"/>
              <a:t>Teorik </a:t>
            </a:r>
            <a:r>
              <a:rPr lang="tr-TR" dirty="0"/>
              <a:t>olarak çözülemez sorunların varlığı</a:t>
            </a:r>
          </a:p>
          <a:p>
            <a:pPr lvl="1"/>
            <a:r>
              <a:rPr lang="tr-TR" dirty="0" smtClean="0"/>
              <a:t>Teorik </a:t>
            </a:r>
            <a:r>
              <a:rPr lang="tr-TR" dirty="0"/>
              <a:t>olarak çözülebilenin pratikte </a:t>
            </a:r>
            <a:r>
              <a:rPr lang="tr-TR" dirty="0" err="1"/>
              <a:t>çözülemezliği</a:t>
            </a:r>
            <a:r>
              <a:rPr lang="tr-TR" dirty="0"/>
              <a:t> </a:t>
            </a:r>
            <a:endParaRPr lang="tr-TR" dirty="0" smtClean="0"/>
          </a:p>
          <a:p>
            <a:r>
              <a:rPr lang="tr-TR" dirty="0" smtClean="0"/>
              <a:t>Yapay zeka da </a:t>
            </a:r>
            <a:r>
              <a:rPr lang="tr-TR" dirty="0"/>
              <a:t>bu şekilde çözümler üretebilen sistemler geliştirmeyi </a:t>
            </a:r>
            <a:r>
              <a:rPr lang="tr-TR" b="1" dirty="0"/>
              <a:t>hedefler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23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415737660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Rasyonel </a:t>
            </a:r>
            <a:r>
              <a:rPr lang="tr-TR" b="1" dirty="0" smtClean="0"/>
              <a:t>davranan</a:t>
            </a:r>
            <a:r>
              <a:rPr lang="tr-TR" dirty="0" smtClean="0"/>
              <a:t> sistemler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784915"/>
          </a:xfrm>
        </p:spPr>
        <p:txBody>
          <a:bodyPr>
            <a:normAutofit fontScale="77500" lnSpcReduction="20000"/>
          </a:bodyPr>
          <a:lstStyle/>
          <a:p>
            <a:r>
              <a:rPr lang="tr-TR" dirty="0" smtClean="0"/>
              <a:t>Rasyonel </a:t>
            </a:r>
            <a:r>
              <a:rPr lang="tr-TR" b="1" dirty="0" smtClean="0"/>
              <a:t>ajan</a:t>
            </a:r>
            <a:r>
              <a:rPr lang="tr-TR" dirty="0" smtClean="0"/>
              <a:t> (</a:t>
            </a:r>
            <a:r>
              <a:rPr lang="tr-TR" dirty="0" err="1" smtClean="0"/>
              <a:t>agent</a:t>
            </a:r>
            <a:r>
              <a:rPr lang="tr-TR" dirty="0" smtClean="0"/>
              <a:t>) yaklaşımı</a:t>
            </a:r>
          </a:p>
          <a:p>
            <a:r>
              <a:rPr lang="tr-TR" dirty="0" smtClean="0"/>
              <a:t>Verilen </a:t>
            </a:r>
            <a:r>
              <a:rPr lang="tr-TR" dirty="0" smtClean="0"/>
              <a:t>girdilere </a:t>
            </a:r>
            <a:r>
              <a:rPr lang="tr-TR" dirty="0"/>
              <a:t>uygun çıkışların </a:t>
            </a:r>
            <a:r>
              <a:rPr lang="tr-TR" dirty="0" smtClean="0"/>
              <a:t>üretilmesi</a:t>
            </a:r>
          </a:p>
          <a:p>
            <a:pPr lvl="1"/>
            <a:r>
              <a:rPr lang="tr-TR" dirty="0" smtClean="0"/>
              <a:t>bu </a:t>
            </a:r>
            <a:r>
              <a:rPr lang="tr-TR" dirty="0"/>
              <a:t>çıkışlar her zaman doğru </a:t>
            </a:r>
            <a:r>
              <a:rPr lang="tr-TR" dirty="0" smtClean="0"/>
              <a:t>olmayabilir</a:t>
            </a:r>
            <a:r>
              <a:rPr lang="tr-TR" dirty="0"/>
              <a:t>, fakat iş tamamlanmış oluyor           </a:t>
            </a:r>
          </a:p>
          <a:p>
            <a:r>
              <a:rPr lang="tr-TR" dirty="0"/>
              <a:t>Büyük sorun </a:t>
            </a:r>
            <a:r>
              <a:rPr lang="tr-TR" dirty="0" smtClean="0"/>
              <a:t>uzayında </a:t>
            </a:r>
            <a:r>
              <a:rPr lang="tr-TR" dirty="0"/>
              <a:t>çözümün aranmasını sınırlayan sezgisel yöntem ve kuralların, basitleştirmelerin kullanımı  </a:t>
            </a:r>
          </a:p>
          <a:p>
            <a:pPr lvl="1"/>
            <a:r>
              <a:rPr lang="tr-TR" dirty="0" err="1"/>
              <a:t>Sezgisellik</a:t>
            </a:r>
            <a:r>
              <a:rPr lang="tr-TR" dirty="0"/>
              <a:t> optimal çözüme güvence vermiyor; ama genellikle çok yeterli çözüm </a:t>
            </a:r>
            <a:r>
              <a:rPr lang="tr-TR" dirty="0" smtClean="0"/>
              <a:t>öneriyor</a:t>
            </a:r>
          </a:p>
          <a:p>
            <a:r>
              <a:rPr lang="tr-TR" dirty="0" smtClean="0"/>
              <a:t>‘Agent</a:t>
            </a:r>
            <a:r>
              <a:rPr lang="tr-TR" dirty="0"/>
              <a:t>’ programlarını diğer programlardan ayıran yönler:</a:t>
            </a:r>
          </a:p>
          <a:p>
            <a:pPr lvl="1"/>
            <a:r>
              <a:rPr lang="tr-TR" dirty="0" smtClean="0"/>
              <a:t>Otonom (Özerk) </a:t>
            </a:r>
            <a:r>
              <a:rPr lang="tr-TR" dirty="0"/>
              <a:t>kontrol</a:t>
            </a:r>
          </a:p>
          <a:p>
            <a:pPr lvl="1"/>
            <a:r>
              <a:rPr lang="tr-TR" dirty="0"/>
              <a:t>Ortamı algılama</a:t>
            </a:r>
          </a:p>
          <a:p>
            <a:pPr lvl="1"/>
            <a:r>
              <a:rPr lang="tr-TR" dirty="0"/>
              <a:t>Uzun bir zaman diliminde varlığını sürdürme</a:t>
            </a:r>
          </a:p>
          <a:p>
            <a:pPr lvl="1"/>
            <a:r>
              <a:rPr lang="tr-TR" dirty="0"/>
              <a:t>Değişime uyum </a:t>
            </a:r>
            <a:r>
              <a:rPr lang="tr-TR" dirty="0" smtClean="0"/>
              <a:t>gösterme</a:t>
            </a:r>
            <a:endParaRPr lang="tr-TR" dirty="0"/>
          </a:p>
          <a:p>
            <a:r>
              <a:rPr lang="tr-TR" dirty="0"/>
              <a:t>Rasyonel </a:t>
            </a:r>
            <a:r>
              <a:rPr lang="tr-TR" b="1" dirty="0" smtClean="0"/>
              <a:t>ajan</a:t>
            </a:r>
            <a:r>
              <a:rPr lang="tr-TR" dirty="0" smtClean="0"/>
              <a:t> en </a:t>
            </a:r>
            <a:r>
              <a:rPr lang="tr-TR" dirty="0"/>
              <a:t>iyi sonuca ulaşacak şekilde davranır.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24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71955703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İnsan zekası ve bilgisayar “zekası”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r>
              <a:rPr lang="tr-TR" sz="2800" b="1" dirty="0" smtClean="0">
                <a:solidFill>
                  <a:srgbClr val="0000FF"/>
                </a:solidFill>
              </a:rPr>
              <a:t>İnsan zekasına basit bir örnek:</a:t>
            </a:r>
          </a:p>
          <a:p>
            <a:pPr eaLnBrk="1" hangingPunct="1">
              <a:lnSpc>
                <a:spcPct val="80000"/>
              </a:lnSpc>
            </a:pPr>
            <a:r>
              <a:rPr lang="tr-TR" sz="2800" dirty="0" smtClean="0"/>
              <a:t>İnsan gözünün bir hücresinin 10 </a:t>
            </a:r>
            <a:r>
              <a:rPr lang="tr-TR" sz="2800" dirty="0" err="1" smtClean="0"/>
              <a:t>ms’de</a:t>
            </a:r>
            <a:r>
              <a:rPr lang="tr-TR" sz="2800" dirty="0" smtClean="0"/>
              <a:t> yaptığı işlem 100 değişkenli 500 doğrusal olmayan diferansiyel denklemler sisteminin çözümüne eşittir. </a:t>
            </a:r>
          </a:p>
          <a:p>
            <a:pPr lvl="1">
              <a:lnSpc>
                <a:spcPct val="80000"/>
              </a:lnSpc>
            </a:pPr>
            <a:r>
              <a:rPr lang="tr-TR" sz="2400" dirty="0" smtClean="0"/>
              <a:t>Dünyadaki en güçlü süper bilgisayarların bu sistemi çözmesi için </a:t>
            </a:r>
            <a:r>
              <a:rPr lang="tr-TR" sz="2400" b="1" dirty="0" smtClean="0"/>
              <a:t>birkaç dakika </a:t>
            </a:r>
            <a:r>
              <a:rPr lang="tr-TR" sz="2400" dirty="0" smtClean="0"/>
              <a:t>gerekmektedir.</a:t>
            </a:r>
          </a:p>
          <a:p>
            <a:pPr eaLnBrk="1" hangingPunct="1">
              <a:lnSpc>
                <a:spcPct val="80000"/>
              </a:lnSpc>
            </a:pPr>
            <a:r>
              <a:rPr lang="tr-TR" sz="2800" dirty="0" smtClean="0"/>
              <a:t>İnsan gözünde birbirleriyle </a:t>
            </a:r>
            <a:r>
              <a:rPr lang="tr-TR" sz="2800" dirty="0" smtClean="0"/>
              <a:t>iletişimde olan en </a:t>
            </a:r>
            <a:r>
              <a:rPr lang="tr-TR" sz="2800" dirty="0" smtClean="0"/>
              <a:t>az 10 milyon hücre bulunmaktadır.</a:t>
            </a:r>
          </a:p>
          <a:p>
            <a:pPr lvl="1">
              <a:lnSpc>
                <a:spcPct val="80000"/>
              </a:lnSpc>
            </a:pPr>
            <a:r>
              <a:rPr lang="tr-TR" sz="2400" dirty="0" smtClean="0"/>
              <a:t>Bu nedenle, gözün her saniyede yaptığı </a:t>
            </a:r>
            <a:r>
              <a:rPr lang="tr-TR" sz="2400" b="1" dirty="0" smtClean="0"/>
              <a:t>sıradan</a:t>
            </a:r>
            <a:r>
              <a:rPr lang="tr-TR" sz="2400" dirty="0" smtClean="0"/>
              <a:t> bir işi yapmak için süper bilgisayara en azından </a:t>
            </a:r>
            <a:r>
              <a:rPr lang="tr-TR" sz="2400" b="1" dirty="0" smtClean="0"/>
              <a:t>100 yıl </a:t>
            </a:r>
            <a:r>
              <a:rPr lang="tr-TR" sz="2400" dirty="0" smtClean="0"/>
              <a:t>gerekebilir.   </a:t>
            </a:r>
          </a:p>
          <a:p>
            <a:pPr eaLnBrk="1" hangingPunct="1">
              <a:lnSpc>
                <a:spcPct val="80000"/>
              </a:lnSpc>
            </a:pPr>
            <a:endParaRPr lang="tr-TR" sz="2600" dirty="0" smtClean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25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201858071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3400" smtClean="0"/>
              <a:t>GENEL BİR TARİHÇE</a:t>
            </a:r>
            <a:endParaRPr lang="en-US" sz="3400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596413"/>
            <a:ext cx="8496944" cy="514495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r-TR" sz="2400" dirty="0" smtClean="0">
                <a:solidFill>
                  <a:srgbClr val="0000FF"/>
                </a:solidFill>
              </a:rPr>
              <a:t>1943		</a:t>
            </a:r>
            <a:r>
              <a:rPr lang="tr-TR" sz="2400" dirty="0" err="1" smtClean="0">
                <a:solidFill>
                  <a:srgbClr val="0000FF"/>
                </a:solidFill>
              </a:rPr>
              <a:t>McCulloch</a:t>
            </a:r>
            <a:r>
              <a:rPr lang="tr-TR" sz="2400" dirty="0" smtClean="0">
                <a:solidFill>
                  <a:srgbClr val="0000FF"/>
                </a:solidFill>
              </a:rPr>
              <a:t> </a:t>
            </a:r>
            <a:r>
              <a:rPr lang="tr-TR" sz="2400" dirty="0">
                <a:solidFill>
                  <a:srgbClr val="0000FF"/>
                </a:solidFill>
              </a:rPr>
              <a:t>&amp; </a:t>
            </a:r>
            <a:r>
              <a:rPr lang="tr-TR" sz="2400" dirty="0" err="1">
                <a:solidFill>
                  <a:srgbClr val="0000FF"/>
                </a:solidFill>
              </a:rPr>
              <a:t>Pitts</a:t>
            </a:r>
            <a:r>
              <a:rPr lang="tr-TR" sz="2400" dirty="0">
                <a:solidFill>
                  <a:srgbClr val="0000FF"/>
                </a:solidFill>
              </a:rPr>
              <a:t>: Beynin </a:t>
            </a:r>
            <a:r>
              <a:rPr lang="tr-TR" sz="2400" dirty="0" err="1" smtClean="0">
                <a:solidFill>
                  <a:srgbClr val="0000FF"/>
                </a:solidFill>
              </a:rPr>
              <a:t>Boolean</a:t>
            </a:r>
            <a:r>
              <a:rPr lang="tr-TR" sz="2400" dirty="0" smtClean="0">
                <a:solidFill>
                  <a:srgbClr val="0000FF"/>
                </a:solidFill>
              </a:rPr>
              <a:t> devresi </a:t>
            </a:r>
            <a:r>
              <a:rPr lang="tr-TR" sz="2400" dirty="0">
                <a:solidFill>
                  <a:srgbClr val="0000FF"/>
                </a:solidFill>
              </a:rPr>
              <a:t>ile </a:t>
            </a:r>
            <a:r>
              <a:rPr lang="tr-TR" sz="2400" dirty="0" smtClean="0">
                <a:solidFill>
                  <a:srgbClr val="0000FF"/>
                </a:solidFill>
              </a:rPr>
              <a:t>				modellenmesi</a:t>
            </a:r>
            <a:endParaRPr lang="tr-TR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tr-TR" sz="2400" dirty="0"/>
              <a:t>1</a:t>
            </a:r>
            <a:r>
              <a:rPr lang="en-US" sz="2400" dirty="0" smtClean="0"/>
              <a:t>950</a:t>
            </a:r>
            <a:r>
              <a:rPr lang="tr-TR" sz="2400" dirty="0" smtClean="0"/>
              <a:t>		</a:t>
            </a:r>
            <a:r>
              <a:rPr lang="en-US" sz="2400" dirty="0" smtClean="0"/>
              <a:t>Turing </a:t>
            </a:r>
            <a:r>
              <a:rPr lang="en-US" sz="2400" dirty="0"/>
              <a:t>"Computing Machinery and Intelligence"</a:t>
            </a:r>
          </a:p>
          <a:p>
            <a:pPr marL="0" indent="0">
              <a:buNone/>
            </a:pPr>
            <a:r>
              <a:rPr lang="tr-TR" sz="2400" dirty="0" smtClean="0">
                <a:solidFill>
                  <a:srgbClr val="0000FF"/>
                </a:solidFill>
              </a:rPr>
              <a:t>1956		Dartmouth </a:t>
            </a:r>
            <a:r>
              <a:rPr lang="tr-TR" sz="2400" dirty="0">
                <a:solidFill>
                  <a:srgbClr val="0000FF"/>
                </a:solidFill>
              </a:rPr>
              <a:t>toplantısı: “Yapay </a:t>
            </a:r>
            <a:r>
              <a:rPr lang="tr-TR" sz="2400" dirty="0" smtClean="0">
                <a:solidFill>
                  <a:srgbClr val="0000FF"/>
                </a:solidFill>
              </a:rPr>
              <a:t>Zeka“ terimi kabul </a:t>
            </a:r>
            <a:r>
              <a:rPr lang="tr-TR" sz="2400" dirty="0">
                <a:solidFill>
                  <a:srgbClr val="0000FF"/>
                </a:solidFill>
              </a:rPr>
              <a:t>edildi.</a:t>
            </a:r>
          </a:p>
          <a:p>
            <a:pPr marL="0" indent="0">
              <a:buNone/>
            </a:pPr>
            <a:r>
              <a:rPr lang="tr-TR" sz="2400" dirty="0" smtClean="0"/>
              <a:t>1950s		İlk </a:t>
            </a:r>
            <a:r>
              <a:rPr lang="tr-TR" sz="2400" dirty="0"/>
              <a:t>Yapay Zeka programları, </a:t>
            </a:r>
            <a:r>
              <a:rPr lang="tr-TR" sz="2400" dirty="0" err="1" smtClean="0"/>
              <a:t>Lisp</a:t>
            </a:r>
            <a:r>
              <a:rPr lang="tr-TR" sz="2400" dirty="0" smtClean="0"/>
              <a:t> dili</a:t>
            </a:r>
            <a:r>
              <a:rPr lang="tr-TR" sz="2400" dirty="0"/>
              <a:t>, </a:t>
            </a:r>
            <a:r>
              <a:rPr lang="tr-TR" sz="2400" dirty="0" err="1" smtClean="0"/>
              <a:t>Samuel</a:t>
            </a:r>
            <a:r>
              <a:rPr lang="tr-TR" sz="2400" dirty="0" err="1" smtClean="0"/>
              <a:t>’</a:t>
            </a:r>
            <a:r>
              <a:rPr lang="tr-TR" sz="2400" dirty="0" err="1" smtClean="0"/>
              <a:t>in</a:t>
            </a:r>
            <a:r>
              <a:rPr lang="tr-TR" sz="2400" dirty="0" smtClean="0"/>
              <a:t> dama </a:t>
            </a:r>
            <a:r>
              <a:rPr lang="tr-TR" sz="2400" dirty="0" smtClean="0"/>
              <a:t>			programı</a:t>
            </a:r>
            <a:endParaRPr lang="tr-TR" sz="2400" dirty="0"/>
          </a:p>
          <a:p>
            <a:pPr marL="0" indent="0">
              <a:buNone/>
            </a:pPr>
            <a:r>
              <a:rPr lang="tr-TR" sz="2400" dirty="0" smtClean="0">
                <a:solidFill>
                  <a:srgbClr val="0000FF"/>
                </a:solidFill>
              </a:rPr>
              <a:t>1965		</a:t>
            </a:r>
            <a:r>
              <a:rPr lang="tr-TR" sz="2400" dirty="0" err="1" smtClean="0">
                <a:solidFill>
                  <a:srgbClr val="0000FF"/>
                </a:solidFill>
              </a:rPr>
              <a:t>Robinson’un</a:t>
            </a:r>
            <a:r>
              <a:rPr lang="tr-TR" sz="2400" dirty="0" smtClean="0">
                <a:solidFill>
                  <a:srgbClr val="0000FF"/>
                </a:solidFill>
              </a:rPr>
              <a:t> mantıksal </a:t>
            </a:r>
            <a:r>
              <a:rPr lang="tr-TR" sz="2400" dirty="0">
                <a:solidFill>
                  <a:srgbClr val="0000FF"/>
                </a:solidFill>
              </a:rPr>
              <a:t>sonuç çıkarma </a:t>
            </a:r>
            <a:r>
              <a:rPr lang="tr-TR" sz="2400" dirty="0" smtClean="0">
                <a:solidFill>
                  <a:srgbClr val="0000FF"/>
                </a:solidFill>
              </a:rPr>
              <a:t>algoritması</a:t>
            </a:r>
            <a:endParaRPr lang="tr-TR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tr-TR" sz="2400" dirty="0" smtClean="0"/>
              <a:t>1966-73	Yapay </a:t>
            </a:r>
            <a:r>
              <a:rPr lang="tr-TR" sz="2400" dirty="0"/>
              <a:t>Zeka için gereken hesap </a:t>
            </a:r>
            <a:r>
              <a:rPr lang="tr-TR" sz="2400" dirty="0" smtClean="0"/>
              <a:t>karmaşıklığının 				fark edilmesi ve yapay </a:t>
            </a:r>
            <a:r>
              <a:rPr lang="tr-TR" sz="2400" dirty="0"/>
              <a:t>sinir ağlarının neredeyse </a:t>
            </a:r>
            <a:r>
              <a:rPr lang="tr-TR" sz="2400" dirty="0" smtClean="0"/>
              <a:t>				kaybolması</a:t>
            </a:r>
            <a:endParaRPr lang="tr-TR" sz="2400" dirty="0"/>
          </a:p>
          <a:p>
            <a:pPr marL="0" indent="0">
              <a:buNone/>
            </a:pPr>
            <a:r>
              <a:rPr lang="tr-TR" sz="2400" dirty="0" smtClean="0">
                <a:solidFill>
                  <a:srgbClr val="0000FF"/>
                </a:solidFill>
              </a:rPr>
              <a:t>1969-79	İlk </a:t>
            </a:r>
            <a:r>
              <a:rPr lang="tr-TR" sz="2400" dirty="0">
                <a:solidFill>
                  <a:srgbClr val="0000FF"/>
                </a:solidFill>
              </a:rPr>
              <a:t>bilgi-tabanlı sistemlerin geliştirilmesi</a:t>
            </a:r>
          </a:p>
          <a:p>
            <a:pPr marL="0" indent="0">
              <a:buNone/>
            </a:pPr>
            <a:r>
              <a:rPr lang="tr-TR" sz="2400" dirty="0" smtClean="0"/>
              <a:t>1980		Yapay </a:t>
            </a:r>
            <a:r>
              <a:rPr lang="tr-TR" sz="2400" dirty="0"/>
              <a:t>Zekanın bir endüstri olması</a:t>
            </a:r>
          </a:p>
          <a:p>
            <a:pPr marL="0" indent="0">
              <a:buNone/>
            </a:pPr>
            <a:r>
              <a:rPr lang="tr-TR" sz="2400" dirty="0" smtClean="0">
                <a:solidFill>
                  <a:srgbClr val="0000FF"/>
                </a:solidFill>
              </a:rPr>
              <a:t>1985		Yapay </a:t>
            </a:r>
            <a:r>
              <a:rPr lang="tr-TR" sz="2400" dirty="0">
                <a:solidFill>
                  <a:srgbClr val="0000FF"/>
                </a:solidFill>
              </a:rPr>
              <a:t>sinir </a:t>
            </a:r>
            <a:r>
              <a:rPr lang="tr-TR" sz="2400" dirty="0" smtClean="0">
                <a:solidFill>
                  <a:srgbClr val="0000FF"/>
                </a:solidFill>
              </a:rPr>
              <a:t>ağları çalışmalarının </a:t>
            </a:r>
            <a:r>
              <a:rPr lang="tr-TR" sz="2400" dirty="0">
                <a:solidFill>
                  <a:srgbClr val="0000FF"/>
                </a:solidFill>
              </a:rPr>
              <a:t>tekrar popüler olması</a:t>
            </a:r>
          </a:p>
          <a:p>
            <a:pPr marL="0" indent="0">
              <a:buNone/>
            </a:pPr>
            <a:r>
              <a:rPr lang="tr-TR" sz="2400" dirty="0" smtClean="0"/>
              <a:t>1988		Yapay </a:t>
            </a:r>
            <a:r>
              <a:rPr lang="tr-TR" sz="2400" dirty="0"/>
              <a:t>Zekanın bir bilim dalı olması</a:t>
            </a:r>
          </a:p>
          <a:p>
            <a:pPr marL="0" indent="0">
              <a:buNone/>
            </a:pPr>
            <a:r>
              <a:rPr lang="tr-TR" sz="2400" dirty="0" smtClean="0">
                <a:solidFill>
                  <a:srgbClr val="0000FF"/>
                </a:solidFill>
              </a:rPr>
              <a:t>1995		Akıllı </a:t>
            </a:r>
            <a:r>
              <a:rPr lang="tr-TR" sz="2400" dirty="0">
                <a:solidFill>
                  <a:srgbClr val="0000FF"/>
                </a:solidFill>
              </a:rPr>
              <a:t>etmenlerin sistem olarak oluşturulmaya başlanması</a:t>
            </a:r>
          </a:p>
          <a:p>
            <a:pPr algn="just" eaLnBrk="1" hangingPunct="1">
              <a:lnSpc>
                <a:spcPct val="80000"/>
              </a:lnSpc>
            </a:pPr>
            <a:endParaRPr lang="en-US" sz="2100" dirty="0" smtClean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26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86971407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Aristoteles’in Syllogistic Mantığı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596413"/>
            <a:ext cx="8227640" cy="5000939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tr-TR" sz="1800" b="1" dirty="0" smtClean="0"/>
              <a:t>Mantık bilimi </a:t>
            </a:r>
            <a:r>
              <a:rPr lang="tr-TR" sz="1800" dirty="0" smtClean="0"/>
              <a:t>2000 yıldan daha uzun bir süre önce, Aristoteles’in bir dizi düşünceyle ilgili felsefi sezgiyi </a:t>
            </a:r>
            <a:r>
              <a:rPr lang="tr-TR" sz="1800" dirty="0" err="1" smtClean="0"/>
              <a:t>Syllogism’ler</a:t>
            </a:r>
            <a:r>
              <a:rPr lang="tr-TR" sz="1800" dirty="0" smtClean="0"/>
              <a:t> (</a:t>
            </a:r>
            <a:r>
              <a:rPr lang="tr-TR" sz="1800" b="1" dirty="0" smtClean="0"/>
              <a:t>kıyaslama</a:t>
            </a:r>
            <a:r>
              <a:rPr lang="tr-TR" sz="1800" dirty="0" smtClean="0"/>
              <a:t>) biçiminde bir araya toplayıp düzenlemesiyle başladı.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tr-TR" sz="1800" dirty="0" smtClean="0"/>
          </a:p>
          <a:p>
            <a:pPr eaLnBrk="1" hangingPunct="1">
              <a:lnSpc>
                <a:spcPct val="80000"/>
              </a:lnSpc>
            </a:pPr>
            <a:r>
              <a:rPr lang="tr-TR" sz="1800" dirty="0" err="1" smtClean="0"/>
              <a:t>Syllogism’ler</a:t>
            </a:r>
            <a:r>
              <a:rPr lang="tr-TR" sz="1800" dirty="0" smtClean="0"/>
              <a:t> iki öncülden bir sonucun elde edildiği özel türde çıkarımlardır: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tr-TR" sz="1800" dirty="0" smtClean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r-TR" sz="1800" dirty="0" smtClean="0"/>
              <a:t>		Bütün çocuklar ben-merkezcidir.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r-TR" sz="1800" dirty="0" smtClean="0"/>
              <a:t>		Bazı insanlar ben-merkezci değildir.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r-TR" sz="1800" dirty="0" smtClean="0"/>
              <a:t>		-----------------------------------------------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r-TR" sz="1800" dirty="0" smtClean="0"/>
              <a:t>		Bazı insanlar çocuk değildir.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tr-TR" sz="1800" dirty="0" smtClean="0"/>
          </a:p>
          <a:p>
            <a:pPr eaLnBrk="1" hangingPunct="1">
              <a:lnSpc>
                <a:spcPct val="80000"/>
              </a:lnSpc>
            </a:pPr>
            <a:r>
              <a:rPr lang="tr-TR" sz="1800" dirty="0" smtClean="0"/>
              <a:t>Yalnızca aşağıdaki türden önermeler Aristoteles’in çıkarım şemalarında yer alır:</a:t>
            </a:r>
          </a:p>
          <a:p>
            <a:pPr eaLnBrk="1" hangingPunct="1">
              <a:lnSpc>
                <a:spcPct val="80000"/>
              </a:lnSpc>
            </a:pPr>
            <a:endParaRPr lang="tr-TR" sz="1800" dirty="0" smtClean="0"/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r-TR" sz="1800" dirty="0" smtClean="0"/>
              <a:t>Bütün A’lar B’dir.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r-TR" sz="1800" dirty="0" smtClean="0"/>
              <a:t>Bütün A’lar B değildir.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r-TR" sz="1800" dirty="0" smtClean="0"/>
              <a:t>Bazı A’lar B’dir.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r-TR" sz="1800" dirty="0" smtClean="0"/>
              <a:t>Bazı A’lar B değildir.</a:t>
            </a:r>
          </a:p>
          <a:p>
            <a:pPr eaLnBrk="1" hangingPunct="1">
              <a:lnSpc>
                <a:spcPct val="80000"/>
              </a:lnSpc>
            </a:pPr>
            <a:endParaRPr lang="tr-TR" sz="1500" dirty="0" smtClean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27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176585583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Öklid’in Aksiyomları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96413"/>
            <a:ext cx="8077200" cy="4856923"/>
          </a:xfrm>
        </p:spPr>
        <p:txBody>
          <a:bodyPr>
            <a:normAutofit lnSpcReduction="10000"/>
          </a:bodyPr>
          <a:lstStyle/>
          <a:p>
            <a:pPr marL="609600" indent="-609600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r-TR" sz="1800" b="1" dirty="0" smtClean="0"/>
              <a:t>Öklid (</a:t>
            </a:r>
            <a:r>
              <a:rPr lang="tr-TR" sz="1800" b="1" dirty="0" err="1" smtClean="0"/>
              <a:t>Euclid</a:t>
            </a:r>
            <a:r>
              <a:rPr lang="tr-TR" sz="1800" b="1" dirty="0" smtClean="0"/>
              <a:t>) 10 aksiyom öne sürmüştür. Bunlardan, </a:t>
            </a:r>
            <a:r>
              <a:rPr lang="tr-TR" sz="1800" b="1" i="1" dirty="0" smtClean="0"/>
              <a:t>genel kavramlar</a:t>
            </a:r>
            <a:r>
              <a:rPr lang="tr-TR" sz="1800" b="1" dirty="0" smtClean="0"/>
              <a:t> olarak adlandırdığı 5 tanesi Geometriye özgü değildir:</a:t>
            </a:r>
          </a:p>
          <a:p>
            <a:pPr marL="609600" indent="-609600" algn="just" eaLnBrk="1" hangingPunct="1">
              <a:lnSpc>
                <a:spcPct val="80000"/>
              </a:lnSpc>
              <a:buFont typeface="Wingdings" pitchFamily="2" charset="2"/>
              <a:buNone/>
            </a:pPr>
            <a:endParaRPr lang="tr-TR" sz="1800" b="1" dirty="0" smtClean="0"/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tr-TR" sz="1800" dirty="0" smtClean="0"/>
              <a:t>Aynı şeye eşit olan iki şey birbirine de eşittir.</a:t>
            </a:r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tr-TR" sz="1800" dirty="0" smtClean="0"/>
              <a:t>Eğer eşit iki şeye eşit miktarlar eklenirse, elde edilen bütünler de eşit olur.</a:t>
            </a:r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tr-TR" sz="1800" dirty="0" smtClean="0"/>
              <a:t>Eğer eşit iki şeyden eşit miktarlar çıkarılırsa, kalanlar da eşit olur.</a:t>
            </a:r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tr-TR" sz="1800" dirty="0" smtClean="0"/>
              <a:t>Birbiriyle çakışan/örtüşen şeyler birbirine eşittir.</a:t>
            </a:r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tr-TR" sz="1800" dirty="0" smtClean="0"/>
              <a:t>Bütün parçadan büyüktür.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endParaRPr lang="tr-TR" sz="1800" b="1" dirty="0" smtClean="0"/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r-TR" sz="1800" b="1" dirty="0" smtClean="0"/>
              <a:t>Diğer 5 aksiyom Geometriye özgüdür ve Öklid bunlara </a:t>
            </a:r>
            <a:r>
              <a:rPr lang="tr-TR" sz="1800" b="1" dirty="0" err="1" smtClean="0"/>
              <a:t>postülalar</a:t>
            </a:r>
            <a:r>
              <a:rPr lang="tr-TR" sz="1800" b="1" dirty="0" smtClean="0"/>
              <a:t> demiştir: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endParaRPr lang="tr-TR" sz="1800" b="1" dirty="0" smtClean="0"/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tr-TR" sz="1800" dirty="0" smtClean="0"/>
              <a:t>Herhangi bir noktadan </a:t>
            </a:r>
            <a:r>
              <a:rPr lang="tr-TR" sz="1800" dirty="0" smtClean="0"/>
              <a:t>diğer</a:t>
            </a:r>
            <a:r>
              <a:rPr lang="tr-TR" sz="1800" dirty="0" smtClean="0"/>
              <a:t> bir </a:t>
            </a:r>
            <a:r>
              <a:rPr lang="tr-TR" sz="1800" dirty="0" smtClean="0"/>
              <a:t>noktaya bir doğru çizmek mümkündür.</a:t>
            </a:r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tr-TR" sz="1800" dirty="0" smtClean="0"/>
              <a:t>Bir doğru boyunca sürekli olarak sonlu uzunlukta doğrular üretebiliriz.</a:t>
            </a:r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tr-TR" sz="1800" dirty="0" smtClean="0"/>
              <a:t>Verilen herhangi bir merkez ve herhangi bir mesafe ile bir çember tanımlayabiliriz.</a:t>
            </a:r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tr-TR" sz="1800" dirty="0" smtClean="0"/>
              <a:t>Bütün dik açılar birbirine eşittir.</a:t>
            </a:r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tr-TR" sz="1800" dirty="0" smtClean="0"/>
              <a:t>Eğer iki doğruyu kesen bir üçüncü doğru aynı tarafta iki dik açıdan daha küçük iç açılar oluşturuyorsa, kesilen iki doğru bu tarafta sonsuza kadar uzatılırsa kesişirler.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endParaRPr lang="tr-TR" sz="1500" dirty="0" smtClean="0"/>
          </a:p>
          <a:p>
            <a:pPr marL="609600" indent="-609600" eaLnBrk="1" hangingPunct="1">
              <a:lnSpc>
                <a:spcPct val="80000"/>
              </a:lnSpc>
            </a:pPr>
            <a:endParaRPr lang="tr-TR" sz="1500" dirty="0" smtClean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28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195665579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919162"/>
          </a:xfrm>
        </p:spPr>
        <p:txBody>
          <a:bodyPr/>
          <a:lstStyle/>
          <a:p>
            <a:pPr eaLnBrk="1" hangingPunct="1"/>
            <a:r>
              <a:rPr lang="tr-TR" sz="3800" smtClean="0"/>
              <a:t>Boole Mantığı ve De Morgan Yasaları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196975"/>
            <a:ext cx="8229600" cy="511175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tr-TR" sz="2500" dirty="0" smtClean="0"/>
              <a:t>19. YY. matematikçisi George </a:t>
            </a:r>
            <a:r>
              <a:rPr lang="tr-TR" sz="2500" dirty="0" err="1" smtClean="0"/>
              <a:t>Boole’dan</a:t>
            </a:r>
            <a:r>
              <a:rPr lang="tr-TR" sz="2500" dirty="0" smtClean="0"/>
              <a:t> adını alan </a:t>
            </a:r>
            <a:r>
              <a:rPr lang="tr-TR" sz="2500" dirty="0" err="1" smtClean="0"/>
              <a:t>Boole</a:t>
            </a:r>
            <a:r>
              <a:rPr lang="tr-TR" sz="2500" dirty="0" smtClean="0"/>
              <a:t> Mantığı (</a:t>
            </a:r>
            <a:r>
              <a:rPr lang="tr-TR" sz="2500" dirty="0" err="1" smtClean="0"/>
              <a:t>Boolean</a:t>
            </a:r>
            <a:r>
              <a:rPr lang="tr-TR" sz="2500" dirty="0" smtClean="0"/>
              <a:t> </a:t>
            </a:r>
            <a:r>
              <a:rPr lang="tr-TR" sz="2500" dirty="0" err="1" smtClean="0"/>
              <a:t>Logic</a:t>
            </a:r>
            <a:r>
              <a:rPr lang="tr-TR" sz="2500" dirty="0" smtClean="0"/>
              <a:t>), bütün değerlerin Doğru ya da </a:t>
            </a:r>
            <a:r>
              <a:rPr lang="tr-TR" sz="2500" dirty="0" err="1" smtClean="0"/>
              <a:t>Yanlış’a</a:t>
            </a:r>
            <a:r>
              <a:rPr lang="tr-TR" sz="2500" dirty="0" smtClean="0"/>
              <a:t> indirgendiği bir Cebir türüdür.</a:t>
            </a:r>
          </a:p>
          <a:p>
            <a:pPr algn="just" eaLnBrk="1" hangingPunct="1">
              <a:lnSpc>
                <a:spcPct val="80000"/>
              </a:lnSpc>
            </a:pPr>
            <a:r>
              <a:rPr lang="tr-TR" sz="2500" dirty="0" err="1" smtClean="0"/>
              <a:t>Bool</a:t>
            </a:r>
            <a:r>
              <a:rPr lang="tr-TR" sz="2500" dirty="0" smtClean="0"/>
              <a:t> mantığı her bitin alabileceği 0 ve 1 değerlerinden oluşan ikili sistemle çok iyi örtüştüğü için Bilgisayar Bilimleri açısından özel bir önem taşır.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endParaRPr lang="tr-TR" sz="2500" dirty="0" smtClean="0"/>
          </a:p>
          <a:p>
            <a:pPr algn="just" eaLnBrk="1" hangingPunct="1">
              <a:lnSpc>
                <a:spcPct val="80000"/>
              </a:lnSpc>
            </a:pPr>
            <a:r>
              <a:rPr lang="tr-TR" sz="2500" dirty="0" smtClean="0"/>
              <a:t>19. YY. mantık ve matematikçisi </a:t>
            </a:r>
            <a:r>
              <a:rPr lang="tr-TR" sz="2500" dirty="0" err="1" smtClean="0"/>
              <a:t>Augustus</a:t>
            </a:r>
            <a:r>
              <a:rPr lang="tr-TR" sz="2500" dirty="0" smtClean="0"/>
              <a:t> De Morgan’dan adını alan De Morgan Yasaları (ya da De Morgan Teoremi) </a:t>
            </a:r>
            <a:r>
              <a:rPr lang="tr-TR" sz="2500" dirty="0" err="1" smtClean="0"/>
              <a:t>Bool</a:t>
            </a:r>
            <a:r>
              <a:rPr lang="tr-TR" sz="2500" dirty="0" smtClean="0"/>
              <a:t> Cebrinin ve Küme Teorisinin iki önemli prensibini oluşturur: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endParaRPr lang="tr-TR" sz="2500" dirty="0" smtClean="0"/>
          </a:p>
          <a:p>
            <a:pPr lvl="1" algn="just" eaLnBrk="1" hangingPunct="1">
              <a:lnSpc>
                <a:spcPct val="80000"/>
              </a:lnSpc>
            </a:pPr>
            <a:r>
              <a:rPr lang="tr-TR" sz="2400" dirty="0" smtClean="0"/>
              <a:t>değil (P ve Q) = (değil P) veya (değil Q)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tr-TR" sz="2400" dirty="0" smtClean="0"/>
              <a:t>değil (P veya Q) = (değil P) ve (değil Q)</a:t>
            </a:r>
          </a:p>
          <a:p>
            <a:pPr lvl="1" eaLnBrk="1" hangingPunct="1">
              <a:lnSpc>
                <a:spcPct val="80000"/>
              </a:lnSpc>
            </a:pPr>
            <a:endParaRPr lang="tr-TR" sz="2400" dirty="0" smtClean="0"/>
          </a:p>
          <a:p>
            <a:pPr eaLnBrk="1" hangingPunct="1">
              <a:lnSpc>
                <a:spcPct val="80000"/>
              </a:lnSpc>
            </a:pPr>
            <a:endParaRPr lang="tr-TR" sz="2500" dirty="0" smtClean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29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409523463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Ders İçeriği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Akıllı Ajanlar</a:t>
            </a:r>
          </a:p>
          <a:p>
            <a:r>
              <a:rPr lang="tr-TR" dirty="0" smtClean="0"/>
              <a:t>Problem Çözümü ve Arama</a:t>
            </a:r>
          </a:p>
          <a:p>
            <a:pPr lvl="1"/>
            <a:r>
              <a:rPr lang="tr-TR" dirty="0" smtClean="0"/>
              <a:t>Bilgili/Bilgisiz Arama</a:t>
            </a:r>
          </a:p>
          <a:p>
            <a:r>
              <a:rPr lang="tr-TR" dirty="0" smtClean="0"/>
              <a:t>Mantık ve Mantık Programlama</a:t>
            </a:r>
          </a:p>
          <a:p>
            <a:r>
              <a:rPr lang="tr-TR" dirty="0" smtClean="0"/>
              <a:t>Öğrenme, Sınıflandırma ve Kümeleme</a:t>
            </a:r>
          </a:p>
          <a:p>
            <a:r>
              <a:rPr lang="tr-TR" dirty="0" smtClean="0"/>
              <a:t>Genetik Algoritma</a:t>
            </a:r>
          </a:p>
          <a:p>
            <a:r>
              <a:rPr lang="tr-TR" dirty="0" smtClean="0"/>
              <a:t>Yapay Sinir Ağları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3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5282416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74638"/>
            <a:ext cx="8280400" cy="1143000"/>
          </a:xfrm>
        </p:spPr>
        <p:txBody>
          <a:bodyPr/>
          <a:lstStyle/>
          <a:p>
            <a:pPr eaLnBrk="1" hangingPunct="1"/>
            <a:r>
              <a:rPr lang="tr-TR" sz="3300" smtClean="0"/>
              <a:t>Russell ve Whitehead’in Matematik Prensipleri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96413"/>
            <a:ext cx="8077200" cy="4712907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80000"/>
              </a:lnSpc>
            </a:pPr>
            <a:r>
              <a:rPr lang="tr-TR" sz="2400" dirty="0" err="1" smtClean="0"/>
              <a:t>Bertrand</a:t>
            </a:r>
            <a:r>
              <a:rPr lang="tr-TR" sz="2400" dirty="0" smtClean="0"/>
              <a:t> </a:t>
            </a:r>
            <a:r>
              <a:rPr lang="tr-TR" sz="2400" dirty="0" err="1" smtClean="0"/>
              <a:t>Russell</a:t>
            </a:r>
            <a:r>
              <a:rPr lang="tr-TR" sz="2400" dirty="0" smtClean="0"/>
              <a:t> ve </a:t>
            </a:r>
            <a:r>
              <a:rPr lang="tr-TR" sz="2400" dirty="0" err="1" smtClean="0"/>
              <a:t>Alfred</a:t>
            </a:r>
            <a:r>
              <a:rPr lang="tr-TR" sz="2400" dirty="0" smtClean="0"/>
              <a:t> North </a:t>
            </a:r>
            <a:r>
              <a:rPr lang="tr-TR" sz="2400" dirty="0" err="1" smtClean="0"/>
              <a:t>Whitehead</a:t>
            </a:r>
            <a:r>
              <a:rPr lang="tr-TR" sz="2400" dirty="0" smtClean="0"/>
              <a:t> 1910-1913 arasında klasik mantığın önermelerini ifade etmek amacıyla mantıksal simgeciliğin dilini kullanarak </a:t>
            </a:r>
            <a:r>
              <a:rPr lang="tr-TR" sz="2400" i="1" dirty="0" err="1" smtClean="0"/>
              <a:t>Principia</a:t>
            </a:r>
            <a:r>
              <a:rPr lang="tr-TR" sz="2400" i="1" dirty="0" smtClean="0"/>
              <a:t> </a:t>
            </a:r>
            <a:r>
              <a:rPr lang="tr-TR" sz="2400" i="1" dirty="0" err="1" smtClean="0"/>
              <a:t>Mathematica’</a:t>
            </a:r>
            <a:r>
              <a:rPr lang="tr-TR" sz="2400" dirty="0" err="1" smtClean="0"/>
              <a:t>yı</a:t>
            </a:r>
            <a:r>
              <a:rPr lang="tr-TR" sz="2400" i="1" dirty="0" smtClean="0"/>
              <a:t> </a:t>
            </a:r>
            <a:r>
              <a:rPr lang="tr-TR" sz="2400" dirty="0" smtClean="0"/>
              <a:t>yazdılar.</a:t>
            </a:r>
          </a:p>
          <a:p>
            <a:pPr algn="just" eaLnBrk="1" hangingPunct="1">
              <a:lnSpc>
                <a:spcPct val="80000"/>
              </a:lnSpc>
            </a:pPr>
            <a:r>
              <a:rPr lang="tr-TR" sz="2400" dirty="0" smtClean="0"/>
              <a:t>20. </a:t>
            </a:r>
            <a:r>
              <a:rPr lang="tr-TR" sz="2400" dirty="0" err="1" smtClean="0"/>
              <a:t>yy’ın</a:t>
            </a:r>
            <a:r>
              <a:rPr lang="tr-TR" sz="2400" dirty="0" smtClean="0"/>
              <a:t> başında </a:t>
            </a:r>
            <a:r>
              <a:rPr lang="tr-TR" sz="2400" dirty="0" err="1" smtClean="0"/>
              <a:t>Russell</a:t>
            </a:r>
            <a:r>
              <a:rPr lang="tr-TR" sz="2400" dirty="0" smtClean="0"/>
              <a:t> ve arkadaşları mantıksal paradoksları tartışma konusu yaptılar:</a:t>
            </a:r>
          </a:p>
          <a:p>
            <a:pPr algn="just" eaLnBrk="1" hangingPunct="1">
              <a:lnSpc>
                <a:spcPct val="80000"/>
              </a:lnSpc>
            </a:pPr>
            <a:endParaRPr lang="tr-TR" sz="1200" dirty="0" smtClean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r-TR" sz="2100" dirty="0" smtClean="0"/>
              <a:t>	</a:t>
            </a:r>
            <a:r>
              <a:rPr lang="en-US" sz="2000" u="sng" dirty="0" smtClean="0"/>
              <a:t>Russell</a:t>
            </a:r>
            <a:r>
              <a:rPr lang="tr-TR" sz="2000" u="sng" dirty="0" smtClean="0"/>
              <a:t>’</a:t>
            </a:r>
            <a:r>
              <a:rPr lang="tr-TR" sz="2000" u="sng" dirty="0" err="1" smtClean="0"/>
              <a:t>ın</a:t>
            </a:r>
            <a:r>
              <a:rPr lang="en-US" sz="2000" u="sng" dirty="0" smtClean="0"/>
              <a:t> </a:t>
            </a:r>
            <a:r>
              <a:rPr lang="en-US" sz="2000" u="sng" dirty="0" err="1" smtClean="0"/>
              <a:t>Parado</a:t>
            </a:r>
            <a:r>
              <a:rPr lang="tr-TR" sz="2000" u="sng" dirty="0" err="1" smtClean="0"/>
              <a:t>ks’u</a:t>
            </a:r>
            <a:r>
              <a:rPr lang="en-US" sz="2000" u="sng" dirty="0" smtClean="0"/>
              <a:t>:</a:t>
            </a:r>
            <a:r>
              <a:rPr lang="en-US" sz="2000" dirty="0" smtClean="0"/>
              <a:t> </a:t>
            </a:r>
            <a:r>
              <a:rPr lang="tr-TR" sz="2000" dirty="0" smtClean="0"/>
              <a:t>Kendi kendisinin elemanı olmayan bütün kümeleri içeren küme.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r-TR" sz="2000" dirty="0" smtClean="0"/>
              <a:t>	</a:t>
            </a:r>
            <a:r>
              <a:rPr lang="tr-TR" sz="2000" u="sng" dirty="0" smtClean="0"/>
              <a:t>Berber Paradoksu:</a:t>
            </a:r>
            <a:r>
              <a:rPr lang="tr-TR" sz="2000" dirty="0" smtClean="0"/>
              <a:t> Köyde kendi kendine tıraş olmayan herkesi köy berberi tıraş eder. Berberi kim tıraş eder?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r-TR" sz="2000" dirty="0" smtClean="0"/>
              <a:t>	</a:t>
            </a:r>
            <a:r>
              <a:rPr lang="tr-TR" sz="2000" u="sng" dirty="0" err="1" smtClean="0"/>
              <a:t>Epimenides</a:t>
            </a:r>
            <a:r>
              <a:rPr lang="tr-TR" sz="2000" u="sng" dirty="0" smtClean="0"/>
              <a:t> (</a:t>
            </a:r>
            <a:r>
              <a:rPr lang="tr-TR" sz="2000" u="sng" dirty="0" err="1" smtClean="0"/>
              <a:t>Girit’linin</a:t>
            </a:r>
            <a:r>
              <a:rPr lang="tr-TR" sz="2000" u="sng" dirty="0" smtClean="0"/>
              <a:t>) </a:t>
            </a:r>
            <a:r>
              <a:rPr lang="tr-TR" sz="2000" u="sng" dirty="0" err="1" smtClean="0"/>
              <a:t>Paradoks’u</a:t>
            </a:r>
            <a:r>
              <a:rPr lang="tr-TR" sz="2000" u="sng" dirty="0" smtClean="0"/>
              <a:t>:</a:t>
            </a:r>
            <a:r>
              <a:rPr lang="tr-TR" sz="2000" dirty="0" smtClean="0"/>
              <a:t> Bütün </a:t>
            </a:r>
            <a:r>
              <a:rPr lang="tr-TR" sz="2000" dirty="0" err="1" smtClean="0"/>
              <a:t>Girit’liler</a:t>
            </a:r>
            <a:r>
              <a:rPr lang="tr-TR" sz="2000" dirty="0" smtClean="0"/>
              <a:t> yalancıdır.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r-TR" sz="2000" dirty="0" smtClean="0"/>
              <a:t>	</a:t>
            </a:r>
            <a:r>
              <a:rPr lang="tr-TR" sz="2000" u="sng" dirty="0" smtClean="0"/>
              <a:t>Yalancının Paradoksu:</a:t>
            </a:r>
            <a:r>
              <a:rPr lang="tr-TR" sz="2000" dirty="0" smtClean="0"/>
              <a:t> “Ben yalancıyım” ya da “Bu cümle yanlıştır.”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r-TR" sz="1900" dirty="0" smtClean="0"/>
              <a:t>	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r-TR" sz="2100" dirty="0" smtClean="0"/>
              <a:t>	 </a:t>
            </a:r>
          </a:p>
          <a:p>
            <a:pPr algn="just" eaLnBrk="1" hangingPunct="1">
              <a:lnSpc>
                <a:spcPct val="80000"/>
              </a:lnSpc>
            </a:pPr>
            <a:endParaRPr lang="tr-TR" sz="2100" dirty="0" smtClean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30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64181340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Gödel’in Eksiklik Teoremi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tr-TR" sz="2600" dirty="0" err="1" smtClean="0"/>
              <a:t>Gödel</a:t>
            </a:r>
            <a:r>
              <a:rPr lang="tr-TR" sz="2600" dirty="0" smtClean="0"/>
              <a:t> Yalancının Paradoksunu aşağıdaki şekilde değiştirdi: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tr-TR" sz="2600" dirty="0" smtClean="0"/>
              <a:t>		“Bu önerme ispatlanabilir değildir.”</a:t>
            </a:r>
          </a:p>
          <a:p>
            <a:pPr algn="just" eaLnBrk="1" hangingPunct="1"/>
            <a:r>
              <a:rPr lang="tr-TR" sz="2600" dirty="0" smtClean="0"/>
              <a:t> …</a:t>
            </a:r>
          </a:p>
          <a:p>
            <a:pPr algn="just" eaLnBrk="1" hangingPunct="1"/>
            <a:r>
              <a:rPr lang="tr-TR" sz="2600" dirty="0" smtClean="0"/>
              <a:t>Aritmetiğin her tutarlı biçimselleştirilmesi için öyle aritmetik doğrular vardır ki, bunlar bu biçimsel sistem içinde ispatlanabilir değillerdir.</a:t>
            </a:r>
          </a:p>
          <a:p>
            <a:pPr algn="just" eaLnBrk="1" hangingPunct="1"/>
            <a:r>
              <a:rPr lang="tr-TR" sz="2600" u="sng" dirty="0" err="1" smtClean="0"/>
              <a:t>Gödel</a:t>
            </a:r>
            <a:r>
              <a:rPr lang="tr-TR" sz="2600" u="sng" dirty="0" smtClean="0"/>
              <a:t> Teoremi:</a:t>
            </a:r>
            <a:r>
              <a:rPr lang="tr-TR" sz="2600" dirty="0" smtClean="0"/>
              <a:t> İnsanların doğruluğunu bildiği ama makinelerin bunu ispatlayamadığı doğrular vardır.</a:t>
            </a: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31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285626917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4"/>
          <p:cNvSpPr txBox="1">
            <a:spLocks noChangeArrowheads="1"/>
          </p:cNvSpPr>
          <p:nvPr/>
        </p:nvSpPr>
        <p:spPr bwMode="auto">
          <a:xfrm>
            <a:off x="2916238" y="692150"/>
            <a:ext cx="534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tr-TR" sz="2400" b="1">
                <a:latin typeface="AvantGarde" pitchFamily="34" charset="0"/>
              </a:rPr>
              <a:t>ALAN MATHISON TURING KİMDİR?</a:t>
            </a:r>
            <a:endParaRPr lang="en-US" sz="2400" b="1">
              <a:latin typeface="AvantGarde" pitchFamily="34" charset="0"/>
            </a:endParaRPr>
          </a:p>
        </p:txBody>
      </p:sp>
      <p:pic>
        <p:nvPicPr>
          <p:cNvPr id="36867" name="Picture 5" descr="turing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88913"/>
            <a:ext cx="1773237" cy="242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8" name="Text Box 6"/>
          <p:cNvSpPr txBox="1">
            <a:spLocks noChangeArrowheads="1"/>
          </p:cNvSpPr>
          <p:nvPr/>
        </p:nvSpPr>
        <p:spPr bwMode="auto">
          <a:xfrm>
            <a:off x="2124075" y="1916113"/>
            <a:ext cx="6851650" cy="4627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Blip>
                <a:blip r:embed="rId3"/>
              </a:buBlip>
            </a:pPr>
            <a:r>
              <a:rPr lang="tr-TR" dirty="0"/>
              <a:t>    23 Haziran 1912’ de Londra’ da doğdu.</a:t>
            </a:r>
          </a:p>
          <a:p>
            <a:pPr algn="just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Blip>
                <a:blip r:embed="rId3"/>
              </a:buBlip>
            </a:pPr>
            <a:r>
              <a:rPr lang="tr-TR" dirty="0"/>
              <a:t>    1938’de ABD </a:t>
            </a:r>
            <a:r>
              <a:rPr lang="tr-TR" dirty="0" err="1"/>
              <a:t>Princetown</a:t>
            </a:r>
            <a:r>
              <a:rPr lang="tr-TR" dirty="0"/>
              <a:t> Üniversitesi’nde </a:t>
            </a:r>
            <a:r>
              <a:rPr lang="tr-TR" dirty="0" err="1"/>
              <a:t>Alonzo</a:t>
            </a:r>
            <a:r>
              <a:rPr lang="tr-TR" dirty="0"/>
              <a:t> </a:t>
            </a:r>
            <a:r>
              <a:rPr lang="tr-TR" dirty="0" err="1"/>
              <a:t>Church’un</a:t>
            </a:r>
            <a:r>
              <a:rPr lang="tr-TR" dirty="0"/>
              <a:t>  yanında hazırladığı teziyle doktor oldu.</a:t>
            </a:r>
          </a:p>
          <a:p>
            <a:pPr algn="just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Blip>
                <a:blip r:embed="rId3"/>
              </a:buBlip>
            </a:pPr>
            <a:r>
              <a:rPr lang="tr-TR" dirty="0"/>
              <a:t>    İngiltere’ye döndüğünde, II</a:t>
            </a:r>
            <a:r>
              <a:rPr lang="tr-TR" dirty="0" smtClean="0"/>
              <a:t>. Dünya </a:t>
            </a:r>
            <a:r>
              <a:rPr lang="tr-TR" dirty="0"/>
              <a:t>Savaşı sırasında Almanların </a:t>
            </a:r>
            <a:r>
              <a:rPr lang="tr-TR" b="1" dirty="0"/>
              <a:t>“</a:t>
            </a:r>
            <a:r>
              <a:rPr lang="tr-TR" b="1" dirty="0" err="1"/>
              <a:t>Enigma</a:t>
            </a:r>
            <a:r>
              <a:rPr lang="tr-TR" b="1" dirty="0"/>
              <a:t>”</a:t>
            </a:r>
            <a:r>
              <a:rPr lang="tr-TR" dirty="0"/>
              <a:t> kodlarının çözülmesinde önemli rol oynadı.</a:t>
            </a:r>
          </a:p>
          <a:p>
            <a:pPr algn="just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Blip>
                <a:blip r:embed="rId3"/>
              </a:buBlip>
            </a:pPr>
            <a:r>
              <a:rPr lang="tr-TR" dirty="0"/>
              <a:t>   1945’ te </a:t>
            </a:r>
            <a:r>
              <a:rPr lang="tr-TR" b="1" i="1" dirty="0" err="1"/>
              <a:t>Automatic</a:t>
            </a:r>
            <a:r>
              <a:rPr lang="tr-TR" b="1" i="1" dirty="0"/>
              <a:t> Computing Engine</a:t>
            </a:r>
            <a:r>
              <a:rPr lang="tr-TR" i="1" dirty="0"/>
              <a:t> </a:t>
            </a:r>
            <a:r>
              <a:rPr lang="tr-TR" dirty="0"/>
              <a:t>(ACE) olarak adlandırılan büyük bir bilgisayarın tasarım, yapım ve kullanım çalışmalarını yönetti.</a:t>
            </a:r>
          </a:p>
          <a:p>
            <a:pPr algn="just" eaLnBrk="1" hangingPunct="1">
              <a:spcBef>
                <a:spcPct val="20000"/>
              </a:spcBef>
              <a:spcAft>
                <a:spcPct val="30000"/>
              </a:spcAft>
              <a:buClr>
                <a:schemeClr val="hlink"/>
              </a:buClr>
              <a:buFont typeface="Wingdings" pitchFamily="2" charset="2"/>
              <a:buBlip>
                <a:blip r:embed="rId3"/>
              </a:buBlip>
            </a:pPr>
            <a:r>
              <a:rPr lang="tr-TR" dirty="0"/>
              <a:t>   1950 yılında </a:t>
            </a:r>
            <a:r>
              <a:rPr lang="tr-TR" dirty="0" err="1"/>
              <a:t>Mind</a:t>
            </a:r>
            <a:r>
              <a:rPr lang="tr-TR" dirty="0"/>
              <a:t> dergisinde yayınlanan </a:t>
            </a:r>
            <a:r>
              <a:rPr lang="tr-TR" b="1" dirty="0"/>
              <a:t>“Computing </a:t>
            </a:r>
            <a:r>
              <a:rPr lang="tr-TR" b="1" dirty="0" err="1"/>
              <a:t>Machinery</a:t>
            </a:r>
            <a:r>
              <a:rPr lang="tr-TR" b="1" dirty="0"/>
              <a:t> </a:t>
            </a:r>
            <a:r>
              <a:rPr lang="tr-TR" b="1" dirty="0" err="1"/>
              <a:t>and</a:t>
            </a:r>
            <a:r>
              <a:rPr lang="tr-TR" b="1" dirty="0"/>
              <a:t> </a:t>
            </a:r>
            <a:r>
              <a:rPr lang="tr-TR" b="1" dirty="0" err="1"/>
              <a:t>Intelligence</a:t>
            </a:r>
            <a:r>
              <a:rPr lang="tr-TR" b="1" dirty="0"/>
              <a:t>”</a:t>
            </a:r>
            <a:r>
              <a:rPr lang="tr-TR" dirty="0"/>
              <a:t> adlı makalesinde bugün </a:t>
            </a:r>
            <a:r>
              <a:rPr lang="tr-TR" b="1" u="sng" dirty="0"/>
              <a:t>TURING TESTİ</a:t>
            </a:r>
            <a:r>
              <a:rPr lang="tr-TR" dirty="0"/>
              <a:t> olarak bilinen ünlü testi açıklamıştır. </a:t>
            </a:r>
          </a:p>
          <a:p>
            <a:pPr algn="just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Blip>
                <a:blip r:embed="rId3"/>
              </a:buBlip>
            </a:pPr>
            <a:r>
              <a:rPr lang="tr-TR" dirty="0"/>
              <a:t>   1954’te intihar ederek öldüğü sanılıyor.</a:t>
            </a:r>
            <a:endParaRPr lang="en-US" dirty="0"/>
          </a:p>
          <a:p>
            <a:pPr algn="just" eaLnBrk="1" hangingPunct="1"/>
            <a:endParaRPr lang="tr-TR" dirty="0"/>
          </a:p>
          <a:p>
            <a:pPr algn="just" eaLnBrk="1" hangingPunct="1"/>
            <a:r>
              <a:rPr lang="tr-TR" dirty="0"/>
              <a:t>	</a:t>
            </a:r>
            <a:endParaRPr lang="en-US" dirty="0"/>
          </a:p>
        </p:txBody>
      </p:sp>
      <p:pic>
        <p:nvPicPr>
          <p:cNvPr id="36869" name="Picture 8" descr="amt3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708275"/>
            <a:ext cx="1808162" cy="396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32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29556003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 smtClean="0"/>
              <a:t>Turing Testi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sz="2600" dirty="0" smtClean="0"/>
              <a:t>Turing zeki makinelerin insan beyninin ayrıntılı tasarımının yapılarak oluşturulabileceğine inanırdı. </a:t>
            </a:r>
          </a:p>
          <a:p>
            <a:pPr eaLnBrk="1" hangingPunct="1">
              <a:lnSpc>
                <a:spcPct val="90000"/>
              </a:lnSpc>
            </a:pPr>
            <a:r>
              <a:rPr lang="tr-TR" sz="2600" dirty="0" smtClean="0"/>
              <a:t>1950'de "</a:t>
            </a:r>
            <a:r>
              <a:rPr lang="tr-TR" sz="2600" b="1" dirty="0" smtClean="0"/>
              <a:t>Turing testi</a:t>
            </a:r>
            <a:r>
              <a:rPr lang="tr-TR" sz="2600" dirty="0" smtClean="0"/>
              <a:t>" diye bilinen bir makale yayınladı. Test bir kimsenin klavye aracılığı ile bir insana ve bir zeki makineye soru sormasından oluşmaktadır</a:t>
            </a:r>
          </a:p>
          <a:p>
            <a:pPr eaLnBrk="1" hangingPunct="1">
              <a:lnSpc>
                <a:spcPct val="90000"/>
              </a:lnSpc>
            </a:pPr>
            <a:r>
              <a:rPr lang="tr-TR" sz="2600" dirty="0" smtClean="0"/>
              <a:t>Turing’in vurgulamak istediği nokta:</a:t>
            </a:r>
          </a:p>
          <a:p>
            <a:pPr lvl="1">
              <a:lnSpc>
                <a:spcPct val="90000"/>
              </a:lnSpc>
            </a:pPr>
            <a:r>
              <a:rPr lang="tr-TR" sz="2200" dirty="0" smtClean="0"/>
              <a:t>bilgisayarda zeki davranışı üreten sürecin insan beynindeki süreçlerin modellenmesiyle elde edilebileceği gibi tamamen </a:t>
            </a:r>
            <a:r>
              <a:rPr lang="tr-TR" sz="2200" u="sng" dirty="0" smtClean="0"/>
              <a:t>başka ilkelerden de hareket edilerek</a:t>
            </a:r>
            <a:r>
              <a:rPr lang="tr-TR" sz="2200" dirty="0" smtClean="0"/>
              <a:t> üretilmesinin mümkün olmasıdır. </a:t>
            </a:r>
          </a:p>
          <a:p>
            <a:pPr eaLnBrk="1" hangingPunct="1">
              <a:lnSpc>
                <a:spcPct val="90000"/>
              </a:lnSpc>
            </a:pPr>
            <a:endParaRPr lang="tr-TR" sz="2600" dirty="0" smtClean="0"/>
          </a:p>
          <a:p>
            <a:pPr eaLnBrk="1" hangingPunct="1">
              <a:lnSpc>
                <a:spcPct val="90000"/>
              </a:lnSpc>
            </a:pPr>
            <a:endParaRPr kumimoji="1" lang="tr-TR" sz="2600" dirty="0" smtClean="0"/>
          </a:p>
          <a:p>
            <a:pPr eaLnBrk="1" hangingPunct="1">
              <a:lnSpc>
                <a:spcPct val="90000"/>
              </a:lnSpc>
            </a:pPr>
            <a:endParaRPr lang="tr-TR" sz="2600" dirty="0" smtClean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33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54596241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tr-TR" sz="3400" dirty="0" smtClean="0"/>
              <a:t>Turing Testi (Tanım)</a:t>
            </a:r>
            <a:endParaRPr lang="en-US" sz="3400" dirty="0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40768"/>
            <a:ext cx="8229600" cy="5256583"/>
          </a:xfrm>
        </p:spPr>
        <p:txBody>
          <a:bodyPr/>
          <a:lstStyle/>
          <a:p>
            <a:pPr algn="just" eaLnBrk="1" hangingPunct="1"/>
            <a:r>
              <a:rPr lang="tr-TR" sz="1900" b="1" u="sng" dirty="0" smtClean="0"/>
              <a:t>Kriter:</a:t>
            </a:r>
            <a:r>
              <a:rPr lang="tr-TR" sz="1900" dirty="0" smtClean="0"/>
              <a:t> Bilgisayar/makine sorduğumuz herhangi bir soruya insanınkinden ayırt edilemeyecek yanıtlar veriyorsa gerçekten düşünmektedir.</a:t>
            </a:r>
          </a:p>
          <a:p>
            <a:pPr algn="just" eaLnBrk="1" hangingPunct="1"/>
            <a:r>
              <a:rPr lang="tr-TR" sz="1900" b="1" u="sng" dirty="0" smtClean="0"/>
              <a:t>Test Düzeneği:</a:t>
            </a:r>
          </a:p>
          <a:p>
            <a:pPr lvl="1" algn="just" eaLnBrk="1" hangingPunct="1">
              <a:buFont typeface="Wingdings" pitchFamily="2" charset="2"/>
              <a:buChar char="§"/>
            </a:pPr>
            <a:r>
              <a:rPr lang="tr-TR" sz="1700" dirty="0" smtClean="0"/>
              <a:t>Bilgisayar, gönüllü bir insanla birlikte sorgulayıcının görüş alanının dışında bir yere saklanır.</a:t>
            </a:r>
          </a:p>
          <a:p>
            <a:pPr lvl="1" algn="just" eaLnBrk="1" hangingPunct="1">
              <a:buFont typeface="Wingdings" pitchFamily="2" charset="2"/>
              <a:buChar char="§"/>
            </a:pPr>
            <a:r>
              <a:rPr lang="tr-TR" sz="1700" dirty="0" smtClean="0"/>
              <a:t>Sorgulayıcı, yalnız soru sormak suretiyle, hangisinin bilgisayar olduğunu saptamaya çalışır.</a:t>
            </a:r>
          </a:p>
          <a:p>
            <a:pPr lvl="1" algn="just" eaLnBrk="1" hangingPunct="1">
              <a:buFont typeface="Wingdings" pitchFamily="2" charset="2"/>
              <a:buChar char="§"/>
            </a:pPr>
            <a:r>
              <a:rPr lang="tr-TR" sz="1700" dirty="0" smtClean="0"/>
              <a:t>Sorgulayıcının soruları, daha önemlisi aldığı yanıtlar, tamamen ses gizlenerek, yani ya bir klavye sisteminde yazılarak veya bir ekran gösterilerek verilir. </a:t>
            </a:r>
          </a:p>
          <a:p>
            <a:pPr lvl="1" algn="just" eaLnBrk="1" hangingPunct="1">
              <a:buFont typeface="Wingdings" pitchFamily="2" charset="2"/>
              <a:buChar char="§"/>
            </a:pPr>
            <a:r>
              <a:rPr lang="tr-TR" sz="1700" dirty="0" smtClean="0"/>
              <a:t>Sorgulayıcıya, bu soru/cevap oturumunda elde edilen bilgiler dışında, her iki taraf hakkında hiçbir bilgi verilmez.</a:t>
            </a:r>
          </a:p>
          <a:p>
            <a:pPr lvl="1" algn="just" eaLnBrk="1" hangingPunct="1">
              <a:buFont typeface="Wingdings" pitchFamily="2" charset="2"/>
              <a:buChar char="§"/>
            </a:pPr>
            <a:r>
              <a:rPr lang="tr-TR" sz="1700" dirty="0" smtClean="0"/>
              <a:t>İnsan denek soruları içtenlikle yanıtlar ve kendisinin insan, öteki deneğin bilgisayar olduğuna dair sorgulayıcıyı ikna etmeye uğraşırken, bilgisayar ‘yalan’ söylemeye programlanmış olduğu için kendisinin insan olduğuna sorgulayıcıyı inandırmaya çalışır.</a:t>
            </a:r>
            <a:endParaRPr lang="en-US" sz="1700" dirty="0" smtClean="0"/>
          </a:p>
        </p:txBody>
      </p:sp>
      <p:pic>
        <p:nvPicPr>
          <p:cNvPr id="3994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5626100"/>
            <a:ext cx="2411412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34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15686022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Turing Testi  (Örnek Sorgulama-1)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tr-TR" sz="2100" b="1" u="sng" dirty="0" smtClean="0"/>
              <a:t>Sorgulayıcı:</a:t>
            </a:r>
            <a:r>
              <a:rPr lang="tr-TR" sz="2100" dirty="0" smtClean="0"/>
              <a:t> “</a:t>
            </a:r>
            <a:r>
              <a:rPr lang="tr-TR" sz="2100" dirty="0" err="1" smtClean="0"/>
              <a:t>Please</a:t>
            </a:r>
            <a:r>
              <a:rPr lang="tr-TR" sz="2100" dirty="0" smtClean="0"/>
              <a:t> </a:t>
            </a:r>
            <a:r>
              <a:rPr lang="tr-TR" sz="2100" dirty="0" err="1" smtClean="0"/>
              <a:t>write</a:t>
            </a:r>
            <a:r>
              <a:rPr lang="tr-TR" sz="2100" dirty="0" smtClean="0"/>
              <a:t> me a </a:t>
            </a:r>
            <a:r>
              <a:rPr lang="tr-TR" sz="2100" dirty="0" err="1" smtClean="0"/>
              <a:t>sonnet</a:t>
            </a:r>
            <a:r>
              <a:rPr lang="tr-TR" sz="2100" dirty="0" smtClean="0"/>
              <a:t> on </a:t>
            </a:r>
            <a:r>
              <a:rPr lang="tr-TR" sz="2100" dirty="0" err="1" smtClean="0"/>
              <a:t>the</a:t>
            </a:r>
            <a:r>
              <a:rPr lang="tr-TR" sz="2100" dirty="0" smtClean="0"/>
              <a:t> </a:t>
            </a:r>
            <a:r>
              <a:rPr lang="tr-TR" sz="2100" dirty="0" err="1" smtClean="0"/>
              <a:t>topic</a:t>
            </a:r>
            <a:r>
              <a:rPr lang="tr-TR" sz="2100" dirty="0" smtClean="0"/>
              <a:t> of </a:t>
            </a:r>
            <a:r>
              <a:rPr lang="tr-TR" sz="2100" dirty="0" err="1" smtClean="0"/>
              <a:t>the</a:t>
            </a:r>
            <a:r>
              <a:rPr lang="tr-TR" sz="2100" dirty="0" smtClean="0"/>
              <a:t> </a:t>
            </a:r>
            <a:r>
              <a:rPr lang="tr-TR" sz="2100" dirty="0" err="1" smtClean="0"/>
              <a:t>Forth</a:t>
            </a:r>
            <a:r>
              <a:rPr lang="tr-TR" sz="2100" dirty="0" smtClean="0"/>
              <a:t> Bridge.”</a:t>
            </a:r>
          </a:p>
          <a:p>
            <a:pPr eaLnBrk="1" hangingPunct="1">
              <a:buFont typeface="Wingdings" pitchFamily="2" charset="2"/>
              <a:buNone/>
            </a:pPr>
            <a:r>
              <a:rPr lang="tr-TR" sz="2100" b="1" u="sng" dirty="0" smtClean="0"/>
              <a:t>Program:</a:t>
            </a:r>
            <a:r>
              <a:rPr lang="tr-TR" sz="2100" dirty="0" smtClean="0"/>
              <a:t> “Count me </a:t>
            </a:r>
            <a:r>
              <a:rPr lang="tr-TR" sz="2100" b="1" dirty="0" smtClean="0">
                <a:solidFill>
                  <a:srgbClr val="0000FF"/>
                </a:solidFill>
              </a:rPr>
              <a:t>out</a:t>
            </a:r>
            <a:r>
              <a:rPr lang="tr-TR" sz="2100" dirty="0" smtClean="0"/>
              <a:t> on this one. I </a:t>
            </a:r>
            <a:r>
              <a:rPr lang="tr-TR" sz="2100" dirty="0" err="1" smtClean="0"/>
              <a:t>never</a:t>
            </a:r>
            <a:r>
              <a:rPr lang="tr-TR" sz="2100" dirty="0" smtClean="0"/>
              <a:t> </a:t>
            </a:r>
            <a:r>
              <a:rPr lang="tr-TR" sz="2100" dirty="0" err="1" smtClean="0"/>
              <a:t>could</a:t>
            </a:r>
            <a:r>
              <a:rPr lang="tr-TR" sz="2100" dirty="0" smtClean="0"/>
              <a:t> </a:t>
            </a:r>
            <a:r>
              <a:rPr lang="tr-TR" sz="2100" dirty="0" err="1" smtClean="0"/>
              <a:t>write</a:t>
            </a:r>
            <a:r>
              <a:rPr lang="tr-TR" sz="2100" dirty="0" smtClean="0"/>
              <a:t> </a:t>
            </a:r>
            <a:r>
              <a:rPr lang="tr-TR" sz="2100" dirty="0" err="1" smtClean="0"/>
              <a:t>poetry</a:t>
            </a:r>
            <a:r>
              <a:rPr lang="tr-TR" sz="2100" dirty="0" smtClean="0"/>
              <a:t>.”</a:t>
            </a:r>
          </a:p>
          <a:p>
            <a:pPr eaLnBrk="1" hangingPunct="1">
              <a:buFont typeface="Wingdings" pitchFamily="2" charset="2"/>
              <a:buNone/>
            </a:pPr>
            <a:r>
              <a:rPr lang="tr-TR" sz="2100" b="1" u="sng" dirty="0" smtClean="0"/>
              <a:t>Sorgulayıcı:</a:t>
            </a:r>
            <a:r>
              <a:rPr lang="tr-TR" sz="2100" dirty="0" smtClean="0"/>
              <a:t> “</a:t>
            </a:r>
            <a:r>
              <a:rPr lang="tr-TR" sz="2100" dirty="0" err="1" smtClean="0"/>
              <a:t>Add</a:t>
            </a:r>
            <a:r>
              <a:rPr lang="tr-TR" sz="2100" dirty="0" smtClean="0"/>
              <a:t> 34957 </a:t>
            </a:r>
            <a:r>
              <a:rPr lang="tr-TR" sz="2100" dirty="0" err="1" smtClean="0"/>
              <a:t>to</a:t>
            </a:r>
            <a:r>
              <a:rPr lang="tr-TR" sz="2100" dirty="0" smtClean="0"/>
              <a:t> 70764.”</a:t>
            </a:r>
          </a:p>
          <a:p>
            <a:pPr eaLnBrk="1" hangingPunct="1">
              <a:buFont typeface="Wingdings" pitchFamily="2" charset="2"/>
              <a:buNone/>
            </a:pPr>
            <a:r>
              <a:rPr lang="tr-TR" sz="2100" b="1" u="sng" dirty="0" smtClean="0"/>
              <a:t>Program:</a:t>
            </a:r>
            <a:r>
              <a:rPr lang="tr-TR" sz="2100" dirty="0" smtClean="0"/>
              <a:t> “(</a:t>
            </a:r>
            <a:r>
              <a:rPr lang="tr-TR" sz="2100" dirty="0" err="1" smtClean="0"/>
              <a:t>Pause</a:t>
            </a:r>
            <a:r>
              <a:rPr lang="tr-TR" sz="2100" dirty="0" smtClean="0"/>
              <a:t> </a:t>
            </a:r>
            <a:r>
              <a:rPr lang="tr-TR" sz="2100" dirty="0" err="1" smtClean="0"/>
              <a:t>about</a:t>
            </a:r>
            <a:r>
              <a:rPr lang="tr-TR" sz="2100" dirty="0" smtClean="0"/>
              <a:t> 30 </a:t>
            </a:r>
            <a:r>
              <a:rPr lang="tr-TR" sz="2100" dirty="0" err="1" smtClean="0"/>
              <a:t>seconds</a:t>
            </a:r>
            <a:r>
              <a:rPr lang="tr-TR" sz="2100" dirty="0" smtClean="0"/>
              <a:t> </a:t>
            </a:r>
            <a:r>
              <a:rPr lang="tr-TR" sz="2100" dirty="0" err="1" smtClean="0"/>
              <a:t>and</a:t>
            </a:r>
            <a:r>
              <a:rPr lang="tr-TR" sz="2100" dirty="0" smtClean="0"/>
              <a:t> </a:t>
            </a:r>
            <a:r>
              <a:rPr lang="tr-TR" sz="2100" dirty="0" err="1" smtClean="0"/>
              <a:t>then</a:t>
            </a:r>
            <a:r>
              <a:rPr lang="tr-TR" sz="2100" dirty="0" smtClean="0"/>
              <a:t> </a:t>
            </a:r>
            <a:r>
              <a:rPr lang="tr-TR" sz="2100" dirty="0" err="1" smtClean="0"/>
              <a:t>give</a:t>
            </a:r>
            <a:r>
              <a:rPr lang="tr-TR" sz="2100" dirty="0" smtClean="0"/>
              <a:t> </a:t>
            </a:r>
            <a:r>
              <a:rPr lang="tr-TR" sz="2100" dirty="0" err="1" smtClean="0"/>
              <a:t>answer</a:t>
            </a:r>
            <a:r>
              <a:rPr lang="tr-TR" sz="2100" dirty="0" smtClean="0"/>
              <a:t> as) 105621.” </a:t>
            </a:r>
          </a:p>
          <a:p>
            <a:pPr eaLnBrk="1" hangingPunct="1">
              <a:buFont typeface="Wingdings" pitchFamily="2" charset="2"/>
              <a:buNone/>
            </a:pPr>
            <a:r>
              <a:rPr lang="tr-TR" sz="2100" dirty="0" smtClean="0"/>
              <a:t>							Alan Turing</a:t>
            </a:r>
            <a:endParaRPr lang="en-US" sz="2100" b="1" u="sng" dirty="0" smtClean="0"/>
          </a:p>
          <a:p>
            <a:pPr eaLnBrk="1" hangingPunct="1">
              <a:buFont typeface="Wingdings" pitchFamily="2" charset="2"/>
              <a:buNone/>
            </a:pPr>
            <a:endParaRPr lang="tr-TR" dirty="0" smtClean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35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210331675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tr-TR" sz="3400" smtClean="0"/>
              <a:t>Turing Testi  (Örnek Sorgulama - 2)</a:t>
            </a:r>
            <a:endParaRPr lang="en-US" sz="3400" smtClean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tr-TR" sz="2100" b="1" smtClean="0"/>
              <a:t>8 Kasım 1991’de Boston Bilgisayar Müzesi dünyanın ilk uygulamalı Turing testini gerçekleştirdi. Aşağıda birincilik ödülünü kazanan </a:t>
            </a:r>
            <a:r>
              <a:rPr lang="tr-TR" sz="2100" b="1" i="1" smtClean="0"/>
              <a:t>PC Terapist III</a:t>
            </a:r>
            <a:r>
              <a:rPr lang="tr-TR" sz="2100" b="1" smtClean="0"/>
              <a:t> adlı programla hakem arasında geçen söyleşiden bir kesit yer almakta: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endParaRPr lang="tr-TR" sz="2100" b="1" smtClean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r-TR" sz="2100" b="1" smtClean="0"/>
              <a:t>…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r-TR" sz="2100" b="1" u="sng" smtClean="0"/>
              <a:t>Program:</a:t>
            </a:r>
            <a:r>
              <a:rPr lang="tr-TR" sz="2100" smtClean="0"/>
              <a:t> “Belki de ilişkinde eşinden yeterince şefkat görmüyorsun.”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r-TR" sz="2100" b="1" u="sng" smtClean="0"/>
              <a:t>Hakem:</a:t>
            </a:r>
            <a:r>
              <a:rPr lang="tr-TR" sz="2100" smtClean="0"/>
              <a:t> “İlişkilerde çatışmayı ve sorunları önlemek için temel öğeler nelerdir?”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r-TR" sz="2100" b="1" u="sng" smtClean="0"/>
              <a:t>Program:</a:t>
            </a:r>
            <a:r>
              <a:rPr lang="tr-TR" sz="2100" smtClean="0"/>
              <a:t> “Benim düşündüğümü düşünmediğini düşünüyorum.” 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r-TR" sz="2100" b="1" smtClean="0"/>
              <a:t>…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endParaRPr lang="tr-TR" sz="2100" smtClean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endParaRPr lang="tr-TR" sz="1600" smtClean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tr-TR" sz="1600" smtClean="0"/>
              <a:t>								</a:t>
            </a:r>
            <a:endParaRPr lang="en-US" sz="1200" smtClean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36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385471175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3800" smtClean="0"/>
              <a:t>Turing Testi  (Örnek Sorgulama - 3)</a:t>
            </a: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611560" y="1340768"/>
            <a:ext cx="8424936" cy="525658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tr-TR" sz="2200" dirty="0">
                <a:solidFill>
                  <a:srgbClr val="FF0000"/>
                </a:solidFill>
              </a:rPr>
              <a:t>Soru</a:t>
            </a:r>
            <a:r>
              <a:rPr lang="tr-TR" sz="2200" dirty="0" smtClean="0">
                <a:solidFill>
                  <a:srgbClr val="FF0000"/>
                </a:solidFill>
              </a:rPr>
              <a:t>: </a:t>
            </a:r>
            <a:r>
              <a:rPr lang="tr-TR" sz="2200" dirty="0" smtClean="0"/>
              <a:t>Şiirin </a:t>
            </a:r>
            <a:r>
              <a:rPr lang="tr-TR" sz="2200" dirty="0"/>
              <a:t>birinci satırında  “ben seni yaz gününe benzetiyorum”  cümlesindeki “</a:t>
            </a:r>
            <a:r>
              <a:rPr lang="tr-TR" sz="2200" dirty="0">
                <a:solidFill>
                  <a:srgbClr val="0000FF"/>
                </a:solidFill>
              </a:rPr>
              <a:t>yaz günü</a:t>
            </a:r>
            <a:r>
              <a:rPr lang="tr-TR" sz="2200" dirty="0"/>
              <a:t>” yerine </a:t>
            </a:r>
            <a:r>
              <a:rPr lang="tr-TR" sz="2200" dirty="0" smtClean="0"/>
              <a:t>“</a:t>
            </a:r>
            <a:r>
              <a:rPr lang="tr-TR" sz="2200" dirty="0" smtClean="0">
                <a:solidFill>
                  <a:srgbClr val="0000FF"/>
                </a:solidFill>
              </a:rPr>
              <a:t>bahar günü</a:t>
            </a:r>
            <a:r>
              <a:rPr lang="tr-TR" sz="2200" dirty="0" smtClean="0"/>
              <a:t>“ yazarsak, </a:t>
            </a:r>
            <a:r>
              <a:rPr lang="tr-TR" sz="2200" dirty="0"/>
              <a:t>daha güzel olmaz mı?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tr-TR" sz="2200" dirty="0">
                <a:solidFill>
                  <a:schemeClr val="accent3">
                    <a:lumMod val="50000"/>
                  </a:schemeClr>
                </a:solidFill>
              </a:rPr>
              <a:t>Cevap: </a:t>
            </a:r>
            <a:r>
              <a:rPr lang="tr-TR" sz="2200" dirty="0" smtClean="0"/>
              <a:t>Ama </a:t>
            </a:r>
            <a:r>
              <a:rPr lang="tr-TR" sz="2200" dirty="0"/>
              <a:t>bu halde şiirin ahengi  bozulacak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tr-TR" sz="2200" dirty="0">
                <a:solidFill>
                  <a:srgbClr val="FF0000"/>
                </a:solidFill>
              </a:rPr>
              <a:t>Soru: </a:t>
            </a:r>
            <a:r>
              <a:rPr lang="tr-TR" sz="2200" dirty="0" smtClean="0"/>
              <a:t>”</a:t>
            </a:r>
            <a:r>
              <a:rPr lang="tr-TR" sz="2200" dirty="0">
                <a:solidFill>
                  <a:srgbClr val="0000FF"/>
                </a:solidFill>
              </a:rPr>
              <a:t>kış günü</a:t>
            </a:r>
            <a:r>
              <a:rPr lang="tr-TR" sz="2200" dirty="0"/>
              <a:t>” yazılsa ,nasıl?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tr-TR" sz="2200" dirty="0">
                <a:solidFill>
                  <a:schemeClr val="accent3">
                    <a:lumMod val="50000"/>
                  </a:schemeClr>
                </a:solidFill>
              </a:rPr>
              <a:t>Cevap: </a:t>
            </a:r>
            <a:r>
              <a:rPr lang="tr-TR" sz="2200" dirty="0" smtClean="0"/>
              <a:t>Kim </a:t>
            </a:r>
            <a:r>
              <a:rPr lang="tr-TR" sz="2200" dirty="0"/>
              <a:t>“</a:t>
            </a:r>
            <a:r>
              <a:rPr lang="tr-TR" sz="2200" dirty="0">
                <a:solidFill>
                  <a:srgbClr val="0000FF"/>
                </a:solidFill>
              </a:rPr>
              <a:t>kış günü</a:t>
            </a:r>
            <a:r>
              <a:rPr lang="tr-TR" sz="2200" dirty="0"/>
              <a:t>” ne benzetilmek ister ki</a:t>
            </a:r>
            <a:r>
              <a:rPr lang="tr-TR" sz="2200" dirty="0" smtClean="0"/>
              <a:t>?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tr-TR" sz="2200" dirty="0" smtClean="0"/>
              <a:t>------------------------------------------------------------------------------------------------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tr-TR" sz="2200" dirty="0" smtClean="0">
                <a:solidFill>
                  <a:srgbClr val="FF0000"/>
                </a:solidFill>
              </a:rPr>
              <a:t>Soru: </a:t>
            </a:r>
            <a:r>
              <a:rPr lang="tr-TR" sz="2200" dirty="0" smtClean="0"/>
              <a:t>Şiirin </a:t>
            </a:r>
            <a:r>
              <a:rPr lang="tr-TR" sz="2200" dirty="0"/>
              <a:t>kahramanının  gelişinin “</a:t>
            </a:r>
            <a:r>
              <a:rPr lang="tr-TR" sz="2200" dirty="0">
                <a:solidFill>
                  <a:srgbClr val="0000FF"/>
                </a:solidFill>
              </a:rPr>
              <a:t>Milat </a:t>
            </a:r>
            <a:r>
              <a:rPr lang="tr-TR" sz="2200" dirty="0" smtClean="0">
                <a:solidFill>
                  <a:srgbClr val="0000FF"/>
                </a:solidFill>
              </a:rPr>
              <a:t>günü</a:t>
            </a:r>
            <a:r>
              <a:rPr lang="tr-TR" sz="2200" dirty="0" smtClean="0"/>
              <a:t>” ne </a:t>
            </a:r>
            <a:r>
              <a:rPr lang="tr-TR" sz="2200" dirty="0"/>
              <a:t>benzetildiğini </a:t>
            </a:r>
            <a:r>
              <a:rPr lang="tr-TR" sz="2200" dirty="0" smtClean="0"/>
              <a:t>söyleyebilir </a:t>
            </a:r>
            <a:r>
              <a:rPr lang="tr-TR" sz="2200" dirty="0"/>
              <a:t>misin?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tr-TR" sz="2200" dirty="0" smtClean="0">
                <a:solidFill>
                  <a:schemeClr val="accent3">
                    <a:lumMod val="50000"/>
                  </a:schemeClr>
                </a:solidFill>
              </a:rPr>
              <a:t>Cevap: </a:t>
            </a:r>
            <a:r>
              <a:rPr lang="tr-TR" sz="2200" dirty="0" smtClean="0"/>
              <a:t>Bir </a:t>
            </a:r>
            <a:r>
              <a:rPr lang="tr-TR" sz="2200" dirty="0"/>
              <a:t>anlamda, evet.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tr-TR" sz="2200" dirty="0">
                <a:solidFill>
                  <a:srgbClr val="FF0000"/>
                </a:solidFill>
              </a:rPr>
              <a:t>Soru</a:t>
            </a:r>
            <a:r>
              <a:rPr lang="tr-TR" sz="2200" dirty="0" smtClean="0">
                <a:solidFill>
                  <a:srgbClr val="FF0000"/>
                </a:solidFill>
              </a:rPr>
              <a:t>: </a:t>
            </a:r>
            <a:r>
              <a:rPr lang="tr-TR" sz="2200" dirty="0"/>
              <a:t>Ama “Milat günü”  bir </a:t>
            </a:r>
            <a:r>
              <a:rPr lang="tr-TR" sz="2200" dirty="0">
                <a:solidFill>
                  <a:srgbClr val="0000FF"/>
                </a:solidFill>
              </a:rPr>
              <a:t>kış günü</a:t>
            </a:r>
            <a:r>
              <a:rPr lang="tr-TR" sz="2200" dirty="0"/>
              <a:t>dür,  neden kahraman için böyle bir karşılaştırma olumlu sayılsın ki?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tr-TR" sz="2200" dirty="0" smtClean="0">
                <a:solidFill>
                  <a:schemeClr val="accent3">
                    <a:lumMod val="50000"/>
                  </a:schemeClr>
                </a:solidFill>
              </a:rPr>
              <a:t>Cevap: </a:t>
            </a:r>
            <a:r>
              <a:rPr lang="tr-TR" sz="2200" dirty="0" smtClean="0"/>
              <a:t>Siz </a:t>
            </a:r>
            <a:r>
              <a:rPr lang="tr-TR" sz="2200" dirty="0"/>
              <a:t>ciddi misiniz?  “</a:t>
            </a:r>
            <a:r>
              <a:rPr lang="tr-TR" sz="2200" dirty="0">
                <a:solidFill>
                  <a:srgbClr val="0000FF"/>
                </a:solidFill>
              </a:rPr>
              <a:t>Kış günü</a:t>
            </a:r>
            <a:r>
              <a:rPr lang="tr-TR" sz="2200" dirty="0"/>
              <a:t>” sıradan bir gündür, “</a:t>
            </a:r>
            <a:r>
              <a:rPr lang="tr-TR" sz="2200" dirty="0">
                <a:solidFill>
                  <a:srgbClr val="0000FF"/>
                </a:solidFill>
              </a:rPr>
              <a:t>Milat günü</a:t>
            </a:r>
            <a:r>
              <a:rPr lang="tr-TR" sz="2200" dirty="0"/>
              <a:t>” </a:t>
            </a:r>
            <a:r>
              <a:rPr lang="tr-TR" sz="2200" dirty="0" smtClean="0"/>
              <a:t>ise </a:t>
            </a:r>
            <a:r>
              <a:rPr lang="tr-TR" sz="2200" dirty="0"/>
              <a:t>özeldir, bir bayramdır.   </a:t>
            </a: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37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100721073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tr-TR" sz="3400" smtClean="0"/>
              <a:t>Turing Testi (Sonuç)</a:t>
            </a:r>
            <a:endParaRPr lang="en-US" sz="3400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96413"/>
            <a:ext cx="8077200" cy="4784915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tr-TR" sz="2200" dirty="0" smtClean="0"/>
              <a:t>Turing testini geçebilecek bir program henüz </a:t>
            </a:r>
            <a:r>
              <a:rPr lang="tr-TR" sz="2200" u="sng" dirty="0" smtClean="0"/>
              <a:t>yapılamadı</a:t>
            </a:r>
            <a:r>
              <a:rPr lang="tr-TR" sz="2200" dirty="0" smtClean="0"/>
              <a:t>.</a:t>
            </a:r>
          </a:p>
          <a:p>
            <a:pPr algn="just" eaLnBrk="1" hangingPunct="1">
              <a:lnSpc>
                <a:spcPct val="90000"/>
              </a:lnSpc>
            </a:pPr>
            <a:r>
              <a:rPr lang="tr-TR" sz="2200" dirty="0" smtClean="0"/>
              <a:t>Turing testinin taraftarlarına göre bilgisayar çok geçmeden Turing testinden başarıyla geçecektir.</a:t>
            </a:r>
          </a:p>
          <a:p>
            <a:pPr algn="just" eaLnBrk="1" hangingPunct="1">
              <a:lnSpc>
                <a:spcPct val="90000"/>
              </a:lnSpc>
            </a:pPr>
            <a:r>
              <a:rPr lang="tr-TR" sz="2200" dirty="0" smtClean="0"/>
              <a:t>Turing, </a:t>
            </a:r>
          </a:p>
          <a:p>
            <a:pPr lvl="1" algn="just">
              <a:lnSpc>
                <a:spcPct val="90000"/>
              </a:lnSpc>
            </a:pPr>
            <a:r>
              <a:rPr lang="tr-TR" sz="1700" dirty="0" smtClean="0"/>
              <a:t>‘</a:t>
            </a:r>
            <a:r>
              <a:rPr lang="tr-TR" sz="1800" dirty="0" smtClean="0"/>
              <a:t>vasat’ bir sorgulayıcı, 10 </a:t>
            </a:r>
            <a:r>
              <a:rPr lang="tr-TR" sz="1800" dirty="0" err="1" smtClean="0"/>
              <a:t>gigabyte</a:t>
            </a:r>
            <a:r>
              <a:rPr lang="tr-TR" sz="1800" dirty="0" smtClean="0"/>
              <a:t> bellekli bir bilgisayar ile ve sadece beş dakikalık bir sorgulamayla, 2000 yılına kadar, </a:t>
            </a:r>
            <a:r>
              <a:rPr lang="tr-TR" sz="1800" b="1" dirty="0" smtClean="0"/>
              <a:t>yüzde 30 </a:t>
            </a:r>
            <a:r>
              <a:rPr lang="tr-TR" sz="1800" dirty="0" smtClean="0"/>
              <a:t>başarı oranı öngörmüştü.</a:t>
            </a:r>
          </a:p>
          <a:p>
            <a:pPr algn="just" eaLnBrk="1" hangingPunct="1">
              <a:lnSpc>
                <a:spcPct val="90000"/>
              </a:lnSpc>
            </a:pPr>
            <a:r>
              <a:rPr lang="tr-TR" sz="2200" b="1" u="sng" dirty="0" smtClean="0"/>
              <a:t>Sorgulayıcı faktörü: </a:t>
            </a:r>
            <a:r>
              <a:rPr lang="tr-TR" sz="2200" dirty="0" smtClean="0"/>
              <a:t>Bazı insanları her zaman kandırabiliriz.</a:t>
            </a:r>
          </a:p>
          <a:p>
            <a:pPr algn="just" eaLnBrk="1" hangingPunct="1">
              <a:lnSpc>
                <a:spcPct val="90000"/>
              </a:lnSpc>
            </a:pPr>
            <a:r>
              <a:rPr lang="tr-TR" sz="2200" dirty="0" smtClean="0"/>
              <a:t>Turing testini geçebilecek bir programın, dili insan gibi kullanabilmesi gerekir.</a:t>
            </a:r>
          </a:p>
          <a:p>
            <a:pPr algn="just" eaLnBrk="1" hangingPunct="1">
              <a:lnSpc>
                <a:spcPct val="90000"/>
              </a:lnSpc>
            </a:pPr>
            <a:r>
              <a:rPr lang="tr-TR" sz="2200" dirty="0" smtClean="0"/>
              <a:t>Turing testini geçebilecek bir programın yalan söyleyebilmesi gerekir.</a:t>
            </a:r>
          </a:p>
          <a:p>
            <a:pPr algn="just" eaLnBrk="1" hangingPunct="1">
              <a:lnSpc>
                <a:spcPct val="90000"/>
              </a:lnSpc>
            </a:pPr>
            <a:r>
              <a:rPr lang="tr-TR" sz="2200" dirty="0" smtClean="0"/>
              <a:t>Yalan söyleyebilmek </a:t>
            </a:r>
            <a:r>
              <a:rPr lang="tr-TR" sz="2200" b="1" u="sng" dirty="0" smtClean="0"/>
              <a:t>bilinç</a:t>
            </a:r>
            <a:r>
              <a:rPr lang="tr-TR" sz="2200" dirty="0" smtClean="0"/>
              <a:t> ve </a:t>
            </a:r>
            <a:r>
              <a:rPr lang="tr-TR" sz="2200" b="1" u="sng" dirty="0" smtClean="0"/>
              <a:t>istenç</a:t>
            </a:r>
            <a:r>
              <a:rPr lang="tr-TR" sz="2200" dirty="0" smtClean="0"/>
              <a:t> </a:t>
            </a:r>
            <a:r>
              <a:rPr lang="tr-TR" sz="2200" b="1" u="sng" dirty="0" smtClean="0"/>
              <a:t>(irade)</a:t>
            </a:r>
            <a:r>
              <a:rPr lang="tr-TR" sz="2200" dirty="0" smtClean="0"/>
              <a:t> gerektirir.</a:t>
            </a:r>
            <a:endParaRPr lang="en-US" sz="2200" u="sng" dirty="0" smtClean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38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371879951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Çin odası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045446"/>
            <a:ext cx="8229600" cy="4623914"/>
          </a:xfrm>
        </p:spPr>
        <p:txBody>
          <a:bodyPr>
            <a:normAutofit/>
          </a:bodyPr>
          <a:lstStyle/>
          <a:p>
            <a:pPr indent="-165100" eaLnBrk="1" hangingPunct="1">
              <a:lnSpc>
                <a:spcPct val="80000"/>
              </a:lnSpc>
            </a:pPr>
            <a:r>
              <a:rPr lang="tr-TR" sz="1800" dirty="0" smtClean="0"/>
              <a:t>California üniversitesinden </a:t>
            </a:r>
            <a:r>
              <a:rPr lang="tr-TR" sz="1800" b="1" dirty="0" smtClean="0"/>
              <a:t>John SEARLE </a:t>
            </a:r>
            <a:r>
              <a:rPr lang="tr-TR" sz="1800" dirty="0" smtClean="0">
                <a:solidFill>
                  <a:srgbClr val="0000FF"/>
                </a:solidFill>
              </a:rPr>
              <a:t>bilgisayarların düşünemediğini göstermek </a:t>
            </a:r>
            <a:r>
              <a:rPr lang="tr-TR" sz="1800" dirty="0" smtClean="0"/>
              <a:t>için bir düşünce deneyi tasarlamıştır.</a:t>
            </a:r>
          </a:p>
          <a:p>
            <a:pPr indent="-165100" eaLnBrk="1" hangingPunct="1">
              <a:lnSpc>
                <a:spcPct val="80000"/>
              </a:lnSpc>
              <a:buFont typeface="Wingdings" pitchFamily="2" charset="2"/>
              <a:buNone/>
            </a:pPr>
            <a:endParaRPr lang="tr-TR" sz="1800" dirty="0" smtClean="0"/>
          </a:p>
          <a:p>
            <a:pPr indent="-165100" eaLnBrk="1" hangingPunct="1">
              <a:lnSpc>
                <a:spcPct val="80000"/>
              </a:lnSpc>
            </a:pPr>
            <a:r>
              <a:rPr lang="tr-TR" sz="1800" dirty="0" smtClean="0"/>
              <a:t>Bir odada kilitli olduğunuzu düşünün ve odada  üzerlerinde Çince tabelalar bulunan sepetler olsun. Fakat Siz Çince bilmiyorsunuz. Ama elinizde Çince tabelaları  açıklayan bir kural kitabınız var. Kurallar </a:t>
            </a:r>
            <a:r>
              <a:rPr lang="tr-TR" sz="1800" dirty="0" err="1" smtClean="0"/>
              <a:t>Çince’yi</a:t>
            </a:r>
            <a:r>
              <a:rPr lang="tr-TR" sz="1800" dirty="0" smtClean="0"/>
              <a:t> tamamen biçimsel olarak, yani söz </a:t>
            </a:r>
            <a:r>
              <a:rPr lang="tr-TR" sz="1800" dirty="0" err="1" smtClean="0"/>
              <a:t>dizimlerine</a:t>
            </a:r>
            <a:r>
              <a:rPr lang="tr-TR" sz="1800" dirty="0" smtClean="0"/>
              <a:t> uygun olarak açıklamaktadır. Dışarıdaki Çinlilerin soruları kağıtlar üzerine yazılarak bir yolla odaya getirilir. Bu sorulardaki simgeleri önceden elinizde olan ”yanıtlarla” karşılaştırıp uygun yanıt kağıdını seçip dışarıya gönderiyorsunuz. </a:t>
            </a:r>
          </a:p>
          <a:p>
            <a:pPr indent="-165100" eaLnBrk="1" hangingPunct="1">
              <a:lnSpc>
                <a:spcPct val="80000"/>
              </a:lnSpc>
              <a:buFont typeface="Wingdings" pitchFamily="2" charset="2"/>
              <a:buNone/>
            </a:pPr>
            <a:endParaRPr lang="tr-TR" sz="1800" dirty="0" smtClean="0"/>
          </a:p>
          <a:p>
            <a:pPr indent="-165100" eaLnBrk="1" hangingPunct="1">
              <a:lnSpc>
                <a:spcPct val="80000"/>
              </a:lnSpc>
            </a:pPr>
            <a:r>
              <a:rPr lang="tr-TR" sz="1800" dirty="0" smtClean="0"/>
              <a:t>Çince hiçbir şey anlamadığınız halde dışarıdakiler sizin Çince bildiğinizi düşünüyorlar. </a:t>
            </a:r>
          </a:p>
          <a:p>
            <a:pPr indent="-165100" eaLnBrk="1" hangingPunct="1">
              <a:lnSpc>
                <a:spcPct val="80000"/>
              </a:lnSpc>
              <a:buFont typeface="Wingdings" pitchFamily="2" charset="2"/>
              <a:buNone/>
            </a:pPr>
            <a:endParaRPr lang="tr-TR" sz="1800" dirty="0" smtClean="0"/>
          </a:p>
          <a:p>
            <a:pPr indent="-165100" eaLnBrk="1" hangingPunct="1">
              <a:lnSpc>
                <a:spcPct val="80000"/>
              </a:lnSpc>
            </a:pPr>
            <a:r>
              <a:rPr lang="tr-TR" sz="1800" dirty="0" smtClean="0">
                <a:solidFill>
                  <a:srgbClr val="0000FF"/>
                </a:solidFill>
              </a:rPr>
              <a:t>Bilgisayarda da insanlarda olduğu gibi, açıklanmamış Çince simgeleri işleten bir </a:t>
            </a:r>
            <a:r>
              <a:rPr lang="tr-TR" sz="1800" b="1" dirty="0" smtClean="0"/>
              <a:t>biçimsel program </a:t>
            </a:r>
            <a:r>
              <a:rPr lang="tr-TR" sz="1800" dirty="0" smtClean="0">
                <a:solidFill>
                  <a:srgbClr val="0000FF"/>
                </a:solidFill>
              </a:rPr>
              <a:t>vardır</a:t>
            </a:r>
          </a:p>
          <a:p>
            <a:pPr indent="-165100" eaLnBrk="1" hangingPunct="1">
              <a:lnSpc>
                <a:spcPct val="80000"/>
              </a:lnSpc>
            </a:pPr>
            <a:r>
              <a:rPr lang="tr-TR" sz="1800" b="1" dirty="0" smtClean="0"/>
              <a:t>Halbuki</a:t>
            </a:r>
            <a:r>
              <a:rPr lang="tr-TR" sz="1800" dirty="0" smtClean="0">
                <a:solidFill>
                  <a:srgbClr val="0000FF"/>
                </a:solidFill>
              </a:rPr>
              <a:t>, bir dili anlamak bir takım biçimsel simgeleri bilmek demek değil, akıl durumlarına sahip olmak demektir.</a:t>
            </a:r>
          </a:p>
          <a:p>
            <a:pPr eaLnBrk="1" hangingPunct="1">
              <a:lnSpc>
                <a:spcPct val="80000"/>
              </a:lnSpc>
            </a:pPr>
            <a:endParaRPr lang="tr-TR" sz="1700" dirty="0" smtClean="0"/>
          </a:p>
        </p:txBody>
      </p:sp>
      <p:pic>
        <p:nvPicPr>
          <p:cNvPr id="45060" name="Picture 5" descr="chinese-room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116632"/>
            <a:ext cx="3195638" cy="192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39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427325487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Dersin Amacı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Yapay Zekanın ne olduğunu anlamak </a:t>
            </a:r>
          </a:p>
          <a:p>
            <a:pPr lvl="1"/>
            <a:r>
              <a:rPr lang="tr-TR" dirty="0" smtClean="0"/>
              <a:t>Yapay zeka konuları,</a:t>
            </a:r>
          </a:p>
          <a:p>
            <a:pPr lvl="1"/>
            <a:r>
              <a:rPr lang="tr-TR" dirty="0" smtClean="0"/>
              <a:t> </a:t>
            </a:r>
            <a:r>
              <a:rPr lang="tr-TR" dirty="0"/>
              <a:t>yapay zekanın ilgi </a:t>
            </a:r>
            <a:r>
              <a:rPr lang="tr-TR" dirty="0" smtClean="0"/>
              <a:t>alanları,</a:t>
            </a:r>
          </a:p>
          <a:p>
            <a:pPr lvl="1"/>
            <a:r>
              <a:rPr lang="tr-TR" dirty="0" smtClean="0"/>
              <a:t>yapay </a:t>
            </a:r>
            <a:r>
              <a:rPr lang="tr-TR" dirty="0" smtClean="0"/>
              <a:t>zeka yöntem ve araçları</a:t>
            </a:r>
            <a:r>
              <a:rPr lang="tr-TR" dirty="0" smtClean="0"/>
              <a:t>,</a:t>
            </a:r>
            <a:endParaRPr lang="tr-TR" dirty="0" smtClean="0"/>
          </a:p>
          <a:p>
            <a:pPr lvl="1"/>
            <a:r>
              <a:rPr lang="tr-TR" dirty="0" smtClean="0"/>
              <a:t> yapay zeka yöntemleri ile sorunların çözüm yolları </a:t>
            </a:r>
          </a:p>
          <a:p>
            <a:r>
              <a:rPr lang="tr-TR" dirty="0" smtClean="0"/>
              <a:t>Basit yapay zeka uygulamaları geliştirmek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4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5324884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ELIZA programı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96413"/>
            <a:ext cx="8077200" cy="4712907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tr-TR" sz="2400" b="1" dirty="0" smtClean="0"/>
              <a:t>ELIZA</a:t>
            </a:r>
            <a:r>
              <a:rPr lang="tr-TR" sz="2400" dirty="0" smtClean="0"/>
              <a:t> , </a:t>
            </a:r>
            <a:r>
              <a:rPr lang="tr-TR" sz="2400" dirty="0" smtClean="0">
                <a:hlinkClick r:id="rId2" tooltip="Joseph Weizenbaum"/>
              </a:rPr>
              <a:t>Joseph </a:t>
            </a:r>
            <a:r>
              <a:rPr lang="tr-TR" sz="2400" dirty="0" err="1" smtClean="0">
                <a:hlinkClick r:id="rId2" tooltip="Joseph Weizenbaum"/>
              </a:rPr>
              <a:t>Weizenbaum</a:t>
            </a:r>
            <a:r>
              <a:rPr lang="tr-TR" sz="2400" dirty="0" smtClean="0"/>
              <a:t> tarafından 1966’da geliştirilmiş bir bilgisayar programıdır:</a:t>
            </a:r>
          </a:p>
          <a:p>
            <a:pPr eaLnBrk="1" hangingPunct="1">
              <a:lnSpc>
                <a:spcPct val="80000"/>
              </a:lnSpc>
            </a:pPr>
            <a:r>
              <a:rPr lang="tr-TR" sz="2400" dirty="0" smtClean="0"/>
              <a:t>Hastaların yanıtlarını bir miktar değiştirip soru biçimine dönüştürerek bu soruları hastalarına geri soran </a:t>
            </a:r>
            <a:r>
              <a:rPr lang="tr-TR" sz="2400" dirty="0" err="1" smtClean="0">
                <a:hlinkClick r:id="rId3" tooltip="Rogerian psychotherapy"/>
              </a:rPr>
              <a:t>Rogerian</a:t>
            </a:r>
            <a:r>
              <a:rPr lang="tr-TR" sz="2400" dirty="0" smtClean="0">
                <a:hlinkClick r:id="rId3" tooltip="Rogerian psychotherapy"/>
              </a:rPr>
              <a:t> </a:t>
            </a:r>
            <a:r>
              <a:rPr lang="tr-TR" sz="2400" dirty="0" err="1" smtClean="0">
                <a:hlinkClick r:id="rId3" tooltip="Rogerian psychotherapy"/>
              </a:rPr>
              <a:t>therapist</a:t>
            </a:r>
            <a:r>
              <a:rPr lang="tr-TR" sz="2400" dirty="0" err="1" smtClean="0"/>
              <a:t>’ini</a:t>
            </a:r>
            <a:r>
              <a:rPr lang="tr-TR" sz="2400" dirty="0" smtClean="0"/>
              <a:t> taklit ediyor</a:t>
            </a:r>
            <a:r>
              <a:rPr lang="tr-TR" sz="2400" dirty="0"/>
              <a:t>.</a:t>
            </a:r>
            <a:r>
              <a:rPr lang="tr-TR" sz="2400" dirty="0" smtClean="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tr-TR" sz="2400" dirty="0" smtClean="0"/>
              <a:t>Örneğin,</a:t>
            </a:r>
          </a:p>
          <a:p>
            <a:pPr lvl="1">
              <a:lnSpc>
                <a:spcPct val="80000"/>
              </a:lnSpc>
            </a:pPr>
            <a:r>
              <a:rPr lang="tr-TR" sz="2000" dirty="0" smtClean="0"/>
              <a:t>“başım ağrıyor” sorusuna “neden başının ağrıdığını söylüyorsun?” </a:t>
            </a:r>
          </a:p>
          <a:p>
            <a:pPr lvl="1">
              <a:lnSpc>
                <a:spcPct val="80000"/>
              </a:lnSpc>
            </a:pPr>
            <a:r>
              <a:rPr lang="tr-TR" sz="2000" dirty="0" smtClean="0"/>
              <a:t>“babam bana kızmış” sorusuna “sizin ailede daha kimler sana kızgındır?”</a:t>
            </a:r>
          </a:p>
          <a:p>
            <a:pPr marL="57150" indent="0">
              <a:lnSpc>
                <a:spcPct val="80000"/>
              </a:lnSpc>
              <a:buNone/>
            </a:pPr>
            <a:r>
              <a:rPr lang="tr-TR" sz="2400" dirty="0" smtClean="0"/>
              <a:t>gibi yanıtlar veriyor. </a:t>
            </a:r>
            <a:endParaRPr lang="tr-TR" sz="20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tr-TR" sz="2000" dirty="0" smtClean="0"/>
          </a:p>
          <a:p>
            <a:pPr eaLnBrk="1" hangingPunct="1">
              <a:lnSpc>
                <a:spcPct val="80000"/>
              </a:lnSpc>
            </a:pPr>
            <a:r>
              <a:rPr lang="tr-TR" sz="2400" dirty="0" smtClean="0">
                <a:hlinkClick r:id="rId2" tooltip="Joseph Weizenbaum"/>
              </a:rPr>
              <a:t>Joseph Weizenbaum</a:t>
            </a:r>
            <a:r>
              <a:rPr lang="tr-TR" sz="2400" dirty="0" smtClean="0"/>
              <a:t>  bilgisayar bilimleri üzerine MIT’den emekli profesör</a:t>
            </a: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40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387853433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tr-TR" dirty="0" smtClean="0"/>
              <a:t>Eliza deneme programı</a:t>
            </a:r>
            <a:br>
              <a:rPr lang="tr-TR" dirty="0" smtClean="0"/>
            </a:br>
            <a:r>
              <a:rPr lang="tr-TR" sz="1900" dirty="0" smtClean="0">
                <a:hlinkClick r:id="rId2"/>
              </a:rPr>
              <a:t>http://www.masswerk.at/elizabot/eliza_test.html</a:t>
            </a:r>
            <a:r>
              <a:rPr lang="tr-TR" sz="1900" dirty="0" smtClean="0"/>
              <a:t/>
            </a:r>
            <a:br>
              <a:rPr lang="tr-TR" sz="1900" dirty="0" smtClean="0"/>
            </a:br>
            <a:r>
              <a:rPr lang="tr-TR" sz="1900" dirty="0" smtClean="0"/>
              <a:t>http://chayden.net/eliza/Eliza.html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96413"/>
            <a:ext cx="8077200" cy="5000939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1900" dirty="0" smtClean="0"/>
              <a:t>USER:  My mother takes care of me.</a:t>
            </a:r>
          </a:p>
          <a:p>
            <a:pPr eaLnBrk="1" hangingPunct="1">
              <a:lnSpc>
                <a:spcPct val="80000"/>
              </a:lnSpc>
            </a:pPr>
            <a:r>
              <a:rPr lang="en-US" sz="1900" dirty="0" smtClean="0">
                <a:solidFill>
                  <a:srgbClr val="0000FF"/>
                </a:solidFill>
              </a:rPr>
              <a:t>ELIZA: Who else in your family takes care of you ?</a:t>
            </a:r>
          </a:p>
          <a:p>
            <a:pPr eaLnBrk="1" hangingPunct="1">
              <a:lnSpc>
                <a:spcPct val="80000"/>
              </a:lnSpc>
            </a:pPr>
            <a:r>
              <a:rPr lang="en-US" sz="1900" dirty="0" smtClean="0"/>
              <a:t>USER:  My father.</a:t>
            </a:r>
          </a:p>
          <a:p>
            <a:pPr eaLnBrk="1" hangingPunct="1">
              <a:lnSpc>
                <a:spcPct val="80000"/>
              </a:lnSpc>
            </a:pPr>
            <a:r>
              <a:rPr lang="en-US" sz="1900" dirty="0" smtClean="0">
                <a:solidFill>
                  <a:srgbClr val="0000FF"/>
                </a:solidFill>
              </a:rPr>
              <a:t>ELIZA: Your father ?</a:t>
            </a:r>
          </a:p>
          <a:p>
            <a:pPr eaLnBrk="1" hangingPunct="1">
              <a:lnSpc>
                <a:spcPct val="80000"/>
              </a:lnSpc>
            </a:pPr>
            <a:r>
              <a:rPr lang="en-US" sz="1900" dirty="0" smtClean="0"/>
              <a:t>USER:  You are like my father in some ways.</a:t>
            </a:r>
          </a:p>
          <a:p>
            <a:pPr eaLnBrk="1" hangingPunct="1">
              <a:lnSpc>
                <a:spcPct val="80000"/>
              </a:lnSpc>
            </a:pPr>
            <a:r>
              <a:rPr lang="en-US" sz="1900" dirty="0" smtClean="0">
                <a:solidFill>
                  <a:srgbClr val="0000FF"/>
                </a:solidFill>
              </a:rPr>
              <a:t>ELIZA: What </a:t>
            </a:r>
            <a:r>
              <a:rPr lang="tr-TR" sz="1900" dirty="0" err="1" smtClean="0">
                <a:solidFill>
                  <a:srgbClr val="0000FF"/>
                </a:solidFill>
              </a:rPr>
              <a:t>resemblance</a:t>
            </a:r>
            <a:r>
              <a:rPr lang="tr-TR" sz="1900" dirty="0" smtClean="0">
                <a:solidFill>
                  <a:srgbClr val="0000FF"/>
                </a:solidFill>
              </a:rPr>
              <a:t> </a:t>
            </a:r>
            <a:r>
              <a:rPr lang="en-US" sz="1900" dirty="0" smtClean="0">
                <a:solidFill>
                  <a:srgbClr val="0000FF"/>
                </a:solidFill>
              </a:rPr>
              <a:t> do you see</a:t>
            </a:r>
            <a:r>
              <a:rPr lang="tr-TR" sz="1900" dirty="0" smtClean="0">
                <a:solidFill>
                  <a:srgbClr val="0000FF"/>
                </a:solidFill>
              </a:rPr>
              <a:t> </a:t>
            </a:r>
            <a:r>
              <a:rPr lang="en-US" sz="1900" dirty="0" smtClean="0">
                <a:solidFill>
                  <a:srgbClr val="0000FF"/>
                </a:solidFill>
              </a:rPr>
              <a:t>?</a:t>
            </a:r>
            <a:r>
              <a:rPr lang="tr-TR" sz="1900" dirty="0" smtClean="0">
                <a:solidFill>
                  <a:srgbClr val="0000FF"/>
                </a:solidFill>
              </a:rPr>
              <a:t> </a:t>
            </a:r>
            <a:endParaRPr lang="en-US" sz="1900" dirty="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1900" dirty="0" smtClean="0"/>
              <a:t>USER:  You are not very aggressive but I think you don't want me to notice that.</a:t>
            </a:r>
          </a:p>
          <a:p>
            <a:pPr eaLnBrk="1" hangingPunct="1">
              <a:lnSpc>
                <a:spcPct val="80000"/>
              </a:lnSpc>
            </a:pPr>
            <a:r>
              <a:rPr lang="en-US" sz="1900" dirty="0" smtClean="0">
                <a:solidFill>
                  <a:srgbClr val="0000FF"/>
                </a:solidFill>
              </a:rPr>
              <a:t>ELIZA: What makes you think I am not very aggressive ?</a:t>
            </a:r>
          </a:p>
          <a:p>
            <a:pPr eaLnBrk="1" hangingPunct="1">
              <a:lnSpc>
                <a:spcPct val="80000"/>
              </a:lnSpc>
            </a:pPr>
            <a:r>
              <a:rPr lang="en-US" sz="1900" dirty="0" smtClean="0"/>
              <a:t>USER:  You don't argue with me.</a:t>
            </a:r>
          </a:p>
          <a:p>
            <a:pPr eaLnBrk="1" hangingPunct="1">
              <a:lnSpc>
                <a:spcPct val="80000"/>
              </a:lnSpc>
            </a:pPr>
            <a:r>
              <a:rPr lang="en-US" sz="1900" dirty="0" smtClean="0">
                <a:solidFill>
                  <a:srgbClr val="0000FF"/>
                </a:solidFill>
              </a:rPr>
              <a:t>ELIZA: Why do you think I don't argue with you ?</a:t>
            </a:r>
          </a:p>
          <a:p>
            <a:pPr eaLnBrk="1" hangingPunct="1">
              <a:lnSpc>
                <a:spcPct val="80000"/>
              </a:lnSpc>
            </a:pPr>
            <a:r>
              <a:rPr lang="en-US" sz="1900" dirty="0" smtClean="0"/>
              <a:t>USER:  You are afraid of me.</a:t>
            </a:r>
          </a:p>
          <a:p>
            <a:pPr eaLnBrk="1" hangingPunct="1">
              <a:lnSpc>
                <a:spcPct val="80000"/>
              </a:lnSpc>
            </a:pPr>
            <a:r>
              <a:rPr lang="en-US" sz="1900" dirty="0" smtClean="0">
                <a:solidFill>
                  <a:srgbClr val="0000FF"/>
                </a:solidFill>
              </a:rPr>
              <a:t>ELIZA: Does it please you to believe I am afraid of you ?</a:t>
            </a:r>
          </a:p>
          <a:p>
            <a:pPr eaLnBrk="1" hangingPunct="1">
              <a:lnSpc>
                <a:spcPct val="80000"/>
              </a:lnSpc>
            </a:pPr>
            <a:r>
              <a:rPr lang="en-US" sz="1900" dirty="0" smtClean="0"/>
              <a:t>USER:  My father is afraid of everybody.</a:t>
            </a:r>
          </a:p>
          <a:p>
            <a:pPr eaLnBrk="1" hangingPunct="1">
              <a:lnSpc>
                <a:spcPct val="80000"/>
              </a:lnSpc>
            </a:pPr>
            <a:r>
              <a:rPr lang="en-US" sz="1900" dirty="0" smtClean="0">
                <a:solidFill>
                  <a:srgbClr val="0000FF"/>
                </a:solidFill>
              </a:rPr>
              <a:t>ELIZA: What else comes to your mind when you think of your father ?</a:t>
            </a:r>
          </a:p>
          <a:p>
            <a:pPr eaLnBrk="1" hangingPunct="1">
              <a:lnSpc>
                <a:spcPct val="80000"/>
              </a:lnSpc>
            </a:pPr>
            <a:endParaRPr lang="tr-TR" sz="1900" dirty="0" smtClean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41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304864178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Yapay Zeka Örnekleri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96413"/>
            <a:ext cx="8077200" cy="4568891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tr-TR" sz="2600" b="1" dirty="0" smtClean="0"/>
              <a:t>Özerk (Sürücüsüz) araçlar</a:t>
            </a:r>
            <a:r>
              <a:rPr lang="en-GB" sz="2600" b="1" dirty="0" smtClean="0"/>
              <a:t>: </a:t>
            </a:r>
            <a:endParaRPr lang="en-IE" sz="2600" b="1" dirty="0" smtClean="0"/>
          </a:p>
          <a:p>
            <a:pPr lvl="1" eaLnBrk="1" hangingPunct="1">
              <a:lnSpc>
                <a:spcPct val="80000"/>
              </a:lnSpc>
            </a:pPr>
            <a:r>
              <a:rPr lang="en-GB" sz="2200" dirty="0" smtClean="0">
                <a:hlinkClick r:id="rId2"/>
              </a:rPr>
              <a:t>Carnegie Mellon University</a:t>
            </a:r>
            <a:r>
              <a:rPr lang="tr-TR" sz="2200" dirty="0" smtClean="0"/>
              <a:t>’nin geliştirdiği bilgisayarlı sistem, bir kamyoneti ortalama 63 mil hızla gece ve gündüz, yağmurlu ve açık havada, Washington’dan San Diego’ya kadar olan 2849 mil yolda sürebilmiştir</a:t>
            </a:r>
            <a:r>
              <a:rPr lang="tr-TR" sz="2200" dirty="0"/>
              <a:t>.</a:t>
            </a:r>
            <a:r>
              <a:rPr lang="en-GB" sz="2200" dirty="0" smtClean="0"/>
              <a:t> </a:t>
            </a:r>
            <a:endParaRPr lang="tr-TR" sz="2200" dirty="0" smtClean="0"/>
          </a:p>
          <a:p>
            <a:pPr lvl="1" eaLnBrk="1" hangingPunct="1">
              <a:lnSpc>
                <a:spcPct val="80000"/>
              </a:lnSpc>
            </a:pPr>
            <a:endParaRPr lang="en-GB" sz="2200" dirty="0" smtClean="0"/>
          </a:p>
          <a:p>
            <a:pPr eaLnBrk="1" hangingPunct="1">
              <a:lnSpc>
                <a:spcPct val="80000"/>
              </a:lnSpc>
            </a:pPr>
            <a:r>
              <a:rPr lang="tr-TR" sz="2600" b="1" dirty="0" smtClean="0"/>
              <a:t>Satranç bilgisayarı</a:t>
            </a:r>
            <a:r>
              <a:rPr lang="en-GB" sz="2600" b="1" dirty="0" smtClean="0"/>
              <a:t>: </a:t>
            </a:r>
            <a:endParaRPr lang="en-IE" sz="2600" b="1" dirty="0" smtClean="0"/>
          </a:p>
          <a:p>
            <a:pPr lvl="1" eaLnBrk="1" hangingPunct="1">
              <a:lnSpc>
                <a:spcPct val="80000"/>
              </a:lnSpc>
            </a:pPr>
            <a:r>
              <a:rPr lang="tr-TR" sz="2200" dirty="0" smtClean="0"/>
              <a:t>IBM araştırmacıları tarafından geliştirilmiş satranç bilgisayarı o zamanki dünya şampiyonu </a:t>
            </a:r>
            <a:r>
              <a:rPr lang="en-GB" sz="2200" dirty="0" smtClean="0"/>
              <a:t>Gary Kasparov</a:t>
            </a:r>
            <a:r>
              <a:rPr lang="tr-TR" sz="2200" dirty="0" smtClean="0"/>
              <a:t>’u yenmiştir.</a:t>
            </a:r>
            <a:r>
              <a:rPr lang="en-GB" sz="2200" dirty="0" smtClean="0"/>
              <a:t> </a:t>
            </a:r>
            <a:endParaRPr lang="tr-TR" sz="2200" dirty="0" smtClean="0"/>
          </a:p>
          <a:p>
            <a:pPr lvl="1" eaLnBrk="1" hangingPunct="1">
              <a:lnSpc>
                <a:spcPct val="80000"/>
              </a:lnSpc>
            </a:pPr>
            <a:endParaRPr lang="en-GB" sz="2200" dirty="0" smtClean="0"/>
          </a:p>
          <a:p>
            <a:pPr eaLnBrk="1" hangingPunct="1">
              <a:lnSpc>
                <a:spcPct val="80000"/>
              </a:lnSpc>
            </a:pPr>
            <a:r>
              <a:rPr lang="tr-TR" sz="2600" b="1" dirty="0" smtClean="0"/>
              <a:t>Matematik ve Geometri teoremlerinin ispatı</a:t>
            </a:r>
            <a:r>
              <a:rPr lang="en-GB" sz="2600" b="1" dirty="0" smtClean="0"/>
              <a:t>: </a:t>
            </a:r>
            <a:endParaRPr lang="en-IE" sz="2600" b="1" dirty="0" smtClean="0"/>
          </a:p>
          <a:p>
            <a:pPr lvl="1" eaLnBrk="1" hangingPunct="1">
              <a:lnSpc>
                <a:spcPct val="80000"/>
              </a:lnSpc>
            </a:pPr>
            <a:r>
              <a:rPr lang="en-GB" sz="2200" dirty="0" smtClean="0">
                <a:hlinkClick r:id="rId3"/>
              </a:rPr>
              <a:t>Argonne National Laboratories</a:t>
            </a:r>
            <a:r>
              <a:rPr lang="tr-TR" sz="2200" dirty="0" smtClean="0"/>
              <a:t>’de geliştirilmiş bilgisayar sistemi  bazı matematik varsayımlarını ispatlayabilmiştir.</a:t>
            </a: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42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390405062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Yapay Zeka Örnekleri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96413"/>
            <a:ext cx="8077200" cy="4712907"/>
          </a:xfrm>
        </p:spPr>
        <p:txBody>
          <a:bodyPr>
            <a:normAutofit/>
          </a:bodyPr>
          <a:lstStyle/>
          <a:p>
            <a:pPr eaLnBrk="1" hangingPunct="1"/>
            <a:r>
              <a:rPr lang="tr-TR" sz="2600" b="1" dirty="0" smtClean="0"/>
              <a:t>Bilimsel sınıflandırma</a:t>
            </a:r>
            <a:r>
              <a:rPr lang="en-GB" sz="2600" b="1" dirty="0" smtClean="0"/>
              <a:t>: </a:t>
            </a:r>
            <a:endParaRPr lang="en-IE" sz="2600" b="1" dirty="0" smtClean="0"/>
          </a:p>
          <a:p>
            <a:pPr lvl="1" eaLnBrk="1" hangingPunct="1"/>
            <a:r>
              <a:rPr lang="tr-TR" sz="2200" dirty="0" smtClean="0"/>
              <a:t>Uzak yıldızlardan ve galaksilerden gelen zayıf sinyalleri öğretilerek bu yıldızların uzman sınıflandırılması yapılmıştır</a:t>
            </a:r>
            <a:r>
              <a:rPr lang="tr-TR" sz="2200" dirty="0"/>
              <a:t>.</a:t>
            </a:r>
            <a:r>
              <a:rPr lang="en-GB" sz="2200" dirty="0" smtClean="0"/>
              <a:t> </a:t>
            </a:r>
          </a:p>
          <a:p>
            <a:pPr eaLnBrk="1" hangingPunct="1"/>
            <a:r>
              <a:rPr lang="tr-TR" sz="2600" b="1" dirty="0" smtClean="0"/>
              <a:t>Gelişmiş Kullanıcı </a:t>
            </a:r>
            <a:r>
              <a:rPr lang="tr-TR" sz="2600" b="1" dirty="0" err="1" smtClean="0"/>
              <a:t>arayüzleri</a:t>
            </a:r>
            <a:r>
              <a:rPr lang="en-GB" sz="2600" b="1" dirty="0" smtClean="0"/>
              <a:t>: </a:t>
            </a:r>
            <a:endParaRPr lang="en-IE" sz="2600" b="1" dirty="0" smtClean="0"/>
          </a:p>
          <a:p>
            <a:pPr lvl="1" eaLnBrk="1" hangingPunct="1"/>
            <a:r>
              <a:rPr lang="en-GB" sz="2200" dirty="0" smtClean="0">
                <a:hlinkClick r:id="rId2"/>
              </a:rPr>
              <a:t>PEGASUS</a:t>
            </a:r>
            <a:r>
              <a:rPr lang="tr-TR" sz="2200" dirty="0" smtClean="0"/>
              <a:t>, </a:t>
            </a:r>
            <a:r>
              <a:rPr lang="en-GB" sz="2200" dirty="0" smtClean="0"/>
              <a:t> American Airlines EAASY SABRE</a:t>
            </a:r>
            <a:r>
              <a:rPr lang="tr-TR" sz="2200" dirty="0" smtClean="0"/>
              <a:t>’in yer ayırma sisteminde kullanılan konuşabilen bir ara yüzüdür.</a:t>
            </a:r>
          </a:p>
          <a:p>
            <a:pPr lvl="1" eaLnBrk="1" hangingPunct="1"/>
            <a:r>
              <a:rPr lang="tr-TR" sz="2200" dirty="0" smtClean="0"/>
              <a:t>Sistem telefonla büyük-çevrimiçi-dinamik veri tabanlarının bulunduğu bilgisayarlara erişerek, uçuş bilgilerini alıyor ve yer ayırma işlemlerini gerçekleştiriyor. </a:t>
            </a:r>
            <a:r>
              <a:rPr lang="en-GB" sz="2200" dirty="0" smtClean="0"/>
              <a:t> </a:t>
            </a:r>
            <a:endParaRPr lang="en-IE" sz="2200" dirty="0" smtClean="0"/>
          </a:p>
          <a:p>
            <a:pPr eaLnBrk="1" hangingPunct="1"/>
            <a:r>
              <a:rPr lang="tr-TR" sz="2600" b="1" dirty="0" smtClean="0"/>
              <a:t>Web-tabanlı Uygulamalar</a:t>
            </a:r>
            <a:endParaRPr lang="en-IE" sz="2600" b="1" dirty="0" smtClean="0"/>
          </a:p>
          <a:p>
            <a:pPr lvl="1" eaLnBrk="1" hangingPunct="1"/>
            <a:r>
              <a:rPr lang="tr-TR" sz="2200" dirty="0" smtClean="0"/>
              <a:t>Örneğin,</a:t>
            </a:r>
            <a:r>
              <a:rPr lang="en-IE" sz="2200" dirty="0" smtClean="0"/>
              <a:t> </a:t>
            </a:r>
            <a:r>
              <a:rPr lang="tr-TR" sz="2200" dirty="0" smtClean="0"/>
              <a:t>www.a</a:t>
            </a:r>
            <a:r>
              <a:rPr lang="en-IE" sz="2200" dirty="0" smtClean="0"/>
              <a:t>mazon.com</a:t>
            </a:r>
            <a:endParaRPr lang="en-GB" sz="2200" dirty="0" smtClean="0"/>
          </a:p>
          <a:p>
            <a:pPr eaLnBrk="1" hangingPunct="1">
              <a:buFont typeface="Wingdings" pitchFamily="2" charset="2"/>
              <a:buNone/>
            </a:pPr>
            <a:endParaRPr lang="tr-TR" sz="2600" dirty="0" smtClean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43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45069220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 smtClean="0"/>
              <a:t>Yapay Zeka (YZ) Örnekleri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 dirty="0" smtClean="0"/>
              <a:t>1991 </a:t>
            </a:r>
            <a:r>
              <a:rPr lang="tr-TR" sz="2600" dirty="0" smtClean="0"/>
              <a:t>Körfez savaşında</a:t>
            </a:r>
            <a:r>
              <a:rPr lang="en-US" sz="2600" dirty="0" smtClean="0"/>
              <a:t>, </a:t>
            </a:r>
            <a:r>
              <a:rPr lang="tr-TR" sz="2600" dirty="0" smtClean="0"/>
              <a:t>Amerika tüm lojistik planlamasını YZ yazılımlarına yaptırdı. </a:t>
            </a:r>
            <a:endParaRPr lang="en-US" sz="2600" dirty="0" smtClean="0"/>
          </a:p>
          <a:p>
            <a:pPr eaLnBrk="1" hangingPunct="1">
              <a:lnSpc>
                <a:spcPct val="90000"/>
              </a:lnSpc>
            </a:pPr>
            <a:r>
              <a:rPr lang="tr-TR" sz="2600" dirty="0" smtClean="0"/>
              <a:t>Mars’ta otonom bir robot</a:t>
            </a:r>
            <a:endParaRPr lang="en-US" sz="2600" dirty="0" smtClean="0"/>
          </a:p>
          <a:p>
            <a:pPr eaLnBrk="1" hangingPunct="1">
              <a:lnSpc>
                <a:spcPct val="90000"/>
              </a:lnSpc>
            </a:pPr>
            <a:r>
              <a:rPr lang="tr-TR" sz="2600" dirty="0" smtClean="0"/>
              <a:t>Kare bulmacaları çoğu insandan daha iyi çözebilen bir yazılım: </a:t>
            </a:r>
            <a:r>
              <a:rPr lang="en-US" sz="2600" dirty="0">
                <a:solidFill>
                  <a:schemeClr val="hlink"/>
                </a:solidFill>
              </a:rPr>
              <a:t>Proverb</a:t>
            </a:r>
            <a:endParaRPr lang="tr-TR" sz="2600" dirty="0">
              <a:solidFill>
                <a:schemeClr val="hlink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tr-TR" sz="2600" dirty="0" smtClean="0"/>
              <a:t>Kısıtlı alanda konuşma ve ses anlayan programlar (</a:t>
            </a:r>
            <a:r>
              <a:rPr lang="en-US" sz="2600" dirty="0" smtClean="0">
                <a:solidFill>
                  <a:schemeClr val="hlink"/>
                </a:solidFill>
              </a:rPr>
              <a:t>Pegasus</a:t>
            </a:r>
            <a:r>
              <a:rPr lang="tr-TR" sz="2600" dirty="0" smtClean="0">
                <a:solidFill>
                  <a:schemeClr val="hlink"/>
                </a:solidFill>
              </a:rPr>
              <a:t>, seyahat yardımcısı</a:t>
            </a:r>
            <a:r>
              <a:rPr lang="tr-TR" sz="2600" dirty="0" smtClean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tr-TR" sz="2600" dirty="0" smtClean="0"/>
              <a:t>Tıbbi uzman sistemler: doktorlar için</a:t>
            </a:r>
          </a:p>
          <a:p>
            <a:pPr eaLnBrk="1" hangingPunct="1">
              <a:lnSpc>
                <a:spcPct val="90000"/>
              </a:lnSpc>
            </a:pPr>
            <a:r>
              <a:rPr lang="tr-TR" sz="2600" dirty="0" smtClean="0"/>
              <a:t>Otomatik Teorem ispatlayıcılar</a:t>
            </a:r>
          </a:p>
          <a:p>
            <a:pPr eaLnBrk="1" hangingPunct="1">
              <a:lnSpc>
                <a:spcPct val="90000"/>
              </a:lnSpc>
            </a:pPr>
            <a:r>
              <a:rPr lang="tr-TR" sz="2600" dirty="0" smtClean="0"/>
              <a:t>Cerrahi robotları (</a:t>
            </a:r>
            <a:r>
              <a:rPr lang="en-US" sz="2600" dirty="0" err="1" smtClean="0">
                <a:solidFill>
                  <a:schemeClr val="hlink"/>
                </a:solidFill>
              </a:rPr>
              <a:t>HipNav</a:t>
            </a:r>
            <a:r>
              <a:rPr lang="tr-TR" sz="2600" dirty="0" smtClean="0"/>
              <a:t>)</a:t>
            </a: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44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8426448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Yapay Zeka Örnekleri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solidFill>
                  <a:schemeClr val="hlink"/>
                </a:solidFill>
              </a:rPr>
              <a:t>SKICAT</a:t>
            </a:r>
            <a:r>
              <a:rPr lang="en-US" sz="2800" dirty="0" smtClean="0"/>
              <a:t>: </a:t>
            </a:r>
            <a:r>
              <a:rPr lang="tr-TR" sz="2800" dirty="0" smtClean="0"/>
              <a:t>Uzay teleskoplarından gelen terabaytlarca görüntü verisinde ilginç nesneleri tanımlayan program</a:t>
            </a:r>
          </a:p>
          <a:p>
            <a:pPr lvl="1">
              <a:lnSpc>
                <a:spcPct val="90000"/>
              </a:lnSpc>
            </a:pPr>
            <a:r>
              <a:rPr lang="tr-TR" sz="2400" dirty="0" smtClean="0"/>
              <a:t>% </a:t>
            </a:r>
            <a:r>
              <a:rPr lang="en-US" sz="2400" dirty="0" smtClean="0"/>
              <a:t>94 </a:t>
            </a:r>
            <a:r>
              <a:rPr lang="tr-TR" sz="2400" dirty="0" smtClean="0"/>
              <a:t>sınıflandırma başarısı</a:t>
            </a:r>
          </a:p>
          <a:p>
            <a:pPr lvl="1">
              <a:lnSpc>
                <a:spcPct val="90000"/>
              </a:lnSpc>
            </a:pPr>
            <a:r>
              <a:rPr lang="tr-TR" sz="2400" dirty="0" smtClean="0"/>
              <a:t>insan kabiliyetlerinin ötesinde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solidFill>
                  <a:schemeClr val="hlink"/>
                </a:solidFill>
              </a:rPr>
              <a:t>Jupiter</a:t>
            </a:r>
            <a:r>
              <a:rPr lang="en-US" sz="2800" dirty="0" smtClean="0"/>
              <a:t>: </a:t>
            </a:r>
            <a:r>
              <a:rPr lang="tr-TR" sz="2800" dirty="0" smtClean="0"/>
              <a:t>Hava tahmin sistemi</a:t>
            </a:r>
          </a:p>
          <a:p>
            <a:pPr eaLnBrk="1" hangingPunct="1">
              <a:lnSpc>
                <a:spcPct val="90000"/>
              </a:lnSpc>
            </a:pPr>
            <a:r>
              <a:rPr lang="tr-TR" sz="2800" dirty="0" smtClean="0">
                <a:solidFill>
                  <a:schemeClr val="hlink"/>
                </a:solidFill>
              </a:rPr>
              <a:t>G</a:t>
            </a:r>
            <a:r>
              <a:rPr lang="en-US" sz="2800" dirty="0" err="1" smtClean="0">
                <a:solidFill>
                  <a:schemeClr val="hlink"/>
                </a:solidFill>
              </a:rPr>
              <a:t>oogle</a:t>
            </a:r>
            <a:r>
              <a:rPr lang="en-US" sz="2800" dirty="0" smtClean="0">
                <a:solidFill>
                  <a:schemeClr val="hlink"/>
                </a:solidFill>
              </a:rPr>
              <a:t> news</a:t>
            </a:r>
            <a:r>
              <a:rPr lang="en-US" sz="2800" dirty="0" smtClean="0"/>
              <a:t>: </a:t>
            </a:r>
            <a:r>
              <a:rPr lang="tr-TR" sz="2800" dirty="0" smtClean="0"/>
              <a:t>Canlı gazete oluşturan sistem</a:t>
            </a: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hlinkClick r:id="rId2"/>
              </a:rPr>
              <a:t>www.citeseer.com</a:t>
            </a:r>
            <a:r>
              <a:rPr lang="tr-TR" sz="2800" dirty="0" smtClean="0"/>
              <a:t>:</a:t>
            </a:r>
            <a:r>
              <a:rPr lang="en-US" sz="2800" dirty="0" smtClean="0"/>
              <a:t> </a:t>
            </a:r>
            <a:r>
              <a:rPr lang="tr-TR" sz="2800" dirty="0" smtClean="0"/>
              <a:t>Araştırma makalelerini otomatik olarak sınıflayıp </a:t>
            </a:r>
            <a:r>
              <a:rPr lang="tr-TR" sz="2800" dirty="0" err="1" smtClean="0"/>
              <a:t>indeksleyen</a:t>
            </a:r>
            <a:r>
              <a:rPr lang="tr-TR" sz="2800" dirty="0" smtClean="0"/>
              <a:t> arama motoru</a:t>
            </a: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endParaRPr lang="tr-TR" dirty="0" smtClean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45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358101470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Yapay Zeka Örnekleri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96413"/>
            <a:ext cx="8077200" cy="4568891"/>
          </a:xfrm>
        </p:spPr>
        <p:txBody>
          <a:bodyPr>
            <a:normAutofit/>
          </a:bodyPr>
          <a:lstStyle/>
          <a:p>
            <a:pPr eaLnBrk="1" hangingPunct="1"/>
            <a:r>
              <a:rPr lang="tr-TR" sz="2600" dirty="0" smtClean="0"/>
              <a:t>Postanelerde otomatik adres tanıma ve mektup kümeleme</a:t>
            </a:r>
            <a:endParaRPr lang="en-US" sz="2600" dirty="0" smtClean="0"/>
          </a:p>
          <a:p>
            <a:pPr eaLnBrk="1" hangingPunct="1"/>
            <a:r>
              <a:rPr lang="tr-TR" sz="2600" dirty="0" smtClean="0"/>
              <a:t>Bankalarda</a:t>
            </a:r>
          </a:p>
          <a:p>
            <a:pPr lvl="1" eaLnBrk="1" hangingPunct="1"/>
            <a:r>
              <a:rPr lang="tr-TR" sz="2200" dirty="0" smtClean="0"/>
              <a:t>İmza doğrulama sistemleri</a:t>
            </a:r>
            <a:endParaRPr lang="en-US" sz="2200" dirty="0" smtClean="0"/>
          </a:p>
          <a:p>
            <a:pPr lvl="1" eaLnBrk="1" hangingPunct="1"/>
            <a:r>
              <a:rPr lang="tr-TR" sz="2200" dirty="0" smtClean="0"/>
              <a:t>Otomatik kredilendirme kararları</a:t>
            </a:r>
          </a:p>
          <a:p>
            <a:pPr lvl="1" eaLnBrk="1" hangingPunct="1"/>
            <a:r>
              <a:rPr lang="tr-TR" sz="2200" dirty="0" smtClean="0"/>
              <a:t>K</a:t>
            </a:r>
            <a:r>
              <a:rPr lang="en-US" sz="2200" dirty="0" err="1" smtClean="0"/>
              <a:t>redi</a:t>
            </a:r>
            <a:r>
              <a:rPr lang="en-US" sz="2200" dirty="0" smtClean="0"/>
              <a:t> </a:t>
            </a:r>
            <a:r>
              <a:rPr lang="tr-TR" sz="2200" dirty="0" smtClean="0"/>
              <a:t>kartı yolsuzluklarını otomatik belirleyebilme</a:t>
            </a:r>
            <a:endParaRPr lang="en-US" sz="2200" dirty="0" smtClean="0"/>
          </a:p>
          <a:p>
            <a:pPr eaLnBrk="1" hangingPunct="1"/>
            <a:r>
              <a:rPr lang="tr-TR" sz="2600" dirty="0" smtClean="0">
                <a:solidFill>
                  <a:srgbClr val="0000FF"/>
                </a:solidFill>
              </a:rPr>
              <a:t>İnternet</a:t>
            </a:r>
            <a:r>
              <a:rPr lang="tr-TR" sz="2600" dirty="0" smtClean="0"/>
              <a:t>: </a:t>
            </a:r>
            <a:r>
              <a:rPr lang="tr-TR" sz="2600" dirty="0" err="1" smtClean="0"/>
              <a:t>Web’de</a:t>
            </a:r>
            <a:r>
              <a:rPr lang="tr-TR" sz="2600" dirty="0" smtClean="0"/>
              <a:t> gezinti tercihlerinden yaş, cinsiyet, </a:t>
            </a:r>
            <a:r>
              <a:rPr lang="tr-TR" sz="2600" dirty="0" err="1" smtClean="0"/>
              <a:t>lokasyon</a:t>
            </a:r>
            <a:r>
              <a:rPr lang="tr-TR" sz="2600" dirty="0" smtClean="0"/>
              <a:t> tahmini</a:t>
            </a:r>
            <a:endParaRPr lang="en-US" sz="2600" dirty="0" smtClean="0"/>
          </a:p>
          <a:p>
            <a:pPr eaLnBrk="1" hangingPunct="1"/>
            <a:r>
              <a:rPr lang="en-US" sz="2600" dirty="0" smtClean="0">
                <a:solidFill>
                  <a:srgbClr val="0000FF"/>
                </a:solidFill>
              </a:rPr>
              <a:t>Di</a:t>
            </a:r>
            <a:r>
              <a:rPr lang="tr-TR" sz="2600" dirty="0" smtClean="0">
                <a:solidFill>
                  <a:srgbClr val="0000FF"/>
                </a:solidFill>
              </a:rPr>
              <a:t>j</a:t>
            </a:r>
            <a:r>
              <a:rPr lang="en-US" sz="2600" dirty="0" err="1" smtClean="0">
                <a:solidFill>
                  <a:srgbClr val="0000FF"/>
                </a:solidFill>
              </a:rPr>
              <a:t>ital</a:t>
            </a:r>
            <a:r>
              <a:rPr lang="en-US" sz="2600" dirty="0" smtClean="0">
                <a:solidFill>
                  <a:srgbClr val="0000FF"/>
                </a:solidFill>
              </a:rPr>
              <a:t> </a:t>
            </a:r>
            <a:r>
              <a:rPr lang="tr-TR" sz="2600" dirty="0" smtClean="0">
                <a:solidFill>
                  <a:srgbClr val="0000FF"/>
                </a:solidFill>
              </a:rPr>
              <a:t>K</a:t>
            </a:r>
            <a:r>
              <a:rPr lang="en-US" sz="2600" dirty="0" err="1" smtClean="0">
                <a:solidFill>
                  <a:srgbClr val="0000FF"/>
                </a:solidFill>
              </a:rPr>
              <a:t>amera</a:t>
            </a:r>
            <a:r>
              <a:rPr lang="tr-TR" sz="2600" dirty="0" err="1" smtClean="0">
                <a:solidFill>
                  <a:srgbClr val="0000FF"/>
                </a:solidFill>
              </a:rPr>
              <a:t>lar</a:t>
            </a:r>
            <a:r>
              <a:rPr lang="tr-TR" sz="2600" dirty="0" smtClean="0"/>
              <a:t>: Otomatik yüz bulma ve odaklanma</a:t>
            </a:r>
            <a:endParaRPr lang="en-US" sz="2600" dirty="0" smtClean="0"/>
          </a:p>
          <a:p>
            <a:pPr eaLnBrk="1" hangingPunct="1"/>
            <a:r>
              <a:rPr lang="tr-TR" sz="2600" dirty="0" smtClean="0"/>
              <a:t>Bilgisayar oyunlarında </a:t>
            </a:r>
            <a:r>
              <a:rPr lang="tr-TR" sz="2600" dirty="0" smtClean="0">
                <a:solidFill>
                  <a:srgbClr val="0000FF"/>
                </a:solidFill>
              </a:rPr>
              <a:t>zeki?</a:t>
            </a:r>
            <a:r>
              <a:rPr lang="tr-TR" sz="2600" dirty="0" smtClean="0"/>
              <a:t> karakterler</a:t>
            </a:r>
            <a:endParaRPr lang="en-US" sz="2600" dirty="0" smtClean="0"/>
          </a:p>
          <a:p>
            <a:pPr eaLnBrk="1" hangingPunct="1"/>
            <a:endParaRPr lang="tr-TR" sz="2600" dirty="0" smtClean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46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368388637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Yapay Zeka ve Gelecek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712907"/>
          </a:xfrm>
        </p:spPr>
        <p:txBody>
          <a:bodyPr>
            <a:normAutofit/>
          </a:bodyPr>
          <a:lstStyle/>
          <a:p>
            <a:r>
              <a:rPr lang="tr-TR" dirty="0" smtClean="0"/>
              <a:t>Doğal </a:t>
            </a:r>
            <a:r>
              <a:rPr lang="tr-TR" dirty="0"/>
              <a:t>dilde iletişim kuran makineler</a:t>
            </a:r>
          </a:p>
          <a:p>
            <a:r>
              <a:rPr lang="tr-TR" dirty="0" smtClean="0"/>
              <a:t>Otomatik </a:t>
            </a:r>
            <a:r>
              <a:rPr lang="tr-TR" dirty="0"/>
              <a:t>robotlar</a:t>
            </a:r>
          </a:p>
          <a:p>
            <a:r>
              <a:rPr lang="tr-TR" dirty="0" smtClean="0"/>
              <a:t>İnsansız </a:t>
            </a:r>
            <a:r>
              <a:rPr lang="tr-TR" dirty="0"/>
              <a:t>taşıtlar</a:t>
            </a:r>
          </a:p>
          <a:p>
            <a:r>
              <a:rPr lang="tr-TR" dirty="0" smtClean="0"/>
              <a:t>Uzay </a:t>
            </a:r>
            <a:r>
              <a:rPr lang="tr-TR" dirty="0"/>
              <a:t>araştırmalarında kullanılan otonom araçlar,</a:t>
            </a:r>
          </a:p>
          <a:p>
            <a:r>
              <a:rPr lang="tr-TR" dirty="0" err="1" smtClean="0"/>
              <a:t>Biyo</a:t>
            </a:r>
            <a:r>
              <a:rPr lang="tr-TR" dirty="0" smtClean="0"/>
              <a:t>-sibernetik </a:t>
            </a:r>
            <a:r>
              <a:rPr lang="tr-TR" dirty="0"/>
              <a:t>uygulamalar (yapay kol, yapay göz)</a:t>
            </a:r>
          </a:p>
          <a:p>
            <a:r>
              <a:rPr lang="tr-TR" dirty="0" smtClean="0"/>
              <a:t>Vb</a:t>
            </a:r>
            <a:r>
              <a:rPr lang="tr-TR" dirty="0"/>
              <a:t>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47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358965722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3800" smtClean="0"/>
              <a:t>YZ</a:t>
            </a:r>
            <a:r>
              <a:rPr lang="en-US" sz="3800" smtClean="0"/>
              <a:t> </a:t>
            </a:r>
            <a:r>
              <a:rPr lang="tr-TR" sz="3800" smtClean="0"/>
              <a:t>çalışmalarında karşılaşılan sürprizler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dirty="0" smtClean="0"/>
              <a:t>İnsanlar için </a:t>
            </a:r>
            <a:r>
              <a:rPr lang="tr-TR" b="1" dirty="0" smtClean="0">
                <a:solidFill>
                  <a:srgbClr val="0000FF"/>
                </a:solidFill>
              </a:rPr>
              <a:t>zor</a:t>
            </a:r>
            <a:r>
              <a:rPr lang="tr-TR" dirty="0" smtClean="0"/>
              <a:t>, makineler için </a:t>
            </a:r>
            <a:r>
              <a:rPr lang="tr-TR" b="1" dirty="0" smtClean="0">
                <a:solidFill>
                  <a:srgbClr val="0000FF"/>
                </a:solidFill>
              </a:rPr>
              <a:t>kolay</a:t>
            </a:r>
            <a:r>
              <a:rPr lang="tr-TR" dirty="0" smtClean="0">
                <a:solidFill>
                  <a:srgbClr val="0000FF"/>
                </a:solidFill>
              </a:rPr>
              <a:t> </a:t>
            </a:r>
            <a:r>
              <a:rPr lang="tr-TR" dirty="0" smtClean="0"/>
              <a:t>görevler:</a:t>
            </a:r>
            <a:endParaRPr lang="en-US" dirty="0" smtClean="0"/>
          </a:p>
          <a:p>
            <a:pPr lvl="1" eaLnBrk="1" hangingPunct="1"/>
            <a:r>
              <a:rPr lang="tr-TR" dirty="0" smtClean="0"/>
              <a:t>Satranç</a:t>
            </a:r>
            <a:endParaRPr lang="en-US" dirty="0" smtClean="0"/>
          </a:p>
          <a:p>
            <a:pPr lvl="1" eaLnBrk="1" hangingPunct="1"/>
            <a:r>
              <a:rPr lang="tr-TR" dirty="0" smtClean="0"/>
              <a:t>Taşıma planlama</a:t>
            </a:r>
            <a:endParaRPr lang="en-US" dirty="0" smtClean="0"/>
          </a:p>
          <a:p>
            <a:pPr lvl="1" eaLnBrk="1" hangingPunct="1"/>
            <a:r>
              <a:rPr lang="tr-TR" dirty="0" smtClean="0"/>
              <a:t>Havayollarında uçuş saatlerini planlama</a:t>
            </a:r>
          </a:p>
          <a:p>
            <a:pPr lvl="1" eaLnBrk="1" hangingPunct="1"/>
            <a:r>
              <a:rPr lang="tr-TR" dirty="0" smtClean="0"/>
              <a:t>İnternette kredi kartı yolsuzluğu tanıma</a:t>
            </a:r>
            <a:endParaRPr lang="en-US" dirty="0" smtClean="0"/>
          </a:p>
          <a:p>
            <a:pPr lvl="1" eaLnBrk="1" hangingPunct="1"/>
            <a:r>
              <a:rPr lang="tr-TR" dirty="0" smtClean="0"/>
              <a:t>Teorem ispatlama</a:t>
            </a:r>
            <a:endParaRPr lang="en-US" dirty="0" smtClean="0"/>
          </a:p>
          <a:p>
            <a:pPr lvl="1" eaLnBrk="1" hangingPunct="1"/>
            <a:r>
              <a:rPr lang="tr-TR" dirty="0" smtClean="0"/>
              <a:t>Kare bulmaca</a:t>
            </a:r>
            <a:endParaRPr lang="en-US" dirty="0" smtClean="0"/>
          </a:p>
          <a:p>
            <a:pPr eaLnBrk="1" hangingPunct="1"/>
            <a:endParaRPr lang="tr-TR" dirty="0" smtClean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48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271058494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z="3800" smtClean="0"/>
              <a:t>YZ</a:t>
            </a:r>
            <a:r>
              <a:rPr lang="en-US" sz="3800" smtClean="0"/>
              <a:t> </a:t>
            </a:r>
            <a:r>
              <a:rPr lang="tr-TR" sz="3800" smtClean="0"/>
              <a:t>çalışmalarında karşılaşılan sürprizler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dirty="0" smtClean="0"/>
              <a:t>İnsanlar için </a:t>
            </a:r>
            <a:r>
              <a:rPr lang="tr-TR" b="1" dirty="0" smtClean="0">
                <a:solidFill>
                  <a:srgbClr val="0000FF"/>
                </a:solidFill>
              </a:rPr>
              <a:t>kolay</a:t>
            </a:r>
            <a:r>
              <a:rPr lang="tr-TR" dirty="0" smtClean="0"/>
              <a:t>, makineler için </a:t>
            </a:r>
            <a:r>
              <a:rPr lang="tr-TR" b="1" dirty="0" smtClean="0">
                <a:solidFill>
                  <a:srgbClr val="0000FF"/>
                </a:solidFill>
              </a:rPr>
              <a:t>zor</a:t>
            </a:r>
            <a:r>
              <a:rPr lang="tr-TR" dirty="0" smtClean="0"/>
              <a:t> görevler:</a:t>
            </a:r>
            <a:endParaRPr lang="en-US" dirty="0" smtClean="0"/>
          </a:p>
          <a:p>
            <a:pPr lvl="1" eaLnBrk="1" hangingPunct="1"/>
            <a:r>
              <a:rPr lang="tr-TR" dirty="0" smtClean="0"/>
              <a:t>Konuşma tanıma</a:t>
            </a:r>
            <a:endParaRPr lang="en-US" dirty="0" smtClean="0"/>
          </a:p>
          <a:p>
            <a:pPr lvl="1" eaLnBrk="1" hangingPunct="1"/>
            <a:r>
              <a:rPr lang="tr-TR" dirty="0" smtClean="0"/>
              <a:t>Yüz tanıma</a:t>
            </a:r>
            <a:endParaRPr lang="en-US" dirty="0" smtClean="0"/>
          </a:p>
          <a:p>
            <a:pPr lvl="1" eaLnBrk="1" hangingPunct="1"/>
            <a:r>
              <a:rPr lang="tr-TR" dirty="0" smtClean="0"/>
              <a:t>Beste / resim yapma</a:t>
            </a:r>
            <a:endParaRPr lang="en-US" dirty="0" smtClean="0"/>
          </a:p>
          <a:p>
            <a:pPr lvl="1" eaLnBrk="1" hangingPunct="1"/>
            <a:r>
              <a:rPr lang="tr-TR" dirty="0" smtClean="0"/>
              <a:t>Motor aktiviteler (yürümek)</a:t>
            </a:r>
            <a:endParaRPr lang="en-US" dirty="0" smtClean="0"/>
          </a:p>
          <a:p>
            <a:pPr lvl="1" eaLnBrk="1" hangingPunct="1"/>
            <a:r>
              <a:rPr lang="tr-TR" dirty="0" smtClean="0"/>
              <a:t>Dil anlama</a:t>
            </a:r>
          </a:p>
          <a:p>
            <a:pPr lvl="1" eaLnBrk="1" hangingPunct="1"/>
            <a:r>
              <a:rPr lang="tr-TR" dirty="0" smtClean="0"/>
              <a:t>Dünya bilgisi </a:t>
            </a:r>
            <a:r>
              <a:rPr lang="en-US" dirty="0" smtClean="0"/>
              <a:t>(</a:t>
            </a:r>
            <a:r>
              <a:rPr lang="tr-TR" dirty="0" smtClean="0"/>
              <a:t>Ör: Balıkların kaç ayağı var?</a:t>
            </a:r>
            <a:r>
              <a:rPr lang="en-US" dirty="0" smtClean="0"/>
              <a:t>)</a:t>
            </a:r>
          </a:p>
          <a:p>
            <a:pPr eaLnBrk="1" hangingPunct="1"/>
            <a:endParaRPr lang="tr-TR" dirty="0" smtClean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49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354825224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Yapay Zeka Konuları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 smtClean="0"/>
              <a:t>Arama (Optimum/Yaklaşık çözüm)</a:t>
            </a:r>
            <a:endParaRPr lang="tr-TR" dirty="0" smtClean="0"/>
          </a:p>
          <a:p>
            <a:r>
              <a:rPr lang="tr-TR" dirty="0" smtClean="0"/>
              <a:t>Oyun teorisi</a:t>
            </a:r>
          </a:p>
          <a:p>
            <a:r>
              <a:rPr lang="tr-TR" dirty="0" smtClean="0"/>
              <a:t>Mantık </a:t>
            </a:r>
          </a:p>
          <a:p>
            <a:r>
              <a:rPr lang="tr-TR" dirty="0" smtClean="0"/>
              <a:t>Bilgilerin ifade edilmesi</a:t>
            </a:r>
          </a:p>
          <a:p>
            <a:r>
              <a:rPr lang="tr-TR" dirty="0" smtClean="0"/>
              <a:t>Planlama </a:t>
            </a:r>
          </a:p>
          <a:p>
            <a:r>
              <a:rPr lang="tr-TR" dirty="0" smtClean="0"/>
              <a:t>Belirsiz durumlarda muhakeme yürütme</a:t>
            </a:r>
          </a:p>
          <a:p>
            <a:r>
              <a:rPr lang="tr-TR" dirty="0" smtClean="0"/>
              <a:t>Doğal Dil İşleme</a:t>
            </a:r>
          </a:p>
          <a:p>
            <a:r>
              <a:rPr lang="tr-TR" dirty="0" smtClean="0"/>
              <a:t>Kavrama </a:t>
            </a:r>
          </a:p>
          <a:p>
            <a:r>
              <a:rPr lang="tr-TR" dirty="0" smtClean="0"/>
              <a:t>Robotik (Çözümü harekete dönüştürme)</a:t>
            </a:r>
            <a:endParaRPr lang="tr-TR" dirty="0" smtClean="0"/>
          </a:p>
          <a:p>
            <a:r>
              <a:rPr lang="tr-TR" dirty="0" smtClean="0"/>
              <a:t>Öğrenme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5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99827221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smtClean="0"/>
              <a:t>Sonuç</a:t>
            </a:r>
            <a:endParaRPr lang="en-US" smtClean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</a:pPr>
            <a:r>
              <a:rPr lang="tr-TR" dirty="0" smtClean="0"/>
              <a:t>Yapay Zeka,  zeki bilgisayar sistemlerinin tasarımı ile ilgilenen bilgisayar bilimidir.</a:t>
            </a:r>
          </a:p>
          <a:p>
            <a:pPr eaLnBrk="1" hangingPunct="1">
              <a:lnSpc>
                <a:spcPct val="90000"/>
              </a:lnSpc>
            </a:pPr>
            <a:r>
              <a:rPr lang="tr-TR" dirty="0" smtClean="0"/>
              <a:t>Bir yandan temel teorik ve felsefi sorunlara yanıt aranırken, diğer yandan Yapay Zeka  çalışmaları devam etmektedir.</a:t>
            </a:r>
          </a:p>
          <a:p>
            <a:pPr eaLnBrk="1" hangingPunct="1">
              <a:lnSpc>
                <a:spcPct val="90000"/>
              </a:lnSpc>
            </a:pPr>
            <a:r>
              <a:rPr lang="tr-TR" dirty="0" smtClean="0"/>
              <a:t>Yapay Zeka ile insan zekası mukayese </a:t>
            </a:r>
            <a:r>
              <a:rPr lang="tr-TR" u="sng" dirty="0" smtClean="0"/>
              <a:t>edilmezdir</a:t>
            </a:r>
          </a:p>
          <a:p>
            <a:pPr eaLnBrk="1" hangingPunct="1">
              <a:lnSpc>
                <a:spcPct val="90000"/>
              </a:lnSpc>
            </a:pPr>
            <a:r>
              <a:rPr lang="tr-TR" dirty="0" smtClean="0"/>
              <a:t>Zeki Sistemlerin geliştirilmesinde iki yaklaşım: </a:t>
            </a:r>
          </a:p>
          <a:p>
            <a:pPr lvl="1" eaLnBrk="1" hangingPunct="1">
              <a:lnSpc>
                <a:spcPct val="90000"/>
              </a:lnSpc>
            </a:pPr>
            <a:r>
              <a:rPr lang="tr-TR" dirty="0" smtClean="0"/>
              <a:t>İnsansı düşünen ve davranan sistemler</a:t>
            </a:r>
          </a:p>
          <a:p>
            <a:pPr lvl="1" eaLnBrk="1" hangingPunct="1">
              <a:lnSpc>
                <a:spcPct val="90000"/>
              </a:lnSpc>
            </a:pPr>
            <a:r>
              <a:rPr lang="tr-TR" dirty="0" smtClean="0"/>
              <a:t>Rasyonel düşünen ve davranan sistemler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50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250566144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defRPr lang="tr-TR"/>
            </a:pPr>
            <a:r>
              <a:rPr lang="tr-TR"/>
              <a:t>Sorular?</a:t>
            </a: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51</a:t>
            </a:fld>
            <a:endParaRPr kumimoji="0" lang="tr-TR"/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Uygulama Alanları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928931"/>
          </a:xfrm>
        </p:spPr>
        <p:txBody>
          <a:bodyPr>
            <a:normAutofit fontScale="70000" lnSpcReduction="20000"/>
          </a:bodyPr>
          <a:lstStyle/>
          <a:p>
            <a:r>
              <a:rPr lang="tr-TR" dirty="0"/>
              <a:t>Robotik</a:t>
            </a:r>
          </a:p>
          <a:p>
            <a:r>
              <a:rPr lang="tr-TR" dirty="0"/>
              <a:t>Uzman sistemler</a:t>
            </a:r>
          </a:p>
          <a:p>
            <a:r>
              <a:rPr lang="tr-TR" dirty="0"/>
              <a:t>Otomatik çeviri programları</a:t>
            </a:r>
          </a:p>
          <a:p>
            <a:r>
              <a:rPr lang="tr-TR" dirty="0"/>
              <a:t>Doğal diller için anlam çözümleyiciler (belirli alanlardaki soruları anlama, metin anlama)</a:t>
            </a:r>
          </a:p>
          <a:p>
            <a:r>
              <a:rPr lang="tr-TR" dirty="0"/>
              <a:t>Doğal dilde cümle üreticiler (soyut şiir yazma, öykü yazma, bilgisayar ortamında sanat / müzik yapma vs.)</a:t>
            </a:r>
          </a:p>
          <a:p>
            <a:r>
              <a:rPr lang="tr-TR" dirty="0"/>
              <a:t>Ses çözümleyiciler (bir konuşmada belirli sözcükleri tanıma, ses birimleri arasındaki sınırları tespit etme vs.)</a:t>
            </a:r>
          </a:p>
          <a:p>
            <a:r>
              <a:rPr lang="tr-TR" dirty="0"/>
              <a:t>Oyun programları (satranç, briç, poker, </a:t>
            </a:r>
            <a:r>
              <a:rPr lang="tr-TR" dirty="0" err="1"/>
              <a:t>go</a:t>
            </a:r>
            <a:r>
              <a:rPr lang="tr-TR" dirty="0"/>
              <a:t> vs.)</a:t>
            </a:r>
          </a:p>
          <a:p>
            <a:r>
              <a:rPr lang="tr-TR" dirty="0"/>
              <a:t>Teorem kanıtlayıcılar / problem çözücüler</a:t>
            </a:r>
          </a:p>
          <a:p>
            <a:r>
              <a:rPr lang="tr-TR" dirty="0"/>
              <a:t>Görüntü çözücüler </a:t>
            </a:r>
            <a:r>
              <a:rPr lang="tr-TR" dirty="0" smtClean="0"/>
              <a:t>(El yazısı </a:t>
            </a:r>
            <a:r>
              <a:rPr lang="tr-TR" dirty="0" smtClean="0"/>
              <a:t>tanıma/okuma</a:t>
            </a:r>
            <a:r>
              <a:rPr lang="tr-TR" dirty="0"/>
              <a:t>, Çince veya Japonca metinleri okuma, </a:t>
            </a:r>
            <a:r>
              <a:rPr lang="tr-TR" dirty="0" smtClean="0"/>
              <a:t>Fotoğraflarda nesne </a:t>
            </a:r>
            <a:r>
              <a:rPr lang="tr-TR" dirty="0"/>
              <a:t>tanıma, </a:t>
            </a:r>
            <a:r>
              <a:rPr lang="tr-TR" dirty="0" smtClean="0"/>
              <a:t>Yüz </a:t>
            </a:r>
            <a:r>
              <a:rPr lang="tr-TR" dirty="0"/>
              <a:t>tanıma vs.)</a:t>
            </a:r>
          </a:p>
          <a:p>
            <a:r>
              <a:rPr lang="tr-TR" dirty="0" smtClean="0"/>
              <a:t>vs.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6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72878348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 smtClean="0"/>
              <a:t>Zeka nedir?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96413"/>
            <a:ext cx="8077200" cy="5144955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tr-TR" sz="2400" b="1" dirty="0" smtClean="0"/>
              <a:t>Zekâ</a:t>
            </a:r>
            <a:r>
              <a:rPr lang="tr-TR" sz="2400" dirty="0" smtClean="0"/>
              <a:t>, beynin öğrenme, anlama, soyut düşünme, sebeplendirme, planlama, problem çözme gibi zihinsel işlevlerine verilen isimdir. </a:t>
            </a:r>
          </a:p>
          <a:p>
            <a:pPr eaLnBrk="1" hangingPunct="1">
              <a:lnSpc>
                <a:spcPct val="90000"/>
              </a:lnSpc>
            </a:pPr>
            <a:r>
              <a:rPr lang="tr-TR" sz="2400" dirty="0" smtClean="0"/>
              <a:t>Kavramlar ve algılar yardımıyla </a:t>
            </a:r>
          </a:p>
          <a:p>
            <a:pPr lvl="1">
              <a:lnSpc>
                <a:spcPct val="90000"/>
              </a:lnSpc>
            </a:pPr>
            <a:r>
              <a:rPr lang="tr-TR" sz="2000" dirty="0" smtClean="0">
                <a:hlinkClick r:id="rId2" tooltip="Soyut"/>
              </a:rPr>
              <a:t>soyut</a:t>
            </a:r>
            <a:r>
              <a:rPr lang="tr-TR" sz="2000" dirty="0" smtClean="0"/>
              <a:t> ya da </a:t>
            </a:r>
            <a:r>
              <a:rPr lang="tr-TR" sz="2000" dirty="0" smtClean="0">
                <a:solidFill>
                  <a:srgbClr val="009ED6"/>
                </a:solidFill>
                <a:hlinkClick r:id="rId3" tooltip="Somut"/>
              </a:rPr>
              <a:t>somut</a:t>
            </a:r>
            <a:r>
              <a:rPr lang="tr-TR" sz="2000" dirty="0" smtClean="0">
                <a:solidFill>
                  <a:srgbClr val="009ED6"/>
                </a:solidFill>
              </a:rPr>
              <a:t> </a:t>
            </a:r>
            <a:r>
              <a:rPr lang="tr-TR" sz="2000" dirty="0" smtClean="0">
                <a:hlinkClick r:id="rId4" tooltip="Nesne"/>
              </a:rPr>
              <a:t>nesneler</a:t>
            </a:r>
            <a:r>
              <a:rPr lang="tr-TR" sz="2000" dirty="0" smtClean="0"/>
              <a:t> arasındaki ilişkiyi kavrayabilme, </a:t>
            </a:r>
          </a:p>
          <a:p>
            <a:pPr lvl="1">
              <a:lnSpc>
                <a:spcPct val="90000"/>
              </a:lnSpc>
            </a:pPr>
            <a:r>
              <a:rPr lang="tr-TR" sz="2000" dirty="0" smtClean="0"/>
              <a:t>soyut düşünme, </a:t>
            </a:r>
          </a:p>
          <a:p>
            <a:pPr lvl="1">
              <a:lnSpc>
                <a:spcPct val="90000"/>
              </a:lnSpc>
            </a:pPr>
            <a:r>
              <a:rPr lang="tr-TR" sz="2000" dirty="0" smtClean="0"/>
              <a:t>muhakeme yürütme </a:t>
            </a:r>
            <a:endParaRPr lang="tr-TR" sz="2000" dirty="0"/>
          </a:p>
          <a:p>
            <a:pPr lvl="1">
              <a:lnSpc>
                <a:spcPct val="90000"/>
              </a:lnSpc>
            </a:pPr>
            <a:r>
              <a:rPr lang="tr-TR" sz="2000" dirty="0" smtClean="0"/>
              <a:t>bu </a:t>
            </a:r>
            <a:r>
              <a:rPr lang="tr-TR" sz="2000" dirty="0" smtClean="0">
                <a:hlinkClick r:id="rId5" tooltip="Zihinsel"/>
              </a:rPr>
              <a:t>zihinsel</a:t>
            </a:r>
            <a:r>
              <a:rPr lang="tr-TR" sz="2000" dirty="0" smtClean="0"/>
              <a:t> işlevleri uyumlu şekilde bir amaca yönelik olarak kullanabilme  </a:t>
            </a:r>
          </a:p>
          <a:p>
            <a:pPr eaLnBrk="1" hangingPunct="1">
              <a:lnSpc>
                <a:spcPct val="90000"/>
              </a:lnSpc>
            </a:pPr>
            <a:r>
              <a:rPr lang="tr-TR" sz="2400" dirty="0" smtClean="0"/>
              <a:t>Çok çeşitli kavramlardan oluşmasına rağmen zekâ en çok </a:t>
            </a:r>
            <a:r>
              <a:rPr lang="tr-TR" sz="2400" dirty="0" smtClean="0">
                <a:hlinkClick r:id="rId6" tooltip="IQ"/>
              </a:rPr>
              <a:t>IQ</a:t>
            </a:r>
            <a:r>
              <a:rPr lang="tr-TR" sz="2400" dirty="0" smtClean="0"/>
              <a:t> testi sonucuna göre değerlendirilir.</a:t>
            </a:r>
          </a:p>
          <a:p>
            <a:pPr eaLnBrk="1" hangingPunct="1">
              <a:lnSpc>
                <a:spcPct val="90000"/>
              </a:lnSpc>
            </a:pPr>
            <a:r>
              <a:rPr lang="tr-TR" sz="2400" dirty="0" smtClean="0"/>
              <a:t>Zekâ araştırmacılarının esas hedefi </a:t>
            </a:r>
            <a:r>
              <a:rPr lang="tr-TR" sz="2400" dirty="0" smtClean="0">
                <a:hlinkClick r:id="rId7" tooltip="İnsan"/>
              </a:rPr>
              <a:t>insanlardır</a:t>
            </a:r>
            <a:r>
              <a:rPr lang="tr-TR" sz="2400" dirty="0" smtClean="0"/>
              <a:t>, fakat </a:t>
            </a:r>
            <a:r>
              <a:rPr lang="tr-TR" sz="2400" dirty="0" smtClean="0">
                <a:hlinkClick r:id="rId8" tooltip="Hayvan"/>
              </a:rPr>
              <a:t>hayvanların</a:t>
            </a:r>
            <a:r>
              <a:rPr lang="tr-TR" sz="2400" dirty="0" smtClean="0"/>
              <a:t> da öğrenme, anlama </a:t>
            </a:r>
            <a:r>
              <a:rPr lang="tr-TR" sz="2400" dirty="0" smtClean="0"/>
              <a:t>vb. </a:t>
            </a:r>
            <a:r>
              <a:rPr lang="tr-TR" sz="2400" dirty="0" smtClean="0"/>
              <a:t>yetenekleri üzerinde çalışmalar yapılmaktadır.</a:t>
            </a:r>
            <a:endParaRPr lang="tr-TR" sz="2400" b="1" dirty="0" smtClean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7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66620638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tr-TR" dirty="0" smtClean="0"/>
              <a:t>Yapay Zeka nedir?</a:t>
            </a:r>
          </a:p>
        </p:txBody>
      </p:sp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827584" y="1412875"/>
            <a:ext cx="7713166" cy="390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38138" indent="-338138" algn="ctr">
              <a:spcBef>
                <a:spcPct val="50000"/>
              </a:spcBef>
            </a:pPr>
            <a:r>
              <a:rPr lang="tr-TR" sz="3200" dirty="0">
                <a:solidFill>
                  <a:srgbClr val="0000FF"/>
                </a:solidFill>
                <a:latin typeface="Times New Roman" pitchFamily="18" charset="0"/>
              </a:rPr>
              <a:t>Makine </a:t>
            </a:r>
            <a:r>
              <a:rPr lang="tr-TR" sz="3200" dirty="0" smtClean="0">
                <a:solidFill>
                  <a:srgbClr val="0000FF"/>
                </a:solidFill>
                <a:latin typeface="Times New Roman" pitchFamily="18" charset="0"/>
              </a:rPr>
              <a:t>düşünebilir </a:t>
            </a:r>
            <a:r>
              <a:rPr lang="tr-TR" sz="3200" dirty="0">
                <a:solidFill>
                  <a:srgbClr val="0000FF"/>
                </a:solidFill>
                <a:latin typeface="Times New Roman" pitchFamily="18" charset="0"/>
              </a:rPr>
              <a:t>mi</a:t>
            </a:r>
            <a:r>
              <a:rPr lang="tr-TR" sz="3200" dirty="0" smtClean="0">
                <a:solidFill>
                  <a:srgbClr val="0000FF"/>
                </a:solidFill>
                <a:latin typeface="Times New Roman" pitchFamily="18" charset="0"/>
              </a:rPr>
              <a:t>?</a:t>
            </a:r>
          </a:p>
          <a:p>
            <a:pPr marL="338138" indent="-338138" algn="ctr">
              <a:spcBef>
                <a:spcPct val="50000"/>
              </a:spcBef>
            </a:pPr>
            <a:r>
              <a:rPr lang="en-US" sz="3200" dirty="0" smtClean="0">
                <a:solidFill>
                  <a:srgbClr val="009ED6"/>
                </a:solidFill>
                <a:latin typeface="Times New Roman" pitchFamily="18" charset="0"/>
              </a:rPr>
              <a:t> </a:t>
            </a:r>
            <a:endParaRPr lang="en-US" sz="3200" dirty="0">
              <a:solidFill>
                <a:srgbClr val="009ED6"/>
              </a:solidFill>
              <a:latin typeface="Times New Roman" pitchFamily="18" charset="0"/>
            </a:endParaRPr>
          </a:p>
          <a:p>
            <a:pPr marL="338138" indent="-338138">
              <a:spcBef>
                <a:spcPct val="50000"/>
              </a:spcBef>
              <a:buFontTx/>
              <a:buChar char="•"/>
            </a:pPr>
            <a:r>
              <a:rPr lang="tr-TR" sz="2800" dirty="0" smtClean="0">
                <a:solidFill>
                  <a:srgbClr val="000000"/>
                </a:solidFill>
                <a:latin typeface="Times New Roman" pitchFamily="18" charset="0"/>
              </a:rPr>
              <a:t>Düşünebilirse</a:t>
            </a:r>
            <a:r>
              <a:rPr lang="tr-TR" sz="2800" dirty="0">
                <a:solidFill>
                  <a:srgbClr val="000000"/>
                </a:solidFill>
                <a:latin typeface="Times New Roman" pitchFamily="18" charset="0"/>
              </a:rPr>
              <a:t>, nasıl?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338138" indent="-338138">
              <a:spcBef>
                <a:spcPct val="50000"/>
              </a:spcBef>
              <a:buFontTx/>
              <a:buChar char="•"/>
            </a:pPr>
            <a:r>
              <a:rPr lang="tr-TR" sz="2800" dirty="0">
                <a:solidFill>
                  <a:srgbClr val="000000"/>
                </a:solidFill>
                <a:latin typeface="Times New Roman" pitchFamily="18" charset="0"/>
              </a:rPr>
              <a:t>Düşünemezse, neden?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338138" indent="-338138">
              <a:spcBef>
                <a:spcPct val="50000"/>
              </a:spcBef>
              <a:buFontTx/>
              <a:buChar char="•"/>
            </a:pPr>
            <a:r>
              <a:rPr lang="tr-TR" sz="2800" dirty="0">
                <a:solidFill>
                  <a:srgbClr val="000000"/>
                </a:solidFill>
                <a:latin typeface="Times New Roman" pitchFamily="18" charset="0"/>
              </a:rPr>
              <a:t>Akıllı düşünmek nedir?</a:t>
            </a:r>
          </a:p>
          <a:p>
            <a:pPr marL="338138" indent="-338138">
              <a:spcBef>
                <a:spcPct val="50000"/>
              </a:spcBef>
              <a:buFontTx/>
              <a:buChar char="•"/>
            </a:pPr>
            <a:r>
              <a:rPr lang="tr-TR" sz="2800" dirty="0">
                <a:solidFill>
                  <a:srgbClr val="000000"/>
                </a:solidFill>
                <a:latin typeface="Times New Roman" pitchFamily="18" charset="0"/>
              </a:rPr>
              <a:t>Akıllı davranmak nedir?</a:t>
            </a:r>
            <a:endParaRPr 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268" name="WordArt 4"/>
          <p:cNvSpPr>
            <a:spLocks noChangeArrowheads="1" noChangeShapeType="1" noTextEdit="1"/>
          </p:cNvSpPr>
          <p:nvPr/>
        </p:nvSpPr>
        <p:spPr bwMode="auto">
          <a:xfrm>
            <a:off x="7236296" y="2977749"/>
            <a:ext cx="1130300" cy="216058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tr-TR" sz="8000" kern="10" dirty="0" smtClean="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Impact"/>
              </a:rPr>
              <a:t>?</a:t>
            </a:r>
            <a:endParaRPr lang="tr-TR" sz="8000" kern="10" dirty="0"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79999"/>
                  </a:srgbClr>
                </a:outerShdw>
              </a:effectLst>
              <a:latin typeface="Impact"/>
            </a:endParaRP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8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360491663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dirty="0" smtClean="0"/>
              <a:t>Yapay Zeka nedir?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tr-TR" dirty="0" smtClean="0"/>
              <a:t>Kesin tanımı yok</a:t>
            </a:r>
            <a:r>
              <a:rPr lang="en-IE" dirty="0" smtClean="0"/>
              <a:t>!</a:t>
            </a:r>
            <a:endParaRPr lang="tr-TR" dirty="0" smtClean="0"/>
          </a:p>
          <a:p>
            <a:pPr lvl="1"/>
            <a:r>
              <a:rPr lang="tr-TR" dirty="0" smtClean="0"/>
              <a:t>Bazen "Hesaplamaya dayalı Zeka" (</a:t>
            </a:r>
            <a:r>
              <a:rPr lang="tr-TR" dirty="0" err="1" smtClean="0"/>
              <a:t>Computational</a:t>
            </a:r>
            <a:r>
              <a:rPr lang="tr-TR" dirty="0" smtClean="0"/>
              <a:t> </a:t>
            </a:r>
            <a:r>
              <a:rPr lang="tr-TR" dirty="0" err="1" smtClean="0"/>
              <a:t>Intelligence</a:t>
            </a:r>
            <a:r>
              <a:rPr lang="tr-TR" dirty="0" smtClean="0"/>
              <a:t>) olarak da adlandırılır</a:t>
            </a:r>
            <a:endParaRPr lang="en-IE" dirty="0" smtClean="0"/>
          </a:p>
          <a:p>
            <a:pPr eaLnBrk="1" hangingPunct="1"/>
            <a:r>
              <a:rPr lang="tr-TR" dirty="0" smtClean="0"/>
              <a:t>Yapay Zeka kavramı 1957 yılında </a:t>
            </a:r>
            <a:r>
              <a:rPr lang="en-IE" dirty="0" smtClean="0"/>
              <a:t>Dartmouth</a:t>
            </a:r>
            <a:r>
              <a:rPr lang="tr-TR" dirty="0" smtClean="0"/>
              <a:t> - </a:t>
            </a:r>
            <a:r>
              <a:rPr lang="en-IE" dirty="0" smtClean="0"/>
              <a:t>New Hampshire</a:t>
            </a:r>
            <a:r>
              <a:rPr lang="tr-TR" dirty="0" smtClean="0"/>
              <a:t> (ABD)’da yapılan bir konferansta ortaya atılmıştır. </a:t>
            </a:r>
          </a:p>
          <a:p>
            <a:pPr lvl="1"/>
            <a:r>
              <a:rPr lang="tr-TR" dirty="0" smtClean="0"/>
              <a:t>Bu konferansta insan zekasının benzetiminin oluşturulması ve düşünen bilgisayarlar sorunları tartışıldı</a:t>
            </a: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9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331884229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heme/theme1.xml><?xml version="1.0" encoding="utf-8"?>
<a:theme xmlns:a="http://schemas.openxmlformats.org/drawingml/2006/main" name="Eğiti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3036</Words>
  <Application>Microsoft Office PowerPoint</Application>
  <PresentationFormat>Ekran Gösterisi (4:3)</PresentationFormat>
  <Paragraphs>507</Paragraphs>
  <Slides>51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51</vt:i4>
      </vt:variant>
    </vt:vector>
  </HeadingPairs>
  <TitlesOfParts>
    <vt:vector size="52" baseType="lpstr">
      <vt:lpstr>Eğitim</vt:lpstr>
      <vt:lpstr>BİL451 – YAPAY ZEKA Giriş</vt:lpstr>
      <vt:lpstr>Kaynaklar</vt:lpstr>
      <vt:lpstr>Ders İçeriği</vt:lpstr>
      <vt:lpstr>Dersin Amacı</vt:lpstr>
      <vt:lpstr>Yapay Zeka Konuları</vt:lpstr>
      <vt:lpstr>Uygulama Alanları</vt:lpstr>
      <vt:lpstr>Zeka nedir?</vt:lpstr>
      <vt:lpstr>Yapay Zeka nedir?</vt:lpstr>
      <vt:lpstr>Yapay Zeka nedir?</vt:lpstr>
      <vt:lpstr>Yapay Zeka nedir?</vt:lpstr>
      <vt:lpstr>Yapay Zeka nedir?</vt:lpstr>
      <vt:lpstr>YZ’nin Temelindeki Bilimler</vt:lpstr>
      <vt:lpstr>Yapay Zeka’nın temeli</vt:lpstr>
      <vt:lpstr>Akıllı / Zeki Davranış’ın ipuçları</vt:lpstr>
      <vt:lpstr>Zeki Sistemler</vt:lpstr>
      <vt:lpstr>Mantıklı (Rasyonel) / İnsansı</vt:lpstr>
      <vt:lpstr>Zeki Sistemler</vt:lpstr>
      <vt:lpstr>PowerPoint Sunusu</vt:lpstr>
      <vt:lpstr>İnsanlar gibi düşünen sistemler</vt:lpstr>
      <vt:lpstr>İnsan Gibi Düşünme: Bilişsel Modelleme Yaklaşımı</vt:lpstr>
      <vt:lpstr>İnsanlar gibi davranan sistemler</vt:lpstr>
      <vt:lpstr>Turing Testi</vt:lpstr>
      <vt:lpstr>Rasyonel düşünebilen sistemler</vt:lpstr>
      <vt:lpstr>Rasyonel davranan sistemler</vt:lpstr>
      <vt:lpstr>İnsan zekası ve bilgisayar “zekası”</vt:lpstr>
      <vt:lpstr>GENEL BİR TARİHÇE</vt:lpstr>
      <vt:lpstr>Aristoteles’in Syllogistic Mantığı</vt:lpstr>
      <vt:lpstr>Öklid’in Aksiyomları</vt:lpstr>
      <vt:lpstr>Boole Mantığı ve De Morgan Yasaları</vt:lpstr>
      <vt:lpstr>Russell ve Whitehead’in Matematik Prensipleri</vt:lpstr>
      <vt:lpstr>Gödel’in Eksiklik Teoremi</vt:lpstr>
      <vt:lpstr>PowerPoint Sunusu</vt:lpstr>
      <vt:lpstr>Turing Testi</vt:lpstr>
      <vt:lpstr>Turing Testi (Tanım)</vt:lpstr>
      <vt:lpstr>Turing Testi  (Örnek Sorgulama-1)</vt:lpstr>
      <vt:lpstr>Turing Testi  (Örnek Sorgulama - 2)</vt:lpstr>
      <vt:lpstr>Turing Testi  (Örnek Sorgulama - 3)</vt:lpstr>
      <vt:lpstr>Turing Testi (Sonuç)</vt:lpstr>
      <vt:lpstr>Çin odası</vt:lpstr>
      <vt:lpstr>ELIZA programı</vt:lpstr>
      <vt:lpstr>Eliza deneme programı http://www.masswerk.at/elizabot/eliza_test.html http://chayden.net/eliza/Eliza.html</vt:lpstr>
      <vt:lpstr>Yapay Zeka Örnekleri</vt:lpstr>
      <vt:lpstr>Yapay Zeka Örnekleri</vt:lpstr>
      <vt:lpstr>Yapay Zeka (YZ) Örnekleri</vt:lpstr>
      <vt:lpstr>Yapay Zeka Örnekleri</vt:lpstr>
      <vt:lpstr>Yapay Zeka Örnekleri</vt:lpstr>
      <vt:lpstr>Yapay Zeka ve Gelecek</vt:lpstr>
      <vt:lpstr>YZ çalışmalarında karşılaşılan sürprizler</vt:lpstr>
      <vt:lpstr>YZ çalışmalarında karşılaşılan sürprizler</vt:lpstr>
      <vt:lpstr>Sonuç</vt:lpstr>
      <vt:lpstr>Sorular?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2014-09-16T08:41:02Z</dcterms:created>
  <dcterms:modified xsi:type="dcterms:W3CDTF">2014-09-23T12:29:49Z</dcterms:modified>
</cp:coreProperties>
</file>