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9" r:id="rId2"/>
    <p:sldId id="342" r:id="rId3"/>
    <p:sldId id="343" r:id="rId4"/>
    <p:sldId id="344" r:id="rId5"/>
    <p:sldId id="345" r:id="rId6"/>
    <p:sldId id="346" r:id="rId7"/>
    <p:sldId id="350" r:id="rId8"/>
    <p:sldId id="347" r:id="rId9"/>
    <p:sldId id="348" r:id="rId10"/>
    <p:sldId id="349" r:id="rId11"/>
    <p:sldId id="367" r:id="rId12"/>
    <p:sldId id="351" r:id="rId13"/>
    <p:sldId id="352" r:id="rId14"/>
    <p:sldId id="353" r:id="rId15"/>
    <p:sldId id="354" r:id="rId16"/>
    <p:sldId id="359" r:id="rId17"/>
    <p:sldId id="355" r:id="rId18"/>
    <p:sldId id="360" r:id="rId19"/>
    <p:sldId id="361" r:id="rId20"/>
    <p:sldId id="356" r:id="rId21"/>
    <p:sldId id="357" r:id="rId22"/>
    <p:sldId id="362" r:id="rId23"/>
    <p:sldId id="358" r:id="rId24"/>
    <p:sldId id="363" r:id="rId25"/>
    <p:sldId id="364" r:id="rId26"/>
    <p:sldId id="365" r:id="rId27"/>
    <p:sldId id="366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277" r:id="rId4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" id="{779CC93D-E52E-4D84-901B-11D7331DD495}">
          <p14:sldIdLst>
            <p14:sldId id="259"/>
          </p14:sldIdLst>
        </p14:section>
        <p14:section name="Konular" id="{ABA716BF-3A5C-4ADB-94C9-CFEF84EBA240}">
          <p14:sldIdLst>
            <p14:sldId id="342"/>
            <p14:sldId id="343"/>
            <p14:sldId id="344"/>
            <p14:sldId id="345"/>
            <p14:sldId id="346"/>
            <p14:sldId id="350"/>
            <p14:sldId id="347"/>
            <p14:sldId id="348"/>
            <p14:sldId id="349"/>
            <p14:sldId id="367"/>
            <p14:sldId id="351"/>
            <p14:sldId id="352"/>
            <p14:sldId id="353"/>
            <p14:sldId id="354"/>
            <p14:sldId id="359"/>
            <p14:sldId id="355"/>
            <p14:sldId id="360"/>
            <p14:sldId id="361"/>
            <p14:sldId id="356"/>
            <p14:sldId id="357"/>
            <p14:sldId id="362"/>
            <p14:sldId id="358"/>
            <p14:sldId id="363"/>
            <p14:sldId id="364"/>
            <p14:sldId id="365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</p14:sldIdLst>
        </p14:section>
        <p14:section name="Sonuç ve Özet" id="{790CEF5B-569A-4C2F-BED5-750B08C0E5AD}">
          <p14:sldIdLst>
            <p14:sldId id="277"/>
          </p14:sldIdLst>
        </p14:section>
        <p14:section name="Ek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ED6"/>
    <a:srgbClr val="FFFF6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0" autoAdjust="0"/>
    <p:restoredTop sz="95637" autoAdjust="0"/>
  </p:normalViewPr>
  <p:slideViewPr>
    <p:cSldViewPr>
      <p:cViewPr>
        <p:scale>
          <a:sx n="70" d="100"/>
          <a:sy n="70" d="100"/>
        </p:scale>
        <p:origin x="-1482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06.11.2014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1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39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</a:t>
            </a:r>
            <a:r>
              <a:rPr lang="tr-TR" b="1" dirty="0" smtClean="0"/>
              <a:t>Üstün Mühendislik Başarısı</a:t>
            </a:r>
            <a:endParaRPr lang="tr-T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Gizliliği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tr-TR" smtClean="0"/>
              <a:pPr/>
              <a:t>44</a:t>
            </a:fld>
            <a:endParaRPr lang="tr-T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tr-T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47664" y="2286000"/>
            <a:ext cx="7223360" cy="1470025"/>
          </a:xfrm>
        </p:spPr>
        <p:txBody>
          <a:bodyPr>
            <a:normAutofit/>
          </a:bodyPr>
          <a:lstStyle/>
          <a:p>
            <a:r>
              <a:rPr lang="tr-TR" dirty="0" smtClean="0"/>
              <a:t>BİL451 – YAPAY ZEKA</a:t>
            </a:r>
            <a:br>
              <a:rPr lang="tr-TR" dirty="0" smtClean="0"/>
            </a:br>
            <a:r>
              <a:rPr lang="tr-TR" dirty="0" smtClean="0"/>
              <a:t>MANTIK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+mn-lt"/>
              </a:rPr>
              <a:t>Dr. Mehmet Dikmen</a:t>
            </a:r>
          </a:p>
          <a:p>
            <a:r>
              <a:rPr lang="tr-TR" sz="2400" u="sng" dirty="0" smtClean="0">
                <a:solidFill>
                  <a:srgbClr val="009ED6"/>
                </a:solidFill>
                <a:latin typeface="+mn-lt"/>
              </a:rPr>
              <a:t>mdikmen@baskent.edu.tr</a:t>
            </a:r>
            <a:endParaRPr lang="tr-TR" sz="2400" u="sng" dirty="0">
              <a:solidFill>
                <a:srgbClr val="009ED6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Çift koşullu önerme </a:t>
            </a:r>
            <a:r>
              <a:rPr lang="tr-TR" dirty="0" smtClean="0"/>
              <a:t>(</a:t>
            </a:r>
            <a:r>
              <a:rPr lang="tr-TR" dirty="0" err="1"/>
              <a:t>Bi-conditional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44955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Örnek:</a:t>
            </a:r>
          </a:p>
          <a:p>
            <a:pPr lvl="1"/>
            <a:r>
              <a:rPr lang="tr-TR" dirty="0" smtClean="0"/>
              <a:t>p </a:t>
            </a:r>
            <a:r>
              <a:rPr lang="tr-TR" dirty="0"/>
              <a:t>: Ali seyahat eder.</a:t>
            </a:r>
          </a:p>
          <a:p>
            <a:pPr lvl="1"/>
            <a:r>
              <a:rPr lang="tr-TR" dirty="0" smtClean="0"/>
              <a:t>q </a:t>
            </a:r>
            <a:r>
              <a:rPr lang="tr-TR" dirty="0"/>
              <a:t>: Ali bilet alır.</a:t>
            </a:r>
          </a:p>
          <a:p>
            <a:pPr lvl="1"/>
            <a:r>
              <a:rPr lang="tr-TR" dirty="0" smtClean="0"/>
              <a:t>p </a:t>
            </a:r>
            <a:r>
              <a:rPr lang="tr-TR" dirty="0"/>
              <a:t>↔ q: </a:t>
            </a:r>
            <a:r>
              <a:rPr lang="tr-TR" dirty="0" smtClean="0"/>
              <a:t>Ali </a:t>
            </a:r>
            <a:r>
              <a:rPr lang="tr-TR" b="1" dirty="0" smtClean="0"/>
              <a:t>ancak</a:t>
            </a:r>
            <a:r>
              <a:rPr lang="tr-TR" dirty="0" smtClean="0"/>
              <a:t> bilet </a:t>
            </a:r>
            <a:r>
              <a:rPr lang="tr-TR" dirty="0"/>
              <a:t>alırsa seyahat </a:t>
            </a:r>
            <a:r>
              <a:rPr lang="tr-TR" dirty="0" smtClean="0"/>
              <a:t>eder</a:t>
            </a:r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marL="457200" lvl="1" indent="0">
              <a:buNone/>
            </a:pPr>
            <a:endParaRPr lang="tr-TR" dirty="0" smtClean="0"/>
          </a:p>
          <a:p>
            <a:pPr marL="457200" lvl="1" indent="0">
              <a:buNone/>
            </a:pPr>
            <a:r>
              <a:rPr lang="tr-TR" dirty="0"/>
              <a:t>p ↔ q = (p → q) ∧</a:t>
            </a:r>
            <a:r>
              <a:rPr lang="tr-TR" dirty="0" smtClean="0"/>
              <a:t> </a:t>
            </a:r>
            <a:r>
              <a:rPr lang="tr-TR" dirty="0"/>
              <a:t>(q → p</a:t>
            </a:r>
            <a:r>
              <a:rPr lang="tr-TR" dirty="0" smtClean="0"/>
              <a:t>) (eşdeğerdir)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10</a:t>
            </a:fld>
            <a:endParaRPr kumimoji="0"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21496"/>
            <a:ext cx="3750394" cy="268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7805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Öncelik Sırası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Değil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Ve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Veya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Koşul bağlacı (</a:t>
            </a:r>
            <a:r>
              <a:rPr lang="tr-TR" sz="2800" dirty="0" smtClean="0">
                <a:sym typeface="Wingdings" pitchFamily="2" charset="2"/>
              </a:rPr>
              <a:t></a:t>
            </a:r>
            <a:r>
              <a:rPr lang="tr-T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Çift koşul bağlacı (</a:t>
            </a:r>
            <a:r>
              <a:rPr lang="tr-TR" dirty="0"/>
              <a:t>↔</a:t>
            </a:r>
            <a:r>
              <a:rPr lang="tr-T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Parantez kullanımı önceliği değiştirir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0426806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Bileşik önerme örneği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lnSpcReduction="10000"/>
          </a:bodyPr>
          <a:lstStyle/>
          <a:p>
            <a:r>
              <a:rPr lang="tr-TR" sz="3000" dirty="0"/>
              <a:t>Eğer Beşiktaş veya Fenerbahçe kaybeder ve Galatasaray kazanırsa, </a:t>
            </a:r>
            <a:r>
              <a:rPr lang="tr-TR" sz="3000" dirty="0" smtClean="0"/>
              <a:t>Gençlerbirliği </a:t>
            </a:r>
            <a:r>
              <a:rPr lang="tr-TR" sz="3000" dirty="0"/>
              <a:t>ligden düşecek ve ben bahsi </a:t>
            </a:r>
            <a:r>
              <a:rPr lang="tr-TR" sz="3000" dirty="0" smtClean="0"/>
              <a:t>kazanacağım</a:t>
            </a:r>
          </a:p>
          <a:p>
            <a:pPr lvl="1"/>
            <a:r>
              <a:rPr lang="tr-TR" sz="2600" dirty="0" smtClean="0"/>
              <a:t>p: Beşiktaş kaybeder</a:t>
            </a:r>
          </a:p>
          <a:p>
            <a:pPr lvl="1"/>
            <a:r>
              <a:rPr lang="tr-TR" sz="2600" dirty="0" smtClean="0"/>
              <a:t>q: Fenerbahçe kaybeder</a:t>
            </a:r>
          </a:p>
          <a:p>
            <a:pPr lvl="1"/>
            <a:r>
              <a:rPr lang="tr-TR" sz="2600" dirty="0" smtClean="0"/>
              <a:t>r: Galatasaray kazanır</a:t>
            </a:r>
          </a:p>
          <a:p>
            <a:pPr lvl="1"/>
            <a:r>
              <a:rPr lang="tr-TR" sz="2600" dirty="0" smtClean="0"/>
              <a:t>s: Gençlerbirliği ligden düşer</a:t>
            </a:r>
          </a:p>
          <a:p>
            <a:pPr lvl="1"/>
            <a:r>
              <a:rPr lang="tr-TR" sz="2600" dirty="0" smtClean="0"/>
              <a:t>t: Bahsi ben kazanırım</a:t>
            </a:r>
            <a:endParaRPr lang="tr-TR" sz="2600" dirty="0"/>
          </a:p>
          <a:p>
            <a:pPr marL="0" indent="0">
              <a:buNone/>
            </a:pPr>
            <a:r>
              <a:rPr lang="tr-TR" sz="3000" dirty="0" smtClean="0">
                <a:solidFill>
                  <a:srgbClr val="0000FF"/>
                </a:solidFill>
              </a:rPr>
              <a:t>CEVAP: </a:t>
            </a:r>
          </a:p>
          <a:p>
            <a:pPr marL="0" indent="0">
              <a:buNone/>
            </a:pPr>
            <a:r>
              <a:rPr lang="tr-TR" sz="3000" dirty="0" smtClean="0"/>
              <a:t>(</a:t>
            </a:r>
            <a:r>
              <a:rPr lang="tr-TR" sz="3000" dirty="0" err="1" smtClean="0"/>
              <a:t>pVq</a:t>
            </a:r>
            <a:r>
              <a:rPr lang="tr-TR" sz="3000" dirty="0"/>
              <a:t>) </a:t>
            </a:r>
            <a:r>
              <a:rPr lang="tr-TR" sz="3000" dirty="0" smtClean="0"/>
              <a:t>∧ r → </a:t>
            </a:r>
            <a:r>
              <a:rPr lang="tr-TR" sz="3000" dirty="0"/>
              <a:t>(</a:t>
            </a:r>
            <a:r>
              <a:rPr lang="tr-TR" sz="3000" dirty="0" err="1" smtClean="0"/>
              <a:t>s∧</a:t>
            </a:r>
            <a:r>
              <a:rPr lang="tr-TR" sz="3000" dirty="0" err="1"/>
              <a:t>t</a:t>
            </a:r>
            <a:r>
              <a:rPr lang="tr-TR" sz="3000" dirty="0"/>
              <a:t>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6402075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kavramlar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Totoloji</a:t>
            </a:r>
            <a:r>
              <a:rPr lang="tr-TR" b="1" dirty="0" smtClean="0"/>
              <a:t> (</a:t>
            </a:r>
            <a:r>
              <a:rPr lang="tr-TR" b="1" dirty="0" err="1"/>
              <a:t>tautology</a:t>
            </a:r>
            <a:r>
              <a:rPr lang="tr-TR" b="1" dirty="0"/>
              <a:t>):</a:t>
            </a:r>
            <a:r>
              <a:rPr lang="tr-TR" dirty="0"/>
              <a:t> Bir bileşik önermenin doğruluk tablosundaki </a:t>
            </a:r>
            <a:r>
              <a:rPr lang="tr-TR" dirty="0" smtClean="0"/>
              <a:t>tüm </a:t>
            </a:r>
            <a:r>
              <a:rPr lang="tr-TR" dirty="0"/>
              <a:t>değerler “doğru” çıkıyorsa, bu </a:t>
            </a:r>
            <a:r>
              <a:rPr lang="tr-TR" dirty="0" smtClean="0"/>
              <a:t>önermeye denir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13</a:t>
            </a:fld>
            <a:endParaRPr kumimoji="0"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4446191" cy="3247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2075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kavramlar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Çelişki (</a:t>
            </a:r>
            <a:r>
              <a:rPr lang="tr-TR" b="1" dirty="0" err="1"/>
              <a:t>contradiction</a:t>
            </a:r>
            <a:r>
              <a:rPr lang="tr-TR" b="1" dirty="0"/>
              <a:t>): </a:t>
            </a:r>
            <a:r>
              <a:rPr lang="tr-TR" dirty="0"/>
              <a:t>Bir bileşik önermenin doğruluk tablosundaki </a:t>
            </a:r>
            <a:r>
              <a:rPr lang="tr-TR" dirty="0" smtClean="0"/>
              <a:t>tüm değerler </a:t>
            </a:r>
            <a:r>
              <a:rPr lang="tr-TR" dirty="0"/>
              <a:t>yanlış çıkıyorsa bu </a:t>
            </a:r>
            <a:r>
              <a:rPr lang="tr-TR" dirty="0" smtClean="0"/>
              <a:t>önermeye denir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14</a:t>
            </a:fld>
            <a:endParaRPr kumimoji="0"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7" y="3284984"/>
            <a:ext cx="5080468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2075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Mantık kuralları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Çift </a:t>
            </a:r>
            <a:r>
              <a:rPr lang="tr-TR" dirty="0" err="1" smtClean="0"/>
              <a:t>değilleme</a:t>
            </a:r>
            <a:r>
              <a:rPr lang="tr-TR" dirty="0" smtClean="0"/>
              <a:t> (</a:t>
            </a:r>
            <a:r>
              <a:rPr lang="tr-TR" dirty="0" err="1" smtClean="0"/>
              <a:t>double</a:t>
            </a:r>
            <a:r>
              <a:rPr lang="tr-TR" dirty="0" smtClean="0"/>
              <a:t> </a:t>
            </a:r>
            <a:r>
              <a:rPr lang="tr-TR" dirty="0" err="1" smtClean="0"/>
              <a:t>negation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15</a:t>
            </a:fld>
            <a:endParaRPr kumimoji="0"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63" y="2492896"/>
            <a:ext cx="60293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2075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Mantık kuralları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 Morgan kuralları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16</a:t>
            </a:fld>
            <a:endParaRPr kumimoji="0"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7624" y="2564904"/>
            <a:ext cx="7328848" cy="367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8000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 kuralları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Değişme kuralı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/>
              <a:t>Birleşme </a:t>
            </a:r>
            <a:r>
              <a:rPr lang="tr-TR" dirty="0" smtClean="0"/>
              <a:t>kuralı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/>
              <a:t>Dağılma </a:t>
            </a:r>
            <a:r>
              <a:rPr lang="tr-TR" dirty="0" smtClean="0"/>
              <a:t>kuralı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17</a:t>
            </a:fld>
            <a:endParaRPr kumimoji="0"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7624" y="2132856"/>
            <a:ext cx="2457450" cy="121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32956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64" y="5733256"/>
            <a:ext cx="38862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797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 kuralları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Sabit kuvvetlilik kuralı</a:t>
            </a:r>
          </a:p>
          <a:p>
            <a:pPr marL="0" indent="0">
              <a:buNone/>
            </a:pPr>
            <a:endParaRPr lang="tr-TR" dirty="0"/>
          </a:p>
          <a:p>
            <a:endParaRPr lang="tr-TR" dirty="0" smtClean="0"/>
          </a:p>
          <a:p>
            <a:r>
              <a:rPr lang="tr-TR" dirty="0"/>
              <a:t>Etkisizlik </a:t>
            </a:r>
            <a:r>
              <a:rPr lang="tr-TR" dirty="0" smtClean="0"/>
              <a:t>kuralı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/>
              <a:t>Terslik </a:t>
            </a:r>
            <a:r>
              <a:rPr lang="tr-TR" dirty="0" smtClean="0"/>
              <a:t>kuralı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18</a:t>
            </a:fld>
            <a:endParaRPr kumimoji="0"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28850"/>
            <a:ext cx="16668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42" y="3861048"/>
            <a:ext cx="16859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661248"/>
            <a:ext cx="19145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3726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 kuralları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Baskınlık </a:t>
            </a:r>
            <a:r>
              <a:rPr lang="tr-TR" dirty="0" smtClean="0"/>
              <a:t>kuralı</a:t>
            </a:r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  <a:p>
            <a:r>
              <a:rPr lang="tr-TR" dirty="0"/>
              <a:t>Yutma </a:t>
            </a:r>
            <a:r>
              <a:rPr lang="tr-TR" dirty="0" smtClean="0"/>
              <a:t>kuralı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19</a:t>
            </a:fld>
            <a:endParaRPr kumimoji="0"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17335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22764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6084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Önermeler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Doğru veya yanlış değer alabilen </a:t>
            </a:r>
            <a:r>
              <a:rPr lang="tr-TR" dirty="0" smtClean="0"/>
              <a:t>ifadelerdir</a:t>
            </a:r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önerme hem doğru hem de yanlış </a:t>
            </a:r>
            <a:r>
              <a:rPr lang="tr-TR" dirty="0" smtClean="0"/>
              <a:t>olamaz</a:t>
            </a:r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önerme kısmen doğru yada kısmen yanlış </a:t>
            </a:r>
            <a:r>
              <a:rPr lang="tr-TR" dirty="0" smtClean="0"/>
              <a:t>olamaz</a:t>
            </a:r>
            <a:endParaRPr lang="tr-TR" dirty="0"/>
          </a:p>
          <a:p>
            <a:r>
              <a:rPr lang="tr-TR" u="sng" dirty="0" smtClean="0"/>
              <a:t>Örnekler</a:t>
            </a:r>
            <a:r>
              <a:rPr lang="tr-TR" u="sng" dirty="0"/>
              <a:t>:</a:t>
            </a:r>
          </a:p>
          <a:p>
            <a:pPr lvl="1"/>
            <a:r>
              <a:rPr lang="tr-TR" dirty="0" smtClean="0"/>
              <a:t>Dünya </a:t>
            </a:r>
            <a:r>
              <a:rPr lang="tr-TR" dirty="0"/>
              <a:t>yuvarlaktır.</a:t>
            </a:r>
          </a:p>
          <a:p>
            <a:pPr lvl="1"/>
            <a:r>
              <a:rPr lang="tr-TR" dirty="0" smtClean="0"/>
              <a:t>Bugün </a:t>
            </a:r>
            <a:r>
              <a:rPr lang="tr-TR" dirty="0"/>
              <a:t>hava güneşlidir.</a:t>
            </a:r>
          </a:p>
          <a:p>
            <a:pPr lvl="1"/>
            <a:r>
              <a:rPr lang="tr-TR" dirty="0" smtClean="0"/>
              <a:t>3 </a:t>
            </a:r>
            <a:r>
              <a:rPr lang="tr-TR" dirty="0"/>
              <a:t>asal bir sayıdır.</a:t>
            </a:r>
          </a:p>
          <a:p>
            <a:pPr lvl="1"/>
            <a:r>
              <a:rPr lang="tr-TR" dirty="0" smtClean="0"/>
              <a:t>Kalemi </a:t>
            </a:r>
            <a:r>
              <a:rPr lang="tr-TR" dirty="0"/>
              <a:t>ver ! (?)</a:t>
            </a:r>
          </a:p>
          <a:p>
            <a:pPr lvl="1"/>
            <a:r>
              <a:rPr lang="tr-TR" dirty="0" smtClean="0"/>
              <a:t>Kaç </a:t>
            </a:r>
            <a:r>
              <a:rPr lang="tr-TR" dirty="0"/>
              <a:t>yaşındasın? (?)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2298918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eşdeğer önermeler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Doğruluğunu gösterin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20</a:t>
            </a:fld>
            <a:endParaRPr kumimoji="0" lang="tr-T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37338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35" y="3645024"/>
            <a:ext cx="5041900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35" y="4786362"/>
            <a:ext cx="34036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797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Çıkarım (</a:t>
            </a:r>
            <a:r>
              <a:rPr lang="tr-TR" dirty="0" err="1"/>
              <a:t>Inference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Doğruluğu kanıtlanmış önermeler içeren kümelerden yola çıkarak bu küme dışındaki bir önermenin doğruluğunu </a:t>
            </a:r>
            <a:r>
              <a:rPr lang="tr-TR" dirty="0" smtClean="0"/>
              <a:t>çıkarma</a:t>
            </a:r>
          </a:p>
          <a:p>
            <a:pPr marL="0" indent="0">
              <a:buNone/>
            </a:pPr>
            <a:r>
              <a:rPr lang="tr-TR" dirty="0" smtClean="0"/>
              <a:t>YA DA</a:t>
            </a:r>
            <a:endParaRPr lang="tr-TR" dirty="0"/>
          </a:p>
          <a:p>
            <a:r>
              <a:rPr lang="tr-TR" dirty="0" smtClean="0"/>
              <a:t>Bilinen </a:t>
            </a:r>
            <a:r>
              <a:rPr lang="tr-TR" dirty="0"/>
              <a:t>veya elde olan bilgilerden bilinmeyen bilgiyi </a:t>
            </a:r>
            <a:r>
              <a:rPr lang="tr-TR" dirty="0" smtClean="0"/>
              <a:t>çıkarma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384797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Çıkarım (</a:t>
            </a:r>
            <a:r>
              <a:rPr lang="tr-TR" dirty="0" err="1"/>
              <a:t>Inference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Temelde </a:t>
            </a:r>
            <a:r>
              <a:rPr lang="tr-TR" dirty="0"/>
              <a:t>iki yönlü çıkarım yöntemi vardır</a:t>
            </a:r>
            <a:r>
              <a:rPr lang="tr-TR" dirty="0" smtClean="0"/>
              <a:t>:</a:t>
            </a:r>
            <a:endParaRPr lang="tr-TR" dirty="0"/>
          </a:p>
          <a:p>
            <a:pPr lvl="1"/>
            <a:r>
              <a:rPr lang="tr-TR" dirty="0"/>
              <a:t>Bilgi </a:t>
            </a:r>
            <a:r>
              <a:rPr lang="tr-TR" dirty="0" err="1" smtClean="0"/>
              <a:t>tabanınından</a:t>
            </a:r>
            <a:r>
              <a:rPr lang="tr-TR" dirty="0" smtClean="0"/>
              <a:t> yararlanılarak </a:t>
            </a:r>
            <a:r>
              <a:rPr lang="tr-TR" dirty="0"/>
              <a:t>yeni bilgiler elde edilebilir (</a:t>
            </a:r>
            <a:r>
              <a:rPr lang="tr-TR" dirty="0" err="1" smtClean="0"/>
              <a:t>forward</a:t>
            </a:r>
            <a:r>
              <a:rPr lang="tr-TR" dirty="0" smtClean="0"/>
              <a:t> </a:t>
            </a:r>
            <a:r>
              <a:rPr lang="tr-TR" dirty="0" err="1" smtClean="0"/>
              <a:t>chaining</a:t>
            </a:r>
            <a:r>
              <a:rPr lang="tr-TR" dirty="0" smtClean="0"/>
              <a:t> - ileriye </a:t>
            </a:r>
            <a:r>
              <a:rPr lang="tr-TR" dirty="0"/>
              <a:t>doğru zincirleme)</a:t>
            </a:r>
          </a:p>
          <a:p>
            <a:pPr lvl="2"/>
            <a:r>
              <a:rPr lang="tr-TR" dirty="0" smtClean="0"/>
              <a:t>X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tr-TR" dirty="0" smtClean="0"/>
              <a:t>Y</a:t>
            </a:r>
            <a:r>
              <a:rPr lang="tr-TR" dirty="0"/>
              <a:t>, </a:t>
            </a:r>
            <a:r>
              <a:rPr lang="tr-TR" dirty="0" smtClean="0"/>
              <a:t>Y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tr-TR" dirty="0" smtClean="0"/>
              <a:t>Z </a:t>
            </a:r>
            <a:r>
              <a:rPr lang="tr-TR" dirty="0" err="1" smtClean="0"/>
              <a:t>then</a:t>
            </a:r>
            <a:r>
              <a:rPr lang="tr-TR" dirty="0" smtClean="0"/>
              <a:t> X</a:t>
            </a:r>
            <a:r>
              <a:rPr lang="tr-TR" dirty="0" smtClean="0">
                <a:sym typeface="Wingdings" pitchFamily="2" charset="2"/>
              </a:rPr>
              <a:t>Z</a:t>
            </a:r>
            <a:endParaRPr lang="tr-TR" dirty="0"/>
          </a:p>
          <a:p>
            <a:pPr lvl="1"/>
            <a:r>
              <a:rPr lang="tr-TR" dirty="0" smtClean="0"/>
              <a:t>Bilginin</a:t>
            </a:r>
            <a:r>
              <a:rPr lang="tr-TR" dirty="0"/>
              <a:t>, bilgi tabanına göre doğruluğu araştırılır (</a:t>
            </a:r>
            <a:r>
              <a:rPr lang="tr-TR" dirty="0" err="1" smtClean="0"/>
              <a:t>backward</a:t>
            </a:r>
            <a:r>
              <a:rPr lang="tr-TR" dirty="0" smtClean="0"/>
              <a:t> </a:t>
            </a:r>
            <a:r>
              <a:rPr lang="tr-TR" dirty="0" err="1" smtClean="0"/>
              <a:t>chaining</a:t>
            </a:r>
            <a:r>
              <a:rPr lang="tr-TR" dirty="0" smtClean="0"/>
              <a:t> - geriye </a:t>
            </a:r>
            <a:r>
              <a:rPr lang="tr-TR" dirty="0"/>
              <a:t>doğru zincirleme)</a:t>
            </a:r>
          </a:p>
          <a:p>
            <a:pPr lvl="2"/>
            <a:r>
              <a:rPr lang="tr-TR" u="sng" dirty="0" smtClean="0"/>
              <a:t>Verilenler</a:t>
            </a:r>
            <a:r>
              <a:rPr lang="tr-TR" u="sng" dirty="0"/>
              <a:t>:</a:t>
            </a:r>
            <a:r>
              <a:rPr lang="tr-TR" dirty="0"/>
              <a:t> </a:t>
            </a:r>
            <a:r>
              <a:rPr lang="tr-TR" dirty="0" smtClean="0"/>
              <a:t>X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tr-TR" dirty="0" smtClean="0"/>
              <a:t>Y</a:t>
            </a:r>
            <a:r>
              <a:rPr lang="tr-TR" dirty="0"/>
              <a:t>, X, </a:t>
            </a:r>
            <a:r>
              <a:rPr lang="tr-TR" dirty="0" smtClean="0"/>
              <a:t>Y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tr-TR" dirty="0" smtClean="0"/>
              <a:t>Z</a:t>
            </a:r>
            <a:endParaRPr lang="tr-TR" dirty="0"/>
          </a:p>
          <a:p>
            <a:pPr lvl="2"/>
            <a:r>
              <a:rPr lang="tr-TR" dirty="0" smtClean="0"/>
              <a:t>Z doğru mudur</a:t>
            </a:r>
            <a:r>
              <a:rPr lang="tr-TR" dirty="0"/>
              <a:t>?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0977921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</a:t>
            </a:r>
            <a:r>
              <a:rPr lang="tr-TR" dirty="0" smtClean="0"/>
              <a:t>Geriye </a:t>
            </a:r>
            <a:r>
              <a:rPr lang="tr-TR" dirty="0"/>
              <a:t>doğru zincirleme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50172" y="1412776"/>
            <a:ext cx="3189027" cy="4997377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What</a:t>
            </a:r>
            <a:r>
              <a:rPr lang="tr-TR" sz="2400" dirty="0" smtClean="0"/>
              <a:t> </a:t>
            </a:r>
            <a:r>
              <a:rPr lang="tr-TR" sz="2400" dirty="0" err="1" smtClean="0"/>
              <a:t>color</a:t>
            </a:r>
            <a:r>
              <a:rPr lang="tr-TR" sz="2400" dirty="0" smtClean="0"/>
              <a:t> </a:t>
            </a:r>
            <a:r>
              <a:rPr lang="tr-TR" sz="2400" dirty="0" err="1" smtClean="0"/>
              <a:t>does</a:t>
            </a:r>
            <a:r>
              <a:rPr lang="tr-TR" sz="2400" dirty="0" smtClean="0"/>
              <a:t> </a:t>
            </a:r>
            <a:r>
              <a:rPr lang="tr-TR" sz="2400" dirty="0" err="1" smtClean="0"/>
              <a:t>your</a:t>
            </a:r>
            <a:r>
              <a:rPr lang="tr-TR" sz="2400" dirty="0" smtClean="0"/>
              <a:t> pet </a:t>
            </a:r>
            <a:r>
              <a:rPr lang="tr-TR" sz="2400" dirty="0" err="1" smtClean="0"/>
              <a:t>have</a:t>
            </a:r>
            <a:r>
              <a:rPr lang="tr-TR" sz="2400" dirty="0" smtClean="0"/>
              <a:t>?</a:t>
            </a:r>
          </a:p>
          <a:p>
            <a:r>
              <a:rPr lang="tr-TR" sz="2400" dirty="0" err="1" smtClean="0"/>
              <a:t>There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2 </a:t>
            </a:r>
            <a:r>
              <a:rPr lang="tr-TR" sz="2400" dirty="0" err="1" smtClean="0"/>
              <a:t>options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err="1" smtClean="0"/>
              <a:t>Try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1st </a:t>
            </a:r>
            <a:r>
              <a:rPr lang="tr-TR" sz="2400" dirty="0" err="1" smtClean="0"/>
              <a:t>option</a:t>
            </a:r>
            <a:endParaRPr lang="tr-TR" sz="2400" dirty="0" smtClean="0"/>
          </a:p>
          <a:p>
            <a:endParaRPr lang="tr-TR" sz="2400" dirty="0"/>
          </a:p>
          <a:p>
            <a:r>
              <a:rPr lang="tr-TR" sz="2400" dirty="0" err="1" smtClean="0"/>
              <a:t>Iterate</a:t>
            </a:r>
            <a:r>
              <a:rPr lang="tr-TR" sz="2400" dirty="0" smtClean="0"/>
              <a:t> </a:t>
            </a:r>
            <a:r>
              <a:rPr lang="tr-TR" sz="2400" dirty="0" err="1" smtClean="0"/>
              <a:t>through</a:t>
            </a:r>
            <a:r>
              <a:rPr lang="tr-TR" sz="2400" dirty="0" smtClean="0"/>
              <a:t> </a:t>
            </a:r>
            <a:r>
              <a:rPr lang="tr-TR" sz="2400" dirty="0" err="1" smtClean="0"/>
              <a:t>list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see</a:t>
            </a:r>
            <a:r>
              <a:rPr lang="tr-TR" sz="2400" dirty="0" smtClean="0"/>
              <a:t> </a:t>
            </a:r>
            <a:r>
              <a:rPr lang="tr-TR" sz="2400" dirty="0" err="1" smtClean="0"/>
              <a:t>if</a:t>
            </a:r>
            <a:r>
              <a:rPr lang="tr-TR" sz="2400" dirty="0" smtClean="0"/>
              <a:t> </a:t>
            </a:r>
            <a:r>
              <a:rPr lang="tr-TR" sz="2400" dirty="0" err="1" smtClean="0"/>
              <a:t>you</a:t>
            </a:r>
            <a:r>
              <a:rPr lang="tr-TR" sz="2400" dirty="0" smtClean="0"/>
              <a:t> can </a:t>
            </a:r>
            <a:r>
              <a:rPr lang="tr-TR" sz="2400" dirty="0" err="1" smtClean="0"/>
              <a:t>find</a:t>
            </a:r>
            <a:r>
              <a:rPr lang="tr-TR" sz="2400" dirty="0" smtClean="0"/>
              <a:t> X is a </a:t>
            </a:r>
            <a:r>
              <a:rPr lang="tr-TR" sz="2400" dirty="0" err="1" smtClean="0"/>
              <a:t>frog</a:t>
            </a:r>
            <a:endParaRPr lang="tr-TR" sz="2400" dirty="0" smtClean="0"/>
          </a:p>
          <a:p>
            <a:endParaRPr lang="tr-TR" sz="2400" dirty="0"/>
          </a:p>
          <a:p>
            <a:r>
              <a:rPr lang="tr-TR" sz="2400" dirty="0" err="1" smtClean="0"/>
              <a:t>Repeat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step 1</a:t>
            </a:r>
          </a:p>
          <a:p>
            <a:pPr marL="0" indent="0">
              <a:buNone/>
            </a:pPr>
            <a:r>
              <a:rPr lang="tr-TR" sz="2000" dirty="0" smtClean="0"/>
              <a:t>=&gt; </a:t>
            </a:r>
            <a:r>
              <a:rPr lang="tr-TR" sz="2000" dirty="0" err="1" smtClean="0"/>
              <a:t>Forward</a:t>
            </a:r>
            <a:r>
              <a:rPr lang="tr-TR" sz="2000" dirty="0" smtClean="0"/>
              <a:t> </a:t>
            </a:r>
            <a:r>
              <a:rPr lang="tr-TR" sz="2000" dirty="0" err="1" smtClean="0"/>
              <a:t>check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23</a:t>
            </a:fld>
            <a:endParaRPr kumimoji="0" lang="tr-T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1556792"/>
            <a:ext cx="4966605" cy="12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2780928"/>
            <a:ext cx="4966605" cy="117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005064"/>
            <a:ext cx="4966605" cy="118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5229200"/>
            <a:ext cx="4966605" cy="118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797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Çıkarım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r>
              <a:rPr lang="tr-TR" dirty="0"/>
              <a:t>Genel </a:t>
            </a:r>
            <a:r>
              <a:rPr lang="tr-TR" dirty="0" smtClean="0"/>
              <a:t>gösterim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pPr lvl="1"/>
            <a:r>
              <a:rPr lang="tr-TR" dirty="0" smtClean="0"/>
              <a:t>Premises</a:t>
            </a:r>
            <a:r>
              <a:rPr lang="tr-TR" dirty="0"/>
              <a:t>: öncüller</a:t>
            </a:r>
          </a:p>
          <a:p>
            <a:pPr lvl="1"/>
            <a:r>
              <a:rPr lang="tr-TR" dirty="0" smtClean="0"/>
              <a:t>Conclusion: sonuç</a:t>
            </a:r>
            <a:endParaRPr lang="tr-TR" dirty="0"/>
          </a:p>
          <a:p>
            <a:pPr lvl="1"/>
            <a:r>
              <a:rPr lang="tr-TR" dirty="0" smtClean="0"/>
              <a:t>Herbir öncül </a:t>
            </a:r>
            <a:r>
              <a:rPr lang="tr-TR" dirty="0"/>
              <a:t>önermenin doğru olduğu durumda </a:t>
            </a:r>
            <a:r>
              <a:rPr lang="tr-TR" dirty="0" smtClean="0"/>
              <a:t>sonuç </a:t>
            </a:r>
            <a:r>
              <a:rPr lang="tr-TR" dirty="0"/>
              <a:t>da doğru olduğu zaman bu bileşik önerme </a:t>
            </a:r>
            <a:r>
              <a:rPr lang="tr-TR" dirty="0" smtClean="0"/>
              <a:t>geçerlidir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24</a:t>
            </a:fld>
            <a:endParaRPr kumimoji="0"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04256"/>
            <a:ext cx="6019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4431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Modus Ponens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928931"/>
          </a:xfrm>
        </p:spPr>
        <p:txBody>
          <a:bodyPr/>
          <a:lstStyle/>
          <a:p>
            <a:r>
              <a:rPr lang="tr-TR" dirty="0" smtClean="0"/>
              <a:t>Doğrulama metodudur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Örnek:</a:t>
            </a:r>
          </a:p>
          <a:p>
            <a:pPr lvl="1"/>
            <a:r>
              <a:rPr lang="tr-TR" dirty="0" smtClean="0"/>
              <a:t>p</a:t>
            </a:r>
            <a:r>
              <a:rPr lang="tr-TR" dirty="0">
                <a:sym typeface="Wingdings" pitchFamily="2" charset="2"/>
              </a:rPr>
              <a:t></a:t>
            </a:r>
            <a:r>
              <a:rPr lang="tr-TR" dirty="0"/>
              <a:t>q</a:t>
            </a:r>
            <a:r>
              <a:rPr lang="tr-TR" dirty="0" smtClean="0"/>
              <a:t>: Ahmet’e piyango çıkarsa araba alacak</a:t>
            </a:r>
          </a:p>
          <a:p>
            <a:pPr lvl="1"/>
            <a:r>
              <a:rPr lang="tr-TR" dirty="0" smtClean="0"/>
              <a:t>p: Ahmet’e piyango çıktı</a:t>
            </a:r>
          </a:p>
          <a:p>
            <a:pPr lvl="1"/>
            <a:r>
              <a:rPr lang="tr-TR" dirty="0" smtClean="0"/>
              <a:t>O halde, Ahmet araba alacak (q)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25</a:t>
            </a:fld>
            <a:endParaRPr kumimoji="0"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1600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4431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Moden Tollens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</p:spPr>
        <p:txBody>
          <a:bodyPr/>
          <a:lstStyle/>
          <a:p>
            <a:r>
              <a:rPr lang="tr-TR" dirty="0" smtClean="0"/>
              <a:t>Reddetme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Örnek:</a:t>
            </a:r>
          </a:p>
          <a:p>
            <a:pPr lvl="1"/>
            <a:r>
              <a:rPr lang="tr-TR" dirty="0"/>
              <a:t>p</a:t>
            </a:r>
            <a:r>
              <a:rPr lang="tr-TR" dirty="0">
                <a:sym typeface="Wingdings" pitchFamily="2" charset="2"/>
              </a:rPr>
              <a:t></a:t>
            </a:r>
            <a:r>
              <a:rPr lang="tr-TR" dirty="0"/>
              <a:t>q: Ahmet’e piyango çıkarsa araba alacak</a:t>
            </a:r>
          </a:p>
          <a:p>
            <a:pPr lvl="1"/>
            <a:r>
              <a:rPr lang="tr-TR" dirty="0" smtClean="0"/>
              <a:t>q: Ahmet araba almadı</a:t>
            </a:r>
            <a:endParaRPr lang="tr-TR" dirty="0"/>
          </a:p>
          <a:p>
            <a:pPr lvl="1"/>
            <a:r>
              <a:rPr lang="tr-TR" dirty="0"/>
              <a:t>O halde, </a:t>
            </a:r>
            <a:r>
              <a:rPr lang="tr-TR" dirty="0" smtClean="0"/>
              <a:t>Ahmet’e piyango çıkmadı (</a:t>
            </a:r>
            <a:r>
              <a:rPr lang="tr-TR" dirty="0"/>
              <a:t>p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26</a:t>
            </a:fld>
            <a:endParaRPr kumimoji="0"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84648"/>
            <a:ext cx="1600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4431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Sonucu onaylama </a:t>
            </a:r>
            <a:r>
              <a:rPr lang="tr-TR" dirty="0"/>
              <a:t>y</a:t>
            </a:r>
            <a:r>
              <a:rPr lang="tr-TR" dirty="0" smtClean="0"/>
              <a:t>anılgısı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27</a:t>
            </a:fld>
            <a:endParaRPr kumimoji="0"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1605132"/>
            <a:ext cx="6134100" cy="290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77283"/>
            <a:ext cx="6681366" cy="238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4431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Öncülü yadsıma yanılgısı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28</a:t>
            </a:fld>
            <a:endParaRPr kumimoji="0"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443" y="1700808"/>
            <a:ext cx="5867400" cy="243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9" y="4149080"/>
            <a:ext cx="39909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5390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Kıyas (Syllogism) kuralı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p</a:t>
            </a:r>
            <a:r>
              <a:rPr lang="tr-TR" sz="2400" dirty="0" smtClean="0">
                <a:sym typeface="Wingdings" pitchFamily="2" charset="2"/>
              </a:rPr>
              <a:t></a:t>
            </a:r>
            <a:r>
              <a:rPr lang="tr-TR" dirty="0" smtClean="0">
                <a:sym typeface="Wingdings" pitchFamily="2" charset="2"/>
              </a:rPr>
              <a:t>q: eposta gönderirsen ödevimi bitireceğim</a:t>
            </a:r>
          </a:p>
          <a:p>
            <a:pPr marL="0" indent="0">
              <a:buNone/>
            </a:pPr>
            <a:r>
              <a:rPr lang="tr-TR" dirty="0" smtClean="0"/>
              <a:t>q</a:t>
            </a:r>
            <a:r>
              <a:rPr lang="tr-TR" sz="2400" dirty="0" smtClean="0">
                <a:sym typeface="Wingdings" pitchFamily="2" charset="2"/>
              </a:rPr>
              <a:t></a:t>
            </a:r>
            <a:r>
              <a:rPr lang="tr-TR" dirty="0" smtClean="0">
                <a:sym typeface="Wingdings" pitchFamily="2" charset="2"/>
              </a:rPr>
              <a:t>r: ödevimi bitirirsen uyuyacağım</a:t>
            </a:r>
          </a:p>
          <a:p>
            <a:pPr marL="0" indent="0">
              <a:buNone/>
            </a:pPr>
            <a:r>
              <a:rPr lang="tr-TR" b="1" dirty="0" smtClean="0">
                <a:sym typeface="Wingdings" pitchFamily="2" charset="2"/>
              </a:rPr>
              <a:t>O halde,</a:t>
            </a:r>
          </a:p>
          <a:p>
            <a:pPr marL="0" indent="0">
              <a:buNone/>
            </a:pPr>
            <a:r>
              <a:rPr lang="tr-TR" dirty="0"/>
              <a:t>p</a:t>
            </a:r>
            <a:r>
              <a:rPr lang="tr-TR" sz="2400" dirty="0" smtClean="0">
                <a:sym typeface="Wingdings" pitchFamily="2" charset="2"/>
              </a:rPr>
              <a:t></a:t>
            </a:r>
            <a:r>
              <a:rPr lang="tr-TR" dirty="0" smtClean="0">
                <a:sym typeface="Wingdings" pitchFamily="2" charset="2"/>
              </a:rPr>
              <a:t>r: eposta gönderirsen uyuyacağım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29</a:t>
            </a:fld>
            <a:endParaRPr kumimoji="0"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12954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5390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Önermeler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Önermeler, Doğru(D</a:t>
            </a:r>
            <a:r>
              <a:rPr lang="tr-TR" dirty="0"/>
              <a:t>) </a:t>
            </a:r>
            <a:r>
              <a:rPr lang="tr-TR" dirty="0" smtClean="0"/>
              <a:t>yada Yanlış(Y</a:t>
            </a:r>
            <a:r>
              <a:rPr lang="tr-TR" dirty="0"/>
              <a:t>) olarak ifade </a:t>
            </a:r>
            <a:r>
              <a:rPr lang="tr-TR" dirty="0" smtClean="0"/>
              <a:t>edilirler</a:t>
            </a:r>
            <a:endParaRPr lang="tr-TR" dirty="0"/>
          </a:p>
          <a:p>
            <a:r>
              <a:rPr lang="tr-TR" u="sng" dirty="0"/>
              <a:t>Ö</a:t>
            </a:r>
            <a:r>
              <a:rPr lang="tr-TR" u="sng" dirty="0" smtClean="0"/>
              <a:t>rnek</a:t>
            </a:r>
            <a:r>
              <a:rPr lang="tr-TR" u="sng" dirty="0"/>
              <a:t>:</a:t>
            </a:r>
          </a:p>
          <a:p>
            <a:pPr lvl="1"/>
            <a:r>
              <a:rPr lang="tr-TR" dirty="0" smtClean="0"/>
              <a:t>1+1</a:t>
            </a:r>
            <a:r>
              <a:rPr lang="tr-TR" dirty="0"/>
              <a:t>= 2 (Doğru)</a:t>
            </a:r>
          </a:p>
          <a:p>
            <a:pPr lvl="1"/>
            <a:r>
              <a:rPr lang="tr-TR" dirty="0" smtClean="0"/>
              <a:t>İstanbul </a:t>
            </a:r>
            <a:r>
              <a:rPr lang="tr-TR" dirty="0"/>
              <a:t>, İç </a:t>
            </a:r>
            <a:r>
              <a:rPr lang="tr-TR" dirty="0" err="1" smtClean="0"/>
              <a:t>anadolu</a:t>
            </a:r>
            <a:r>
              <a:rPr lang="tr-TR" dirty="0" smtClean="0"/>
              <a:t> bölgesindedir </a:t>
            </a:r>
            <a:r>
              <a:rPr lang="tr-TR" dirty="0"/>
              <a:t>(Yanlış)</a:t>
            </a:r>
          </a:p>
          <a:p>
            <a:r>
              <a:rPr lang="tr-TR" dirty="0" smtClean="0"/>
              <a:t>Bileşik önermeler</a:t>
            </a:r>
            <a:endParaRPr lang="tr-TR" dirty="0"/>
          </a:p>
          <a:p>
            <a:pPr lvl="1"/>
            <a:r>
              <a:rPr lang="tr-TR" dirty="0" smtClean="0"/>
              <a:t>Mantıksal bağlaçlar </a:t>
            </a:r>
            <a:r>
              <a:rPr lang="tr-TR" dirty="0"/>
              <a:t>kullanılarak basit önermelerden bileşik önermeler oluşturulabilir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Ve, veya, vb.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4817805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Akıl yürütme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1200" dirty="0"/>
          </a:p>
          <a:p>
            <a:r>
              <a:rPr lang="tr-TR" sz="2800" dirty="0" smtClean="0"/>
              <a:t>Önermeler:</a:t>
            </a:r>
          </a:p>
          <a:p>
            <a:pPr lvl="1"/>
            <a:r>
              <a:rPr lang="tr-TR" sz="2400" dirty="0" smtClean="0"/>
              <a:t>p:</a:t>
            </a:r>
          </a:p>
          <a:p>
            <a:pPr lvl="1"/>
            <a:r>
              <a:rPr lang="tr-TR" sz="2400" dirty="0" smtClean="0"/>
              <a:t>q:</a:t>
            </a:r>
          </a:p>
          <a:p>
            <a:pPr lvl="1"/>
            <a:r>
              <a:rPr lang="tr-TR" sz="2400" dirty="0" smtClean="0"/>
              <a:t>r:</a:t>
            </a:r>
          </a:p>
          <a:p>
            <a:pPr lvl="1"/>
            <a:r>
              <a:rPr lang="tr-TR" sz="2400" dirty="0" smtClean="0"/>
              <a:t>s: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30</a:t>
            </a:fld>
            <a:endParaRPr kumimoji="0" lang="tr-TR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9" y="1484784"/>
            <a:ext cx="76390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437112"/>
            <a:ext cx="4349592" cy="16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6588224" y="386104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Cevap: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37112"/>
            <a:ext cx="1986778" cy="174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5390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Yüklem </a:t>
            </a:r>
            <a:r>
              <a:rPr lang="tr-TR" dirty="0" smtClean="0"/>
              <a:t>Mantığı (PredicateLogic) veya First Order Logic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r>
              <a:rPr lang="tr-TR" dirty="0" smtClean="0"/>
              <a:t>Önermeler mantığı, </a:t>
            </a:r>
            <a:r>
              <a:rPr lang="tr-TR" b="1" u="sng" dirty="0" smtClean="0"/>
              <a:t>sadece</a:t>
            </a:r>
            <a:r>
              <a:rPr lang="tr-TR" dirty="0" smtClean="0"/>
              <a:t> içersindeki basit önermelerin doğruluk değerlerine göre bileşik önermelerin doğruluklarını inceler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önermeyi bir çok amaç için yeterli ayrıntıda analiz </a:t>
            </a:r>
            <a:r>
              <a:rPr lang="tr-TR" dirty="0" smtClean="0"/>
              <a:t>etmez</a:t>
            </a:r>
          </a:p>
          <a:p>
            <a:r>
              <a:rPr lang="tr-TR" dirty="0" smtClean="0"/>
              <a:t>Yüklem mantığı ile,</a:t>
            </a:r>
          </a:p>
          <a:p>
            <a:pPr lvl="1"/>
            <a:r>
              <a:rPr lang="tr-TR" dirty="0"/>
              <a:t>Terimler, yüklemler, niceleyiciler ve mantıksal </a:t>
            </a:r>
            <a:r>
              <a:rPr lang="tr-TR" dirty="0" smtClean="0"/>
              <a:t>kavramları kullanarak gündelik dil </a:t>
            </a:r>
            <a:r>
              <a:rPr lang="tr-TR" dirty="0"/>
              <a:t>ve matematiğin </a:t>
            </a:r>
            <a:r>
              <a:rPr lang="tr-TR" dirty="0" smtClean="0"/>
              <a:t>dili </a:t>
            </a:r>
            <a:r>
              <a:rPr lang="tr-TR" dirty="0"/>
              <a:t>büyük ölçüde sembolize </a:t>
            </a:r>
            <a:r>
              <a:rPr lang="tr-TR" dirty="0" smtClean="0"/>
              <a:t>edilebilir</a:t>
            </a:r>
            <a:endParaRPr lang="tr-TR" dirty="0"/>
          </a:p>
          <a:p>
            <a:pPr lvl="1"/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5226862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Yüklem (Açık önerme)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r>
              <a:rPr lang="tr-TR" sz="2800" dirty="0" smtClean="0"/>
              <a:t>Tanım:</a:t>
            </a:r>
          </a:p>
          <a:p>
            <a:pPr lvl="1"/>
            <a:r>
              <a:rPr lang="tr-TR" sz="2400" dirty="0" smtClean="0"/>
              <a:t>Bir ya da birden fazla </a:t>
            </a:r>
            <a:r>
              <a:rPr lang="tr-TR" sz="2400" dirty="0" smtClean="0"/>
              <a:t>değişken </a:t>
            </a:r>
            <a:r>
              <a:rPr lang="tr-TR" sz="2400" dirty="0" smtClean="0"/>
              <a:t>içeren ve</a:t>
            </a:r>
          </a:p>
          <a:p>
            <a:pPr lvl="1"/>
            <a:r>
              <a:rPr lang="tr-TR" sz="2400" dirty="0" smtClean="0"/>
              <a:t>Bir önerme olmayan, ancak</a:t>
            </a:r>
          </a:p>
          <a:p>
            <a:pPr lvl="1"/>
            <a:r>
              <a:rPr lang="tr-TR" sz="2400" dirty="0" smtClean="0"/>
              <a:t>Değişkenlere değer verildiğinde (çalışma evreninde izin verilen değerler için) önerme haline gelebilen</a:t>
            </a:r>
          </a:p>
          <a:p>
            <a:pPr marL="0" indent="0">
              <a:buNone/>
            </a:pPr>
            <a:r>
              <a:rPr lang="tr-TR" sz="2800" dirty="0" smtClean="0"/>
              <a:t>bildirimlerdir</a:t>
            </a:r>
          </a:p>
          <a:p>
            <a:r>
              <a:rPr lang="tr-TR" sz="2800" dirty="0" smtClean="0"/>
              <a:t>Çalışma evreni (</a:t>
            </a:r>
            <a:r>
              <a:rPr lang="tr-TR" sz="2800" b="1" i="1" dirty="0" smtClean="0">
                <a:solidFill>
                  <a:srgbClr val="0000FF"/>
                </a:solidFill>
                <a:latin typeface="Gabriola" pitchFamily="82" charset="0"/>
              </a:rPr>
              <a:t>U</a:t>
            </a:r>
            <a:r>
              <a:rPr lang="tr-TR" sz="2800" i="1" dirty="0" smtClean="0">
                <a:latin typeface="Gabriola" pitchFamily="82" charset="0"/>
              </a:rPr>
              <a:t> </a:t>
            </a:r>
            <a:r>
              <a:rPr lang="tr-TR" sz="2800" dirty="0" smtClean="0"/>
              <a:t>):</a:t>
            </a:r>
          </a:p>
          <a:p>
            <a:pPr marL="0" indent="0">
              <a:buNone/>
            </a:pPr>
            <a:r>
              <a:rPr lang="tr-TR" sz="2400" dirty="0" smtClean="0"/>
              <a:t>İzin verilen seçenekler kümesi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32</a:t>
            </a:fld>
            <a:endParaRPr kumimoji="0" lang="tr-TR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008" y="4307036"/>
            <a:ext cx="3454400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6862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Yüklem örnekleri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r>
              <a:rPr lang="tr-TR" dirty="0" smtClean="0"/>
              <a:t>p(x): x+2 bir çift sayıdır</a:t>
            </a:r>
          </a:p>
          <a:p>
            <a:pPr marL="0" indent="0">
              <a:buNone/>
            </a:pPr>
            <a:r>
              <a:rPr lang="tr-TR" dirty="0" smtClean="0"/>
              <a:t>x: değişken</a:t>
            </a:r>
          </a:p>
          <a:p>
            <a:pPr lvl="1"/>
            <a:r>
              <a:rPr lang="tr-TR" dirty="0" smtClean="0"/>
              <a:t>p(3): Y</a:t>
            </a:r>
          </a:p>
          <a:p>
            <a:pPr lvl="1"/>
            <a:r>
              <a:rPr lang="tr-TR" dirty="0" smtClean="0"/>
              <a:t>p(8): D</a:t>
            </a:r>
          </a:p>
          <a:p>
            <a:pPr lvl="1"/>
            <a:endParaRPr lang="tr-TR" dirty="0" smtClean="0"/>
          </a:p>
          <a:p>
            <a:r>
              <a:rPr lang="tr-TR" dirty="0" smtClean="0"/>
              <a:t>q(x,y): x+y ve x-2y birer çift sayıdır</a:t>
            </a:r>
          </a:p>
          <a:p>
            <a:pPr lvl="1"/>
            <a:r>
              <a:rPr lang="tr-TR" dirty="0" smtClean="0"/>
              <a:t>q(11,3): Y</a:t>
            </a:r>
          </a:p>
          <a:p>
            <a:pPr lvl="1"/>
            <a:r>
              <a:rPr lang="tr-TR" dirty="0" smtClean="0"/>
              <a:t>q(14,4): D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5226862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Yüklemler Mantığı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Önermeler mantığı dünyanın </a:t>
            </a:r>
            <a:r>
              <a:rPr lang="tr-TR" dirty="0">
                <a:solidFill>
                  <a:srgbClr val="0000FF"/>
                </a:solidFill>
              </a:rPr>
              <a:t>olgulardan</a:t>
            </a:r>
            <a:r>
              <a:rPr lang="tr-TR" dirty="0"/>
              <a:t> oluştuğunu kabul eder</a:t>
            </a:r>
          </a:p>
          <a:p>
            <a:r>
              <a:rPr lang="tr-TR" dirty="0"/>
              <a:t>Yüklemler mantığında ise </a:t>
            </a:r>
            <a:r>
              <a:rPr lang="tr-TR" u="sng" dirty="0"/>
              <a:t>doğal dilde olduğu gibi </a:t>
            </a:r>
            <a:r>
              <a:rPr lang="tr-TR" dirty="0"/>
              <a:t>dünyanın </a:t>
            </a:r>
            <a:r>
              <a:rPr lang="tr-TR" dirty="0">
                <a:solidFill>
                  <a:srgbClr val="0000FF"/>
                </a:solidFill>
              </a:rPr>
              <a:t>nesne</a:t>
            </a:r>
            <a:r>
              <a:rPr lang="tr-TR" dirty="0"/>
              <a:t>lerden, </a:t>
            </a:r>
            <a:r>
              <a:rPr lang="tr-TR" dirty="0" smtClean="0">
                <a:solidFill>
                  <a:srgbClr val="0000FF"/>
                </a:solidFill>
              </a:rPr>
              <a:t>ilişki</a:t>
            </a:r>
            <a:r>
              <a:rPr lang="tr-TR" dirty="0" smtClean="0"/>
              <a:t>lerden ve </a:t>
            </a:r>
            <a:r>
              <a:rPr lang="tr-TR" dirty="0" smtClean="0">
                <a:solidFill>
                  <a:srgbClr val="0000FF"/>
                </a:solidFill>
              </a:rPr>
              <a:t>işlev</a:t>
            </a:r>
            <a:r>
              <a:rPr lang="tr-TR" dirty="0" smtClean="0"/>
              <a:t>lerden </a:t>
            </a:r>
            <a:r>
              <a:rPr lang="tr-TR" dirty="0"/>
              <a:t>oluştuğunu </a:t>
            </a:r>
            <a:r>
              <a:rPr lang="tr-TR" dirty="0" smtClean="0"/>
              <a:t>kabul eder:</a:t>
            </a:r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Nesneler </a:t>
            </a:r>
            <a:r>
              <a:rPr lang="tr-TR" dirty="0">
                <a:solidFill>
                  <a:srgbClr val="0000FF"/>
                </a:solidFill>
              </a:rPr>
              <a:t>(isim ve isim birleşmeleri</a:t>
            </a:r>
            <a:r>
              <a:rPr lang="tr-TR" dirty="0" smtClean="0">
                <a:solidFill>
                  <a:srgbClr val="0000FF"/>
                </a:solidFill>
              </a:rPr>
              <a:t>): </a:t>
            </a:r>
            <a:r>
              <a:rPr lang="tr-TR" dirty="0" smtClean="0"/>
              <a:t>insanlar</a:t>
            </a:r>
            <a:r>
              <a:rPr lang="tr-TR" dirty="0"/>
              <a:t>, atlar, sayılar, renkler, oyunlar</a:t>
            </a:r>
            <a:r>
              <a:rPr lang="tr-TR" dirty="0" smtClean="0"/>
              <a:t>, savaşlar, vb.</a:t>
            </a:r>
            <a:endParaRPr lang="tr-TR" dirty="0"/>
          </a:p>
          <a:p>
            <a:pPr lvl="1"/>
            <a:r>
              <a:rPr lang="tr-TR" dirty="0">
                <a:solidFill>
                  <a:srgbClr val="0000FF"/>
                </a:solidFill>
              </a:rPr>
              <a:t>İlişkiler (fiil ve fiil birleşmeleri): </a:t>
            </a:r>
            <a:r>
              <a:rPr lang="tr-TR" dirty="0"/>
              <a:t>kırmızıdır, kardeşidir, </a:t>
            </a:r>
            <a:r>
              <a:rPr lang="tr-TR" dirty="0" smtClean="0"/>
              <a:t>…’dan </a:t>
            </a:r>
            <a:r>
              <a:rPr lang="tr-TR" dirty="0"/>
              <a:t>büyüktür, </a:t>
            </a:r>
            <a:r>
              <a:rPr lang="tr-TR" dirty="0" smtClean="0"/>
              <a:t>(…) </a:t>
            </a:r>
            <a:r>
              <a:rPr lang="tr-TR" dirty="0"/>
              <a:t>aralığındadır</a:t>
            </a:r>
            <a:r>
              <a:rPr lang="tr-TR" dirty="0" smtClean="0"/>
              <a:t>, vb.</a:t>
            </a:r>
            <a:endParaRPr lang="tr-TR" dirty="0"/>
          </a:p>
          <a:p>
            <a:pPr lvl="1"/>
            <a:r>
              <a:rPr lang="tr-TR" dirty="0">
                <a:solidFill>
                  <a:srgbClr val="0000FF"/>
                </a:solidFill>
              </a:rPr>
              <a:t>İşlevler (</a:t>
            </a:r>
            <a:r>
              <a:rPr lang="tr-TR" dirty="0" smtClean="0">
                <a:solidFill>
                  <a:srgbClr val="0000FF"/>
                </a:solidFill>
              </a:rPr>
              <a:t>verilen </a:t>
            </a:r>
            <a:r>
              <a:rPr lang="tr-TR" dirty="0">
                <a:solidFill>
                  <a:srgbClr val="0000FF"/>
                </a:solidFill>
              </a:rPr>
              <a:t>nesne için tek bir “değer” veren ilişki</a:t>
            </a:r>
            <a:r>
              <a:rPr lang="tr-TR" dirty="0" smtClean="0">
                <a:solidFill>
                  <a:srgbClr val="0000FF"/>
                </a:solidFill>
              </a:rPr>
              <a:t>):</a:t>
            </a:r>
            <a:r>
              <a:rPr lang="tr-TR" dirty="0" smtClean="0"/>
              <a:t> </a:t>
            </a:r>
            <a:r>
              <a:rPr lang="tr-TR" dirty="0"/>
              <a:t>en iyisi, üçüncüsü, </a:t>
            </a:r>
            <a:r>
              <a:rPr lang="tr-TR" dirty="0" smtClean="0"/>
              <a:t>babası, vb.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8466500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928931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"Mehmet iyi öğrencidir" </a:t>
            </a:r>
            <a:endParaRPr lang="tr-TR" dirty="0"/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öğrenci(Mehmet</a:t>
            </a:r>
            <a:r>
              <a:rPr lang="tr-TR" dirty="0">
                <a:solidFill>
                  <a:srgbClr val="0000FF"/>
                </a:solidFill>
              </a:rPr>
              <a:t>, </a:t>
            </a:r>
            <a:r>
              <a:rPr lang="tr-TR" dirty="0" smtClean="0">
                <a:solidFill>
                  <a:srgbClr val="0000FF"/>
                </a:solidFill>
              </a:rPr>
              <a:t>iyi</a:t>
            </a:r>
            <a:r>
              <a:rPr lang="tr-TR" dirty="0">
                <a:solidFill>
                  <a:srgbClr val="0000FF"/>
                </a:solidFill>
              </a:rPr>
              <a:t>)</a:t>
            </a:r>
            <a:r>
              <a:rPr lang="tr-TR" dirty="0"/>
              <a:t> gibi ifade </a:t>
            </a:r>
            <a:r>
              <a:rPr lang="tr-TR" dirty="0" smtClean="0"/>
              <a:t>edilebilir</a:t>
            </a:r>
            <a:endParaRPr lang="tr-TR" dirty="0"/>
          </a:p>
          <a:p>
            <a:endParaRPr lang="tr-TR" dirty="0"/>
          </a:p>
          <a:p>
            <a:r>
              <a:rPr lang="tr-TR" dirty="0" smtClean="0"/>
              <a:t>"Ayşe’nin babası Ahmet’tir</a:t>
            </a:r>
            <a:r>
              <a:rPr lang="tr-TR" dirty="0"/>
              <a:t>" cümlesi </a:t>
            </a:r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baba(Ayşe</a:t>
            </a:r>
            <a:r>
              <a:rPr lang="tr-TR" dirty="0">
                <a:solidFill>
                  <a:srgbClr val="0000FF"/>
                </a:solidFill>
              </a:rPr>
              <a:t>, A</a:t>
            </a:r>
            <a:r>
              <a:rPr lang="tr-TR" dirty="0" smtClean="0">
                <a:solidFill>
                  <a:srgbClr val="0000FF"/>
                </a:solidFill>
              </a:rPr>
              <a:t>hmet</a:t>
            </a:r>
            <a:r>
              <a:rPr lang="tr-TR" dirty="0">
                <a:solidFill>
                  <a:srgbClr val="0000FF"/>
                </a:solidFill>
              </a:rPr>
              <a:t>)</a:t>
            </a:r>
            <a:r>
              <a:rPr lang="tr-TR" dirty="0"/>
              <a:t> gibi ifade </a:t>
            </a:r>
            <a:r>
              <a:rPr lang="tr-TR" dirty="0" smtClean="0"/>
              <a:t>edilebilir</a:t>
            </a:r>
            <a:endParaRPr lang="tr-TR" dirty="0"/>
          </a:p>
          <a:p>
            <a:endParaRPr lang="tr-TR" dirty="0"/>
          </a:p>
          <a:p>
            <a:r>
              <a:rPr lang="tr-TR" dirty="0" smtClean="0"/>
              <a:t>"Hakan’ın annesi </a:t>
            </a:r>
            <a:r>
              <a:rPr lang="tr-TR" dirty="0"/>
              <a:t>ve </a:t>
            </a:r>
            <a:r>
              <a:rPr lang="tr-TR" dirty="0" smtClean="0"/>
              <a:t>Ali’nin </a:t>
            </a:r>
            <a:r>
              <a:rPr lang="tr-TR" dirty="0"/>
              <a:t>annesi arkadaştırlar"</a:t>
            </a:r>
          </a:p>
          <a:p>
            <a:pPr lvl="1"/>
            <a:r>
              <a:rPr lang="tr-TR" dirty="0"/>
              <a:t>arkadaş(anne(Hakan), anne(Ali</a:t>
            </a:r>
            <a:r>
              <a:rPr lang="tr-TR" dirty="0" smtClean="0"/>
              <a:t>))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8340463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Niceliyiciler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Evrensel niceliyici: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endParaRPr lang="tr-TR" dirty="0" smtClean="0"/>
              </a:p>
              <a:p>
                <a:pPr lvl="1"/>
                <a:r>
                  <a:rPr lang="tr-TR" dirty="0" smtClean="0"/>
                  <a:t>Yüklem </a:t>
                </a:r>
                <a:r>
                  <a:rPr lang="tr-TR" dirty="0" smtClean="0">
                    <a:solidFill>
                      <a:srgbClr val="0000FF"/>
                    </a:solidFill>
                  </a:rPr>
                  <a:t>bütün</a:t>
                </a:r>
                <a:r>
                  <a:rPr lang="tr-TR" dirty="0" smtClean="0"/>
                  <a:t> değerler için D/Y</a:t>
                </a:r>
              </a:p>
              <a:p>
                <a:pPr lvl="1"/>
                <a:r>
                  <a:rPr lang="tr-TR" dirty="0" smtClean="0"/>
                  <a:t>Okunuşu: </a:t>
                </a:r>
                <a:r>
                  <a:rPr lang="tr-TR" dirty="0" smtClean="0">
                    <a:solidFill>
                      <a:srgbClr val="0000FF"/>
                    </a:solidFill>
                  </a:rPr>
                  <a:t>her</a:t>
                </a:r>
              </a:p>
              <a:p>
                <a:r>
                  <a:rPr lang="tr-TR" dirty="0" smtClean="0"/>
                  <a:t>Varlıksal niceliyici: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endParaRPr lang="tr-TR" dirty="0" smtClean="0"/>
              </a:p>
              <a:p>
                <a:pPr lvl="1"/>
                <a:r>
                  <a:rPr lang="tr-TR" dirty="0" smtClean="0"/>
                  <a:t>Yüklem </a:t>
                </a:r>
                <a:r>
                  <a:rPr lang="tr-TR" dirty="0" smtClean="0">
                    <a:solidFill>
                      <a:srgbClr val="0000FF"/>
                    </a:solidFill>
                  </a:rPr>
                  <a:t>bazı</a:t>
                </a:r>
                <a:r>
                  <a:rPr lang="tr-TR" dirty="0" smtClean="0"/>
                  <a:t> değerler için D/Y</a:t>
                </a:r>
              </a:p>
              <a:p>
                <a:pPr lvl="1"/>
                <a:r>
                  <a:rPr lang="tr-TR" dirty="0" smtClean="0"/>
                  <a:t>Okunuşu: </a:t>
                </a:r>
                <a:r>
                  <a:rPr lang="tr-TR" dirty="0" smtClean="0">
                    <a:solidFill>
                      <a:srgbClr val="0000FF"/>
                    </a:solidFill>
                  </a:rPr>
                  <a:t>vardır </a:t>
                </a:r>
                <a:r>
                  <a:rPr lang="tr-TR" dirty="0" smtClean="0"/>
                  <a:t>(en az 1 tane)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∃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r>
                  <a:rPr lang="tr-TR" dirty="0" smtClean="0"/>
                  <a:t> = </a:t>
                </a:r>
                <a:r>
                  <a:rPr lang="tr-TR" dirty="0" smtClean="0">
                    <a:solidFill>
                      <a:srgbClr val="0000FF"/>
                    </a:solidFill>
                  </a:rPr>
                  <a:t>vardır ve tektir</a:t>
                </a:r>
                <a:endParaRPr lang="tr-T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60" t="-170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8340463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Niceliyici örnekleri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37</a:t>
            </a:fld>
            <a:endParaRPr kumimoji="0" lang="tr-TR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87" y="1628800"/>
            <a:ext cx="7351713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0463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Niceleyicilerin değillenmesi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 smtClean="0"/>
                  <a:t>Yüklem değillemesi:</a:t>
                </a:r>
                <a:endParaRPr lang="tr-TR" dirty="0"/>
              </a:p>
              <a:p>
                <a:pPr lvl="1"/>
                <a14:m>
                  <m:oMath xmlns:m="http://schemas.openxmlformats.org/officeDocument/2006/math">
                    <m:r>
                      <a:rPr lang="tr-TR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tr-TR" dirty="0" smtClean="0"/>
                  <a:t> yerine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tr-TR" dirty="0" smtClean="0"/>
                  <a:t>,</a:t>
                </a:r>
              </a:p>
              <a:p>
                <a:pPr marL="457200" lvl="1" indent="0">
                  <a:buNone/>
                </a:pPr>
                <a:r>
                  <a:rPr lang="tr-TR" dirty="0" smtClean="0"/>
                  <a:t>YA DA</a:t>
                </a:r>
                <a:endParaRPr lang="tr-TR" dirty="0"/>
              </a:p>
              <a:p>
                <a:pPr lvl="1"/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tr-TR" dirty="0" smtClean="0"/>
                  <a:t> yerine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endParaRPr lang="tr-TR" dirty="0" smtClean="0"/>
              </a:p>
              <a:p>
                <a:pPr marL="457200" lvl="1" indent="0">
                  <a:buNone/>
                </a:pPr>
                <a:r>
                  <a:rPr lang="tr-TR" dirty="0" smtClean="0"/>
                  <a:t>yazılarak yapılır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60" t="-18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38</a:t>
            </a:fld>
            <a:endParaRPr kumimoji="0" lang="tr-T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91620"/>
            <a:ext cx="3708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023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niceleyiciler: Örnek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 smtClean="0"/>
                  <a:t>P(X,Y): X arabası Y rengindedir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/>
                        <a:ea typeface="Cambria Math"/>
                      </a:rPr>
                      <m:t>Y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smtClean="0"/>
                  <a:t>P(X,Y): Her araba bütün renklere boyanmıştır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m:rPr>
                        <m:sty m:val="p"/>
                      </m:rPr>
                      <a:rPr lang="tr-TR">
                        <a:latin typeface="Cambria Math"/>
                        <a:ea typeface="Cambria Math"/>
                      </a:rPr>
                      <m:t>X</m:t>
                    </m:r>
                    <m:r>
                      <a:rPr lang="tr-TR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m:rPr>
                        <m:sty m:val="p"/>
                      </m:rPr>
                      <a:rPr lang="tr-TR">
                        <a:latin typeface="Cambria Math"/>
                        <a:ea typeface="Cambria Math"/>
                      </a:rPr>
                      <m:t>Y</m:t>
                    </m:r>
                  </m:oMath>
                </a14:m>
                <a:r>
                  <a:rPr lang="tr-TR" dirty="0"/>
                  <a:t> P(X,Y): </a:t>
                </a:r>
                <a:r>
                  <a:rPr lang="tr-TR" dirty="0" smtClean="0"/>
                  <a:t>Bazı renklere boyanmış arabalar vardır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tr-TR">
                        <a:latin typeface="Cambria Math"/>
                        <a:ea typeface="Cambria Math"/>
                      </a:rPr>
                      <m:t>X</m:t>
                    </m:r>
                    <m:r>
                      <a:rPr lang="tr-TR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m:rPr>
                        <m:sty m:val="p"/>
                      </m:rPr>
                      <a:rPr lang="tr-TR">
                        <a:latin typeface="Cambria Math"/>
                        <a:ea typeface="Cambria Math"/>
                      </a:rPr>
                      <m:t>Y</m:t>
                    </m:r>
                  </m:oMath>
                </a14:m>
                <a:r>
                  <a:rPr lang="tr-TR" dirty="0"/>
                  <a:t> P(X,Y): Her araba </a:t>
                </a:r>
                <a:r>
                  <a:rPr lang="tr-TR" dirty="0" smtClean="0"/>
                  <a:t>bazı </a:t>
                </a:r>
                <a:r>
                  <a:rPr lang="tr-TR" dirty="0"/>
                  <a:t>renklere boyanmıştır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∃</m:t>
                    </m:r>
                    <m:r>
                      <m:rPr>
                        <m:sty m:val="p"/>
                      </m:rPr>
                      <a:rPr lang="tr-TR">
                        <a:latin typeface="Cambria Math"/>
                        <a:ea typeface="Cambria Math"/>
                      </a:rPr>
                      <m:t>X</m:t>
                    </m:r>
                    <m:r>
                      <a:rPr lang="tr-TR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tr-TR">
                        <a:latin typeface="Cambria Math"/>
                        <a:ea typeface="Cambria Math"/>
                      </a:rPr>
                      <m:t>Y</m:t>
                    </m:r>
                  </m:oMath>
                </a14:m>
                <a:r>
                  <a:rPr lang="tr-TR" dirty="0"/>
                  <a:t> P(X,Y): Bazı </a:t>
                </a:r>
                <a:r>
                  <a:rPr lang="tr-TR" dirty="0" smtClean="0"/>
                  <a:t>arabalar her renge boyanmıştır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60" t="-1844" r="-1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7928124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Doğruluk </a:t>
            </a:r>
            <a:r>
              <a:rPr lang="tr-TR" dirty="0" smtClean="0"/>
              <a:t>tablosu (</a:t>
            </a:r>
            <a:r>
              <a:rPr lang="tr-TR" dirty="0" err="1" smtClean="0"/>
              <a:t>Truth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560" y="1700808"/>
            <a:ext cx="8352928" cy="4192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smtClean="0"/>
              <a:t>Önermelerin doğruluk değerleri	Bileşik önermenin doğruluğu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</a:t>
            </a:fld>
            <a:endParaRPr kumimoji="0"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9592" y="2217570"/>
            <a:ext cx="6934200" cy="387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5796136" y="2060848"/>
            <a:ext cx="10081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17805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Niceleyiciler ile yüklem oluşturma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tr-TR" dirty="0" smtClean="0"/>
                  <a:t>Örnek:</a:t>
                </a:r>
              </a:p>
              <a:p>
                <a:r>
                  <a:rPr lang="tr-TR" dirty="0" smtClean="0"/>
                  <a:t>P(X,Y): </a:t>
                </a:r>
                <a:r>
                  <a:rPr lang="tr-TR" dirty="0" smtClean="0"/>
                  <a:t>X kişisi çikolata </a:t>
                </a:r>
                <a:r>
                  <a:rPr lang="tr-TR" dirty="0" smtClean="0"/>
                  <a:t>sever (Y=çikolata)</a:t>
                </a:r>
                <a:endParaRPr lang="tr-TR" dirty="0" smtClean="0"/>
              </a:p>
              <a:p>
                <a:r>
                  <a:rPr lang="tr-TR" dirty="0" smtClean="0"/>
                  <a:t>Q(Y) =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/>
                        <a:ea typeface="Cambria Math"/>
                      </a:rPr>
                      <m:t>X</m:t>
                    </m:r>
                  </m:oMath>
                </a14:m>
                <a:r>
                  <a:rPr lang="tr-TR" dirty="0"/>
                  <a:t> P(X,Y): </a:t>
                </a:r>
                <a:endParaRPr lang="tr-TR" dirty="0" smtClean="0"/>
              </a:p>
              <a:p>
                <a:pPr lvl="1"/>
                <a:r>
                  <a:rPr lang="tr-TR" dirty="0" smtClean="0"/>
                  <a:t>Q: Herkes çikolata sever</a:t>
                </a:r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87" t="-18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7928124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Mantıksal bağlaçlarla kullanım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568891"/>
          </a:xfrm>
        </p:spPr>
        <p:txBody>
          <a:bodyPr>
            <a:normAutofit lnSpcReduction="10000"/>
          </a:bodyPr>
          <a:lstStyle/>
          <a:p>
            <a:r>
              <a:rPr lang="tr-TR" dirty="0"/>
              <a:t>Niceleyiciler mantıksal bağlaçlarla birlikte </a:t>
            </a:r>
            <a:r>
              <a:rPr lang="tr-TR" dirty="0" smtClean="0"/>
              <a:t>kullanılabilirler</a:t>
            </a:r>
            <a:endParaRPr lang="tr-TR" dirty="0"/>
          </a:p>
          <a:p>
            <a:r>
              <a:rPr lang="tr-TR" dirty="0" smtClean="0"/>
              <a:t>Örnek-1: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P(X): Araba kırmızıdır.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Q(X): Araba </a:t>
            </a:r>
            <a:r>
              <a:rPr lang="tr-TR" dirty="0" smtClean="0"/>
              <a:t>mavidir.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		        :</a:t>
            </a:r>
          </a:p>
          <a:p>
            <a:pPr marL="0" indent="0">
              <a:buNone/>
            </a:pPr>
            <a:r>
              <a:rPr lang="tr-TR" dirty="0" smtClean="0"/>
              <a:t>Bütün arabalar ya kırmızı ya da mavidir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41</a:t>
            </a:fld>
            <a:endParaRPr kumimoji="0" lang="tr-TR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72" y="4653136"/>
            <a:ext cx="26289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8124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Örnek-2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P(X): </a:t>
            </a:r>
            <a:r>
              <a:rPr lang="tr-TR" dirty="0" smtClean="0"/>
              <a:t>X şifreyi bilir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Q(X): </a:t>
            </a:r>
            <a:r>
              <a:rPr lang="tr-TR" dirty="0" smtClean="0"/>
              <a:t>X bilgisayarı açabilir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				</a:t>
            </a:r>
            <a:r>
              <a:rPr lang="tr-TR" b="1" dirty="0" smtClean="0">
                <a:solidFill>
                  <a:srgbClr val="0000FF"/>
                </a:solidFill>
              </a:rPr>
              <a:t>???</a:t>
            </a:r>
          </a:p>
          <a:p>
            <a:pPr marL="0" indent="0">
              <a:buNone/>
            </a:pPr>
            <a:r>
              <a:rPr lang="tr-TR" dirty="0"/>
              <a:t>Şifresini bilen herkes bilgisayarı açabilir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42</a:t>
            </a:fld>
            <a:endParaRPr kumimoji="0"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55764"/>
            <a:ext cx="31242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8124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Niceleyi eşdeğerliği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43</a:t>
            </a:fld>
            <a:endParaRPr kumimoji="0" lang="tr-T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557530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4692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tr-TR"/>
            </a:pPr>
            <a:r>
              <a:rPr lang="tr-TR"/>
              <a:t>Sorular?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44</a:t>
            </a:fld>
            <a:endParaRPr kumimoji="0" lang="tr-T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Değilleme</a:t>
            </a:r>
            <a:r>
              <a:rPr lang="tr-TR" dirty="0" smtClean="0"/>
              <a:t> (</a:t>
            </a:r>
            <a:r>
              <a:rPr lang="tr-TR" dirty="0" err="1" smtClean="0"/>
              <a:t>Negation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önerme “değil” eki ile karşıt ifadeye </a:t>
            </a:r>
            <a:r>
              <a:rPr lang="tr-TR" dirty="0" smtClean="0"/>
              <a:t>çevrilebilir</a:t>
            </a:r>
            <a:endParaRPr lang="tr-TR" dirty="0"/>
          </a:p>
          <a:p>
            <a:pPr marL="457200" lvl="1" indent="0">
              <a:buNone/>
            </a:pPr>
            <a:r>
              <a:rPr lang="tr-TR" dirty="0" smtClean="0"/>
              <a:t>P</a:t>
            </a:r>
            <a:r>
              <a:rPr lang="tr-TR" dirty="0"/>
              <a:t>: 3 asal </a:t>
            </a:r>
            <a:r>
              <a:rPr lang="tr-TR" dirty="0" smtClean="0"/>
              <a:t>sayıdır (</a:t>
            </a:r>
            <a:r>
              <a:rPr lang="tr-TR" dirty="0"/>
              <a:t>D)</a:t>
            </a:r>
          </a:p>
          <a:p>
            <a:pPr marL="457200" lvl="1" indent="0">
              <a:buNone/>
            </a:pPr>
            <a:r>
              <a:rPr lang="tr-TR" dirty="0" smtClean="0"/>
              <a:t>¬ </a:t>
            </a:r>
            <a:r>
              <a:rPr lang="tr-TR" dirty="0"/>
              <a:t>P: 3 asal sayı </a:t>
            </a:r>
            <a:r>
              <a:rPr lang="tr-TR" dirty="0" smtClean="0"/>
              <a:t>değildir (</a:t>
            </a:r>
            <a:r>
              <a:rPr lang="tr-TR" dirty="0"/>
              <a:t>Y)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5</a:t>
            </a:fld>
            <a:endParaRPr kumimoji="0"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40" y="3789040"/>
            <a:ext cx="36068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7805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 (AND) Bağlacı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p: Bugün hava </a:t>
            </a:r>
            <a:r>
              <a:rPr lang="tr-TR" dirty="0" smtClean="0"/>
              <a:t>açık</a:t>
            </a:r>
            <a:endParaRPr lang="tr-TR" dirty="0"/>
          </a:p>
          <a:p>
            <a:r>
              <a:rPr lang="tr-TR" dirty="0" smtClean="0"/>
              <a:t>q</a:t>
            </a:r>
            <a:r>
              <a:rPr lang="tr-TR" dirty="0"/>
              <a:t>: Bugün hava </a:t>
            </a:r>
            <a:r>
              <a:rPr lang="tr-TR" dirty="0" smtClean="0"/>
              <a:t>sıcak</a:t>
            </a:r>
            <a:endParaRPr lang="tr-TR" dirty="0"/>
          </a:p>
          <a:p>
            <a:r>
              <a:rPr lang="tr-TR" dirty="0" smtClean="0"/>
              <a:t>p </a:t>
            </a:r>
            <a:r>
              <a:rPr lang="tr-TR" dirty="0"/>
              <a:t>∧q = Bugün hava açık ve sıcak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6</a:t>
            </a:fld>
            <a:endParaRPr kumimoji="0"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40844"/>
            <a:ext cx="37211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7805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VEYA (OR) Bağlacı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p: Bugün üniversiteden ziyaretçi </a:t>
            </a:r>
            <a:r>
              <a:rPr lang="tr-TR" sz="2800" dirty="0" smtClean="0"/>
              <a:t>gelecek</a:t>
            </a:r>
            <a:endParaRPr lang="tr-TR" sz="2800" dirty="0"/>
          </a:p>
          <a:p>
            <a:r>
              <a:rPr lang="tr-TR" sz="2800" dirty="0" smtClean="0"/>
              <a:t>q</a:t>
            </a:r>
            <a:r>
              <a:rPr lang="tr-TR" sz="2800" dirty="0"/>
              <a:t>: Bugün firmalardan ziyaretçi </a:t>
            </a:r>
            <a:r>
              <a:rPr lang="tr-TR" sz="2800" dirty="0" smtClean="0"/>
              <a:t>gelecek</a:t>
            </a:r>
            <a:endParaRPr lang="tr-TR" sz="2800" dirty="0"/>
          </a:p>
          <a:p>
            <a:r>
              <a:rPr lang="tr-TR" sz="2800" dirty="0" smtClean="0"/>
              <a:t>p </a:t>
            </a:r>
            <a:r>
              <a:rPr lang="tr-TR" sz="2800" dirty="0"/>
              <a:t>V </a:t>
            </a:r>
            <a:r>
              <a:rPr lang="tr-TR" sz="2800" dirty="0" smtClean="0"/>
              <a:t>q = </a:t>
            </a:r>
            <a:r>
              <a:rPr lang="tr-TR" sz="2800" dirty="0"/>
              <a:t>Bugün üniversiteden veya firmalardan ziyaretçi gelecek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7</a:t>
            </a:fld>
            <a:endParaRPr kumimoji="0"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14299"/>
            <a:ext cx="41910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3534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XOR (</a:t>
            </a:r>
            <a:r>
              <a:rPr lang="tr-TR" dirty="0" err="1" smtClean="0"/>
              <a:t>Exclusive</a:t>
            </a:r>
            <a:r>
              <a:rPr lang="tr-TR" dirty="0" smtClean="0"/>
              <a:t> </a:t>
            </a:r>
            <a:r>
              <a:rPr lang="tr-TR" dirty="0" err="1"/>
              <a:t>O</a:t>
            </a:r>
            <a:r>
              <a:rPr lang="tr-TR" dirty="0" err="1" smtClean="0"/>
              <a:t>r</a:t>
            </a:r>
            <a:r>
              <a:rPr lang="tr-TR" dirty="0" smtClean="0"/>
              <a:t>) Bağlacı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8</a:t>
            </a:fld>
            <a:endParaRPr kumimoji="0"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42767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7805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Koşul bağlacı (</a:t>
            </a:r>
            <a:r>
              <a:rPr lang="tr-TR" dirty="0" err="1" smtClean="0"/>
              <a:t>implication</a:t>
            </a:r>
            <a:r>
              <a:rPr lang="tr-TR" dirty="0" smtClean="0"/>
              <a:t> - </a:t>
            </a:r>
            <a:r>
              <a:rPr lang="tr-TR" dirty="0" err="1" smtClean="0"/>
              <a:t>if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274496" cy="4712907"/>
          </a:xfrm>
        </p:spPr>
        <p:txBody>
          <a:bodyPr>
            <a:normAutofit/>
          </a:bodyPr>
          <a:lstStyle/>
          <a:p>
            <a:r>
              <a:rPr lang="tr-TR" dirty="0"/>
              <a:t>p → q</a:t>
            </a:r>
          </a:p>
          <a:p>
            <a:r>
              <a:rPr lang="tr-TR" dirty="0" smtClean="0"/>
              <a:t>p</a:t>
            </a:r>
            <a:r>
              <a:rPr lang="tr-TR" dirty="0"/>
              <a:t>: önce gelen</a:t>
            </a:r>
          </a:p>
          <a:p>
            <a:r>
              <a:rPr lang="tr-TR" dirty="0" smtClean="0"/>
              <a:t>q</a:t>
            </a:r>
            <a:r>
              <a:rPr lang="tr-TR" dirty="0"/>
              <a:t>: </a:t>
            </a:r>
            <a:r>
              <a:rPr lang="tr-TR" dirty="0" err="1"/>
              <a:t>sonuc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Örnek</a:t>
            </a:r>
            <a:r>
              <a:rPr lang="tr-TR" dirty="0"/>
              <a:t>:</a:t>
            </a:r>
          </a:p>
          <a:p>
            <a:pPr lvl="1"/>
            <a:r>
              <a:rPr lang="tr-TR" dirty="0" smtClean="0"/>
              <a:t>p</a:t>
            </a:r>
            <a:r>
              <a:rPr lang="tr-TR" dirty="0"/>
              <a:t>: Yağmur </a:t>
            </a:r>
            <a:r>
              <a:rPr lang="tr-TR" dirty="0" smtClean="0"/>
              <a:t>yağıyor</a:t>
            </a:r>
            <a:endParaRPr lang="tr-TR" dirty="0"/>
          </a:p>
          <a:p>
            <a:pPr lvl="1"/>
            <a:r>
              <a:rPr lang="tr-TR" dirty="0" smtClean="0"/>
              <a:t>q</a:t>
            </a:r>
            <a:r>
              <a:rPr lang="tr-TR" dirty="0"/>
              <a:t>: Hava bulutlu</a:t>
            </a:r>
          </a:p>
          <a:p>
            <a:pPr lvl="1"/>
            <a:r>
              <a:rPr lang="tr-TR" dirty="0" smtClean="0"/>
              <a:t>p </a:t>
            </a:r>
            <a:r>
              <a:rPr lang="tr-TR" dirty="0"/>
              <a:t>→ q</a:t>
            </a:r>
            <a:r>
              <a:rPr lang="tr-TR" dirty="0" smtClean="0"/>
              <a:t>: Eğer </a:t>
            </a:r>
            <a:r>
              <a:rPr lang="tr-TR" dirty="0"/>
              <a:t>yağmur yağıyor ise hava </a:t>
            </a:r>
            <a:r>
              <a:rPr lang="tr-TR" dirty="0" smtClean="0"/>
              <a:t>bulutlu</a:t>
            </a:r>
            <a:r>
              <a:rPr lang="tr-TR" dirty="0"/>
              <a:t>	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9</a:t>
            </a:fld>
            <a:endParaRPr kumimoji="0" lang="tr-T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165600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7805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1180</Words>
  <Application>Microsoft Office PowerPoint</Application>
  <PresentationFormat>Ekran Gösterisi (4:3)</PresentationFormat>
  <Paragraphs>303</Paragraphs>
  <Slides>44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45" baseType="lpstr">
      <vt:lpstr>Eğitim</vt:lpstr>
      <vt:lpstr>BİL451 – YAPAY ZEKA MANTIK</vt:lpstr>
      <vt:lpstr>Önermeler</vt:lpstr>
      <vt:lpstr>Önermeler</vt:lpstr>
      <vt:lpstr>Doğruluk tablosu (Truth table)</vt:lpstr>
      <vt:lpstr>Değilleme (Negation)</vt:lpstr>
      <vt:lpstr>VE (AND) Bağlacı</vt:lpstr>
      <vt:lpstr>VEYA (OR) Bağlacı</vt:lpstr>
      <vt:lpstr>XOR (Exclusive Or) Bağlacı</vt:lpstr>
      <vt:lpstr>Koşul bağlacı (implication - if)</vt:lpstr>
      <vt:lpstr>Çift koşullu önerme (Bi-conditional)</vt:lpstr>
      <vt:lpstr>Öncelik Sırası</vt:lpstr>
      <vt:lpstr>Bileşik önerme örneği</vt:lpstr>
      <vt:lpstr>Mantıksal kavramlar</vt:lpstr>
      <vt:lpstr>Mantıksal kavramlar</vt:lpstr>
      <vt:lpstr>Mantık kuralları</vt:lpstr>
      <vt:lpstr>Mantık kuralları</vt:lpstr>
      <vt:lpstr>Mantık kuralları</vt:lpstr>
      <vt:lpstr>Mantık kuralları</vt:lpstr>
      <vt:lpstr>Mantık kuralları</vt:lpstr>
      <vt:lpstr>Örnek eşdeğer önermeler</vt:lpstr>
      <vt:lpstr>Çıkarım (Inference)</vt:lpstr>
      <vt:lpstr>Çıkarım (Inference)</vt:lpstr>
      <vt:lpstr>Örnek: Geriye doğru zincirleme</vt:lpstr>
      <vt:lpstr>Çıkarım</vt:lpstr>
      <vt:lpstr>Modus Ponens</vt:lpstr>
      <vt:lpstr>Moden Tollens</vt:lpstr>
      <vt:lpstr>Sonucu onaylama yanılgısı</vt:lpstr>
      <vt:lpstr>Öncülü yadsıma yanılgısı</vt:lpstr>
      <vt:lpstr>Kıyas (Syllogism) kuralı</vt:lpstr>
      <vt:lpstr>Akıl yürütme</vt:lpstr>
      <vt:lpstr>Yüklem Mantığı (PredicateLogic) veya First Order Logic</vt:lpstr>
      <vt:lpstr>Yüklem (Açık önerme)</vt:lpstr>
      <vt:lpstr>Yüklem örnekleri</vt:lpstr>
      <vt:lpstr>Yüklemler Mantığı</vt:lpstr>
      <vt:lpstr>Örnekler</vt:lpstr>
      <vt:lpstr>Niceliyiciler</vt:lpstr>
      <vt:lpstr>Niceliyici örnekleri</vt:lpstr>
      <vt:lpstr>Niceleyicilerin değillenmesi</vt:lpstr>
      <vt:lpstr>Çoklu niceleyiciler: Örnek</vt:lpstr>
      <vt:lpstr>Niceleyiciler ile yüklem oluşturma</vt:lpstr>
      <vt:lpstr>Mantıksal bağlaçlarla kullanım</vt:lpstr>
      <vt:lpstr>Örnek-2</vt:lpstr>
      <vt:lpstr>Niceleyi eşdeğerliği</vt:lpstr>
      <vt:lpstr>Sorular?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2014-09-16T08:41:02Z</dcterms:created>
  <dcterms:modified xsi:type="dcterms:W3CDTF">2014-11-06T21:46:45Z</dcterms:modified>
</cp:coreProperties>
</file>