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55" r:id="rId14"/>
    <p:sldId id="348" r:id="rId15"/>
    <p:sldId id="356" r:id="rId16"/>
    <p:sldId id="357" r:id="rId17"/>
    <p:sldId id="358" r:id="rId18"/>
    <p:sldId id="359" r:id="rId19"/>
    <p:sldId id="360" r:id="rId20"/>
    <p:sldId id="354" r:id="rId21"/>
    <p:sldId id="361" r:id="rId22"/>
    <p:sldId id="335" r:id="rId23"/>
    <p:sldId id="362" r:id="rId24"/>
    <p:sldId id="363" r:id="rId25"/>
    <p:sldId id="364" r:id="rId26"/>
    <p:sldId id="368" r:id="rId27"/>
    <p:sldId id="369" r:id="rId28"/>
    <p:sldId id="366" r:id="rId29"/>
    <p:sldId id="367" r:id="rId30"/>
    <p:sldId id="374" r:id="rId31"/>
    <p:sldId id="375" r:id="rId32"/>
    <p:sldId id="376" r:id="rId33"/>
    <p:sldId id="377" r:id="rId34"/>
    <p:sldId id="373" r:id="rId35"/>
    <p:sldId id="378" r:id="rId36"/>
    <p:sldId id="379" r:id="rId37"/>
    <p:sldId id="380" r:id="rId38"/>
    <p:sldId id="382" r:id="rId39"/>
    <p:sldId id="381" r:id="rId40"/>
    <p:sldId id="383" r:id="rId41"/>
    <p:sldId id="384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6" r:id="rId52"/>
    <p:sldId id="397" r:id="rId53"/>
    <p:sldId id="402" r:id="rId54"/>
    <p:sldId id="277" r:id="rId5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55"/>
            <p14:sldId id="348"/>
            <p14:sldId id="356"/>
            <p14:sldId id="357"/>
            <p14:sldId id="358"/>
            <p14:sldId id="359"/>
            <p14:sldId id="360"/>
            <p14:sldId id="354"/>
            <p14:sldId id="361"/>
            <p14:sldId id="335"/>
            <p14:sldId id="362"/>
            <p14:sldId id="363"/>
            <p14:sldId id="364"/>
            <p14:sldId id="368"/>
            <p14:sldId id="369"/>
            <p14:sldId id="366"/>
            <p14:sldId id="367"/>
            <p14:sldId id="374"/>
            <p14:sldId id="375"/>
            <p14:sldId id="376"/>
            <p14:sldId id="377"/>
            <p14:sldId id="373"/>
            <p14:sldId id="378"/>
            <p14:sldId id="379"/>
            <p14:sldId id="380"/>
            <p14:sldId id="382"/>
            <p14:sldId id="381"/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6"/>
            <p14:sldId id="397"/>
            <p14:sldId id="402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70" d="100"/>
          <a:sy n="70" d="100"/>
        </p:scale>
        <p:origin x="-147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08.11.2014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EC590-DADE-46E0-BDC9-C2DE552A06FD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N: süpürgenin odalarda bulunma durumlarının sayısı</a:t>
            </a:r>
          </a:p>
          <a:p>
            <a:r>
              <a:rPr lang="tr-TR" dirty="0" smtClean="0"/>
              <a:t>2^N:</a:t>
            </a:r>
            <a:r>
              <a:rPr lang="tr-TR" baseline="0" dirty="0" smtClean="0"/>
              <a:t> Odaların kirli olma durumlarının sayısı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50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54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eng.baskent.edu.tr/hano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79712" y="2286000"/>
            <a:ext cx="6791312" cy="147002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PROBLEM ÇÖZME VE ARAMA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57E5-B16D-4460-A229-788BBC07E4FD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1319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1320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1321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609600" y="441960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466005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4532-9CC6-4CDD-A922-A07FA1B23A70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234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234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234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234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609600" y="4724400"/>
            <a:ext cx="4191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67929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0FE-3F98-4B42-B3C4-13442347DC42}" type="slidenum">
              <a:rPr lang="en-US"/>
              <a:pPr/>
              <a:t>12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336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336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336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609600" y="5105400"/>
            <a:ext cx="4191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427904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50FE-3F98-4B42-B3C4-13442347DC42}" type="slidenum">
              <a:rPr lang="en-US"/>
              <a:pPr/>
              <a:t>13</a:t>
            </a:fld>
            <a:endParaRPr lang="en-US"/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336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336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336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609600" y="5410200"/>
            <a:ext cx="419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8235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ayt Numarası Yer Tutucusu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3BC3-9A2C-49B6-A315-A07869CDA9EA}" type="slidenum">
              <a:rPr lang="en-US"/>
              <a:pPr/>
              <a:t>14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(</a:t>
            </a:r>
            <a:r>
              <a:rPr lang="en-US" b="1" dirty="0" err="1"/>
              <a:t>olası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) </a:t>
            </a:r>
            <a:r>
              <a:rPr lang="en-US" b="1" dirty="0" err="1"/>
              <a:t>Çözüm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5	</a:t>
            </a:r>
            <a:r>
              <a:rPr lang="en-US" b="1" dirty="0"/>
              <a:t>7	</a:t>
            </a:r>
            <a:r>
              <a:rPr lang="en-US" b="1" dirty="0" err="1"/>
              <a:t>hedef</a:t>
            </a:r>
            <a:r>
              <a:rPr lang="en-US" dirty="0"/>
              <a:t>	</a:t>
            </a:r>
          </a:p>
        </p:txBody>
      </p:sp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5415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5416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5417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181786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15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3024143"/>
            <a:ext cx="4191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28315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16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3409949"/>
            <a:ext cx="4191000" cy="25859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83623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17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3717032"/>
            <a:ext cx="4191000" cy="227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76753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18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 smtClean="0"/>
              <a:t>goal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4077072"/>
            <a:ext cx="4191000" cy="19188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45935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4077072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Diğer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tr-TR" b="1" dirty="0" smtClean="0"/>
              <a:t>ç</a:t>
            </a:r>
            <a:r>
              <a:rPr lang="en-US" b="1" dirty="0" err="1" smtClean="0"/>
              <a:t>özüm</a:t>
            </a:r>
            <a:r>
              <a:rPr lang="en-US" b="1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u="sng" dirty="0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0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2</a:t>
            </a:r>
            <a:r>
              <a:rPr lang="en-US" dirty="0"/>
              <a:t>	</a:t>
            </a:r>
            <a:r>
              <a:rPr lang="tr-TR" dirty="0" smtClean="0"/>
              <a:t>0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3	0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</a:t>
            </a:r>
            <a:r>
              <a:rPr lang="tr-TR" dirty="0" smtClean="0"/>
              <a:t>3</a:t>
            </a:r>
            <a:r>
              <a:rPr lang="en-US" dirty="0"/>
              <a:t>	</a:t>
            </a:r>
            <a:r>
              <a:rPr lang="tr-TR" dirty="0" smtClean="0"/>
              <a:t>5</a:t>
            </a:r>
            <a:r>
              <a:rPr lang="en-US" dirty="0"/>
              <a:t>	</a:t>
            </a:r>
            <a:r>
              <a:rPr lang="tr-TR" dirty="0" smtClean="0"/>
              <a:t>2</a:t>
            </a: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3	0	</a:t>
            </a:r>
            <a:r>
              <a:rPr lang="tr-TR" b="1" dirty="0" smtClean="0"/>
              <a:t>7</a:t>
            </a:r>
            <a:r>
              <a:rPr lang="en-US" b="1" dirty="0"/>
              <a:t> </a:t>
            </a:r>
            <a:r>
              <a:rPr lang="tr-TR" b="1" dirty="0" smtClean="0"/>
              <a:t>	</a:t>
            </a:r>
            <a:r>
              <a:rPr lang="en-US" b="1" dirty="0"/>
              <a:t> hedef</a:t>
            </a:r>
            <a:endParaRPr lang="en-US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tr-TR" dirty="0" smtClean="0"/>
              <a:t> 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759542" y="4797152"/>
            <a:ext cx="4191000" cy="11987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32299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E216-3EDF-4D7F-870B-543FB17ABE49}" type="slidenum">
              <a:rPr lang="en-US"/>
              <a:pPr/>
              <a:t>2</a:t>
            </a:fld>
            <a:endParaRPr lang="en-US"/>
          </a:p>
        </p:txBody>
      </p:sp>
      <p:sp>
        <p:nvSpPr>
          <p:cNvPr id="2560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Geçen Haftalar: Özet</a:t>
            </a:r>
          </a:p>
        </p:txBody>
      </p:sp>
      <p:sp>
        <p:nvSpPr>
          <p:cNvPr id="25600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YZ’nin</a:t>
            </a:r>
            <a:r>
              <a:rPr lang="en-US" dirty="0"/>
              <a:t> </a:t>
            </a:r>
            <a:r>
              <a:rPr lang="en-US" dirty="0" err="1" smtClean="0"/>
              <a:t>Tanımı</a:t>
            </a:r>
            <a:r>
              <a:rPr lang="tr-TR" dirty="0"/>
              <a:t> </a:t>
            </a:r>
            <a:r>
              <a:rPr lang="tr-TR" dirty="0" smtClean="0"/>
              <a:t>ve Tarihçesi</a:t>
            </a:r>
            <a:endParaRPr lang="en-US" dirty="0"/>
          </a:p>
          <a:p>
            <a:r>
              <a:rPr lang="en-US" dirty="0"/>
              <a:t>Turing </a:t>
            </a:r>
            <a:r>
              <a:rPr lang="en-US" dirty="0" err="1" smtClean="0"/>
              <a:t>Testi</a:t>
            </a:r>
            <a:endParaRPr lang="en-US" dirty="0"/>
          </a:p>
          <a:p>
            <a:r>
              <a:rPr lang="en-US" dirty="0" err="1"/>
              <a:t>Zeki</a:t>
            </a:r>
            <a:r>
              <a:rPr lang="en-US" dirty="0"/>
              <a:t> </a:t>
            </a:r>
            <a:r>
              <a:rPr lang="en-US" dirty="0" err="1"/>
              <a:t>Ajanlar</a:t>
            </a:r>
            <a:r>
              <a:rPr lang="en-US" dirty="0"/>
              <a:t>:</a:t>
            </a:r>
          </a:p>
          <a:p>
            <a:r>
              <a:rPr lang="en-US" b="1" dirty="0" err="1" smtClean="0"/>
              <a:t>Ajan</a:t>
            </a:r>
            <a:r>
              <a:rPr lang="en-US" b="1" dirty="0" smtClean="0"/>
              <a:t> </a:t>
            </a:r>
            <a:r>
              <a:rPr lang="en-US" b="1" dirty="0" err="1"/>
              <a:t>Tipleri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tr-TR" dirty="0" smtClean="0"/>
              <a:t>Basit Tepki</a:t>
            </a:r>
            <a:r>
              <a:rPr lang="en-US" dirty="0" smtClean="0"/>
              <a:t>, </a:t>
            </a:r>
            <a:r>
              <a:rPr lang="tr-TR" dirty="0" smtClean="0"/>
              <a:t>model</a:t>
            </a:r>
            <a:r>
              <a:rPr lang="tr-TR" dirty="0"/>
              <a:t> </a:t>
            </a:r>
            <a:r>
              <a:rPr lang="en-US" dirty="0" err="1" smtClean="0"/>
              <a:t>tabanlı</a:t>
            </a:r>
            <a:r>
              <a:rPr lang="en-US" dirty="0"/>
              <a:t>, </a:t>
            </a:r>
            <a:r>
              <a:rPr lang="tr-TR" dirty="0" smtClean="0"/>
              <a:t>hedef t</a:t>
            </a:r>
            <a:r>
              <a:rPr lang="en-US" dirty="0" err="1" smtClean="0"/>
              <a:t>abanlı</a:t>
            </a:r>
            <a:r>
              <a:rPr lang="en-US" dirty="0"/>
              <a:t>, </a:t>
            </a:r>
            <a:r>
              <a:rPr lang="en-US" dirty="0" err="1" smtClean="0"/>
              <a:t>fayda</a:t>
            </a:r>
            <a:r>
              <a:rPr lang="tr-TR" dirty="0" smtClean="0"/>
              <a:t> </a:t>
            </a:r>
            <a:r>
              <a:rPr lang="en-US" dirty="0" err="1" smtClean="0"/>
              <a:t>tabanlı</a:t>
            </a:r>
            <a:endParaRPr lang="en-US" dirty="0"/>
          </a:p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 smtClean="0"/>
              <a:t>Hareket</a:t>
            </a:r>
            <a:r>
              <a:rPr lang="en-US" dirty="0" smtClean="0"/>
              <a:t> </a:t>
            </a:r>
            <a:endParaRPr lang="en-US" dirty="0"/>
          </a:p>
          <a:p>
            <a:r>
              <a:rPr lang="tr-TR" dirty="0"/>
              <a:t>Performans </a:t>
            </a:r>
            <a:r>
              <a:rPr lang="tr-TR" dirty="0" smtClean="0"/>
              <a:t>Ölçüsü</a:t>
            </a:r>
            <a:endParaRPr lang="tr-TR" dirty="0">
              <a:latin typeface="Times New Roman" pitchFamily="18" charset="0"/>
            </a:endParaRPr>
          </a:p>
          <a:p>
            <a:pPr lvl="1"/>
            <a:r>
              <a:rPr lang="tr-TR" dirty="0">
                <a:latin typeface="Times New Roman" pitchFamily="18" charset="0"/>
              </a:rPr>
              <a:t>Her olası algı serisi için, algı serisi ve sahip olduğu bilgileri kullanarak performans ölçüsünü </a:t>
            </a:r>
            <a:r>
              <a:rPr lang="tr-TR" u="sng" dirty="0">
                <a:latin typeface="Times New Roman" pitchFamily="18" charset="0"/>
              </a:rPr>
              <a:t>maksimize</a:t>
            </a:r>
            <a:r>
              <a:rPr lang="tr-TR" dirty="0">
                <a:latin typeface="Times New Roman" pitchFamily="18" charset="0"/>
              </a:rPr>
              <a:t> edecek şekilde davranan ajan ideal ajandır</a:t>
            </a:r>
            <a:r>
              <a:rPr lang="tr-TR" i="1" dirty="0">
                <a:latin typeface="Times New Roman" pitchFamily="18" charset="0"/>
              </a:rPr>
              <a:t>.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783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1855-1689-45E3-AFD3-9615DFB09EE8}" type="slidenum">
              <a:rPr lang="en-US"/>
              <a:pPr/>
              <a:t>20</a:t>
            </a:fld>
            <a:endParaRPr lang="en-US"/>
          </a:p>
        </p:txBody>
      </p:sp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Hangi çözümü tercih ederiz?</a:t>
            </a:r>
          </a:p>
        </p:txBody>
      </p:sp>
      <p:sp>
        <p:nvSpPr>
          <p:cNvPr id="192515" name="Rectangle 1027"/>
          <p:cNvSpPr>
            <a:spLocks noChangeArrowheads="1"/>
          </p:cNvSpPr>
          <p:nvPr/>
        </p:nvSpPr>
        <p:spPr bwMode="auto">
          <a:xfrm>
            <a:off x="457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16" name="Rectangle 1028"/>
          <p:cNvSpPr>
            <a:spLocks noChangeArrowheads="1"/>
          </p:cNvSpPr>
          <p:nvPr/>
        </p:nvSpPr>
        <p:spPr bwMode="auto">
          <a:xfrm>
            <a:off x="457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17" name="Rectangle 1029"/>
          <p:cNvSpPr>
            <a:spLocks noChangeArrowheads="1"/>
          </p:cNvSpPr>
          <p:nvPr/>
        </p:nvSpPr>
        <p:spPr bwMode="auto">
          <a:xfrm>
            <a:off x="0" y="1371600"/>
            <a:ext cx="4648200" cy="472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b="1">
                <a:latin typeface="Tahoma" pitchFamily="34" charset="0"/>
              </a:rPr>
              <a:t>Çözüm 1: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sz="2000"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</a:t>
            </a:r>
            <a:r>
              <a:rPr kumimoji="1" lang="en-US" sz="2000" u="sng">
                <a:latin typeface="Tahoma" pitchFamily="34" charset="0"/>
              </a:rPr>
              <a:t>	a	b	c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0	0	 </a:t>
            </a:r>
            <a:r>
              <a:rPr lang="en-US"/>
              <a:t>start</a:t>
            </a:r>
            <a:endParaRPr kumimoji="1" lang="en-US" sz="2000"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0	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0	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0	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0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0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3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3	3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1	5	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sz="2000">
                <a:latin typeface="Tahoma" pitchFamily="34" charset="0"/>
              </a:rPr>
              <a:t>		0	5	</a:t>
            </a:r>
            <a:r>
              <a:rPr kumimoji="1" lang="en-US" sz="2000" b="1">
                <a:latin typeface="Tahoma" pitchFamily="34" charset="0"/>
              </a:rPr>
              <a:t>7	hedef</a:t>
            </a:r>
            <a:r>
              <a:rPr kumimoji="1" lang="en-US" sz="2000">
                <a:latin typeface="Tahoma" pitchFamily="34" charset="0"/>
              </a:rPr>
              <a:t>	</a:t>
            </a:r>
          </a:p>
        </p:txBody>
      </p:sp>
      <p:sp>
        <p:nvSpPr>
          <p:cNvPr id="192518" name="Rectangle 1030"/>
          <p:cNvSpPr>
            <a:spLocks noChangeArrowheads="1"/>
          </p:cNvSpPr>
          <p:nvPr/>
        </p:nvSpPr>
        <p:spPr bwMode="auto">
          <a:xfrm>
            <a:off x="5105400" y="40386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19" name="Rectangle 1031"/>
          <p:cNvSpPr>
            <a:spLocks noChangeArrowheads="1"/>
          </p:cNvSpPr>
          <p:nvPr/>
        </p:nvSpPr>
        <p:spPr bwMode="auto">
          <a:xfrm>
            <a:off x="51054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92520" name="Rectangle 1032"/>
          <p:cNvSpPr>
            <a:spLocks noChangeArrowheads="1"/>
          </p:cNvSpPr>
          <p:nvPr/>
        </p:nvSpPr>
        <p:spPr bwMode="auto">
          <a:xfrm>
            <a:off x="4648200" y="1371600"/>
            <a:ext cx="4495800" cy="472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1800" b="1">
                <a:latin typeface="Tahoma" pitchFamily="34" charset="0"/>
              </a:rPr>
              <a:t>Çözüm 2: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</a:t>
            </a:r>
            <a:r>
              <a:rPr kumimoji="1" lang="en-US" sz="1800" u="sng">
                <a:latin typeface="Tahoma" pitchFamily="34" charset="0"/>
              </a:rPr>
              <a:t>	a	b	c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0	0	0	 </a:t>
            </a:r>
            <a:r>
              <a:rPr lang="en-US" sz="1800"/>
              <a:t>start</a:t>
            </a: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0	5	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3	2	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3	0	2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3	5	2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</a:t>
            </a:r>
            <a:r>
              <a:rPr kumimoji="1" lang="en-US" sz="1800" b="1">
                <a:latin typeface="Tahoma" pitchFamily="34" charset="0"/>
              </a:rPr>
              <a:t>3	0	7</a:t>
            </a:r>
            <a:r>
              <a:rPr kumimoji="1" lang="en-US" sz="1800">
                <a:latin typeface="Tahoma" pitchFamily="34" charset="0"/>
              </a:rPr>
              <a:t>	</a:t>
            </a:r>
            <a:r>
              <a:rPr kumimoji="1" lang="en-US" sz="1700" b="1">
                <a:latin typeface="Tahoma" pitchFamily="34" charset="0"/>
              </a:rPr>
              <a:t>hedef</a:t>
            </a:r>
            <a:endParaRPr kumimoji="1" lang="en-US" sz="1800" b="1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1" lang="en-US" sz="1800">
                <a:latin typeface="Tahoma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63906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8CCE2-1969-4998-93E8-2819719FFEB6}" type="slidenum">
              <a:rPr lang="en-US"/>
              <a:pPr/>
              <a:t>21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Ölçme problemi</a:t>
            </a:r>
            <a:endParaRPr lang="tr-TR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7 litre suyu birer adet 3, 5 ve 9 litrelik kovalar ile ölç</a:t>
            </a:r>
          </a:p>
          <a:p>
            <a:endParaRPr lang="tr-TR" dirty="0" smtClean="0"/>
          </a:p>
          <a:p>
            <a:r>
              <a:rPr lang="tr-TR" b="1" dirty="0" smtClean="0"/>
              <a:t>Hedefi formüle et:</a:t>
            </a:r>
            <a:endParaRPr lang="tr-TR" dirty="0" smtClean="0"/>
          </a:p>
          <a:p>
            <a:pPr lvl="1"/>
            <a:r>
              <a:rPr lang="tr-TR" dirty="0" smtClean="0"/>
              <a:t>7 litre suyu 9 litrelik kovada tut</a:t>
            </a:r>
          </a:p>
          <a:p>
            <a:endParaRPr lang="tr-TR" dirty="0" smtClean="0"/>
          </a:p>
          <a:p>
            <a:r>
              <a:rPr lang="tr-TR" b="1" dirty="0" smtClean="0"/>
              <a:t>Problemi formüle et:	</a:t>
            </a:r>
          </a:p>
          <a:p>
            <a:pPr lvl="1"/>
            <a:r>
              <a:rPr lang="tr-TR" dirty="0" smtClean="0"/>
              <a:t>Durumlar:	Kovalardaki su miktarı</a:t>
            </a:r>
          </a:p>
          <a:p>
            <a:pPr lvl="1"/>
            <a:r>
              <a:rPr lang="tr-TR" dirty="0" smtClean="0"/>
              <a:t>İşlemler:	Kovayı kaynaktan doldur, Kovayı boşalt</a:t>
            </a:r>
          </a:p>
          <a:p>
            <a:pPr lvl="1"/>
            <a:endParaRPr lang="tr-TR" dirty="0" smtClean="0"/>
          </a:p>
          <a:p>
            <a:r>
              <a:rPr lang="tr-TR" b="1" dirty="0" smtClean="0"/>
              <a:t>Çözümü bul:</a:t>
            </a:r>
          </a:p>
          <a:p>
            <a:pPr lvl="1"/>
            <a:r>
              <a:rPr lang="tr-TR" dirty="0" smtClean="0"/>
              <a:t>Başlangıç durumundan hedef duruma götüren işlemler sırası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7254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202488" cy="5072947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 smtClean="0"/>
              <a:t>Tek durumlu (</a:t>
            </a:r>
            <a:r>
              <a:rPr lang="en-US" b="1" dirty="0"/>
              <a:t>single-state</a:t>
            </a:r>
            <a:r>
              <a:rPr lang="tr-TR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problem</a:t>
            </a:r>
            <a:r>
              <a:rPr lang="tr-TR" b="1" dirty="0" smtClean="0"/>
              <a:t>:</a:t>
            </a:r>
            <a:r>
              <a:rPr lang="tr-TR" dirty="0" smtClean="0"/>
              <a:t> </a:t>
            </a:r>
            <a:r>
              <a:rPr lang="en-US" dirty="0" err="1" smtClean="0"/>
              <a:t>Deterministi</a:t>
            </a:r>
            <a:r>
              <a:rPr lang="tr-TR" dirty="0" smtClean="0"/>
              <a:t>k</a:t>
            </a:r>
            <a:r>
              <a:rPr lang="en-US" dirty="0" smtClean="0"/>
              <a:t>, </a:t>
            </a:r>
            <a:r>
              <a:rPr lang="tr-TR" dirty="0" smtClean="0"/>
              <a:t>tam gözlenebilir</a:t>
            </a:r>
            <a:endParaRPr lang="en-US" dirty="0"/>
          </a:p>
          <a:p>
            <a:pPr lvl="1"/>
            <a:r>
              <a:rPr lang="tr-TR" dirty="0"/>
              <a:t>Ajan hangi durumda olmak istediğini biliyor; çözüm bir sıradır (</a:t>
            </a:r>
            <a:r>
              <a:rPr lang="tr-TR" dirty="0" err="1"/>
              <a:t>sequence</a:t>
            </a:r>
            <a:r>
              <a:rPr lang="tr-TR" dirty="0" smtClean="0"/>
              <a:t>)</a:t>
            </a:r>
            <a:endParaRPr lang="en-US" dirty="0"/>
          </a:p>
          <a:p>
            <a:r>
              <a:rPr lang="tr-TR" b="1" dirty="0" smtClean="0"/>
              <a:t>Alıcısız (</a:t>
            </a:r>
            <a:r>
              <a:rPr lang="tr-TR" b="1" dirty="0" err="1"/>
              <a:t>sensorless</a:t>
            </a:r>
            <a:r>
              <a:rPr lang="tr-TR" b="1" dirty="0" smtClean="0"/>
              <a:t>) </a:t>
            </a:r>
            <a:r>
              <a:rPr lang="en-US" b="1" dirty="0" smtClean="0"/>
              <a:t>problem</a:t>
            </a:r>
            <a:r>
              <a:rPr lang="tr-TR" b="1" dirty="0" smtClean="0"/>
              <a:t>:</a:t>
            </a:r>
            <a:r>
              <a:rPr lang="en-US" b="1" dirty="0" smtClean="0"/>
              <a:t> </a:t>
            </a:r>
            <a:r>
              <a:rPr lang="tr-TR" dirty="0" smtClean="0"/>
              <a:t>Gözlenemez</a:t>
            </a:r>
            <a:endParaRPr lang="tr-TR" dirty="0"/>
          </a:p>
          <a:p>
            <a:pPr lvl="1"/>
            <a:r>
              <a:rPr lang="tr-TR" dirty="0" smtClean="0"/>
              <a:t>Ajan nerede olduğunu bilemez</a:t>
            </a:r>
            <a:r>
              <a:rPr lang="en-US" dirty="0" smtClean="0"/>
              <a:t>; </a:t>
            </a:r>
            <a:r>
              <a:rPr lang="tr-TR" dirty="0" smtClean="0"/>
              <a:t>çözüm</a:t>
            </a:r>
            <a:r>
              <a:rPr lang="en-US" dirty="0" smtClean="0"/>
              <a:t> (</a:t>
            </a:r>
            <a:r>
              <a:rPr lang="tr-TR" dirty="0" smtClean="0"/>
              <a:t>varsa</a:t>
            </a:r>
            <a:r>
              <a:rPr lang="en-US" dirty="0" smtClean="0"/>
              <a:t>) </a:t>
            </a:r>
            <a:r>
              <a:rPr lang="tr-TR" dirty="0" smtClean="0"/>
              <a:t>bir sıradır</a:t>
            </a:r>
            <a:endParaRPr lang="en-US" dirty="0"/>
          </a:p>
          <a:p>
            <a:r>
              <a:rPr lang="tr-TR" b="1" dirty="0" smtClean="0"/>
              <a:t>Koşullu (</a:t>
            </a:r>
            <a:r>
              <a:rPr lang="en-US" b="1" dirty="0" smtClean="0"/>
              <a:t>contingency</a:t>
            </a:r>
            <a:r>
              <a:rPr lang="tr-TR" b="1" dirty="0" smtClean="0"/>
              <a:t>)</a:t>
            </a:r>
            <a:r>
              <a:rPr lang="en-US" b="1" dirty="0" smtClean="0"/>
              <a:t> problem</a:t>
            </a:r>
            <a:r>
              <a:rPr lang="tr-TR" b="1" dirty="0" smtClean="0"/>
              <a:t>: </a:t>
            </a:r>
            <a:r>
              <a:rPr lang="tr-TR" dirty="0" smtClean="0"/>
              <a:t>Rastgele (n</a:t>
            </a:r>
            <a:r>
              <a:rPr lang="en-US" dirty="0" err="1" smtClean="0"/>
              <a:t>ondeterministic</a:t>
            </a:r>
            <a:r>
              <a:rPr lang="tr-TR" dirty="0" smtClean="0"/>
              <a:t>) ve/veya kısmi gözlenebilir (</a:t>
            </a:r>
            <a:r>
              <a:rPr lang="en-US" dirty="0" smtClean="0"/>
              <a:t>partially observable</a:t>
            </a:r>
            <a:r>
              <a:rPr lang="tr-TR" dirty="0" smtClean="0"/>
              <a:t>)</a:t>
            </a:r>
            <a:endParaRPr lang="en-US" dirty="0"/>
          </a:p>
          <a:p>
            <a:pPr lvl="1"/>
            <a:r>
              <a:rPr lang="tr-TR" dirty="0" smtClean="0"/>
              <a:t>Alıcılar şu anki durum ile ilgili sürekli bilgi sağlar</a:t>
            </a:r>
            <a:endParaRPr lang="en-US" dirty="0"/>
          </a:p>
          <a:p>
            <a:pPr lvl="1"/>
            <a:r>
              <a:rPr lang="tr-TR" dirty="0" smtClean="0"/>
              <a:t>Çözüm ağaç ya da kurallar ile</a:t>
            </a:r>
            <a:endParaRPr lang="tr-TR" dirty="0"/>
          </a:p>
          <a:p>
            <a:r>
              <a:rPr lang="en-US" b="1" dirty="0" err="1"/>
              <a:t>Keşif</a:t>
            </a:r>
            <a:r>
              <a:rPr lang="en-US" b="1" dirty="0"/>
              <a:t> </a:t>
            </a:r>
            <a:r>
              <a:rPr lang="tr-TR" b="1" dirty="0" smtClean="0"/>
              <a:t>(</a:t>
            </a:r>
            <a:r>
              <a:rPr lang="en-US" b="1" dirty="0" smtClean="0"/>
              <a:t>exploration</a:t>
            </a:r>
            <a:r>
              <a:rPr lang="tr-TR" b="1" dirty="0" smtClean="0"/>
              <a:t>) </a:t>
            </a:r>
            <a:r>
              <a:rPr lang="en-US" b="1" dirty="0" err="1" smtClean="0"/>
              <a:t>problemi</a:t>
            </a:r>
            <a:r>
              <a:rPr lang="en-US" b="1" dirty="0" smtClean="0"/>
              <a:t>:</a:t>
            </a:r>
            <a:r>
              <a:rPr lang="tr-TR" b="1" dirty="0" smtClean="0"/>
              <a:t> </a:t>
            </a:r>
            <a:r>
              <a:rPr lang="tr-TR" dirty="0" smtClean="0"/>
              <a:t>Bilinmeyen durum uzayı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38406460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Elektrikli </a:t>
            </a:r>
            <a:r>
              <a:rPr lang="tr-TR" dirty="0" smtClean="0"/>
              <a:t>süpürge ajanı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314056" cy="485692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2 Yer: kirli/değil</a:t>
            </a:r>
            <a:endParaRPr lang="tr-TR" dirty="0"/>
          </a:p>
          <a:p>
            <a:r>
              <a:rPr lang="tr-TR" dirty="0" smtClean="0"/>
              <a:t>Amaç </a:t>
            </a:r>
            <a:r>
              <a:rPr lang="tr-TR" dirty="0"/>
              <a:t>: </a:t>
            </a:r>
            <a:r>
              <a:rPr lang="tr-TR" dirty="0" smtClean="0"/>
              <a:t>Her yerin temiz olması</a:t>
            </a:r>
            <a:endParaRPr lang="tr-TR" dirty="0"/>
          </a:p>
          <a:p>
            <a:r>
              <a:rPr lang="tr-TR" dirty="0" smtClean="0"/>
              <a:t>Hareketler: </a:t>
            </a:r>
            <a:r>
              <a:rPr lang="tr-TR" dirty="0"/>
              <a:t>Sol, sağ, temizle, işlem </a:t>
            </a:r>
            <a:r>
              <a:rPr lang="tr-TR" dirty="0" smtClean="0"/>
              <a:t>yok (</a:t>
            </a:r>
            <a:r>
              <a:rPr lang="tr-TR" dirty="0" err="1" smtClean="0"/>
              <a:t>NoOP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N </a:t>
            </a:r>
            <a:r>
              <a:rPr lang="tr-TR" dirty="0"/>
              <a:t>oda için durum </a:t>
            </a:r>
            <a:r>
              <a:rPr lang="tr-TR" dirty="0" smtClean="0"/>
              <a:t>sayısı?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N </a:t>
            </a:r>
            <a:r>
              <a:rPr lang="tr-TR" dirty="0"/>
              <a:t>* </a:t>
            </a:r>
            <a:r>
              <a:rPr lang="tr-TR" dirty="0" smtClean="0"/>
              <a:t>2^N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 cstate="email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8767" y="1582382"/>
            <a:ext cx="4020364" cy="35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7212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Elektrikli süpürge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458072" cy="4856923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0000FF"/>
                </a:solidFill>
              </a:rPr>
              <a:t>Tek </a:t>
            </a:r>
            <a:r>
              <a:rPr lang="tr-TR" sz="2800" dirty="0">
                <a:solidFill>
                  <a:srgbClr val="0000FF"/>
                </a:solidFill>
              </a:rPr>
              <a:t>durumlu </a:t>
            </a:r>
            <a:r>
              <a:rPr lang="tr-TR" sz="2800" dirty="0" smtClean="0">
                <a:solidFill>
                  <a:srgbClr val="0000FF"/>
                </a:solidFill>
              </a:rPr>
              <a:t>problem: </a:t>
            </a:r>
            <a:r>
              <a:rPr lang="tr-TR" sz="2800" dirty="0" smtClean="0"/>
              <a:t>#5’le başla. Çözüm </a:t>
            </a:r>
            <a:r>
              <a:rPr lang="tr-TR" sz="2800" dirty="0"/>
              <a:t>nedir?</a:t>
            </a:r>
          </a:p>
          <a:p>
            <a:r>
              <a:rPr lang="tr-TR" sz="2800" dirty="0" smtClean="0"/>
              <a:t>[</a:t>
            </a:r>
            <a:r>
              <a:rPr lang="tr-TR" sz="2800" dirty="0"/>
              <a:t>Sağ, Temizle</a:t>
            </a:r>
            <a:r>
              <a:rPr lang="tr-TR" sz="2800" dirty="0" smtClean="0"/>
              <a:t>]</a:t>
            </a:r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>
                <a:solidFill>
                  <a:srgbClr val="0000FF"/>
                </a:solidFill>
              </a:rPr>
              <a:t>Alıcısız problem</a:t>
            </a:r>
            <a:r>
              <a:rPr lang="tr-TR" sz="2800" dirty="0">
                <a:solidFill>
                  <a:srgbClr val="0000FF"/>
                </a:solidFill>
              </a:rPr>
              <a:t>: </a:t>
            </a:r>
            <a:r>
              <a:rPr lang="tr-TR" sz="2800" dirty="0"/>
              <a:t>{1,2,3,4,5,6,7,8</a:t>
            </a:r>
            <a:r>
              <a:rPr lang="tr-TR" sz="2800" dirty="0" smtClean="0"/>
              <a:t>}’den </a:t>
            </a:r>
            <a:r>
              <a:rPr lang="tr-TR" sz="2800" dirty="0"/>
              <a:t>herhangi biriyle </a:t>
            </a:r>
            <a:r>
              <a:rPr lang="tr-TR" sz="2800" dirty="0" smtClean="0"/>
              <a:t>başla</a:t>
            </a:r>
          </a:p>
          <a:p>
            <a:r>
              <a:rPr lang="tr-TR" sz="2800" dirty="0"/>
              <a:t>[Sağ, Temizle, Sol, Temizle]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email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1798406"/>
            <a:ext cx="4020364" cy="35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894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Elektrikli süpürge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458072" cy="4856923"/>
          </a:xfrm>
        </p:spPr>
        <p:txBody>
          <a:bodyPr>
            <a:normAutofit/>
          </a:bodyPr>
          <a:lstStyle/>
          <a:p>
            <a:r>
              <a:rPr lang="tr-TR" sz="2800" dirty="0" smtClean="0">
                <a:solidFill>
                  <a:srgbClr val="0000FF"/>
                </a:solidFill>
              </a:rPr>
              <a:t>Koşullu problem: </a:t>
            </a:r>
          </a:p>
          <a:p>
            <a:pPr lvl="1"/>
            <a:r>
              <a:rPr lang="tr-TR" sz="2400" dirty="0" err="1" smtClean="0"/>
              <a:t>Deterministik</a:t>
            </a:r>
            <a:r>
              <a:rPr lang="tr-TR" sz="2400" dirty="0" smtClean="0"/>
              <a:t>: Temizle komutu </a:t>
            </a:r>
            <a:r>
              <a:rPr lang="tr-TR" sz="2400" dirty="0"/>
              <a:t>temiz halıyı </a:t>
            </a:r>
            <a:r>
              <a:rPr lang="tr-TR" sz="2400" dirty="0" smtClean="0"/>
              <a:t>kirletebilir</a:t>
            </a:r>
            <a:endParaRPr lang="tr-TR" sz="2400" dirty="0"/>
          </a:p>
          <a:p>
            <a:pPr lvl="1"/>
            <a:r>
              <a:rPr lang="tr-TR" sz="2400" dirty="0" smtClean="0"/>
              <a:t>Kısmi gözlenebilir</a:t>
            </a:r>
            <a:r>
              <a:rPr lang="tr-TR" sz="2400" dirty="0"/>
              <a:t>: </a:t>
            </a:r>
            <a:r>
              <a:rPr lang="tr-TR" sz="2400" dirty="0" smtClean="0"/>
              <a:t>sadece bulunduğu yerin durumu (kirli/temiz)</a:t>
            </a:r>
            <a:endParaRPr lang="tr-TR" sz="2400" dirty="0"/>
          </a:p>
          <a:p>
            <a:pPr lvl="1"/>
            <a:r>
              <a:rPr lang="tr-TR" sz="2400" dirty="0" smtClean="0"/>
              <a:t>Eldeki </a:t>
            </a:r>
            <a:r>
              <a:rPr lang="tr-TR" sz="2400" dirty="0"/>
              <a:t>bilgi: [Sol, Temiz</a:t>
            </a:r>
            <a:r>
              <a:rPr lang="tr-TR" sz="2400" dirty="0" smtClean="0"/>
              <a:t>]</a:t>
            </a:r>
            <a:endParaRPr lang="tr-TR" sz="2400" dirty="0"/>
          </a:p>
          <a:p>
            <a:pPr lvl="1"/>
            <a:r>
              <a:rPr lang="tr-TR" sz="2400" dirty="0" smtClean="0"/>
              <a:t>#5 veya 7 ile başla</a:t>
            </a:r>
          </a:p>
          <a:p>
            <a:r>
              <a:rPr lang="tr-TR" sz="2800" dirty="0"/>
              <a:t>[Sağ, </a:t>
            </a:r>
            <a:r>
              <a:rPr lang="tr-TR" sz="2800" b="1" dirty="0" err="1" smtClean="0"/>
              <a:t>if</a:t>
            </a:r>
            <a:r>
              <a:rPr lang="tr-TR" sz="2800" dirty="0" smtClean="0"/>
              <a:t> kirli </a:t>
            </a:r>
            <a:r>
              <a:rPr lang="tr-TR" sz="2800" b="1" dirty="0" err="1" smtClean="0"/>
              <a:t>then</a:t>
            </a:r>
            <a:r>
              <a:rPr lang="tr-TR" sz="2800" dirty="0" smtClean="0"/>
              <a:t> </a:t>
            </a:r>
            <a:r>
              <a:rPr lang="tr-TR" sz="2800" dirty="0"/>
              <a:t>Temizle]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email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76056" y="1798406"/>
            <a:ext cx="4020364" cy="350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31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5D39-1E66-40E2-ADAE-60362E356A59}" type="slidenum">
              <a:rPr lang="en-US"/>
              <a:pPr/>
              <a:t>26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bilgisi</a:t>
            </a:r>
            <a:endParaRPr lang="tr-TR" dirty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eaLnBrk="1" hangingPunct="1"/>
            <a:r>
              <a:rPr lang="tr-TR" sz="3000" dirty="0" smtClean="0"/>
              <a:t>Herhangi </a:t>
            </a:r>
            <a:r>
              <a:rPr lang="tr-TR" sz="3000" dirty="0"/>
              <a:t>bir </a:t>
            </a:r>
            <a:r>
              <a:rPr lang="tr-TR" sz="3000" dirty="0" smtClean="0"/>
              <a:t>andaki </a:t>
            </a:r>
            <a:r>
              <a:rPr lang="tr-TR" sz="3000" dirty="0"/>
              <a:t>ortam </a:t>
            </a:r>
            <a:r>
              <a:rPr lang="tr-TR" sz="3000" dirty="0">
                <a:solidFill>
                  <a:srgbClr val="0000FF"/>
                </a:solidFill>
              </a:rPr>
              <a:t>durumla </a:t>
            </a:r>
            <a:r>
              <a:rPr lang="tr-TR" sz="3000" dirty="0"/>
              <a:t>ifade </a:t>
            </a:r>
            <a:r>
              <a:rPr lang="tr-TR" sz="3000" dirty="0" smtClean="0"/>
              <a:t>edilir</a:t>
            </a:r>
            <a:endParaRPr lang="en-US" sz="3000" dirty="0"/>
          </a:p>
          <a:p>
            <a:pPr lvl="1" eaLnBrk="1" hangingPunct="1"/>
            <a:r>
              <a:rPr lang="tr-TR" sz="2600" dirty="0">
                <a:solidFill>
                  <a:srgbClr val="0000FF"/>
                </a:solidFill>
              </a:rPr>
              <a:t>Başlangıç </a:t>
            </a:r>
            <a:r>
              <a:rPr lang="tr-TR" sz="2600" dirty="0" smtClean="0">
                <a:solidFill>
                  <a:srgbClr val="0000FF"/>
                </a:solidFill>
              </a:rPr>
              <a:t>durumu: </a:t>
            </a:r>
            <a:r>
              <a:rPr lang="tr-TR" sz="2600" dirty="0" smtClean="0"/>
              <a:t>problemin </a:t>
            </a:r>
            <a:r>
              <a:rPr lang="tr-TR" sz="2600" dirty="0"/>
              <a:t>çözümü için yapılacak ilk </a:t>
            </a:r>
            <a:r>
              <a:rPr lang="tr-TR" sz="2600" dirty="0" smtClean="0"/>
              <a:t>hareketin başlandığı durum</a:t>
            </a:r>
            <a:endParaRPr lang="en-US" sz="2600" dirty="0"/>
          </a:p>
          <a:p>
            <a:pPr lvl="1" eaLnBrk="1" hangingPunct="1"/>
            <a:r>
              <a:rPr lang="tr-TR" sz="2600" dirty="0" smtClean="0">
                <a:solidFill>
                  <a:srgbClr val="0000FF"/>
                </a:solidFill>
              </a:rPr>
              <a:t>Hareket:</a:t>
            </a:r>
            <a:r>
              <a:rPr lang="tr-TR" sz="2600" dirty="0" smtClean="0"/>
              <a:t> </a:t>
            </a:r>
            <a:r>
              <a:rPr lang="tr-TR" sz="2600" dirty="0"/>
              <a:t>güncel durumu diğer bir durumla </a:t>
            </a:r>
            <a:r>
              <a:rPr lang="tr-TR" sz="2600" dirty="0" smtClean="0"/>
              <a:t>değiştiren eylem. Bu durumlara </a:t>
            </a:r>
            <a:r>
              <a:rPr lang="tr-TR" sz="2600" dirty="0">
                <a:solidFill>
                  <a:srgbClr val="0000FF"/>
                </a:solidFill>
              </a:rPr>
              <a:t>geçiş durumu </a:t>
            </a:r>
            <a:r>
              <a:rPr lang="tr-TR" sz="2600" dirty="0" smtClean="0"/>
              <a:t>denir</a:t>
            </a:r>
            <a:endParaRPr lang="en-US" sz="2600" dirty="0"/>
          </a:p>
          <a:p>
            <a:pPr lvl="2"/>
            <a:r>
              <a:rPr lang="tr-TR" sz="2200" dirty="0"/>
              <a:t>Her </a:t>
            </a:r>
            <a:r>
              <a:rPr lang="tr-TR" sz="2200" dirty="0" smtClean="0"/>
              <a:t>durum </a:t>
            </a:r>
            <a:r>
              <a:rPr lang="tr-TR" sz="2200" dirty="0"/>
              <a:t>için </a:t>
            </a:r>
            <a:r>
              <a:rPr lang="tr-TR" sz="2200" dirty="0" smtClean="0"/>
              <a:t>olası birden fazla </a:t>
            </a:r>
            <a:r>
              <a:rPr lang="tr-TR" sz="2200" dirty="0"/>
              <a:t>hareket olabilir</a:t>
            </a:r>
            <a:endParaRPr lang="en-US" sz="2200" dirty="0"/>
          </a:p>
          <a:p>
            <a:pPr lvl="1" eaLnBrk="1" hangingPunct="1"/>
            <a:r>
              <a:rPr lang="tr-TR" sz="2600" dirty="0">
                <a:solidFill>
                  <a:srgbClr val="0000FF"/>
                </a:solidFill>
              </a:rPr>
              <a:t>Amaç </a:t>
            </a:r>
            <a:r>
              <a:rPr lang="tr-TR" sz="2600" dirty="0" smtClean="0">
                <a:solidFill>
                  <a:srgbClr val="0000FF"/>
                </a:solidFill>
              </a:rPr>
              <a:t>durumu: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tr-TR" sz="2600" dirty="0" smtClean="0"/>
              <a:t>problemin </a:t>
            </a:r>
            <a:r>
              <a:rPr lang="tr-TR" sz="2600" dirty="0"/>
              <a:t>tanımında </a:t>
            </a:r>
            <a:r>
              <a:rPr lang="tr-TR" sz="2600" dirty="0" smtClean="0"/>
              <a:t>verilen </a:t>
            </a:r>
            <a:r>
              <a:rPr lang="tr-TR" sz="2600" dirty="0"/>
              <a:t>ulaşılması gereken </a:t>
            </a:r>
            <a:r>
              <a:rPr lang="tr-TR" sz="2600" dirty="0" smtClean="0"/>
              <a:t>durum (problemin çözümü)</a:t>
            </a:r>
            <a:endParaRPr lang="en-US" sz="2600" dirty="0"/>
          </a:p>
          <a:p>
            <a:pPr lvl="1" eaLnBrk="1" hangingPunct="1"/>
            <a:r>
              <a:rPr lang="tr-TR" sz="2600" dirty="0">
                <a:solidFill>
                  <a:srgbClr val="0000FF"/>
                </a:solidFill>
              </a:rPr>
              <a:t>Başarısız </a:t>
            </a:r>
            <a:r>
              <a:rPr lang="tr-TR" sz="2600" dirty="0" smtClean="0">
                <a:solidFill>
                  <a:srgbClr val="0000FF"/>
                </a:solidFill>
              </a:rPr>
              <a:t>durum: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tr-TR" sz="2600" dirty="0"/>
              <a:t>hiçbir hareketin </a:t>
            </a:r>
            <a:r>
              <a:rPr lang="tr-TR" sz="2600" dirty="0" smtClean="0"/>
              <a:t>uygulanamadığı </a:t>
            </a:r>
            <a:r>
              <a:rPr lang="tr-TR" sz="2600" dirty="0"/>
              <a:t>ve amaç olmayan </a:t>
            </a:r>
            <a:r>
              <a:rPr lang="tr-TR" sz="2600" dirty="0" smtClean="0"/>
              <a:t>durum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4770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4EC8-7F6E-4F5F-A7F3-E35ECE29B1E7}" type="slidenum">
              <a:rPr lang="en-US"/>
              <a:pPr/>
              <a:t>27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bilgisi</a:t>
            </a:r>
            <a:endParaRPr lang="tr-TR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Autofit/>
          </a:bodyPr>
          <a:lstStyle/>
          <a:p>
            <a:pPr eaLnBrk="1" hangingPunct="1"/>
            <a:r>
              <a:rPr lang="tr-TR" sz="2400" b="1" dirty="0"/>
              <a:t>Durum uzayı</a:t>
            </a:r>
            <a:r>
              <a:rPr lang="en-US" sz="2400" dirty="0"/>
              <a:t>:</a:t>
            </a:r>
            <a:endParaRPr lang="en-US" sz="2400" b="1" dirty="0"/>
          </a:p>
          <a:p>
            <a:pPr lvl="1" eaLnBrk="1" hangingPunct="1"/>
            <a:r>
              <a:rPr lang="tr-TR" sz="2000" dirty="0"/>
              <a:t>Başlangıç </a:t>
            </a:r>
            <a:r>
              <a:rPr lang="tr-TR" sz="2000" dirty="0" smtClean="0"/>
              <a:t>durumundan ulaşılabilecek </a:t>
            </a:r>
            <a:r>
              <a:rPr lang="tr-TR" sz="2000" dirty="0"/>
              <a:t>tüm durumlardan oluşan küme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tr-TR" sz="2000" dirty="0"/>
              <a:t>Durum uzayı </a:t>
            </a:r>
            <a:r>
              <a:rPr lang="tr-TR" sz="2000" dirty="0" err="1" smtClean="0"/>
              <a:t>graflarla</a:t>
            </a:r>
            <a:r>
              <a:rPr lang="tr-TR" sz="2000" dirty="0" smtClean="0"/>
              <a:t> </a:t>
            </a:r>
            <a:r>
              <a:rPr lang="tr-TR" sz="2000" dirty="0"/>
              <a:t>ifade </a:t>
            </a:r>
            <a:r>
              <a:rPr lang="tr-TR" sz="2000" dirty="0" smtClean="0"/>
              <a:t>edilebilir</a:t>
            </a:r>
            <a:r>
              <a:rPr lang="tr-TR" sz="2000" dirty="0"/>
              <a:t>:</a:t>
            </a:r>
            <a:endParaRPr lang="en-US" sz="2000" dirty="0"/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tr-TR" sz="2000" dirty="0">
                <a:solidFill>
                  <a:srgbClr val="0000FF"/>
                </a:solidFill>
              </a:rPr>
              <a:t>düğümler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/>
              <a:t> </a:t>
            </a:r>
            <a:r>
              <a:rPr lang="tr-TR" sz="2000" dirty="0"/>
              <a:t>uzaydaki durumlar</a:t>
            </a:r>
            <a:endParaRPr lang="en-US" sz="2000" dirty="0"/>
          </a:p>
          <a:p>
            <a:pPr lvl="1" eaLnBrk="1" hangingPunct="1">
              <a:buFontTx/>
              <a:buNone/>
            </a:pPr>
            <a:r>
              <a:rPr lang="en-US" sz="2000" dirty="0"/>
              <a:t>	</a:t>
            </a:r>
            <a:r>
              <a:rPr lang="tr-TR" sz="2000" dirty="0">
                <a:solidFill>
                  <a:srgbClr val="0000FF"/>
                </a:solidFill>
              </a:rPr>
              <a:t>kenarlar</a:t>
            </a:r>
            <a:r>
              <a:rPr lang="en-US" sz="2000" dirty="0">
                <a:solidFill>
                  <a:srgbClr val="0000FF"/>
                </a:solidFill>
              </a:rPr>
              <a:t>:</a:t>
            </a:r>
            <a:r>
              <a:rPr lang="en-US" sz="2000" dirty="0"/>
              <a:t> </a:t>
            </a:r>
            <a:r>
              <a:rPr lang="tr-TR" sz="2000" dirty="0"/>
              <a:t>hareketler</a:t>
            </a:r>
            <a:r>
              <a:rPr lang="en-US" sz="2000" dirty="0"/>
              <a:t>/</a:t>
            </a:r>
            <a:r>
              <a:rPr lang="tr-TR" sz="2000" dirty="0"/>
              <a:t>işlemler</a:t>
            </a:r>
            <a:endParaRPr lang="en-US" sz="2000" dirty="0"/>
          </a:p>
          <a:p>
            <a:pPr eaLnBrk="1" hangingPunct="1"/>
            <a:r>
              <a:rPr lang="tr-TR" sz="2400" b="1" dirty="0" smtClean="0"/>
              <a:t>Problemin </a:t>
            </a:r>
            <a:r>
              <a:rPr lang="tr-TR" sz="2400" b="1" dirty="0"/>
              <a:t>boyutu</a:t>
            </a:r>
            <a:r>
              <a:rPr lang="tr-TR" sz="2400" dirty="0"/>
              <a:t> genelde </a:t>
            </a:r>
            <a:r>
              <a:rPr lang="tr-TR" sz="2400" b="1" dirty="0" smtClean="0"/>
              <a:t>olası durumların </a:t>
            </a:r>
            <a:r>
              <a:rPr lang="tr-TR" sz="2400" b="1" dirty="0"/>
              <a:t>sayısı</a:t>
            </a:r>
            <a:r>
              <a:rPr lang="tr-TR" sz="2400" dirty="0"/>
              <a:t> ile (veya durum uzayının boyutu ile) ifade </a:t>
            </a:r>
            <a:r>
              <a:rPr lang="tr-TR" sz="2400" dirty="0" smtClean="0"/>
              <a:t>edilir</a:t>
            </a:r>
            <a:r>
              <a:rPr lang="en-US" sz="2400" dirty="0" smtClean="0"/>
              <a:t> </a:t>
            </a:r>
            <a:endParaRPr lang="en-US" sz="2400" dirty="0"/>
          </a:p>
          <a:p>
            <a:pPr lvl="1" eaLnBrk="1" hangingPunct="1"/>
            <a:r>
              <a:rPr lang="tr-TR" sz="2000" dirty="0" smtClean="0"/>
              <a:t>2 yerli </a:t>
            </a:r>
            <a:r>
              <a:rPr lang="tr-TR" sz="2000" dirty="0" smtClean="0">
                <a:solidFill>
                  <a:srgbClr val="0000FF"/>
                </a:solidFill>
              </a:rPr>
              <a:t>süpürge</a:t>
            </a:r>
            <a:r>
              <a:rPr lang="tr-TR" sz="2000" dirty="0" smtClean="0"/>
              <a:t> dünyasında 2x2</a:t>
            </a:r>
            <a:r>
              <a:rPr lang="tr-TR" sz="2000" baseline="30000" dirty="0" smtClean="0"/>
              <a:t>2</a:t>
            </a:r>
            <a:r>
              <a:rPr lang="tr-TR" sz="2000" dirty="0" smtClean="0"/>
              <a:t> durum vardır</a:t>
            </a:r>
          </a:p>
          <a:p>
            <a:pPr lvl="1" eaLnBrk="1" hangingPunct="1"/>
            <a:r>
              <a:rPr lang="en-US" sz="2000" dirty="0" smtClean="0">
                <a:solidFill>
                  <a:srgbClr val="0000FF"/>
                </a:solidFill>
              </a:rPr>
              <a:t>Tic-Tac-Toe</a:t>
            </a:r>
            <a:r>
              <a:rPr lang="en-US" sz="2000" dirty="0" smtClean="0"/>
              <a:t> </a:t>
            </a:r>
            <a:r>
              <a:rPr lang="tr-TR" sz="2000" dirty="0"/>
              <a:t>oyununda yaklaşık </a:t>
            </a:r>
            <a:r>
              <a:rPr lang="en-US" sz="2000" dirty="0"/>
              <a:t> </a:t>
            </a:r>
            <a:r>
              <a:rPr lang="en-US" sz="2000" dirty="0" smtClean="0"/>
              <a:t>3</a:t>
            </a:r>
            <a:r>
              <a:rPr lang="en-US" sz="2000" baseline="30000" dirty="0" smtClean="0"/>
              <a:t>9</a:t>
            </a:r>
            <a:r>
              <a:rPr lang="en-US" sz="2000" dirty="0" smtClean="0"/>
              <a:t> </a:t>
            </a:r>
            <a:r>
              <a:rPr lang="tr-TR" sz="2000" dirty="0"/>
              <a:t>durum vardır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tr-TR" sz="2000" dirty="0">
                <a:solidFill>
                  <a:srgbClr val="0000FF"/>
                </a:solidFill>
              </a:rPr>
              <a:t>Dama</a:t>
            </a:r>
            <a:r>
              <a:rPr lang="tr-TR" sz="2000" dirty="0"/>
              <a:t>da </a:t>
            </a:r>
            <a:r>
              <a:rPr lang="tr-TR" sz="2000" dirty="0" smtClean="0"/>
              <a:t>yaklaşık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40</a:t>
            </a:r>
            <a:r>
              <a:rPr lang="en-US" sz="2000" dirty="0" smtClean="0"/>
              <a:t> </a:t>
            </a:r>
            <a:r>
              <a:rPr lang="tr-TR" sz="2000" dirty="0"/>
              <a:t>durum </a:t>
            </a:r>
            <a:r>
              <a:rPr lang="tr-TR" sz="2000" dirty="0" smtClean="0"/>
              <a:t>vardır</a:t>
            </a:r>
            <a:endParaRPr lang="en-US" sz="2000" dirty="0"/>
          </a:p>
          <a:p>
            <a:pPr lvl="1" eaLnBrk="1" hangingPunct="1"/>
            <a:r>
              <a:rPr lang="tr-TR" sz="2000" dirty="0" smtClean="0">
                <a:solidFill>
                  <a:srgbClr val="0000FF"/>
                </a:solidFill>
              </a:rPr>
              <a:t>Satranç</a:t>
            </a:r>
            <a:r>
              <a:rPr lang="tr-TR" sz="2000" dirty="0" smtClean="0"/>
              <a:t>taki durumların </a:t>
            </a:r>
            <a:r>
              <a:rPr lang="tr-TR" sz="2000" dirty="0"/>
              <a:t>sayısı yaklaşık</a:t>
            </a:r>
            <a:r>
              <a:rPr lang="en-US" sz="2000" dirty="0"/>
              <a:t> </a:t>
            </a:r>
            <a:r>
              <a:rPr lang="en-US" sz="2000" dirty="0" smtClean="0"/>
              <a:t>10</a:t>
            </a:r>
            <a:r>
              <a:rPr lang="en-US" sz="2000" baseline="30000" dirty="0" smtClean="0"/>
              <a:t>120</a:t>
            </a:r>
            <a:r>
              <a:rPr lang="en-US" sz="2000" dirty="0" smtClean="0"/>
              <a:t> </a:t>
            </a:r>
            <a:r>
              <a:rPr lang="tr-TR" sz="2000" dirty="0" err="1" smtClean="0"/>
              <a:t>dir</a:t>
            </a:r>
            <a:endParaRPr lang="en-US" sz="2000" dirty="0"/>
          </a:p>
          <a:p>
            <a:pPr lvl="1" eaLnBrk="1" hangingPunct="1"/>
            <a:r>
              <a:rPr lang="en-US" sz="2000" dirty="0">
                <a:solidFill>
                  <a:srgbClr val="0000FF"/>
                </a:solidFill>
              </a:rPr>
              <a:t>G</a:t>
            </a:r>
            <a:r>
              <a:rPr lang="tr-TR" sz="2000" dirty="0">
                <a:solidFill>
                  <a:srgbClr val="0000FF"/>
                </a:solidFill>
              </a:rPr>
              <a:t>o</a:t>
            </a:r>
            <a:r>
              <a:rPr lang="en-US" sz="2000" dirty="0"/>
              <a:t> </a:t>
            </a:r>
            <a:r>
              <a:rPr lang="tr-TR" sz="2000" dirty="0" smtClean="0"/>
              <a:t>oyunundaki </a:t>
            </a:r>
            <a:r>
              <a:rPr lang="tr-TR" sz="2000" dirty="0"/>
              <a:t>durumlar sayısı ise çok daha </a:t>
            </a:r>
            <a:r>
              <a:rPr lang="tr-TR" sz="2000" dirty="0" smtClean="0"/>
              <a:t>fazladır</a:t>
            </a:r>
            <a:endParaRPr lang="en-US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551834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39D5-5290-409A-802B-747025F12E2F}" type="slidenum">
              <a:rPr lang="en-US"/>
              <a:pPr/>
              <a:t>28</a:t>
            </a:fld>
            <a:endParaRPr lang="en-US"/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9500"/>
            <a:ext cx="8062912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907257" y="1646698"/>
            <a:ext cx="3735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 dirty="0">
                <a:latin typeface="Comic Sans MS" pitchFamily="66" charset="0"/>
              </a:rPr>
              <a:t>  Problemin durum uzayı </a:t>
            </a: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/>
              <a:t>Süpürge</a:t>
            </a:r>
            <a:r>
              <a:rPr lang="en-US" dirty="0"/>
              <a:t> </a:t>
            </a:r>
            <a:r>
              <a:rPr lang="en-US" dirty="0" err="1"/>
              <a:t>dünyası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9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 Durumlu Problemin </a:t>
            </a:r>
            <a:r>
              <a:rPr lang="tr-TR" dirty="0" err="1" smtClean="0"/>
              <a:t>Formülasyonu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729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4 bileşenle </a:t>
            </a:r>
            <a:r>
              <a:rPr lang="tr-TR" dirty="0"/>
              <a:t>tanımlanır: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/>
              <a:t>Başlangıç durumu (</a:t>
            </a:r>
            <a:r>
              <a:rPr lang="tr-TR" b="1" dirty="0" err="1"/>
              <a:t>initial</a:t>
            </a:r>
            <a:r>
              <a:rPr lang="tr-TR" b="1" dirty="0"/>
              <a:t> </a:t>
            </a:r>
            <a:r>
              <a:rPr lang="tr-TR" b="1" dirty="0" err="1"/>
              <a:t>state</a:t>
            </a:r>
            <a:r>
              <a:rPr lang="tr-TR" b="1" dirty="0" smtClean="0"/>
              <a:t>)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"Ankara’da olmak"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b="1" dirty="0"/>
              <a:t>Durum fonksiyonu (</a:t>
            </a:r>
            <a:r>
              <a:rPr lang="tr-TR" b="1" dirty="0" err="1"/>
              <a:t>successor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)</a:t>
            </a:r>
          </a:p>
          <a:p>
            <a:pPr lvl="1"/>
            <a:r>
              <a:rPr lang="en-US" dirty="0"/>
              <a:t>S(x) = </a:t>
            </a:r>
            <a:r>
              <a:rPr lang="en-US" dirty="0" err="1"/>
              <a:t>hareket</a:t>
            </a:r>
            <a:r>
              <a:rPr lang="en-US" dirty="0"/>
              <a:t>-durum </a:t>
            </a:r>
            <a:r>
              <a:rPr lang="en-US" dirty="0" err="1"/>
              <a:t>çiftleri</a:t>
            </a:r>
            <a:r>
              <a:rPr lang="en-US" dirty="0"/>
              <a:t> (set of action–state pairs)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S(Ankara) </a:t>
            </a:r>
            <a:r>
              <a:rPr lang="tr-TR" dirty="0"/>
              <a:t>= </a:t>
            </a:r>
            <a:r>
              <a:rPr lang="tr-TR" dirty="0" smtClean="0"/>
              <a:t>{&lt;</a:t>
            </a:r>
            <a:r>
              <a:rPr lang="tr-TR" dirty="0" err="1" smtClean="0"/>
              <a:t>Ankara→E.şehir</a:t>
            </a:r>
            <a:r>
              <a:rPr lang="tr-TR" dirty="0" smtClean="0"/>
              <a:t>, </a:t>
            </a:r>
            <a:r>
              <a:rPr lang="tr-TR" dirty="0" err="1" smtClean="0"/>
              <a:t>E.şehir</a:t>
            </a:r>
            <a:r>
              <a:rPr lang="tr-TR" dirty="0" smtClean="0"/>
              <a:t>&gt;, </a:t>
            </a:r>
            <a:r>
              <a:rPr lang="tr-TR" dirty="0"/>
              <a:t>… }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Amaca ulaşma testi (goal test</a:t>
            </a:r>
            <a:r>
              <a:rPr lang="it-IT" b="1" dirty="0" smtClean="0"/>
              <a:t>)</a:t>
            </a:r>
            <a:endParaRPr lang="it-IT" b="1" dirty="0"/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</a:t>
            </a:r>
            <a:r>
              <a:rPr lang="tr-TR" i="1" dirty="0"/>
              <a:t>x </a:t>
            </a:r>
            <a:r>
              <a:rPr lang="tr-TR" dirty="0"/>
              <a:t>= </a:t>
            </a:r>
            <a:r>
              <a:rPr lang="tr-TR" dirty="0" smtClean="0"/>
              <a:t>"İzmir’de olmak"</a:t>
            </a: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Yol</a:t>
            </a:r>
            <a:r>
              <a:rPr lang="en-US" b="1" dirty="0"/>
              <a:t> </a:t>
            </a:r>
            <a:r>
              <a:rPr lang="en-US" b="1" dirty="0" err="1"/>
              <a:t>masrafı</a:t>
            </a:r>
            <a:r>
              <a:rPr lang="en-US" b="1" dirty="0"/>
              <a:t> (path cost</a:t>
            </a:r>
            <a:r>
              <a:rPr lang="en-US" b="1" dirty="0" smtClean="0"/>
              <a:t>)</a:t>
            </a:r>
            <a:r>
              <a:rPr lang="tr-TR" b="1" dirty="0" smtClean="0"/>
              <a:t>: </a:t>
            </a:r>
            <a:r>
              <a:rPr lang="en-US" dirty="0" err="1" smtClean="0"/>
              <a:t>eklemeli</a:t>
            </a:r>
            <a:r>
              <a:rPr lang="tr-TR" dirty="0" smtClean="0"/>
              <a:t> </a:t>
            </a:r>
            <a:r>
              <a:rPr lang="en-US" dirty="0" smtClean="0"/>
              <a:t>(additive</a:t>
            </a:r>
            <a:r>
              <a:rPr lang="en-US" dirty="0"/>
              <a:t>)</a:t>
            </a:r>
          </a:p>
          <a:p>
            <a:pPr lvl="1"/>
            <a:r>
              <a:rPr lang="tr-TR" dirty="0" smtClean="0">
                <a:solidFill>
                  <a:srgbClr val="0000FF"/>
                </a:solidFill>
              </a:rPr>
              <a:t>Örnek:</a:t>
            </a:r>
            <a:r>
              <a:rPr lang="tr-TR" dirty="0" smtClean="0"/>
              <a:t> </a:t>
            </a:r>
            <a:r>
              <a:rPr lang="tr-TR" dirty="0"/>
              <a:t>mesafeler toplamı, gidilen şehir sayısı, vb.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x,a,y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tr-TR" dirty="0" smtClean="0">
                <a:solidFill>
                  <a:srgbClr val="0000FF"/>
                </a:solidFill>
              </a:rPr>
              <a:t>:</a:t>
            </a:r>
            <a:r>
              <a:rPr lang="en-US" dirty="0" smtClean="0"/>
              <a:t> </a:t>
            </a:r>
            <a:r>
              <a:rPr lang="tr-TR" dirty="0" smtClean="0"/>
              <a:t>adım</a:t>
            </a:r>
            <a:r>
              <a:rPr lang="en-US" dirty="0" smtClean="0"/>
              <a:t> </a:t>
            </a:r>
            <a:r>
              <a:rPr lang="en-US" dirty="0" err="1"/>
              <a:t>masrafı</a:t>
            </a:r>
            <a:r>
              <a:rPr lang="en-US" dirty="0"/>
              <a:t> (</a:t>
            </a:r>
            <a:r>
              <a:rPr lang="en-US" dirty="0" smtClean="0"/>
              <a:t>step</a:t>
            </a:r>
            <a:r>
              <a:rPr lang="tr-TR" dirty="0" smtClean="0"/>
              <a:t> </a:t>
            </a:r>
            <a:r>
              <a:rPr lang="en-US" dirty="0" smtClean="0"/>
              <a:t>cost</a:t>
            </a:r>
            <a:r>
              <a:rPr lang="en-US" dirty="0"/>
              <a:t>), </a:t>
            </a:r>
            <a:r>
              <a:rPr lang="en-US" dirty="0">
                <a:solidFill>
                  <a:srgbClr val="0000FF"/>
                </a:solidFill>
              </a:rPr>
              <a:t>≥ </a:t>
            </a:r>
            <a:r>
              <a:rPr lang="en-US" dirty="0" smtClean="0">
                <a:solidFill>
                  <a:srgbClr val="0000FF"/>
                </a:solidFill>
              </a:rPr>
              <a:t>0</a:t>
            </a:r>
            <a:r>
              <a:rPr lang="tr-TR" dirty="0" smtClean="0"/>
              <a:t> </a:t>
            </a:r>
            <a:r>
              <a:rPr lang="en-US" dirty="0" err="1" smtClean="0"/>
              <a:t>varsayılır</a:t>
            </a:r>
            <a:endParaRPr lang="en-US" dirty="0"/>
          </a:p>
          <a:p>
            <a:r>
              <a:rPr lang="tr-TR" dirty="0" smtClean="0">
                <a:solidFill>
                  <a:srgbClr val="0000FF"/>
                </a:solidFill>
              </a:rPr>
              <a:t>Çözüm: </a:t>
            </a:r>
            <a:r>
              <a:rPr lang="tr-TR" dirty="0" smtClean="0"/>
              <a:t>Başlangıç durumundan amaç duruma </a:t>
            </a:r>
            <a:r>
              <a:rPr lang="tr-TR" dirty="0"/>
              <a:t>nasıl ulaşıldığını gösteren hareketlerin </a:t>
            </a:r>
            <a:r>
              <a:rPr lang="tr-TR" dirty="0" smtClean="0"/>
              <a:t>sırası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16966305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9DA-081D-4F4B-86A6-FA1FB90E9CB6}" type="slidenum">
              <a:rPr lang="en-US"/>
              <a:pPr/>
              <a:t>3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çözme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arama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/>
              <a:t>Problem çözmeye giriş</a:t>
            </a:r>
          </a:p>
          <a:p>
            <a:endParaRPr lang="en-US" b="1"/>
          </a:p>
          <a:p>
            <a:r>
              <a:rPr lang="en-US" b="1"/>
              <a:t>Karmaşıklık</a:t>
            </a:r>
          </a:p>
          <a:p>
            <a:endParaRPr lang="en-US" b="1"/>
          </a:p>
          <a:p>
            <a:r>
              <a:rPr lang="en-US" b="1"/>
              <a:t>Bilgisiz arama</a:t>
            </a:r>
          </a:p>
          <a:p>
            <a:pPr lvl="1"/>
            <a:r>
              <a:rPr lang="en-US"/>
              <a:t>Problem formülasyonu</a:t>
            </a:r>
          </a:p>
          <a:p>
            <a:pPr lvl="1"/>
            <a:r>
              <a:rPr lang="en-US"/>
              <a:t>Arama stratejileri: derinlik-önce, </a:t>
            </a:r>
            <a:r>
              <a:rPr lang="tr-TR"/>
              <a:t>genişlik</a:t>
            </a:r>
            <a:r>
              <a:rPr lang="en-US"/>
              <a:t>-önce</a:t>
            </a:r>
          </a:p>
          <a:p>
            <a:pPr lvl="1"/>
            <a:endParaRPr lang="en-US"/>
          </a:p>
          <a:p>
            <a:r>
              <a:rPr lang="en-US" b="1"/>
              <a:t>Bilgili arama</a:t>
            </a:r>
          </a:p>
          <a:p>
            <a:pPr lvl="1"/>
            <a:r>
              <a:rPr lang="en-US"/>
              <a:t>Arama stratejileri: En iyi-ilk önce, A*</a:t>
            </a:r>
          </a:p>
          <a:p>
            <a:pPr lvl="1"/>
            <a:r>
              <a:rPr lang="en-US"/>
              <a:t>Sezgisel fonksiyonlar</a:t>
            </a:r>
          </a:p>
        </p:txBody>
      </p:sp>
    </p:spTree>
    <p:extLst>
      <p:ext uri="{BB962C8B-B14F-4D97-AF65-F5344CB8AC3E}">
        <p14:creationId xmlns:p14="http://schemas.microsoft.com/office/powerpoint/2010/main" val="2087312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/>
              <a:t>Süpürge</a:t>
            </a:r>
            <a:r>
              <a:rPr lang="en-US" dirty="0"/>
              <a:t> </a:t>
            </a:r>
            <a:r>
              <a:rPr lang="en-US" dirty="0" err="1"/>
              <a:t>dünyası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4437112"/>
            <a:ext cx="8077200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Durumlar: </a:t>
            </a:r>
            <a:r>
              <a:rPr lang="tr-TR" sz="2400" dirty="0" smtClean="0"/>
              <a:t>kir ile ajanın bulunduğu yerler (tamsayı, 1-8)</a:t>
            </a:r>
          </a:p>
          <a:p>
            <a:pPr marL="0" indent="0">
              <a:buNone/>
            </a:pPr>
            <a:r>
              <a:rPr lang="tr-TR" sz="2400" b="1" dirty="0" smtClean="0"/>
              <a:t>Hareketler:</a:t>
            </a:r>
            <a:r>
              <a:rPr lang="tr-TR" sz="2400" dirty="0" smtClean="0"/>
              <a:t> Sağ, sol, temizle, NoOp</a:t>
            </a:r>
            <a:endParaRPr lang="tr-TR" sz="2400" dirty="0"/>
          </a:p>
          <a:p>
            <a:pPr marL="0" indent="0">
              <a:buNone/>
            </a:pPr>
            <a:r>
              <a:rPr lang="it-IT" sz="2400" b="1" dirty="0" smtClean="0"/>
              <a:t>Amaca </a:t>
            </a:r>
            <a:r>
              <a:rPr lang="it-IT" sz="2400" b="1" dirty="0"/>
              <a:t>ulaşma </a:t>
            </a:r>
            <a:r>
              <a:rPr lang="it-IT" sz="2400" b="1" dirty="0" smtClean="0"/>
              <a:t>testi</a:t>
            </a:r>
            <a:r>
              <a:rPr lang="tr-TR" sz="2400" b="1" dirty="0" smtClean="0"/>
              <a:t>: </a:t>
            </a:r>
            <a:r>
              <a:rPr lang="tr-TR" sz="2400" dirty="0" smtClean="0"/>
              <a:t>Her yerin temiz olması</a:t>
            </a:r>
            <a:endParaRPr lang="it-IT" sz="2400" dirty="0"/>
          </a:p>
          <a:p>
            <a:pPr marL="0" indent="0">
              <a:buNone/>
            </a:pPr>
            <a:r>
              <a:rPr lang="en-US" sz="2400" b="1" dirty="0" err="1" smtClean="0"/>
              <a:t>Yol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masrafı</a:t>
            </a:r>
            <a:r>
              <a:rPr lang="tr-TR" sz="2400" b="1" dirty="0" smtClean="0"/>
              <a:t>: </a:t>
            </a:r>
            <a:r>
              <a:rPr lang="tr-TR" sz="2400" dirty="0" smtClean="0"/>
              <a:t>Her hareket için 1 birim </a:t>
            </a:r>
            <a:r>
              <a:rPr lang="en-US" sz="2400" dirty="0" smtClean="0"/>
              <a:t>(</a:t>
            </a:r>
            <a:r>
              <a:rPr lang="en-US" sz="2400" dirty="0" err="1" smtClean="0"/>
              <a:t>NoOp</a:t>
            </a:r>
            <a:r>
              <a:rPr lang="tr-TR" sz="2400" dirty="0" smtClean="0"/>
              <a:t> için 0</a:t>
            </a:r>
            <a:r>
              <a:rPr lang="en-US" sz="2400" dirty="0" smtClean="0"/>
              <a:t>)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7888"/>
            <a:ext cx="57054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926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DC91-2547-4E34-99B0-8740EA106DD2}" type="slidenum">
              <a:rPr lang="en-US"/>
              <a:pPr/>
              <a:t>31</a:t>
            </a:fld>
            <a:endParaRPr lang="en-US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669925" y="2327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tr-TR">
              <a:cs typeface="Times New Roman" pitchFamily="18" charset="0"/>
            </a:endParaRPr>
          </a:p>
        </p:txBody>
      </p:sp>
      <p:graphicFrame>
        <p:nvGraphicFramePr>
          <p:cNvPr id="1567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46236"/>
              </p:ext>
            </p:extLst>
          </p:nvPr>
        </p:nvGraphicFramePr>
        <p:xfrm>
          <a:off x="4643438" y="2349500"/>
          <a:ext cx="3455987" cy="3649663"/>
        </p:xfrm>
        <a:graphic>
          <a:graphicData uri="http://schemas.openxmlformats.org/drawingml/2006/table">
            <a:tbl>
              <a:tblPr/>
              <a:tblGrid>
                <a:gridCol w="1728787"/>
                <a:gridCol w="17272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Durum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tr-T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Yol maliyeti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6710" name="Picture 3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205038"/>
            <a:ext cx="38989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11188" y="1557338"/>
            <a:ext cx="487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tr-TR">
                <a:latin typeface="Comic Sans MS" pitchFamily="66" charset="0"/>
              </a:rPr>
              <a:t>  Her bir durum için yol maliyeti </a:t>
            </a:r>
          </a:p>
        </p:txBody>
      </p:sp>
      <p:sp>
        <p:nvSpPr>
          <p:cNvPr id="333864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 smtClean="0"/>
              <a:t>Süpürge</a:t>
            </a:r>
            <a:r>
              <a:rPr lang="en-US" dirty="0" smtClean="0"/>
              <a:t> </a:t>
            </a:r>
            <a:r>
              <a:rPr lang="en-US" dirty="0" err="1"/>
              <a:t>dünyası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7020272" y="3253920"/>
            <a:ext cx="432048" cy="26953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7020272" y="3685968"/>
            <a:ext cx="432048" cy="22633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7020272" y="4077072"/>
            <a:ext cx="432048" cy="1872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7020272" y="4464408"/>
            <a:ext cx="432048" cy="14848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7020272" y="4869160"/>
            <a:ext cx="432048" cy="10801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5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Örnek</a:t>
            </a:r>
            <a:r>
              <a:rPr lang="en-US" dirty="0"/>
              <a:t>: </a:t>
            </a:r>
            <a:r>
              <a:rPr lang="tr-TR" dirty="0" smtClean="0"/>
              <a:t>8-puzzle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4077072"/>
            <a:ext cx="8077200" cy="259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Durumlar</a:t>
            </a:r>
            <a:r>
              <a:rPr lang="tr-TR" sz="2400" b="1" dirty="0"/>
              <a:t>:</a:t>
            </a:r>
            <a:r>
              <a:rPr lang="tr-TR" sz="2400" dirty="0"/>
              <a:t> </a:t>
            </a:r>
            <a:r>
              <a:rPr lang="tr-TR" sz="2400" dirty="0" smtClean="0"/>
              <a:t>taşların yerleri (tamsayı, 1-9)</a:t>
            </a:r>
          </a:p>
          <a:p>
            <a:pPr marL="0" indent="0">
              <a:buNone/>
            </a:pPr>
            <a:r>
              <a:rPr lang="tr-TR" sz="2400" b="1" dirty="0" smtClean="0"/>
              <a:t>Hareketler: </a:t>
            </a:r>
            <a:r>
              <a:rPr lang="tr-TR" sz="2400" dirty="0" smtClean="0"/>
              <a:t>Boşluğu sola, sağa, aşağı, yukarı hareket ettir</a:t>
            </a:r>
          </a:p>
          <a:p>
            <a:pPr lvl="1" indent="-342900"/>
            <a:r>
              <a:rPr kumimoji="1" lang="tr-TR" sz="2000" dirty="0" smtClean="0">
                <a:latin typeface="Tahoma" pitchFamily="34" charset="0"/>
              </a:rPr>
              <a:t>8 </a:t>
            </a:r>
            <a:r>
              <a:rPr kumimoji="1" lang="tr-TR" sz="2000" dirty="0">
                <a:latin typeface="Tahoma" pitchFamily="34" charset="0"/>
              </a:rPr>
              <a:t>taşın </a:t>
            </a:r>
            <a:r>
              <a:rPr kumimoji="1" lang="tr-TR" sz="2000" dirty="0" smtClean="0">
                <a:latin typeface="Tahoma" pitchFamily="34" charset="0"/>
              </a:rPr>
              <a:t>her biri için olası 4 hareketi tarif etmektense boşluğu hareket ettirmek daha etkili</a:t>
            </a:r>
            <a:endParaRPr lang="tr-TR" sz="2000" dirty="0"/>
          </a:p>
          <a:p>
            <a:pPr marL="0" indent="0">
              <a:buNone/>
            </a:pPr>
            <a:r>
              <a:rPr lang="it-IT" sz="2400" b="1" dirty="0" smtClean="0"/>
              <a:t>Amaca </a:t>
            </a:r>
            <a:r>
              <a:rPr lang="it-IT" sz="2400" b="1" dirty="0"/>
              <a:t>ulaşma </a:t>
            </a:r>
            <a:r>
              <a:rPr lang="it-IT" sz="2400" b="1" dirty="0" smtClean="0"/>
              <a:t>testi</a:t>
            </a:r>
            <a:r>
              <a:rPr lang="tr-TR" sz="2400" b="1" dirty="0" smtClean="0"/>
              <a:t>: </a:t>
            </a:r>
            <a:r>
              <a:rPr lang="tr-TR" sz="2400" dirty="0" smtClean="0"/>
              <a:t>Resimdeki hedef durum</a:t>
            </a:r>
            <a:endParaRPr lang="it-IT" sz="2400" dirty="0"/>
          </a:p>
          <a:p>
            <a:pPr marL="0" indent="0">
              <a:buNone/>
            </a:pPr>
            <a:r>
              <a:rPr lang="en-US" sz="2400" b="1" dirty="0" err="1" smtClean="0"/>
              <a:t>Yol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masrafı</a:t>
            </a:r>
            <a:r>
              <a:rPr lang="tr-TR" sz="2400" b="1" dirty="0" smtClean="0"/>
              <a:t>: </a:t>
            </a:r>
            <a:r>
              <a:rPr lang="tr-TR" sz="2400" dirty="0" smtClean="0"/>
              <a:t>Her hareket için 1 birim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4540" y="1412776"/>
            <a:ext cx="412954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74500" y="3212976"/>
            <a:ext cx="25202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latin typeface="+mn-lt"/>
              </a:rPr>
              <a:t>Başlangıç</a:t>
            </a:r>
            <a:r>
              <a:rPr lang="tr-TR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durumu</a:t>
            </a:r>
            <a:r>
              <a:rPr lang="en-US" sz="2200" dirty="0">
                <a:latin typeface="+mn-lt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38796" y="3212976"/>
            <a:ext cx="18252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err="1">
                <a:latin typeface="+mn-lt"/>
              </a:rPr>
              <a:t>Hedef</a:t>
            </a:r>
            <a:r>
              <a:rPr lang="tr-TR" sz="22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durum</a:t>
            </a:r>
          </a:p>
        </p:txBody>
      </p:sp>
    </p:spTree>
    <p:extLst>
      <p:ext uri="{BB962C8B-B14F-4D97-AF65-F5344CB8AC3E}">
        <p14:creationId xmlns:p14="http://schemas.microsoft.com/office/powerpoint/2010/main" val="3031325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415-646E-42EB-BFB0-BCC4B407E277}" type="slidenum">
              <a:rPr lang="en-US"/>
              <a:pPr/>
              <a:t>33</a:t>
            </a:fld>
            <a:endParaRPr lang="en-US"/>
          </a:p>
        </p:txBody>
      </p:sp>
      <p:sp>
        <p:nvSpPr>
          <p:cNvPr id="307204" name="Rectangle 2"/>
          <p:cNvSpPr>
            <a:spLocks noChangeArrowheads="1"/>
          </p:cNvSpPr>
          <p:nvPr/>
        </p:nvSpPr>
        <p:spPr bwMode="auto">
          <a:xfrm>
            <a:off x="685800" y="304799"/>
            <a:ext cx="77724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tr-TR" sz="2800" dirty="0" smtClean="0">
                <a:solidFill>
                  <a:prstClr val="black"/>
                </a:solidFill>
                <a:ea typeface="+mj-ea"/>
                <a:cs typeface="+mj-cs"/>
              </a:rPr>
              <a:t>8-puzzle probleminin durum uzayından bir kesit</a:t>
            </a:r>
            <a:endParaRPr kumimoji="1" lang="en-US" sz="28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aphicFrame>
        <p:nvGraphicFramePr>
          <p:cNvPr id="210043" name="Group 123"/>
          <p:cNvGraphicFramePr>
            <a:graphicFrameLocks noGrp="1"/>
          </p:cNvGraphicFramePr>
          <p:nvPr/>
        </p:nvGraphicFramePr>
        <p:xfrm>
          <a:off x="3581400" y="1209675"/>
          <a:ext cx="1066800" cy="1189038"/>
        </p:xfrm>
        <a:graphic>
          <a:graphicData uri="http://schemas.openxmlformats.org/drawingml/2006/table">
            <a:tbl>
              <a:tblPr/>
              <a:tblGrid>
                <a:gridCol w="355600"/>
                <a:gridCol w="355600"/>
                <a:gridCol w="355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36" name="Group 116"/>
          <p:cNvGraphicFramePr>
            <a:graphicFrameLocks noGrp="1"/>
          </p:cNvGraphicFramePr>
          <p:nvPr/>
        </p:nvGraphicFramePr>
        <p:xfrm>
          <a:off x="2362200" y="2581275"/>
          <a:ext cx="1219200" cy="1189038"/>
        </p:xfrm>
        <a:graphic>
          <a:graphicData uri="http://schemas.openxmlformats.org/drawingml/2006/table">
            <a:tbl>
              <a:tblPr/>
              <a:tblGrid>
                <a:gridCol w="369888"/>
                <a:gridCol w="368300"/>
                <a:gridCol w="48101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42" name="Group 122"/>
          <p:cNvGraphicFramePr>
            <a:graphicFrameLocks noGrp="1"/>
          </p:cNvGraphicFramePr>
          <p:nvPr/>
        </p:nvGraphicFramePr>
        <p:xfrm>
          <a:off x="5167313" y="2581275"/>
          <a:ext cx="1081087" cy="1189038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  <a:gridCol w="3603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39" name="Group 119"/>
          <p:cNvGraphicFramePr>
            <a:graphicFrameLocks noGrp="1"/>
          </p:cNvGraphicFramePr>
          <p:nvPr/>
        </p:nvGraphicFramePr>
        <p:xfrm>
          <a:off x="1371600" y="4105275"/>
          <a:ext cx="1066800" cy="1189038"/>
        </p:xfrm>
        <a:graphic>
          <a:graphicData uri="http://schemas.openxmlformats.org/drawingml/2006/table">
            <a:tbl>
              <a:tblPr/>
              <a:tblGrid>
                <a:gridCol w="315913"/>
                <a:gridCol w="315912"/>
                <a:gridCol w="4349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41" name="Group 121"/>
          <p:cNvGraphicFramePr>
            <a:graphicFrameLocks noGrp="1"/>
          </p:cNvGraphicFramePr>
          <p:nvPr/>
        </p:nvGraphicFramePr>
        <p:xfrm>
          <a:off x="2438400" y="5553075"/>
          <a:ext cx="1295400" cy="1189038"/>
        </p:xfrm>
        <a:graphic>
          <a:graphicData uri="http://schemas.openxmlformats.org/drawingml/2006/table">
            <a:tbl>
              <a:tblPr/>
              <a:tblGrid>
                <a:gridCol w="376238"/>
                <a:gridCol w="457200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037" name="Group 117"/>
          <p:cNvGraphicFramePr>
            <a:graphicFrameLocks noGrp="1"/>
          </p:cNvGraphicFramePr>
          <p:nvPr/>
        </p:nvGraphicFramePr>
        <p:xfrm>
          <a:off x="3657600" y="4105275"/>
          <a:ext cx="1143000" cy="1189038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tr-T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13" name="Line 111"/>
          <p:cNvSpPr>
            <a:spLocks noChangeShapeType="1"/>
          </p:cNvSpPr>
          <p:nvPr/>
        </p:nvSpPr>
        <p:spPr bwMode="auto">
          <a:xfrm flipH="1">
            <a:off x="2667000" y="166687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4" name="Line 112"/>
          <p:cNvSpPr>
            <a:spLocks noChangeShapeType="1"/>
          </p:cNvSpPr>
          <p:nvPr/>
        </p:nvSpPr>
        <p:spPr bwMode="auto">
          <a:xfrm>
            <a:off x="4724400" y="1590675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5" name="Line 113"/>
          <p:cNvSpPr>
            <a:spLocks noChangeShapeType="1"/>
          </p:cNvSpPr>
          <p:nvPr/>
        </p:nvSpPr>
        <p:spPr bwMode="auto">
          <a:xfrm flipH="1">
            <a:off x="1676400" y="3038475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6" name="Line 114"/>
          <p:cNvSpPr>
            <a:spLocks noChangeShapeType="1"/>
          </p:cNvSpPr>
          <p:nvPr/>
        </p:nvSpPr>
        <p:spPr bwMode="auto">
          <a:xfrm>
            <a:off x="3657600" y="3114675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17" name="Line 115"/>
          <p:cNvSpPr>
            <a:spLocks noChangeShapeType="1"/>
          </p:cNvSpPr>
          <p:nvPr/>
        </p:nvSpPr>
        <p:spPr bwMode="auto">
          <a:xfrm>
            <a:off x="2438400" y="49434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5652120" y="4105674"/>
            <a:ext cx="3287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Y</a:t>
            </a:r>
            <a:r>
              <a:rPr lang="tr-TR" sz="2400" dirty="0" smtClean="0"/>
              <a:t>aklaşık </a:t>
            </a:r>
            <a:r>
              <a:rPr lang="en-US" sz="2400" dirty="0" smtClean="0"/>
              <a:t>362800</a:t>
            </a:r>
            <a:r>
              <a:rPr lang="tr-TR" sz="2400" dirty="0" smtClean="0"/>
              <a:t> durum</a:t>
            </a:r>
          </a:p>
          <a:p>
            <a:endParaRPr lang="tr-TR" sz="2400" dirty="0"/>
          </a:p>
          <a:p>
            <a:r>
              <a:rPr lang="tr-TR" sz="2400" b="1" u="sng" dirty="0" smtClean="0"/>
              <a:t>Optimal Çözüm:</a:t>
            </a:r>
          </a:p>
          <a:p>
            <a:r>
              <a:rPr lang="tr-TR" sz="2400" dirty="0" smtClean="0"/>
              <a:t>NP Complete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377411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5402-99D9-4488-BD89-EB4E35663B11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Durum uzayının seçilmesi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dirty="0"/>
              <a:t>Gerçek </a:t>
            </a:r>
            <a:r>
              <a:rPr lang="tr-TR" sz="2800" dirty="0" smtClean="0"/>
              <a:t>dünya çok karmaşıktır</a:t>
            </a:r>
            <a:endParaRPr lang="tr-TR" sz="2800" dirty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Problemin </a:t>
            </a:r>
            <a:r>
              <a:rPr lang="tr-TR" sz="2400" dirty="0"/>
              <a:t>çözümü için </a:t>
            </a:r>
            <a:r>
              <a:rPr lang="tr-TR" sz="2400" dirty="0" smtClean="0"/>
              <a:t>durum </a:t>
            </a:r>
            <a:r>
              <a:rPr lang="tr-TR" sz="2400" dirty="0"/>
              <a:t>uzayı basite indirgenmeli, soyutlanmalı</a:t>
            </a:r>
          </a:p>
          <a:p>
            <a:pPr>
              <a:lnSpc>
                <a:spcPct val="90000"/>
              </a:lnSpc>
            </a:pPr>
            <a:r>
              <a:rPr lang="tr-TR" sz="2800" u="sng" dirty="0" smtClean="0"/>
              <a:t>Soyut </a:t>
            </a:r>
            <a:r>
              <a:rPr lang="tr-TR" sz="2800" u="sng" dirty="0"/>
              <a:t>(</a:t>
            </a:r>
            <a:r>
              <a:rPr lang="tr-TR" sz="2800" u="sng" dirty="0" err="1"/>
              <a:t>Abstract</a:t>
            </a:r>
            <a:r>
              <a:rPr lang="tr-TR" sz="2800" u="sng" dirty="0"/>
              <a:t>) </a:t>
            </a:r>
            <a:r>
              <a:rPr lang="tr-TR" sz="2800" u="sng" dirty="0" smtClean="0"/>
              <a:t>durum:</a:t>
            </a:r>
            <a:r>
              <a:rPr lang="tr-TR" sz="2800" dirty="0" smtClean="0"/>
              <a:t> </a:t>
            </a:r>
            <a:r>
              <a:rPr lang="tr-TR" sz="2800" dirty="0"/>
              <a:t>gerçek durumlar kümesi</a:t>
            </a:r>
          </a:p>
          <a:p>
            <a:pPr>
              <a:lnSpc>
                <a:spcPct val="90000"/>
              </a:lnSpc>
            </a:pPr>
            <a:r>
              <a:rPr lang="tr-TR" sz="2800" u="sng" dirty="0" smtClean="0"/>
              <a:t>Soyut hareket:</a:t>
            </a:r>
            <a:r>
              <a:rPr lang="tr-TR" sz="2800" dirty="0" smtClean="0"/>
              <a:t> gerçek </a:t>
            </a:r>
            <a:r>
              <a:rPr lang="tr-TR" sz="2800" dirty="0"/>
              <a:t>hareketlerin </a:t>
            </a:r>
            <a:r>
              <a:rPr lang="tr-TR" sz="2800" dirty="0" smtClean="0"/>
              <a:t>karmaşık kombinasyonu</a:t>
            </a:r>
            <a:endParaRPr lang="tr-TR" sz="2800" dirty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Örnek: "</a:t>
            </a:r>
            <a:r>
              <a:rPr lang="tr-TR" sz="2400" dirty="0" smtClean="0">
                <a:solidFill>
                  <a:srgbClr val="0000FF"/>
                </a:solidFill>
              </a:rPr>
              <a:t>Ankara</a:t>
            </a:r>
            <a:r>
              <a:rPr lang="tr-TR" sz="2400" dirty="0">
                <a:solidFill>
                  <a:srgbClr val="0000FF"/>
                </a:solidFill>
              </a:rPr>
              <a:t>→</a:t>
            </a:r>
            <a:r>
              <a:rPr lang="tr-TR" sz="2400" dirty="0" smtClean="0">
                <a:solidFill>
                  <a:srgbClr val="0000FF"/>
                </a:solidFill>
              </a:rPr>
              <a:t>E.şehir</a:t>
            </a:r>
            <a:r>
              <a:rPr lang="tr-TR" sz="2400" dirty="0" smtClean="0"/>
              <a:t>" değişik </a:t>
            </a:r>
            <a:r>
              <a:rPr lang="tr-TR" sz="2400" dirty="0"/>
              <a:t>yolları, molaları, yol durumunu, yoldaki dinlenme yerlerini vs. gösteren karmaşık bir </a:t>
            </a:r>
            <a:r>
              <a:rPr lang="tr-TR" sz="2400" dirty="0" smtClean="0"/>
              <a:t>kümedir</a:t>
            </a:r>
            <a:endParaRPr lang="tr-TR" sz="2400" dirty="0"/>
          </a:p>
          <a:p>
            <a:pPr lvl="1">
              <a:lnSpc>
                <a:spcPct val="90000"/>
              </a:lnSpc>
            </a:pPr>
            <a:r>
              <a:rPr lang="tr-TR" sz="2400" dirty="0" smtClean="0"/>
              <a:t>Gerçek </a:t>
            </a:r>
            <a:r>
              <a:rPr lang="tr-TR" sz="2400" dirty="0"/>
              <a:t>hayatın modellenmesi için, gerçek hayattaki "</a:t>
            </a:r>
            <a:r>
              <a:rPr lang="tr-TR" sz="2400" dirty="0" smtClean="0">
                <a:solidFill>
                  <a:srgbClr val="0000FF"/>
                </a:solidFill>
              </a:rPr>
              <a:t>Ankara</a:t>
            </a:r>
            <a:r>
              <a:rPr lang="tr-TR" sz="2400" dirty="0" smtClean="0"/>
              <a:t>" durumu "</a:t>
            </a:r>
            <a:r>
              <a:rPr lang="tr-TR" sz="2400" dirty="0" err="1" smtClean="0">
                <a:solidFill>
                  <a:srgbClr val="0000FF"/>
                </a:solidFill>
              </a:rPr>
              <a:t>E.şehir</a:t>
            </a:r>
            <a:r>
              <a:rPr lang="tr-TR" sz="2400" dirty="0" err="1" smtClean="0"/>
              <a:t>"e</a:t>
            </a:r>
            <a:r>
              <a:rPr lang="tr-TR" sz="2400" dirty="0" smtClean="0"/>
              <a:t> ulaşabilmelidir</a:t>
            </a: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800" u="sng" dirty="0" smtClean="0"/>
              <a:t>Soyut çözüm:</a:t>
            </a:r>
            <a:r>
              <a:rPr lang="tr-TR" sz="2800" dirty="0" smtClean="0"/>
              <a:t> </a:t>
            </a:r>
            <a:r>
              <a:rPr lang="tr-TR" sz="2800" dirty="0"/>
              <a:t>Gerçek hayatta kullanılan gerçek yollar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Her </a:t>
            </a:r>
            <a:r>
              <a:rPr lang="tr-TR" sz="2800" dirty="0"/>
              <a:t>soyut hareket orijinal (gerçek hayattaki) problemden daha </a:t>
            </a:r>
            <a:r>
              <a:rPr lang="tr-TR" sz="2800" dirty="0" smtClean="0">
                <a:solidFill>
                  <a:srgbClr val="0000FF"/>
                </a:solidFill>
              </a:rPr>
              <a:t>"basit" </a:t>
            </a:r>
            <a:r>
              <a:rPr lang="tr-TR" sz="2800" dirty="0"/>
              <a:t>olmalıdır.</a:t>
            </a:r>
          </a:p>
        </p:txBody>
      </p:sp>
    </p:spTree>
    <p:extLst>
      <p:ext uri="{BB962C8B-B14F-4D97-AF65-F5344CB8AC3E}">
        <p14:creationId xmlns:p14="http://schemas.microsoft.com/office/powerpoint/2010/main" val="2593302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EF10-8F3C-4126-94A7-33D67E7A4044}" type="slidenum">
              <a:rPr lang="en-US"/>
              <a:pPr/>
              <a:t>35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8-Vezir Problemi</a:t>
            </a:r>
            <a:r>
              <a:rPr lang="tr-TR" dirty="0"/>
              <a:t>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8308032" cy="525658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</a:rPr>
              <a:t>	V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ezirler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tek tek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yerleştirilir. Sadece 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son durum dikkate alındığı için </a:t>
            </a:r>
            <a:r>
              <a:rPr lang="tr-TR" sz="2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yol maliyeti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dikkate alınmaz. Yalnız </a:t>
            </a:r>
            <a:r>
              <a:rPr lang="tr-TR" sz="2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arama maliyeti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 bakılır: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Amaç </a:t>
            </a:r>
            <a:r>
              <a:rPr lang="tr-TR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testi: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Tahtada birbirini tehdit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etmeyen 8 vezir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Yol </a:t>
            </a:r>
            <a:r>
              <a:rPr lang="tr-TR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maliyeti: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ıfır (0)</a:t>
            </a:r>
            <a:endParaRPr lang="tr-TR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lang="tr-TR" sz="2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Durumlar</a:t>
            </a:r>
            <a:r>
              <a:rPr lang="tr-TR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0-8 vezirin herhangi bir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düzenlem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İşlemler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Herhangi bir kareye vezir koymak.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 </a:t>
            </a:r>
            <a:r>
              <a:rPr lang="tr-TR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formülasyonda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araştırılacak 64</a:t>
            </a:r>
            <a:r>
              <a:rPr lang="tr-TR" sz="22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olası sıra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vardır.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ALTERNATİF:</a:t>
            </a:r>
            <a:endParaRPr lang="tr-TR" sz="2200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İşlemler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Tehdit edilmeyen en soldaki boş kareye vezir koy.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sz="22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tr-TR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şekilde tehdit edilmeyen durumları tespit etmek </a:t>
            </a:r>
            <a:r>
              <a:rPr lang="tr-TR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kolaydır. </a:t>
            </a:r>
            <a:r>
              <a:rPr lang="tr-TR" sz="220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Doğru </a:t>
            </a:r>
            <a:r>
              <a:rPr lang="tr-TR" sz="2200" i="1" u="sng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formülasyon</a:t>
            </a:r>
            <a:r>
              <a:rPr lang="tr-TR" sz="2200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arama uzayının boyutunu büyük ölçüde küçültür</a:t>
            </a:r>
            <a:r>
              <a:rPr lang="tr-TR" sz="22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2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lang="tr-TR" sz="2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200" b="1" dirty="0" smtClean="0">
                <a:solidFill>
                  <a:srgbClr val="000000"/>
                </a:solidFill>
                <a:latin typeface="Times New Roman" pitchFamily="18" charset="0"/>
              </a:rPr>
              <a:t>N-VEZİR???</a:t>
            </a:r>
            <a:endParaRPr lang="tr-TR" sz="2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88772" name="Picture 4" descr="fig_3_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088" y="237971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6834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B9B4-8BF0-4AAE-8A78-CF8210F65635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08228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89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Yolcular ve Yamyamlar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08229" name="Rectangle 3"/>
          <p:cNvSpPr>
            <a:spLocks noChangeArrowheads="1"/>
          </p:cNvSpPr>
          <p:nvPr/>
        </p:nvSpPr>
        <p:spPr bwMode="auto">
          <a:xfrm>
            <a:off x="628321" y="1443251"/>
            <a:ext cx="388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sz="1400" b="1" dirty="0">
                <a:latin typeface="Tahoma" pitchFamily="34" charset="0"/>
              </a:rPr>
              <a:t>	</a:t>
            </a:r>
            <a:r>
              <a:rPr kumimoji="1" lang="tr-TR" sz="2000" b="1" dirty="0">
                <a:latin typeface="+mj-lt"/>
              </a:rPr>
              <a:t>3 yolcu ve 3 yamyam kayıkla </a:t>
            </a:r>
            <a:r>
              <a:rPr kumimoji="1" lang="tr-TR" sz="2000" b="1" dirty="0" smtClean="0">
                <a:latin typeface="+mj-lt"/>
              </a:rPr>
              <a:t>nehrin </a:t>
            </a:r>
            <a:r>
              <a:rPr kumimoji="1" lang="tr-TR" sz="2000" b="1" dirty="0">
                <a:latin typeface="+mj-lt"/>
              </a:rPr>
              <a:t>k</a:t>
            </a:r>
            <a:r>
              <a:rPr kumimoji="1" lang="tr-TR" sz="2000" b="1" dirty="0" smtClean="0">
                <a:latin typeface="+mj-lt"/>
              </a:rPr>
              <a:t>arşısına geçmek </a:t>
            </a:r>
            <a:r>
              <a:rPr kumimoji="1" lang="tr-TR" sz="2000" b="1" dirty="0">
                <a:latin typeface="+mj-lt"/>
              </a:rPr>
              <a:t>istiyor. Kayığa en fazla 2 kişi </a:t>
            </a:r>
            <a:r>
              <a:rPr kumimoji="1" lang="tr-TR" sz="2000" b="1" dirty="0" smtClean="0">
                <a:latin typeface="+mj-lt"/>
              </a:rPr>
              <a:t>binebilir</a:t>
            </a:r>
            <a:endParaRPr kumimoji="1" lang="tr-TR" sz="2000" b="1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sz="2000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Amaç</a:t>
            </a:r>
            <a:r>
              <a:rPr kumimoji="1" lang="en-US" sz="2000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tr-TR" sz="2000" dirty="0">
                <a:latin typeface="+mj-lt"/>
              </a:rPr>
              <a:t>Tüm yamyamların ve yolcuların </a:t>
            </a:r>
            <a:r>
              <a:rPr kumimoji="1" lang="tr-TR" sz="2000" dirty="0" smtClean="0">
                <a:latin typeface="+mj-lt"/>
              </a:rPr>
              <a:t>nehri geçmesi</a:t>
            </a:r>
            <a:r>
              <a:rPr kumimoji="1" lang="en-US" sz="2000" dirty="0" smtClean="0">
                <a:latin typeface="+mj-lt"/>
              </a:rPr>
              <a:t> </a:t>
            </a:r>
            <a:endParaRPr kumimoji="1" lang="en-US" sz="2000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Sınırlama</a:t>
            </a:r>
            <a:r>
              <a:rPr kumimoji="1" lang="en-US" sz="2000" b="1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solidFill>
                  <a:srgbClr val="0000FF"/>
                </a:solidFill>
                <a:latin typeface="+mj-lt"/>
              </a:rPr>
              <a:t> </a:t>
            </a:r>
            <a:r>
              <a:rPr kumimoji="1" lang="tr-TR" sz="2000" dirty="0">
                <a:latin typeface="+mj-lt"/>
              </a:rPr>
              <a:t>Yamyamların sayısı </a:t>
            </a:r>
            <a:r>
              <a:rPr kumimoji="1" lang="tr-TR" sz="2000" dirty="0" smtClean="0">
                <a:latin typeface="+mj-lt"/>
              </a:rPr>
              <a:t>nehrin herhangi bir sahilinde </a:t>
            </a:r>
            <a:r>
              <a:rPr kumimoji="1" lang="tr-TR" sz="2000" dirty="0">
                <a:latin typeface="+mj-lt"/>
              </a:rPr>
              <a:t>yolculardan çok </a:t>
            </a:r>
            <a:r>
              <a:rPr kumimoji="1" lang="tr-TR" sz="2000" dirty="0" smtClean="0">
                <a:latin typeface="+mj-lt"/>
              </a:rPr>
              <a:t>olursa yamyamlar </a:t>
            </a:r>
            <a:r>
              <a:rPr kumimoji="1" lang="tr-TR" sz="2000" dirty="0">
                <a:latin typeface="+mj-lt"/>
              </a:rPr>
              <a:t>yolcuları </a:t>
            </a:r>
            <a:r>
              <a:rPr kumimoji="1" lang="tr-TR" sz="2000" dirty="0" smtClean="0">
                <a:latin typeface="+mj-lt"/>
              </a:rPr>
              <a:t>yer</a:t>
            </a:r>
            <a:r>
              <a:rPr kumimoji="1" lang="en-US" sz="2000" dirty="0" smtClean="0">
                <a:latin typeface="+mj-lt"/>
              </a:rPr>
              <a:t> </a:t>
            </a:r>
            <a:endParaRPr kumimoji="1" lang="en-US" sz="2000" dirty="0">
              <a:latin typeface="+mj-lt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Durum</a:t>
            </a:r>
            <a:r>
              <a:rPr kumimoji="1" lang="en-US" sz="2000" b="1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latin typeface="+mj-lt"/>
              </a:rPr>
              <a:t> </a:t>
            </a:r>
            <a:r>
              <a:rPr kumimoji="1" lang="tr-TR" sz="2000" dirty="0" smtClean="0">
                <a:latin typeface="+mj-lt"/>
              </a:rPr>
              <a:t>Nehrin her </a:t>
            </a:r>
            <a:r>
              <a:rPr kumimoji="1" lang="tr-TR" sz="2000" dirty="0">
                <a:latin typeface="+mj-lt"/>
              </a:rPr>
              <a:t>iki sahilinde ve kayıktaki yamyam ve yolcular</a:t>
            </a:r>
            <a:r>
              <a:rPr kumimoji="1" lang="en-US" sz="2000" dirty="0">
                <a:latin typeface="+mj-lt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000" b="1" dirty="0">
                <a:solidFill>
                  <a:srgbClr val="0000FF"/>
                </a:solidFill>
                <a:latin typeface="+mj-lt"/>
              </a:rPr>
              <a:t>Hareketler/İşlemler</a:t>
            </a:r>
            <a:r>
              <a:rPr kumimoji="1" lang="en-US" sz="2000" b="1" dirty="0">
                <a:solidFill>
                  <a:srgbClr val="0000FF"/>
                </a:solidFill>
                <a:latin typeface="+mj-lt"/>
              </a:rPr>
              <a:t>:</a:t>
            </a:r>
            <a:r>
              <a:rPr kumimoji="1" lang="en-US" sz="2000" dirty="0">
                <a:solidFill>
                  <a:srgbClr val="0000FF"/>
                </a:solidFill>
                <a:latin typeface="+mj-lt"/>
              </a:rPr>
              <a:t> </a:t>
            </a:r>
            <a:r>
              <a:rPr kumimoji="1" lang="tr-TR" sz="2000" dirty="0">
                <a:latin typeface="+mj-lt"/>
              </a:rPr>
              <a:t>Her iki yönde </a:t>
            </a:r>
            <a:r>
              <a:rPr kumimoji="1" lang="tr-TR" sz="2000" dirty="0" smtClean="0">
                <a:latin typeface="+mj-lt"/>
              </a:rPr>
              <a:t>için de bir veya </a:t>
            </a:r>
            <a:r>
              <a:rPr kumimoji="1" lang="tr-TR" sz="2000" dirty="0">
                <a:latin typeface="+mj-lt"/>
              </a:rPr>
              <a:t>iki kişi ile kayığın hareketi</a:t>
            </a:r>
            <a:endParaRPr kumimoji="1" lang="en-US" sz="2000" dirty="0">
              <a:latin typeface="+mj-lt"/>
            </a:endParaRPr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4716016" y="4800600"/>
            <a:ext cx="4123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2000" dirty="0">
                <a:latin typeface="+mj-lt"/>
              </a:rPr>
              <a:t>Bu </a:t>
            </a:r>
            <a:r>
              <a:rPr lang="tr-TR" sz="2000" dirty="0" smtClean="0">
                <a:latin typeface="+mj-lt"/>
              </a:rPr>
              <a:t>problem </a:t>
            </a:r>
            <a:r>
              <a:rPr lang="tr-TR" sz="2000" b="1" dirty="0">
                <a:latin typeface="+mj-lt"/>
              </a:rPr>
              <a:t>11 </a:t>
            </a:r>
            <a:r>
              <a:rPr lang="tr-TR" sz="2000" b="1" dirty="0" smtClean="0">
                <a:latin typeface="+mj-lt"/>
              </a:rPr>
              <a:t>hareket </a:t>
            </a:r>
            <a:r>
              <a:rPr lang="tr-TR" sz="2000" dirty="0" smtClean="0">
                <a:latin typeface="+mj-lt"/>
              </a:rPr>
              <a:t>ile çözülebilir </a:t>
            </a:r>
            <a:endParaRPr lang="tr-TR" sz="2000" dirty="0">
              <a:latin typeface="+mj-lt"/>
            </a:endParaRPr>
          </a:p>
        </p:txBody>
      </p:sp>
      <p:sp>
        <p:nvSpPr>
          <p:cNvPr id="308231" name="Text Box 7"/>
          <p:cNvSpPr txBox="1">
            <a:spLocks noChangeArrowheads="1"/>
          </p:cNvSpPr>
          <p:nvPr/>
        </p:nvSpPr>
        <p:spPr bwMode="auto">
          <a:xfrm>
            <a:off x="4499992" y="1524000"/>
            <a:ext cx="4419600" cy="285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1800" dirty="0">
                <a:solidFill>
                  <a:srgbClr val="0000FF"/>
                </a:solidFill>
                <a:latin typeface="Tahoma" pitchFamily="34" charset="0"/>
              </a:rPr>
              <a:t>Yakın sahil          </a:t>
            </a:r>
            <a:r>
              <a:rPr lang="tr-TR" sz="1800" dirty="0" smtClean="0">
                <a:solidFill>
                  <a:srgbClr val="0000FF"/>
                </a:solidFill>
                <a:latin typeface="Tahoma" pitchFamily="34" charset="0"/>
              </a:rPr>
              <a:t>Nehir	    Uzak </a:t>
            </a:r>
            <a:r>
              <a:rPr lang="tr-TR" sz="1800" dirty="0">
                <a:solidFill>
                  <a:srgbClr val="0000FF"/>
                </a:solidFill>
                <a:latin typeface="Tahoma" pitchFamily="34" charset="0"/>
              </a:rPr>
              <a:t>sahil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Kişi 1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Kişi 2	</a:t>
            </a:r>
            <a:r>
              <a:rPr lang="tr-TR" sz="1800" dirty="0" smtClean="0">
                <a:latin typeface="Tahoma" pitchFamily="34" charset="0"/>
              </a:rPr>
              <a:t>            kayık</a:t>
            </a:r>
            <a:endParaRPr lang="tr-TR" sz="1800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Kişi </a:t>
            </a:r>
            <a:r>
              <a:rPr lang="tr-TR" sz="1800" dirty="0" smtClean="0">
                <a:latin typeface="Tahoma" pitchFamily="34" charset="0"/>
              </a:rPr>
              <a:t>3</a:t>
            </a:r>
            <a:endParaRPr lang="tr-TR" sz="1800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Yamyam 1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Yamyam 2</a:t>
            </a:r>
          </a:p>
          <a:p>
            <a:pPr>
              <a:spcBef>
                <a:spcPct val="50000"/>
              </a:spcBef>
            </a:pPr>
            <a:r>
              <a:rPr lang="tr-TR" sz="1800" dirty="0">
                <a:latin typeface="Tahoma" pitchFamily="34" charset="0"/>
              </a:rPr>
              <a:t>Yamyam 3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>
            <a:off x="5943600" y="1524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233" name="Line 9"/>
          <p:cNvSpPr>
            <a:spLocks noChangeShapeType="1"/>
          </p:cNvSpPr>
          <p:nvPr/>
        </p:nvSpPr>
        <p:spPr bwMode="auto">
          <a:xfrm>
            <a:off x="7315200" y="1524000"/>
            <a:ext cx="0" cy="2856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6228184" y="2120280"/>
            <a:ext cx="762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sz="1800">
              <a:latin typeface="Tahoma" pitchFamily="34" charset="0"/>
            </a:endParaRP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>
            <a:off x="4553272" y="1828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95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1899-0CD4-48DF-9D91-688DA65F52D2}" type="slidenum">
              <a:rPr lang="en-US"/>
              <a:pPr/>
              <a:t>37</a:t>
            </a:fld>
            <a:endParaRPr lang="en-US"/>
          </a:p>
        </p:txBody>
      </p:sp>
      <p:sp>
        <p:nvSpPr>
          <p:cNvPr id="309252" name="Rectangle 2"/>
          <p:cNvSpPr>
            <a:spLocks noChangeArrowheads="1"/>
          </p:cNvSpPr>
          <p:nvPr/>
        </p:nvSpPr>
        <p:spPr bwMode="auto">
          <a:xfrm>
            <a:off x="755576" y="214313"/>
            <a:ext cx="8188399" cy="14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Yamyamlar ve Yolcular Sorunun Çözümü 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09253" name="Rectangle 3"/>
          <p:cNvSpPr>
            <a:spLocks noChangeArrowheads="1"/>
          </p:cNvSpPr>
          <p:nvPr/>
        </p:nvSpPr>
        <p:spPr bwMode="auto">
          <a:xfrm>
            <a:off x="755575" y="1828800"/>
            <a:ext cx="818839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tr-TR" sz="1600" b="1" i="1" u="sng" dirty="0">
                <a:latin typeface="Arial" charset="0"/>
              </a:rPr>
              <a:t>                                                          </a:t>
            </a:r>
            <a:r>
              <a:rPr kumimoji="1" lang="tr-TR" sz="1600" b="1" i="1" u="sng" dirty="0" smtClean="0">
                <a:latin typeface="Arial" charset="0"/>
              </a:rPr>
              <a:t>     Yakın </a:t>
            </a:r>
            <a:r>
              <a:rPr kumimoji="1" lang="tr-TR" sz="1600" b="1" i="1" u="sng" dirty="0">
                <a:latin typeface="Arial" charset="0"/>
              </a:rPr>
              <a:t>sahil</a:t>
            </a:r>
            <a:r>
              <a:rPr kumimoji="1" lang="en-US" sz="1600" b="1" i="1" u="sng" dirty="0">
                <a:latin typeface="Courier" pitchFamily="49" charset="0"/>
              </a:rPr>
              <a:t>  </a:t>
            </a:r>
            <a:r>
              <a:rPr kumimoji="1" lang="tr-TR" sz="1600" b="1" i="1" u="sng" dirty="0">
                <a:latin typeface="Courier" pitchFamily="49" charset="0"/>
              </a:rPr>
              <a:t>  </a:t>
            </a:r>
            <a:r>
              <a:rPr kumimoji="1" lang="en-US" sz="1600" b="1" i="1" u="sng" dirty="0">
                <a:latin typeface="Courier" pitchFamily="49" charset="0"/>
              </a:rPr>
              <a:t>  </a:t>
            </a:r>
            <a:r>
              <a:rPr kumimoji="1" lang="tr-TR" sz="1600" b="1" i="1" u="sng" dirty="0" smtClean="0">
                <a:latin typeface="Courier" pitchFamily="49" charset="0"/>
              </a:rPr>
              <a:t>	      </a:t>
            </a:r>
            <a:r>
              <a:rPr kumimoji="1" lang="tr-TR" sz="1600" b="1" i="1" u="sng" dirty="0" smtClean="0">
                <a:latin typeface="Arial" charset="0"/>
              </a:rPr>
              <a:t>Karşı sahil           </a:t>
            </a:r>
            <a:r>
              <a:rPr kumimoji="1" lang="tr-TR" sz="100" b="1" i="1" u="sng" dirty="0" smtClean="0">
                <a:latin typeface="Arial" charset="0"/>
              </a:rPr>
              <a:t>.</a:t>
            </a:r>
            <a:endParaRPr kumimoji="1" lang="en-US" sz="100" i="1" u="sng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0 </a:t>
            </a:r>
            <a:r>
              <a:rPr kumimoji="1" lang="tr-TR" sz="1600" dirty="0">
                <a:latin typeface="Arial" charset="0"/>
              </a:rPr>
              <a:t>Başlangıç durum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MMMCCC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-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1 </a:t>
            </a:r>
            <a:r>
              <a:rPr kumimoji="1" lang="tr-TR" sz="1600" dirty="0">
                <a:latin typeface="Arial" charset="0"/>
              </a:rPr>
              <a:t>2 yamyam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  </a:t>
            </a:r>
            <a:r>
              <a:rPr kumimoji="1" lang="tr-TR" sz="1600" dirty="0" smtClean="0">
                <a:latin typeface="Courier" pitchFamily="49" charset="0"/>
              </a:rPr>
              <a:t>	B </a:t>
            </a:r>
            <a:r>
              <a:rPr kumimoji="1" lang="en-US" sz="1600" dirty="0" smtClean="0">
                <a:latin typeface="Courier" pitchFamily="49" charset="0"/>
              </a:rPr>
              <a:t>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2 </a:t>
            </a:r>
            <a:r>
              <a:rPr kumimoji="1" lang="tr-TR" sz="1600" dirty="0">
                <a:latin typeface="Arial" charset="0"/>
              </a:rPr>
              <a:t>Birisi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MMMCC</a:t>
            </a:r>
            <a:r>
              <a:rPr kumimoji="1" lang="tr-TR" sz="1600" dirty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3 </a:t>
            </a:r>
            <a:r>
              <a:rPr kumimoji="1" lang="tr-TR" sz="1600" dirty="0">
                <a:latin typeface="Arial" charset="0"/>
              </a:rPr>
              <a:t>2 yamyam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MMM</a:t>
            </a:r>
            <a:r>
              <a:rPr kumimoji="1" lang="tr-TR" sz="1600" dirty="0" smtClean="0">
                <a:latin typeface="Courier" pitchFamily="49" charset="0"/>
              </a:rPr>
              <a:t>			B </a:t>
            </a:r>
            <a:r>
              <a:rPr kumimoji="1" lang="en-US" sz="1600" dirty="0" smtClean="0">
                <a:latin typeface="Courier" pitchFamily="49" charset="0"/>
              </a:rPr>
              <a:t>CCC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4 </a:t>
            </a:r>
            <a:r>
              <a:rPr kumimoji="1" lang="tr-TR" sz="1600" dirty="0">
                <a:latin typeface="Arial" charset="0"/>
              </a:rPr>
              <a:t>Biri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r>
              <a:rPr kumimoji="1" lang="tr-TR" sz="1600" dirty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5 </a:t>
            </a:r>
            <a:r>
              <a:rPr kumimoji="1" lang="tr-TR" sz="1600" dirty="0">
                <a:latin typeface="Arial" charset="0"/>
              </a:rPr>
              <a:t>2 yolcu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MC</a:t>
            </a:r>
            <a:r>
              <a:rPr kumimoji="1" lang="tr-TR" sz="1600" dirty="0" smtClean="0">
                <a:latin typeface="Courier" pitchFamily="49" charset="0"/>
              </a:rPr>
              <a:t>			B </a:t>
            </a:r>
            <a:r>
              <a:rPr kumimoji="1" lang="en-US" sz="1600" dirty="0" smtClean="0">
                <a:latin typeface="Courier" pitchFamily="49" charset="0"/>
              </a:rPr>
              <a:t>MMCC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6 </a:t>
            </a:r>
            <a:r>
              <a:rPr kumimoji="1" lang="tr-TR" sz="1600" dirty="0">
                <a:latin typeface="Arial" charset="0"/>
              </a:rPr>
              <a:t>Bir yolcu ve bir yamyam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</a:t>
            </a:r>
            <a:r>
              <a:rPr kumimoji="1" lang="en-US" sz="1600" dirty="0" smtClean="0">
                <a:latin typeface="Courier" pitchFamily="49" charset="0"/>
              </a:rPr>
              <a:t>MMCC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MC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7 </a:t>
            </a:r>
            <a:r>
              <a:rPr kumimoji="1" lang="tr-TR" sz="1600" dirty="0">
                <a:latin typeface="Arial" charset="0"/>
              </a:rPr>
              <a:t>İki yolcu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CC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8 </a:t>
            </a:r>
            <a:r>
              <a:rPr kumimoji="1" lang="tr-TR" sz="1600" dirty="0">
                <a:latin typeface="Arial" charset="0"/>
              </a:rPr>
              <a:t>Bir yamyam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CCC</a:t>
            </a:r>
            <a:r>
              <a:rPr kumimoji="1" lang="tr-TR" sz="1600" dirty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MMM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9 </a:t>
            </a:r>
            <a:r>
              <a:rPr kumimoji="1" lang="tr-TR" sz="1600" dirty="0">
                <a:latin typeface="Arial" charset="0"/>
              </a:rPr>
              <a:t>İki yamyam çayı geçti</a:t>
            </a:r>
            <a:r>
              <a:rPr kumimoji="1" lang="en-US" sz="1600" dirty="0">
                <a:latin typeface="Courier" pitchFamily="49" charset="0"/>
              </a:rPr>
              <a:t>:           </a:t>
            </a:r>
            <a:r>
              <a:rPr kumimoji="1" lang="tr-TR" sz="1600" dirty="0" smtClean="0">
                <a:latin typeface="Courier" pitchFamily="49" charset="0"/>
              </a:rPr>
              <a:t>	</a:t>
            </a:r>
            <a:r>
              <a:rPr kumimoji="1" lang="en-US" sz="1600" dirty="0" smtClean="0">
                <a:latin typeface="Courier" pitchFamily="49" charset="0"/>
              </a:rPr>
              <a:t>C</a:t>
            </a:r>
            <a:r>
              <a:rPr kumimoji="1" lang="tr-TR" sz="1600" dirty="0" smtClean="0">
                <a:latin typeface="Courier" pitchFamily="49" charset="0"/>
              </a:rPr>
              <a:t>			</a:t>
            </a:r>
            <a:r>
              <a:rPr kumimoji="1" lang="en-US" sz="1600" dirty="0" smtClean="0">
                <a:latin typeface="Courier" pitchFamily="49" charset="0"/>
              </a:rPr>
              <a:t>B </a:t>
            </a:r>
            <a:r>
              <a:rPr kumimoji="1" lang="en-US" sz="1600" dirty="0">
                <a:latin typeface="Courier" pitchFamily="49" charset="0"/>
              </a:rPr>
              <a:t>MMMCC</a:t>
            </a: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10 </a:t>
            </a:r>
            <a:r>
              <a:rPr kumimoji="1" lang="tr-TR" sz="1600" dirty="0">
                <a:latin typeface="Arial" charset="0"/>
              </a:rPr>
              <a:t>Bir yamyam geri döndü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 smtClean="0">
                <a:latin typeface="Courier" pitchFamily="49" charset="0"/>
              </a:rPr>
              <a:t>		</a:t>
            </a:r>
            <a:r>
              <a:rPr kumimoji="1" lang="en-US" sz="1600" dirty="0" smtClean="0">
                <a:latin typeface="Courier" pitchFamily="49" charset="0"/>
              </a:rPr>
              <a:t>CC B</a:t>
            </a:r>
            <a:r>
              <a:rPr kumimoji="1" lang="tr-TR" sz="1600" dirty="0" smtClean="0">
                <a:latin typeface="Courier" pitchFamily="49" charset="0"/>
              </a:rPr>
              <a:t>			  </a:t>
            </a:r>
            <a:r>
              <a:rPr kumimoji="1" lang="en-US" sz="1600" dirty="0" smtClean="0">
                <a:latin typeface="Courier" pitchFamily="49" charset="0"/>
              </a:rPr>
              <a:t>MMMC</a:t>
            </a:r>
            <a:endParaRPr kumimoji="1" lang="en-US" sz="1600" dirty="0">
              <a:latin typeface="Courier" pitchFamily="49" charset="0"/>
            </a:endParaRPr>
          </a:p>
          <a:p>
            <a:pPr marL="225425" indent="-225425" eaLnBrk="1" hangingPunct="1">
              <a:spcBef>
                <a:spcPct val="20000"/>
              </a:spcBef>
              <a:buClr>
                <a:schemeClr val="tx1"/>
              </a:buClr>
            </a:pPr>
            <a:r>
              <a:rPr kumimoji="1" lang="en-US" sz="1600" dirty="0">
                <a:latin typeface="Courier" pitchFamily="49" charset="0"/>
              </a:rPr>
              <a:t>11 </a:t>
            </a:r>
            <a:r>
              <a:rPr kumimoji="1" lang="tr-TR" sz="1600" dirty="0">
                <a:latin typeface="Arial" charset="0"/>
              </a:rPr>
              <a:t>İki yamyam çayı geçti</a:t>
            </a:r>
            <a:r>
              <a:rPr kumimoji="1" lang="en-US" sz="1600" dirty="0" smtClean="0">
                <a:latin typeface="Courier" pitchFamily="49" charset="0"/>
              </a:rPr>
              <a:t>:</a:t>
            </a:r>
            <a:r>
              <a:rPr kumimoji="1" lang="tr-TR" sz="1600" dirty="0">
                <a:latin typeface="Arial" charset="0"/>
              </a:rPr>
              <a:t>	</a:t>
            </a:r>
            <a:r>
              <a:rPr kumimoji="1" lang="tr-TR" sz="1600" dirty="0" smtClean="0">
                <a:latin typeface="Arial" charset="0"/>
              </a:rPr>
              <a:t>				</a:t>
            </a:r>
            <a:r>
              <a:rPr kumimoji="1" lang="en-US" sz="1600" dirty="0" smtClean="0">
                <a:latin typeface="Courier" pitchFamily="49" charset="0"/>
              </a:rPr>
              <a:t>B</a:t>
            </a:r>
            <a:r>
              <a:rPr kumimoji="1" lang="tr-TR" sz="1600" dirty="0" smtClean="0">
                <a:latin typeface="Courier" pitchFamily="49" charset="0"/>
              </a:rPr>
              <a:t> </a:t>
            </a:r>
            <a:r>
              <a:rPr kumimoji="1" lang="en-US" sz="1600" dirty="0" smtClean="0">
                <a:latin typeface="Courier" pitchFamily="49" charset="0"/>
              </a:rPr>
              <a:t>MMMCCC</a:t>
            </a:r>
            <a:endParaRPr kumimoji="1" lang="en-US" sz="1600" dirty="0">
              <a:latin typeface="Courier" pitchFamily="49" charset="0"/>
            </a:endParaRPr>
          </a:p>
        </p:txBody>
      </p:sp>
      <p:sp>
        <p:nvSpPr>
          <p:cNvPr id="309254" name="Text Box 5"/>
          <p:cNvSpPr txBox="1">
            <a:spLocks noChangeArrowheads="1"/>
          </p:cNvSpPr>
          <p:nvPr/>
        </p:nvSpPr>
        <p:spPr bwMode="auto">
          <a:xfrm>
            <a:off x="1219200" y="6248400"/>
            <a:ext cx="502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sz="1800" dirty="0" smtClean="0">
                <a:latin typeface="Tahoma" pitchFamily="34" charset="0"/>
              </a:rPr>
              <a:t>M: </a:t>
            </a:r>
            <a:r>
              <a:rPr lang="tr-TR" sz="1800" dirty="0">
                <a:latin typeface="Tahoma" pitchFamily="34" charset="0"/>
              </a:rPr>
              <a:t>yolcu, </a:t>
            </a:r>
            <a:r>
              <a:rPr lang="tr-TR" sz="1800" dirty="0" smtClean="0">
                <a:latin typeface="Tahoma" pitchFamily="34" charset="0"/>
              </a:rPr>
              <a:t>C: yamyam</a:t>
            </a:r>
            <a:endParaRPr lang="tr-TR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82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Hanoi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kulesi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600" dirty="0"/>
              <a:t>Üç tane direk ve farklı boyutlarda disklerden </a:t>
            </a:r>
            <a:r>
              <a:rPr lang="tr-TR" sz="2600" dirty="0" smtClean="0"/>
              <a:t>oluşur</a:t>
            </a:r>
            <a:endParaRPr lang="tr-TR" sz="2600" dirty="0"/>
          </a:p>
          <a:p>
            <a:r>
              <a:rPr lang="tr-TR" sz="2600" dirty="0" smtClean="0"/>
              <a:t>Diskler </a:t>
            </a:r>
            <a:r>
              <a:rPr lang="tr-TR" sz="2600" dirty="0"/>
              <a:t>istenilen direğe </a:t>
            </a:r>
            <a:r>
              <a:rPr lang="tr-TR" sz="2600" dirty="0" smtClean="0"/>
              <a:t>aktarabilir</a:t>
            </a:r>
            <a:endParaRPr lang="tr-TR" sz="2600" dirty="0"/>
          </a:p>
          <a:p>
            <a:r>
              <a:rPr lang="tr-TR" sz="2600" dirty="0" smtClean="0"/>
              <a:t>Her </a:t>
            </a:r>
            <a:r>
              <a:rPr lang="tr-TR" sz="2600" dirty="0"/>
              <a:t>harekette sadece bir disk </a:t>
            </a:r>
            <a:r>
              <a:rPr lang="tr-TR" sz="2600" dirty="0" smtClean="0"/>
              <a:t>taşınabilir</a:t>
            </a:r>
            <a:endParaRPr lang="tr-TR" sz="2600" dirty="0"/>
          </a:p>
          <a:p>
            <a:r>
              <a:rPr lang="tr-TR" sz="2600" dirty="0" smtClean="0"/>
              <a:t>En </a:t>
            </a:r>
            <a:r>
              <a:rPr lang="tr-TR" sz="2600" dirty="0"/>
              <a:t>üstteki disk direkten alınıp diğer bir direğe </a:t>
            </a:r>
            <a:r>
              <a:rPr lang="tr-TR" sz="2600" dirty="0" smtClean="0"/>
              <a:t>taşınabilir</a:t>
            </a:r>
            <a:endParaRPr lang="tr-TR" sz="2600" dirty="0"/>
          </a:p>
          <a:p>
            <a:r>
              <a:rPr lang="tr-TR" sz="2600" dirty="0" smtClean="0"/>
              <a:t>Diğer </a:t>
            </a:r>
            <a:r>
              <a:rPr lang="tr-TR" sz="2600" dirty="0"/>
              <a:t>direkte daha önceden diskler </a:t>
            </a:r>
            <a:r>
              <a:rPr lang="tr-TR" sz="2600" dirty="0" smtClean="0"/>
              <a:t>olabilir</a:t>
            </a:r>
            <a:endParaRPr lang="tr-TR" sz="2600" dirty="0"/>
          </a:p>
          <a:p>
            <a:r>
              <a:rPr lang="tr-TR" sz="2600" dirty="0" smtClean="0"/>
              <a:t>Hiçbir </a:t>
            </a:r>
            <a:r>
              <a:rPr lang="tr-TR" sz="2600" dirty="0"/>
              <a:t>disk kendisinden küçük bir diskin üzerine koyulamaz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680" y="4893568"/>
            <a:ext cx="6146800" cy="148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4748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A4DD-4D27-4AFC-9ACE-E3F71741E59C}" type="slidenum">
              <a:rPr lang="en-US"/>
              <a:pPr/>
              <a:t>39</a:t>
            </a:fld>
            <a:endParaRPr lang="en-US"/>
          </a:p>
        </p:txBody>
      </p:sp>
      <p:sp>
        <p:nvSpPr>
          <p:cNvPr id="310276" name="Başlık 1"/>
          <p:cNvSpPr>
            <a:spLocks/>
          </p:cNvSpPr>
          <p:nvPr/>
        </p:nvSpPr>
        <p:spPr bwMode="auto">
          <a:xfrm>
            <a:off x="827584" y="214313"/>
            <a:ext cx="8116391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Hanoi kulesi</a:t>
            </a:r>
          </a:p>
        </p:txBody>
      </p:sp>
      <p:sp>
        <p:nvSpPr>
          <p:cNvPr id="310277" name="İçerik Yer Tutucusu 2"/>
          <p:cNvSpPr>
            <a:spLocks/>
          </p:cNvSpPr>
          <p:nvPr/>
        </p:nvSpPr>
        <p:spPr bwMode="auto">
          <a:xfrm>
            <a:off x="755576" y="1524000"/>
            <a:ext cx="8199512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kumimoji="1" lang="tr-TR" sz="2000" dirty="0">
                <a:hlinkClick r:id="rId2"/>
              </a:rPr>
              <a:t>http://ceng.baskent.edu.tr/hanoi</a:t>
            </a:r>
            <a:endParaRPr kumimoji="1" lang="tr-TR" sz="2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dirty="0" smtClean="0"/>
              <a:t>1883 </a:t>
            </a:r>
            <a:r>
              <a:rPr kumimoji="1" lang="tr-TR" sz="2400" dirty="0"/>
              <a:t>yılında Fransız </a:t>
            </a:r>
            <a:r>
              <a:rPr kumimoji="1" lang="tr-TR" sz="2400" dirty="0" smtClean="0"/>
              <a:t>matematikçi </a:t>
            </a:r>
            <a:r>
              <a:rPr kumimoji="1" lang="en-US" sz="2400" dirty="0" err="1"/>
              <a:t>Edouard</a:t>
            </a:r>
            <a:r>
              <a:rPr kumimoji="1" lang="en-US" sz="2400" dirty="0"/>
              <a:t> Lucas </a:t>
            </a:r>
            <a:r>
              <a:rPr kumimoji="1" lang="tr-TR" sz="2400" dirty="0"/>
              <a:t>tarafından </a:t>
            </a:r>
            <a:r>
              <a:rPr kumimoji="1" lang="tr-TR" sz="2400" dirty="0" smtClean="0"/>
              <a:t>bulunmuştur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dirty="0" smtClean="0"/>
              <a:t>1 </a:t>
            </a:r>
            <a:r>
              <a:rPr kumimoji="1" lang="tr-TR" sz="2400" dirty="0"/>
              <a:t>diskin </a:t>
            </a:r>
            <a:r>
              <a:rPr kumimoji="1" lang="tr-TR" sz="2400" dirty="0" smtClean="0"/>
              <a:t>hareketi için </a:t>
            </a:r>
            <a:r>
              <a:rPr kumimoji="1" lang="tr-TR" sz="2400" dirty="0"/>
              <a:t>1 </a:t>
            </a:r>
            <a:r>
              <a:rPr kumimoji="1" lang="tr-TR" sz="2400" dirty="0" smtClean="0"/>
              <a:t>saniye gerekirse, </a:t>
            </a:r>
            <a:r>
              <a:rPr kumimoji="1" lang="tr-TR" sz="2400" dirty="0"/>
              <a:t>64 </a:t>
            </a:r>
            <a:r>
              <a:rPr kumimoji="1" lang="tr-TR" sz="2400" dirty="0" smtClean="0"/>
              <a:t>diskli problemi çözmek </a:t>
            </a:r>
            <a:r>
              <a:rPr kumimoji="1" lang="tr-TR" sz="2400" dirty="0"/>
              <a:t>için  500 milyar yıl </a:t>
            </a:r>
            <a:r>
              <a:rPr kumimoji="1" lang="tr-TR" sz="2400" dirty="0" smtClean="0"/>
              <a:t>gerekir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400" dirty="0"/>
              <a:t>Bu yüzden bu büyük </a:t>
            </a:r>
            <a:r>
              <a:rPr lang="tr-TR" sz="2400" dirty="0" smtClean="0"/>
              <a:t>durum </a:t>
            </a:r>
            <a:r>
              <a:rPr lang="en-US" sz="2400" dirty="0" smtClean="0"/>
              <a:t>uzaylarında </a:t>
            </a:r>
            <a:r>
              <a:rPr lang="en-US" sz="2400" dirty="0"/>
              <a:t>bir çözüm aramak için prensipli bir yola ihtiyacımız </a:t>
            </a:r>
            <a:r>
              <a:rPr lang="en-US" sz="2400" dirty="0" smtClean="0"/>
              <a:t>vardır</a:t>
            </a:r>
            <a:r>
              <a:rPr lang="tr-TR" sz="2400" dirty="0" smtClean="0"/>
              <a:t> =&gt; </a:t>
            </a:r>
            <a:r>
              <a:rPr lang="tr-TR" sz="2400" b="1" dirty="0" smtClean="0"/>
              <a:t>Arama algoritmaları</a:t>
            </a:r>
            <a:endParaRPr kumimoji="1" lang="tr-TR" sz="2400" b="1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3648" y="4488328"/>
            <a:ext cx="6096000" cy="14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99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D9B0-42CF-4657-A90F-F9E213D27D1C}" type="slidenum">
              <a:rPr lang="en-US"/>
              <a:pPr/>
              <a:t>4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1788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Problem:</a:t>
            </a:r>
            <a:r>
              <a:rPr lang="en-US"/>
              <a:t> Bu üç kovayı kullanarak 7 litre suyu ölçün. </a:t>
            </a:r>
          </a:p>
        </p:txBody>
      </p:sp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2819400" y="1981200"/>
            <a:ext cx="3048000" cy="1600200"/>
            <a:chOff x="1776" y="1248"/>
            <a:chExt cx="1920" cy="1008"/>
          </a:xfrm>
        </p:grpSpPr>
        <p:sp>
          <p:nvSpPr>
            <p:cNvPr id="122884" name="AutoShape 4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22885" name="AutoShape 5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22886" name="AutoShape 6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807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9D8-750D-4BC1-A4F9-CB748729B7E8}" type="slidenum">
              <a:rPr lang="en-US"/>
              <a:pPr/>
              <a:t>40</a:t>
            </a:fld>
            <a:endParaRPr lang="en-US"/>
          </a:p>
        </p:txBody>
      </p:sp>
      <p:sp>
        <p:nvSpPr>
          <p:cNvPr id="31437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81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Durum Uzayında </a:t>
            </a:r>
            <a:r>
              <a:rPr lang="tr-TR" sz="4400" dirty="0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Arama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14373" name="Rectangle 3"/>
          <p:cNvSpPr>
            <a:spLocks noChangeArrowheads="1"/>
          </p:cNvSpPr>
          <p:nvPr/>
        </p:nvSpPr>
        <p:spPr bwMode="auto">
          <a:xfrm>
            <a:off x="755650" y="1484784"/>
            <a:ext cx="8001000" cy="498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dirty="0"/>
              <a:t>Durum uzayı</a:t>
            </a:r>
            <a:r>
              <a:rPr kumimoji="1" lang="en-US" sz="2400" dirty="0"/>
              <a:t> </a:t>
            </a:r>
            <a:r>
              <a:rPr kumimoji="1" lang="tr-TR" sz="2400" dirty="0" smtClean="0"/>
              <a:t>bir </a:t>
            </a:r>
            <a:r>
              <a:rPr kumimoji="1" lang="en-US" sz="2400" dirty="0"/>
              <a:t>(V, E) </a:t>
            </a:r>
            <a:r>
              <a:rPr kumimoji="1" lang="tr-TR" sz="2400" dirty="0" smtClean="0"/>
              <a:t>graftır: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V </a:t>
            </a:r>
            <a:r>
              <a:rPr lang="tr-TR" sz="2000" b="1" dirty="0"/>
              <a:t>düğümler</a:t>
            </a:r>
            <a:r>
              <a:rPr lang="tr-TR" sz="2000" dirty="0"/>
              <a:t>, E (bir düğümden diğerine) </a:t>
            </a:r>
            <a:r>
              <a:rPr lang="tr-TR" sz="2000" b="1" dirty="0"/>
              <a:t>kenarlar</a:t>
            </a:r>
            <a:r>
              <a:rPr lang="tr-TR" sz="2000" dirty="0"/>
              <a:t> kümesidir</a:t>
            </a:r>
            <a:endParaRPr lang="en-US" sz="20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düğüm</a:t>
            </a:r>
            <a:r>
              <a:rPr kumimoji="1" lang="en-US" sz="2400" b="1" dirty="0"/>
              <a:t>:</a:t>
            </a:r>
            <a:r>
              <a:rPr kumimoji="1" lang="en-US" sz="2400" dirty="0"/>
              <a:t> </a:t>
            </a:r>
            <a:r>
              <a:rPr kumimoji="1" lang="tr-TR" sz="2400" dirty="0"/>
              <a:t>durumu ifade </a:t>
            </a:r>
            <a:r>
              <a:rPr kumimoji="1" lang="tr-TR" sz="2400" dirty="0" smtClean="0"/>
              <a:t>eder</a:t>
            </a:r>
            <a:endParaRPr kumimoji="1" lang="tr-TR" sz="2400" b="1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Düğümün atası ile ilgili bilgileri,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ata düğümden bu düğüme geçmek için gereken işlem hakkında bilgileri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diğer istatistiksel bilgileri içerir</a:t>
            </a:r>
            <a:endParaRPr lang="en-US" sz="20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kenar</a:t>
            </a:r>
            <a:r>
              <a:rPr kumimoji="1" lang="en-US" sz="2400" b="1" dirty="0"/>
              <a:t>:</a:t>
            </a:r>
            <a:r>
              <a:rPr kumimoji="1" lang="en-US" sz="2400" dirty="0"/>
              <a:t> </a:t>
            </a:r>
            <a:r>
              <a:rPr kumimoji="1" lang="tr-TR" sz="2400" dirty="0"/>
              <a:t>uygulanabilir hareketi/işlemi ifade eder</a:t>
            </a:r>
            <a:r>
              <a:rPr kumimoji="1" lang="en-US" sz="2400" dirty="0"/>
              <a:t> </a:t>
            </a:r>
            <a:endParaRPr kumimoji="1" lang="tr-TR" sz="2400" dirty="0" smtClean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tr-TR" sz="2000" dirty="0"/>
              <a:t>Her bir kenarın pozitif </a:t>
            </a:r>
            <a:r>
              <a:rPr lang="tr-TR" sz="2000" dirty="0" smtClean="0"/>
              <a:t>bir değeri </a:t>
            </a:r>
            <a:r>
              <a:rPr lang="tr-TR" sz="2000" dirty="0"/>
              <a:t>(</a:t>
            </a:r>
            <a:r>
              <a:rPr lang="tr-TR" sz="2000" b="1" dirty="0"/>
              <a:t>maliyet</a:t>
            </a:r>
            <a:r>
              <a:rPr lang="tr-TR" sz="2000" dirty="0"/>
              <a:t>) </a:t>
            </a:r>
            <a:r>
              <a:rPr lang="tr-TR" sz="2000" dirty="0" smtClean="0"/>
              <a:t>vardır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tr-TR" sz="2000" dirty="0" smtClean="0"/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Düğümün üretilmesi: </a:t>
            </a:r>
            <a:r>
              <a:rPr kumimoji="1" lang="tr-TR" sz="2400" dirty="0"/>
              <a:t>önceden belirlenmiş (genişlenmiş) bir düğüm üzerinde işlem yapmakla diğer bir düğümün belirlenmesi</a:t>
            </a:r>
          </a:p>
        </p:txBody>
      </p:sp>
    </p:spTree>
    <p:extLst>
      <p:ext uri="{BB962C8B-B14F-4D97-AF65-F5344CB8AC3E}">
        <p14:creationId xmlns:p14="http://schemas.microsoft.com/office/powerpoint/2010/main" val="2036640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F9D8-750D-4BC1-A4F9-CB748729B7E8}" type="slidenum">
              <a:rPr lang="en-US"/>
              <a:pPr/>
              <a:t>41</a:t>
            </a:fld>
            <a:endParaRPr lang="en-US"/>
          </a:p>
        </p:txBody>
      </p:sp>
      <p:sp>
        <p:nvSpPr>
          <p:cNvPr id="31437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81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tr-TR" sz="4400" dirty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Durum Uzayında </a:t>
            </a:r>
            <a:r>
              <a:rPr lang="tr-TR" sz="4400" dirty="0" smtClean="0">
                <a:solidFill>
                  <a:srgbClr val="000000"/>
                </a:solidFill>
                <a:latin typeface="+mj-lt"/>
                <a:ea typeface="+mj-ea"/>
                <a:cs typeface="Times New Roman" pitchFamily="18" charset="0"/>
              </a:rPr>
              <a:t>Arama</a:t>
            </a:r>
            <a:endParaRPr lang="en-US" sz="4400" dirty="0">
              <a:solidFill>
                <a:srgbClr val="000000"/>
              </a:solidFill>
              <a:latin typeface="+mj-lt"/>
              <a:ea typeface="+mj-ea"/>
              <a:cs typeface="Times New Roman" pitchFamily="18" charset="0"/>
            </a:endParaRPr>
          </a:p>
        </p:txBody>
      </p:sp>
      <p:sp>
        <p:nvSpPr>
          <p:cNvPr id="314373" name="Rectangle 3"/>
          <p:cNvSpPr>
            <a:spLocks noChangeArrowheads="1"/>
          </p:cNvSpPr>
          <p:nvPr/>
        </p:nvSpPr>
        <p:spPr bwMode="auto">
          <a:xfrm>
            <a:off x="755650" y="1484784"/>
            <a:ext cx="8001000" cy="49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kumimoji="1" lang="tr-TR" sz="2400" b="1" dirty="0" smtClean="0"/>
              <a:t>Düğümün genişlenmesi:</a:t>
            </a:r>
            <a:r>
              <a:rPr kumimoji="1" lang="en-US" sz="2400" b="1" dirty="0" smtClean="0"/>
              <a:t> </a:t>
            </a:r>
            <a:r>
              <a:rPr kumimoji="1" lang="tr-TR" sz="2400" dirty="0"/>
              <a:t>belirlenmiş düğüm üzerinde tüm </a:t>
            </a:r>
            <a:r>
              <a:rPr kumimoji="1" lang="tr-TR" sz="2400" dirty="0" smtClean="0"/>
              <a:t>olası hareketleri uygulayarak </a:t>
            </a:r>
            <a:r>
              <a:rPr kumimoji="1" lang="tr-TR" sz="2400" dirty="0"/>
              <a:t>tüm </a:t>
            </a:r>
            <a:r>
              <a:rPr kumimoji="1" lang="tr-TR" sz="2400" dirty="0" smtClean="0"/>
              <a:t>çocuk düğümlerin </a:t>
            </a:r>
            <a:r>
              <a:rPr kumimoji="1" lang="tr-TR" sz="2400" dirty="0"/>
              <a:t>üretilmesi</a:t>
            </a:r>
            <a:endParaRPr kumimoji="1" lang="en-US" sz="2400" dirty="0"/>
          </a:p>
          <a:p>
            <a:pPr marL="285750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 smtClean="0"/>
              <a:t>Başlangıç </a:t>
            </a:r>
            <a:r>
              <a:rPr kumimoji="1" lang="tr-TR" sz="2400" b="1" dirty="0"/>
              <a:t>düğüm </a:t>
            </a:r>
            <a:r>
              <a:rPr kumimoji="1" lang="tr-TR" sz="2400" dirty="0" smtClean="0"/>
              <a:t>bir ya da daha fazla olabilir</a:t>
            </a:r>
            <a:endParaRPr kumimoji="1" lang="tr-TR" sz="24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Amaç </a:t>
            </a:r>
            <a:r>
              <a:rPr kumimoji="1" lang="tr-TR" sz="2400" b="1" dirty="0" smtClean="0"/>
              <a:t>testi: </a:t>
            </a:r>
            <a:r>
              <a:rPr kumimoji="1" lang="tr-TR" sz="2400" dirty="0"/>
              <a:t>üzerinde işlem yapılan düğümün durumunun </a:t>
            </a:r>
            <a:r>
              <a:rPr kumimoji="1" lang="tr-TR" sz="2400" dirty="0" smtClean="0"/>
              <a:t>hedef durum </a:t>
            </a:r>
            <a:r>
              <a:rPr kumimoji="1" lang="tr-TR" sz="2400" dirty="0"/>
              <a:t>olup-olmadığının belirlenmesi</a:t>
            </a:r>
            <a:endParaRPr kumimoji="1" lang="en-US" sz="24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 smtClean="0"/>
              <a:t>Çözüm:</a:t>
            </a:r>
            <a:r>
              <a:rPr kumimoji="1" lang="tr-TR" sz="2400" dirty="0" smtClean="0"/>
              <a:t> başlangıç </a:t>
            </a:r>
            <a:r>
              <a:rPr kumimoji="1" lang="tr-TR" sz="2400" dirty="0"/>
              <a:t>durumdan </a:t>
            </a:r>
            <a:r>
              <a:rPr kumimoji="1" lang="tr-TR" sz="2400" dirty="0" smtClean="0"/>
              <a:t>hedef duruma </a:t>
            </a:r>
            <a:r>
              <a:rPr kumimoji="1" lang="tr-TR" sz="2400" dirty="0"/>
              <a:t>doğru yolda yapılan işlemler </a:t>
            </a:r>
            <a:r>
              <a:rPr kumimoji="1" lang="tr-TR" sz="2400" dirty="0" smtClean="0"/>
              <a:t>sırası</a:t>
            </a:r>
            <a:endParaRPr kumimoji="1" lang="en-US" sz="2400" dirty="0"/>
          </a:p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400" b="1" dirty="0"/>
              <a:t>Çözümün </a:t>
            </a:r>
            <a:r>
              <a:rPr kumimoji="1" lang="tr-TR" sz="2400" b="1" dirty="0" smtClean="0"/>
              <a:t>değeri: </a:t>
            </a:r>
            <a:r>
              <a:rPr kumimoji="1" lang="tr-TR" sz="2400" dirty="0"/>
              <a:t>çözüm yolundaki kenarların değerlerinin </a:t>
            </a:r>
            <a:r>
              <a:rPr kumimoji="1" lang="tr-TR" sz="2400" dirty="0" smtClean="0"/>
              <a:t>(maliyetlerinin) toplamı</a:t>
            </a:r>
            <a:endParaRPr kumimoji="1" lang="en-US" sz="2400" b="1" dirty="0"/>
          </a:p>
          <a:p>
            <a:pPr marL="681038" lvl="1" indent="-280988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796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Durum Uzayında </a:t>
            </a:r>
            <a:r>
              <a:rPr lang="tr-TR" dirty="0" smtClean="0"/>
              <a:t>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fontScale="77500" lnSpcReduction="20000"/>
          </a:bodyPr>
          <a:lstStyle/>
          <a:p>
            <a:r>
              <a:rPr lang="tr-TR" b="1" dirty="0" smtClean="0"/>
              <a:t>Tanımı: </a:t>
            </a:r>
            <a:r>
              <a:rPr lang="tr-TR" dirty="0" smtClean="0"/>
              <a:t>genişlenmemiş </a:t>
            </a:r>
            <a:r>
              <a:rPr lang="tr-TR" dirty="0"/>
              <a:t>durum uzayı grafının, amaç düğümü de içine alan bir kısmının genişlenmesi yolu ile çözümün </a:t>
            </a:r>
            <a:r>
              <a:rPr lang="tr-TR" dirty="0" smtClean="0"/>
              <a:t>aranması</a:t>
            </a:r>
          </a:p>
          <a:p>
            <a:pPr lvl="1"/>
            <a:r>
              <a:rPr lang="tr-TR" dirty="0"/>
              <a:t>Başlangıçta V={S},  S başlangıç </a:t>
            </a:r>
            <a:r>
              <a:rPr lang="tr-TR" dirty="0" smtClean="0"/>
              <a:t>düğümdür</a:t>
            </a:r>
          </a:p>
          <a:p>
            <a:pPr lvl="1"/>
            <a:r>
              <a:rPr lang="tr-TR" dirty="0" smtClean="0"/>
              <a:t>S genişletildikçe ulaşılan düğümler </a:t>
            </a:r>
            <a:r>
              <a:rPr lang="tr-TR" dirty="0"/>
              <a:t>V’ye, </a:t>
            </a:r>
            <a:r>
              <a:rPr lang="tr-TR" dirty="0" smtClean="0"/>
              <a:t>geçilen kenarlar </a:t>
            </a:r>
            <a:r>
              <a:rPr lang="tr-TR" dirty="0"/>
              <a:t>ise E’ye ilave </a:t>
            </a:r>
            <a:r>
              <a:rPr lang="tr-TR" dirty="0" smtClean="0"/>
              <a:t>edilir</a:t>
            </a:r>
          </a:p>
          <a:p>
            <a:pPr lvl="1"/>
            <a:r>
              <a:rPr lang="tr-TR" dirty="0" smtClean="0"/>
              <a:t>Hedef düğüm </a:t>
            </a:r>
            <a:r>
              <a:rPr lang="tr-TR" dirty="0"/>
              <a:t>üretilene </a:t>
            </a:r>
            <a:r>
              <a:rPr lang="tr-TR" dirty="0" smtClean="0"/>
              <a:t>dek tekrar et</a:t>
            </a:r>
          </a:p>
          <a:p>
            <a:r>
              <a:rPr lang="tr-TR" dirty="0" smtClean="0"/>
              <a:t>Düğüm 3 halden birinde olabilir:</a:t>
            </a:r>
          </a:p>
          <a:p>
            <a:pPr lvl="1"/>
            <a:r>
              <a:rPr lang="tr-TR" dirty="0" smtClean="0"/>
              <a:t>Henüz </a:t>
            </a:r>
            <a:r>
              <a:rPr lang="tr-TR" dirty="0" smtClean="0"/>
              <a:t>genişletilmemiş </a:t>
            </a:r>
            <a:r>
              <a:rPr lang="tr-TR" dirty="0" smtClean="0"/>
              <a:t>(ulaşılmamış)</a:t>
            </a:r>
          </a:p>
          <a:p>
            <a:pPr lvl="1"/>
            <a:r>
              <a:rPr lang="tr-TR" b="1" dirty="0" smtClean="0"/>
              <a:t>AÇIK</a:t>
            </a:r>
            <a:r>
              <a:rPr lang="tr-TR" dirty="0" smtClean="0"/>
              <a:t>: Genişletilmiş ama üretilmemiş</a:t>
            </a:r>
          </a:p>
          <a:p>
            <a:pPr lvl="1"/>
            <a:r>
              <a:rPr lang="tr-TR" b="1" dirty="0" smtClean="0"/>
              <a:t>SON</a:t>
            </a:r>
            <a:r>
              <a:rPr lang="tr-TR" dirty="0" smtClean="0"/>
              <a:t>: Üretilmiş</a:t>
            </a:r>
          </a:p>
          <a:p>
            <a:r>
              <a:rPr lang="tr-TR" dirty="0" smtClean="0"/>
              <a:t>Arama ağacının büyüklüğü durum uzayı küçük olsa bile sonsuz olabilir</a:t>
            </a:r>
          </a:p>
          <a:p>
            <a:pPr lvl="1"/>
            <a:r>
              <a:rPr lang="tr-TR" dirty="0" smtClean="0"/>
              <a:t>Sebebi: döngüler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3264930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8EF-28F2-4F4B-8A60-BB44D0F56E55}" type="slidenum">
              <a:rPr lang="en-US"/>
              <a:pPr/>
              <a:t>43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Arama algoritmaları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3356992"/>
            <a:ext cx="8178800" cy="3168352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000" b="1" dirty="0"/>
              <a:t>Function</a:t>
            </a:r>
            <a:r>
              <a:rPr lang="en-US" sz="2000" dirty="0"/>
              <a:t> General-Search(</a:t>
            </a:r>
            <a:r>
              <a:rPr lang="en-US" sz="2000" i="1" dirty="0"/>
              <a:t>problem</a:t>
            </a:r>
            <a:r>
              <a:rPr lang="en-US" sz="2000" dirty="0"/>
              <a:t>, </a:t>
            </a:r>
            <a:r>
              <a:rPr lang="en-US" sz="2000" i="1" dirty="0"/>
              <a:t>strateji</a:t>
            </a:r>
            <a:r>
              <a:rPr lang="en-US" sz="2000" dirty="0"/>
              <a:t>) returns bir </a:t>
            </a:r>
            <a:r>
              <a:rPr lang="en-US" sz="2000" i="1" dirty="0"/>
              <a:t>çözüm</a:t>
            </a:r>
            <a:r>
              <a:rPr lang="en-US" sz="2000" dirty="0"/>
              <a:t> ya da hata </a:t>
            </a:r>
          </a:p>
          <a:p>
            <a:pPr>
              <a:buFontTx/>
              <a:buNone/>
            </a:pPr>
            <a:r>
              <a:rPr lang="en-US" sz="2000" dirty="0"/>
              <a:t>	Başlangıç durum problemini kullanarak arama uzayını </a:t>
            </a:r>
            <a:r>
              <a:rPr lang="en-US" sz="2000" dirty="0" smtClean="0"/>
              <a:t>initialize et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loop do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</a:t>
            </a:r>
            <a:r>
              <a:rPr lang="en-US" sz="2000" b="1" dirty="0"/>
              <a:t>if</a:t>
            </a:r>
            <a:r>
              <a:rPr lang="en-US" sz="2000" dirty="0"/>
              <a:t> genişletmek için adaylar yok </a:t>
            </a:r>
            <a:r>
              <a:rPr lang="en-US" sz="2000" b="1" dirty="0"/>
              <a:t>then return </a:t>
            </a:r>
            <a:r>
              <a:rPr lang="en-US" sz="2000" dirty="0"/>
              <a:t>hata</a:t>
            </a:r>
          </a:p>
          <a:p>
            <a:pPr>
              <a:buFontTx/>
              <a:buNone/>
            </a:pPr>
            <a:r>
              <a:rPr lang="en-US" sz="2000" dirty="0"/>
              <a:t>		 genişletmek için stratejiye göre bir yaprak düğüm seç</a:t>
            </a:r>
          </a:p>
          <a:p>
            <a:pPr>
              <a:buFontTx/>
              <a:buNone/>
            </a:pPr>
            <a:r>
              <a:rPr lang="en-US" sz="2000" b="1" dirty="0"/>
              <a:t>		if </a:t>
            </a:r>
            <a:r>
              <a:rPr lang="en-US" sz="2000" dirty="0"/>
              <a:t>düğüm hedef durumu içerir </a:t>
            </a:r>
            <a:r>
              <a:rPr lang="en-US" sz="2000" b="1" dirty="0"/>
              <a:t>then return</a:t>
            </a:r>
            <a:r>
              <a:rPr lang="en-US" sz="2000" dirty="0"/>
              <a:t> uygun çözüm</a:t>
            </a:r>
          </a:p>
          <a:p>
            <a:pPr>
              <a:buFontTx/>
              <a:buNone/>
            </a:pPr>
            <a:r>
              <a:rPr lang="en-US" sz="2000" dirty="0"/>
              <a:t>		</a:t>
            </a:r>
            <a:r>
              <a:rPr lang="en-US" sz="2000" b="1" dirty="0"/>
              <a:t>else </a:t>
            </a:r>
            <a:r>
              <a:rPr lang="en-US" sz="2000" dirty="0"/>
              <a:t>düğümü genişlet ve sonuç düğümü arama uzayına ekle</a:t>
            </a:r>
          </a:p>
          <a:p>
            <a:pPr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end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457200" y="1219200"/>
            <a:ext cx="8178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tr-TR" sz="1600" b="1">
              <a:latin typeface="Tahoma" pitchFamily="34" charset="0"/>
            </a:endParaRP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827584" y="1772816"/>
            <a:ext cx="77830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</a:rPr>
              <a:t>Ana fikir: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Durum uzayının, gezilen durumların çocuklarını üreterek</a:t>
            </a:r>
            <a:r>
              <a:rPr lang="tr-TR" sz="2000" dirty="0"/>
              <a:t> </a:t>
            </a:r>
            <a:r>
              <a:rPr lang="en-US" sz="2000" dirty="0"/>
              <a:t>(genişletme) </a:t>
            </a:r>
            <a:r>
              <a:rPr lang="en-US" sz="2000" dirty="0" smtClean="0"/>
              <a:t>sistematik </a:t>
            </a:r>
            <a:r>
              <a:rPr lang="en-US" sz="2000" dirty="0"/>
              <a:t>keşfi</a:t>
            </a:r>
          </a:p>
        </p:txBody>
      </p:sp>
    </p:spTree>
    <p:extLst>
      <p:ext uri="{BB962C8B-B14F-4D97-AF65-F5344CB8AC3E}">
        <p14:creationId xmlns:p14="http://schemas.microsoft.com/office/powerpoint/2010/main" val="38712967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591D-9B96-4986-BFC5-03703AE04102}" type="slidenum">
              <a:rPr lang="en-US"/>
              <a:pPr/>
              <a:t>44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Gerçek Dünya Örnekleri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solidFill>
                  <a:srgbClr val="000000"/>
                </a:solidFill>
                <a:cs typeface="Times New Roman" pitchFamily="18" charset="0"/>
              </a:rPr>
              <a:t>Rota </a:t>
            </a:r>
            <a:r>
              <a:rPr lang="tr-TR" b="1" dirty="0" smtClean="0">
                <a:solidFill>
                  <a:srgbClr val="000000"/>
                </a:solidFill>
                <a:cs typeface="Times New Roman" pitchFamily="18" charset="0"/>
              </a:rPr>
              <a:t>Bulma</a:t>
            </a:r>
            <a:endParaRPr lang="tr-TR" b="1" dirty="0"/>
          </a:p>
          <a:p>
            <a:pPr lvl="1"/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bilgisayar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ağları, otomatik seyahat tavsiye sistemleri, havayolu seyahat planlama sistemleri gibi değişik alanlarda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kullanılmaktadır</a:t>
            </a:r>
          </a:p>
          <a:p>
            <a:pPr lvl="1"/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Havay</a:t>
            </a:r>
            <a:r>
              <a:rPr lang="tr-TR" dirty="0" smtClean="0">
                <a:solidFill>
                  <a:srgbClr val="000000"/>
                </a:solidFill>
              </a:rPr>
              <a:t>o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lu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uygulaması çok karma</a:t>
            </a:r>
            <a:r>
              <a:rPr lang="tr-TR" dirty="0">
                <a:solidFill>
                  <a:srgbClr val="000000"/>
                </a:solidFill>
              </a:rPr>
              <a:t>ş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ıktır çünkü yol maliyeti çok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karma</a:t>
            </a:r>
            <a:r>
              <a:rPr lang="tr-TR" dirty="0" smtClean="0">
                <a:solidFill>
                  <a:srgbClr val="000000"/>
                </a:solidFill>
              </a:rPr>
              <a:t>ş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ıktır: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para, yer kalitesi, zaman, uçak tipi, </a:t>
            </a:r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indirimler, ...</a:t>
            </a:r>
          </a:p>
          <a:p>
            <a:pPr lvl="1"/>
            <a:r>
              <a:rPr lang="tr-TR" dirty="0" smtClean="0">
                <a:solidFill>
                  <a:srgbClr val="000000"/>
                </a:solidFill>
                <a:cs typeface="Times New Roman" pitchFamily="18" charset="0"/>
              </a:rPr>
              <a:t>Ayrıca 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problemdeki eylemler de tamamen bilinen çıktıları vermez: uçu</a:t>
            </a:r>
            <a:r>
              <a:rPr lang="tr-TR" dirty="0">
                <a:solidFill>
                  <a:srgbClr val="000000"/>
                </a:solidFill>
              </a:rPr>
              <a:t>ş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 ge</a:t>
            </a:r>
            <a:r>
              <a:rPr lang="tr-TR" dirty="0">
                <a:solidFill>
                  <a:srgbClr val="000000"/>
                </a:solidFill>
              </a:rPr>
              <a:t>c</a:t>
            </a:r>
            <a:r>
              <a:rPr lang="tr-TR" dirty="0">
                <a:solidFill>
                  <a:srgbClr val="000000"/>
                </a:solidFill>
                <a:cs typeface="Times New Roman" pitchFamily="18" charset="0"/>
              </a:rPr>
              <a:t>ikebilir, bağlantılar kaçırılabilir, sis veya acil durumlar gecikmeye neden olabilir</a:t>
            </a:r>
            <a:r>
              <a:rPr lang="tr-TR" dirty="0"/>
              <a:t> </a:t>
            </a:r>
          </a:p>
          <a:p>
            <a:r>
              <a:rPr lang="tr-TR" b="1" dirty="0" smtClean="0">
                <a:cs typeface="Times New Roman" pitchFamily="18" charset="0"/>
              </a:rPr>
              <a:t>Gezgin </a:t>
            </a:r>
            <a:r>
              <a:rPr lang="tr-TR" b="1" dirty="0">
                <a:cs typeface="Times New Roman" pitchFamily="18" charset="0"/>
              </a:rPr>
              <a:t>satıcı (travelling </a:t>
            </a:r>
            <a:r>
              <a:rPr lang="tr-TR" b="1" dirty="0" smtClean="0">
                <a:cs typeface="Times New Roman" pitchFamily="18" charset="0"/>
              </a:rPr>
              <a:t>salesman) </a:t>
            </a:r>
            <a:r>
              <a:rPr lang="tr-TR" b="1" dirty="0">
                <a:cs typeface="Times New Roman" pitchFamily="18" charset="0"/>
              </a:rPr>
              <a:t>problemi </a:t>
            </a:r>
          </a:p>
          <a:p>
            <a:r>
              <a:rPr lang="tr-TR" b="1" dirty="0">
                <a:solidFill>
                  <a:srgbClr val="000000"/>
                </a:solidFill>
                <a:cs typeface="Times New Roman" pitchFamily="18" charset="0"/>
              </a:rPr>
              <a:t>Robot Hareketi</a:t>
            </a:r>
            <a:r>
              <a:rPr lang="tr-TR" b="1" dirty="0"/>
              <a:t> </a:t>
            </a:r>
          </a:p>
          <a:p>
            <a:r>
              <a:rPr lang="tr-TR" b="1" dirty="0">
                <a:solidFill>
                  <a:srgbClr val="000000"/>
                </a:solidFill>
                <a:cs typeface="Times New Roman" pitchFamily="18" charset="0"/>
              </a:rPr>
              <a:t>Montaj Sırası (Assembly sequencing)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2670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ayt Numarası Yer Tutucusu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71AF-818D-450F-BFBE-D5A48FFDDDA9}" type="slidenum">
              <a:rPr lang="en-US"/>
              <a:pPr/>
              <a:t>45</a:t>
            </a:fld>
            <a:endParaRPr lang="en-US"/>
          </a:p>
        </p:txBody>
      </p:sp>
      <p:sp>
        <p:nvSpPr>
          <p:cNvPr id="262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durum uzayı</a:t>
            </a:r>
            <a:endParaRPr lang="en-US" dirty="0"/>
          </a:p>
        </p:txBody>
      </p:sp>
      <p:sp>
        <p:nvSpPr>
          <p:cNvPr id="262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S: başlangıç, G: hedef</a:t>
            </a:r>
            <a:endParaRPr lang="en-US" dirty="0"/>
          </a:p>
        </p:txBody>
      </p:sp>
      <p:grpSp>
        <p:nvGrpSpPr>
          <p:cNvPr id="262262" name="Group 1142"/>
          <p:cNvGrpSpPr>
            <a:grpSpLocks/>
          </p:cNvGrpSpPr>
          <p:nvPr/>
        </p:nvGrpSpPr>
        <p:grpSpPr bwMode="auto">
          <a:xfrm>
            <a:off x="3347739" y="2382838"/>
            <a:ext cx="4392613" cy="1352550"/>
            <a:chOff x="1480" y="1501"/>
            <a:chExt cx="2767" cy="852"/>
          </a:xfrm>
        </p:grpSpPr>
        <p:sp>
          <p:nvSpPr>
            <p:cNvPr id="262149" name="Rectangle 1029"/>
            <p:cNvSpPr>
              <a:spLocks noChangeArrowheads="1"/>
            </p:cNvSpPr>
            <p:nvPr/>
          </p:nvSpPr>
          <p:spPr bwMode="auto">
            <a:xfrm>
              <a:off x="1480" y="1501"/>
              <a:ext cx="2767" cy="7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1" name="Oval 1031"/>
            <p:cNvSpPr>
              <a:spLocks noChangeArrowheads="1"/>
            </p:cNvSpPr>
            <p:nvPr/>
          </p:nvSpPr>
          <p:spPr bwMode="auto">
            <a:xfrm>
              <a:off x="1989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2" name="Oval 1032"/>
            <p:cNvSpPr>
              <a:spLocks noChangeArrowheads="1"/>
            </p:cNvSpPr>
            <p:nvPr/>
          </p:nvSpPr>
          <p:spPr bwMode="auto">
            <a:xfrm>
              <a:off x="2171" y="2042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16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3" name="Oval 1033"/>
            <p:cNvSpPr>
              <a:spLocks noChangeArrowheads="1"/>
            </p:cNvSpPr>
            <p:nvPr/>
          </p:nvSpPr>
          <p:spPr bwMode="auto">
            <a:xfrm>
              <a:off x="2863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2154" name="Oval 1034"/>
            <p:cNvSpPr>
              <a:spLocks noChangeArrowheads="1"/>
            </p:cNvSpPr>
            <p:nvPr/>
          </p:nvSpPr>
          <p:spPr bwMode="auto">
            <a:xfrm>
              <a:off x="2608" y="2042"/>
              <a:ext cx="183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2155" name="Oval 1035"/>
            <p:cNvSpPr>
              <a:spLocks noChangeArrowheads="1"/>
            </p:cNvSpPr>
            <p:nvPr/>
          </p:nvSpPr>
          <p:spPr bwMode="auto">
            <a:xfrm>
              <a:off x="3628" y="1568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2156" name="Oval 1036"/>
            <p:cNvSpPr>
              <a:spLocks noChangeArrowheads="1"/>
            </p:cNvSpPr>
            <p:nvPr/>
          </p:nvSpPr>
          <p:spPr bwMode="auto">
            <a:xfrm>
              <a:off x="3337" y="2042"/>
              <a:ext cx="182" cy="1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2157" name="Oval 1037"/>
            <p:cNvSpPr>
              <a:spLocks noChangeArrowheads="1"/>
            </p:cNvSpPr>
            <p:nvPr/>
          </p:nvSpPr>
          <p:spPr bwMode="auto">
            <a:xfrm>
              <a:off x="3883" y="1875"/>
              <a:ext cx="182" cy="1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8" name="Oval 1038"/>
            <p:cNvSpPr>
              <a:spLocks noChangeArrowheads="1"/>
            </p:cNvSpPr>
            <p:nvPr/>
          </p:nvSpPr>
          <p:spPr bwMode="auto">
            <a:xfrm>
              <a:off x="1625" y="1791"/>
              <a:ext cx="182" cy="1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6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62159" name="Text Box 1039"/>
            <p:cNvSpPr txBox="1">
              <a:spLocks noChangeArrowheads="1"/>
            </p:cNvSpPr>
            <p:nvPr/>
          </p:nvSpPr>
          <p:spPr bwMode="auto">
            <a:xfrm>
              <a:off x="3874" y="184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2160" name="Text Box 1040"/>
            <p:cNvSpPr txBox="1">
              <a:spLocks noChangeArrowheads="1"/>
            </p:cNvSpPr>
            <p:nvPr/>
          </p:nvSpPr>
          <p:spPr bwMode="auto">
            <a:xfrm>
              <a:off x="1611" y="1749"/>
              <a:ext cx="21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cxnSp>
          <p:nvCxnSpPr>
            <p:cNvPr id="262161" name="AutoShape 1041"/>
            <p:cNvCxnSpPr>
              <a:cxnSpLocks noChangeShapeType="1"/>
              <a:stCxn id="262160" idx="0"/>
              <a:endCxn id="262151" idx="2"/>
            </p:cNvCxnSpPr>
            <p:nvPr/>
          </p:nvCxnSpPr>
          <p:spPr bwMode="auto">
            <a:xfrm flipV="1">
              <a:off x="1719" y="1638"/>
              <a:ext cx="270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2" name="AutoShape 1042"/>
            <p:cNvCxnSpPr>
              <a:cxnSpLocks noChangeShapeType="1"/>
              <a:stCxn id="262158" idx="4"/>
              <a:endCxn id="262152" idx="2"/>
            </p:cNvCxnSpPr>
            <p:nvPr/>
          </p:nvCxnSpPr>
          <p:spPr bwMode="auto">
            <a:xfrm>
              <a:off x="1716" y="1931"/>
              <a:ext cx="45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3" name="AutoShape 1043"/>
            <p:cNvCxnSpPr>
              <a:cxnSpLocks noChangeShapeType="1"/>
              <a:stCxn id="262151" idx="6"/>
              <a:endCxn id="262153" idx="2"/>
            </p:cNvCxnSpPr>
            <p:nvPr/>
          </p:nvCxnSpPr>
          <p:spPr bwMode="auto">
            <a:xfrm>
              <a:off x="2171" y="1638"/>
              <a:ext cx="69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4" name="AutoShape 1044"/>
            <p:cNvCxnSpPr>
              <a:cxnSpLocks noChangeShapeType="1"/>
              <a:stCxn id="262152" idx="6"/>
              <a:endCxn id="262154" idx="2"/>
            </p:cNvCxnSpPr>
            <p:nvPr/>
          </p:nvCxnSpPr>
          <p:spPr bwMode="auto">
            <a:xfrm>
              <a:off x="2353" y="2112"/>
              <a:ext cx="25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5" name="AutoShape 1045"/>
            <p:cNvCxnSpPr>
              <a:cxnSpLocks noChangeShapeType="1"/>
              <a:stCxn id="262153" idx="6"/>
              <a:endCxn id="262155" idx="2"/>
            </p:cNvCxnSpPr>
            <p:nvPr/>
          </p:nvCxnSpPr>
          <p:spPr bwMode="auto">
            <a:xfrm>
              <a:off x="3045" y="1638"/>
              <a:ext cx="58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6" name="AutoShape 1046"/>
            <p:cNvCxnSpPr>
              <a:cxnSpLocks noChangeShapeType="1"/>
              <a:stCxn id="262154" idx="6"/>
              <a:endCxn id="262156" idx="2"/>
            </p:cNvCxnSpPr>
            <p:nvPr/>
          </p:nvCxnSpPr>
          <p:spPr bwMode="auto">
            <a:xfrm>
              <a:off x="2791" y="2112"/>
              <a:ext cx="54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7" name="AutoShape 1047"/>
            <p:cNvCxnSpPr>
              <a:cxnSpLocks noChangeShapeType="1"/>
              <a:stCxn id="262156" idx="6"/>
              <a:endCxn id="262157" idx="3"/>
            </p:cNvCxnSpPr>
            <p:nvPr/>
          </p:nvCxnSpPr>
          <p:spPr bwMode="auto">
            <a:xfrm flipV="1">
              <a:off x="3519" y="1994"/>
              <a:ext cx="391" cy="1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8" name="AutoShape 1048"/>
            <p:cNvCxnSpPr>
              <a:cxnSpLocks noChangeShapeType="1"/>
              <a:stCxn id="262151" idx="4"/>
              <a:endCxn id="262152" idx="0"/>
            </p:cNvCxnSpPr>
            <p:nvPr/>
          </p:nvCxnSpPr>
          <p:spPr bwMode="auto">
            <a:xfrm>
              <a:off x="2080" y="1708"/>
              <a:ext cx="182" cy="3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2169" name="AutoShape 1049"/>
            <p:cNvCxnSpPr>
              <a:cxnSpLocks noChangeShapeType="1"/>
              <a:stCxn id="262154" idx="0"/>
              <a:endCxn id="262153" idx="4"/>
            </p:cNvCxnSpPr>
            <p:nvPr/>
          </p:nvCxnSpPr>
          <p:spPr bwMode="auto">
            <a:xfrm flipV="1">
              <a:off x="2699" y="1708"/>
              <a:ext cx="255" cy="3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2170" name="Text Box 1050"/>
            <p:cNvSpPr txBox="1">
              <a:spLocks noChangeArrowheads="1"/>
            </p:cNvSpPr>
            <p:nvPr/>
          </p:nvSpPr>
          <p:spPr bwMode="auto">
            <a:xfrm>
              <a:off x="1735" y="153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62171" name="Text Box 1051"/>
            <p:cNvSpPr txBox="1">
              <a:spLocks noChangeArrowheads="1"/>
            </p:cNvSpPr>
            <p:nvPr/>
          </p:nvSpPr>
          <p:spPr bwMode="auto">
            <a:xfrm>
              <a:off x="1800" y="200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2" name="Text Box 1052"/>
            <p:cNvSpPr txBox="1">
              <a:spLocks noChangeArrowheads="1"/>
            </p:cNvSpPr>
            <p:nvPr/>
          </p:nvSpPr>
          <p:spPr bwMode="auto">
            <a:xfrm>
              <a:off x="2419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3" name="Text Box 1053"/>
            <p:cNvSpPr txBox="1">
              <a:spLocks noChangeArrowheads="1"/>
            </p:cNvSpPr>
            <p:nvPr/>
          </p:nvSpPr>
          <p:spPr bwMode="auto">
            <a:xfrm>
              <a:off x="2965" y="212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4" name="Text Box 1054"/>
            <p:cNvSpPr txBox="1">
              <a:spLocks noChangeArrowheads="1"/>
            </p:cNvSpPr>
            <p:nvPr/>
          </p:nvSpPr>
          <p:spPr bwMode="auto">
            <a:xfrm>
              <a:off x="2135" y="178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2175" name="Text Box 1055"/>
            <p:cNvSpPr txBox="1">
              <a:spLocks noChangeArrowheads="1"/>
            </p:cNvSpPr>
            <p:nvPr/>
          </p:nvSpPr>
          <p:spPr bwMode="auto">
            <a:xfrm>
              <a:off x="2856" y="181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2176" name="Text Box 1056"/>
            <p:cNvSpPr txBox="1">
              <a:spLocks noChangeArrowheads="1"/>
            </p:cNvSpPr>
            <p:nvPr/>
          </p:nvSpPr>
          <p:spPr bwMode="auto">
            <a:xfrm>
              <a:off x="3256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62177" name="Text Box 1057"/>
            <p:cNvSpPr txBox="1">
              <a:spLocks noChangeArrowheads="1"/>
            </p:cNvSpPr>
            <p:nvPr/>
          </p:nvSpPr>
          <p:spPr bwMode="auto">
            <a:xfrm>
              <a:off x="3657" y="2066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62179" name="Text Box 1059"/>
            <p:cNvSpPr txBox="1">
              <a:spLocks noChangeArrowheads="1"/>
            </p:cNvSpPr>
            <p:nvPr/>
          </p:nvSpPr>
          <p:spPr bwMode="auto">
            <a:xfrm>
              <a:off x="2419" y="210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62180" name="Group 1060"/>
          <p:cNvGrpSpPr>
            <a:grpSpLocks/>
          </p:cNvGrpSpPr>
          <p:nvPr/>
        </p:nvGrpSpPr>
        <p:grpSpPr bwMode="auto">
          <a:xfrm>
            <a:off x="2164672" y="3861048"/>
            <a:ext cx="6400800" cy="2843212"/>
            <a:chOff x="96" y="1824"/>
            <a:chExt cx="5616" cy="2496"/>
          </a:xfrm>
        </p:grpSpPr>
        <p:sp>
          <p:nvSpPr>
            <p:cNvPr id="262181" name="Rectangle 1061"/>
            <p:cNvSpPr>
              <a:spLocks noChangeArrowheads="1"/>
            </p:cNvSpPr>
            <p:nvPr/>
          </p:nvSpPr>
          <p:spPr bwMode="auto">
            <a:xfrm>
              <a:off x="96" y="1824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62182" name="Group 1062"/>
            <p:cNvGrpSpPr>
              <a:grpSpLocks/>
            </p:cNvGrpSpPr>
            <p:nvPr/>
          </p:nvGrpSpPr>
          <p:grpSpPr bwMode="auto">
            <a:xfrm>
              <a:off x="143" y="1920"/>
              <a:ext cx="5509" cy="2304"/>
              <a:chOff x="143" y="1920"/>
              <a:chExt cx="5509" cy="2304"/>
            </a:xfrm>
          </p:grpSpPr>
          <p:sp>
            <p:nvSpPr>
              <p:cNvPr id="262183" name="Oval 1063"/>
              <p:cNvSpPr>
                <a:spLocks noChangeArrowheads="1"/>
              </p:cNvSpPr>
              <p:nvPr/>
            </p:nvSpPr>
            <p:spPr bwMode="auto">
              <a:xfrm>
                <a:off x="2736" y="1920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</a:p>
            </p:txBody>
          </p:sp>
          <p:sp>
            <p:nvSpPr>
              <p:cNvPr id="262184" name="Oval 1064"/>
              <p:cNvSpPr>
                <a:spLocks noChangeArrowheads="1"/>
              </p:cNvSpPr>
              <p:nvPr/>
            </p:nvSpPr>
            <p:spPr bwMode="auto">
              <a:xfrm>
                <a:off x="1296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62185" name="Oval 1065"/>
              <p:cNvSpPr>
                <a:spLocks noChangeArrowheads="1"/>
              </p:cNvSpPr>
              <p:nvPr/>
            </p:nvSpPr>
            <p:spPr bwMode="auto">
              <a:xfrm>
                <a:off x="4368" y="21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62186" name="Oval 1066"/>
              <p:cNvSpPr>
                <a:spLocks noChangeArrowheads="1"/>
              </p:cNvSpPr>
              <p:nvPr/>
            </p:nvSpPr>
            <p:spPr bwMode="auto">
              <a:xfrm>
                <a:off x="384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87" name="Oval 1067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62188" name="Oval 1068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189" name="Oval 1069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62190" name="Oval 1070"/>
              <p:cNvSpPr>
                <a:spLocks noChangeArrowheads="1"/>
              </p:cNvSpPr>
              <p:nvPr/>
            </p:nvSpPr>
            <p:spPr bwMode="auto">
              <a:xfrm>
                <a:off x="19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191" name="Oval 1071"/>
              <p:cNvSpPr>
                <a:spLocks noChangeArrowheads="1"/>
              </p:cNvSpPr>
              <p:nvPr/>
            </p:nvSpPr>
            <p:spPr bwMode="auto">
              <a:xfrm>
                <a:off x="8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192" name="Oval 1072"/>
              <p:cNvSpPr>
                <a:spLocks noChangeArrowheads="1"/>
              </p:cNvSpPr>
              <p:nvPr/>
            </p:nvSpPr>
            <p:spPr bwMode="auto">
              <a:xfrm>
                <a:off x="2064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193" name="Oval 1073"/>
              <p:cNvSpPr>
                <a:spLocks noChangeArrowheads="1"/>
              </p:cNvSpPr>
              <p:nvPr/>
            </p:nvSpPr>
            <p:spPr bwMode="auto">
              <a:xfrm>
                <a:off x="3456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94" name="Oval 1074"/>
              <p:cNvSpPr>
                <a:spLocks noChangeArrowheads="1"/>
              </p:cNvSpPr>
              <p:nvPr/>
            </p:nvSpPr>
            <p:spPr bwMode="auto">
              <a:xfrm>
                <a:off x="475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95" name="Oval 1075"/>
              <p:cNvSpPr>
                <a:spLocks noChangeArrowheads="1"/>
              </p:cNvSpPr>
              <p:nvPr/>
            </p:nvSpPr>
            <p:spPr bwMode="auto">
              <a:xfrm>
                <a:off x="5232" y="2928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196" name="Oval 1076"/>
              <p:cNvSpPr>
                <a:spLocks noChangeArrowheads="1"/>
              </p:cNvSpPr>
              <p:nvPr/>
            </p:nvSpPr>
            <p:spPr bwMode="auto">
              <a:xfrm>
                <a:off x="57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</a:t>
                </a:r>
              </a:p>
            </p:txBody>
          </p:sp>
          <p:sp>
            <p:nvSpPr>
              <p:cNvPr id="262197" name="Oval 1077"/>
              <p:cNvSpPr>
                <a:spLocks noChangeArrowheads="1"/>
              </p:cNvSpPr>
              <p:nvPr/>
            </p:nvSpPr>
            <p:spPr bwMode="auto">
              <a:xfrm>
                <a:off x="1152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198" name="Oval 1078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262199" name="Oval 1079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200" name="Oval 1080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201" name="Oval 1081"/>
              <p:cNvSpPr>
                <a:spLocks noChangeArrowheads="1"/>
              </p:cNvSpPr>
              <p:nvPr/>
            </p:nvSpPr>
            <p:spPr bwMode="auto">
              <a:xfrm>
                <a:off x="3696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E</a:t>
                </a:r>
              </a:p>
            </p:txBody>
          </p:sp>
          <p:sp>
            <p:nvSpPr>
              <p:cNvPr id="262202" name="Oval 1082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62203" name="Oval 1083"/>
              <p:cNvSpPr>
                <a:spLocks noChangeArrowheads="1"/>
              </p:cNvSpPr>
              <p:nvPr/>
            </p:nvSpPr>
            <p:spPr bwMode="auto">
              <a:xfrm>
                <a:off x="4848" y="3312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204" name="Oval 1084"/>
              <p:cNvSpPr>
                <a:spLocks noChangeArrowheads="1"/>
              </p:cNvSpPr>
              <p:nvPr/>
            </p:nvSpPr>
            <p:spPr bwMode="auto">
              <a:xfrm>
                <a:off x="5280" y="3312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262205" name="Oval 1085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262206" name="Oval 1086"/>
              <p:cNvSpPr>
                <a:spLocks noChangeArrowheads="1"/>
              </p:cNvSpPr>
              <p:nvPr/>
            </p:nvSpPr>
            <p:spPr bwMode="auto">
              <a:xfrm>
                <a:off x="1776" y="36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262207" name="Oval 1087"/>
              <p:cNvSpPr>
                <a:spLocks noChangeArrowheads="1"/>
              </p:cNvSpPr>
              <p:nvPr/>
            </p:nvSpPr>
            <p:spPr bwMode="auto">
              <a:xfrm>
                <a:off x="2400" y="3696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sp>
            <p:nvSpPr>
              <p:cNvPr id="262208" name="Oval 1088"/>
              <p:cNvSpPr>
                <a:spLocks noChangeArrowheads="1"/>
              </p:cNvSpPr>
              <p:nvPr/>
            </p:nvSpPr>
            <p:spPr bwMode="auto">
              <a:xfrm>
                <a:off x="3696" y="3696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F</a:t>
                </a:r>
              </a:p>
            </p:txBody>
          </p:sp>
          <p:sp>
            <p:nvSpPr>
              <p:cNvPr id="262209" name="Oval 1089"/>
              <p:cNvSpPr>
                <a:spLocks noChangeArrowheads="1"/>
              </p:cNvSpPr>
              <p:nvPr/>
            </p:nvSpPr>
            <p:spPr bwMode="auto">
              <a:xfrm>
                <a:off x="3696" y="4032"/>
                <a:ext cx="240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</a:t>
                </a:r>
              </a:p>
            </p:txBody>
          </p:sp>
          <p:cxnSp>
            <p:nvCxnSpPr>
              <p:cNvPr id="262210" name="AutoShape 1090"/>
              <p:cNvCxnSpPr>
                <a:cxnSpLocks noChangeShapeType="1"/>
                <a:stCxn id="262183" idx="2"/>
                <a:endCxn id="262184" idx="6"/>
              </p:cNvCxnSpPr>
              <p:nvPr/>
            </p:nvCxnSpPr>
            <p:spPr bwMode="auto">
              <a:xfrm flipH="1">
                <a:off x="1536" y="2016"/>
                <a:ext cx="120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1" name="AutoShape 1091"/>
              <p:cNvCxnSpPr>
                <a:cxnSpLocks noChangeShapeType="1"/>
                <a:stCxn id="262183" idx="6"/>
                <a:endCxn id="262185" idx="2"/>
              </p:cNvCxnSpPr>
              <p:nvPr/>
            </p:nvCxnSpPr>
            <p:spPr bwMode="auto">
              <a:xfrm>
                <a:off x="2976" y="2016"/>
                <a:ext cx="1392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2" name="AutoShape 1092"/>
              <p:cNvCxnSpPr>
                <a:cxnSpLocks noChangeShapeType="1"/>
                <a:stCxn id="262184" idx="2"/>
                <a:endCxn id="262186" idx="7"/>
              </p:cNvCxnSpPr>
              <p:nvPr/>
            </p:nvCxnSpPr>
            <p:spPr bwMode="auto">
              <a:xfrm flipH="1">
                <a:off x="589" y="2208"/>
                <a:ext cx="707" cy="3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3" name="AutoShape 1093"/>
              <p:cNvCxnSpPr>
                <a:cxnSpLocks noChangeShapeType="1"/>
                <a:stCxn id="262184" idx="5"/>
                <a:endCxn id="262187" idx="1"/>
              </p:cNvCxnSpPr>
              <p:nvPr/>
            </p:nvCxnSpPr>
            <p:spPr bwMode="auto">
              <a:xfrm>
                <a:off x="1501" y="2276"/>
                <a:ext cx="40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4" name="AutoShape 1094"/>
              <p:cNvCxnSpPr>
                <a:cxnSpLocks noChangeShapeType="1"/>
                <a:stCxn id="262185" idx="3"/>
                <a:endCxn id="262189" idx="7"/>
              </p:cNvCxnSpPr>
              <p:nvPr/>
            </p:nvCxnSpPr>
            <p:spPr bwMode="auto">
              <a:xfrm flipH="1">
                <a:off x="3853" y="2276"/>
                <a:ext cx="55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5" name="AutoShape 1095"/>
              <p:cNvCxnSpPr>
                <a:cxnSpLocks noChangeShapeType="1"/>
                <a:stCxn id="262185" idx="5"/>
                <a:endCxn id="262188" idx="1"/>
              </p:cNvCxnSpPr>
              <p:nvPr/>
            </p:nvCxnSpPr>
            <p:spPr bwMode="auto">
              <a:xfrm>
                <a:off x="4573" y="2276"/>
                <a:ext cx="598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6" name="AutoShape 1096"/>
              <p:cNvCxnSpPr>
                <a:cxnSpLocks noChangeShapeType="1"/>
                <a:stCxn id="262186" idx="3"/>
                <a:endCxn id="262190" idx="0"/>
              </p:cNvCxnSpPr>
              <p:nvPr/>
            </p:nvCxnSpPr>
            <p:spPr bwMode="auto">
              <a:xfrm flipH="1">
                <a:off x="312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7" name="AutoShape 1097"/>
              <p:cNvCxnSpPr>
                <a:cxnSpLocks noChangeShapeType="1"/>
                <a:stCxn id="262186" idx="5"/>
                <a:endCxn id="262191" idx="1"/>
              </p:cNvCxnSpPr>
              <p:nvPr/>
            </p:nvCxnSpPr>
            <p:spPr bwMode="auto">
              <a:xfrm>
                <a:off x="589" y="2660"/>
                <a:ext cx="310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8" name="AutoShape 1098"/>
              <p:cNvCxnSpPr>
                <a:cxnSpLocks noChangeShapeType="1"/>
                <a:stCxn id="262187" idx="5"/>
                <a:endCxn id="262192" idx="0"/>
              </p:cNvCxnSpPr>
              <p:nvPr/>
            </p:nvCxnSpPr>
            <p:spPr bwMode="auto">
              <a:xfrm>
                <a:off x="2077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19" name="AutoShape 1099"/>
              <p:cNvCxnSpPr>
                <a:cxnSpLocks noChangeShapeType="1"/>
                <a:stCxn id="262189" idx="3"/>
                <a:endCxn id="262193" idx="0"/>
              </p:cNvCxnSpPr>
              <p:nvPr/>
            </p:nvCxnSpPr>
            <p:spPr bwMode="auto">
              <a:xfrm flipH="1">
                <a:off x="3576" y="2660"/>
                <a:ext cx="107" cy="2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0" name="AutoShape 1100"/>
              <p:cNvCxnSpPr>
                <a:cxnSpLocks noChangeShapeType="1"/>
                <a:stCxn id="262188" idx="3"/>
                <a:endCxn id="262194" idx="7"/>
              </p:cNvCxnSpPr>
              <p:nvPr/>
            </p:nvCxnSpPr>
            <p:spPr bwMode="auto">
              <a:xfrm flipH="1">
                <a:off x="4957" y="2660"/>
                <a:ext cx="214" cy="2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1" name="AutoShape 1101"/>
              <p:cNvCxnSpPr>
                <a:cxnSpLocks noChangeShapeType="1"/>
                <a:stCxn id="262188" idx="4"/>
                <a:endCxn id="262195" idx="0"/>
              </p:cNvCxnSpPr>
              <p:nvPr/>
            </p:nvCxnSpPr>
            <p:spPr bwMode="auto">
              <a:xfrm>
                <a:off x="5256" y="2688"/>
                <a:ext cx="96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2" name="AutoShape 1102"/>
              <p:cNvCxnSpPr>
                <a:cxnSpLocks noChangeShapeType="1"/>
                <a:stCxn id="262191" idx="3"/>
                <a:endCxn id="262196" idx="0"/>
              </p:cNvCxnSpPr>
              <p:nvPr/>
            </p:nvCxnSpPr>
            <p:spPr bwMode="auto">
              <a:xfrm flipH="1">
                <a:off x="6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3" name="AutoShape 1103"/>
              <p:cNvCxnSpPr>
                <a:cxnSpLocks noChangeShapeType="1"/>
                <a:stCxn id="262191" idx="5"/>
                <a:endCxn id="262197" idx="0"/>
              </p:cNvCxnSpPr>
              <p:nvPr/>
            </p:nvCxnSpPr>
            <p:spPr bwMode="auto">
              <a:xfrm>
                <a:off x="1069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4" name="AutoShape 1104"/>
              <p:cNvCxnSpPr>
                <a:cxnSpLocks noChangeShapeType="1"/>
                <a:stCxn id="262192" idx="3"/>
                <a:endCxn id="262198" idx="0"/>
              </p:cNvCxnSpPr>
              <p:nvPr/>
            </p:nvCxnSpPr>
            <p:spPr bwMode="auto">
              <a:xfrm flipH="1">
                <a:off x="1896" y="3092"/>
                <a:ext cx="203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5" name="AutoShape 1105"/>
              <p:cNvCxnSpPr>
                <a:cxnSpLocks noChangeShapeType="1"/>
                <a:stCxn id="262192" idx="5"/>
                <a:endCxn id="262199" idx="1"/>
              </p:cNvCxnSpPr>
              <p:nvPr/>
            </p:nvCxnSpPr>
            <p:spPr bwMode="auto">
              <a:xfrm>
                <a:off x="2269" y="3092"/>
                <a:ext cx="166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6" name="AutoShape 1106"/>
              <p:cNvCxnSpPr>
                <a:cxnSpLocks noChangeShapeType="1"/>
                <a:stCxn id="262193" idx="3"/>
                <a:endCxn id="262200" idx="0"/>
              </p:cNvCxnSpPr>
              <p:nvPr/>
            </p:nvCxnSpPr>
            <p:spPr bwMode="auto">
              <a:xfrm flipH="1">
                <a:off x="3336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7" name="AutoShape 1107"/>
              <p:cNvCxnSpPr>
                <a:cxnSpLocks noChangeShapeType="1"/>
                <a:stCxn id="262193" idx="5"/>
                <a:endCxn id="262201" idx="0"/>
              </p:cNvCxnSpPr>
              <p:nvPr/>
            </p:nvCxnSpPr>
            <p:spPr bwMode="auto">
              <a:xfrm>
                <a:off x="3661" y="3092"/>
                <a:ext cx="155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8" name="AutoShape 1108"/>
              <p:cNvCxnSpPr>
                <a:cxnSpLocks noChangeShapeType="1"/>
                <a:stCxn id="262194" idx="3"/>
                <a:endCxn id="262202" idx="7"/>
              </p:cNvCxnSpPr>
              <p:nvPr/>
            </p:nvCxnSpPr>
            <p:spPr bwMode="auto">
              <a:xfrm flipH="1">
                <a:off x="4573" y="3092"/>
                <a:ext cx="214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29" name="AutoShape 1109"/>
              <p:cNvCxnSpPr>
                <a:cxnSpLocks noChangeShapeType="1"/>
                <a:stCxn id="262194" idx="4"/>
                <a:endCxn id="262203" idx="0"/>
              </p:cNvCxnSpPr>
              <p:nvPr/>
            </p:nvCxnSpPr>
            <p:spPr bwMode="auto">
              <a:xfrm>
                <a:off x="4872" y="3120"/>
                <a:ext cx="96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0" name="AutoShape 1110"/>
              <p:cNvCxnSpPr>
                <a:cxnSpLocks noChangeShapeType="1"/>
                <a:stCxn id="262195" idx="4"/>
                <a:endCxn id="262204" idx="0"/>
              </p:cNvCxnSpPr>
              <p:nvPr/>
            </p:nvCxnSpPr>
            <p:spPr bwMode="auto">
              <a:xfrm>
                <a:off x="5352" y="3120"/>
                <a:ext cx="48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1" name="AutoShape 1111"/>
              <p:cNvCxnSpPr>
                <a:cxnSpLocks noChangeShapeType="1"/>
                <a:stCxn id="262197" idx="4"/>
                <a:endCxn id="262205" idx="0"/>
              </p:cNvCxnSpPr>
              <p:nvPr/>
            </p:nvCxnSpPr>
            <p:spPr bwMode="auto">
              <a:xfrm>
                <a:off x="1272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2" name="AutoShape 1112"/>
              <p:cNvCxnSpPr>
                <a:cxnSpLocks noChangeShapeType="1"/>
                <a:stCxn id="262198" idx="4"/>
                <a:endCxn id="262206" idx="0"/>
              </p:cNvCxnSpPr>
              <p:nvPr/>
            </p:nvCxnSpPr>
            <p:spPr bwMode="auto">
              <a:xfrm>
                <a:off x="189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3" name="AutoShape 1113"/>
              <p:cNvCxnSpPr>
                <a:cxnSpLocks noChangeShapeType="1"/>
                <a:stCxn id="262199" idx="4"/>
                <a:endCxn id="262207" idx="0"/>
              </p:cNvCxnSpPr>
              <p:nvPr/>
            </p:nvCxnSpPr>
            <p:spPr bwMode="auto">
              <a:xfrm>
                <a:off x="2520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4" name="AutoShape 1114"/>
              <p:cNvCxnSpPr>
                <a:cxnSpLocks noChangeShapeType="1"/>
                <a:stCxn id="262201" idx="4"/>
                <a:endCxn id="262208" idx="0"/>
              </p:cNvCxnSpPr>
              <p:nvPr/>
            </p:nvCxnSpPr>
            <p:spPr bwMode="auto">
              <a:xfrm>
                <a:off x="3816" y="3504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2235" name="AutoShape 1115"/>
              <p:cNvCxnSpPr>
                <a:cxnSpLocks noChangeShapeType="1"/>
                <a:stCxn id="262208" idx="4"/>
                <a:endCxn id="262209" idx="0"/>
              </p:cNvCxnSpPr>
              <p:nvPr/>
            </p:nvCxnSpPr>
            <p:spPr bwMode="auto">
              <a:xfrm>
                <a:off x="3816" y="3888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2236" name="Text Box 1116"/>
              <p:cNvSpPr txBox="1">
                <a:spLocks noChangeArrowheads="1"/>
              </p:cNvSpPr>
              <p:nvPr/>
            </p:nvSpPr>
            <p:spPr bwMode="auto">
              <a:xfrm>
                <a:off x="1975" y="1994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37" name="Text Box 1117"/>
              <p:cNvSpPr txBox="1">
                <a:spLocks noChangeArrowheads="1"/>
              </p:cNvSpPr>
              <p:nvPr/>
            </p:nvSpPr>
            <p:spPr bwMode="auto">
              <a:xfrm>
                <a:off x="1248" y="3531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38" name="Text Box 1118"/>
              <p:cNvSpPr txBox="1">
                <a:spLocks noChangeArrowheads="1"/>
              </p:cNvSpPr>
              <p:nvPr/>
            </p:nvSpPr>
            <p:spPr bwMode="auto">
              <a:xfrm>
                <a:off x="2497" y="3531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39" name="Text Box 1119"/>
              <p:cNvSpPr txBox="1">
                <a:spLocks noChangeArrowheads="1"/>
              </p:cNvSpPr>
              <p:nvPr/>
            </p:nvSpPr>
            <p:spPr bwMode="auto">
              <a:xfrm>
                <a:off x="3848" y="3914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40" name="Text Box 1120"/>
              <p:cNvSpPr txBox="1">
                <a:spLocks noChangeArrowheads="1"/>
              </p:cNvSpPr>
              <p:nvPr/>
            </p:nvSpPr>
            <p:spPr bwMode="auto">
              <a:xfrm>
                <a:off x="5382" y="3148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3</a:t>
                </a:r>
              </a:p>
            </p:txBody>
          </p:sp>
          <p:sp>
            <p:nvSpPr>
              <p:cNvPr id="262241" name="Text Box 1121"/>
              <p:cNvSpPr txBox="1">
                <a:spLocks noChangeArrowheads="1"/>
              </p:cNvSpPr>
              <p:nvPr/>
            </p:nvSpPr>
            <p:spPr bwMode="auto">
              <a:xfrm>
                <a:off x="2113" y="271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2242" name="Text Box 1122"/>
              <p:cNvSpPr txBox="1">
                <a:spLocks noChangeArrowheads="1"/>
              </p:cNvSpPr>
              <p:nvPr/>
            </p:nvSpPr>
            <p:spPr bwMode="auto">
              <a:xfrm>
                <a:off x="625" y="3052"/>
                <a:ext cx="27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2243" name="Text Box 1123"/>
              <p:cNvSpPr txBox="1">
                <a:spLocks noChangeArrowheads="1"/>
              </p:cNvSpPr>
              <p:nvPr/>
            </p:nvSpPr>
            <p:spPr bwMode="auto">
              <a:xfrm>
                <a:off x="4800" y="2235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</a:t>
                </a:r>
                <a:endParaRPr 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2244" name="Text Box 1124"/>
              <p:cNvSpPr txBox="1">
                <a:spLocks noChangeArrowheads="1"/>
              </p:cNvSpPr>
              <p:nvPr/>
            </p:nvSpPr>
            <p:spPr bwMode="auto">
              <a:xfrm>
                <a:off x="819" y="2186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5" name="Text Box 1125"/>
              <p:cNvSpPr txBox="1">
                <a:spLocks noChangeArrowheads="1"/>
              </p:cNvSpPr>
              <p:nvPr/>
            </p:nvSpPr>
            <p:spPr bwMode="auto">
              <a:xfrm>
                <a:off x="3408" y="271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6" name="Text Box 1126"/>
              <p:cNvSpPr txBox="1">
                <a:spLocks noChangeArrowheads="1"/>
              </p:cNvSpPr>
              <p:nvPr/>
            </p:nvSpPr>
            <p:spPr bwMode="auto">
              <a:xfrm>
                <a:off x="4464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7" name="Text Box 1127"/>
              <p:cNvSpPr txBox="1">
                <a:spLocks noChangeArrowheads="1"/>
              </p:cNvSpPr>
              <p:nvPr/>
            </p:nvSpPr>
            <p:spPr bwMode="auto">
              <a:xfrm>
                <a:off x="3223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8" name="Text Box 1128"/>
              <p:cNvSpPr txBox="1">
                <a:spLocks noChangeArrowheads="1"/>
              </p:cNvSpPr>
              <p:nvPr/>
            </p:nvSpPr>
            <p:spPr bwMode="auto">
              <a:xfrm>
                <a:off x="1833" y="3531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49" name="Text Box 1129"/>
              <p:cNvSpPr txBox="1">
                <a:spLocks noChangeArrowheads="1"/>
              </p:cNvSpPr>
              <p:nvPr/>
            </p:nvSpPr>
            <p:spPr bwMode="auto">
              <a:xfrm>
                <a:off x="4896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0" name="Text Box 1130"/>
              <p:cNvSpPr txBox="1">
                <a:spLocks noChangeArrowheads="1"/>
              </p:cNvSpPr>
              <p:nvPr/>
            </p:nvSpPr>
            <p:spPr bwMode="auto">
              <a:xfrm>
                <a:off x="1106" y="3052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1" name="Text Box 1131"/>
              <p:cNvSpPr txBox="1">
                <a:spLocks noChangeArrowheads="1"/>
              </p:cNvSpPr>
              <p:nvPr/>
            </p:nvSpPr>
            <p:spPr bwMode="auto">
              <a:xfrm>
                <a:off x="3793" y="3531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2" name="Text Box 1132"/>
              <p:cNvSpPr txBox="1">
                <a:spLocks noChangeArrowheads="1"/>
              </p:cNvSpPr>
              <p:nvPr/>
            </p:nvSpPr>
            <p:spPr bwMode="auto">
              <a:xfrm>
                <a:off x="5287" y="271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3" name="Text Box 1133"/>
              <p:cNvSpPr txBox="1">
                <a:spLocks noChangeArrowheads="1"/>
              </p:cNvSpPr>
              <p:nvPr/>
            </p:nvSpPr>
            <p:spPr bwMode="auto">
              <a:xfrm>
                <a:off x="3600" y="1947"/>
                <a:ext cx="27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4" name="Text Box 1134"/>
              <p:cNvSpPr txBox="1">
                <a:spLocks noChangeArrowheads="1"/>
              </p:cNvSpPr>
              <p:nvPr/>
            </p:nvSpPr>
            <p:spPr bwMode="auto">
              <a:xfrm>
                <a:off x="143" y="2666"/>
                <a:ext cx="271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5" name="Text Box 1135"/>
              <p:cNvSpPr txBox="1">
                <a:spLocks noChangeArrowheads="1"/>
              </p:cNvSpPr>
              <p:nvPr/>
            </p:nvSpPr>
            <p:spPr bwMode="auto">
              <a:xfrm>
                <a:off x="2304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  <p:sp>
            <p:nvSpPr>
              <p:cNvPr id="262256" name="Text Box 1136"/>
              <p:cNvSpPr txBox="1">
                <a:spLocks noChangeArrowheads="1"/>
              </p:cNvSpPr>
              <p:nvPr/>
            </p:nvSpPr>
            <p:spPr bwMode="auto">
              <a:xfrm>
                <a:off x="3896" y="2283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57" name="Text Box 1137"/>
              <p:cNvSpPr txBox="1">
                <a:spLocks noChangeArrowheads="1"/>
              </p:cNvSpPr>
              <p:nvPr/>
            </p:nvSpPr>
            <p:spPr bwMode="auto">
              <a:xfrm>
                <a:off x="1680" y="2283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58" name="Text Box 1138"/>
              <p:cNvSpPr txBox="1">
                <a:spLocks noChangeArrowheads="1"/>
              </p:cNvSpPr>
              <p:nvPr/>
            </p:nvSpPr>
            <p:spPr bwMode="auto">
              <a:xfrm>
                <a:off x="720" y="269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59" name="Text Box 1139"/>
              <p:cNvSpPr txBox="1">
                <a:spLocks noChangeArrowheads="1"/>
              </p:cNvSpPr>
              <p:nvPr/>
            </p:nvSpPr>
            <p:spPr bwMode="auto">
              <a:xfrm>
                <a:off x="4854" y="2695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60" name="Text Box 1140"/>
              <p:cNvSpPr txBox="1">
                <a:spLocks noChangeArrowheads="1"/>
              </p:cNvSpPr>
              <p:nvPr/>
            </p:nvSpPr>
            <p:spPr bwMode="auto">
              <a:xfrm>
                <a:off x="3704" y="3099"/>
                <a:ext cx="27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  <p:sp>
            <p:nvSpPr>
              <p:cNvPr id="262261" name="Text Box 1141"/>
              <p:cNvSpPr txBox="1">
                <a:spLocks noChangeArrowheads="1"/>
              </p:cNvSpPr>
              <p:nvPr/>
            </p:nvSpPr>
            <p:spPr bwMode="auto">
              <a:xfrm>
                <a:off x="1822" y="3052"/>
                <a:ext cx="270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5</a:t>
                </a:r>
              </a:p>
            </p:txBody>
          </p:sp>
        </p:grpSp>
      </p:grpSp>
      <p:sp>
        <p:nvSpPr>
          <p:cNvPr id="262263" name="Text Box 1143"/>
          <p:cNvSpPr txBox="1">
            <a:spLocks noChangeArrowheads="1"/>
          </p:cNvSpPr>
          <p:nvPr/>
        </p:nvSpPr>
        <p:spPr bwMode="auto">
          <a:xfrm>
            <a:off x="827583" y="2700338"/>
            <a:ext cx="2433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400" dirty="0" smtClean="0"/>
              <a:t>Durum</a:t>
            </a:r>
            <a:r>
              <a:rPr lang="en-US" sz="2400" dirty="0" smtClean="0"/>
              <a:t> </a:t>
            </a:r>
            <a:r>
              <a:rPr lang="en-US" sz="2400" dirty="0"/>
              <a:t>uzayı</a:t>
            </a:r>
          </a:p>
        </p:txBody>
      </p:sp>
      <p:sp>
        <p:nvSpPr>
          <p:cNvPr id="262264" name="Text Box 1144"/>
          <p:cNvSpPr txBox="1">
            <a:spLocks noChangeArrowheads="1"/>
          </p:cNvSpPr>
          <p:nvPr/>
        </p:nvSpPr>
        <p:spPr bwMode="auto">
          <a:xfrm>
            <a:off x="827582" y="4648200"/>
            <a:ext cx="15041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r-TR" sz="2400" b="1" dirty="0" smtClean="0"/>
              <a:t>Döngüsüz</a:t>
            </a:r>
            <a:r>
              <a:rPr lang="tr-TR" sz="2400" dirty="0" smtClean="0"/>
              <a:t> A</a:t>
            </a:r>
            <a:r>
              <a:rPr lang="en-US" sz="2400" dirty="0" smtClean="0"/>
              <a:t>rama </a:t>
            </a:r>
            <a:r>
              <a:rPr lang="en-US" sz="2400" dirty="0"/>
              <a:t>ağa</a:t>
            </a:r>
            <a:r>
              <a:rPr lang="tr-TR" sz="2400" dirty="0"/>
              <a:t>c</a:t>
            </a:r>
            <a:r>
              <a:rPr lang="en-US" sz="2400" dirty="0"/>
              <a:t>ı</a:t>
            </a:r>
          </a:p>
        </p:txBody>
      </p:sp>
    </p:spTree>
    <p:extLst>
      <p:ext uri="{BB962C8B-B14F-4D97-AF65-F5344CB8AC3E}">
        <p14:creationId xmlns:p14="http://schemas.microsoft.com/office/powerpoint/2010/main" val="3366168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ayt Numarası Yer Tutucusu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85FE-582C-4061-AE63-1D10DFD47806}" type="slidenum">
              <a:rPr lang="en-US"/>
              <a:pPr/>
              <a:t>46</a:t>
            </a:fld>
            <a:endParaRPr lang="en-US"/>
          </a:p>
        </p:txBody>
      </p:sp>
      <p:sp>
        <p:nvSpPr>
          <p:cNvPr id="263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Arama ağaçlarında yollar</a:t>
            </a:r>
          </a:p>
        </p:txBody>
      </p:sp>
      <p:grpSp>
        <p:nvGrpSpPr>
          <p:cNvPr id="263227" name="Group 1083"/>
          <p:cNvGrpSpPr>
            <a:grpSpLocks/>
          </p:cNvGrpSpPr>
          <p:nvPr/>
        </p:nvGrpSpPr>
        <p:grpSpPr bwMode="auto">
          <a:xfrm>
            <a:off x="107504" y="1914872"/>
            <a:ext cx="8915400" cy="3962400"/>
            <a:chOff x="96" y="1008"/>
            <a:chExt cx="5616" cy="2496"/>
          </a:xfrm>
        </p:grpSpPr>
        <p:sp>
          <p:nvSpPr>
            <p:cNvPr id="263228" name="Rectangle 1084"/>
            <p:cNvSpPr>
              <a:spLocks noChangeArrowheads="1"/>
            </p:cNvSpPr>
            <p:nvPr/>
          </p:nvSpPr>
          <p:spPr bwMode="auto">
            <a:xfrm>
              <a:off x="96" y="1008"/>
              <a:ext cx="5616" cy="24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3229" name="Oval 1085"/>
            <p:cNvSpPr>
              <a:spLocks noChangeArrowheads="1"/>
            </p:cNvSpPr>
            <p:nvPr/>
          </p:nvSpPr>
          <p:spPr bwMode="auto">
            <a:xfrm>
              <a:off x="2736" y="1104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263230" name="Oval 1086"/>
            <p:cNvSpPr>
              <a:spLocks noChangeArrowheads="1"/>
            </p:cNvSpPr>
            <p:nvPr/>
          </p:nvSpPr>
          <p:spPr bwMode="auto">
            <a:xfrm>
              <a:off x="1296" y="12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3231" name="Oval 1087"/>
            <p:cNvSpPr>
              <a:spLocks noChangeArrowheads="1"/>
            </p:cNvSpPr>
            <p:nvPr/>
          </p:nvSpPr>
          <p:spPr bwMode="auto">
            <a:xfrm>
              <a:off x="4368" y="12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3232" name="Oval 1088"/>
            <p:cNvSpPr>
              <a:spLocks noChangeArrowheads="1"/>
            </p:cNvSpPr>
            <p:nvPr/>
          </p:nvSpPr>
          <p:spPr bwMode="auto">
            <a:xfrm>
              <a:off x="384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33" name="Oval 1089"/>
            <p:cNvSpPr>
              <a:spLocks noChangeArrowheads="1"/>
            </p:cNvSpPr>
            <p:nvPr/>
          </p:nvSpPr>
          <p:spPr bwMode="auto">
            <a:xfrm>
              <a:off x="1872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3234" name="Oval 1090"/>
            <p:cNvSpPr>
              <a:spLocks noChangeArrowheads="1"/>
            </p:cNvSpPr>
            <p:nvPr/>
          </p:nvSpPr>
          <p:spPr bwMode="auto">
            <a:xfrm>
              <a:off x="5136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35" name="Oval 1091"/>
            <p:cNvSpPr>
              <a:spLocks noChangeArrowheads="1"/>
            </p:cNvSpPr>
            <p:nvPr/>
          </p:nvSpPr>
          <p:spPr bwMode="auto">
            <a:xfrm>
              <a:off x="3648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3236" name="Oval 1092"/>
            <p:cNvSpPr>
              <a:spLocks noChangeArrowheads="1"/>
            </p:cNvSpPr>
            <p:nvPr/>
          </p:nvSpPr>
          <p:spPr bwMode="auto">
            <a:xfrm>
              <a:off x="19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37" name="Oval 1093"/>
            <p:cNvSpPr>
              <a:spLocks noChangeArrowheads="1"/>
            </p:cNvSpPr>
            <p:nvPr/>
          </p:nvSpPr>
          <p:spPr bwMode="auto">
            <a:xfrm>
              <a:off x="86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38" name="Oval 1094"/>
            <p:cNvSpPr>
              <a:spLocks noChangeArrowheads="1"/>
            </p:cNvSpPr>
            <p:nvPr/>
          </p:nvSpPr>
          <p:spPr bwMode="auto">
            <a:xfrm>
              <a:off x="206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39" name="Oval 1095"/>
            <p:cNvSpPr>
              <a:spLocks noChangeArrowheads="1"/>
            </p:cNvSpPr>
            <p:nvPr/>
          </p:nvSpPr>
          <p:spPr bwMode="auto">
            <a:xfrm>
              <a:off x="3456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40" name="Oval 1096"/>
            <p:cNvSpPr>
              <a:spLocks noChangeArrowheads="1"/>
            </p:cNvSpPr>
            <p:nvPr/>
          </p:nvSpPr>
          <p:spPr bwMode="auto">
            <a:xfrm>
              <a:off x="475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41" name="Oval 1097"/>
            <p:cNvSpPr>
              <a:spLocks noChangeArrowheads="1"/>
            </p:cNvSpPr>
            <p:nvPr/>
          </p:nvSpPr>
          <p:spPr bwMode="auto">
            <a:xfrm>
              <a:off x="5232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42" name="Oval 1098"/>
            <p:cNvSpPr>
              <a:spLocks noChangeArrowheads="1"/>
            </p:cNvSpPr>
            <p:nvPr/>
          </p:nvSpPr>
          <p:spPr bwMode="auto">
            <a:xfrm>
              <a:off x="57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263243" name="Oval 1099"/>
            <p:cNvSpPr>
              <a:spLocks noChangeArrowheads="1"/>
            </p:cNvSpPr>
            <p:nvPr/>
          </p:nvSpPr>
          <p:spPr bwMode="auto">
            <a:xfrm>
              <a:off x="1152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44" name="Oval 1100"/>
            <p:cNvSpPr>
              <a:spLocks noChangeArrowheads="1"/>
            </p:cNvSpPr>
            <p:nvPr/>
          </p:nvSpPr>
          <p:spPr bwMode="auto">
            <a:xfrm>
              <a:off x="177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263245" name="Oval 1101"/>
            <p:cNvSpPr>
              <a:spLocks noChangeArrowheads="1"/>
            </p:cNvSpPr>
            <p:nvPr/>
          </p:nvSpPr>
          <p:spPr bwMode="auto">
            <a:xfrm>
              <a:off x="2400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46" name="Oval 1102"/>
            <p:cNvSpPr>
              <a:spLocks noChangeArrowheads="1"/>
            </p:cNvSpPr>
            <p:nvPr/>
          </p:nvSpPr>
          <p:spPr bwMode="auto">
            <a:xfrm>
              <a:off x="321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47" name="Oval 1103"/>
            <p:cNvSpPr>
              <a:spLocks noChangeArrowheads="1"/>
            </p:cNvSpPr>
            <p:nvPr/>
          </p:nvSpPr>
          <p:spPr bwMode="auto">
            <a:xfrm>
              <a:off x="3696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263248" name="Oval 1104"/>
            <p:cNvSpPr>
              <a:spLocks noChangeArrowheads="1"/>
            </p:cNvSpPr>
            <p:nvPr/>
          </p:nvSpPr>
          <p:spPr bwMode="auto">
            <a:xfrm>
              <a:off x="4368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263249" name="Oval 1105"/>
            <p:cNvSpPr>
              <a:spLocks noChangeArrowheads="1"/>
            </p:cNvSpPr>
            <p:nvPr/>
          </p:nvSpPr>
          <p:spPr bwMode="auto">
            <a:xfrm>
              <a:off x="4848" y="2496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50" name="Oval 1106"/>
            <p:cNvSpPr>
              <a:spLocks noChangeArrowheads="1"/>
            </p:cNvSpPr>
            <p:nvPr/>
          </p:nvSpPr>
          <p:spPr bwMode="auto">
            <a:xfrm>
              <a:off x="5280" y="249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3251" name="Oval 1107"/>
            <p:cNvSpPr>
              <a:spLocks noChangeArrowheads="1"/>
            </p:cNvSpPr>
            <p:nvPr/>
          </p:nvSpPr>
          <p:spPr bwMode="auto">
            <a:xfrm>
              <a:off x="1152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3252" name="Oval 1108"/>
            <p:cNvSpPr>
              <a:spLocks noChangeArrowheads="1"/>
            </p:cNvSpPr>
            <p:nvPr/>
          </p:nvSpPr>
          <p:spPr bwMode="auto">
            <a:xfrm>
              <a:off x="1776" y="28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263253" name="Oval 1109"/>
            <p:cNvSpPr>
              <a:spLocks noChangeArrowheads="1"/>
            </p:cNvSpPr>
            <p:nvPr/>
          </p:nvSpPr>
          <p:spPr bwMode="auto">
            <a:xfrm>
              <a:off x="2400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3254" name="Oval 1110"/>
            <p:cNvSpPr>
              <a:spLocks noChangeArrowheads="1"/>
            </p:cNvSpPr>
            <p:nvPr/>
          </p:nvSpPr>
          <p:spPr bwMode="auto">
            <a:xfrm>
              <a:off x="3696" y="2880"/>
              <a:ext cx="240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sp>
          <p:nvSpPr>
            <p:cNvPr id="263255" name="Oval 1111"/>
            <p:cNvSpPr>
              <a:spLocks noChangeArrowheads="1"/>
            </p:cNvSpPr>
            <p:nvPr/>
          </p:nvSpPr>
          <p:spPr bwMode="auto">
            <a:xfrm>
              <a:off x="3696" y="3216"/>
              <a:ext cx="240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</p:txBody>
        </p:sp>
        <p:cxnSp>
          <p:nvCxnSpPr>
            <p:cNvPr id="263256" name="AutoShape 1112"/>
            <p:cNvCxnSpPr>
              <a:cxnSpLocks noChangeShapeType="1"/>
              <a:stCxn id="263229" idx="2"/>
              <a:endCxn id="263230" idx="6"/>
            </p:cNvCxnSpPr>
            <p:nvPr/>
          </p:nvCxnSpPr>
          <p:spPr bwMode="auto">
            <a:xfrm flipH="1">
              <a:off x="1536" y="1200"/>
              <a:ext cx="120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57" name="AutoShape 1113"/>
            <p:cNvCxnSpPr>
              <a:cxnSpLocks noChangeShapeType="1"/>
              <a:stCxn id="263229" idx="6"/>
              <a:endCxn id="263231" idx="2"/>
            </p:cNvCxnSpPr>
            <p:nvPr/>
          </p:nvCxnSpPr>
          <p:spPr bwMode="auto">
            <a:xfrm>
              <a:off x="2976" y="1200"/>
              <a:ext cx="139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58" name="AutoShape 1114"/>
            <p:cNvCxnSpPr>
              <a:cxnSpLocks noChangeShapeType="1"/>
              <a:stCxn id="263230" idx="2"/>
              <a:endCxn id="263232" idx="7"/>
            </p:cNvCxnSpPr>
            <p:nvPr/>
          </p:nvCxnSpPr>
          <p:spPr bwMode="auto">
            <a:xfrm flipH="1">
              <a:off x="589" y="1392"/>
              <a:ext cx="707" cy="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59" name="AutoShape 1115"/>
            <p:cNvCxnSpPr>
              <a:cxnSpLocks noChangeShapeType="1"/>
              <a:stCxn id="263230" idx="5"/>
              <a:endCxn id="263233" idx="1"/>
            </p:cNvCxnSpPr>
            <p:nvPr/>
          </p:nvCxnSpPr>
          <p:spPr bwMode="auto">
            <a:xfrm>
              <a:off x="1501" y="1460"/>
              <a:ext cx="40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0" name="AutoShape 1116"/>
            <p:cNvCxnSpPr>
              <a:cxnSpLocks noChangeShapeType="1"/>
              <a:stCxn id="263231" idx="3"/>
              <a:endCxn id="263235" idx="7"/>
            </p:cNvCxnSpPr>
            <p:nvPr/>
          </p:nvCxnSpPr>
          <p:spPr bwMode="auto">
            <a:xfrm flipH="1">
              <a:off x="3853" y="1460"/>
              <a:ext cx="55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1" name="AutoShape 1117"/>
            <p:cNvCxnSpPr>
              <a:cxnSpLocks noChangeShapeType="1"/>
              <a:stCxn id="263231" idx="5"/>
              <a:endCxn id="263234" idx="1"/>
            </p:cNvCxnSpPr>
            <p:nvPr/>
          </p:nvCxnSpPr>
          <p:spPr bwMode="auto">
            <a:xfrm>
              <a:off x="4573" y="1460"/>
              <a:ext cx="598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2" name="AutoShape 1118"/>
            <p:cNvCxnSpPr>
              <a:cxnSpLocks noChangeShapeType="1"/>
              <a:stCxn id="263232" idx="3"/>
              <a:endCxn id="263236" idx="0"/>
            </p:cNvCxnSpPr>
            <p:nvPr/>
          </p:nvCxnSpPr>
          <p:spPr bwMode="auto">
            <a:xfrm flipH="1">
              <a:off x="312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3" name="AutoShape 1119"/>
            <p:cNvCxnSpPr>
              <a:cxnSpLocks noChangeShapeType="1"/>
              <a:stCxn id="263232" idx="5"/>
              <a:endCxn id="263237" idx="1"/>
            </p:cNvCxnSpPr>
            <p:nvPr/>
          </p:nvCxnSpPr>
          <p:spPr bwMode="auto">
            <a:xfrm>
              <a:off x="589" y="1844"/>
              <a:ext cx="310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4" name="AutoShape 1120"/>
            <p:cNvCxnSpPr>
              <a:cxnSpLocks noChangeShapeType="1"/>
              <a:stCxn id="263233" idx="5"/>
              <a:endCxn id="263238" idx="0"/>
            </p:cNvCxnSpPr>
            <p:nvPr/>
          </p:nvCxnSpPr>
          <p:spPr bwMode="auto">
            <a:xfrm>
              <a:off x="2077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5" name="AutoShape 1121"/>
            <p:cNvCxnSpPr>
              <a:cxnSpLocks noChangeShapeType="1"/>
              <a:stCxn id="263235" idx="3"/>
              <a:endCxn id="263239" idx="0"/>
            </p:cNvCxnSpPr>
            <p:nvPr/>
          </p:nvCxnSpPr>
          <p:spPr bwMode="auto">
            <a:xfrm flipH="1">
              <a:off x="3576" y="1844"/>
              <a:ext cx="10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6" name="AutoShape 1122"/>
            <p:cNvCxnSpPr>
              <a:cxnSpLocks noChangeShapeType="1"/>
              <a:stCxn id="263234" idx="3"/>
              <a:endCxn id="263240" idx="7"/>
            </p:cNvCxnSpPr>
            <p:nvPr/>
          </p:nvCxnSpPr>
          <p:spPr bwMode="auto">
            <a:xfrm flipH="1">
              <a:off x="4957" y="1844"/>
              <a:ext cx="214" cy="2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7" name="AutoShape 1123"/>
            <p:cNvCxnSpPr>
              <a:cxnSpLocks noChangeShapeType="1"/>
              <a:stCxn id="263234" idx="4"/>
              <a:endCxn id="263241" idx="0"/>
            </p:cNvCxnSpPr>
            <p:nvPr/>
          </p:nvCxnSpPr>
          <p:spPr bwMode="auto">
            <a:xfrm>
              <a:off x="5256" y="1872"/>
              <a:ext cx="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8" name="AutoShape 1124"/>
            <p:cNvCxnSpPr>
              <a:cxnSpLocks noChangeShapeType="1"/>
              <a:stCxn id="263237" idx="3"/>
              <a:endCxn id="263242" idx="0"/>
            </p:cNvCxnSpPr>
            <p:nvPr/>
          </p:nvCxnSpPr>
          <p:spPr bwMode="auto">
            <a:xfrm flipH="1">
              <a:off x="696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69" name="AutoShape 1125"/>
            <p:cNvCxnSpPr>
              <a:cxnSpLocks noChangeShapeType="1"/>
              <a:stCxn id="263237" idx="5"/>
              <a:endCxn id="263243" idx="0"/>
            </p:cNvCxnSpPr>
            <p:nvPr/>
          </p:nvCxnSpPr>
          <p:spPr bwMode="auto">
            <a:xfrm>
              <a:off x="1069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0" name="AutoShape 1126"/>
            <p:cNvCxnSpPr>
              <a:cxnSpLocks noChangeShapeType="1"/>
              <a:stCxn id="263238" idx="3"/>
              <a:endCxn id="263244" idx="0"/>
            </p:cNvCxnSpPr>
            <p:nvPr/>
          </p:nvCxnSpPr>
          <p:spPr bwMode="auto">
            <a:xfrm flipH="1">
              <a:off x="1896" y="2276"/>
              <a:ext cx="20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1" name="AutoShape 1127"/>
            <p:cNvCxnSpPr>
              <a:cxnSpLocks noChangeShapeType="1"/>
              <a:stCxn id="263238" idx="5"/>
              <a:endCxn id="263245" idx="1"/>
            </p:cNvCxnSpPr>
            <p:nvPr/>
          </p:nvCxnSpPr>
          <p:spPr bwMode="auto">
            <a:xfrm>
              <a:off x="2269" y="2276"/>
              <a:ext cx="16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2" name="AutoShape 1128"/>
            <p:cNvCxnSpPr>
              <a:cxnSpLocks noChangeShapeType="1"/>
              <a:stCxn id="263239" idx="3"/>
              <a:endCxn id="263246" idx="0"/>
            </p:cNvCxnSpPr>
            <p:nvPr/>
          </p:nvCxnSpPr>
          <p:spPr bwMode="auto">
            <a:xfrm flipH="1">
              <a:off x="3336" y="2276"/>
              <a:ext cx="155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3" name="AutoShape 1129"/>
            <p:cNvCxnSpPr>
              <a:cxnSpLocks noChangeShapeType="1"/>
              <a:stCxn id="263239" idx="5"/>
              <a:endCxn id="263247" idx="0"/>
            </p:cNvCxnSpPr>
            <p:nvPr/>
          </p:nvCxnSpPr>
          <p:spPr bwMode="auto">
            <a:xfrm>
              <a:off x="3661" y="2276"/>
              <a:ext cx="155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4" name="AutoShape 1130"/>
            <p:cNvCxnSpPr>
              <a:cxnSpLocks noChangeShapeType="1"/>
              <a:stCxn id="263240" idx="3"/>
              <a:endCxn id="263248" idx="7"/>
            </p:cNvCxnSpPr>
            <p:nvPr/>
          </p:nvCxnSpPr>
          <p:spPr bwMode="auto">
            <a:xfrm flipH="1">
              <a:off x="4573" y="2276"/>
              <a:ext cx="21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5" name="AutoShape 1131"/>
            <p:cNvCxnSpPr>
              <a:cxnSpLocks noChangeShapeType="1"/>
              <a:stCxn id="263240" idx="4"/>
              <a:endCxn id="263249" idx="0"/>
            </p:cNvCxnSpPr>
            <p:nvPr/>
          </p:nvCxnSpPr>
          <p:spPr bwMode="auto">
            <a:xfrm>
              <a:off x="4872" y="2304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6" name="AutoShape 1132"/>
            <p:cNvCxnSpPr>
              <a:cxnSpLocks noChangeShapeType="1"/>
              <a:stCxn id="263241" idx="4"/>
              <a:endCxn id="263250" idx="0"/>
            </p:cNvCxnSpPr>
            <p:nvPr/>
          </p:nvCxnSpPr>
          <p:spPr bwMode="auto">
            <a:xfrm>
              <a:off x="5352" y="2304"/>
              <a:ext cx="4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7" name="AutoShape 1133"/>
            <p:cNvCxnSpPr>
              <a:cxnSpLocks noChangeShapeType="1"/>
              <a:stCxn id="263243" idx="4"/>
              <a:endCxn id="263251" idx="0"/>
            </p:cNvCxnSpPr>
            <p:nvPr/>
          </p:nvCxnSpPr>
          <p:spPr bwMode="auto">
            <a:xfrm>
              <a:off x="1272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8" name="AutoShape 1134"/>
            <p:cNvCxnSpPr>
              <a:cxnSpLocks noChangeShapeType="1"/>
              <a:stCxn id="263244" idx="4"/>
              <a:endCxn id="263252" idx="0"/>
            </p:cNvCxnSpPr>
            <p:nvPr/>
          </p:nvCxnSpPr>
          <p:spPr bwMode="auto">
            <a:xfrm>
              <a:off x="1896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79" name="AutoShape 1135"/>
            <p:cNvCxnSpPr>
              <a:cxnSpLocks noChangeShapeType="1"/>
              <a:stCxn id="263245" idx="4"/>
              <a:endCxn id="263253" idx="0"/>
            </p:cNvCxnSpPr>
            <p:nvPr/>
          </p:nvCxnSpPr>
          <p:spPr bwMode="auto">
            <a:xfrm>
              <a:off x="2520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80" name="AutoShape 1136"/>
            <p:cNvCxnSpPr>
              <a:cxnSpLocks noChangeShapeType="1"/>
              <a:stCxn id="263247" idx="4"/>
              <a:endCxn id="263254" idx="0"/>
            </p:cNvCxnSpPr>
            <p:nvPr/>
          </p:nvCxnSpPr>
          <p:spPr bwMode="auto">
            <a:xfrm>
              <a:off x="3816" y="2688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81" name="AutoShape 1137"/>
            <p:cNvCxnSpPr>
              <a:cxnSpLocks noChangeShapeType="1"/>
              <a:stCxn id="263254" idx="4"/>
              <a:endCxn id="263255" idx="0"/>
            </p:cNvCxnSpPr>
            <p:nvPr/>
          </p:nvCxnSpPr>
          <p:spPr bwMode="auto">
            <a:xfrm>
              <a:off x="3816" y="307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282" name="Group 1138"/>
          <p:cNvGrpSpPr>
            <a:grpSpLocks/>
          </p:cNvGrpSpPr>
          <p:nvPr/>
        </p:nvGrpSpPr>
        <p:grpSpPr bwMode="auto">
          <a:xfrm>
            <a:off x="107504" y="1854547"/>
            <a:ext cx="4146550" cy="669925"/>
            <a:chOff x="96" y="970"/>
            <a:chExt cx="2612" cy="422"/>
          </a:xfrm>
        </p:grpSpPr>
        <p:grpSp>
          <p:nvGrpSpPr>
            <p:cNvPr id="263283" name="Group 1139"/>
            <p:cNvGrpSpPr>
              <a:grpSpLocks/>
            </p:cNvGrpSpPr>
            <p:nvPr/>
          </p:nvGrpSpPr>
          <p:grpSpPr bwMode="auto">
            <a:xfrm>
              <a:off x="96" y="970"/>
              <a:ext cx="1392" cy="288"/>
              <a:chOff x="96" y="970"/>
              <a:chExt cx="1392" cy="288"/>
            </a:xfrm>
          </p:grpSpPr>
          <p:sp>
            <p:nvSpPr>
              <p:cNvPr id="263284" name="Text Box 1140"/>
              <p:cNvSpPr txBox="1">
                <a:spLocks noChangeArrowheads="1"/>
              </p:cNvSpPr>
              <p:nvPr/>
            </p:nvSpPr>
            <p:spPr bwMode="auto">
              <a:xfrm>
                <a:off x="96" y="970"/>
                <a:ext cx="9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	SA</a:t>
                </a:r>
                <a:endPara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3285" name="AutoShape 1141"/>
              <p:cNvSpPr>
                <a:spLocks noChangeArrowheads="1"/>
              </p:cNvSpPr>
              <p:nvPr/>
            </p:nvSpPr>
            <p:spPr bwMode="auto">
              <a:xfrm rot="-5400000">
                <a:off x="1171" y="941"/>
                <a:ext cx="201" cy="432"/>
              </a:xfrm>
              <a:custGeom>
                <a:avLst/>
                <a:gdLst>
                  <a:gd name="G0" fmla="+- 9257 0 0"/>
                  <a:gd name="G1" fmla="+- 18514 0 0"/>
                  <a:gd name="G2" fmla="+- 7200 0 0"/>
                  <a:gd name="G3" fmla="*/ 9257 1 2"/>
                  <a:gd name="G4" fmla="+- G3 10800 0"/>
                  <a:gd name="G5" fmla="+- 21600 9257 18514"/>
                  <a:gd name="G6" fmla="+- 18514 7200 0"/>
                  <a:gd name="G7" fmla="*/ G6 1 2"/>
                  <a:gd name="G8" fmla="*/ 18514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4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7200 h 21600"/>
                  <a:gd name="T4" fmla="*/ 0 w 21600"/>
                  <a:gd name="T5" fmla="*/ 18001 h 21600"/>
                  <a:gd name="T6" fmla="*/ 9257 w 21600"/>
                  <a:gd name="T7" fmla="*/ 21600 h 21600"/>
                  <a:gd name="T8" fmla="*/ 18514 w 21600"/>
                  <a:gd name="T9" fmla="*/ 15000 h 21600"/>
                  <a:gd name="T10" fmla="*/ 21600 w 21600"/>
                  <a:gd name="T11" fmla="*/ 720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cxnSp>
          <p:nvCxnSpPr>
            <p:cNvPr id="263286" name="AutoShape 1142"/>
            <p:cNvCxnSpPr>
              <a:cxnSpLocks noChangeShapeType="1"/>
              <a:stCxn id="263229" idx="2"/>
              <a:endCxn id="263230" idx="6"/>
            </p:cNvCxnSpPr>
            <p:nvPr/>
          </p:nvCxnSpPr>
          <p:spPr bwMode="auto">
            <a:xfrm flipH="1">
              <a:off x="1508" y="1200"/>
              <a:ext cx="1200" cy="192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287" name="Group 1143"/>
          <p:cNvGrpSpPr>
            <a:grpSpLocks/>
          </p:cNvGrpSpPr>
          <p:nvPr/>
        </p:nvGrpSpPr>
        <p:grpSpPr bwMode="auto">
          <a:xfrm>
            <a:off x="3688904" y="2219672"/>
            <a:ext cx="3255963" cy="930275"/>
            <a:chOff x="2352" y="1200"/>
            <a:chExt cx="2051" cy="586"/>
          </a:xfrm>
        </p:grpSpPr>
        <p:grpSp>
          <p:nvGrpSpPr>
            <p:cNvPr id="263288" name="Group 1144"/>
            <p:cNvGrpSpPr>
              <a:grpSpLocks/>
            </p:cNvGrpSpPr>
            <p:nvPr/>
          </p:nvGrpSpPr>
          <p:grpSpPr bwMode="auto">
            <a:xfrm>
              <a:off x="2352" y="1296"/>
              <a:ext cx="1344" cy="490"/>
              <a:chOff x="2352" y="1296"/>
              <a:chExt cx="1344" cy="490"/>
            </a:xfrm>
          </p:grpSpPr>
          <p:sp>
            <p:nvSpPr>
              <p:cNvPr id="263289" name="Text Box 1145"/>
              <p:cNvSpPr txBox="1">
                <a:spLocks noChangeArrowheads="1"/>
              </p:cNvSpPr>
              <p:nvPr/>
            </p:nvSpPr>
            <p:spPr bwMode="auto">
              <a:xfrm>
                <a:off x="2352" y="1296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	SDA</a:t>
                </a:r>
                <a:endParaRPr lang="en-US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3290" name="AutoShape 1146"/>
              <p:cNvSpPr>
                <a:spLocks noChangeArrowheads="1"/>
              </p:cNvSpPr>
              <p:nvPr/>
            </p:nvSpPr>
            <p:spPr bwMode="auto">
              <a:xfrm flipH="1">
                <a:off x="3063" y="1584"/>
                <a:ext cx="537" cy="202"/>
              </a:xfrm>
              <a:custGeom>
                <a:avLst/>
                <a:gdLst>
                  <a:gd name="G0" fmla="+- 9257 0 0"/>
                  <a:gd name="G1" fmla="+- 18514 0 0"/>
                  <a:gd name="G2" fmla="+- 7200 0 0"/>
                  <a:gd name="G3" fmla="*/ 9257 1 2"/>
                  <a:gd name="G4" fmla="+- G3 10800 0"/>
                  <a:gd name="G5" fmla="+- 21600 9257 18514"/>
                  <a:gd name="G6" fmla="+- 18514 7200 0"/>
                  <a:gd name="G7" fmla="*/ G6 1 2"/>
                  <a:gd name="G8" fmla="*/ 18514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4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7200 h 21600"/>
                  <a:gd name="T4" fmla="*/ 0 w 21600"/>
                  <a:gd name="T5" fmla="*/ 18001 h 21600"/>
                  <a:gd name="T6" fmla="*/ 9257 w 21600"/>
                  <a:gd name="T7" fmla="*/ 21600 h 21600"/>
                  <a:gd name="T8" fmla="*/ 18514 w 21600"/>
                  <a:gd name="T9" fmla="*/ 15000 h 21600"/>
                  <a:gd name="T10" fmla="*/ 21600 w 21600"/>
                  <a:gd name="T11" fmla="*/ 720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cxnSp>
          <p:nvCxnSpPr>
            <p:cNvPr id="263291" name="AutoShape 1147"/>
            <p:cNvCxnSpPr>
              <a:cxnSpLocks noChangeShapeType="1"/>
            </p:cNvCxnSpPr>
            <p:nvPr/>
          </p:nvCxnSpPr>
          <p:spPr bwMode="auto">
            <a:xfrm>
              <a:off x="2976" y="1200"/>
              <a:ext cx="1392" cy="192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92" name="AutoShape 1148"/>
            <p:cNvCxnSpPr>
              <a:cxnSpLocks noChangeShapeType="1"/>
            </p:cNvCxnSpPr>
            <p:nvPr/>
          </p:nvCxnSpPr>
          <p:spPr bwMode="auto">
            <a:xfrm flipH="1">
              <a:off x="3853" y="1460"/>
              <a:ext cx="550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3293" name="Group 1149"/>
          <p:cNvGrpSpPr>
            <a:grpSpLocks/>
          </p:cNvGrpSpPr>
          <p:nvPr/>
        </p:nvGrpSpPr>
        <p:grpSpPr bwMode="auto">
          <a:xfrm>
            <a:off x="6965504" y="2632422"/>
            <a:ext cx="1819275" cy="2935288"/>
            <a:chOff x="4416" y="1460"/>
            <a:chExt cx="1146" cy="1849"/>
          </a:xfrm>
        </p:grpSpPr>
        <p:grpSp>
          <p:nvGrpSpPr>
            <p:cNvPr id="263294" name="Group 1150"/>
            <p:cNvGrpSpPr>
              <a:grpSpLocks/>
            </p:cNvGrpSpPr>
            <p:nvPr/>
          </p:nvGrpSpPr>
          <p:grpSpPr bwMode="auto">
            <a:xfrm>
              <a:off x="4416" y="2736"/>
              <a:ext cx="1146" cy="573"/>
              <a:chOff x="4470" y="2781"/>
              <a:chExt cx="1146" cy="573"/>
            </a:xfrm>
          </p:grpSpPr>
          <p:sp>
            <p:nvSpPr>
              <p:cNvPr id="263295" name="Text Box 1151"/>
              <p:cNvSpPr txBox="1">
                <a:spLocks noChangeArrowheads="1"/>
              </p:cNvSpPr>
              <p:nvPr/>
            </p:nvSpPr>
            <p:spPr bwMode="auto">
              <a:xfrm>
                <a:off x="4662" y="2836"/>
                <a:ext cx="95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  <a:p>
                <a:r>
                  <a:rPr lang="en-US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SDEBA</a:t>
                </a:r>
                <a:endParaRPr lang="en-US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63296" name="AutoShape 1152"/>
              <p:cNvSpPr>
                <a:spLocks noChangeArrowheads="1"/>
              </p:cNvSpPr>
              <p:nvPr/>
            </p:nvSpPr>
            <p:spPr bwMode="auto">
              <a:xfrm rot="5400000">
                <a:off x="4321" y="2930"/>
                <a:ext cx="537" cy="240"/>
              </a:xfrm>
              <a:custGeom>
                <a:avLst/>
                <a:gdLst>
                  <a:gd name="G0" fmla="+- 9257 0 0"/>
                  <a:gd name="G1" fmla="+- 18514 0 0"/>
                  <a:gd name="G2" fmla="+- 7200 0 0"/>
                  <a:gd name="G3" fmla="*/ 9257 1 2"/>
                  <a:gd name="G4" fmla="+- G3 10800 0"/>
                  <a:gd name="G5" fmla="+- 21600 9257 18514"/>
                  <a:gd name="G6" fmla="+- 18514 7200 0"/>
                  <a:gd name="G7" fmla="*/ G6 1 2"/>
                  <a:gd name="G8" fmla="*/ 18514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4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7200 h 21600"/>
                  <a:gd name="T4" fmla="*/ 0 w 21600"/>
                  <a:gd name="T5" fmla="*/ 18001 h 21600"/>
                  <a:gd name="T6" fmla="*/ 9257 w 21600"/>
                  <a:gd name="T7" fmla="*/ 21600 h 21600"/>
                  <a:gd name="T8" fmla="*/ 18514 w 21600"/>
                  <a:gd name="T9" fmla="*/ 15000 h 21600"/>
                  <a:gd name="T10" fmla="*/ 21600 w 21600"/>
                  <a:gd name="T11" fmla="*/ 7200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cxnSp>
          <p:nvCxnSpPr>
            <p:cNvPr id="263297" name="AutoShape 1153"/>
            <p:cNvCxnSpPr>
              <a:cxnSpLocks noChangeShapeType="1"/>
              <a:stCxn id="263231" idx="5"/>
              <a:endCxn id="263234" idx="1"/>
            </p:cNvCxnSpPr>
            <p:nvPr/>
          </p:nvCxnSpPr>
          <p:spPr bwMode="auto">
            <a:xfrm>
              <a:off x="4545" y="1460"/>
              <a:ext cx="598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98" name="AutoShape 1154"/>
            <p:cNvCxnSpPr>
              <a:cxnSpLocks noChangeShapeType="1"/>
              <a:stCxn id="263234" idx="3"/>
              <a:endCxn id="263240" idx="7"/>
            </p:cNvCxnSpPr>
            <p:nvPr/>
          </p:nvCxnSpPr>
          <p:spPr bwMode="auto">
            <a:xfrm flipH="1">
              <a:off x="4929" y="1844"/>
              <a:ext cx="214" cy="2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3299" name="AutoShape 1155"/>
            <p:cNvCxnSpPr>
              <a:cxnSpLocks noChangeShapeType="1"/>
              <a:stCxn id="263240" idx="3"/>
              <a:endCxn id="263248" idx="7"/>
            </p:cNvCxnSpPr>
            <p:nvPr/>
          </p:nvCxnSpPr>
          <p:spPr bwMode="auto">
            <a:xfrm flipH="1">
              <a:off x="4545" y="2276"/>
              <a:ext cx="214" cy="24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864736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stratejileri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484785"/>
            <a:ext cx="8077200" cy="5184576"/>
          </a:xfrm>
        </p:spPr>
        <p:txBody>
          <a:bodyPr>
            <a:normAutofit/>
          </a:bodyPr>
          <a:lstStyle/>
          <a:p>
            <a:r>
              <a:rPr lang="tr-TR" sz="2400" dirty="0"/>
              <a:t>Bir arama stratejisi </a:t>
            </a:r>
            <a:r>
              <a:rPr lang="tr-TR" sz="2400" b="1" dirty="0"/>
              <a:t>düğüm genişletme sırasının seçilmesiyle </a:t>
            </a:r>
            <a:r>
              <a:rPr lang="tr-TR" sz="2400" dirty="0" smtClean="0"/>
              <a:t>belirlenir</a:t>
            </a:r>
          </a:p>
          <a:p>
            <a:r>
              <a:rPr lang="tr-TR" sz="2400" dirty="0" smtClean="0"/>
              <a:t>Stratejiler 4 kritere göre karşılaştırılır</a:t>
            </a:r>
            <a:r>
              <a:rPr lang="tr-TR" sz="2400" dirty="0"/>
              <a:t>:</a:t>
            </a:r>
          </a:p>
          <a:p>
            <a:pPr lvl="1"/>
            <a:r>
              <a:rPr lang="tr-TR" sz="2000" dirty="0" smtClean="0"/>
              <a:t>Bütünlük </a:t>
            </a:r>
            <a:r>
              <a:rPr lang="tr-TR" sz="2000" dirty="0"/>
              <a:t>(</a:t>
            </a:r>
            <a:r>
              <a:rPr lang="tr-TR" sz="2000" b="1" dirty="0"/>
              <a:t>completeness</a:t>
            </a:r>
            <a:r>
              <a:rPr lang="tr-TR" sz="2000" dirty="0"/>
              <a:t>): Eğer bir çözüm varsa bu her zaman bulunabiliyor mu ?</a:t>
            </a:r>
          </a:p>
          <a:p>
            <a:pPr lvl="1"/>
            <a:r>
              <a:rPr lang="tr-TR" sz="2000" dirty="0" smtClean="0"/>
              <a:t>Zaman </a:t>
            </a:r>
            <a:r>
              <a:rPr lang="tr-TR" sz="2000" dirty="0"/>
              <a:t>karmaşıklığı (</a:t>
            </a:r>
            <a:r>
              <a:rPr lang="tr-TR" sz="2000" b="1" dirty="0"/>
              <a:t>time complexity</a:t>
            </a:r>
            <a:r>
              <a:rPr lang="tr-TR" sz="2000" dirty="0"/>
              <a:t>): algoritmanın sonuca ulaşması için gerçekleştirdiği işlemlerin sayısı</a:t>
            </a:r>
          </a:p>
          <a:p>
            <a:pPr lvl="1"/>
            <a:r>
              <a:rPr lang="tr-TR" sz="2000" dirty="0" smtClean="0"/>
              <a:t>Bellek </a:t>
            </a:r>
            <a:r>
              <a:rPr lang="tr-TR" sz="2000" dirty="0"/>
              <a:t>karmaşıklığı (</a:t>
            </a:r>
            <a:r>
              <a:rPr lang="tr-TR" sz="2000" b="1" dirty="0"/>
              <a:t>space complexity</a:t>
            </a:r>
            <a:r>
              <a:rPr lang="tr-TR" sz="2000" dirty="0"/>
              <a:t>): algoritmanın çalışması için gerekli bellek </a:t>
            </a:r>
            <a:r>
              <a:rPr lang="tr-TR" sz="2000" dirty="0" smtClean="0"/>
              <a:t>miktarı</a:t>
            </a:r>
            <a:endParaRPr lang="tr-TR" sz="2000" dirty="0"/>
          </a:p>
          <a:p>
            <a:pPr lvl="1"/>
            <a:r>
              <a:rPr lang="tr-TR" sz="2000" dirty="0" smtClean="0"/>
              <a:t>En </a:t>
            </a:r>
            <a:r>
              <a:rPr lang="tr-TR" sz="2000" dirty="0"/>
              <a:t>iyi çözüm (</a:t>
            </a:r>
            <a:r>
              <a:rPr lang="tr-TR" sz="2000" b="1" dirty="0"/>
              <a:t>optimality</a:t>
            </a:r>
            <a:r>
              <a:rPr lang="tr-TR" sz="2000" dirty="0"/>
              <a:t>): her zaman en az masraflı çözümü bulabiliyor </a:t>
            </a:r>
            <a:r>
              <a:rPr lang="tr-TR" sz="2000" dirty="0" smtClean="0"/>
              <a:t>mu?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006240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stratejileri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484785"/>
            <a:ext cx="8077200" cy="5184576"/>
          </a:xfrm>
        </p:spPr>
        <p:txBody>
          <a:bodyPr>
            <a:normAutofit/>
          </a:bodyPr>
          <a:lstStyle/>
          <a:p>
            <a:r>
              <a:rPr lang="tr-TR" sz="2400" dirty="0" smtClean="0"/>
              <a:t>Zaman </a:t>
            </a:r>
            <a:r>
              <a:rPr lang="tr-TR" sz="2400" dirty="0"/>
              <a:t>ve bellek karmaşıklığı için kullanılan ölçümler:</a:t>
            </a:r>
          </a:p>
          <a:p>
            <a:pPr lvl="1"/>
            <a:r>
              <a:rPr lang="tr-TR" sz="2000" b="1" dirty="0" smtClean="0"/>
              <a:t>b (branch factor - dallanma kriteri):</a:t>
            </a:r>
            <a:r>
              <a:rPr lang="tr-TR" sz="2000" dirty="0" smtClean="0"/>
              <a:t> arama </a:t>
            </a:r>
            <a:r>
              <a:rPr lang="tr-TR" sz="2000" dirty="0"/>
              <a:t>ağacında herhangi bir düğümdeki maksimum dal sayısı</a:t>
            </a:r>
          </a:p>
          <a:p>
            <a:pPr lvl="1"/>
            <a:r>
              <a:rPr lang="tr-TR" sz="2000" b="1" dirty="0" smtClean="0"/>
              <a:t>d (depth): </a:t>
            </a:r>
            <a:r>
              <a:rPr lang="tr-TR" sz="2000" dirty="0"/>
              <a:t>en </a:t>
            </a:r>
            <a:r>
              <a:rPr lang="tr-TR" sz="2000" dirty="0" smtClean="0"/>
              <a:t>ucuz çözümün </a:t>
            </a:r>
            <a:r>
              <a:rPr lang="tr-TR" sz="2000" dirty="0"/>
              <a:t>ağaç derinliği (yüksekliği)</a:t>
            </a:r>
          </a:p>
          <a:p>
            <a:pPr lvl="1"/>
            <a:r>
              <a:rPr lang="tr-TR" sz="2000" b="1" dirty="0" smtClean="0"/>
              <a:t>m</a:t>
            </a:r>
            <a:r>
              <a:rPr lang="tr-TR" sz="2000" b="1" dirty="0"/>
              <a:t>: </a:t>
            </a:r>
            <a:r>
              <a:rPr lang="tr-TR" sz="2000" dirty="0"/>
              <a:t>durum uzayının maksimum derinliği (</a:t>
            </a:r>
            <a:r>
              <a:rPr lang="tr-TR" sz="2000" dirty="0" smtClean="0"/>
              <a:t>∞ olabilir)</a:t>
            </a: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48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31640" y="3573016"/>
            <a:ext cx="526407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519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181D-7429-4D5A-B81D-8386DCF16195}" type="slidenum">
              <a:rPr lang="en-US"/>
              <a:pPr/>
              <a:t>49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Karmaşıklık örneği: Gezgin satıcı problemi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611560" y="1700808"/>
            <a:ext cx="8086353" cy="49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tx1"/>
              </a:buClr>
              <a:buFontTx/>
              <a:buChar char="•"/>
            </a:pPr>
            <a:r>
              <a:rPr kumimoji="1" lang="tr-TR" sz="2000" dirty="0" smtClean="0">
                <a:solidFill>
                  <a:srgbClr val="000000"/>
                </a:solidFill>
              </a:rPr>
              <a:t>Satıcı,</a:t>
            </a:r>
            <a:r>
              <a:rPr kumimoji="1" lang="en-US" sz="2000" dirty="0" smtClean="0">
                <a:solidFill>
                  <a:srgbClr val="000000"/>
                </a:solidFill>
              </a:rPr>
              <a:t> </a:t>
            </a:r>
            <a:r>
              <a:rPr kumimoji="1" lang="en-US" sz="2000" dirty="0">
                <a:solidFill>
                  <a:srgbClr val="000000"/>
                </a:solidFill>
              </a:rPr>
              <a:t>tüm şehirleri </a:t>
            </a:r>
            <a:r>
              <a:rPr kumimoji="1" lang="tr-TR" sz="2000" dirty="0" smtClean="0">
                <a:solidFill>
                  <a:srgbClr val="000000"/>
                </a:solidFill>
              </a:rPr>
              <a:t>(n adet) </a:t>
            </a:r>
            <a:r>
              <a:rPr kumimoji="1" lang="en-US" sz="2000" dirty="0" smtClean="0">
                <a:solidFill>
                  <a:srgbClr val="000000"/>
                </a:solidFill>
              </a:rPr>
              <a:t>gezmek i</a:t>
            </a:r>
            <a:r>
              <a:rPr kumimoji="1" lang="tr-TR" sz="2000" dirty="0" smtClean="0">
                <a:solidFill>
                  <a:srgbClr val="000000"/>
                </a:solidFill>
              </a:rPr>
              <a:t>çin bir yol arıyor:</a:t>
            </a:r>
          </a:p>
          <a:p>
            <a:pPr marL="342900" indent="-342900">
              <a:buClr>
                <a:schemeClr val="tx1"/>
              </a:buClr>
              <a:buFontTx/>
              <a:buChar char="•"/>
            </a:pPr>
            <a:r>
              <a:rPr kumimoji="1" lang="tr-TR" sz="2000" dirty="0" smtClean="0">
                <a:solidFill>
                  <a:srgbClr val="000000"/>
                </a:solidFill>
              </a:rPr>
              <a:t>H</a:t>
            </a:r>
            <a:r>
              <a:rPr kumimoji="1" lang="en-US" sz="2000" dirty="0" smtClean="0">
                <a:solidFill>
                  <a:srgbClr val="000000"/>
                </a:solidFill>
              </a:rPr>
              <a:t>er </a:t>
            </a:r>
            <a:r>
              <a:rPr kumimoji="1" lang="en-US" sz="2000" dirty="0">
                <a:solidFill>
                  <a:srgbClr val="000000"/>
                </a:solidFill>
              </a:rPr>
              <a:t>şehir sadece bir kez gezilecek ve toplam yol mümkün olduğu kadar kısa </a:t>
            </a:r>
            <a:r>
              <a:rPr kumimoji="1" lang="en-US" sz="2000" dirty="0" smtClean="0">
                <a:solidFill>
                  <a:srgbClr val="000000"/>
                </a:solidFill>
              </a:rPr>
              <a:t>olacak    </a:t>
            </a: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endParaRPr kumimoji="1" lang="en-US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r>
              <a:rPr kumimoji="1" lang="en-US" sz="2000" dirty="0">
                <a:solidFill>
                  <a:srgbClr val="000000"/>
                </a:solidFill>
              </a:rPr>
              <a:t>Bu </a:t>
            </a:r>
            <a:r>
              <a:rPr kumimoji="1" lang="tr-TR" sz="2000" b="1" dirty="0" smtClean="0">
                <a:solidFill>
                  <a:srgbClr val="0000FF"/>
                </a:solidFill>
              </a:rPr>
              <a:t>hard</a:t>
            </a:r>
            <a:r>
              <a:rPr kumimoji="1" lang="tr-TR" sz="2000" i="1" dirty="0" smtClean="0">
                <a:solidFill>
                  <a:srgbClr val="0000FF"/>
                </a:solidFill>
              </a:rPr>
              <a:t> </a:t>
            </a:r>
            <a:r>
              <a:rPr kumimoji="1" lang="en-US" sz="2000" dirty="0" smtClean="0">
                <a:solidFill>
                  <a:srgbClr val="000000"/>
                </a:solidFill>
              </a:rPr>
              <a:t>bir </a:t>
            </a:r>
            <a:r>
              <a:rPr kumimoji="1" lang="en-US" sz="2000" dirty="0">
                <a:solidFill>
                  <a:srgbClr val="000000"/>
                </a:solidFill>
              </a:rPr>
              <a:t>problemdir: </a:t>
            </a:r>
            <a:r>
              <a:rPr kumimoji="1" lang="tr-TR" sz="2000" dirty="0" smtClean="0">
                <a:solidFill>
                  <a:srgbClr val="000000"/>
                </a:solidFill>
              </a:rPr>
              <a:t>B</a:t>
            </a:r>
            <a:r>
              <a:rPr kumimoji="1" lang="en-US" sz="2000" dirty="0" smtClean="0">
                <a:solidFill>
                  <a:srgbClr val="000000"/>
                </a:solidFill>
              </a:rPr>
              <a:t>unu çözebilen </a:t>
            </a:r>
            <a:r>
              <a:rPr kumimoji="1" lang="en-US" sz="2000" dirty="0">
                <a:solidFill>
                  <a:srgbClr val="000000"/>
                </a:solidFill>
              </a:rPr>
              <a:t>algoritmalar eksponansiyel karmaşıklığa </a:t>
            </a:r>
            <a:r>
              <a:rPr kumimoji="1" lang="en-US" sz="2000" dirty="0" smtClean="0">
                <a:solidFill>
                  <a:srgbClr val="000000"/>
                </a:solidFill>
              </a:rPr>
              <a:t>sahiptir</a:t>
            </a:r>
            <a:endParaRPr kumimoji="1" lang="tr-TR" sz="20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spcAft>
                <a:spcPts val="300"/>
              </a:spcAft>
              <a:buClr>
                <a:schemeClr val="tx1"/>
              </a:buClr>
              <a:buFontTx/>
              <a:buChar char="•"/>
            </a:pPr>
            <a:r>
              <a:rPr kumimoji="1" lang="en-US" sz="2000" dirty="0" smtClean="0">
                <a:solidFill>
                  <a:srgbClr val="000000"/>
                </a:solidFill>
              </a:rPr>
              <a:t>n </a:t>
            </a:r>
            <a:r>
              <a:rPr kumimoji="1" lang="en-US" sz="2000" dirty="0">
                <a:solidFill>
                  <a:srgbClr val="000000"/>
                </a:solidFill>
              </a:rPr>
              <a:t>şehir için </a:t>
            </a:r>
            <a:r>
              <a:rPr kumimoji="1" lang="tr-TR" sz="2000" dirty="0" smtClean="0">
                <a:solidFill>
                  <a:srgbClr val="000000"/>
                </a:solidFill>
              </a:rPr>
              <a:t>=&gt; </a:t>
            </a:r>
            <a:r>
              <a:rPr kumimoji="1" lang="en-US" sz="2000" i="1" dirty="0" smtClean="0">
                <a:solidFill>
                  <a:srgbClr val="000000"/>
                </a:solidFill>
              </a:rPr>
              <a:t>exp(n)</a:t>
            </a:r>
            <a:endParaRPr kumimoji="1" lang="en-US" sz="2000" dirty="0">
              <a:solidFill>
                <a:srgbClr val="000000"/>
              </a:solidFill>
            </a:endParaRPr>
          </a:p>
        </p:txBody>
      </p:sp>
      <p:pic>
        <p:nvPicPr>
          <p:cNvPr id="199685" name="Picture 5" descr="tsp1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5" y="2514600"/>
            <a:ext cx="8194675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953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0C232-3062-49E3-97CF-68CC234161CD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hedef</a:t>
            </a:r>
            <a:r>
              <a:rPr lang="en-US"/>
              <a:t>	</a:t>
            </a:r>
          </a:p>
        </p:txBody>
      </p:sp>
      <p:grpSp>
        <p:nvGrpSpPr>
          <p:cNvPr id="12698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2698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2698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609600" y="2743200"/>
            <a:ext cx="4394448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83939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6AF7-6E59-4C5D-B30D-93F137F6F09F}" type="slidenum">
              <a:rPr lang="en-US"/>
              <a:pPr/>
              <a:t>50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Eksponansiyel karmaşıklık neden “hard”dır?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tr-TR" dirty="0"/>
              <a:t>	</a:t>
            </a:r>
            <a:r>
              <a:rPr lang="en-US" dirty="0" smtClean="0"/>
              <a:t>Problemin </a:t>
            </a:r>
            <a:r>
              <a:rPr lang="en-US" dirty="0"/>
              <a:t>gerçek çözümünü hesaplamak için gerekli olan </a:t>
            </a:r>
            <a:r>
              <a:rPr lang="en-US" dirty="0" smtClean="0"/>
              <a:t>operasyon sayısı </a:t>
            </a:r>
            <a:r>
              <a:rPr lang="en-US" dirty="0"/>
              <a:t>problemin </a:t>
            </a:r>
            <a:r>
              <a:rPr lang="en-US" dirty="0" smtClean="0"/>
              <a:t>boyutuyla</a:t>
            </a:r>
            <a:r>
              <a:rPr lang="tr-TR" dirty="0" smtClean="0"/>
              <a:t> </a:t>
            </a:r>
            <a:r>
              <a:rPr lang="en-US" dirty="0" smtClean="0"/>
              <a:t>(şehir </a:t>
            </a:r>
            <a:r>
              <a:rPr lang="en-US" dirty="0"/>
              <a:t>sayısı) arttığı anlamına gelir.</a:t>
            </a:r>
          </a:p>
          <a:p>
            <a:endParaRPr lang="en-US" dirty="0"/>
          </a:p>
          <a:p>
            <a:r>
              <a:rPr lang="en-US" dirty="0"/>
              <a:t>exp(1) 		= </a:t>
            </a:r>
            <a:r>
              <a:rPr lang="en-US" dirty="0" smtClean="0"/>
              <a:t>2.72</a:t>
            </a:r>
            <a:endParaRPr lang="en-US" sz="1100" dirty="0"/>
          </a:p>
          <a:p>
            <a:r>
              <a:rPr lang="en-US" dirty="0"/>
              <a:t>exp(10) 		= 2.20 10</a:t>
            </a:r>
            <a:r>
              <a:rPr lang="en-US" baseline="30000" dirty="0"/>
              <a:t>4	</a:t>
            </a:r>
            <a:endParaRPr lang="en-US" sz="1100" dirty="0"/>
          </a:p>
          <a:p>
            <a:r>
              <a:rPr lang="en-US" dirty="0"/>
              <a:t>exp(100) 		= 2.69 10</a:t>
            </a:r>
            <a:r>
              <a:rPr lang="en-US" baseline="30000" dirty="0"/>
              <a:t>43	</a:t>
            </a:r>
            <a:endParaRPr lang="en-US" sz="1100" dirty="0"/>
          </a:p>
          <a:p>
            <a:r>
              <a:rPr lang="en-US" dirty="0"/>
              <a:t>exp(500)		= 1.40 10</a:t>
            </a:r>
            <a:r>
              <a:rPr lang="en-US" baseline="30000" dirty="0"/>
              <a:t>217	</a:t>
            </a:r>
            <a:endParaRPr lang="en-US" sz="1100" dirty="0"/>
          </a:p>
          <a:p>
            <a:r>
              <a:rPr lang="en-US" dirty="0"/>
              <a:t>exp(250,000)	= 10</a:t>
            </a:r>
            <a:r>
              <a:rPr lang="en-US" baseline="30000" dirty="0"/>
              <a:t>108,573	</a:t>
            </a:r>
            <a:endParaRPr lang="tr-TR" baseline="30000" dirty="0" smtClean="0"/>
          </a:p>
          <a:p>
            <a:endParaRPr lang="tr-TR" baseline="30000" dirty="0"/>
          </a:p>
          <a:p>
            <a:r>
              <a:rPr lang="tr-TR" dirty="0" smtClean="0"/>
              <a:t>Bu yüzden g</a:t>
            </a:r>
            <a:r>
              <a:rPr lang="en-US" dirty="0" smtClean="0"/>
              <a:t>enel </a:t>
            </a:r>
            <a:r>
              <a:rPr lang="en-US" dirty="0"/>
              <a:t>olarak eksponansiyel karmaşıklı problemler </a:t>
            </a:r>
            <a:r>
              <a:rPr lang="en-US" dirty="0">
                <a:solidFill>
                  <a:srgbClr val="0000FF"/>
                </a:solidFill>
              </a:rPr>
              <a:t>en küçük örnekleri için </a:t>
            </a:r>
            <a:r>
              <a:rPr lang="en-US" dirty="0" smtClean="0">
                <a:solidFill>
                  <a:srgbClr val="0000FF"/>
                </a:solidFill>
              </a:rPr>
              <a:t>çözülebilirler</a:t>
            </a:r>
            <a:endParaRPr lang="tr-TR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2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ED04-BA73-47F6-B7B5-8AB04F1E2982}" type="slidenum">
              <a:rPr lang="en-US"/>
              <a:pPr/>
              <a:t>51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Karmaşıklık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Polinomal-zamanlı (P) problemler: </a:t>
            </a:r>
            <a:r>
              <a:rPr lang="en-US" sz="2400" dirty="0"/>
              <a:t>giriş boyutuyla polinomal büyüyen bir zamanda </a:t>
            </a:r>
            <a:r>
              <a:rPr lang="en-US" sz="2400" dirty="0" smtClean="0"/>
              <a:t>çözen algoritmalar</a:t>
            </a:r>
            <a:r>
              <a:rPr lang="tr-TR" sz="2400" dirty="0" smtClean="0"/>
              <a:t> bulunan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tr-TR" sz="2400" dirty="0" smtClean="0">
                <a:solidFill>
                  <a:schemeClr val="hlink"/>
                </a:solidFill>
              </a:rPr>
              <a:t>Ör</a:t>
            </a:r>
            <a:r>
              <a:rPr lang="en-US" sz="2400" dirty="0" smtClean="0">
                <a:solidFill>
                  <a:schemeClr val="hlink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n sayıyı artan sırada </a:t>
            </a:r>
            <a:r>
              <a:rPr lang="en-US" sz="2400" dirty="0" smtClean="0"/>
              <a:t>sırala: </a:t>
            </a:r>
            <a:r>
              <a:rPr lang="en-US" sz="2400" dirty="0"/>
              <a:t>kötü algoritmalar 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i="1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/>
              <a:t>karmaşıklığa sahiptir, daha iyileri </a:t>
            </a:r>
            <a:r>
              <a:rPr lang="en-US" sz="2400" i="1" dirty="0">
                <a:solidFill>
                  <a:srgbClr val="0000FF"/>
                </a:solidFill>
              </a:rPr>
              <a:t>n log(n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/>
          </a:p>
          <a:p>
            <a:r>
              <a:rPr lang="tr-TR" sz="2400" dirty="0" smtClean="0"/>
              <a:t>B</a:t>
            </a:r>
            <a:r>
              <a:rPr lang="en-US" sz="2400" dirty="0" smtClean="0"/>
              <a:t>azı </a:t>
            </a:r>
            <a:r>
              <a:rPr lang="tr-TR" sz="2400" dirty="0" smtClean="0"/>
              <a:t>problemleri </a:t>
            </a:r>
            <a:r>
              <a:rPr lang="en-US" sz="2400" dirty="0" smtClean="0"/>
              <a:t>çözmek </a:t>
            </a:r>
            <a:r>
              <a:rPr lang="en-US" sz="2400" dirty="0"/>
              <a:t>için hiç polinomal zamanlı algoritma </a:t>
            </a:r>
            <a:r>
              <a:rPr lang="en-US" sz="2400" dirty="0" smtClean="0"/>
              <a:t>bilmeyiz</a:t>
            </a:r>
            <a:endParaRPr lang="tr-TR" sz="2400" dirty="0" smtClean="0"/>
          </a:p>
          <a:p>
            <a:pPr lvl="1"/>
            <a:r>
              <a:rPr lang="en-US" sz="2000" dirty="0" smtClean="0"/>
              <a:t>nondeterministic-polynomial-time </a:t>
            </a:r>
            <a:r>
              <a:rPr lang="en-US" sz="2000" dirty="0"/>
              <a:t>(</a:t>
            </a:r>
            <a:r>
              <a:rPr lang="en-US" sz="2000" dirty="0" smtClean="0"/>
              <a:t>NP)</a:t>
            </a:r>
            <a:endParaRPr lang="tr-TR" sz="2000" dirty="0"/>
          </a:p>
          <a:p>
            <a:pPr lvl="1"/>
            <a:r>
              <a:rPr lang="tr-TR" sz="2000" dirty="0" smtClean="0">
                <a:solidFill>
                  <a:schemeClr val="hlink"/>
                </a:solidFill>
              </a:rPr>
              <a:t>Ör</a:t>
            </a:r>
            <a:r>
              <a:rPr lang="en-US" sz="2000" dirty="0" smtClean="0">
                <a:solidFill>
                  <a:schemeClr val="hlink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dirty="0"/>
              <a:t>gezgin satıcı problemi.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dirty="0"/>
              <a:t>Özellikle eksponansiyel zamanlı algoritmaların NP olduğuna </a:t>
            </a:r>
            <a:r>
              <a:rPr lang="en-US" sz="2400" dirty="0" smtClean="0"/>
              <a:t>inanılır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048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2F6-5A35-4720-9C68-19B91534565F}" type="slidenum">
              <a:rPr lang="en-US"/>
              <a:pPr/>
              <a:t>52</a:t>
            </a:fld>
            <a:endParaRPr lang="en-US"/>
          </a:p>
        </p:txBody>
      </p:sp>
      <p:sp>
        <p:nvSpPr>
          <p:cNvPr id="204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 problemler</a:t>
            </a:r>
            <a:endParaRPr lang="en-US" dirty="0"/>
          </a:p>
        </p:txBody>
      </p:sp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sz="2400" dirty="0" smtClean="0"/>
              <a:t>Deterministik </a:t>
            </a:r>
            <a:r>
              <a:rPr lang="tr-TR" sz="2400" dirty="0"/>
              <a:t>olmayan Turing makinesinde polinomal zamanda </a:t>
            </a:r>
            <a:r>
              <a:rPr lang="tr-TR" sz="2400" b="1" dirty="0" smtClean="0"/>
              <a:t>çözülebilir</a:t>
            </a:r>
          </a:p>
          <a:p>
            <a:r>
              <a:rPr lang="tr-TR" sz="2400" dirty="0" smtClean="0"/>
              <a:t>Deterministik Turing makinesinde polinomal zamanda </a:t>
            </a:r>
            <a:r>
              <a:rPr lang="tr-TR" sz="2400" b="1" dirty="0" smtClean="0"/>
              <a:t>doğrulanabilir</a:t>
            </a:r>
            <a:endParaRPr lang="tr-TR" sz="2400" b="1" dirty="0"/>
          </a:p>
          <a:p>
            <a:pPr lvl="1"/>
            <a:r>
              <a:rPr lang="tr-TR" sz="2000" dirty="0" smtClean="0">
                <a:solidFill>
                  <a:schemeClr val="hlink"/>
                </a:solidFill>
              </a:rPr>
              <a:t>P </a:t>
            </a:r>
            <a:r>
              <a:rPr lang="tr-TR" sz="2000" dirty="0">
                <a:solidFill>
                  <a:schemeClr val="hlink"/>
                </a:solidFill>
              </a:rPr>
              <a:t>sınıfındaki bütün problemler aynı zamanda </a:t>
            </a:r>
            <a:r>
              <a:rPr lang="tr-TR" sz="2000" dirty="0" smtClean="0">
                <a:solidFill>
                  <a:schemeClr val="hlink"/>
                </a:solidFill>
              </a:rPr>
              <a:t>NP'dedir</a:t>
            </a:r>
          </a:p>
          <a:p>
            <a:pPr>
              <a:buFontTx/>
              <a:buNone/>
            </a:pPr>
            <a:endParaRPr lang="tr-TR" sz="2400" dirty="0">
              <a:solidFill>
                <a:schemeClr val="hlink"/>
              </a:solidFill>
            </a:endParaRPr>
          </a:p>
          <a:p>
            <a:r>
              <a:rPr lang="tr-TR" sz="2400" b="1" dirty="0" smtClean="0"/>
              <a:t>Deterministik </a:t>
            </a:r>
            <a:r>
              <a:rPr lang="tr-TR" sz="2400" b="1" dirty="0"/>
              <a:t>Turing </a:t>
            </a:r>
            <a:r>
              <a:rPr lang="tr-TR" sz="2400" b="1" dirty="0" smtClean="0"/>
              <a:t>makinası:</a:t>
            </a:r>
            <a:r>
              <a:rPr lang="tr-TR" sz="2400" dirty="0" smtClean="0"/>
              <a:t> Herhangi bir durumda, verilen bir girdi için gidilecek sadece tek durum var</a:t>
            </a:r>
          </a:p>
          <a:p>
            <a:r>
              <a:rPr lang="tr-TR" sz="2400" b="1" dirty="0"/>
              <a:t>Deterministik </a:t>
            </a:r>
            <a:r>
              <a:rPr lang="tr-TR" sz="2400" b="1" dirty="0" smtClean="0"/>
              <a:t>olmayan Turing makinası: </a:t>
            </a:r>
            <a:r>
              <a:rPr lang="tr-TR" sz="2400" dirty="0" smtClean="0"/>
              <a:t>Belirli bir girdi için izlenecek birden fazla yol/durum var</a:t>
            </a:r>
          </a:p>
          <a:p>
            <a:pPr lvl="1"/>
            <a:r>
              <a:rPr lang="tr-TR" sz="2000" dirty="0" smtClean="0"/>
              <a:t>Teorik bir makinedir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283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62F6-5A35-4720-9C68-19B91534565F}" type="slidenum">
              <a:rPr lang="en-US"/>
              <a:pPr/>
              <a:t>53</a:t>
            </a:fld>
            <a:endParaRPr lang="en-US"/>
          </a:p>
        </p:txBody>
      </p:sp>
      <p:sp>
        <p:nvSpPr>
          <p:cNvPr id="204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NP problemler</a:t>
            </a:r>
            <a:endParaRPr lang="en-US" dirty="0"/>
          </a:p>
        </p:txBody>
      </p:sp>
      <p:sp>
        <p:nvSpPr>
          <p:cNvPr id="204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tr-TR" sz="2000" dirty="0" smtClean="0">
                <a:latin typeface="Tahoma" pitchFamily="34" charset="0"/>
              </a:rPr>
              <a:t>NP-Complete: eğer </a:t>
            </a:r>
            <a:r>
              <a:rPr lang="tr-TR" sz="2000" dirty="0">
                <a:latin typeface="Tahoma" pitchFamily="34" charset="0"/>
              </a:rPr>
              <a:t>bir tanesinin P olması </a:t>
            </a:r>
            <a:r>
              <a:rPr lang="tr-TR" sz="2000" dirty="0" smtClean="0">
                <a:latin typeface="Tahoma" pitchFamily="34" charset="0"/>
              </a:rPr>
              <a:t>ispatlanabilirse</a:t>
            </a:r>
          </a:p>
          <a:p>
            <a:pPr marL="0" indent="0">
              <a:buNone/>
            </a:pPr>
            <a:r>
              <a:rPr lang="tr-TR" sz="2000" dirty="0">
                <a:latin typeface="Tahoma" pitchFamily="34" charset="0"/>
              </a:rPr>
              <a:t>	</a:t>
            </a:r>
            <a:r>
              <a:rPr lang="tr-TR" sz="2000" dirty="0" smtClean="0">
                <a:latin typeface="Tahoma" pitchFamily="34" charset="0"/>
              </a:rPr>
              <a:t>=&gt; </a:t>
            </a:r>
            <a:r>
              <a:rPr lang="en-US" sz="2000" b="1" dirty="0" smtClean="0">
                <a:latin typeface="Tahoma" pitchFamily="34" charset="0"/>
              </a:rPr>
              <a:t>NP </a:t>
            </a:r>
            <a:r>
              <a:rPr lang="en-US" sz="2000" b="1" dirty="0">
                <a:latin typeface="Tahoma" pitchFamily="34" charset="0"/>
              </a:rPr>
              <a:t>= P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098" name="Picture 2" descr="http://upload.wikimedia.org/wikipedia/commons/thumb/a/a0/P_np_np-complete_np-hard.svg/800px-P_np_np-complete_np-hard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679755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Düz Ok Bağlayıcısı 2"/>
          <p:cNvCxnSpPr>
            <a:endCxn id="8" idx="2"/>
          </p:cNvCxnSpPr>
          <p:nvPr/>
        </p:nvCxnSpPr>
        <p:spPr>
          <a:xfrm flipV="1">
            <a:off x="4370378" y="2605554"/>
            <a:ext cx="0" cy="40638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703869" y="2236222"/>
            <a:ext cx="133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Complexity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08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54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9FEF-6C29-4689-9BF7-6A3A1FF4D5DB}" type="slidenum">
              <a:rPr lang="en-US"/>
              <a:pPr/>
              <a:t>6</a:t>
            </a:fld>
            <a:endParaRPr lang="en-US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37222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7223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7224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7225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609600" y="3048000"/>
            <a:ext cx="4191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6184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750B-2C76-4275-94BC-C62DFC1D0B96}" type="slidenum">
              <a:rPr lang="en-US"/>
              <a:pPr/>
              <a:t>7</a:t>
            </a:fld>
            <a:endParaRPr lang="en-US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38246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8247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8248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8249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609600" y="3429000"/>
            <a:ext cx="41910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218485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AA29-11B6-4B19-BA5E-76EDC504FCB2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39270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39271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39272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39273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609600" y="3733800"/>
            <a:ext cx="4191000" cy="228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285268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D7B9-C758-40E3-9EAF-8284C0860F9A}" type="slidenum">
              <a:rPr lang="en-US"/>
              <a:pPr/>
              <a:t>9</a:t>
            </a:fld>
            <a:endParaRPr lang="en-US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838200" y="2362200"/>
            <a:ext cx="3124200" cy="3810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838200" y="5410200"/>
            <a:ext cx="3124200" cy="381000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Örnek: Ölçme problemi!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800600" cy="47244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(olası bir) Çözüm: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u="sng"/>
              <a:t>	a	b	c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0	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0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3	3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1	5	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0	5	</a:t>
            </a:r>
            <a:r>
              <a:rPr lang="en-US" b="1"/>
              <a:t>7	goal</a:t>
            </a:r>
            <a:r>
              <a:rPr lang="en-US"/>
              <a:t>	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5715000" y="1295400"/>
            <a:ext cx="3048000" cy="1600200"/>
            <a:chOff x="1776" y="1248"/>
            <a:chExt cx="1920" cy="1008"/>
          </a:xfrm>
        </p:grpSpPr>
        <p:sp>
          <p:nvSpPr>
            <p:cNvPr id="140295" name="AutoShape 7"/>
            <p:cNvSpPr>
              <a:spLocks noChangeArrowheads="1"/>
            </p:cNvSpPr>
            <p:nvPr/>
          </p:nvSpPr>
          <p:spPr bwMode="auto">
            <a:xfrm>
              <a:off x="1776" y="1824"/>
              <a:ext cx="480" cy="432"/>
            </a:xfrm>
            <a:prstGeom prst="can">
              <a:avLst>
                <a:gd name="adj" fmla="val 2060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3 l</a:t>
              </a:r>
            </a:p>
          </p:txBody>
        </p:sp>
        <p:sp>
          <p:nvSpPr>
            <p:cNvPr id="140296" name="AutoShape 8"/>
            <p:cNvSpPr>
              <a:spLocks noChangeArrowheads="1"/>
            </p:cNvSpPr>
            <p:nvPr/>
          </p:nvSpPr>
          <p:spPr bwMode="auto">
            <a:xfrm>
              <a:off x="2496" y="1680"/>
              <a:ext cx="480" cy="576"/>
            </a:xfrm>
            <a:prstGeom prst="can">
              <a:avLst>
                <a:gd name="adj" fmla="val 193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5 l</a:t>
              </a:r>
            </a:p>
          </p:txBody>
        </p:sp>
        <p:sp>
          <p:nvSpPr>
            <p:cNvPr id="140297" name="AutoShape 9"/>
            <p:cNvSpPr>
              <a:spLocks noChangeArrowheads="1"/>
            </p:cNvSpPr>
            <p:nvPr/>
          </p:nvSpPr>
          <p:spPr bwMode="auto">
            <a:xfrm>
              <a:off x="3216" y="1248"/>
              <a:ext cx="480" cy="1008"/>
            </a:xfrm>
            <a:prstGeom prst="can">
              <a:avLst>
                <a:gd name="adj" fmla="val 2062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/>
                <a:t>9 l</a:t>
              </a:r>
            </a:p>
          </p:txBody>
        </p:sp>
      </p:grp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609600" y="4038600"/>
            <a:ext cx="4191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5927725" y="3013075"/>
            <a:ext cx="317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7162800" y="301307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b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8229600" y="30130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82464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2110</Words>
  <Application>Microsoft Office PowerPoint</Application>
  <PresentationFormat>Ekran Gösterisi (4:3)</PresentationFormat>
  <Paragraphs>852</Paragraphs>
  <Slides>54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54</vt:i4>
      </vt:variant>
    </vt:vector>
  </HeadingPairs>
  <TitlesOfParts>
    <vt:vector size="55" baseType="lpstr">
      <vt:lpstr>Eğitim</vt:lpstr>
      <vt:lpstr>BİL451 – YAPAY ZEKA PROBLEM ÇÖZME VE ARAMA</vt:lpstr>
      <vt:lpstr>Geçen Haftalar: Özet</vt:lpstr>
      <vt:lpstr>Problem çözme ve arama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Örnek: Ölçme problemi!</vt:lpstr>
      <vt:lpstr>Hangi çözümü tercih ederiz?</vt:lpstr>
      <vt:lpstr>Örnek: Ölçme problemi</vt:lpstr>
      <vt:lpstr>Problem Çeşitleri</vt:lpstr>
      <vt:lpstr>Örnek: Elektrikli süpürge ajanı</vt:lpstr>
      <vt:lpstr>Örnek: Elektrikli süpürge</vt:lpstr>
      <vt:lpstr>Örnek: Elektrikli süpürge</vt:lpstr>
      <vt:lpstr>Durum bilgisi</vt:lpstr>
      <vt:lpstr>Durum bilgisi</vt:lpstr>
      <vt:lpstr>Örnek: Süpürge dünyası</vt:lpstr>
      <vt:lpstr>Tek Durumlu Problemin Formülasyonu</vt:lpstr>
      <vt:lpstr>Örnek: Süpürge dünyası</vt:lpstr>
      <vt:lpstr>Örnek: Süpürge dünyası</vt:lpstr>
      <vt:lpstr>Örnek: 8-puzzle</vt:lpstr>
      <vt:lpstr>PowerPoint Sunusu</vt:lpstr>
      <vt:lpstr>Durum uzayının seçilmesi</vt:lpstr>
      <vt:lpstr>8-Vezir Problemi </vt:lpstr>
      <vt:lpstr>PowerPoint Sunusu</vt:lpstr>
      <vt:lpstr>PowerPoint Sunusu</vt:lpstr>
      <vt:lpstr>Hanoi kulesi</vt:lpstr>
      <vt:lpstr>PowerPoint Sunusu</vt:lpstr>
      <vt:lpstr>PowerPoint Sunusu</vt:lpstr>
      <vt:lpstr>PowerPoint Sunusu</vt:lpstr>
      <vt:lpstr>Durum Uzayında Arama</vt:lpstr>
      <vt:lpstr>Arama algoritmaları</vt:lpstr>
      <vt:lpstr>Gerçek Dünya Örnekleri</vt:lpstr>
      <vt:lpstr>Örnek durum uzayı</vt:lpstr>
      <vt:lpstr>Arama ağaçlarında yollar</vt:lpstr>
      <vt:lpstr>Arama stratejileri</vt:lpstr>
      <vt:lpstr>Arama stratejileri</vt:lpstr>
      <vt:lpstr>Karmaşıklık örneği: Gezgin satıcı problemi</vt:lpstr>
      <vt:lpstr>Eksponansiyel karmaşıklık neden “hard”dır?</vt:lpstr>
      <vt:lpstr>Karmaşıklık</vt:lpstr>
      <vt:lpstr>NP problemler</vt:lpstr>
      <vt:lpstr>NP problemler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2014-11-08T17:45:14Z</dcterms:modified>
</cp:coreProperties>
</file>