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9" r:id="rId2"/>
    <p:sldId id="342" r:id="rId3"/>
    <p:sldId id="344" r:id="rId4"/>
    <p:sldId id="346" r:id="rId5"/>
    <p:sldId id="347" r:id="rId6"/>
    <p:sldId id="348" r:id="rId7"/>
    <p:sldId id="349" r:id="rId8"/>
    <p:sldId id="350" r:id="rId9"/>
    <p:sldId id="419" r:id="rId10"/>
    <p:sldId id="420" r:id="rId11"/>
    <p:sldId id="421" r:id="rId12"/>
    <p:sldId id="422" r:id="rId13"/>
    <p:sldId id="356" r:id="rId14"/>
    <p:sldId id="358" r:id="rId15"/>
    <p:sldId id="359" r:id="rId16"/>
    <p:sldId id="360" r:id="rId17"/>
    <p:sldId id="423" r:id="rId18"/>
    <p:sldId id="362" r:id="rId19"/>
    <p:sldId id="364" r:id="rId20"/>
    <p:sldId id="365" r:id="rId21"/>
    <p:sldId id="366" r:id="rId22"/>
    <p:sldId id="367" r:id="rId23"/>
    <p:sldId id="368" r:id="rId24"/>
    <p:sldId id="369" r:id="rId25"/>
    <p:sldId id="374" r:id="rId26"/>
    <p:sldId id="375" r:id="rId27"/>
    <p:sldId id="376" r:id="rId28"/>
    <p:sldId id="377" r:id="rId29"/>
    <p:sldId id="378" r:id="rId30"/>
    <p:sldId id="379" r:id="rId31"/>
    <p:sldId id="424" r:id="rId32"/>
    <p:sldId id="425" r:id="rId33"/>
    <p:sldId id="426" r:id="rId34"/>
    <p:sldId id="427" r:id="rId35"/>
    <p:sldId id="428" r:id="rId36"/>
    <p:sldId id="429" r:id="rId37"/>
    <p:sldId id="430" r:id="rId38"/>
    <p:sldId id="431" r:id="rId39"/>
    <p:sldId id="432" r:id="rId40"/>
    <p:sldId id="436" r:id="rId41"/>
    <p:sldId id="437" r:id="rId42"/>
    <p:sldId id="438" r:id="rId43"/>
    <p:sldId id="439" r:id="rId44"/>
    <p:sldId id="440" r:id="rId45"/>
    <p:sldId id="441" r:id="rId46"/>
    <p:sldId id="442" r:id="rId47"/>
    <p:sldId id="443" r:id="rId48"/>
    <p:sldId id="444" r:id="rId49"/>
    <p:sldId id="445" r:id="rId50"/>
    <p:sldId id="446" r:id="rId51"/>
    <p:sldId id="447" r:id="rId52"/>
    <p:sldId id="448" r:id="rId53"/>
    <p:sldId id="449" r:id="rId54"/>
    <p:sldId id="450" r:id="rId55"/>
    <p:sldId id="451" r:id="rId56"/>
    <p:sldId id="459" r:id="rId57"/>
    <p:sldId id="452" r:id="rId58"/>
    <p:sldId id="453" r:id="rId59"/>
    <p:sldId id="454" r:id="rId60"/>
    <p:sldId id="456" r:id="rId61"/>
    <p:sldId id="457" r:id="rId62"/>
    <p:sldId id="458" r:id="rId63"/>
    <p:sldId id="277" r:id="rId6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şlık" id="{779CC93D-E52E-4D84-901B-11D7331DD495}">
          <p14:sldIdLst>
            <p14:sldId id="259"/>
          </p14:sldIdLst>
        </p14:section>
        <p14:section name="Konular" id="{ABA716BF-3A5C-4ADB-94C9-CFEF84EBA240}">
          <p14:sldIdLst>
            <p14:sldId id="342"/>
            <p14:sldId id="344"/>
            <p14:sldId id="346"/>
            <p14:sldId id="347"/>
            <p14:sldId id="348"/>
            <p14:sldId id="349"/>
            <p14:sldId id="350"/>
            <p14:sldId id="419"/>
            <p14:sldId id="420"/>
            <p14:sldId id="421"/>
            <p14:sldId id="422"/>
            <p14:sldId id="356"/>
            <p14:sldId id="358"/>
            <p14:sldId id="359"/>
            <p14:sldId id="360"/>
            <p14:sldId id="423"/>
            <p14:sldId id="362"/>
            <p14:sldId id="364"/>
            <p14:sldId id="365"/>
            <p14:sldId id="366"/>
            <p14:sldId id="367"/>
            <p14:sldId id="368"/>
            <p14:sldId id="369"/>
            <p14:sldId id="374"/>
            <p14:sldId id="375"/>
            <p14:sldId id="376"/>
            <p14:sldId id="377"/>
            <p14:sldId id="378"/>
            <p14:sldId id="379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9"/>
            <p14:sldId id="452"/>
            <p14:sldId id="453"/>
            <p14:sldId id="454"/>
            <p14:sldId id="456"/>
            <p14:sldId id="457"/>
            <p14:sldId id="458"/>
          </p14:sldIdLst>
        </p14:section>
        <p14:section name="Sonuç ve Özet" id="{790CEF5B-569A-4C2F-BED5-750B08C0E5AD}">
          <p14:sldIdLst>
            <p14:sldId id="277"/>
          </p14:sldIdLst>
        </p14:section>
        <p14:section name="Ek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ED6"/>
    <a:srgbClr val="FFFF6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0" autoAdjust="0"/>
    <p:restoredTop sz="95637" autoAdjust="0"/>
  </p:normalViewPr>
  <p:slideViewPr>
    <p:cSldViewPr>
      <p:cViewPr>
        <p:scale>
          <a:sx n="80" d="100"/>
          <a:sy n="80" d="100"/>
        </p:scale>
        <p:origin x="-1290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tr-TR" sz="1200"/>
            </a:lvl1pPr>
          </a:lstStyle>
          <a:p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tr-TR" sz="1200"/>
            </a:lvl1pPr>
          </a:lstStyle>
          <a:p>
            <a:fld id="{D83FDC75-7F73-4A4A-A77C-09AADF00E0EA}" type="datetimeFigureOut">
              <a:rPr lang="tr-TR" smtClean="0"/>
              <a:pPr/>
              <a:t>21.11.2014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tr-TR" sz="1200"/>
            </a:lvl1pPr>
          </a:lstStyle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tr-TR" sz="1200"/>
            </a:lvl1pPr>
          </a:lstStyle>
          <a:p>
            <a:fld id="{459226BF-1F13-42D3-80DC-373E7ADD1EBC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8133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tr-TR"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tr-TR" sz="1200"/>
            </a:lvl1pPr>
          </a:lstStyle>
          <a:p>
            <a:fld id="{48AEF76B-3757-4A0B-AF93-28494465C1DD}" type="datetimeFigureOut">
              <a:pPr/>
              <a:t>12/17/2009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Ana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tr-TR"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tr-TR" sz="1200"/>
            </a:lvl1pPr>
          </a:lstStyle>
          <a:p>
            <a:fld id="{75693FD4-8F83-4EF7-AC3F-0DC0388986B0}" type="slidenum"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139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tr-TR" smtClean="0"/>
              <a:pPr/>
              <a:t>1</a:t>
            </a:fld>
            <a:endParaRPr lang="tr-T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tr-TR" dirty="0" smtClean="0"/>
              <a:t>Microsoft </a:t>
            </a:r>
            <a:r>
              <a:rPr lang="tr-TR" b="1" dirty="0" smtClean="0"/>
              <a:t>Üstün Mühendislik Başarısı</a:t>
            </a:r>
            <a:endParaRPr lang="tr-TR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dirty="0" smtClean="0"/>
              <a:t>Microsoft Gizliliği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tr-TR" smtClean="0"/>
              <a:pPr/>
              <a:t>63</a:t>
            </a:fld>
            <a:endParaRPr lang="tr-TR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tr-T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tr-T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tr-T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tr-TR" smtClean="0"/>
              <a:t>Asıl alt başlık stilini düzenlemek için tıklatın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tr-TR" sz="2000" baseline="0"/>
            </a:lvl1pPr>
          </a:lstStyle>
          <a:p>
            <a:r>
              <a:rPr kumimoji="0" lang="tr-TR"/>
              <a:t>Şirket Logosu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Yalnızca Arka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kumimoji="0"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tr-T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tr-TR" sz="1800"/>
            </a:lvl1pPr>
          </a:lstStyle>
          <a:p>
            <a:r>
              <a:rPr kumimoji="0" lang="tr-TR"/>
              <a:t>Şirket Logosu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tr-TR"/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tr-TR" sz="3200">
                <a:latin typeface="+mn-lt"/>
              </a:defRPr>
            </a:lvl1pPr>
            <a:lvl2pPr eaLnBrk="1" latinLnBrk="0" hangingPunct="1">
              <a:defRPr kumimoji="0" lang="tr-TR" sz="2800">
                <a:latin typeface="+mn-lt"/>
              </a:defRPr>
            </a:lvl2pPr>
            <a:lvl3pPr eaLnBrk="1" latinLnBrk="0" hangingPunct="1">
              <a:defRPr kumimoji="0" lang="tr-TR" sz="2400">
                <a:latin typeface="+mn-lt"/>
              </a:defRPr>
            </a:lvl3pPr>
            <a:lvl4pPr eaLnBrk="1" latinLnBrk="0" hangingPunct="1">
              <a:defRPr kumimoji="0" lang="tr-TR" sz="2400">
                <a:latin typeface="+mn-lt"/>
              </a:defRPr>
            </a:lvl4pPr>
            <a:lvl5pPr eaLnBrk="1" latinLnBrk="0" hangingPunct="1">
              <a:defRPr kumimoji="0" lang="tr-TR" sz="2400">
                <a:latin typeface="+mn-lt"/>
              </a:defRPr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tr-TR" sz="2800"/>
            </a:lvl1pPr>
            <a:lvl2pPr eaLnBrk="1" latinLnBrk="0" hangingPunct="1">
              <a:defRPr kumimoji="0" lang="tr-TR" sz="2400"/>
            </a:lvl2pPr>
            <a:lvl3pPr eaLnBrk="1" latinLnBrk="0" hangingPunct="1">
              <a:defRPr kumimoji="0" lang="tr-TR" sz="2000"/>
            </a:lvl3pPr>
            <a:lvl4pPr eaLnBrk="1" latinLnBrk="0" hangingPunct="1">
              <a:defRPr kumimoji="0" lang="tr-TR" sz="1800"/>
            </a:lvl4pPr>
            <a:lvl5pPr eaLnBrk="1" latinLnBrk="0" hangingPunct="1">
              <a:defRPr kumimoji="0" lang="tr-TR" sz="1800"/>
            </a:lvl5pPr>
            <a:lvl6pPr eaLnBrk="1" latinLnBrk="0" hangingPunct="1">
              <a:defRPr kumimoji="0" lang="tr-TR" sz="1800"/>
            </a:lvl6pPr>
            <a:lvl7pPr eaLnBrk="1" latinLnBrk="0" hangingPunct="1">
              <a:defRPr kumimoji="0" lang="tr-TR" sz="1800"/>
            </a:lvl7pPr>
            <a:lvl8pPr eaLnBrk="1" latinLnBrk="0" hangingPunct="1">
              <a:defRPr kumimoji="0" lang="tr-TR" sz="1800"/>
            </a:lvl8pPr>
            <a:lvl9pPr eaLnBrk="1" latinLnBrk="0" hangingPunct="1">
              <a:defRPr kumimoji="0" lang="tr-TR" sz="18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tr-TR" sz="2800"/>
            </a:lvl1pPr>
            <a:lvl2pPr eaLnBrk="1" latinLnBrk="0" hangingPunct="1">
              <a:defRPr kumimoji="0" lang="tr-TR" sz="2400"/>
            </a:lvl2pPr>
            <a:lvl3pPr eaLnBrk="1" latinLnBrk="0" hangingPunct="1">
              <a:defRPr kumimoji="0" lang="tr-TR" sz="2000"/>
            </a:lvl3pPr>
            <a:lvl4pPr eaLnBrk="1" latinLnBrk="0" hangingPunct="1">
              <a:defRPr kumimoji="0" lang="tr-TR" sz="1800"/>
            </a:lvl4pPr>
            <a:lvl5pPr eaLnBrk="1" latinLnBrk="0" hangingPunct="1">
              <a:defRPr kumimoji="0" lang="tr-TR" sz="1800"/>
            </a:lvl5pPr>
            <a:lvl6pPr eaLnBrk="1" latinLnBrk="0" hangingPunct="1">
              <a:defRPr kumimoji="0" lang="tr-TR" sz="1800"/>
            </a:lvl6pPr>
            <a:lvl7pPr eaLnBrk="1" latinLnBrk="0" hangingPunct="1">
              <a:defRPr kumimoji="0" lang="tr-TR" sz="1800"/>
            </a:lvl7pPr>
            <a:lvl8pPr eaLnBrk="1" latinLnBrk="0" hangingPunct="1">
              <a:defRPr kumimoji="0" lang="tr-TR" sz="1800"/>
            </a:lvl8pPr>
            <a:lvl9pPr eaLnBrk="1" latinLnBrk="0" hangingPunct="1">
              <a:defRPr kumimoji="0" lang="tr-TR" sz="18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tr-TR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tr-TR" sz="2400" b="1"/>
            </a:lvl1pPr>
            <a:lvl2pPr marL="457200" indent="0" eaLnBrk="1" latinLnBrk="0" hangingPunct="1">
              <a:buNone/>
              <a:defRPr kumimoji="0" lang="tr-TR" sz="2000" b="1"/>
            </a:lvl2pPr>
            <a:lvl3pPr marL="914400" indent="0" eaLnBrk="1" latinLnBrk="0" hangingPunct="1">
              <a:buNone/>
              <a:defRPr kumimoji="0" lang="tr-TR" sz="1800" b="1"/>
            </a:lvl3pPr>
            <a:lvl4pPr marL="1371600" indent="0" eaLnBrk="1" latinLnBrk="0" hangingPunct="1">
              <a:buNone/>
              <a:defRPr kumimoji="0" lang="tr-TR" sz="1600" b="1"/>
            </a:lvl4pPr>
            <a:lvl5pPr marL="1828800" indent="0" eaLnBrk="1" latinLnBrk="0" hangingPunct="1">
              <a:buNone/>
              <a:defRPr kumimoji="0" lang="tr-TR" sz="1600" b="1"/>
            </a:lvl5pPr>
            <a:lvl6pPr marL="2286000" indent="0" eaLnBrk="1" latinLnBrk="0" hangingPunct="1">
              <a:buNone/>
              <a:defRPr kumimoji="0" lang="tr-TR" sz="1600" b="1"/>
            </a:lvl6pPr>
            <a:lvl7pPr marL="2743200" indent="0" eaLnBrk="1" latinLnBrk="0" hangingPunct="1">
              <a:buNone/>
              <a:defRPr kumimoji="0" lang="tr-TR" sz="1600" b="1"/>
            </a:lvl7pPr>
            <a:lvl8pPr marL="3200400" indent="0" eaLnBrk="1" latinLnBrk="0" hangingPunct="1">
              <a:buNone/>
              <a:defRPr kumimoji="0" lang="tr-TR" sz="1600" b="1"/>
            </a:lvl8pPr>
            <a:lvl9pPr marL="3657600" indent="0" eaLnBrk="1" latinLnBrk="0" hangingPunct="1">
              <a:buNone/>
              <a:defRPr kumimoji="0" lang="tr-TR" sz="1600" b="1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tr-TR" sz="2400"/>
            </a:lvl1pPr>
            <a:lvl2pPr eaLnBrk="1" latinLnBrk="0" hangingPunct="1">
              <a:defRPr kumimoji="0" lang="tr-TR" sz="2000"/>
            </a:lvl2pPr>
            <a:lvl3pPr eaLnBrk="1" latinLnBrk="0" hangingPunct="1">
              <a:defRPr kumimoji="0" lang="tr-TR" sz="1800"/>
            </a:lvl3pPr>
            <a:lvl4pPr eaLnBrk="1" latinLnBrk="0" hangingPunct="1">
              <a:defRPr kumimoji="0" lang="tr-TR" sz="1600"/>
            </a:lvl4pPr>
            <a:lvl5pPr eaLnBrk="1" latinLnBrk="0" hangingPunct="1">
              <a:defRPr kumimoji="0" lang="tr-TR" sz="1600"/>
            </a:lvl5pPr>
            <a:lvl6pPr eaLnBrk="1" latinLnBrk="0" hangingPunct="1">
              <a:defRPr kumimoji="0" lang="tr-TR" sz="1600"/>
            </a:lvl6pPr>
            <a:lvl7pPr eaLnBrk="1" latinLnBrk="0" hangingPunct="1">
              <a:defRPr kumimoji="0" lang="tr-TR" sz="1600"/>
            </a:lvl7pPr>
            <a:lvl8pPr eaLnBrk="1" latinLnBrk="0" hangingPunct="1">
              <a:defRPr kumimoji="0" lang="tr-TR" sz="1600"/>
            </a:lvl8pPr>
            <a:lvl9pPr eaLnBrk="1" latinLnBrk="0" hangingPunct="1">
              <a:defRPr kumimoji="0" lang="tr-TR" sz="16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tr-TR" sz="2400" b="1"/>
            </a:lvl1pPr>
            <a:lvl2pPr marL="457200" indent="0" eaLnBrk="1" latinLnBrk="0" hangingPunct="1">
              <a:buNone/>
              <a:defRPr kumimoji="0" lang="tr-TR" sz="2000" b="1"/>
            </a:lvl2pPr>
            <a:lvl3pPr marL="914400" indent="0" eaLnBrk="1" latinLnBrk="0" hangingPunct="1">
              <a:buNone/>
              <a:defRPr kumimoji="0" lang="tr-TR" sz="1800" b="1"/>
            </a:lvl3pPr>
            <a:lvl4pPr marL="1371600" indent="0" eaLnBrk="1" latinLnBrk="0" hangingPunct="1">
              <a:buNone/>
              <a:defRPr kumimoji="0" lang="tr-TR" sz="1600" b="1"/>
            </a:lvl4pPr>
            <a:lvl5pPr marL="1828800" indent="0" eaLnBrk="1" latinLnBrk="0" hangingPunct="1">
              <a:buNone/>
              <a:defRPr kumimoji="0" lang="tr-TR" sz="1600" b="1"/>
            </a:lvl5pPr>
            <a:lvl6pPr marL="2286000" indent="0" eaLnBrk="1" latinLnBrk="0" hangingPunct="1">
              <a:buNone/>
              <a:defRPr kumimoji="0" lang="tr-TR" sz="1600" b="1"/>
            </a:lvl6pPr>
            <a:lvl7pPr marL="2743200" indent="0" eaLnBrk="1" latinLnBrk="0" hangingPunct="1">
              <a:buNone/>
              <a:defRPr kumimoji="0" lang="tr-TR" sz="1600" b="1"/>
            </a:lvl7pPr>
            <a:lvl8pPr marL="3200400" indent="0" eaLnBrk="1" latinLnBrk="0" hangingPunct="1">
              <a:buNone/>
              <a:defRPr kumimoji="0" lang="tr-TR" sz="1600" b="1"/>
            </a:lvl8pPr>
            <a:lvl9pPr marL="3657600" indent="0" eaLnBrk="1" latinLnBrk="0" hangingPunct="1">
              <a:buNone/>
              <a:defRPr kumimoji="0" lang="tr-TR" sz="1600" b="1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tr-TR" sz="2400"/>
            </a:lvl1pPr>
            <a:lvl2pPr eaLnBrk="1" latinLnBrk="0" hangingPunct="1">
              <a:defRPr kumimoji="0" lang="tr-TR" sz="2000"/>
            </a:lvl2pPr>
            <a:lvl3pPr eaLnBrk="1" latinLnBrk="0" hangingPunct="1">
              <a:defRPr kumimoji="0" lang="tr-TR" sz="1800"/>
            </a:lvl3pPr>
            <a:lvl4pPr eaLnBrk="1" latinLnBrk="0" hangingPunct="1">
              <a:defRPr kumimoji="0" lang="tr-TR" sz="1600"/>
            </a:lvl4pPr>
            <a:lvl5pPr eaLnBrk="1" latinLnBrk="0" hangingPunct="1">
              <a:defRPr kumimoji="0" lang="tr-TR" sz="1600"/>
            </a:lvl5pPr>
            <a:lvl6pPr eaLnBrk="1" latinLnBrk="0" hangingPunct="1">
              <a:defRPr kumimoji="0" lang="tr-TR" sz="1600"/>
            </a:lvl6pPr>
            <a:lvl7pPr eaLnBrk="1" latinLnBrk="0" hangingPunct="1">
              <a:defRPr kumimoji="0" lang="tr-TR" sz="1600"/>
            </a:lvl7pPr>
            <a:lvl8pPr eaLnBrk="1" latinLnBrk="0" hangingPunct="1">
              <a:defRPr kumimoji="0" lang="tr-TR" sz="1600"/>
            </a:lvl8pPr>
            <a:lvl9pPr eaLnBrk="1" latinLnBrk="0" hangingPunct="1">
              <a:defRPr kumimoji="0" lang="tr-TR" sz="16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İçerik, Açıklamalı Alt Yazıy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tr-TR" sz="2000" b="1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tr-TR" sz="3200"/>
            </a:lvl1pPr>
            <a:lvl2pPr eaLnBrk="1" latinLnBrk="0" hangingPunct="1">
              <a:defRPr kumimoji="0" lang="tr-TR" sz="2800"/>
            </a:lvl2pPr>
            <a:lvl3pPr eaLnBrk="1" latinLnBrk="0" hangingPunct="1">
              <a:defRPr kumimoji="0" lang="tr-TR" sz="2400"/>
            </a:lvl3pPr>
            <a:lvl4pPr eaLnBrk="1" latinLnBrk="0" hangingPunct="1">
              <a:defRPr kumimoji="0" lang="tr-TR" sz="2000"/>
            </a:lvl4pPr>
            <a:lvl5pPr eaLnBrk="1" latinLnBrk="0" hangingPunct="1">
              <a:defRPr kumimoji="0" lang="tr-TR" sz="2000"/>
            </a:lvl5pPr>
            <a:lvl6pPr eaLnBrk="1" latinLnBrk="0" hangingPunct="1">
              <a:defRPr kumimoji="0" lang="tr-TR" sz="2000"/>
            </a:lvl6pPr>
            <a:lvl7pPr eaLnBrk="1" latinLnBrk="0" hangingPunct="1">
              <a:defRPr kumimoji="0" lang="tr-TR" sz="2000"/>
            </a:lvl7pPr>
            <a:lvl8pPr eaLnBrk="1" latinLnBrk="0" hangingPunct="1">
              <a:defRPr kumimoji="0" lang="tr-TR" sz="2000"/>
            </a:lvl8pPr>
            <a:lvl9pPr eaLnBrk="1" latinLnBrk="0" hangingPunct="1">
              <a:defRPr kumimoji="0" lang="tr-TR" sz="20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tr-TR" sz="1400"/>
            </a:lvl1pPr>
            <a:lvl2pPr marL="457200" indent="0" eaLnBrk="1" latinLnBrk="0" hangingPunct="1">
              <a:buNone/>
              <a:defRPr kumimoji="0" lang="tr-TR" sz="1200"/>
            </a:lvl2pPr>
            <a:lvl3pPr marL="914400" indent="0" eaLnBrk="1" latinLnBrk="0" hangingPunct="1">
              <a:buNone/>
              <a:defRPr kumimoji="0" lang="tr-TR" sz="1000"/>
            </a:lvl3pPr>
            <a:lvl4pPr marL="1371600" indent="0" eaLnBrk="1" latinLnBrk="0" hangingPunct="1">
              <a:buNone/>
              <a:defRPr kumimoji="0" lang="tr-TR" sz="900"/>
            </a:lvl4pPr>
            <a:lvl5pPr marL="1828800" indent="0" eaLnBrk="1" latinLnBrk="0" hangingPunct="1">
              <a:buNone/>
              <a:defRPr kumimoji="0" lang="tr-TR" sz="900"/>
            </a:lvl5pPr>
            <a:lvl6pPr marL="2286000" indent="0" eaLnBrk="1" latinLnBrk="0" hangingPunct="1">
              <a:buNone/>
              <a:defRPr kumimoji="0" lang="tr-TR" sz="900"/>
            </a:lvl6pPr>
            <a:lvl7pPr marL="2743200" indent="0" eaLnBrk="1" latinLnBrk="0" hangingPunct="1">
              <a:buNone/>
              <a:defRPr kumimoji="0" lang="tr-TR" sz="900"/>
            </a:lvl7pPr>
            <a:lvl8pPr marL="3200400" indent="0" eaLnBrk="1" latinLnBrk="0" hangingPunct="1">
              <a:buNone/>
              <a:defRPr kumimoji="0" lang="tr-TR" sz="900"/>
            </a:lvl8pPr>
            <a:lvl9pPr marL="3657600" indent="0" eaLnBrk="1" latinLnBrk="0" hangingPunct="1">
              <a:buNone/>
              <a:defRPr kumimoji="0" lang="tr-TR" sz="9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, Açıklamalı Alt Yazıy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tr-TR" sz="2000" b="1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tr-TR" sz="3200"/>
            </a:lvl1pPr>
            <a:lvl2pPr marL="457200" indent="0" eaLnBrk="1" latinLnBrk="0" hangingPunct="1">
              <a:buNone/>
              <a:defRPr kumimoji="0" lang="tr-TR" sz="2800"/>
            </a:lvl2pPr>
            <a:lvl3pPr marL="914400" indent="0" eaLnBrk="1" latinLnBrk="0" hangingPunct="1">
              <a:buNone/>
              <a:defRPr kumimoji="0" lang="tr-TR" sz="2400"/>
            </a:lvl3pPr>
            <a:lvl4pPr marL="1371600" indent="0" eaLnBrk="1" latinLnBrk="0" hangingPunct="1">
              <a:buNone/>
              <a:defRPr kumimoji="0" lang="tr-TR" sz="2000"/>
            </a:lvl4pPr>
            <a:lvl5pPr marL="1828800" indent="0" eaLnBrk="1" latinLnBrk="0" hangingPunct="1">
              <a:buNone/>
              <a:defRPr kumimoji="0" lang="tr-TR" sz="2000"/>
            </a:lvl5pPr>
            <a:lvl6pPr marL="2286000" indent="0" eaLnBrk="1" latinLnBrk="0" hangingPunct="1">
              <a:buNone/>
              <a:defRPr kumimoji="0" lang="tr-TR" sz="2000"/>
            </a:lvl6pPr>
            <a:lvl7pPr marL="2743200" indent="0" eaLnBrk="1" latinLnBrk="0" hangingPunct="1">
              <a:buNone/>
              <a:defRPr kumimoji="0" lang="tr-TR" sz="2000"/>
            </a:lvl7pPr>
            <a:lvl8pPr marL="3200400" indent="0" eaLnBrk="1" latinLnBrk="0" hangingPunct="1">
              <a:buNone/>
              <a:defRPr kumimoji="0" lang="tr-TR" sz="2000"/>
            </a:lvl8pPr>
            <a:lvl9pPr marL="3657600" indent="0" eaLnBrk="1" latinLnBrk="0" hangingPunct="1">
              <a:buNone/>
              <a:defRPr kumimoji="0" lang="tr-TR" sz="2000"/>
            </a:lvl9pPr>
          </a:lstStyle>
          <a:p>
            <a:pPr eaLnBrk="1" latinLnBrk="0" hangingPunct="1"/>
            <a:r>
              <a:rPr lang="tr-TR" smtClean="0"/>
              <a:t>Resim eklemek için simgeyi tıklatın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tr-TR" sz="1400"/>
            </a:lvl1pPr>
            <a:lvl2pPr marL="457200" indent="0" eaLnBrk="1" latinLnBrk="0" hangingPunct="1">
              <a:buNone/>
              <a:defRPr kumimoji="0" lang="tr-TR" sz="1200"/>
            </a:lvl2pPr>
            <a:lvl3pPr marL="914400" indent="0" eaLnBrk="1" latinLnBrk="0" hangingPunct="1">
              <a:buNone/>
              <a:defRPr kumimoji="0" lang="tr-TR" sz="1000"/>
            </a:lvl3pPr>
            <a:lvl4pPr marL="1371600" indent="0" eaLnBrk="1" latinLnBrk="0" hangingPunct="1">
              <a:buNone/>
              <a:defRPr kumimoji="0" lang="tr-TR" sz="900"/>
            </a:lvl4pPr>
            <a:lvl5pPr marL="1828800" indent="0" eaLnBrk="1" latinLnBrk="0" hangingPunct="1">
              <a:buNone/>
              <a:defRPr kumimoji="0" lang="tr-TR" sz="900"/>
            </a:lvl5pPr>
            <a:lvl6pPr marL="2286000" indent="0" eaLnBrk="1" latinLnBrk="0" hangingPunct="1">
              <a:buNone/>
              <a:defRPr kumimoji="0" lang="tr-TR" sz="900"/>
            </a:lvl6pPr>
            <a:lvl7pPr marL="2743200" indent="0" eaLnBrk="1" latinLnBrk="0" hangingPunct="1">
              <a:buNone/>
              <a:defRPr kumimoji="0" lang="tr-TR" sz="900"/>
            </a:lvl7pPr>
            <a:lvl8pPr marL="3200400" indent="0" eaLnBrk="1" latinLnBrk="0" hangingPunct="1">
              <a:buNone/>
              <a:defRPr kumimoji="0" lang="tr-TR" sz="900"/>
            </a:lvl8pPr>
            <a:lvl9pPr marL="3657600" indent="0" eaLnBrk="1" latinLnBrk="0" hangingPunct="1">
              <a:buNone/>
              <a:defRPr kumimoji="0" lang="tr-TR" sz="9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tr-TR" smtClean="0"/>
              <a:t>Asıl başlık stili için tıklatın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0" lang="tr-T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tr-T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tr-TR"/>
      </a:defPPr>
      <a:lvl1pPr marL="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0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22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3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47664" y="2286000"/>
            <a:ext cx="7223360" cy="1470025"/>
          </a:xfrm>
        </p:spPr>
        <p:txBody>
          <a:bodyPr>
            <a:normAutofit/>
          </a:bodyPr>
          <a:lstStyle/>
          <a:p>
            <a:r>
              <a:rPr lang="tr-TR" dirty="0" smtClean="0"/>
              <a:t>BİL451 – YAPAY ZEKA</a:t>
            </a:r>
            <a:br>
              <a:rPr lang="tr-TR" dirty="0" smtClean="0"/>
            </a:br>
            <a:r>
              <a:rPr lang="tr-TR" dirty="0" smtClean="0"/>
              <a:t>Prolog Dili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tr-TR" sz="2400" dirty="0" smtClean="0">
                <a:latin typeface="+mn-lt"/>
              </a:rPr>
              <a:t>Dr. Mehmet Dikmen</a:t>
            </a:r>
          </a:p>
          <a:p>
            <a:r>
              <a:rPr lang="tr-TR" sz="2400" u="sng" dirty="0" smtClean="0">
                <a:solidFill>
                  <a:srgbClr val="009ED6"/>
                </a:solidFill>
                <a:latin typeface="+mn-lt"/>
              </a:rPr>
              <a:t>mdikmen@baskent.edu.tr</a:t>
            </a:r>
            <a:endParaRPr lang="tr-TR" sz="2400" u="sng" dirty="0">
              <a:solidFill>
                <a:srgbClr val="009ED6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FD7AF0C-696B-4C21-BDC3-160B9784CEDA}" type="slidenum">
              <a:rPr lang="en-US" sz="1400"/>
              <a:pPr algn="r"/>
              <a:t>10</a:t>
            </a:fld>
            <a:endParaRPr lang="en-US" sz="1400"/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188640"/>
            <a:ext cx="8316416" cy="1182960"/>
          </a:xfrm>
        </p:spPr>
        <p:txBody>
          <a:bodyPr/>
          <a:lstStyle/>
          <a:p>
            <a:r>
              <a:rPr lang="tr-TR" dirty="0"/>
              <a:t>İlişkileri </a:t>
            </a:r>
            <a:r>
              <a:rPr lang="tr-TR" dirty="0" smtClean="0"/>
              <a:t>sorgulamak-3</a:t>
            </a:r>
            <a:endParaRPr lang="en-US" dirty="0"/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700807"/>
            <a:ext cx="7992566" cy="4823817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Kimler kimlerin çocuğudur? </a:t>
            </a:r>
          </a:p>
          <a:p>
            <a:pPr>
              <a:buFontTx/>
              <a:buNone/>
            </a:pPr>
            <a:r>
              <a:rPr lang="tr-TR" dirty="0"/>
              <a:t>		</a:t>
            </a:r>
            <a:r>
              <a:rPr lang="tr-TR" dirty="0" smtClean="0"/>
              <a:t>?- </a:t>
            </a:r>
            <a:r>
              <a:rPr lang="tr-TR" dirty="0"/>
              <a:t>ebeveyn (Ebeveyn, </a:t>
            </a:r>
            <a:r>
              <a:rPr lang="tr-TR" dirty="0" err="1"/>
              <a:t>Cocuk</a:t>
            </a:r>
            <a:r>
              <a:rPr lang="tr-TR" dirty="0"/>
              <a:t>).</a:t>
            </a:r>
          </a:p>
          <a:p>
            <a:pPr>
              <a:buFontTx/>
              <a:buNone/>
            </a:pPr>
            <a:r>
              <a:rPr lang="tr-TR" dirty="0"/>
              <a:t>		</a:t>
            </a:r>
            <a:r>
              <a:rPr lang="tr-TR" dirty="0" smtClean="0"/>
              <a:t>Ebeveyn </a:t>
            </a:r>
            <a:r>
              <a:rPr lang="tr-TR" dirty="0"/>
              <a:t>= </a:t>
            </a:r>
            <a:r>
              <a:rPr lang="tr-TR" dirty="0" err="1"/>
              <a:t>pam</a:t>
            </a:r>
            <a:endParaRPr lang="tr-TR" dirty="0"/>
          </a:p>
          <a:p>
            <a:pPr>
              <a:buFontTx/>
              <a:buNone/>
            </a:pPr>
            <a:r>
              <a:rPr lang="tr-TR" dirty="0"/>
              <a:t>		</a:t>
            </a:r>
            <a:r>
              <a:rPr lang="tr-TR" dirty="0" err="1" smtClean="0"/>
              <a:t>Cocuk</a:t>
            </a:r>
            <a:r>
              <a:rPr lang="tr-TR" dirty="0" smtClean="0"/>
              <a:t> </a:t>
            </a:r>
            <a:r>
              <a:rPr lang="tr-TR" dirty="0"/>
              <a:t>= </a:t>
            </a:r>
            <a:r>
              <a:rPr lang="tr-TR" dirty="0" err="1"/>
              <a:t>bob</a:t>
            </a:r>
            <a:r>
              <a:rPr lang="tr-TR" dirty="0">
                <a:solidFill>
                  <a:srgbClr val="FF0000"/>
                </a:solidFill>
              </a:rPr>
              <a:t>;</a:t>
            </a:r>
          </a:p>
          <a:p>
            <a:pPr>
              <a:buFontTx/>
              <a:buNone/>
            </a:pPr>
            <a:endParaRPr lang="tr-TR" sz="10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tr-TR" dirty="0"/>
              <a:t>		</a:t>
            </a:r>
            <a:r>
              <a:rPr lang="tr-TR" dirty="0" smtClean="0"/>
              <a:t>Ebeveyn </a:t>
            </a:r>
            <a:r>
              <a:rPr lang="tr-TR" dirty="0"/>
              <a:t>= </a:t>
            </a:r>
            <a:r>
              <a:rPr lang="tr-TR" dirty="0" err="1"/>
              <a:t>tom</a:t>
            </a:r>
            <a:endParaRPr lang="tr-TR" dirty="0"/>
          </a:p>
          <a:p>
            <a:pPr>
              <a:buFontTx/>
              <a:buNone/>
            </a:pPr>
            <a:r>
              <a:rPr lang="tr-TR" dirty="0"/>
              <a:t>		</a:t>
            </a:r>
            <a:r>
              <a:rPr lang="tr-TR" dirty="0" err="1" smtClean="0"/>
              <a:t>Cocuk</a:t>
            </a:r>
            <a:r>
              <a:rPr lang="tr-TR" dirty="0" smtClean="0"/>
              <a:t> </a:t>
            </a:r>
            <a:r>
              <a:rPr lang="tr-TR" dirty="0"/>
              <a:t>= </a:t>
            </a:r>
            <a:r>
              <a:rPr lang="tr-TR" dirty="0" err="1"/>
              <a:t>bob</a:t>
            </a:r>
            <a:r>
              <a:rPr lang="tr-TR" dirty="0">
                <a:solidFill>
                  <a:srgbClr val="FF0000"/>
                </a:solidFill>
              </a:rPr>
              <a:t>;</a:t>
            </a:r>
          </a:p>
          <a:p>
            <a:pPr>
              <a:buFontTx/>
              <a:buNone/>
            </a:pPr>
            <a:endParaRPr lang="tr-TR" sz="10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tr-TR" dirty="0"/>
              <a:t>		</a:t>
            </a:r>
            <a:r>
              <a:rPr lang="tr-TR" dirty="0" smtClean="0"/>
              <a:t>Ebeveyn </a:t>
            </a:r>
            <a:r>
              <a:rPr lang="tr-TR" dirty="0"/>
              <a:t>= </a:t>
            </a:r>
            <a:r>
              <a:rPr lang="tr-TR" dirty="0" err="1"/>
              <a:t>tom</a:t>
            </a:r>
            <a:endParaRPr lang="tr-TR" dirty="0"/>
          </a:p>
          <a:p>
            <a:pPr>
              <a:buFontTx/>
              <a:buNone/>
            </a:pPr>
            <a:r>
              <a:rPr lang="tr-TR" dirty="0"/>
              <a:t>		</a:t>
            </a:r>
            <a:r>
              <a:rPr lang="tr-TR" dirty="0" err="1" smtClean="0"/>
              <a:t>Cocuk</a:t>
            </a:r>
            <a:r>
              <a:rPr lang="tr-TR" dirty="0" smtClean="0"/>
              <a:t> </a:t>
            </a:r>
            <a:r>
              <a:rPr lang="tr-TR" dirty="0"/>
              <a:t>= </a:t>
            </a:r>
            <a:r>
              <a:rPr lang="tr-TR" dirty="0" err="1"/>
              <a:t>liz</a:t>
            </a:r>
            <a:r>
              <a:rPr lang="tr-TR" dirty="0">
                <a:solidFill>
                  <a:srgbClr val="FF0000"/>
                </a:solidFill>
              </a:rPr>
              <a:t>;</a:t>
            </a:r>
          </a:p>
          <a:p>
            <a:pPr>
              <a:buFontTx/>
              <a:buNone/>
            </a:pPr>
            <a:endParaRPr lang="tr-TR" sz="10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tr-TR" dirty="0"/>
              <a:t>	</a:t>
            </a:r>
            <a:r>
              <a:rPr lang="tr-TR" dirty="0" smtClean="0"/>
              <a:t>	</a:t>
            </a:r>
            <a:r>
              <a:rPr lang="tr-TR" dirty="0" smtClean="0">
                <a:solidFill>
                  <a:srgbClr val="FF0000"/>
                </a:solidFill>
              </a:rPr>
              <a:t>…</a:t>
            </a:r>
            <a:endParaRPr lang="tr-TR" dirty="0">
              <a:solidFill>
                <a:srgbClr val="FF0000"/>
              </a:solidFill>
            </a:endParaRPr>
          </a:p>
          <a:p>
            <a:r>
              <a:rPr lang="tr-TR" dirty="0"/>
              <a:t>Çözümler listesini yarıda kesmek için </a:t>
            </a:r>
            <a:r>
              <a:rPr lang="tr-TR" dirty="0" err="1">
                <a:solidFill>
                  <a:srgbClr val="FF0000"/>
                </a:solidFill>
              </a:rPr>
              <a:t>enter</a:t>
            </a:r>
            <a:endParaRPr lang="tr-TR" dirty="0">
              <a:solidFill>
                <a:srgbClr val="FF0000"/>
              </a:solidFill>
            </a:endParaRPr>
          </a:p>
          <a:p>
            <a:r>
              <a:rPr lang="tr-TR" dirty="0"/>
              <a:t>Devam ettirmek için </a:t>
            </a:r>
            <a:r>
              <a:rPr lang="tr-TR" dirty="0">
                <a:solidFill>
                  <a:srgbClr val="FF0000"/>
                </a:solidFill>
              </a:rPr>
              <a:t>;</a:t>
            </a:r>
          </a:p>
        </p:txBody>
      </p:sp>
      <p:graphicFrame>
        <p:nvGraphicFramePr>
          <p:cNvPr id="2" name="Nesne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375448"/>
              </p:ext>
            </p:extLst>
          </p:nvPr>
        </p:nvGraphicFramePr>
        <p:xfrm>
          <a:off x="5734372" y="1700808"/>
          <a:ext cx="3086100" cy="359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name="SmartDraw" r:id="rId3" imgW="2779776" imgH="3236976" progId="SmartDraw.2">
                  <p:embed/>
                </p:oleObj>
              </mc:Choice>
              <mc:Fallback>
                <p:oleObj name="SmartDraw" r:id="rId3" imgW="2779776" imgH="3236976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372" y="1700808"/>
                        <a:ext cx="3086100" cy="359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50800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FD7AF0C-696B-4C21-BDC3-160B9784CEDA}" type="slidenum">
              <a:rPr lang="en-US" sz="1400"/>
              <a:pPr algn="r"/>
              <a:t>11</a:t>
            </a:fld>
            <a:endParaRPr lang="en-US" sz="1400"/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188640"/>
            <a:ext cx="8316416" cy="1182960"/>
          </a:xfrm>
        </p:spPr>
        <p:txBody>
          <a:bodyPr/>
          <a:lstStyle/>
          <a:p>
            <a:r>
              <a:rPr lang="tr-TR" dirty="0"/>
              <a:t>İlişkileri </a:t>
            </a:r>
            <a:r>
              <a:rPr lang="tr-TR" dirty="0" smtClean="0"/>
              <a:t>sorgulamak-4</a:t>
            </a:r>
            <a:endParaRPr lang="en-US" dirty="0"/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700807"/>
            <a:ext cx="5472608" cy="482381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tr-TR" dirty="0" err="1"/>
              <a:t>Jim’in</a:t>
            </a:r>
            <a:r>
              <a:rPr lang="tr-TR" dirty="0"/>
              <a:t> büyük ebeveyni  (</a:t>
            </a:r>
            <a:r>
              <a:rPr lang="tr-TR" dirty="0" err="1"/>
              <a:t>grandparent</a:t>
            </a:r>
            <a:r>
              <a:rPr lang="tr-TR" dirty="0"/>
              <a:t>) kimdir? </a:t>
            </a:r>
          </a:p>
          <a:p>
            <a:pPr>
              <a:lnSpc>
                <a:spcPct val="90000"/>
              </a:lnSpc>
            </a:pPr>
            <a:r>
              <a:rPr lang="tr-TR" dirty="0"/>
              <a:t>Bilgi tabanımızda büyük ebeveyn diye bir ilişki tanımlı değil. </a:t>
            </a:r>
          </a:p>
          <a:p>
            <a:pPr>
              <a:lnSpc>
                <a:spcPct val="90000"/>
              </a:lnSpc>
            </a:pPr>
            <a:r>
              <a:rPr lang="tr-TR" dirty="0"/>
              <a:t>Büyük ebeveyn ilişkisi iki ebeveyn ilişkisinin </a:t>
            </a:r>
            <a:r>
              <a:rPr lang="tr-TR" dirty="0" smtClean="0">
                <a:solidFill>
                  <a:srgbClr val="FF0000"/>
                </a:solidFill>
              </a:rPr>
              <a:t>«ve» </a:t>
            </a:r>
            <a:r>
              <a:rPr lang="tr-TR" dirty="0" err="1"/>
              <a:t>lenmesiyle</a:t>
            </a:r>
            <a:r>
              <a:rPr lang="tr-TR" dirty="0"/>
              <a:t> elde edilebilir.</a:t>
            </a:r>
          </a:p>
          <a:p>
            <a:pPr>
              <a:lnSpc>
                <a:spcPct val="90000"/>
              </a:lnSpc>
            </a:pPr>
            <a:endParaRPr lang="tr-TR" dirty="0"/>
          </a:p>
          <a:p>
            <a:pPr>
              <a:lnSpc>
                <a:spcPct val="90000"/>
              </a:lnSpc>
              <a:buFontTx/>
              <a:buNone/>
            </a:pPr>
            <a:r>
              <a:rPr lang="tr-TR" sz="3200" dirty="0"/>
              <a:t>?- </a:t>
            </a:r>
            <a:r>
              <a:rPr lang="tr-TR" sz="3200" dirty="0" err="1"/>
              <a:t>parent</a:t>
            </a:r>
            <a:r>
              <a:rPr lang="tr-TR" sz="3200" dirty="0"/>
              <a:t>(Y, </a:t>
            </a:r>
            <a:r>
              <a:rPr lang="tr-TR" sz="3200" dirty="0" err="1"/>
              <a:t>jim</a:t>
            </a:r>
            <a:r>
              <a:rPr lang="tr-TR" sz="3200" dirty="0"/>
              <a:t>)</a:t>
            </a:r>
            <a:r>
              <a:rPr lang="tr-TR" sz="3200" dirty="0">
                <a:solidFill>
                  <a:srgbClr val="FF0000"/>
                </a:solidFill>
              </a:rPr>
              <a:t>,</a:t>
            </a:r>
            <a:r>
              <a:rPr lang="tr-TR" sz="3200" dirty="0"/>
              <a:t> </a:t>
            </a:r>
            <a:r>
              <a:rPr lang="tr-TR" sz="3200" dirty="0" err="1"/>
              <a:t>parent</a:t>
            </a:r>
            <a:r>
              <a:rPr lang="tr-TR" sz="3200" dirty="0"/>
              <a:t>(X, Y).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3200" dirty="0"/>
              <a:t>		</a:t>
            </a:r>
            <a:r>
              <a:rPr lang="tr-TR" sz="3200" dirty="0" smtClean="0"/>
              <a:t>X=</a:t>
            </a:r>
            <a:r>
              <a:rPr lang="tr-TR" sz="3200" dirty="0" err="1" smtClean="0"/>
              <a:t>bob</a:t>
            </a:r>
            <a:endParaRPr lang="tr-TR" sz="3200" dirty="0"/>
          </a:p>
          <a:p>
            <a:pPr>
              <a:lnSpc>
                <a:spcPct val="90000"/>
              </a:lnSpc>
              <a:buFontTx/>
              <a:buNone/>
            </a:pPr>
            <a:r>
              <a:rPr lang="tr-TR" sz="3200" dirty="0"/>
              <a:t>		</a:t>
            </a:r>
            <a:r>
              <a:rPr lang="tr-TR" sz="3200" dirty="0" smtClean="0"/>
              <a:t>Y=pat</a:t>
            </a:r>
            <a:endParaRPr lang="tr-TR" sz="3200" dirty="0"/>
          </a:p>
        </p:txBody>
      </p:sp>
      <p:graphicFrame>
        <p:nvGraphicFramePr>
          <p:cNvPr id="3" name="Nesne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4425240"/>
              </p:ext>
            </p:extLst>
          </p:nvPr>
        </p:nvGraphicFramePr>
        <p:xfrm>
          <a:off x="6277421" y="1628775"/>
          <a:ext cx="2759075" cy="410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SmartDraw" r:id="rId3" imgW="1709928" imgH="2543556" progId="SmartDraw.2">
                  <p:embed/>
                </p:oleObj>
              </mc:Choice>
              <mc:Fallback>
                <p:oleObj name="SmartDraw" r:id="rId3" imgW="1709928" imgH="2543556" progId="SmartDraw.2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7421" y="1628775"/>
                        <a:ext cx="2759075" cy="410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227084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FD7AF0C-696B-4C21-BDC3-160B9784CEDA}" type="slidenum">
              <a:rPr lang="en-US" sz="1400"/>
              <a:pPr algn="r"/>
              <a:t>12</a:t>
            </a:fld>
            <a:endParaRPr lang="en-US" sz="1400"/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188640"/>
            <a:ext cx="8316416" cy="1182960"/>
          </a:xfrm>
        </p:spPr>
        <p:txBody>
          <a:bodyPr/>
          <a:lstStyle/>
          <a:p>
            <a:r>
              <a:rPr lang="tr-TR" dirty="0"/>
              <a:t>İlişkileri </a:t>
            </a:r>
            <a:r>
              <a:rPr lang="tr-TR" dirty="0" smtClean="0"/>
              <a:t>sorgulamak-5</a:t>
            </a:r>
            <a:endParaRPr lang="en-US" dirty="0"/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700807"/>
            <a:ext cx="5472608" cy="4823817"/>
          </a:xfrm>
        </p:spPr>
        <p:txBody>
          <a:bodyPr>
            <a:normAutofit/>
          </a:bodyPr>
          <a:lstStyle/>
          <a:p>
            <a:r>
              <a:rPr lang="tr-TR" dirty="0"/>
              <a:t>Torun ilişkisi de benzer biçimde tanımlanabilir.</a:t>
            </a:r>
          </a:p>
          <a:p>
            <a:pPr lvl="1"/>
            <a:r>
              <a:rPr lang="tr-TR" dirty="0" err="1"/>
              <a:t>tom</a:t>
            </a:r>
            <a:r>
              <a:rPr lang="tr-TR" dirty="0"/>
              <a:t>, </a:t>
            </a:r>
            <a:r>
              <a:rPr lang="tr-TR" dirty="0" err="1"/>
              <a:t>X’in</a:t>
            </a:r>
            <a:r>
              <a:rPr lang="tr-TR" dirty="0"/>
              <a:t> ebeveyni, </a:t>
            </a:r>
          </a:p>
          <a:p>
            <a:pPr lvl="1"/>
            <a:r>
              <a:rPr lang="tr-TR" dirty="0"/>
              <a:t>X, Y’nin ebeveyni ise </a:t>
            </a:r>
          </a:p>
          <a:p>
            <a:pPr lvl="1"/>
            <a:r>
              <a:rPr lang="tr-TR" dirty="0"/>
              <a:t>Y, </a:t>
            </a:r>
            <a:r>
              <a:rPr lang="tr-TR" dirty="0" err="1"/>
              <a:t>tom’un</a:t>
            </a:r>
            <a:r>
              <a:rPr lang="tr-TR" dirty="0"/>
              <a:t> torunudur.</a:t>
            </a:r>
          </a:p>
          <a:p>
            <a:pPr>
              <a:buFontTx/>
              <a:buNone/>
            </a:pPr>
            <a:r>
              <a:rPr lang="tr-TR" sz="2400" dirty="0"/>
              <a:t>		</a:t>
            </a:r>
            <a:r>
              <a:rPr lang="tr-TR" sz="2000" dirty="0" smtClean="0"/>
              <a:t>?- </a:t>
            </a:r>
            <a:r>
              <a:rPr lang="tr-TR" sz="2000" dirty="0" err="1"/>
              <a:t>parent</a:t>
            </a:r>
            <a:r>
              <a:rPr lang="tr-TR" sz="2000" dirty="0"/>
              <a:t>(</a:t>
            </a:r>
            <a:r>
              <a:rPr lang="tr-TR" sz="2000" dirty="0" err="1"/>
              <a:t>tom,X</a:t>
            </a:r>
            <a:r>
              <a:rPr lang="tr-TR" sz="2000" dirty="0"/>
              <a:t>), </a:t>
            </a:r>
            <a:r>
              <a:rPr lang="tr-TR" sz="2000" dirty="0" err="1"/>
              <a:t>parent</a:t>
            </a:r>
            <a:r>
              <a:rPr lang="tr-TR" sz="2000" dirty="0"/>
              <a:t>(X, Y).</a:t>
            </a:r>
          </a:p>
          <a:p>
            <a:pPr>
              <a:buFontTx/>
              <a:buNone/>
            </a:pPr>
            <a:r>
              <a:rPr lang="tr-TR" sz="2000" dirty="0"/>
              <a:t>		</a:t>
            </a:r>
            <a:r>
              <a:rPr lang="tr-TR" sz="2000" dirty="0" smtClean="0"/>
              <a:t>X=</a:t>
            </a:r>
            <a:r>
              <a:rPr lang="tr-TR" sz="2000" dirty="0" err="1" smtClean="0"/>
              <a:t>bob</a:t>
            </a:r>
            <a:endParaRPr lang="tr-TR" sz="2000" dirty="0"/>
          </a:p>
          <a:p>
            <a:pPr>
              <a:buFontTx/>
              <a:buNone/>
            </a:pPr>
            <a:r>
              <a:rPr lang="tr-TR" sz="2000" dirty="0"/>
              <a:t>		</a:t>
            </a:r>
            <a:r>
              <a:rPr lang="tr-TR" sz="2000" dirty="0" smtClean="0"/>
              <a:t>Y=</a:t>
            </a:r>
            <a:r>
              <a:rPr lang="tr-TR" sz="2000" dirty="0" err="1" smtClean="0"/>
              <a:t>ann</a:t>
            </a:r>
            <a:r>
              <a:rPr lang="tr-TR" sz="2000" dirty="0"/>
              <a:t>;</a:t>
            </a:r>
          </a:p>
          <a:p>
            <a:pPr>
              <a:buFontTx/>
              <a:buNone/>
            </a:pPr>
            <a:endParaRPr lang="tr-TR" sz="800" dirty="0"/>
          </a:p>
          <a:p>
            <a:pPr>
              <a:buFontTx/>
              <a:buNone/>
            </a:pPr>
            <a:r>
              <a:rPr lang="tr-TR" sz="2000" dirty="0"/>
              <a:t>		</a:t>
            </a:r>
            <a:r>
              <a:rPr lang="tr-TR" sz="2000" dirty="0" smtClean="0"/>
              <a:t>X=</a:t>
            </a:r>
            <a:r>
              <a:rPr lang="tr-TR" sz="2000" dirty="0" err="1" smtClean="0"/>
              <a:t>bob</a:t>
            </a:r>
            <a:endParaRPr lang="tr-TR" sz="2000" dirty="0"/>
          </a:p>
          <a:p>
            <a:pPr>
              <a:buFontTx/>
              <a:buNone/>
            </a:pPr>
            <a:r>
              <a:rPr lang="tr-TR" sz="2000" dirty="0"/>
              <a:t>		</a:t>
            </a:r>
            <a:r>
              <a:rPr lang="tr-TR" sz="2000" dirty="0" smtClean="0"/>
              <a:t>Y=pat</a:t>
            </a:r>
            <a:r>
              <a:rPr lang="tr-TR" sz="2000" dirty="0"/>
              <a:t>;</a:t>
            </a:r>
          </a:p>
          <a:p>
            <a:pPr>
              <a:buFontTx/>
              <a:buNone/>
            </a:pPr>
            <a:endParaRPr lang="tr-TR" sz="800" dirty="0"/>
          </a:p>
          <a:p>
            <a:pPr>
              <a:buFontTx/>
              <a:buNone/>
            </a:pPr>
            <a:r>
              <a:rPr lang="tr-TR" sz="2000" dirty="0"/>
              <a:t>		</a:t>
            </a:r>
            <a:r>
              <a:rPr lang="tr-TR" sz="2000" dirty="0" err="1" smtClean="0"/>
              <a:t>no</a:t>
            </a:r>
            <a:endParaRPr lang="tr-TR" sz="2000" dirty="0"/>
          </a:p>
        </p:txBody>
      </p:sp>
      <p:graphicFrame>
        <p:nvGraphicFramePr>
          <p:cNvPr id="3" name="Nesne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72099370"/>
              </p:ext>
            </p:extLst>
          </p:nvPr>
        </p:nvGraphicFramePr>
        <p:xfrm>
          <a:off x="6277421" y="1628775"/>
          <a:ext cx="2759075" cy="410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SmartDraw" r:id="rId3" imgW="1709928" imgH="2543556" progId="SmartDraw.2">
                  <p:embed/>
                </p:oleObj>
              </mc:Choice>
              <mc:Fallback>
                <p:oleObj name="SmartDraw" r:id="rId3" imgW="1709928" imgH="2543556" progId="SmartDraw.2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7421" y="1628775"/>
                        <a:ext cx="2759075" cy="410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717836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2A81FBF9-140B-4CB9-901F-FA3345BFD4AD}" type="slidenum">
              <a:rPr lang="en-US" sz="1400"/>
              <a:pPr algn="r"/>
              <a:t>13</a:t>
            </a:fld>
            <a:endParaRPr lang="en-US" sz="1400"/>
          </a:p>
        </p:txBody>
      </p:sp>
      <p:sp>
        <p:nvSpPr>
          <p:cNvPr id="156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274638"/>
            <a:ext cx="8011616" cy="1143000"/>
          </a:xfrm>
        </p:spPr>
        <p:txBody>
          <a:bodyPr/>
          <a:lstStyle/>
          <a:p>
            <a:r>
              <a:rPr lang="tr-TR" dirty="0"/>
              <a:t>Çocuk ilişkisi</a:t>
            </a:r>
            <a:endParaRPr lang="en-US" dirty="0"/>
          </a:p>
        </p:txBody>
      </p:sp>
      <p:graphicFrame>
        <p:nvGraphicFramePr>
          <p:cNvPr id="156676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116013" y="1557338"/>
          <a:ext cx="3711575" cy="432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SmartDraw" r:id="rId3" imgW="2779560" imgH="3236760" progId="SmartDraw.2">
                  <p:embed/>
                </p:oleObj>
              </mc:Choice>
              <mc:Fallback>
                <p:oleObj name="SmartDraw" r:id="rId3" imgW="2779560" imgH="323676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557338"/>
                        <a:ext cx="3711575" cy="432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5364088" y="1340768"/>
            <a:ext cx="2879725" cy="44627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65000"/>
              <a:defRPr/>
            </a:pPr>
            <a:r>
              <a:rPr lang="tr-TR" sz="2000" dirty="0" err="1">
                <a:latin typeface="Tahoma" pitchFamily="34" charset="0"/>
              </a:rPr>
              <a:t>parent</a:t>
            </a:r>
            <a:r>
              <a:rPr lang="tr-TR" sz="2000" dirty="0">
                <a:latin typeface="Tahoma" pitchFamily="34" charset="0"/>
              </a:rPr>
              <a:t>(</a:t>
            </a:r>
            <a:r>
              <a:rPr lang="tr-TR" sz="2000" dirty="0" err="1">
                <a:latin typeface="Tahoma" pitchFamily="34" charset="0"/>
              </a:rPr>
              <a:t>pam</a:t>
            </a:r>
            <a:r>
              <a:rPr lang="tr-TR" sz="2000" dirty="0">
                <a:latin typeface="Tahoma" pitchFamily="34" charset="0"/>
              </a:rPr>
              <a:t>, </a:t>
            </a:r>
            <a:r>
              <a:rPr lang="tr-TR" sz="2000" dirty="0" err="1">
                <a:latin typeface="Tahoma" pitchFamily="34" charset="0"/>
              </a:rPr>
              <a:t>bob</a:t>
            </a:r>
            <a:r>
              <a:rPr lang="tr-TR" sz="2000" dirty="0"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defRPr/>
            </a:pPr>
            <a:r>
              <a:rPr lang="tr-TR" sz="2000" dirty="0" err="1">
                <a:latin typeface="Tahoma" pitchFamily="34" charset="0"/>
              </a:rPr>
              <a:t>parent</a:t>
            </a:r>
            <a:r>
              <a:rPr lang="tr-TR" sz="2000" dirty="0">
                <a:latin typeface="Tahoma" pitchFamily="34" charset="0"/>
              </a:rPr>
              <a:t>(</a:t>
            </a:r>
            <a:r>
              <a:rPr lang="tr-TR" sz="2000" dirty="0" err="1">
                <a:latin typeface="Tahoma" pitchFamily="34" charset="0"/>
              </a:rPr>
              <a:t>tom</a:t>
            </a:r>
            <a:r>
              <a:rPr lang="tr-TR" sz="2000" dirty="0">
                <a:latin typeface="Tahoma" pitchFamily="34" charset="0"/>
              </a:rPr>
              <a:t>, </a:t>
            </a:r>
            <a:r>
              <a:rPr lang="tr-TR" sz="2000" dirty="0" err="1">
                <a:latin typeface="Tahoma" pitchFamily="34" charset="0"/>
              </a:rPr>
              <a:t>bob</a:t>
            </a:r>
            <a:r>
              <a:rPr lang="tr-TR" sz="2000" dirty="0"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defRPr/>
            </a:pPr>
            <a:r>
              <a:rPr lang="tr-TR" sz="2000" dirty="0" err="1">
                <a:latin typeface="Tahoma" pitchFamily="34" charset="0"/>
              </a:rPr>
              <a:t>parent</a:t>
            </a:r>
            <a:r>
              <a:rPr lang="tr-TR" sz="2000" dirty="0">
                <a:latin typeface="Tahoma" pitchFamily="34" charset="0"/>
              </a:rPr>
              <a:t>(</a:t>
            </a:r>
            <a:r>
              <a:rPr lang="tr-TR" sz="2000" dirty="0" err="1">
                <a:latin typeface="Tahoma" pitchFamily="34" charset="0"/>
              </a:rPr>
              <a:t>tom</a:t>
            </a:r>
            <a:r>
              <a:rPr lang="tr-TR" sz="2000" dirty="0">
                <a:latin typeface="Tahoma" pitchFamily="34" charset="0"/>
              </a:rPr>
              <a:t>, </a:t>
            </a:r>
            <a:r>
              <a:rPr lang="tr-TR" sz="2000" dirty="0" err="1">
                <a:latin typeface="Tahoma" pitchFamily="34" charset="0"/>
              </a:rPr>
              <a:t>liz</a:t>
            </a:r>
            <a:r>
              <a:rPr lang="tr-TR" sz="2000" dirty="0"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defRPr/>
            </a:pPr>
            <a:r>
              <a:rPr lang="tr-TR" sz="2000" dirty="0" err="1">
                <a:latin typeface="Tahoma" pitchFamily="34" charset="0"/>
              </a:rPr>
              <a:t>parent</a:t>
            </a:r>
            <a:r>
              <a:rPr lang="tr-TR" sz="2000" dirty="0">
                <a:latin typeface="Tahoma" pitchFamily="34" charset="0"/>
              </a:rPr>
              <a:t>(</a:t>
            </a:r>
            <a:r>
              <a:rPr lang="tr-TR" sz="2000" dirty="0" err="1">
                <a:latin typeface="Tahoma" pitchFamily="34" charset="0"/>
              </a:rPr>
              <a:t>bob</a:t>
            </a:r>
            <a:r>
              <a:rPr lang="tr-TR" sz="2000" dirty="0">
                <a:latin typeface="Tahoma" pitchFamily="34" charset="0"/>
              </a:rPr>
              <a:t>, </a:t>
            </a:r>
            <a:r>
              <a:rPr lang="tr-TR" sz="2000" dirty="0" err="1">
                <a:latin typeface="Tahoma" pitchFamily="34" charset="0"/>
              </a:rPr>
              <a:t>ann</a:t>
            </a:r>
            <a:r>
              <a:rPr lang="tr-TR" sz="2000" dirty="0"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defRPr/>
            </a:pPr>
            <a:r>
              <a:rPr lang="tr-TR" sz="2000" dirty="0" err="1">
                <a:latin typeface="Tahoma" pitchFamily="34" charset="0"/>
              </a:rPr>
              <a:t>parent</a:t>
            </a:r>
            <a:r>
              <a:rPr lang="tr-TR" sz="2000" dirty="0">
                <a:latin typeface="Tahoma" pitchFamily="34" charset="0"/>
              </a:rPr>
              <a:t>(</a:t>
            </a:r>
            <a:r>
              <a:rPr lang="tr-TR" sz="2000" dirty="0" err="1">
                <a:latin typeface="Tahoma" pitchFamily="34" charset="0"/>
              </a:rPr>
              <a:t>bob</a:t>
            </a:r>
            <a:r>
              <a:rPr lang="tr-TR" sz="2000" dirty="0">
                <a:latin typeface="Tahoma" pitchFamily="34" charset="0"/>
              </a:rPr>
              <a:t>, pat).</a:t>
            </a:r>
          </a:p>
          <a:p>
            <a:pPr>
              <a:spcBef>
                <a:spcPct val="20000"/>
              </a:spcBef>
              <a:buSzPct val="65000"/>
              <a:defRPr/>
            </a:pPr>
            <a:r>
              <a:rPr lang="tr-TR" sz="2000" dirty="0" err="1">
                <a:latin typeface="Tahoma" pitchFamily="34" charset="0"/>
              </a:rPr>
              <a:t>parent</a:t>
            </a:r>
            <a:r>
              <a:rPr lang="tr-TR" sz="2000" dirty="0">
                <a:latin typeface="Tahoma" pitchFamily="34" charset="0"/>
              </a:rPr>
              <a:t>(pat</a:t>
            </a:r>
            <a:r>
              <a:rPr lang="tr-TR" sz="2000" dirty="0" smtClean="0">
                <a:latin typeface="Tahoma" pitchFamily="34" charset="0"/>
              </a:rPr>
              <a:t>, </a:t>
            </a:r>
            <a:r>
              <a:rPr lang="tr-TR" sz="2000" dirty="0" err="1" smtClean="0">
                <a:latin typeface="Tahoma" pitchFamily="34" charset="0"/>
              </a:rPr>
              <a:t>jim</a:t>
            </a:r>
            <a:r>
              <a:rPr lang="tr-TR" sz="2000" dirty="0">
                <a:latin typeface="Tahoma" pitchFamily="34" charset="0"/>
              </a:rPr>
              <a:t>).</a:t>
            </a:r>
            <a:endParaRPr lang="en-US" sz="2000" dirty="0">
              <a:latin typeface="Tahoma" pitchFamily="34" charset="0"/>
            </a:endParaRPr>
          </a:p>
          <a:p>
            <a:pPr>
              <a:spcBef>
                <a:spcPct val="20000"/>
              </a:spcBef>
              <a:buSzPct val="65000"/>
              <a:defRPr/>
            </a:pPr>
            <a:r>
              <a:rPr lang="tr-TR" sz="2000" dirty="0" err="1">
                <a:latin typeface="Tahoma" pitchFamily="34" charset="0"/>
              </a:rPr>
              <a:t>offspring</a:t>
            </a:r>
            <a:r>
              <a:rPr lang="tr-TR" sz="2000" dirty="0">
                <a:latin typeface="Tahoma" pitchFamily="34" charset="0"/>
              </a:rPr>
              <a:t>(</a:t>
            </a:r>
            <a:r>
              <a:rPr lang="tr-TR" sz="2000" dirty="0" err="1">
                <a:latin typeface="Tahoma" pitchFamily="34" charset="0"/>
              </a:rPr>
              <a:t>bob</a:t>
            </a:r>
            <a:r>
              <a:rPr lang="tr-TR" sz="2000" dirty="0">
                <a:latin typeface="Tahoma" pitchFamily="34" charset="0"/>
              </a:rPr>
              <a:t>, </a:t>
            </a:r>
            <a:r>
              <a:rPr lang="tr-TR" sz="2000" dirty="0" err="1">
                <a:latin typeface="Tahoma" pitchFamily="34" charset="0"/>
              </a:rPr>
              <a:t>pam</a:t>
            </a:r>
            <a:r>
              <a:rPr lang="tr-TR" sz="2000" dirty="0"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defRPr/>
            </a:pPr>
            <a:r>
              <a:rPr lang="tr-TR" sz="2000" dirty="0" err="1">
                <a:latin typeface="Tahoma" pitchFamily="34" charset="0"/>
              </a:rPr>
              <a:t>offspring</a:t>
            </a:r>
            <a:r>
              <a:rPr lang="tr-TR" sz="2000" dirty="0">
                <a:latin typeface="Tahoma" pitchFamily="34" charset="0"/>
              </a:rPr>
              <a:t>(</a:t>
            </a:r>
            <a:r>
              <a:rPr lang="tr-TR" sz="2000" dirty="0" err="1">
                <a:latin typeface="Tahoma" pitchFamily="34" charset="0"/>
              </a:rPr>
              <a:t>bob</a:t>
            </a:r>
            <a:r>
              <a:rPr lang="tr-TR" sz="2000" dirty="0">
                <a:latin typeface="Tahoma" pitchFamily="34" charset="0"/>
              </a:rPr>
              <a:t>, </a:t>
            </a:r>
            <a:r>
              <a:rPr lang="tr-TR" sz="2000" dirty="0" err="1">
                <a:latin typeface="Tahoma" pitchFamily="34" charset="0"/>
              </a:rPr>
              <a:t>tom</a:t>
            </a:r>
            <a:r>
              <a:rPr lang="tr-TR" sz="2000" dirty="0"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defRPr/>
            </a:pPr>
            <a:r>
              <a:rPr lang="tr-TR" sz="2000" dirty="0" err="1">
                <a:latin typeface="Tahoma" pitchFamily="34" charset="0"/>
              </a:rPr>
              <a:t>offspring</a:t>
            </a:r>
            <a:r>
              <a:rPr lang="tr-TR" sz="2000" dirty="0">
                <a:latin typeface="Tahoma" pitchFamily="34" charset="0"/>
              </a:rPr>
              <a:t>(</a:t>
            </a:r>
            <a:r>
              <a:rPr lang="tr-TR" sz="2000" dirty="0" err="1">
                <a:latin typeface="Tahoma" pitchFamily="34" charset="0"/>
              </a:rPr>
              <a:t>liz</a:t>
            </a:r>
            <a:r>
              <a:rPr lang="tr-TR" sz="2000" dirty="0">
                <a:latin typeface="Tahoma" pitchFamily="34" charset="0"/>
              </a:rPr>
              <a:t>, </a:t>
            </a:r>
            <a:r>
              <a:rPr lang="tr-TR" sz="2000" dirty="0" err="1">
                <a:latin typeface="Tahoma" pitchFamily="34" charset="0"/>
              </a:rPr>
              <a:t>tom</a:t>
            </a:r>
            <a:r>
              <a:rPr lang="tr-TR" sz="2000" dirty="0"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defRPr/>
            </a:pPr>
            <a:r>
              <a:rPr lang="tr-TR" sz="2000" dirty="0" err="1">
                <a:latin typeface="Tahoma" pitchFamily="34" charset="0"/>
              </a:rPr>
              <a:t>offspring</a:t>
            </a:r>
            <a:r>
              <a:rPr lang="tr-TR" sz="2000" dirty="0">
                <a:latin typeface="Tahoma" pitchFamily="34" charset="0"/>
              </a:rPr>
              <a:t>(</a:t>
            </a:r>
            <a:r>
              <a:rPr lang="tr-TR" sz="2000" dirty="0" err="1">
                <a:latin typeface="Tahoma" pitchFamily="34" charset="0"/>
              </a:rPr>
              <a:t>ann</a:t>
            </a:r>
            <a:r>
              <a:rPr lang="tr-TR" sz="2000" dirty="0">
                <a:latin typeface="Tahoma" pitchFamily="34" charset="0"/>
              </a:rPr>
              <a:t>, </a:t>
            </a:r>
            <a:r>
              <a:rPr lang="tr-TR" sz="2000" dirty="0" err="1">
                <a:latin typeface="Tahoma" pitchFamily="34" charset="0"/>
              </a:rPr>
              <a:t>bob</a:t>
            </a:r>
            <a:r>
              <a:rPr lang="tr-TR" sz="2000" dirty="0"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defRPr/>
            </a:pPr>
            <a:r>
              <a:rPr lang="tr-TR" sz="2000" dirty="0" err="1">
                <a:latin typeface="Tahoma" pitchFamily="34" charset="0"/>
              </a:rPr>
              <a:t>offspring</a:t>
            </a:r>
            <a:r>
              <a:rPr lang="tr-TR" sz="2000" dirty="0">
                <a:latin typeface="Tahoma" pitchFamily="34" charset="0"/>
              </a:rPr>
              <a:t>(pat, </a:t>
            </a:r>
            <a:r>
              <a:rPr lang="tr-TR" sz="2000" dirty="0" err="1">
                <a:latin typeface="Tahoma" pitchFamily="34" charset="0"/>
              </a:rPr>
              <a:t>bob</a:t>
            </a:r>
            <a:r>
              <a:rPr lang="tr-TR" sz="2000" dirty="0"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defRPr/>
            </a:pPr>
            <a:r>
              <a:rPr lang="tr-TR" sz="2000" dirty="0" err="1">
                <a:latin typeface="Tahoma" pitchFamily="34" charset="0"/>
              </a:rPr>
              <a:t>offspring</a:t>
            </a:r>
            <a:r>
              <a:rPr lang="tr-TR" sz="2000" dirty="0">
                <a:latin typeface="Tahoma" pitchFamily="34" charset="0"/>
              </a:rPr>
              <a:t>(</a:t>
            </a:r>
            <a:r>
              <a:rPr lang="tr-TR" sz="2000" dirty="0" err="1">
                <a:latin typeface="Tahoma" pitchFamily="34" charset="0"/>
              </a:rPr>
              <a:t>jim</a:t>
            </a:r>
            <a:r>
              <a:rPr lang="tr-TR" sz="2000" dirty="0">
                <a:latin typeface="Tahoma" pitchFamily="34" charset="0"/>
              </a:rPr>
              <a:t>, pat</a:t>
            </a:r>
            <a:r>
              <a:rPr lang="tr-TR" sz="2000" dirty="0" smtClean="0">
                <a:latin typeface="Tahoma" pitchFamily="34" charset="0"/>
              </a:rPr>
              <a:t>).</a:t>
            </a:r>
            <a:endParaRPr lang="tr-TR" sz="2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5445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8F87DA97-65FB-4F55-8D6C-F2A6EA4E08D6}" type="slidenum">
              <a:rPr lang="en-US" sz="1400"/>
              <a:pPr algn="r"/>
              <a:t>14</a:t>
            </a:fld>
            <a:endParaRPr lang="en-US" sz="1400"/>
          </a:p>
        </p:txBody>
      </p:sp>
      <p:sp>
        <p:nvSpPr>
          <p:cNvPr id="15872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/>
              <a:t>Kurallar</a:t>
            </a:r>
            <a:endParaRPr lang="en-US"/>
          </a:p>
        </p:txBody>
      </p:sp>
      <p:sp>
        <p:nvSpPr>
          <p:cNvPr id="15872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27088" y="1773238"/>
            <a:ext cx="7561262" cy="2663825"/>
          </a:xfrm>
        </p:spPr>
        <p:txBody>
          <a:bodyPr/>
          <a:lstStyle/>
          <a:p>
            <a:r>
              <a:rPr lang="tr-TR" dirty="0"/>
              <a:t>Kurallar iki parçadan oluşur:</a:t>
            </a:r>
          </a:p>
          <a:p>
            <a:pPr lvl="1"/>
            <a:r>
              <a:rPr lang="tr-TR" dirty="0" err="1">
                <a:solidFill>
                  <a:srgbClr val="FF0000"/>
                </a:solidFill>
              </a:rPr>
              <a:t>head</a:t>
            </a:r>
            <a:r>
              <a:rPr lang="tr-TR" dirty="0"/>
              <a:t> : </a:t>
            </a:r>
            <a:r>
              <a:rPr lang="tr-TR" dirty="0" smtClean="0"/>
              <a:t>böyledir (sonuç, çıkarım)</a:t>
            </a:r>
            <a:endParaRPr lang="en-US" dirty="0"/>
          </a:p>
          <a:p>
            <a:pPr lvl="1"/>
            <a:r>
              <a:rPr lang="tr-TR" dirty="0">
                <a:solidFill>
                  <a:srgbClr val="FF0000"/>
                </a:solidFill>
              </a:rPr>
              <a:t>body</a:t>
            </a:r>
            <a:r>
              <a:rPr lang="tr-TR" dirty="0"/>
              <a:t> : eğer </a:t>
            </a:r>
          </a:p>
        </p:txBody>
      </p:sp>
      <p:graphicFrame>
        <p:nvGraphicFramePr>
          <p:cNvPr id="158725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619250" y="4379913"/>
          <a:ext cx="5978525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SmartDraw" r:id="rId3" imgW="2011680" imgH="530280" progId="SmartDraw.2">
                  <p:embed/>
                </p:oleObj>
              </mc:Choice>
              <mc:Fallback>
                <p:oleObj name="SmartDraw" r:id="rId3" imgW="2011680" imgH="53028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379913"/>
                        <a:ext cx="5978525" cy="173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2905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FB28462F-B532-448F-B987-6B2887D57120}" type="slidenum">
              <a:rPr lang="en-US" sz="1400"/>
              <a:pPr algn="r"/>
              <a:t>15</a:t>
            </a:fld>
            <a:endParaRPr lang="en-US" sz="1400"/>
          </a:p>
        </p:txBody>
      </p:sp>
      <p:sp>
        <p:nvSpPr>
          <p:cNvPr id="1597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188640"/>
            <a:ext cx="8388424" cy="1011510"/>
          </a:xfrm>
        </p:spPr>
        <p:txBody>
          <a:bodyPr/>
          <a:lstStyle/>
          <a:p>
            <a:r>
              <a:rPr lang="tr-TR" dirty="0"/>
              <a:t>Kuralların Çalışması</a:t>
            </a:r>
            <a:endParaRPr lang="en-US" dirty="0"/>
          </a:p>
        </p:txBody>
      </p:sp>
      <p:sp>
        <p:nvSpPr>
          <p:cNvPr id="15974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5576" y="1412776"/>
            <a:ext cx="8045524" cy="518487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2400" dirty="0" err="1"/>
              <a:t>Veritabanı</a:t>
            </a:r>
            <a:r>
              <a:rPr lang="tr-TR" sz="2400" dirty="0"/>
              <a:t>:</a:t>
            </a:r>
          </a:p>
          <a:p>
            <a:pPr>
              <a:lnSpc>
                <a:spcPct val="80000"/>
              </a:lnSpc>
            </a:pPr>
            <a:endParaRPr lang="tr-TR" sz="2400" dirty="0"/>
          </a:p>
          <a:p>
            <a:pPr>
              <a:lnSpc>
                <a:spcPct val="80000"/>
              </a:lnSpc>
            </a:pPr>
            <a:endParaRPr lang="tr-TR" sz="2400" dirty="0"/>
          </a:p>
          <a:p>
            <a:pPr>
              <a:lnSpc>
                <a:spcPct val="80000"/>
              </a:lnSpc>
            </a:pPr>
            <a:endParaRPr lang="tr-TR" sz="2400" dirty="0"/>
          </a:p>
          <a:p>
            <a:pPr>
              <a:lnSpc>
                <a:spcPct val="80000"/>
              </a:lnSpc>
            </a:pPr>
            <a:endParaRPr lang="tr-TR" sz="2400" dirty="0"/>
          </a:p>
          <a:p>
            <a:pPr>
              <a:lnSpc>
                <a:spcPct val="80000"/>
              </a:lnSpc>
            </a:pPr>
            <a:endParaRPr lang="tr-TR" sz="2400" dirty="0" smtClean="0"/>
          </a:p>
          <a:p>
            <a:pPr>
              <a:lnSpc>
                <a:spcPct val="80000"/>
              </a:lnSpc>
            </a:pPr>
            <a:r>
              <a:rPr lang="tr-TR" sz="2400" dirty="0" smtClean="0"/>
              <a:t>Çalışma </a:t>
            </a:r>
            <a:r>
              <a:rPr lang="tr-TR" sz="2400" dirty="0"/>
              <a:t>Mekanizması: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tr-TR" sz="2000" dirty="0" err="1"/>
              <a:t>offsprings</a:t>
            </a:r>
            <a:r>
              <a:rPr lang="tr-TR" sz="2000" dirty="0"/>
              <a:t> ilişkisi için </a:t>
            </a:r>
            <a:r>
              <a:rPr lang="tr-TR" sz="2000" dirty="0">
                <a:solidFill>
                  <a:srgbClr val="0000FF"/>
                </a:solidFill>
              </a:rPr>
              <a:t>gerçek ara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tr-TR" sz="2000" dirty="0"/>
              <a:t>Yok =&gt; </a:t>
            </a:r>
            <a:r>
              <a:rPr lang="tr-TR" sz="2000" dirty="0" err="1"/>
              <a:t>offsprings</a:t>
            </a:r>
            <a:r>
              <a:rPr lang="tr-TR" sz="2000" dirty="0"/>
              <a:t> ilişkisi için </a:t>
            </a:r>
            <a:r>
              <a:rPr lang="tr-TR" sz="2000" dirty="0">
                <a:solidFill>
                  <a:srgbClr val="0000FF"/>
                </a:solidFill>
              </a:rPr>
              <a:t>kural varsa uygula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</a:pPr>
            <a:r>
              <a:rPr lang="tr-TR" sz="2000" dirty="0" smtClean="0"/>
              <a:t>Kuralda </a:t>
            </a:r>
            <a:r>
              <a:rPr lang="tr-TR" sz="2000" dirty="0"/>
              <a:t>X </a:t>
            </a:r>
            <a:r>
              <a:rPr lang="tr-TR" sz="2000" dirty="0" err="1"/>
              <a:t>tom’la</a:t>
            </a:r>
            <a:r>
              <a:rPr lang="tr-TR" sz="2000" dirty="0"/>
              <a:t> , Y </a:t>
            </a:r>
            <a:r>
              <a:rPr lang="tr-TR" sz="2000" dirty="0" err="1"/>
              <a:t>liz’le</a:t>
            </a:r>
            <a:r>
              <a:rPr lang="tr-TR" sz="2000" dirty="0"/>
              <a:t> </a:t>
            </a:r>
            <a:r>
              <a:rPr lang="tr-TR" sz="2000" dirty="0">
                <a:solidFill>
                  <a:srgbClr val="0000FF"/>
                </a:solidFill>
              </a:rPr>
              <a:t>eşleştirilerek</a:t>
            </a:r>
            <a:r>
              <a:rPr lang="tr-TR" sz="2000" dirty="0"/>
              <a:t> kuralın bir gerçeklemesi </a:t>
            </a:r>
            <a:r>
              <a:rPr lang="tr-TR" sz="2000" dirty="0" smtClean="0"/>
              <a:t>bulunur:</a:t>
            </a:r>
            <a:endParaRPr lang="tr-TR" sz="2000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tr-TR" sz="2000" dirty="0" smtClean="0"/>
              <a:t>	</a:t>
            </a:r>
            <a:r>
              <a:rPr lang="tr-TR" sz="2000" dirty="0" err="1" smtClean="0"/>
              <a:t>offspring</a:t>
            </a:r>
            <a:r>
              <a:rPr lang="tr-TR" sz="2000" dirty="0" smtClean="0"/>
              <a:t>(</a:t>
            </a:r>
            <a:r>
              <a:rPr lang="tr-TR" sz="2000" dirty="0" err="1" smtClean="0"/>
              <a:t>liz,tom</a:t>
            </a:r>
            <a:r>
              <a:rPr lang="tr-TR" sz="2000" dirty="0"/>
              <a:t>) :- </a:t>
            </a:r>
            <a:r>
              <a:rPr lang="tr-TR" sz="2000" dirty="0" err="1"/>
              <a:t>parent</a:t>
            </a:r>
            <a:r>
              <a:rPr lang="tr-TR" sz="2000" dirty="0"/>
              <a:t>(</a:t>
            </a:r>
            <a:r>
              <a:rPr lang="tr-TR" sz="2000" dirty="0" err="1"/>
              <a:t>tom,liz</a:t>
            </a:r>
            <a:r>
              <a:rPr lang="tr-TR" sz="2000" dirty="0"/>
              <a:t>).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rabicPeriod" startAt="4"/>
            </a:pPr>
            <a:r>
              <a:rPr lang="tr-TR" sz="2000" dirty="0" err="1" smtClean="0"/>
              <a:t>parents</a:t>
            </a:r>
            <a:r>
              <a:rPr lang="tr-TR" sz="2000" dirty="0" smtClean="0"/>
              <a:t>(</a:t>
            </a:r>
            <a:r>
              <a:rPr lang="tr-TR" sz="2000" dirty="0" err="1" smtClean="0"/>
              <a:t>tom,liz</a:t>
            </a:r>
            <a:r>
              <a:rPr lang="tr-TR" sz="2000" dirty="0"/>
              <a:t>). gerçeği aranır. Bulunduğunda kuralın </a:t>
            </a:r>
            <a:r>
              <a:rPr lang="tr-TR" sz="2000" dirty="0">
                <a:solidFill>
                  <a:srgbClr val="0000FF"/>
                </a:solidFill>
              </a:rPr>
              <a:t>eğer kısmı </a:t>
            </a:r>
            <a:r>
              <a:rPr lang="tr-TR" sz="2000" dirty="0"/>
              <a:t>doğrulandığından </a:t>
            </a:r>
            <a:r>
              <a:rPr lang="tr-TR" sz="2000" dirty="0">
                <a:solidFill>
                  <a:srgbClr val="0000FF"/>
                </a:solidFill>
              </a:rPr>
              <a:t>böyledir kısmı </a:t>
            </a:r>
            <a:r>
              <a:rPr lang="tr-TR" sz="2000" dirty="0"/>
              <a:t>da doğrulanmış olur ve prolog </a:t>
            </a:r>
            <a:r>
              <a:rPr lang="tr-TR" sz="2000" dirty="0">
                <a:solidFill>
                  <a:srgbClr val="0000FF"/>
                </a:solidFill>
              </a:rPr>
              <a:t>“</a:t>
            </a:r>
            <a:r>
              <a:rPr lang="tr-TR" sz="2000" dirty="0" err="1">
                <a:solidFill>
                  <a:srgbClr val="0000FF"/>
                </a:solidFill>
              </a:rPr>
              <a:t>yes</a:t>
            </a:r>
            <a:r>
              <a:rPr lang="tr-TR" sz="2000" dirty="0">
                <a:solidFill>
                  <a:srgbClr val="0000FF"/>
                </a:solidFill>
              </a:rPr>
              <a:t>” </a:t>
            </a:r>
            <a:r>
              <a:rPr lang="tr-TR" sz="2000" dirty="0"/>
              <a:t>cevabını </a:t>
            </a:r>
            <a:r>
              <a:rPr lang="tr-TR" sz="2000" dirty="0" smtClean="0"/>
              <a:t>verir</a:t>
            </a:r>
            <a:r>
              <a:rPr lang="tr-TR" sz="2400" dirty="0"/>
              <a:t>			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114996" y="1713407"/>
            <a:ext cx="3529012" cy="2003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pam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bob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tom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bob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tom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liz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bob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ann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).</a:t>
            </a:r>
          </a:p>
          <a:p>
            <a:pPr>
              <a:lnSpc>
                <a:spcPct val="90000"/>
              </a:lnSpc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offspring</a:t>
            </a:r>
            <a:r>
              <a:rPr lang="tr-TR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(Y</a:t>
            </a:r>
            <a:r>
              <a:rPr lang="tr-TR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X) :- </a:t>
            </a:r>
            <a:r>
              <a:rPr lang="tr-TR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(X, Y).</a:t>
            </a:r>
          </a:p>
          <a:p>
            <a:pPr lvl="1"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endParaRPr lang="tr-TR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4899766" y="1367158"/>
            <a:ext cx="3084049" cy="13480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sz="2400" dirty="0">
                <a:latin typeface="+mj-lt"/>
              </a:rPr>
              <a:t>Sorgu: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n"/>
              <a:defRPr/>
            </a:pPr>
            <a:r>
              <a:rPr lang="tr-TR" sz="2400" dirty="0" err="1">
                <a:latin typeface="+mj-lt"/>
              </a:rPr>
              <a:t>offspring</a:t>
            </a:r>
            <a:r>
              <a:rPr lang="tr-TR" sz="2400" dirty="0">
                <a:latin typeface="+mj-lt"/>
              </a:rPr>
              <a:t>(</a:t>
            </a:r>
            <a:r>
              <a:rPr lang="tr-TR" sz="2400" dirty="0" err="1">
                <a:latin typeface="+mj-lt"/>
              </a:rPr>
              <a:t>liz</a:t>
            </a:r>
            <a:r>
              <a:rPr lang="tr-TR" sz="2400" dirty="0">
                <a:latin typeface="+mj-lt"/>
              </a:rPr>
              <a:t>, </a:t>
            </a:r>
            <a:r>
              <a:rPr lang="tr-TR" sz="2400" dirty="0" err="1">
                <a:latin typeface="+mj-lt"/>
              </a:rPr>
              <a:t>tom</a:t>
            </a:r>
            <a:r>
              <a:rPr lang="tr-TR" sz="2400" dirty="0">
                <a:latin typeface="+mj-lt"/>
              </a:rPr>
              <a:t>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endParaRPr 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3269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4D5272D2-7B5A-431E-ACC8-A9803C9B3784}" type="slidenum">
              <a:rPr lang="en-US" sz="1400"/>
              <a:pPr algn="r"/>
              <a:t>16</a:t>
            </a:fld>
            <a:endParaRPr lang="en-US" sz="1400"/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9592" y="332656"/>
            <a:ext cx="8244408" cy="1152128"/>
          </a:xfrm>
        </p:spPr>
        <p:txBody>
          <a:bodyPr/>
          <a:lstStyle/>
          <a:p>
            <a:r>
              <a:rPr lang="tr-TR" dirty="0" smtClean="0"/>
              <a:t>Örnek: Anne </a:t>
            </a:r>
            <a:r>
              <a:rPr lang="tr-TR" dirty="0"/>
              <a:t>ilişkisi</a:t>
            </a:r>
            <a:endParaRPr lang="en-US" dirty="0"/>
          </a:p>
        </p:txBody>
      </p:sp>
      <p:sp>
        <p:nvSpPr>
          <p:cNvPr id="16077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99592" y="1989138"/>
            <a:ext cx="7920558" cy="4248150"/>
          </a:xfrm>
        </p:spPr>
        <p:txBody>
          <a:bodyPr/>
          <a:lstStyle/>
          <a:p>
            <a:r>
              <a:rPr lang="tr-TR" sz="3200" dirty="0"/>
              <a:t>Tüm X ve Y </a:t>
            </a:r>
            <a:r>
              <a:rPr lang="tr-TR" sz="3200" dirty="0" err="1"/>
              <a:t>ler</a:t>
            </a:r>
            <a:r>
              <a:rPr lang="tr-TR" sz="3200" dirty="0"/>
              <a:t> için,</a:t>
            </a:r>
          </a:p>
          <a:p>
            <a:pPr>
              <a:buFontTx/>
              <a:buNone/>
            </a:pPr>
            <a:r>
              <a:rPr lang="tr-TR" sz="3200" dirty="0"/>
              <a:t>		</a:t>
            </a:r>
            <a:r>
              <a:rPr lang="tr-TR" sz="3200" dirty="0" smtClean="0"/>
              <a:t>X</a:t>
            </a:r>
            <a:r>
              <a:rPr lang="tr-TR" sz="3200" dirty="0"/>
              <a:t>, Y’nin annesidir </a:t>
            </a:r>
            <a:r>
              <a:rPr lang="tr-TR" sz="3200" dirty="0">
                <a:solidFill>
                  <a:srgbClr val="FF0000"/>
                </a:solidFill>
              </a:rPr>
              <a:t>Eğer</a:t>
            </a:r>
          </a:p>
          <a:p>
            <a:pPr>
              <a:buFontTx/>
              <a:buNone/>
            </a:pPr>
            <a:r>
              <a:rPr lang="tr-TR" sz="3200" dirty="0"/>
              <a:t>		</a:t>
            </a:r>
            <a:r>
              <a:rPr lang="tr-TR" sz="3200" dirty="0" smtClean="0"/>
              <a:t>X</a:t>
            </a:r>
            <a:r>
              <a:rPr lang="tr-TR" sz="3200" dirty="0"/>
              <a:t>, Y’nin ebeveyni ise </a:t>
            </a:r>
            <a:r>
              <a:rPr lang="tr-TR" sz="3200" dirty="0">
                <a:solidFill>
                  <a:srgbClr val="FF0000"/>
                </a:solidFill>
              </a:rPr>
              <a:t>ve</a:t>
            </a:r>
          </a:p>
          <a:p>
            <a:pPr>
              <a:buFontTx/>
              <a:buNone/>
            </a:pPr>
            <a:r>
              <a:rPr lang="tr-TR" sz="3200" dirty="0"/>
              <a:t>		</a:t>
            </a:r>
            <a:r>
              <a:rPr lang="tr-TR" sz="3200" dirty="0" smtClean="0"/>
              <a:t>X </a:t>
            </a:r>
            <a:r>
              <a:rPr lang="tr-TR" sz="3200" dirty="0"/>
              <a:t>kadınsa.</a:t>
            </a:r>
          </a:p>
          <a:p>
            <a:r>
              <a:rPr lang="tr-TR" sz="3200" dirty="0"/>
              <a:t>İlişkinin </a:t>
            </a:r>
            <a:r>
              <a:rPr lang="tr-TR" sz="3200" dirty="0" err="1"/>
              <a:t>Prolog’da</a:t>
            </a:r>
            <a:r>
              <a:rPr lang="tr-TR" sz="3200" dirty="0"/>
              <a:t> ifadesi :</a:t>
            </a:r>
          </a:p>
          <a:p>
            <a:pPr>
              <a:buFontTx/>
              <a:buNone/>
            </a:pPr>
            <a:r>
              <a:rPr lang="tr-TR" sz="3600" dirty="0"/>
              <a:t>		</a:t>
            </a:r>
            <a:r>
              <a:rPr lang="tr-TR" dirty="0" err="1"/>
              <a:t>mother</a:t>
            </a:r>
            <a:r>
              <a:rPr lang="tr-TR" dirty="0"/>
              <a:t>(X, Y) :- </a:t>
            </a:r>
            <a:r>
              <a:rPr lang="tr-TR" dirty="0" err="1"/>
              <a:t>parent</a:t>
            </a:r>
            <a:r>
              <a:rPr lang="tr-TR" dirty="0"/>
              <a:t>(X, Y)</a:t>
            </a:r>
            <a:r>
              <a:rPr lang="tr-TR" dirty="0">
                <a:solidFill>
                  <a:srgbClr val="FF0000"/>
                </a:solidFill>
              </a:rPr>
              <a:t>, </a:t>
            </a:r>
            <a:r>
              <a:rPr lang="tr-TR" dirty="0" err="1"/>
              <a:t>female</a:t>
            </a:r>
            <a:r>
              <a:rPr lang="tr-TR" dirty="0"/>
              <a:t>(X).</a:t>
            </a:r>
          </a:p>
        </p:txBody>
      </p:sp>
      <p:graphicFrame>
        <p:nvGraphicFramePr>
          <p:cNvPr id="160773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851454694"/>
              </p:ext>
            </p:extLst>
          </p:nvPr>
        </p:nvGraphicFramePr>
        <p:xfrm>
          <a:off x="6189662" y="1988840"/>
          <a:ext cx="2497138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SmartDraw" r:id="rId3" imgW="1485720" imgH="1543680" progId="SmartDraw.2">
                  <p:embed/>
                </p:oleObj>
              </mc:Choice>
              <mc:Fallback>
                <p:oleObj name="SmartDraw" r:id="rId3" imgW="1485720" imgH="154368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9662" y="1988840"/>
                        <a:ext cx="2497138" cy="259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95353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4D5272D2-7B5A-431E-ACC8-A9803C9B3784}" type="slidenum">
              <a:rPr lang="en-US" sz="1400"/>
              <a:pPr algn="r"/>
              <a:t>17</a:t>
            </a:fld>
            <a:endParaRPr lang="en-US" sz="1400"/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9592" y="332656"/>
            <a:ext cx="8244408" cy="1152128"/>
          </a:xfrm>
        </p:spPr>
        <p:txBody>
          <a:bodyPr/>
          <a:lstStyle/>
          <a:p>
            <a:r>
              <a:rPr lang="tr-TR" dirty="0" smtClean="0"/>
              <a:t>Örnek: Kız kardeş ilişkisi</a:t>
            </a:r>
            <a:endParaRPr lang="en-US" dirty="0"/>
          </a:p>
        </p:txBody>
      </p:sp>
      <p:sp>
        <p:nvSpPr>
          <p:cNvPr id="16077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99592" y="1484784"/>
            <a:ext cx="7920558" cy="475250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dirty="0"/>
              <a:t>Tüm X ve Y </a:t>
            </a:r>
            <a:r>
              <a:rPr lang="tr-TR" dirty="0" err="1"/>
              <a:t>ler</a:t>
            </a:r>
            <a:r>
              <a:rPr lang="tr-TR" dirty="0"/>
              <a:t> için,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dirty="0"/>
              <a:t>	</a:t>
            </a:r>
            <a:r>
              <a:rPr lang="tr-TR" dirty="0" smtClean="0"/>
              <a:t>X</a:t>
            </a:r>
            <a:r>
              <a:rPr lang="tr-TR" dirty="0"/>
              <a:t>, Y’nin kız kardeşidir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dirty="0"/>
              <a:t>	</a:t>
            </a:r>
            <a:r>
              <a:rPr lang="tr-TR" dirty="0" smtClean="0">
                <a:solidFill>
                  <a:srgbClr val="FF0000"/>
                </a:solidFill>
              </a:rPr>
              <a:t>Eğer</a:t>
            </a:r>
            <a:endParaRPr lang="tr-TR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tr-TR" dirty="0"/>
              <a:t>	</a:t>
            </a:r>
            <a:r>
              <a:rPr lang="tr-TR" dirty="0" smtClean="0"/>
              <a:t>X </a:t>
            </a:r>
            <a:r>
              <a:rPr lang="tr-TR" dirty="0"/>
              <a:t>ve Y aynı ebeveyne sahip ise </a:t>
            </a:r>
            <a:r>
              <a:rPr lang="tr-TR" dirty="0">
                <a:solidFill>
                  <a:srgbClr val="FF0000"/>
                </a:solidFill>
              </a:rPr>
              <a:t>ve</a:t>
            </a:r>
            <a:r>
              <a:rPr lang="tr-TR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dirty="0"/>
              <a:t>	</a:t>
            </a:r>
            <a:r>
              <a:rPr lang="tr-TR" dirty="0" smtClean="0"/>
              <a:t>X </a:t>
            </a:r>
            <a:r>
              <a:rPr lang="tr-TR" dirty="0"/>
              <a:t>bayansa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dirty="0"/>
          </a:p>
          <a:p>
            <a:pPr>
              <a:lnSpc>
                <a:spcPct val="90000"/>
              </a:lnSpc>
            </a:pPr>
            <a:r>
              <a:rPr lang="tr-TR" dirty="0"/>
              <a:t>İlişkinin </a:t>
            </a:r>
            <a:r>
              <a:rPr lang="tr-TR" dirty="0" err="1"/>
              <a:t>Prolog’da</a:t>
            </a:r>
            <a:r>
              <a:rPr lang="tr-TR" dirty="0"/>
              <a:t> ifadesi 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dirty="0"/>
              <a:t>	</a:t>
            </a:r>
            <a:r>
              <a:rPr lang="tr-TR" dirty="0" err="1" smtClean="0"/>
              <a:t>sister</a:t>
            </a:r>
            <a:r>
              <a:rPr lang="tr-TR" dirty="0" smtClean="0"/>
              <a:t>(X</a:t>
            </a:r>
            <a:r>
              <a:rPr lang="tr-TR" dirty="0"/>
              <a:t>, Y) :- </a:t>
            </a:r>
            <a:r>
              <a:rPr lang="tr-TR" dirty="0" err="1" smtClean="0"/>
              <a:t>parent</a:t>
            </a:r>
            <a:r>
              <a:rPr lang="tr-TR" dirty="0" smtClean="0"/>
              <a:t>(Z, X)</a:t>
            </a:r>
            <a:r>
              <a:rPr lang="tr-TR" dirty="0" smtClean="0">
                <a:solidFill>
                  <a:srgbClr val="FF0000"/>
                </a:solidFill>
              </a:rPr>
              <a:t>,</a:t>
            </a:r>
            <a:r>
              <a:rPr lang="tr-TR" dirty="0" smtClean="0"/>
              <a:t> </a:t>
            </a:r>
            <a:r>
              <a:rPr lang="tr-TR" dirty="0" err="1" smtClean="0"/>
              <a:t>parent</a:t>
            </a:r>
            <a:r>
              <a:rPr lang="tr-TR" dirty="0" smtClean="0"/>
              <a:t>(Z, Y)</a:t>
            </a:r>
            <a:r>
              <a:rPr lang="tr-TR" dirty="0" smtClean="0">
                <a:solidFill>
                  <a:srgbClr val="FF0000"/>
                </a:solidFill>
              </a:rPr>
              <a:t>,</a:t>
            </a:r>
            <a:r>
              <a:rPr lang="tr-TR" dirty="0" smtClean="0"/>
              <a:t> </a:t>
            </a:r>
            <a:r>
              <a:rPr lang="tr-TR" dirty="0" err="1" smtClean="0"/>
              <a:t>female</a:t>
            </a:r>
            <a:r>
              <a:rPr lang="tr-TR" dirty="0" smtClean="0"/>
              <a:t>(X).</a:t>
            </a:r>
          </a:p>
          <a:p>
            <a:pPr>
              <a:lnSpc>
                <a:spcPct val="90000"/>
              </a:lnSpc>
            </a:pPr>
            <a:endParaRPr lang="tr-TR" dirty="0"/>
          </a:p>
          <a:p>
            <a:pPr>
              <a:lnSpc>
                <a:spcPct val="90000"/>
              </a:lnSpc>
            </a:pPr>
            <a:r>
              <a:rPr lang="tr-TR" dirty="0"/>
              <a:t>Sorgu: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dirty="0"/>
              <a:t>	</a:t>
            </a:r>
            <a:r>
              <a:rPr lang="tr-TR" dirty="0" err="1"/>
              <a:t>sister</a:t>
            </a:r>
            <a:r>
              <a:rPr lang="tr-TR" dirty="0"/>
              <a:t>(</a:t>
            </a:r>
            <a:r>
              <a:rPr lang="tr-TR" dirty="0" err="1"/>
              <a:t>X,pat</a:t>
            </a:r>
            <a:r>
              <a:rPr lang="tr-TR" dirty="0" smtClean="0"/>
              <a:t>).</a:t>
            </a:r>
            <a:endParaRPr lang="tr-TR" dirty="0"/>
          </a:p>
        </p:txBody>
      </p:sp>
      <p:graphicFrame>
        <p:nvGraphicFramePr>
          <p:cNvPr id="2" name="Nesne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2123966"/>
              </p:ext>
            </p:extLst>
          </p:nvPr>
        </p:nvGraphicFramePr>
        <p:xfrm>
          <a:off x="6525491" y="1556792"/>
          <a:ext cx="2484437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SmartDraw" r:id="rId3" imgW="1600200" imgH="1488948" progId="SmartDraw.2">
                  <p:embed/>
                </p:oleObj>
              </mc:Choice>
              <mc:Fallback>
                <p:oleObj name="SmartDraw" r:id="rId3" imgW="1600200" imgH="1488948" progId="SmartDraw.2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5491" y="1556792"/>
                        <a:ext cx="2484437" cy="231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82133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CFFD9641-BE7E-4BF2-AE95-FAA26E240CF3}" type="slidenum">
              <a:rPr lang="en-US" sz="1400"/>
              <a:pPr algn="r"/>
              <a:t>18</a:t>
            </a:fld>
            <a:endParaRPr lang="en-US" sz="1400"/>
          </a:p>
        </p:txBody>
      </p:sp>
      <p:sp>
        <p:nvSpPr>
          <p:cNvPr id="1628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dirty="0"/>
              <a:t>Örnek: </a:t>
            </a:r>
            <a:r>
              <a:rPr lang="tr-TR" dirty="0" smtClean="0"/>
              <a:t>Hala ilişkisi</a:t>
            </a:r>
            <a:endParaRPr lang="en-US" dirty="0"/>
          </a:p>
        </p:txBody>
      </p:sp>
      <p:sp>
        <p:nvSpPr>
          <p:cNvPr id="1628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600200"/>
            <a:ext cx="7931224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sz="2400" dirty="0"/>
              <a:t>Tüm </a:t>
            </a:r>
            <a:r>
              <a:rPr lang="tr-TR" sz="2400" dirty="0" smtClean="0"/>
              <a:t>X </a:t>
            </a:r>
            <a:r>
              <a:rPr lang="tr-TR" sz="2400" dirty="0"/>
              <a:t>ve Y </a:t>
            </a:r>
            <a:r>
              <a:rPr lang="tr-TR" sz="2400" dirty="0" err="1"/>
              <a:t>ler</a:t>
            </a:r>
            <a:r>
              <a:rPr lang="tr-TR" sz="2400" dirty="0"/>
              <a:t> için,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</a:t>
            </a:r>
            <a:r>
              <a:rPr lang="tr-TR" sz="2400" dirty="0" smtClean="0"/>
              <a:t>X, </a:t>
            </a:r>
            <a:r>
              <a:rPr lang="tr-TR" sz="2400" dirty="0"/>
              <a:t>Y’nin </a:t>
            </a:r>
            <a:r>
              <a:rPr lang="tr-TR" sz="2400" dirty="0" smtClean="0"/>
              <a:t>halasıdır</a:t>
            </a:r>
            <a:endParaRPr lang="tr-TR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</a:t>
            </a:r>
            <a:r>
              <a:rPr lang="tr-TR" sz="2400" dirty="0">
                <a:solidFill>
                  <a:srgbClr val="FF0000"/>
                </a:solidFill>
              </a:rPr>
              <a:t>Eğer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</a:t>
            </a:r>
            <a:r>
              <a:rPr lang="tr-TR" sz="2400" dirty="0" smtClean="0"/>
              <a:t>Z, Y’nin ebeveyni ise </a:t>
            </a:r>
            <a:r>
              <a:rPr lang="tr-TR" sz="2400" dirty="0">
                <a:solidFill>
                  <a:srgbClr val="FF0000"/>
                </a:solidFill>
              </a:rPr>
              <a:t>ve</a:t>
            </a:r>
            <a:r>
              <a:rPr lang="tr-TR" sz="2400" dirty="0"/>
              <a:t> </a:t>
            </a:r>
            <a:endParaRPr lang="tr-TR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</a:t>
            </a:r>
            <a:r>
              <a:rPr lang="tr-TR" sz="2400" dirty="0" smtClean="0"/>
              <a:t>Z, erkek ise </a:t>
            </a:r>
            <a:r>
              <a:rPr lang="tr-TR" sz="2400" dirty="0">
                <a:solidFill>
                  <a:srgbClr val="FF0000"/>
                </a:solidFill>
              </a:rPr>
              <a:t>ve</a:t>
            </a:r>
            <a:r>
              <a:rPr lang="tr-TR" sz="24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</a:t>
            </a:r>
            <a:r>
              <a:rPr lang="tr-TR" sz="2400" dirty="0" smtClean="0"/>
              <a:t>X, </a:t>
            </a:r>
            <a:r>
              <a:rPr lang="tr-TR" sz="2400" dirty="0" err="1" smtClean="0"/>
              <a:t>Z’in</a:t>
            </a:r>
            <a:r>
              <a:rPr lang="tr-TR" sz="2400" dirty="0" smtClean="0"/>
              <a:t> kız kardeşi ise</a:t>
            </a:r>
            <a:endParaRPr lang="tr-TR" sz="2400" dirty="0"/>
          </a:p>
          <a:p>
            <a:pPr>
              <a:lnSpc>
                <a:spcPct val="90000"/>
              </a:lnSpc>
              <a:buFontTx/>
              <a:buNone/>
            </a:pPr>
            <a:endParaRPr lang="tr-TR" sz="2400" dirty="0"/>
          </a:p>
          <a:p>
            <a:pPr>
              <a:lnSpc>
                <a:spcPct val="90000"/>
              </a:lnSpc>
            </a:pPr>
            <a:r>
              <a:rPr lang="tr-TR" sz="2400" dirty="0"/>
              <a:t>İlişkinin </a:t>
            </a:r>
            <a:r>
              <a:rPr lang="tr-TR" sz="2400" dirty="0" err="1"/>
              <a:t>Prolog’da</a:t>
            </a:r>
            <a:r>
              <a:rPr lang="tr-TR" sz="2400" dirty="0"/>
              <a:t> ifadesi 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</a:t>
            </a:r>
            <a:r>
              <a:rPr lang="en-US" sz="2400" dirty="0" smtClean="0"/>
              <a:t>sister(X</a:t>
            </a:r>
            <a:r>
              <a:rPr lang="en-US" sz="2400" dirty="0"/>
              <a:t>, Y) :- parent(Z, X), parent(Z, Y), female(X</a:t>
            </a:r>
            <a:r>
              <a:rPr lang="en-US" sz="2400" dirty="0" smtClean="0"/>
              <a:t>).</a:t>
            </a:r>
            <a:endParaRPr lang="tr-TR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</a:t>
            </a:r>
            <a:r>
              <a:rPr lang="en-US" sz="2400" dirty="0" err="1" smtClean="0"/>
              <a:t>hala</a:t>
            </a:r>
            <a:r>
              <a:rPr lang="en-US" sz="2400" dirty="0" smtClean="0"/>
              <a:t>(</a:t>
            </a:r>
            <a:r>
              <a:rPr lang="tr-TR" sz="2400" dirty="0" smtClean="0"/>
              <a:t>X</a:t>
            </a:r>
            <a:r>
              <a:rPr lang="en-US" sz="2400" dirty="0" smtClean="0"/>
              <a:t>,Y)</a:t>
            </a:r>
            <a:r>
              <a:rPr lang="tr-TR" sz="2400" dirty="0" smtClean="0"/>
              <a:t> </a:t>
            </a:r>
            <a:r>
              <a:rPr lang="en-US" sz="2400" dirty="0" smtClean="0"/>
              <a:t>:-</a:t>
            </a:r>
            <a:r>
              <a:rPr lang="tr-TR" sz="2400" dirty="0" smtClean="0"/>
              <a:t> </a:t>
            </a:r>
            <a:r>
              <a:rPr lang="en-US" sz="2400" dirty="0" smtClean="0"/>
              <a:t>parent(</a:t>
            </a:r>
            <a:r>
              <a:rPr lang="tr-TR" sz="2400" dirty="0" smtClean="0"/>
              <a:t>Z</a:t>
            </a:r>
            <a:r>
              <a:rPr lang="en-US" sz="2400" dirty="0" smtClean="0"/>
              <a:t>,Y),</a:t>
            </a:r>
            <a:r>
              <a:rPr lang="tr-TR" sz="2400" dirty="0" smtClean="0"/>
              <a:t> </a:t>
            </a:r>
            <a:r>
              <a:rPr lang="en-US" sz="2400" dirty="0" smtClean="0"/>
              <a:t>male(</a:t>
            </a:r>
            <a:r>
              <a:rPr lang="tr-TR" sz="2400" dirty="0" smtClean="0"/>
              <a:t>Z</a:t>
            </a:r>
            <a:r>
              <a:rPr lang="en-US" sz="2400" dirty="0" smtClean="0"/>
              <a:t>),</a:t>
            </a:r>
            <a:r>
              <a:rPr lang="tr-TR" sz="2400" dirty="0" smtClean="0"/>
              <a:t> </a:t>
            </a:r>
            <a:r>
              <a:rPr lang="en-US" sz="2400" dirty="0" smtClean="0"/>
              <a:t>sister(</a:t>
            </a:r>
            <a:r>
              <a:rPr lang="tr-TR" sz="2400" dirty="0" smtClean="0"/>
              <a:t>X,</a:t>
            </a:r>
            <a:r>
              <a:rPr lang="en-US" sz="2400" dirty="0" smtClean="0"/>
              <a:t>Z).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4296270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38FC5E9A-D1D7-4818-B5F3-F23F3F4895A5}" type="slidenum">
              <a:rPr lang="en-US" sz="1400"/>
              <a:pPr algn="r"/>
              <a:t>19</a:t>
            </a:fld>
            <a:endParaRPr lang="en-US" sz="1400"/>
          </a:p>
        </p:txBody>
      </p:sp>
      <p:sp>
        <p:nvSpPr>
          <p:cNvPr id="164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260648"/>
            <a:ext cx="8388424" cy="1110952"/>
          </a:xfrm>
        </p:spPr>
        <p:txBody>
          <a:bodyPr/>
          <a:lstStyle/>
          <a:p>
            <a:r>
              <a:rPr lang="tr-TR" sz="4800" dirty="0"/>
              <a:t>Direkt Ata İlişkisi</a:t>
            </a:r>
            <a:endParaRPr lang="en-US" sz="4800" dirty="0"/>
          </a:p>
        </p:txBody>
      </p:sp>
      <p:graphicFrame>
        <p:nvGraphicFramePr>
          <p:cNvPr id="164868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732514039"/>
              </p:ext>
            </p:extLst>
          </p:nvPr>
        </p:nvGraphicFramePr>
        <p:xfrm>
          <a:off x="611560" y="1667980"/>
          <a:ext cx="3384550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SmartDraw" r:id="rId3" imgW="1670040" imgH="1532880" progId="SmartDraw.2">
                  <p:embed/>
                </p:oleObj>
              </mc:Choice>
              <mc:Fallback>
                <p:oleObj name="SmartDraw" r:id="rId3" imgW="1670040" imgH="153288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667980"/>
                        <a:ext cx="3384550" cy="310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9" name="Rectangle 4"/>
          <p:cNvSpPr>
            <a:spLocks noChangeArrowheads="1"/>
          </p:cNvSpPr>
          <p:nvPr/>
        </p:nvSpPr>
        <p:spPr bwMode="auto">
          <a:xfrm>
            <a:off x="3636194" y="1916658"/>
            <a:ext cx="5400302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tr-TR" sz="2800" dirty="0"/>
              <a:t>Tüm X ve Z </a:t>
            </a:r>
            <a:r>
              <a:rPr lang="tr-TR" sz="2800" dirty="0" err="1"/>
              <a:t>ler</a:t>
            </a:r>
            <a:r>
              <a:rPr lang="tr-TR" sz="2800" dirty="0"/>
              <a:t> için, </a:t>
            </a:r>
          </a:p>
          <a:p>
            <a:pPr marL="342900" indent="-342900">
              <a:spcBef>
                <a:spcPct val="20000"/>
              </a:spcBef>
            </a:pPr>
            <a:r>
              <a:rPr lang="tr-TR" sz="2800" dirty="0"/>
              <a:t>		X, Z’nin atasıdır </a:t>
            </a:r>
            <a:r>
              <a:rPr lang="tr-TR" sz="2800" dirty="0" smtClean="0">
                <a:solidFill>
                  <a:srgbClr val="FF0000"/>
                </a:solidFill>
              </a:rPr>
              <a:t>eğer</a:t>
            </a:r>
            <a:endParaRPr lang="tr-TR" sz="2800" dirty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tr-TR" sz="2800" dirty="0"/>
              <a:t>		X, Z’nin </a:t>
            </a:r>
            <a:r>
              <a:rPr lang="tr-TR" sz="2800" dirty="0" smtClean="0"/>
              <a:t>ebeveyni ise</a:t>
            </a:r>
            <a:endParaRPr lang="tr-TR" sz="2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tr-TR" sz="3200" dirty="0"/>
              <a:t>Prolog ifadesi:</a:t>
            </a:r>
          </a:p>
          <a:p>
            <a:pPr marL="342900" indent="-342900">
              <a:spcBef>
                <a:spcPct val="20000"/>
              </a:spcBef>
            </a:pPr>
            <a:r>
              <a:rPr lang="tr-TR" sz="2400" dirty="0"/>
              <a:t>		</a:t>
            </a:r>
            <a:r>
              <a:rPr lang="tr-TR" sz="2400" dirty="0" err="1"/>
              <a:t>predecessor</a:t>
            </a:r>
            <a:r>
              <a:rPr lang="tr-TR" sz="2400" dirty="0"/>
              <a:t>(X, Z) :- </a:t>
            </a:r>
            <a:r>
              <a:rPr lang="tr-TR" sz="2400" dirty="0" err="1"/>
              <a:t>parent</a:t>
            </a:r>
            <a:r>
              <a:rPr lang="tr-TR" sz="2400" dirty="0"/>
              <a:t>(X, Z).</a:t>
            </a:r>
          </a:p>
        </p:txBody>
      </p:sp>
    </p:spTree>
    <p:extLst>
      <p:ext uri="{BB962C8B-B14F-4D97-AF65-F5344CB8AC3E}">
        <p14:creationId xmlns:p14="http://schemas.microsoft.com/office/powerpoint/2010/main" val="2285398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Prolog’un</a:t>
            </a:r>
            <a:r>
              <a:rPr lang="tr-TR" dirty="0" smtClean="0"/>
              <a:t>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85692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2600" dirty="0" err="1" smtClean="0">
                <a:solidFill>
                  <a:srgbClr val="0000FF"/>
                </a:solidFill>
              </a:rPr>
              <a:t>PRO</a:t>
            </a:r>
            <a:r>
              <a:rPr lang="tr-TR" sz="2600" dirty="0" err="1" smtClean="0"/>
              <a:t>grammig</a:t>
            </a:r>
            <a:r>
              <a:rPr lang="tr-TR" sz="2600" dirty="0" smtClean="0"/>
              <a:t> </a:t>
            </a:r>
            <a:r>
              <a:rPr lang="tr-TR" sz="2600" dirty="0"/>
              <a:t>in </a:t>
            </a:r>
            <a:r>
              <a:rPr lang="tr-TR" sz="2600" dirty="0" err="1">
                <a:solidFill>
                  <a:srgbClr val="0000FF"/>
                </a:solidFill>
              </a:rPr>
              <a:t>LOG</a:t>
            </a:r>
            <a:r>
              <a:rPr lang="tr-TR" sz="2600" dirty="0" err="1"/>
              <a:t>ic</a:t>
            </a:r>
            <a:endParaRPr lang="tr-TR" sz="2600" dirty="0"/>
          </a:p>
          <a:p>
            <a:pPr>
              <a:lnSpc>
                <a:spcPct val="80000"/>
              </a:lnSpc>
            </a:pPr>
            <a:r>
              <a:rPr lang="tr-TR" sz="2600" dirty="0"/>
              <a:t>Semboller üzerinde çalışma</a:t>
            </a:r>
          </a:p>
          <a:p>
            <a:pPr>
              <a:lnSpc>
                <a:spcPct val="80000"/>
              </a:lnSpc>
            </a:pPr>
            <a:r>
              <a:rPr lang="tr-TR" sz="2600" dirty="0" smtClean="0"/>
              <a:t>Gerçekler </a:t>
            </a:r>
            <a:r>
              <a:rPr lang="tr-TR" sz="2600" dirty="0"/>
              <a:t>ve kurallardan </a:t>
            </a:r>
            <a:r>
              <a:rPr lang="tr-TR" sz="2600" dirty="0" smtClean="0"/>
              <a:t>oluşur</a:t>
            </a:r>
            <a:endParaRPr lang="en-GB" sz="2600" dirty="0"/>
          </a:p>
          <a:p>
            <a:pPr>
              <a:lnSpc>
                <a:spcPct val="80000"/>
              </a:lnSpc>
            </a:pPr>
            <a:r>
              <a:rPr lang="tr-TR" sz="2600" dirty="0"/>
              <a:t>Büyük küçük harfe </a:t>
            </a:r>
            <a:r>
              <a:rPr lang="tr-TR" sz="2600" dirty="0" smtClean="0"/>
              <a:t>duyarlıdır</a:t>
            </a:r>
            <a:endParaRPr lang="en-GB" sz="2600" dirty="0"/>
          </a:p>
          <a:p>
            <a:pPr lvl="1">
              <a:lnSpc>
                <a:spcPct val="80000"/>
              </a:lnSpc>
            </a:pPr>
            <a:r>
              <a:rPr lang="tr-TR" sz="2200" dirty="0"/>
              <a:t>Sabitler için </a:t>
            </a:r>
            <a:r>
              <a:rPr lang="tr-TR" sz="2200" b="1" dirty="0"/>
              <a:t>Küçük</a:t>
            </a:r>
            <a:r>
              <a:rPr lang="tr-TR" sz="2200" dirty="0"/>
              <a:t> harfler</a:t>
            </a:r>
            <a:endParaRPr lang="en-GB" sz="2200" dirty="0"/>
          </a:p>
          <a:p>
            <a:pPr lvl="1">
              <a:lnSpc>
                <a:spcPct val="80000"/>
              </a:lnSpc>
            </a:pPr>
            <a:r>
              <a:rPr lang="tr-TR" sz="2200" dirty="0"/>
              <a:t>Değişkenler için </a:t>
            </a:r>
            <a:r>
              <a:rPr lang="tr-TR" sz="2200" b="1" dirty="0"/>
              <a:t>Büyük</a:t>
            </a:r>
            <a:r>
              <a:rPr lang="tr-TR" sz="2200" dirty="0"/>
              <a:t> harfler</a:t>
            </a:r>
            <a:endParaRPr lang="en-GB" sz="2200" dirty="0"/>
          </a:p>
          <a:p>
            <a:pPr>
              <a:lnSpc>
                <a:spcPct val="80000"/>
              </a:lnSpc>
            </a:pPr>
            <a:r>
              <a:rPr lang="tr-TR" sz="2600" dirty="0"/>
              <a:t>Program çıktıları çok sade</a:t>
            </a:r>
            <a:endParaRPr lang="en-GB" sz="2600" dirty="0"/>
          </a:p>
          <a:p>
            <a:pPr>
              <a:lnSpc>
                <a:spcPct val="80000"/>
              </a:lnSpc>
            </a:pPr>
            <a:r>
              <a:rPr lang="tr-TR" sz="2600" dirty="0" err="1"/>
              <a:t>Prolog’da</a:t>
            </a:r>
            <a:r>
              <a:rPr lang="tr-TR" sz="2600" dirty="0"/>
              <a:t> olmayanlar</a:t>
            </a:r>
            <a:endParaRPr lang="en-GB" sz="2600" dirty="0"/>
          </a:p>
          <a:p>
            <a:pPr lvl="1">
              <a:lnSpc>
                <a:spcPct val="80000"/>
              </a:lnSpc>
            </a:pPr>
            <a:r>
              <a:rPr lang="en-GB" sz="2200" dirty="0" smtClean="0"/>
              <a:t>For</a:t>
            </a:r>
            <a:r>
              <a:rPr lang="tr-TR" sz="2200" dirty="0" smtClean="0"/>
              <a:t>, </a:t>
            </a:r>
            <a:r>
              <a:rPr lang="tr-TR" sz="2200" dirty="0" err="1" smtClean="0"/>
              <a:t>while</a:t>
            </a:r>
            <a:r>
              <a:rPr lang="en-GB" sz="2200" dirty="0" smtClean="0"/>
              <a:t> </a:t>
            </a:r>
            <a:r>
              <a:rPr lang="tr-TR" sz="2200" dirty="0"/>
              <a:t>döngüleri</a:t>
            </a:r>
            <a:endParaRPr lang="en-GB" sz="2200" dirty="0"/>
          </a:p>
          <a:p>
            <a:pPr lvl="1">
              <a:lnSpc>
                <a:spcPct val="80000"/>
              </a:lnSpc>
            </a:pPr>
            <a:r>
              <a:rPr lang="en-GB" sz="2200" dirty="0" smtClean="0"/>
              <a:t>IF…THEN </a:t>
            </a:r>
            <a:r>
              <a:rPr lang="tr-TR" sz="2200" dirty="0"/>
              <a:t>yapısı</a:t>
            </a:r>
            <a:endParaRPr lang="en-GB" sz="2200" dirty="0"/>
          </a:p>
          <a:p>
            <a:pPr lvl="1">
              <a:lnSpc>
                <a:spcPct val="80000"/>
              </a:lnSpc>
            </a:pPr>
            <a:r>
              <a:rPr lang="tr-TR" sz="2200" dirty="0" smtClean="0"/>
              <a:t>Diziler</a:t>
            </a:r>
            <a:endParaRPr lang="tr-TR" sz="2200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tr-TR" sz="2200" dirty="0" smtClean="0"/>
              <a:t>ANCAK </a:t>
            </a:r>
            <a:r>
              <a:rPr lang="tr-TR" sz="2200" dirty="0"/>
              <a:t>öz yinelemeli fonksiyonlarla </a:t>
            </a:r>
            <a:r>
              <a:rPr lang="tr-TR" sz="2200" dirty="0" smtClean="0"/>
              <a:t>yukarıdakiler sağlanır </a:t>
            </a:r>
            <a:endParaRPr lang="en-GB" sz="22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2298918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2EECD93B-D95F-4E90-BCD3-C6048EF43C15}" type="slidenum">
              <a:rPr lang="en-US" sz="1400"/>
              <a:pPr algn="r"/>
              <a:t>20</a:t>
            </a:fld>
            <a:endParaRPr lang="en-US" sz="1400"/>
          </a:p>
        </p:txBody>
      </p:sp>
      <p:sp>
        <p:nvSpPr>
          <p:cNvPr id="1658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260648"/>
            <a:ext cx="8388424" cy="1110952"/>
          </a:xfrm>
        </p:spPr>
        <p:txBody>
          <a:bodyPr/>
          <a:lstStyle/>
          <a:p>
            <a:r>
              <a:rPr lang="tr-TR" sz="4800" dirty="0"/>
              <a:t>Dolaylı (Endirekt) Ata İlişkisi</a:t>
            </a:r>
            <a:endParaRPr lang="en-US" sz="4800" dirty="0"/>
          </a:p>
        </p:txBody>
      </p:sp>
      <p:graphicFrame>
        <p:nvGraphicFramePr>
          <p:cNvPr id="165892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258888" y="1255713"/>
          <a:ext cx="7129462" cy="526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SmartDraw" r:id="rId3" imgW="6225480" imgH="4593240" progId="SmartDraw.2">
                  <p:embed/>
                </p:oleObj>
              </mc:Choice>
              <mc:Fallback>
                <p:oleObj name="SmartDraw" r:id="rId3" imgW="6225480" imgH="459324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255713"/>
                        <a:ext cx="7129462" cy="526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66057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4722AED2-99F6-460E-92C8-791AE11462E1}" type="slidenum">
              <a:rPr lang="en-US" sz="1400"/>
              <a:pPr algn="r"/>
              <a:t>21</a:t>
            </a:fld>
            <a:endParaRPr lang="en-US" sz="140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1560" y="1414463"/>
            <a:ext cx="4897065" cy="51101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000" dirty="0" err="1"/>
              <a:t>predecessor</a:t>
            </a:r>
            <a:r>
              <a:rPr lang="tr-TR" sz="2000" dirty="0"/>
              <a:t>(X,Z) :- </a:t>
            </a:r>
            <a:r>
              <a:rPr lang="tr-TR" sz="2000" dirty="0" err="1"/>
              <a:t>parent</a:t>
            </a:r>
            <a:r>
              <a:rPr lang="tr-TR" sz="2000" dirty="0"/>
              <a:t>(X,Z).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000" dirty="0"/>
          </a:p>
          <a:p>
            <a:pPr>
              <a:lnSpc>
                <a:spcPct val="90000"/>
              </a:lnSpc>
            </a:pPr>
            <a:r>
              <a:rPr lang="tr-TR" sz="2000" dirty="0" err="1"/>
              <a:t>predecessor</a:t>
            </a:r>
            <a:r>
              <a:rPr lang="tr-TR" sz="2000" dirty="0"/>
              <a:t>(X,Z) :- </a:t>
            </a:r>
            <a:r>
              <a:rPr lang="tr-TR" sz="2000" dirty="0" err="1"/>
              <a:t>parent</a:t>
            </a:r>
            <a:r>
              <a:rPr lang="tr-TR" sz="2000" dirty="0"/>
              <a:t>(X,Y),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tr-TR" sz="2000" dirty="0"/>
              <a:t>			   </a:t>
            </a:r>
            <a:r>
              <a:rPr lang="tr-TR" sz="2000" dirty="0" err="1"/>
              <a:t>parent</a:t>
            </a:r>
            <a:r>
              <a:rPr lang="tr-TR" sz="2000" dirty="0"/>
              <a:t>(Y,Z).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tr-TR" sz="2000" dirty="0"/>
          </a:p>
          <a:p>
            <a:pPr>
              <a:lnSpc>
                <a:spcPct val="90000"/>
              </a:lnSpc>
            </a:pPr>
            <a:r>
              <a:rPr lang="tr-TR" sz="2000" dirty="0" err="1"/>
              <a:t>predecessor</a:t>
            </a:r>
            <a:r>
              <a:rPr lang="tr-TR" sz="2000" dirty="0"/>
              <a:t>(X,Z) :- </a:t>
            </a:r>
            <a:r>
              <a:rPr lang="tr-TR" sz="2000" dirty="0" err="1"/>
              <a:t>parent</a:t>
            </a:r>
            <a:r>
              <a:rPr lang="tr-TR" sz="2000" dirty="0"/>
              <a:t>(X,Y1),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tr-TR" sz="2000" dirty="0"/>
              <a:t>			   </a:t>
            </a:r>
            <a:r>
              <a:rPr lang="tr-TR" sz="2000" dirty="0" err="1"/>
              <a:t>parent</a:t>
            </a:r>
            <a:r>
              <a:rPr lang="tr-TR" sz="2000" dirty="0"/>
              <a:t>(Y1,Y2),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tr-TR" sz="2000" dirty="0"/>
              <a:t>			   </a:t>
            </a:r>
            <a:r>
              <a:rPr lang="tr-TR" sz="2000" dirty="0" err="1"/>
              <a:t>parent</a:t>
            </a:r>
            <a:r>
              <a:rPr lang="tr-TR" sz="2000" dirty="0"/>
              <a:t>(Y2,Z).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tr-TR" sz="2000" dirty="0"/>
          </a:p>
          <a:p>
            <a:pPr>
              <a:lnSpc>
                <a:spcPct val="90000"/>
              </a:lnSpc>
            </a:pPr>
            <a:r>
              <a:rPr lang="tr-TR" sz="2000" dirty="0" err="1"/>
              <a:t>predecessor</a:t>
            </a:r>
            <a:r>
              <a:rPr lang="tr-TR" sz="2000" dirty="0"/>
              <a:t>(X,Z) :- </a:t>
            </a:r>
            <a:r>
              <a:rPr lang="tr-TR" sz="2000" dirty="0" err="1"/>
              <a:t>parent</a:t>
            </a:r>
            <a:r>
              <a:rPr lang="tr-TR" sz="2000" dirty="0"/>
              <a:t>(X,Y1),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tr-TR" sz="2000" dirty="0"/>
              <a:t>			   </a:t>
            </a:r>
            <a:r>
              <a:rPr lang="tr-TR" sz="2000" dirty="0" err="1"/>
              <a:t>parent</a:t>
            </a:r>
            <a:r>
              <a:rPr lang="tr-TR" sz="2000" dirty="0"/>
              <a:t>(Y1,Y2),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tr-TR" sz="2000" dirty="0"/>
              <a:t>			   </a:t>
            </a:r>
            <a:r>
              <a:rPr lang="tr-TR" sz="2000" dirty="0" err="1"/>
              <a:t>parent</a:t>
            </a:r>
            <a:r>
              <a:rPr lang="tr-TR" sz="2000" dirty="0"/>
              <a:t>(Y2,Y3),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tr-TR" sz="2000" dirty="0"/>
              <a:t>			   </a:t>
            </a:r>
            <a:r>
              <a:rPr lang="tr-TR" sz="2000" dirty="0" err="1"/>
              <a:t>parent</a:t>
            </a:r>
            <a:r>
              <a:rPr lang="tr-TR" sz="2000" dirty="0"/>
              <a:t>(Y3, Z).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tr-TR" sz="2000" dirty="0"/>
          </a:p>
          <a:p>
            <a:pPr>
              <a:lnSpc>
                <a:spcPct val="90000"/>
              </a:lnSpc>
            </a:pPr>
            <a:r>
              <a:rPr lang="tr-TR" sz="2000" dirty="0"/>
              <a:t>…</a:t>
            </a:r>
          </a:p>
        </p:txBody>
      </p:sp>
      <p:sp>
        <p:nvSpPr>
          <p:cNvPr id="166916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dirty="0"/>
              <a:t>Dolaylı </a:t>
            </a:r>
            <a:r>
              <a:rPr lang="tr-TR" dirty="0" smtClean="0"/>
              <a:t>Ata </a:t>
            </a:r>
            <a:r>
              <a:rPr lang="tr-TR" dirty="0"/>
              <a:t>Programı</a:t>
            </a:r>
            <a:endParaRPr lang="en-US" dirty="0"/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5416550" y="1787525"/>
            <a:ext cx="2984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endParaRPr lang="tr-TR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5143500" y="1641475"/>
            <a:ext cx="3998210" cy="25668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Problemleri:</a:t>
            </a:r>
          </a:p>
          <a:p>
            <a:pPr lvl="1"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Uzun </a:t>
            </a:r>
            <a:r>
              <a:rPr lang="tr-T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… </a:t>
            </a:r>
            <a:endParaRPr lang="tr-TR" sz="2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1"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Büyük büyük büyük </a:t>
            </a:r>
            <a:r>
              <a:rPr lang="tr-T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… </a:t>
            </a:r>
            <a:endParaRPr lang="tr-TR" sz="2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1">
              <a:spcBef>
                <a:spcPct val="20000"/>
              </a:spcBef>
              <a:buSzPct val="65000"/>
              <a:buFont typeface="Wingdings" pitchFamily="2" charset="2"/>
              <a:buNone/>
              <a:defRPr/>
            </a:pPr>
            <a:r>
              <a:rPr lang="tr-T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Ataları bulamaz.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endParaRPr lang="tr-TR" sz="24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1"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0498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3C2844BD-647C-4081-9535-7E3E7B881BDB}" type="slidenum">
              <a:rPr lang="en-US" sz="1400"/>
              <a:pPr algn="r"/>
              <a:t>22</a:t>
            </a:fld>
            <a:endParaRPr lang="en-US" sz="1400"/>
          </a:p>
        </p:txBody>
      </p:sp>
      <p:sp>
        <p:nvSpPr>
          <p:cNvPr id="167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188640"/>
            <a:ext cx="8388424" cy="1182960"/>
          </a:xfrm>
        </p:spPr>
        <p:txBody>
          <a:bodyPr/>
          <a:lstStyle/>
          <a:p>
            <a:r>
              <a:rPr lang="tr-TR" sz="4800" dirty="0"/>
              <a:t>Yeni Ata Programı</a:t>
            </a:r>
            <a:endParaRPr lang="en-US" sz="4800" dirty="0"/>
          </a:p>
        </p:txBody>
      </p:sp>
      <p:sp>
        <p:nvSpPr>
          <p:cNvPr id="16794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1561" y="1484784"/>
            <a:ext cx="6552728" cy="4896544"/>
          </a:xfrm>
        </p:spPr>
        <p:txBody>
          <a:bodyPr/>
          <a:lstStyle/>
          <a:p>
            <a:r>
              <a:rPr lang="tr-TR" dirty="0" smtClean="0"/>
              <a:t>Çözüm: </a:t>
            </a:r>
            <a:r>
              <a:rPr lang="tr-TR" dirty="0" smtClean="0">
                <a:solidFill>
                  <a:srgbClr val="0000FF"/>
                </a:solidFill>
              </a:rPr>
              <a:t>öz yineleme </a:t>
            </a:r>
            <a:r>
              <a:rPr lang="tr-TR" dirty="0" smtClean="0"/>
              <a:t>kullanmak</a:t>
            </a:r>
            <a:r>
              <a:rPr lang="tr-TR" sz="2800" dirty="0"/>
              <a:t>		Tüm X ve Z </a:t>
            </a:r>
            <a:r>
              <a:rPr lang="tr-TR" sz="2800" dirty="0" err="1"/>
              <a:t>ler</a:t>
            </a:r>
            <a:r>
              <a:rPr lang="tr-TR" sz="2800" dirty="0"/>
              <a:t> için,</a:t>
            </a:r>
            <a:endParaRPr lang="tr-TR" sz="2400" dirty="0"/>
          </a:p>
          <a:p>
            <a:pPr>
              <a:buFontTx/>
              <a:buNone/>
            </a:pPr>
            <a:r>
              <a:rPr lang="tr-TR" sz="2400" dirty="0"/>
              <a:t>			X, Z’nin </a:t>
            </a:r>
            <a:r>
              <a:rPr lang="tr-TR" sz="2400" dirty="0">
                <a:solidFill>
                  <a:srgbClr val="0000FF"/>
                </a:solidFill>
              </a:rPr>
              <a:t>Ata</a:t>
            </a:r>
            <a:r>
              <a:rPr lang="tr-TR" sz="2400" dirty="0"/>
              <a:t>’sıdır Eğer</a:t>
            </a:r>
          </a:p>
          <a:p>
            <a:pPr>
              <a:buFontTx/>
              <a:buNone/>
            </a:pPr>
            <a:r>
              <a:rPr lang="tr-TR" sz="2400" dirty="0"/>
              <a:t>			Y diye bir kişi varsa ve </a:t>
            </a:r>
          </a:p>
          <a:p>
            <a:pPr>
              <a:buFontTx/>
              <a:buNone/>
            </a:pPr>
            <a:r>
              <a:rPr lang="tr-TR" sz="2400" dirty="0"/>
              <a:t>			(1) X, Y’nin ebeveyni ise ve </a:t>
            </a:r>
          </a:p>
          <a:p>
            <a:pPr>
              <a:buFontTx/>
              <a:buNone/>
            </a:pPr>
            <a:r>
              <a:rPr lang="tr-TR" sz="2400" dirty="0"/>
              <a:t>			(2) Y, Z’nin </a:t>
            </a:r>
            <a:r>
              <a:rPr lang="tr-TR" sz="2400" dirty="0">
                <a:solidFill>
                  <a:srgbClr val="0000FF"/>
                </a:solidFill>
              </a:rPr>
              <a:t>Ata</a:t>
            </a:r>
            <a:r>
              <a:rPr lang="tr-TR" sz="2400" dirty="0"/>
              <a:t>’sı ise</a:t>
            </a:r>
          </a:p>
          <a:p>
            <a:r>
              <a:rPr lang="tr-TR" dirty="0"/>
              <a:t>Prolog ifadesi:</a:t>
            </a:r>
          </a:p>
          <a:p>
            <a:pPr>
              <a:buFontTx/>
              <a:buNone/>
            </a:pPr>
            <a:r>
              <a:rPr lang="tr-TR" sz="2400" dirty="0"/>
              <a:t>	</a:t>
            </a:r>
            <a:r>
              <a:rPr lang="tr-TR" sz="2400" dirty="0" err="1" smtClean="0"/>
              <a:t>predecessor</a:t>
            </a:r>
            <a:r>
              <a:rPr lang="tr-TR" sz="2400" dirty="0" smtClean="0"/>
              <a:t>(X</a:t>
            </a:r>
            <a:r>
              <a:rPr lang="tr-TR" sz="2400" dirty="0"/>
              <a:t>, Z) :- </a:t>
            </a:r>
            <a:r>
              <a:rPr lang="tr-TR" sz="2400" dirty="0" err="1"/>
              <a:t>parent</a:t>
            </a:r>
            <a:r>
              <a:rPr lang="tr-TR" sz="2400" dirty="0"/>
              <a:t>(X, Y), </a:t>
            </a:r>
          </a:p>
          <a:p>
            <a:pPr>
              <a:buFontTx/>
              <a:buNone/>
            </a:pPr>
            <a:r>
              <a:rPr lang="tr-TR" sz="2400" dirty="0"/>
              <a:t>				 </a:t>
            </a:r>
            <a:r>
              <a:rPr lang="tr-TR" sz="2400" dirty="0" err="1" smtClean="0"/>
              <a:t>predecessor</a:t>
            </a:r>
            <a:r>
              <a:rPr lang="tr-TR" sz="2400" dirty="0" smtClean="0"/>
              <a:t>(Y</a:t>
            </a:r>
            <a:r>
              <a:rPr lang="tr-TR" sz="2400" dirty="0"/>
              <a:t>, Z).</a:t>
            </a:r>
          </a:p>
        </p:txBody>
      </p:sp>
      <p:graphicFrame>
        <p:nvGraphicFramePr>
          <p:cNvPr id="167941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194425" y="1196975"/>
          <a:ext cx="2698750" cy="532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SmartDraw" r:id="rId3" imgW="2772000" imgH="5470920" progId="SmartDraw.2">
                  <p:embed/>
                </p:oleObj>
              </mc:Choice>
              <mc:Fallback>
                <p:oleObj name="SmartDraw" r:id="rId3" imgW="2772000" imgH="547092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4425" y="1196975"/>
                        <a:ext cx="2698750" cy="532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34925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4363F8DC-07D4-4104-8689-8EB57E5A0EC4}" type="slidenum">
              <a:rPr lang="en-US" sz="1400"/>
              <a:pPr algn="r"/>
              <a:t>23</a:t>
            </a:fld>
            <a:endParaRPr lang="en-US" sz="140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9592" y="1484784"/>
            <a:ext cx="7920880" cy="489654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800" dirty="0" err="1"/>
              <a:t>parent</a:t>
            </a:r>
            <a:r>
              <a:rPr lang="tr-TR" sz="2800" dirty="0"/>
              <a:t>(</a:t>
            </a:r>
            <a:r>
              <a:rPr lang="tr-TR" sz="2800" dirty="0" err="1"/>
              <a:t>pam</a:t>
            </a:r>
            <a:r>
              <a:rPr lang="tr-TR" sz="2800" dirty="0"/>
              <a:t>, </a:t>
            </a:r>
            <a:r>
              <a:rPr lang="tr-TR" sz="2800" dirty="0" err="1"/>
              <a:t>bob</a:t>
            </a:r>
            <a:r>
              <a:rPr lang="tr-TR" sz="2800" dirty="0"/>
              <a:t>).</a:t>
            </a:r>
          </a:p>
          <a:p>
            <a:pPr>
              <a:lnSpc>
                <a:spcPct val="80000"/>
              </a:lnSpc>
            </a:pPr>
            <a:r>
              <a:rPr lang="tr-TR" sz="2800" dirty="0" err="1"/>
              <a:t>parent</a:t>
            </a:r>
            <a:r>
              <a:rPr lang="tr-TR" sz="2800" dirty="0"/>
              <a:t>(</a:t>
            </a:r>
            <a:r>
              <a:rPr lang="tr-TR" sz="2800" dirty="0" err="1"/>
              <a:t>tom</a:t>
            </a:r>
            <a:r>
              <a:rPr lang="tr-TR" sz="2800" dirty="0"/>
              <a:t>, </a:t>
            </a:r>
            <a:r>
              <a:rPr lang="tr-TR" sz="2800" dirty="0" err="1"/>
              <a:t>bob</a:t>
            </a:r>
            <a:r>
              <a:rPr lang="tr-TR" sz="2800" dirty="0"/>
              <a:t>).</a:t>
            </a:r>
          </a:p>
          <a:p>
            <a:pPr>
              <a:lnSpc>
                <a:spcPct val="80000"/>
              </a:lnSpc>
            </a:pPr>
            <a:r>
              <a:rPr lang="tr-TR" sz="2800" dirty="0" err="1"/>
              <a:t>parent</a:t>
            </a:r>
            <a:r>
              <a:rPr lang="tr-TR" sz="2800" dirty="0"/>
              <a:t>(</a:t>
            </a:r>
            <a:r>
              <a:rPr lang="tr-TR" sz="2800" dirty="0" err="1"/>
              <a:t>tom</a:t>
            </a:r>
            <a:r>
              <a:rPr lang="tr-TR" sz="2800" dirty="0"/>
              <a:t>, </a:t>
            </a:r>
            <a:r>
              <a:rPr lang="tr-TR" sz="2800" dirty="0" err="1"/>
              <a:t>liz</a:t>
            </a:r>
            <a:r>
              <a:rPr lang="tr-TR" sz="2800" dirty="0"/>
              <a:t>).</a:t>
            </a:r>
          </a:p>
          <a:p>
            <a:pPr>
              <a:lnSpc>
                <a:spcPct val="80000"/>
              </a:lnSpc>
            </a:pPr>
            <a:r>
              <a:rPr lang="tr-TR" sz="2800" dirty="0" err="1"/>
              <a:t>parent</a:t>
            </a:r>
            <a:r>
              <a:rPr lang="tr-TR" sz="2800" dirty="0"/>
              <a:t>(</a:t>
            </a:r>
            <a:r>
              <a:rPr lang="tr-TR" sz="2800" dirty="0" err="1"/>
              <a:t>bob</a:t>
            </a:r>
            <a:r>
              <a:rPr lang="tr-TR" sz="2800" dirty="0"/>
              <a:t>, </a:t>
            </a:r>
            <a:r>
              <a:rPr lang="tr-TR" sz="2800" dirty="0" err="1"/>
              <a:t>ann</a:t>
            </a:r>
            <a:r>
              <a:rPr lang="tr-TR" sz="2800" dirty="0"/>
              <a:t>).</a:t>
            </a:r>
          </a:p>
          <a:p>
            <a:pPr>
              <a:lnSpc>
                <a:spcPct val="80000"/>
              </a:lnSpc>
            </a:pPr>
            <a:r>
              <a:rPr lang="tr-TR" sz="2800" dirty="0" err="1"/>
              <a:t>parent</a:t>
            </a:r>
            <a:r>
              <a:rPr lang="tr-TR" sz="2800" dirty="0"/>
              <a:t>(</a:t>
            </a:r>
            <a:r>
              <a:rPr lang="tr-TR" sz="2800" dirty="0" err="1"/>
              <a:t>bob</a:t>
            </a:r>
            <a:r>
              <a:rPr lang="tr-TR" sz="2800" dirty="0"/>
              <a:t>, pat).</a:t>
            </a:r>
          </a:p>
          <a:p>
            <a:pPr>
              <a:lnSpc>
                <a:spcPct val="80000"/>
              </a:lnSpc>
            </a:pPr>
            <a:r>
              <a:rPr lang="tr-TR" sz="2800" dirty="0" err="1"/>
              <a:t>parent</a:t>
            </a:r>
            <a:r>
              <a:rPr lang="tr-TR" sz="2800" dirty="0"/>
              <a:t>(</a:t>
            </a:r>
            <a:r>
              <a:rPr lang="tr-TR" sz="2800" dirty="0" err="1"/>
              <a:t>pat,jim</a:t>
            </a:r>
            <a:r>
              <a:rPr lang="tr-TR" sz="2800" dirty="0"/>
              <a:t>).</a:t>
            </a:r>
          </a:p>
          <a:p>
            <a:pPr>
              <a:lnSpc>
                <a:spcPct val="80000"/>
              </a:lnSpc>
            </a:pPr>
            <a:r>
              <a:rPr lang="tr-TR" sz="2800" dirty="0" err="1"/>
              <a:t>predecessor</a:t>
            </a:r>
            <a:r>
              <a:rPr lang="tr-TR" sz="2800" dirty="0"/>
              <a:t>(X, Z) :- </a:t>
            </a:r>
            <a:r>
              <a:rPr lang="tr-TR" sz="2800" dirty="0" err="1"/>
              <a:t>parent</a:t>
            </a:r>
            <a:r>
              <a:rPr lang="tr-TR" sz="2800" dirty="0"/>
              <a:t>(X, Z).</a:t>
            </a:r>
          </a:p>
          <a:p>
            <a:pPr>
              <a:lnSpc>
                <a:spcPct val="80000"/>
              </a:lnSpc>
            </a:pPr>
            <a:r>
              <a:rPr lang="tr-TR" sz="2800" dirty="0" err="1"/>
              <a:t>predecessor</a:t>
            </a:r>
            <a:r>
              <a:rPr lang="tr-TR" sz="2800" dirty="0"/>
              <a:t>(X, Z) :- </a:t>
            </a:r>
            <a:r>
              <a:rPr lang="tr-TR" sz="2800" dirty="0" err="1"/>
              <a:t>parent</a:t>
            </a:r>
            <a:r>
              <a:rPr lang="tr-TR" sz="2800" dirty="0"/>
              <a:t>(X, Y),</a:t>
            </a:r>
            <a:r>
              <a:rPr lang="tr-TR" sz="2800" dirty="0" err="1"/>
              <a:t>predecessor</a:t>
            </a:r>
            <a:r>
              <a:rPr lang="tr-TR" sz="2800" dirty="0"/>
              <a:t>(Y, Z).</a:t>
            </a:r>
          </a:p>
          <a:p>
            <a:pPr>
              <a:lnSpc>
                <a:spcPct val="80000"/>
              </a:lnSpc>
            </a:pPr>
            <a:endParaRPr lang="tr-TR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tr-TR" sz="2400" dirty="0">
                <a:solidFill>
                  <a:srgbClr val="0000FF"/>
                </a:solidFill>
              </a:rPr>
              <a:t>HEDEF / SORGU  </a:t>
            </a:r>
            <a:r>
              <a:rPr lang="tr-TR" dirty="0"/>
              <a:t>?-</a:t>
            </a:r>
            <a:r>
              <a:rPr lang="tr-TR" dirty="0" err="1"/>
              <a:t>predecessor</a:t>
            </a:r>
            <a:r>
              <a:rPr lang="tr-TR" dirty="0"/>
              <a:t>(</a:t>
            </a:r>
            <a:r>
              <a:rPr lang="tr-TR" dirty="0" err="1"/>
              <a:t>tom</a:t>
            </a:r>
            <a:r>
              <a:rPr lang="tr-TR" dirty="0"/>
              <a:t>, pat).</a:t>
            </a:r>
          </a:p>
          <a:p>
            <a:pPr>
              <a:lnSpc>
                <a:spcPct val="80000"/>
              </a:lnSpc>
            </a:pPr>
            <a:endParaRPr lang="tr-TR" dirty="0"/>
          </a:p>
        </p:txBody>
      </p:sp>
      <p:sp>
        <p:nvSpPr>
          <p:cNvPr id="168964" name="Line 4"/>
          <p:cNvSpPr>
            <a:spLocks noChangeShapeType="1"/>
          </p:cNvSpPr>
          <p:nvPr/>
        </p:nvSpPr>
        <p:spPr bwMode="auto">
          <a:xfrm flipH="1">
            <a:off x="6011863" y="2708275"/>
            <a:ext cx="936625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6948488" y="2414588"/>
            <a:ext cx="576262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65000"/>
              <a:buFont typeface="Wingdings" pitchFamily="2" charset="2"/>
              <a:buNone/>
              <a:defRPr/>
            </a:pPr>
            <a:r>
              <a:rPr lang="tr-TR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PR1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68966" name="Line 6"/>
          <p:cNvSpPr>
            <a:spLocks noChangeShapeType="1"/>
          </p:cNvSpPr>
          <p:nvPr/>
        </p:nvSpPr>
        <p:spPr bwMode="auto">
          <a:xfrm flipH="1">
            <a:off x="7019925" y="3213100"/>
            <a:ext cx="936625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7956550" y="2917825"/>
            <a:ext cx="576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65000"/>
              <a:buFont typeface="Wingdings" pitchFamily="2" charset="2"/>
              <a:buNone/>
              <a:defRPr/>
            </a:pPr>
            <a:r>
              <a:rPr lang="tr-TR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PR2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899592" y="260648"/>
            <a:ext cx="8244408" cy="111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defRPr/>
            </a:pPr>
            <a:r>
              <a:rPr lang="tr-TR" sz="4800" dirty="0">
                <a:latin typeface="+mj-lt"/>
                <a:ea typeface="+mj-ea"/>
                <a:cs typeface="+mj-cs"/>
              </a:rPr>
              <a:t>Sonuç Ata İlişkisi</a:t>
            </a:r>
            <a:endParaRPr lang="en-US" sz="4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718868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0B84C6E1-6DED-4030-87E1-D1A3DFAD9889}" type="slidenum">
              <a:rPr lang="en-US" sz="1400"/>
              <a:pPr algn="r"/>
              <a:t>24</a:t>
            </a:fld>
            <a:endParaRPr lang="en-US" sz="1400"/>
          </a:p>
        </p:txBody>
      </p:sp>
      <p:sp>
        <p:nvSpPr>
          <p:cNvPr id="1699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692150"/>
            <a:ext cx="2961332" cy="1371600"/>
          </a:xfrm>
        </p:spPr>
        <p:txBody>
          <a:bodyPr/>
          <a:lstStyle/>
          <a:p>
            <a:r>
              <a:rPr lang="tr-TR" sz="4000" dirty="0"/>
              <a:t>Cevap nasıl bulunur?</a:t>
            </a:r>
            <a:endParaRPr lang="en-US" sz="4000" dirty="0"/>
          </a:p>
        </p:txBody>
      </p:sp>
      <p:sp>
        <p:nvSpPr>
          <p:cNvPr id="16998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72926" y="2132856"/>
            <a:ext cx="2674938" cy="4114800"/>
          </a:xfrm>
        </p:spPr>
        <p:txBody>
          <a:bodyPr/>
          <a:lstStyle/>
          <a:p>
            <a:r>
              <a:rPr lang="tr-TR" sz="2800" dirty="0"/>
              <a:t>Prolog hedefe ulaşmak için programdaki </a:t>
            </a:r>
            <a:r>
              <a:rPr lang="tr-TR" sz="2800" dirty="0">
                <a:solidFill>
                  <a:srgbClr val="0000FF"/>
                </a:solidFill>
              </a:rPr>
              <a:t>yazılış sırasına göre </a:t>
            </a:r>
            <a:r>
              <a:rPr lang="tr-TR" sz="2800" dirty="0"/>
              <a:t>cümlecikleri kullanır. </a:t>
            </a:r>
            <a:endParaRPr lang="en-US" sz="2800" dirty="0"/>
          </a:p>
        </p:txBody>
      </p:sp>
      <p:graphicFrame>
        <p:nvGraphicFramePr>
          <p:cNvPr id="169989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30249660"/>
              </p:ext>
            </p:extLst>
          </p:nvPr>
        </p:nvGraphicFramePr>
        <p:xfrm>
          <a:off x="3348038" y="188640"/>
          <a:ext cx="5602287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SmartDraw" r:id="rId3" imgW="5687280" imgH="6190200" progId="SmartDraw.2">
                  <p:embed/>
                </p:oleObj>
              </mc:Choice>
              <mc:Fallback>
                <p:oleObj name="SmartDraw" r:id="rId3" imgW="5687280" imgH="619020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88640"/>
                        <a:ext cx="5602287" cy="60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58850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E38BAD01-CC06-4348-B130-C2E632A08F93}" type="slidenum">
              <a:rPr lang="en-US" sz="1400"/>
              <a:pPr algn="r"/>
              <a:t>25</a:t>
            </a:fld>
            <a:endParaRPr lang="en-US" sz="1400"/>
          </a:p>
        </p:txBody>
      </p:sp>
      <p:sp>
        <p:nvSpPr>
          <p:cNvPr id="1751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/>
              <a:t>Doğal Dil vs. Prolog</a:t>
            </a:r>
          </a:p>
        </p:txBody>
      </p:sp>
      <p:sp>
        <p:nvSpPr>
          <p:cNvPr id="17510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sz="2400" dirty="0"/>
              <a:t>Bütün çocuklar kısadır.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2400" i="1" dirty="0" err="1">
                <a:solidFill>
                  <a:srgbClr val="0000FF"/>
                </a:solidFill>
              </a:rPr>
              <a:t>kisa</a:t>
            </a:r>
            <a:r>
              <a:rPr lang="tr-TR" sz="2400" i="1" dirty="0">
                <a:solidFill>
                  <a:srgbClr val="0000FF"/>
                </a:solidFill>
              </a:rPr>
              <a:t>(X):-</a:t>
            </a:r>
            <a:r>
              <a:rPr lang="tr-TR" sz="2400" i="1" dirty="0" err="1">
                <a:solidFill>
                  <a:srgbClr val="0000FF"/>
                </a:solidFill>
              </a:rPr>
              <a:t>cocuk</a:t>
            </a:r>
            <a:r>
              <a:rPr lang="tr-TR" sz="2400" i="1" dirty="0">
                <a:solidFill>
                  <a:srgbClr val="0000FF"/>
                </a:solidFill>
              </a:rPr>
              <a:t>(X).</a:t>
            </a:r>
          </a:p>
          <a:p>
            <a:pPr>
              <a:lnSpc>
                <a:spcPct val="90000"/>
              </a:lnSpc>
            </a:pPr>
            <a:r>
              <a:rPr lang="tr-TR" sz="2400" dirty="0"/>
              <a:t>Bütün erkek çocuklar arabaları sever.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2400" i="1" dirty="0">
                <a:solidFill>
                  <a:srgbClr val="0000FF"/>
                </a:solidFill>
              </a:rPr>
              <a:t>sever(</a:t>
            </a:r>
            <a:r>
              <a:rPr lang="tr-TR" sz="2400" i="1" dirty="0" err="1">
                <a:solidFill>
                  <a:srgbClr val="0000FF"/>
                </a:solidFill>
              </a:rPr>
              <a:t>X,araba</a:t>
            </a:r>
            <a:r>
              <a:rPr lang="tr-TR" sz="2400" i="1" dirty="0">
                <a:solidFill>
                  <a:srgbClr val="0000FF"/>
                </a:solidFill>
              </a:rPr>
              <a:t>):-erkek(X),</a:t>
            </a:r>
            <a:r>
              <a:rPr lang="tr-TR" sz="2400" i="1" dirty="0" err="1">
                <a:solidFill>
                  <a:srgbClr val="0000FF"/>
                </a:solidFill>
              </a:rPr>
              <a:t>cocuk</a:t>
            </a:r>
            <a:r>
              <a:rPr lang="tr-TR" sz="2400" i="1" dirty="0">
                <a:solidFill>
                  <a:srgbClr val="0000FF"/>
                </a:solidFill>
              </a:rPr>
              <a:t>(X).</a:t>
            </a:r>
          </a:p>
          <a:p>
            <a:pPr>
              <a:lnSpc>
                <a:spcPct val="90000"/>
              </a:lnSpc>
            </a:pPr>
            <a:r>
              <a:rPr lang="tr-TR" sz="2400" dirty="0"/>
              <a:t>Bütün çocukların annesi vardır.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2400" i="1" dirty="0">
                <a:solidFill>
                  <a:srgbClr val="0000FF"/>
                </a:solidFill>
              </a:rPr>
              <a:t>var(</a:t>
            </a:r>
            <a:r>
              <a:rPr lang="tr-TR" sz="2400" i="1" dirty="0" err="1">
                <a:solidFill>
                  <a:srgbClr val="0000FF"/>
                </a:solidFill>
              </a:rPr>
              <a:t>X,anne</a:t>
            </a:r>
            <a:r>
              <a:rPr lang="tr-TR" sz="2400" i="1" dirty="0">
                <a:solidFill>
                  <a:srgbClr val="0000FF"/>
                </a:solidFill>
              </a:rPr>
              <a:t>):-</a:t>
            </a:r>
            <a:r>
              <a:rPr lang="tr-TR" sz="2400" i="1" dirty="0" err="1">
                <a:solidFill>
                  <a:srgbClr val="0000FF"/>
                </a:solidFill>
              </a:rPr>
              <a:t>cocuk</a:t>
            </a:r>
            <a:r>
              <a:rPr lang="tr-TR" sz="2400" i="1" dirty="0">
                <a:solidFill>
                  <a:srgbClr val="0000FF"/>
                </a:solidFill>
              </a:rPr>
              <a:t>(X).</a:t>
            </a:r>
          </a:p>
          <a:p>
            <a:pPr>
              <a:lnSpc>
                <a:spcPct val="90000"/>
              </a:lnSpc>
            </a:pPr>
            <a:r>
              <a:rPr lang="tr-TR" sz="2400" dirty="0"/>
              <a:t>Sebzeyi hiçbir çocuk sevmez.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2400" i="1" dirty="0">
                <a:solidFill>
                  <a:srgbClr val="0000FF"/>
                </a:solidFill>
              </a:rPr>
              <a:t>sevmez(X,Y):-sebze(Y), </a:t>
            </a:r>
            <a:r>
              <a:rPr lang="tr-TR" sz="2400" i="1" dirty="0" err="1">
                <a:solidFill>
                  <a:srgbClr val="0000FF"/>
                </a:solidFill>
              </a:rPr>
              <a:t>cocuk</a:t>
            </a:r>
            <a:r>
              <a:rPr lang="tr-TR" sz="2400" i="1" dirty="0">
                <a:solidFill>
                  <a:srgbClr val="0000FF"/>
                </a:solidFill>
              </a:rPr>
              <a:t>(X). </a:t>
            </a:r>
          </a:p>
          <a:p>
            <a:pPr>
              <a:lnSpc>
                <a:spcPct val="90000"/>
              </a:lnSpc>
            </a:pPr>
            <a:r>
              <a:rPr lang="tr-TR" sz="2400" dirty="0"/>
              <a:t>Çocuğunu döven öğretmeni hiçbir anne sevmez.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2400" i="1" dirty="0">
                <a:solidFill>
                  <a:srgbClr val="0000FF"/>
                </a:solidFill>
              </a:rPr>
              <a:t>sevmez(X,Y):-anne(X,Z),</a:t>
            </a:r>
            <a:r>
              <a:rPr lang="tr-TR" sz="2400" i="1" dirty="0" err="1">
                <a:solidFill>
                  <a:srgbClr val="0000FF"/>
                </a:solidFill>
              </a:rPr>
              <a:t>ogretmen</a:t>
            </a:r>
            <a:r>
              <a:rPr lang="tr-TR" sz="2400" i="1" dirty="0">
                <a:solidFill>
                  <a:srgbClr val="0000FF"/>
                </a:solidFill>
              </a:rPr>
              <a:t>(Y,Z),</a:t>
            </a:r>
            <a:r>
              <a:rPr lang="tr-TR" sz="2400" i="1" dirty="0" err="1">
                <a:solidFill>
                  <a:srgbClr val="0000FF"/>
                </a:solidFill>
              </a:rPr>
              <a:t>dover</a:t>
            </a:r>
            <a:r>
              <a:rPr lang="tr-TR" sz="2400" i="1" dirty="0">
                <a:solidFill>
                  <a:srgbClr val="0000FF"/>
                </a:solidFill>
              </a:rPr>
              <a:t>(Y,Z).</a:t>
            </a:r>
            <a:r>
              <a:rPr lang="tr-TR" sz="2400" dirty="0"/>
              <a:t/>
            </a:r>
            <a:br>
              <a:rPr lang="tr-TR" sz="2400" dirty="0"/>
            </a:b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956216099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052BFD2E-63B7-4428-82F3-5BDD0E70F5C2}" type="slidenum">
              <a:rPr lang="en-US" sz="1400"/>
              <a:pPr algn="r"/>
              <a:t>26</a:t>
            </a:fld>
            <a:endParaRPr lang="en-US" sz="1400"/>
          </a:p>
        </p:txBody>
      </p:sp>
      <p:sp>
        <p:nvSpPr>
          <p:cNvPr id="1761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/>
              <a:t>Doğal Dil vs. Prolog 2</a:t>
            </a:r>
          </a:p>
        </p:txBody>
      </p:sp>
      <p:sp>
        <p:nvSpPr>
          <p:cNvPr id="1761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600200"/>
            <a:ext cx="8424936" cy="478112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000" dirty="0"/>
              <a:t>Bütün insanlar canlıdır. Ahmet insandır. Dolayısıyla Ahmet canlıdır.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2000" i="1" dirty="0" err="1">
                <a:solidFill>
                  <a:srgbClr val="0000FF"/>
                </a:solidFill>
              </a:rPr>
              <a:t>canli</a:t>
            </a:r>
            <a:r>
              <a:rPr lang="tr-TR" sz="2000" i="1" dirty="0">
                <a:solidFill>
                  <a:srgbClr val="0000FF"/>
                </a:solidFill>
              </a:rPr>
              <a:t>(X):-insan(X).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2000" i="1" dirty="0">
                <a:solidFill>
                  <a:srgbClr val="0000FF"/>
                </a:solidFill>
              </a:rPr>
              <a:t>insan(</a:t>
            </a:r>
            <a:r>
              <a:rPr lang="tr-TR" sz="2000" i="1" dirty="0" err="1">
                <a:solidFill>
                  <a:srgbClr val="0000FF"/>
                </a:solidFill>
              </a:rPr>
              <a:t>ahmet</a:t>
            </a:r>
            <a:r>
              <a:rPr lang="tr-TR" sz="2000" i="1" dirty="0">
                <a:solidFill>
                  <a:srgbClr val="0000FF"/>
                </a:solidFill>
              </a:rPr>
              <a:t>).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2000" i="1" dirty="0">
                <a:solidFill>
                  <a:srgbClr val="C00000"/>
                </a:solidFill>
              </a:rPr>
              <a:t>?-</a:t>
            </a:r>
            <a:r>
              <a:rPr lang="tr-TR" sz="2000" i="1" dirty="0" err="1">
                <a:solidFill>
                  <a:srgbClr val="C00000"/>
                </a:solidFill>
              </a:rPr>
              <a:t>canli</a:t>
            </a:r>
            <a:r>
              <a:rPr lang="tr-TR" sz="2000" i="1" dirty="0">
                <a:solidFill>
                  <a:srgbClr val="C00000"/>
                </a:solidFill>
              </a:rPr>
              <a:t>(</a:t>
            </a:r>
            <a:r>
              <a:rPr lang="tr-TR" sz="2000" i="1" dirty="0" err="1">
                <a:solidFill>
                  <a:srgbClr val="C00000"/>
                </a:solidFill>
              </a:rPr>
              <a:t>ahmet</a:t>
            </a:r>
            <a:r>
              <a:rPr lang="tr-TR" sz="2000" i="1" dirty="0" smtClean="0">
                <a:solidFill>
                  <a:srgbClr val="C00000"/>
                </a:solidFill>
              </a:rPr>
              <a:t>).</a:t>
            </a:r>
          </a:p>
          <a:p>
            <a:pPr marL="0" indent="0">
              <a:lnSpc>
                <a:spcPct val="80000"/>
              </a:lnSpc>
              <a:buNone/>
            </a:pPr>
            <a:endParaRPr lang="tr-TR" sz="20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 dirty="0"/>
              <a:t>Ahmet 20 metre zıplayabilir. Birisi X metreye zıplayabilirse daha azlarına da zıplayabilir.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2000" i="1" dirty="0" err="1">
                <a:solidFill>
                  <a:srgbClr val="0000FF"/>
                </a:solidFill>
              </a:rPr>
              <a:t>ziplar</a:t>
            </a:r>
            <a:r>
              <a:rPr lang="tr-TR" sz="2000" i="1" dirty="0">
                <a:solidFill>
                  <a:srgbClr val="0000FF"/>
                </a:solidFill>
              </a:rPr>
              <a:t>(ahmet,20).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2000" i="1" dirty="0" err="1">
                <a:solidFill>
                  <a:srgbClr val="0000FF"/>
                </a:solidFill>
              </a:rPr>
              <a:t>ziplar</a:t>
            </a:r>
            <a:r>
              <a:rPr lang="tr-TR" sz="2000" i="1" dirty="0">
                <a:solidFill>
                  <a:srgbClr val="0000FF"/>
                </a:solidFill>
              </a:rPr>
              <a:t>(X,Y):-</a:t>
            </a:r>
            <a:r>
              <a:rPr lang="tr-TR" sz="2000" i="1" dirty="0" err="1">
                <a:solidFill>
                  <a:srgbClr val="0000FF"/>
                </a:solidFill>
              </a:rPr>
              <a:t>ziplar</a:t>
            </a:r>
            <a:r>
              <a:rPr lang="tr-TR" sz="2000" i="1" dirty="0">
                <a:solidFill>
                  <a:srgbClr val="0000FF"/>
                </a:solidFill>
              </a:rPr>
              <a:t>(X,Z),</a:t>
            </a:r>
            <a:r>
              <a:rPr lang="tr-TR" sz="2000" i="1" dirty="0" smtClean="0">
                <a:solidFill>
                  <a:srgbClr val="0000FF"/>
                </a:solidFill>
              </a:rPr>
              <a:t>Z&gt;Y</a:t>
            </a:r>
            <a:r>
              <a:rPr lang="tr-TR" sz="2000" i="1" dirty="0">
                <a:solidFill>
                  <a:srgbClr val="0000FF"/>
                </a:solidFill>
              </a:rPr>
              <a:t>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2000" i="1" dirty="0">
                <a:solidFill>
                  <a:srgbClr val="C00000"/>
                </a:solidFill>
              </a:rPr>
              <a:t>?-</a:t>
            </a:r>
            <a:r>
              <a:rPr lang="tr-TR" sz="2000" i="1" dirty="0" err="1">
                <a:solidFill>
                  <a:srgbClr val="C00000"/>
                </a:solidFill>
              </a:rPr>
              <a:t>ziplar</a:t>
            </a:r>
            <a:r>
              <a:rPr lang="tr-TR" sz="2000" i="1" dirty="0">
                <a:solidFill>
                  <a:srgbClr val="C00000"/>
                </a:solidFill>
              </a:rPr>
              <a:t>(ahmet,15</a:t>
            </a:r>
            <a:r>
              <a:rPr lang="tr-TR" sz="2000" i="1" dirty="0" smtClean="0">
                <a:solidFill>
                  <a:srgbClr val="C00000"/>
                </a:solidFill>
              </a:rPr>
              <a:t>).</a:t>
            </a:r>
          </a:p>
          <a:p>
            <a:pPr marL="0" indent="0">
              <a:lnSpc>
                <a:spcPct val="80000"/>
              </a:lnSpc>
              <a:buNone/>
            </a:pPr>
            <a:endParaRPr lang="tr-TR" sz="2000" i="1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tr-TR" sz="2000" dirty="0"/>
              <a:t>Kendi kalesine gol atan futbolcuyu kendi takımının taraftarları sevmez, karşı takımınkiler sever.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2000" i="1" dirty="0" smtClean="0">
                <a:solidFill>
                  <a:srgbClr val="0000FF"/>
                </a:solidFill>
              </a:rPr>
              <a:t>sevmez(Y,X):- futbolcu(X</a:t>
            </a:r>
            <a:r>
              <a:rPr lang="tr-TR" sz="2000" i="1" dirty="0">
                <a:solidFill>
                  <a:srgbClr val="0000FF"/>
                </a:solidFill>
              </a:rPr>
              <a:t>),  taraftar(Y), </a:t>
            </a:r>
            <a:r>
              <a:rPr lang="tr-TR" sz="2000" i="1" dirty="0" err="1">
                <a:solidFill>
                  <a:srgbClr val="0000FF"/>
                </a:solidFill>
              </a:rPr>
              <a:t>aynitakim</a:t>
            </a:r>
            <a:r>
              <a:rPr lang="tr-TR" sz="2000" i="1" dirty="0">
                <a:solidFill>
                  <a:srgbClr val="0000FF"/>
                </a:solidFill>
              </a:rPr>
              <a:t>(X,Y</a:t>
            </a:r>
            <a:r>
              <a:rPr lang="tr-TR" sz="2000" i="1" dirty="0" smtClean="0">
                <a:solidFill>
                  <a:srgbClr val="0000FF"/>
                </a:solidFill>
              </a:rPr>
              <a:t>), </a:t>
            </a:r>
            <a:r>
              <a:rPr lang="tr-TR" sz="2000" i="1" dirty="0" err="1" smtClean="0">
                <a:solidFill>
                  <a:srgbClr val="0000FF"/>
                </a:solidFill>
              </a:rPr>
              <a:t>kendikalesinegolatar</a:t>
            </a:r>
            <a:r>
              <a:rPr lang="tr-TR" sz="2000" i="1" dirty="0" smtClean="0">
                <a:solidFill>
                  <a:srgbClr val="0000FF"/>
                </a:solidFill>
              </a:rPr>
              <a:t>(X</a:t>
            </a:r>
            <a:r>
              <a:rPr lang="tr-TR" sz="2000" i="1" dirty="0">
                <a:solidFill>
                  <a:srgbClr val="0000FF"/>
                </a:solidFill>
              </a:rPr>
              <a:t>).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tr-TR" sz="2000" i="1" dirty="0" smtClean="0">
                <a:solidFill>
                  <a:srgbClr val="0000FF"/>
                </a:solidFill>
              </a:rPr>
              <a:t>sever(Y,X):- </a:t>
            </a:r>
            <a:r>
              <a:rPr lang="tr-TR" sz="2000" i="1" dirty="0">
                <a:solidFill>
                  <a:srgbClr val="0000FF"/>
                </a:solidFill>
              </a:rPr>
              <a:t>futbolcu(X),  taraftar(Y), </a:t>
            </a:r>
            <a:r>
              <a:rPr lang="tr-TR" sz="2000" i="1" dirty="0" err="1">
                <a:solidFill>
                  <a:srgbClr val="0000FF"/>
                </a:solidFill>
              </a:rPr>
              <a:t>karsitakim</a:t>
            </a:r>
            <a:r>
              <a:rPr lang="tr-TR" sz="2000" i="1" dirty="0">
                <a:solidFill>
                  <a:srgbClr val="0000FF"/>
                </a:solidFill>
              </a:rPr>
              <a:t>(X,Y), </a:t>
            </a:r>
            <a:r>
              <a:rPr lang="tr-TR" sz="2000" i="1" dirty="0" err="1">
                <a:solidFill>
                  <a:srgbClr val="0000FF"/>
                </a:solidFill>
              </a:rPr>
              <a:t>kendikalesinegolatar</a:t>
            </a:r>
            <a:r>
              <a:rPr lang="tr-TR" sz="2000" i="1" dirty="0">
                <a:solidFill>
                  <a:srgbClr val="0000FF"/>
                </a:solidFill>
              </a:rPr>
              <a:t>(X).</a:t>
            </a:r>
          </a:p>
          <a:p>
            <a:pPr>
              <a:lnSpc>
                <a:spcPct val="80000"/>
              </a:lnSpc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88821109"/>
      </p:ext>
    </p:extLst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/>
              <a:t>SWI Prolog’la çalışmak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tr-TR" dirty="0"/>
              <a:t>SWI prolog kurulur.</a:t>
            </a:r>
          </a:p>
          <a:p>
            <a:pPr algn="ctr">
              <a:buSzPct val="65000"/>
              <a:buFont typeface="Wingdings" pitchFamily="2" charset="2"/>
              <a:buNone/>
            </a:pP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http://www.swi-prolog.org</a:t>
            </a:r>
            <a:endParaRPr lang="tr-TR" dirty="0"/>
          </a:p>
          <a:p>
            <a:r>
              <a:rPr lang="tr-TR" dirty="0"/>
              <a:t>Gerçekler ve kurallar .</a:t>
            </a:r>
            <a:r>
              <a:rPr lang="tr-TR" dirty="0" err="1"/>
              <a:t>pl</a:t>
            </a:r>
            <a:r>
              <a:rPr lang="tr-TR" dirty="0"/>
              <a:t> uzantılı bir dosyaya kaydedilir.</a:t>
            </a:r>
          </a:p>
          <a:p>
            <a:endParaRPr lang="tr-TR" dirty="0"/>
          </a:p>
        </p:txBody>
      </p:sp>
      <p:pic>
        <p:nvPicPr>
          <p:cNvPr id="177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149725"/>
            <a:ext cx="4464050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855404"/>
      </p:ext>
    </p:extLst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/>
              <a:t>SWI Prolog’la çalışmak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tr-TR"/>
              <a:t>.pl uzantılı dosyanın üzerine çift tıklanarak </a:t>
            </a:r>
          </a:p>
        </p:txBody>
      </p:sp>
      <p:pic>
        <p:nvPicPr>
          <p:cNvPr id="178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349500"/>
            <a:ext cx="7345362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618645"/>
      </p:ext>
    </p:extLst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/>
              <a:t>SWI Prolog’la çalışmak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tr-TR"/>
              <a:t>Yada SWI prolog açıldıktan sonra file menüsünden dosya ‘consult’ edilerek</a:t>
            </a:r>
          </a:p>
          <a:p>
            <a:endParaRPr lang="tr-TR"/>
          </a:p>
        </p:txBody>
      </p:sp>
      <p:pic>
        <p:nvPicPr>
          <p:cNvPr id="179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708275"/>
            <a:ext cx="2519363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2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636838"/>
            <a:ext cx="533400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8781653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75242220-4B0D-450E-BB48-2C52B6CD43F6}" type="slidenum">
              <a:rPr lang="en-US" sz="1400"/>
              <a:pPr algn="r"/>
              <a:t>3</a:t>
            </a:fld>
            <a:endParaRPr lang="en-US" sz="1400"/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/>
              <a:t>Dekleratif Programlama</a:t>
            </a:r>
          </a:p>
        </p:txBody>
      </p:sp>
      <p:sp>
        <p:nvSpPr>
          <p:cNvPr id="1443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tr-TR" sz="2800" dirty="0"/>
              <a:t>Prolog </a:t>
            </a:r>
            <a:r>
              <a:rPr lang="tr-TR" sz="2800" dirty="0">
                <a:sym typeface="Wingdings" pitchFamily="2" charset="2"/>
              </a:rPr>
              <a:t> </a:t>
            </a:r>
            <a:r>
              <a:rPr lang="tr-TR" sz="2800" dirty="0" err="1"/>
              <a:t>Dekleratif</a:t>
            </a:r>
            <a:r>
              <a:rPr lang="tr-TR" sz="2800" dirty="0"/>
              <a:t> programlama dili </a:t>
            </a:r>
          </a:p>
          <a:p>
            <a:pPr>
              <a:lnSpc>
                <a:spcPct val="80000"/>
              </a:lnSpc>
            </a:pPr>
            <a:r>
              <a:rPr lang="tr-TR" sz="2800" dirty="0" err="1">
                <a:solidFill>
                  <a:srgbClr val="0000FF"/>
                </a:solidFill>
              </a:rPr>
              <a:t>Prosedürel</a:t>
            </a:r>
            <a:r>
              <a:rPr lang="tr-TR" sz="2800" dirty="0">
                <a:solidFill>
                  <a:srgbClr val="0000FF"/>
                </a:solidFill>
              </a:rPr>
              <a:t> </a:t>
            </a:r>
            <a:r>
              <a:rPr lang="tr-TR" sz="2800" dirty="0"/>
              <a:t>programlamada </a:t>
            </a:r>
            <a:r>
              <a:rPr lang="tr-TR" sz="2800" dirty="0" smtClean="0"/>
              <a:t>adım </a:t>
            </a:r>
            <a:r>
              <a:rPr lang="tr-TR" sz="2800" dirty="0"/>
              <a:t>adım ne </a:t>
            </a:r>
            <a:r>
              <a:rPr lang="tr-TR" sz="2800" dirty="0" smtClean="0"/>
              <a:t>yapılması </a:t>
            </a:r>
            <a:r>
              <a:rPr lang="tr-TR" sz="2800" dirty="0"/>
              <a:t>gerektiğini </a:t>
            </a:r>
            <a:r>
              <a:rPr lang="tr-TR" sz="2800" dirty="0" smtClean="0"/>
              <a:t>kodlarız </a:t>
            </a:r>
            <a:r>
              <a:rPr lang="tr-TR" sz="2800" dirty="0"/>
              <a:t>(</a:t>
            </a:r>
            <a:r>
              <a:rPr lang="tr-TR" sz="2800" dirty="0">
                <a:solidFill>
                  <a:srgbClr val="0000FF"/>
                </a:solidFill>
              </a:rPr>
              <a:t>Ör:</a:t>
            </a:r>
            <a:r>
              <a:rPr lang="tr-TR" sz="2800" dirty="0"/>
              <a:t> C, Pascal, Java vs.) </a:t>
            </a:r>
          </a:p>
          <a:p>
            <a:pPr>
              <a:lnSpc>
                <a:spcPct val="80000"/>
              </a:lnSpc>
            </a:pPr>
            <a:r>
              <a:rPr lang="tr-TR" sz="2800" dirty="0" err="1">
                <a:solidFill>
                  <a:srgbClr val="0000FF"/>
                </a:solidFill>
              </a:rPr>
              <a:t>Dekleratif</a:t>
            </a:r>
            <a:r>
              <a:rPr lang="tr-TR" sz="2800" dirty="0">
                <a:solidFill>
                  <a:srgbClr val="0000FF"/>
                </a:solidFill>
              </a:rPr>
              <a:t> </a:t>
            </a:r>
            <a:r>
              <a:rPr lang="tr-TR" sz="2800" dirty="0"/>
              <a:t>programlamada bir durum tanımlanır. Bu tanıma göre yorumlayıcı </a:t>
            </a:r>
            <a:r>
              <a:rPr lang="tr-TR" sz="2800" dirty="0" smtClean="0"/>
              <a:t>ya da </a:t>
            </a:r>
            <a:r>
              <a:rPr lang="tr-TR" sz="2800" dirty="0"/>
              <a:t>derleyici bir çözüm </a:t>
            </a:r>
            <a:r>
              <a:rPr lang="tr-TR" sz="2800" dirty="0" smtClean="0"/>
              <a:t>üretir</a:t>
            </a:r>
            <a:endParaRPr lang="tr-TR" sz="2800" dirty="0"/>
          </a:p>
          <a:p>
            <a:pPr>
              <a:lnSpc>
                <a:spcPct val="80000"/>
              </a:lnSpc>
            </a:pPr>
            <a:r>
              <a:rPr lang="tr-TR" sz="2800" dirty="0"/>
              <a:t>Prolog </a:t>
            </a:r>
          </a:p>
          <a:p>
            <a:pPr lvl="1">
              <a:lnSpc>
                <a:spcPct val="80000"/>
              </a:lnSpc>
            </a:pPr>
            <a:r>
              <a:rPr lang="tr-TR" sz="2400" dirty="0"/>
              <a:t>bir cümlenin doğru / yanlış olduğunu </a:t>
            </a:r>
          </a:p>
          <a:p>
            <a:pPr lvl="1">
              <a:lnSpc>
                <a:spcPct val="80000"/>
              </a:lnSpc>
            </a:pPr>
            <a:r>
              <a:rPr lang="tr-TR" sz="2400" dirty="0"/>
              <a:t>cümle içinde değişken(</a:t>
            </a:r>
            <a:r>
              <a:rPr lang="tr-TR" sz="2400" dirty="0" err="1"/>
              <a:t>ler</a:t>
            </a:r>
            <a:r>
              <a:rPr lang="tr-TR" sz="2400" dirty="0"/>
              <a:t>) varsa cümlenin doğru olması için o değişken(</a:t>
            </a:r>
            <a:r>
              <a:rPr lang="tr-TR" sz="2400" dirty="0" err="1"/>
              <a:t>ler</a:t>
            </a:r>
            <a:r>
              <a:rPr lang="tr-TR" sz="2400" dirty="0"/>
              <a:t>)in değer(</a:t>
            </a:r>
            <a:r>
              <a:rPr lang="tr-TR" sz="2400" dirty="0" err="1"/>
              <a:t>ler</a:t>
            </a:r>
            <a:r>
              <a:rPr lang="tr-TR" sz="2400" dirty="0"/>
              <a:t>)inin ne olması gerektiğini söyler</a:t>
            </a:r>
            <a:r>
              <a:rPr lang="tr-TR" sz="2400" dirty="0" smtClean="0"/>
              <a:t>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602724542"/>
      </p:ext>
    </p:extLst>
  </p:cSld>
  <p:clrMapOvr>
    <a:masterClrMapping/>
  </p:clrMapOvr>
  <p:transition spd="slow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/>
              <a:t>SWI Prolog’la çalışmak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3467100" cy="4525963"/>
          </a:xfrm>
        </p:spPr>
        <p:txBody>
          <a:bodyPr/>
          <a:lstStyle/>
          <a:p>
            <a:r>
              <a:rPr lang="tr-TR"/>
              <a:t>Gerçek ve kurallarımız prolog’a yüklenir. Artık sorgularımız komut satırından girilerek çalıştırılabilir.</a:t>
            </a:r>
          </a:p>
          <a:p>
            <a:endParaRPr lang="tr-TR"/>
          </a:p>
        </p:txBody>
      </p:sp>
      <p:pic>
        <p:nvPicPr>
          <p:cNvPr id="1802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1557338"/>
            <a:ext cx="461962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627610"/>
      </p:ext>
    </p:extLst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42CDB936-BF73-449E-8EA7-F27E1830E428}" type="slidenum">
              <a:rPr lang="en-US" sz="1400"/>
              <a:pPr algn="r"/>
              <a:t>31</a:t>
            </a:fld>
            <a:endParaRPr lang="en-US" sz="1400"/>
          </a:p>
        </p:txBody>
      </p:sp>
      <p:sp>
        <p:nvSpPr>
          <p:cNvPr id="1853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260648"/>
            <a:ext cx="8388424" cy="1110952"/>
          </a:xfrm>
        </p:spPr>
        <p:txBody>
          <a:bodyPr/>
          <a:lstStyle/>
          <a:p>
            <a:r>
              <a:rPr lang="tr-TR" dirty="0" err="1"/>
              <a:t>Prolog’da</a:t>
            </a:r>
            <a:r>
              <a:rPr lang="tr-TR" dirty="0"/>
              <a:t> Veri Türleri</a:t>
            </a:r>
          </a:p>
        </p:txBody>
      </p:sp>
      <p:sp>
        <p:nvSpPr>
          <p:cNvPr id="1853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557338"/>
            <a:ext cx="8064574" cy="4248150"/>
          </a:xfrm>
        </p:spPr>
        <p:txBody>
          <a:bodyPr/>
          <a:lstStyle/>
          <a:p>
            <a:r>
              <a:rPr lang="tr-TR" dirty="0"/>
              <a:t>Prolog bir veri türünü onun </a:t>
            </a:r>
            <a:r>
              <a:rPr lang="tr-TR" dirty="0">
                <a:solidFill>
                  <a:srgbClr val="0000FF"/>
                </a:solidFill>
              </a:rPr>
              <a:t>şeklinden</a:t>
            </a:r>
            <a:r>
              <a:rPr lang="tr-TR" dirty="0"/>
              <a:t> tanır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Atom</a:t>
            </a:r>
          </a:p>
          <a:p>
            <a:pPr lvl="1"/>
            <a:r>
              <a:rPr lang="tr-TR" dirty="0" smtClean="0"/>
              <a:t>Sayı</a:t>
            </a:r>
          </a:p>
          <a:p>
            <a:pPr lvl="1"/>
            <a:r>
              <a:rPr lang="tr-TR" dirty="0" smtClean="0"/>
              <a:t>Değişken</a:t>
            </a:r>
          </a:p>
          <a:p>
            <a:pPr marL="457200" lvl="1" indent="0">
              <a:buNone/>
            </a:pPr>
            <a:endParaRPr lang="tr-TR" dirty="0"/>
          </a:p>
          <a:p>
            <a:r>
              <a:rPr lang="tr-TR" dirty="0"/>
              <a:t>Prolog herhangi bir veri tanımına ihtiyaç duymaz.</a:t>
            </a:r>
          </a:p>
        </p:txBody>
      </p:sp>
      <p:sp>
        <p:nvSpPr>
          <p:cNvPr id="2" name="Sağ Ayraç 1"/>
          <p:cNvSpPr/>
          <p:nvPr/>
        </p:nvSpPr>
        <p:spPr>
          <a:xfrm>
            <a:off x="2699792" y="2204864"/>
            <a:ext cx="360040" cy="648072"/>
          </a:xfrm>
          <a:prstGeom prst="rightBrac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Metin kutusu 2"/>
          <p:cNvSpPr txBox="1"/>
          <p:nvPr/>
        </p:nvSpPr>
        <p:spPr>
          <a:xfrm>
            <a:off x="3347864" y="234888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Sabitler gibi düşünülebilir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05953644"/>
      </p:ext>
    </p:extLst>
  </p:cSld>
  <p:clrMapOvr>
    <a:masterClrMapping/>
  </p:clrMapOvr>
  <p:transition spd="slow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5675FD9-6AC3-48E8-82D2-90E4428165FB}" type="slidenum">
              <a:rPr lang="en-US" sz="1400"/>
              <a:pPr algn="r"/>
              <a:t>32</a:t>
            </a:fld>
            <a:endParaRPr lang="en-US" sz="1400"/>
          </a:p>
        </p:txBody>
      </p:sp>
      <p:sp>
        <p:nvSpPr>
          <p:cNvPr id="1863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260648"/>
            <a:ext cx="8316416" cy="1110952"/>
          </a:xfrm>
        </p:spPr>
        <p:txBody>
          <a:bodyPr/>
          <a:lstStyle/>
          <a:p>
            <a:r>
              <a:rPr lang="tr-TR" dirty="0" smtClean="0"/>
              <a:t>Atomlar </a:t>
            </a:r>
            <a:r>
              <a:rPr lang="tr-TR" dirty="0"/>
              <a:t>(1)</a:t>
            </a:r>
          </a:p>
        </p:txBody>
      </p:sp>
      <p:sp>
        <p:nvSpPr>
          <p:cNvPr id="1863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9592" y="1484783"/>
            <a:ext cx="7561783" cy="5039841"/>
          </a:xfrm>
        </p:spPr>
        <p:txBody>
          <a:bodyPr/>
          <a:lstStyle/>
          <a:p>
            <a:r>
              <a:rPr lang="tr-TR" sz="2800" dirty="0" err="1"/>
              <a:t>Atom’lar</a:t>
            </a:r>
            <a:r>
              <a:rPr lang="tr-TR" sz="2800" dirty="0"/>
              <a:t> </a:t>
            </a:r>
            <a:r>
              <a:rPr lang="tr-TR" sz="2800" dirty="0" smtClean="0"/>
              <a:t>aşağıdakilerden </a:t>
            </a:r>
            <a:r>
              <a:rPr lang="tr-TR" sz="2800" dirty="0"/>
              <a:t>oluşan </a:t>
            </a:r>
            <a:r>
              <a:rPr lang="tr-TR" sz="2800" dirty="0" err="1"/>
              <a:t>string’lerdir</a:t>
            </a:r>
            <a:r>
              <a:rPr lang="tr-TR" sz="2800" dirty="0"/>
              <a:t>.</a:t>
            </a:r>
          </a:p>
          <a:p>
            <a:pPr lvl="1"/>
            <a:r>
              <a:rPr lang="tr-TR" sz="2400" dirty="0"/>
              <a:t>Büyük harf</a:t>
            </a:r>
          </a:p>
          <a:p>
            <a:pPr lvl="1">
              <a:buFontTx/>
              <a:buNone/>
            </a:pPr>
            <a:r>
              <a:rPr lang="tr-TR" dirty="0"/>
              <a:t>				A, B, …, Z</a:t>
            </a:r>
          </a:p>
          <a:p>
            <a:pPr lvl="1">
              <a:buFontTx/>
              <a:buNone/>
            </a:pPr>
            <a:endParaRPr lang="tr-TR" sz="700" dirty="0"/>
          </a:p>
          <a:p>
            <a:pPr lvl="1"/>
            <a:r>
              <a:rPr lang="tr-TR" sz="2400" dirty="0"/>
              <a:t>Küçük harf</a:t>
            </a:r>
          </a:p>
          <a:p>
            <a:pPr lvl="1">
              <a:buFontTx/>
              <a:buNone/>
            </a:pPr>
            <a:r>
              <a:rPr lang="tr-TR" dirty="0"/>
              <a:t>				a, b, …, z</a:t>
            </a:r>
          </a:p>
          <a:p>
            <a:pPr lvl="1">
              <a:buFontTx/>
              <a:buNone/>
            </a:pPr>
            <a:endParaRPr lang="tr-TR" sz="700" dirty="0"/>
          </a:p>
          <a:p>
            <a:pPr lvl="1"/>
            <a:r>
              <a:rPr lang="tr-TR" sz="2400" dirty="0"/>
              <a:t>Rakam </a:t>
            </a:r>
          </a:p>
          <a:p>
            <a:pPr lvl="1">
              <a:buFontTx/>
              <a:buNone/>
            </a:pPr>
            <a:r>
              <a:rPr lang="tr-TR" dirty="0"/>
              <a:t>				0, 1, …, 9</a:t>
            </a:r>
          </a:p>
          <a:p>
            <a:pPr lvl="1">
              <a:buFontTx/>
              <a:buNone/>
            </a:pPr>
            <a:endParaRPr lang="tr-TR" sz="2000" dirty="0"/>
          </a:p>
          <a:p>
            <a:pPr lvl="1"/>
            <a:r>
              <a:rPr lang="tr-TR" sz="2400" dirty="0"/>
              <a:t>Özel karakterler</a:t>
            </a:r>
          </a:p>
          <a:p>
            <a:pPr lvl="1">
              <a:buFontTx/>
              <a:buNone/>
            </a:pPr>
            <a:r>
              <a:rPr lang="tr-TR" dirty="0"/>
              <a:t>				+ - * / &lt; &gt; = : . &amp; _ ~</a:t>
            </a:r>
          </a:p>
        </p:txBody>
      </p:sp>
    </p:spTree>
    <p:extLst>
      <p:ext uri="{BB962C8B-B14F-4D97-AF65-F5344CB8AC3E}">
        <p14:creationId xmlns:p14="http://schemas.microsoft.com/office/powerpoint/2010/main" val="23910129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212B10A9-543B-46CE-B3AE-0647279591F9}" type="slidenum">
              <a:rPr lang="en-US" sz="1400"/>
              <a:pPr algn="r"/>
              <a:t>33</a:t>
            </a:fld>
            <a:endParaRPr lang="en-US" sz="1400"/>
          </a:p>
        </p:txBody>
      </p:sp>
      <p:sp>
        <p:nvSpPr>
          <p:cNvPr id="1873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371600"/>
            <a:ext cx="8100516" cy="5414963"/>
          </a:xfrm>
        </p:spPr>
        <p:txBody>
          <a:bodyPr/>
          <a:lstStyle/>
          <a:p>
            <a:pPr marL="533400" indent="-533400"/>
            <a:r>
              <a:rPr lang="tr-TR" dirty="0" err="1"/>
              <a:t>Atom’lar</a:t>
            </a:r>
            <a:r>
              <a:rPr lang="tr-TR" dirty="0"/>
              <a:t> 3 farklı şekilde oluşturulabilir:</a:t>
            </a:r>
          </a:p>
          <a:p>
            <a:pPr marL="914400" lvl="1" indent="-457200">
              <a:buFont typeface="Wingdings" pitchFamily="2" charset="2"/>
              <a:buAutoNum type="arabicPeriod"/>
            </a:pPr>
            <a:r>
              <a:rPr lang="tr-TR" dirty="0"/>
              <a:t>Harf, rakam ve </a:t>
            </a:r>
            <a:r>
              <a:rPr lang="tr-TR" dirty="0" smtClean="0"/>
              <a:t>altçizgi (‘_’)</a:t>
            </a:r>
            <a:r>
              <a:rPr lang="tr-TR" dirty="0"/>
              <a:t> </a:t>
            </a:r>
            <a:r>
              <a:rPr lang="tr-TR" dirty="0" smtClean="0"/>
              <a:t>den </a:t>
            </a:r>
            <a:r>
              <a:rPr lang="tr-TR" dirty="0"/>
              <a:t>oluşan </a:t>
            </a:r>
            <a:r>
              <a:rPr lang="tr-TR" b="1" dirty="0"/>
              <a:t>küçük harfle başlayan</a:t>
            </a:r>
            <a:r>
              <a:rPr lang="tr-TR" dirty="0"/>
              <a:t> </a:t>
            </a:r>
            <a:r>
              <a:rPr lang="tr-TR" dirty="0" err="1"/>
              <a:t>string’ler</a:t>
            </a:r>
            <a:r>
              <a:rPr lang="tr-TR" dirty="0"/>
              <a:t> ile:</a:t>
            </a:r>
            <a:endParaRPr lang="tr-TR" i="1" dirty="0"/>
          </a:p>
          <a:p>
            <a:pPr marL="914400" lvl="1" indent="-457200">
              <a:buFontTx/>
              <a:buNone/>
            </a:pPr>
            <a:r>
              <a:rPr lang="tr-TR" sz="2400" dirty="0"/>
              <a:t>			</a:t>
            </a:r>
            <a:r>
              <a:rPr lang="tr-TR" sz="2400" dirty="0" err="1"/>
              <a:t>anna</a:t>
            </a:r>
            <a:endParaRPr lang="tr-TR" sz="2400" dirty="0"/>
          </a:p>
          <a:p>
            <a:pPr marL="914400" lvl="1" indent="-457200">
              <a:buFontTx/>
              <a:buNone/>
            </a:pPr>
            <a:r>
              <a:rPr lang="tr-TR" sz="2400" dirty="0"/>
              <a:t>			</a:t>
            </a:r>
            <a:r>
              <a:rPr lang="tr-TR" sz="2400" dirty="0" err="1"/>
              <a:t>nil</a:t>
            </a:r>
            <a:endParaRPr lang="tr-TR" sz="2400" dirty="0"/>
          </a:p>
          <a:p>
            <a:pPr marL="914400" lvl="1" indent="-457200">
              <a:buFontTx/>
              <a:buNone/>
            </a:pPr>
            <a:r>
              <a:rPr lang="tr-TR" sz="2400" dirty="0"/>
              <a:t>			x25</a:t>
            </a:r>
          </a:p>
          <a:p>
            <a:pPr marL="914400" lvl="1" indent="-457200">
              <a:buFontTx/>
              <a:buNone/>
            </a:pPr>
            <a:r>
              <a:rPr lang="tr-TR" sz="2400" dirty="0"/>
              <a:t>			x_25AB</a:t>
            </a:r>
          </a:p>
          <a:p>
            <a:pPr marL="914400" lvl="1" indent="-457200">
              <a:buFontTx/>
              <a:buNone/>
            </a:pPr>
            <a:r>
              <a:rPr lang="tr-TR" sz="2400" dirty="0"/>
              <a:t>			x_</a:t>
            </a:r>
          </a:p>
          <a:p>
            <a:pPr marL="914400" lvl="1" indent="-457200">
              <a:buFontTx/>
              <a:buNone/>
            </a:pPr>
            <a:r>
              <a:rPr lang="tr-TR" sz="2400" dirty="0"/>
              <a:t>			</a:t>
            </a:r>
            <a:r>
              <a:rPr lang="tr-TR" sz="2400" dirty="0" err="1"/>
              <a:t>x___y</a:t>
            </a:r>
            <a:endParaRPr lang="tr-TR" sz="2400" dirty="0"/>
          </a:p>
          <a:p>
            <a:pPr marL="914400" lvl="1" indent="-457200">
              <a:buFontTx/>
              <a:buNone/>
            </a:pPr>
            <a:r>
              <a:rPr lang="tr-TR" sz="2400" dirty="0"/>
              <a:t>			</a:t>
            </a:r>
            <a:r>
              <a:rPr lang="tr-TR" sz="2400" dirty="0" err="1"/>
              <a:t>alpha_beta_procedure</a:t>
            </a:r>
            <a:endParaRPr lang="tr-TR" sz="2400" dirty="0"/>
          </a:p>
          <a:p>
            <a:pPr marL="914400" lvl="1" indent="-457200">
              <a:buFontTx/>
              <a:buNone/>
            </a:pPr>
            <a:r>
              <a:rPr lang="tr-TR" sz="2400" dirty="0"/>
              <a:t>			</a:t>
            </a:r>
            <a:r>
              <a:rPr lang="tr-TR" sz="2400" dirty="0" err="1"/>
              <a:t>sarah_jones</a:t>
            </a:r>
            <a:endParaRPr lang="tr-TR" sz="24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7584" y="260648"/>
            <a:ext cx="8316416" cy="11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Atomlar (2)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30599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7403A354-78C0-447B-BEA0-239C01532B02}" type="slidenum">
              <a:rPr lang="en-US" sz="1400"/>
              <a:pPr algn="r"/>
              <a:t>34</a:t>
            </a:fld>
            <a:endParaRPr lang="en-US" sz="1400"/>
          </a:p>
        </p:txBody>
      </p:sp>
      <p:sp>
        <p:nvSpPr>
          <p:cNvPr id="1884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628800"/>
            <a:ext cx="8604250" cy="5157763"/>
          </a:xfrm>
        </p:spPr>
        <p:txBody>
          <a:bodyPr/>
          <a:lstStyle/>
          <a:p>
            <a:pPr marL="990600" lvl="1" indent="-533400">
              <a:buFont typeface="Wingdings" pitchFamily="2" charset="2"/>
              <a:buAutoNum type="arabicPeriod" startAt="2"/>
            </a:pPr>
            <a:r>
              <a:rPr lang="tr-TR" dirty="0"/>
              <a:t>Özel karakterlerden oluşan </a:t>
            </a:r>
            <a:r>
              <a:rPr lang="tr-TR" dirty="0" err="1"/>
              <a:t>string’ler</a:t>
            </a:r>
            <a:r>
              <a:rPr lang="tr-TR" dirty="0"/>
              <a:t> ile: </a:t>
            </a:r>
            <a:r>
              <a:rPr lang="tr-TR" sz="2400" dirty="0">
                <a:sym typeface="Wingdings" pitchFamily="2" charset="2"/>
              </a:rPr>
              <a:t>			&lt;---&gt;</a:t>
            </a:r>
          </a:p>
          <a:p>
            <a:pPr marL="990600" lvl="1" indent="-533400">
              <a:buFontTx/>
              <a:buNone/>
            </a:pPr>
            <a:r>
              <a:rPr lang="tr-TR" sz="2400" dirty="0">
                <a:sym typeface="Wingdings" pitchFamily="2" charset="2"/>
              </a:rPr>
              <a:t>		</a:t>
            </a:r>
            <a:r>
              <a:rPr lang="tr-TR" sz="2400" dirty="0" smtClean="0">
                <a:sym typeface="Wingdings" pitchFamily="2" charset="2"/>
              </a:rPr>
              <a:t>======&gt;</a:t>
            </a:r>
            <a:endParaRPr lang="tr-TR" sz="2400" dirty="0">
              <a:sym typeface="Wingdings" pitchFamily="2" charset="2"/>
            </a:endParaRPr>
          </a:p>
          <a:p>
            <a:pPr marL="990600" lvl="1" indent="-533400">
              <a:buFontTx/>
              <a:buNone/>
            </a:pPr>
            <a:r>
              <a:rPr lang="tr-TR" sz="2400" dirty="0">
                <a:sym typeface="Wingdings" pitchFamily="2" charset="2"/>
              </a:rPr>
              <a:t>		</a:t>
            </a:r>
            <a:r>
              <a:rPr lang="tr-TR" sz="2400" dirty="0" smtClean="0">
                <a:sym typeface="Wingdings" pitchFamily="2" charset="2"/>
              </a:rPr>
              <a:t>…</a:t>
            </a:r>
            <a:endParaRPr lang="tr-TR" sz="2400" dirty="0">
              <a:sym typeface="Wingdings" pitchFamily="2" charset="2"/>
            </a:endParaRPr>
          </a:p>
          <a:p>
            <a:pPr marL="990600" lvl="1" indent="-533400">
              <a:buFontTx/>
              <a:buNone/>
            </a:pPr>
            <a:r>
              <a:rPr lang="tr-TR" sz="2400" dirty="0">
                <a:sym typeface="Wingdings" pitchFamily="2" charset="2"/>
              </a:rPr>
              <a:t>		</a:t>
            </a:r>
            <a:r>
              <a:rPr lang="tr-TR" sz="2400" dirty="0" smtClean="0">
                <a:sym typeface="Wingdings" pitchFamily="2" charset="2"/>
              </a:rPr>
              <a:t>.:.</a:t>
            </a:r>
            <a:endParaRPr lang="tr-TR" sz="2400" dirty="0">
              <a:sym typeface="Wingdings" pitchFamily="2" charset="2"/>
            </a:endParaRPr>
          </a:p>
          <a:p>
            <a:pPr marL="990600" lvl="1" indent="-533400">
              <a:buFontTx/>
              <a:buNone/>
            </a:pPr>
            <a:r>
              <a:rPr lang="tr-TR" sz="2400" dirty="0">
                <a:sym typeface="Wingdings" pitchFamily="2" charset="2"/>
              </a:rPr>
              <a:t>		</a:t>
            </a:r>
            <a:r>
              <a:rPr lang="tr-TR" sz="2400" dirty="0" smtClean="0">
                <a:sym typeface="Wingdings" pitchFamily="2" charset="2"/>
              </a:rPr>
              <a:t>::=</a:t>
            </a:r>
            <a:endParaRPr lang="tr-TR" sz="2400" dirty="0">
              <a:sym typeface="Wingdings" pitchFamily="2" charset="2"/>
            </a:endParaRPr>
          </a:p>
          <a:p>
            <a:pPr marL="990600" lvl="1" indent="-533400">
              <a:buFontTx/>
              <a:buNone/>
            </a:pPr>
            <a:endParaRPr lang="tr-TR" sz="2400" dirty="0"/>
          </a:p>
          <a:p>
            <a:pPr marL="1371600" lvl="2" indent="-457200"/>
            <a:r>
              <a:rPr lang="tr-TR" sz="2400" dirty="0"/>
              <a:t>Özel anlamı olan </a:t>
            </a:r>
            <a:r>
              <a:rPr lang="tr-TR" sz="2400" dirty="0" err="1" smtClean="0"/>
              <a:t>string’ler</a:t>
            </a:r>
            <a:r>
              <a:rPr lang="tr-TR" sz="2400" dirty="0" smtClean="0"/>
              <a:t> </a:t>
            </a:r>
            <a:r>
              <a:rPr lang="tr-TR" sz="2400" dirty="0"/>
              <a:t>kullanılmamalı</a:t>
            </a:r>
            <a:r>
              <a:rPr lang="tr-TR" sz="2400" dirty="0" smtClean="0"/>
              <a:t>:</a:t>
            </a:r>
            <a:endParaRPr lang="tr-TR" sz="2400" dirty="0"/>
          </a:p>
          <a:p>
            <a:pPr marL="914400" lvl="2" indent="0">
              <a:buNone/>
            </a:pPr>
            <a:r>
              <a:rPr lang="tr-TR" sz="2000" dirty="0"/>
              <a:t>	</a:t>
            </a:r>
            <a:r>
              <a:rPr lang="tr-TR" sz="2000" b="1" dirty="0" smtClean="0">
                <a:solidFill>
                  <a:srgbClr val="0000FF"/>
                </a:solidFill>
              </a:rPr>
              <a:t>:-</a:t>
            </a:r>
            <a:endParaRPr lang="tr-TR" sz="2000" b="1" dirty="0">
              <a:solidFill>
                <a:srgbClr val="0000FF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7584" y="260648"/>
            <a:ext cx="8316416" cy="11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Atomlar (3)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9959962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92B5AC86-C246-42DD-9DDD-F7A4D92DA8B3}" type="slidenum">
              <a:rPr lang="en-US" sz="1400"/>
              <a:pPr algn="r"/>
              <a:t>35</a:t>
            </a:fld>
            <a:endParaRPr lang="en-US" sz="1400"/>
          </a:p>
        </p:txBody>
      </p:sp>
      <p:sp>
        <p:nvSpPr>
          <p:cNvPr id="1894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5" y="1484313"/>
            <a:ext cx="8497068" cy="4760912"/>
          </a:xfrm>
        </p:spPr>
        <p:txBody>
          <a:bodyPr/>
          <a:lstStyle/>
          <a:p>
            <a:pPr marL="990600" lvl="1" indent="-533400">
              <a:buFont typeface="Wingdings" pitchFamily="2" charset="2"/>
              <a:buAutoNum type="arabicPeriod" startAt="3"/>
            </a:pPr>
            <a:r>
              <a:rPr lang="tr-TR" dirty="0"/>
              <a:t>Tek tırnak (’) arasına alınan karakterler ile:  </a:t>
            </a:r>
            <a:endParaRPr lang="tr-TR" i="1" dirty="0"/>
          </a:p>
          <a:p>
            <a:pPr marL="990600" lvl="1" indent="-533400">
              <a:buFontTx/>
              <a:buNone/>
            </a:pPr>
            <a:r>
              <a:rPr lang="tr-TR" sz="2400" dirty="0">
                <a:sym typeface="Wingdings" pitchFamily="2" charset="2"/>
              </a:rPr>
              <a:t>			‘</a:t>
            </a:r>
            <a:r>
              <a:rPr lang="tr-TR" sz="2400" dirty="0" err="1">
                <a:sym typeface="Wingdings" pitchFamily="2" charset="2"/>
              </a:rPr>
              <a:t>Tom</a:t>
            </a:r>
            <a:r>
              <a:rPr lang="tr-TR" sz="2400" dirty="0">
                <a:sym typeface="Wingdings" pitchFamily="2" charset="2"/>
              </a:rPr>
              <a:t>’</a:t>
            </a:r>
          </a:p>
          <a:p>
            <a:pPr marL="990600" lvl="1" indent="-533400">
              <a:buFontTx/>
              <a:buNone/>
            </a:pPr>
            <a:r>
              <a:rPr lang="tr-TR" sz="2400" dirty="0">
                <a:sym typeface="Wingdings" pitchFamily="2" charset="2"/>
              </a:rPr>
              <a:t>			‘</a:t>
            </a:r>
            <a:r>
              <a:rPr lang="tr-TR" sz="2400" dirty="0" err="1">
                <a:sym typeface="Wingdings" pitchFamily="2" charset="2"/>
              </a:rPr>
              <a:t>South_America</a:t>
            </a:r>
            <a:r>
              <a:rPr lang="tr-TR" sz="2400" dirty="0">
                <a:sym typeface="Wingdings" pitchFamily="2" charset="2"/>
              </a:rPr>
              <a:t>’</a:t>
            </a:r>
          </a:p>
          <a:p>
            <a:pPr marL="990600" lvl="1" indent="-533400">
              <a:buFontTx/>
              <a:buNone/>
            </a:pPr>
            <a:r>
              <a:rPr lang="tr-TR" sz="2400" dirty="0">
                <a:sym typeface="Wingdings" pitchFamily="2" charset="2"/>
              </a:rPr>
              <a:t>			‘Sarah </a:t>
            </a:r>
            <a:r>
              <a:rPr lang="tr-TR" sz="2400" dirty="0" err="1">
                <a:sym typeface="Wingdings" pitchFamily="2" charset="2"/>
              </a:rPr>
              <a:t>Jones</a:t>
            </a:r>
            <a:r>
              <a:rPr lang="tr-TR" sz="2400" dirty="0">
                <a:sym typeface="Wingdings" pitchFamily="2" charset="2"/>
              </a:rPr>
              <a:t>’</a:t>
            </a:r>
          </a:p>
          <a:p>
            <a:pPr marL="990600" lvl="1" indent="-533400">
              <a:buFontTx/>
              <a:buNone/>
            </a:pPr>
            <a:endParaRPr lang="tr-TR" sz="2400" dirty="0"/>
          </a:p>
          <a:p>
            <a:pPr marL="1371600" lvl="2" indent="-457200"/>
            <a:r>
              <a:rPr lang="tr-TR" sz="2400" dirty="0"/>
              <a:t>Büyük harfle başlayan </a:t>
            </a:r>
            <a:r>
              <a:rPr lang="tr-TR" sz="2400" dirty="0" err="1"/>
              <a:t>Atom’lar</a:t>
            </a:r>
            <a:r>
              <a:rPr lang="tr-TR" sz="2400" dirty="0"/>
              <a:t> oluşturmak için </a:t>
            </a:r>
            <a:r>
              <a:rPr lang="tr-TR" sz="2400" dirty="0" smtClean="0"/>
              <a:t>kullanılabilir.</a:t>
            </a:r>
          </a:p>
          <a:p>
            <a:pPr marL="1371600" lvl="2" indent="-457200"/>
            <a:r>
              <a:rPr lang="tr-TR" sz="2400" dirty="0" smtClean="0"/>
              <a:t>Değişkenlerden </a:t>
            </a:r>
            <a:r>
              <a:rPr lang="tr-TR" sz="2400" dirty="0"/>
              <a:t>bu şekilde ayrılabilirler. </a:t>
            </a:r>
            <a:endParaRPr lang="tr-TR" sz="2400" i="1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7584" y="260648"/>
            <a:ext cx="8316416" cy="11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Atomlar (4)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206944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7561FF1D-D66C-4C1E-B663-2A90100DB18E}" type="slidenum">
              <a:rPr lang="en-US" sz="1400"/>
              <a:pPr algn="r"/>
              <a:t>36</a:t>
            </a:fld>
            <a:endParaRPr lang="en-US" sz="1400"/>
          </a:p>
        </p:txBody>
      </p:sp>
      <p:sp>
        <p:nvSpPr>
          <p:cNvPr id="1904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260648"/>
            <a:ext cx="8388424" cy="1110952"/>
          </a:xfrm>
        </p:spPr>
        <p:txBody>
          <a:bodyPr/>
          <a:lstStyle/>
          <a:p>
            <a:r>
              <a:rPr lang="tr-TR" dirty="0" smtClean="0"/>
              <a:t>Sayılar</a:t>
            </a:r>
            <a:endParaRPr lang="tr-TR" dirty="0"/>
          </a:p>
        </p:txBody>
      </p:sp>
      <p:sp>
        <p:nvSpPr>
          <p:cNvPr id="1904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583" y="1618456"/>
            <a:ext cx="4608513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400" dirty="0" err="1"/>
              <a:t>Prolog’da</a:t>
            </a:r>
            <a:r>
              <a:rPr lang="tr-TR" sz="2400" dirty="0"/>
              <a:t> iki tür sayı kullanılabilir</a:t>
            </a:r>
          </a:p>
          <a:p>
            <a:pPr lvl="1">
              <a:lnSpc>
                <a:spcPct val="90000"/>
              </a:lnSpc>
            </a:pPr>
            <a:r>
              <a:rPr lang="tr-TR" sz="2000" b="1" dirty="0"/>
              <a:t>Tamsayılar (</a:t>
            </a:r>
            <a:r>
              <a:rPr lang="tr-TR" sz="2000" b="1" dirty="0" err="1"/>
              <a:t>integer</a:t>
            </a:r>
            <a:r>
              <a:rPr lang="tr-TR" sz="2000" b="1" dirty="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tr-TR" sz="2000" dirty="0"/>
              <a:t>		</a:t>
            </a:r>
            <a:r>
              <a:rPr lang="tr-TR" sz="1800" dirty="0">
                <a:solidFill>
                  <a:srgbClr val="0000FF"/>
                </a:solidFill>
              </a:rPr>
              <a:t>1	0	-97	 1313</a:t>
            </a:r>
          </a:p>
          <a:p>
            <a:pPr marL="450850" lvl="2" indent="0">
              <a:lnSpc>
                <a:spcPct val="90000"/>
              </a:lnSpc>
              <a:buNone/>
            </a:pPr>
            <a:r>
              <a:rPr lang="tr-TR" dirty="0"/>
              <a:t>En büyük ve en küçük sayı prolog derleyicisine bağlıdır. </a:t>
            </a:r>
          </a:p>
          <a:p>
            <a:pPr lvl="1">
              <a:lnSpc>
                <a:spcPct val="90000"/>
              </a:lnSpc>
            </a:pPr>
            <a:r>
              <a:rPr lang="tr-TR" sz="2000" b="1" dirty="0" err="1"/>
              <a:t>Ondalıklı</a:t>
            </a:r>
            <a:r>
              <a:rPr lang="tr-TR" sz="2000" b="1" dirty="0"/>
              <a:t> sayılar (</a:t>
            </a:r>
            <a:r>
              <a:rPr lang="tr-TR" sz="2000" b="1" dirty="0" err="1"/>
              <a:t>real</a:t>
            </a:r>
            <a:r>
              <a:rPr lang="tr-TR" sz="2000" b="1" dirty="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tr-TR" sz="2000" dirty="0"/>
              <a:t>	</a:t>
            </a:r>
            <a:r>
              <a:rPr lang="tr-TR" sz="2000" dirty="0">
                <a:solidFill>
                  <a:srgbClr val="0000FF"/>
                </a:solidFill>
              </a:rPr>
              <a:t>	</a:t>
            </a:r>
            <a:r>
              <a:rPr lang="tr-TR" sz="1800" dirty="0">
                <a:solidFill>
                  <a:srgbClr val="0000FF"/>
                </a:solidFill>
              </a:rPr>
              <a:t>3.14	100.2	 -0.0035</a:t>
            </a:r>
          </a:p>
          <a:p>
            <a:pPr>
              <a:lnSpc>
                <a:spcPct val="90000"/>
              </a:lnSpc>
            </a:pPr>
            <a:endParaRPr lang="tr-TR" sz="2400" dirty="0" smtClean="0"/>
          </a:p>
          <a:p>
            <a:pPr>
              <a:lnSpc>
                <a:spcPct val="90000"/>
              </a:lnSpc>
            </a:pPr>
            <a:r>
              <a:rPr lang="tr-TR" sz="2400" dirty="0" smtClean="0"/>
              <a:t>Genelde </a:t>
            </a:r>
            <a:r>
              <a:rPr lang="tr-TR" sz="2400" dirty="0"/>
              <a:t>tamsayılar kullanılır.</a:t>
            </a:r>
          </a:p>
          <a:p>
            <a:pPr>
              <a:lnSpc>
                <a:spcPct val="90000"/>
              </a:lnSpc>
            </a:pPr>
            <a:r>
              <a:rPr lang="tr-TR" sz="2400" dirty="0" err="1"/>
              <a:t>Ondalıklı</a:t>
            </a:r>
            <a:r>
              <a:rPr lang="tr-TR" sz="2400" dirty="0"/>
              <a:t> sayılar pek fazla </a:t>
            </a:r>
            <a:r>
              <a:rPr lang="tr-TR" sz="2400" dirty="0" smtClean="0"/>
              <a:t>kullanılmaz =&gt; </a:t>
            </a:r>
            <a:r>
              <a:rPr lang="tr-TR" sz="2400" b="1" dirty="0" smtClean="0"/>
              <a:t>Çünkü</a:t>
            </a:r>
            <a:r>
              <a:rPr lang="tr-TR" sz="2400" b="1" dirty="0"/>
              <a:t>:</a:t>
            </a:r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5076825" y="1628775"/>
            <a:ext cx="3311525" cy="3008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topla(X,Y,Z):-Z is X+Y.</a:t>
            </a:r>
          </a:p>
          <a:p>
            <a:pPr lvl="1"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endParaRPr lang="tr-TR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1"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?- topla(2,0.3,C).</a:t>
            </a:r>
          </a:p>
          <a:p>
            <a:pPr lvl="1"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 = 2.3 ;</a:t>
            </a:r>
          </a:p>
          <a:p>
            <a:pPr lvl="1"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No</a:t>
            </a:r>
          </a:p>
          <a:p>
            <a:pPr lvl="1"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endParaRPr lang="tr-TR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1"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?- topla(200,0.0003,C).</a:t>
            </a:r>
          </a:p>
          <a:p>
            <a:pPr lvl="1"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C = </a:t>
            </a:r>
            <a:r>
              <a:rPr lang="tr-TR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200.0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;</a:t>
            </a:r>
          </a:p>
          <a:p>
            <a:pPr lvl="1"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797072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8CFECE91-B117-44CE-9F50-97551D430DD3}" type="slidenum">
              <a:rPr lang="en-US" sz="1400"/>
              <a:pPr algn="r"/>
              <a:t>37</a:t>
            </a:fld>
            <a:endParaRPr lang="en-US" sz="1400"/>
          </a:p>
        </p:txBody>
      </p:sp>
      <p:sp>
        <p:nvSpPr>
          <p:cNvPr id="1914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188640"/>
            <a:ext cx="8316416" cy="1182960"/>
          </a:xfrm>
        </p:spPr>
        <p:txBody>
          <a:bodyPr/>
          <a:lstStyle/>
          <a:p>
            <a:r>
              <a:rPr lang="tr-TR" dirty="0" smtClean="0"/>
              <a:t>Değişkenler </a:t>
            </a:r>
            <a:r>
              <a:rPr lang="tr-TR" dirty="0"/>
              <a:t>(1)</a:t>
            </a:r>
          </a:p>
        </p:txBody>
      </p:sp>
      <p:sp>
        <p:nvSpPr>
          <p:cNvPr id="1914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484783"/>
            <a:ext cx="7859216" cy="5039841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tr-TR" dirty="0" smtClean="0"/>
              <a:t>Harf</a:t>
            </a:r>
            <a:r>
              <a:rPr lang="tr-TR" dirty="0"/>
              <a:t>, rakam ve </a:t>
            </a:r>
            <a:r>
              <a:rPr lang="tr-TR" dirty="0" smtClean="0"/>
              <a:t>altçizgi (‘_’) den </a:t>
            </a:r>
            <a:r>
              <a:rPr lang="tr-TR" dirty="0"/>
              <a:t>oluşan </a:t>
            </a:r>
            <a:r>
              <a:rPr lang="tr-TR" b="1" dirty="0"/>
              <a:t>büyük harfle </a:t>
            </a:r>
            <a:r>
              <a:rPr lang="tr-TR" dirty="0" smtClean="0"/>
              <a:t>ya da </a:t>
            </a:r>
            <a:r>
              <a:rPr lang="tr-TR" b="1" dirty="0"/>
              <a:t>altçizgi</a:t>
            </a:r>
            <a:r>
              <a:rPr lang="tr-TR" dirty="0"/>
              <a:t> ile başlayan </a:t>
            </a:r>
            <a:r>
              <a:rPr lang="tr-TR" dirty="0" err="1"/>
              <a:t>string’lerdir</a:t>
            </a:r>
            <a:r>
              <a:rPr lang="tr-TR" dirty="0"/>
              <a:t>:</a:t>
            </a:r>
            <a:endParaRPr lang="tr-TR" i="1" dirty="0"/>
          </a:p>
          <a:p>
            <a:pPr marL="609600" indent="-609600">
              <a:lnSpc>
                <a:spcPct val="90000"/>
              </a:lnSpc>
            </a:pPr>
            <a:endParaRPr lang="tr-TR" i="1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tr-TR" sz="2800" dirty="0"/>
              <a:t>				X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tr-TR" sz="2800" dirty="0"/>
              <a:t>				</a:t>
            </a:r>
            <a:r>
              <a:rPr lang="tr-TR" sz="2800" dirty="0" err="1"/>
              <a:t>Result</a:t>
            </a:r>
            <a:endParaRPr lang="tr-TR" sz="2800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tr-TR" sz="2800" dirty="0"/>
              <a:t>				Object2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tr-TR" sz="2800" dirty="0"/>
              <a:t>				</a:t>
            </a:r>
            <a:r>
              <a:rPr lang="tr-TR" sz="2800" dirty="0" err="1"/>
              <a:t>Participant_list</a:t>
            </a:r>
            <a:endParaRPr lang="tr-TR" sz="2800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tr-TR" sz="2800" dirty="0"/>
              <a:t>				</a:t>
            </a:r>
            <a:r>
              <a:rPr lang="tr-TR" sz="2800" dirty="0" err="1"/>
              <a:t>ShoppingList</a:t>
            </a:r>
            <a:endParaRPr lang="tr-TR" sz="2800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tr-TR" sz="2800" dirty="0"/>
              <a:t>				_x23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tr-TR" sz="2800" dirty="0"/>
              <a:t>				_23</a:t>
            </a:r>
          </a:p>
        </p:txBody>
      </p:sp>
    </p:spTree>
    <p:extLst>
      <p:ext uri="{BB962C8B-B14F-4D97-AF65-F5344CB8AC3E}">
        <p14:creationId xmlns:p14="http://schemas.microsoft.com/office/powerpoint/2010/main" val="229929973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D0A21AA2-53C6-481E-8192-C8C788C775D8}" type="slidenum">
              <a:rPr lang="en-US" sz="1400"/>
              <a:pPr algn="r"/>
              <a:t>38</a:t>
            </a:fld>
            <a:endParaRPr lang="en-US" sz="1400"/>
          </a:p>
        </p:txBody>
      </p:sp>
      <p:sp>
        <p:nvSpPr>
          <p:cNvPr id="1925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371600"/>
            <a:ext cx="8279904" cy="522575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tr-TR" sz="2800" b="1" dirty="0">
                <a:solidFill>
                  <a:srgbClr val="0000FF"/>
                </a:solidFill>
              </a:rPr>
              <a:t>Anonim </a:t>
            </a:r>
            <a:r>
              <a:rPr lang="tr-TR" sz="2800" b="1" dirty="0" smtClean="0">
                <a:solidFill>
                  <a:srgbClr val="0000FF"/>
                </a:solidFill>
              </a:rPr>
              <a:t>değişken: </a:t>
            </a:r>
            <a:r>
              <a:rPr lang="tr-TR" sz="2800" dirty="0"/>
              <a:t>isimlendirilmemiş değişkenlerdir. Sadece altçizgi ile ifade edilirler: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		</a:t>
            </a:r>
            <a:r>
              <a:rPr lang="tr-TR" sz="2400" dirty="0" err="1"/>
              <a:t>hasachild</a:t>
            </a:r>
            <a:r>
              <a:rPr lang="tr-TR" sz="2400" dirty="0"/>
              <a:t>(X) :- </a:t>
            </a:r>
            <a:r>
              <a:rPr lang="tr-TR" sz="2400" dirty="0" err="1"/>
              <a:t>parent</a:t>
            </a:r>
            <a:r>
              <a:rPr lang="tr-TR" sz="2400" dirty="0"/>
              <a:t>(X, Y).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		</a:t>
            </a:r>
            <a:r>
              <a:rPr lang="tr-TR" sz="2400" dirty="0" err="1"/>
              <a:t>hasachild</a:t>
            </a:r>
            <a:r>
              <a:rPr lang="tr-TR" sz="2400" dirty="0"/>
              <a:t>(X) :- </a:t>
            </a:r>
            <a:r>
              <a:rPr lang="tr-TR" sz="2400" dirty="0" err="1"/>
              <a:t>parent</a:t>
            </a:r>
            <a:r>
              <a:rPr lang="tr-TR" sz="2400" dirty="0"/>
              <a:t>(X, _).</a:t>
            </a:r>
          </a:p>
          <a:p>
            <a:pPr>
              <a:lnSpc>
                <a:spcPct val="90000"/>
              </a:lnSpc>
            </a:pPr>
            <a:r>
              <a:rPr lang="tr-TR" sz="2800" dirty="0"/>
              <a:t>Her altçizgi karakteri yeni bir anonim değişkeni ifade eder.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	</a:t>
            </a:r>
            <a:r>
              <a:rPr lang="tr-TR" sz="2400" dirty="0" err="1"/>
              <a:t>somebody_has_a_child</a:t>
            </a:r>
            <a:r>
              <a:rPr lang="tr-TR" sz="2400" dirty="0"/>
              <a:t> :- </a:t>
            </a:r>
            <a:r>
              <a:rPr lang="tr-TR" sz="2400" dirty="0" err="1"/>
              <a:t>parent</a:t>
            </a:r>
            <a:r>
              <a:rPr lang="tr-TR" sz="2400" dirty="0"/>
              <a:t>(_, _).	%r1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	</a:t>
            </a:r>
            <a:endParaRPr lang="tr-TR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 smtClean="0"/>
              <a:t>					          </a:t>
            </a:r>
            <a:r>
              <a:rPr lang="tr-TR" sz="2400" dirty="0" smtClean="0">
                <a:solidFill>
                  <a:srgbClr val="FF0000"/>
                </a:solidFill>
              </a:rPr>
              <a:t>X</a:t>
            </a:r>
            <a:r>
              <a:rPr lang="tr-TR" sz="2400" dirty="0" smtClean="0"/>
              <a:t>		        </a:t>
            </a:r>
            <a:r>
              <a:rPr lang="tr-TR" sz="2400" dirty="0" smtClean="0">
                <a:solidFill>
                  <a:srgbClr val="FF0000"/>
                </a:solidFill>
              </a:rPr>
              <a:t>Y</a:t>
            </a:r>
          </a:p>
          <a:p>
            <a:pPr>
              <a:lnSpc>
                <a:spcPct val="90000"/>
              </a:lnSpc>
            </a:pPr>
            <a:r>
              <a:rPr lang="tr-TR" sz="2800" dirty="0" smtClean="0"/>
              <a:t>Anonim değişkenlerin değerleri çıkış olarak verilmez.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	</a:t>
            </a:r>
            <a:r>
              <a:rPr lang="tr-TR" sz="2400" dirty="0">
                <a:solidFill>
                  <a:srgbClr val="0000FF"/>
                </a:solidFill>
              </a:rPr>
              <a:t>?- </a:t>
            </a:r>
            <a:r>
              <a:rPr lang="tr-TR" sz="2400" dirty="0" err="1">
                <a:solidFill>
                  <a:srgbClr val="0000FF"/>
                </a:solidFill>
              </a:rPr>
              <a:t>parent</a:t>
            </a:r>
            <a:r>
              <a:rPr lang="tr-TR" sz="2400" dirty="0">
                <a:solidFill>
                  <a:srgbClr val="0000FF"/>
                </a:solidFill>
              </a:rPr>
              <a:t>(</a:t>
            </a:r>
            <a:r>
              <a:rPr lang="tr-TR" sz="2400" dirty="0" err="1">
                <a:solidFill>
                  <a:srgbClr val="0000FF"/>
                </a:solidFill>
              </a:rPr>
              <a:t>ali,Y</a:t>
            </a:r>
            <a:r>
              <a:rPr lang="tr-TR" sz="2400" dirty="0">
                <a:solidFill>
                  <a:srgbClr val="0000FF"/>
                </a:solidFill>
              </a:rPr>
              <a:t>).</a:t>
            </a:r>
            <a:r>
              <a:rPr lang="tr-TR" sz="2400" dirty="0"/>
              <a:t> : </a:t>
            </a:r>
            <a:r>
              <a:rPr lang="tr-TR" sz="2400" dirty="0" err="1"/>
              <a:t>ali’in</a:t>
            </a:r>
            <a:r>
              <a:rPr lang="tr-TR" sz="2400" dirty="0"/>
              <a:t> çocuğu var mı? </a:t>
            </a:r>
            <a:r>
              <a:rPr lang="tr-TR" dirty="0">
                <a:solidFill>
                  <a:srgbClr val="0000FF"/>
                </a:solidFill>
              </a:rPr>
              <a:t>Ve</a:t>
            </a:r>
            <a:r>
              <a:rPr lang="tr-TR" sz="2400" dirty="0">
                <a:solidFill>
                  <a:srgbClr val="0000FF"/>
                </a:solidFill>
              </a:rPr>
              <a:t> </a:t>
            </a:r>
            <a:r>
              <a:rPr lang="tr-TR" sz="2400" dirty="0"/>
              <a:t>varsa çocuklarının isimleri nedir?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	</a:t>
            </a:r>
            <a:r>
              <a:rPr lang="tr-TR" sz="2400" dirty="0">
                <a:solidFill>
                  <a:srgbClr val="0000FF"/>
                </a:solidFill>
              </a:rPr>
              <a:t>?- </a:t>
            </a:r>
            <a:r>
              <a:rPr lang="tr-TR" sz="2400" dirty="0" err="1">
                <a:solidFill>
                  <a:srgbClr val="0000FF"/>
                </a:solidFill>
              </a:rPr>
              <a:t>parent</a:t>
            </a:r>
            <a:r>
              <a:rPr lang="tr-TR" sz="2400" dirty="0">
                <a:solidFill>
                  <a:srgbClr val="0000FF"/>
                </a:solidFill>
              </a:rPr>
              <a:t>(ali,_). </a:t>
            </a:r>
            <a:r>
              <a:rPr lang="tr-TR" sz="2400" dirty="0"/>
              <a:t>: sadece </a:t>
            </a:r>
            <a:r>
              <a:rPr lang="tr-TR" sz="2400" dirty="0" err="1"/>
              <a:t>ali’in</a:t>
            </a:r>
            <a:r>
              <a:rPr lang="tr-TR" sz="2400" dirty="0"/>
              <a:t> çocuğu var mı?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24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7584" y="188640"/>
            <a:ext cx="8316416" cy="11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Değişkenler (2)</a:t>
            </a:r>
            <a:endParaRPr lang="tr-TR" dirty="0"/>
          </a:p>
        </p:txBody>
      </p:sp>
      <p:cxnSp>
        <p:nvCxnSpPr>
          <p:cNvPr id="3" name="Düz Ok Bağlayıcısı 2"/>
          <p:cNvCxnSpPr/>
          <p:nvPr/>
        </p:nvCxnSpPr>
        <p:spPr>
          <a:xfrm flipH="1">
            <a:off x="5436096" y="4005064"/>
            <a:ext cx="504056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Ok Bağlayıcısı 7"/>
          <p:cNvCxnSpPr/>
          <p:nvPr/>
        </p:nvCxnSpPr>
        <p:spPr>
          <a:xfrm>
            <a:off x="6482324" y="4016060"/>
            <a:ext cx="46594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466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4020E732-6F43-453A-B452-5F0E1497F32B}" type="slidenum">
              <a:rPr lang="en-US" sz="1400"/>
              <a:pPr algn="r"/>
              <a:t>39</a:t>
            </a:fld>
            <a:endParaRPr lang="en-US" sz="1400"/>
          </a:p>
        </p:txBody>
      </p:sp>
      <p:sp>
        <p:nvSpPr>
          <p:cNvPr id="1935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9592" y="188640"/>
            <a:ext cx="8244408" cy="1296144"/>
          </a:xfrm>
        </p:spPr>
        <p:txBody>
          <a:bodyPr>
            <a:normAutofit fontScale="90000"/>
          </a:bodyPr>
          <a:lstStyle/>
          <a:p>
            <a:r>
              <a:rPr lang="tr-TR" sz="4000" dirty="0"/>
              <a:t>Değişken ve </a:t>
            </a:r>
            <a:r>
              <a:rPr lang="tr-TR" sz="4000" dirty="0" err="1"/>
              <a:t>Atom’ların</a:t>
            </a:r>
            <a:r>
              <a:rPr lang="tr-TR" sz="4000" dirty="0"/>
              <a:t> </a:t>
            </a:r>
            <a:r>
              <a:rPr lang="tr-TR" sz="4000" dirty="0" smtClean="0"/>
              <a:t>Faaliyet Alanları </a:t>
            </a:r>
            <a:r>
              <a:rPr lang="tr-TR" sz="4000" dirty="0"/>
              <a:t>(</a:t>
            </a:r>
            <a:r>
              <a:rPr lang="tr-TR" sz="4000" dirty="0" err="1"/>
              <a:t>Scope</a:t>
            </a:r>
            <a:r>
              <a:rPr lang="tr-TR" sz="4000" dirty="0"/>
              <a:t>)</a:t>
            </a:r>
          </a:p>
        </p:txBody>
      </p:sp>
      <p:sp>
        <p:nvSpPr>
          <p:cNvPr id="1935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9591" y="1772816"/>
            <a:ext cx="7787209" cy="23762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dirty="0"/>
              <a:t>Bir değişkenin değeri bir </a:t>
            </a:r>
            <a:r>
              <a:rPr lang="tr-TR" dirty="0">
                <a:solidFill>
                  <a:srgbClr val="0000FF"/>
                </a:solidFill>
              </a:rPr>
              <a:t>cümlecik içinde </a:t>
            </a:r>
            <a:r>
              <a:rPr lang="tr-TR" dirty="0" smtClean="0"/>
              <a:t>sabittir</a:t>
            </a:r>
          </a:p>
          <a:p>
            <a:pPr>
              <a:lnSpc>
                <a:spcPct val="90000"/>
              </a:lnSpc>
            </a:pPr>
            <a:endParaRPr lang="tr-TR" i="1" dirty="0"/>
          </a:p>
          <a:p>
            <a:pPr>
              <a:lnSpc>
                <a:spcPct val="90000"/>
              </a:lnSpc>
            </a:pPr>
            <a:r>
              <a:rPr lang="tr-TR" dirty="0"/>
              <a:t>Bir atomun değeri tüm </a:t>
            </a:r>
            <a:r>
              <a:rPr lang="tr-TR" dirty="0">
                <a:solidFill>
                  <a:srgbClr val="0000FF"/>
                </a:solidFill>
              </a:rPr>
              <a:t>program boyunca </a:t>
            </a:r>
            <a:r>
              <a:rPr lang="tr-TR" dirty="0"/>
              <a:t>sabittir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27339262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1E8BC841-1374-4031-851A-A9CE0E8DAFC6}" type="slidenum">
              <a:rPr lang="en-US" sz="1400"/>
              <a:pPr algn="r"/>
              <a:t>4</a:t>
            </a:fld>
            <a:endParaRPr lang="en-US" sz="1400"/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115888"/>
            <a:ext cx="8208466" cy="1371600"/>
          </a:xfrm>
        </p:spPr>
        <p:txBody>
          <a:bodyPr/>
          <a:lstStyle/>
          <a:p>
            <a:r>
              <a:rPr lang="tr-TR" dirty="0"/>
              <a:t>Örnek : Aile Ağacı</a:t>
            </a:r>
            <a:endParaRPr lang="en-US" dirty="0"/>
          </a:p>
        </p:txBody>
      </p:sp>
      <p:graphicFrame>
        <p:nvGraphicFramePr>
          <p:cNvPr id="146436" name="Object 6"/>
          <p:cNvGraphicFramePr>
            <a:graphicFrameLocks noGrp="1" noChangeAspect="1"/>
          </p:cNvGraphicFramePr>
          <p:nvPr>
            <p:ph idx="4294967295"/>
          </p:nvPr>
        </p:nvGraphicFramePr>
        <p:xfrm>
          <a:off x="2771775" y="1557338"/>
          <a:ext cx="3957638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SmartDraw" r:id="rId3" imgW="2779560" imgH="3236760" progId="SmartDraw.2">
                  <p:embed/>
                </p:oleObj>
              </mc:Choice>
              <mc:Fallback>
                <p:oleObj name="SmartDraw" r:id="rId3" imgW="2779560" imgH="323676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557338"/>
                        <a:ext cx="3957638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50668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AAE9B374-307D-4D47-947C-CCA7F7E64815}" type="slidenum">
              <a:rPr lang="en-US" sz="1400"/>
              <a:pPr algn="r"/>
              <a:t>40</a:t>
            </a:fld>
            <a:endParaRPr lang="en-US" sz="1400"/>
          </a:p>
        </p:txBody>
      </p:sp>
      <p:sp>
        <p:nvSpPr>
          <p:cNvPr id="1976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188640"/>
            <a:ext cx="8388424" cy="1182960"/>
          </a:xfrm>
        </p:spPr>
        <p:txBody>
          <a:bodyPr/>
          <a:lstStyle/>
          <a:p>
            <a:r>
              <a:rPr lang="tr-TR" dirty="0"/>
              <a:t>Aşırı Yükleme</a:t>
            </a:r>
          </a:p>
        </p:txBody>
      </p:sp>
      <p:sp>
        <p:nvSpPr>
          <p:cNvPr id="19763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55576" y="1474788"/>
            <a:ext cx="8209037" cy="5122564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tr-TR" sz="2400" dirty="0"/>
              <a:t>Aynı </a:t>
            </a:r>
            <a:r>
              <a:rPr lang="tr-TR" sz="2400" dirty="0" smtClean="0"/>
              <a:t>isimde </a:t>
            </a:r>
            <a:r>
              <a:rPr lang="tr-TR" sz="2400" dirty="0"/>
              <a:t>farklı ilişkiler </a:t>
            </a:r>
            <a:r>
              <a:rPr lang="tr-TR" sz="2400" dirty="0" smtClean="0"/>
              <a:t>olabilir</a:t>
            </a:r>
            <a:r>
              <a:rPr lang="tr-TR" sz="2400" dirty="0"/>
              <a:t>:</a:t>
            </a:r>
          </a:p>
          <a:p>
            <a:pPr lvl="1">
              <a:lnSpc>
                <a:spcPct val="80000"/>
              </a:lnSpc>
            </a:pPr>
            <a:r>
              <a:rPr lang="tr-TR" sz="2400" dirty="0" err="1"/>
              <a:t>point</a:t>
            </a:r>
            <a:r>
              <a:rPr lang="tr-TR" sz="2400" dirty="0"/>
              <a:t>(1, 1), </a:t>
            </a:r>
            <a:r>
              <a:rPr lang="tr-TR" sz="2400" dirty="0" err="1"/>
              <a:t>point</a:t>
            </a:r>
            <a:r>
              <a:rPr lang="tr-TR" sz="2400" dirty="0"/>
              <a:t>(1, 1, 1), </a:t>
            </a:r>
            <a:r>
              <a:rPr lang="tr-TR" sz="2400" dirty="0" err="1"/>
              <a:t>point</a:t>
            </a:r>
            <a:r>
              <a:rPr lang="tr-TR" sz="2400" dirty="0"/>
              <a:t>(1, 1, 1, 1), …</a:t>
            </a:r>
          </a:p>
          <a:p>
            <a:pPr>
              <a:lnSpc>
                <a:spcPct val="80000"/>
              </a:lnSpc>
            </a:pPr>
            <a:endParaRPr lang="tr-TR" sz="2400" dirty="0"/>
          </a:p>
          <a:p>
            <a:pPr>
              <a:lnSpc>
                <a:spcPct val="80000"/>
              </a:lnSpc>
            </a:pPr>
            <a:endParaRPr lang="pl-PL" sz="2400" dirty="0"/>
          </a:p>
          <a:p>
            <a:pPr>
              <a:lnSpc>
                <a:spcPct val="80000"/>
              </a:lnSpc>
            </a:pPr>
            <a:r>
              <a:rPr lang="pl-PL" sz="2400" dirty="0"/>
              <a:t>+(X,Y,Z):-Z is X+Y.</a:t>
            </a:r>
          </a:p>
          <a:p>
            <a:pPr>
              <a:lnSpc>
                <a:spcPct val="80000"/>
              </a:lnSpc>
            </a:pPr>
            <a:r>
              <a:rPr lang="pl-PL" sz="2400" dirty="0"/>
              <a:t>+(X,Y,Z,F):-F is X+Y+Z.</a:t>
            </a:r>
            <a:endParaRPr lang="tr-TR" sz="2400" dirty="0"/>
          </a:p>
          <a:p>
            <a:pPr>
              <a:lnSpc>
                <a:spcPct val="80000"/>
              </a:lnSpc>
            </a:pPr>
            <a:endParaRPr lang="tr-TR" sz="2400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tr-TR" dirty="0"/>
              <a:t>?- +(200,0.03,7.2,G).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tr-TR" dirty="0"/>
              <a:t>G = 207.23 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tr-TR" dirty="0"/>
              <a:t>No</a:t>
            </a:r>
          </a:p>
          <a:p>
            <a:pPr>
              <a:lnSpc>
                <a:spcPct val="80000"/>
              </a:lnSpc>
            </a:pPr>
            <a:endParaRPr lang="tr-TR" sz="2400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tr-TR" dirty="0"/>
              <a:t>?- +(200,0.03,G).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tr-TR" dirty="0"/>
              <a:t>G = 200.03 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tr-TR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9753596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02A63C93-008F-410B-A99C-7E66AB7C0EBE}" type="slidenum">
              <a:rPr lang="en-US" sz="1400"/>
              <a:pPr algn="r"/>
              <a:t>41</a:t>
            </a:fld>
            <a:endParaRPr lang="en-US" sz="1400"/>
          </a:p>
        </p:txBody>
      </p:sp>
      <p:sp>
        <p:nvSpPr>
          <p:cNvPr id="1986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260648"/>
            <a:ext cx="8316416" cy="936104"/>
          </a:xfrm>
        </p:spPr>
        <p:txBody>
          <a:bodyPr/>
          <a:lstStyle/>
          <a:p>
            <a:r>
              <a:rPr lang="tr-TR" dirty="0"/>
              <a:t>Ve ,  veya ;  (1)</a:t>
            </a:r>
          </a:p>
        </p:txBody>
      </p:sp>
      <p:sp>
        <p:nvSpPr>
          <p:cNvPr id="198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341438"/>
            <a:ext cx="7634287" cy="5183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sz="2400" dirty="0"/>
              <a:t>P :- Q</a:t>
            </a:r>
            <a:r>
              <a:rPr lang="tr-TR" sz="2400" dirty="0">
                <a:solidFill>
                  <a:srgbClr val="FF0000"/>
                </a:solidFill>
              </a:rPr>
              <a:t>;</a:t>
            </a:r>
            <a:r>
              <a:rPr lang="tr-TR" sz="2400" dirty="0"/>
              <a:t> R.</a:t>
            </a:r>
            <a:endParaRPr lang="tr-TR" dirty="0"/>
          </a:p>
          <a:p>
            <a:pPr>
              <a:lnSpc>
                <a:spcPct val="90000"/>
              </a:lnSpc>
            </a:pPr>
            <a:endParaRPr lang="tr-TR" sz="800" dirty="0"/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	P doğrudur Eğer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		Q doğruysa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		</a:t>
            </a:r>
            <a:r>
              <a:rPr lang="tr-TR" sz="2400" b="1" dirty="0">
                <a:solidFill>
                  <a:srgbClr val="FF0000"/>
                </a:solidFill>
              </a:rPr>
              <a:t>veya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		R doğruysa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800" dirty="0"/>
          </a:p>
          <a:p>
            <a:pPr>
              <a:lnSpc>
                <a:spcPct val="90000"/>
              </a:lnSpc>
              <a:buFontTx/>
              <a:buNone/>
            </a:pPr>
            <a:r>
              <a:rPr lang="tr-TR" sz="3600" dirty="0"/>
              <a:t>	</a:t>
            </a:r>
            <a:endParaRPr lang="tr-TR" sz="900" dirty="0"/>
          </a:p>
          <a:p>
            <a:pPr>
              <a:lnSpc>
                <a:spcPct val="90000"/>
              </a:lnSpc>
            </a:pPr>
            <a:r>
              <a:rPr lang="tr-TR" sz="2400" dirty="0"/>
              <a:t>Aynı ifadeyi aşağıdaki şekilde de yazabiliriz: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		P :- Q.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		P :- R.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dirty="0"/>
          </a:p>
          <a:p>
            <a:pPr>
              <a:lnSpc>
                <a:spcPct val="90000"/>
              </a:lnSpc>
            </a:pPr>
            <a:endParaRPr lang="tr-TR" sz="700" dirty="0"/>
          </a:p>
          <a:p>
            <a:pPr>
              <a:lnSpc>
                <a:spcPct val="90000"/>
              </a:lnSpc>
              <a:buFontTx/>
              <a:buNone/>
            </a:pPr>
            <a:r>
              <a:rPr lang="tr-TR" sz="1800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9718297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3968D494-9F6C-4613-9A19-408913171210}" type="slidenum">
              <a:rPr lang="en-US" sz="1400"/>
              <a:pPr algn="r"/>
              <a:t>42</a:t>
            </a:fld>
            <a:endParaRPr lang="en-US" sz="1400"/>
          </a:p>
        </p:txBody>
      </p:sp>
      <p:sp>
        <p:nvSpPr>
          <p:cNvPr id="1996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341438"/>
            <a:ext cx="7704212" cy="48244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dirty="0"/>
              <a:t>Ve, </a:t>
            </a:r>
            <a:r>
              <a:rPr lang="tr-TR" dirty="0" err="1"/>
              <a:t>veya’dan</a:t>
            </a:r>
            <a:r>
              <a:rPr lang="tr-TR" dirty="0"/>
              <a:t> daha </a:t>
            </a:r>
            <a:r>
              <a:rPr lang="tr-TR" dirty="0">
                <a:solidFill>
                  <a:srgbClr val="0000FF"/>
                </a:solidFill>
              </a:rPr>
              <a:t>yüksek</a:t>
            </a:r>
            <a:r>
              <a:rPr lang="tr-TR" dirty="0"/>
              <a:t> önceliklidir.</a:t>
            </a:r>
          </a:p>
          <a:p>
            <a:pPr>
              <a:lnSpc>
                <a:spcPct val="90000"/>
              </a:lnSpc>
            </a:pPr>
            <a:endParaRPr lang="tr-TR" sz="800" dirty="0"/>
          </a:p>
          <a:p>
            <a:pPr>
              <a:lnSpc>
                <a:spcPct val="90000"/>
              </a:lnSpc>
            </a:pPr>
            <a:r>
              <a:rPr lang="tr-TR" dirty="0"/>
              <a:t>Aşağıdaki iki ifade aynı sonucu verir:</a:t>
            </a:r>
          </a:p>
          <a:p>
            <a:pPr>
              <a:lnSpc>
                <a:spcPct val="90000"/>
              </a:lnSpc>
            </a:pPr>
            <a:endParaRPr lang="tr-TR" sz="800" dirty="0"/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			P :- Q, R; S, T, U.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800" dirty="0"/>
          </a:p>
          <a:p>
            <a:pPr>
              <a:lnSpc>
                <a:spcPct val="90000"/>
              </a:lnSpc>
              <a:buFontTx/>
              <a:buNone/>
            </a:pPr>
            <a:endParaRPr lang="tr-TR" sz="800" dirty="0"/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			P :- (Q, R); (S, T, U).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sz="800" dirty="0"/>
          </a:p>
          <a:p>
            <a:pPr>
              <a:lnSpc>
                <a:spcPct val="90000"/>
              </a:lnSpc>
            </a:pPr>
            <a:r>
              <a:rPr lang="tr-TR" dirty="0"/>
              <a:t>Aynı ifadeyi aşağıdaki şekilde de yazabiliriz:</a:t>
            </a:r>
          </a:p>
          <a:p>
            <a:pPr>
              <a:lnSpc>
                <a:spcPct val="90000"/>
              </a:lnSpc>
            </a:pPr>
            <a:endParaRPr lang="tr-TR" sz="900" dirty="0"/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			P :- Q, R.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				P :- S, T, U.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7584" y="260648"/>
            <a:ext cx="8316416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0" lang="tr-TR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Ve ,  veya ;  (2)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244810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CD374B2B-064A-4591-8076-3C92962B3F32}" type="slidenum">
              <a:rPr lang="en-US" sz="1400"/>
              <a:pPr algn="r"/>
              <a:t>43</a:t>
            </a:fld>
            <a:endParaRPr lang="en-US" sz="1400"/>
          </a:p>
        </p:txBody>
      </p:sp>
      <p:sp>
        <p:nvSpPr>
          <p:cNvPr id="2007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/>
              <a:t>Hedefleri Birleştirme</a:t>
            </a:r>
            <a:endParaRPr lang="en-US"/>
          </a:p>
        </p:txBody>
      </p:sp>
      <p:sp>
        <p:nvSpPr>
          <p:cNvPr id="20070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err="1"/>
              <a:t>araba</a:t>
            </a:r>
            <a:r>
              <a:rPr lang="en-US" sz="2800" dirty="0"/>
              <a:t>(chrysler,130000,3,kirmizi,12000).</a:t>
            </a:r>
          </a:p>
          <a:p>
            <a:pPr>
              <a:lnSpc>
                <a:spcPct val="80000"/>
              </a:lnSpc>
            </a:pPr>
            <a:r>
              <a:rPr lang="en-US" sz="2800" dirty="0" err="1"/>
              <a:t>araba</a:t>
            </a:r>
            <a:r>
              <a:rPr lang="en-US" sz="2800" dirty="0"/>
              <a:t>(ford,90000,4,gri,25000).</a:t>
            </a:r>
          </a:p>
          <a:p>
            <a:pPr>
              <a:lnSpc>
                <a:spcPct val="80000"/>
              </a:lnSpc>
            </a:pPr>
            <a:r>
              <a:rPr lang="en-US" sz="2800" dirty="0" err="1"/>
              <a:t>araba</a:t>
            </a:r>
            <a:r>
              <a:rPr lang="en-US" sz="2800" dirty="0"/>
              <a:t>(ferrari,30000,5,siyah,30000).</a:t>
            </a:r>
          </a:p>
          <a:p>
            <a:pPr>
              <a:lnSpc>
                <a:spcPct val="80000"/>
              </a:lnSpc>
            </a:pPr>
            <a:r>
              <a:rPr lang="en-US" sz="2800" dirty="0" err="1"/>
              <a:t>kamyon</a:t>
            </a:r>
            <a:r>
              <a:rPr lang="en-US" sz="2800" dirty="0"/>
              <a:t>(mercedes,10000,2,mavi,20000).</a:t>
            </a:r>
          </a:p>
          <a:p>
            <a:pPr>
              <a:lnSpc>
                <a:spcPct val="80000"/>
              </a:lnSpc>
            </a:pPr>
            <a:r>
              <a:rPr lang="en-US" sz="2800" dirty="0" err="1"/>
              <a:t>kamyon</a:t>
            </a:r>
            <a:r>
              <a:rPr lang="en-US" sz="2800" dirty="0"/>
              <a:t>(ford,50000,8,sari,28000).</a:t>
            </a:r>
          </a:p>
          <a:p>
            <a:pPr>
              <a:lnSpc>
                <a:spcPct val="80000"/>
              </a:lnSpc>
            </a:pPr>
            <a:r>
              <a:rPr lang="en-US" sz="2800" dirty="0" err="1"/>
              <a:t>kamyon</a:t>
            </a:r>
            <a:r>
              <a:rPr lang="en-US" sz="2800" dirty="0"/>
              <a:t>(volvo,35000,2,siyah,35000</a:t>
            </a:r>
            <a:r>
              <a:rPr lang="en-US" sz="2800" dirty="0" smtClean="0"/>
              <a:t>).</a:t>
            </a:r>
            <a:endParaRPr lang="tr-TR" sz="2800" dirty="0" smtClean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 err="1"/>
              <a:t>arac</a:t>
            </a:r>
            <a:r>
              <a:rPr lang="en-US" sz="2800" dirty="0"/>
              <a:t>(</a:t>
            </a:r>
            <a:r>
              <a:rPr lang="en-US" sz="2800" dirty="0" err="1"/>
              <a:t>Marka,Kilometresi,Yas,Renk,Fiyat</a:t>
            </a:r>
            <a:r>
              <a:rPr lang="en-US" sz="2800" dirty="0"/>
              <a:t>):-</a:t>
            </a:r>
            <a:r>
              <a:rPr lang="tr-TR" sz="2800" dirty="0"/>
              <a:t>	</a:t>
            </a:r>
            <a:r>
              <a:rPr lang="en-US" sz="2800" dirty="0" err="1"/>
              <a:t>araba</a:t>
            </a:r>
            <a:r>
              <a:rPr lang="en-US" sz="2800" dirty="0"/>
              <a:t>(</a:t>
            </a:r>
            <a:r>
              <a:rPr lang="en-US" sz="2800" dirty="0" err="1"/>
              <a:t>Marka,Kilometresi,Yas,Renk,Fiyat</a:t>
            </a:r>
            <a:r>
              <a:rPr lang="en-US" sz="2800" dirty="0"/>
              <a:t>)</a:t>
            </a:r>
            <a:r>
              <a:rPr lang="en-US" sz="2800" dirty="0">
                <a:solidFill>
                  <a:srgbClr val="FF0000"/>
                </a:solidFill>
              </a:rPr>
              <a:t>;</a:t>
            </a:r>
            <a:endParaRPr lang="tr-TR" sz="28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tr-TR" sz="2800" dirty="0"/>
              <a:t>		</a:t>
            </a:r>
            <a:r>
              <a:rPr lang="en-US" sz="2800" dirty="0" err="1"/>
              <a:t>kamyon</a:t>
            </a:r>
            <a:r>
              <a:rPr lang="en-US" sz="2800" dirty="0"/>
              <a:t>(</a:t>
            </a:r>
            <a:r>
              <a:rPr lang="en-US" sz="2800" dirty="0" err="1"/>
              <a:t>Marka,Kilometresi,Yas,Renk,Fiyat</a:t>
            </a:r>
            <a:r>
              <a:rPr lang="en-US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412889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B923C55E-9C79-4FB3-B065-E2AD5985773B}" type="slidenum">
              <a:rPr lang="en-US" sz="1400"/>
              <a:pPr algn="r"/>
              <a:t>44</a:t>
            </a:fld>
            <a:endParaRPr lang="en-US" sz="1400"/>
          </a:p>
        </p:txBody>
      </p:sp>
      <p:sp>
        <p:nvSpPr>
          <p:cNvPr id="20173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/>
              <a:t>Fiyatı 25000’den az olan araçlar:</a:t>
            </a:r>
            <a:endParaRPr lang="en-US"/>
          </a:p>
        </p:txBody>
      </p:sp>
      <p:sp>
        <p:nvSpPr>
          <p:cNvPr id="2017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00200"/>
            <a:ext cx="8077200" cy="478112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?- </a:t>
            </a:r>
            <a:r>
              <a:rPr lang="en-US" sz="2400" dirty="0" err="1"/>
              <a:t>arac</a:t>
            </a:r>
            <a:r>
              <a:rPr lang="en-US" sz="2400" dirty="0"/>
              <a:t>(</a:t>
            </a:r>
            <a:r>
              <a:rPr lang="en-US" sz="2400" dirty="0" err="1"/>
              <a:t>Marka,KiloMetre,Yasi,Renk,Fiyat</a:t>
            </a:r>
            <a:r>
              <a:rPr lang="en-US" sz="2400" dirty="0" smtClean="0"/>
              <a:t>)</a:t>
            </a:r>
            <a:r>
              <a:rPr lang="en-US" sz="2400" dirty="0" smtClean="0">
                <a:solidFill>
                  <a:srgbClr val="FF0000"/>
                </a:solidFill>
              </a:rPr>
              <a:t>,</a:t>
            </a:r>
            <a:r>
              <a:rPr lang="tr-TR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Fiyat</a:t>
            </a:r>
            <a:r>
              <a:rPr lang="en-US" sz="2400" dirty="0" smtClean="0"/>
              <a:t>&lt;25000</a:t>
            </a:r>
            <a:r>
              <a:rPr lang="en-US" sz="2400" dirty="0"/>
              <a:t>.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000" dirty="0" err="1"/>
              <a:t>Marka</a:t>
            </a:r>
            <a:r>
              <a:rPr lang="en-US" sz="2000" dirty="0"/>
              <a:t> = </a:t>
            </a:r>
            <a:r>
              <a:rPr lang="en-US" sz="2000" dirty="0" err="1"/>
              <a:t>chrysler</a:t>
            </a:r>
            <a:endParaRPr lang="en-US" sz="2000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000" dirty="0" err="1"/>
              <a:t>KiloMetre</a:t>
            </a:r>
            <a:r>
              <a:rPr lang="en-US" sz="2000" dirty="0"/>
              <a:t> = 130000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000" dirty="0" err="1"/>
              <a:t>Yasi</a:t>
            </a:r>
            <a:r>
              <a:rPr lang="en-US" sz="2000" dirty="0"/>
              <a:t> = 3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000" dirty="0" err="1"/>
              <a:t>Renk</a:t>
            </a:r>
            <a:r>
              <a:rPr lang="en-US" sz="2000" dirty="0"/>
              <a:t> = </a:t>
            </a:r>
            <a:r>
              <a:rPr lang="en-US" sz="2000" dirty="0" err="1"/>
              <a:t>kirmizi</a:t>
            </a:r>
            <a:endParaRPr lang="en-US" sz="2000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000" dirty="0" err="1"/>
              <a:t>Fiyat</a:t>
            </a:r>
            <a:r>
              <a:rPr lang="en-US" sz="2000" dirty="0"/>
              <a:t> = 12000 ;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2000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000" dirty="0" err="1"/>
              <a:t>Marka</a:t>
            </a:r>
            <a:r>
              <a:rPr lang="en-US" sz="2000" dirty="0"/>
              <a:t> = </a:t>
            </a:r>
            <a:r>
              <a:rPr lang="en-US" sz="2000" dirty="0" err="1"/>
              <a:t>mercedes</a:t>
            </a:r>
            <a:endParaRPr lang="en-US" sz="2000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000" dirty="0" err="1"/>
              <a:t>KiloMetre</a:t>
            </a:r>
            <a:r>
              <a:rPr lang="en-US" sz="2000" dirty="0"/>
              <a:t> = 10000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000" dirty="0" err="1"/>
              <a:t>Yasi</a:t>
            </a:r>
            <a:r>
              <a:rPr lang="en-US" sz="2000" dirty="0"/>
              <a:t> = 2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000" dirty="0" err="1"/>
              <a:t>Renk</a:t>
            </a:r>
            <a:r>
              <a:rPr lang="en-US" sz="2000" dirty="0"/>
              <a:t> = </a:t>
            </a:r>
            <a:r>
              <a:rPr lang="en-US" sz="2000" dirty="0" err="1"/>
              <a:t>mavi</a:t>
            </a:r>
            <a:endParaRPr lang="en-US" sz="2000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000" dirty="0" err="1"/>
              <a:t>Fiyat</a:t>
            </a:r>
            <a:r>
              <a:rPr lang="en-US" sz="2000" dirty="0"/>
              <a:t> = 20000 ;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2000" dirty="0"/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0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939418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tr-TR" sz="4000" dirty="0"/>
              <a:t>Hedef Birleştirme</a:t>
            </a:r>
            <a:br>
              <a:rPr lang="tr-TR" sz="4000" dirty="0"/>
            </a:br>
            <a:r>
              <a:rPr lang="tr-TR" sz="4000" dirty="0"/>
              <a:t>Hasta mı?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sz="2400" dirty="0"/>
              <a:t>tahlil(ahmet,tahlil1,90).</a:t>
            </a:r>
          </a:p>
          <a:p>
            <a:pPr>
              <a:lnSpc>
                <a:spcPct val="90000"/>
              </a:lnSpc>
            </a:pPr>
            <a:r>
              <a:rPr lang="tr-TR" sz="2400" dirty="0"/>
              <a:t>tahlil(ahmet,tahlil2,25).</a:t>
            </a:r>
          </a:p>
          <a:p>
            <a:pPr>
              <a:lnSpc>
                <a:spcPct val="90000"/>
              </a:lnSpc>
            </a:pPr>
            <a:r>
              <a:rPr lang="tr-TR" sz="2400" dirty="0"/>
              <a:t>tahlil(ahmet,tahlil3,10).</a:t>
            </a:r>
          </a:p>
          <a:p>
            <a:pPr>
              <a:lnSpc>
                <a:spcPct val="90000"/>
              </a:lnSpc>
            </a:pPr>
            <a:r>
              <a:rPr lang="tr-TR" sz="2400" dirty="0" err="1"/>
              <a:t>yuksektansiyon</a:t>
            </a:r>
            <a:r>
              <a:rPr lang="tr-TR" sz="2400" dirty="0"/>
              <a:t>(X</a:t>
            </a:r>
            <a:r>
              <a:rPr lang="tr-TR" sz="2400" dirty="0" smtClean="0"/>
              <a:t>) :-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2400" dirty="0"/>
              <a:t> </a:t>
            </a:r>
            <a:r>
              <a:rPr lang="tr-TR" sz="2400" dirty="0" smtClean="0"/>
              <a:t>        (</a:t>
            </a:r>
            <a:r>
              <a:rPr lang="tr-TR" sz="2400" dirty="0"/>
              <a:t>tahlil(X,tahlil1,Y),Y&gt;100</a:t>
            </a:r>
            <a:r>
              <a:rPr lang="tr-TR" sz="2400" dirty="0" smtClean="0"/>
              <a:t>)</a:t>
            </a:r>
            <a:r>
              <a:rPr lang="tr-TR" sz="2400" dirty="0" smtClean="0">
                <a:solidFill>
                  <a:srgbClr val="FF0000"/>
                </a:solidFill>
              </a:rPr>
              <a:t>;</a:t>
            </a:r>
            <a:r>
              <a:rPr lang="tr-TR" sz="2400" dirty="0" smtClean="0"/>
              <a:t> (</a:t>
            </a:r>
            <a:r>
              <a:rPr lang="tr-TR" sz="2400" dirty="0"/>
              <a:t>tahlil(X,tahlil2,Z),Z&lt;30).</a:t>
            </a:r>
          </a:p>
          <a:p>
            <a:pPr>
              <a:lnSpc>
                <a:spcPct val="90000"/>
              </a:lnSpc>
            </a:pPr>
            <a:r>
              <a:rPr lang="tr-TR" sz="2400" dirty="0" err="1"/>
              <a:t>kalphastasi</a:t>
            </a:r>
            <a:r>
              <a:rPr lang="tr-TR" sz="2400" dirty="0"/>
              <a:t>(X</a:t>
            </a:r>
            <a:r>
              <a:rPr lang="tr-TR" sz="2400" dirty="0" smtClean="0"/>
              <a:t>) :-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2400" dirty="0"/>
              <a:t> </a:t>
            </a:r>
            <a:r>
              <a:rPr lang="tr-TR" sz="2400" dirty="0" smtClean="0"/>
              <a:t>         </a:t>
            </a:r>
            <a:r>
              <a:rPr lang="tr-TR" sz="2400" dirty="0" err="1" smtClean="0"/>
              <a:t>yuksektansiyon</a:t>
            </a:r>
            <a:r>
              <a:rPr lang="tr-TR" sz="2400" dirty="0" smtClean="0"/>
              <a:t>(X)</a:t>
            </a:r>
            <a:r>
              <a:rPr lang="tr-TR" sz="2400" dirty="0" smtClean="0">
                <a:solidFill>
                  <a:srgbClr val="FF0000"/>
                </a:solidFill>
              </a:rPr>
              <a:t>,</a:t>
            </a:r>
            <a:r>
              <a:rPr lang="tr-TR" sz="2400" dirty="0" smtClean="0"/>
              <a:t> tahlil(X,tahlil3,Q)</a:t>
            </a:r>
            <a:r>
              <a:rPr lang="tr-TR" sz="2400" dirty="0" smtClean="0">
                <a:solidFill>
                  <a:srgbClr val="FF0000"/>
                </a:solidFill>
              </a:rPr>
              <a:t>, </a:t>
            </a:r>
            <a:r>
              <a:rPr lang="tr-TR" sz="2400" dirty="0" smtClean="0"/>
              <a:t>Q&lt;20</a:t>
            </a:r>
            <a:r>
              <a:rPr lang="tr-TR" sz="2400" dirty="0"/>
              <a:t>.</a:t>
            </a:r>
          </a:p>
          <a:p>
            <a:pPr>
              <a:lnSpc>
                <a:spcPct val="90000"/>
              </a:lnSpc>
            </a:pPr>
            <a:endParaRPr lang="tr-TR" sz="2400" dirty="0"/>
          </a:p>
          <a:p>
            <a:pPr>
              <a:lnSpc>
                <a:spcPct val="90000"/>
              </a:lnSpc>
            </a:pPr>
            <a:r>
              <a:rPr lang="tr-TR" sz="2400" dirty="0"/>
              <a:t>?-</a:t>
            </a:r>
            <a:r>
              <a:rPr lang="tr-TR" sz="2400" dirty="0" err="1"/>
              <a:t>kalphastasi</a:t>
            </a:r>
            <a:r>
              <a:rPr lang="tr-TR" sz="2400" dirty="0"/>
              <a:t>(</a:t>
            </a:r>
            <a:r>
              <a:rPr lang="tr-TR" sz="2400" dirty="0" err="1"/>
              <a:t>ahmet</a:t>
            </a:r>
            <a:r>
              <a:rPr lang="tr-TR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107381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FDF4E7AD-1CBE-42F7-BD4F-9A0DF0484C1C}" type="slidenum">
              <a:rPr lang="en-US" sz="1400"/>
              <a:pPr algn="r"/>
              <a:t>46</a:t>
            </a:fld>
            <a:endParaRPr lang="en-US" sz="1400"/>
          </a:p>
        </p:txBody>
      </p:sp>
      <p:sp>
        <p:nvSpPr>
          <p:cNvPr id="2058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274637"/>
            <a:ext cx="7931224" cy="1030287"/>
          </a:xfrm>
        </p:spPr>
        <p:txBody>
          <a:bodyPr>
            <a:normAutofit/>
          </a:bodyPr>
          <a:lstStyle/>
          <a:p>
            <a:r>
              <a:rPr lang="tr-TR" sz="4000" dirty="0"/>
              <a:t>Turnuva</a:t>
            </a:r>
            <a:endParaRPr lang="en-US" sz="4000" dirty="0"/>
          </a:p>
        </p:txBody>
      </p:sp>
      <p:sp>
        <p:nvSpPr>
          <p:cNvPr id="2058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6125" y="1304925"/>
            <a:ext cx="3394075" cy="3240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err="1"/>
              <a:t>oyuncu</a:t>
            </a:r>
            <a:r>
              <a:rPr lang="en-US" sz="2400" dirty="0"/>
              <a:t>(ahmet,10).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oyuncu</a:t>
            </a:r>
            <a:r>
              <a:rPr lang="en-US" sz="2400" dirty="0"/>
              <a:t>(mehmet,12).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oyuncu</a:t>
            </a:r>
            <a:r>
              <a:rPr lang="en-US" sz="2400" dirty="0"/>
              <a:t>(ali,10).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oyuncu</a:t>
            </a:r>
            <a:r>
              <a:rPr lang="en-US" sz="2400" dirty="0"/>
              <a:t>(huseyin,10).</a:t>
            </a:r>
            <a:endParaRPr lang="tr-TR" sz="2400" dirty="0"/>
          </a:p>
          <a:p>
            <a:pPr>
              <a:lnSpc>
                <a:spcPct val="90000"/>
              </a:lnSpc>
            </a:pPr>
            <a:r>
              <a:rPr lang="tr-TR" sz="2400" dirty="0"/>
              <a:t>10 yaşındaki çocuklar arasında oynanabilecek maçlar nelerdir?</a:t>
            </a:r>
            <a:endParaRPr lang="en-US" sz="2400" dirty="0"/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4355976" y="1168400"/>
            <a:ext cx="4572000" cy="56138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?-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oyuncu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(B,10),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oyuncu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(B2,10),B\==B2.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3">
              <a:spcBef>
                <a:spcPct val="20000"/>
              </a:spcBef>
              <a:buSzPct val="65000"/>
              <a:defRPr/>
            </a:pP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 = </a:t>
            </a:r>
            <a:r>
              <a:rPr lang="en-US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ahmet</a:t>
            </a:r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3">
              <a:spcBef>
                <a:spcPct val="20000"/>
              </a:spcBef>
              <a:buSzPct val="65000"/>
              <a:defRPr/>
            </a:pP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B2 = </a:t>
            </a:r>
            <a:r>
              <a:rPr lang="en-US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ali</a:t>
            </a: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;</a:t>
            </a:r>
          </a:p>
          <a:p>
            <a:pPr>
              <a:spcBef>
                <a:spcPct val="20000"/>
              </a:spcBef>
              <a:buSzPct val="65000"/>
              <a:defRPr/>
            </a:pPr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3">
              <a:spcBef>
                <a:spcPct val="20000"/>
              </a:spcBef>
              <a:buSzPct val="65000"/>
              <a:defRPr/>
            </a:pP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 = </a:t>
            </a:r>
            <a:r>
              <a:rPr lang="en-US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ahmet</a:t>
            </a:r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3">
              <a:spcBef>
                <a:spcPct val="20000"/>
              </a:spcBef>
              <a:buSzPct val="65000"/>
              <a:defRPr/>
            </a:pP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B2 = </a:t>
            </a:r>
            <a:r>
              <a:rPr lang="en-US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huseyin</a:t>
            </a: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;</a:t>
            </a:r>
          </a:p>
          <a:p>
            <a:pPr>
              <a:spcBef>
                <a:spcPct val="20000"/>
              </a:spcBef>
              <a:buSzPct val="65000"/>
              <a:defRPr/>
            </a:pPr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3">
              <a:spcBef>
                <a:spcPct val="20000"/>
              </a:spcBef>
              <a:buSzPct val="65000"/>
              <a:defRPr/>
            </a:pP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 = </a:t>
            </a:r>
            <a:r>
              <a:rPr lang="en-US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ali</a:t>
            </a:r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3">
              <a:spcBef>
                <a:spcPct val="20000"/>
              </a:spcBef>
              <a:buSzPct val="65000"/>
              <a:defRPr/>
            </a:pP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B2 = </a:t>
            </a:r>
            <a:r>
              <a:rPr lang="en-US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ahmet</a:t>
            </a: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;</a:t>
            </a:r>
          </a:p>
          <a:p>
            <a:pPr>
              <a:spcBef>
                <a:spcPct val="20000"/>
              </a:spcBef>
              <a:buSzPct val="65000"/>
              <a:defRPr/>
            </a:pPr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3">
              <a:spcBef>
                <a:spcPct val="20000"/>
              </a:spcBef>
              <a:buSzPct val="65000"/>
              <a:defRPr/>
            </a:pP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 = </a:t>
            </a:r>
            <a:r>
              <a:rPr lang="en-US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ali</a:t>
            </a:r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3">
              <a:spcBef>
                <a:spcPct val="20000"/>
              </a:spcBef>
              <a:buSzPct val="65000"/>
              <a:defRPr/>
            </a:pP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B2 = </a:t>
            </a:r>
            <a:r>
              <a:rPr lang="en-US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huseyin</a:t>
            </a: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;</a:t>
            </a:r>
          </a:p>
          <a:p>
            <a:pPr>
              <a:spcBef>
                <a:spcPct val="20000"/>
              </a:spcBef>
              <a:buSzPct val="65000"/>
              <a:defRPr/>
            </a:pPr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3">
              <a:spcBef>
                <a:spcPct val="20000"/>
              </a:spcBef>
              <a:buSzPct val="65000"/>
              <a:defRPr/>
            </a:pP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 = </a:t>
            </a:r>
            <a:r>
              <a:rPr lang="en-US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huseyin</a:t>
            </a:r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3">
              <a:spcBef>
                <a:spcPct val="20000"/>
              </a:spcBef>
              <a:buSzPct val="65000"/>
              <a:defRPr/>
            </a:pP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B2 = </a:t>
            </a:r>
            <a:r>
              <a:rPr lang="en-US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ahmet</a:t>
            </a: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;</a:t>
            </a:r>
          </a:p>
          <a:p>
            <a:pPr>
              <a:spcBef>
                <a:spcPct val="20000"/>
              </a:spcBef>
              <a:buSzPct val="65000"/>
              <a:defRPr/>
            </a:pPr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3">
              <a:spcBef>
                <a:spcPct val="20000"/>
              </a:spcBef>
              <a:buSzPct val="65000"/>
              <a:defRPr/>
            </a:pP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 = </a:t>
            </a:r>
            <a:r>
              <a:rPr lang="en-US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huseyin</a:t>
            </a:r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3">
              <a:spcBef>
                <a:spcPct val="20000"/>
              </a:spcBef>
              <a:buSzPct val="65000"/>
              <a:defRPr/>
            </a:pP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B2 = </a:t>
            </a:r>
            <a:r>
              <a:rPr lang="en-US" sz="1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ali</a:t>
            </a: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;</a:t>
            </a:r>
          </a:p>
          <a:p>
            <a:pPr>
              <a:spcBef>
                <a:spcPct val="20000"/>
              </a:spcBef>
              <a:buSzPct val="65000"/>
              <a:defRPr/>
            </a:pPr>
            <a:endParaRPr lang="en-US" sz="14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lvl="3">
              <a:spcBef>
                <a:spcPct val="20000"/>
              </a:spcBef>
              <a:buSzPct val="65000"/>
              <a:defRPr/>
            </a:pPr>
            <a:r>
              <a:rPr lang="en-US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No</a:t>
            </a:r>
          </a:p>
        </p:txBody>
      </p: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611560" y="4653136"/>
            <a:ext cx="3306867" cy="16435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Sayı ve </a:t>
            </a:r>
            <a:r>
              <a:rPr lang="tr-TR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string’ler</a:t>
            </a:r>
            <a:r>
              <a:rPr lang="tr-T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tr-TR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arası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Karşılaştırma :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lang="tr-TR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==</a:t>
            </a:r>
            <a:r>
              <a:rPr lang="tr-T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eşit </a:t>
            </a:r>
          </a:p>
          <a:p>
            <a:pPr lvl="1">
              <a:spcBef>
                <a:spcPct val="20000"/>
              </a:spcBef>
              <a:buSzPct val="65000"/>
              <a:defRPr/>
            </a:pPr>
            <a:r>
              <a:rPr lang="tr-TR" sz="2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\==</a:t>
            </a:r>
            <a:r>
              <a:rPr lang="tr-TR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eşit değil</a:t>
            </a: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5928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753C35F6-E7B2-40E7-BD25-366B1C7FB604}" type="slidenum">
              <a:rPr lang="en-US" sz="1400"/>
              <a:pPr algn="r"/>
              <a:t>47</a:t>
            </a:fld>
            <a:endParaRPr lang="en-US" sz="1400"/>
          </a:p>
        </p:txBody>
      </p:sp>
      <p:sp>
        <p:nvSpPr>
          <p:cNvPr id="2068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116632"/>
            <a:ext cx="8460432" cy="1254968"/>
          </a:xfrm>
        </p:spPr>
        <p:txBody>
          <a:bodyPr/>
          <a:lstStyle/>
          <a:p>
            <a:r>
              <a:rPr lang="tr-TR" sz="3600" dirty="0"/>
              <a:t>Cümleciklerin ve Kuralların Sıralaması (1)</a:t>
            </a:r>
          </a:p>
        </p:txBody>
      </p:sp>
      <p:sp>
        <p:nvSpPr>
          <p:cNvPr id="2068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412875"/>
            <a:ext cx="8460432" cy="4537075"/>
          </a:xfrm>
        </p:spPr>
        <p:txBody>
          <a:bodyPr>
            <a:normAutofit/>
          </a:bodyPr>
          <a:lstStyle/>
          <a:p>
            <a:r>
              <a:rPr lang="tr-TR" dirty="0" smtClean="0"/>
              <a:t>Kurallar </a:t>
            </a:r>
            <a:r>
              <a:rPr lang="tr-TR" dirty="0"/>
              <a:t>ve </a:t>
            </a:r>
            <a:r>
              <a:rPr lang="tr-TR" dirty="0" smtClean="0"/>
              <a:t>cümleciklerin sırası değiştirilebilir</a:t>
            </a:r>
            <a:endParaRPr lang="tr-TR" dirty="0"/>
          </a:p>
          <a:p>
            <a:r>
              <a:rPr lang="tr-TR" dirty="0" smtClean="0"/>
              <a:t>Örneğin, </a:t>
            </a:r>
            <a:r>
              <a:rPr lang="tr-TR" dirty="0" smtClean="0">
                <a:solidFill>
                  <a:srgbClr val="0000FF"/>
                </a:solidFill>
              </a:rPr>
              <a:t>Ata</a:t>
            </a:r>
            <a:r>
              <a:rPr lang="tr-TR" dirty="0" smtClean="0"/>
              <a:t> </a:t>
            </a:r>
            <a:r>
              <a:rPr lang="tr-TR" dirty="0"/>
              <a:t>ilişkisi iki kuraldan oluşmakta ve ilişkilerden biri iki cümlecikten </a:t>
            </a:r>
            <a:r>
              <a:rPr lang="tr-TR" dirty="0" smtClean="0"/>
              <a:t>oluşmaktadır:</a:t>
            </a:r>
          </a:p>
          <a:p>
            <a:pPr>
              <a:buFontTx/>
              <a:buNone/>
            </a:pPr>
            <a:r>
              <a:rPr lang="tr-TR" dirty="0" smtClean="0"/>
              <a:t>	</a:t>
            </a:r>
            <a:r>
              <a:rPr lang="tr-TR" sz="2400" dirty="0" err="1">
                <a:solidFill>
                  <a:srgbClr val="0000FF"/>
                </a:solidFill>
              </a:rPr>
              <a:t>predecessor</a:t>
            </a:r>
            <a:r>
              <a:rPr lang="tr-TR" sz="2400" dirty="0">
                <a:solidFill>
                  <a:srgbClr val="0000FF"/>
                </a:solidFill>
              </a:rPr>
              <a:t>(X, Y</a:t>
            </a:r>
            <a:r>
              <a:rPr lang="tr-TR" sz="2400" dirty="0" smtClean="0">
                <a:solidFill>
                  <a:srgbClr val="0000FF"/>
                </a:solidFill>
              </a:rPr>
              <a:t>) </a:t>
            </a:r>
            <a:r>
              <a:rPr lang="tr-TR" sz="2400" dirty="0">
                <a:solidFill>
                  <a:srgbClr val="0000FF"/>
                </a:solidFill>
              </a:rPr>
              <a:t>:- </a:t>
            </a:r>
            <a:r>
              <a:rPr lang="tr-TR" sz="2400" dirty="0" err="1">
                <a:solidFill>
                  <a:srgbClr val="0000FF"/>
                </a:solidFill>
              </a:rPr>
              <a:t>parent</a:t>
            </a:r>
            <a:r>
              <a:rPr lang="tr-TR" sz="2400" dirty="0">
                <a:solidFill>
                  <a:srgbClr val="0000FF"/>
                </a:solidFill>
              </a:rPr>
              <a:t>(X, Y</a:t>
            </a:r>
            <a:r>
              <a:rPr lang="tr-TR" sz="2400" dirty="0" smtClean="0">
                <a:solidFill>
                  <a:srgbClr val="0000FF"/>
                </a:solidFill>
              </a:rPr>
              <a:t>).</a:t>
            </a:r>
          </a:p>
          <a:p>
            <a:pPr>
              <a:buFontTx/>
              <a:buNone/>
            </a:pPr>
            <a:r>
              <a:rPr lang="tr-TR" sz="2400" dirty="0">
                <a:solidFill>
                  <a:srgbClr val="0000FF"/>
                </a:solidFill>
              </a:rPr>
              <a:t>	</a:t>
            </a:r>
            <a:r>
              <a:rPr lang="tr-TR" sz="2400" dirty="0" err="1" smtClean="0">
                <a:solidFill>
                  <a:srgbClr val="0000FF"/>
                </a:solidFill>
              </a:rPr>
              <a:t>predecessor</a:t>
            </a:r>
            <a:r>
              <a:rPr lang="tr-TR" sz="2400" dirty="0" smtClean="0">
                <a:solidFill>
                  <a:srgbClr val="0000FF"/>
                </a:solidFill>
              </a:rPr>
              <a:t>(X</a:t>
            </a:r>
            <a:r>
              <a:rPr lang="tr-TR" sz="2400" dirty="0">
                <a:solidFill>
                  <a:srgbClr val="0000FF"/>
                </a:solidFill>
              </a:rPr>
              <a:t>, Z) :- </a:t>
            </a:r>
            <a:r>
              <a:rPr lang="tr-TR" sz="2400" dirty="0" err="1">
                <a:solidFill>
                  <a:srgbClr val="0000FF"/>
                </a:solidFill>
              </a:rPr>
              <a:t>parent</a:t>
            </a:r>
            <a:r>
              <a:rPr lang="tr-TR" sz="2400" dirty="0">
                <a:solidFill>
                  <a:srgbClr val="0000FF"/>
                </a:solidFill>
              </a:rPr>
              <a:t>(X, Y), </a:t>
            </a:r>
            <a:r>
              <a:rPr lang="tr-TR" sz="2400" dirty="0" err="1" smtClean="0">
                <a:solidFill>
                  <a:srgbClr val="0000FF"/>
                </a:solidFill>
              </a:rPr>
              <a:t>predecessor</a:t>
            </a:r>
            <a:r>
              <a:rPr lang="tr-TR" sz="2400" dirty="0" smtClean="0">
                <a:solidFill>
                  <a:srgbClr val="0000FF"/>
                </a:solidFill>
              </a:rPr>
              <a:t>(Y</a:t>
            </a:r>
            <a:r>
              <a:rPr lang="tr-TR" sz="2400" dirty="0">
                <a:solidFill>
                  <a:srgbClr val="0000FF"/>
                </a:solidFill>
              </a:rPr>
              <a:t>, Z).</a:t>
            </a:r>
          </a:p>
          <a:p>
            <a:pPr marL="0" indent="0">
              <a:buNone/>
            </a:pPr>
            <a:endParaRPr lang="tr-TR" dirty="0" smtClean="0"/>
          </a:p>
          <a:p>
            <a:r>
              <a:rPr lang="tr-TR" dirty="0" smtClean="0"/>
              <a:t>Olası </a:t>
            </a:r>
            <a:r>
              <a:rPr lang="tr-TR" dirty="0"/>
              <a:t>versiyonlar:</a:t>
            </a:r>
          </a:p>
          <a:p>
            <a:pPr lvl="1"/>
            <a:r>
              <a:rPr lang="tr-TR" dirty="0"/>
              <a:t>Cümleciklerin yerini değiştirerek,</a:t>
            </a:r>
          </a:p>
          <a:p>
            <a:pPr lvl="1"/>
            <a:r>
              <a:rPr lang="tr-TR" dirty="0"/>
              <a:t>Kuralların yerini değiştirerek.</a:t>
            </a:r>
          </a:p>
        </p:txBody>
      </p:sp>
    </p:spTree>
    <p:extLst>
      <p:ext uri="{BB962C8B-B14F-4D97-AF65-F5344CB8AC3E}">
        <p14:creationId xmlns:p14="http://schemas.microsoft.com/office/powerpoint/2010/main" val="9903096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F32DEFEA-BCB7-434B-B0C7-C245432E55A1}" type="slidenum">
              <a:rPr lang="en-US" sz="1400"/>
              <a:pPr algn="r"/>
              <a:t>48</a:t>
            </a:fld>
            <a:endParaRPr lang="en-US" sz="1400"/>
          </a:p>
        </p:txBody>
      </p:sp>
      <p:sp>
        <p:nvSpPr>
          <p:cNvPr id="2078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115888"/>
            <a:ext cx="8316416" cy="1371600"/>
          </a:xfrm>
        </p:spPr>
        <p:txBody>
          <a:bodyPr/>
          <a:lstStyle/>
          <a:p>
            <a:r>
              <a:rPr lang="tr-TR" sz="3600" dirty="0"/>
              <a:t>Cümleciklerin ve Kuralların Sıralaması (2)</a:t>
            </a:r>
          </a:p>
        </p:txBody>
      </p:sp>
      <p:sp>
        <p:nvSpPr>
          <p:cNvPr id="2078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59152" y="1608138"/>
            <a:ext cx="6806672" cy="3551742"/>
          </a:xfrm>
          <a:noFill/>
        </p:spPr>
        <p:txBody>
          <a:bodyPr wrap="none">
            <a:spAutoFit/>
          </a:bodyPr>
          <a:lstStyle/>
          <a:p>
            <a:pPr algn="just"/>
            <a:r>
              <a:rPr lang="tr-TR" dirty="0"/>
              <a:t>Orijinal Versiyon</a:t>
            </a:r>
          </a:p>
          <a:p>
            <a:pPr lvl="1" algn="just">
              <a:buFontTx/>
              <a:buNone/>
            </a:pPr>
            <a:endParaRPr lang="tr-TR" sz="800" dirty="0"/>
          </a:p>
          <a:p>
            <a:pPr lvl="1" algn="just">
              <a:buFontTx/>
              <a:buNone/>
            </a:pPr>
            <a:r>
              <a:rPr lang="tr-TR" sz="2400" dirty="0"/>
              <a:t>			pred1(X, Z) :- </a:t>
            </a:r>
            <a:r>
              <a:rPr lang="tr-TR" sz="2400" dirty="0" err="1"/>
              <a:t>parent</a:t>
            </a:r>
            <a:r>
              <a:rPr lang="tr-TR" sz="2400" dirty="0"/>
              <a:t>(X, Z).</a:t>
            </a:r>
          </a:p>
          <a:p>
            <a:pPr lvl="1" algn="just">
              <a:buFontTx/>
              <a:buNone/>
            </a:pPr>
            <a:r>
              <a:rPr lang="tr-TR" sz="2400" dirty="0"/>
              <a:t>			pred1(X, Z) :- </a:t>
            </a:r>
            <a:r>
              <a:rPr lang="tr-TR" sz="2400" dirty="0" err="1"/>
              <a:t>parent</a:t>
            </a:r>
            <a:r>
              <a:rPr lang="tr-TR" sz="2400" dirty="0"/>
              <a:t>(X, Y), pred1( Y, Z).</a:t>
            </a:r>
          </a:p>
          <a:p>
            <a:pPr algn="just">
              <a:buFontTx/>
              <a:buNone/>
            </a:pPr>
            <a:endParaRPr lang="tr-TR" sz="2400" dirty="0"/>
          </a:p>
          <a:p>
            <a:pPr algn="just"/>
            <a:r>
              <a:rPr lang="tr-TR" dirty="0"/>
              <a:t>Versiyon </a:t>
            </a:r>
            <a:r>
              <a:rPr lang="tr-TR" dirty="0">
                <a:solidFill>
                  <a:srgbClr val="0000FF"/>
                </a:solidFill>
              </a:rPr>
              <a:t>a</a:t>
            </a:r>
            <a:r>
              <a:rPr lang="tr-TR" dirty="0"/>
              <a:t>: Kuralların yerini değiştir </a:t>
            </a:r>
          </a:p>
          <a:p>
            <a:pPr lvl="1" algn="just">
              <a:buFontTx/>
              <a:buNone/>
            </a:pPr>
            <a:endParaRPr lang="tr-TR" sz="800" dirty="0"/>
          </a:p>
          <a:p>
            <a:pPr lvl="1" algn="just">
              <a:buFontTx/>
              <a:buNone/>
            </a:pPr>
            <a:r>
              <a:rPr lang="tr-TR" sz="2400" dirty="0"/>
              <a:t>			pred2(X, Z) :- </a:t>
            </a:r>
            <a:r>
              <a:rPr lang="tr-TR" sz="2400" dirty="0" err="1"/>
              <a:t>parent</a:t>
            </a:r>
            <a:r>
              <a:rPr lang="tr-TR" sz="2400" dirty="0"/>
              <a:t>(X, Y), pred2( Y, Z).</a:t>
            </a:r>
          </a:p>
          <a:p>
            <a:pPr lvl="1" algn="just">
              <a:buFontTx/>
              <a:buNone/>
            </a:pPr>
            <a:r>
              <a:rPr lang="tr-TR" sz="2400" dirty="0"/>
              <a:t>			pred2(X, Z) :- </a:t>
            </a:r>
            <a:r>
              <a:rPr lang="tr-TR" sz="2400" dirty="0" err="1"/>
              <a:t>parent</a:t>
            </a:r>
            <a:r>
              <a:rPr lang="tr-TR" sz="2400" dirty="0"/>
              <a:t>(X, Z).</a:t>
            </a:r>
          </a:p>
        </p:txBody>
      </p:sp>
    </p:spTree>
    <p:extLst>
      <p:ext uri="{BB962C8B-B14F-4D97-AF65-F5344CB8AC3E}">
        <p14:creationId xmlns:p14="http://schemas.microsoft.com/office/powerpoint/2010/main" val="398812146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Slide Number Placeholder 5"/>
          <p:cNvSpPr txBox="1">
            <a:spLocks noGrp="1"/>
          </p:cNvSpPr>
          <p:nvPr/>
        </p:nvSpPr>
        <p:spPr bwMode="auto">
          <a:xfrm>
            <a:off x="6553200" y="6270485"/>
            <a:ext cx="2133600" cy="450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DCBDCB61-9CE3-4B4A-B74C-E99E620BA073}" type="slidenum">
              <a:rPr lang="en-US" sz="1400"/>
              <a:pPr algn="r"/>
              <a:t>49</a:t>
            </a:fld>
            <a:endParaRPr lang="en-US" sz="1400"/>
          </a:p>
        </p:txBody>
      </p:sp>
      <p:sp>
        <p:nvSpPr>
          <p:cNvPr id="2088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188640"/>
            <a:ext cx="8064896" cy="1224136"/>
          </a:xfrm>
        </p:spPr>
        <p:txBody>
          <a:bodyPr/>
          <a:lstStyle/>
          <a:p>
            <a:r>
              <a:rPr lang="tr-TR" sz="3600" dirty="0"/>
              <a:t>Cümleciklerin ve Kuralların Sıralaması (3)</a:t>
            </a:r>
          </a:p>
        </p:txBody>
      </p:sp>
      <p:sp>
        <p:nvSpPr>
          <p:cNvPr id="2089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628800"/>
            <a:ext cx="8208962" cy="4782848"/>
          </a:xfrm>
          <a:noFill/>
        </p:spPr>
        <p:txBody>
          <a:bodyPr>
            <a:spAutoFit/>
          </a:bodyPr>
          <a:lstStyle/>
          <a:p>
            <a:r>
              <a:rPr lang="tr-TR" dirty="0"/>
              <a:t>Versiyon </a:t>
            </a:r>
            <a:r>
              <a:rPr lang="tr-TR" dirty="0">
                <a:solidFill>
                  <a:srgbClr val="0000FF"/>
                </a:solidFill>
              </a:rPr>
              <a:t>b</a:t>
            </a:r>
            <a:r>
              <a:rPr lang="tr-TR" dirty="0"/>
              <a:t>: İkinci kuraldaki cümleciklerin yerini değiştir </a:t>
            </a:r>
          </a:p>
          <a:p>
            <a:pPr lvl="1" algn="just">
              <a:buFontTx/>
              <a:buNone/>
            </a:pPr>
            <a:endParaRPr lang="tr-TR" sz="800" dirty="0"/>
          </a:p>
          <a:p>
            <a:pPr lvl="1" algn="just">
              <a:buFontTx/>
              <a:buNone/>
            </a:pPr>
            <a:r>
              <a:rPr lang="tr-TR" sz="2400" dirty="0"/>
              <a:t>			pred3(X, Z) :- </a:t>
            </a:r>
            <a:r>
              <a:rPr lang="tr-TR" sz="2400" dirty="0" err="1"/>
              <a:t>parent</a:t>
            </a:r>
            <a:r>
              <a:rPr lang="tr-TR" sz="2400" dirty="0"/>
              <a:t>(X, Z).		</a:t>
            </a:r>
          </a:p>
          <a:p>
            <a:pPr lvl="1" algn="just">
              <a:buFontTx/>
              <a:buNone/>
            </a:pPr>
            <a:r>
              <a:rPr lang="tr-TR" sz="2400" dirty="0"/>
              <a:t>			pred3(X, Z) :- pred3( X, Y), </a:t>
            </a:r>
            <a:r>
              <a:rPr lang="tr-TR" sz="2400" dirty="0" err="1"/>
              <a:t>parent</a:t>
            </a:r>
            <a:r>
              <a:rPr lang="tr-TR" sz="2400" dirty="0"/>
              <a:t>(Y, Z).</a:t>
            </a:r>
          </a:p>
          <a:p>
            <a:pPr lvl="1" algn="just">
              <a:buFontTx/>
              <a:buNone/>
            </a:pPr>
            <a:endParaRPr lang="tr-TR" sz="2400" dirty="0"/>
          </a:p>
          <a:p>
            <a:r>
              <a:rPr lang="tr-TR" dirty="0"/>
              <a:t>Versiyon </a:t>
            </a:r>
            <a:r>
              <a:rPr lang="tr-TR" dirty="0">
                <a:solidFill>
                  <a:srgbClr val="0000FF"/>
                </a:solidFill>
              </a:rPr>
              <a:t>c</a:t>
            </a:r>
            <a:r>
              <a:rPr lang="tr-TR" dirty="0"/>
              <a:t>: Hem kuralların hem cümleciklerin yerini değiştir</a:t>
            </a:r>
          </a:p>
          <a:p>
            <a:pPr algn="just">
              <a:buFontTx/>
              <a:buNone/>
            </a:pPr>
            <a:endParaRPr lang="tr-TR" sz="800" dirty="0"/>
          </a:p>
          <a:p>
            <a:pPr lvl="1" algn="just">
              <a:buFontTx/>
              <a:buNone/>
            </a:pPr>
            <a:r>
              <a:rPr lang="tr-TR" sz="2400" dirty="0"/>
              <a:t>			pred4(X, Z) :- pred4( X, Y), </a:t>
            </a:r>
            <a:r>
              <a:rPr lang="tr-TR" sz="2400" dirty="0" err="1"/>
              <a:t>parent</a:t>
            </a:r>
            <a:r>
              <a:rPr lang="tr-TR" sz="2400" dirty="0"/>
              <a:t>(Y, Z).</a:t>
            </a:r>
          </a:p>
          <a:p>
            <a:pPr lvl="1" algn="just">
              <a:buFontTx/>
              <a:buNone/>
            </a:pPr>
            <a:r>
              <a:rPr lang="tr-TR" sz="2400" dirty="0"/>
              <a:t>			pred4(X, Z) :- </a:t>
            </a:r>
            <a:r>
              <a:rPr lang="tr-TR" sz="2400" dirty="0" err="1"/>
              <a:t>parent</a:t>
            </a:r>
            <a:r>
              <a:rPr lang="tr-TR" sz="2400" dirty="0"/>
              <a:t>(X, Z).				</a:t>
            </a:r>
          </a:p>
        </p:txBody>
      </p:sp>
    </p:spTree>
    <p:extLst>
      <p:ext uri="{BB962C8B-B14F-4D97-AF65-F5344CB8AC3E}">
        <p14:creationId xmlns:p14="http://schemas.microsoft.com/office/powerpoint/2010/main" val="143973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5EE54B5C-3162-42BB-A557-2B47DE5DD468}" type="slidenum">
              <a:rPr lang="en-US" sz="1400"/>
              <a:pPr algn="r"/>
              <a:t>5</a:t>
            </a:fld>
            <a:endParaRPr lang="en-US" sz="1400"/>
          </a:p>
        </p:txBody>
      </p:sp>
      <p:sp>
        <p:nvSpPr>
          <p:cNvPr id="147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9592" y="115888"/>
            <a:ext cx="7787208" cy="1371600"/>
          </a:xfrm>
        </p:spPr>
        <p:txBody>
          <a:bodyPr/>
          <a:lstStyle/>
          <a:p>
            <a:r>
              <a:rPr lang="tr-TR" sz="4000" dirty="0"/>
              <a:t>İlişkileri gerçek(</a:t>
            </a:r>
            <a:r>
              <a:rPr lang="tr-TR" sz="4000" dirty="0" err="1"/>
              <a:t>fact</a:t>
            </a:r>
            <a:r>
              <a:rPr lang="tr-TR" sz="4000" dirty="0"/>
              <a:t>)</a:t>
            </a:r>
            <a:r>
              <a:rPr lang="tr-TR" sz="4000" dirty="0" err="1"/>
              <a:t>lerle</a:t>
            </a:r>
            <a:r>
              <a:rPr lang="tr-TR" sz="4000" dirty="0"/>
              <a:t> tanımlama</a:t>
            </a:r>
            <a:endParaRPr lang="en-US" sz="4000" dirty="0"/>
          </a:p>
        </p:txBody>
      </p:sp>
      <p:sp>
        <p:nvSpPr>
          <p:cNvPr id="14746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99591" y="1556668"/>
            <a:ext cx="7849121" cy="4392612"/>
          </a:xfrm>
        </p:spPr>
        <p:txBody>
          <a:bodyPr/>
          <a:lstStyle/>
          <a:p>
            <a:r>
              <a:rPr lang="tr-TR" dirty="0"/>
              <a:t>“</a:t>
            </a:r>
            <a:r>
              <a:rPr lang="tr-TR" dirty="0" err="1"/>
              <a:t>Tom</a:t>
            </a:r>
            <a:r>
              <a:rPr lang="tr-TR" dirty="0"/>
              <a:t>, Bob’un ebeveynidir” gerçeğinin </a:t>
            </a:r>
            <a:r>
              <a:rPr lang="tr-TR" dirty="0" err="1"/>
              <a:t>prolog’da</a:t>
            </a:r>
            <a:r>
              <a:rPr lang="tr-TR" dirty="0"/>
              <a:t> </a:t>
            </a:r>
            <a:r>
              <a:rPr lang="tr-TR" dirty="0" smtClean="0"/>
              <a:t>ifadesi:</a:t>
            </a:r>
            <a:endParaRPr lang="tr-TR" dirty="0"/>
          </a:p>
          <a:p>
            <a:pPr algn="ctr">
              <a:buFontTx/>
              <a:buNone/>
            </a:pPr>
            <a:r>
              <a:rPr lang="tr-TR" sz="2800" dirty="0" err="1"/>
              <a:t>parent</a:t>
            </a:r>
            <a:r>
              <a:rPr lang="tr-TR" sz="2800" dirty="0"/>
              <a:t>(</a:t>
            </a:r>
            <a:r>
              <a:rPr lang="tr-TR" sz="2800" dirty="0" err="1"/>
              <a:t>tom</a:t>
            </a:r>
            <a:r>
              <a:rPr lang="tr-TR" sz="2800" dirty="0"/>
              <a:t>, </a:t>
            </a:r>
            <a:r>
              <a:rPr lang="tr-TR" sz="2800" dirty="0" err="1"/>
              <a:t>bob</a:t>
            </a:r>
            <a:r>
              <a:rPr lang="tr-TR" sz="2800" dirty="0"/>
              <a:t>)</a:t>
            </a:r>
            <a:r>
              <a:rPr lang="tr-TR" sz="2800" dirty="0">
                <a:solidFill>
                  <a:srgbClr val="FF0000"/>
                </a:solidFill>
              </a:rPr>
              <a:t>.</a:t>
            </a:r>
          </a:p>
          <a:p>
            <a:pPr algn="ctr">
              <a:buFontTx/>
              <a:buNone/>
            </a:pPr>
            <a:endParaRPr lang="tr-TR" dirty="0"/>
          </a:p>
          <a:p>
            <a:pPr lvl="1"/>
            <a:r>
              <a:rPr lang="tr-TR" i="1" dirty="0" err="1"/>
              <a:t>parent</a:t>
            </a:r>
            <a:r>
              <a:rPr lang="tr-TR" dirty="0"/>
              <a:t>: ilişkinin </a:t>
            </a:r>
            <a:r>
              <a:rPr lang="tr-TR" i="1" dirty="0">
                <a:solidFill>
                  <a:srgbClr val="FF0000"/>
                </a:solidFill>
              </a:rPr>
              <a:t>ismi</a:t>
            </a:r>
          </a:p>
          <a:p>
            <a:pPr lvl="1"/>
            <a:r>
              <a:rPr lang="tr-TR" i="1" dirty="0" err="1"/>
              <a:t>tom</a:t>
            </a:r>
            <a:r>
              <a:rPr lang="tr-TR" dirty="0"/>
              <a:t> ve </a:t>
            </a:r>
            <a:r>
              <a:rPr lang="tr-TR" i="1" dirty="0" err="1"/>
              <a:t>bob</a:t>
            </a:r>
            <a:r>
              <a:rPr lang="tr-TR" dirty="0"/>
              <a:t>: ilişkinin </a:t>
            </a:r>
            <a:r>
              <a:rPr lang="tr-TR" i="1" dirty="0" smtClean="0">
                <a:solidFill>
                  <a:srgbClr val="FF0000"/>
                </a:solidFill>
              </a:rPr>
              <a:t>argümanları (</a:t>
            </a:r>
            <a:r>
              <a:rPr lang="tr-TR" i="1" dirty="0" smtClean="0">
                <a:solidFill>
                  <a:srgbClr val="0000FF"/>
                </a:solidFill>
              </a:rPr>
              <a:t>atomlar</a:t>
            </a:r>
            <a:r>
              <a:rPr lang="tr-TR" i="1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tr-TR" i="1" dirty="0" smtClean="0">
                <a:solidFill>
                  <a:srgbClr val="FF0000"/>
                </a:solidFill>
              </a:rPr>
              <a:t>.</a:t>
            </a:r>
            <a:r>
              <a:rPr lang="tr-TR" dirty="0" smtClean="0"/>
              <a:t>: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smtClean="0"/>
              <a:t>sonlandırıcı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904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56C50477-822C-44B9-BA6F-1BF9B1AD5D28}" type="slidenum">
              <a:rPr lang="en-US" sz="1400"/>
              <a:pPr algn="r"/>
              <a:t>50</a:t>
            </a:fld>
            <a:endParaRPr lang="en-US" sz="1400"/>
          </a:p>
        </p:txBody>
      </p:sp>
      <p:sp>
        <p:nvSpPr>
          <p:cNvPr id="2099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188640"/>
            <a:ext cx="8316416" cy="1182960"/>
          </a:xfrm>
        </p:spPr>
        <p:txBody>
          <a:bodyPr/>
          <a:lstStyle/>
          <a:p>
            <a:r>
              <a:rPr lang="tr-TR" dirty="0"/>
              <a:t>4 versiyonun verdiği cevaplar</a:t>
            </a:r>
          </a:p>
        </p:txBody>
      </p:sp>
      <p:sp>
        <p:nvSpPr>
          <p:cNvPr id="2099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32138" y="1557338"/>
            <a:ext cx="3384550" cy="46799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?- pred1(</a:t>
            </a:r>
            <a:r>
              <a:rPr lang="tr-TR" sz="2400" dirty="0" err="1"/>
              <a:t>tom</a:t>
            </a:r>
            <a:r>
              <a:rPr lang="tr-TR" sz="2400" dirty="0"/>
              <a:t>, pat).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 err="1"/>
              <a:t>yes</a:t>
            </a:r>
            <a:endParaRPr lang="tr-TR" sz="2400" dirty="0"/>
          </a:p>
          <a:p>
            <a:pPr>
              <a:lnSpc>
                <a:spcPct val="90000"/>
              </a:lnSpc>
              <a:buFontTx/>
              <a:buNone/>
            </a:pPr>
            <a:endParaRPr lang="tr-TR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?- pred2(</a:t>
            </a:r>
            <a:r>
              <a:rPr lang="tr-TR" sz="2400" dirty="0" err="1"/>
              <a:t>tom</a:t>
            </a:r>
            <a:r>
              <a:rPr lang="tr-TR" sz="2400" dirty="0"/>
              <a:t>, pat).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 err="1"/>
              <a:t>Yes</a:t>
            </a:r>
            <a:endParaRPr lang="tr-TR" sz="2400" dirty="0"/>
          </a:p>
          <a:p>
            <a:pPr>
              <a:lnSpc>
                <a:spcPct val="90000"/>
              </a:lnSpc>
              <a:buFontTx/>
              <a:buNone/>
            </a:pPr>
            <a:endParaRPr lang="tr-TR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?- pred3(</a:t>
            </a:r>
            <a:r>
              <a:rPr lang="tr-TR" sz="2400" dirty="0" err="1"/>
              <a:t>tom</a:t>
            </a:r>
            <a:r>
              <a:rPr lang="tr-TR" sz="2400" dirty="0"/>
              <a:t>, pat).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 err="1"/>
              <a:t>Yes</a:t>
            </a:r>
            <a:endParaRPr lang="tr-TR" sz="2400" dirty="0"/>
          </a:p>
          <a:p>
            <a:pPr>
              <a:lnSpc>
                <a:spcPct val="90000"/>
              </a:lnSpc>
              <a:buFontTx/>
              <a:buNone/>
            </a:pPr>
            <a:endParaRPr lang="tr-TR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/>
              <a:t>?- pred4(</a:t>
            </a:r>
            <a:r>
              <a:rPr lang="tr-TR" sz="2400" dirty="0" err="1"/>
              <a:t>tom</a:t>
            </a:r>
            <a:r>
              <a:rPr lang="tr-TR" sz="2400" dirty="0"/>
              <a:t>, pat).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tr-TR" sz="2400" dirty="0" err="1">
                <a:solidFill>
                  <a:srgbClr val="0000FF"/>
                </a:solidFill>
              </a:rPr>
              <a:t>Stack</a:t>
            </a:r>
            <a:r>
              <a:rPr lang="tr-TR" sz="2400" dirty="0">
                <a:solidFill>
                  <a:srgbClr val="0000FF"/>
                </a:solidFill>
              </a:rPr>
              <a:t> </a:t>
            </a:r>
            <a:r>
              <a:rPr lang="tr-TR" sz="2400" dirty="0" err="1">
                <a:solidFill>
                  <a:srgbClr val="0000FF"/>
                </a:solidFill>
              </a:rPr>
              <a:t>overflow</a:t>
            </a:r>
            <a:r>
              <a:rPr lang="tr-TR" sz="2400" dirty="0">
                <a:solidFill>
                  <a:srgbClr val="0000FF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6795068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29DEA580-4FA5-4427-A324-644051546B0B}" type="slidenum">
              <a:rPr lang="en-US" sz="1400"/>
              <a:pPr algn="r"/>
              <a:t>51</a:t>
            </a:fld>
            <a:endParaRPr lang="en-US" sz="1400"/>
          </a:p>
        </p:txBody>
      </p:sp>
      <p:sp>
        <p:nvSpPr>
          <p:cNvPr id="210947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3508375"/>
            <a:ext cx="3168650" cy="1655763"/>
          </a:xfrm>
        </p:spPr>
        <p:txBody>
          <a:bodyPr/>
          <a:lstStyle/>
          <a:p>
            <a:pPr lvl="1" algn="just">
              <a:buFontTx/>
              <a:buNone/>
            </a:pPr>
            <a:r>
              <a:rPr lang="tr-TR" sz="1800" dirty="0">
                <a:solidFill>
                  <a:srgbClr val="0000FF"/>
                </a:solidFill>
              </a:rPr>
              <a:t>pred1(X,Z):-</a:t>
            </a:r>
            <a:r>
              <a:rPr lang="tr-TR" sz="1800" dirty="0" err="1">
                <a:solidFill>
                  <a:srgbClr val="0000FF"/>
                </a:solidFill>
              </a:rPr>
              <a:t>parent</a:t>
            </a:r>
            <a:r>
              <a:rPr lang="tr-TR" sz="1800" dirty="0">
                <a:solidFill>
                  <a:srgbClr val="0000FF"/>
                </a:solidFill>
              </a:rPr>
              <a:t>(X,Z).</a:t>
            </a:r>
          </a:p>
          <a:p>
            <a:pPr lvl="1" algn="just">
              <a:buFontTx/>
              <a:buNone/>
            </a:pPr>
            <a:r>
              <a:rPr lang="tr-TR" sz="1800" dirty="0">
                <a:solidFill>
                  <a:srgbClr val="0000FF"/>
                </a:solidFill>
              </a:rPr>
              <a:t>pred1(X,Z):-</a:t>
            </a:r>
            <a:r>
              <a:rPr lang="tr-TR" sz="1800" dirty="0" err="1">
                <a:solidFill>
                  <a:srgbClr val="0000FF"/>
                </a:solidFill>
              </a:rPr>
              <a:t>parent</a:t>
            </a:r>
            <a:r>
              <a:rPr lang="tr-TR" sz="1800" dirty="0">
                <a:solidFill>
                  <a:srgbClr val="0000FF"/>
                </a:solidFill>
              </a:rPr>
              <a:t>(X,Y), </a:t>
            </a:r>
            <a:r>
              <a:rPr lang="tr-TR" sz="1800" dirty="0" smtClean="0">
                <a:solidFill>
                  <a:srgbClr val="0000FF"/>
                </a:solidFill>
              </a:rPr>
              <a:t>    		pred1(Y</a:t>
            </a:r>
            <a:r>
              <a:rPr lang="tr-TR" sz="1800" dirty="0">
                <a:solidFill>
                  <a:srgbClr val="0000FF"/>
                </a:solidFill>
              </a:rPr>
              <a:t>, Z).</a:t>
            </a:r>
          </a:p>
          <a:p>
            <a:endParaRPr lang="en-US" sz="1800" dirty="0"/>
          </a:p>
        </p:txBody>
      </p: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813975" y="903288"/>
            <a:ext cx="4572000" cy="2017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pam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bob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tom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bob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tom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liz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bob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ann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bob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pat).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pat,jim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).</a:t>
            </a:r>
          </a:p>
        </p:txBody>
      </p:sp>
      <p:grpSp>
        <p:nvGrpSpPr>
          <p:cNvPr id="210949" name="Group 9"/>
          <p:cNvGrpSpPr>
            <a:grpSpLocks noChangeAspect="1"/>
          </p:cNvGrpSpPr>
          <p:nvPr/>
        </p:nvGrpSpPr>
        <p:grpSpPr bwMode="auto">
          <a:xfrm>
            <a:off x="3348038" y="260350"/>
            <a:ext cx="5602287" cy="6096000"/>
            <a:chOff x="2109" y="164"/>
            <a:chExt cx="3529" cy="3840"/>
          </a:xfrm>
        </p:grpSpPr>
        <p:sp>
          <p:nvSpPr>
            <p:cNvPr id="210950" name="AutoShape 8"/>
            <p:cNvSpPr>
              <a:spLocks noChangeAspect="1" noChangeArrowheads="1" noTextEdit="1"/>
            </p:cNvSpPr>
            <p:nvPr/>
          </p:nvSpPr>
          <p:spPr bwMode="auto">
            <a:xfrm>
              <a:off x="2109" y="164"/>
              <a:ext cx="3529" cy="3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0951" name="Rectangle 10"/>
            <p:cNvSpPr>
              <a:spLocks noChangeArrowheads="1"/>
            </p:cNvSpPr>
            <p:nvPr/>
          </p:nvSpPr>
          <p:spPr bwMode="auto">
            <a:xfrm>
              <a:off x="2109" y="164"/>
              <a:ext cx="3529" cy="3840"/>
            </a:xfrm>
            <a:prstGeom prst="rect">
              <a:avLst/>
            </a:prstGeom>
            <a:solidFill>
              <a:srgbClr val="FFFFFF"/>
            </a:solid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0952" name="Rectangle 11"/>
            <p:cNvSpPr>
              <a:spLocks noChangeArrowheads="1"/>
            </p:cNvSpPr>
            <p:nvPr/>
          </p:nvSpPr>
          <p:spPr bwMode="auto">
            <a:xfrm>
              <a:off x="3499" y="1840"/>
              <a:ext cx="614" cy="3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0953" name="Rectangle 12"/>
            <p:cNvSpPr>
              <a:spLocks noChangeArrowheads="1"/>
            </p:cNvSpPr>
            <p:nvPr/>
          </p:nvSpPr>
          <p:spPr bwMode="auto">
            <a:xfrm>
              <a:off x="3593" y="1924"/>
              <a:ext cx="477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Times New Roman" pitchFamily="18" charset="0"/>
                </a:rPr>
                <a:t>Y = bob</a:t>
              </a:r>
              <a:endParaRPr lang="en-US"/>
            </a:p>
          </p:txBody>
        </p:sp>
        <p:sp>
          <p:nvSpPr>
            <p:cNvPr id="210954" name="Rectangle 13"/>
            <p:cNvSpPr>
              <a:spLocks noChangeArrowheads="1"/>
            </p:cNvSpPr>
            <p:nvPr/>
          </p:nvSpPr>
          <p:spPr bwMode="auto">
            <a:xfrm>
              <a:off x="2458" y="808"/>
              <a:ext cx="585" cy="3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0955" name="Rectangle 14"/>
            <p:cNvSpPr>
              <a:spLocks noChangeArrowheads="1"/>
            </p:cNvSpPr>
            <p:nvPr/>
          </p:nvSpPr>
          <p:spPr bwMode="auto">
            <a:xfrm>
              <a:off x="2469" y="894"/>
              <a:ext cx="401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by rule</a:t>
              </a:r>
              <a:endParaRPr lang="en-US"/>
            </a:p>
          </p:txBody>
        </p:sp>
        <p:sp>
          <p:nvSpPr>
            <p:cNvPr id="210956" name="Rectangle 15"/>
            <p:cNvSpPr>
              <a:spLocks noChangeArrowheads="1"/>
            </p:cNvSpPr>
            <p:nvPr/>
          </p:nvSpPr>
          <p:spPr bwMode="auto">
            <a:xfrm>
              <a:off x="2821" y="894"/>
              <a:ext cx="25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000000"/>
                  </a:solidFill>
                  <a:latin typeface="Times New Roman" pitchFamily="18" charset="0"/>
                </a:rPr>
                <a:t> pr1</a:t>
              </a:r>
              <a:endParaRPr lang="en-US"/>
            </a:p>
          </p:txBody>
        </p:sp>
        <p:sp>
          <p:nvSpPr>
            <p:cNvPr id="210957" name="Rectangle 16"/>
            <p:cNvSpPr>
              <a:spLocks noChangeArrowheads="1"/>
            </p:cNvSpPr>
            <p:nvPr/>
          </p:nvSpPr>
          <p:spPr bwMode="auto">
            <a:xfrm>
              <a:off x="3820" y="808"/>
              <a:ext cx="585" cy="3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0958" name="Rectangle 17"/>
            <p:cNvSpPr>
              <a:spLocks noChangeArrowheads="1"/>
            </p:cNvSpPr>
            <p:nvPr/>
          </p:nvSpPr>
          <p:spPr bwMode="auto">
            <a:xfrm>
              <a:off x="3831" y="894"/>
              <a:ext cx="401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by rule</a:t>
              </a:r>
              <a:endParaRPr lang="en-US"/>
            </a:p>
          </p:txBody>
        </p:sp>
        <p:sp>
          <p:nvSpPr>
            <p:cNvPr id="210959" name="Rectangle 18"/>
            <p:cNvSpPr>
              <a:spLocks noChangeArrowheads="1"/>
            </p:cNvSpPr>
            <p:nvPr/>
          </p:nvSpPr>
          <p:spPr bwMode="auto">
            <a:xfrm>
              <a:off x="4183" y="894"/>
              <a:ext cx="25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000000"/>
                  </a:solidFill>
                  <a:latin typeface="Times New Roman" pitchFamily="18" charset="0"/>
                </a:rPr>
                <a:t> pr2</a:t>
              </a:r>
              <a:endParaRPr lang="en-US"/>
            </a:p>
          </p:txBody>
        </p:sp>
        <p:sp>
          <p:nvSpPr>
            <p:cNvPr id="210960" name="Rectangle 19"/>
            <p:cNvSpPr>
              <a:spLocks noChangeArrowheads="1"/>
            </p:cNvSpPr>
            <p:nvPr/>
          </p:nvSpPr>
          <p:spPr bwMode="auto">
            <a:xfrm>
              <a:off x="2486" y="1602"/>
              <a:ext cx="586" cy="3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0961" name="Rectangle 20"/>
            <p:cNvSpPr>
              <a:spLocks noChangeArrowheads="1"/>
            </p:cNvSpPr>
            <p:nvPr/>
          </p:nvSpPr>
          <p:spPr bwMode="auto">
            <a:xfrm>
              <a:off x="2713" y="1685"/>
              <a:ext cx="184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Times New Roman" pitchFamily="18" charset="0"/>
                </a:rPr>
                <a:t>no</a:t>
              </a:r>
              <a:endParaRPr lang="en-US"/>
            </a:p>
          </p:txBody>
        </p:sp>
        <p:sp>
          <p:nvSpPr>
            <p:cNvPr id="210962" name="Rectangle 21"/>
            <p:cNvSpPr>
              <a:spLocks noChangeArrowheads="1"/>
            </p:cNvSpPr>
            <p:nvPr/>
          </p:nvSpPr>
          <p:spPr bwMode="auto">
            <a:xfrm>
              <a:off x="2918" y="258"/>
              <a:ext cx="1066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0963" name="Rectangle 22"/>
            <p:cNvSpPr>
              <a:spLocks noChangeArrowheads="1"/>
            </p:cNvSpPr>
            <p:nvPr/>
          </p:nvSpPr>
          <p:spPr bwMode="auto">
            <a:xfrm>
              <a:off x="2994" y="378"/>
              <a:ext cx="81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tr-TR" sz="1200" b="1">
                  <a:solidFill>
                    <a:srgbClr val="000000"/>
                  </a:solidFill>
                  <a:latin typeface="Times New Roman" pitchFamily="18" charset="0"/>
                </a:rPr>
                <a:t>       </a:t>
              </a:r>
              <a:r>
                <a:rPr lang="en-US" sz="1200" b="1">
                  <a:solidFill>
                    <a:srgbClr val="000000"/>
                  </a:solidFill>
                  <a:latin typeface="Times New Roman" pitchFamily="18" charset="0"/>
                </a:rPr>
                <a:t>pred</a:t>
              </a:r>
              <a:r>
                <a:rPr lang="tr-TR" sz="12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US" sz="1200" b="1">
                  <a:solidFill>
                    <a:srgbClr val="000000"/>
                  </a:solidFill>
                  <a:latin typeface="Times New Roman" pitchFamily="18" charset="0"/>
                </a:rPr>
                <a:t>(tom, pat)</a:t>
              </a:r>
              <a:endParaRPr lang="en-US"/>
            </a:p>
          </p:txBody>
        </p:sp>
        <p:sp>
          <p:nvSpPr>
            <p:cNvPr id="210964" name="Freeform 23"/>
            <p:cNvSpPr>
              <a:spLocks/>
            </p:cNvSpPr>
            <p:nvPr/>
          </p:nvSpPr>
          <p:spPr bwMode="auto">
            <a:xfrm>
              <a:off x="3044" y="609"/>
              <a:ext cx="90" cy="673"/>
            </a:xfrm>
            <a:custGeom>
              <a:avLst/>
              <a:gdLst>
                <a:gd name="T0" fmla="*/ 6 w 180"/>
                <a:gd name="T1" fmla="*/ 337 h 1346"/>
                <a:gd name="T2" fmla="*/ 6 w 180"/>
                <a:gd name="T3" fmla="*/ 100 h 1346"/>
                <a:gd name="T4" fmla="*/ 0 w 180"/>
                <a:gd name="T5" fmla="*/ 100 h 1346"/>
                <a:gd name="T6" fmla="*/ 23 w 180"/>
                <a:gd name="T7" fmla="*/ 0 h 1346"/>
                <a:gd name="T8" fmla="*/ 45 w 180"/>
                <a:gd name="T9" fmla="*/ 100 h 1346"/>
                <a:gd name="T10" fmla="*/ 39 w 180"/>
                <a:gd name="T11" fmla="*/ 100 h 1346"/>
                <a:gd name="T12" fmla="*/ 39 w 180"/>
                <a:gd name="T13" fmla="*/ 337 h 1346"/>
                <a:gd name="T14" fmla="*/ 6 w 180"/>
                <a:gd name="T15" fmla="*/ 337 h 13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0"/>
                <a:gd name="T25" fmla="*/ 0 h 1346"/>
                <a:gd name="T26" fmla="*/ 180 w 180"/>
                <a:gd name="T27" fmla="*/ 1346 h 13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0" h="1346">
                  <a:moveTo>
                    <a:pt x="27" y="1346"/>
                  </a:moveTo>
                  <a:lnTo>
                    <a:pt x="27" y="402"/>
                  </a:lnTo>
                  <a:lnTo>
                    <a:pt x="0" y="402"/>
                  </a:lnTo>
                  <a:lnTo>
                    <a:pt x="89" y="0"/>
                  </a:lnTo>
                  <a:lnTo>
                    <a:pt x="180" y="402"/>
                  </a:lnTo>
                  <a:lnTo>
                    <a:pt x="154" y="402"/>
                  </a:lnTo>
                  <a:lnTo>
                    <a:pt x="154" y="1346"/>
                  </a:lnTo>
                  <a:lnTo>
                    <a:pt x="27" y="13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0965" name="Rectangle 24"/>
            <p:cNvSpPr>
              <a:spLocks noChangeArrowheads="1"/>
            </p:cNvSpPr>
            <p:nvPr/>
          </p:nvSpPr>
          <p:spPr bwMode="auto">
            <a:xfrm>
              <a:off x="2234" y="1282"/>
              <a:ext cx="1066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0966" name="Rectangle 25"/>
            <p:cNvSpPr>
              <a:spLocks noChangeArrowheads="1"/>
            </p:cNvSpPr>
            <p:nvPr/>
          </p:nvSpPr>
          <p:spPr bwMode="auto">
            <a:xfrm>
              <a:off x="2427" y="1401"/>
              <a:ext cx="721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Times New Roman" pitchFamily="18" charset="0"/>
                </a:rPr>
                <a:t>parent(tom, pat)</a:t>
              </a:r>
              <a:endParaRPr lang="en-US"/>
            </a:p>
          </p:txBody>
        </p:sp>
        <p:sp>
          <p:nvSpPr>
            <p:cNvPr id="210967" name="Freeform 26"/>
            <p:cNvSpPr>
              <a:spLocks/>
            </p:cNvSpPr>
            <p:nvPr/>
          </p:nvSpPr>
          <p:spPr bwMode="auto">
            <a:xfrm>
              <a:off x="3716" y="600"/>
              <a:ext cx="89" cy="673"/>
            </a:xfrm>
            <a:custGeom>
              <a:avLst/>
              <a:gdLst>
                <a:gd name="T0" fmla="*/ 6 w 180"/>
                <a:gd name="T1" fmla="*/ 337 h 1346"/>
                <a:gd name="T2" fmla="*/ 6 w 180"/>
                <a:gd name="T3" fmla="*/ 100 h 1346"/>
                <a:gd name="T4" fmla="*/ 0 w 180"/>
                <a:gd name="T5" fmla="*/ 100 h 1346"/>
                <a:gd name="T6" fmla="*/ 22 w 180"/>
                <a:gd name="T7" fmla="*/ 0 h 1346"/>
                <a:gd name="T8" fmla="*/ 44 w 180"/>
                <a:gd name="T9" fmla="*/ 100 h 1346"/>
                <a:gd name="T10" fmla="*/ 38 w 180"/>
                <a:gd name="T11" fmla="*/ 100 h 1346"/>
                <a:gd name="T12" fmla="*/ 38 w 180"/>
                <a:gd name="T13" fmla="*/ 337 h 1346"/>
                <a:gd name="T14" fmla="*/ 6 w 180"/>
                <a:gd name="T15" fmla="*/ 337 h 13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0"/>
                <a:gd name="T25" fmla="*/ 0 h 1346"/>
                <a:gd name="T26" fmla="*/ 180 w 180"/>
                <a:gd name="T27" fmla="*/ 1346 h 13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0" h="1346">
                  <a:moveTo>
                    <a:pt x="27" y="1346"/>
                  </a:moveTo>
                  <a:lnTo>
                    <a:pt x="27" y="402"/>
                  </a:lnTo>
                  <a:lnTo>
                    <a:pt x="0" y="402"/>
                  </a:lnTo>
                  <a:lnTo>
                    <a:pt x="89" y="0"/>
                  </a:lnTo>
                  <a:lnTo>
                    <a:pt x="180" y="402"/>
                  </a:lnTo>
                  <a:lnTo>
                    <a:pt x="153" y="402"/>
                  </a:lnTo>
                  <a:lnTo>
                    <a:pt x="153" y="1346"/>
                  </a:lnTo>
                  <a:lnTo>
                    <a:pt x="27" y="13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0968" name="Rectangle 27"/>
            <p:cNvSpPr>
              <a:spLocks noChangeArrowheads="1"/>
            </p:cNvSpPr>
            <p:nvPr/>
          </p:nvSpPr>
          <p:spPr bwMode="auto">
            <a:xfrm>
              <a:off x="3539" y="1276"/>
              <a:ext cx="1066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0969" name="Rectangle 28"/>
            <p:cNvSpPr>
              <a:spLocks noChangeArrowheads="1"/>
            </p:cNvSpPr>
            <p:nvPr/>
          </p:nvSpPr>
          <p:spPr bwMode="auto">
            <a:xfrm>
              <a:off x="3766" y="1342"/>
              <a:ext cx="657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Times New Roman" pitchFamily="18" charset="0"/>
                </a:rPr>
                <a:t>parent(tom, Y)</a:t>
              </a:r>
              <a:endParaRPr lang="en-US"/>
            </a:p>
          </p:txBody>
        </p:sp>
        <p:sp>
          <p:nvSpPr>
            <p:cNvPr id="210970" name="Rectangle 29"/>
            <p:cNvSpPr>
              <a:spLocks noChangeArrowheads="1"/>
            </p:cNvSpPr>
            <p:nvPr/>
          </p:nvSpPr>
          <p:spPr bwMode="auto">
            <a:xfrm>
              <a:off x="3666" y="1450"/>
              <a:ext cx="69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tr-TR" sz="1200" b="1">
                  <a:solidFill>
                    <a:srgbClr val="000000"/>
                  </a:solidFill>
                  <a:latin typeface="Times New Roman" pitchFamily="18" charset="0"/>
                </a:rPr>
                <a:t>      </a:t>
              </a:r>
              <a:r>
                <a:rPr lang="en-US" sz="1200" b="1">
                  <a:solidFill>
                    <a:srgbClr val="000000"/>
                  </a:solidFill>
                  <a:latin typeface="Times New Roman" pitchFamily="18" charset="0"/>
                </a:rPr>
                <a:t>pred</a:t>
              </a:r>
              <a:r>
                <a:rPr lang="tr-TR" sz="12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US" sz="1200" b="1">
                  <a:solidFill>
                    <a:srgbClr val="000000"/>
                  </a:solidFill>
                  <a:latin typeface="Times New Roman" pitchFamily="18" charset="0"/>
                </a:rPr>
                <a:t>(Y, pat)</a:t>
              </a:r>
              <a:endParaRPr lang="en-US"/>
            </a:p>
          </p:txBody>
        </p:sp>
        <p:sp>
          <p:nvSpPr>
            <p:cNvPr id="210971" name="Rectangle 30"/>
            <p:cNvSpPr>
              <a:spLocks noChangeArrowheads="1"/>
            </p:cNvSpPr>
            <p:nvPr/>
          </p:nvSpPr>
          <p:spPr bwMode="auto">
            <a:xfrm>
              <a:off x="4148" y="1840"/>
              <a:ext cx="1355" cy="3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0972" name="Rectangle 31"/>
            <p:cNvSpPr>
              <a:spLocks noChangeArrowheads="1"/>
            </p:cNvSpPr>
            <p:nvPr/>
          </p:nvSpPr>
          <p:spPr bwMode="auto">
            <a:xfrm>
              <a:off x="4186" y="1927"/>
              <a:ext cx="39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by fact</a:t>
              </a:r>
              <a:endParaRPr lang="en-US"/>
            </a:p>
          </p:txBody>
        </p:sp>
        <p:sp>
          <p:nvSpPr>
            <p:cNvPr id="210973" name="Rectangle 32"/>
            <p:cNvSpPr>
              <a:spLocks noChangeArrowheads="1"/>
            </p:cNvSpPr>
            <p:nvPr/>
          </p:nvSpPr>
          <p:spPr bwMode="auto">
            <a:xfrm>
              <a:off x="4567" y="1924"/>
              <a:ext cx="958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Times New Roman" pitchFamily="18" charset="0"/>
                </a:rPr>
                <a:t>parent(tom, bob)</a:t>
              </a:r>
              <a:endParaRPr lang="en-US"/>
            </a:p>
          </p:txBody>
        </p:sp>
        <p:sp>
          <p:nvSpPr>
            <p:cNvPr id="210974" name="Freeform 33"/>
            <p:cNvSpPr>
              <a:spLocks/>
            </p:cNvSpPr>
            <p:nvPr/>
          </p:nvSpPr>
          <p:spPr bwMode="auto">
            <a:xfrm>
              <a:off x="4056" y="1632"/>
              <a:ext cx="90" cy="673"/>
            </a:xfrm>
            <a:custGeom>
              <a:avLst/>
              <a:gdLst>
                <a:gd name="T0" fmla="*/ 6 w 180"/>
                <a:gd name="T1" fmla="*/ 337 h 1346"/>
                <a:gd name="T2" fmla="*/ 6 w 180"/>
                <a:gd name="T3" fmla="*/ 100 h 1346"/>
                <a:gd name="T4" fmla="*/ 0 w 180"/>
                <a:gd name="T5" fmla="*/ 100 h 1346"/>
                <a:gd name="T6" fmla="*/ 23 w 180"/>
                <a:gd name="T7" fmla="*/ 0 h 1346"/>
                <a:gd name="T8" fmla="*/ 45 w 180"/>
                <a:gd name="T9" fmla="*/ 100 h 1346"/>
                <a:gd name="T10" fmla="*/ 39 w 180"/>
                <a:gd name="T11" fmla="*/ 100 h 1346"/>
                <a:gd name="T12" fmla="*/ 39 w 180"/>
                <a:gd name="T13" fmla="*/ 337 h 1346"/>
                <a:gd name="T14" fmla="*/ 6 w 180"/>
                <a:gd name="T15" fmla="*/ 337 h 13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0"/>
                <a:gd name="T25" fmla="*/ 0 h 1346"/>
                <a:gd name="T26" fmla="*/ 180 w 180"/>
                <a:gd name="T27" fmla="*/ 1346 h 13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0" h="1346">
                  <a:moveTo>
                    <a:pt x="26" y="1346"/>
                  </a:moveTo>
                  <a:lnTo>
                    <a:pt x="26" y="403"/>
                  </a:lnTo>
                  <a:lnTo>
                    <a:pt x="0" y="403"/>
                  </a:lnTo>
                  <a:lnTo>
                    <a:pt x="89" y="0"/>
                  </a:lnTo>
                  <a:lnTo>
                    <a:pt x="180" y="403"/>
                  </a:lnTo>
                  <a:lnTo>
                    <a:pt x="153" y="403"/>
                  </a:lnTo>
                  <a:lnTo>
                    <a:pt x="153" y="1346"/>
                  </a:lnTo>
                  <a:lnTo>
                    <a:pt x="26" y="13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0975" name="Rectangle 34"/>
            <p:cNvSpPr>
              <a:spLocks noChangeArrowheads="1"/>
            </p:cNvSpPr>
            <p:nvPr/>
          </p:nvSpPr>
          <p:spPr bwMode="auto">
            <a:xfrm>
              <a:off x="3550" y="2308"/>
              <a:ext cx="1067" cy="3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0976" name="Rectangle 35"/>
            <p:cNvSpPr>
              <a:spLocks noChangeArrowheads="1"/>
            </p:cNvSpPr>
            <p:nvPr/>
          </p:nvSpPr>
          <p:spPr bwMode="auto">
            <a:xfrm>
              <a:off x="3632" y="2428"/>
              <a:ext cx="63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Times New Roman" pitchFamily="18" charset="0"/>
                </a:rPr>
                <a:t>pred</a:t>
              </a:r>
              <a:r>
                <a:rPr lang="tr-TR" sz="12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US" sz="1200" b="1">
                  <a:solidFill>
                    <a:srgbClr val="000000"/>
                  </a:solidFill>
                  <a:latin typeface="Times New Roman" pitchFamily="18" charset="0"/>
                </a:rPr>
                <a:t>(bob, pat)</a:t>
              </a:r>
              <a:endParaRPr lang="en-US"/>
            </a:p>
          </p:txBody>
        </p:sp>
        <p:sp>
          <p:nvSpPr>
            <p:cNvPr id="210977" name="Rectangle 36"/>
            <p:cNvSpPr>
              <a:spLocks noChangeArrowheads="1"/>
            </p:cNvSpPr>
            <p:nvPr/>
          </p:nvSpPr>
          <p:spPr bwMode="auto">
            <a:xfrm>
              <a:off x="3827" y="3656"/>
              <a:ext cx="585" cy="3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0978" name="Rectangle 37"/>
            <p:cNvSpPr>
              <a:spLocks noChangeArrowheads="1"/>
            </p:cNvSpPr>
            <p:nvPr/>
          </p:nvSpPr>
          <p:spPr bwMode="auto">
            <a:xfrm>
              <a:off x="4037" y="3740"/>
              <a:ext cx="218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Times New Roman" pitchFamily="18" charset="0"/>
                </a:rPr>
                <a:t>yes</a:t>
              </a:r>
              <a:endParaRPr lang="en-US"/>
            </a:p>
          </p:txBody>
        </p:sp>
        <p:sp>
          <p:nvSpPr>
            <p:cNvPr id="210979" name="Freeform 38"/>
            <p:cNvSpPr>
              <a:spLocks/>
            </p:cNvSpPr>
            <p:nvPr/>
          </p:nvSpPr>
          <p:spPr bwMode="auto">
            <a:xfrm>
              <a:off x="4067" y="2663"/>
              <a:ext cx="90" cy="674"/>
            </a:xfrm>
            <a:custGeom>
              <a:avLst/>
              <a:gdLst>
                <a:gd name="T0" fmla="*/ 7 w 179"/>
                <a:gd name="T1" fmla="*/ 338 h 1346"/>
                <a:gd name="T2" fmla="*/ 7 w 179"/>
                <a:gd name="T3" fmla="*/ 101 h 1346"/>
                <a:gd name="T4" fmla="*/ 0 w 179"/>
                <a:gd name="T5" fmla="*/ 101 h 1346"/>
                <a:gd name="T6" fmla="*/ 23 w 179"/>
                <a:gd name="T7" fmla="*/ 0 h 1346"/>
                <a:gd name="T8" fmla="*/ 45 w 179"/>
                <a:gd name="T9" fmla="*/ 101 h 1346"/>
                <a:gd name="T10" fmla="*/ 39 w 179"/>
                <a:gd name="T11" fmla="*/ 101 h 1346"/>
                <a:gd name="T12" fmla="*/ 39 w 179"/>
                <a:gd name="T13" fmla="*/ 338 h 1346"/>
                <a:gd name="T14" fmla="*/ 7 w 179"/>
                <a:gd name="T15" fmla="*/ 338 h 13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9"/>
                <a:gd name="T25" fmla="*/ 0 h 1346"/>
                <a:gd name="T26" fmla="*/ 179 w 179"/>
                <a:gd name="T27" fmla="*/ 1346 h 134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9" h="1346">
                  <a:moveTo>
                    <a:pt x="26" y="1346"/>
                  </a:moveTo>
                  <a:lnTo>
                    <a:pt x="26" y="403"/>
                  </a:lnTo>
                  <a:lnTo>
                    <a:pt x="0" y="403"/>
                  </a:lnTo>
                  <a:lnTo>
                    <a:pt x="89" y="0"/>
                  </a:lnTo>
                  <a:lnTo>
                    <a:pt x="179" y="403"/>
                  </a:lnTo>
                  <a:lnTo>
                    <a:pt x="153" y="403"/>
                  </a:lnTo>
                  <a:lnTo>
                    <a:pt x="153" y="1346"/>
                  </a:lnTo>
                  <a:lnTo>
                    <a:pt x="26" y="13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0980" name="Rectangle 39"/>
            <p:cNvSpPr>
              <a:spLocks noChangeArrowheads="1"/>
            </p:cNvSpPr>
            <p:nvPr/>
          </p:nvSpPr>
          <p:spPr bwMode="auto">
            <a:xfrm>
              <a:off x="3575" y="3336"/>
              <a:ext cx="1066" cy="3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0981" name="Rectangle 40"/>
            <p:cNvSpPr>
              <a:spLocks noChangeArrowheads="1"/>
            </p:cNvSpPr>
            <p:nvPr/>
          </p:nvSpPr>
          <p:spPr bwMode="auto">
            <a:xfrm>
              <a:off x="3773" y="3456"/>
              <a:ext cx="719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Times New Roman" pitchFamily="18" charset="0"/>
                </a:rPr>
                <a:t>parent(bob, pat)</a:t>
              </a:r>
              <a:endParaRPr lang="en-US"/>
            </a:p>
          </p:txBody>
        </p:sp>
        <p:sp>
          <p:nvSpPr>
            <p:cNvPr id="210982" name="Rectangle 41"/>
            <p:cNvSpPr>
              <a:spLocks noChangeArrowheads="1"/>
            </p:cNvSpPr>
            <p:nvPr/>
          </p:nvSpPr>
          <p:spPr bwMode="auto">
            <a:xfrm>
              <a:off x="4183" y="2940"/>
              <a:ext cx="585" cy="3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0983" name="Rectangle 42"/>
            <p:cNvSpPr>
              <a:spLocks noChangeArrowheads="1"/>
            </p:cNvSpPr>
            <p:nvPr/>
          </p:nvSpPr>
          <p:spPr bwMode="auto">
            <a:xfrm>
              <a:off x="4194" y="3027"/>
              <a:ext cx="401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Times New Roman" pitchFamily="18" charset="0"/>
                </a:rPr>
                <a:t>by rule</a:t>
              </a:r>
              <a:endParaRPr lang="en-US"/>
            </a:p>
          </p:txBody>
        </p:sp>
        <p:sp>
          <p:nvSpPr>
            <p:cNvPr id="210984" name="Rectangle 43"/>
            <p:cNvSpPr>
              <a:spLocks noChangeArrowheads="1"/>
            </p:cNvSpPr>
            <p:nvPr/>
          </p:nvSpPr>
          <p:spPr bwMode="auto">
            <a:xfrm>
              <a:off x="4546" y="3027"/>
              <a:ext cx="25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i="1">
                  <a:solidFill>
                    <a:srgbClr val="000000"/>
                  </a:solidFill>
                  <a:latin typeface="Times New Roman" pitchFamily="18" charset="0"/>
                </a:rPr>
                <a:t> pr1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25819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A21A20D5-149B-44BC-83E6-AA83AB29B74C}" type="slidenum">
              <a:rPr lang="en-US" sz="1400"/>
              <a:pPr algn="r"/>
              <a:t>52</a:t>
            </a:fld>
            <a:endParaRPr lang="en-US" sz="1400"/>
          </a:p>
        </p:txBody>
      </p:sp>
      <p:graphicFrame>
        <p:nvGraphicFramePr>
          <p:cNvPr id="211971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4925" y="2205038"/>
          <a:ext cx="3384550" cy="215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SmartDraw" r:id="rId3" imgW="2395440" imgH="1526760" progId="SmartDraw.2">
                  <p:embed/>
                </p:oleObj>
              </mc:Choice>
              <mc:Fallback>
                <p:oleObj name="SmartDraw" r:id="rId3" imgW="2395440" imgH="152676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2205038"/>
                        <a:ext cx="3384550" cy="215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2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800475" y="44450"/>
          <a:ext cx="5235575" cy="681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SmartDraw" r:id="rId5" imgW="4929840" imgH="9277920" progId="SmartDraw.2">
                  <p:embed/>
                </p:oleObj>
              </mc:Choice>
              <mc:Fallback>
                <p:oleObj name="SmartDraw" r:id="rId5" imgW="4929840" imgH="927792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0475" y="44450"/>
                        <a:ext cx="5235575" cy="681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576064" y="188913"/>
            <a:ext cx="4572000" cy="2017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pam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bob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tom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bob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tom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liz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bob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ann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bob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pat).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pat,jim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).</a:t>
            </a:r>
          </a:p>
        </p:txBody>
      </p:sp>
      <p:sp>
        <p:nvSpPr>
          <p:cNvPr id="211974" name="Text Box 5"/>
          <p:cNvSpPr txBox="1">
            <a:spLocks noChangeArrowheads="1"/>
          </p:cNvSpPr>
          <p:nvPr/>
        </p:nvSpPr>
        <p:spPr bwMode="auto">
          <a:xfrm>
            <a:off x="3779838" y="3500438"/>
            <a:ext cx="1352550" cy="5032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SzPct val="65000"/>
              <a:buFont typeface="Wingdings" pitchFamily="2" charset="2"/>
              <a:buNone/>
            </a:pPr>
            <a:r>
              <a:rPr lang="tr-TR" sz="1200" b="1">
                <a:latin typeface="Tahoma" pitchFamily="34" charset="0"/>
              </a:rPr>
              <a:t>parent(ann,Y’’)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None/>
            </a:pPr>
            <a:r>
              <a:rPr lang="tr-TR" sz="1200" b="1">
                <a:latin typeface="Tahoma" pitchFamily="34" charset="0"/>
              </a:rPr>
              <a:t>pred2(Y’’,pat)</a:t>
            </a:r>
            <a:endParaRPr lang="en-US" sz="1200" b="1">
              <a:latin typeface="Tahoma" pitchFamily="34" charset="0"/>
            </a:endParaRPr>
          </a:p>
        </p:txBody>
      </p:sp>
      <p:sp>
        <p:nvSpPr>
          <p:cNvPr id="211975" name="Text Box 6"/>
          <p:cNvSpPr txBox="1">
            <a:spLocks noChangeArrowheads="1"/>
          </p:cNvSpPr>
          <p:nvPr/>
        </p:nvSpPr>
        <p:spPr bwMode="auto">
          <a:xfrm>
            <a:off x="5473700" y="4667250"/>
            <a:ext cx="1358900" cy="50323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SzPct val="65000"/>
              <a:buFont typeface="Wingdings" pitchFamily="2" charset="2"/>
              <a:buNone/>
            </a:pPr>
            <a:r>
              <a:rPr lang="tr-TR" sz="1200" b="1">
                <a:latin typeface="Tahoma" pitchFamily="34" charset="0"/>
              </a:rPr>
              <a:t>parent(pat,Y’’’)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None/>
            </a:pPr>
            <a:r>
              <a:rPr lang="tr-TR" sz="1200" b="1">
                <a:latin typeface="Tahoma" pitchFamily="34" charset="0"/>
              </a:rPr>
              <a:t>pred2(Y’’’,pat)</a:t>
            </a:r>
            <a:endParaRPr lang="en-US" sz="1200" b="1">
              <a:latin typeface="Tahoma" pitchFamily="34" charset="0"/>
            </a:endParaRPr>
          </a:p>
        </p:txBody>
      </p:sp>
      <p:sp>
        <p:nvSpPr>
          <p:cNvPr id="211976" name="Oval 7"/>
          <p:cNvSpPr>
            <a:spLocks noChangeArrowheads="1"/>
          </p:cNvSpPr>
          <p:nvPr/>
        </p:nvSpPr>
        <p:spPr bwMode="auto">
          <a:xfrm>
            <a:off x="3708400" y="3429000"/>
            <a:ext cx="1511300" cy="720725"/>
          </a:xfrm>
          <a:prstGeom prst="ellipse">
            <a:avLst/>
          </a:prstGeom>
          <a:solidFill>
            <a:schemeClr val="accent1">
              <a:alpha val="47842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11977" name="Line 8"/>
          <p:cNvSpPr>
            <a:spLocks noChangeShapeType="1"/>
          </p:cNvSpPr>
          <p:nvPr/>
        </p:nvSpPr>
        <p:spPr bwMode="auto">
          <a:xfrm flipH="1">
            <a:off x="2916238" y="4076700"/>
            <a:ext cx="1150937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11978" name="Text Box 9"/>
          <p:cNvSpPr txBox="1">
            <a:spLocks noChangeArrowheads="1"/>
          </p:cNvSpPr>
          <p:nvPr/>
        </p:nvSpPr>
        <p:spPr bwMode="auto">
          <a:xfrm>
            <a:off x="1958975" y="5064125"/>
            <a:ext cx="17303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sz="1400"/>
              <a:t>ann ile başlayan </a:t>
            </a:r>
          </a:p>
          <a:p>
            <a:r>
              <a:rPr lang="tr-TR" sz="1400"/>
              <a:t>parent ilişkisi </a:t>
            </a:r>
          </a:p>
          <a:p>
            <a:r>
              <a:rPr lang="tr-TR" sz="1400"/>
              <a:t>bulamadığından No</a:t>
            </a:r>
            <a:endParaRPr lang="en-US" sz="1400"/>
          </a:p>
        </p:txBody>
      </p:sp>
      <p:sp>
        <p:nvSpPr>
          <p:cNvPr id="211979" name="Text Box 10"/>
          <p:cNvSpPr txBox="1">
            <a:spLocks noChangeArrowheads="1"/>
          </p:cNvSpPr>
          <p:nvPr/>
        </p:nvSpPr>
        <p:spPr bwMode="auto">
          <a:xfrm>
            <a:off x="4168775" y="3124200"/>
            <a:ext cx="50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sz="1400"/>
              <a:t>pr1</a:t>
            </a:r>
            <a:r>
              <a:rPr lang="tr-TR"/>
              <a:t> </a:t>
            </a:r>
            <a:endParaRPr lang="en-US"/>
          </a:p>
        </p:txBody>
      </p:sp>
      <p:sp>
        <p:nvSpPr>
          <p:cNvPr id="211980" name="Text Box 11"/>
          <p:cNvSpPr txBox="1">
            <a:spLocks noChangeArrowheads="1"/>
          </p:cNvSpPr>
          <p:nvPr/>
        </p:nvSpPr>
        <p:spPr bwMode="auto">
          <a:xfrm>
            <a:off x="5534025" y="3213100"/>
            <a:ext cx="50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sz="1400"/>
              <a:t>pr2</a:t>
            </a:r>
            <a:r>
              <a:rPr lang="tr-TR"/>
              <a:t> </a:t>
            </a:r>
            <a:endParaRPr lang="en-US"/>
          </a:p>
        </p:txBody>
      </p:sp>
      <p:sp>
        <p:nvSpPr>
          <p:cNvPr id="211981" name="Text Box 12"/>
          <p:cNvSpPr txBox="1">
            <a:spLocks noChangeArrowheads="1"/>
          </p:cNvSpPr>
          <p:nvPr/>
        </p:nvSpPr>
        <p:spPr bwMode="auto">
          <a:xfrm>
            <a:off x="5762625" y="2586038"/>
            <a:ext cx="503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sz="1400"/>
              <a:t>pr1</a:t>
            </a:r>
            <a:r>
              <a:rPr lang="tr-TR"/>
              <a:t> </a:t>
            </a:r>
            <a:endParaRPr lang="en-US"/>
          </a:p>
        </p:txBody>
      </p:sp>
      <p:sp>
        <p:nvSpPr>
          <p:cNvPr id="211982" name="Text Box 13"/>
          <p:cNvSpPr txBox="1">
            <a:spLocks noChangeArrowheads="1"/>
          </p:cNvSpPr>
          <p:nvPr/>
        </p:nvSpPr>
        <p:spPr bwMode="auto">
          <a:xfrm>
            <a:off x="6905625" y="2497138"/>
            <a:ext cx="523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sz="1400" b="1"/>
              <a:t>pr1</a:t>
            </a:r>
            <a:r>
              <a:rPr lang="tr-TR"/>
              <a:t> </a:t>
            </a:r>
            <a:endParaRPr lang="en-US"/>
          </a:p>
        </p:txBody>
      </p:sp>
      <p:sp>
        <p:nvSpPr>
          <p:cNvPr id="211983" name="Text Box 14"/>
          <p:cNvSpPr txBox="1">
            <a:spLocks noChangeArrowheads="1"/>
          </p:cNvSpPr>
          <p:nvPr/>
        </p:nvSpPr>
        <p:spPr bwMode="auto">
          <a:xfrm>
            <a:off x="6483350" y="1844675"/>
            <a:ext cx="50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sz="1400"/>
              <a:t>pr1</a:t>
            </a:r>
            <a:r>
              <a:rPr lang="tr-TR"/>
              <a:t> </a:t>
            </a:r>
            <a:endParaRPr lang="en-US"/>
          </a:p>
        </p:txBody>
      </p:sp>
      <p:sp>
        <p:nvSpPr>
          <p:cNvPr id="211984" name="Text Box 15"/>
          <p:cNvSpPr txBox="1">
            <a:spLocks noChangeArrowheads="1"/>
          </p:cNvSpPr>
          <p:nvPr/>
        </p:nvSpPr>
        <p:spPr bwMode="auto">
          <a:xfrm>
            <a:off x="7766050" y="1838325"/>
            <a:ext cx="50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sz="1400"/>
              <a:t>pr2</a:t>
            </a:r>
            <a:r>
              <a:rPr lang="tr-TR"/>
              <a:t> </a:t>
            </a:r>
            <a:endParaRPr lang="en-US"/>
          </a:p>
        </p:txBody>
      </p:sp>
      <p:sp>
        <p:nvSpPr>
          <p:cNvPr id="211985" name="Text Box 16"/>
          <p:cNvSpPr txBox="1">
            <a:spLocks noChangeArrowheads="1"/>
          </p:cNvSpPr>
          <p:nvPr/>
        </p:nvSpPr>
        <p:spPr bwMode="auto">
          <a:xfrm>
            <a:off x="6046788" y="4370388"/>
            <a:ext cx="503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sz="1400"/>
              <a:t>pr1</a:t>
            </a:r>
            <a:r>
              <a:rPr lang="tr-TR"/>
              <a:t> </a:t>
            </a:r>
            <a:endParaRPr lang="en-US"/>
          </a:p>
        </p:txBody>
      </p:sp>
      <p:sp>
        <p:nvSpPr>
          <p:cNvPr id="211986" name="Text Box 17"/>
          <p:cNvSpPr txBox="1">
            <a:spLocks noChangeArrowheads="1"/>
          </p:cNvSpPr>
          <p:nvPr/>
        </p:nvSpPr>
        <p:spPr bwMode="auto">
          <a:xfrm>
            <a:off x="7329488" y="4364038"/>
            <a:ext cx="503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sz="1400"/>
              <a:t>pr2</a:t>
            </a:r>
            <a:r>
              <a:rPr lang="tr-TR"/>
              <a:t> </a:t>
            </a:r>
            <a:endParaRPr lang="en-US"/>
          </a:p>
        </p:txBody>
      </p:sp>
      <p:sp>
        <p:nvSpPr>
          <p:cNvPr id="211987" name="Text Box 18"/>
          <p:cNvSpPr txBox="1">
            <a:spLocks noChangeArrowheads="1"/>
          </p:cNvSpPr>
          <p:nvPr/>
        </p:nvSpPr>
        <p:spPr bwMode="auto">
          <a:xfrm>
            <a:off x="5313363" y="5776913"/>
            <a:ext cx="503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sz="1400"/>
              <a:t>pr1</a:t>
            </a:r>
            <a:r>
              <a:rPr lang="tr-TR"/>
              <a:t> </a:t>
            </a:r>
            <a:endParaRPr lang="en-US"/>
          </a:p>
        </p:txBody>
      </p:sp>
      <p:sp>
        <p:nvSpPr>
          <p:cNvPr id="211988" name="Text Box 19"/>
          <p:cNvSpPr txBox="1">
            <a:spLocks noChangeArrowheads="1"/>
          </p:cNvSpPr>
          <p:nvPr/>
        </p:nvSpPr>
        <p:spPr bwMode="auto">
          <a:xfrm>
            <a:off x="6646863" y="5935663"/>
            <a:ext cx="503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sz="1400"/>
              <a:t>pr2</a:t>
            </a:r>
            <a:r>
              <a:rPr lang="tr-TR"/>
              <a:t> </a:t>
            </a:r>
            <a:endParaRPr lang="en-US"/>
          </a:p>
        </p:txBody>
      </p:sp>
      <p:sp>
        <p:nvSpPr>
          <p:cNvPr id="211989" name="Text Box 20"/>
          <p:cNvSpPr txBox="1">
            <a:spLocks noChangeArrowheads="1"/>
          </p:cNvSpPr>
          <p:nvPr/>
        </p:nvSpPr>
        <p:spPr bwMode="auto">
          <a:xfrm>
            <a:off x="2409825" y="6021388"/>
            <a:ext cx="17303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sz="1400"/>
              <a:t>jim ile başlayan </a:t>
            </a:r>
          </a:p>
          <a:p>
            <a:r>
              <a:rPr lang="tr-TR" sz="1400"/>
              <a:t>parent ilişkisi </a:t>
            </a:r>
          </a:p>
          <a:p>
            <a:r>
              <a:rPr lang="tr-TR" sz="1400"/>
              <a:t>bulamadığından No</a:t>
            </a:r>
            <a:endParaRPr lang="en-US" sz="1400"/>
          </a:p>
        </p:txBody>
      </p:sp>
      <p:sp>
        <p:nvSpPr>
          <p:cNvPr id="211990" name="Oval 21"/>
          <p:cNvSpPr>
            <a:spLocks noChangeArrowheads="1"/>
          </p:cNvSpPr>
          <p:nvPr/>
        </p:nvSpPr>
        <p:spPr bwMode="auto">
          <a:xfrm>
            <a:off x="4716463" y="6092825"/>
            <a:ext cx="1511300" cy="720725"/>
          </a:xfrm>
          <a:prstGeom prst="ellipse">
            <a:avLst/>
          </a:prstGeom>
          <a:solidFill>
            <a:schemeClr val="accent1">
              <a:alpha val="47842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11991" name="Line 22"/>
          <p:cNvSpPr>
            <a:spLocks noChangeShapeType="1"/>
          </p:cNvSpPr>
          <p:nvPr/>
        </p:nvSpPr>
        <p:spPr bwMode="auto">
          <a:xfrm flipH="1">
            <a:off x="4067175" y="6453188"/>
            <a:ext cx="649288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11992" name="Oval 23"/>
          <p:cNvSpPr>
            <a:spLocks noChangeArrowheads="1"/>
          </p:cNvSpPr>
          <p:nvPr/>
        </p:nvSpPr>
        <p:spPr bwMode="auto">
          <a:xfrm>
            <a:off x="5508625" y="2060575"/>
            <a:ext cx="1943100" cy="720725"/>
          </a:xfrm>
          <a:prstGeom prst="ellipse">
            <a:avLst/>
          </a:prstGeom>
          <a:solidFill>
            <a:schemeClr val="accent1">
              <a:alpha val="47842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11993" name="Text Box 24"/>
          <p:cNvSpPr txBox="1">
            <a:spLocks noChangeArrowheads="1"/>
          </p:cNvSpPr>
          <p:nvPr/>
        </p:nvSpPr>
        <p:spPr bwMode="auto">
          <a:xfrm>
            <a:off x="2625725" y="1628775"/>
            <a:ext cx="25781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sz="1400"/>
              <a:t>bob ile başlayan </a:t>
            </a:r>
          </a:p>
          <a:p>
            <a:r>
              <a:rPr lang="tr-TR" sz="1400"/>
              <a:t>2 parent ilişkisi (ann ve pat)</a:t>
            </a:r>
          </a:p>
          <a:p>
            <a:r>
              <a:rPr lang="tr-TR" sz="1400"/>
              <a:t>bulunduğundan ikisini de dene</a:t>
            </a:r>
            <a:endParaRPr lang="en-US" sz="1400"/>
          </a:p>
        </p:txBody>
      </p:sp>
      <p:sp>
        <p:nvSpPr>
          <p:cNvPr id="211994" name="Line 25"/>
          <p:cNvSpPr>
            <a:spLocks noChangeShapeType="1"/>
          </p:cNvSpPr>
          <p:nvPr/>
        </p:nvSpPr>
        <p:spPr bwMode="auto">
          <a:xfrm flipH="1" flipV="1">
            <a:off x="5076825" y="1989138"/>
            <a:ext cx="719138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11995" name="Text Box 26"/>
          <p:cNvSpPr txBox="1">
            <a:spLocks noChangeArrowheads="1"/>
          </p:cNvSpPr>
          <p:nvPr/>
        </p:nvSpPr>
        <p:spPr bwMode="auto">
          <a:xfrm>
            <a:off x="6851650" y="333375"/>
            <a:ext cx="50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sz="1400"/>
              <a:t>pr1</a:t>
            </a:r>
            <a:r>
              <a:rPr lang="tr-TR"/>
              <a:t> </a:t>
            </a:r>
            <a:endParaRPr lang="en-US"/>
          </a:p>
        </p:txBody>
      </p:sp>
      <p:sp>
        <p:nvSpPr>
          <p:cNvPr id="211996" name="Text Box 27"/>
          <p:cNvSpPr txBox="1">
            <a:spLocks noChangeArrowheads="1"/>
          </p:cNvSpPr>
          <p:nvPr/>
        </p:nvSpPr>
        <p:spPr bwMode="auto">
          <a:xfrm>
            <a:off x="3132138" y="549275"/>
            <a:ext cx="25781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sz="1400"/>
              <a:t>tom ile başlayan </a:t>
            </a:r>
          </a:p>
          <a:p>
            <a:r>
              <a:rPr lang="tr-TR" sz="1400"/>
              <a:t>2 parent ilişkisi (bob ve liz)</a:t>
            </a:r>
          </a:p>
          <a:p>
            <a:r>
              <a:rPr lang="tr-TR" sz="1400"/>
              <a:t>bulunduğundan ikisini de dene</a:t>
            </a:r>
            <a:endParaRPr lang="en-US" sz="1400"/>
          </a:p>
        </p:txBody>
      </p:sp>
      <p:sp>
        <p:nvSpPr>
          <p:cNvPr id="211997" name="Oval 28"/>
          <p:cNvSpPr>
            <a:spLocks noChangeArrowheads="1"/>
          </p:cNvSpPr>
          <p:nvPr/>
        </p:nvSpPr>
        <p:spPr bwMode="auto">
          <a:xfrm>
            <a:off x="6661150" y="620713"/>
            <a:ext cx="1511300" cy="720725"/>
          </a:xfrm>
          <a:prstGeom prst="ellipse">
            <a:avLst/>
          </a:prstGeom>
          <a:solidFill>
            <a:schemeClr val="accent1">
              <a:alpha val="47842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11998" name="Line 29"/>
          <p:cNvSpPr>
            <a:spLocks noChangeShapeType="1"/>
          </p:cNvSpPr>
          <p:nvPr/>
        </p:nvSpPr>
        <p:spPr bwMode="auto">
          <a:xfrm flipH="1">
            <a:off x="5508625" y="908050"/>
            <a:ext cx="1150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" name="Metin kutusu 1"/>
          <p:cNvSpPr txBox="1"/>
          <p:nvPr/>
        </p:nvSpPr>
        <p:spPr>
          <a:xfrm>
            <a:off x="6480175" y="333375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1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2" name="Metin kutusu 31"/>
          <p:cNvSpPr txBox="1"/>
          <p:nvPr/>
        </p:nvSpPr>
        <p:spPr>
          <a:xfrm>
            <a:off x="6614030" y="1156772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2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3" name="Metin kutusu 32"/>
          <p:cNvSpPr txBox="1"/>
          <p:nvPr/>
        </p:nvSpPr>
        <p:spPr>
          <a:xfrm>
            <a:off x="6432773" y="1700808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3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4" name="Metin kutusu 33"/>
          <p:cNvSpPr txBox="1"/>
          <p:nvPr/>
        </p:nvSpPr>
        <p:spPr>
          <a:xfrm>
            <a:off x="5338763" y="2493405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4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5" name="Metin kutusu 34"/>
          <p:cNvSpPr txBox="1"/>
          <p:nvPr/>
        </p:nvSpPr>
        <p:spPr>
          <a:xfrm>
            <a:off x="4084638" y="3022651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5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6" name="Metin kutusu 35"/>
          <p:cNvSpPr txBox="1"/>
          <p:nvPr/>
        </p:nvSpPr>
        <p:spPr>
          <a:xfrm>
            <a:off x="5790974" y="3213100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6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7" name="Metin kutusu 36"/>
          <p:cNvSpPr txBox="1"/>
          <p:nvPr/>
        </p:nvSpPr>
        <p:spPr>
          <a:xfrm>
            <a:off x="6480174" y="3121581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7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8" name="Metin kutusu 37"/>
          <p:cNvSpPr txBox="1"/>
          <p:nvPr/>
        </p:nvSpPr>
        <p:spPr>
          <a:xfrm>
            <a:off x="5861050" y="4361418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8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9" name="Metin kutusu 38"/>
          <p:cNvSpPr txBox="1"/>
          <p:nvPr/>
        </p:nvSpPr>
        <p:spPr>
          <a:xfrm>
            <a:off x="5756811" y="5176580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9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40" name="Metin kutusu 39"/>
          <p:cNvSpPr txBox="1"/>
          <p:nvPr/>
        </p:nvSpPr>
        <p:spPr>
          <a:xfrm>
            <a:off x="5004048" y="5774293"/>
            <a:ext cx="46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10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41" name="Metin kutusu 40"/>
          <p:cNvSpPr txBox="1"/>
          <p:nvPr/>
        </p:nvSpPr>
        <p:spPr>
          <a:xfrm>
            <a:off x="6933529" y="5875893"/>
            <a:ext cx="46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11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42" name="Metin kutusu 41"/>
          <p:cNvSpPr txBox="1"/>
          <p:nvPr/>
        </p:nvSpPr>
        <p:spPr>
          <a:xfrm>
            <a:off x="7632327" y="4396065"/>
            <a:ext cx="46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12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43" name="Metin kutusu 42"/>
          <p:cNvSpPr txBox="1"/>
          <p:nvPr/>
        </p:nvSpPr>
        <p:spPr>
          <a:xfrm>
            <a:off x="8102866" y="1701714"/>
            <a:ext cx="46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13</a:t>
            </a:r>
            <a:endParaRPr lang="tr-T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6892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CD0A18B7-46C5-4B9F-9635-25C94756CB19}" type="slidenum">
              <a:rPr lang="en-US" sz="1400"/>
              <a:pPr algn="r"/>
              <a:t>53</a:t>
            </a:fld>
            <a:endParaRPr lang="en-US" sz="1400"/>
          </a:p>
        </p:txBody>
      </p:sp>
      <p:graphicFrame>
        <p:nvGraphicFramePr>
          <p:cNvPr id="214019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294063" y="404813"/>
          <a:ext cx="5418137" cy="576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SmartDraw" r:id="rId3" imgW="3419640" imgH="3636000" progId="SmartDraw.2">
                  <p:embed/>
                </p:oleObj>
              </mc:Choice>
              <mc:Fallback>
                <p:oleObj name="SmartDraw" r:id="rId3" imgW="3419640" imgH="363600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063" y="404813"/>
                        <a:ext cx="5418137" cy="576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323850" y="188913"/>
            <a:ext cx="4572000" cy="2017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parent(pam, bob).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parent(tom, bob).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parent(tom, liz).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parent(bob, ann).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parent(bob, pat).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parent(pat,jim).</a:t>
            </a:r>
          </a:p>
        </p:txBody>
      </p:sp>
      <p:sp>
        <p:nvSpPr>
          <p:cNvPr id="214021" name="Text Box 4"/>
          <p:cNvSpPr txBox="1">
            <a:spLocks noChangeArrowheads="1"/>
          </p:cNvSpPr>
          <p:nvPr/>
        </p:nvSpPr>
        <p:spPr bwMode="auto">
          <a:xfrm>
            <a:off x="6156325" y="1844675"/>
            <a:ext cx="2439988" cy="7921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  <a:buSzPct val="65000"/>
              <a:buFont typeface="Wingdings" pitchFamily="2" charset="2"/>
              <a:buNone/>
            </a:pPr>
            <a:r>
              <a:rPr lang="tr-TR" sz="1600" b="1">
                <a:latin typeface="Tahoma" pitchFamily="34" charset="0"/>
              </a:rPr>
              <a:t>pred3(tom,Y’)</a:t>
            </a:r>
          </a:p>
          <a:p>
            <a:pPr algn="ctr">
              <a:spcBef>
                <a:spcPct val="20000"/>
              </a:spcBef>
              <a:buSzPct val="65000"/>
              <a:buFont typeface="Wingdings" pitchFamily="2" charset="2"/>
              <a:buNone/>
            </a:pPr>
            <a:r>
              <a:rPr lang="tr-TR" sz="1600" b="1">
                <a:latin typeface="Tahoma" pitchFamily="34" charset="0"/>
              </a:rPr>
              <a:t>parent(Y’,pat)</a:t>
            </a:r>
            <a:endParaRPr lang="en-US" sz="1600" b="1">
              <a:latin typeface="Tahoma" pitchFamily="34" charset="0"/>
            </a:endParaRPr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684213" y="3500438"/>
            <a:ext cx="4572000" cy="12741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SzPct val="65000"/>
              <a:buFont typeface="Wingdings" pitchFamily="2" charset="2"/>
              <a:buNone/>
              <a:defRPr/>
            </a:pPr>
            <a:r>
              <a:rPr lang="tr-TR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pred3(X, Z) :- </a:t>
            </a:r>
            <a:r>
              <a:rPr lang="tr-TR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(X, Z).</a:t>
            </a:r>
          </a:p>
          <a:p>
            <a:pPr lvl="1">
              <a:spcBef>
                <a:spcPct val="20000"/>
              </a:spcBef>
              <a:buSzPct val="65000"/>
              <a:buFont typeface="Wingdings" pitchFamily="2" charset="2"/>
              <a:buNone/>
              <a:defRPr/>
            </a:pPr>
            <a:r>
              <a:rPr lang="tr-TR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pred3(X, Z) :- pred3( X, Y),                       		      </a:t>
            </a:r>
            <a:r>
              <a:rPr lang="tr-TR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(Y, Z).</a:t>
            </a:r>
          </a:p>
        </p:txBody>
      </p:sp>
    </p:spTree>
    <p:extLst>
      <p:ext uri="{BB962C8B-B14F-4D97-AF65-F5344CB8AC3E}">
        <p14:creationId xmlns:p14="http://schemas.microsoft.com/office/powerpoint/2010/main" val="8055257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C6615E14-49E1-4A7E-A494-4002E0751175}" type="slidenum">
              <a:rPr lang="en-US" sz="1400"/>
              <a:pPr algn="r"/>
              <a:t>54</a:t>
            </a:fld>
            <a:endParaRPr lang="en-US" sz="1400"/>
          </a:p>
        </p:txBody>
      </p:sp>
      <p:graphicFrame>
        <p:nvGraphicFramePr>
          <p:cNvPr id="215043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23850" y="1844675"/>
          <a:ext cx="3887788" cy="247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SmartDraw" r:id="rId3" imgW="2395440" imgH="1526760" progId="SmartDraw.2">
                  <p:embed/>
                </p:oleObj>
              </mc:Choice>
              <mc:Fallback>
                <p:oleObj name="SmartDraw" r:id="rId3" imgW="2395440" imgH="152676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844675"/>
                        <a:ext cx="3887788" cy="247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4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219700" y="404813"/>
          <a:ext cx="2544763" cy="583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SmartDraw" r:id="rId5" imgW="1508760" imgH="4635720" progId="SmartDraw.2">
                  <p:embed/>
                </p:oleObj>
              </mc:Choice>
              <mc:Fallback>
                <p:oleObj name="SmartDraw" r:id="rId5" imgW="1508760" imgH="463572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04813"/>
                        <a:ext cx="2544763" cy="583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936625" y="199696"/>
            <a:ext cx="4572000" cy="2017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pam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bob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tom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bob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tom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liz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bob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ann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bob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pat).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parent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(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pat,jim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).</a:t>
            </a:r>
          </a:p>
        </p:txBody>
      </p:sp>
      <p:sp>
        <p:nvSpPr>
          <p:cNvPr id="215046" name="Line 5"/>
          <p:cNvSpPr>
            <a:spLocks noChangeShapeType="1"/>
          </p:cNvSpPr>
          <p:nvPr/>
        </p:nvSpPr>
        <p:spPr bwMode="auto">
          <a:xfrm flipH="1">
            <a:off x="4643438" y="1747838"/>
            <a:ext cx="8651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15047" name="Line 6"/>
          <p:cNvSpPr>
            <a:spLocks noChangeShapeType="1"/>
          </p:cNvSpPr>
          <p:nvPr/>
        </p:nvSpPr>
        <p:spPr bwMode="auto">
          <a:xfrm>
            <a:off x="4643438" y="1747838"/>
            <a:ext cx="0" cy="1368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65895" name="AutoShape 7"/>
          <p:cNvSpPr>
            <a:spLocks/>
          </p:cNvSpPr>
          <p:nvPr/>
        </p:nvSpPr>
        <p:spPr bwMode="auto">
          <a:xfrm>
            <a:off x="5584825" y="3005138"/>
            <a:ext cx="1795463" cy="474662"/>
          </a:xfrm>
          <a:prstGeom prst="borderCallout1">
            <a:avLst>
              <a:gd name="adj1" fmla="val 24079"/>
              <a:gd name="adj2" fmla="val -4245"/>
              <a:gd name="adj3" fmla="val 23412"/>
              <a:gd name="adj4" fmla="val -52875"/>
            </a:avLst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endParaRPr lang="tr-TR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165896" name="AutoShape 8"/>
          <p:cNvSpPr>
            <a:spLocks/>
          </p:cNvSpPr>
          <p:nvPr/>
        </p:nvSpPr>
        <p:spPr bwMode="auto">
          <a:xfrm>
            <a:off x="5580063" y="4581525"/>
            <a:ext cx="1795462" cy="474663"/>
          </a:xfrm>
          <a:prstGeom prst="borderCallout1">
            <a:avLst>
              <a:gd name="adj1" fmla="val 24079"/>
              <a:gd name="adj2" fmla="val 104245"/>
              <a:gd name="adj3" fmla="val 23412"/>
              <a:gd name="adj4" fmla="val 164722"/>
            </a:avLst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endParaRPr lang="tr-TR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215050" name="Line 9"/>
          <p:cNvSpPr>
            <a:spLocks noChangeShapeType="1"/>
          </p:cNvSpPr>
          <p:nvPr/>
        </p:nvSpPr>
        <p:spPr bwMode="auto">
          <a:xfrm>
            <a:off x="8532813" y="3141663"/>
            <a:ext cx="0" cy="154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15051" name="Line 10"/>
          <p:cNvSpPr>
            <a:spLocks noChangeShapeType="1"/>
          </p:cNvSpPr>
          <p:nvPr/>
        </p:nvSpPr>
        <p:spPr bwMode="auto">
          <a:xfrm flipH="1">
            <a:off x="7378700" y="3141663"/>
            <a:ext cx="11541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08226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2E0B22AA-E57E-4818-BEA7-C6F2FCE2D7AD}" type="slidenum">
              <a:rPr lang="en-US" sz="1400"/>
              <a:pPr algn="r"/>
              <a:t>55</a:t>
            </a:fld>
            <a:endParaRPr lang="en-US" sz="1400"/>
          </a:p>
        </p:txBody>
      </p:sp>
      <p:sp>
        <p:nvSpPr>
          <p:cNvPr id="2160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116632"/>
            <a:ext cx="8316416" cy="1254968"/>
          </a:xfrm>
        </p:spPr>
        <p:txBody>
          <a:bodyPr/>
          <a:lstStyle/>
          <a:p>
            <a:r>
              <a:rPr lang="tr-TR" dirty="0" err="1"/>
              <a:t>Prolog’da</a:t>
            </a:r>
            <a:r>
              <a:rPr lang="tr-TR" dirty="0"/>
              <a:t> Problem Çözme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9592" y="1412775"/>
            <a:ext cx="7993583" cy="5111849"/>
          </a:xfrm>
        </p:spPr>
        <p:txBody>
          <a:bodyPr/>
          <a:lstStyle/>
          <a:p>
            <a:r>
              <a:rPr lang="tr-TR" dirty="0"/>
              <a:t>Ata ilişkisinde iki fikir var:</a:t>
            </a:r>
          </a:p>
          <a:p>
            <a:pPr lvl="1"/>
            <a:r>
              <a:rPr lang="tr-TR" dirty="0"/>
              <a:t>İki nesne arasında </a:t>
            </a:r>
            <a:r>
              <a:rPr lang="tr-TR" dirty="0" err="1">
                <a:solidFill>
                  <a:srgbClr val="0000FF"/>
                </a:solidFill>
              </a:rPr>
              <a:t>parent</a:t>
            </a:r>
            <a:r>
              <a:rPr lang="tr-TR" dirty="0">
                <a:solidFill>
                  <a:srgbClr val="0000FF"/>
                </a:solidFill>
              </a:rPr>
              <a:t> </a:t>
            </a:r>
            <a:r>
              <a:rPr lang="tr-TR" dirty="0"/>
              <a:t>ilişkisi var mı?</a:t>
            </a:r>
          </a:p>
          <a:p>
            <a:pPr lvl="1"/>
            <a:r>
              <a:rPr lang="tr-TR" dirty="0"/>
              <a:t>İki nesne arasında her ikisiyle de </a:t>
            </a:r>
            <a:r>
              <a:rPr lang="tr-TR" dirty="0" err="1"/>
              <a:t>parent</a:t>
            </a:r>
            <a:r>
              <a:rPr lang="tr-TR" dirty="0"/>
              <a:t> ilişkisine sahip olan </a:t>
            </a:r>
            <a:r>
              <a:rPr lang="tr-TR" dirty="0">
                <a:solidFill>
                  <a:srgbClr val="0000FF"/>
                </a:solidFill>
              </a:rPr>
              <a:t>başka birisi </a:t>
            </a:r>
            <a:r>
              <a:rPr lang="tr-TR" dirty="0"/>
              <a:t>var mı?</a:t>
            </a:r>
          </a:p>
          <a:p>
            <a:r>
              <a:rPr lang="tr-TR" dirty="0"/>
              <a:t>pred1 en basit fikri dener.</a:t>
            </a:r>
          </a:p>
          <a:p>
            <a:r>
              <a:rPr lang="tr-TR" dirty="0"/>
              <a:t>pred4 en karmaşık ilişkileri dener.</a:t>
            </a:r>
          </a:p>
          <a:p>
            <a:r>
              <a:rPr lang="tr-TR" dirty="0"/>
              <a:t>pred2 ve pred3 bu iki uç arasındadır.</a:t>
            </a:r>
          </a:p>
          <a:p>
            <a:r>
              <a:rPr lang="tr-TR" dirty="0"/>
              <a:t>Sonuç olarak</a:t>
            </a:r>
          </a:p>
          <a:p>
            <a:pPr>
              <a:buFontTx/>
              <a:buNone/>
            </a:pPr>
            <a:r>
              <a:rPr lang="tr-TR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		</a:t>
            </a:r>
            <a:r>
              <a:rPr lang="tr-TR" b="1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Önce en basit fikri dene.</a:t>
            </a:r>
          </a:p>
          <a:p>
            <a:endParaRPr lang="tr-TR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39071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08F90837-2E07-4B9D-8762-ABAD6A35E919}" type="slidenum">
              <a:rPr lang="en-US" sz="1400"/>
              <a:pPr algn="r"/>
              <a:t>56</a:t>
            </a:fld>
            <a:endParaRPr lang="en-US" sz="1400"/>
          </a:p>
        </p:txBody>
      </p:sp>
      <p:sp>
        <p:nvSpPr>
          <p:cNvPr id="17305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/>
              <a:t>                       Nereden Nereye?</a:t>
            </a:r>
            <a:endParaRPr lang="en-US"/>
          </a:p>
        </p:txBody>
      </p:sp>
      <p:sp>
        <p:nvSpPr>
          <p:cNvPr id="1730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0922" y="2754930"/>
            <a:ext cx="3609975" cy="3728419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dirty="0" err="1"/>
              <a:t>yolvar</a:t>
            </a:r>
            <a:r>
              <a:rPr lang="en-US" sz="2400" dirty="0"/>
              <a:t>(1,4).</a:t>
            </a:r>
          </a:p>
          <a:p>
            <a:pPr>
              <a:lnSpc>
                <a:spcPct val="80000"/>
              </a:lnSpc>
            </a:pPr>
            <a:r>
              <a:rPr lang="en-US" sz="2400" dirty="0" err="1"/>
              <a:t>yolvar</a:t>
            </a:r>
            <a:r>
              <a:rPr lang="en-US" sz="2400" dirty="0"/>
              <a:t>(1,3).</a:t>
            </a:r>
          </a:p>
          <a:p>
            <a:pPr>
              <a:lnSpc>
                <a:spcPct val="80000"/>
              </a:lnSpc>
            </a:pPr>
            <a:r>
              <a:rPr lang="en-US" sz="2400" dirty="0" err="1"/>
              <a:t>yolvar</a:t>
            </a:r>
            <a:r>
              <a:rPr lang="en-US" sz="2400" dirty="0"/>
              <a:t>(4,2).</a:t>
            </a:r>
          </a:p>
          <a:p>
            <a:pPr>
              <a:lnSpc>
                <a:spcPct val="80000"/>
              </a:lnSpc>
            </a:pPr>
            <a:r>
              <a:rPr lang="en-US" sz="2400" dirty="0" err="1"/>
              <a:t>yolvar</a:t>
            </a:r>
            <a:r>
              <a:rPr lang="en-US" sz="2400" dirty="0"/>
              <a:t>(2,3).</a:t>
            </a:r>
          </a:p>
          <a:p>
            <a:pPr>
              <a:lnSpc>
                <a:spcPct val="80000"/>
              </a:lnSpc>
            </a:pPr>
            <a:r>
              <a:rPr lang="en-US" sz="2400" dirty="0" err="1"/>
              <a:t>yolvar</a:t>
            </a:r>
            <a:r>
              <a:rPr lang="en-US" sz="2400" dirty="0"/>
              <a:t>(3,5).</a:t>
            </a:r>
            <a:endParaRPr lang="tr-TR" sz="2400" dirty="0"/>
          </a:p>
          <a:p>
            <a:pPr>
              <a:lnSpc>
                <a:spcPct val="80000"/>
              </a:lnSpc>
            </a:pPr>
            <a:r>
              <a:rPr lang="en-US" sz="2400" dirty="0" err="1"/>
              <a:t>yolvar</a:t>
            </a:r>
            <a:r>
              <a:rPr lang="en-US" sz="2400" dirty="0"/>
              <a:t>(4,6).</a:t>
            </a:r>
          </a:p>
          <a:p>
            <a:pPr>
              <a:lnSpc>
                <a:spcPct val="80000"/>
              </a:lnSpc>
            </a:pPr>
            <a:r>
              <a:rPr lang="en-US" sz="2400" dirty="0" err="1"/>
              <a:t>yolvar</a:t>
            </a:r>
            <a:r>
              <a:rPr lang="en-US" sz="2400" dirty="0"/>
              <a:t>(6,1).</a:t>
            </a:r>
          </a:p>
          <a:p>
            <a:pPr>
              <a:lnSpc>
                <a:spcPct val="80000"/>
              </a:lnSpc>
            </a:pPr>
            <a:r>
              <a:rPr lang="en-US" sz="2400" dirty="0" err="1"/>
              <a:t>gidilir</a:t>
            </a:r>
            <a:r>
              <a:rPr lang="en-US" sz="2400" dirty="0"/>
              <a:t>(X,Y):-write(X),</a:t>
            </a:r>
            <a:r>
              <a:rPr lang="en-US" sz="2400" dirty="0" err="1"/>
              <a:t>yolvar</a:t>
            </a:r>
            <a:r>
              <a:rPr lang="en-US" sz="2400" dirty="0"/>
              <a:t>(X,Y).</a:t>
            </a:r>
          </a:p>
          <a:p>
            <a:pPr>
              <a:lnSpc>
                <a:spcPct val="80000"/>
              </a:lnSpc>
            </a:pPr>
            <a:r>
              <a:rPr lang="en-US" sz="2400" dirty="0" err="1"/>
              <a:t>gidilir</a:t>
            </a:r>
            <a:r>
              <a:rPr lang="en-US" sz="2400" dirty="0"/>
              <a:t>(X,Y):-</a:t>
            </a:r>
            <a:r>
              <a:rPr lang="en-US" sz="2400" dirty="0" err="1"/>
              <a:t>yolvar</a:t>
            </a:r>
            <a:r>
              <a:rPr lang="en-US" sz="2400" dirty="0"/>
              <a:t>(X,Z),</a:t>
            </a:r>
            <a:r>
              <a:rPr lang="en-US" sz="2400" dirty="0" err="1"/>
              <a:t>gidilir</a:t>
            </a:r>
            <a:r>
              <a:rPr lang="en-US" sz="2400" dirty="0"/>
              <a:t>(Z,Y).</a:t>
            </a:r>
            <a:endParaRPr lang="tr-TR" sz="2400" dirty="0"/>
          </a:p>
          <a:p>
            <a:pPr>
              <a:lnSpc>
                <a:spcPct val="80000"/>
              </a:lnSpc>
            </a:pPr>
            <a:endParaRPr lang="tr-TR" sz="2400" dirty="0"/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4427538" y="1844675"/>
            <a:ext cx="4465637" cy="4048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?- gidilir(1,5).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1423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Yes</a:t>
            </a:r>
            <a:endParaRPr lang="tr-TR" sz="2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endParaRPr lang="tr-TR" sz="2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?- gidilir(4,1).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42356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Yes</a:t>
            </a:r>
            <a:endParaRPr lang="tr-TR" sz="2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endParaRPr lang="tr-TR" sz="20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?- gidilir(3,1).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35</a:t>
            </a:r>
          </a:p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No</a:t>
            </a:r>
          </a:p>
        </p:txBody>
      </p:sp>
      <p:grpSp>
        <p:nvGrpSpPr>
          <p:cNvPr id="173062" name="Group 13"/>
          <p:cNvGrpSpPr>
            <a:grpSpLocks/>
          </p:cNvGrpSpPr>
          <p:nvPr/>
        </p:nvGrpSpPr>
        <p:grpSpPr bwMode="auto">
          <a:xfrm>
            <a:off x="755650" y="188913"/>
            <a:ext cx="2520950" cy="2592387"/>
            <a:chOff x="4195" y="1570"/>
            <a:chExt cx="936" cy="1020"/>
          </a:xfrm>
        </p:grpSpPr>
        <p:pic>
          <p:nvPicPr>
            <p:cNvPr id="17306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5" y="1570"/>
              <a:ext cx="936" cy="1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3064" name="Line 6"/>
            <p:cNvSpPr>
              <a:spLocks noChangeShapeType="1"/>
            </p:cNvSpPr>
            <p:nvPr/>
          </p:nvSpPr>
          <p:spPr bwMode="auto">
            <a:xfrm>
              <a:off x="4377" y="1842"/>
              <a:ext cx="499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3065" name="Line 7"/>
            <p:cNvSpPr>
              <a:spLocks noChangeShapeType="1"/>
            </p:cNvSpPr>
            <p:nvPr/>
          </p:nvSpPr>
          <p:spPr bwMode="auto">
            <a:xfrm>
              <a:off x="4377" y="1842"/>
              <a:ext cx="59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3066" name="Line 8"/>
            <p:cNvSpPr>
              <a:spLocks noChangeShapeType="1"/>
            </p:cNvSpPr>
            <p:nvPr/>
          </p:nvSpPr>
          <p:spPr bwMode="auto">
            <a:xfrm flipH="1" flipV="1">
              <a:off x="4740" y="1752"/>
              <a:ext cx="181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3067" name="Line 9"/>
            <p:cNvSpPr>
              <a:spLocks noChangeShapeType="1"/>
            </p:cNvSpPr>
            <p:nvPr/>
          </p:nvSpPr>
          <p:spPr bwMode="auto">
            <a:xfrm>
              <a:off x="4830" y="1706"/>
              <a:ext cx="137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3068" name="Line 10"/>
            <p:cNvSpPr>
              <a:spLocks noChangeShapeType="1"/>
            </p:cNvSpPr>
            <p:nvPr/>
          </p:nvSpPr>
          <p:spPr bwMode="auto">
            <a:xfrm flipH="1">
              <a:off x="4649" y="1979"/>
              <a:ext cx="363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3069" name="Line 11"/>
            <p:cNvSpPr>
              <a:spLocks noChangeShapeType="1"/>
            </p:cNvSpPr>
            <p:nvPr/>
          </p:nvSpPr>
          <p:spPr bwMode="auto">
            <a:xfrm flipH="1" flipV="1">
              <a:off x="4332" y="2251"/>
              <a:ext cx="544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3070" name="Line 12"/>
            <p:cNvSpPr>
              <a:spLocks noChangeShapeType="1"/>
            </p:cNvSpPr>
            <p:nvPr/>
          </p:nvSpPr>
          <p:spPr bwMode="auto">
            <a:xfrm flipV="1">
              <a:off x="4332" y="193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224198079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E76E98C7-8DD4-482A-87BD-7B837E8D9F87}" type="slidenum">
              <a:rPr lang="en-US" sz="1400"/>
              <a:pPr algn="r"/>
              <a:t>57</a:t>
            </a:fld>
            <a:endParaRPr lang="en-US" sz="1400"/>
          </a:p>
        </p:txBody>
      </p:sp>
      <p:sp>
        <p:nvSpPr>
          <p:cNvPr id="2211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dirty="0" smtClean="0"/>
              <a:t>Aritmetik &amp; Karşılaştırma</a:t>
            </a:r>
            <a:endParaRPr lang="tr-TR" dirty="0"/>
          </a:p>
        </p:txBody>
      </p:sp>
      <p:sp>
        <p:nvSpPr>
          <p:cNvPr id="2211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tr-TR" sz="2400" dirty="0"/>
              <a:t>+, -, *, /, </a:t>
            </a:r>
            <a:r>
              <a:rPr lang="tr-TR" sz="2400" dirty="0" err="1" smtClean="0"/>
              <a:t>mod</a:t>
            </a:r>
            <a:endParaRPr lang="tr-TR" sz="2400" dirty="0" smtClean="0"/>
          </a:p>
          <a:p>
            <a:pPr>
              <a:lnSpc>
                <a:spcPct val="80000"/>
              </a:lnSpc>
            </a:pPr>
            <a:r>
              <a:rPr lang="tr-TR" sz="2400" b="1" dirty="0" smtClean="0"/>
              <a:t>is:</a:t>
            </a:r>
            <a:r>
              <a:rPr lang="tr-TR" sz="2400" dirty="0" smtClean="0"/>
              <a:t> hesaplamaya zorlamak (</a:t>
            </a:r>
            <a:r>
              <a:rPr lang="tr-TR" sz="2400" dirty="0" err="1" smtClean="0"/>
              <a:t>force</a:t>
            </a:r>
            <a:r>
              <a:rPr lang="tr-TR" sz="2400" dirty="0" smtClean="0"/>
              <a:t>) için:</a:t>
            </a:r>
          </a:p>
          <a:p>
            <a:pPr lvl="1"/>
            <a:r>
              <a:rPr lang="tr-TR" sz="2000" dirty="0"/>
              <a:t>X = 1 + 2.</a:t>
            </a:r>
          </a:p>
          <a:p>
            <a:pPr marL="457200" lvl="1" indent="0">
              <a:buNone/>
            </a:pPr>
            <a:r>
              <a:rPr lang="tr-TR" sz="2000" dirty="0"/>
              <a:t>	</a:t>
            </a:r>
            <a:r>
              <a:rPr lang="tr-TR" sz="2000" dirty="0" smtClean="0"/>
              <a:t>X=</a:t>
            </a:r>
            <a:r>
              <a:rPr lang="tr-TR" sz="2000" dirty="0" smtClean="0">
                <a:solidFill>
                  <a:srgbClr val="FF0000"/>
                </a:solidFill>
              </a:rPr>
              <a:t>1+2</a:t>
            </a:r>
          </a:p>
          <a:p>
            <a:pPr lvl="1"/>
            <a:r>
              <a:rPr lang="tr-TR" sz="2000" dirty="0"/>
              <a:t>X </a:t>
            </a:r>
            <a:r>
              <a:rPr lang="tr-TR" sz="2000" dirty="0">
                <a:solidFill>
                  <a:srgbClr val="0000FF"/>
                </a:solidFill>
              </a:rPr>
              <a:t>is</a:t>
            </a:r>
            <a:r>
              <a:rPr lang="tr-TR" sz="2000" dirty="0"/>
              <a:t> 1 + 2.</a:t>
            </a:r>
          </a:p>
          <a:p>
            <a:pPr marL="457200" lvl="1" indent="0">
              <a:buNone/>
            </a:pPr>
            <a:r>
              <a:rPr lang="tr-TR" sz="2000" dirty="0" smtClean="0"/>
              <a:t>	X=</a:t>
            </a:r>
            <a:r>
              <a:rPr lang="tr-TR" sz="2000" dirty="0" smtClean="0">
                <a:solidFill>
                  <a:srgbClr val="FF0000"/>
                </a:solidFill>
              </a:rPr>
              <a:t>3</a:t>
            </a:r>
          </a:p>
          <a:p>
            <a:pPr marL="514350" indent="-457200"/>
            <a:r>
              <a:rPr lang="tr-TR" sz="2400" dirty="0" smtClean="0"/>
              <a:t>Karşılaştırma operatörleri</a:t>
            </a:r>
          </a:p>
          <a:p>
            <a:pPr lvl="1"/>
            <a:r>
              <a:rPr lang="en-US" sz="2200" dirty="0"/>
              <a:t>X &gt; </a:t>
            </a:r>
            <a:r>
              <a:rPr lang="en-US" sz="2200" dirty="0" smtClean="0"/>
              <a:t>Y</a:t>
            </a:r>
            <a:r>
              <a:rPr lang="tr-TR" sz="2200" dirty="0" smtClean="0"/>
              <a:t>	büyük</a:t>
            </a:r>
            <a:endParaRPr lang="en-US" sz="2200" dirty="0" smtClean="0"/>
          </a:p>
          <a:p>
            <a:pPr lvl="1"/>
            <a:r>
              <a:rPr lang="en-US" sz="2200" dirty="0" smtClean="0"/>
              <a:t>X &lt; Y</a:t>
            </a:r>
            <a:r>
              <a:rPr lang="tr-TR" sz="2200" dirty="0" smtClean="0"/>
              <a:t>	küçük</a:t>
            </a:r>
            <a:endParaRPr lang="en-US" sz="2200" dirty="0" smtClean="0"/>
          </a:p>
          <a:p>
            <a:pPr lvl="1"/>
            <a:r>
              <a:rPr lang="en-US" sz="2200" dirty="0" smtClean="0"/>
              <a:t>X </a:t>
            </a:r>
            <a:r>
              <a:rPr lang="en-US" sz="2200" dirty="0"/>
              <a:t>&gt;= </a:t>
            </a:r>
            <a:r>
              <a:rPr lang="en-US" sz="2200" dirty="0" smtClean="0"/>
              <a:t>Y</a:t>
            </a:r>
            <a:r>
              <a:rPr lang="tr-TR" sz="2200" dirty="0" smtClean="0"/>
              <a:t>	büyük veya eşit</a:t>
            </a:r>
            <a:endParaRPr lang="en-US" sz="2200" dirty="0"/>
          </a:p>
          <a:p>
            <a:pPr lvl="1"/>
            <a:r>
              <a:rPr lang="en-US" sz="2200" dirty="0"/>
              <a:t>X =&lt; Y </a:t>
            </a:r>
            <a:r>
              <a:rPr lang="tr-TR" sz="2200" dirty="0" smtClean="0"/>
              <a:t>	</a:t>
            </a:r>
            <a:r>
              <a:rPr lang="tr-TR" sz="2200" dirty="0" err="1" smtClean="0"/>
              <a:t>küçükveya</a:t>
            </a:r>
            <a:r>
              <a:rPr lang="tr-TR" sz="2200" dirty="0" smtClean="0"/>
              <a:t> </a:t>
            </a:r>
            <a:r>
              <a:rPr lang="tr-TR" sz="2200" dirty="0"/>
              <a:t>eşit</a:t>
            </a:r>
            <a:endParaRPr lang="en-US" sz="2200" dirty="0"/>
          </a:p>
          <a:p>
            <a:pPr lvl="1"/>
            <a:r>
              <a:rPr lang="en-US" sz="2200" dirty="0" smtClean="0"/>
              <a:t>X </a:t>
            </a:r>
            <a:r>
              <a:rPr lang="en-US" sz="2200" dirty="0"/>
              <a:t>=:= </a:t>
            </a:r>
            <a:r>
              <a:rPr lang="en-US" sz="2200" dirty="0" smtClean="0"/>
              <a:t>Y</a:t>
            </a:r>
            <a:r>
              <a:rPr lang="tr-TR" sz="2200" dirty="0" smtClean="0"/>
              <a:t>	eşit mi?</a:t>
            </a:r>
            <a:endParaRPr lang="en-US" sz="2200" dirty="0"/>
          </a:p>
          <a:p>
            <a:pPr lvl="1"/>
            <a:r>
              <a:rPr lang="en-US" sz="2200" dirty="0"/>
              <a:t>X =\= </a:t>
            </a:r>
            <a:r>
              <a:rPr lang="en-US" sz="2200" dirty="0" smtClean="0"/>
              <a:t>Y</a:t>
            </a:r>
            <a:r>
              <a:rPr lang="tr-TR" sz="2200" dirty="0" smtClean="0"/>
              <a:t>	farklı mı?</a:t>
            </a: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13963644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CF3B8D1-27C2-4F1D-8428-C3D4A90F1EAD}" type="slidenum">
              <a:rPr lang="en-US" sz="1400"/>
              <a:pPr algn="r"/>
              <a:t>58</a:t>
            </a:fld>
            <a:endParaRPr lang="en-US" sz="1400"/>
          </a:p>
        </p:txBody>
      </p:sp>
      <p:sp>
        <p:nvSpPr>
          <p:cNvPr id="1710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/>
              <a:t>X’den 1’e yaz</a:t>
            </a:r>
            <a:endParaRPr lang="en-US"/>
          </a:p>
        </p:txBody>
      </p:sp>
      <p:sp>
        <p:nvSpPr>
          <p:cNvPr id="17101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800" dirty="0" err="1"/>
              <a:t>yazdir</a:t>
            </a:r>
            <a:r>
              <a:rPr lang="en-US" sz="2800" dirty="0"/>
              <a:t>(M):-</a:t>
            </a:r>
            <a:endParaRPr lang="tr-TR" sz="2800" dirty="0"/>
          </a:p>
          <a:p>
            <a:pPr marL="857250" lvl="2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not</a:t>
            </a:r>
            <a:r>
              <a:rPr lang="en-US" sz="2400" dirty="0"/>
              <a:t>(M=0),</a:t>
            </a:r>
            <a:endParaRPr lang="tr-TR" sz="2400" dirty="0"/>
          </a:p>
          <a:p>
            <a:pPr marL="857250" lvl="2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write</a:t>
            </a:r>
            <a:r>
              <a:rPr lang="en-US" sz="2400" dirty="0"/>
              <a:t>(M),</a:t>
            </a:r>
            <a:endParaRPr lang="tr-TR" sz="2400" dirty="0"/>
          </a:p>
          <a:p>
            <a:pPr marL="857250" lvl="2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write</a:t>
            </a:r>
            <a:r>
              <a:rPr lang="en-US" sz="2400" dirty="0"/>
              <a:t>('  '),</a:t>
            </a:r>
            <a:endParaRPr lang="tr-TR" sz="2400" dirty="0"/>
          </a:p>
          <a:p>
            <a:pPr marL="857250" lvl="2" indent="0">
              <a:buNone/>
            </a:pPr>
            <a:r>
              <a:rPr lang="en-US" sz="2400" dirty="0"/>
              <a:t>K </a:t>
            </a:r>
            <a:r>
              <a:rPr lang="en-US" sz="2400" dirty="0">
                <a:solidFill>
                  <a:srgbClr val="0000FF"/>
                </a:solidFill>
              </a:rPr>
              <a:t>is</a:t>
            </a:r>
            <a:r>
              <a:rPr lang="en-US" sz="2400" dirty="0"/>
              <a:t> M-1,</a:t>
            </a:r>
            <a:endParaRPr lang="tr-TR" sz="2400" dirty="0"/>
          </a:p>
          <a:p>
            <a:pPr marL="857250" lvl="2" indent="0">
              <a:buNone/>
            </a:pPr>
            <a:r>
              <a:rPr lang="en-US" sz="2400" dirty="0" err="1">
                <a:solidFill>
                  <a:srgbClr val="0000FF"/>
                </a:solidFill>
              </a:rPr>
              <a:t>yazdir</a:t>
            </a:r>
            <a:r>
              <a:rPr lang="en-US" sz="2400" dirty="0"/>
              <a:t>(K).</a:t>
            </a:r>
            <a:endParaRPr lang="tr-TR" sz="2400" dirty="0"/>
          </a:p>
          <a:p>
            <a:r>
              <a:rPr lang="en-US" sz="2800" dirty="0" err="1"/>
              <a:t>yazdir</a:t>
            </a:r>
            <a:r>
              <a:rPr lang="en-US" sz="2800" dirty="0"/>
              <a:t>(8).</a:t>
            </a:r>
          </a:p>
          <a:p>
            <a:pPr marL="857250" lvl="2" indent="0">
              <a:buNone/>
            </a:pPr>
            <a:r>
              <a:rPr lang="en-US" sz="2400" dirty="0"/>
              <a:t>8  7  6  5  4  3  2  1  </a:t>
            </a:r>
          </a:p>
          <a:p>
            <a:pPr marL="857250" lvl="2" indent="0">
              <a:buNone/>
            </a:pPr>
            <a:r>
              <a:rPr lang="en-US" sz="2400" dirty="0"/>
              <a:t>No</a:t>
            </a:r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4479925" y="1857375"/>
            <a:ext cx="3365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SzPct val="65000"/>
              <a:buFont typeface="Wingdings" pitchFamily="2" charset="2"/>
              <a:buChar char="n"/>
              <a:defRPr/>
            </a:pPr>
            <a:endParaRPr lang="tr-TR" sz="2400"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6091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4C5F05E0-5C2F-4886-A719-D2CAA319E38F}" type="slidenum">
              <a:rPr lang="en-US" sz="1400"/>
              <a:pPr algn="r"/>
              <a:t>59</a:t>
            </a:fld>
            <a:endParaRPr lang="en-US" sz="1400"/>
          </a:p>
        </p:txBody>
      </p:sp>
      <p:sp>
        <p:nvSpPr>
          <p:cNvPr id="1720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/>
              <a:t>X kere h yaz</a:t>
            </a:r>
            <a:endParaRPr lang="en-US"/>
          </a:p>
        </p:txBody>
      </p:sp>
      <p:sp>
        <p:nvSpPr>
          <p:cNvPr id="17203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hyaz</a:t>
            </a:r>
            <a:r>
              <a:rPr lang="en-US" dirty="0"/>
              <a:t>(X):-</a:t>
            </a:r>
            <a:endParaRPr lang="tr-TR" dirty="0"/>
          </a:p>
          <a:p>
            <a:pPr marL="857250" lvl="2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0000FF"/>
                </a:solidFill>
              </a:rPr>
              <a:t>not</a:t>
            </a:r>
            <a:r>
              <a:rPr lang="en-US" sz="2400" dirty="0"/>
              <a:t>(X=0),</a:t>
            </a:r>
            <a:endParaRPr lang="tr-TR" sz="2400" dirty="0"/>
          </a:p>
          <a:p>
            <a:pPr marL="857250" lvl="2" indent="0">
              <a:lnSpc>
                <a:spcPct val="90000"/>
              </a:lnSpc>
              <a:buNone/>
            </a:pPr>
            <a:r>
              <a:rPr lang="en-US" sz="2400" dirty="0"/>
              <a:t>Y </a:t>
            </a:r>
            <a:r>
              <a:rPr lang="en-US" sz="2400" dirty="0">
                <a:solidFill>
                  <a:srgbClr val="0000FF"/>
                </a:solidFill>
              </a:rPr>
              <a:t>is</a:t>
            </a:r>
            <a:r>
              <a:rPr lang="en-US" sz="2400" dirty="0"/>
              <a:t> X-1,</a:t>
            </a:r>
            <a:endParaRPr lang="tr-TR" sz="2400" dirty="0"/>
          </a:p>
          <a:p>
            <a:pPr marL="857250" lvl="2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0000FF"/>
                </a:solidFill>
              </a:rPr>
              <a:t>put</a:t>
            </a:r>
            <a:r>
              <a:rPr lang="en-US" sz="2400" dirty="0"/>
              <a:t>(104),</a:t>
            </a:r>
            <a:endParaRPr lang="tr-TR" sz="2400" dirty="0"/>
          </a:p>
          <a:p>
            <a:pPr marL="857250" lvl="2" indent="0">
              <a:lnSpc>
                <a:spcPct val="90000"/>
              </a:lnSpc>
              <a:buNone/>
            </a:pPr>
            <a:r>
              <a:rPr lang="tr-TR" sz="2400" dirty="0"/>
              <a:t>h</a:t>
            </a:r>
            <a:r>
              <a:rPr lang="en-US" sz="2400" dirty="0" err="1"/>
              <a:t>yaz</a:t>
            </a:r>
            <a:r>
              <a:rPr lang="en-US" sz="2400" dirty="0"/>
              <a:t>(Y</a:t>
            </a:r>
            <a:r>
              <a:rPr lang="en-US" sz="2400" dirty="0" smtClean="0"/>
              <a:t>).</a:t>
            </a:r>
            <a:endParaRPr lang="tr-TR" sz="2400" dirty="0" smtClean="0"/>
          </a:p>
          <a:p>
            <a:pPr lvl="1">
              <a:lnSpc>
                <a:spcPct val="90000"/>
              </a:lnSpc>
            </a:pPr>
            <a:endParaRPr lang="tr-TR" dirty="0"/>
          </a:p>
          <a:p>
            <a:pPr>
              <a:lnSpc>
                <a:spcPct val="90000"/>
              </a:lnSpc>
            </a:pPr>
            <a:r>
              <a:rPr lang="en-US" dirty="0"/>
              <a:t>?- </a:t>
            </a:r>
            <a:r>
              <a:rPr lang="tr-TR" dirty="0"/>
              <a:t>h</a:t>
            </a:r>
            <a:r>
              <a:rPr lang="en-US" dirty="0" err="1"/>
              <a:t>yaz</a:t>
            </a:r>
            <a:r>
              <a:rPr lang="en-US" dirty="0"/>
              <a:t>(3).</a:t>
            </a:r>
          </a:p>
          <a:p>
            <a:pPr marL="857250" lvl="2" indent="0">
              <a:lnSpc>
                <a:spcPct val="90000"/>
              </a:lnSpc>
              <a:buNone/>
            </a:pPr>
            <a:r>
              <a:rPr lang="en-US" sz="2400" dirty="0" err="1"/>
              <a:t>hhh</a:t>
            </a:r>
            <a:endParaRPr lang="en-US" sz="2400" dirty="0"/>
          </a:p>
          <a:p>
            <a:pPr marL="857250" lvl="2" indent="0">
              <a:lnSpc>
                <a:spcPct val="90000"/>
              </a:lnSpc>
              <a:buNone/>
            </a:pPr>
            <a:r>
              <a:rPr lang="en-US" sz="2400" dirty="0"/>
              <a:t>No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1200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Number Placeholder 6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F36EBEB8-E711-46D3-928A-CCB195B115B9}" type="slidenum">
              <a:rPr lang="en-US" sz="1400"/>
              <a:pPr algn="r"/>
              <a:t>6</a:t>
            </a:fld>
            <a:endParaRPr lang="en-US" sz="1400"/>
          </a:p>
        </p:txBody>
      </p:sp>
      <p:sp>
        <p:nvSpPr>
          <p:cNvPr id="148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600" y="115888"/>
            <a:ext cx="7715200" cy="1371600"/>
          </a:xfrm>
        </p:spPr>
        <p:txBody>
          <a:bodyPr/>
          <a:lstStyle/>
          <a:p>
            <a:r>
              <a:rPr lang="tr-TR" dirty="0"/>
              <a:t>Aile Ağacı</a:t>
            </a:r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99591" y="1341438"/>
            <a:ext cx="7849121" cy="5040312"/>
          </a:xfrm>
        </p:spPr>
        <p:txBody>
          <a:bodyPr/>
          <a:lstStyle/>
          <a:p>
            <a:r>
              <a:rPr lang="tr-TR" dirty="0"/>
              <a:t>Tüm aile ağacını aşağıdaki Prolog ifadeleriyle tanımlarız:</a:t>
            </a:r>
          </a:p>
          <a:p>
            <a:pPr>
              <a:buFontTx/>
              <a:buNone/>
            </a:pPr>
            <a:r>
              <a:rPr lang="tr-TR" sz="2800" dirty="0"/>
              <a:t>				</a:t>
            </a:r>
            <a:r>
              <a:rPr lang="tr-TR" sz="2800" dirty="0" smtClean="0"/>
              <a:t>	</a:t>
            </a:r>
            <a:r>
              <a:rPr lang="tr-TR" sz="2800" dirty="0" err="1" smtClean="0"/>
              <a:t>parent</a:t>
            </a:r>
            <a:r>
              <a:rPr lang="tr-TR" sz="2800" dirty="0" smtClean="0"/>
              <a:t>(</a:t>
            </a:r>
            <a:r>
              <a:rPr lang="tr-TR" sz="2800" dirty="0" err="1" smtClean="0"/>
              <a:t>pam</a:t>
            </a:r>
            <a:r>
              <a:rPr lang="tr-TR" sz="2800" dirty="0"/>
              <a:t>, </a:t>
            </a:r>
            <a:r>
              <a:rPr lang="tr-TR" sz="2800" dirty="0" err="1"/>
              <a:t>bob</a:t>
            </a:r>
            <a:r>
              <a:rPr lang="tr-TR" sz="2800" dirty="0"/>
              <a:t>).</a:t>
            </a:r>
          </a:p>
          <a:p>
            <a:pPr>
              <a:buFontTx/>
              <a:buNone/>
            </a:pPr>
            <a:r>
              <a:rPr lang="tr-TR" sz="2800" dirty="0"/>
              <a:t>				</a:t>
            </a:r>
            <a:r>
              <a:rPr lang="tr-TR" sz="2800" dirty="0" smtClean="0"/>
              <a:t>	</a:t>
            </a:r>
            <a:r>
              <a:rPr lang="tr-TR" sz="2800" dirty="0" err="1" smtClean="0"/>
              <a:t>parent</a:t>
            </a:r>
            <a:r>
              <a:rPr lang="tr-TR" sz="2800" dirty="0" smtClean="0"/>
              <a:t>(</a:t>
            </a:r>
            <a:r>
              <a:rPr lang="tr-TR" sz="2800" dirty="0" err="1" smtClean="0"/>
              <a:t>tom</a:t>
            </a:r>
            <a:r>
              <a:rPr lang="tr-TR" sz="2800" dirty="0"/>
              <a:t>, </a:t>
            </a:r>
            <a:r>
              <a:rPr lang="tr-TR" sz="2800" dirty="0" err="1"/>
              <a:t>bob</a:t>
            </a:r>
            <a:r>
              <a:rPr lang="tr-TR" sz="2800" dirty="0"/>
              <a:t>).</a:t>
            </a:r>
          </a:p>
          <a:p>
            <a:pPr>
              <a:buFontTx/>
              <a:buNone/>
            </a:pPr>
            <a:r>
              <a:rPr lang="tr-TR" sz="2800" dirty="0"/>
              <a:t>				</a:t>
            </a:r>
            <a:r>
              <a:rPr lang="tr-TR" sz="2800" dirty="0" smtClean="0"/>
              <a:t>	</a:t>
            </a:r>
            <a:r>
              <a:rPr lang="tr-TR" sz="2800" dirty="0" err="1" smtClean="0"/>
              <a:t>parent</a:t>
            </a:r>
            <a:r>
              <a:rPr lang="tr-TR" sz="2800" dirty="0" smtClean="0"/>
              <a:t>(</a:t>
            </a:r>
            <a:r>
              <a:rPr lang="tr-TR" sz="2800" dirty="0" err="1" smtClean="0"/>
              <a:t>tom</a:t>
            </a:r>
            <a:r>
              <a:rPr lang="tr-TR" sz="2800" dirty="0"/>
              <a:t>, </a:t>
            </a:r>
            <a:r>
              <a:rPr lang="tr-TR" sz="2800" dirty="0" err="1"/>
              <a:t>liz</a:t>
            </a:r>
            <a:r>
              <a:rPr lang="tr-TR" sz="2800" dirty="0"/>
              <a:t>).</a:t>
            </a:r>
          </a:p>
          <a:p>
            <a:pPr>
              <a:buFontTx/>
              <a:buNone/>
            </a:pPr>
            <a:r>
              <a:rPr lang="tr-TR" sz="2800" dirty="0"/>
              <a:t>				</a:t>
            </a:r>
            <a:r>
              <a:rPr lang="tr-TR" sz="2800" dirty="0" smtClean="0"/>
              <a:t>	</a:t>
            </a:r>
            <a:r>
              <a:rPr lang="tr-TR" sz="2800" dirty="0" err="1" smtClean="0"/>
              <a:t>parent</a:t>
            </a:r>
            <a:r>
              <a:rPr lang="tr-TR" sz="2800" dirty="0" smtClean="0"/>
              <a:t>(</a:t>
            </a:r>
            <a:r>
              <a:rPr lang="tr-TR" sz="2800" dirty="0" err="1" smtClean="0"/>
              <a:t>bob</a:t>
            </a:r>
            <a:r>
              <a:rPr lang="tr-TR" sz="2800" dirty="0"/>
              <a:t>, </a:t>
            </a:r>
            <a:r>
              <a:rPr lang="tr-TR" sz="2800" dirty="0" err="1"/>
              <a:t>ann</a:t>
            </a:r>
            <a:r>
              <a:rPr lang="tr-TR" sz="2800" dirty="0"/>
              <a:t>).</a:t>
            </a:r>
          </a:p>
          <a:p>
            <a:pPr>
              <a:buFontTx/>
              <a:buNone/>
            </a:pPr>
            <a:r>
              <a:rPr lang="tr-TR" sz="2800" dirty="0"/>
              <a:t>				</a:t>
            </a:r>
            <a:r>
              <a:rPr lang="tr-TR" sz="2800" dirty="0" smtClean="0"/>
              <a:t>	</a:t>
            </a:r>
            <a:r>
              <a:rPr lang="tr-TR" sz="2800" dirty="0" err="1" smtClean="0"/>
              <a:t>parent</a:t>
            </a:r>
            <a:r>
              <a:rPr lang="tr-TR" sz="2800" dirty="0" smtClean="0"/>
              <a:t>(</a:t>
            </a:r>
            <a:r>
              <a:rPr lang="tr-TR" sz="2800" dirty="0" err="1" smtClean="0"/>
              <a:t>bob</a:t>
            </a:r>
            <a:r>
              <a:rPr lang="tr-TR" sz="2800" dirty="0"/>
              <a:t>, pat).</a:t>
            </a:r>
          </a:p>
          <a:p>
            <a:pPr>
              <a:buFontTx/>
              <a:buNone/>
            </a:pPr>
            <a:r>
              <a:rPr lang="tr-TR" sz="2800" dirty="0"/>
              <a:t>				</a:t>
            </a:r>
            <a:r>
              <a:rPr lang="tr-TR" sz="2800" dirty="0" smtClean="0"/>
              <a:t>	</a:t>
            </a:r>
            <a:r>
              <a:rPr lang="tr-TR" sz="2800" dirty="0" err="1" smtClean="0"/>
              <a:t>parent</a:t>
            </a:r>
            <a:r>
              <a:rPr lang="tr-TR" sz="2800" dirty="0" smtClean="0"/>
              <a:t>(</a:t>
            </a:r>
            <a:r>
              <a:rPr lang="tr-TR" sz="2800" dirty="0" err="1" smtClean="0"/>
              <a:t>pat,jim</a:t>
            </a:r>
            <a:r>
              <a:rPr lang="tr-TR" sz="2800" dirty="0"/>
              <a:t>).</a:t>
            </a:r>
            <a:endParaRPr lang="en-US" sz="2800" dirty="0"/>
          </a:p>
        </p:txBody>
      </p:sp>
      <p:graphicFrame>
        <p:nvGraphicFramePr>
          <p:cNvPr id="14848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801828"/>
              </p:ext>
            </p:extLst>
          </p:nvPr>
        </p:nvGraphicFramePr>
        <p:xfrm>
          <a:off x="1115616" y="2348880"/>
          <a:ext cx="3086100" cy="359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SmartDraw" r:id="rId3" imgW="2779560" imgH="3236760" progId="SmartDraw.2">
                  <p:embed/>
                </p:oleObj>
              </mc:Choice>
              <mc:Fallback>
                <p:oleObj name="SmartDraw" r:id="rId3" imgW="2779560" imgH="323676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348880"/>
                        <a:ext cx="3086100" cy="359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2801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dirty="0" err="1"/>
              <a:t>guc</a:t>
            </a:r>
            <a:r>
              <a:rPr lang="en-US" dirty="0"/>
              <a:t>(X,Y,Z)</a:t>
            </a:r>
            <a:r>
              <a:rPr lang="en-US" sz="3600" dirty="0"/>
              <a:t> </a:t>
            </a:r>
            <a:r>
              <a:rPr lang="tr-TR" sz="3600" dirty="0" smtClean="0">
                <a:solidFill>
                  <a:srgbClr val="0000FF"/>
                </a:solidFill>
                <a:sym typeface="Wingdings" pitchFamily="2" charset="2"/>
              </a:rPr>
              <a:t></a:t>
            </a:r>
            <a:r>
              <a:rPr lang="tr-TR" sz="3600" dirty="0" smtClean="0">
                <a:sym typeface="Wingdings" pitchFamily="2" charset="2"/>
              </a:rPr>
              <a:t> </a:t>
            </a:r>
            <a:r>
              <a:rPr lang="en-US" dirty="0" smtClean="0"/>
              <a:t>X</a:t>
            </a:r>
            <a:r>
              <a:rPr lang="en-US" baseline="30000" dirty="0" smtClean="0"/>
              <a:t>Y</a:t>
            </a:r>
            <a:r>
              <a:rPr lang="en-US" dirty="0" smtClean="0"/>
              <a:t>=Z</a:t>
            </a:r>
            <a:endParaRPr lang="en-US" dirty="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1600" y="1600200"/>
            <a:ext cx="7715200" cy="3810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guc</a:t>
            </a:r>
            <a:r>
              <a:rPr lang="en-US" dirty="0"/>
              <a:t>(X,1,X).</a:t>
            </a:r>
          </a:p>
          <a:p>
            <a:pPr marL="0" indent="0">
              <a:buNone/>
            </a:pPr>
            <a:r>
              <a:rPr lang="en-US" dirty="0" err="1"/>
              <a:t>guc</a:t>
            </a:r>
            <a:r>
              <a:rPr lang="en-US" dirty="0"/>
              <a:t>(X,Y,Z):-</a:t>
            </a:r>
          </a:p>
          <a:p>
            <a:pPr marL="0" indent="0">
              <a:buNone/>
            </a:pPr>
            <a:r>
              <a:rPr lang="en-US" dirty="0"/>
              <a:t>    Y&gt;1,</a:t>
            </a:r>
          </a:p>
          <a:p>
            <a:pPr marL="0" indent="0">
              <a:buNone/>
            </a:pPr>
            <a:r>
              <a:rPr lang="en-US" dirty="0"/>
              <a:t>    G is Y-1,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guc</a:t>
            </a:r>
            <a:r>
              <a:rPr lang="en-US" dirty="0"/>
              <a:t>(X,G,T),</a:t>
            </a:r>
          </a:p>
          <a:p>
            <a:pPr marL="0" indent="0">
              <a:buNone/>
            </a:pPr>
            <a:r>
              <a:rPr lang="en-US" dirty="0"/>
              <a:t>    Z is X*T.</a:t>
            </a: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5148064" y="2348880"/>
            <a:ext cx="31242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 dirty="0"/>
              <a:t>?- </a:t>
            </a:r>
            <a:r>
              <a:rPr lang="en-US" sz="3600" dirty="0" err="1"/>
              <a:t>guc</a:t>
            </a:r>
            <a:r>
              <a:rPr lang="en-US" sz="3600" dirty="0"/>
              <a:t>(3,4,G).</a:t>
            </a:r>
          </a:p>
          <a:p>
            <a:r>
              <a:rPr lang="en-US" sz="3600" dirty="0"/>
              <a:t>G = 81 ;</a:t>
            </a:r>
          </a:p>
          <a:p>
            <a:r>
              <a:rPr lang="en-US" sz="3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789517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/>
              <a:t>fa</a:t>
            </a:r>
            <a:r>
              <a:rPr lang="tr-TR" dirty="0"/>
              <a:t>c</a:t>
            </a:r>
            <a:r>
              <a:rPr lang="en-US" dirty="0"/>
              <a:t>t(</a:t>
            </a:r>
            <a:r>
              <a:rPr lang="tr-TR" dirty="0"/>
              <a:t>N</a:t>
            </a:r>
            <a:r>
              <a:rPr lang="en-US" dirty="0"/>
              <a:t>,</a:t>
            </a:r>
            <a:r>
              <a:rPr lang="tr-TR" dirty="0"/>
              <a:t>F</a:t>
            </a:r>
            <a:r>
              <a:rPr lang="en-US" dirty="0"/>
              <a:t>) </a:t>
            </a:r>
            <a:r>
              <a:rPr lang="tr-TR" dirty="0" smtClean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tr-TR" dirty="0" smtClean="0"/>
              <a:t>N</a:t>
            </a:r>
            <a:r>
              <a:rPr lang="en-US" dirty="0"/>
              <a:t>!=</a:t>
            </a:r>
            <a:r>
              <a:rPr lang="tr-TR" dirty="0"/>
              <a:t>F</a:t>
            </a:r>
            <a:endParaRPr lang="en-US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fact(0,1). </a:t>
            </a:r>
          </a:p>
          <a:p>
            <a:pPr marL="0" indent="0">
              <a:buNone/>
            </a:pPr>
            <a:r>
              <a:rPr lang="en-US" dirty="0"/>
              <a:t>fact(N,F) :-  </a:t>
            </a:r>
          </a:p>
          <a:p>
            <a:pPr marL="0" indent="0">
              <a:buNone/>
            </a:pPr>
            <a:r>
              <a:rPr lang="en-US" dirty="0"/>
              <a:t>   N&gt;0, </a:t>
            </a:r>
          </a:p>
          <a:p>
            <a:pPr marL="0" indent="0">
              <a:buNone/>
            </a:pPr>
            <a:r>
              <a:rPr lang="en-US" dirty="0"/>
              <a:t>   G is N-1, </a:t>
            </a:r>
          </a:p>
          <a:p>
            <a:pPr marL="0" indent="0">
              <a:buNone/>
            </a:pPr>
            <a:r>
              <a:rPr lang="en-US" dirty="0"/>
              <a:t>   fact(G,T), </a:t>
            </a:r>
          </a:p>
          <a:p>
            <a:pPr marL="0" indent="0">
              <a:buNone/>
            </a:pPr>
            <a:r>
              <a:rPr lang="en-US" dirty="0"/>
              <a:t>   F is N * T.</a:t>
            </a: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5257800" y="3200400"/>
            <a:ext cx="25908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3600" dirty="0"/>
              <a:t>?- fact(5,</a:t>
            </a:r>
            <a:r>
              <a:rPr lang="tr-TR" sz="3600" dirty="0"/>
              <a:t>E</a:t>
            </a:r>
            <a:r>
              <a:rPr lang="en-US" sz="3600" dirty="0"/>
              <a:t>).</a:t>
            </a:r>
          </a:p>
          <a:p>
            <a:r>
              <a:rPr lang="tr-TR" sz="3600" dirty="0"/>
              <a:t>E</a:t>
            </a:r>
            <a:r>
              <a:rPr lang="en-US" sz="3600" dirty="0"/>
              <a:t> = 120 ;</a:t>
            </a:r>
          </a:p>
          <a:p>
            <a:r>
              <a:rPr lang="en-US" sz="3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061276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 dirty="0"/>
              <a:t>topla</a:t>
            </a:r>
            <a:r>
              <a:rPr lang="en-US" dirty="0"/>
              <a:t>(X</a:t>
            </a:r>
            <a:r>
              <a:rPr lang="tr-TR" dirty="0"/>
              <a:t>,Y</a:t>
            </a:r>
            <a:r>
              <a:rPr lang="en-US" dirty="0" smtClean="0"/>
              <a:t>)</a:t>
            </a:r>
            <a:r>
              <a:rPr lang="tr-TR" dirty="0" smtClean="0"/>
              <a:t> </a:t>
            </a:r>
            <a:r>
              <a:rPr lang="tr-TR" dirty="0">
                <a:solidFill>
                  <a:srgbClr val="0000FF"/>
                </a:solidFill>
                <a:sym typeface="Wingdings" pitchFamily="2" charset="2"/>
              </a:rPr>
              <a:t> </a:t>
            </a:r>
            <a:r>
              <a:rPr lang="tr-TR" dirty="0" smtClean="0"/>
              <a:t>Y</a:t>
            </a:r>
            <a:r>
              <a:rPr lang="en-US" dirty="0" smtClean="0"/>
              <a:t> </a:t>
            </a:r>
            <a:r>
              <a:rPr lang="en-US" dirty="0"/>
              <a:t>= 1+2+...+</a:t>
            </a:r>
            <a:r>
              <a:rPr lang="tr-TR" dirty="0"/>
              <a:t>X</a:t>
            </a:r>
            <a:endParaRPr lang="en-US" dirty="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topla(1,1). </a:t>
            </a:r>
          </a:p>
          <a:p>
            <a:pPr marL="0" indent="0">
              <a:buNone/>
            </a:pPr>
            <a:r>
              <a:rPr lang="pt-BR" dirty="0"/>
              <a:t>topla(N,F) :-  </a:t>
            </a:r>
          </a:p>
          <a:p>
            <a:pPr marL="0" indent="0">
              <a:buNone/>
            </a:pPr>
            <a:r>
              <a:rPr lang="pt-BR" dirty="0"/>
              <a:t>   N&gt;1, </a:t>
            </a:r>
          </a:p>
          <a:p>
            <a:pPr marL="0" indent="0">
              <a:buNone/>
            </a:pPr>
            <a:r>
              <a:rPr lang="pt-BR" dirty="0"/>
              <a:t>   G is N-1, </a:t>
            </a:r>
          </a:p>
          <a:p>
            <a:pPr marL="0" indent="0">
              <a:buNone/>
            </a:pPr>
            <a:r>
              <a:rPr lang="pt-BR" dirty="0"/>
              <a:t>   topla(G,T), </a:t>
            </a:r>
          </a:p>
          <a:p>
            <a:pPr marL="0" indent="0">
              <a:buNone/>
            </a:pPr>
            <a:r>
              <a:rPr lang="pt-BR" dirty="0"/>
              <a:t>   F is N + 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778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tr-TR"/>
            </a:pPr>
            <a:r>
              <a:rPr lang="tr-TR"/>
              <a:t>Sorular?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63</a:t>
            </a:fld>
            <a:endParaRPr kumimoji="0" lang="tr-TR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C2AD9102-F673-42D6-8200-3D6BFE0C815E}" type="slidenum">
              <a:rPr lang="en-US" sz="1400"/>
              <a:pPr algn="r"/>
              <a:t>7</a:t>
            </a:fld>
            <a:endParaRPr lang="en-US" sz="1400"/>
          </a:p>
        </p:txBody>
      </p:sp>
      <p:sp>
        <p:nvSpPr>
          <p:cNvPr id="1495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tr-TR"/>
              <a:t>Prolog Sorguları</a:t>
            </a:r>
            <a:endParaRPr lang="en-US"/>
          </a:p>
        </p:txBody>
      </p:sp>
      <p:sp>
        <p:nvSpPr>
          <p:cNvPr id="149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600200"/>
            <a:ext cx="8077200" cy="4883150"/>
          </a:xfrm>
        </p:spPr>
        <p:txBody>
          <a:bodyPr>
            <a:normAutofit/>
          </a:bodyPr>
          <a:lstStyle/>
          <a:p>
            <a:r>
              <a:rPr lang="tr-TR" dirty="0"/>
              <a:t>?- </a:t>
            </a:r>
            <a:r>
              <a:rPr lang="tr-TR" dirty="0" err="1"/>
              <a:t>iliski</a:t>
            </a:r>
            <a:r>
              <a:rPr lang="tr-TR" dirty="0"/>
              <a:t>(</a:t>
            </a:r>
            <a:r>
              <a:rPr lang="tr-TR" dirty="0" err="1"/>
              <a:t>a,b</a:t>
            </a:r>
            <a:r>
              <a:rPr lang="tr-TR" dirty="0"/>
              <a:t>).</a:t>
            </a:r>
          </a:p>
          <a:p>
            <a:pPr lvl="1"/>
            <a:r>
              <a:rPr lang="tr-TR" dirty="0"/>
              <a:t>a ve b arasında </a:t>
            </a:r>
            <a:r>
              <a:rPr lang="tr-TR" dirty="0" err="1"/>
              <a:t>iliski</a:t>
            </a:r>
            <a:r>
              <a:rPr lang="tr-TR" dirty="0"/>
              <a:t> </a:t>
            </a:r>
            <a:r>
              <a:rPr lang="tr-TR" dirty="0" smtClean="0"/>
              <a:t>isminde bir ilişki </a:t>
            </a:r>
            <a:r>
              <a:rPr lang="tr-TR" dirty="0"/>
              <a:t>var mı?</a:t>
            </a:r>
          </a:p>
          <a:p>
            <a:pPr lvl="1"/>
            <a:r>
              <a:rPr lang="tr-TR" dirty="0"/>
              <a:t>cevap YES yada NO</a:t>
            </a:r>
          </a:p>
          <a:p>
            <a:r>
              <a:rPr lang="tr-TR" dirty="0"/>
              <a:t>?- </a:t>
            </a:r>
            <a:r>
              <a:rPr lang="tr-TR" dirty="0" err="1"/>
              <a:t>iliski</a:t>
            </a:r>
            <a:r>
              <a:rPr lang="tr-TR" dirty="0"/>
              <a:t>(</a:t>
            </a:r>
            <a:r>
              <a:rPr lang="tr-TR" dirty="0" err="1"/>
              <a:t>A,b</a:t>
            </a:r>
            <a:r>
              <a:rPr lang="tr-TR" dirty="0"/>
              <a:t>).</a:t>
            </a:r>
          </a:p>
          <a:p>
            <a:pPr lvl="1"/>
            <a:r>
              <a:rPr lang="tr-TR" dirty="0"/>
              <a:t>b ile </a:t>
            </a:r>
            <a:r>
              <a:rPr lang="tr-TR" dirty="0" err="1"/>
              <a:t>iliski</a:t>
            </a:r>
            <a:r>
              <a:rPr lang="tr-TR" dirty="0"/>
              <a:t> adlı ilişkiyi doğrulayan A </a:t>
            </a:r>
            <a:r>
              <a:rPr lang="tr-TR" dirty="0" err="1"/>
              <a:t>lar</a:t>
            </a:r>
            <a:r>
              <a:rPr lang="tr-TR" dirty="0"/>
              <a:t> nelerdir?</a:t>
            </a:r>
          </a:p>
          <a:p>
            <a:pPr lvl="1"/>
            <a:r>
              <a:rPr lang="tr-TR" dirty="0"/>
              <a:t>cevap </a:t>
            </a:r>
            <a:r>
              <a:rPr lang="tr-TR" dirty="0" smtClean="0"/>
              <a:t>varsa </a:t>
            </a:r>
            <a:r>
              <a:rPr lang="tr-TR" dirty="0"/>
              <a:t>A </a:t>
            </a:r>
            <a:r>
              <a:rPr lang="tr-TR" dirty="0" err="1"/>
              <a:t>lar</a:t>
            </a:r>
            <a:endParaRPr lang="tr-TR" dirty="0"/>
          </a:p>
          <a:p>
            <a:pPr lvl="1">
              <a:buFontTx/>
              <a:buNone/>
            </a:pPr>
            <a:r>
              <a:rPr lang="tr-TR" dirty="0"/>
              <a:t>                </a:t>
            </a:r>
            <a:r>
              <a:rPr lang="tr-TR" dirty="0" smtClean="0"/>
              <a:t>yoksa </a:t>
            </a:r>
            <a:r>
              <a:rPr lang="tr-TR" dirty="0"/>
              <a:t>NO </a:t>
            </a:r>
            <a:endParaRPr lang="tr-TR" dirty="0" smtClean="0"/>
          </a:p>
          <a:p>
            <a:pPr lvl="1">
              <a:buFontTx/>
              <a:buNone/>
            </a:pPr>
            <a:endParaRPr lang="tr-TR" dirty="0" smtClean="0"/>
          </a:p>
          <a:p>
            <a:pPr lvl="1">
              <a:buFontTx/>
              <a:buNone/>
            </a:pPr>
            <a:r>
              <a:rPr lang="tr-TR" b="1" dirty="0" smtClean="0">
                <a:solidFill>
                  <a:srgbClr val="0000FF"/>
                </a:solidFill>
              </a:rPr>
              <a:t>A:</a:t>
            </a:r>
            <a:r>
              <a:rPr lang="tr-TR" b="1" dirty="0" smtClean="0"/>
              <a:t> </a:t>
            </a:r>
            <a:r>
              <a:rPr lang="tr-TR" dirty="0" smtClean="0"/>
              <a:t>değişken</a:t>
            </a:r>
          </a:p>
          <a:p>
            <a:pPr lvl="1">
              <a:buFontTx/>
              <a:buNone/>
            </a:pPr>
            <a:r>
              <a:rPr lang="tr-TR" b="1" dirty="0" smtClean="0">
                <a:solidFill>
                  <a:srgbClr val="0000FF"/>
                </a:solidFill>
              </a:rPr>
              <a:t>a, b:</a:t>
            </a:r>
            <a:r>
              <a:rPr lang="tr-TR" b="1" dirty="0" smtClean="0"/>
              <a:t> </a:t>
            </a:r>
            <a:r>
              <a:rPr lang="tr-TR" dirty="0" smtClean="0"/>
              <a:t>atom (sabit)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59041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FD7AF0C-696B-4C21-BDC3-160B9784CEDA}" type="slidenum">
              <a:rPr lang="en-US" sz="1400"/>
              <a:pPr algn="r"/>
              <a:t>8</a:t>
            </a:fld>
            <a:endParaRPr lang="en-US" sz="1400"/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188640"/>
            <a:ext cx="8316416" cy="1182960"/>
          </a:xfrm>
        </p:spPr>
        <p:txBody>
          <a:bodyPr/>
          <a:lstStyle/>
          <a:p>
            <a:r>
              <a:rPr lang="tr-TR" dirty="0"/>
              <a:t>İlişkileri sorgulamak-1</a:t>
            </a:r>
            <a:endParaRPr lang="en-US" dirty="0"/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700807"/>
            <a:ext cx="7992566" cy="4823817"/>
          </a:xfrm>
        </p:spPr>
        <p:txBody>
          <a:bodyPr/>
          <a:lstStyle/>
          <a:p>
            <a:r>
              <a:rPr lang="tr-TR" dirty="0" err="1"/>
              <a:t>Bob</a:t>
            </a:r>
            <a:r>
              <a:rPr lang="tr-TR" dirty="0"/>
              <a:t>, </a:t>
            </a:r>
            <a:r>
              <a:rPr lang="tr-TR" dirty="0" err="1"/>
              <a:t>Pat’in</a:t>
            </a:r>
            <a:r>
              <a:rPr lang="tr-TR" dirty="0"/>
              <a:t> ebeveyni mi?</a:t>
            </a:r>
          </a:p>
          <a:p>
            <a:pPr>
              <a:buFontTx/>
              <a:buNone/>
            </a:pPr>
            <a:r>
              <a:rPr lang="tr-TR" sz="2400" dirty="0"/>
              <a:t>		</a:t>
            </a:r>
            <a:r>
              <a:rPr lang="tr-TR" sz="2800" dirty="0" smtClean="0"/>
              <a:t>?- </a:t>
            </a:r>
            <a:r>
              <a:rPr lang="tr-TR" sz="2800" dirty="0" err="1"/>
              <a:t>parent</a:t>
            </a:r>
            <a:r>
              <a:rPr lang="tr-TR" sz="2800" dirty="0"/>
              <a:t>(</a:t>
            </a:r>
            <a:r>
              <a:rPr lang="tr-TR" sz="2800" dirty="0" err="1"/>
              <a:t>bob</a:t>
            </a:r>
            <a:r>
              <a:rPr lang="tr-TR" sz="2800" dirty="0"/>
              <a:t>, pat).</a:t>
            </a:r>
          </a:p>
          <a:p>
            <a:pPr>
              <a:buFontTx/>
              <a:buNone/>
            </a:pPr>
            <a:r>
              <a:rPr lang="tr-TR" sz="2800" dirty="0"/>
              <a:t>		</a:t>
            </a:r>
            <a:r>
              <a:rPr lang="tr-TR" sz="2800" dirty="0" err="1" smtClean="0"/>
              <a:t>yes</a:t>
            </a:r>
            <a:endParaRPr lang="tr-TR" sz="2800" dirty="0"/>
          </a:p>
          <a:p>
            <a:r>
              <a:rPr lang="tr-TR" dirty="0" err="1"/>
              <a:t>Tom</a:t>
            </a:r>
            <a:r>
              <a:rPr lang="tr-TR" dirty="0"/>
              <a:t>, Ben’in ebeveyni mi? :</a:t>
            </a:r>
          </a:p>
          <a:p>
            <a:pPr>
              <a:buFontTx/>
              <a:buNone/>
            </a:pPr>
            <a:r>
              <a:rPr lang="tr-TR" sz="2800" dirty="0"/>
              <a:t>		</a:t>
            </a:r>
            <a:r>
              <a:rPr lang="tr-TR" sz="2800" dirty="0" smtClean="0"/>
              <a:t>?- </a:t>
            </a:r>
            <a:r>
              <a:rPr lang="tr-TR" sz="2800" dirty="0" err="1"/>
              <a:t>parent</a:t>
            </a:r>
            <a:r>
              <a:rPr lang="tr-TR" sz="2800" dirty="0"/>
              <a:t>(</a:t>
            </a:r>
            <a:r>
              <a:rPr lang="tr-TR" sz="2800" dirty="0" err="1"/>
              <a:t>tom</a:t>
            </a:r>
            <a:r>
              <a:rPr lang="tr-TR" sz="2800" dirty="0"/>
              <a:t>, ben).</a:t>
            </a:r>
          </a:p>
          <a:p>
            <a:pPr>
              <a:buFontTx/>
              <a:buNone/>
            </a:pPr>
            <a:r>
              <a:rPr lang="tr-TR" sz="2800" dirty="0"/>
              <a:t>		</a:t>
            </a:r>
            <a:r>
              <a:rPr lang="tr-TR" sz="2800" dirty="0" err="1" smtClean="0"/>
              <a:t>no</a:t>
            </a:r>
            <a:endParaRPr lang="en-US" sz="2800" dirty="0"/>
          </a:p>
        </p:txBody>
      </p:sp>
      <p:graphicFrame>
        <p:nvGraphicFramePr>
          <p:cNvPr id="2" name="Nesne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165888"/>
              </p:ext>
            </p:extLst>
          </p:nvPr>
        </p:nvGraphicFramePr>
        <p:xfrm>
          <a:off x="5436096" y="1916832"/>
          <a:ext cx="3086100" cy="359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SmartDraw" r:id="rId3" imgW="2779776" imgH="3236976" progId="SmartDraw.2">
                  <p:embed/>
                </p:oleObj>
              </mc:Choice>
              <mc:Fallback>
                <p:oleObj name="SmartDraw" r:id="rId3" imgW="2779776" imgH="3236976" progId="SmartDraw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1916832"/>
                        <a:ext cx="3086100" cy="359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43193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FD7AF0C-696B-4C21-BDC3-160B9784CEDA}" type="slidenum">
              <a:rPr lang="en-US" sz="1400"/>
              <a:pPr algn="r"/>
              <a:t>9</a:t>
            </a:fld>
            <a:endParaRPr lang="en-US" sz="1400"/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188640"/>
            <a:ext cx="8316416" cy="1182960"/>
          </a:xfrm>
        </p:spPr>
        <p:txBody>
          <a:bodyPr/>
          <a:lstStyle/>
          <a:p>
            <a:r>
              <a:rPr lang="tr-TR" dirty="0"/>
              <a:t>İlişkileri </a:t>
            </a:r>
            <a:r>
              <a:rPr lang="tr-TR" dirty="0" smtClean="0"/>
              <a:t>sorgulamak-2</a:t>
            </a:r>
            <a:endParaRPr lang="en-US" dirty="0"/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700807"/>
            <a:ext cx="7992566" cy="482381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dirty="0" err="1"/>
              <a:t>Liz’in</a:t>
            </a:r>
            <a:r>
              <a:rPr lang="tr-TR" dirty="0"/>
              <a:t> ebeveyni kimdir?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dirty="0"/>
              <a:t>		</a:t>
            </a:r>
            <a:r>
              <a:rPr lang="tr-TR" dirty="0" smtClean="0"/>
              <a:t>?- </a:t>
            </a:r>
            <a:r>
              <a:rPr lang="tr-TR" dirty="0"/>
              <a:t>ebeveyn(Kim, </a:t>
            </a:r>
            <a:r>
              <a:rPr lang="tr-TR" dirty="0" err="1"/>
              <a:t>liz</a:t>
            </a:r>
            <a:r>
              <a:rPr lang="tr-TR" dirty="0"/>
              <a:t>).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dirty="0"/>
              <a:t>		</a:t>
            </a:r>
            <a:r>
              <a:rPr lang="tr-TR" u="sng" dirty="0" err="1" smtClean="0"/>
              <a:t>Prolog’un</a:t>
            </a:r>
            <a:r>
              <a:rPr lang="tr-TR" u="sng" dirty="0" smtClean="0"/>
              <a:t> </a:t>
            </a:r>
            <a:r>
              <a:rPr lang="tr-TR" u="sng" dirty="0"/>
              <a:t>cevabı :</a:t>
            </a:r>
            <a:r>
              <a:rPr lang="tr-TR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dirty="0"/>
              <a:t>		</a:t>
            </a:r>
            <a:r>
              <a:rPr lang="tr-TR" dirty="0" smtClean="0"/>
              <a:t>Kim </a:t>
            </a:r>
            <a:r>
              <a:rPr lang="tr-TR" dirty="0"/>
              <a:t>= </a:t>
            </a:r>
            <a:r>
              <a:rPr lang="tr-TR" dirty="0" err="1"/>
              <a:t>tom</a:t>
            </a:r>
            <a:endParaRPr lang="tr-TR" dirty="0"/>
          </a:p>
          <a:p>
            <a:pPr>
              <a:lnSpc>
                <a:spcPct val="80000"/>
              </a:lnSpc>
            </a:pPr>
            <a:r>
              <a:rPr lang="tr-TR" dirty="0"/>
              <a:t>Bob’un çocukları kimlerdir?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tr-TR" dirty="0"/>
              <a:t>		</a:t>
            </a:r>
            <a:r>
              <a:rPr lang="tr-TR" dirty="0" smtClean="0"/>
              <a:t>?- </a:t>
            </a:r>
            <a:r>
              <a:rPr lang="tr-TR" dirty="0"/>
              <a:t>ebeveyn(</a:t>
            </a:r>
            <a:r>
              <a:rPr lang="tr-TR" dirty="0" err="1"/>
              <a:t>bob</a:t>
            </a:r>
            <a:r>
              <a:rPr lang="tr-TR" dirty="0"/>
              <a:t>, </a:t>
            </a:r>
            <a:r>
              <a:rPr lang="tr-TR" dirty="0" err="1"/>
              <a:t>Cocuk</a:t>
            </a:r>
            <a:r>
              <a:rPr lang="tr-TR" dirty="0"/>
              <a:t>).</a:t>
            </a:r>
          </a:p>
          <a:p>
            <a:pPr>
              <a:lnSpc>
                <a:spcPct val="80000"/>
              </a:lnSpc>
              <a:buNone/>
            </a:pPr>
            <a:r>
              <a:rPr lang="tr-TR" dirty="0"/>
              <a:t>		</a:t>
            </a:r>
            <a:r>
              <a:rPr lang="tr-TR" u="sng" dirty="0" err="1"/>
              <a:t>Prolog’un</a:t>
            </a:r>
            <a:r>
              <a:rPr lang="tr-TR" u="sng" dirty="0"/>
              <a:t> cevabı :</a:t>
            </a:r>
            <a:r>
              <a:rPr lang="tr-TR" dirty="0"/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tr-TR" dirty="0"/>
              <a:t>		</a:t>
            </a:r>
            <a:r>
              <a:rPr lang="tr-TR" dirty="0" err="1"/>
              <a:t>Cocuk</a:t>
            </a:r>
            <a:r>
              <a:rPr lang="tr-TR" dirty="0"/>
              <a:t> = </a:t>
            </a:r>
            <a:r>
              <a:rPr lang="tr-TR" dirty="0" err="1"/>
              <a:t>ann</a:t>
            </a:r>
            <a:r>
              <a:rPr lang="tr-TR" dirty="0"/>
              <a:t> </a:t>
            </a:r>
            <a:r>
              <a:rPr lang="tr-TR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tr-TR" dirty="0"/>
              <a:t>		</a:t>
            </a:r>
            <a:r>
              <a:rPr lang="tr-TR" dirty="0" err="1"/>
              <a:t>Cocuk</a:t>
            </a:r>
            <a:r>
              <a:rPr lang="tr-TR" dirty="0"/>
              <a:t> = pat </a:t>
            </a:r>
            <a:r>
              <a:rPr lang="tr-TR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tr-TR" dirty="0"/>
              <a:t>		</a:t>
            </a:r>
            <a:r>
              <a:rPr lang="tr-TR" dirty="0" err="1"/>
              <a:t>no</a:t>
            </a:r>
            <a:endParaRPr lang="tr-TR" dirty="0"/>
          </a:p>
        </p:txBody>
      </p:sp>
      <p:graphicFrame>
        <p:nvGraphicFramePr>
          <p:cNvPr id="2" name="Nesne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00762"/>
              </p:ext>
            </p:extLst>
          </p:nvPr>
        </p:nvGraphicFramePr>
        <p:xfrm>
          <a:off x="5436096" y="1916832"/>
          <a:ext cx="3086100" cy="359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SmartDraw" r:id="rId3" imgW="2779776" imgH="3236976" progId="SmartDraw.2">
                  <p:embed/>
                </p:oleObj>
              </mc:Choice>
              <mc:Fallback>
                <p:oleObj name="SmartDraw" r:id="rId3" imgW="2779776" imgH="3236976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1916832"/>
                        <a:ext cx="3086100" cy="359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16772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heme/theme1.xml><?xml version="1.0" encoding="utf-8"?>
<a:theme xmlns:a="http://schemas.openxmlformats.org/drawingml/2006/main" name="Eğiti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1915</Words>
  <Application>Microsoft Office PowerPoint</Application>
  <PresentationFormat>Ekran Gösterisi (4:3)</PresentationFormat>
  <Paragraphs>739</Paragraphs>
  <Slides>63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63</vt:i4>
      </vt:variant>
    </vt:vector>
  </HeadingPairs>
  <TitlesOfParts>
    <vt:vector size="65" baseType="lpstr">
      <vt:lpstr>Eğitim</vt:lpstr>
      <vt:lpstr>SmartDraw</vt:lpstr>
      <vt:lpstr>BİL451 – YAPAY ZEKA Prolog Dili</vt:lpstr>
      <vt:lpstr>Prolog’un özellikleri</vt:lpstr>
      <vt:lpstr>Dekleratif Programlama</vt:lpstr>
      <vt:lpstr>Örnek : Aile Ağacı</vt:lpstr>
      <vt:lpstr>İlişkileri gerçek(fact)lerle tanımlama</vt:lpstr>
      <vt:lpstr>Aile Ağacı</vt:lpstr>
      <vt:lpstr>Prolog Sorguları</vt:lpstr>
      <vt:lpstr>İlişkileri sorgulamak-1</vt:lpstr>
      <vt:lpstr>İlişkileri sorgulamak-2</vt:lpstr>
      <vt:lpstr>İlişkileri sorgulamak-3</vt:lpstr>
      <vt:lpstr>İlişkileri sorgulamak-4</vt:lpstr>
      <vt:lpstr>İlişkileri sorgulamak-5</vt:lpstr>
      <vt:lpstr>Çocuk ilişkisi</vt:lpstr>
      <vt:lpstr>Kurallar</vt:lpstr>
      <vt:lpstr>Kuralların Çalışması</vt:lpstr>
      <vt:lpstr>Örnek: Anne ilişkisi</vt:lpstr>
      <vt:lpstr>Örnek: Kız kardeş ilişkisi</vt:lpstr>
      <vt:lpstr>Örnek: Hala ilişkisi</vt:lpstr>
      <vt:lpstr>Direkt Ata İlişkisi</vt:lpstr>
      <vt:lpstr>Dolaylı (Endirekt) Ata İlişkisi</vt:lpstr>
      <vt:lpstr>Dolaylı Ata Programı</vt:lpstr>
      <vt:lpstr>Yeni Ata Programı</vt:lpstr>
      <vt:lpstr>PowerPoint Sunusu</vt:lpstr>
      <vt:lpstr>Cevap nasıl bulunur?</vt:lpstr>
      <vt:lpstr>Doğal Dil vs. Prolog</vt:lpstr>
      <vt:lpstr>Doğal Dil vs. Prolog 2</vt:lpstr>
      <vt:lpstr>SWI Prolog’la çalışmak</vt:lpstr>
      <vt:lpstr>SWI Prolog’la çalışmak</vt:lpstr>
      <vt:lpstr>SWI Prolog’la çalışmak</vt:lpstr>
      <vt:lpstr>SWI Prolog’la çalışmak</vt:lpstr>
      <vt:lpstr>Prolog’da Veri Türleri</vt:lpstr>
      <vt:lpstr>Atomlar (1)</vt:lpstr>
      <vt:lpstr>PowerPoint Sunusu</vt:lpstr>
      <vt:lpstr>PowerPoint Sunusu</vt:lpstr>
      <vt:lpstr>PowerPoint Sunusu</vt:lpstr>
      <vt:lpstr>Sayılar</vt:lpstr>
      <vt:lpstr>Değişkenler (1)</vt:lpstr>
      <vt:lpstr>PowerPoint Sunusu</vt:lpstr>
      <vt:lpstr>Değişken ve Atom’ların Faaliyet Alanları (Scope)</vt:lpstr>
      <vt:lpstr>Aşırı Yükleme</vt:lpstr>
      <vt:lpstr>Ve ,  veya ;  (1)</vt:lpstr>
      <vt:lpstr>PowerPoint Sunusu</vt:lpstr>
      <vt:lpstr>Hedefleri Birleştirme</vt:lpstr>
      <vt:lpstr>Fiyatı 25000’den az olan araçlar:</vt:lpstr>
      <vt:lpstr>Hedef Birleştirme Hasta mı?</vt:lpstr>
      <vt:lpstr>Turnuva</vt:lpstr>
      <vt:lpstr>Cümleciklerin ve Kuralların Sıralaması (1)</vt:lpstr>
      <vt:lpstr>Cümleciklerin ve Kuralların Sıralaması (2)</vt:lpstr>
      <vt:lpstr>Cümleciklerin ve Kuralların Sıralaması (3)</vt:lpstr>
      <vt:lpstr>4 versiyonun verdiği cevaplar</vt:lpstr>
      <vt:lpstr>PowerPoint Sunusu</vt:lpstr>
      <vt:lpstr>PowerPoint Sunusu</vt:lpstr>
      <vt:lpstr>PowerPoint Sunusu</vt:lpstr>
      <vt:lpstr>PowerPoint Sunusu</vt:lpstr>
      <vt:lpstr>Prolog’da Problem Çözme</vt:lpstr>
      <vt:lpstr>                       Nereden Nereye?</vt:lpstr>
      <vt:lpstr>Aritmetik &amp; Karşılaştırma</vt:lpstr>
      <vt:lpstr>X’den 1’e yaz</vt:lpstr>
      <vt:lpstr>X kere h yaz</vt:lpstr>
      <vt:lpstr>guc(X,Y,Z)  XY=Z</vt:lpstr>
      <vt:lpstr>fact(N,F)  N!=F</vt:lpstr>
      <vt:lpstr>topla(X,Y)  Y = 1+2+...+X</vt:lpstr>
      <vt:lpstr>Sorular?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2014-09-16T08:41:02Z</dcterms:created>
  <dcterms:modified xsi:type="dcterms:W3CDTF">2014-11-21T09:12:45Z</dcterms:modified>
</cp:coreProperties>
</file>