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78" r:id="rId3"/>
    <p:sldId id="279" r:id="rId4"/>
    <p:sldId id="280" r:id="rId5"/>
    <p:sldId id="281" r:id="rId6"/>
    <p:sldId id="282" r:id="rId7"/>
    <p:sldId id="339" r:id="rId8"/>
    <p:sldId id="340" r:id="rId9"/>
    <p:sldId id="284" r:id="rId10"/>
    <p:sldId id="342" r:id="rId11"/>
    <p:sldId id="341" r:id="rId12"/>
    <p:sldId id="343" r:id="rId13"/>
    <p:sldId id="344" r:id="rId14"/>
    <p:sldId id="289" r:id="rId15"/>
    <p:sldId id="290" r:id="rId16"/>
    <p:sldId id="292" r:id="rId17"/>
    <p:sldId id="345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46" r:id="rId26"/>
    <p:sldId id="347" r:id="rId27"/>
    <p:sldId id="348" r:id="rId28"/>
    <p:sldId id="349" r:id="rId29"/>
    <p:sldId id="350" r:id="rId30"/>
    <p:sldId id="306" r:id="rId31"/>
    <p:sldId id="351" r:id="rId32"/>
    <p:sldId id="311" r:id="rId33"/>
    <p:sldId id="313" r:id="rId34"/>
    <p:sldId id="315" r:id="rId35"/>
    <p:sldId id="316" r:id="rId36"/>
    <p:sldId id="317" r:id="rId37"/>
    <p:sldId id="277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78"/>
            <p14:sldId id="279"/>
            <p14:sldId id="280"/>
            <p14:sldId id="281"/>
            <p14:sldId id="282"/>
            <p14:sldId id="339"/>
            <p14:sldId id="340"/>
            <p14:sldId id="284"/>
            <p14:sldId id="342"/>
            <p14:sldId id="341"/>
            <p14:sldId id="343"/>
            <p14:sldId id="344"/>
            <p14:sldId id="289"/>
            <p14:sldId id="290"/>
            <p14:sldId id="292"/>
            <p14:sldId id="345"/>
            <p14:sldId id="294"/>
            <p14:sldId id="295"/>
            <p14:sldId id="296"/>
            <p14:sldId id="297"/>
            <p14:sldId id="298"/>
            <p14:sldId id="299"/>
            <p14:sldId id="300"/>
            <p14:sldId id="346"/>
            <p14:sldId id="347"/>
            <p14:sldId id="348"/>
            <p14:sldId id="349"/>
            <p14:sldId id="350"/>
            <p14:sldId id="306"/>
            <p14:sldId id="351"/>
            <p14:sldId id="311"/>
            <p14:sldId id="313"/>
            <p14:sldId id="315"/>
            <p14:sldId id="316"/>
            <p14:sldId id="317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66" d="100"/>
          <a:sy n="66" d="100"/>
        </p:scale>
        <p:origin x="-1710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28.11.2014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B20CD-7247-4E4F-902C-F4135B210077}" type="slidenum">
              <a:rPr lang="tr-TR"/>
              <a:pPr/>
              <a:t>22</a:t>
            </a:fld>
            <a:endParaRPr lang="tr-TR"/>
          </a:p>
        </p:txBody>
      </p:sp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BC5CE73-C15A-48B0-A0A8-01ED5C73FAF4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3F098-7715-4CB3-B6BD-471B1041524E}" type="slidenum">
              <a:rPr lang="tr-TR"/>
              <a:pPr/>
              <a:t>23</a:t>
            </a:fld>
            <a:endParaRPr lang="tr-TR"/>
          </a:p>
        </p:txBody>
      </p:sp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E060BF7-5B32-496E-91CC-C81DE36D2F94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950C1-07A8-47B9-8528-A84851F32470}" type="slidenum">
              <a:rPr lang="tr-TR"/>
              <a:pPr/>
              <a:t>24</a:t>
            </a:fld>
            <a:endParaRPr lang="tr-TR"/>
          </a:p>
        </p:txBody>
      </p:sp>
      <p:sp>
        <p:nvSpPr>
          <p:cNvPr id="249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801E574-C352-465D-B8E6-3B0661194CAF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37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Prolog: Listeler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print_list([Head|Tail]):-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write(Head),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write('	'),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print_list(Tail).</a:t>
            </a:r>
          </a:p>
          <a:p>
            <a:pPr>
              <a:lnSpc>
                <a:spcPct val="80000"/>
              </a:lnSpc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print_list([9,7,3]).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9       </a:t>
            </a:r>
            <a:r>
              <a:rPr lang="tr-TR" sz="3200" dirty="0"/>
              <a:t>7       3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Yes</a:t>
            </a:r>
            <a:endParaRPr lang="tr-TR" sz="3200" dirty="0"/>
          </a:p>
          <a:p>
            <a:pPr>
              <a:lnSpc>
                <a:spcPct val="80000"/>
              </a:lnSpc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print_list([9,7,[3,6,8]]).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9       </a:t>
            </a:r>
            <a:r>
              <a:rPr lang="tr-TR" sz="3200" dirty="0"/>
              <a:t>7       [3, 6, 8]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Yes</a:t>
            </a:r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Listenin elemanlarını ekrana yazma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468787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size([],0).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size([H|T],N) :- </a:t>
            </a:r>
            <a:r>
              <a:rPr lang="tr-TR" sz="3200" dirty="0" smtClean="0"/>
              <a:t>size(T,N1</a:t>
            </a:r>
            <a:r>
              <a:rPr lang="tr-TR" sz="3200" dirty="0"/>
              <a:t>), N is N1+1. </a:t>
            </a:r>
          </a:p>
          <a:p>
            <a:pPr marL="0" indent="0">
              <a:lnSpc>
                <a:spcPct val="80000"/>
              </a:lnSpc>
              <a:buNone/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size([34,6,4,3],H).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H = 4 </a:t>
            </a:r>
            <a:r>
              <a:rPr lang="tr-TR" sz="3200" dirty="0"/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/>
              <a:t>No</a:t>
            </a:r>
          </a:p>
          <a:p>
            <a:pPr>
              <a:lnSpc>
                <a:spcPct val="80000"/>
              </a:lnSpc>
            </a:pPr>
            <a:r>
              <a:rPr lang="tr-TR" sz="3200" dirty="0"/>
              <a:t>?- size([34,6,[4,6,[2,1],3],3],H).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H = 4 </a:t>
            </a:r>
            <a:r>
              <a:rPr lang="tr-TR" sz="3200" dirty="0"/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/>
              <a:t>No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Listenin </a:t>
            </a:r>
            <a:r>
              <a:rPr lang="tr-TR" dirty="0" smtClean="0"/>
              <a:t>eleman sayısını bulma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31501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u="sng" dirty="0" smtClean="0"/>
              <a:t>Ters yazmak:</a:t>
            </a:r>
            <a:endParaRPr lang="tr-TR" sz="3200" u="sng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size</a:t>
            </a:r>
            <a:r>
              <a:rPr lang="tr-TR" sz="3200" dirty="0"/>
              <a:t>([],0).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size</a:t>
            </a:r>
            <a:r>
              <a:rPr lang="tr-TR" sz="3200" dirty="0"/>
              <a:t>([H|T],N) :- </a:t>
            </a:r>
            <a:r>
              <a:rPr lang="tr-TR" sz="3200" dirty="0" smtClean="0"/>
              <a:t>size(T,N1</a:t>
            </a:r>
            <a:r>
              <a:rPr lang="tr-TR" sz="3200" dirty="0"/>
              <a:t>), N is N1+1.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size([H|T],N) :- </a:t>
            </a:r>
            <a:r>
              <a:rPr lang="tr-TR" sz="3200" dirty="0">
                <a:solidFill>
                  <a:srgbClr val="0000FF"/>
                </a:solidFill>
              </a:rPr>
              <a:t>N is </a:t>
            </a:r>
            <a:r>
              <a:rPr lang="tr-TR" sz="3200" dirty="0" smtClean="0">
                <a:solidFill>
                  <a:srgbClr val="0000FF"/>
                </a:solidFill>
              </a:rPr>
              <a:t>N1+1</a:t>
            </a:r>
            <a:r>
              <a:rPr lang="tr-TR" sz="3200" dirty="0" smtClean="0"/>
              <a:t>,</a:t>
            </a:r>
            <a:r>
              <a:rPr lang="tr-TR" sz="3200" dirty="0" smtClean="0">
                <a:solidFill>
                  <a:srgbClr val="C00000"/>
                </a:solidFill>
              </a:rPr>
              <a:t> </a:t>
            </a:r>
            <a:r>
              <a:rPr lang="tr-TR" sz="3200" dirty="0">
                <a:solidFill>
                  <a:srgbClr val="C00000"/>
                </a:solidFill>
              </a:rPr>
              <a:t>size(T,N1)</a:t>
            </a:r>
            <a:r>
              <a:rPr lang="tr-TR" sz="3200" dirty="0" smtClean="0"/>
              <a:t>. </a:t>
            </a: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 smtClean="0"/>
          </a:p>
          <a:p>
            <a:pPr>
              <a:lnSpc>
                <a:spcPct val="80000"/>
              </a:lnSpc>
            </a:pPr>
            <a:r>
              <a:rPr lang="tr-TR" sz="3200" dirty="0" smtClean="0"/>
              <a:t>?- </a:t>
            </a:r>
            <a:r>
              <a:rPr lang="tr-TR" sz="3200" dirty="0"/>
              <a:t>size([2,4,5],H).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ERROR: Arguments are not sufficiently </a:t>
            </a:r>
            <a:r>
              <a:rPr lang="tr-TR" sz="3200" dirty="0" smtClean="0">
                <a:solidFill>
                  <a:srgbClr val="0000FF"/>
                </a:solidFill>
              </a:rPr>
              <a:t>instantiated</a:t>
            </a:r>
            <a:endParaRPr lang="tr-TR" sz="32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Çok yapılan bir hata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  <p:sp>
        <p:nvSpPr>
          <p:cNvPr id="5" name="Yukarı Bükülü Ok 4"/>
          <p:cNvSpPr/>
          <p:nvPr/>
        </p:nvSpPr>
        <p:spPr>
          <a:xfrm rot="10800000">
            <a:off x="4499992" y="2636912"/>
            <a:ext cx="1152128" cy="360040"/>
          </a:xfrm>
          <a:prstGeom prst="curvedUp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3347864" y="3227490"/>
            <a:ext cx="33123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5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member( X, [X| </a:t>
            </a:r>
            <a:r>
              <a:rPr lang="tr-TR" sz="3200" dirty="0">
                <a:solidFill>
                  <a:srgbClr val="0000FF"/>
                </a:solidFill>
              </a:rPr>
              <a:t>_</a:t>
            </a:r>
            <a:r>
              <a:rPr lang="tr-TR" sz="3200" dirty="0"/>
              <a:t> ] 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member( X, [ </a:t>
            </a:r>
            <a:r>
              <a:rPr lang="tr-TR" sz="3200" dirty="0">
                <a:solidFill>
                  <a:srgbClr val="0000FF"/>
                </a:solidFill>
              </a:rPr>
              <a:t>_</a:t>
            </a:r>
            <a:r>
              <a:rPr lang="tr-TR" sz="3200" dirty="0"/>
              <a:t> |Tail] ) </a:t>
            </a:r>
            <a:r>
              <a:rPr lang="tr-TR" sz="3200" dirty="0" smtClean="0"/>
              <a:t>:- member( X, Tail ).</a:t>
            </a: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member(4,[6,4,8]).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0000FF"/>
                </a:solidFill>
              </a:rPr>
              <a:t>Yes</a:t>
            </a:r>
            <a:endParaRPr lang="tr-TR" sz="32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member([5,6],[6,[5,6],8]).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0000FF"/>
                </a:solidFill>
              </a:rPr>
              <a:t>Yes</a:t>
            </a:r>
            <a:endParaRPr lang="tr-TR" sz="32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member(5,[6,[5,6],8]).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C00000"/>
                </a:solidFill>
              </a:rPr>
              <a:t>No</a:t>
            </a:r>
            <a:endParaRPr lang="tr-TR" sz="32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Örnek: Listenin elemanı mı?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20124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/>
              <a:t>Bir liste, bir başka listenin altkümesi midir?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200" dirty="0" smtClean="0"/>
              <a:t>sub</a:t>
            </a:r>
            <a:r>
              <a:rPr lang="tr-TR" sz="3200" dirty="0" smtClean="0"/>
              <a:t>set</a:t>
            </a:r>
            <a:r>
              <a:rPr lang="en-US" sz="3200" dirty="0" smtClean="0"/>
              <a:t> (</a:t>
            </a:r>
            <a:r>
              <a:rPr lang="en-US" sz="3200" dirty="0"/>
              <a:t>X,L) </a:t>
            </a:r>
            <a:r>
              <a:rPr lang="tr-TR" sz="3200" dirty="0"/>
              <a:t>doğrudur eğer X in tüm elemanları L’nin de elemanı ise.</a:t>
            </a:r>
            <a:r>
              <a:rPr lang="en-US" sz="3200" dirty="0"/>
              <a:t> </a:t>
            </a:r>
            <a:endParaRPr lang="tr-TR" sz="3200" dirty="0"/>
          </a:p>
          <a:p>
            <a:pPr lvl="1"/>
            <a:r>
              <a:rPr lang="en-US" sz="2800" dirty="0"/>
              <a:t>member(X,[X|_]).</a:t>
            </a:r>
          </a:p>
          <a:p>
            <a:pPr lvl="1"/>
            <a:r>
              <a:rPr lang="en-US" sz="2800" dirty="0"/>
              <a:t>member(X,[_|R) :- member(X,R).</a:t>
            </a:r>
          </a:p>
          <a:p>
            <a:endParaRPr lang="en-US" dirty="0"/>
          </a:p>
          <a:p>
            <a:pPr lvl="1"/>
            <a:r>
              <a:rPr lang="en-US" sz="2800" dirty="0"/>
              <a:t>subset([],_).</a:t>
            </a:r>
          </a:p>
          <a:p>
            <a:pPr lvl="1"/>
            <a:r>
              <a:rPr lang="en-US" sz="2800" dirty="0"/>
              <a:t>subset([X|R],</a:t>
            </a:r>
            <a:r>
              <a:rPr lang="tr-TR" sz="2800" dirty="0"/>
              <a:t>L</a:t>
            </a:r>
            <a:r>
              <a:rPr lang="en-US" sz="2800" dirty="0"/>
              <a:t>) :- member(X,</a:t>
            </a:r>
            <a:r>
              <a:rPr lang="tr-TR" sz="2800" dirty="0"/>
              <a:t>L</a:t>
            </a:r>
            <a:r>
              <a:rPr lang="en-US" sz="2800" dirty="0"/>
              <a:t>), subset(R,</a:t>
            </a:r>
            <a:r>
              <a:rPr lang="tr-TR" sz="2800" dirty="0"/>
              <a:t>L</a:t>
            </a:r>
            <a:r>
              <a:rPr lang="en-US" sz="2800" dirty="0"/>
              <a:t>).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9670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Listenin elemanlarının toplamı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listetopla([</a:t>
            </a:r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dirty="0"/>
              <a:t>|[]],</a:t>
            </a:r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dirty="0"/>
              <a:t>).</a:t>
            </a:r>
          </a:p>
          <a:p>
            <a:pPr marL="0" indent="0">
              <a:buNone/>
            </a:pPr>
            <a:r>
              <a:rPr lang="en-US" sz="3200" dirty="0"/>
              <a:t>listetopla([H|T],</a:t>
            </a:r>
            <a:r>
              <a:rPr lang="en-US" sz="3200" dirty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):-</a:t>
            </a:r>
            <a:r>
              <a:rPr lang="tr-TR" sz="3200" dirty="0" smtClean="0"/>
              <a:t> </a:t>
            </a:r>
            <a:r>
              <a:rPr lang="en-US" sz="3200" dirty="0" smtClean="0"/>
              <a:t>listetopla(T,</a:t>
            </a:r>
            <a:r>
              <a:rPr lang="en-US" sz="3200" dirty="0" smtClean="0">
                <a:solidFill>
                  <a:srgbClr val="C00000"/>
                </a:solidFill>
              </a:rPr>
              <a:t>G</a:t>
            </a:r>
            <a:r>
              <a:rPr lang="en-US" sz="3200" dirty="0" smtClean="0"/>
              <a:t>),</a:t>
            </a:r>
            <a:r>
              <a:rPr lang="tr-TR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dirty="0" smtClean="0"/>
              <a:t>H</a:t>
            </a:r>
            <a:r>
              <a:rPr lang="tr-TR" sz="3200" dirty="0" smtClean="0"/>
              <a:t>+</a:t>
            </a:r>
            <a:r>
              <a:rPr lang="tr-TR" sz="3200" dirty="0" smtClean="0">
                <a:solidFill>
                  <a:srgbClr val="C00000"/>
                </a:solidFill>
              </a:rPr>
              <a:t>G</a:t>
            </a:r>
            <a:r>
              <a:rPr lang="en-US" sz="3200" dirty="0" smtClean="0"/>
              <a:t>.</a:t>
            </a:r>
            <a:endParaRPr lang="tr-TR" sz="3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3200" dirty="0"/>
              <a:t>?- listetopla([10,2,4,4,7],G).</a:t>
            </a:r>
          </a:p>
          <a:p>
            <a:pPr marL="400050" lvl="1" indent="0">
              <a:buNone/>
            </a:pPr>
            <a:r>
              <a:rPr lang="en-US" sz="3200" dirty="0"/>
              <a:t>G = 27 ;</a:t>
            </a:r>
          </a:p>
          <a:p>
            <a:pPr marL="400050" lvl="1" indent="0">
              <a:buNone/>
            </a:pPr>
            <a:r>
              <a:rPr lang="en-US" sz="3200" dirty="0" smtClean="0"/>
              <a:t>No</a:t>
            </a:r>
            <a:endParaRPr lang="en-US" sz="32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3850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Liste sıralı </a:t>
            </a:r>
            <a:r>
              <a:rPr lang="tr-TR" dirty="0"/>
              <a:t>mı?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s([_]).</a:t>
            </a:r>
          </a:p>
          <a:p>
            <a:pPr marL="0" indent="0">
              <a:buNone/>
            </a:pPr>
            <a:r>
              <a:rPr lang="en-US" sz="3200" dirty="0"/>
              <a:t>s([X|[Y|T</a:t>
            </a:r>
            <a:r>
              <a:rPr lang="en-US" sz="3200" dirty="0" smtClean="0"/>
              <a:t>]])</a:t>
            </a:r>
            <a:r>
              <a:rPr lang="tr-TR" sz="3200" dirty="0" smtClean="0"/>
              <a:t> </a:t>
            </a:r>
            <a:r>
              <a:rPr lang="en-US" sz="3200" dirty="0" smtClean="0"/>
              <a:t>:-</a:t>
            </a:r>
            <a:r>
              <a:rPr lang="tr-TR" sz="3200" dirty="0" smtClean="0"/>
              <a:t> </a:t>
            </a:r>
            <a:r>
              <a:rPr lang="en-US" sz="3200" dirty="0" smtClean="0"/>
              <a:t>s</a:t>
            </a:r>
            <a:r>
              <a:rPr lang="en-US" sz="3200" dirty="0"/>
              <a:t>([Y|T</a:t>
            </a:r>
            <a:r>
              <a:rPr lang="en-US" sz="3200" dirty="0" smtClean="0"/>
              <a:t>]),</a:t>
            </a:r>
            <a:r>
              <a:rPr lang="tr-TR" sz="3200" dirty="0" smtClean="0"/>
              <a:t> </a:t>
            </a:r>
            <a:r>
              <a:rPr lang="en-US" sz="3200" dirty="0" smtClean="0"/>
              <a:t>X&gt;Y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r>
              <a:rPr lang="tr-TR" sz="3200" b="1" u="sng" dirty="0" smtClean="0"/>
              <a:t>Alternatif:</a:t>
            </a:r>
            <a:endParaRPr lang="en-US" sz="3200" b="1" u="sng" dirty="0"/>
          </a:p>
          <a:p>
            <a:pPr marL="0" indent="0">
              <a:buNone/>
            </a:pPr>
            <a:r>
              <a:rPr lang="en-US" sz="3200" dirty="0"/>
              <a:t>s([_]).</a:t>
            </a:r>
          </a:p>
          <a:p>
            <a:pPr marL="0" indent="0">
              <a:buNone/>
            </a:pPr>
            <a:r>
              <a:rPr lang="en-US" sz="3200" dirty="0"/>
              <a:t>s([X,Y|T</a:t>
            </a:r>
            <a:r>
              <a:rPr lang="en-US" sz="3200" dirty="0" smtClean="0"/>
              <a:t>])</a:t>
            </a:r>
            <a:r>
              <a:rPr lang="tr-TR" sz="3200" dirty="0" smtClean="0"/>
              <a:t> </a:t>
            </a:r>
            <a:r>
              <a:rPr lang="en-US" sz="3200" dirty="0" smtClean="0"/>
              <a:t>:-</a:t>
            </a:r>
            <a:r>
              <a:rPr lang="tr-TR" sz="3200" dirty="0" smtClean="0"/>
              <a:t> </a:t>
            </a:r>
            <a:r>
              <a:rPr lang="en-US" sz="3200" dirty="0" smtClean="0"/>
              <a:t>s</a:t>
            </a:r>
            <a:r>
              <a:rPr lang="en-US" sz="3200" dirty="0"/>
              <a:t>([Y|T</a:t>
            </a:r>
            <a:r>
              <a:rPr lang="en-US" sz="3200" dirty="0" smtClean="0"/>
              <a:t>]),</a:t>
            </a:r>
            <a:r>
              <a:rPr lang="tr-TR" sz="3200" dirty="0" smtClean="0"/>
              <a:t> </a:t>
            </a:r>
            <a:r>
              <a:rPr lang="en-US" sz="3200" dirty="0" smtClean="0"/>
              <a:t>X&gt;Y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80094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Listenin ilk elemanını silmek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43860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removefirst([],[]).</a:t>
            </a:r>
          </a:p>
          <a:p>
            <a:pPr marL="0" indent="0">
              <a:buNone/>
            </a:pPr>
            <a:r>
              <a:rPr lang="en-US" dirty="0"/>
              <a:t>removefirst([Head|Tail],Tail).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?- removefirst([8],H).</a:t>
            </a:r>
          </a:p>
          <a:p>
            <a:pPr marL="0" indent="0">
              <a:buNone/>
            </a:pPr>
            <a:r>
              <a:rPr lang="en-US" sz="2600" dirty="0"/>
              <a:t>H = [] ;</a:t>
            </a:r>
          </a:p>
          <a:p>
            <a:pPr marL="0" indent="0">
              <a:buNone/>
            </a:pPr>
            <a:r>
              <a:rPr lang="en-US" sz="2600" dirty="0"/>
              <a:t>No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?- removefirst([8,7,5],H).</a:t>
            </a:r>
          </a:p>
          <a:p>
            <a:pPr marL="0" indent="0">
              <a:buNone/>
            </a:pPr>
            <a:r>
              <a:rPr lang="en-US" sz="2600" dirty="0"/>
              <a:t>H = [7, 5] ;</a:t>
            </a:r>
          </a:p>
          <a:p>
            <a:pPr marL="0" indent="0">
              <a:buNone/>
            </a:pPr>
            <a:r>
              <a:rPr lang="en-US" sz="2600" dirty="0" smtClean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758996" y="3127016"/>
            <a:ext cx="42839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>
                <a:solidFill>
                  <a:srgbClr val="0000FF"/>
                </a:solidFill>
              </a:rPr>
              <a:t>?- removefirst([[4,5],7,5],H).</a:t>
            </a:r>
          </a:p>
          <a:p>
            <a:r>
              <a:rPr lang="tr-TR" sz="2600" dirty="0"/>
              <a:t>H = [7, 5] ;</a:t>
            </a:r>
          </a:p>
          <a:p>
            <a:r>
              <a:rPr lang="tr-TR" sz="2600" dirty="0"/>
              <a:t>No</a:t>
            </a:r>
          </a:p>
          <a:p>
            <a:r>
              <a:rPr lang="tr-TR" sz="2600" dirty="0">
                <a:solidFill>
                  <a:srgbClr val="0000FF"/>
                </a:solidFill>
              </a:rPr>
              <a:t>?- removefirst([],H).</a:t>
            </a:r>
          </a:p>
          <a:p>
            <a:r>
              <a:rPr lang="tr-TR" sz="2600" dirty="0"/>
              <a:t>H = [] ;</a:t>
            </a:r>
          </a:p>
          <a:p>
            <a:r>
              <a:rPr lang="tr-TR" sz="2600" dirty="0"/>
              <a:t>No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913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Listenin </a:t>
            </a:r>
            <a:r>
              <a:rPr lang="tr-TR" dirty="0" smtClean="0"/>
              <a:t>ilk </a:t>
            </a:r>
            <a:r>
              <a:rPr lang="tr-TR" dirty="0"/>
              <a:t>N elemanını silmek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trim(N,L,L1) </a:t>
            </a:r>
            <a:r>
              <a:rPr lang="tr-TR" dirty="0"/>
              <a:t>doğrudur eğer L1, L’nin ilk N elemanı silinmiş hali ise.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</a:rPr>
              <a:t>trim(0,[],[]). 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</a:rPr>
              <a:t>trim(0,[H|T],[H|T]). 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0000FF"/>
                </a:solidFill>
              </a:rPr>
              <a:t>trim(N,[_|T],L) :- N &gt; 0, M is N - 1, trim(M,T,L).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pl-PL" dirty="0" smtClean="0"/>
              <a:t>?- </a:t>
            </a:r>
            <a:r>
              <a:rPr lang="pl-PL" dirty="0"/>
              <a:t>trim(3,[1,4,5,6,7,8,9],U).</a:t>
            </a:r>
          </a:p>
          <a:p>
            <a:pPr marL="0" indent="0">
              <a:buNone/>
            </a:pPr>
            <a:r>
              <a:rPr lang="pl-PL" dirty="0"/>
              <a:t>U = [6, 7, 8, 9] ;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43959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/>
              <a:t>Listeden istenilen elemanı silmek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859216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sz="2800" b="1" dirty="0"/>
              <a:t>del(X</a:t>
            </a:r>
            <a:r>
              <a:rPr lang="fr-FR" sz="2800" b="1" dirty="0" smtClean="0"/>
              <a:t>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X|Tail</a:t>
            </a:r>
            <a:r>
              <a:rPr lang="fr-FR" sz="2800" b="1" dirty="0" smtClean="0"/>
              <a:t>],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</a:t>
            </a:r>
            <a:r>
              <a:rPr lang="fr-FR" sz="2800" b="1" dirty="0"/>
              <a:t>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800" b="1" dirty="0"/>
              <a:t>del(X</a:t>
            </a:r>
            <a:r>
              <a:rPr lang="fr-FR" sz="2800" b="1" dirty="0" smtClean="0"/>
              <a:t>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Y|Tail</a:t>
            </a:r>
            <a:r>
              <a:rPr lang="fr-FR" sz="2800" b="1" dirty="0" smtClean="0"/>
              <a:t>],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Y|Tail1</a:t>
            </a:r>
            <a:r>
              <a:rPr lang="fr-FR" sz="2800" b="1" dirty="0" smtClean="0"/>
              <a:t>])</a:t>
            </a:r>
            <a:r>
              <a:rPr lang="tr-TR" sz="2800" b="1" dirty="0" smtClean="0"/>
              <a:t> </a:t>
            </a:r>
            <a:r>
              <a:rPr lang="fr-FR" sz="2800" b="1" dirty="0" smtClean="0"/>
              <a:t>:-</a:t>
            </a:r>
            <a:r>
              <a:rPr lang="tr-TR" sz="2800" b="1" dirty="0" smtClean="0"/>
              <a:t> </a:t>
            </a:r>
            <a:r>
              <a:rPr lang="fr-FR" sz="2800" b="1" dirty="0" smtClean="0"/>
              <a:t>del(X,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Tail1</a:t>
            </a:r>
            <a:r>
              <a:rPr lang="fr-FR" sz="2800" b="1" dirty="0"/>
              <a:t>).</a:t>
            </a:r>
            <a:endParaRPr lang="tr-TR" sz="2800" b="1" dirty="0"/>
          </a:p>
          <a:p>
            <a:pPr marL="0" indent="0">
              <a:lnSpc>
                <a:spcPct val="80000"/>
              </a:lnSpc>
              <a:buNone/>
            </a:pPr>
            <a:endParaRPr lang="tr-TR" sz="2800" b="1" dirty="0"/>
          </a:p>
          <a:p>
            <a:pPr>
              <a:lnSpc>
                <a:spcPct val="80000"/>
              </a:lnSpc>
            </a:pPr>
            <a:r>
              <a:rPr lang="pt-BR" sz="2800" dirty="0">
                <a:solidFill>
                  <a:srgbClr val="0000FF"/>
                </a:solidFill>
              </a:rPr>
              <a:t>?- del(a,[1,a,3,7,8],H).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3, 7, 8]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No</a:t>
            </a:r>
            <a:endParaRPr lang="tr-TR" sz="2800" dirty="0"/>
          </a:p>
          <a:p>
            <a:pPr>
              <a:lnSpc>
                <a:spcPct val="80000"/>
              </a:lnSpc>
            </a:pPr>
            <a:r>
              <a:rPr lang="pt-BR" sz="2800" dirty="0">
                <a:solidFill>
                  <a:srgbClr val="0000FF"/>
                </a:solidFill>
              </a:rPr>
              <a:t>?- del(a,[1,a,3,a,a],H).</a:t>
            </a:r>
            <a:r>
              <a:rPr lang="tr-TR" sz="2800" dirty="0">
                <a:solidFill>
                  <a:srgbClr val="0000FF"/>
                </a:solidFill>
              </a:rPr>
              <a:t>      </a:t>
            </a:r>
            <a:r>
              <a:rPr lang="tr-TR" sz="2800" b="1" dirty="0">
                <a:solidFill>
                  <a:srgbClr val="FF0000"/>
                </a:solidFill>
              </a:rPr>
              <a:t>?</a:t>
            </a:r>
            <a:endParaRPr lang="pt-BR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3, a,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a, 3,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a, 3,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No</a:t>
            </a:r>
            <a:endParaRPr lang="tr-TR" sz="28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13466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60648"/>
            <a:ext cx="8244408" cy="1110952"/>
          </a:xfrm>
        </p:spPr>
        <p:txBody>
          <a:bodyPr/>
          <a:lstStyle/>
          <a:p>
            <a:r>
              <a:rPr lang="tr-TR" dirty="0"/>
              <a:t>Listeler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6792"/>
            <a:ext cx="8099946" cy="4967833"/>
          </a:xfrm>
        </p:spPr>
        <p:txBody>
          <a:bodyPr/>
          <a:lstStyle/>
          <a:p>
            <a:r>
              <a:rPr lang="tr-TR" sz="3200" dirty="0"/>
              <a:t>Liste: elemanlar </a:t>
            </a:r>
            <a:r>
              <a:rPr lang="tr-TR" sz="3200" dirty="0" smtClean="0"/>
              <a:t>dizisi</a:t>
            </a:r>
          </a:p>
          <a:p>
            <a:endParaRPr lang="tr-TR" sz="3200" dirty="0"/>
          </a:p>
          <a:p>
            <a:r>
              <a:rPr lang="tr-TR" sz="3200" dirty="0" smtClean="0"/>
              <a:t>Örnek: </a:t>
            </a:r>
            <a:r>
              <a:rPr lang="tr-TR" sz="3200" dirty="0"/>
              <a:t>ann, tennis, tom, </a:t>
            </a:r>
            <a:r>
              <a:rPr lang="tr-TR" sz="3200" dirty="0" smtClean="0"/>
              <a:t>skiing</a:t>
            </a:r>
            <a:endParaRPr lang="tr-TR" sz="3200" dirty="0"/>
          </a:p>
          <a:p>
            <a:r>
              <a:rPr lang="tr-TR" sz="3200" dirty="0" smtClean="0"/>
              <a:t>Prolog’daki </a:t>
            </a:r>
            <a:r>
              <a:rPr lang="tr-TR" sz="3200" dirty="0"/>
              <a:t>ifadesi</a:t>
            </a:r>
            <a:r>
              <a:rPr lang="tr-TR" sz="3200" dirty="0" smtClean="0"/>
              <a:t>: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	[</a:t>
            </a:r>
            <a:r>
              <a:rPr lang="tr-TR" sz="3200" dirty="0">
                <a:solidFill>
                  <a:srgbClr val="0000FF"/>
                </a:solidFill>
              </a:rPr>
              <a:t>ann, tennis, tom, skiing] </a:t>
            </a:r>
          </a:p>
          <a:p>
            <a:pPr lvl="1">
              <a:buFontTx/>
              <a:buNone/>
            </a:pPr>
            <a:endParaRPr lang="tr-TR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2508486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Listeleri Yazdırmak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3816424" cy="4925144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listeyaz([]).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listeyaz([X|Y]):-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write(X),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</a:t>
            </a:r>
            <a:r>
              <a:rPr lang="tr-TR" sz="2800" dirty="0">
                <a:solidFill>
                  <a:srgbClr val="C00000"/>
                </a:solidFill>
              </a:rPr>
              <a:t>nl</a:t>
            </a:r>
            <a:r>
              <a:rPr lang="tr-TR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listeyaz(Y</a:t>
            </a:r>
            <a:r>
              <a:rPr lang="tr-TR" sz="2800" dirty="0" smtClean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>
                <a:solidFill>
                  <a:srgbClr val="0000FF"/>
                </a:solidFill>
              </a:rPr>
              <a:t>?- listeyaz([2,4,5]).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Yes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0" y="1600200"/>
            <a:ext cx="3816424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tr-TR" dirty="0" smtClean="0"/>
          </a:p>
          <a:p>
            <a:pPr>
              <a:lnSpc>
                <a:spcPct val="80000"/>
              </a:lnSpc>
              <a:buFontTx/>
              <a:buNone/>
            </a:pPr>
            <a:endParaRPr lang="tr-TR" dirty="0"/>
          </a:p>
          <a:p>
            <a:pPr>
              <a:lnSpc>
                <a:spcPct val="80000"/>
              </a:lnSpc>
              <a:buFontTx/>
              <a:buNone/>
            </a:pPr>
            <a:endParaRPr lang="tr-T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 smtClean="0"/>
              <a:t>write('</a:t>
            </a:r>
            <a:r>
              <a:rPr lang="tr-TR" dirty="0" smtClean="0">
                <a:solidFill>
                  <a:srgbClr val="C00000"/>
                </a:solidFill>
              </a:rPr>
              <a:t>\n</a:t>
            </a:r>
            <a:r>
              <a:rPr lang="tr-TR" dirty="0" smtClean="0"/>
              <a:t>'),</a:t>
            </a:r>
            <a:endParaRPr lang="tr-TR" dirty="0"/>
          </a:p>
        </p:txBody>
      </p:sp>
      <p:cxnSp>
        <p:nvCxnSpPr>
          <p:cNvPr id="4" name="Düz Ok Bağlayıcısı 3"/>
          <p:cNvCxnSpPr/>
          <p:nvPr/>
        </p:nvCxnSpPr>
        <p:spPr>
          <a:xfrm flipH="1">
            <a:off x="2051720" y="3068960"/>
            <a:ext cx="23762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93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Çeviri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28800"/>
            <a:ext cx="4248472" cy="475252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means(0,zero).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means(1,one).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means(2,two).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600" dirty="0" smtClean="0"/>
              <a:t>…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means(9,nine).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translate([],[]).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translate([H1|T1],[H2|T2]) :-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  means(H1,H2),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  translate(T1,T2).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0" y="1484784"/>
            <a:ext cx="4464496" cy="22344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?- translate([1,2,3],H).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H = [one, two, three] ;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pt-B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?-</a:t>
            </a:r>
            <a:r>
              <a:rPr lang="tr-T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t</a:t>
            </a:r>
            <a:r>
              <a:rPr lang="pt-B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ranslate(H</a:t>
            </a:r>
            <a:r>
              <a:rPr lang="pt-B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,[zero,one,nine]).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H = [0, 1, 9] ;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9290674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7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8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9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853405" y="1283277"/>
            <a:ext cx="1630363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856611" y="4667652"/>
            <a:ext cx="3007363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l-PL" sz="2400" b="1" dirty="0">
                <a:latin typeface="+mn-lt"/>
              </a:rPr>
              <a:t>go(X,X,[X]).</a:t>
            </a:r>
          </a:p>
          <a:p>
            <a:r>
              <a:rPr lang="pl-PL" sz="2400" b="1" dirty="0">
                <a:latin typeface="+mn-lt"/>
              </a:rPr>
              <a:t>go(X,Y,[X|T]):-</a:t>
            </a:r>
          </a:p>
          <a:p>
            <a:r>
              <a:rPr lang="pl-PL" sz="2400" b="1" dirty="0">
                <a:latin typeface="+mn-lt"/>
              </a:rPr>
              <a:t>  </a:t>
            </a:r>
            <a:r>
              <a:rPr lang="en-GB" sz="2400" b="1" dirty="0">
                <a:latin typeface="+mn-lt"/>
              </a:rPr>
              <a:t>	link</a:t>
            </a:r>
            <a:r>
              <a:rPr lang="pl-PL" sz="2400" b="1" dirty="0">
                <a:latin typeface="+mn-lt"/>
              </a:rPr>
              <a:t>(X,Z),</a:t>
            </a:r>
          </a:p>
          <a:p>
            <a:r>
              <a:rPr lang="pl-PL" sz="2400" b="1" dirty="0">
                <a:latin typeface="+mn-lt"/>
              </a:rPr>
              <a:t>  </a:t>
            </a:r>
            <a:r>
              <a:rPr lang="en-GB" sz="2400" b="1" dirty="0">
                <a:latin typeface="+mn-lt"/>
              </a:rPr>
              <a:t>	</a:t>
            </a:r>
            <a:r>
              <a:rPr lang="pl-PL" sz="2400" b="1" dirty="0">
                <a:latin typeface="+mn-lt"/>
              </a:rPr>
              <a:t>go(Z,Y,T).</a:t>
            </a:r>
            <a:endParaRPr lang="en-US" sz="2400" b="1" dirty="0">
              <a:latin typeface="+mn-lt"/>
            </a:endParaRPr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4763" name="Text Box 27"/>
          <p:cNvSpPr txBox="1">
            <a:spLocks noChangeArrowheads="1"/>
          </p:cNvSpPr>
          <p:nvPr/>
        </p:nvSpPr>
        <p:spPr bwMode="auto">
          <a:xfrm>
            <a:off x="5233988" y="4425950"/>
            <a:ext cx="322421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?- go(</a:t>
            </a:r>
            <a:r>
              <a:rPr lang="en-US" sz="2400" dirty="0" err="1">
                <a:solidFill>
                  <a:srgbClr val="0000FF"/>
                </a:solidFill>
                <a:latin typeface="+mn-lt"/>
              </a:rPr>
              <a:t>a,c,YOL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).</a:t>
            </a:r>
          </a:p>
          <a:p>
            <a:pPr eaLnBrk="0" hangingPunct="0"/>
            <a:r>
              <a:rPr lang="en-US" sz="2400" dirty="0">
                <a:latin typeface="+mn-lt"/>
              </a:rPr>
              <a:t>YOL = [a, e, f, c] ;</a:t>
            </a:r>
          </a:p>
          <a:p>
            <a:pPr eaLnBrk="0" hangingPunct="0"/>
            <a:r>
              <a:rPr lang="en-US" sz="2400" dirty="0">
                <a:latin typeface="+mn-lt"/>
              </a:rPr>
              <a:t>YOL = [a, b, f, c] ;</a:t>
            </a:r>
          </a:p>
          <a:p>
            <a:pPr eaLnBrk="0" hangingPunct="0"/>
            <a:r>
              <a:rPr lang="en-US" sz="2400" dirty="0">
                <a:latin typeface="+mn-lt"/>
              </a:rPr>
              <a:t>YOL = [a, b, c] ;</a:t>
            </a:r>
          </a:p>
          <a:p>
            <a:pPr eaLnBrk="0" hangingPunct="0"/>
            <a:r>
              <a:rPr lang="en-US" sz="2400" dirty="0">
                <a:latin typeface="+mn-lt"/>
              </a:rPr>
              <a:t>No</a:t>
            </a:r>
          </a:p>
        </p:txBody>
      </p:sp>
      <p:sp>
        <p:nvSpPr>
          <p:cNvPr id="244764" name="Text Box 28"/>
          <p:cNvSpPr txBox="1">
            <a:spLocks noChangeArrowheads="1"/>
          </p:cNvSpPr>
          <p:nvPr/>
        </p:nvSpPr>
        <p:spPr bwMode="auto">
          <a:xfrm>
            <a:off x="854993" y="4196340"/>
            <a:ext cx="1624012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yollar</a:t>
            </a:r>
            <a:endParaRPr lang="en-US"/>
          </a:p>
        </p:txBody>
      </p:sp>
      <p:sp>
        <p:nvSpPr>
          <p:cNvPr id="244765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74638"/>
            <a:ext cx="7931224" cy="750887"/>
          </a:xfrm>
        </p:spPr>
        <p:txBody>
          <a:bodyPr>
            <a:noAutofit/>
          </a:bodyPr>
          <a:lstStyle/>
          <a:p>
            <a:r>
              <a:rPr lang="tr-TR" dirty="0"/>
              <a:t>Yol Bulma</a:t>
            </a:r>
            <a:endParaRPr lang="en-GB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305213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6788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3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4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5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853405" y="1230014"/>
            <a:ext cx="16303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tr-TR" dirty="0">
              <a:latin typeface="Courier New" pitchFamily="49" charset="0"/>
            </a:endParaRP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f,e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e,b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850032" y="5229200"/>
            <a:ext cx="2209800" cy="1198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pl-PL" b="1" dirty="0"/>
              <a:t>go(X,X,[X]).</a:t>
            </a:r>
          </a:p>
          <a:p>
            <a:pPr eaLnBrk="0" hangingPunct="0"/>
            <a:r>
              <a:rPr lang="pl-PL" b="1" dirty="0"/>
              <a:t>go(X,Y,[X|T]):-</a:t>
            </a:r>
          </a:p>
          <a:p>
            <a:pPr eaLnBrk="0" hangingPunct="0"/>
            <a:r>
              <a:rPr lang="pl-PL" b="1" dirty="0"/>
              <a:t>  </a:t>
            </a:r>
            <a:r>
              <a:rPr lang="en-GB" b="1" dirty="0"/>
              <a:t>	link</a:t>
            </a:r>
            <a:r>
              <a:rPr lang="pl-PL" b="1" dirty="0"/>
              <a:t>(X,Z),</a:t>
            </a:r>
          </a:p>
          <a:p>
            <a:pPr eaLnBrk="0" hangingPunct="0"/>
            <a:r>
              <a:rPr lang="pl-PL" b="1" dirty="0"/>
              <a:t>  </a:t>
            </a:r>
            <a:r>
              <a:rPr lang="en-GB" b="1" dirty="0"/>
              <a:t>	</a:t>
            </a:r>
            <a:r>
              <a:rPr lang="pl-PL" b="1" dirty="0"/>
              <a:t>go(Z,Y,T).</a:t>
            </a:r>
            <a:endParaRPr lang="en-US" b="1" dirty="0"/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4572000" y="4425950"/>
            <a:ext cx="3886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/>
              <a:t>?- go(a,c,G).</a:t>
            </a:r>
          </a:p>
          <a:p>
            <a:pPr eaLnBrk="0" hangingPunct="0"/>
            <a:r>
              <a:rPr lang="en-US"/>
              <a:t>G = [a, e, f, c] ;</a:t>
            </a:r>
          </a:p>
          <a:p>
            <a:pPr eaLnBrk="0" hangingPunct="0"/>
            <a:r>
              <a:rPr lang="en-US"/>
              <a:t>G = [a, e, f, e, f, c] ;</a:t>
            </a:r>
          </a:p>
          <a:p>
            <a:pPr eaLnBrk="0" hangingPunct="0"/>
            <a:r>
              <a:rPr lang="en-US"/>
              <a:t>G = [a, e, f, e, f, e, f, c] ;</a:t>
            </a:r>
          </a:p>
          <a:p>
            <a:pPr eaLnBrk="0" hangingPunct="0"/>
            <a:r>
              <a:rPr lang="en-US"/>
              <a:t>G = [a, e, f, e, f, e, f, e, f|...] ;</a:t>
            </a:r>
          </a:p>
          <a:p>
            <a:pPr eaLnBrk="0" hangingPunct="0"/>
            <a:r>
              <a:rPr lang="en-US"/>
              <a:t>G = [a, e, f, e, f, e, f, e, f|...] ;</a:t>
            </a:r>
            <a:endParaRPr lang="tr-TR"/>
          </a:p>
          <a:p>
            <a:pPr eaLnBrk="0" hangingPunct="0"/>
            <a:r>
              <a:rPr lang="tr-TR"/>
              <a:t>…</a:t>
            </a:r>
            <a:endParaRPr lang="en-US"/>
          </a:p>
        </p:txBody>
      </p:sp>
      <p:sp>
        <p:nvSpPr>
          <p:cNvPr id="246812" name="Text Box 28"/>
          <p:cNvSpPr txBox="1">
            <a:spLocks noChangeArrowheads="1"/>
          </p:cNvSpPr>
          <p:nvPr/>
        </p:nvSpPr>
        <p:spPr bwMode="auto">
          <a:xfrm>
            <a:off x="854224" y="4725144"/>
            <a:ext cx="1624013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yollar</a:t>
            </a:r>
            <a:endParaRPr lang="en-US"/>
          </a:p>
        </p:txBody>
      </p:sp>
      <p:sp>
        <p:nvSpPr>
          <p:cNvPr id="246814" name="Line 30"/>
          <p:cNvSpPr>
            <a:spLocks noChangeShapeType="1"/>
          </p:cNvSpPr>
          <p:nvPr/>
        </p:nvSpPr>
        <p:spPr bwMode="auto">
          <a:xfrm flipH="1">
            <a:off x="5791200" y="2514600"/>
            <a:ext cx="1371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15" name="Line 31"/>
          <p:cNvSpPr>
            <a:spLocks noChangeShapeType="1"/>
          </p:cNvSpPr>
          <p:nvPr/>
        </p:nvSpPr>
        <p:spPr bwMode="auto">
          <a:xfrm flipV="1">
            <a:off x="5715000" y="1143000"/>
            <a:ext cx="609600" cy="1295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  <p:sp>
        <p:nvSpPr>
          <p:cNvPr id="33" name="Rectangle 29"/>
          <p:cNvSpPr txBox="1">
            <a:spLocks noChangeArrowheads="1"/>
          </p:cNvSpPr>
          <p:nvPr/>
        </p:nvSpPr>
        <p:spPr>
          <a:xfrm>
            <a:off x="755576" y="274638"/>
            <a:ext cx="7931224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Yol Bulma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90942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875927" y="4690516"/>
            <a:ext cx="3345235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000" b="1" dirty="0"/>
              <a:t>go(X,X,</a:t>
            </a:r>
            <a:r>
              <a:rPr lang="en-US" sz="2000" b="1" dirty="0">
                <a:solidFill>
                  <a:srgbClr val="C00000"/>
                </a:solidFill>
              </a:rPr>
              <a:t>_</a:t>
            </a:r>
            <a:r>
              <a:rPr lang="en-US" sz="2000" b="1" dirty="0"/>
              <a:t>,[X]). </a:t>
            </a:r>
          </a:p>
          <a:p>
            <a:pPr eaLnBrk="0" hangingPunct="0"/>
            <a:r>
              <a:rPr lang="en-US" sz="2000" b="1" dirty="0"/>
              <a:t>go(</a:t>
            </a:r>
            <a:r>
              <a:rPr lang="en-US" sz="2000" b="1" dirty="0" err="1"/>
              <a:t>X,Y,</a:t>
            </a:r>
            <a:r>
              <a:rPr lang="en-US" sz="2000" b="1" dirty="0" err="1">
                <a:solidFill>
                  <a:srgbClr val="C00000"/>
                </a:solidFill>
              </a:rPr>
              <a:t>Visited</a:t>
            </a:r>
            <a:r>
              <a:rPr lang="en-US" sz="2000" b="1" dirty="0"/>
              <a:t>,[X|T]):- </a:t>
            </a:r>
          </a:p>
          <a:p>
            <a:pPr eaLnBrk="0" hangingPunct="0"/>
            <a:r>
              <a:rPr lang="en-US" sz="2000" b="1" dirty="0"/>
              <a:t>    link(X,Z),</a:t>
            </a:r>
          </a:p>
          <a:p>
            <a:pPr eaLnBrk="0" hangingPunct="0"/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not(member(</a:t>
            </a:r>
            <a:r>
              <a:rPr lang="en-US" sz="2000" b="1" dirty="0" err="1">
                <a:solidFill>
                  <a:srgbClr val="C00000"/>
                </a:solidFill>
              </a:rPr>
              <a:t>Z,Visited</a:t>
            </a:r>
            <a:r>
              <a:rPr lang="en-US" sz="2000" b="1" dirty="0">
                <a:solidFill>
                  <a:srgbClr val="C00000"/>
                </a:solidFill>
              </a:rPr>
              <a:t>))</a:t>
            </a:r>
            <a:r>
              <a:rPr lang="en-US" sz="2000" b="1" dirty="0"/>
              <a:t>, </a:t>
            </a:r>
          </a:p>
          <a:p>
            <a:pPr eaLnBrk="0" hangingPunct="0"/>
            <a:r>
              <a:rPr lang="en-US" sz="2000" b="1" dirty="0"/>
              <a:t>    go(Z,Y,</a:t>
            </a:r>
            <a:r>
              <a:rPr lang="en-US" sz="2000" b="1" dirty="0">
                <a:solidFill>
                  <a:srgbClr val="C00000"/>
                </a:solidFill>
              </a:rPr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Z|Visited</a:t>
            </a:r>
            <a:r>
              <a:rPr lang="en-US" sz="2000" b="1" dirty="0">
                <a:solidFill>
                  <a:srgbClr val="C00000"/>
                </a:solidFill>
              </a:rPr>
              <a:t>]</a:t>
            </a:r>
            <a:r>
              <a:rPr lang="en-US" sz="2000" b="1" dirty="0"/>
              <a:t>,T).</a:t>
            </a:r>
            <a:r>
              <a:rPr lang="en-US" sz="2000" dirty="0"/>
              <a:t> 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4800600" y="4425950"/>
            <a:ext cx="3886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pt-BR"/>
              <a:t>?- go(a,c,[],G).</a:t>
            </a:r>
          </a:p>
          <a:p>
            <a:pPr eaLnBrk="0" hangingPunct="0"/>
            <a:r>
              <a:rPr lang="pt-BR"/>
              <a:t>G = [a, e, f, c] ;</a:t>
            </a:r>
          </a:p>
          <a:p>
            <a:pPr eaLnBrk="0" hangingPunct="0"/>
            <a:r>
              <a:rPr lang="pt-BR"/>
              <a:t>G = [a, e, b, f, c] ;</a:t>
            </a:r>
          </a:p>
          <a:p>
            <a:pPr eaLnBrk="0" hangingPunct="0"/>
            <a:r>
              <a:rPr lang="pt-BR"/>
              <a:t>G = [a, e, b, c] ;</a:t>
            </a:r>
          </a:p>
          <a:p>
            <a:pPr eaLnBrk="0" hangingPunct="0"/>
            <a:r>
              <a:rPr lang="pt-BR"/>
              <a:t>G = [a, b, f, c] ;</a:t>
            </a:r>
          </a:p>
          <a:p>
            <a:pPr eaLnBrk="0" hangingPunct="0"/>
            <a:r>
              <a:rPr lang="pt-BR"/>
              <a:t>G = [a, b, c] ;</a:t>
            </a:r>
          </a:p>
          <a:p>
            <a:pPr eaLnBrk="0" hangingPunct="0"/>
            <a:r>
              <a:rPr lang="pt-BR"/>
              <a:t>N</a:t>
            </a:r>
            <a:r>
              <a:rPr lang="tr-TR"/>
              <a:t>o</a:t>
            </a:r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853405" y="1230014"/>
            <a:ext cx="16303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tr-TR" dirty="0">
              <a:latin typeface="Courier New" pitchFamily="49" charset="0"/>
            </a:endParaRP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f,e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e,b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</p:txBody>
      </p:sp>
      <p:sp>
        <p:nvSpPr>
          <p:cNvPr id="40" name="Rectangle 29"/>
          <p:cNvSpPr txBox="1">
            <a:spLocks noChangeArrowheads="1"/>
          </p:cNvSpPr>
          <p:nvPr/>
        </p:nvSpPr>
        <p:spPr>
          <a:xfrm>
            <a:off x="755576" y="274638"/>
            <a:ext cx="7931224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Yol Bulma</a:t>
            </a:r>
            <a:endParaRPr lang="tr-TR" dirty="0"/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H="1">
            <a:off x="5791200" y="2514600"/>
            <a:ext cx="1371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5715000" y="1143000"/>
            <a:ext cx="609600" cy="1295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108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Backtracking</a:t>
            </a:r>
            <a:r>
              <a:rPr lang="tr-TR" dirty="0"/>
              <a:t> Control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1"/>
            <a:ext cx="4602088" cy="208640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Örnek: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X &lt; 3 then Y = 0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3 &lt;= X and X &lt; 6 then Y = 2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6 &lt;= X then Y = </a:t>
            </a:r>
            <a:r>
              <a:rPr lang="en-US" dirty="0" smtClean="0"/>
              <a:t>4</a:t>
            </a:r>
            <a:endParaRPr lang="tr-TR" dirty="0" smtClean="0"/>
          </a:p>
          <a:p>
            <a:pPr marL="0" indent="-36513">
              <a:buNone/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580112" y="1556792"/>
            <a:ext cx="3456384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tr-TR" sz="2800" dirty="0" err="1">
                <a:solidFill>
                  <a:prstClr val="black"/>
                </a:solidFill>
              </a:rPr>
              <a:t>Prolog’da</a:t>
            </a:r>
            <a:r>
              <a:rPr lang="tr-TR" sz="2800" dirty="0">
                <a:solidFill>
                  <a:prstClr val="black"/>
                </a:solidFill>
              </a:rPr>
              <a:t>: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f(X,0) :- X&lt;3.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f(X,2) :- 3=&lt;X, X&lt;6.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f(X,4) :- 6=&lt;X.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7584" y="355733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/>
              <a:t>f(1,Y), 2&lt;Y.</a:t>
            </a:r>
            <a:r>
              <a:rPr lang="en-US" sz="2800" dirty="0"/>
              <a:t>” </a:t>
            </a:r>
            <a:r>
              <a:rPr lang="tr-TR" sz="2800" dirty="0" smtClean="0"/>
              <a:t>sorgusu -&gt; Yanlış</a:t>
            </a:r>
          </a:p>
          <a:p>
            <a:r>
              <a:rPr lang="tr-TR" sz="2800" dirty="0" smtClean="0"/>
              <a:t>Ancak, </a:t>
            </a:r>
            <a:r>
              <a:rPr lang="tr-TR" sz="2800" dirty="0" err="1" smtClean="0">
                <a:solidFill>
                  <a:srgbClr val="C00000"/>
                </a:solidFill>
              </a:rPr>
              <a:t>no</a:t>
            </a:r>
            <a:r>
              <a:rPr lang="tr-TR" sz="2800" dirty="0" smtClean="0">
                <a:solidFill>
                  <a:srgbClr val="C00000"/>
                </a:solidFill>
              </a:rPr>
              <a:t> </a:t>
            </a:r>
            <a:r>
              <a:rPr lang="tr-TR" sz="2800" dirty="0" smtClean="0"/>
              <a:t>demeden önce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3 </a:t>
            </a:r>
            <a:r>
              <a:rPr lang="tr-TR" sz="2800" dirty="0" smtClean="0">
                <a:solidFill>
                  <a:srgbClr val="C00000"/>
                </a:solidFill>
              </a:rPr>
              <a:t>kural da </a:t>
            </a:r>
            <a:r>
              <a:rPr lang="tr-TR" sz="2800" dirty="0" smtClean="0"/>
              <a:t>denenir.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Halbuki ilk kural doğru ise diğerlerini kontrol etmeye gerek yok =&gt; </a:t>
            </a:r>
            <a:r>
              <a:rPr lang="tr-TR" sz="2800" dirty="0" err="1" smtClean="0">
                <a:solidFill>
                  <a:srgbClr val="C00000"/>
                </a:solidFill>
              </a:rPr>
              <a:t>if</a:t>
            </a:r>
            <a:r>
              <a:rPr lang="tr-TR" sz="2800" dirty="0" smtClean="0">
                <a:solidFill>
                  <a:srgbClr val="C00000"/>
                </a:solidFill>
              </a:rPr>
              <a:t> – else</a:t>
            </a:r>
          </a:p>
          <a:p>
            <a:pPr marL="457200" indent="-457200">
              <a:buFont typeface="Arial" pitchFamily="34" charset="0"/>
              <a:buChar char="•"/>
            </a:pPr>
            <a:endParaRPr lang="tr-TR" sz="1400" dirty="0" smtClean="0">
              <a:solidFill>
                <a:srgbClr val="C00000"/>
              </a:solidFill>
            </a:endParaRPr>
          </a:p>
          <a:p>
            <a:r>
              <a:rPr lang="tr-TR" sz="2800" b="1" u="sng" dirty="0" smtClean="0"/>
              <a:t>Çözüm:</a:t>
            </a:r>
            <a:r>
              <a:rPr lang="tr-TR" sz="2800" b="1" dirty="0" smtClean="0"/>
              <a:t> </a:t>
            </a:r>
            <a:r>
              <a:rPr lang="tr-TR" sz="2800" dirty="0" smtClean="0"/>
              <a:t>CUT </a:t>
            </a:r>
            <a:r>
              <a:rPr lang="tr-TR" sz="2800" dirty="0"/>
              <a:t>(</a:t>
            </a:r>
            <a:r>
              <a:rPr lang="tr-TR" sz="2800" b="1" dirty="0">
                <a:solidFill>
                  <a:srgbClr val="C00000"/>
                </a:solidFill>
              </a:rPr>
              <a:t>!</a:t>
            </a:r>
            <a:r>
              <a:rPr lang="tr-TR" sz="2800" dirty="0"/>
              <a:t>) </a:t>
            </a:r>
            <a:r>
              <a:rPr lang="tr-TR" sz="2800" dirty="0" smtClean="0"/>
              <a:t>kullanmak</a:t>
            </a:r>
            <a:endParaRPr lang="tr-TR" sz="2800" dirty="0"/>
          </a:p>
        </p:txBody>
      </p:sp>
      <p:cxnSp>
        <p:nvCxnSpPr>
          <p:cNvPr id="6" name="Düz Bağlayıcı 5"/>
          <p:cNvCxnSpPr/>
          <p:nvPr/>
        </p:nvCxnSpPr>
        <p:spPr>
          <a:xfrm flipV="1">
            <a:off x="5220072" y="2276872"/>
            <a:ext cx="0" cy="12241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5220072" y="2276872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73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CUT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Argüman almaz, her zaman </a:t>
            </a:r>
            <a:r>
              <a:rPr lang="tr-TR" dirty="0" err="1" smtClean="0">
                <a:solidFill>
                  <a:srgbClr val="0000FF"/>
                </a:solidFill>
              </a:rPr>
              <a:t>true</a:t>
            </a:r>
            <a:r>
              <a:rPr lang="tr-TR" dirty="0" smtClean="0"/>
              <a:t>, </a:t>
            </a:r>
            <a:r>
              <a:rPr lang="tr-TR" dirty="0" err="1" smtClean="0"/>
              <a:t>backtracking’i</a:t>
            </a:r>
            <a:r>
              <a:rPr lang="tr-TR" dirty="0" smtClean="0"/>
              <a:t> durdurur</a:t>
            </a:r>
          </a:p>
          <a:p>
            <a:r>
              <a:rPr lang="tr-TR" dirty="0" smtClean="0"/>
              <a:t>Yeni çözüm:</a:t>
            </a:r>
          </a:p>
          <a:p>
            <a:pPr lvl="1"/>
            <a:r>
              <a:rPr lang="tr-TR" dirty="0"/>
              <a:t>f(X,0) :- X&lt;3, </a:t>
            </a:r>
            <a:r>
              <a:rPr lang="tr-TR" b="1" dirty="0">
                <a:solidFill>
                  <a:srgbClr val="C00000"/>
                </a:solidFill>
              </a:rPr>
              <a:t>!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f(X,2) :- 3=&lt;X, X&lt;6, </a:t>
            </a:r>
            <a:r>
              <a:rPr lang="tr-TR" b="1" dirty="0">
                <a:solidFill>
                  <a:srgbClr val="C00000"/>
                </a:solidFill>
              </a:rPr>
              <a:t>!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f(X,4) :- 6=&lt;X</a:t>
            </a:r>
            <a:r>
              <a:rPr lang="tr-TR" dirty="0" smtClean="0"/>
              <a:t>.</a:t>
            </a:r>
          </a:p>
          <a:p>
            <a:r>
              <a:rPr lang="tr-TR" dirty="0" smtClean="0"/>
              <a:t>f(X,Y) sorgusu yapıldığında, sadece </a:t>
            </a:r>
            <a:r>
              <a:rPr lang="tr-TR" u="sng" dirty="0" smtClean="0"/>
              <a:t>karşılık gelen</a:t>
            </a:r>
            <a:r>
              <a:rPr lang="tr-TR" dirty="0" smtClean="0"/>
              <a:t> kural denenir.</a:t>
            </a:r>
          </a:p>
          <a:p>
            <a:r>
              <a:rPr lang="en-US" dirty="0"/>
              <a:t>“</a:t>
            </a:r>
            <a:r>
              <a:rPr lang="en-US" b="1" dirty="0"/>
              <a:t>f(1,Y), 2&lt;Y.</a:t>
            </a:r>
            <a:r>
              <a:rPr lang="en-US" dirty="0"/>
              <a:t>” </a:t>
            </a:r>
            <a:r>
              <a:rPr lang="tr-TR" dirty="0" smtClean="0"/>
              <a:t>sorgusu için sadece ilk kural denenir ve cevap </a:t>
            </a:r>
            <a:r>
              <a:rPr lang="tr-TR" b="1" dirty="0" smtClean="0"/>
              <a:t>NO</a:t>
            </a:r>
            <a:r>
              <a:rPr lang="tr-TR" dirty="0" smtClean="0"/>
              <a:t> olur.</a:t>
            </a:r>
          </a:p>
        </p:txBody>
      </p:sp>
    </p:spTree>
    <p:extLst>
      <p:ext uri="{BB962C8B-B14F-4D97-AF65-F5344CB8AC3E}">
        <p14:creationId xmlns:p14="http://schemas.microsoft.com/office/powerpoint/2010/main" val="3793480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417004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X&lt;3 then Y=0,</a:t>
            </a:r>
          </a:p>
          <a:p>
            <a:pPr marL="0" indent="0">
              <a:buNone/>
            </a:pPr>
            <a:r>
              <a:rPr lang="en-US" u="sng" dirty="0"/>
              <a:t>otherwise</a:t>
            </a:r>
            <a:r>
              <a:rPr lang="en-US" dirty="0"/>
              <a:t> if X&lt;6 then Y=2,</a:t>
            </a:r>
          </a:p>
          <a:p>
            <a:pPr marL="0" indent="0">
              <a:buNone/>
            </a:pPr>
            <a:r>
              <a:rPr lang="en-US" u="sng" dirty="0"/>
              <a:t>otherwise</a:t>
            </a:r>
            <a:r>
              <a:rPr lang="en-US" dirty="0"/>
              <a:t> Y=4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Çözüm:</a:t>
            </a:r>
          </a:p>
          <a:p>
            <a:pPr marL="57150" indent="0">
              <a:buNone/>
            </a:pPr>
            <a:r>
              <a:rPr lang="tr-TR" dirty="0"/>
              <a:t>f(X,0) :- X&lt;3, !.</a:t>
            </a:r>
          </a:p>
          <a:p>
            <a:pPr marL="57150" indent="0">
              <a:buNone/>
            </a:pPr>
            <a:r>
              <a:rPr lang="tr-TR" dirty="0"/>
              <a:t>f(X,2) :- X&lt;6, !.</a:t>
            </a:r>
          </a:p>
          <a:p>
            <a:pPr marL="57150" indent="0">
              <a:buNone/>
            </a:pPr>
            <a:r>
              <a:rPr lang="tr-TR" dirty="0"/>
              <a:t>f(X,4).</a:t>
            </a:r>
            <a:endParaRPr lang="tr-TR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66456" y="1600201"/>
            <a:ext cx="417004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/>
              <a:t>CUT kullanmazsak:</a:t>
            </a:r>
            <a:endParaRPr lang="en-US" dirty="0"/>
          </a:p>
          <a:p>
            <a:pPr marL="457200" lvl="1" indent="0">
              <a:buNone/>
            </a:pPr>
            <a:r>
              <a:rPr lang="tr-TR" dirty="0" smtClean="0"/>
              <a:t>f(X,0</a:t>
            </a:r>
            <a:r>
              <a:rPr lang="tr-TR" dirty="0"/>
              <a:t>) :- </a:t>
            </a:r>
            <a:r>
              <a:rPr lang="tr-TR" dirty="0" smtClean="0"/>
              <a:t>X&lt;3.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f(X,2) :- </a:t>
            </a:r>
            <a:r>
              <a:rPr lang="tr-TR" dirty="0" smtClean="0"/>
              <a:t>X&lt;6.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f(X,4</a:t>
            </a:r>
            <a:r>
              <a:rPr lang="tr-TR" dirty="0" smtClean="0"/>
              <a:t>).</a:t>
            </a:r>
            <a:endParaRPr lang="tr-TR" dirty="0"/>
          </a:p>
          <a:p>
            <a:pPr marL="57150" indent="0">
              <a:buNone/>
            </a:pPr>
            <a:r>
              <a:rPr lang="es-ES" dirty="0">
                <a:solidFill>
                  <a:srgbClr val="0000FF"/>
                </a:solidFill>
              </a:rPr>
              <a:t>f(1,Y).</a:t>
            </a:r>
          </a:p>
          <a:p>
            <a:pPr marL="457200" lvl="1" indent="0">
              <a:buNone/>
            </a:pPr>
            <a:r>
              <a:rPr lang="es-ES" dirty="0"/>
              <a:t>&gt; Y = 0;</a:t>
            </a:r>
          </a:p>
          <a:p>
            <a:pPr marL="457200" lvl="1" indent="0">
              <a:buNone/>
            </a:pPr>
            <a:r>
              <a:rPr lang="es-ES" dirty="0"/>
              <a:t>&gt; Y = 2;</a:t>
            </a:r>
          </a:p>
          <a:p>
            <a:pPr marL="457200" lvl="1" indent="0">
              <a:buNone/>
            </a:pPr>
            <a:r>
              <a:rPr lang="es-ES" dirty="0"/>
              <a:t>&gt; Y = 4;</a:t>
            </a:r>
          </a:p>
          <a:p>
            <a:pPr marL="457200" lvl="1" indent="0">
              <a:buNone/>
            </a:pPr>
            <a:r>
              <a:rPr lang="es-ES" dirty="0" smtClean="0"/>
              <a:t>&gt;</a:t>
            </a:r>
            <a:r>
              <a:rPr lang="tr-TR" dirty="0" smtClean="0"/>
              <a:t> </a:t>
            </a:r>
            <a:r>
              <a:rPr lang="es-ES" dirty="0" smtClean="0"/>
              <a:t>no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32979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MAX örneği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max(</a:t>
            </a:r>
            <a:r>
              <a:rPr lang="en-US" sz="3200" dirty="0" err="1" smtClean="0"/>
              <a:t>X,Y,Max</a:t>
            </a:r>
            <a:r>
              <a:rPr lang="en-US" sz="3200" dirty="0" smtClean="0"/>
              <a:t>)</a:t>
            </a:r>
            <a:r>
              <a:rPr lang="tr-TR" sz="3200" dirty="0" smtClean="0"/>
              <a:t>: </a:t>
            </a:r>
            <a:r>
              <a:rPr lang="en-US" sz="3200" dirty="0" smtClean="0"/>
              <a:t>Maximum </a:t>
            </a:r>
            <a:r>
              <a:rPr lang="en-US" sz="3200" dirty="0"/>
              <a:t>of X </a:t>
            </a:r>
            <a:r>
              <a:rPr lang="en-US" sz="3200" dirty="0" smtClean="0"/>
              <a:t>and</a:t>
            </a:r>
            <a:r>
              <a:rPr lang="tr-TR" sz="3200" dirty="0" smtClean="0"/>
              <a:t> Y</a:t>
            </a:r>
            <a:r>
              <a:rPr lang="tr-TR" sz="3200" dirty="0"/>
              <a:t>.</a:t>
            </a:r>
          </a:p>
          <a:p>
            <a:pPr marL="369888" lvl="1" indent="0">
              <a:buNone/>
            </a:pPr>
            <a:r>
              <a:rPr lang="es-ES" sz="2800" dirty="0" smtClean="0">
                <a:solidFill>
                  <a:srgbClr val="0000FF"/>
                </a:solidFill>
              </a:rPr>
              <a:t>max(X</a:t>
            </a:r>
            <a:r>
              <a:rPr lang="es-ES" sz="2800" dirty="0">
                <a:solidFill>
                  <a:srgbClr val="0000FF"/>
                </a:solidFill>
              </a:rPr>
              <a:t>, Y, X) :- X &gt;= Y.</a:t>
            </a:r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Y) :- X &lt; Y</a:t>
            </a:r>
            <a:r>
              <a:rPr lang="es-ES" sz="2800" dirty="0" smtClean="0">
                <a:solidFill>
                  <a:srgbClr val="0000FF"/>
                </a:solidFill>
              </a:rPr>
              <a:t>.</a:t>
            </a:r>
            <a:endParaRPr lang="tr-TR" sz="2800" dirty="0" smtClean="0">
              <a:solidFill>
                <a:srgbClr val="0000FF"/>
              </a:solidFill>
            </a:endParaRPr>
          </a:p>
          <a:p>
            <a:pPr marL="369888" lvl="1" indent="0">
              <a:buNone/>
            </a:pPr>
            <a:endParaRPr lang="tr-TR" sz="2800" dirty="0" smtClean="0">
              <a:solidFill>
                <a:srgbClr val="0000FF"/>
              </a:solidFill>
            </a:endParaRPr>
          </a:p>
          <a:p>
            <a:r>
              <a:rPr lang="tr-TR" sz="3200" dirty="0" smtClean="0"/>
              <a:t>Daha efektif çözüm (CUT kullanarak):</a:t>
            </a:r>
            <a:endParaRPr lang="tr-TR" sz="3200" dirty="0"/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X) :- X &gt;= Y, !.</a:t>
            </a:r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Y</a:t>
            </a:r>
            <a:r>
              <a:rPr lang="es-ES" sz="2800" dirty="0" smtClean="0">
                <a:solidFill>
                  <a:srgbClr val="0000FF"/>
                </a:solidFill>
              </a:rPr>
              <a:t>).</a:t>
            </a:r>
            <a:endParaRPr lang="tr-TR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69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Member</a:t>
            </a:r>
            <a:r>
              <a:rPr lang="tr-TR" dirty="0" smtClean="0"/>
              <a:t> ilişkisi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5184576" cy="5184576"/>
          </a:xfrm>
        </p:spPr>
        <p:txBody>
          <a:bodyPr>
            <a:noAutofit/>
          </a:bodyPr>
          <a:lstStyle/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member(X, [X | L]).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member(X, [Y | L]) :- member(X, L).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?- member(X, [</a:t>
            </a:r>
            <a:r>
              <a:rPr lang="en-US" sz="2400" b="1" dirty="0" err="1"/>
              <a:t>a,b,c</a:t>
            </a:r>
            <a:r>
              <a:rPr lang="en-US" sz="2400" b="1" dirty="0"/>
              <a:t>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a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b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c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no</a:t>
            </a:r>
          </a:p>
          <a:p>
            <a:pPr marL="457200" indent="-457200">
              <a:lnSpc>
                <a:spcPct val="80000"/>
              </a:lnSpc>
            </a:pPr>
            <a:endParaRPr lang="tr-TR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member(X, [X | L]) :- !.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ember(X, [Y | L]) :- member(X, L).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?- </a:t>
            </a:r>
            <a:r>
              <a:rPr lang="en-US" sz="2400" b="1" dirty="0"/>
              <a:t>member(X, [</a:t>
            </a:r>
            <a:r>
              <a:rPr lang="en-US" sz="2400" b="1" dirty="0" err="1"/>
              <a:t>a,b,c</a:t>
            </a:r>
            <a:r>
              <a:rPr lang="en-US" sz="2400" b="1" dirty="0"/>
              <a:t>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a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220072" y="551723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Sadece </a:t>
            </a:r>
            <a:r>
              <a:rPr lang="tr-TR" sz="2400" b="1" dirty="0" smtClean="0"/>
              <a:t>1 çözüm </a:t>
            </a:r>
            <a:r>
              <a:rPr lang="tr-TR" sz="2400" dirty="0"/>
              <a:t>üretilir</a:t>
            </a: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2843808" y="5748064"/>
            <a:ext cx="223224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99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064896" cy="1182960"/>
          </a:xfrm>
        </p:spPr>
        <p:txBody>
          <a:bodyPr/>
          <a:lstStyle/>
          <a:p>
            <a:r>
              <a:rPr lang="tr-TR" dirty="0"/>
              <a:t>Listelerin gösterimi (1)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484784"/>
            <a:ext cx="7992888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200" dirty="0"/>
              <a:t>Boş </a:t>
            </a:r>
            <a:r>
              <a:rPr lang="tr-TR" sz="3200" dirty="0" smtClean="0"/>
              <a:t>dizi: </a:t>
            </a:r>
            <a:r>
              <a:rPr lang="tr-TR" sz="3200" b="1" dirty="0">
                <a:solidFill>
                  <a:srgbClr val="FF0000"/>
                </a:solidFill>
              </a:rPr>
              <a:t>[ </a:t>
            </a:r>
            <a:r>
              <a:rPr lang="tr-TR" sz="3200" b="1" dirty="0" smtClean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tr-TR" sz="2800" dirty="0"/>
              <a:t>Her </a:t>
            </a:r>
            <a:r>
              <a:rPr lang="tr-TR" sz="2800" dirty="0" smtClean="0"/>
              <a:t>listenin </a:t>
            </a:r>
            <a:r>
              <a:rPr lang="tr-TR" sz="2800" dirty="0"/>
              <a:t>sonunda bulunur</a:t>
            </a:r>
          </a:p>
          <a:p>
            <a:pPr>
              <a:lnSpc>
                <a:spcPct val="90000"/>
              </a:lnSpc>
            </a:pPr>
            <a:r>
              <a:rPr lang="tr-TR" sz="3200" dirty="0"/>
              <a:t>Boş olmayan bir </a:t>
            </a:r>
            <a:r>
              <a:rPr lang="tr-TR" sz="3200" dirty="0" smtClean="0"/>
              <a:t>liste 2 </a:t>
            </a:r>
            <a:r>
              <a:rPr lang="tr-TR" sz="3200" dirty="0"/>
              <a:t>öğeden </a:t>
            </a:r>
            <a:r>
              <a:rPr lang="tr-TR" sz="3200" dirty="0" smtClean="0"/>
              <a:t>oluşur:</a:t>
            </a:r>
            <a:endParaRPr lang="tr-TR" sz="3200" dirty="0"/>
          </a:p>
          <a:p>
            <a:pPr lvl="1">
              <a:lnSpc>
                <a:spcPct val="90000"/>
              </a:lnSpc>
            </a:pPr>
            <a:r>
              <a:rPr lang="tr-TR" sz="2800" i="1" dirty="0" smtClean="0">
                <a:solidFill>
                  <a:srgbClr val="FF0000"/>
                </a:solidFill>
              </a:rPr>
              <a:t>Head:</a:t>
            </a:r>
            <a:r>
              <a:rPr lang="tr-TR" sz="2800" dirty="0" smtClean="0"/>
              <a:t> </a:t>
            </a:r>
            <a:r>
              <a:rPr lang="tr-TR" sz="2800" dirty="0"/>
              <a:t>liste’nin başı</a:t>
            </a:r>
          </a:p>
          <a:p>
            <a:pPr lvl="1">
              <a:lnSpc>
                <a:spcPct val="90000"/>
              </a:lnSpc>
            </a:pPr>
            <a:r>
              <a:rPr lang="tr-TR" sz="2800" i="1" dirty="0" smtClean="0">
                <a:solidFill>
                  <a:srgbClr val="FF0000"/>
                </a:solidFill>
              </a:rPr>
              <a:t>Tail:</a:t>
            </a:r>
            <a:r>
              <a:rPr lang="tr-TR" sz="2800" dirty="0" smtClean="0"/>
              <a:t> </a:t>
            </a:r>
            <a:r>
              <a:rPr lang="tr-TR" sz="2800" dirty="0"/>
              <a:t>listenin geri kalanı</a:t>
            </a:r>
          </a:p>
          <a:p>
            <a:pPr lvl="1">
              <a:lnSpc>
                <a:spcPct val="90000"/>
              </a:lnSpc>
            </a:pPr>
            <a:r>
              <a:rPr lang="tr-TR" sz="2800" dirty="0" smtClean="0"/>
              <a:t>[ann</a:t>
            </a:r>
            <a:r>
              <a:rPr lang="tr-TR" sz="2800" dirty="0"/>
              <a:t>, tennis, tom, </a:t>
            </a:r>
            <a:r>
              <a:rPr lang="tr-TR" sz="2800" dirty="0" smtClean="0"/>
              <a:t>skiing] örneği için </a:t>
            </a:r>
            <a:r>
              <a:rPr lang="tr-TR" sz="2800" dirty="0"/>
              <a:t>:</a:t>
            </a:r>
          </a:p>
          <a:p>
            <a:pPr lvl="3">
              <a:lnSpc>
                <a:spcPct val="90000"/>
              </a:lnSpc>
            </a:pPr>
            <a:r>
              <a:rPr lang="tr-TR" sz="2400" dirty="0"/>
              <a:t>Head :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b="1" dirty="0">
                <a:solidFill>
                  <a:srgbClr val="0000FF"/>
                </a:solidFill>
              </a:rPr>
              <a:t>ann</a:t>
            </a:r>
          </a:p>
          <a:p>
            <a:pPr lvl="3">
              <a:lnSpc>
                <a:spcPct val="90000"/>
              </a:lnSpc>
            </a:pPr>
            <a:r>
              <a:rPr lang="tr-TR" sz="2400" dirty="0"/>
              <a:t>Tail :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b="1" dirty="0">
                <a:solidFill>
                  <a:srgbClr val="0000FF"/>
                </a:solidFill>
              </a:rPr>
              <a:t>	[tennis, tom, skiing]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353732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2846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 :-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a,b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 :-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c,d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(a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b)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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(c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d)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 :- a, !, b.</a:t>
            </a:r>
            <a:r>
              <a:rPr lang="tr-TR" altLang="ko-KR" sz="2000" b="1" dirty="0">
                <a:latin typeface="Courier New" pitchFamily="49" charset="0"/>
              </a:rPr>
              <a:t>  </a:t>
            </a:r>
            <a:endParaRPr lang="en-US" altLang="ko-KR" sz="20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 :- </a:t>
            </a:r>
            <a:r>
              <a:rPr lang="en-US" altLang="ko-KR" sz="2000" b="1" dirty="0" err="1">
                <a:latin typeface="Courier New" pitchFamily="49" charset="0"/>
                <a:ea typeface="굴림" charset="-127"/>
              </a:rPr>
              <a:t>c,d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(a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b)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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(not(a)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c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d)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ko-KR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 :- a, b, !.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p :- </a:t>
            </a:r>
            <a:r>
              <a:rPr lang="tr-TR" altLang="ko-KR" sz="2000" b="1" dirty="0" err="1">
                <a:latin typeface="Courier New" pitchFamily="49" charset="0"/>
              </a:rPr>
              <a:t>c,d</a:t>
            </a:r>
            <a:r>
              <a:rPr lang="tr-TR" altLang="ko-KR" sz="2000" b="1" dirty="0">
                <a:latin typeface="Courier New" pitchFamily="49" charset="0"/>
              </a:rPr>
              <a:t>. 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(a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b)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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(</a:t>
            </a:r>
            <a:r>
              <a:rPr lang="tr-TR" altLang="ko-KR" sz="20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not(a)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</a:t>
            </a:r>
            <a:r>
              <a:rPr lang="tr-TR" altLang="ko-KR" sz="2000" b="1" dirty="0">
                <a:solidFill>
                  <a:srgbClr val="C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not(</a:t>
            </a:r>
            <a:r>
              <a:rPr lang="tr-TR" altLang="ko-KR" sz="20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)</a:t>
            </a:r>
            <a:r>
              <a:rPr lang="tr-TR" altLang="ko-KR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c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d)</a:t>
            </a:r>
          </a:p>
          <a:p>
            <a:pPr>
              <a:lnSpc>
                <a:spcPct val="80000"/>
              </a:lnSpc>
            </a:pPr>
            <a:endParaRPr lang="es-ES" altLang="ko-KR" sz="20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ko-KR" sz="2000" b="1" dirty="0">
                <a:latin typeface="Courier New" pitchFamily="49" charset="0"/>
                <a:ea typeface="굴림" charset="-127"/>
              </a:rPr>
              <a:t>p :- !,a, b.</a:t>
            </a:r>
            <a:r>
              <a:rPr lang="tr-TR" altLang="ko-KR" sz="2000" b="1" dirty="0">
                <a:latin typeface="Courier New" pitchFamily="49" charset="0"/>
              </a:rPr>
              <a:t>  </a:t>
            </a:r>
            <a:endParaRPr lang="es-ES" altLang="ko-KR" sz="20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ko-KR" sz="2000" b="1" dirty="0">
                <a:latin typeface="Courier New" pitchFamily="49" charset="0"/>
                <a:ea typeface="굴림" charset="-127"/>
              </a:rPr>
              <a:t>p :- c,d.</a:t>
            </a:r>
            <a:endParaRPr lang="tr-TR" altLang="ko-KR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ko-KR" sz="2000" b="1" dirty="0">
                <a:latin typeface="Courier New" pitchFamily="49" charset="0"/>
              </a:rPr>
              <a:t>?</a:t>
            </a:r>
            <a:r>
              <a:rPr lang="es-ES" altLang="ko-KR" sz="2000" b="1" dirty="0">
                <a:latin typeface="Courier New" pitchFamily="49" charset="0"/>
                <a:ea typeface="굴림" charset="-127"/>
              </a:rPr>
              <a:t>   </a:t>
            </a:r>
            <a:r>
              <a:rPr lang="tr-TR" altLang="ko-KR" sz="2000" b="1" dirty="0">
                <a:latin typeface="Courier New" pitchFamily="49" charset="0"/>
              </a:rPr>
              <a:t>	</a:t>
            </a:r>
            <a:endParaRPr lang="en-US" altLang="ko-KR" sz="2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403648" y="5805488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(a 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b="1" dirty="0">
                <a:solidFill>
                  <a:srgbClr val="C00000"/>
                </a:solidFill>
                <a:latin typeface="Courier New" pitchFamily="49" charset="0"/>
                <a:ea typeface="굴림" charset="-127"/>
              </a:rPr>
              <a:t> b)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CUT: ifadelerin anlamları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830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FAIL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Her </a:t>
            </a:r>
            <a:r>
              <a:rPr lang="tr-TR" dirty="0"/>
              <a:t>zaman </a:t>
            </a:r>
            <a:r>
              <a:rPr lang="tr-TR" dirty="0" err="1" smtClean="0">
                <a:solidFill>
                  <a:srgbClr val="0000FF"/>
                </a:solidFill>
              </a:rPr>
              <a:t>false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ama </a:t>
            </a:r>
            <a:r>
              <a:rPr lang="tr-TR" dirty="0" err="1" smtClean="0"/>
              <a:t>backtracking’e</a:t>
            </a:r>
            <a:r>
              <a:rPr lang="tr-TR" dirty="0" smtClean="0"/>
              <a:t> </a:t>
            </a:r>
            <a:r>
              <a:rPr lang="tr-TR" dirty="0"/>
              <a:t>devam ettirir</a:t>
            </a:r>
          </a:p>
          <a:p>
            <a:pPr marL="0" indent="0">
              <a:buNone/>
            </a:pPr>
            <a:r>
              <a:rPr lang="tr-TR" dirty="0" smtClean="0"/>
              <a:t>Örnek:</a:t>
            </a:r>
          </a:p>
          <a:p>
            <a:r>
              <a:rPr lang="tr-TR" dirty="0" smtClean="0"/>
              <a:t>Ayşe </a:t>
            </a:r>
            <a:r>
              <a:rPr lang="tr-TR" dirty="0"/>
              <a:t>yılan haricindeki tüm hayvanları sever.</a:t>
            </a:r>
          </a:p>
          <a:p>
            <a:pPr marL="0" indent="0">
              <a:buNone/>
            </a:pPr>
            <a:r>
              <a:rPr lang="tr-TR" dirty="0" err="1" smtClean="0"/>
              <a:t>likes</a:t>
            </a:r>
            <a:r>
              <a:rPr lang="tr-TR" dirty="0" smtClean="0"/>
              <a:t>(</a:t>
            </a:r>
            <a:r>
              <a:rPr lang="tr-TR" dirty="0" err="1" smtClean="0"/>
              <a:t>ayse</a:t>
            </a:r>
            <a:r>
              <a:rPr lang="tr-TR" dirty="0" smtClean="0"/>
              <a:t>, </a:t>
            </a:r>
            <a:r>
              <a:rPr lang="tr-TR" dirty="0"/>
              <a:t>X) :- </a:t>
            </a:r>
            <a:r>
              <a:rPr lang="tr-TR" dirty="0" err="1" smtClean="0"/>
              <a:t>yilan</a:t>
            </a:r>
            <a:r>
              <a:rPr lang="tr-TR" dirty="0" smtClean="0"/>
              <a:t>(X</a:t>
            </a:r>
            <a:r>
              <a:rPr lang="tr-TR" dirty="0"/>
              <a:t>), !, </a:t>
            </a:r>
            <a:r>
              <a:rPr lang="tr-TR" dirty="0" smtClean="0">
                <a:solidFill>
                  <a:srgbClr val="C00000"/>
                </a:solidFill>
              </a:rPr>
              <a:t>fail</a:t>
            </a:r>
            <a:r>
              <a:rPr lang="tr-TR" dirty="0" smtClean="0"/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tr-TR" dirty="0" smtClean="0"/>
              <a:t>             </a:t>
            </a:r>
            <a:r>
              <a:rPr lang="tr-TR" dirty="0" err="1" smtClean="0"/>
              <a:t>animal</a:t>
            </a:r>
            <a:r>
              <a:rPr lang="tr-TR" dirty="0" smtClean="0"/>
              <a:t>(X).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“!, fail” yerine </a:t>
            </a:r>
            <a:r>
              <a:rPr lang="tr-TR" b="1" dirty="0" smtClean="0"/>
              <a:t>not</a:t>
            </a:r>
            <a:r>
              <a:rPr lang="tr-TR" dirty="0" smtClean="0"/>
              <a:t>  da kullanılabilir:</a:t>
            </a:r>
          </a:p>
          <a:p>
            <a:pPr marL="0" indent="0">
              <a:buNone/>
            </a:pPr>
            <a:r>
              <a:rPr lang="tr-TR" dirty="0" err="1"/>
              <a:t>likes</a:t>
            </a:r>
            <a:r>
              <a:rPr lang="tr-TR" dirty="0"/>
              <a:t>(</a:t>
            </a:r>
            <a:r>
              <a:rPr lang="tr-TR" dirty="0" err="1"/>
              <a:t>ayse</a:t>
            </a:r>
            <a:r>
              <a:rPr lang="tr-TR" dirty="0"/>
              <a:t>, X) :- </a:t>
            </a:r>
            <a:r>
              <a:rPr lang="tr-TR" dirty="0" smtClean="0">
                <a:solidFill>
                  <a:srgbClr val="C00000"/>
                </a:solidFill>
              </a:rPr>
              <a:t>not</a:t>
            </a:r>
            <a:r>
              <a:rPr lang="tr-TR" dirty="0" smtClean="0"/>
              <a:t>(</a:t>
            </a:r>
            <a:r>
              <a:rPr lang="tr-TR" dirty="0" err="1" smtClean="0"/>
              <a:t>yilan</a:t>
            </a:r>
            <a:r>
              <a:rPr lang="tr-TR" dirty="0" smtClean="0"/>
              <a:t>(X)).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7009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else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P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smtClean="0"/>
              <a:t>Q</a:t>
            </a:r>
          </a:p>
          <a:p>
            <a:pPr marL="0" indent="0">
              <a:buNone/>
            </a:pPr>
            <a:r>
              <a:rPr lang="tr-TR" dirty="0" smtClean="0"/>
              <a:t>else R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Cevap: 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S :- P, !, Q. </a:t>
            </a:r>
          </a:p>
          <a:p>
            <a:pPr marL="0" indent="0">
              <a:buNone/>
            </a:pPr>
            <a:r>
              <a:rPr lang="tr-TR" dirty="0"/>
              <a:t>S :- 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4969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Kullanıcı ile Etkileşim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184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kup</a:t>
            </a:r>
            <a:r>
              <a:rPr lang="en-US" sz="2800" dirty="0"/>
              <a:t>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read</a:t>
            </a:r>
            <a:r>
              <a:rPr lang="en-US" sz="2800" dirty="0"/>
              <a:t>(X),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islem</a:t>
            </a:r>
            <a:r>
              <a:rPr lang="en-US" sz="2800" dirty="0"/>
              <a:t>(X).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islem</a:t>
            </a:r>
            <a:r>
              <a:rPr lang="en-US" sz="2800" dirty="0"/>
              <a:t>(bit):-!.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islem</a:t>
            </a:r>
            <a:r>
              <a:rPr lang="en-US" sz="2800" dirty="0"/>
              <a:t>(N):-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C is N*N*N,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write(C),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nl</a:t>
            </a:r>
            <a:r>
              <a:rPr lang="en-US" sz="2800" dirty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kup</a:t>
            </a:r>
            <a:r>
              <a:rPr lang="en-US" sz="2800" dirty="0"/>
              <a:t>.</a:t>
            </a:r>
            <a:endParaRPr lang="tr-TR" sz="2800" dirty="0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4911824" y="1600200"/>
            <a:ext cx="1676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?- </a:t>
            </a:r>
            <a:r>
              <a:rPr lang="en-US" sz="2400" dirty="0" err="1"/>
              <a:t>kup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4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64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7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343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1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1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bit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Yes</a:t>
            </a:r>
            <a:endParaRPr lang="tr-TR" sz="2400" dirty="0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H="1">
            <a:off x="5584254" y="1828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 flipH="1">
            <a:off x="5584254" y="18288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5584254" y="1828800"/>
            <a:ext cx="1828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 flipH="1">
            <a:off x="5736654" y="1828800"/>
            <a:ext cx="1676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6804248" y="1120914"/>
            <a:ext cx="2112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000" dirty="0"/>
              <a:t>Okunan bilginin </a:t>
            </a:r>
          </a:p>
          <a:p>
            <a:pPr eaLnBrk="0" hangingPunct="0"/>
            <a:r>
              <a:rPr lang="tr-TR" sz="2000" dirty="0"/>
              <a:t>sonunu ifade eder.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 flipH="1" flipV="1">
            <a:off x="2636912" y="3429000"/>
            <a:ext cx="1143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133600" y="5446713"/>
            <a:ext cx="2769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000" dirty="0"/>
              <a:t>Arama işlemini durdurur.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703623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Gerçekler </a:t>
            </a:r>
            <a:r>
              <a:rPr lang="tr-TR" dirty="0" err="1" smtClean="0"/>
              <a:t>VT’nı</a:t>
            </a:r>
            <a:r>
              <a:rPr lang="tr-TR" dirty="0" smtClean="0"/>
              <a:t> </a:t>
            </a:r>
            <a:r>
              <a:rPr lang="tr-TR" dirty="0"/>
              <a:t>değiştirmek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</a:t>
            </a:r>
            <a:r>
              <a:rPr lang="en-US" sz="2600" dirty="0" err="1"/>
              <a:t>istanbul</a:t>
            </a:r>
            <a:r>
              <a:rPr lang="en-US" sz="26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ERROR: Undefined procedure: </a:t>
            </a:r>
            <a:r>
              <a:rPr lang="en-US" sz="2600" dirty="0" err="1"/>
              <a:t>sehir</a:t>
            </a:r>
            <a:r>
              <a:rPr lang="en-US" sz="2600" dirty="0"/>
              <a:t>/1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b="1" dirty="0">
                <a:solidFill>
                  <a:srgbClr val="0000FF"/>
                </a:solidFill>
              </a:rPr>
              <a:t>assert</a:t>
            </a:r>
            <a:r>
              <a:rPr lang="en-US" sz="2600" dirty="0"/>
              <a:t>(</a:t>
            </a:r>
            <a:r>
              <a:rPr lang="en-US" sz="2600" dirty="0" err="1"/>
              <a:t>sehir</a:t>
            </a:r>
            <a:r>
              <a:rPr lang="en-US" sz="2600" dirty="0"/>
              <a:t>(</a:t>
            </a:r>
            <a:r>
              <a:rPr lang="en-US" sz="2600" dirty="0" err="1"/>
              <a:t>istanbul</a:t>
            </a:r>
            <a:r>
              <a:rPr lang="en-US" sz="2600" dirty="0"/>
              <a:t>)).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Yes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(N).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 = </a:t>
            </a:r>
            <a:r>
              <a:rPr lang="en-US" sz="2600" dirty="0" err="1"/>
              <a:t>istanbul</a:t>
            </a:r>
            <a:r>
              <a:rPr lang="en-US" sz="2600" dirty="0"/>
              <a:t> ;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/>
              <a:t>?- </a:t>
            </a:r>
            <a:r>
              <a:rPr lang="en-US" sz="2600" b="1" dirty="0">
                <a:solidFill>
                  <a:srgbClr val="0000FF"/>
                </a:solidFill>
              </a:rPr>
              <a:t>retract</a:t>
            </a:r>
            <a:r>
              <a:rPr lang="en-US" sz="2600" dirty="0"/>
              <a:t>(</a:t>
            </a:r>
            <a:r>
              <a:rPr lang="en-US" sz="2600" dirty="0" err="1"/>
              <a:t>sehir</a:t>
            </a:r>
            <a:r>
              <a:rPr lang="en-US" sz="2600" dirty="0"/>
              <a:t>(X)).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X = </a:t>
            </a:r>
            <a:r>
              <a:rPr lang="en-US" sz="2600" dirty="0" err="1"/>
              <a:t>istanbul</a:t>
            </a:r>
            <a:r>
              <a:rPr lang="en-US" sz="2600" dirty="0"/>
              <a:t> ;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(N).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3293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VT’na</a:t>
            </a:r>
            <a:r>
              <a:rPr lang="tr-TR" dirty="0" smtClean="0"/>
              <a:t> </a:t>
            </a:r>
            <a:r>
              <a:rPr lang="tr-TR" dirty="0"/>
              <a:t>kural eklemek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b="1" dirty="0"/>
              <a:t>assert</a:t>
            </a:r>
            <a:r>
              <a:rPr lang="en-US" sz="2400" dirty="0"/>
              <a:t>(</a:t>
            </a:r>
            <a:r>
              <a:rPr lang="en-US" sz="2400" dirty="0" err="1"/>
              <a:t>canli</a:t>
            </a:r>
            <a:r>
              <a:rPr lang="en-US" sz="2400" dirty="0"/>
              <a:t>(X):-</a:t>
            </a:r>
            <a:r>
              <a:rPr lang="en-US" sz="2400" dirty="0" err="1"/>
              <a:t>hayvan</a:t>
            </a:r>
            <a:r>
              <a:rPr lang="en-US" sz="2400" dirty="0"/>
              <a:t>(X)).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_G350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No</a:t>
            </a:r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assert(</a:t>
            </a:r>
            <a:r>
              <a:rPr lang="en-US" sz="2400" dirty="0" err="1"/>
              <a:t>hayvan</a:t>
            </a:r>
            <a:r>
              <a:rPr lang="en-US" sz="2400" dirty="0"/>
              <a:t>(zebra)).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Yes</a:t>
            </a:r>
          </a:p>
          <a:p>
            <a:pPr marL="174625" indent="-174625">
              <a:lnSpc>
                <a:spcPct val="80000"/>
              </a:lnSpc>
            </a:pPr>
            <a:r>
              <a:rPr lang="en-US" sz="2400" dirty="0" smtClean="0"/>
              <a:t>?- </a:t>
            </a:r>
            <a:r>
              <a:rPr lang="en-US" sz="2400" dirty="0" err="1"/>
              <a:t>canli</a:t>
            </a:r>
            <a:r>
              <a:rPr lang="en-US" sz="2400" dirty="0"/>
              <a:t>(X).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zebra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 smtClean="0"/>
              <a:t>No</a:t>
            </a:r>
            <a:endParaRPr lang="en-US" sz="2400" dirty="0"/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b="1" dirty="0"/>
              <a:t>retract</a:t>
            </a:r>
            <a:r>
              <a:rPr lang="en-US" sz="2400" dirty="0"/>
              <a:t>(</a:t>
            </a:r>
            <a:r>
              <a:rPr lang="en-US" sz="2400" dirty="0" err="1"/>
              <a:t>hayvan</a:t>
            </a:r>
            <a:r>
              <a:rPr lang="en-US" sz="2400" dirty="0"/>
              <a:t>(X)).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zebra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 smtClean="0"/>
              <a:t>No</a:t>
            </a:r>
            <a:endParaRPr lang="en-US" sz="2400" dirty="0"/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dirty="0" err="1"/>
              <a:t>canli</a:t>
            </a:r>
            <a:r>
              <a:rPr lang="en-US" sz="2400" dirty="0"/>
              <a:t>(X).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377669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asserta</a:t>
            </a:r>
            <a:r>
              <a:rPr lang="tr-TR" dirty="0"/>
              <a:t>, </a:t>
            </a:r>
            <a:r>
              <a:rPr lang="tr-TR" dirty="0" err="1"/>
              <a:t>assertz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?- assert(p(b)),</a:t>
            </a:r>
            <a:r>
              <a:rPr lang="en-US" sz="2800" dirty="0" err="1"/>
              <a:t>assertz</a:t>
            </a:r>
            <a:r>
              <a:rPr lang="en-US" sz="2800" dirty="0"/>
              <a:t>(p(c)),assert(p(d)),</a:t>
            </a:r>
            <a:r>
              <a:rPr lang="en-US" sz="2800" dirty="0" err="1"/>
              <a:t>asserta</a:t>
            </a:r>
            <a:r>
              <a:rPr lang="en-US" sz="2800" dirty="0"/>
              <a:t>(p(a)).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Yes</a:t>
            </a:r>
          </a:p>
          <a:p>
            <a:pPr marL="0" indent="0">
              <a:lnSpc>
                <a:spcPct val="80000"/>
              </a:lnSpc>
              <a:buNone/>
            </a:pPr>
            <a:endParaRPr lang="tr-TR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?- </a:t>
            </a:r>
            <a:r>
              <a:rPr lang="en-US" sz="2800" dirty="0"/>
              <a:t>p(K).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a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b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c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d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3429000" y="19812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>
            <a:off x="1828800" y="19812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>
            <a:off x="71628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3505200" y="3505200"/>
            <a:ext cx="1491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400" dirty="0">
                <a:solidFill>
                  <a:srgbClr val="0000FF"/>
                </a:solidFill>
              </a:rPr>
              <a:t>Sona ekler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6553200" y="3429000"/>
            <a:ext cx="14606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400" dirty="0">
                <a:solidFill>
                  <a:srgbClr val="0000FF"/>
                </a:solidFill>
              </a:rPr>
              <a:t>Başa ekler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55405915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5" y="1484312"/>
            <a:ext cx="7704857" cy="648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rgbClr val="0000FF"/>
                </a:solidFill>
              </a:rPr>
              <a:t>Head|Tail  gösterimine örnekler</a:t>
            </a: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9619870"/>
              </p:ext>
            </p:extLst>
          </p:nvPr>
        </p:nvGraphicFramePr>
        <p:xfrm>
          <a:off x="971550" y="2205038"/>
          <a:ext cx="7488882" cy="4074170"/>
        </p:xfrm>
        <a:graphic>
          <a:graphicData uri="http://schemas.openxmlformats.org/drawingml/2006/table">
            <a:tbl>
              <a:tblPr/>
              <a:tblGrid>
                <a:gridCol w="3168402"/>
                <a:gridCol w="4320480"/>
              </a:tblGrid>
              <a:tr h="503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[Head|Tail] değerleri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 b, c, d, e]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[a]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[b, c, d, e]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[book, table, pen]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[book]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[table, pen]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[a,b,[c,d]]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[a]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[b,[c,d]]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[clock]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[clock]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head no tail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(2)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72665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/>
          </a:bodyPr>
          <a:lstStyle/>
          <a:p>
            <a:r>
              <a:rPr lang="tr-TR" sz="3200" dirty="0" smtClean="0"/>
              <a:t>Head </a:t>
            </a:r>
            <a:r>
              <a:rPr lang="tr-TR" sz="3200" dirty="0"/>
              <a:t>herhangi bir prolog objesi olabilir.</a:t>
            </a:r>
            <a:endParaRPr lang="tr-TR" sz="3200" i="1" dirty="0"/>
          </a:p>
          <a:p>
            <a:r>
              <a:rPr lang="tr-TR" sz="3200" dirty="0"/>
              <a:t>Tail liste olmak zorunda.</a:t>
            </a:r>
            <a:endParaRPr lang="tr-TR" sz="3200" i="1" dirty="0"/>
          </a:p>
          <a:p>
            <a:pPr lvl="3">
              <a:buFontTx/>
              <a:buNone/>
            </a:pPr>
            <a:endParaRPr lang="tr-TR" sz="3200" i="1" dirty="0"/>
          </a:p>
          <a:p>
            <a:r>
              <a:rPr lang="tr-TR" sz="3200" dirty="0"/>
              <a:t>head ve tail özel bir gösterimle liste yapısı haline getirilirler:</a:t>
            </a:r>
          </a:p>
          <a:p>
            <a:pPr>
              <a:buFontTx/>
              <a:buNone/>
            </a:pPr>
            <a:r>
              <a:rPr lang="tr-TR" sz="3200" dirty="0"/>
              <a:t>					</a:t>
            </a:r>
            <a:r>
              <a:rPr lang="tr-TR" sz="3200" dirty="0">
                <a:solidFill>
                  <a:srgbClr val="0000FF"/>
                </a:solidFill>
              </a:rPr>
              <a:t>.(Head, Tail)</a:t>
            </a:r>
          </a:p>
          <a:p>
            <a:pPr>
              <a:buFontTx/>
              <a:buNone/>
            </a:pPr>
            <a:endParaRPr lang="tr-TR" sz="3200" dirty="0"/>
          </a:p>
          <a:p>
            <a:r>
              <a:rPr lang="tr-TR" sz="3200" dirty="0"/>
              <a:t>Yukarıdaki gösterimdeki </a:t>
            </a:r>
            <a:r>
              <a:rPr lang="tr-TR" sz="3200" dirty="0">
                <a:solidFill>
                  <a:srgbClr val="0000FF"/>
                </a:solidFill>
              </a:rPr>
              <a:t>Tail</a:t>
            </a:r>
            <a:r>
              <a:rPr lang="tr-TR" sz="3200" dirty="0"/>
              <a:t> yine bir listedir.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(3)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753912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12776"/>
            <a:ext cx="8064823" cy="1152525"/>
          </a:xfrm>
        </p:spPr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örnek </a:t>
            </a:r>
            <a:r>
              <a:rPr lang="tr-TR" dirty="0"/>
              <a:t>aşağıdaki şekilde </a:t>
            </a:r>
            <a:r>
              <a:rPr lang="tr-TR" dirty="0" smtClean="0"/>
              <a:t>de yazılabilir:</a:t>
            </a:r>
            <a:endParaRPr lang="tr-TR" dirty="0"/>
          </a:p>
          <a:p>
            <a:pPr>
              <a:buFontTx/>
              <a:buNone/>
            </a:pPr>
            <a:r>
              <a:rPr lang="tr-TR" sz="2400" dirty="0"/>
              <a:t>			</a:t>
            </a:r>
            <a:r>
              <a:rPr lang="tr-TR" sz="2400" dirty="0">
                <a:solidFill>
                  <a:srgbClr val="0000FF"/>
                </a:solidFill>
              </a:rPr>
              <a:t>.(ann, .(tennis, .(tom, .(skiing, []))))</a:t>
            </a:r>
          </a:p>
        </p:txBody>
      </p:sp>
      <p:graphicFrame>
        <p:nvGraphicFramePr>
          <p:cNvPr id="22835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71156199"/>
              </p:ext>
            </p:extLst>
          </p:nvPr>
        </p:nvGraphicFramePr>
        <p:xfrm>
          <a:off x="1547665" y="2345239"/>
          <a:ext cx="6337448" cy="417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SmartDraw" r:id="rId3" imgW="2971800" imgH="3079800" progId="SmartDraw.2">
                  <p:embed/>
                </p:oleObj>
              </mc:Choice>
              <mc:Fallback>
                <p:oleObj name="SmartDraw" r:id="rId3" imgW="2971800" imgH="30798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2345239"/>
                        <a:ext cx="6337448" cy="417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88640"/>
            <a:ext cx="8136904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(4)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236812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 fontScale="92500" lnSpcReduction="20000"/>
          </a:bodyPr>
          <a:lstStyle/>
          <a:p>
            <a:r>
              <a:rPr lang="tr-TR" sz="3200" dirty="0"/>
              <a:t>Boş liste bütün listelerin sonunda vardır: </a:t>
            </a:r>
          </a:p>
          <a:p>
            <a:pPr marL="400050" lvl="1" indent="0">
              <a:buNone/>
            </a:pPr>
            <a:r>
              <a:rPr lang="tr-TR" dirty="0" smtClean="0"/>
              <a:t>	</a:t>
            </a:r>
            <a:r>
              <a:rPr lang="tr-TR" sz="2800" dirty="0" smtClean="0">
                <a:solidFill>
                  <a:srgbClr val="0000FF"/>
                </a:solidFill>
              </a:rPr>
              <a:t>[</a:t>
            </a:r>
            <a:r>
              <a:rPr lang="tr-TR" sz="2800" dirty="0">
                <a:solidFill>
                  <a:srgbClr val="0000FF"/>
                </a:solidFill>
              </a:rPr>
              <a:t>skiing] = .(skiing, </a:t>
            </a:r>
            <a:r>
              <a:rPr lang="tr-TR" sz="2800" dirty="0">
                <a:solidFill>
                  <a:srgbClr val="FF0000"/>
                </a:solidFill>
              </a:rPr>
              <a:t>[]</a:t>
            </a:r>
            <a:r>
              <a:rPr lang="tr-TR" sz="2800" dirty="0">
                <a:solidFill>
                  <a:srgbClr val="0000FF"/>
                </a:solidFill>
              </a:rPr>
              <a:t>)</a:t>
            </a:r>
          </a:p>
          <a:p>
            <a:r>
              <a:rPr lang="tr-TR" sz="3200" dirty="0"/>
              <a:t>Liste gösteriminde nokta ve parantezli ya da köşeli parantezli notasyon kullanılabilir.</a:t>
            </a:r>
          </a:p>
          <a:p>
            <a:r>
              <a:rPr lang="tr-TR" sz="3200" dirty="0"/>
              <a:t>Arka planda listelerin işlenmesi ağaçlarla yapılır ancak programın çıkışında listeler köşeli parantezlerle gösterilir</a:t>
            </a:r>
            <a:r>
              <a:rPr lang="tr-TR" sz="3200" dirty="0" smtClean="0"/>
              <a:t>.</a:t>
            </a:r>
          </a:p>
          <a:p>
            <a:pPr marL="800100" lvl="2" indent="0">
              <a:buNone/>
            </a:pPr>
            <a:r>
              <a:rPr lang="tr-TR" sz="2800" dirty="0">
                <a:solidFill>
                  <a:srgbClr val="0000FF"/>
                </a:solidFill>
              </a:rPr>
              <a:t>?- List1 = [a, b, c</a:t>
            </a:r>
            <a:r>
              <a:rPr lang="tr-TR" sz="2800" dirty="0" smtClean="0">
                <a:solidFill>
                  <a:srgbClr val="0000FF"/>
                </a:solidFill>
              </a:rPr>
              <a:t>], </a:t>
            </a:r>
          </a:p>
          <a:p>
            <a:pPr marL="800100" lvl="2" indent="0">
              <a:buNone/>
            </a:pPr>
            <a:r>
              <a:rPr lang="tr-TR" sz="2800" dirty="0" smtClean="0">
                <a:solidFill>
                  <a:srgbClr val="0000FF"/>
                </a:solidFill>
              </a:rPr>
              <a:t>List2 = .(a, .(b, .(c, []))).</a:t>
            </a:r>
          </a:p>
          <a:p>
            <a:pPr marL="800100" lvl="2" indent="0">
              <a:buNone/>
            </a:pPr>
            <a:r>
              <a:rPr lang="tr-TR" sz="2800" dirty="0" smtClean="0"/>
              <a:t>List1 </a:t>
            </a:r>
            <a:r>
              <a:rPr lang="tr-TR" sz="2800" dirty="0"/>
              <a:t>= [a, b, c]</a:t>
            </a:r>
          </a:p>
          <a:p>
            <a:pPr marL="800100" lvl="2" indent="0">
              <a:buNone/>
            </a:pPr>
            <a:r>
              <a:rPr lang="tr-TR" sz="2800" dirty="0" smtClean="0"/>
              <a:t>List2 </a:t>
            </a:r>
            <a:r>
              <a:rPr lang="tr-TR" sz="2800" dirty="0"/>
              <a:t>= [a, b, c</a:t>
            </a:r>
            <a:r>
              <a:rPr lang="tr-TR" sz="2800" dirty="0" smtClean="0"/>
              <a:t>]</a:t>
            </a:r>
            <a:endParaRPr lang="tr-TR" sz="2800" dirty="0"/>
          </a:p>
          <a:p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(5)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188946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3200" dirty="0">
                <a:solidFill>
                  <a:srgbClr val="0000FF"/>
                </a:solidFill>
              </a:rPr>
              <a:t>?- Hobbies1 = .(tennis, .(music, [])),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Hobbies2 </a:t>
            </a:r>
            <a:r>
              <a:rPr lang="tr-TR" sz="3200" dirty="0">
                <a:solidFill>
                  <a:srgbClr val="0000FF"/>
                </a:solidFill>
              </a:rPr>
              <a:t>= [skiing, food],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L </a:t>
            </a:r>
            <a:r>
              <a:rPr lang="tr-TR" sz="3200" dirty="0">
                <a:solidFill>
                  <a:srgbClr val="0000FF"/>
                </a:solidFill>
              </a:rPr>
              <a:t>= [ann, Hobbies1, tom, Hobbies2</a:t>
            </a:r>
            <a:r>
              <a:rPr lang="tr-TR" sz="3200" dirty="0" smtClean="0">
                <a:solidFill>
                  <a:srgbClr val="0000FF"/>
                </a:solidFill>
              </a:rPr>
              <a:t>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b="1" u="sng" dirty="0" smtClean="0"/>
              <a:t>Çıktı:</a:t>
            </a:r>
            <a:endParaRPr lang="tr-TR" sz="3200" b="1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Hobbies1 </a:t>
            </a:r>
            <a:r>
              <a:rPr lang="tr-TR" sz="3200" dirty="0"/>
              <a:t>= [tennis, music]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Hobbies2 </a:t>
            </a:r>
            <a:r>
              <a:rPr lang="tr-TR" sz="3200" dirty="0"/>
              <a:t>= [skiing, food]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L </a:t>
            </a:r>
            <a:r>
              <a:rPr lang="tr-TR" sz="3200" dirty="0"/>
              <a:t>= [ann, [tennis, music], tom, [skiing, food] ]</a:t>
            </a:r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 sorgu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55123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700807"/>
            <a:ext cx="8102674" cy="48682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3200" dirty="0" smtClean="0"/>
              <a:t>Alternatif liste gösterimi: </a:t>
            </a:r>
            <a:r>
              <a:rPr lang="tr-TR" sz="3200" dirty="0" smtClean="0">
                <a:solidFill>
                  <a:srgbClr val="FF0000"/>
                </a:solidFill>
              </a:rPr>
              <a:t>|</a:t>
            </a:r>
            <a:r>
              <a:rPr lang="tr-TR" sz="3200" dirty="0" smtClean="0"/>
              <a:t> kullanarak</a:t>
            </a:r>
          </a:p>
          <a:p>
            <a:pPr>
              <a:lnSpc>
                <a:spcPct val="80000"/>
              </a:lnSpc>
            </a:pPr>
            <a:endParaRPr lang="tr-TR" sz="32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3200" dirty="0" smtClean="0"/>
              <a:t>[</a:t>
            </a:r>
            <a:r>
              <a:rPr lang="tr-TR" sz="3200" dirty="0"/>
              <a:t>a, b, c</a:t>
            </a:r>
            <a:r>
              <a:rPr lang="tr-TR" sz="3200" dirty="0" smtClean="0"/>
              <a:t>]	= </a:t>
            </a:r>
            <a:r>
              <a:rPr lang="tr-TR" sz="3200" dirty="0"/>
              <a:t>[ a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[b, c]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	= [ a</a:t>
            </a:r>
            <a:r>
              <a:rPr lang="tr-TR" sz="3200" dirty="0"/>
              <a:t>, b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[c]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tr-TR" sz="3200" dirty="0"/>
              <a:t>			</a:t>
            </a:r>
            <a:r>
              <a:rPr lang="tr-TR" sz="3200" dirty="0" smtClean="0"/>
              <a:t>= [ a</a:t>
            </a:r>
            <a:r>
              <a:rPr lang="tr-TR" sz="3200" dirty="0"/>
              <a:t>, b, c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[] ]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(6)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03934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1821</Words>
  <Application>Microsoft Office PowerPoint</Application>
  <PresentationFormat>Ekran Gösterisi (4:3)</PresentationFormat>
  <Paragraphs>509</Paragraphs>
  <Slides>37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9" baseType="lpstr">
      <vt:lpstr>Eğitim</vt:lpstr>
      <vt:lpstr>SmartDraw</vt:lpstr>
      <vt:lpstr>BİL451 – YAPAY ZEKA Prolog: Listeler</vt:lpstr>
      <vt:lpstr>Listeler</vt:lpstr>
      <vt:lpstr>Listelerin gösterimi (1)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Bir liste, bir başka listenin altkümesi midir? </vt:lpstr>
      <vt:lpstr>Listenin elemanlarının toplamı</vt:lpstr>
      <vt:lpstr>Liste sıralı mı?</vt:lpstr>
      <vt:lpstr>Listenin ilk elemanını silmek</vt:lpstr>
      <vt:lpstr>Listenin ilk N elemanını silmek</vt:lpstr>
      <vt:lpstr>Listeden istenilen elemanı silmek</vt:lpstr>
      <vt:lpstr>Listeleri Yazdırmak</vt:lpstr>
      <vt:lpstr>Çeviri</vt:lpstr>
      <vt:lpstr>Yol Bulma</vt:lpstr>
      <vt:lpstr>PowerPoint Sunusu</vt:lpstr>
      <vt:lpstr>PowerPoint Sunusu</vt:lpstr>
      <vt:lpstr>Backtracking Control</vt:lpstr>
      <vt:lpstr>PowerPoint Sunusu</vt:lpstr>
      <vt:lpstr>PowerPoint Sunusu</vt:lpstr>
      <vt:lpstr>PowerPoint Sunusu</vt:lpstr>
      <vt:lpstr>Member ilişkisi</vt:lpstr>
      <vt:lpstr>CUT: ifadelerin anlamları</vt:lpstr>
      <vt:lpstr>PowerPoint Sunusu</vt:lpstr>
      <vt:lpstr>if then else</vt:lpstr>
      <vt:lpstr>Kullanıcı ile Etkileşim</vt:lpstr>
      <vt:lpstr>Gerçekler VT’nı değiştirmek</vt:lpstr>
      <vt:lpstr>VT’na kural eklemek</vt:lpstr>
      <vt:lpstr>asserta, assertz</vt:lpstr>
      <vt:lpstr>Sorular?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2014-11-28T09:43:36Z</dcterms:modified>
</cp:coreProperties>
</file>