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4" r:id="rId2"/>
    <p:sldId id="321" r:id="rId3"/>
    <p:sldId id="322" r:id="rId4"/>
    <p:sldId id="307" r:id="rId5"/>
    <p:sldId id="308" r:id="rId6"/>
    <p:sldId id="309" r:id="rId7"/>
    <p:sldId id="310" r:id="rId8"/>
    <p:sldId id="311" r:id="rId9"/>
    <p:sldId id="313" r:id="rId10"/>
    <p:sldId id="312" r:id="rId11"/>
    <p:sldId id="317" r:id="rId12"/>
    <p:sldId id="314" r:id="rId13"/>
    <p:sldId id="315" r:id="rId14"/>
    <p:sldId id="316" r:id="rId15"/>
    <p:sldId id="257" r:id="rId16"/>
    <p:sldId id="269" r:id="rId17"/>
    <p:sldId id="258" r:id="rId18"/>
    <p:sldId id="319" r:id="rId19"/>
    <p:sldId id="259" r:id="rId20"/>
    <p:sldId id="320" r:id="rId21"/>
    <p:sldId id="323" r:id="rId22"/>
    <p:sldId id="263" r:id="rId23"/>
    <p:sldId id="318"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274"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33BC5-F193-46EC-BDA9-ACAF2B56DAA7}" type="datetimeFigureOut">
              <a:rPr lang="tr-TR" smtClean="0"/>
              <a:pPr/>
              <a:t>13.10.2014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6D048-D09F-4A74-A0FD-F5828875ECB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2149D0C-D2A8-466C-B18A-56D24BAF22FF}" type="datetimeFigureOut">
              <a:rPr lang="tr-TR" smtClean="0"/>
              <a:pPr/>
              <a:t>13.10.2014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B98553-92CD-4FC4-A8AB-143EAE86F9C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49D0C-D2A8-466C-B18A-56D24BAF22FF}" type="datetimeFigureOut">
              <a:rPr lang="tr-TR" smtClean="0"/>
              <a:pPr/>
              <a:t>13.10.2014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98553-92CD-4FC4-A8AB-143EAE86F9C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E-mail" TargetMode="External"/><Relationship Id="rId3" Type="http://schemas.openxmlformats.org/officeDocument/2006/relationships/hyperlink" Target="http://tr.wikipedia.org/wiki/Elektronik" TargetMode="External"/><Relationship Id="rId7" Type="http://schemas.openxmlformats.org/officeDocument/2006/relationships/hyperlink" Target="http://en.wikipedia.org/wiki/Donald_Davies" TargetMode="External"/><Relationship Id="rId12" Type="http://schemas.openxmlformats.org/officeDocument/2006/relationships/hyperlink" Target="http://tr.wikipedia.org/wiki/Bilgisayar_a%C4%9F%C4%B1" TargetMode="External"/><Relationship Id="rId2" Type="http://schemas.openxmlformats.org/officeDocument/2006/relationships/hyperlink" Target="http://tr.wikipedia.org/wiki/Bilgisayar" TargetMode="External"/><Relationship Id="rId1" Type="http://schemas.openxmlformats.org/officeDocument/2006/relationships/slideLayout" Target="../slideLayouts/slideLayout2.xml"/><Relationship Id="rId6" Type="http://schemas.openxmlformats.org/officeDocument/2006/relationships/hyperlink" Target="http://en.wikipedia.org/wiki/Defense_Advanced_Research_Projects_Agency" TargetMode="External"/><Relationship Id="rId11" Type="http://schemas.openxmlformats.org/officeDocument/2006/relationships/hyperlink" Target="http://en.wikipedia.org/wiki/Tim_Berners-Lee" TargetMode="External"/><Relationship Id="rId5" Type="http://schemas.openxmlformats.org/officeDocument/2006/relationships/hyperlink" Target="http://tr.wikipedia.org/wiki/%C4%B0nternet" TargetMode="External"/><Relationship Id="rId10" Type="http://schemas.openxmlformats.org/officeDocument/2006/relationships/hyperlink" Target="http://en.wikipedia.org/wiki/World_Wide_Web" TargetMode="External"/><Relationship Id="rId4" Type="http://schemas.openxmlformats.org/officeDocument/2006/relationships/hyperlink" Target="http://tr.wikipedia.org/wiki/T%C3%BCrk_Dil_Kurumu" TargetMode="External"/><Relationship Id="rId9" Type="http://schemas.openxmlformats.org/officeDocument/2006/relationships/hyperlink" Target="http://en.wikipedia.org/wiki/File_transf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yownbusiness.org/s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en.wikipedia.org/wiki/Non-profit_organization" TargetMode="External"/><Relationship Id="rId3" Type="http://schemas.openxmlformats.org/officeDocument/2006/relationships/hyperlink" Target="http://en.wikipedia.org/wiki/Service_(economics)" TargetMode="External"/><Relationship Id="rId7" Type="http://schemas.openxmlformats.org/officeDocument/2006/relationships/hyperlink" Target="http://en.wikipedia.org/wiki/Customer" TargetMode="External"/><Relationship Id="rId2" Type="http://schemas.openxmlformats.org/officeDocument/2006/relationships/hyperlink" Target="http://en.wikipedia.org/wiki/Organization" TargetMode="External"/><Relationship Id="rId1" Type="http://schemas.openxmlformats.org/officeDocument/2006/relationships/slideLayout" Target="../slideLayouts/slideLayout2.xml"/><Relationship Id="rId6" Type="http://schemas.openxmlformats.org/officeDocument/2006/relationships/hyperlink" Target="http://en.wikipedia.org/wiki/Private_property" TargetMode="External"/><Relationship Id="rId5" Type="http://schemas.openxmlformats.org/officeDocument/2006/relationships/hyperlink" Target="http://en.wikipedia.org/wiki/Economy" TargetMode="External"/><Relationship Id="rId10" Type="http://schemas.openxmlformats.org/officeDocument/2006/relationships/hyperlink" Target="http://en.wikipedia.org/wiki/Company" TargetMode="External"/><Relationship Id="rId4" Type="http://schemas.openxmlformats.org/officeDocument/2006/relationships/hyperlink" Target="http://en.wikipedia.org/wiki/Capitalism" TargetMode="External"/><Relationship Id="rId9" Type="http://schemas.openxmlformats.org/officeDocument/2006/relationships/hyperlink" Target="http://en.wikipedia.org/wiki/Government-owned_corporation"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tr.wikipedia.org/wiki/Y%C3%B6netim_Bili%C5%9Fim_Sistemler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en.wikipedia.org/wiki/Manufacturing" TargetMode="External"/><Relationship Id="rId3" Type="http://schemas.openxmlformats.org/officeDocument/2006/relationships/hyperlink" Target="http://en.wikipedia.org/wiki/Management" TargetMode="External"/><Relationship Id="rId7" Type="http://schemas.openxmlformats.org/officeDocument/2006/relationships/hyperlink" Target="http://en.wikipedia.org/wiki/Strategic_management" TargetMode="External"/><Relationship Id="rId2" Type="http://schemas.openxmlformats.org/officeDocument/2006/relationships/hyperlink" Target="http://en.wikipedia.org/wiki/Business_Operations" TargetMode="External"/><Relationship Id="rId1" Type="http://schemas.openxmlformats.org/officeDocument/2006/relationships/slideLayout" Target="../slideLayouts/slideLayout2.xml"/><Relationship Id="rId6" Type="http://schemas.openxmlformats.org/officeDocument/2006/relationships/hyperlink" Target="http://en.wikipedia.org/wiki/Organizational_studies" TargetMode="External"/><Relationship Id="rId11" Type="http://schemas.openxmlformats.org/officeDocument/2006/relationships/hyperlink" Target="http://en.wikipedia.org/wiki/Information_technology_management" TargetMode="External"/><Relationship Id="rId5" Type="http://schemas.openxmlformats.org/officeDocument/2006/relationships/hyperlink" Target="http://en.wikipedia.org/wiki/Marketing" TargetMode="External"/><Relationship Id="rId10" Type="http://schemas.openxmlformats.org/officeDocument/2006/relationships/hyperlink" Target="http://en.wikipedia.org/wiki/Service_management" TargetMode="External"/><Relationship Id="rId4" Type="http://schemas.openxmlformats.org/officeDocument/2006/relationships/hyperlink" Target="http://en.wikipedia.org/wiki/Finance" TargetMode="External"/><Relationship Id="rId9" Type="http://schemas.openxmlformats.org/officeDocument/2006/relationships/hyperlink" Target="http://en.wikipedia.org/wiki/Operations_manag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businessdictionary.com/definition/maker.html" TargetMode="External"/><Relationship Id="rId13" Type="http://schemas.openxmlformats.org/officeDocument/2006/relationships/hyperlink" Target="http://www.businessdictionary.com/definition/design.html" TargetMode="External"/><Relationship Id="rId18" Type="http://schemas.openxmlformats.org/officeDocument/2006/relationships/hyperlink" Target="http://www.businessdictionary.com/definition/detailed.html" TargetMode="External"/><Relationship Id="rId26" Type="http://schemas.openxmlformats.org/officeDocument/2006/relationships/hyperlink" Target="http://www.businessdictionary.com/definition/database.html" TargetMode="External"/><Relationship Id="rId3" Type="http://schemas.openxmlformats.org/officeDocument/2006/relationships/hyperlink" Target="http://www.businessdictionary.com/definition/study.html" TargetMode="External"/><Relationship Id="rId21" Type="http://schemas.openxmlformats.org/officeDocument/2006/relationships/hyperlink" Target="http://www.businessdictionary.com/definition/consistent.html" TargetMode="External"/><Relationship Id="rId7" Type="http://schemas.openxmlformats.org/officeDocument/2006/relationships/hyperlink" Target="http://www.businessdictionary.com/definition/management.html" TargetMode="External"/><Relationship Id="rId12" Type="http://schemas.openxmlformats.org/officeDocument/2006/relationships/hyperlink" Target="http://www.businessdictionary.com/definition/objective.html" TargetMode="External"/><Relationship Id="rId17" Type="http://schemas.openxmlformats.org/officeDocument/2006/relationships/hyperlink" Target="http://www.businessdictionary.com/definition/provide.html" TargetMode="External"/><Relationship Id="rId25" Type="http://schemas.openxmlformats.org/officeDocument/2006/relationships/hyperlink" Target="http://www.businessdictionary.com/definition/centralization.html" TargetMode="External"/><Relationship Id="rId2" Type="http://schemas.openxmlformats.org/officeDocument/2006/relationships/hyperlink" Target="http://www.businessdictionary.com/definition/organized.html" TargetMode="External"/><Relationship Id="rId16" Type="http://schemas.openxmlformats.org/officeDocument/2006/relationships/hyperlink" Target="http://www.businessdictionary.com/definition/routine.html" TargetMode="External"/><Relationship Id="rId20" Type="http://schemas.openxmlformats.org/officeDocument/2006/relationships/hyperlink" Target="http://www.businessdictionary.com/definition/accurate.html" TargetMode="External"/><Relationship Id="rId29" Type="http://schemas.openxmlformats.org/officeDocument/2006/relationships/hyperlink" Target="http://www.businessdictionary.com/definition/access.html" TargetMode="External"/><Relationship Id="rId1" Type="http://schemas.openxmlformats.org/officeDocument/2006/relationships/slideLayout" Target="../slideLayouts/slideLayout2.xml"/><Relationship Id="rId6" Type="http://schemas.openxmlformats.org/officeDocument/2006/relationships/hyperlink" Target="http://www.businessdictionary.com/definition/organization.html" TargetMode="External"/><Relationship Id="rId11" Type="http://schemas.openxmlformats.org/officeDocument/2006/relationships/hyperlink" Target="http://www.businessdictionary.com/definition/strategic-decision.html" TargetMode="External"/><Relationship Id="rId24" Type="http://schemas.openxmlformats.org/officeDocument/2006/relationships/hyperlink" Target="http://www.businessdictionary.com/definition/data.html" TargetMode="External"/><Relationship Id="rId5" Type="http://schemas.openxmlformats.org/officeDocument/2006/relationships/hyperlink" Target="http://www.businessdictionary.com/definition/need.html" TargetMode="External"/><Relationship Id="rId15" Type="http://schemas.openxmlformats.org/officeDocument/2006/relationships/hyperlink" Target="http://www.businessdictionary.com/definition/process.html" TargetMode="External"/><Relationship Id="rId23" Type="http://schemas.openxmlformats.org/officeDocument/2006/relationships/hyperlink" Target="http://www.businessdictionary.com/definition/relevant.html" TargetMode="External"/><Relationship Id="rId28" Type="http://schemas.openxmlformats.org/officeDocument/2006/relationships/hyperlink" Target="http://www.businessdictionary.com/definition/authority.html" TargetMode="External"/><Relationship Id="rId10" Type="http://schemas.openxmlformats.org/officeDocument/2006/relationships/hyperlink" Target="http://www.businessdictionary.com/definition/tactical.html" TargetMode="External"/><Relationship Id="rId19" Type="http://schemas.openxmlformats.org/officeDocument/2006/relationships/hyperlink" Target="http://www.businessdictionary.com/definition/report.html" TargetMode="External"/><Relationship Id="rId31" Type="http://schemas.openxmlformats.org/officeDocument/2006/relationships/hyperlink" Target="http://www.businessdictionary.com/definition/management-information-system-MIS.html" TargetMode="External"/><Relationship Id="rId4" Type="http://schemas.openxmlformats.org/officeDocument/2006/relationships/hyperlink" Target="http://www.businessdictionary.com/definition/information.html" TargetMode="External"/><Relationship Id="rId9" Type="http://schemas.openxmlformats.org/officeDocument/2006/relationships/hyperlink" Target="http://www.businessdictionary.com/definition/operations.html" TargetMode="External"/><Relationship Id="rId14" Type="http://schemas.openxmlformats.org/officeDocument/2006/relationships/hyperlink" Target="http://www.businessdictionary.com/definition/procedure.html" TargetMode="External"/><Relationship Id="rId22" Type="http://schemas.openxmlformats.org/officeDocument/2006/relationships/hyperlink" Target="http://www.businessdictionary.com/definition/system.html" TargetMode="External"/><Relationship Id="rId27" Type="http://schemas.openxmlformats.org/officeDocument/2006/relationships/hyperlink" Target="http://www.businessdictionary.com/definition/data-warehouse.html" TargetMode="External"/><Relationship Id="rId30" Type="http://schemas.openxmlformats.org/officeDocument/2006/relationships/hyperlink" Target="http://www.businessdictionary.com/definition/form.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Transistor" TargetMode="External"/><Relationship Id="rId3" Type="http://schemas.openxmlformats.org/officeDocument/2006/relationships/hyperlink" Target="http://en.wikipedia.org/wiki/World_War_II" TargetMode="External"/><Relationship Id="rId7" Type="http://schemas.openxmlformats.org/officeDocument/2006/relationships/hyperlink" Target="http://en.wikipedia.org/wiki/Computers" TargetMode="External"/><Relationship Id="rId2" Type="http://schemas.openxmlformats.org/officeDocument/2006/relationships/hyperlink" Target="http://en.wikipedia.org/wiki/World_War_I" TargetMode="External"/><Relationship Id="rId1" Type="http://schemas.openxmlformats.org/officeDocument/2006/relationships/slideLayout" Target="../slideLayouts/slideLayout2.xml"/><Relationship Id="rId6" Type="http://schemas.openxmlformats.org/officeDocument/2006/relationships/hyperlink" Target="http://en.wikipedia.org/wiki/Machine_Age" TargetMode="External"/><Relationship Id="rId5" Type="http://schemas.openxmlformats.org/officeDocument/2006/relationships/hyperlink" Target="http://en.wikipedia.org/wiki/Atom_bomb" TargetMode="External"/><Relationship Id="rId10" Type="http://schemas.openxmlformats.org/officeDocument/2006/relationships/hyperlink" Target="http://en.wikipedia.org/wiki/High_technology" TargetMode="External"/><Relationship Id="rId4" Type="http://schemas.openxmlformats.org/officeDocument/2006/relationships/hyperlink" Target="http://en.wikipedia.org/wiki/Industrial_Revolution" TargetMode="External"/><Relationship Id="rId9" Type="http://schemas.openxmlformats.org/officeDocument/2006/relationships/hyperlink" Target="http://en.wikipedia.org/wiki/Contempora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Feedb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Knowledge_economy" TargetMode="External"/><Relationship Id="rId3" Type="http://schemas.openxmlformats.org/officeDocument/2006/relationships/hyperlink" Target="http://en.wikipedia.org/wiki/Human_history" TargetMode="External"/><Relationship Id="rId7" Type="http://schemas.openxmlformats.org/officeDocument/2006/relationships/hyperlink" Target="http://en.wikipedia.org/wiki/Efficacy" TargetMode="External"/><Relationship Id="rId2" Type="http://schemas.openxmlformats.org/officeDocument/2006/relationships/hyperlink" Target="http://en.wikipedia.org/wiki/New_media" TargetMode="External"/><Relationship Id="rId1" Type="http://schemas.openxmlformats.org/officeDocument/2006/relationships/slideLayout" Target="../slideLayouts/slideLayout2.xml"/><Relationship Id="rId6" Type="http://schemas.openxmlformats.org/officeDocument/2006/relationships/hyperlink" Target="http://en.wikipedia.org/wiki/Industrial_Revolution" TargetMode="External"/><Relationship Id="rId5" Type="http://schemas.openxmlformats.org/officeDocument/2006/relationships/hyperlink" Target="http://en.wikipedia.org/wiki/Digital_Revolution" TargetMode="External"/><Relationship Id="rId4" Type="http://schemas.openxmlformats.org/officeDocument/2006/relationships/hyperlink" Target="http://en.wikipedia.org/wiki/Industrial_revolution" TargetMode="External"/><Relationship Id="rId9" Type="http://schemas.openxmlformats.org/officeDocument/2006/relationships/hyperlink" Target="http://en.wikipedia.org/wiki/Information_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4638"/>
            <a:ext cx="8186766" cy="6297634"/>
          </a:xfrm>
          <a:solidFill>
            <a:schemeClr val="accent2"/>
          </a:solidFill>
        </p:spPr>
        <p:txBody>
          <a:bodyPr>
            <a:noAutofit/>
          </a:bodyPr>
          <a:lstStyle/>
          <a:p>
            <a:r>
              <a:rPr lang="tr-TR" sz="6600" b="1" dirty="0" err="1" smtClean="0"/>
              <a:t>to</a:t>
            </a:r>
            <a:r>
              <a:rPr lang="tr-TR" sz="6600" b="1" dirty="0" smtClean="0"/>
              <a:t> start </a:t>
            </a:r>
            <a:br>
              <a:rPr lang="tr-TR" sz="6600" b="1" dirty="0" smtClean="0"/>
            </a:br>
            <a:r>
              <a:rPr lang="tr-TR" sz="6600" b="1" dirty="0" err="1" smtClean="0"/>
              <a:t>management</a:t>
            </a:r>
            <a:r>
              <a:rPr lang="tr-TR" sz="6600" b="1" dirty="0" smtClean="0"/>
              <a:t> </a:t>
            </a:r>
            <a:r>
              <a:rPr lang="tr-TR" sz="6600" b="1" dirty="0" err="1" smtClean="0"/>
              <a:t>information</a:t>
            </a:r>
            <a:r>
              <a:rPr lang="tr-TR" sz="6600" b="1" dirty="0" smtClean="0"/>
              <a:t> </a:t>
            </a:r>
            <a:r>
              <a:rPr lang="tr-TR" sz="6600" b="1" dirty="0" err="1" smtClean="0"/>
              <a:t>systems</a:t>
            </a:r>
            <a:r>
              <a:rPr lang="tr-TR" sz="6600" b="1" dirty="0" smtClean="0"/>
              <a:t> </a:t>
            </a:r>
            <a:r>
              <a:rPr lang="tr-TR" sz="6600" b="1" dirty="0" err="1" smtClean="0"/>
              <a:t>studing</a:t>
            </a:r>
            <a:r>
              <a:rPr lang="tr-TR" sz="6600" b="1" dirty="0" smtClean="0"/>
              <a:t>: </a:t>
            </a:r>
            <a:br>
              <a:rPr lang="tr-TR" sz="6600" b="1" dirty="0" smtClean="0"/>
            </a:br>
            <a:r>
              <a:rPr lang="tr-TR" sz="6600" b="1" i="1" dirty="0" err="1" smtClean="0"/>
              <a:t>some</a:t>
            </a:r>
            <a:r>
              <a:rPr lang="tr-TR" sz="6600" b="1" i="1" dirty="0" smtClean="0"/>
              <a:t> </a:t>
            </a:r>
            <a:r>
              <a:rPr lang="tr-TR" sz="6600" b="1" i="1" dirty="0" err="1" smtClean="0"/>
              <a:t>conceptions</a:t>
            </a:r>
            <a:r>
              <a:rPr lang="tr-TR" sz="6600" b="1" i="1" dirty="0" smtClean="0"/>
              <a:t/>
            </a:r>
            <a:br>
              <a:rPr lang="tr-TR" sz="6600" b="1" i="1" dirty="0" smtClean="0"/>
            </a:br>
            <a:r>
              <a:rPr lang="tr-TR" sz="6600" b="1" i="1" dirty="0" smtClean="0"/>
              <a:t> </a:t>
            </a:r>
            <a:r>
              <a:rPr lang="tr-TR" sz="6600" b="1" i="1" dirty="0" err="1" smtClean="0"/>
              <a:t>and</a:t>
            </a:r>
            <a:r>
              <a:rPr lang="tr-TR" sz="6600" b="1" i="1" dirty="0" smtClean="0"/>
              <a:t> </a:t>
            </a:r>
            <a:r>
              <a:rPr lang="tr-TR" sz="6600" b="1" i="1" dirty="0" err="1" smtClean="0"/>
              <a:t>definitions</a:t>
            </a:r>
            <a:endParaRPr lang="tr-TR" sz="66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329642" cy="1725602"/>
          </a:xfrm>
        </p:spPr>
        <p:txBody>
          <a:bodyPr>
            <a:noAutofit/>
          </a:bodyPr>
          <a:lstStyle/>
          <a:p>
            <a:r>
              <a:rPr lang="en-US" sz="2800" b="1" dirty="0" smtClean="0">
                <a:solidFill>
                  <a:srgbClr val="FF0000"/>
                </a:solidFill>
              </a:rPr>
              <a:t>The Internet</a:t>
            </a:r>
            <a:r>
              <a:rPr lang="tr-TR" sz="2800" b="1" dirty="0" smtClean="0">
                <a:solidFill>
                  <a:srgbClr val="FF0000"/>
                </a:solidFill>
              </a:rPr>
              <a:t>:</a:t>
            </a:r>
            <a:r>
              <a:rPr lang="tr-TR" sz="2000" dirty="0" smtClean="0"/>
              <a:t/>
            </a:r>
            <a:br>
              <a:rPr lang="tr-TR" sz="2000" dirty="0" smtClean="0"/>
            </a:br>
            <a:r>
              <a:rPr lang="tr-TR" sz="2000" b="1" dirty="0" smtClean="0"/>
              <a:t> İnternet</a:t>
            </a:r>
            <a:r>
              <a:rPr lang="tr-TR" sz="2000" dirty="0" smtClean="0"/>
              <a:t>, Dünya genelindeki </a:t>
            </a:r>
            <a:r>
              <a:rPr lang="tr-TR" sz="2000" dirty="0" smtClean="0">
                <a:hlinkClick r:id="rId2" tooltip="Bilgisayar"/>
              </a:rPr>
              <a:t>bilgisayar</a:t>
            </a:r>
            <a:r>
              <a:rPr lang="tr-TR" sz="2000" dirty="0" smtClean="0"/>
              <a:t> ağlarını ve kurumsal bilgisayar sistemlerini birbirine bağlayan </a:t>
            </a:r>
            <a:r>
              <a:rPr lang="tr-TR" sz="2000" dirty="0" smtClean="0">
                <a:hlinkClick r:id="rId3" tooltip="Elektronik"/>
              </a:rPr>
              <a:t>elektronik</a:t>
            </a:r>
            <a:r>
              <a:rPr lang="tr-TR" sz="2000" dirty="0" smtClean="0"/>
              <a:t> iletişim ağıdır.</a:t>
            </a:r>
            <a:br>
              <a:rPr lang="tr-TR" sz="2000" dirty="0" smtClean="0"/>
            </a:br>
            <a:r>
              <a:rPr lang="tr-TR" sz="2000" i="1" dirty="0" smtClean="0">
                <a:solidFill>
                  <a:srgbClr val="0000FF"/>
                </a:solidFill>
                <a:hlinkClick r:id="rId4" tooltip="Türk Dil Kurumu"/>
              </a:rPr>
              <a:t>TDK</a:t>
            </a:r>
            <a:r>
              <a:rPr lang="tr-TR" sz="2000" i="1" dirty="0" smtClean="0">
                <a:solidFill>
                  <a:srgbClr val="0000FF"/>
                </a:solidFill>
              </a:rPr>
              <a:t>, İnternet sözcüğüne karşılık olarak </a:t>
            </a:r>
            <a:r>
              <a:rPr lang="tr-TR" sz="2000" b="1" i="1" dirty="0" smtClean="0">
                <a:solidFill>
                  <a:srgbClr val="0000FF"/>
                </a:solidFill>
              </a:rPr>
              <a:t>genel ağ</a:t>
            </a:r>
            <a:r>
              <a:rPr lang="tr-TR" sz="2000" i="1" dirty="0" smtClean="0">
                <a:solidFill>
                  <a:srgbClr val="0000FF"/>
                </a:solidFill>
              </a:rPr>
              <a:t>ı önermiştir.</a:t>
            </a:r>
            <a:r>
              <a:rPr lang="tr-TR" sz="2000" i="1" baseline="30000" dirty="0" smtClean="0">
                <a:solidFill>
                  <a:srgbClr val="0000FF"/>
                </a:solidFill>
                <a:hlinkClick r:id="rId5"/>
              </a:rPr>
              <a:t>[</a:t>
            </a:r>
            <a:r>
              <a:rPr lang="tr-TR" sz="2000" i="1" dirty="0" smtClean="0">
                <a:solidFill>
                  <a:srgbClr val="0000FF"/>
                </a:solidFill>
              </a:rPr>
              <a:t>İnternet yerine zaman zaman sadece </a:t>
            </a:r>
            <a:r>
              <a:rPr lang="tr-TR" sz="2000" b="1" i="1" dirty="0" smtClean="0">
                <a:solidFill>
                  <a:srgbClr val="0000FF"/>
                </a:solidFill>
              </a:rPr>
              <a:t>net </a:t>
            </a:r>
            <a:r>
              <a:rPr lang="tr-TR" sz="2000" i="1" dirty="0" smtClean="0">
                <a:solidFill>
                  <a:srgbClr val="0000FF"/>
                </a:solidFill>
              </a:rPr>
              <a:t>sözcüğü de kullanılır.</a:t>
            </a:r>
            <a:endParaRPr lang="tr-TR" sz="2000" i="1" dirty="0">
              <a:solidFill>
                <a:srgbClr val="0000FF"/>
              </a:solidFill>
            </a:endParaRPr>
          </a:p>
        </p:txBody>
      </p:sp>
      <p:sp>
        <p:nvSpPr>
          <p:cNvPr id="3" name="2 İçerik Yer Tutucusu"/>
          <p:cNvSpPr>
            <a:spLocks noGrp="1"/>
          </p:cNvSpPr>
          <p:nvPr>
            <p:ph idx="1"/>
          </p:nvPr>
        </p:nvSpPr>
        <p:spPr>
          <a:xfrm>
            <a:off x="457200" y="2071678"/>
            <a:ext cx="8258204" cy="4429156"/>
          </a:xfrm>
        </p:spPr>
        <p:txBody>
          <a:bodyPr>
            <a:normAutofit/>
          </a:bodyPr>
          <a:lstStyle/>
          <a:p>
            <a:r>
              <a:rPr lang="en-US" sz="2400" dirty="0" smtClean="0"/>
              <a:t>The Internet was conceived network that could connect computers together</a:t>
            </a:r>
            <a:r>
              <a:rPr lang="tr-TR" sz="2400" dirty="0" smtClean="0"/>
              <a:t>.</a:t>
            </a:r>
          </a:p>
          <a:p>
            <a:r>
              <a:rPr lang="en-US" sz="1800" i="1" dirty="0" smtClean="0"/>
              <a:t>It was created mainly by </a:t>
            </a:r>
            <a:r>
              <a:rPr lang="en-US" sz="1800" i="1" dirty="0" err="1" smtClean="0">
                <a:hlinkClick r:id="rId6" tooltip="Defense Advanced Research Projects Agency"/>
              </a:rPr>
              <a:t>DARPA</a:t>
            </a:r>
            <a:r>
              <a:rPr lang="en-US" sz="1800" i="1" dirty="0" smtClean="0"/>
              <a:t> on work carried out by British scientists like </a:t>
            </a:r>
            <a:r>
              <a:rPr lang="en-US" sz="1800" i="1" dirty="0" smtClean="0">
                <a:hlinkClick r:id="rId7" tooltip="Donald Davies"/>
              </a:rPr>
              <a:t>Donald Davies</a:t>
            </a:r>
            <a:r>
              <a:rPr lang="en-US" sz="1800" i="1" dirty="0" smtClean="0"/>
              <a:t>; its initial software applications were </a:t>
            </a:r>
            <a:r>
              <a:rPr lang="en-US" sz="1800" i="1" dirty="0" smtClean="0">
                <a:hlinkClick r:id="rId8" tooltip="E-mail"/>
              </a:rPr>
              <a:t>e-mail</a:t>
            </a:r>
            <a:r>
              <a:rPr lang="en-US" sz="1800" i="1" dirty="0" smtClean="0"/>
              <a:t> and computer </a:t>
            </a:r>
            <a:r>
              <a:rPr lang="en-US" sz="1800" i="1" dirty="0" smtClean="0">
                <a:hlinkClick r:id="rId9" tooltip="File transfer"/>
              </a:rPr>
              <a:t>file transfer</a:t>
            </a:r>
            <a:r>
              <a:rPr lang="en-US" sz="1800" i="1" dirty="0" smtClean="0"/>
              <a:t>.</a:t>
            </a:r>
          </a:p>
          <a:p>
            <a:r>
              <a:rPr lang="en-US" sz="1800" i="1" dirty="0" smtClean="0"/>
              <a:t>Though the Internet itself has existed since 1969, it was with the invention of the </a:t>
            </a:r>
            <a:r>
              <a:rPr lang="en-US" sz="1800" i="1" dirty="0" smtClean="0">
                <a:hlinkClick r:id="rId10" tooltip="World Wide Web"/>
              </a:rPr>
              <a:t>World Wide Web</a:t>
            </a:r>
            <a:r>
              <a:rPr lang="en-US" sz="1800" i="1" dirty="0" smtClean="0"/>
              <a:t> in 1989-1990 by British scientist </a:t>
            </a:r>
            <a:r>
              <a:rPr lang="en-US" sz="1800" i="1" dirty="0" smtClean="0">
                <a:hlinkClick r:id="rId11" tooltip="Tim Berners-Lee"/>
              </a:rPr>
              <a:t>Tim Berners-Lee</a:t>
            </a:r>
            <a:r>
              <a:rPr lang="en-US" sz="1800" i="1" dirty="0" smtClean="0"/>
              <a:t> and its introduction in 1991 that the Internet became an easily accessible network. </a:t>
            </a:r>
            <a:endParaRPr lang="tr-TR" sz="1800" i="1" dirty="0" smtClean="0"/>
          </a:p>
          <a:p>
            <a:r>
              <a:rPr lang="tr-TR" sz="1800" dirty="0" smtClean="0">
                <a:solidFill>
                  <a:srgbClr val="00B050"/>
                </a:solidFill>
              </a:rPr>
              <a:t>İnternet, çok protokollü bir ağ olup birbirine bağlı </a:t>
            </a:r>
            <a:r>
              <a:rPr lang="tr-TR" sz="1800" dirty="0" smtClean="0">
                <a:solidFill>
                  <a:srgbClr val="00B050"/>
                </a:solidFill>
                <a:hlinkClick r:id="rId12" tooltip="Bilgisayar ağı"/>
              </a:rPr>
              <a:t>bilgisayar ağlarının</a:t>
            </a:r>
            <a:r>
              <a:rPr lang="tr-TR" sz="1800" dirty="0" smtClean="0">
                <a:solidFill>
                  <a:srgbClr val="00B050"/>
                </a:solidFill>
              </a:rPr>
              <a:t> tümü olarak da tanımlanabilir. Binlerce akademik ve ticari ağla devlet ve serbest bilgisayar ağının birbirine bağlanmasıyla oluşmuştur. </a:t>
            </a:r>
            <a:endParaRPr lang="tr-TR" sz="1800" i="1" dirty="0" smtClean="0">
              <a:solidFill>
                <a:srgbClr val="00B050"/>
              </a:solidFill>
            </a:endParaRPr>
          </a:p>
          <a:p>
            <a:r>
              <a:rPr lang="en-US" sz="2400" b="1" dirty="0" smtClean="0">
                <a:solidFill>
                  <a:srgbClr val="FF0000"/>
                </a:solidFill>
              </a:rPr>
              <a:t>The Internet is now a global platform for accelerating the flow of information</a:t>
            </a:r>
            <a:r>
              <a:rPr lang="tr-TR" sz="2400" b="1" dirty="0" smtClean="0">
                <a:solidFill>
                  <a:srgbClr val="FF0000"/>
                </a:solidFill>
              </a:rPr>
              <a:t> !</a:t>
            </a:r>
            <a:endParaRPr lang="tr-TR" sz="24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4638"/>
            <a:ext cx="8686800" cy="1143000"/>
          </a:xfrm>
        </p:spPr>
        <p:txBody>
          <a:bodyPr>
            <a:normAutofit fontScale="90000"/>
          </a:bodyPr>
          <a:lstStyle/>
          <a:p>
            <a:pPr eaLnBrk="1" hangingPunct="1"/>
            <a:r>
              <a:rPr lang="tr-TR" sz="4000" smtClean="0"/>
              <a:t>                      </a:t>
            </a:r>
            <a:r>
              <a:rPr lang="tr-TR" sz="3600" smtClean="0"/>
              <a:t>Yönetim Bilgi Sistemi</a:t>
            </a:r>
            <a:br>
              <a:rPr lang="tr-TR" sz="3600" smtClean="0"/>
            </a:br>
            <a:r>
              <a:rPr lang="tr-TR" sz="3600" smtClean="0"/>
              <a:t>                             </a:t>
            </a:r>
            <a:r>
              <a:rPr lang="tr-TR" sz="3200" b="1" smtClean="0"/>
              <a:t>Yaklaşımı </a:t>
            </a:r>
            <a:r>
              <a:rPr lang="tr-TR" sz="2000" smtClean="0"/>
              <a:t>                      </a:t>
            </a:r>
            <a:r>
              <a:rPr lang="tr-TR" sz="1800" smtClean="0"/>
              <a:t>(Chapter-1)</a:t>
            </a:r>
          </a:p>
        </p:txBody>
      </p:sp>
      <p:sp>
        <p:nvSpPr>
          <p:cNvPr id="87043" name="Oval 3"/>
          <p:cNvSpPr>
            <a:spLocks noChangeArrowheads="1"/>
          </p:cNvSpPr>
          <p:nvPr/>
        </p:nvSpPr>
        <p:spPr bwMode="auto">
          <a:xfrm>
            <a:off x="395288" y="2060575"/>
            <a:ext cx="1728787" cy="1728788"/>
          </a:xfrm>
          <a:prstGeom prst="ellipse">
            <a:avLst/>
          </a:prstGeom>
          <a:solidFill>
            <a:srgbClr val="F2F4AA"/>
          </a:solidFill>
          <a:ln w="9525">
            <a:solidFill>
              <a:schemeClr val="tx1"/>
            </a:solidFill>
            <a:round/>
            <a:headEnd/>
            <a:tailEnd/>
          </a:ln>
        </p:spPr>
        <p:txBody>
          <a:bodyPr wrap="none" anchor="ctr"/>
          <a:lstStyle/>
          <a:p>
            <a:pPr algn="ctr"/>
            <a:r>
              <a:rPr lang="tr-TR" sz="1800"/>
              <a:t>Bilgisayar</a:t>
            </a:r>
          </a:p>
          <a:p>
            <a:pPr algn="ctr"/>
            <a:r>
              <a:rPr lang="tr-TR" sz="1800"/>
              <a:t>Bilimleri</a:t>
            </a:r>
          </a:p>
        </p:txBody>
      </p:sp>
      <p:sp>
        <p:nvSpPr>
          <p:cNvPr id="87044" name="Oval 4"/>
          <p:cNvSpPr>
            <a:spLocks noChangeArrowheads="1"/>
          </p:cNvSpPr>
          <p:nvPr/>
        </p:nvSpPr>
        <p:spPr bwMode="auto">
          <a:xfrm>
            <a:off x="0" y="3933825"/>
            <a:ext cx="1908175" cy="1871663"/>
          </a:xfrm>
          <a:prstGeom prst="ellipse">
            <a:avLst/>
          </a:prstGeom>
          <a:solidFill>
            <a:srgbClr val="F2F4AA"/>
          </a:solidFill>
          <a:ln w="9525">
            <a:solidFill>
              <a:schemeClr val="tx1"/>
            </a:solidFill>
            <a:round/>
            <a:headEnd/>
            <a:tailEnd/>
          </a:ln>
        </p:spPr>
        <p:txBody>
          <a:bodyPr wrap="none" anchor="ctr"/>
          <a:lstStyle/>
          <a:p>
            <a:pPr algn="ctr"/>
            <a:r>
              <a:rPr lang="tr-TR" sz="1800"/>
              <a:t>Yönetim </a:t>
            </a:r>
          </a:p>
          <a:p>
            <a:pPr algn="ctr"/>
            <a:r>
              <a:rPr lang="tr-TR" sz="1800"/>
              <a:t>Bilimler</a:t>
            </a:r>
          </a:p>
        </p:txBody>
      </p:sp>
      <p:sp>
        <p:nvSpPr>
          <p:cNvPr id="87045" name="Oval 5"/>
          <p:cNvSpPr>
            <a:spLocks noChangeArrowheads="1"/>
          </p:cNvSpPr>
          <p:nvPr/>
        </p:nvSpPr>
        <p:spPr bwMode="auto">
          <a:xfrm>
            <a:off x="2411413" y="1700213"/>
            <a:ext cx="1800225" cy="1439862"/>
          </a:xfrm>
          <a:prstGeom prst="ellipse">
            <a:avLst/>
          </a:prstGeom>
          <a:solidFill>
            <a:srgbClr val="F2F4AA"/>
          </a:solidFill>
          <a:ln w="9525">
            <a:solidFill>
              <a:schemeClr val="tx1"/>
            </a:solidFill>
            <a:round/>
            <a:headEnd/>
            <a:tailEnd/>
          </a:ln>
        </p:spPr>
        <p:txBody>
          <a:bodyPr wrap="none" anchor="ctr"/>
          <a:lstStyle/>
          <a:p>
            <a:pPr algn="ctr"/>
            <a:r>
              <a:rPr lang="tr-TR" sz="1800"/>
              <a:t>Yöneylem</a:t>
            </a:r>
          </a:p>
          <a:p>
            <a:pPr algn="ctr"/>
            <a:r>
              <a:rPr lang="tr-TR" sz="1800"/>
              <a:t>Araştırması</a:t>
            </a:r>
          </a:p>
        </p:txBody>
      </p:sp>
      <p:sp>
        <p:nvSpPr>
          <p:cNvPr id="87046" name="Oval 6"/>
          <p:cNvSpPr>
            <a:spLocks noChangeArrowheads="1"/>
          </p:cNvSpPr>
          <p:nvPr/>
        </p:nvSpPr>
        <p:spPr bwMode="auto">
          <a:xfrm>
            <a:off x="3924300" y="2781300"/>
            <a:ext cx="2109788" cy="1584325"/>
          </a:xfrm>
          <a:prstGeom prst="ellipse">
            <a:avLst/>
          </a:prstGeom>
          <a:solidFill>
            <a:srgbClr val="FF99FF"/>
          </a:solidFill>
          <a:ln w="9525">
            <a:solidFill>
              <a:schemeClr val="tx1"/>
            </a:solidFill>
            <a:round/>
            <a:headEnd/>
            <a:tailEnd/>
          </a:ln>
        </p:spPr>
        <p:txBody>
          <a:bodyPr wrap="none" anchor="ctr"/>
          <a:lstStyle/>
          <a:p>
            <a:pPr algn="ctr"/>
            <a:r>
              <a:rPr lang="tr-TR" sz="1800"/>
              <a:t>Sosyoloji</a:t>
            </a:r>
          </a:p>
        </p:txBody>
      </p:sp>
      <p:sp>
        <p:nvSpPr>
          <p:cNvPr id="87047" name="Oval 7"/>
          <p:cNvSpPr>
            <a:spLocks noChangeArrowheads="1"/>
          </p:cNvSpPr>
          <p:nvPr/>
        </p:nvSpPr>
        <p:spPr bwMode="auto">
          <a:xfrm>
            <a:off x="1979613" y="5084763"/>
            <a:ext cx="1655762" cy="1512887"/>
          </a:xfrm>
          <a:prstGeom prst="ellipse">
            <a:avLst/>
          </a:prstGeom>
          <a:solidFill>
            <a:srgbClr val="FF99FF"/>
          </a:solidFill>
          <a:ln w="9525">
            <a:solidFill>
              <a:schemeClr val="tx1"/>
            </a:solidFill>
            <a:round/>
            <a:headEnd/>
            <a:tailEnd/>
          </a:ln>
        </p:spPr>
        <p:txBody>
          <a:bodyPr wrap="none" anchor="ctr"/>
          <a:lstStyle/>
          <a:p>
            <a:pPr algn="ctr"/>
            <a:r>
              <a:rPr lang="tr-TR" sz="1800"/>
              <a:t>Psikoloji</a:t>
            </a:r>
          </a:p>
        </p:txBody>
      </p:sp>
      <p:sp>
        <p:nvSpPr>
          <p:cNvPr id="87048" name="Oval 8"/>
          <p:cNvSpPr>
            <a:spLocks noChangeArrowheads="1"/>
          </p:cNvSpPr>
          <p:nvPr/>
        </p:nvSpPr>
        <p:spPr bwMode="auto">
          <a:xfrm>
            <a:off x="3779838" y="4652963"/>
            <a:ext cx="2016125" cy="1655762"/>
          </a:xfrm>
          <a:prstGeom prst="ellipse">
            <a:avLst/>
          </a:prstGeom>
          <a:solidFill>
            <a:srgbClr val="FF99FF"/>
          </a:solidFill>
          <a:ln w="9525">
            <a:solidFill>
              <a:schemeClr val="tx1"/>
            </a:solidFill>
            <a:round/>
            <a:headEnd/>
            <a:tailEnd/>
          </a:ln>
        </p:spPr>
        <p:txBody>
          <a:bodyPr wrap="none" anchor="ctr"/>
          <a:lstStyle/>
          <a:p>
            <a:pPr algn="ctr"/>
            <a:r>
              <a:rPr lang="tr-TR" sz="1800"/>
              <a:t>Ekonomi</a:t>
            </a:r>
          </a:p>
        </p:txBody>
      </p:sp>
      <p:sp>
        <p:nvSpPr>
          <p:cNvPr id="87049" name="Oval 9"/>
          <p:cNvSpPr>
            <a:spLocks noChangeArrowheads="1"/>
          </p:cNvSpPr>
          <p:nvPr/>
        </p:nvSpPr>
        <p:spPr bwMode="auto">
          <a:xfrm>
            <a:off x="1331913" y="2781300"/>
            <a:ext cx="3240087" cy="2808288"/>
          </a:xfrm>
          <a:prstGeom prst="ellipse">
            <a:avLst/>
          </a:prstGeom>
          <a:solidFill>
            <a:srgbClr val="E74F6C"/>
          </a:solidFill>
          <a:ln w="9525">
            <a:solidFill>
              <a:schemeClr val="tx1"/>
            </a:solidFill>
            <a:prstDash val="lgDash"/>
            <a:round/>
            <a:headEnd/>
            <a:tailEnd/>
          </a:ln>
        </p:spPr>
        <p:txBody>
          <a:bodyPr wrap="none" anchor="ctr"/>
          <a:lstStyle/>
          <a:p>
            <a:pPr algn="ctr"/>
            <a:r>
              <a:rPr lang="tr-TR"/>
              <a:t>YÖNETİM</a:t>
            </a:r>
            <a:br>
              <a:rPr lang="tr-TR"/>
            </a:br>
            <a:r>
              <a:rPr lang="tr-TR"/>
              <a:t>BİLİŞİM</a:t>
            </a:r>
            <a:br>
              <a:rPr lang="tr-TR"/>
            </a:br>
            <a:r>
              <a:rPr lang="tr-TR"/>
              <a:t>SİSTEMİ</a:t>
            </a:r>
          </a:p>
        </p:txBody>
      </p:sp>
      <p:sp>
        <p:nvSpPr>
          <p:cNvPr id="87050" name="AutoShape 10"/>
          <p:cNvSpPr>
            <a:spLocks noChangeArrowheads="1"/>
          </p:cNvSpPr>
          <p:nvPr/>
        </p:nvSpPr>
        <p:spPr bwMode="auto">
          <a:xfrm>
            <a:off x="1619250" y="476250"/>
            <a:ext cx="2089150" cy="1081088"/>
          </a:xfrm>
          <a:prstGeom prst="wedgeRoundRectCallout">
            <a:avLst>
              <a:gd name="adj1" fmla="val -43750"/>
              <a:gd name="adj2" fmla="val 70000"/>
              <a:gd name="adj3" fmla="val 16667"/>
            </a:avLst>
          </a:prstGeom>
          <a:solidFill>
            <a:srgbClr val="F2F4AA"/>
          </a:solidFill>
          <a:ln w="9525">
            <a:solidFill>
              <a:schemeClr val="tx1"/>
            </a:solidFill>
            <a:miter lim="800000"/>
            <a:headEnd/>
            <a:tailEnd/>
          </a:ln>
        </p:spPr>
        <p:txBody>
          <a:bodyPr/>
          <a:lstStyle/>
          <a:p>
            <a:pPr algn="ctr"/>
            <a:r>
              <a:rPr lang="tr-TR" sz="1800" b="1">
                <a:solidFill>
                  <a:srgbClr val="FF3300"/>
                </a:solidFill>
              </a:rPr>
              <a:t>Teknik </a:t>
            </a:r>
          </a:p>
          <a:p>
            <a:pPr algn="ctr"/>
            <a:r>
              <a:rPr lang="tr-TR" sz="1800" b="1">
                <a:solidFill>
                  <a:srgbClr val="FF3300"/>
                </a:solidFill>
              </a:rPr>
              <a:t>yaklaşım</a:t>
            </a:r>
          </a:p>
        </p:txBody>
      </p:sp>
      <p:sp>
        <p:nvSpPr>
          <p:cNvPr id="87051" name="AutoShape 11"/>
          <p:cNvSpPr>
            <a:spLocks noChangeArrowheads="1"/>
          </p:cNvSpPr>
          <p:nvPr/>
        </p:nvSpPr>
        <p:spPr bwMode="auto">
          <a:xfrm>
            <a:off x="6440488" y="3678238"/>
            <a:ext cx="2333625" cy="1152525"/>
          </a:xfrm>
          <a:prstGeom prst="wedgeRoundRectCallout">
            <a:avLst>
              <a:gd name="adj1" fmla="val -44625"/>
              <a:gd name="adj2" fmla="val 69972"/>
              <a:gd name="adj3" fmla="val 16667"/>
            </a:avLst>
          </a:prstGeom>
          <a:solidFill>
            <a:srgbClr val="FF0000"/>
          </a:solidFill>
          <a:ln w="9525">
            <a:solidFill>
              <a:schemeClr val="tx1"/>
            </a:solidFill>
            <a:miter lim="800000"/>
            <a:headEnd/>
            <a:tailEnd/>
          </a:ln>
        </p:spPr>
        <p:txBody>
          <a:bodyPr/>
          <a:lstStyle/>
          <a:p>
            <a:pPr algn="ctr"/>
            <a:r>
              <a:rPr lang="tr-TR" b="1">
                <a:solidFill>
                  <a:schemeClr val="bg1"/>
                </a:solidFill>
              </a:rPr>
              <a:t>Davranışsal</a:t>
            </a:r>
          </a:p>
          <a:p>
            <a:pPr algn="ctr"/>
            <a:r>
              <a:rPr lang="tr-TR" b="1">
                <a:solidFill>
                  <a:schemeClr val="bg1"/>
                </a:solidFill>
              </a:rPr>
              <a:t>Yaklaşım</a:t>
            </a:r>
          </a:p>
        </p:txBody>
      </p:sp>
      <p:sp>
        <p:nvSpPr>
          <p:cNvPr id="87052" name="Line 12"/>
          <p:cNvSpPr>
            <a:spLocks noChangeShapeType="1"/>
          </p:cNvSpPr>
          <p:nvPr/>
        </p:nvSpPr>
        <p:spPr bwMode="auto">
          <a:xfrm flipH="1">
            <a:off x="3635375" y="1700213"/>
            <a:ext cx="2520950" cy="1512887"/>
          </a:xfrm>
          <a:prstGeom prst="line">
            <a:avLst/>
          </a:prstGeom>
          <a:noFill/>
          <a:ln w="76200">
            <a:solidFill>
              <a:schemeClr val="tx1"/>
            </a:solidFill>
            <a:prstDash val="dash"/>
            <a:round/>
            <a:headEnd/>
            <a:tailEnd type="triangle" w="med" len="med"/>
          </a:ln>
        </p:spPr>
        <p:txBody>
          <a:bodyPr/>
          <a:lstStyle/>
          <a:p>
            <a:endParaRPr lang="tr-TR"/>
          </a:p>
        </p:txBody>
      </p:sp>
      <p:sp>
        <p:nvSpPr>
          <p:cNvPr id="87053" name="AutoShape 13"/>
          <p:cNvSpPr>
            <a:spLocks noChangeArrowheads="1"/>
          </p:cNvSpPr>
          <p:nvPr/>
        </p:nvSpPr>
        <p:spPr bwMode="auto">
          <a:xfrm>
            <a:off x="6443663" y="1700213"/>
            <a:ext cx="1368425" cy="720725"/>
          </a:xfrm>
          <a:prstGeom prst="wedgeEllipseCallout">
            <a:avLst>
              <a:gd name="adj1" fmla="val -64731"/>
              <a:gd name="adj2" fmla="val -48019"/>
            </a:avLst>
          </a:prstGeom>
          <a:solidFill>
            <a:schemeClr val="accent1"/>
          </a:solidFill>
          <a:ln w="9525">
            <a:solidFill>
              <a:schemeClr val="tx1"/>
            </a:solidFill>
            <a:prstDash val="dash"/>
            <a:miter lim="800000"/>
            <a:headEnd/>
            <a:tailEnd/>
          </a:ln>
        </p:spPr>
        <p:txBody>
          <a:bodyPr/>
          <a:lstStyle/>
          <a:p>
            <a:pPr algn="ctr"/>
            <a:r>
              <a:rPr lang="tr-TR" sz="1800"/>
              <a:t>Konu</a:t>
            </a:r>
          </a:p>
          <a:p>
            <a:pPr algn="ctr"/>
            <a:r>
              <a:rPr lang="tr-TR" sz="1800"/>
              <a:t>Uzmanı</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Konu</a:t>
            </a:r>
            <a:endParaRPr lang="tr-TR" dirty="0"/>
          </a:p>
        </p:txBody>
      </p:sp>
      <p:sp>
        <p:nvSpPr>
          <p:cNvPr id="3" name="2 İçerik Yer Tutucusu"/>
          <p:cNvSpPr>
            <a:spLocks noGrp="1"/>
          </p:cNvSpPr>
          <p:nvPr>
            <p:ph idx="1"/>
          </p:nvPr>
        </p:nvSpPr>
        <p:spPr>
          <a:xfrm>
            <a:off x="457200" y="1214422"/>
            <a:ext cx="8229600" cy="4911741"/>
          </a:xfrm>
        </p:spPr>
        <p:txBody>
          <a:bodyPr>
            <a:normAutofit fontScale="85000" lnSpcReduction="20000"/>
          </a:bodyPr>
          <a:lstStyle/>
          <a:p>
            <a:pPr>
              <a:buNone/>
            </a:pPr>
            <a:r>
              <a:rPr lang="tr-TR" dirty="0" smtClean="0">
                <a:latin typeface="Comic Sans MS" pitchFamily="66" charset="0"/>
              </a:rPr>
              <a:t>Yönetim Bilişim Sistemi; Mal ve hizmet üretimi kuruluşlarının  işleyişini ve yönetimini Bilgi Teknolojisi üzerine kurma ve örgüt yapılandırma</a:t>
            </a:r>
          </a:p>
          <a:p>
            <a:pPr>
              <a:buNone/>
            </a:pPr>
            <a:r>
              <a:rPr lang="tr-TR" dirty="0" smtClean="0">
                <a:latin typeface="Comic Sans MS" pitchFamily="66" charset="0"/>
              </a:rPr>
              <a:t>     modelidir…</a:t>
            </a:r>
          </a:p>
          <a:p>
            <a:r>
              <a:rPr lang="tr-TR" dirty="0" smtClean="0">
                <a:solidFill>
                  <a:srgbClr val="008000"/>
                </a:solidFill>
                <a:latin typeface="Comic Sans MS" pitchFamily="66" charset="0"/>
              </a:rPr>
              <a:t>Örgüt, ortak bir amaç çerçevesinde kurulmuş, ortak bir çalışma düzenine sahip, kendi işlevini yönetebilen toplumsal bir düzen/topluluktur.</a:t>
            </a:r>
          </a:p>
          <a:p>
            <a:r>
              <a:rPr lang="tr-TR" dirty="0" smtClean="0">
                <a:latin typeface="Comic Sans MS" pitchFamily="66" charset="0"/>
              </a:rPr>
              <a:t>Örgütler, sosyoloji, iktisat, işletme, siyaset bilimi ve psikoloji gibi birçok sosyal bilim dalının ilintili konusudur</a:t>
            </a:r>
            <a:r>
              <a:rPr lang="tr-TR" sz="3600" dirty="0" smtClean="0">
                <a:solidFill>
                  <a:srgbClr val="008000"/>
                </a:solidFill>
                <a:latin typeface="Comic Sans MS" pitchFamily="66" charset="0"/>
              </a:rPr>
              <a:t>.</a:t>
            </a:r>
            <a:br>
              <a:rPr lang="tr-TR" sz="3600" dirty="0" smtClean="0">
                <a:solidFill>
                  <a:srgbClr val="008000"/>
                </a:solidFill>
                <a:latin typeface="Comic Sans MS" pitchFamily="66" charset="0"/>
              </a:rPr>
            </a:br>
            <a:r>
              <a:rPr lang="tr-TR" sz="3600" dirty="0" smtClean="0">
                <a:solidFill>
                  <a:srgbClr val="008000"/>
                </a:solidFill>
                <a:latin typeface="Comic Sans MS" pitchFamily="66" charset="0"/>
              </a:rPr>
              <a:t>Örgüt, belli bir hedefe ulaşmak için bir araya gelmiş bireylerin yapılanma şeklini belirler.</a:t>
            </a: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p:txBody>
          <a:bodyPr/>
          <a:lstStyle/>
          <a:p>
            <a:r>
              <a:rPr lang="tr-TR" sz="3600" b="1" dirty="0" err="1" smtClean="0">
                <a:solidFill>
                  <a:srgbClr val="FF0000"/>
                </a:solidFill>
              </a:rPr>
              <a:t>Subject</a:t>
            </a:r>
            <a:endParaRPr lang="tr-TR" sz="3600" b="1" dirty="0" smtClean="0">
              <a:solidFill>
                <a:srgbClr val="FF0000"/>
              </a:solidFill>
            </a:endParaRPr>
          </a:p>
        </p:txBody>
      </p:sp>
      <p:sp>
        <p:nvSpPr>
          <p:cNvPr id="36867" name="2 İçerik Yer Tutucusu"/>
          <p:cNvSpPr>
            <a:spLocks noGrp="1"/>
          </p:cNvSpPr>
          <p:nvPr>
            <p:ph idx="1"/>
          </p:nvPr>
        </p:nvSpPr>
        <p:spPr>
          <a:xfrm>
            <a:off x="457200" y="1333500"/>
            <a:ext cx="8229600" cy="4792663"/>
          </a:xfrm>
          <a:solidFill>
            <a:schemeClr val="bg1"/>
          </a:solidFill>
        </p:spPr>
        <p:txBody>
          <a:bodyPr>
            <a:normAutofit fontScale="92500" lnSpcReduction="20000"/>
          </a:bodyPr>
          <a:lstStyle/>
          <a:p>
            <a:endParaRPr lang="tr-TR" dirty="0" smtClean="0"/>
          </a:p>
          <a:p>
            <a:r>
              <a:rPr lang="tr-TR" dirty="0" smtClean="0">
                <a:solidFill>
                  <a:srgbClr val="FF0000"/>
                </a:solidFill>
              </a:rPr>
              <a:t>Management Information </a:t>
            </a:r>
            <a:r>
              <a:rPr lang="tr-TR" dirty="0" err="1" smtClean="0">
                <a:solidFill>
                  <a:srgbClr val="FF0000"/>
                </a:solidFill>
              </a:rPr>
              <a:t>System</a:t>
            </a:r>
            <a:r>
              <a:rPr lang="tr-TR" dirty="0" smtClean="0"/>
              <a:t> (</a:t>
            </a:r>
            <a:r>
              <a:rPr lang="tr-TR" dirty="0" err="1" smtClean="0"/>
              <a:t>MIS</a:t>
            </a:r>
            <a:r>
              <a:rPr lang="tr-TR" dirty="0" smtClean="0"/>
              <a:t>) is an </a:t>
            </a:r>
            <a:r>
              <a:rPr lang="tr-TR" dirty="0" err="1" smtClean="0"/>
              <a:t>organizational</a:t>
            </a:r>
            <a:r>
              <a:rPr lang="tr-TR" dirty="0" smtClean="0"/>
              <a:t> </a:t>
            </a:r>
            <a:r>
              <a:rPr lang="tr-TR" dirty="0" err="1" smtClean="0"/>
              <a:t>planing</a:t>
            </a:r>
            <a:r>
              <a:rPr lang="tr-TR" dirty="0" smtClean="0"/>
              <a:t> </a:t>
            </a:r>
            <a:r>
              <a:rPr lang="tr-TR" dirty="0" err="1" smtClean="0"/>
              <a:t>system</a:t>
            </a:r>
            <a:r>
              <a:rPr lang="tr-TR" dirty="0" smtClean="0"/>
              <a:t> </a:t>
            </a:r>
            <a:r>
              <a:rPr lang="tr-TR" dirty="0" err="1" smtClean="0"/>
              <a:t>for</a:t>
            </a:r>
            <a:r>
              <a:rPr lang="tr-TR" dirty="0" smtClean="0"/>
              <a:t> </a:t>
            </a:r>
            <a:r>
              <a:rPr lang="tr-TR" dirty="0" err="1" smtClean="0"/>
              <a:t>development</a:t>
            </a:r>
            <a:r>
              <a:rPr lang="tr-TR" dirty="0" smtClean="0"/>
              <a:t>, </a:t>
            </a:r>
            <a:r>
              <a:rPr lang="tr-TR" dirty="0" err="1" smtClean="0"/>
              <a:t>management</a:t>
            </a:r>
            <a:r>
              <a:rPr lang="tr-TR" dirty="0" smtClean="0"/>
              <a:t>, </a:t>
            </a:r>
            <a:r>
              <a:rPr lang="tr-TR" dirty="0" err="1" smtClean="0"/>
              <a:t>and</a:t>
            </a:r>
            <a:r>
              <a:rPr lang="tr-TR" dirty="0" smtClean="0"/>
              <a:t> </a:t>
            </a:r>
            <a:r>
              <a:rPr lang="tr-TR" dirty="0" err="1" smtClean="0"/>
              <a:t>use</a:t>
            </a:r>
            <a:r>
              <a:rPr lang="tr-TR" dirty="0" smtClean="0"/>
              <a:t> of Information </a:t>
            </a:r>
            <a:r>
              <a:rPr lang="tr-TR" dirty="0" err="1" smtClean="0"/>
              <a:t>Technology</a:t>
            </a:r>
            <a:r>
              <a:rPr lang="tr-TR" dirty="0" smtClean="0"/>
              <a:t> (</a:t>
            </a:r>
            <a:r>
              <a:rPr lang="tr-TR" dirty="0" err="1" smtClean="0"/>
              <a:t>IT</a:t>
            </a:r>
            <a:r>
              <a:rPr lang="tr-TR" dirty="0" smtClean="0"/>
              <a:t>) </a:t>
            </a:r>
            <a:r>
              <a:rPr lang="tr-TR" dirty="0" err="1" smtClean="0"/>
              <a:t>tools</a:t>
            </a:r>
            <a:r>
              <a:rPr lang="tr-TR" dirty="0" smtClean="0"/>
              <a:t>,  </a:t>
            </a:r>
            <a:r>
              <a:rPr lang="tr-TR" dirty="0" err="1" smtClean="0"/>
              <a:t>to</a:t>
            </a:r>
            <a:r>
              <a:rPr lang="tr-TR" dirty="0" smtClean="0"/>
              <a:t> </a:t>
            </a:r>
            <a:r>
              <a:rPr lang="tr-TR" dirty="0" err="1" smtClean="0"/>
              <a:t>help</a:t>
            </a:r>
            <a:r>
              <a:rPr lang="tr-TR" dirty="0" smtClean="0"/>
              <a:t> </a:t>
            </a:r>
            <a:r>
              <a:rPr lang="tr-TR" dirty="0" err="1" smtClean="0"/>
              <a:t>people</a:t>
            </a:r>
            <a:r>
              <a:rPr lang="tr-TR" dirty="0" smtClean="0"/>
              <a:t> (</a:t>
            </a:r>
            <a:r>
              <a:rPr lang="tr-TR" dirty="0" err="1" smtClean="0"/>
              <a:t>workers</a:t>
            </a:r>
            <a:r>
              <a:rPr lang="tr-TR" dirty="0" smtClean="0"/>
              <a:t> </a:t>
            </a:r>
            <a:r>
              <a:rPr lang="tr-TR" dirty="0" err="1" smtClean="0"/>
              <a:t>and</a:t>
            </a:r>
            <a:r>
              <a:rPr lang="tr-TR" dirty="0" smtClean="0"/>
              <a:t> </a:t>
            </a:r>
            <a:r>
              <a:rPr lang="tr-TR" dirty="0" err="1" smtClean="0"/>
              <a:t>managers</a:t>
            </a:r>
            <a:r>
              <a:rPr lang="tr-TR" dirty="0" smtClean="0"/>
              <a:t>) </a:t>
            </a:r>
            <a:r>
              <a:rPr lang="tr-TR" dirty="0" err="1" smtClean="0"/>
              <a:t>perform</a:t>
            </a:r>
            <a:r>
              <a:rPr lang="tr-TR" dirty="0" smtClean="0"/>
              <a:t> </a:t>
            </a:r>
            <a:r>
              <a:rPr lang="tr-TR" dirty="0" err="1" smtClean="0"/>
              <a:t>all</a:t>
            </a:r>
            <a:r>
              <a:rPr lang="tr-TR" dirty="0" smtClean="0"/>
              <a:t> </a:t>
            </a:r>
            <a:r>
              <a:rPr lang="tr-TR" dirty="0" err="1" smtClean="0"/>
              <a:t>tasks</a:t>
            </a:r>
            <a:r>
              <a:rPr lang="tr-TR" dirty="0" smtClean="0"/>
              <a:t> </a:t>
            </a:r>
            <a:r>
              <a:rPr lang="tr-TR" dirty="0" err="1" smtClean="0"/>
              <a:t>and</a:t>
            </a:r>
            <a:r>
              <a:rPr lang="tr-TR" dirty="0" smtClean="0"/>
              <a:t> </a:t>
            </a:r>
            <a:r>
              <a:rPr lang="tr-TR" dirty="0" err="1" smtClean="0"/>
              <a:t>activities</a:t>
            </a:r>
            <a:r>
              <a:rPr lang="tr-TR" dirty="0" smtClean="0"/>
              <a:t> </a:t>
            </a:r>
            <a:r>
              <a:rPr lang="tr-TR" dirty="0" err="1" smtClean="0"/>
              <a:t>related</a:t>
            </a:r>
            <a:r>
              <a:rPr lang="tr-TR" dirty="0" smtClean="0"/>
              <a:t> </a:t>
            </a:r>
            <a:r>
              <a:rPr lang="tr-TR" dirty="0" err="1" smtClean="0">
                <a:solidFill>
                  <a:srgbClr val="FF0000"/>
                </a:solidFill>
              </a:rPr>
              <a:t>to</a:t>
            </a:r>
            <a:r>
              <a:rPr lang="tr-TR" dirty="0" smtClean="0">
                <a:solidFill>
                  <a:srgbClr val="FF0000"/>
                </a:solidFill>
              </a:rPr>
              <a:t> Information </a:t>
            </a:r>
            <a:r>
              <a:rPr lang="tr-TR" dirty="0" err="1" smtClean="0">
                <a:solidFill>
                  <a:srgbClr val="FF0000"/>
                </a:solidFill>
              </a:rPr>
              <a:t>Processing</a:t>
            </a:r>
            <a:r>
              <a:rPr lang="tr-TR" dirty="0" smtClean="0">
                <a:solidFill>
                  <a:srgbClr val="FF0000"/>
                </a:solidFill>
              </a:rPr>
              <a:t> </a:t>
            </a:r>
            <a:r>
              <a:rPr lang="tr-TR" dirty="0" err="1" smtClean="0">
                <a:solidFill>
                  <a:srgbClr val="FF0000"/>
                </a:solidFill>
              </a:rPr>
              <a:t>and</a:t>
            </a:r>
            <a:r>
              <a:rPr lang="tr-TR" dirty="0" smtClean="0">
                <a:solidFill>
                  <a:srgbClr val="FF0000"/>
                </a:solidFill>
              </a:rPr>
              <a:t> Management.</a:t>
            </a:r>
            <a:r>
              <a:rPr lang="tr-TR" dirty="0" smtClean="0"/>
              <a:t> </a:t>
            </a:r>
          </a:p>
          <a:p>
            <a:r>
              <a:rPr lang="tr-TR" dirty="0" smtClean="0"/>
              <a:t>Information </a:t>
            </a:r>
            <a:r>
              <a:rPr lang="tr-TR" dirty="0" err="1" smtClean="0"/>
              <a:t>technology</a:t>
            </a:r>
            <a:r>
              <a:rPr lang="tr-TR" dirty="0" smtClean="0"/>
              <a:t> is </a:t>
            </a:r>
            <a:r>
              <a:rPr lang="tr-TR" dirty="0" err="1" smtClean="0"/>
              <a:t>any</a:t>
            </a:r>
            <a:r>
              <a:rPr lang="tr-TR" dirty="0" smtClean="0"/>
              <a:t> </a:t>
            </a:r>
            <a:r>
              <a:rPr lang="tr-TR" dirty="0" err="1" smtClean="0"/>
              <a:t>computer</a:t>
            </a:r>
            <a:r>
              <a:rPr lang="tr-TR" dirty="0" smtClean="0"/>
              <a:t>-</a:t>
            </a:r>
            <a:r>
              <a:rPr lang="tr-TR" dirty="0" err="1" smtClean="0"/>
              <a:t>based</a:t>
            </a:r>
            <a:r>
              <a:rPr lang="tr-TR" dirty="0" smtClean="0"/>
              <a:t> </a:t>
            </a:r>
            <a:r>
              <a:rPr lang="tr-TR" dirty="0" err="1" smtClean="0"/>
              <a:t>tool</a:t>
            </a:r>
            <a:r>
              <a:rPr lang="tr-TR" dirty="0" smtClean="0"/>
              <a:t> </a:t>
            </a:r>
            <a:r>
              <a:rPr lang="tr-TR" dirty="0" err="1" smtClean="0"/>
              <a:t>that</a:t>
            </a:r>
            <a:r>
              <a:rPr lang="tr-TR" dirty="0" smtClean="0"/>
              <a:t> </a:t>
            </a:r>
            <a:r>
              <a:rPr lang="tr-TR" dirty="0" err="1" smtClean="0"/>
              <a:t>people</a:t>
            </a:r>
            <a:r>
              <a:rPr lang="tr-TR" dirty="0" smtClean="0"/>
              <a:t> </a:t>
            </a:r>
            <a:r>
              <a:rPr lang="tr-TR" dirty="0" err="1" smtClean="0"/>
              <a:t>use</a:t>
            </a:r>
            <a:r>
              <a:rPr lang="tr-TR" dirty="0" smtClean="0"/>
              <a:t> </a:t>
            </a:r>
            <a:r>
              <a:rPr lang="tr-TR" dirty="0" err="1" smtClean="0"/>
              <a:t>to</a:t>
            </a:r>
            <a:r>
              <a:rPr lang="tr-TR" dirty="0" smtClean="0"/>
              <a:t> </a:t>
            </a:r>
            <a:r>
              <a:rPr lang="tr-TR" dirty="0" err="1" smtClean="0"/>
              <a:t>work</a:t>
            </a:r>
            <a:r>
              <a:rPr lang="tr-TR" dirty="0" smtClean="0"/>
              <a:t> </a:t>
            </a:r>
            <a:r>
              <a:rPr lang="tr-TR" dirty="0" err="1" smtClean="0"/>
              <a:t>with</a:t>
            </a:r>
            <a:r>
              <a:rPr lang="tr-TR" dirty="0" smtClean="0"/>
              <a:t> </a:t>
            </a:r>
            <a:r>
              <a:rPr lang="tr-TR" dirty="0" err="1" smtClean="0"/>
              <a:t>information</a:t>
            </a:r>
            <a:r>
              <a:rPr lang="tr-TR" dirty="0" smtClean="0"/>
              <a:t> </a:t>
            </a:r>
            <a:r>
              <a:rPr lang="tr-TR" dirty="0" err="1" smtClean="0"/>
              <a:t>and</a:t>
            </a:r>
            <a:r>
              <a:rPr lang="tr-TR" dirty="0" smtClean="0"/>
              <a:t> </a:t>
            </a:r>
            <a:r>
              <a:rPr lang="tr-TR" dirty="0" err="1" smtClean="0"/>
              <a:t>support</a:t>
            </a:r>
            <a:r>
              <a:rPr lang="tr-TR" dirty="0" smtClean="0"/>
              <a:t> </a:t>
            </a:r>
            <a:r>
              <a:rPr lang="tr-TR" dirty="0" err="1" smtClean="0"/>
              <a:t>the</a:t>
            </a:r>
            <a:r>
              <a:rPr lang="tr-TR" dirty="0" smtClean="0"/>
              <a:t> </a:t>
            </a:r>
            <a:r>
              <a:rPr lang="tr-TR" dirty="0" err="1" smtClean="0"/>
              <a:t>information</a:t>
            </a:r>
            <a:r>
              <a:rPr lang="tr-TR" dirty="0" smtClean="0"/>
              <a:t> </a:t>
            </a:r>
            <a:r>
              <a:rPr lang="tr-TR" dirty="0" err="1" smtClean="0"/>
              <a:t>and</a:t>
            </a:r>
            <a:r>
              <a:rPr lang="tr-TR" dirty="0" smtClean="0"/>
              <a:t> </a:t>
            </a:r>
            <a:r>
              <a:rPr lang="tr-TR" dirty="0" err="1" smtClean="0"/>
              <a:t>information</a:t>
            </a:r>
            <a:r>
              <a:rPr lang="tr-TR" dirty="0" smtClean="0"/>
              <a:t> </a:t>
            </a:r>
            <a:r>
              <a:rPr lang="tr-TR" dirty="0" err="1" smtClean="0"/>
              <a:t>processing</a:t>
            </a:r>
            <a:r>
              <a:rPr lang="tr-TR" dirty="0" smtClean="0"/>
              <a:t> </a:t>
            </a:r>
            <a:r>
              <a:rPr lang="tr-TR" dirty="0" err="1" smtClean="0"/>
              <a:t>need</a:t>
            </a:r>
            <a:r>
              <a:rPr lang="tr-TR" dirty="0" smtClean="0"/>
              <a:t> of an </a:t>
            </a:r>
            <a:r>
              <a:rPr lang="tr-TR" dirty="0" err="1" smtClean="0"/>
              <a:t>organization</a:t>
            </a:r>
            <a:r>
              <a:rPr lang="tr-TR" dirty="0" smtClean="0"/>
              <a:t>. </a:t>
            </a:r>
          </a:p>
          <a:p>
            <a:endParaRPr lang="tr-TR" dirty="0" smtClean="0"/>
          </a:p>
          <a:p>
            <a:endParaRPr lang="tr-TR" sz="2800" dirty="0" smtClean="0"/>
          </a:p>
          <a:p>
            <a:endParaRPr lang="tr-TR"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186766" cy="796908"/>
          </a:xfrm>
        </p:spPr>
        <p:txBody>
          <a:bodyPr>
            <a:normAutofit/>
          </a:bodyPr>
          <a:lstStyle/>
          <a:p>
            <a:r>
              <a:rPr lang="tr-TR" sz="3200" dirty="0" smtClean="0">
                <a:solidFill>
                  <a:srgbClr val="FF0000"/>
                </a:solidFill>
              </a:rPr>
              <a:t>Bilgisayar Mühendisliği ile bağ</a:t>
            </a:r>
            <a:endParaRPr lang="tr-TR" sz="3200" dirty="0">
              <a:solidFill>
                <a:srgbClr val="FF0000"/>
              </a:solidFill>
            </a:endParaRPr>
          </a:p>
        </p:txBody>
      </p:sp>
      <p:sp>
        <p:nvSpPr>
          <p:cNvPr id="3" name="2 İçerik Yer Tutucusu"/>
          <p:cNvSpPr>
            <a:spLocks noGrp="1"/>
          </p:cNvSpPr>
          <p:nvPr>
            <p:ph idx="1"/>
          </p:nvPr>
        </p:nvSpPr>
        <p:spPr>
          <a:xfrm>
            <a:off x="457200" y="1071546"/>
            <a:ext cx="8229600" cy="5054617"/>
          </a:xfrm>
        </p:spPr>
        <p:txBody>
          <a:bodyPr>
            <a:noAutofit/>
          </a:bodyPr>
          <a:lstStyle/>
          <a:p>
            <a:pPr marL="180000">
              <a:spcBef>
                <a:spcPts val="0"/>
              </a:spcBef>
              <a:buNone/>
            </a:pPr>
            <a:r>
              <a:rPr lang="tr-TR" sz="2000" dirty="0" smtClean="0"/>
              <a:t>Bilgi Teknolojisi üzerine bilgi sistemi kurma, yazılım ve donanın Gereksinimle-</a:t>
            </a:r>
          </a:p>
          <a:p>
            <a:pPr marL="180000">
              <a:spcBef>
                <a:spcPts val="0"/>
              </a:spcBef>
              <a:buNone/>
            </a:pPr>
            <a:r>
              <a:rPr lang="tr-TR" sz="2000" dirty="0" err="1" smtClean="0"/>
              <a:t>lerini</a:t>
            </a:r>
            <a:r>
              <a:rPr lang="tr-TR" sz="2000" dirty="0" smtClean="0"/>
              <a:t> belirleyip, kullanıcının hizmetine koyma, işletmenin tüm  değişen bilgi </a:t>
            </a:r>
          </a:p>
          <a:p>
            <a:pPr marL="180000">
              <a:spcBef>
                <a:spcPts val="0"/>
              </a:spcBef>
              <a:buNone/>
            </a:pPr>
            <a:r>
              <a:rPr lang="tr-TR" sz="2000" dirty="0" smtClean="0"/>
              <a:t>teknolojisi ile güncelleme bilgisayar ve sistem mühendisliğinin görevidir.    </a:t>
            </a:r>
          </a:p>
          <a:p>
            <a:pPr marL="180000">
              <a:spcBef>
                <a:spcPts val="0"/>
              </a:spcBef>
              <a:buNone/>
            </a:pPr>
            <a:r>
              <a:rPr lang="tr-TR" sz="2000" dirty="0" smtClean="0"/>
              <a:t>İşletmenin bilgi teknolojisine dayalı altyapısı ve kullanım ve uygulamaya dayalı </a:t>
            </a:r>
          </a:p>
          <a:p>
            <a:pPr marL="180000">
              <a:spcBef>
                <a:spcPts val="0"/>
              </a:spcBef>
              <a:buNone/>
            </a:pPr>
            <a:r>
              <a:rPr lang="tr-TR" sz="2000" dirty="0" smtClean="0"/>
              <a:t>bilgi sistemi üst yapısının teknik sürdürülebilirliğini sağlama bilgisayar </a:t>
            </a:r>
          </a:p>
          <a:p>
            <a:pPr marL="180000">
              <a:spcBef>
                <a:spcPts val="0"/>
              </a:spcBef>
              <a:buNone/>
            </a:pPr>
            <a:r>
              <a:rPr lang="tr-TR" sz="2000" dirty="0" smtClean="0"/>
              <a:t>mühendisinin görevidir. Bu bağlamda,</a:t>
            </a:r>
          </a:p>
          <a:p>
            <a:pPr marL="180000">
              <a:spcBef>
                <a:spcPts val="0"/>
              </a:spcBef>
              <a:buNone/>
            </a:pPr>
            <a:r>
              <a:rPr lang="tr-TR" sz="2000" dirty="0" smtClean="0"/>
              <a:t>  “sistem mühendisliği”, “güvenlik mühendisliği”,  gibi yeni uzmanlık alanları </a:t>
            </a:r>
          </a:p>
          <a:p>
            <a:pPr marL="180000">
              <a:spcBef>
                <a:spcPts val="0"/>
              </a:spcBef>
              <a:buNone/>
            </a:pPr>
            <a:r>
              <a:rPr lang="tr-TR" sz="2000" dirty="0" smtClean="0"/>
              <a:t>gelişmiştir. </a:t>
            </a:r>
          </a:p>
          <a:p>
            <a:pPr marL="180000">
              <a:spcBef>
                <a:spcPts val="0"/>
              </a:spcBef>
              <a:buNone/>
            </a:pPr>
            <a:r>
              <a:rPr lang="tr-TR" sz="2000" b="1" dirty="0" smtClean="0">
                <a:solidFill>
                  <a:schemeClr val="accent2"/>
                </a:solidFill>
              </a:rPr>
              <a:t>Ayrıca,  yeni meslek dalları gelişmiştir:</a:t>
            </a:r>
          </a:p>
          <a:p>
            <a:pPr>
              <a:buNone/>
            </a:pPr>
            <a:r>
              <a:rPr lang="tr-TR" sz="2000" b="1" dirty="0" err="1" smtClean="0">
                <a:solidFill>
                  <a:schemeClr val="accent2"/>
                </a:solidFill>
              </a:rPr>
              <a:t>Chief</a:t>
            </a:r>
            <a:r>
              <a:rPr lang="tr-TR" sz="2000" b="1" dirty="0" smtClean="0">
                <a:solidFill>
                  <a:schemeClr val="accent2"/>
                </a:solidFill>
              </a:rPr>
              <a:t> Information </a:t>
            </a:r>
            <a:r>
              <a:rPr lang="tr-TR" sz="2000" b="1" dirty="0" err="1" smtClean="0">
                <a:solidFill>
                  <a:schemeClr val="accent2"/>
                </a:solidFill>
              </a:rPr>
              <a:t>Officer</a:t>
            </a:r>
            <a:r>
              <a:rPr lang="tr-TR" sz="2000" b="1" dirty="0" smtClean="0">
                <a:solidFill>
                  <a:schemeClr val="accent2"/>
                </a:solidFill>
              </a:rPr>
              <a:t>(</a:t>
            </a:r>
            <a:r>
              <a:rPr lang="tr-TR" sz="2000" b="1" dirty="0" err="1" smtClean="0">
                <a:solidFill>
                  <a:schemeClr val="accent2"/>
                </a:solidFill>
              </a:rPr>
              <a:t>CIO</a:t>
            </a:r>
            <a:r>
              <a:rPr lang="tr-TR" sz="2000" b="1" dirty="0" smtClean="0">
                <a:solidFill>
                  <a:schemeClr val="accent2"/>
                </a:solidFill>
              </a:rPr>
              <a:t>)-</a:t>
            </a:r>
            <a:r>
              <a:rPr lang="tr-TR" sz="2000" dirty="0" err="1" smtClean="0"/>
              <a:t>Senior</a:t>
            </a:r>
            <a:r>
              <a:rPr lang="tr-TR" sz="2000" dirty="0" smtClean="0"/>
              <a:t> </a:t>
            </a:r>
            <a:r>
              <a:rPr lang="tr-TR" sz="2000" dirty="0" err="1" smtClean="0"/>
              <a:t>manager</a:t>
            </a:r>
            <a:r>
              <a:rPr lang="tr-TR" sz="2000" dirty="0" smtClean="0"/>
              <a:t> in </a:t>
            </a:r>
            <a:r>
              <a:rPr lang="tr-TR" sz="2000" dirty="0" err="1" smtClean="0"/>
              <a:t>charcge</a:t>
            </a:r>
            <a:r>
              <a:rPr lang="tr-TR" sz="2000" dirty="0" smtClean="0"/>
              <a:t> of </a:t>
            </a:r>
            <a:r>
              <a:rPr lang="tr-TR" sz="2000" dirty="0" err="1" smtClean="0"/>
              <a:t>the</a:t>
            </a:r>
            <a:r>
              <a:rPr lang="tr-TR" sz="2000" dirty="0" smtClean="0"/>
              <a:t> IS </a:t>
            </a:r>
            <a:r>
              <a:rPr lang="tr-TR" sz="2000" dirty="0" err="1" smtClean="0"/>
              <a:t>functions</a:t>
            </a:r>
            <a:r>
              <a:rPr lang="tr-TR" sz="2000" dirty="0" smtClean="0"/>
              <a:t> in </a:t>
            </a:r>
            <a:r>
              <a:rPr lang="tr-TR" sz="2000" dirty="0" err="1" smtClean="0"/>
              <a:t>the</a:t>
            </a:r>
            <a:r>
              <a:rPr lang="tr-TR" sz="2000" dirty="0" smtClean="0"/>
              <a:t> </a:t>
            </a:r>
            <a:r>
              <a:rPr lang="tr-TR" sz="2000" dirty="0" err="1" smtClean="0"/>
              <a:t>firm</a:t>
            </a:r>
            <a:r>
              <a:rPr lang="tr-TR" sz="2000" dirty="0" smtClean="0"/>
              <a:t>. </a:t>
            </a:r>
            <a:r>
              <a:rPr lang="tr-TR" sz="2000" b="1" dirty="0" err="1" smtClean="0">
                <a:solidFill>
                  <a:schemeClr val="accent2"/>
                </a:solidFill>
              </a:rPr>
              <a:t>Chif</a:t>
            </a:r>
            <a:r>
              <a:rPr lang="tr-TR" sz="2000" b="1" dirty="0" smtClean="0">
                <a:solidFill>
                  <a:schemeClr val="accent2"/>
                </a:solidFill>
              </a:rPr>
              <a:t> </a:t>
            </a:r>
            <a:r>
              <a:rPr lang="tr-TR" sz="2000" b="1" dirty="0" err="1" smtClean="0">
                <a:solidFill>
                  <a:schemeClr val="accent2"/>
                </a:solidFill>
              </a:rPr>
              <a:t>Knowladge</a:t>
            </a:r>
            <a:r>
              <a:rPr lang="tr-TR" sz="2000" b="1" dirty="0" smtClean="0">
                <a:solidFill>
                  <a:schemeClr val="accent2"/>
                </a:solidFill>
              </a:rPr>
              <a:t> </a:t>
            </a:r>
            <a:r>
              <a:rPr lang="tr-TR" sz="2000" b="1" dirty="0" err="1" smtClean="0">
                <a:solidFill>
                  <a:schemeClr val="accent2"/>
                </a:solidFill>
              </a:rPr>
              <a:t>officer</a:t>
            </a:r>
            <a:r>
              <a:rPr lang="tr-TR" sz="2000" b="1" dirty="0" smtClean="0">
                <a:solidFill>
                  <a:schemeClr val="accent2"/>
                </a:solidFill>
              </a:rPr>
              <a:t>(</a:t>
            </a:r>
            <a:r>
              <a:rPr lang="tr-TR" sz="2000" b="1" dirty="0" err="1" smtClean="0">
                <a:solidFill>
                  <a:schemeClr val="accent2"/>
                </a:solidFill>
              </a:rPr>
              <a:t>CKO</a:t>
            </a:r>
            <a:r>
              <a:rPr lang="tr-TR" sz="2000" b="1" dirty="0" smtClean="0">
                <a:solidFill>
                  <a:schemeClr val="accent2"/>
                </a:solidFill>
              </a:rPr>
              <a:t>)-</a:t>
            </a:r>
            <a:r>
              <a:rPr lang="tr-TR" sz="2000" b="1" dirty="0" err="1" smtClean="0">
                <a:solidFill>
                  <a:schemeClr val="accent2"/>
                </a:solidFill>
              </a:rPr>
              <a:t>Responcible</a:t>
            </a:r>
            <a:r>
              <a:rPr lang="tr-TR" sz="2000" b="1" dirty="0" smtClean="0">
                <a:solidFill>
                  <a:schemeClr val="accent2"/>
                </a:solidFill>
              </a:rPr>
              <a:t> </a:t>
            </a:r>
            <a:r>
              <a:rPr lang="tr-TR" sz="2000" b="1" dirty="0" err="1" smtClean="0">
                <a:solidFill>
                  <a:schemeClr val="accent2"/>
                </a:solidFill>
              </a:rPr>
              <a:t>for</a:t>
            </a:r>
            <a:r>
              <a:rPr lang="tr-TR" sz="2000" b="1" dirty="0" smtClean="0">
                <a:solidFill>
                  <a:schemeClr val="accent2"/>
                </a:solidFill>
              </a:rPr>
              <a:t> </a:t>
            </a:r>
            <a:r>
              <a:rPr lang="tr-TR" sz="2000" b="1" dirty="0" err="1" smtClean="0">
                <a:solidFill>
                  <a:schemeClr val="accent2"/>
                </a:solidFill>
              </a:rPr>
              <a:t>the</a:t>
            </a:r>
            <a:r>
              <a:rPr lang="tr-TR" sz="2000" b="1" dirty="0" smtClean="0">
                <a:solidFill>
                  <a:schemeClr val="accent2"/>
                </a:solidFill>
              </a:rPr>
              <a:t> </a:t>
            </a:r>
            <a:r>
              <a:rPr lang="tr-TR" sz="2000" b="1" dirty="0" err="1" smtClean="0">
                <a:solidFill>
                  <a:schemeClr val="accent2"/>
                </a:solidFill>
              </a:rPr>
              <a:t>firm’s</a:t>
            </a:r>
            <a:r>
              <a:rPr lang="tr-TR" sz="2000" b="1" dirty="0" smtClean="0">
                <a:solidFill>
                  <a:schemeClr val="accent2"/>
                </a:solidFill>
              </a:rPr>
              <a:t> </a:t>
            </a:r>
            <a:r>
              <a:rPr lang="tr-TR" sz="2000" b="1" dirty="0" err="1" smtClean="0">
                <a:solidFill>
                  <a:schemeClr val="accent2"/>
                </a:solidFill>
              </a:rPr>
              <a:t>knowladge</a:t>
            </a:r>
            <a:r>
              <a:rPr lang="tr-TR" sz="2000" b="1" dirty="0" smtClean="0">
                <a:solidFill>
                  <a:schemeClr val="accent2"/>
                </a:solidFill>
              </a:rPr>
              <a:t> </a:t>
            </a:r>
            <a:r>
              <a:rPr lang="tr-TR" sz="2000" b="1" dirty="0" err="1" smtClean="0">
                <a:solidFill>
                  <a:schemeClr val="accent2"/>
                </a:solidFill>
              </a:rPr>
              <a:t>management</a:t>
            </a:r>
            <a:r>
              <a:rPr lang="tr-TR" sz="2000" b="1" dirty="0" smtClean="0">
                <a:solidFill>
                  <a:schemeClr val="accent2"/>
                </a:solidFill>
              </a:rPr>
              <a:t> </a:t>
            </a:r>
            <a:r>
              <a:rPr lang="tr-TR" sz="2000" b="1" dirty="0" err="1" smtClean="0">
                <a:solidFill>
                  <a:schemeClr val="accent2"/>
                </a:solidFill>
              </a:rPr>
              <a:t>programs</a:t>
            </a:r>
            <a:r>
              <a:rPr lang="tr-TR" sz="2000" dirty="0" smtClean="0"/>
              <a:t>. </a:t>
            </a:r>
            <a:r>
              <a:rPr lang="tr-TR" sz="2000" b="1" dirty="0" err="1" smtClean="0">
                <a:solidFill>
                  <a:schemeClr val="accent2"/>
                </a:solidFill>
              </a:rPr>
              <a:t>Chief</a:t>
            </a:r>
            <a:r>
              <a:rPr lang="tr-TR" sz="2000" b="1" dirty="0" smtClean="0">
                <a:solidFill>
                  <a:schemeClr val="accent2"/>
                </a:solidFill>
              </a:rPr>
              <a:t> </a:t>
            </a:r>
            <a:r>
              <a:rPr lang="tr-TR" sz="2000" b="1" dirty="0" err="1" smtClean="0">
                <a:solidFill>
                  <a:schemeClr val="accent2"/>
                </a:solidFill>
              </a:rPr>
              <a:t>Privency</a:t>
            </a:r>
            <a:r>
              <a:rPr lang="tr-TR" sz="2000" b="1" dirty="0" smtClean="0">
                <a:solidFill>
                  <a:schemeClr val="accent2"/>
                </a:solidFill>
              </a:rPr>
              <a:t> </a:t>
            </a:r>
            <a:r>
              <a:rPr lang="tr-TR" sz="2000" b="1" dirty="0" err="1" smtClean="0">
                <a:solidFill>
                  <a:schemeClr val="accent2"/>
                </a:solidFill>
              </a:rPr>
              <a:t>Officer</a:t>
            </a:r>
            <a:r>
              <a:rPr lang="tr-TR" sz="2000" b="1" dirty="0" smtClean="0">
                <a:solidFill>
                  <a:schemeClr val="accent2"/>
                </a:solidFill>
              </a:rPr>
              <a:t>(</a:t>
            </a:r>
            <a:r>
              <a:rPr lang="tr-TR" sz="2000" b="1" dirty="0" err="1" smtClean="0">
                <a:solidFill>
                  <a:schemeClr val="accent2"/>
                </a:solidFill>
              </a:rPr>
              <a:t>CPO</a:t>
            </a:r>
            <a:r>
              <a:rPr lang="tr-TR" sz="2000" b="1" dirty="0" smtClean="0">
                <a:solidFill>
                  <a:schemeClr val="accent2"/>
                </a:solidFill>
              </a:rPr>
              <a:t>)-</a:t>
            </a:r>
            <a:r>
              <a:rPr lang="tr-TR" sz="2000" dirty="0" err="1" smtClean="0"/>
              <a:t>Responciple</a:t>
            </a:r>
            <a:r>
              <a:rPr lang="tr-TR" sz="2000" dirty="0" smtClean="0"/>
              <a:t> </a:t>
            </a:r>
            <a:r>
              <a:rPr lang="tr-TR" sz="2000" dirty="0" err="1" smtClean="0"/>
              <a:t>for</a:t>
            </a:r>
            <a:r>
              <a:rPr lang="tr-TR" sz="2000" dirty="0" smtClean="0"/>
              <a:t> </a:t>
            </a:r>
            <a:r>
              <a:rPr lang="tr-TR" sz="2000" dirty="0" err="1" smtClean="0"/>
              <a:t>ensuring</a:t>
            </a:r>
            <a:r>
              <a:rPr lang="tr-TR" sz="2000" dirty="0" smtClean="0"/>
              <a:t> </a:t>
            </a:r>
            <a:r>
              <a:rPr lang="tr-TR" sz="2000" dirty="0" err="1" smtClean="0"/>
              <a:t>the</a:t>
            </a:r>
            <a:r>
              <a:rPr lang="tr-TR" sz="2000" dirty="0" smtClean="0"/>
              <a:t> </a:t>
            </a:r>
            <a:r>
              <a:rPr lang="tr-TR" sz="2000" dirty="0" err="1" smtClean="0"/>
              <a:t>company</a:t>
            </a:r>
            <a:r>
              <a:rPr lang="tr-TR" sz="2000" dirty="0" smtClean="0"/>
              <a:t> </a:t>
            </a:r>
            <a:r>
              <a:rPr lang="tr-TR" sz="2000" dirty="0" err="1" smtClean="0"/>
              <a:t>complies</a:t>
            </a:r>
            <a:r>
              <a:rPr lang="tr-TR" sz="2000" dirty="0" smtClean="0"/>
              <a:t> </a:t>
            </a:r>
            <a:r>
              <a:rPr lang="tr-TR" sz="2000" dirty="0" err="1" smtClean="0"/>
              <a:t>with</a:t>
            </a:r>
            <a:r>
              <a:rPr lang="tr-TR" sz="2000" dirty="0" smtClean="0"/>
              <a:t> </a:t>
            </a:r>
            <a:r>
              <a:rPr lang="tr-TR" sz="2000" dirty="0" err="1" smtClean="0"/>
              <a:t>existing</a:t>
            </a:r>
            <a:r>
              <a:rPr lang="tr-TR" sz="2000" dirty="0" smtClean="0"/>
              <a:t> data </a:t>
            </a:r>
            <a:r>
              <a:rPr lang="tr-TR" sz="2000" dirty="0" err="1" smtClean="0"/>
              <a:t>privency</a:t>
            </a:r>
            <a:r>
              <a:rPr lang="tr-TR" sz="2000" dirty="0" smtClean="0"/>
              <a:t> </a:t>
            </a:r>
            <a:r>
              <a:rPr lang="tr-TR" sz="2000" dirty="0" err="1" smtClean="0"/>
              <a:t>laws</a:t>
            </a:r>
            <a:r>
              <a:rPr lang="tr-TR" sz="2000" dirty="0" smtClean="0"/>
              <a:t>. </a:t>
            </a:r>
            <a:r>
              <a:rPr lang="tr-TR" sz="2000" b="1" dirty="0" err="1" smtClean="0">
                <a:solidFill>
                  <a:schemeClr val="accent2"/>
                </a:solidFill>
              </a:rPr>
              <a:t>Chif</a:t>
            </a:r>
            <a:r>
              <a:rPr lang="tr-TR" sz="2000" b="1" dirty="0" smtClean="0">
                <a:solidFill>
                  <a:schemeClr val="accent2"/>
                </a:solidFill>
              </a:rPr>
              <a:t> </a:t>
            </a:r>
            <a:r>
              <a:rPr lang="tr-TR" sz="2000" b="1" dirty="0" err="1" smtClean="0">
                <a:solidFill>
                  <a:schemeClr val="accent2"/>
                </a:solidFill>
              </a:rPr>
              <a:t>security</a:t>
            </a:r>
            <a:r>
              <a:rPr lang="tr-TR" sz="2000" b="1" dirty="0" smtClean="0">
                <a:solidFill>
                  <a:schemeClr val="accent2"/>
                </a:solidFill>
              </a:rPr>
              <a:t> </a:t>
            </a:r>
            <a:r>
              <a:rPr lang="tr-TR" sz="2000" b="1" dirty="0" err="1" smtClean="0">
                <a:solidFill>
                  <a:schemeClr val="accent2"/>
                </a:solidFill>
              </a:rPr>
              <a:t>officer</a:t>
            </a:r>
            <a:r>
              <a:rPr lang="tr-TR" sz="2000" b="1" dirty="0" smtClean="0">
                <a:solidFill>
                  <a:schemeClr val="accent2"/>
                </a:solidFill>
              </a:rPr>
              <a:t>(</a:t>
            </a:r>
            <a:r>
              <a:rPr lang="tr-TR" sz="2000" b="1" dirty="0" err="1" smtClean="0">
                <a:solidFill>
                  <a:schemeClr val="accent2"/>
                </a:solidFill>
              </a:rPr>
              <a:t>CSO</a:t>
            </a:r>
            <a:r>
              <a:rPr lang="tr-TR" sz="2000" dirty="0" smtClean="0"/>
              <a:t>) </a:t>
            </a:r>
            <a:r>
              <a:rPr lang="tr-TR" sz="2000" dirty="0" err="1" smtClean="0"/>
              <a:t>Heads</a:t>
            </a:r>
            <a:r>
              <a:rPr lang="tr-TR" sz="2000" dirty="0" smtClean="0"/>
              <a:t> a </a:t>
            </a:r>
            <a:r>
              <a:rPr lang="tr-TR" sz="2000" dirty="0" err="1" smtClean="0"/>
              <a:t>mormal</a:t>
            </a:r>
            <a:r>
              <a:rPr lang="tr-TR" sz="2000" dirty="0" smtClean="0"/>
              <a:t> </a:t>
            </a:r>
            <a:r>
              <a:rPr lang="tr-TR" sz="2000" dirty="0" err="1" smtClean="0"/>
              <a:t>security</a:t>
            </a:r>
            <a:r>
              <a:rPr lang="tr-TR" sz="2000" dirty="0" smtClean="0"/>
              <a:t> </a:t>
            </a:r>
            <a:r>
              <a:rPr lang="tr-TR" sz="2000" dirty="0" err="1" smtClean="0"/>
              <a:t>function</a:t>
            </a:r>
            <a:r>
              <a:rPr lang="tr-TR" sz="2000" dirty="0" smtClean="0"/>
              <a:t> </a:t>
            </a:r>
            <a:r>
              <a:rPr lang="tr-TR" sz="2000" dirty="0" err="1" smtClean="0"/>
              <a:t>for</a:t>
            </a:r>
            <a:r>
              <a:rPr lang="tr-TR" sz="2000" dirty="0" smtClean="0"/>
              <a:t> </a:t>
            </a:r>
            <a:r>
              <a:rPr lang="tr-TR" sz="2000" dirty="0" err="1" smtClean="0"/>
              <a:t>the</a:t>
            </a:r>
            <a:r>
              <a:rPr lang="tr-TR" sz="2000" dirty="0" smtClean="0"/>
              <a:t> </a:t>
            </a:r>
            <a:r>
              <a:rPr lang="tr-TR" sz="2000" dirty="0" err="1" smtClean="0"/>
              <a:t>organization</a:t>
            </a:r>
            <a:r>
              <a:rPr lang="tr-TR" sz="2000" dirty="0" smtClean="0"/>
              <a:t> </a:t>
            </a:r>
            <a:r>
              <a:rPr lang="tr-TR" sz="2000" dirty="0" err="1" smtClean="0"/>
              <a:t>and</a:t>
            </a:r>
            <a:r>
              <a:rPr lang="tr-TR" sz="2000" dirty="0" smtClean="0"/>
              <a:t> is </a:t>
            </a:r>
            <a:r>
              <a:rPr lang="tr-TR" sz="2000" dirty="0" err="1" smtClean="0"/>
              <a:t>reponcible</a:t>
            </a:r>
            <a:r>
              <a:rPr lang="tr-TR" sz="2000" dirty="0" smtClean="0"/>
              <a:t> </a:t>
            </a:r>
            <a:r>
              <a:rPr lang="tr-TR" sz="2000" dirty="0" err="1" smtClean="0"/>
              <a:t>for</a:t>
            </a:r>
            <a:r>
              <a:rPr lang="tr-TR" sz="2000" dirty="0" smtClean="0"/>
              <a:t> </a:t>
            </a:r>
            <a:r>
              <a:rPr lang="tr-TR" sz="2000" dirty="0" err="1" smtClean="0"/>
              <a:t>enforcing</a:t>
            </a:r>
            <a:r>
              <a:rPr lang="tr-TR" sz="2000" dirty="0" smtClean="0"/>
              <a:t> </a:t>
            </a:r>
            <a:r>
              <a:rPr lang="tr-TR" sz="2000" dirty="0" err="1" smtClean="0"/>
              <a:t>the</a:t>
            </a:r>
            <a:r>
              <a:rPr lang="tr-TR" sz="2000" dirty="0" smtClean="0"/>
              <a:t> </a:t>
            </a:r>
            <a:r>
              <a:rPr lang="tr-TR" sz="2000" dirty="0" err="1" smtClean="0"/>
              <a:t>firm’s</a:t>
            </a:r>
            <a:r>
              <a:rPr lang="tr-TR" sz="2000" dirty="0" smtClean="0"/>
              <a:t> </a:t>
            </a:r>
            <a:r>
              <a:rPr lang="tr-TR" sz="2000" dirty="0" err="1" smtClean="0"/>
              <a:t>security</a:t>
            </a:r>
            <a:r>
              <a:rPr lang="tr-TR" sz="2000" dirty="0" smtClean="0"/>
              <a:t> </a:t>
            </a:r>
            <a:r>
              <a:rPr lang="tr-TR" sz="2000" dirty="0" err="1" smtClean="0"/>
              <a:t>policy</a:t>
            </a:r>
            <a:r>
              <a:rPr lang="tr-TR" sz="2000" dirty="0" smtClean="0"/>
              <a:t>. </a:t>
            </a:r>
          </a:p>
          <a:p>
            <a:pPr>
              <a:buNone/>
            </a:pPr>
            <a:r>
              <a:rPr lang="tr-TR" sz="2000" dirty="0" smtClean="0"/>
              <a:t>       </a:t>
            </a:r>
          </a:p>
          <a:p>
            <a:pPr>
              <a:buNone/>
            </a:pPr>
            <a:endParaRPr lang="tr-TR" sz="2000" dirty="0" smtClean="0"/>
          </a:p>
          <a:p>
            <a:endParaRPr lang="tr-T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b="1" dirty="0" err="1" smtClean="0">
                <a:solidFill>
                  <a:srgbClr val="FF0000"/>
                </a:solidFill>
              </a:rPr>
              <a:t>Digital</a:t>
            </a:r>
            <a:r>
              <a:rPr lang="tr-TR" sz="3600" b="1" dirty="0" smtClean="0">
                <a:solidFill>
                  <a:srgbClr val="FF0000"/>
                </a:solidFill>
              </a:rPr>
              <a:t> </a:t>
            </a:r>
            <a:r>
              <a:rPr lang="tr-TR" sz="3600" b="1" dirty="0" err="1" smtClean="0">
                <a:solidFill>
                  <a:srgbClr val="FF0000"/>
                </a:solidFill>
              </a:rPr>
              <a:t>Firm</a:t>
            </a:r>
            <a:r>
              <a:rPr lang="tr-TR" sz="3600" b="1" dirty="0" smtClean="0">
                <a:solidFill>
                  <a:srgbClr val="FF0000"/>
                </a:solidFill>
              </a:rPr>
              <a:t>-Sayısal Şirket</a:t>
            </a:r>
            <a:br>
              <a:rPr lang="tr-TR" sz="3600" b="1" dirty="0" smtClean="0">
                <a:solidFill>
                  <a:srgbClr val="FF0000"/>
                </a:solidFill>
              </a:rPr>
            </a:br>
            <a:endParaRPr lang="tr-TR" sz="3600" b="1" dirty="0">
              <a:solidFill>
                <a:srgbClr val="FF0000"/>
              </a:solidFill>
            </a:endParaRPr>
          </a:p>
        </p:txBody>
      </p:sp>
      <p:sp>
        <p:nvSpPr>
          <p:cNvPr id="3" name="2 İçerik Yer Tutucusu"/>
          <p:cNvSpPr>
            <a:spLocks noGrp="1"/>
          </p:cNvSpPr>
          <p:nvPr>
            <p:ph idx="1"/>
          </p:nvPr>
        </p:nvSpPr>
        <p:spPr>
          <a:xfrm>
            <a:off x="457200" y="1142984"/>
            <a:ext cx="8229600" cy="4983179"/>
          </a:xfrm>
        </p:spPr>
        <p:txBody>
          <a:bodyPr>
            <a:normAutofit fontScale="85000" lnSpcReduction="10000"/>
          </a:bodyPr>
          <a:lstStyle/>
          <a:p>
            <a:r>
              <a:rPr lang="tr-TR" b="1" dirty="0" err="1" smtClean="0"/>
              <a:t>Digital</a:t>
            </a:r>
            <a:r>
              <a:rPr lang="tr-TR" b="1" dirty="0" smtClean="0"/>
              <a:t> </a:t>
            </a:r>
            <a:r>
              <a:rPr lang="tr-TR" b="1" dirty="0" err="1" smtClean="0"/>
              <a:t>firm</a:t>
            </a:r>
            <a:r>
              <a:rPr lang="tr-TR" b="1" dirty="0" smtClean="0"/>
              <a:t>: </a:t>
            </a:r>
            <a:r>
              <a:rPr lang="tr-TR" b="1" dirty="0" err="1" smtClean="0"/>
              <a:t>Orgazation</a:t>
            </a:r>
            <a:r>
              <a:rPr lang="tr-TR" b="1" dirty="0" smtClean="0"/>
              <a:t> </a:t>
            </a:r>
            <a:r>
              <a:rPr lang="tr-TR" b="1" dirty="0" err="1" smtClean="0"/>
              <a:t>where</a:t>
            </a:r>
            <a:r>
              <a:rPr lang="tr-TR" b="1" dirty="0" smtClean="0"/>
              <a:t> </a:t>
            </a:r>
            <a:r>
              <a:rPr lang="tr-TR" b="1" dirty="0" err="1" smtClean="0"/>
              <a:t>nearly</a:t>
            </a:r>
            <a:r>
              <a:rPr lang="tr-TR" b="1" dirty="0" smtClean="0"/>
              <a:t> </a:t>
            </a:r>
            <a:r>
              <a:rPr lang="tr-TR" b="1" dirty="0" err="1" smtClean="0"/>
              <a:t>all</a:t>
            </a:r>
            <a:r>
              <a:rPr lang="tr-TR" b="1" dirty="0" smtClean="0"/>
              <a:t> </a:t>
            </a:r>
            <a:r>
              <a:rPr lang="tr-TR" b="1" dirty="0" err="1" smtClean="0"/>
              <a:t>significant</a:t>
            </a:r>
            <a:r>
              <a:rPr lang="tr-TR" b="1" dirty="0" smtClean="0"/>
              <a:t> </a:t>
            </a:r>
            <a:r>
              <a:rPr lang="tr-TR" b="1" dirty="0" err="1" smtClean="0"/>
              <a:t>business</a:t>
            </a:r>
            <a:r>
              <a:rPr lang="tr-TR" b="1" dirty="0" smtClean="0"/>
              <a:t> </a:t>
            </a:r>
            <a:r>
              <a:rPr lang="tr-TR" b="1" dirty="0" err="1" smtClean="0"/>
              <a:t>processess</a:t>
            </a:r>
            <a:r>
              <a:rPr lang="tr-TR" b="1" dirty="0" smtClean="0"/>
              <a:t> </a:t>
            </a:r>
            <a:r>
              <a:rPr lang="tr-TR" b="1" dirty="0" err="1" smtClean="0"/>
              <a:t>and</a:t>
            </a:r>
            <a:r>
              <a:rPr lang="tr-TR" b="1" dirty="0" smtClean="0"/>
              <a:t> </a:t>
            </a:r>
            <a:r>
              <a:rPr lang="tr-TR" b="1" dirty="0" err="1" smtClean="0"/>
              <a:t>relation</a:t>
            </a:r>
            <a:r>
              <a:rPr lang="tr-TR" b="1" dirty="0" smtClean="0"/>
              <a:t> </a:t>
            </a:r>
            <a:r>
              <a:rPr lang="tr-TR" b="1" dirty="0" err="1" smtClean="0"/>
              <a:t>ships</a:t>
            </a:r>
            <a:r>
              <a:rPr lang="tr-TR" b="1" dirty="0" smtClean="0"/>
              <a:t> </a:t>
            </a:r>
            <a:r>
              <a:rPr lang="tr-TR" b="1" dirty="0" err="1" smtClean="0"/>
              <a:t>with</a:t>
            </a:r>
            <a:r>
              <a:rPr lang="tr-TR" b="1" dirty="0" smtClean="0"/>
              <a:t> </a:t>
            </a:r>
            <a:r>
              <a:rPr lang="tr-TR" b="1" dirty="0" err="1" smtClean="0"/>
              <a:t>customers</a:t>
            </a:r>
            <a:r>
              <a:rPr lang="tr-TR" b="1" dirty="0" smtClean="0"/>
              <a:t>, </a:t>
            </a:r>
            <a:r>
              <a:rPr lang="tr-TR" b="1" dirty="0" err="1" smtClean="0"/>
              <a:t>suppliers</a:t>
            </a:r>
            <a:r>
              <a:rPr lang="tr-TR" b="1" dirty="0" smtClean="0"/>
              <a:t>, </a:t>
            </a:r>
            <a:r>
              <a:rPr lang="tr-TR" b="1" dirty="0" err="1" smtClean="0"/>
              <a:t>and</a:t>
            </a:r>
            <a:r>
              <a:rPr lang="tr-TR" b="1" dirty="0" smtClean="0"/>
              <a:t> </a:t>
            </a:r>
            <a:r>
              <a:rPr lang="tr-TR" b="1" dirty="0" err="1" smtClean="0"/>
              <a:t>employees</a:t>
            </a:r>
            <a:r>
              <a:rPr lang="tr-TR" b="1" dirty="0" smtClean="0"/>
              <a:t> </a:t>
            </a:r>
            <a:r>
              <a:rPr lang="tr-TR" b="1" dirty="0" err="1" smtClean="0"/>
              <a:t>are</a:t>
            </a:r>
            <a:r>
              <a:rPr lang="tr-TR" b="1" dirty="0" smtClean="0"/>
              <a:t> </a:t>
            </a:r>
            <a:r>
              <a:rPr lang="tr-TR" b="1" dirty="0" err="1" smtClean="0"/>
              <a:t>digitally</a:t>
            </a:r>
            <a:r>
              <a:rPr lang="tr-TR" b="1" dirty="0" smtClean="0"/>
              <a:t> </a:t>
            </a:r>
            <a:r>
              <a:rPr lang="tr-TR" b="1" dirty="0" err="1" smtClean="0"/>
              <a:t>enabled</a:t>
            </a:r>
            <a:r>
              <a:rPr lang="tr-TR" b="1" dirty="0" smtClean="0"/>
              <a:t>, </a:t>
            </a:r>
            <a:r>
              <a:rPr lang="tr-TR" b="1" dirty="0" err="1" smtClean="0"/>
              <a:t>and</a:t>
            </a:r>
            <a:r>
              <a:rPr lang="tr-TR" b="1" dirty="0" smtClean="0"/>
              <a:t> </a:t>
            </a:r>
            <a:r>
              <a:rPr lang="tr-TR" b="1" dirty="0" err="1" smtClean="0"/>
              <a:t>key</a:t>
            </a:r>
            <a:r>
              <a:rPr lang="tr-TR" b="1" dirty="0" smtClean="0"/>
              <a:t> </a:t>
            </a:r>
            <a:r>
              <a:rPr lang="tr-TR" b="1" dirty="0" err="1" smtClean="0"/>
              <a:t>corporate</a:t>
            </a:r>
            <a:r>
              <a:rPr lang="tr-TR" b="1" dirty="0" smtClean="0"/>
              <a:t> </a:t>
            </a:r>
            <a:r>
              <a:rPr lang="tr-TR" b="1" dirty="0" err="1" smtClean="0"/>
              <a:t>assets</a:t>
            </a:r>
            <a:r>
              <a:rPr lang="tr-TR" b="1" dirty="0" smtClean="0"/>
              <a:t>  </a:t>
            </a:r>
            <a:r>
              <a:rPr lang="tr-TR" b="1" dirty="0" err="1" smtClean="0"/>
              <a:t>are</a:t>
            </a:r>
            <a:r>
              <a:rPr lang="tr-TR" b="1" dirty="0" smtClean="0"/>
              <a:t> </a:t>
            </a:r>
            <a:r>
              <a:rPr lang="tr-TR" b="1" dirty="0" err="1" smtClean="0"/>
              <a:t>managed</a:t>
            </a:r>
            <a:r>
              <a:rPr lang="tr-TR" b="1" dirty="0" smtClean="0"/>
              <a:t> </a:t>
            </a:r>
            <a:r>
              <a:rPr lang="tr-TR" b="1" dirty="0" err="1" smtClean="0"/>
              <a:t>through</a:t>
            </a:r>
            <a:r>
              <a:rPr lang="tr-TR" b="1" dirty="0" smtClean="0"/>
              <a:t> </a:t>
            </a:r>
            <a:r>
              <a:rPr lang="tr-TR" b="1" dirty="0" err="1" smtClean="0"/>
              <a:t>digital</a:t>
            </a:r>
            <a:r>
              <a:rPr lang="tr-TR" b="1" dirty="0" smtClean="0"/>
              <a:t> </a:t>
            </a:r>
            <a:r>
              <a:rPr lang="tr-TR" b="1" dirty="0" err="1" smtClean="0"/>
              <a:t>means</a:t>
            </a:r>
            <a:r>
              <a:rPr lang="tr-TR" b="1" dirty="0" smtClean="0"/>
              <a:t>.</a:t>
            </a:r>
          </a:p>
          <a:p>
            <a:r>
              <a:rPr lang="tr-TR" dirty="0" err="1" smtClean="0"/>
              <a:t>If</a:t>
            </a:r>
            <a:r>
              <a:rPr lang="tr-TR" dirty="0" smtClean="0"/>
              <a:t> </a:t>
            </a:r>
            <a:r>
              <a:rPr lang="tr-TR" dirty="0" err="1" smtClean="0"/>
              <a:t>the</a:t>
            </a:r>
            <a:r>
              <a:rPr lang="tr-TR" dirty="0" smtClean="0"/>
              <a:t> </a:t>
            </a:r>
            <a:r>
              <a:rPr lang="tr-TR" dirty="0" err="1" smtClean="0"/>
              <a:t>firm</a:t>
            </a:r>
            <a:r>
              <a:rPr lang="tr-TR" dirty="0" smtClean="0"/>
              <a:t> </a:t>
            </a:r>
            <a:r>
              <a:rPr lang="tr-TR" dirty="0" err="1" smtClean="0"/>
              <a:t>with</a:t>
            </a:r>
            <a:r>
              <a:rPr lang="tr-TR" dirty="0" smtClean="0"/>
              <a:t> </a:t>
            </a:r>
            <a:r>
              <a:rPr lang="tr-TR" dirty="0" err="1" smtClean="0"/>
              <a:t>all</a:t>
            </a:r>
            <a:r>
              <a:rPr lang="tr-TR" dirty="0" smtClean="0"/>
              <a:t> of </a:t>
            </a:r>
            <a:r>
              <a:rPr lang="tr-TR" dirty="0" err="1" smtClean="0"/>
              <a:t>the</a:t>
            </a:r>
            <a:r>
              <a:rPr lang="tr-TR" dirty="0" smtClean="0"/>
              <a:t>  </a:t>
            </a:r>
            <a:r>
              <a:rPr lang="tr-TR" dirty="0" err="1" smtClean="0"/>
              <a:t>pocessing</a:t>
            </a:r>
            <a:r>
              <a:rPr lang="tr-TR" dirty="0" smtClean="0"/>
              <a:t> </a:t>
            </a:r>
            <a:r>
              <a:rPr lang="tr-TR" dirty="0" err="1" smtClean="0"/>
              <a:t>activities</a:t>
            </a:r>
            <a:r>
              <a:rPr lang="tr-TR" dirty="0" smtClean="0"/>
              <a:t> can be </a:t>
            </a:r>
            <a:r>
              <a:rPr lang="tr-TR" dirty="0" err="1" smtClean="0"/>
              <a:t>realistically</a:t>
            </a:r>
            <a:r>
              <a:rPr lang="tr-TR" dirty="0" smtClean="0"/>
              <a:t>  </a:t>
            </a:r>
            <a:r>
              <a:rPr lang="tr-TR" dirty="0" err="1" smtClean="0"/>
              <a:t>use</a:t>
            </a:r>
            <a:r>
              <a:rPr lang="tr-TR" dirty="0" smtClean="0"/>
              <a:t> </a:t>
            </a:r>
            <a:r>
              <a:rPr lang="tr-TR" dirty="0" err="1" smtClean="0"/>
              <a:t>business</a:t>
            </a:r>
            <a:r>
              <a:rPr lang="tr-TR" dirty="0" smtClean="0"/>
              <a:t> </a:t>
            </a:r>
            <a:r>
              <a:rPr lang="tr-TR" dirty="0" err="1" smtClean="0"/>
              <a:t>units</a:t>
            </a:r>
            <a:r>
              <a:rPr lang="tr-TR" dirty="0" smtClean="0"/>
              <a:t> in </a:t>
            </a:r>
            <a:r>
              <a:rPr lang="tr-TR" dirty="0" err="1" smtClean="0"/>
              <a:t>different</a:t>
            </a:r>
            <a:r>
              <a:rPr lang="tr-TR" dirty="0" smtClean="0"/>
              <a:t> </a:t>
            </a:r>
            <a:r>
              <a:rPr lang="tr-TR" dirty="0" err="1" smtClean="0"/>
              <a:t>location</a:t>
            </a:r>
            <a:r>
              <a:rPr lang="tr-TR" dirty="0" smtClean="0"/>
              <a:t> </a:t>
            </a:r>
            <a:r>
              <a:rPr lang="tr-TR" dirty="0" err="1" smtClean="0"/>
              <a:t>and</a:t>
            </a:r>
            <a:r>
              <a:rPr lang="tr-TR" dirty="0" smtClean="0"/>
              <a:t> </a:t>
            </a:r>
            <a:r>
              <a:rPr lang="tr-TR" dirty="0" err="1" smtClean="0"/>
              <a:t>countries</a:t>
            </a:r>
            <a:r>
              <a:rPr lang="tr-TR" dirty="0" smtClean="0"/>
              <a:t> </a:t>
            </a:r>
            <a:r>
              <a:rPr lang="tr-TR" dirty="0" err="1" smtClean="0"/>
              <a:t>by</a:t>
            </a:r>
            <a:r>
              <a:rPr lang="tr-TR" dirty="0" smtClean="0"/>
              <a:t> </a:t>
            </a:r>
            <a:r>
              <a:rPr lang="tr-TR" dirty="0" err="1" smtClean="0"/>
              <a:t>means</a:t>
            </a:r>
            <a:r>
              <a:rPr lang="tr-TR" dirty="0" smtClean="0"/>
              <a:t> of </a:t>
            </a:r>
            <a:r>
              <a:rPr lang="tr-TR" dirty="0" err="1" smtClean="0"/>
              <a:t>digital</a:t>
            </a:r>
            <a:r>
              <a:rPr lang="tr-TR" dirty="0" smtClean="0"/>
              <a:t> </a:t>
            </a:r>
            <a:r>
              <a:rPr lang="tr-TR" dirty="0" err="1" smtClean="0"/>
              <a:t>environment</a:t>
            </a:r>
            <a:r>
              <a:rPr lang="tr-TR" dirty="0" smtClean="0"/>
              <a:t> </a:t>
            </a:r>
            <a:r>
              <a:rPr lang="tr-TR" dirty="0" err="1" smtClean="0"/>
              <a:t>and</a:t>
            </a:r>
            <a:r>
              <a:rPr lang="tr-TR" dirty="0" smtClean="0"/>
              <a:t> </a:t>
            </a:r>
            <a:r>
              <a:rPr lang="tr-TR" dirty="0" err="1" smtClean="0"/>
              <a:t>communication</a:t>
            </a:r>
            <a:r>
              <a:rPr lang="tr-TR" dirty="0" smtClean="0"/>
              <a:t>  it is </a:t>
            </a:r>
            <a:r>
              <a:rPr lang="tr-TR" dirty="0" err="1" smtClean="0"/>
              <a:t>called</a:t>
            </a:r>
            <a:r>
              <a:rPr lang="tr-TR" dirty="0" smtClean="0"/>
              <a:t> a global </a:t>
            </a:r>
            <a:r>
              <a:rPr lang="tr-TR" dirty="0" err="1" smtClean="0"/>
              <a:t>company</a:t>
            </a:r>
            <a:r>
              <a:rPr lang="tr-TR" dirty="0" smtClean="0"/>
              <a:t> </a:t>
            </a:r>
            <a:r>
              <a:rPr lang="tr-TR" dirty="0" err="1" smtClean="0"/>
              <a:t>or</a:t>
            </a:r>
            <a:r>
              <a:rPr lang="tr-TR" dirty="0" smtClean="0"/>
              <a:t> </a:t>
            </a:r>
            <a:r>
              <a:rPr lang="tr-TR" dirty="0" err="1" smtClean="0"/>
              <a:t>firm</a:t>
            </a:r>
            <a:r>
              <a:rPr lang="tr-TR" dirty="0" smtClean="0"/>
              <a:t>.</a:t>
            </a:r>
          </a:p>
          <a:p>
            <a:endParaRPr lang="tr-TR" sz="1100" dirty="0" smtClean="0"/>
          </a:p>
          <a:p>
            <a:r>
              <a:rPr lang="tr-TR" b="1" dirty="0" err="1" smtClean="0"/>
              <a:t>Globalization</a:t>
            </a:r>
            <a:r>
              <a:rPr lang="tr-TR" b="1" dirty="0" smtClean="0"/>
              <a:t> be </a:t>
            </a:r>
            <a:r>
              <a:rPr lang="tr-TR" b="1" dirty="0" err="1" smtClean="0"/>
              <a:t>came</a:t>
            </a:r>
            <a:r>
              <a:rPr lang="tr-TR" b="1" dirty="0" smtClean="0"/>
              <a:t> a </a:t>
            </a:r>
            <a:r>
              <a:rPr lang="tr-TR" b="1" dirty="0" err="1" smtClean="0"/>
              <a:t>new</a:t>
            </a:r>
            <a:r>
              <a:rPr lang="tr-TR" b="1" dirty="0" smtClean="0"/>
              <a:t> </a:t>
            </a:r>
            <a:r>
              <a:rPr lang="tr-TR" b="1" dirty="0" err="1" smtClean="0"/>
              <a:t>approach</a:t>
            </a:r>
            <a:r>
              <a:rPr lang="tr-TR" b="1" dirty="0" smtClean="0"/>
              <a:t> </a:t>
            </a:r>
            <a:r>
              <a:rPr lang="tr-TR" b="1" dirty="0" err="1" smtClean="0"/>
              <a:t>that</a:t>
            </a:r>
            <a:r>
              <a:rPr lang="tr-TR" b="1" dirty="0" smtClean="0"/>
              <a:t> </a:t>
            </a:r>
            <a:r>
              <a:rPr lang="tr-TR" b="1" dirty="0" err="1" smtClean="0"/>
              <a:t>the</a:t>
            </a:r>
            <a:r>
              <a:rPr lang="tr-TR" b="1" dirty="0" smtClean="0"/>
              <a:t> </a:t>
            </a:r>
            <a:r>
              <a:rPr lang="tr-TR" b="1" dirty="0" err="1" smtClean="0"/>
              <a:t>digital</a:t>
            </a:r>
            <a:r>
              <a:rPr lang="tr-TR" b="1" dirty="0" smtClean="0"/>
              <a:t> </a:t>
            </a:r>
            <a:r>
              <a:rPr lang="tr-TR" b="1" dirty="0" err="1" smtClean="0"/>
              <a:t>information</a:t>
            </a:r>
            <a:r>
              <a:rPr lang="tr-TR" b="1" dirty="0" smtClean="0"/>
              <a:t> </a:t>
            </a:r>
            <a:r>
              <a:rPr lang="tr-TR" b="1" dirty="0" err="1" smtClean="0"/>
              <a:t>system</a:t>
            </a:r>
            <a:r>
              <a:rPr lang="tr-TR" b="1" dirty="0" smtClean="0"/>
              <a:t> can be </a:t>
            </a:r>
            <a:r>
              <a:rPr lang="tr-TR" b="1" dirty="0" err="1" smtClean="0"/>
              <a:t>implemented</a:t>
            </a:r>
            <a:r>
              <a:rPr lang="tr-TR" b="1" dirty="0" smtClean="0"/>
              <a:t> </a:t>
            </a:r>
            <a:r>
              <a:rPr lang="tr-TR" b="1" dirty="0" err="1" smtClean="0"/>
              <a:t>worldwide</a:t>
            </a:r>
            <a:r>
              <a:rPr lang="tr-TR" b="1"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25470"/>
          </a:xfrm>
        </p:spPr>
        <p:txBody>
          <a:bodyPr>
            <a:normAutofit/>
          </a:bodyPr>
          <a:lstStyle/>
          <a:p>
            <a:r>
              <a:rPr lang="tr-TR" sz="3600" dirty="0" err="1" smtClean="0"/>
              <a:t>Communication</a:t>
            </a:r>
            <a:r>
              <a:rPr lang="tr-TR" sz="3600" dirty="0" smtClean="0"/>
              <a:t> </a:t>
            </a:r>
            <a:r>
              <a:rPr lang="tr-TR" sz="3600" dirty="0" err="1" smtClean="0"/>
              <a:t>tools</a:t>
            </a:r>
            <a:r>
              <a:rPr lang="tr-TR" sz="3600" dirty="0" smtClean="0"/>
              <a:t> in </a:t>
            </a:r>
            <a:r>
              <a:rPr lang="tr-TR" sz="3600" dirty="0" err="1" smtClean="0"/>
              <a:t>business</a:t>
            </a:r>
            <a:endParaRPr lang="tr-TR" sz="3600" dirty="0"/>
          </a:p>
        </p:txBody>
      </p:sp>
      <p:sp>
        <p:nvSpPr>
          <p:cNvPr id="3" name="2 İçerik Yer Tutucusu"/>
          <p:cNvSpPr>
            <a:spLocks noGrp="1"/>
          </p:cNvSpPr>
          <p:nvPr>
            <p:ph idx="1"/>
          </p:nvPr>
        </p:nvSpPr>
        <p:spPr/>
        <p:txBody>
          <a:bodyPr>
            <a:noAutofit/>
          </a:bodyPr>
          <a:lstStyle/>
          <a:p>
            <a:r>
              <a:rPr lang="en-US" sz="2400" b="1" dirty="0" smtClean="0"/>
              <a:t>OBJECTIVE:</a:t>
            </a:r>
            <a:r>
              <a:rPr lang="en-US" sz="2400" dirty="0" smtClean="0"/>
              <a:t> Communication is necessary to any business success. In this session we will review the basic forms of communication and equipment available for your business.</a:t>
            </a:r>
          </a:p>
          <a:p>
            <a:r>
              <a:rPr lang="en-US" sz="2400" b="1" u="sng" dirty="0" smtClean="0">
                <a:hlinkClick r:id="rId2"/>
              </a:rPr>
              <a:t>Types of Communication</a:t>
            </a:r>
            <a:r>
              <a:rPr lang="tr-TR" sz="2400" b="1" u="sng" dirty="0" smtClean="0"/>
              <a:t> : </a:t>
            </a:r>
            <a:r>
              <a:rPr lang="en-US" sz="2400" dirty="0" smtClean="0"/>
              <a:t>External</a:t>
            </a:r>
            <a:r>
              <a:rPr lang="tr-TR" sz="2400" dirty="0" smtClean="0"/>
              <a:t> </a:t>
            </a:r>
            <a:r>
              <a:rPr lang="tr-TR" sz="2400" dirty="0" err="1" smtClean="0"/>
              <a:t>and</a:t>
            </a:r>
            <a:r>
              <a:rPr lang="tr-TR" sz="2400" dirty="0" smtClean="0"/>
              <a:t>  </a:t>
            </a:r>
            <a:r>
              <a:rPr lang="en-US" sz="2400" dirty="0" smtClean="0"/>
              <a:t>Internal</a:t>
            </a:r>
          </a:p>
          <a:p>
            <a:r>
              <a:rPr lang="en-US" sz="2400" b="1" u="sng" dirty="0" smtClean="0">
                <a:hlinkClick r:id="rId2"/>
              </a:rPr>
              <a:t>Basic Communication Tools</a:t>
            </a:r>
            <a:r>
              <a:rPr lang="tr-TR" sz="2400" b="1" u="sng" dirty="0" smtClean="0"/>
              <a:t> : </a:t>
            </a:r>
            <a:r>
              <a:rPr lang="en-US" sz="2400" dirty="0" smtClean="0"/>
              <a:t>Landline telephones</a:t>
            </a:r>
            <a:r>
              <a:rPr lang="tr-TR" sz="2400" dirty="0" smtClean="0"/>
              <a:t>, </a:t>
            </a:r>
            <a:r>
              <a:rPr lang="en-US" sz="2400" dirty="0" smtClean="0"/>
              <a:t>Cell phones</a:t>
            </a:r>
            <a:r>
              <a:rPr lang="tr-TR" sz="2400" dirty="0" smtClean="0"/>
              <a:t>, </a:t>
            </a:r>
            <a:r>
              <a:rPr lang="en-US" sz="2400" dirty="0" err="1" smtClean="0"/>
              <a:t>Smartphones</a:t>
            </a:r>
            <a:r>
              <a:rPr lang="tr-TR" sz="2400" dirty="0" smtClean="0"/>
              <a:t>, </a:t>
            </a:r>
            <a:r>
              <a:rPr lang="en-US" sz="2400" dirty="0" smtClean="0"/>
              <a:t>Video and web conferencing</a:t>
            </a:r>
            <a:r>
              <a:rPr lang="tr-TR" sz="2400" dirty="0" smtClean="0"/>
              <a:t>, </a:t>
            </a:r>
            <a:r>
              <a:rPr lang="en-US" sz="2400" dirty="0" smtClean="0"/>
              <a:t>Social networking sites</a:t>
            </a:r>
            <a:r>
              <a:rPr lang="tr-TR" sz="2400" dirty="0" smtClean="0"/>
              <a:t>,</a:t>
            </a:r>
            <a:r>
              <a:rPr lang="en-US" sz="2400" dirty="0" smtClean="0"/>
              <a:t>line chat tools</a:t>
            </a:r>
            <a:r>
              <a:rPr lang="tr-TR" sz="2400" dirty="0" smtClean="0"/>
              <a:t>, </a:t>
            </a:r>
            <a:r>
              <a:rPr lang="en-US" sz="2400" dirty="0" smtClean="0"/>
              <a:t>Fax</a:t>
            </a:r>
          </a:p>
          <a:p>
            <a:r>
              <a:rPr lang="en-US" sz="2400" b="1" u="sng" dirty="0" smtClean="0">
                <a:hlinkClick r:id="rId2"/>
              </a:rPr>
              <a:t>Computers</a:t>
            </a:r>
            <a:r>
              <a:rPr lang="tr-TR" sz="2400" b="1" u="sng" dirty="0" smtClean="0"/>
              <a:t> : </a:t>
            </a:r>
            <a:r>
              <a:rPr lang="en-US" sz="2400" dirty="0" smtClean="0"/>
              <a:t>Desktop</a:t>
            </a:r>
            <a:r>
              <a:rPr lang="tr-TR" sz="2400" dirty="0" smtClean="0"/>
              <a:t>, </a:t>
            </a:r>
            <a:r>
              <a:rPr lang="en-US" sz="2400" dirty="0" smtClean="0"/>
              <a:t>Laptop</a:t>
            </a:r>
            <a:r>
              <a:rPr lang="tr-TR" sz="2400" dirty="0" smtClean="0"/>
              <a:t>. ,</a:t>
            </a:r>
            <a:r>
              <a:rPr lang="en-US" sz="2400" dirty="0" smtClean="0"/>
              <a:t>Notebooks/</a:t>
            </a:r>
            <a:r>
              <a:rPr lang="en-US" sz="2400" dirty="0" err="1" smtClean="0"/>
              <a:t>Netbooks</a:t>
            </a:r>
            <a:r>
              <a:rPr lang="tr-TR" sz="2400" dirty="0" smtClean="0"/>
              <a:t>, , </a:t>
            </a:r>
            <a:r>
              <a:rPr lang="en-US" sz="2400" dirty="0" smtClean="0"/>
              <a:t>Tablet</a:t>
            </a:r>
            <a:r>
              <a:rPr lang="tr-TR" sz="2400" dirty="0" smtClean="0"/>
              <a:t>, </a:t>
            </a:r>
            <a:r>
              <a:rPr lang="en-US" sz="2400" dirty="0" smtClean="0"/>
              <a:t>Handheld</a:t>
            </a:r>
            <a:r>
              <a:rPr lang="tr-TR" sz="2400" dirty="0" smtClean="0"/>
              <a:t>, </a:t>
            </a:r>
            <a:r>
              <a:rPr lang="en-US" sz="2400" dirty="0" smtClean="0"/>
              <a:t>Software</a:t>
            </a:r>
            <a:r>
              <a:rPr lang="tr-TR" sz="2400" dirty="0" smtClean="0"/>
              <a:t>, </a:t>
            </a:r>
            <a:r>
              <a:rPr lang="en-US" sz="2400" dirty="0" smtClean="0"/>
              <a:t>Auxiliary Products</a:t>
            </a:r>
            <a:r>
              <a:rPr lang="tr-TR" sz="2400" dirty="0" smtClean="0"/>
              <a:t>, </a:t>
            </a:r>
            <a:r>
              <a:rPr lang="en-US" sz="2400" b="1" u="sng" dirty="0" smtClean="0">
                <a:hlinkClick r:id="rId2"/>
              </a:rPr>
              <a:t>Internet</a:t>
            </a:r>
            <a:r>
              <a:rPr lang="tr-TR" sz="2400" b="1" u="sng" dirty="0" smtClean="0"/>
              <a:t>,  </a:t>
            </a:r>
            <a:r>
              <a:rPr lang="en-US" sz="2400" dirty="0" smtClean="0"/>
              <a:t>Browsers</a:t>
            </a:r>
            <a:r>
              <a:rPr lang="tr-TR" sz="2400" dirty="0" smtClean="0"/>
              <a:t>, </a:t>
            </a:r>
            <a:r>
              <a:rPr lang="en-US" sz="2400" dirty="0" smtClean="0"/>
              <a:t>Feasibility and specifics</a:t>
            </a:r>
            <a:r>
              <a:rPr lang="tr-TR" sz="2400" dirty="0" smtClean="0"/>
              <a:t>, </a:t>
            </a:r>
            <a:r>
              <a:rPr lang="en-US" sz="2400" dirty="0" smtClean="0"/>
              <a:t>Internet service provider</a:t>
            </a:r>
            <a:r>
              <a:rPr lang="tr-TR" sz="2400" dirty="0" smtClean="0"/>
              <a:t>, </a:t>
            </a:r>
            <a:r>
              <a:rPr lang="en-US" sz="2400" dirty="0" smtClean="0"/>
              <a:t>E-mail</a:t>
            </a:r>
          </a:p>
          <a:p>
            <a:endParaRPr lang="tr-T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err="1" smtClean="0">
                <a:solidFill>
                  <a:srgbClr val="FF0000"/>
                </a:solidFill>
              </a:rPr>
              <a:t>Firm</a:t>
            </a:r>
            <a:r>
              <a:rPr lang="tr-TR" sz="3200" b="1" dirty="0" smtClean="0">
                <a:solidFill>
                  <a:srgbClr val="FF0000"/>
                </a:solidFill>
              </a:rPr>
              <a:t> </a:t>
            </a:r>
            <a:r>
              <a:rPr lang="tr-TR" sz="3200" b="1" dirty="0" err="1" smtClean="0">
                <a:solidFill>
                  <a:srgbClr val="FF0000"/>
                </a:solidFill>
              </a:rPr>
              <a:t>or</a:t>
            </a:r>
            <a:r>
              <a:rPr lang="tr-TR" sz="3200" b="1" dirty="0" smtClean="0">
                <a:solidFill>
                  <a:srgbClr val="FF0000"/>
                </a:solidFill>
              </a:rPr>
              <a:t> </a:t>
            </a:r>
            <a:r>
              <a:rPr lang="tr-TR" sz="3200" b="1" dirty="0" err="1" smtClean="0">
                <a:solidFill>
                  <a:srgbClr val="FF0000"/>
                </a:solidFill>
              </a:rPr>
              <a:t>Enterprise</a:t>
            </a:r>
            <a:r>
              <a:rPr lang="tr-TR" sz="3200" b="1" dirty="0" smtClean="0">
                <a:solidFill>
                  <a:srgbClr val="FF0000"/>
                </a:solidFill>
              </a:rPr>
              <a:t> Organization</a:t>
            </a:r>
            <a:endParaRPr lang="tr-TR" sz="3200" b="1" dirty="0">
              <a:solidFill>
                <a:srgbClr val="FF0000"/>
              </a:solidFill>
            </a:endParaRPr>
          </a:p>
        </p:txBody>
      </p:sp>
      <p:sp>
        <p:nvSpPr>
          <p:cNvPr id="3" name="2 İçerik Yer Tutucusu"/>
          <p:cNvSpPr>
            <a:spLocks noGrp="1"/>
          </p:cNvSpPr>
          <p:nvPr>
            <p:ph idx="1"/>
          </p:nvPr>
        </p:nvSpPr>
        <p:spPr/>
        <p:txBody>
          <a:bodyPr>
            <a:normAutofit fontScale="92500" lnSpcReduction="10000"/>
          </a:bodyPr>
          <a:lstStyle/>
          <a:p>
            <a:r>
              <a:rPr lang="en-US" dirty="0" smtClean="0"/>
              <a:t>A </a:t>
            </a:r>
            <a:r>
              <a:rPr lang="en-US" b="1" dirty="0" smtClean="0"/>
              <a:t>business</a:t>
            </a:r>
            <a:r>
              <a:rPr lang="en-US" dirty="0" smtClean="0"/>
              <a:t>, also known as an </a:t>
            </a:r>
            <a:r>
              <a:rPr lang="en-US" b="1" dirty="0" smtClean="0"/>
              <a:t>enterprise</a:t>
            </a:r>
            <a:r>
              <a:rPr lang="en-US" dirty="0" smtClean="0"/>
              <a:t> or </a:t>
            </a:r>
            <a:r>
              <a:rPr lang="en-US" dirty="0" err="1" smtClean="0"/>
              <a:t>a</a:t>
            </a:r>
            <a:r>
              <a:rPr lang="en-US" b="1" dirty="0" err="1" smtClean="0"/>
              <a:t>firm</a:t>
            </a:r>
            <a:r>
              <a:rPr lang="en-US" dirty="0" smtClean="0"/>
              <a:t>, is an </a:t>
            </a:r>
            <a:r>
              <a:rPr lang="en-US" dirty="0" smtClean="0">
                <a:hlinkClick r:id="rId2" tooltip="Organization"/>
              </a:rPr>
              <a:t>organization</a:t>
            </a:r>
            <a:r>
              <a:rPr lang="en-US" dirty="0" smtClean="0"/>
              <a:t> involved in</a:t>
            </a:r>
            <a:r>
              <a:rPr lang="tr-TR" dirty="0" smtClean="0"/>
              <a:t>  </a:t>
            </a:r>
            <a:r>
              <a:rPr lang="tr-TR" dirty="0" err="1" smtClean="0"/>
              <a:t>the</a:t>
            </a:r>
            <a:r>
              <a:rPr lang="tr-TR" dirty="0" smtClean="0"/>
              <a:t> </a:t>
            </a:r>
            <a:r>
              <a:rPr lang="tr-TR" dirty="0" err="1" smtClean="0"/>
              <a:t>trade</a:t>
            </a:r>
            <a:r>
              <a:rPr lang="tr-TR" dirty="0" smtClean="0"/>
              <a:t> of  </a:t>
            </a:r>
            <a:r>
              <a:rPr lang="tr-TR" dirty="0" err="1" smtClean="0"/>
              <a:t>goods</a:t>
            </a:r>
            <a:r>
              <a:rPr lang="tr-TR" dirty="0" smtClean="0"/>
              <a:t>,</a:t>
            </a:r>
            <a:r>
              <a:rPr lang="en-US" dirty="0" smtClean="0"/>
              <a:t> </a:t>
            </a:r>
            <a:r>
              <a:rPr lang="en-US" dirty="0" smtClean="0">
                <a:hlinkClick r:id="rId3" tooltip="Service (economics)"/>
              </a:rPr>
              <a:t>services</a:t>
            </a:r>
            <a:r>
              <a:rPr lang="en-US" dirty="0" smtClean="0"/>
              <a:t>, </a:t>
            </a:r>
            <a:r>
              <a:rPr lang="en-US" b="1" dirty="0" smtClean="0">
                <a:solidFill>
                  <a:srgbClr val="FF0000"/>
                </a:solidFill>
              </a:rPr>
              <a:t>or</a:t>
            </a:r>
            <a:r>
              <a:rPr lang="en-US" dirty="0" smtClean="0"/>
              <a:t> both </a:t>
            </a:r>
            <a:r>
              <a:rPr lang="tr-TR" dirty="0" err="1" smtClean="0"/>
              <a:t>to</a:t>
            </a:r>
            <a:r>
              <a:rPr lang="tr-TR" dirty="0" smtClean="0"/>
              <a:t> </a:t>
            </a:r>
            <a:r>
              <a:rPr lang="tr-TR" dirty="0" err="1" smtClean="0"/>
              <a:t>consumers</a:t>
            </a:r>
            <a:r>
              <a:rPr lang="tr-TR" dirty="0" smtClean="0"/>
              <a:t>. </a:t>
            </a:r>
          </a:p>
          <a:p>
            <a:r>
              <a:rPr lang="en-US" dirty="0" smtClean="0"/>
              <a:t>Businesses are prevalent in </a:t>
            </a:r>
            <a:r>
              <a:rPr lang="en-US" dirty="0" smtClean="0">
                <a:hlinkClick r:id="rId4" tooltip="Capitalism"/>
              </a:rPr>
              <a:t>capitalist</a:t>
            </a:r>
            <a:r>
              <a:rPr lang="tr-TR" dirty="0" smtClean="0"/>
              <a:t> </a:t>
            </a:r>
            <a:r>
              <a:rPr lang="en-US" dirty="0" smtClean="0">
                <a:hlinkClick r:id="rId5" tooltip="Economy"/>
              </a:rPr>
              <a:t>economies</a:t>
            </a:r>
            <a:r>
              <a:rPr lang="en-US" dirty="0" smtClean="0"/>
              <a:t>, where most of them are </a:t>
            </a:r>
            <a:r>
              <a:rPr lang="en-US" dirty="0" smtClean="0">
                <a:hlinkClick r:id="rId6" tooltip="Private property"/>
              </a:rPr>
              <a:t>privately owned</a:t>
            </a:r>
            <a:r>
              <a:rPr lang="en-US" dirty="0" smtClean="0"/>
              <a:t> and provide goods and services to</a:t>
            </a:r>
            <a:r>
              <a:rPr lang="tr-TR" dirty="0" smtClean="0"/>
              <a:t> </a:t>
            </a:r>
            <a:r>
              <a:rPr lang="en-US" dirty="0" smtClean="0">
                <a:hlinkClick r:id="rId7" tooltip="Customer"/>
              </a:rPr>
              <a:t>customers</a:t>
            </a:r>
            <a:r>
              <a:rPr lang="en-US" dirty="0" smtClean="0"/>
              <a:t> in exchange for other goods, services, or money. Businesses may also </a:t>
            </a:r>
            <a:r>
              <a:rPr lang="en-US" dirty="0" err="1" smtClean="0"/>
              <a:t>be</a:t>
            </a:r>
            <a:r>
              <a:rPr lang="en-US" dirty="0" err="1" smtClean="0">
                <a:hlinkClick r:id="rId8" tooltip="Non-profit organization"/>
              </a:rPr>
              <a:t>not</a:t>
            </a:r>
            <a:r>
              <a:rPr lang="en-US" dirty="0" smtClean="0">
                <a:hlinkClick r:id="rId8" tooltip="Non-profit organization"/>
              </a:rPr>
              <a:t>-for-profit</a:t>
            </a:r>
            <a:r>
              <a:rPr lang="en-US" dirty="0" smtClean="0"/>
              <a:t> or </a:t>
            </a:r>
            <a:r>
              <a:rPr lang="en-US" dirty="0" smtClean="0">
                <a:hlinkClick r:id="rId9" tooltip="Government-owned corporation"/>
              </a:rPr>
              <a:t>state-owned</a:t>
            </a:r>
            <a:r>
              <a:rPr lang="en-US" dirty="0" smtClean="0"/>
              <a:t>. A business owned by multiple individuals may be referred to as a</a:t>
            </a:r>
            <a:r>
              <a:rPr lang="tr-TR" dirty="0" smtClean="0"/>
              <a:t> </a:t>
            </a:r>
            <a:r>
              <a:rPr lang="en-US" dirty="0" smtClean="0">
                <a:hlinkClick r:id="rId10" tooltip="Company"/>
              </a:rPr>
              <a:t>company</a:t>
            </a:r>
            <a:r>
              <a:rPr lang="en-US" dirty="0" smtClean="0"/>
              <a:t>.</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25470"/>
          </a:xfrm>
        </p:spPr>
        <p:txBody>
          <a:bodyPr>
            <a:normAutofit fontScale="90000"/>
          </a:bodyPr>
          <a:lstStyle/>
          <a:p>
            <a:r>
              <a:rPr lang="tr-TR" sz="2800" b="1" dirty="0" smtClean="0">
                <a:solidFill>
                  <a:srgbClr val="FF0000"/>
                </a:solidFill>
              </a:rPr>
              <a:t>Yönetim Bilgi Sistemi (YBS)</a:t>
            </a:r>
            <a:br>
              <a:rPr lang="tr-TR" sz="2800" b="1" dirty="0" smtClean="0">
                <a:solidFill>
                  <a:srgbClr val="FF0000"/>
                </a:solidFill>
              </a:rPr>
            </a:br>
            <a:r>
              <a:rPr lang="tr-TR" sz="2800" b="1" dirty="0" smtClean="0">
                <a:solidFill>
                  <a:srgbClr val="FF0000"/>
                </a:solidFill>
              </a:rPr>
              <a:t>farklı pencerelerinden bakılarak tanımlanabilir:</a:t>
            </a:r>
            <a:endParaRPr lang="tr-TR" sz="2800" b="1" dirty="0">
              <a:solidFill>
                <a:srgbClr val="FF0000"/>
              </a:solidFill>
            </a:endParaRPr>
          </a:p>
        </p:txBody>
      </p:sp>
      <p:sp>
        <p:nvSpPr>
          <p:cNvPr id="3" name="2 İçerik Yer Tutucusu"/>
          <p:cNvSpPr>
            <a:spLocks noGrp="1"/>
          </p:cNvSpPr>
          <p:nvPr>
            <p:ph idx="1"/>
          </p:nvPr>
        </p:nvSpPr>
        <p:spPr>
          <a:xfrm>
            <a:off x="457200" y="1071546"/>
            <a:ext cx="8229600" cy="5054617"/>
          </a:xfrm>
        </p:spPr>
        <p:txBody>
          <a:bodyPr>
            <a:normAutofit lnSpcReduction="10000"/>
          </a:bodyPr>
          <a:lstStyle/>
          <a:p>
            <a:pPr>
              <a:buNone/>
            </a:pPr>
            <a:r>
              <a:rPr lang="tr-TR" dirty="0" smtClean="0"/>
              <a:t>  -</a:t>
            </a:r>
            <a:r>
              <a:rPr lang="tr-TR" sz="2600" b="1" dirty="0" smtClean="0">
                <a:solidFill>
                  <a:srgbClr val="0000FF"/>
                </a:solidFill>
              </a:rPr>
              <a:t>İş dünyasında bilişim teknolojilerine dayalı kurumsal ve yönetsel bir örgütlenme ve iş yürütümü modeli.</a:t>
            </a:r>
          </a:p>
          <a:p>
            <a:pPr>
              <a:buNone/>
            </a:pPr>
            <a:r>
              <a:rPr lang="tr-TR" sz="2600" dirty="0" smtClean="0"/>
              <a:t>   -</a:t>
            </a:r>
            <a:r>
              <a:rPr lang="tr-TR" sz="2600" dirty="0" smtClean="0">
                <a:solidFill>
                  <a:srgbClr val="00B050"/>
                </a:solidFill>
              </a:rPr>
              <a:t>İş alanlarında; yönetim, uygulama geliştirme  yürütümü ile çalışan ve yöneticilerin iş ve iş süreçlerini daha verimli ve rekabetçi olarak kullanabilmeleri için oluşturulan örgütsel bir planlama sistemidir.</a:t>
            </a:r>
            <a:endParaRPr lang="tr-TR" sz="2600" b="1" dirty="0" smtClean="0">
              <a:solidFill>
                <a:srgbClr val="00B050"/>
              </a:solidFill>
            </a:endParaRPr>
          </a:p>
          <a:p>
            <a:pPr>
              <a:buNone/>
            </a:pPr>
            <a:r>
              <a:rPr lang="tr-TR" sz="2600" b="1" dirty="0" smtClean="0"/>
              <a:t>   - </a:t>
            </a:r>
            <a:r>
              <a:rPr lang="tr-TR" sz="2600" dirty="0" smtClean="0">
                <a:solidFill>
                  <a:srgbClr val="FF0000"/>
                </a:solidFill>
              </a:rPr>
              <a:t>Yönetim Bilgi Sistemi (YBS), iş planlaması ve etkin yönetim işlemleri amacıyla veri toplama, yedekleme, rapor üretme, iletişim ve kullanım ile ortaya konulan, insan ve  bilgisayara dayalı bütünüdür. </a:t>
            </a:r>
          </a:p>
          <a:p>
            <a:r>
              <a:rPr lang="tr-TR" sz="2200" b="1" dirty="0" smtClean="0">
                <a:solidFill>
                  <a:srgbClr val="00B050"/>
                </a:solidFill>
              </a:rPr>
              <a:t>Yönetim Bilişim Sistemi</a:t>
            </a:r>
            <a:r>
              <a:rPr lang="tr-TR" sz="2200" dirty="0" smtClean="0">
                <a:solidFill>
                  <a:srgbClr val="00B050"/>
                </a:solidFill>
              </a:rPr>
              <a:t> -YBS; </a:t>
            </a:r>
            <a:r>
              <a:rPr lang="tr-TR" sz="2200" i="1" dirty="0" smtClean="0">
                <a:solidFill>
                  <a:srgbClr val="00B050"/>
                </a:solidFill>
              </a:rPr>
              <a:t>Alm.</a:t>
            </a:r>
            <a:r>
              <a:rPr lang="tr-TR" sz="2200" dirty="0" smtClean="0">
                <a:solidFill>
                  <a:srgbClr val="00B050"/>
                </a:solidFill>
              </a:rPr>
              <a:t> </a:t>
            </a:r>
            <a:r>
              <a:rPr lang="tr-TR" sz="2200" dirty="0" err="1" smtClean="0">
                <a:solidFill>
                  <a:srgbClr val="00B050"/>
                </a:solidFill>
              </a:rPr>
              <a:t>Managementi</a:t>
            </a:r>
            <a:r>
              <a:rPr lang="tr-TR" sz="2200" dirty="0" smtClean="0">
                <a:solidFill>
                  <a:srgbClr val="00B050"/>
                </a:solidFill>
              </a:rPr>
              <a:t> </a:t>
            </a:r>
            <a:r>
              <a:rPr lang="tr-TR" sz="2200" dirty="0" err="1" smtClean="0">
                <a:solidFill>
                  <a:srgbClr val="00B050"/>
                </a:solidFill>
              </a:rPr>
              <a:t>nformationssystem</a:t>
            </a:r>
            <a:r>
              <a:rPr lang="tr-TR" sz="2200" dirty="0" smtClean="0">
                <a:solidFill>
                  <a:srgbClr val="00B050"/>
                </a:solidFill>
              </a:rPr>
              <a:t>;</a:t>
            </a:r>
            <a:r>
              <a:rPr lang="tr-TR" sz="2200" i="1" dirty="0" smtClean="0">
                <a:solidFill>
                  <a:srgbClr val="00B050"/>
                </a:solidFill>
              </a:rPr>
              <a:t>İng.</a:t>
            </a:r>
            <a:r>
              <a:rPr lang="tr-TR" sz="2200" dirty="0" smtClean="0">
                <a:solidFill>
                  <a:srgbClr val="00B050"/>
                </a:solidFill>
              </a:rPr>
              <a:t> </a:t>
            </a:r>
            <a:r>
              <a:rPr lang="tr-TR" sz="2200" dirty="0" err="1" smtClean="0">
                <a:solidFill>
                  <a:srgbClr val="00B050"/>
                </a:solidFill>
              </a:rPr>
              <a:t>management</a:t>
            </a:r>
            <a:r>
              <a:rPr lang="tr-TR" sz="2200" dirty="0" smtClean="0">
                <a:solidFill>
                  <a:srgbClr val="00B050"/>
                </a:solidFill>
              </a:rPr>
              <a:t> </a:t>
            </a:r>
            <a:r>
              <a:rPr lang="tr-TR" sz="2200" dirty="0" err="1" smtClean="0">
                <a:solidFill>
                  <a:srgbClr val="00B050"/>
                </a:solidFill>
              </a:rPr>
              <a:t>information</a:t>
            </a:r>
            <a:r>
              <a:rPr lang="tr-TR" sz="2200" dirty="0" smtClean="0">
                <a:solidFill>
                  <a:srgbClr val="00B050"/>
                </a:solidFill>
              </a:rPr>
              <a:t> </a:t>
            </a:r>
            <a:r>
              <a:rPr lang="tr-TR" sz="2200" dirty="0" err="1" smtClean="0">
                <a:solidFill>
                  <a:srgbClr val="00B050"/>
                </a:solidFill>
              </a:rPr>
              <a:t>system</a:t>
            </a:r>
            <a:r>
              <a:rPr lang="tr-TR" sz="2200" dirty="0" smtClean="0">
                <a:solidFill>
                  <a:srgbClr val="00B050"/>
                </a:solidFill>
              </a:rPr>
              <a:t>; her iki dilde, kısaca MIS).</a:t>
            </a:r>
            <a:r>
              <a:rPr lang="tr-TR" sz="2200" baseline="30000" dirty="0" smtClean="0">
                <a:solidFill>
                  <a:srgbClr val="00B050"/>
                </a:solidFill>
                <a:hlinkClick r:id="rId2"/>
              </a:rPr>
              <a:t>[1]</a:t>
            </a:r>
            <a:endParaRPr lang="tr-TR" sz="2200"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solidFill>
                  <a:srgbClr val="FF0000"/>
                </a:solidFill>
              </a:rPr>
              <a:t>Management-Yönetim</a:t>
            </a:r>
            <a:endParaRPr lang="tr-TR" sz="3600" b="1" dirty="0">
              <a:solidFill>
                <a:srgbClr val="FF0000"/>
              </a:solidFill>
            </a:endParaRPr>
          </a:p>
        </p:txBody>
      </p:sp>
      <p:sp>
        <p:nvSpPr>
          <p:cNvPr id="3" name="2 İçerik Yer Tutucusu"/>
          <p:cNvSpPr>
            <a:spLocks noGrp="1"/>
          </p:cNvSpPr>
          <p:nvPr>
            <p:ph idx="1"/>
          </p:nvPr>
        </p:nvSpPr>
        <p:spPr>
          <a:xfrm>
            <a:off x="457200" y="1600200"/>
            <a:ext cx="8329642" cy="4525963"/>
          </a:xfrm>
        </p:spPr>
        <p:txBody>
          <a:bodyPr>
            <a:normAutofit fontScale="92500"/>
          </a:bodyPr>
          <a:lstStyle/>
          <a:p>
            <a:r>
              <a:rPr lang="en-US" dirty="0" smtClean="0"/>
              <a:t>The efficient and effective </a:t>
            </a:r>
            <a:r>
              <a:rPr lang="en-US" dirty="0" smtClean="0">
                <a:hlinkClick r:id="rId2" tooltip="Business Operations"/>
              </a:rPr>
              <a:t>operation of a business</a:t>
            </a:r>
            <a:r>
              <a:rPr lang="en-US" dirty="0" smtClean="0"/>
              <a:t>, and study of this subject, is</a:t>
            </a:r>
            <a:r>
              <a:rPr lang="tr-TR" dirty="0" smtClean="0"/>
              <a:t> </a:t>
            </a:r>
            <a:r>
              <a:rPr lang="tr-TR" dirty="0" err="1" smtClean="0"/>
              <a:t>called</a:t>
            </a:r>
            <a:r>
              <a:rPr lang="tr-TR" dirty="0" smtClean="0"/>
              <a:t>     </a:t>
            </a:r>
            <a:r>
              <a:rPr lang="en-US" b="1" dirty="0" smtClean="0">
                <a:solidFill>
                  <a:srgbClr val="FF0000"/>
                </a:solidFill>
                <a:hlinkClick r:id="rId3" tooltip="Management"/>
              </a:rPr>
              <a:t>management</a:t>
            </a:r>
            <a:r>
              <a:rPr lang="en-US" b="1" dirty="0" smtClean="0">
                <a:solidFill>
                  <a:srgbClr val="FF0000"/>
                </a:solidFill>
              </a:rPr>
              <a:t>. </a:t>
            </a:r>
            <a:endParaRPr lang="tr-TR" b="1" dirty="0" smtClean="0">
              <a:solidFill>
                <a:srgbClr val="FF0000"/>
              </a:solidFill>
            </a:endParaRPr>
          </a:p>
          <a:p>
            <a:r>
              <a:rPr lang="en-US" dirty="0" smtClean="0"/>
              <a:t>The major branches of management are </a:t>
            </a:r>
            <a:r>
              <a:rPr lang="en-US" dirty="0" smtClean="0">
                <a:hlinkClick r:id="rId4" tooltip="Finance"/>
              </a:rPr>
              <a:t>financial </a:t>
            </a:r>
            <a:endParaRPr lang="tr-TR" dirty="0" smtClean="0">
              <a:hlinkClick r:id="rId4" tooltip="Finance"/>
            </a:endParaRPr>
          </a:p>
          <a:p>
            <a:pPr>
              <a:buNone/>
            </a:pPr>
            <a:r>
              <a:rPr lang="en-US" dirty="0" err="1" smtClean="0">
                <a:hlinkClick r:id="rId4" tooltip="Finance"/>
              </a:rPr>
              <a:t>management</a:t>
            </a:r>
            <a:r>
              <a:rPr lang="en-US" dirty="0" err="1" smtClean="0"/>
              <a:t>,</a:t>
            </a:r>
            <a:r>
              <a:rPr lang="en-US" dirty="0" err="1" smtClean="0">
                <a:hlinkClick r:id="rId5" tooltip="Marketing"/>
              </a:rPr>
              <a:t>marketing</a:t>
            </a:r>
            <a:r>
              <a:rPr lang="en-US" dirty="0" smtClean="0">
                <a:hlinkClick r:id="rId5" tooltip="Marketing"/>
              </a:rPr>
              <a:t> management</a:t>
            </a:r>
            <a:r>
              <a:rPr lang="en-US" dirty="0" smtClean="0"/>
              <a:t>, </a:t>
            </a:r>
            <a:r>
              <a:rPr lang="en-US" dirty="0" smtClean="0">
                <a:hlinkClick r:id="rId6" tooltip="Organizational studies"/>
              </a:rPr>
              <a:t>human </a:t>
            </a:r>
            <a:endParaRPr lang="tr-TR" dirty="0" smtClean="0">
              <a:hlinkClick r:id="rId6" tooltip="Organizational studies"/>
            </a:endParaRPr>
          </a:p>
          <a:p>
            <a:pPr>
              <a:buNone/>
            </a:pPr>
            <a:r>
              <a:rPr lang="en-US" dirty="0" smtClean="0">
                <a:hlinkClick r:id="rId6" tooltip="Organizational studies"/>
              </a:rPr>
              <a:t>resource management</a:t>
            </a:r>
            <a:r>
              <a:rPr lang="en-US" dirty="0" smtClean="0"/>
              <a:t>, </a:t>
            </a:r>
            <a:r>
              <a:rPr lang="en-US" dirty="0" smtClean="0">
                <a:hlinkClick r:id="rId7" tooltip="Strategic management"/>
              </a:rPr>
              <a:t>strategic</a:t>
            </a:r>
            <a:r>
              <a:rPr lang="tr-TR" dirty="0" smtClean="0">
                <a:hlinkClick r:id="rId7" tooltip="Strategic management"/>
              </a:rPr>
              <a:t> </a:t>
            </a:r>
            <a:r>
              <a:rPr lang="tr-TR" dirty="0" err="1" smtClean="0">
                <a:hlinkClick r:id="rId7" tooltip="Strategic management"/>
              </a:rPr>
              <a:t>management</a:t>
            </a:r>
            <a:r>
              <a:rPr lang="tr-TR" dirty="0" smtClean="0">
                <a:hlinkClick r:id="rId7" tooltip="Strategic management"/>
              </a:rPr>
              <a:t>, </a:t>
            </a:r>
          </a:p>
          <a:p>
            <a:pPr>
              <a:buNone/>
            </a:pPr>
            <a:r>
              <a:rPr lang="en-US" dirty="0" smtClean="0">
                <a:hlinkClick r:id="rId8" tooltip="Manufacturing"/>
              </a:rPr>
              <a:t>production management</a:t>
            </a:r>
            <a:r>
              <a:rPr lang="en-US" dirty="0" smtClean="0"/>
              <a:t>, </a:t>
            </a:r>
            <a:r>
              <a:rPr lang="en-US" dirty="0" smtClean="0">
                <a:hlinkClick r:id="rId9" tooltip="Operations management"/>
              </a:rPr>
              <a:t>operations</a:t>
            </a:r>
            <a:r>
              <a:rPr lang="tr-TR" dirty="0" smtClean="0">
                <a:hlinkClick r:id="rId9" tooltip="Operations management"/>
              </a:rPr>
              <a:t> </a:t>
            </a:r>
            <a:r>
              <a:rPr lang="tr-TR" dirty="0" err="1" smtClean="0">
                <a:hlinkClick r:id="rId9" tooltip="Operations management"/>
              </a:rPr>
              <a:t>management</a:t>
            </a:r>
            <a:r>
              <a:rPr lang="tr-TR" dirty="0" smtClean="0">
                <a:hlinkClick r:id="rId9" tooltip="Operations management"/>
              </a:rPr>
              <a:t>,</a:t>
            </a:r>
            <a:r>
              <a:rPr lang="en-US" dirty="0" smtClean="0">
                <a:hlinkClick r:id="rId9" tooltip="Operations management"/>
              </a:rPr>
              <a:t> </a:t>
            </a:r>
            <a:endParaRPr lang="tr-TR" dirty="0" smtClean="0">
              <a:hlinkClick r:id="rId9" tooltip="Operations management"/>
            </a:endParaRPr>
          </a:p>
          <a:p>
            <a:pPr>
              <a:buNone/>
            </a:pPr>
            <a:r>
              <a:rPr lang="en-US" dirty="0" smtClean="0">
                <a:hlinkClick r:id="rId10" tooltip="Service management"/>
              </a:rPr>
              <a:t>service management</a:t>
            </a:r>
            <a:r>
              <a:rPr lang="en-US" dirty="0" smtClean="0"/>
              <a:t> and</a:t>
            </a:r>
            <a:r>
              <a:rPr lang="tr-TR" dirty="0" smtClean="0"/>
              <a:t> </a:t>
            </a:r>
            <a:r>
              <a:rPr lang="en-US" b="1" dirty="0" smtClean="0">
                <a:solidFill>
                  <a:srgbClr val="FF0000"/>
                </a:solidFill>
                <a:hlinkClick r:id="rId11" tooltip="Information technology management"/>
              </a:rPr>
              <a:t>information technology </a:t>
            </a:r>
            <a:endParaRPr lang="tr-TR" b="1" dirty="0" smtClean="0">
              <a:solidFill>
                <a:srgbClr val="FF0000"/>
              </a:solidFill>
              <a:hlinkClick r:id="rId11" tooltip="Information technology management"/>
            </a:endParaRPr>
          </a:p>
          <a:p>
            <a:pPr>
              <a:buNone/>
            </a:pPr>
            <a:r>
              <a:rPr lang="en-US" b="1" dirty="0" smtClean="0">
                <a:solidFill>
                  <a:srgbClr val="FF0000"/>
                </a:solidFill>
                <a:hlinkClick r:id="rId11" tooltip="Information technology management"/>
              </a:rPr>
              <a:t>management</a:t>
            </a:r>
            <a:endParaRPr lang="tr-TR"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654032"/>
          </a:xfrm>
        </p:spPr>
        <p:txBody>
          <a:bodyPr>
            <a:noAutofit/>
          </a:bodyPr>
          <a:lstStyle/>
          <a:p>
            <a:r>
              <a:rPr lang="tr-TR" b="1" dirty="0" smtClean="0">
                <a:solidFill>
                  <a:srgbClr val="FF0000"/>
                </a:solidFill>
              </a:rPr>
              <a:t>Giriş: </a:t>
            </a:r>
            <a:endParaRPr lang="tr-TR" b="1" dirty="0">
              <a:solidFill>
                <a:srgbClr val="FF0000"/>
              </a:solidFill>
            </a:endParaRPr>
          </a:p>
        </p:txBody>
      </p:sp>
      <p:sp>
        <p:nvSpPr>
          <p:cNvPr id="3" name="2 İçerik Yer Tutucusu"/>
          <p:cNvSpPr>
            <a:spLocks noGrp="1"/>
          </p:cNvSpPr>
          <p:nvPr>
            <p:ph idx="1"/>
          </p:nvPr>
        </p:nvSpPr>
        <p:spPr>
          <a:xfrm>
            <a:off x="457200" y="1142984"/>
            <a:ext cx="8229600" cy="4983179"/>
          </a:xfrm>
        </p:spPr>
        <p:txBody>
          <a:bodyPr>
            <a:normAutofit fontScale="85000" lnSpcReduction="10000"/>
          </a:bodyPr>
          <a:lstStyle/>
          <a:p>
            <a:r>
              <a:rPr lang="tr-TR" sz="2800" b="1" dirty="0" smtClean="0">
                <a:solidFill>
                  <a:srgbClr val="FF0000"/>
                </a:solidFill>
              </a:rPr>
              <a:t>Bilgisayar ve İletişim </a:t>
            </a:r>
            <a:r>
              <a:rPr lang="tr-TR" sz="2800" b="1" dirty="0" smtClean="0">
                <a:solidFill>
                  <a:srgbClr val="FF0000"/>
                </a:solidFill>
              </a:rPr>
              <a:t>T</a:t>
            </a:r>
            <a:r>
              <a:rPr lang="tr-TR" sz="2800" b="1" dirty="0" smtClean="0">
                <a:solidFill>
                  <a:srgbClr val="FF0000"/>
                </a:solidFill>
              </a:rPr>
              <a:t>eknolojilerinin </a:t>
            </a:r>
            <a:r>
              <a:rPr lang="tr-TR" sz="2800" dirty="0" smtClean="0"/>
              <a:t>son yirmi yıldaki gelişimi; iş alanı uygulamalarında – mal ve hizmet üretiminde; veri-bilgi-insan iletişiminde ve işleminde mekan ve sınır tanımayan   küresel bir ortama  götürdü görüyoruz…</a:t>
            </a:r>
          </a:p>
          <a:p>
            <a:r>
              <a:rPr lang="tr-TR" sz="2800" b="1" dirty="0" smtClean="0">
                <a:solidFill>
                  <a:srgbClr val="FF0000"/>
                </a:solidFill>
              </a:rPr>
              <a:t>İş alanı </a:t>
            </a:r>
            <a:r>
              <a:rPr lang="tr-TR" sz="2800" dirty="0" smtClean="0"/>
              <a:t>uygulamalarının temel işlevi; kullanıcıya daha iyi ürün  yaratma ve daha çok karlılık- yani rekabete dayanır.</a:t>
            </a:r>
          </a:p>
          <a:p>
            <a:r>
              <a:rPr lang="tr-TR" sz="2800" dirty="0" smtClean="0"/>
              <a:t>Gerek ulusal  ve gerekse </a:t>
            </a:r>
            <a:r>
              <a:rPr lang="tr-TR" sz="2800" b="1" dirty="0" smtClean="0">
                <a:solidFill>
                  <a:srgbClr val="FF0000"/>
                </a:solidFill>
              </a:rPr>
              <a:t>küresel</a:t>
            </a:r>
            <a:r>
              <a:rPr lang="tr-TR" sz="2800" dirty="0" smtClean="0"/>
              <a:t> alanda amacı gerçekleştirme </a:t>
            </a:r>
            <a:r>
              <a:rPr lang="tr-TR" sz="2800" dirty="0" err="1" smtClean="0"/>
              <a:t>nin</a:t>
            </a:r>
            <a:r>
              <a:rPr lang="tr-TR" sz="2800" dirty="0" smtClean="0"/>
              <a:t> çağdaş-tek yolu </a:t>
            </a:r>
            <a:r>
              <a:rPr lang="tr-TR" sz="2800" b="1" dirty="0" smtClean="0">
                <a:solidFill>
                  <a:srgbClr val="FF0000"/>
                </a:solidFill>
              </a:rPr>
              <a:t>Bilgi </a:t>
            </a:r>
            <a:r>
              <a:rPr lang="tr-TR" sz="2800" b="1" dirty="0" smtClean="0">
                <a:solidFill>
                  <a:srgbClr val="FF0000"/>
                </a:solidFill>
              </a:rPr>
              <a:t>T</a:t>
            </a:r>
            <a:r>
              <a:rPr lang="tr-TR" sz="2800" b="1" dirty="0" smtClean="0">
                <a:solidFill>
                  <a:srgbClr val="FF0000"/>
                </a:solidFill>
              </a:rPr>
              <a:t>eknolojisine </a:t>
            </a:r>
            <a:r>
              <a:rPr lang="tr-TR" sz="2800" dirty="0" smtClean="0"/>
              <a:t>dayalı</a:t>
            </a:r>
            <a:r>
              <a:rPr lang="tr-TR" sz="2800" b="1" dirty="0" smtClean="0">
                <a:solidFill>
                  <a:srgbClr val="FF0000"/>
                </a:solidFill>
              </a:rPr>
              <a:t>-Bilgi Sistemi</a:t>
            </a:r>
            <a:r>
              <a:rPr lang="tr-TR" sz="2800" dirty="0" smtClean="0"/>
              <a:t> yapılı,  örgütsel planlama  sistemi olan </a:t>
            </a:r>
            <a:r>
              <a:rPr lang="tr-TR" sz="2800" b="1" dirty="0" smtClean="0">
                <a:solidFill>
                  <a:srgbClr val="FF0000"/>
                </a:solidFill>
              </a:rPr>
              <a:t>Yönetim Bilişim Sistemi</a:t>
            </a:r>
            <a:r>
              <a:rPr lang="tr-TR" sz="2800" dirty="0" smtClean="0"/>
              <a:t> yapılanmasını öne çıkarmıştır...</a:t>
            </a:r>
          </a:p>
          <a:p>
            <a:r>
              <a:rPr lang="tr-TR" sz="2800" dirty="0" smtClean="0"/>
              <a:t>İşte dersimizde, </a:t>
            </a:r>
            <a:r>
              <a:rPr lang="tr-TR" sz="2800" b="1" dirty="0" smtClean="0">
                <a:solidFill>
                  <a:srgbClr val="FF0000"/>
                </a:solidFill>
              </a:rPr>
              <a:t>Bilgi Teknolojisine </a:t>
            </a:r>
            <a:r>
              <a:rPr lang="tr-TR" sz="2800" dirty="0" smtClean="0"/>
              <a:t>dayalı sistemin; alt yapısını (Donanım ve yazılı teknolojisi gerekleri ile)  kurma ve işler durumda tutmada;  ana görevi üstlenen </a:t>
            </a:r>
            <a:r>
              <a:rPr lang="tr-TR" sz="2800" b="1" dirty="0" smtClean="0">
                <a:solidFill>
                  <a:srgbClr val="FF0000"/>
                </a:solidFill>
              </a:rPr>
              <a:t>Bilgisayar Mühendisinin</a:t>
            </a:r>
            <a:r>
              <a:rPr lang="tr-TR" sz="2800" dirty="0" smtClean="0"/>
              <a:t> işlevini incelemiş olacağız! </a:t>
            </a:r>
            <a:endParaRPr lang="tr-T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2400" dirty="0" smtClean="0"/>
              <a:t>İş alanlarında; yönetim, uygulama geliştirme  yürütümü ile çalışan ve yöneticilerin iş ve iş süreçlerini daha verimli ve rekabetçi olarak kullanabilmeleri için oluşturulan örgütsel bir planlama sistemidir.</a:t>
            </a:r>
            <a:endParaRPr lang="tr-TR" sz="2400" dirty="0"/>
          </a:p>
        </p:txBody>
      </p:sp>
      <p:sp>
        <p:nvSpPr>
          <p:cNvPr id="3" name="2 İçerik Yer Tutucusu"/>
          <p:cNvSpPr>
            <a:spLocks noGrp="1"/>
          </p:cNvSpPr>
          <p:nvPr>
            <p:ph idx="1"/>
          </p:nvPr>
        </p:nvSpPr>
        <p:spPr/>
        <p:txBody>
          <a:bodyPr/>
          <a:lstStyle/>
          <a:p>
            <a:r>
              <a:rPr lang="tr-TR" sz="2400" dirty="0" smtClean="0">
                <a:solidFill>
                  <a:srgbClr val="FF0000"/>
                </a:solidFill>
              </a:rPr>
              <a:t>Management Information </a:t>
            </a:r>
            <a:r>
              <a:rPr lang="tr-TR" sz="2400" dirty="0" err="1" smtClean="0">
                <a:solidFill>
                  <a:srgbClr val="FF0000"/>
                </a:solidFill>
              </a:rPr>
              <a:t>System</a:t>
            </a:r>
            <a:r>
              <a:rPr lang="tr-TR" sz="2400" dirty="0" smtClean="0"/>
              <a:t> (MIS) is an </a:t>
            </a:r>
            <a:r>
              <a:rPr lang="tr-TR" sz="2400" dirty="0" err="1" smtClean="0"/>
              <a:t>organizational</a:t>
            </a:r>
            <a:r>
              <a:rPr lang="tr-TR" sz="2400" dirty="0" smtClean="0"/>
              <a:t> </a:t>
            </a:r>
            <a:r>
              <a:rPr lang="tr-TR" sz="2400" dirty="0" err="1" smtClean="0"/>
              <a:t>planing</a:t>
            </a:r>
            <a:r>
              <a:rPr lang="tr-TR" sz="2400" dirty="0" smtClean="0"/>
              <a:t> </a:t>
            </a:r>
            <a:r>
              <a:rPr lang="tr-TR" sz="2400" dirty="0" err="1" smtClean="0"/>
              <a:t>system</a:t>
            </a:r>
            <a:r>
              <a:rPr lang="tr-TR" sz="2400" dirty="0" smtClean="0"/>
              <a:t> </a:t>
            </a:r>
            <a:r>
              <a:rPr lang="tr-TR" sz="2400" dirty="0" err="1" smtClean="0"/>
              <a:t>for</a:t>
            </a:r>
            <a:r>
              <a:rPr lang="tr-TR" sz="2400" dirty="0" smtClean="0"/>
              <a:t> </a:t>
            </a:r>
            <a:r>
              <a:rPr lang="tr-TR" sz="2400" dirty="0" err="1" smtClean="0"/>
              <a:t>development</a:t>
            </a:r>
            <a:r>
              <a:rPr lang="tr-TR" sz="2400" dirty="0" smtClean="0"/>
              <a:t>, </a:t>
            </a:r>
            <a:r>
              <a:rPr lang="tr-TR" sz="2400" dirty="0" err="1" smtClean="0"/>
              <a:t>management</a:t>
            </a:r>
            <a:r>
              <a:rPr lang="tr-TR" sz="2400" dirty="0" smtClean="0"/>
              <a:t>, </a:t>
            </a:r>
            <a:r>
              <a:rPr lang="tr-TR" sz="2400" dirty="0" err="1" smtClean="0"/>
              <a:t>and</a:t>
            </a:r>
            <a:r>
              <a:rPr lang="tr-TR" sz="2400" dirty="0" smtClean="0"/>
              <a:t> </a:t>
            </a:r>
            <a:r>
              <a:rPr lang="tr-TR" sz="2400" dirty="0" err="1" smtClean="0"/>
              <a:t>use</a:t>
            </a:r>
            <a:r>
              <a:rPr lang="tr-TR" sz="2400" dirty="0" smtClean="0"/>
              <a:t> of Information Technology (IT) </a:t>
            </a:r>
            <a:r>
              <a:rPr lang="tr-TR" sz="2400" dirty="0" err="1" smtClean="0"/>
              <a:t>tools</a:t>
            </a:r>
            <a:r>
              <a:rPr lang="tr-TR" sz="2400" dirty="0" smtClean="0"/>
              <a:t>,  </a:t>
            </a:r>
            <a:r>
              <a:rPr lang="tr-TR" sz="2400" dirty="0" err="1" smtClean="0"/>
              <a:t>to</a:t>
            </a:r>
            <a:r>
              <a:rPr lang="tr-TR" sz="2400" dirty="0" smtClean="0"/>
              <a:t> </a:t>
            </a:r>
            <a:r>
              <a:rPr lang="tr-TR" sz="2400" dirty="0" err="1" smtClean="0"/>
              <a:t>help</a:t>
            </a:r>
            <a:r>
              <a:rPr lang="tr-TR" sz="2400" dirty="0" smtClean="0"/>
              <a:t> people (</a:t>
            </a:r>
            <a:r>
              <a:rPr lang="tr-TR" sz="2400" dirty="0" err="1" smtClean="0"/>
              <a:t>workers</a:t>
            </a:r>
            <a:r>
              <a:rPr lang="tr-TR" sz="2400" dirty="0" smtClean="0"/>
              <a:t> </a:t>
            </a:r>
            <a:r>
              <a:rPr lang="tr-TR" sz="2400" dirty="0" err="1" smtClean="0"/>
              <a:t>and</a:t>
            </a:r>
            <a:r>
              <a:rPr lang="tr-TR" sz="2400" dirty="0" smtClean="0"/>
              <a:t> </a:t>
            </a:r>
            <a:r>
              <a:rPr lang="tr-TR" sz="2400" dirty="0" err="1" smtClean="0"/>
              <a:t>managers</a:t>
            </a:r>
            <a:r>
              <a:rPr lang="tr-TR" sz="2400" dirty="0" smtClean="0"/>
              <a:t>) </a:t>
            </a:r>
            <a:r>
              <a:rPr lang="tr-TR" sz="2400" dirty="0" err="1" smtClean="0"/>
              <a:t>perform</a:t>
            </a:r>
            <a:r>
              <a:rPr lang="tr-TR" sz="2400" dirty="0" smtClean="0"/>
              <a:t> </a:t>
            </a:r>
            <a:r>
              <a:rPr lang="tr-TR" sz="2400" dirty="0" err="1" smtClean="0"/>
              <a:t>all</a:t>
            </a:r>
            <a:r>
              <a:rPr lang="tr-TR" sz="2400" dirty="0" smtClean="0"/>
              <a:t> </a:t>
            </a:r>
            <a:r>
              <a:rPr lang="tr-TR" sz="2400" dirty="0" err="1" smtClean="0"/>
              <a:t>tasks</a:t>
            </a:r>
            <a:r>
              <a:rPr lang="tr-TR" sz="2400" dirty="0" smtClean="0"/>
              <a:t> </a:t>
            </a:r>
            <a:r>
              <a:rPr lang="tr-TR" sz="2400" dirty="0" err="1" smtClean="0"/>
              <a:t>and</a:t>
            </a:r>
            <a:r>
              <a:rPr lang="tr-TR" sz="2400" dirty="0" smtClean="0"/>
              <a:t> </a:t>
            </a:r>
            <a:r>
              <a:rPr lang="tr-TR" sz="2400" dirty="0" err="1" smtClean="0"/>
              <a:t>activities</a:t>
            </a:r>
            <a:r>
              <a:rPr lang="tr-TR" sz="2400" dirty="0" smtClean="0"/>
              <a:t> </a:t>
            </a:r>
            <a:r>
              <a:rPr lang="tr-TR" sz="2400" dirty="0" err="1" smtClean="0"/>
              <a:t>related</a:t>
            </a:r>
            <a:r>
              <a:rPr lang="tr-TR" sz="2400" dirty="0" smtClean="0"/>
              <a:t> </a:t>
            </a:r>
            <a:r>
              <a:rPr lang="tr-TR" sz="2400" dirty="0" err="1" smtClean="0">
                <a:solidFill>
                  <a:srgbClr val="FF0000"/>
                </a:solidFill>
              </a:rPr>
              <a:t>to</a:t>
            </a:r>
            <a:r>
              <a:rPr lang="tr-TR" sz="2400" dirty="0" smtClean="0">
                <a:solidFill>
                  <a:srgbClr val="FF0000"/>
                </a:solidFill>
              </a:rPr>
              <a:t> Information </a:t>
            </a:r>
            <a:r>
              <a:rPr lang="tr-TR" sz="2400" dirty="0" err="1" smtClean="0">
                <a:solidFill>
                  <a:srgbClr val="FF0000"/>
                </a:solidFill>
              </a:rPr>
              <a:t>Processing</a:t>
            </a:r>
            <a:r>
              <a:rPr lang="tr-TR" sz="2400" dirty="0" smtClean="0">
                <a:solidFill>
                  <a:srgbClr val="FF0000"/>
                </a:solidFill>
              </a:rPr>
              <a:t> </a:t>
            </a:r>
            <a:r>
              <a:rPr lang="tr-TR" sz="2400" dirty="0" err="1" smtClean="0">
                <a:solidFill>
                  <a:srgbClr val="FF0000"/>
                </a:solidFill>
              </a:rPr>
              <a:t>and</a:t>
            </a:r>
            <a:r>
              <a:rPr lang="tr-TR" sz="2400" dirty="0" smtClean="0">
                <a:solidFill>
                  <a:srgbClr val="FF0000"/>
                </a:solidFill>
              </a:rPr>
              <a:t> Management</a:t>
            </a:r>
          </a:p>
          <a:p>
            <a:r>
              <a:rPr lang="tr-TR" dirty="0" smtClean="0">
                <a:solidFill>
                  <a:srgbClr val="0000FF"/>
                </a:solidFill>
              </a:rPr>
              <a:t>YBS bir örgütsel planlama sistemidir. </a:t>
            </a:r>
          </a:p>
          <a:p>
            <a:r>
              <a:rPr lang="tr-TR" dirty="0" smtClean="0">
                <a:solidFill>
                  <a:srgbClr val="0000FF"/>
                </a:solidFill>
              </a:rPr>
              <a:t>Geliştirme,yönetim, ve </a:t>
            </a:r>
            <a:r>
              <a:rPr lang="tr-TR" dirty="0" err="1" smtClean="0">
                <a:solidFill>
                  <a:srgbClr val="0000FF"/>
                </a:solidFill>
              </a:rPr>
              <a:t>bT</a:t>
            </a:r>
            <a:r>
              <a:rPr lang="tr-TR" dirty="0" smtClean="0">
                <a:solidFill>
                  <a:srgbClr val="0000FF"/>
                </a:solidFill>
              </a:rPr>
              <a:t> araçlarını kullanma</a:t>
            </a:r>
          </a:p>
          <a:p>
            <a:r>
              <a:rPr lang="tr-TR" dirty="0" smtClean="0">
                <a:solidFill>
                  <a:srgbClr val="0000FF"/>
                </a:solidFill>
              </a:rPr>
              <a:t>Çalışan ve </a:t>
            </a:r>
            <a:r>
              <a:rPr lang="tr-TR" dirty="0" err="1" smtClean="0">
                <a:solidFill>
                  <a:srgbClr val="0000FF"/>
                </a:solidFill>
              </a:rPr>
              <a:t>yönetiçilerin</a:t>
            </a:r>
            <a:r>
              <a:rPr lang="tr-TR" dirty="0" smtClean="0">
                <a:solidFill>
                  <a:srgbClr val="0000FF"/>
                </a:solidFill>
              </a:rPr>
              <a:t> iş ve is süreçlerini daha verimli kullanabilmeleri için</a:t>
            </a:r>
            <a:endParaRPr lang="tr-TR" dirty="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62500" lnSpcReduction="20000"/>
          </a:bodyPr>
          <a:lstStyle/>
          <a:p>
            <a:r>
              <a:rPr lang="en-US" dirty="0" smtClean="0"/>
              <a:t>An </a:t>
            </a:r>
            <a:r>
              <a:rPr lang="en-US" dirty="0" smtClean="0">
                <a:hlinkClick r:id="rId2"/>
              </a:rPr>
              <a:t>organized</a:t>
            </a:r>
            <a:r>
              <a:rPr lang="en-US" dirty="0" smtClean="0"/>
              <a:t> approach to the </a:t>
            </a:r>
            <a:r>
              <a:rPr lang="en-US" dirty="0" smtClean="0">
                <a:hlinkClick r:id="rId3"/>
              </a:rPr>
              <a:t>study</a:t>
            </a:r>
            <a:r>
              <a:rPr lang="en-US" dirty="0" smtClean="0"/>
              <a:t> of the </a:t>
            </a:r>
            <a:r>
              <a:rPr lang="en-US" dirty="0" smtClean="0">
                <a:hlinkClick r:id="rId4"/>
              </a:rPr>
              <a:t>information</a:t>
            </a:r>
            <a:r>
              <a:rPr lang="en-US" dirty="0" smtClean="0"/>
              <a:t> </a:t>
            </a:r>
            <a:r>
              <a:rPr lang="en-US" dirty="0" smtClean="0">
                <a:hlinkClick r:id="rId5"/>
              </a:rPr>
              <a:t>needs</a:t>
            </a:r>
            <a:r>
              <a:rPr lang="en-US" dirty="0" smtClean="0"/>
              <a:t> of an </a:t>
            </a:r>
            <a:r>
              <a:rPr lang="en-US" dirty="0" smtClean="0">
                <a:hlinkClick r:id="rId6"/>
              </a:rPr>
              <a:t>organization's</a:t>
            </a:r>
            <a:r>
              <a:rPr lang="en-US" dirty="0" smtClean="0"/>
              <a:t> </a:t>
            </a:r>
            <a:r>
              <a:rPr lang="en-US" dirty="0" smtClean="0">
                <a:hlinkClick r:id="rId7"/>
              </a:rPr>
              <a:t>management</a:t>
            </a:r>
            <a:r>
              <a:rPr lang="en-US" dirty="0" smtClean="0"/>
              <a:t> at every level in </a:t>
            </a:r>
            <a:r>
              <a:rPr lang="en-US" dirty="0" smtClean="0">
                <a:hlinkClick r:id="rId8"/>
              </a:rPr>
              <a:t>making</a:t>
            </a:r>
            <a:r>
              <a:rPr lang="en-US" dirty="0" smtClean="0"/>
              <a:t> </a:t>
            </a:r>
            <a:r>
              <a:rPr lang="en-US" dirty="0" smtClean="0">
                <a:hlinkClick r:id="rId9"/>
              </a:rPr>
              <a:t>operational</a:t>
            </a:r>
            <a:r>
              <a:rPr lang="en-US" dirty="0" smtClean="0"/>
              <a:t>, </a:t>
            </a:r>
            <a:r>
              <a:rPr lang="en-US" dirty="0" smtClean="0">
                <a:hlinkClick r:id="rId10"/>
              </a:rPr>
              <a:t>tactical</a:t>
            </a:r>
            <a:r>
              <a:rPr lang="en-US" dirty="0" smtClean="0"/>
              <a:t>, and </a:t>
            </a:r>
            <a:r>
              <a:rPr lang="en-US" dirty="0" smtClean="0">
                <a:hlinkClick r:id="rId11"/>
              </a:rPr>
              <a:t>strategic decisions</a:t>
            </a:r>
            <a:r>
              <a:rPr lang="en-US" dirty="0" smtClean="0"/>
              <a:t>. Its </a:t>
            </a:r>
            <a:r>
              <a:rPr lang="en-US" dirty="0" smtClean="0">
                <a:hlinkClick r:id="rId12"/>
              </a:rPr>
              <a:t>objective</a:t>
            </a:r>
            <a:r>
              <a:rPr lang="en-US" dirty="0" smtClean="0"/>
              <a:t> is to </a:t>
            </a:r>
            <a:r>
              <a:rPr lang="en-US" dirty="0" smtClean="0">
                <a:hlinkClick r:id="rId13"/>
              </a:rPr>
              <a:t>design</a:t>
            </a:r>
            <a:r>
              <a:rPr lang="en-US" dirty="0" smtClean="0"/>
              <a:t> and implement </a:t>
            </a:r>
            <a:r>
              <a:rPr lang="en-US" dirty="0" smtClean="0">
                <a:hlinkClick r:id="rId14"/>
              </a:rPr>
              <a:t>procedures</a:t>
            </a:r>
            <a:r>
              <a:rPr lang="en-US" dirty="0" smtClean="0"/>
              <a:t>, </a:t>
            </a:r>
            <a:r>
              <a:rPr lang="en-US" dirty="0" smtClean="0">
                <a:hlinkClick r:id="rId15"/>
              </a:rPr>
              <a:t>processes</a:t>
            </a:r>
            <a:r>
              <a:rPr lang="en-US" dirty="0" smtClean="0"/>
              <a:t>, and </a:t>
            </a:r>
            <a:r>
              <a:rPr lang="en-US" dirty="0" smtClean="0">
                <a:hlinkClick r:id="rId16"/>
              </a:rPr>
              <a:t>routines</a:t>
            </a:r>
            <a:r>
              <a:rPr lang="en-US" dirty="0" smtClean="0"/>
              <a:t> that </a:t>
            </a:r>
            <a:r>
              <a:rPr lang="en-US" dirty="0" smtClean="0">
                <a:hlinkClick r:id="rId17"/>
              </a:rPr>
              <a:t>provide</a:t>
            </a:r>
            <a:r>
              <a:rPr lang="en-US" dirty="0" smtClean="0"/>
              <a:t> suitably </a:t>
            </a:r>
            <a:r>
              <a:rPr lang="en-US" dirty="0" smtClean="0">
                <a:hlinkClick r:id="rId18"/>
              </a:rPr>
              <a:t>detailed</a:t>
            </a:r>
            <a:r>
              <a:rPr lang="en-US" dirty="0" smtClean="0"/>
              <a:t> </a:t>
            </a:r>
            <a:r>
              <a:rPr lang="en-US" dirty="0" smtClean="0">
                <a:hlinkClick r:id="rId19"/>
              </a:rPr>
              <a:t>reports</a:t>
            </a:r>
            <a:r>
              <a:rPr lang="en-US" dirty="0" smtClean="0"/>
              <a:t> in an </a:t>
            </a:r>
            <a:r>
              <a:rPr lang="en-US" dirty="0" smtClean="0">
                <a:hlinkClick r:id="rId20"/>
              </a:rPr>
              <a:t>accurate</a:t>
            </a:r>
            <a:r>
              <a:rPr lang="en-US" dirty="0" smtClean="0"/>
              <a:t>, </a:t>
            </a:r>
            <a:r>
              <a:rPr lang="en-US" dirty="0" smtClean="0">
                <a:hlinkClick r:id="rId21"/>
              </a:rPr>
              <a:t>consistent</a:t>
            </a:r>
            <a:r>
              <a:rPr lang="en-US" dirty="0" smtClean="0"/>
              <a:t>, and timely manner.</a:t>
            </a:r>
          </a:p>
          <a:p>
            <a:r>
              <a:rPr lang="en-US" dirty="0" smtClean="0"/>
              <a:t>In a management information system, modern, computerized </a:t>
            </a:r>
            <a:r>
              <a:rPr lang="en-US" dirty="0" smtClean="0">
                <a:hlinkClick r:id="rId22"/>
              </a:rPr>
              <a:t>systems</a:t>
            </a:r>
            <a:r>
              <a:rPr lang="en-US" dirty="0" smtClean="0"/>
              <a:t> continuously gather </a:t>
            </a:r>
            <a:r>
              <a:rPr lang="en-US" dirty="0" smtClean="0">
                <a:hlinkClick r:id="rId23"/>
              </a:rPr>
              <a:t>relevant</a:t>
            </a:r>
            <a:r>
              <a:rPr lang="en-US" dirty="0" smtClean="0"/>
              <a:t> </a:t>
            </a:r>
            <a:r>
              <a:rPr lang="en-US" dirty="0" smtClean="0">
                <a:hlinkClick r:id="rId24"/>
              </a:rPr>
              <a:t>data</a:t>
            </a:r>
            <a:r>
              <a:rPr lang="en-US" dirty="0" smtClean="0"/>
              <a:t>, both from inside and outside an organization. This data is then processed, integrated, and stored in a </a:t>
            </a:r>
            <a:r>
              <a:rPr lang="en-US" dirty="0" smtClean="0">
                <a:hlinkClick r:id="rId25"/>
              </a:rPr>
              <a:t>centralized</a:t>
            </a:r>
            <a:r>
              <a:rPr lang="en-US" dirty="0" smtClean="0"/>
              <a:t> </a:t>
            </a:r>
            <a:r>
              <a:rPr lang="en-US" dirty="0" smtClean="0">
                <a:hlinkClick r:id="rId26"/>
              </a:rPr>
              <a:t>database</a:t>
            </a:r>
            <a:r>
              <a:rPr lang="en-US" dirty="0" smtClean="0"/>
              <a:t> (or </a:t>
            </a:r>
            <a:r>
              <a:rPr lang="en-US" dirty="0" smtClean="0">
                <a:hlinkClick r:id="rId27"/>
              </a:rPr>
              <a:t>data warehouse</a:t>
            </a:r>
            <a:r>
              <a:rPr lang="en-US" dirty="0" smtClean="0"/>
              <a:t>) where it is constantly updated and made available to all who have the </a:t>
            </a:r>
            <a:r>
              <a:rPr lang="en-US" dirty="0" smtClean="0">
                <a:hlinkClick r:id="rId28"/>
              </a:rPr>
              <a:t>authority</a:t>
            </a:r>
            <a:r>
              <a:rPr lang="en-US" dirty="0" smtClean="0"/>
              <a:t> to </a:t>
            </a:r>
            <a:r>
              <a:rPr lang="en-US" dirty="0" smtClean="0">
                <a:hlinkClick r:id="rId29"/>
              </a:rPr>
              <a:t>access</a:t>
            </a:r>
            <a:r>
              <a:rPr lang="en-US" dirty="0" smtClean="0"/>
              <a:t> it, in a </a:t>
            </a:r>
            <a:r>
              <a:rPr lang="en-US" dirty="0" smtClean="0">
                <a:hlinkClick r:id="rId30"/>
              </a:rPr>
              <a:t>form</a:t>
            </a:r>
            <a:r>
              <a:rPr lang="en-US" dirty="0" smtClean="0"/>
              <a:t> that suits their purpose.</a:t>
            </a:r>
          </a:p>
          <a:p>
            <a:r>
              <a:rPr lang="en-US" dirty="0" smtClean="0"/>
              <a:t/>
            </a:r>
            <a:br>
              <a:rPr lang="en-US" dirty="0" smtClean="0"/>
            </a:br>
            <a:r>
              <a:rPr lang="en-US" dirty="0" smtClean="0"/>
              <a:t/>
            </a:r>
            <a:br>
              <a:rPr lang="en-US" dirty="0" smtClean="0"/>
            </a:br>
            <a:r>
              <a:rPr lang="en-US" dirty="0" smtClean="0"/>
              <a:t>Read more: </a:t>
            </a:r>
            <a:r>
              <a:rPr lang="en-US" dirty="0" smtClean="0">
                <a:hlinkClick r:id="rId31"/>
              </a:rPr>
              <a:t>http://www.businessdictionary.com/definition/management-information-system-MIS.html#ixzz3G2XcYWeJ</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t>Business </a:t>
            </a:r>
            <a:r>
              <a:rPr lang="tr-TR" sz="3600" b="1" dirty="0" err="1" smtClean="0"/>
              <a:t>Procesess</a:t>
            </a:r>
            <a:r>
              <a:rPr lang="tr-TR" sz="3600" b="1" dirty="0" smtClean="0"/>
              <a:t> &amp; </a:t>
            </a:r>
            <a:r>
              <a:rPr lang="tr-TR" sz="3600" b="1" dirty="0" err="1" smtClean="0">
                <a:solidFill>
                  <a:srgbClr val="00B050"/>
                </a:solidFill>
              </a:rPr>
              <a:t>functions</a:t>
            </a:r>
            <a:endParaRPr lang="tr-TR" sz="3600" b="1" dirty="0">
              <a:solidFill>
                <a:srgbClr val="00B050"/>
              </a:solidFill>
            </a:endParaRPr>
          </a:p>
        </p:txBody>
      </p:sp>
      <p:sp>
        <p:nvSpPr>
          <p:cNvPr id="3" name="2 İçerik Yer Tutucusu"/>
          <p:cNvSpPr>
            <a:spLocks noGrp="1"/>
          </p:cNvSpPr>
          <p:nvPr>
            <p:ph idx="1"/>
          </p:nvPr>
        </p:nvSpPr>
        <p:spPr>
          <a:xfrm>
            <a:off x="457200" y="1285860"/>
            <a:ext cx="8229600" cy="4840303"/>
          </a:xfrm>
        </p:spPr>
        <p:txBody>
          <a:bodyPr>
            <a:noAutofit/>
          </a:bodyPr>
          <a:lstStyle/>
          <a:p>
            <a:r>
              <a:rPr lang="tr-TR" sz="3600" dirty="0" err="1" smtClean="0"/>
              <a:t>The</a:t>
            </a:r>
            <a:r>
              <a:rPr lang="tr-TR" sz="3600" dirty="0" smtClean="0"/>
              <a:t> </a:t>
            </a:r>
            <a:r>
              <a:rPr lang="tr-TR" sz="3600" dirty="0" err="1" smtClean="0"/>
              <a:t>uique</a:t>
            </a:r>
            <a:r>
              <a:rPr lang="tr-TR" sz="3600" dirty="0" smtClean="0"/>
              <a:t> </a:t>
            </a:r>
            <a:r>
              <a:rPr lang="tr-TR" sz="3600" dirty="0" err="1" smtClean="0"/>
              <a:t>ways</a:t>
            </a:r>
            <a:r>
              <a:rPr lang="tr-TR" sz="3600" dirty="0" smtClean="0"/>
              <a:t> in </a:t>
            </a:r>
            <a:r>
              <a:rPr lang="tr-TR" sz="3600" dirty="0" err="1" smtClean="0"/>
              <a:t>which</a:t>
            </a:r>
            <a:r>
              <a:rPr lang="tr-TR" sz="3600" dirty="0" smtClean="0"/>
              <a:t> </a:t>
            </a:r>
            <a:r>
              <a:rPr lang="tr-TR" sz="3600" dirty="0" err="1" smtClean="0"/>
              <a:t>organizations</a:t>
            </a:r>
            <a:r>
              <a:rPr lang="tr-TR" sz="3600" dirty="0" smtClean="0"/>
              <a:t> </a:t>
            </a:r>
            <a:r>
              <a:rPr lang="tr-TR" sz="3600" dirty="0" err="1" smtClean="0"/>
              <a:t>coordinate</a:t>
            </a:r>
            <a:r>
              <a:rPr lang="tr-TR" sz="3600" dirty="0" smtClean="0"/>
              <a:t> </a:t>
            </a:r>
            <a:r>
              <a:rPr lang="tr-TR" sz="3600" dirty="0" err="1" smtClean="0"/>
              <a:t>and</a:t>
            </a:r>
            <a:r>
              <a:rPr lang="tr-TR" sz="3600" dirty="0" smtClean="0"/>
              <a:t> organize </a:t>
            </a:r>
            <a:r>
              <a:rPr lang="tr-TR" sz="3600" dirty="0" err="1" smtClean="0"/>
              <a:t>work</a:t>
            </a:r>
            <a:r>
              <a:rPr lang="tr-TR" sz="3600" dirty="0" smtClean="0"/>
              <a:t> </a:t>
            </a:r>
            <a:r>
              <a:rPr lang="tr-TR" sz="3600" dirty="0" err="1" smtClean="0"/>
              <a:t>activities</a:t>
            </a:r>
            <a:r>
              <a:rPr lang="tr-TR" sz="3600" dirty="0" smtClean="0"/>
              <a:t>, </a:t>
            </a:r>
            <a:r>
              <a:rPr lang="tr-TR" sz="3600" dirty="0" err="1" smtClean="0"/>
              <a:t>information</a:t>
            </a:r>
            <a:r>
              <a:rPr lang="tr-TR" sz="3600" dirty="0" smtClean="0"/>
              <a:t>, </a:t>
            </a:r>
            <a:r>
              <a:rPr lang="tr-TR" sz="3600" dirty="0" err="1" smtClean="0"/>
              <a:t>and</a:t>
            </a:r>
            <a:r>
              <a:rPr lang="tr-TR" sz="3600" dirty="0" smtClean="0"/>
              <a:t> </a:t>
            </a:r>
            <a:r>
              <a:rPr lang="tr-TR" sz="3600" dirty="0" err="1" smtClean="0"/>
              <a:t>knowladge</a:t>
            </a:r>
            <a:r>
              <a:rPr lang="tr-TR" sz="3600" dirty="0" smtClean="0"/>
              <a:t> </a:t>
            </a:r>
            <a:r>
              <a:rPr lang="tr-TR" sz="3600" dirty="0" err="1" smtClean="0"/>
              <a:t>to</a:t>
            </a:r>
            <a:r>
              <a:rPr lang="tr-TR" sz="3600" dirty="0" smtClean="0"/>
              <a:t> </a:t>
            </a:r>
            <a:r>
              <a:rPr lang="tr-TR" sz="3600" dirty="0" err="1" smtClean="0"/>
              <a:t>produce</a:t>
            </a:r>
            <a:r>
              <a:rPr lang="tr-TR" sz="3600" dirty="0" smtClean="0"/>
              <a:t> a </a:t>
            </a:r>
            <a:r>
              <a:rPr lang="tr-TR" sz="3600" dirty="0" err="1" smtClean="0"/>
              <a:t>product</a:t>
            </a:r>
            <a:r>
              <a:rPr lang="tr-TR" sz="3600" dirty="0" smtClean="0"/>
              <a:t> </a:t>
            </a:r>
            <a:r>
              <a:rPr lang="tr-TR" sz="3600" dirty="0" err="1" smtClean="0"/>
              <a:t>or</a:t>
            </a:r>
            <a:r>
              <a:rPr lang="tr-TR" sz="3600" dirty="0" smtClean="0"/>
              <a:t> sevice.  </a:t>
            </a:r>
          </a:p>
          <a:p>
            <a:r>
              <a:rPr lang="tr-TR" sz="3600" dirty="0" err="1" smtClean="0">
                <a:solidFill>
                  <a:srgbClr val="00B050"/>
                </a:solidFill>
              </a:rPr>
              <a:t>Specialized</a:t>
            </a:r>
            <a:r>
              <a:rPr lang="tr-TR" sz="3600" dirty="0" smtClean="0">
                <a:solidFill>
                  <a:srgbClr val="00B050"/>
                </a:solidFill>
              </a:rPr>
              <a:t> </a:t>
            </a:r>
            <a:r>
              <a:rPr lang="tr-TR" sz="3600" dirty="0" err="1" smtClean="0">
                <a:solidFill>
                  <a:srgbClr val="00B050"/>
                </a:solidFill>
              </a:rPr>
              <a:t>tasks</a:t>
            </a:r>
            <a:r>
              <a:rPr lang="tr-TR" sz="3600" dirty="0" smtClean="0">
                <a:solidFill>
                  <a:srgbClr val="00B050"/>
                </a:solidFill>
              </a:rPr>
              <a:t> </a:t>
            </a:r>
            <a:r>
              <a:rPr lang="tr-TR" sz="3600" dirty="0" err="1" smtClean="0">
                <a:solidFill>
                  <a:srgbClr val="00B050"/>
                </a:solidFill>
              </a:rPr>
              <a:t>performed</a:t>
            </a:r>
            <a:r>
              <a:rPr lang="tr-TR" sz="3600" dirty="0" smtClean="0">
                <a:solidFill>
                  <a:srgbClr val="00B050"/>
                </a:solidFill>
              </a:rPr>
              <a:t> in a </a:t>
            </a:r>
            <a:r>
              <a:rPr lang="tr-TR" sz="3600" dirty="0" err="1" smtClean="0">
                <a:solidFill>
                  <a:srgbClr val="00B050"/>
                </a:solidFill>
              </a:rPr>
              <a:t>business</a:t>
            </a:r>
            <a:r>
              <a:rPr lang="tr-TR" sz="3600" dirty="0" smtClean="0">
                <a:solidFill>
                  <a:srgbClr val="00B050"/>
                </a:solidFill>
              </a:rPr>
              <a:t> </a:t>
            </a:r>
            <a:r>
              <a:rPr lang="tr-TR" sz="3600" dirty="0" err="1" smtClean="0">
                <a:solidFill>
                  <a:srgbClr val="00B050"/>
                </a:solidFill>
              </a:rPr>
              <a:t>organization</a:t>
            </a:r>
            <a:r>
              <a:rPr lang="tr-TR" sz="3600" dirty="0" smtClean="0">
                <a:solidFill>
                  <a:srgbClr val="00B050"/>
                </a:solidFill>
              </a:rPr>
              <a:t>, </a:t>
            </a:r>
            <a:r>
              <a:rPr lang="tr-TR" sz="3600" dirty="0" err="1" smtClean="0">
                <a:solidFill>
                  <a:srgbClr val="00B050"/>
                </a:solidFill>
              </a:rPr>
              <a:t>including</a:t>
            </a:r>
            <a:r>
              <a:rPr lang="tr-TR" sz="3600" dirty="0" smtClean="0">
                <a:solidFill>
                  <a:srgbClr val="00B050"/>
                </a:solidFill>
              </a:rPr>
              <a:t> </a:t>
            </a:r>
            <a:r>
              <a:rPr lang="tr-TR" sz="3600" dirty="0" err="1" smtClean="0">
                <a:solidFill>
                  <a:srgbClr val="00B050"/>
                </a:solidFill>
              </a:rPr>
              <a:t>manufactoring</a:t>
            </a:r>
            <a:r>
              <a:rPr lang="tr-TR" sz="3600" dirty="0" smtClean="0">
                <a:solidFill>
                  <a:srgbClr val="00B050"/>
                </a:solidFill>
              </a:rPr>
              <a:t> </a:t>
            </a:r>
            <a:r>
              <a:rPr lang="tr-TR" sz="3600" dirty="0" err="1" smtClean="0">
                <a:solidFill>
                  <a:srgbClr val="00B050"/>
                </a:solidFill>
              </a:rPr>
              <a:t>and</a:t>
            </a:r>
            <a:r>
              <a:rPr lang="tr-TR" sz="3600" dirty="0" smtClean="0">
                <a:solidFill>
                  <a:srgbClr val="00B050"/>
                </a:solidFill>
              </a:rPr>
              <a:t> </a:t>
            </a:r>
            <a:r>
              <a:rPr lang="tr-TR" sz="3600" dirty="0" err="1" smtClean="0">
                <a:solidFill>
                  <a:srgbClr val="00B050"/>
                </a:solidFill>
              </a:rPr>
              <a:t>production</a:t>
            </a:r>
            <a:r>
              <a:rPr lang="tr-TR" sz="3600" dirty="0" smtClean="0">
                <a:solidFill>
                  <a:srgbClr val="00B050"/>
                </a:solidFill>
              </a:rPr>
              <a:t>, </a:t>
            </a:r>
            <a:r>
              <a:rPr lang="tr-TR" sz="3600" dirty="0" err="1" smtClean="0">
                <a:solidFill>
                  <a:srgbClr val="00B050"/>
                </a:solidFill>
              </a:rPr>
              <a:t>sales</a:t>
            </a:r>
            <a:r>
              <a:rPr lang="tr-TR" sz="3600" dirty="0" smtClean="0">
                <a:solidFill>
                  <a:srgbClr val="00B050"/>
                </a:solidFill>
              </a:rPr>
              <a:t>, </a:t>
            </a:r>
            <a:r>
              <a:rPr lang="tr-TR" sz="3600" dirty="0" err="1" smtClean="0">
                <a:solidFill>
                  <a:srgbClr val="00B050"/>
                </a:solidFill>
              </a:rPr>
              <a:t>and</a:t>
            </a:r>
            <a:r>
              <a:rPr lang="tr-TR" sz="3600" dirty="0" smtClean="0">
                <a:solidFill>
                  <a:srgbClr val="00B050"/>
                </a:solidFill>
              </a:rPr>
              <a:t> marketing, </a:t>
            </a:r>
            <a:r>
              <a:rPr lang="tr-TR" sz="3600" dirty="0" err="1" smtClean="0">
                <a:solidFill>
                  <a:srgbClr val="00B050"/>
                </a:solidFill>
              </a:rPr>
              <a:t>finance</a:t>
            </a:r>
            <a:r>
              <a:rPr lang="tr-TR" sz="3600" dirty="0" smtClean="0">
                <a:solidFill>
                  <a:srgbClr val="00B050"/>
                </a:solidFill>
              </a:rPr>
              <a:t> </a:t>
            </a:r>
            <a:r>
              <a:rPr lang="tr-TR" sz="3600" dirty="0" err="1" smtClean="0">
                <a:solidFill>
                  <a:srgbClr val="00B050"/>
                </a:solidFill>
              </a:rPr>
              <a:t>and</a:t>
            </a:r>
            <a:r>
              <a:rPr lang="tr-TR" sz="3600" dirty="0" smtClean="0">
                <a:solidFill>
                  <a:srgbClr val="00B050"/>
                </a:solidFill>
              </a:rPr>
              <a:t> </a:t>
            </a:r>
            <a:r>
              <a:rPr lang="tr-TR" sz="3600" dirty="0" err="1" smtClean="0">
                <a:solidFill>
                  <a:srgbClr val="00B050"/>
                </a:solidFill>
              </a:rPr>
              <a:t>accounting</a:t>
            </a:r>
            <a:r>
              <a:rPr lang="tr-TR" sz="3600" dirty="0" smtClean="0">
                <a:solidFill>
                  <a:srgbClr val="00B050"/>
                </a:solidFill>
              </a:rPr>
              <a:t>, </a:t>
            </a:r>
            <a:r>
              <a:rPr lang="tr-TR" sz="3600" dirty="0" err="1" smtClean="0">
                <a:solidFill>
                  <a:srgbClr val="00B050"/>
                </a:solidFill>
              </a:rPr>
              <a:t>and</a:t>
            </a:r>
            <a:r>
              <a:rPr lang="tr-TR" sz="3600" dirty="0" smtClean="0">
                <a:solidFill>
                  <a:srgbClr val="00B050"/>
                </a:solidFill>
              </a:rPr>
              <a:t> </a:t>
            </a:r>
            <a:r>
              <a:rPr lang="tr-TR" sz="3600" dirty="0" err="1" smtClean="0">
                <a:solidFill>
                  <a:srgbClr val="00B050"/>
                </a:solidFill>
              </a:rPr>
              <a:t>human</a:t>
            </a:r>
            <a:r>
              <a:rPr lang="tr-TR" sz="3600" dirty="0" smtClean="0">
                <a:solidFill>
                  <a:srgbClr val="00B050"/>
                </a:solidFill>
              </a:rPr>
              <a:t> </a:t>
            </a:r>
            <a:r>
              <a:rPr lang="tr-TR" sz="3600" dirty="0" err="1" smtClean="0">
                <a:solidFill>
                  <a:srgbClr val="00B050"/>
                </a:solidFill>
              </a:rPr>
              <a:t>resources</a:t>
            </a:r>
            <a:r>
              <a:rPr lang="tr-TR" sz="3600" dirty="0" smtClean="0"/>
              <a:t>. </a:t>
            </a:r>
            <a:endParaRPr lang="tr-TR"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solidFill>
                  <a:srgbClr val="FF0000"/>
                </a:solidFill>
              </a:rPr>
              <a:t>İş süreci: </a:t>
            </a:r>
            <a:endParaRPr lang="tr-TR" b="1" dirty="0">
              <a:solidFill>
                <a:srgbClr val="FF0000"/>
              </a:solidFill>
            </a:endParaRPr>
          </a:p>
        </p:txBody>
      </p:sp>
      <p:sp>
        <p:nvSpPr>
          <p:cNvPr id="3" name="2 İçerik Yer Tutucusu"/>
          <p:cNvSpPr>
            <a:spLocks noGrp="1"/>
          </p:cNvSpPr>
          <p:nvPr>
            <p:ph idx="1"/>
          </p:nvPr>
        </p:nvSpPr>
        <p:spPr/>
        <p:txBody>
          <a:bodyPr>
            <a:normAutofit fontScale="85000" lnSpcReduction="20000"/>
          </a:bodyPr>
          <a:lstStyle/>
          <a:p>
            <a:r>
              <a:rPr lang="tr-TR" dirty="0" smtClean="0">
                <a:solidFill>
                  <a:srgbClr val="FF0000"/>
                </a:solidFill>
              </a:rPr>
              <a:t>Belirli ürün ya da hizmetin oluşturulması için düzenlenen, onunla  ilişkili kural, bilgi ve üstbilginin yaratılıp, ilişkili işlemlerin ilişkilendirildiği bütüncül  yapı kapsayan uygulama süreci.</a:t>
            </a:r>
          </a:p>
          <a:p>
            <a:r>
              <a:rPr lang="tr-TR" dirty="0" smtClean="0"/>
              <a:t>İş örgütsel yapılarda üç tür süreçten söz edilebilir: .</a:t>
            </a:r>
          </a:p>
          <a:p>
            <a:pPr lvl="0"/>
            <a:r>
              <a:rPr lang="tr-TR" dirty="0" smtClean="0"/>
              <a:t>Yönetsel süreç:  Sistemin yönetimi, yönetişimi ve stratejik yönetimi </a:t>
            </a:r>
          </a:p>
          <a:p>
            <a:pPr lvl="0"/>
            <a:r>
              <a:rPr lang="tr-TR" dirty="0" smtClean="0"/>
              <a:t>Değer yaratan işlemsel süreçler ki genellikle ana işlevi içerir.</a:t>
            </a:r>
          </a:p>
          <a:p>
            <a:pPr lvl="0"/>
            <a:r>
              <a:rPr lang="tr-TR" dirty="0" smtClean="0"/>
              <a:t>Destek süreçler, ki, ana işlevle ilişkilidir. Teknik destek, muhasebe desteği, düzenleme desteği ve çağrı merkezi desteği gibi…</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solidFill>
                  <a:srgbClr val="FF0000"/>
                </a:solidFill>
              </a:rPr>
              <a:t>Giriş:</a:t>
            </a:r>
            <a:endParaRPr lang="tr-TR" dirty="0"/>
          </a:p>
        </p:txBody>
      </p:sp>
      <p:sp>
        <p:nvSpPr>
          <p:cNvPr id="3" name="2 İçerik Yer Tutucusu"/>
          <p:cNvSpPr>
            <a:spLocks noGrp="1"/>
          </p:cNvSpPr>
          <p:nvPr>
            <p:ph idx="1"/>
          </p:nvPr>
        </p:nvSpPr>
        <p:spPr>
          <a:xfrm>
            <a:off x="457200" y="1214422"/>
            <a:ext cx="8229600" cy="4911741"/>
          </a:xfrm>
        </p:spPr>
        <p:txBody>
          <a:bodyPr>
            <a:normAutofit fontScale="85000" lnSpcReduction="20000"/>
          </a:bodyPr>
          <a:lstStyle/>
          <a:p>
            <a:r>
              <a:rPr lang="tr-TR" dirty="0" smtClean="0"/>
              <a:t>Çok disiplinli bir alan olan Yönetim Bilgi Sistemi yapılanması;</a:t>
            </a:r>
          </a:p>
          <a:p>
            <a:r>
              <a:rPr lang="tr-TR" b="1" dirty="0" smtClean="0">
                <a:solidFill>
                  <a:srgbClr val="0000FF"/>
                </a:solidFill>
              </a:rPr>
              <a:t>Teknoloji,</a:t>
            </a:r>
          </a:p>
          <a:p>
            <a:r>
              <a:rPr lang="tr-TR" b="1" dirty="0" smtClean="0">
                <a:solidFill>
                  <a:srgbClr val="0000FF"/>
                </a:solidFill>
              </a:rPr>
              <a:t>Yönetim</a:t>
            </a:r>
          </a:p>
          <a:p>
            <a:r>
              <a:rPr lang="tr-TR" b="1" dirty="0" smtClean="0">
                <a:solidFill>
                  <a:srgbClr val="0000FF"/>
                </a:solidFill>
              </a:rPr>
              <a:t>Örgüt </a:t>
            </a:r>
          </a:p>
          <a:p>
            <a:r>
              <a:rPr lang="tr-TR" b="1" dirty="0" smtClean="0">
                <a:solidFill>
                  <a:srgbClr val="0000FF"/>
                </a:solidFill>
              </a:rPr>
              <a:t>İşletme</a:t>
            </a:r>
          </a:p>
          <a:p>
            <a:r>
              <a:rPr lang="tr-TR" b="1" dirty="0" smtClean="0">
                <a:solidFill>
                  <a:srgbClr val="0000FF"/>
                </a:solidFill>
              </a:rPr>
              <a:t>Üretim</a:t>
            </a:r>
          </a:p>
          <a:p>
            <a:r>
              <a:rPr lang="tr-TR" b="1" dirty="0" smtClean="0">
                <a:solidFill>
                  <a:srgbClr val="0000FF"/>
                </a:solidFill>
              </a:rPr>
              <a:t>Planlama</a:t>
            </a:r>
          </a:p>
          <a:p>
            <a:r>
              <a:rPr lang="tr-TR" b="1" dirty="0" smtClean="0">
                <a:solidFill>
                  <a:srgbClr val="0000FF"/>
                </a:solidFill>
              </a:rPr>
              <a:t>Bilim    vb</a:t>
            </a:r>
          </a:p>
          <a:p>
            <a:r>
              <a:rPr lang="tr-TR" dirty="0" smtClean="0"/>
              <a:t>Konularla ilintilidir. Bu listedeki kimi konularla yakından bilgilenmemiş olmamız nedeni ile ilk olarak çok önemli tanım ve kavramları gözden geçireceğiz. !</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solidFill>
                  <a:srgbClr val="00B050"/>
                </a:solidFill>
              </a:rPr>
              <a:t>Machine</a:t>
            </a:r>
            <a:r>
              <a:rPr lang="tr-TR" b="1" dirty="0" smtClean="0">
                <a:solidFill>
                  <a:srgbClr val="00B050"/>
                </a:solidFill>
              </a:rPr>
              <a:t> </a:t>
            </a:r>
            <a:r>
              <a:rPr lang="tr-TR" b="1" dirty="0" err="1" smtClean="0">
                <a:solidFill>
                  <a:srgbClr val="00B050"/>
                </a:solidFill>
              </a:rPr>
              <a:t>Age</a:t>
            </a:r>
            <a:endParaRPr lang="tr-TR" b="1" dirty="0">
              <a:solidFill>
                <a:srgbClr val="00B050"/>
              </a:solidFill>
            </a:endParaRPr>
          </a:p>
        </p:txBody>
      </p:sp>
      <p:sp>
        <p:nvSpPr>
          <p:cNvPr id="3" name="2 İçerik Yer Tutucusu"/>
          <p:cNvSpPr>
            <a:spLocks noGrp="1"/>
          </p:cNvSpPr>
          <p:nvPr>
            <p:ph idx="1"/>
          </p:nvPr>
        </p:nvSpPr>
        <p:spPr/>
        <p:txBody>
          <a:bodyPr>
            <a:normAutofit fontScale="85000" lnSpcReduction="20000"/>
          </a:bodyPr>
          <a:lstStyle/>
          <a:p>
            <a:r>
              <a:rPr lang="en-US" dirty="0" smtClean="0"/>
              <a:t>The </a:t>
            </a:r>
            <a:r>
              <a:rPr lang="en-US" b="1" dirty="0" smtClean="0"/>
              <a:t>Machine Age</a:t>
            </a:r>
            <a:r>
              <a:rPr lang="en-US" dirty="0" smtClean="0"/>
              <a:t> is a term associated mostly with the early 20th century, sometimes also including the late 19th century. An approximate dating would be about 1880 to 1945.</a:t>
            </a:r>
            <a:endParaRPr lang="tr-TR" dirty="0" smtClean="0"/>
          </a:p>
          <a:p>
            <a:r>
              <a:rPr lang="en-US" dirty="0" smtClean="0"/>
              <a:t> Considered to be at a peak in the time between the </a:t>
            </a:r>
            <a:r>
              <a:rPr lang="en-US" dirty="0" smtClean="0">
                <a:hlinkClick r:id="rId2" tooltip="World War I"/>
              </a:rPr>
              <a:t>first</a:t>
            </a:r>
            <a:r>
              <a:rPr lang="en-US" dirty="0" smtClean="0"/>
              <a:t> </a:t>
            </a:r>
            <a:r>
              <a:rPr lang="en-US" dirty="0" err="1" smtClean="0"/>
              <a:t>and</a:t>
            </a:r>
            <a:r>
              <a:rPr lang="en-US" dirty="0" err="1" smtClean="0">
                <a:hlinkClick r:id="rId3" tooltip="World War II"/>
              </a:rPr>
              <a:t>second</a:t>
            </a:r>
            <a:r>
              <a:rPr lang="en-US" dirty="0" smtClean="0"/>
              <a:t> world wars, it forms a late part of the </a:t>
            </a:r>
            <a:r>
              <a:rPr lang="en-US" dirty="0" smtClean="0">
                <a:hlinkClick r:id="rId4" tooltip="Industrial Revolution"/>
              </a:rPr>
              <a:t>Industrial Age</a:t>
            </a:r>
            <a:r>
              <a:rPr lang="en-US" dirty="0" smtClean="0"/>
              <a:t>. By the mid to late 1940s, the </a:t>
            </a:r>
            <a:r>
              <a:rPr lang="en-US" dirty="0" smtClean="0">
                <a:hlinkClick r:id="rId5" tooltip="Atom bomb"/>
              </a:rPr>
              <a:t>atom bomb</a:t>
            </a:r>
            <a:r>
              <a:rPr lang="en-US" dirty="0" smtClean="0"/>
              <a:t>,</a:t>
            </a:r>
            <a:r>
              <a:rPr lang="en-US" baseline="30000" dirty="0" smtClean="0">
                <a:hlinkClick r:id="rId6"/>
              </a:rPr>
              <a:t>[4]</a:t>
            </a:r>
            <a:r>
              <a:rPr lang="en-US" dirty="0" smtClean="0"/>
              <a:t> the first </a:t>
            </a:r>
            <a:r>
              <a:rPr lang="en-US" dirty="0" smtClean="0">
                <a:hlinkClick r:id="rId7" tooltip="Computers"/>
              </a:rPr>
              <a:t>computers</a:t>
            </a:r>
            <a:r>
              <a:rPr lang="en-US" dirty="0" smtClean="0"/>
              <a:t>,</a:t>
            </a:r>
            <a:r>
              <a:rPr lang="en-US" baseline="30000" dirty="0" smtClean="0">
                <a:hlinkClick r:id="rId6"/>
              </a:rPr>
              <a:t>[5]</a:t>
            </a:r>
            <a:r>
              <a:rPr lang="en-US" dirty="0" smtClean="0"/>
              <a:t>and the </a:t>
            </a:r>
            <a:r>
              <a:rPr lang="en-US" dirty="0" smtClean="0">
                <a:hlinkClick r:id="rId8" tooltip="Transistor"/>
              </a:rPr>
              <a:t>transistor</a:t>
            </a:r>
            <a:r>
              <a:rPr lang="en-US" dirty="0" smtClean="0"/>
              <a:t> came into being,</a:t>
            </a:r>
            <a:r>
              <a:rPr lang="en-US" baseline="30000" dirty="0" smtClean="0">
                <a:hlinkClick r:id="rId6"/>
              </a:rPr>
              <a:t>[6]</a:t>
            </a:r>
            <a:r>
              <a:rPr lang="en-US" dirty="0" smtClean="0"/>
              <a:t> beginning the </a:t>
            </a:r>
            <a:r>
              <a:rPr lang="en-US" dirty="0" smtClean="0">
                <a:hlinkClick r:id="rId9" tooltip="Contemporary"/>
              </a:rPr>
              <a:t>contemporary</a:t>
            </a:r>
            <a:r>
              <a:rPr lang="en-US" dirty="0" smtClean="0"/>
              <a:t> era of </a:t>
            </a:r>
            <a:r>
              <a:rPr lang="en-US" dirty="0" smtClean="0">
                <a:hlinkClick r:id="rId10" tooltip="High technology"/>
              </a:rPr>
              <a:t>high technology</a:t>
            </a:r>
            <a:r>
              <a:rPr lang="en-US" dirty="0" smtClean="0"/>
              <a:t> and thus ending the intellectual model of the machine age founded in the mechanical and </a:t>
            </a:r>
            <a:r>
              <a:rPr lang="en-US" b="1" dirty="0" smtClean="0">
                <a:solidFill>
                  <a:srgbClr val="FF0000"/>
                </a:solidFill>
              </a:rPr>
              <a:t>heralding a new more complex model of high-technology.</a:t>
            </a:r>
            <a:endParaRPr lang="tr-TR"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68346"/>
          </a:xfrm>
        </p:spPr>
        <p:txBody>
          <a:bodyPr>
            <a:normAutofit/>
          </a:bodyPr>
          <a:lstStyle/>
          <a:p>
            <a:r>
              <a:rPr lang="tr-TR" sz="4000" b="1" dirty="0" err="1" smtClean="0">
                <a:solidFill>
                  <a:srgbClr val="0070C0"/>
                </a:solidFill>
              </a:rPr>
              <a:t>System</a:t>
            </a:r>
            <a:r>
              <a:rPr lang="tr-TR" sz="4000" b="1" dirty="0" smtClean="0">
                <a:solidFill>
                  <a:srgbClr val="0070C0"/>
                </a:solidFill>
              </a:rPr>
              <a:t> </a:t>
            </a:r>
            <a:r>
              <a:rPr lang="tr-TR" sz="4000" b="1" dirty="0" err="1" smtClean="0">
                <a:solidFill>
                  <a:srgbClr val="0070C0"/>
                </a:solidFill>
              </a:rPr>
              <a:t>Age</a:t>
            </a:r>
            <a:endParaRPr lang="tr-TR" sz="4000" b="1" dirty="0">
              <a:solidFill>
                <a:srgbClr val="0070C0"/>
              </a:solidFill>
            </a:endParaRPr>
          </a:p>
        </p:txBody>
      </p:sp>
      <p:sp>
        <p:nvSpPr>
          <p:cNvPr id="3" name="2 İçerik Yer Tutucusu"/>
          <p:cNvSpPr>
            <a:spLocks noGrp="1"/>
          </p:cNvSpPr>
          <p:nvPr>
            <p:ph idx="1"/>
          </p:nvPr>
        </p:nvSpPr>
        <p:spPr>
          <a:xfrm>
            <a:off x="457200" y="1142984"/>
            <a:ext cx="8229600" cy="4983179"/>
          </a:xfrm>
        </p:spPr>
        <p:txBody>
          <a:bodyPr>
            <a:normAutofit fontScale="92500" lnSpcReduction="10000"/>
          </a:bodyPr>
          <a:lstStyle/>
          <a:p>
            <a:pPr>
              <a:lnSpc>
                <a:spcPct val="80000"/>
              </a:lnSpc>
              <a:tabLst>
                <a:tab pos="4038600" algn="l"/>
              </a:tabLst>
            </a:pPr>
            <a:r>
              <a:rPr lang="tr-TR" b="1" dirty="0" err="1" smtClean="0">
                <a:solidFill>
                  <a:srgbClr val="0066FF"/>
                </a:solidFill>
              </a:rPr>
              <a:t>The</a:t>
            </a:r>
            <a:r>
              <a:rPr lang="tr-TR" b="1" dirty="0" smtClean="0">
                <a:solidFill>
                  <a:srgbClr val="0066FF"/>
                </a:solidFill>
              </a:rPr>
              <a:t> </a:t>
            </a:r>
            <a:r>
              <a:rPr lang="tr-TR" b="1" dirty="0" err="1" smtClean="0">
                <a:solidFill>
                  <a:srgbClr val="0066FF"/>
                </a:solidFill>
              </a:rPr>
              <a:t>system</a:t>
            </a:r>
            <a:r>
              <a:rPr lang="tr-TR" b="1" dirty="0" smtClean="0">
                <a:solidFill>
                  <a:srgbClr val="0066FF"/>
                </a:solidFill>
              </a:rPr>
              <a:t> </a:t>
            </a:r>
            <a:r>
              <a:rPr lang="tr-TR" b="1" dirty="0" err="1" smtClean="0">
                <a:solidFill>
                  <a:srgbClr val="0066FF"/>
                </a:solidFill>
              </a:rPr>
              <a:t>age</a:t>
            </a:r>
            <a:r>
              <a:rPr lang="tr-TR" b="1" dirty="0" smtClean="0">
                <a:solidFill>
                  <a:srgbClr val="0066FF"/>
                </a:solidFill>
              </a:rPr>
              <a:t> is </a:t>
            </a:r>
            <a:r>
              <a:rPr lang="tr-TR" b="1" dirty="0" err="1" smtClean="0">
                <a:solidFill>
                  <a:srgbClr val="0066FF"/>
                </a:solidFill>
              </a:rPr>
              <a:t>more</a:t>
            </a:r>
            <a:r>
              <a:rPr lang="tr-TR" b="1" dirty="0" smtClean="0">
                <a:solidFill>
                  <a:srgbClr val="0066FF"/>
                </a:solidFill>
              </a:rPr>
              <a:t> </a:t>
            </a:r>
            <a:r>
              <a:rPr lang="tr-TR" b="1" dirty="0" err="1" smtClean="0">
                <a:solidFill>
                  <a:srgbClr val="0066FF"/>
                </a:solidFill>
              </a:rPr>
              <a:t>intrested</a:t>
            </a:r>
            <a:r>
              <a:rPr lang="tr-TR" b="1" dirty="0" smtClean="0">
                <a:solidFill>
                  <a:srgbClr val="0066FF"/>
                </a:solidFill>
              </a:rPr>
              <a:t>  in </a:t>
            </a:r>
            <a:r>
              <a:rPr lang="tr-TR" b="1" dirty="0" err="1" smtClean="0">
                <a:solidFill>
                  <a:srgbClr val="0066FF"/>
                </a:solidFill>
              </a:rPr>
              <a:t>putting</a:t>
            </a:r>
            <a:r>
              <a:rPr lang="tr-TR" b="1" dirty="0" smtClean="0">
                <a:solidFill>
                  <a:srgbClr val="0066FF"/>
                </a:solidFill>
              </a:rPr>
              <a:t> </a:t>
            </a:r>
            <a:r>
              <a:rPr lang="tr-TR" b="1" dirty="0" err="1" smtClean="0">
                <a:solidFill>
                  <a:srgbClr val="0066FF"/>
                </a:solidFill>
              </a:rPr>
              <a:t>thinks</a:t>
            </a:r>
            <a:r>
              <a:rPr lang="tr-TR" b="1" dirty="0" smtClean="0">
                <a:solidFill>
                  <a:srgbClr val="0066FF"/>
                </a:solidFill>
              </a:rPr>
              <a:t> </a:t>
            </a:r>
            <a:r>
              <a:rPr lang="tr-TR" b="1" dirty="0" err="1" smtClean="0">
                <a:solidFill>
                  <a:srgbClr val="0066FF"/>
                </a:solidFill>
              </a:rPr>
              <a:t>together</a:t>
            </a:r>
            <a:r>
              <a:rPr lang="tr-TR" b="1" dirty="0" smtClean="0">
                <a:solidFill>
                  <a:srgbClr val="0066FF"/>
                </a:solidFill>
              </a:rPr>
              <a:t> </a:t>
            </a:r>
            <a:r>
              <a:rPr lang="tr-TR" b="1" dirty="0" err="1" smtClean="0">
                <a:solidFill>
                  <a:srgbClr val="0066FF"/>
                </a:solidFill>
              </a:rPr>
              <a:t>than</a:t>
            </a:r>
            <a:r>
              <a:rPr lang="tr-TR" b="1" dirty="0" smtClean="0">
                <a:solidFill>
                  <a:srgbClr val="0066FF"/>
                </a:solidFill>
              </a:rPr>
              <a:t> in </a:t>
            </a:r>
            <a:r>
              <a:rPr lang="tr-TR" b="1" dirty="0" err="1" smtClean="0">
                <a:solidFill>
                  <a:srgbClr val="0066FF"/>
                </a:solidFill>
              </a:rPr>
              <a:t>taking</a:t>
            </a:r>
            <a:r>
              <a:rPr lang="tr-TR" b="1" dirty="0" smtClean="0">
                <a:solidFill>
                  <a:srgbClr val="0066FF"/>
                </a:solidFill>
              </a:rPr>
              <a:t> </a:t>
            </a:r>
            <a:r>
              <a:rPr lang="tr-TR" b="1" dirty="0" err="1" smtClean="0">
                <a:solidFill>
                  <a:srgbClr val="0066FF"/>
                </a:solidFill>
              </a:rPr>
              <a:t>them</a:t>
            </a:r>
            <a:r>
              <a:rPr lang="tr-TR" b="1" dirty="0" smtClean="0">
                <a:solidFill>
                  <a:srgbClr val="0066FF"/>
                </a:solidFill>
              </a:rPr>
              <a:t> apart. </a:t>
            </a:r>
          </a:p>
          <a:p>
            <a:pPr>
              <a:lnSpc>
                <a:spcPct val="80000"/>
              </a:lnSpc>
              <a:tabLst>
                <a:tab pos="4038600" algn="l"/>
              </a:tabLst>
            </a:pPr>
            <a:endParaRPr lang="tr-TR" sz="1000" b="1" dirty="0" smtClean="0">
              <a:solidFill>
                <a:srgbClr val="0066FF"/>
              </a:solidFill>
            </a:endParaRPr>
          </a:p>
          <a:p>
            <a:pPr>
              <a:lnSpc>
                <a:spcPct val="80000"/>
              </a:lnSpc>
              <a:tabLst>
                <a:tab pos="4038600" algn="l"/>
              </a:tabLst>
            </a:pPr>
            <a:r>
              <a:rPr lang="tr-TR" b="1" dirty="0" err="1" smtClean="0">
                <a:solidFill>
                  <a:srgbClr val="0066FF"/>
                </a:solidFill>
              </a:rPr>
              <a:t>The</a:t>
            </a:r>
            <a:r>
              <a:rPr lang="tr-TR" b="1" dirty="0" smtClean="0">
                <a:solidFill>
                  <a:srgbClr val="0066FF"/>
                </a:solidFill>
              </a:rPr>
              <a:t> </a:t>
            </a:r>
            <a:r>
              <a:rPr lang="tr-TR" b="1" dirty="0" err="1" smtClean="0">
                <a:solidFill>
                  <a:srgbClr val="0066FF"/>
                </a:solidFill>
              </a:rPr>
              <a:t>system</a:t>
            </a:r>
            <a:r>
              <a:rPr lang="tr-TR" b="1" dirty="0" smtClean="0">
                <a:solidFill>
                  <a:srgbClr val="0066FF"/>
                </a:solidFill>
              </a:rPr>
              <a:t> </a:t>
            </a:r>
            <a:r>
              <a:rPr lang="tr-TR" b="1" dirty="0" err="1" smtClean="0">
                <a:solidFill>
                  <a:srgbClr val="0066FF"/>
                </a:solidFill>
              </a:rPr>
              <a:t>age</a:t>
            </a:r>
            <a:r>
              <a:rPr lang="tr-TR" b="1" dirty="0" smtClean="0">
                <a:solidFill>
                  <a:srgbClr val="0066FF"/>
                </a:solidFill>
              </a:rPr>
              <a:t> </a:t>
            </a:r>
            <a:r>
              <a:rPr lang="tr-TR" b="1" dirty="0" err="1" smtClean="0">
                <a:solidFill>
                  <a:srgbClr val="0066FF"/>
                </a:solidFill>
              </a:rPr>
              <a:t>attention</a:t>
            </a:r>
            <a:r>
              <a:rPr lang="tr-TR" b="1" dirty="0" smtClean="0">
                <a:solidFill>
                  <a:srgbClr val="0066FF"/>
                </a:solidFill>
              </a:rPr>
              <a:t> is </a:t>
            </a:r>
            <a:r>
              <a:rPr lang="tr-TR" b="1" dirty="0" err="1" smtClean="0">
                <a:solidFill>
                  <a:srgbClr val="0066FF"/>
                </a:solidFill>
              </a:rPr>
              <a:t>focused</a:t>
            </a:r>
            <a:r>
              <a:rPr lang="tr-TR" b="1" dirty="0" smtClean="0">
                <a:solidFill>
                  <a:srgbClr val="0066FF"/>
                </a:solidFill>
              </a:rPr>
              <a:t> on </a:t>
            </a:r>
            <a:r>
              <a:rPr lang="tr-TR" b="1" dirty="0" err="1" smtClean="0">
                <a:solidFill>
                  <a:srgbClr val="0066FF"/>
                </a:solidFill>
              </a:rPr>
              <a:t>fonctional</a:t>
            </a:r>
            <a:r>
              <a:rPr lang="tr-TR" b="1" dirty="0" smtClean="0">
                <a:solidFill>
                  <a:srgbClr val="0066FF"/>
                </a:solidFill>
              </a:rPr>
              <a:t> </a:t>
            </a:r>
            <a:r>
              <a:rPr lang="tr-TR" b="1" dirty="0" err="1" smtClean="0">
                <a:solidFill>
                  <a:srgbClr val="0066FF"/>
                </a:solidFill>
              </a:rPr>
              <a:t>groups</a:t>
            </a:r>
            <a:r>
              <a:rPr lang="tr-TR" b="1" dirty="0" smtClean="0">
                <a:solidFill>
                  <a:srgbClr val="0066FF"/>
                </a:solidFill>
              </a:rPr>
              <a:t> </a:t>
            </a:r>
            <a:r>
              <a:rPr lang="tr-TR" b="1" dirty="0" err="1" smtClean="0">
                <a:solidFill>
                  <a:srgbClr val="0066FF"/>
                </a:solidFill>
              </a:rPr>
              <a:t>and</a:t>
            </a:r>
            <a:r>
              <a:rPr lang="tr-TR" b="1" dirty="0" smtClean="0">
                <a:solidFill>
                  <a:srgbClr val="0066FF"/>
                </a:solidFill>
              </a:rPr>
              <a:t> on </a:t>
            </a:r>
            <a:r>
              <a:rPr lang="tr-TR" b="1" dirty="0" err="1" smtClean="0">
                <a:solidFill>
                  <a:srgbClr val="0066FF"/>
                </a:solidFill>
              </a:rPr>
              <a:t>organizations</a:t>
            </a:r>
            <a:r>
              <a:rPr lang="tr-TR" b="1" dirty="0" smtClean="0">
                <a:solidFill>
                  <a:srgbClr val="0066FF"/>
                </a:solidFill>
              </a:rPr>
              <a:t> as </a:t>
            </a:r>
            <a:r>
              <a:rPr lang="tr-TR" b="1" dirty="0" err="1" smtClean="0">
                <a:solidFill>
                  <a:srgbClr val="0066FF"/>
                </a:solidFill>
              </a:rPr>
              <a:t>parts</a:t>
            </a:r>
            <a:r>
              <a:rPr lang="tr-TR" b="1" dirty="0" smtClean="0">
                <a:solidFill>
                  <a:srgbClr val="0066FF"/>
                </a:solidFill>
              </a:rPr>
              <a:t> of a </a:t>
            </a:r>
            <a:r>
              <a:rPr lang="tr-TR" b="1" dirty="0" err="1" smtClean="0">
                <a:solidFill>
                  <a:srgbClr val="0066FF"/>
                </a:solidFill>
              </a:rPr>
              <a:t>larger</a:t>
            </a:r>
            <a:r>
              <a:rPr lang="tr-TR" b="1" dirty="0" smtClean="0">
                <a:solidFill>
                  <a:srgbClr val="0066FF"/>
                </a:solidFill>
              </a:rPr>
              <a:t> </a:t>
            </a:r>
            <a:r>
              <a:rPr lang="tr-TR" b="1" dirty="0" err="1" smtClean="0">
                <a:solidFill>
                  <a:srgbClr val="0066FF"/>
                </a:solidFill>
              </a:rPr>
              <a:t>purposeful</a:t>
            </a:r>
            <a:r>
              <a:rPr lang="tr-TR" b="1" dirty="0" smtClean="0">
                <a:solidFill>
                  <a:srgbClr val="0066FF"/>
                </a:solidFill>
              </a:rPr>
              <a:t> </a:t>
            </a:r>
            <a:r>
              <a:rPr lang="tr-TR" b="1" dirty="0" err="1" smtClean="0">
                <a:solidFill>
                  <a:srgbClr val="0066FF"/>
                </a:solidFill>
              </a:rPr>
              <a:t>systems</a:t>
            </a:r>
            <a:r>
              <a:rPr lang="tr-TR" b="1" dirty="0" smtClean="0">
                <a:solidFill>
                  <a:srgbClr val="0066FF"/>
                </a:solidFill>
              </a:rPr>
              <a:t>.</a:t>
            </a:r>
          </a:p>
          <a:p>
            <a:pPr>
              <a:lnSpc>
                <a:spcPct val="80000"/>
              </a:lnSpc>
              <a:tabLst>
                <a:tab pos="4038600" algn="l"/>
              </a:tabLst>
            </a:pPr>
            <a:endParaRPr lang="tr-TR" sz="1000" b="1" dirty="0" smtClean="0">
              <a:solidFill>
                <a:srgbClr val="0066FF"/>
              </a:solidFill>
            </a:endParaRPr>
          </a:p>
          <a:p>
            <a:pPr>
              <a:lnSpc>
                <a:spcPct val="80000"/>
              </a:lnSpc>
              <a:tabLst>
                <a:tab pos="4038600" algn="l"/>
              </a:tabLst>
            </a:pPr>
            <a:r>
              <a:rPr lang="tr-TR" b="1" dirty="0" smtClean="0">
                <a:solidFill>
                  <a:schemeClr val="accent2"/>
                </a:solidFill>
              </a:rPr>
              <a:t>A </a:t>
            </a:r>
            <a:r>
              <a:rPr lang="tr-TR" b="1" dirty="0" err="1" smtClean="0">
                <a:solidFill>
                  <a:schemeClr val="accent2"/>
                </a:solidFill>
              </a:rPr>
              <a:t>system</a:t>
            </a:r>
            <a:r>
              <a:rPr lang="tr-TR" b="1" dirty="0" smtClean="0">
                <a:solidFill>
                  <a:schemeClr val="accent2"/>
                </a:solidFill>
              </a:rPr>
              <a:t> is an </a:t>
            </a:r>
            <a:r>
              <a:rPr lang="tr-TR" b="1" dirty="0" err="1" smtClean="0">
                <a:solidFill>
                  <a:schemeClr val="accent2"/>
                </a:solidFill>
              </a:rPr>
              <a:t>integrated</a:t>
            </a:r>
            <a:r>
              <a:rPr lang="tr-TR" b="1" dirty="0" smtClean="0">
                <a:solidFill>
                  <a:schemeClr val="accent2"/>
                </a:solidFill>
              </a:rPr>
              <a:t> </a:t>
            </a:r>
            <a:r>
              <a:rPr lang="tr-TR" b="1" dirty="0" err="1" smtClean="0">
                <a:solidFill>
                  <a:schemeClr val="accent2"/>
                </a:solidFill>
              </a:rPr>
              <a:t>composition</a:t>
            </a:r>
            <a:r>
              <a:rPr lang="tr-TR" b="1" dirty="0" smtClean="0">
                <a:solidFill>
                  <a:schemeClr val="accent2"/>
                </a:solidFill>
              </a:rPr>
              <a:t>  of </a:t>
            </a:r>
            <a:r>
              <a:rPr lang="tr-TR" b="1" dirty="0" err="1" smtClean="0">
                <a:solidFill>
                  <a:schemeClr val="accent2"/>
                </a:solidFill>
              </a:rPr>
              <a:t>people</a:t>
            </a:r>
            <a:r>
              <a:rPr lang="tr-TR" b="1" dirty="0" smtClean="0">
                <a:solidFill>
                  <a:schemeClr val="accent2"/>
                </a:solidFill>
              </a:rPr>
              <a:t>, </a:t>
            </a:r>
            <a:r>
              <a:rPr lang="tr-TR" b="1" dirty="0" err="1" smtClean="0">
                <a:solidFill>
                  <a:schemeClr val="accent2"/>
                </a:solidFill>
              </a:rPr>
              <a:t>products</a:t>
            </a:r>
            <a:r>
              <a:rPr lang="tr-TR" b="1" dirty="0" smtClean="0">
                <a:solidFill>
                  <a:schemeClr val="accent2"/>
                </a:solidFill>
              </a:rPr>
              <a:t>, </a:t>
            </a:r>
            <a:r>
              <a:rPr lang="tr-TR" b="1" dirty="0" err="1" smtClean="0">
                <a:solidFill>
                  <a:schemeClr val="accent2"/>
                </a:solidFill>
              </a:rPr>
              <a:t>and</a:t>
            </a:r>
            <a:r>
              <a:rPr lang="tr-TR" b="1" dirty="0" smtClean="0">
                <a:solidFill>
                  <a:schemeClr val="accent2"/>
                </a:solidFill>
              </a:rPr>
              <a:t> </a:t>
            </a:r>
            <a:r>
              <a:rPr lang="tr-TR" b="1" dirty="0" err="1" smtClean="0">
                <a:solidFill>
                  <a:schemeClr val="accent2"/>
                </a:solidFill>
              </a:rPr>
              <a:t>proceses</a:t>
            </a:r>
            <a:r>
              <a:rPr lang="tr-TR" b="1" dirty="0" smtClean="0">
                <a:solidFill>
                  <a:schemeClr val="accent2"/>
                </a:solidFill>
              </a:rPr>
              <a:t> </a:t>
            </a:r>
            <a:r>
              <a:rPr lang="tr-TR" b="1" dirty="0" err="1" smtClean="0">
                <a:solidFill>
                  <a:schemeClr val="accent2"/>
                </a:solidFill>
              </a:rPr>
              <a:t>that</a:t>
            </a:r>
            <a:r>
              <a:rPr lang="tr-TR" b="1" dirty="0" smtClean="0">
                <a:solidFill>
                  <a:schemeClr val="accent2"/>
                </a:solidFill>
              </a:rPr>
              <a:t> </a:t>
            </a:r>
            <a:r>
              <a:rPr lang="tr-TR" b="1" dirty="0" err="1" smtClean="0">
                <a:solidFill>
                  <a:schemeClr val="accent2"/>
                </a:solidFill>
              </a:rPr>
              <a:t>provide</a:t>
            </a:r>
            <a:r>
              <a:rPr lang="tr-TR" b="1" dirty="0" smtClean="0">
                <a:solidFill>
                  <a:schemeClr val="accent2"/>
                </a:solidFill>
              </a:rPr>
              <a:t> a </a:t>
            </a:r>
            <a:r>
              <a:rPr lang="tr-TR" b="1" dirty="0" err="1" smtClean="0">
                <a:solidFill>
                  <a:schemeClr val="accent2"/>
                </a:solidFill>
              </a:rPr>
              <a:t>capability</a:t>
            </a:r>
            <a:r>
              <a:rPr lang="tr-TR" b="1" dirty="0" smtClean="0">
                <a:solidFill>
                  <a:schemeClr val="accent2"/>
                </a:solidFill>
              </a:rPr>
              <a:t> </a:t>
            </a:r>
            <a:r>
              <a:rPr lang="tr-TR" b="1" dirty="0" err="1" smtClean="0">
                <a:solidFill>
                  <a:schemeClr val="accent2"/>
                </a:solidFill>
              </a:rPr>
              <a:t>to</a:t>
            </a:r>
            <a:r>
              <a:rPr lang="tr-TR" b="1" dirty="0" smtClean="0">
                <a:solidFill>
                  <a:schemeClr val="accent2"/>
                </a:solidFill>
              </a:rPr>
              <a:t> </a:t>
            </a:r>
            <a:r>
              <a:rPr lang="tr-TR" b="1" dirty="0" err="1" smtClean="0">
                <a:solidFill>
                  <a:schemeClr val="accent2"/>
                </a:solidFill>
              </a:rPr>
              <a:t>satisfy</a:t>
            </a:r>
            <a:r>
              <a:rPr lang="tr-TR" b="1" dirty="0" smtClean="0">
                <a:solidFill>
                  <a:schemeClr val="accent2"/>
                </a:solidFill>
              </a:rPr>
              <a:t> a </a:t>
            </a:r>
            <a:r>
              <a:rPr lang="tr-TR" b="1" dirty="0" err="1" smtClean="0">
                <a:solidFill>
                  <a:schemeClr val="accent2"/>
                </a:solidFill>
              </a:rPr>
              <a:t>stated</a:t>
            </a:r>
            <a:r>
              <a:rPr lang="tr-TR" b="1" dirty="0" smtClean="0">
                <a:solidFill>
                  <a:schemeClr val="accent2"/>
                </a:solidFill>
              </a:rPr>
              <a:t> </a:t>
            </a:r>
            <a:r>
              <a:rPr lang="tr-TR" b="1" dirty="0" err="1" smtClean="0">
                <a:solidFill>
                  <a:schemeClr val="accent2"/>
                </a:solidFill>
              </a:rPr>
              <a:t>need</a:t>
            </a:r>
            <a:r>
              <a:rPr lang="tr-TR" b="1" dirty="0" smtClean="0">
                <a:solidFill>
                  <a:schemeClr val="accent2"/>
                </a:solidFill>
              </a:rPr>
              <a:t> </a:t>
            </a:r>
            <a:r>
              <a:rPr lang="tr-TR" b="1" dirty="0" err="1" smtClean="0">
                <a:solidFill>
                  <a:schemeClr val="accent2"/>
                </a:solidFill>
              </a:rPr>
              <a:t>or</a:t>
            </a:r>
            <a:r>
              <a:rPr lang="tr-TR" b="1" dirty="0" smtClean="0">
                <a:solidFill>
                  <a:schemeClr val="accent2"/>
                </a:solidFill>
              </a:rPr>
              <a:t> </a:t>
            </a:r>
            <a:r>
              <a:rPr lang="tr-TR" b="1" dirty="0" err="1" smtClean="0">
                <a:solidFill>
                  <a:schemeClr val="accent2"/>
                </a:solidFill>
              </a:rPr>
              <a:t>objective</a:t>
            </a:r>
            <a:r>
              <a:rPr lang="tr-TR" b="1" dirty="0" smtClean="0">
                <a:solidFill>
                  <a:schemeClr val="accent2"/>
                </a:solidFill>
              </a:rPr>
              <a:t>. </a:t>
            </a:r>
          </a:p>
          <a:p>
            <a:pPr>
              <a:lnSpc>
                <a:spcPct val="80000"/>
              </a:lnSpc>
              <a:tabLst>
                <a:tab pos="4038600" algn="l"/>
              </a:tabLst>
            </a:pPr>
            <a:endParaRPr lang="tr-TR" sz="1050" b="1" dirty="0" smtClean="0"/>
          </a:p>
          <a:p>
            <a:pPr>
              <a:lnSpc>
                <a:spcPct val="80000"/>
              </a:lnSpc>
              <a:tabLst>
                <a:tab pos="4038600" algn="l"/>
              </a:tabLst>
            </a:pPr>
            <a:r>
              <a:rPr lang="tr-TR" b="1" dirty="0" smtClean="0">
                <a:solidFill>
                  <a:srgbClr val="FF0000"/>
                </a:solidFill>
              </a:rPr>
              <a:t>Systems </a:t>
            </a:r>
            <a:r>
              <a:rPr lang="tr-TR" b="1" dirty="0" err="1" smtClean="0">
                <a:solidFill>
                  <a:srgbClr val="FF0000"/>
                </a:solidFill>
              </a:rPr>
              <a:t>whose</a:t>
            </a:r>
            <a:r>
              <a:rPr lang="tr-TR" b="1" dirty="0" smtClean="0">
                <a:solidFill>
                  <a:srgbClr val="FF0000"/>
                </a:solidFill>
              </a:rPr>
              <a:t> </a:t>
            </a:r>
            <a:r>
              <a:rPr lang="tr-TR" b="1" dirty="0" err="1" smtClean="0">
                <a:solidFill>
                  <a:srgbClr val="FF0000"/>
                </a:solidFill>
              </a:rPr>
              <a:t>parts</a:t>
            </a:r>
            <a:r>
              <a:rPr lang="tr-TR" b="1" dirty="0" smtClean="0">
                <a:solidFill>
                  <a:srgbClr val="FF0000"/>
                </a:solidFill>
              </a:rPr>
              <a:t> </a:t>
            </a:r>
            <a:r>
              <a:rPr lang="tr-TR" b="1" dirty="0" err="1" smtClean="0">
                <a:solidFill>
                  <a:srgbClr val="FF0000"/>
                </a:solidFill>
              </a:rPr>
              <a:t>perform</a:t>
            </a:r>
            <a:r>
              <a:rPr lang="tr-TR" b="1" dirty="0" smtClean="0">
                <a:solidFill>
                  <a:srgbClr val="FF0000"/>
                </a:solidFill>
              </a:rPr>
              <a:t> </a:t>
            </a:r>
            <a:r>
              <a:rPr lang="tr-TR" b="1" dirty="0" err="1" smtClean="0">
                <a:solidFill>
                  <a:srgbClr val="FF0000"/>
                </a:solidFill>
              </a:rPr>
              <a:t>different</a:t>
            </a:r>
            <a:r>
              <a:rPr lang="tr-TR" b="1" dirty="0" smtClean="0">
                <a:solidFill>
                  <a:srgbClr val="FF0000"/>
                </a:solidFill>
              </a:rPr>
              <a:t> </a:t>
            </a:r>
            <a:r>
              <a:rPr lang="tr-TR" b="1" dirty="0" err="1" smtClean="0">
                <a:solidFill>
                  <a:srgbClr val="FF0000"/>
                </a:solidFill>
              </a:rPr>
              <a:t>functions</a:t>
            </a:r>
            <a:r>
              <a:rPr lang="tr-TR" b="1" dirty="0" smtClean="0">
                <a:solidFill>
                  <a:srgbClr val="FF0000"/>
                </a:solidFill>
              </a:rPr>
              <a:t> </a:t>
            </a:r>
            <a:r>
              <a:rPr lang="tr-TR" b="1" dirty="0" err="1" smtClean="0">
                <a:solidFill>
                  <a:srgbClr val="FF0000"/>
                </a:solidFill>
              </a:rPr>
              <a:t>that</a:t>
            </a:r>
            <a:r>
              <a:rPr lang="tr-TR" b="1" dirty="0" smtClean="0">
                <a:solidFill>
                  <a:srgbClr val="FF0000"/>
                </a:solidFill>
              </a:rPr>
              <a:t> </a:t>
            </a:r>
            <a:r>
              <a:rPr lang="tr-TR" b="1" dirty="0" err="1" smtClean="0">
                <a:solidFill>
                  <a:srgbClr val="FF0000"/>
                </a:solidFill>
              </a:rPr>
              <a:t>have</a:t>
            </a:r>
            <a:r>
              <a:rPr lang="tr-TR" b="1" dirty="0" smtClean="0">
                <a:solidFill>
                  <a:srgbClr val="FF0000"/>
                </a:solidFill>
              </a:rPr>
              <a:t> a </a:t>
            </a:r>
            <a:r>
              <a:rPr lang="tr-TR" b="1" dirty="0" err="1" smtClean="0">
                <a:solidFill>
                  <a:srgbClr val="FF0000"/>
                </a:solidFill>
              </a:rPr>
              <a:t>division</a:t>
            </a:r>
            <a:r>
              <a:rPr lang="tr-TR" b="1" dirty="0" smtClean="0">
                <a:solidFill>
                  <a:srgbClr val="FF0000"/>
                </a:solidFill>
              </a:rPr>
              <a:t> of </a:t>
            </a:r>
            <a:r>
              <a:rPr lang="tr-TR" b="1" dirty="0" err="1" smtClean="0">
                <a:solidFill>
                  <a:srgbClr val="FF0000"/>
                </a:solidFill>
              </a:rPr>
              <a:t>functional</a:t>
            </a:r>
            <a:r>
              <a:rPr lang="tr-TR" b="1" dirty="0" smtClean="0">
                <a:solidFill>
                  <a:srgbClr val="FF0000"/>
                </a:solidFill>
              </a:rPr>
              <a:t> </a:t>
            </a:r>
            <a:r>
              <a:rPr lang="tr-TR" b="1" dirty="0" err="1" smtClean="0">
                <a:solidFill>
                  <a:srgbClr val="FF0000"/>
                </a:solidFill>
              </a:rPr>
              <a:t>labor</a:t>
            </a:r>
            <a:r>
              <a:rPr lang="tr-TR" b="1" dirty="0" smtClean="0">
                <a:solidFill>
                  <a:srgbClr val="FF0000"/>
                </a:solidFill>
              </a:rPr>
              <a:t>; </a:t>
            </a:r>
            <a:r>
              <a:rPr lang="tr-TR" b="1" dirty="0" err="1" smtClean="0">
                <a:solidFill>
                  <a:srgbClr val="FF0000"/>
                </a:solidFill>
              </a:rPr>
              <a:t>called</a:t>
            </a:r>
            <a:r>
              <a:rPr lang="tr-TR" b="1" dirty="0" smtClean="0">
                <a:solidFill>
                  <a:srgbClr val="FF0000"/>
                </a:solidFill>
              </a:rPr>
              <a:t> Organization.</a:t>
            </a:r>
          </a:p>
          <a:p>
            <a:pPr>
              <a:lnSpc>
                <a:spcPct val="80000"/>
              </a:lnSpc>
              <a:tabLst>
                <a:tab pos="4038600" algn="l"/>
              </a:tabLst>
            </a:pPr>
            <a:endParaRPr lang="tr-TR" sz="1000" b="1" dirty="0" smtClean="0">
              <a:solidFill>
                <a:srgbClr val="FF0000"/>
              </a:solidFill>
            </a:endParaRPr>
          </a:p>
          <a:p>
            <a:pPr>
              <a:lnSpc>
                <a:spcPct val="80000"/>
              </a:lnSpc>
              <a:tabLst>
                <a:tab pos="4038600" algn="l"/>
              </a:tabLst>
            </a:pPr>
            <a:r>
              <a:rPr lang="tr-TR" sz="2000" b="1" dirty="0" smtClean="0"/>
              <a:t>(*) Endüstri devrimi bir makineleşme getirdi. Bir çok fiziksel iş alanda İnsan yerini makine aldı. Bu gelişime “</a:t>
            </a:r>
            <a:r>
              <a:rPr lang="tr-TR" sz="2000" b="1" dirty="0" err="1" smtClean="0"/>
              <a:t>The</a:t>
            </a:r>
            <a:r>
              <a:rPr lang="tr-TR" sz="2000" b="1" dirty="0" smtClean="0"/>
              <a:t> </a:t>
            </a:r>
            <a:r>
              <a:rPr lang="tr-TR" sz="2000" b="1" dirty="0" err="1" smtClean="0"/>
              <a:t>Machine</a:t>
            </a:r>
            <a:r>
              <a:rPr lang="tr-TR" sz="2000" b="1" dirty="0" smtClean="0"/>
              <a:t> </a:t>
            </a:r>
            <a:r>
              <a:rPr lang="tr-TR" sz="2000" b="1" dirty="0" err="1" smtClean="0"/>
              <a:t>Age</a:t>
            </a:r>
            <a:r>
              <a:rPr lang="tr-TR" sz="2000" b="1" dirty="0" smtClean="0"/>
              <a:t>” adı verildi</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25470"/>
          </a:xfrm>
        </p:spPr>
        <p:txBody>
          <a:bodyPr>
            <a:normAutofit fontScale="90000"/>
          </a:bodyPr>
          <a:lstStyle/>
          <a:p>
            <a:r>
              <a:rPr lang="tr-TR" b="1" dirty="0" err="1" smtClean="0">
                <a:solidFill>
                  <a:srgbClr val="0070C0"/>
                </a:solidFill>
              </a:rPr>
              <a:t>System</a:t>
            </a:r>
            <a:endParaRPr lang="tr-TR" b="1" dirty="0">
              <a:solidFill>
                <a:srgbClr val="0070C0"/>
              </a:solidFill>
            </a:endParaRPr>
          </a:p>
        </p:txBody>
      </p:sp>
      <p:sp>
        <p:nvSpPr>
          <p:cNvPr id="3" name="2 İçerik Yer Tutucusu"/>
          <p:cNvSpPr>
            <a:spLocks noGrp="1"/>
          </p:cNvSpPr>
          <p:nvPr>
            <p:ph idx="1"/>
          </p:nvPr>
        </p:nvSpPr>
        <p:spPr>
          <a:xfrm>
            <a:off x="457200" y="1000108"/>
            <a:ext cx="8229600" cy="5572164"/>
          </a:xfrm>
        </p:spPr>
        <p:txBody>
          <a:bodyPr>
            <a:normAutofit fontScale="85000" lnSpcReduction="20000"/>
          </a:bodyPr>
          <a:lstStyle/>
          <a:p>
            <a:r>
              <a:rPr lang="en-US" dirty="0" smtClean="0"/>
              <a:t>A </a:t>
            </a:r>
            <a:r>
              <a:rPr lang="en-US" b="1" dirty="0" smtClean="0"/>
              <a:t>system</a:t>
            </a:r>
            <a:r>
              <a:rPr lang="en-US" dirty="0" smtClean="0"/>
              <a:t> is a set of interacting or interdependent components forming an integrated whole.</a:t>
            </a:r>
          </a:p>
          <a:p>
            <a:r>
              <a:rPr lang="en-US" dirty="0" smtClean="0"/>
              <a:t>Every system is delineated by its spatial and temporal boundaries, surrounded and influenced by its environment, described by its structure and purpose and expressed in its functioning. </a:t>
            </a:r>
            <a:endParaRPr lang="tr-TR" dirty="0" smtClean="0"/>
          </a:p>
          <a:p>
            <a:r>
              <a:rPr lang="en-US" dirty="0" smtClean="0">
                <a:solidFill>
                  <a:srgbClr val="0070C0"/>
                </a:solidFill>
              </a:rPr>
              <a:t>Natural and human-made systems</a:t>
            </a:r>
            <a:r>
              <a:rPr lang="tr-TR" dirty="0" smtClean="0">
                <a:solidFill>
                  <a:srgbClr val="0070C0"/>
                </a:solidFill>
              </a:rPr>
              <a:t> : </a:t>
            </a:r>
            <a:r>
              <a:rPr lang="en-US" dirty="0" smtClean="0"/>
              <a:t>There are natural and human-made (designed) systems. Natural systems may not have an apparent objective but their outputs can be interpreted as purposes.</a:t>
            </a:r>
            <a:endParaRPr lang="tr-TR" dirty="0" smtClean="0"/>
          </a:p>
          <a:p>
            <a:r>
              <a:rPr lang="en-US" dirty="0" smtClean="0"/>
              <a:t> Human-made systems are made with purposes that are achieved by the delivery of outputs. Their parts must be related; they must be “designed to work as a coherent entity” – else they would be two or more distinct systems.</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85728"/>
            <a:ext cx="8229600" cy="642942"/>
          </a:xfrm>
        </p:spPr>
        <p:txBody>
          <a:bodyPr>
            <a:normAutofit/>
          </a:bodyPr>
          <a:lstStyle/>
          <a:p>
            <a:r>
              <a:rPr lang="tr-TR" sz="2800" b="1" dirty="0" err="1" smtClean="0"/>
              <a:t>Subsystem</a:t>
            </a:r>
            <a:r>
              <a:rPr lang="tr-TR" sz="2800" b="1" dirty="0" smtClean="0"/>
              <a:t> &amp; </a:t>
            </a:r>
            <a:r>
              <a:rPr lang="tr-TR" sz="2800" b="1" dirty="0" err="1" smtClean="0"/>
              <a:t>functions</a:t>
            </a:r>
            <a:endParaRPr lang="tr-TR" sz="2800" b="1" dirty="0"/>
          </a:p>
        </p:txBody>
      </p:sp>
      <p:sp>
        <p:nvSpPr>
          <p:cNvPr id="3" name="2 İçerik Yer Tutucusu"/>
          <p:cNvSpPr>
            <a:spLocks noGrp="1"/>
          </p:cNvSpPr>
          <p:nvPr>
            <p:ph idx="1"/>
          </p:nvPr>
        </p:nvSpPr>
        <p:spPr>
          <a:xfrm>
            <a:off x="571472" y="1000108"/>
            <a:ext cx="8115328" cy="5572164"/>
          </a:xfrm>
        </p:spPr>
        <p:txBody>
          <a:bodyPr>
            <a:noAutofit/>
          </a:bodyPr>
          <a:lstStyle/>
          <a:p>
            <a:r>
              <a:rPr lang="en-US" sz="1800" b="1" dirty="0" err="1" smtClean="0"/>
              <a:t>SubsystemA</a:t>
            </a:r>
            <a:r>
              <a:rPr lang="en-US" sz="1800" b="1" dirty="0" smtClean="0"/>
              <a:t> </a:t>
            </a:r>
            <a:r>
              <a:rPr lang="en-US" sz="1800" b="1" i="1" dirty="0" smtClean="0"/>
              <a:t>subsystem</a:t>
            </a:r>
            <a:r>
              <a:rPr lang="en-US" sz="1800" b="1" dirty="0" smtClean="0"/>
              <a:t> is a set of elements, which is a system itself, and a component of a larger system. Elements of a system</a:t>
            </a:r>
            <a:r>
              <a:rPr lang="tr-TR" sz="1800" b="1" dirty="0" smtClean="0"/>
              <a:t>. </a:t>
            </a:r>
            <a:r>
              <a:rPr lang="en-US" sz="1800" b="1" dirty="0" smtClean="0"/>
              <a:t>Following are considered as the elements of a system in terms of Information systems:</a:t>
            </a:r>
          </a:p>
          <a:p>
            <a:r>
              <a:rPr lang="en-US" sz="1600" b="1" dirty="0" smtClean="0">
                <a:solidFill>
                  <a:srgbClr val="FF0000"/>
                </a:solidFill>
              </a:rPr>
              <a:t>Input</a:t>
            </a:r>
            <a:r>
              <a:rPr lang="tr-TR" sz="1600" b="1" dirty="0" smtClean="0">
                <a:solidFill>
                  <a:srgbClr val="FF0000"/>
                </a:solidFill>
              </a:rPr>
              <a:t>, </a:t>
            </a:r>
            <a:r>
              <a:rPr lang="en-US" sz="1600" b="1" dirty="0" smtClean="0">
                <a:solidFill>
                  <a:srgbClr val="FF0000"/>
                </a:solidFill>
              </a:rPr>
              <a:t>Output</a:t>
            </a:r>
            <a:r>
              <a:rPr lang="tr-TR" sz="1600" b="1" dirty="0" smtClean="0">
                <a:solidFill>
                  <a:srgbClr val="FF0000"/>
                </a:solidFill>
              </a:rPr>
              <a:t>, </a:t>
            </a:r>
            <a:r>
              <a:rPr lang="en-US" sz="1600" b="1" dirty="0" smtClean="0">
                <a:solidFill>
                  <a:srgbClr val="FF0000"/>
                </a:solidFill>
              </a:rPr>
              <a:t>Processor</a:t>
            </a:r>
            <a:r>
              <a:rPr lang="tr-TR" sz="1600" b="1" dirty="0" smtClean="0">
                <a:solidFill>
                  <a:srgbClr val="FF0000"/>
                </a:solidFill>
              </a:rPr>
              <a:t>, </a:t>
            </a:r>
            <a:r>
              <a:rPr lang="en-US" sz="1600" b="1" dirty="0" smtClean="0">
                <a:solidFill>
                  <a:srgbClr val="FF0000"/>
                </a:solidFill>
              </a:rPr>
              <a:t>Control</a:t>
            </a:r>
            <a:r>
              <a:rPr lang="tr-TR" sz="1600" b="1" dirty="0" smtClean="0">
                <a:solidFill>
                  <a:srgbClr val="FF0000"/>
                </a:solidFill>
              </a:rPr>
              <a:t>, </a:t>
            </a:r>
            <a:r>
              <a:rPr lang="en-US" sz="1600" b="1" dirty="0" smtClean="0">
                <a:solidFill>
                  <a:srgbClr val="FF0000"/>
                </a:solidFill>
              </a:rPr>
              <a:t>Feedback</a:t>
            </a:r>
            <a:r>
              <a:rPr lang="tr-TR" sz="1600" b="1" dirty="0" smtClean="0">
                <a:solidFill>
                  <a:srgbClr val="FF0000"/>
                </a:solidFill>
              </a:rPr>
              <a:t>, </a:t>
            </a:r>
            <a:r>
              <a:rPr lang="en-US" sz="1600" b="1" dirty="0" smtClean="0">
                <a:solidFill>
                  <a:srgbClr val="FF0000"/>
                </a:solidFill>
              </a:rPr>
              <a:t>Boundary and interface</a:t>
            </a:r>
            <a:r>
              <a:rPr lang="tr-TR" sz="1600" b="1" dirty="0" smtClean="0">
                <a:solidFill>
                  <a:srgbClr val="FF0000"/>
                </a:solidFill>
              </a:rPr>
              <a:t>, </a:t>
            </a:r>
            <a:r>
              <a:rPr lang="en-US" sz="1600" b="1" dirty="0" smtClean="0">
                <a:solidFill>
                  <a:srgbClr val="FF0000"/>
                </a:solidFill>
              </a:rPr>
              <a:t>Environment</a:t>
            </a:r>
          </a:p>
          <a:p>
            <a:r>
              <a:rPr lang="en-US" sz="1600" dirty="0" smtClean="0"/>
              <a:t>1. </a:t>
            </a:r>
            <a:r>
              <a:rPr lang="en-US" sz="1600" b="1" dirty="0" smtClean="0">
                <a:solidFill>
                  <a:srgbClr val="FF0000"/>
                </a:solidFill>
              </a:rPr>
              <a:t>INPUT:</a:t>
            </a:r>
            <a:r>
              <a:rPr lang="en-US" sz="1600" dirty="0" smtClean="0"/>
              <a:t> Input involves elements that enter the system to be processed.</a:t>
            </a:r>
          </a:p>
          <a:p>
            <a:r>
              <a:rPr lang="en-US" sz="1600" dirty="0" smtClean="0"/>
              <a:t>2. </a:t>
            </a:r>
            <a:r>
              <a:rPr lang="en-US" sz="1600" b="1" dirty="0" smtClean="0">
                <a:solidFill>
                  <a:srgbClr val="FF0000"/>
                </a:solidFill>
              </a:rPr>
              <a:t>OUTPUT</a:t>
            </a:r>
            <a:r>
              <a:rPr lang="en-US" sz="1600" dirty="0" smtClean="0"/>
              <a:t>: Those elements that exists in the system due to the processing of the inputs is known as output. The output of the system maybe in the form of cash,</a:t>
            </a:r>
            <a:r>
              <a:rPr lang="tr-TR" sz="1600" dirty="0" smtClean="0"/>
              <a:t>  </a:t>
            </a:r>
            <a:r>
              <a:rPr lang="en-US" sz="1600" dirty="0" smtClean="0"/>
              <a:t>information,</a:t>
            </a:r>
            <a:r>
              <a:rPr lang="tr-TR" sz="1600" dirty="0" smtClean="0"/>
              <a:t> </a:t>
            </a:r>
            <a:r>
              <a:rPr lang="en-US" sz="1600" dirty="0" smtClean="0"/>
              <a:t>knowledge,</a:t>
            </a:r>
            <a:r>
              <a:rPr lang="tr-TR" sz="1600" dirty="0" smtClean="0"/>
              <a:t> </a:t>
            </a:r>
            <a:r>
              <a:rPr lang="en-US" sz="1600" dirty="0" smtClean="0"/>
              <a:t>reports,</a:t>
            </a:r>
            <a:r>
              <a:rPr lang="tr-TR" sz="1600" dirty="0" smtClean="0"/>
              <a:t> </a:t>
            </a:r>
            <a:r>
              <a:rPr lang="en-US" sz="1600" dirty="0" smtClean="0"/>
              <a:t>documents etc.</a:t>
            </a:r>
            <a:r>
              <a:rPr lang="tr-TR" sz="1600" dirty="0" smtClean="0"/>
              <a:t>  </a:t>
            </a:r>
            <a:endParaRPr lang="en-US" sz="1600" dirty="0" smtClean="0"/>
          </a:p>
          <a:p>
            <a:r>
              <a:rPr lang="en-US" sz="1600" dirty="0" smtClean="0"/>
              <a:t>3</a:t>
            </a:r>
            <a:r>
              <a:rPr lang="en-US" sz="1600" b="1" dirty="0" smtClean="0">
                <a:solidFill>
                  <a:srgbClr val="FF0000"/>
                </a:solidFill>
              </a:rPr>
              <a:t>. PROCESSOR(S</a:t>
            </a:r>
            <a:r>
              <a:rPr lang="en-US" sz="1600" dirty="0" smtClean="0"/>
              <a:t>): The processor is the element of a system that involves the actual transformation of input into output</a:t>
            </a:r>
          </a:p>
          <a:p>
            <a:r>
              <a:rPr lang="en-US" sz="1600" dirty="0" smtClean="0"/>
              <a:t>4</a:t>
            </a:r>
            <a:r>
              <a:rPr lang="en-US" sz="1600" b="1" dirty="0" smtClean="0">
                <a:solidFill>
                  <a:srgbClr val="FF0000"/>
                </a:solidFill>
              </a:rPr>
              <a:t>. CONTROL</a:t>
            </a:r>
            <a:r>
              <a:rPr lang="en-US" sz="1600" dirty="0" smtClean="0"/>
              <a:t>: The control element guides the system. It is the decision-making sub-system that controls the pattern of activities governing input</a:t>
            </a:r>
            <a:r>
              <a:rPr lang="tr-TR" sz="1600" dirty="0" smtClean="0"/>
              <a:t> </a:t>
            </a:r>
            <a:r>
              <a:rPr lang="en-US" sz="1600" dirty="0" smtClean="0"/>
              <a:t>,processing and output. </a:t>
            </a:r>
          </a:p>
          <a:p>
            <a:r>
              <a:rPr lang="en-US" sz="1600" dirty="0" smtClean="0"/>
              <a:t>5. </a:t>
            </a:r>
            <a:r>
              <a:rPr lang="en-US" sz="1600" b="1" dirty="0" smtClean="0">
                <a:solidFill>
                  <a:srgbClr val="FF0000"/>
                </a:solidFill>
              </a:rPr>
              <a:t>FEEDBACK</a:t>
            </a:r>
            <a:r>
              <a:rPr lang="en-US" sz="1600" dirty="0" smtClean="0"/>
              <a:t>: Control in a dynamic system is achieved by </a:t>
            </a:r>
            <a:r>
              <a:rPr lang="en-US" sz="1600" dirty="0" smtClean="0">
                <a:hlinkClick r:id="rId2" tooltip="Feedback"/>
              </a:rPr>
              <a:t>feedback</a:t>
            </a:r>
            <a:r>
              <a:rPr lang="en-US" sz="1600" dirty="0" smtClean="0"/>
              <a:t>. Feedback measures output against a standard input in some form of cybernetic procedure that includes communication and control. </a:t>
            </a:r>
          </a:p>
          <a:p>
            <a:r>
              <a:rPr lang="en-US" sz="1600" dirty="0" smtClean="0"/>
              <a:t>6. </a:t>
            </a:r>
            <a:r>
              <a:rPr lang="en-US" sz="1600" b="1" dirty="0" smtClean="0">
                <a:solidFill>
                  <a:srgbClr val="FF0000"/>
                </a:solidFill>
              </a:rPr>
              <a:t>BOUNDARY AND INTERFACE</a:t>
            </a:r>
            <a:r>
              <a:rPr lang="en-US" sz="1600" dirty="0" smtClean="0"/>
              <a:t>: A system should be defined by its boundaries-the limits that identify its components,</a:t>
            </a:r>
            <a:r>
              <a:rPr lang="tr-TR" sz="1600" dirty="0" smtClean="0"/>
              <a:t> </a:t>
            </a:r>
            <a:r>
              <a:rPr lang="en-US" sz="1600" dirty="0" smtClean="0"/>
              <a:t>processes and interrelationships when it interfaces with another system..</a:t>
            </a:r>
          </a:p>
          <a:p>
            <a:r>
              <a:rPr lang="en-US" sz="1600" dirty="0" smtClean="0"/>
              <a:t>7. </a:t>
            </a:r>
            <a:r>
              <a:rPr lang="en-US" sz="1600" b="1" dirty="0" smtClean="0">
                <a:solidFill>
                  <a:srgbClr val="FF0000"/>
                </a:solidFill>
              </a:rPr>
              <a:t>ENVIRONMENT:</a:t>
            </a:r>
            <a:r>
              <a:rPr lang="en-US" sz="1600" dirty="0" smtClean="0"/>
              <a:t> The environment is the '</a:t>
            </a:r>
            <a:r>
              <a:rPr lang="en-US" sz="1600" dirty="0" err="1" smtClean="0"/>
              <a:t>supersystem</a:t>
            </a:r>
            <a:r>
              <a:rPr lang="en-US" sz="1600" dirty="0" smtClean="0"/>
              <a:t>' within which an </a:t>
            </a:r>
            <a:r>
              <a:rPr lang="en-US" sz="1600" dirty="0" err="1" smtClean="0"/>
              <a:t>organisation</a:t>
            </a:r>
            <a:r>
              <a:rPr lang="en-US" sz="1600" dirty="0" smtClean="0"/>
              <a:t> </a:t>
            </a:r>
            <a:r>
              <a:rPr lang="en-US" sz="1600" dirty="0" err="1" smtClean="0"/>
              <a:t>operates.It</a:t>
            </a:r>
            <a:r>
              <a:rPr lang="en-US" sz="1600" dirty="0" smtClean="0"/>
              <a:t> excludes </a:t>
            </a:r>
            <a:r>
              <a:rPr lang="en-US" sz="1600" dirty="0" err="1" smtClean="0"/>
              <a:t>input,processes</a:t>
            </a:r>
            <a:r>
              <a:rPr lang="en-US" sz="1600" dirty="0" smtClean="0"/>
              <a:t> and outputs. It is the source of external elements that impinge on the system</a:t>
            </a:r>
            <a:endParaRPr lang="tr-T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The </a:t>
            </a:r>
            <a:r>
              <a:rPr lang="en-US" b="1" dirty="0" smtClean="0"/>
              <a:t>Information Age</a:t>
            </a:r>
            <a:endParaRPr lang="tr-TR" dirty="0"/>
          </a:p>
        </p:txBody>
      </p:sp>
      <p:sp>
        <p:nvSpPr>
          <p:cNvPr id="3" name="2 İçerik Yer Tutucusu"/>
          <p:cNvSpPr>
            <a:spLocks noGrp="1"/>
          </p:cNvSpPr>
          <p:nvPr>
            <p:ph idx="1"/>
          </p:nvPr>
        </p:nvSpPr>
        <p:spPr>
          <a:xfrm>
            <a:off x="457200" y="1285860"/>
            <a:ext cx="8229600" cy="4840303"/>
          </a:xfrm>
        </p:spPr>
        <p:txBody>
          <a:bodyPr>
            <a:normAutofit fontScale="55000" lnSpcReduction="20000"/>
          </a:bodyPr>
          <a:lstStyle/>
          <a:p>
            <a:r>
              <a:rPr lang="en-US" dirty="0" smtClean="0"/>
              <a:t>The </a:t>
            </a:r>
            <a:r>
              <a:rPr lang="en-US" b="1" dirty="0" smtClean="0"/>
              <a:t>Information Age</a:t>
            </a:r>
            <a:r>
              <a:rPr lang="en-US" dirty="0" smtClean="0"/>
              <a:t> (also known as the </a:t>
            </a:r>
            <a:r>
              <a:rPr lang="en-US" b="1" dirty="0" smtClean="0"/>
              <a:t>Computer Age</a:t>
            </a:r>
            <a:r>
              <a:rPr lang="en-US" dirty="0" smtClean="0"/>
              <a:t>, </a:t>
            </a:r>
            <a:r>
              <a:rPr lang="en-US" b="1" dirty="0" smtClean="0"/>
              <a:t>Digital Age</a:t>
            </a:r>
            <a:r>
              <a:rPr lang="en-US" dirty="0" smtClean="0"/>
              <a:t>, or </a:t>
            </a:r>
            <a:r>
              <a:rPr lang="en-US" b="1" dirty="0" smtClean="0">
                <a:hlinkClick r:id="rId2" tooltip="New media"/>
              </a:rPr>
              <a:t>New Media</a:t>
            </a:r>
            <a:r>
              <a:rPr lang="en-US" b="1" dirty="0" smtClean="0"/>
              <a:t> Age</a:t>
            </a:r>
            <a:r>
              <a:rPr lang="en-US" dirty="0" smtClean="0"/>
              <a:t>) is a period in </a:t>
            </a:r>
            <a:r>
              <a:rPr lang="en-US" dirty="0" smtClean="0">
                <a:hlinkClick r:id="rId3" tooltip="Human history"/>
              </a:rPr>
              <a:t>human history</a:t>
            </a:r>
            <a:r>
              <a:rPr lang="tr-TR" dirty="0" smtClean="0"/>
              <a:t> </a:t>
            </a:r>
            <a:r>
              <a:rPr lang="en-US" dirty="0" smtClean="0"/>
              <a:t>characterized by the shift from traditional industry that the </a:t>
            </a:r>
            <a:r>
              <a:rPr lang="en-US" dirty="0" smtClean="0">
                <a:hlinkClick r:id="rId4" tooltip="Industrial revolution"/>
              </a:rPr>
              <a:t>industrial revolution</a:t>
            </a:r>
            <a:r>
              <a:rPr lang="en-US" dirty="0" smtClean="0"/>
              <a:t> brought through industrialization, to an economy based on information computerization. </a:t>
            </a:r>
            <a:endParaRPr lang="tr-TR" dirty="0" smtClean="0"/>
          </a:p>
          <a:p>
            <a:r>
              <a:rPr lang="en-US" dirty="0" smtClean="0"/>
              <a:t>The onset of </a:t>
            </a:r>
            <a:r>
              <a:rPr lang="en-US" dirty="0" smtClean="0">
                <a:solidFill>
                  <a:srgbClr val="FF0000"/>
                </a:solidFill>
              </a:rPr>
              <a:t>the Information Age </a:t>
            </a:r>
            <a:r>
              <a:rPr lang="en-US" dirty="0" smtClean="0"/>
              <a:t>is associated with the </a:t>
            </a:r>
            <a:r>
              <a:rPr lang="en-US" dirty="0" smtClean="0">
                <a:hlinkClick r:id="rId5" tooltip="Digital Revolution"/>
              </a:rPr>
              <a:t>Digital Revolution</a:t>
            </a:r>
            <a:r>
              <a:rPr lang="en-US" dirty="0" smtClean="0"/>
              <a:t>, just as the</a:t>
            </a:r>
            <a:r>
              <a:rPr lang="tr-TR" dirty="0" smtClean="0"/>
              <a:t> </a:t>
            </a:r>
            <a:r>
              <a:rPr lang="en-US" dirty="0" smtClean="0">
                <a:hlinkClick r:id="rId6" tooltip="Industrial Revolution"/>
              </a:rPr>
              <a:t>Industrial Revolution</a:t>
            </a:r>
            <a:r>
              <a:rPr lang="en-US" dirty="0" smtClean="0"/>
              <a:t> marked the onset of the Industrial Age.</a:t>
            </a:r>
          </a:p>
          <a:p>
            <a:endParaRPr lang="tr-TR" sz="1600" dirty="0" smtClean="0"/>
          </a:p>
          <a:p>
            <a:r>
              <a:rPr lang="en-US" dirty="0" smtClean="0"/>
              <a:t>During the information age, the phenomenon is that the digital industry creates a knowledge-based society surrounded by a high-tech global economy that spans over its influence on how the manufacturing throughput and the service sector operate in an efficient and convenient way. </a:t>
            </a:r>
            <a:endParaRPr lang="tr-TR" dirty="0" smtClean="0"/>
          </a:p>
          <a:p>
            <a:r>
              <a:rPr lang="en-US" dirty="0" smtClean="0"/>
              <a:t>In a commercialized society, the information industry is able to allow individuals to explore their personalized needs, therefore simplifying the procedure of making decisions for transactions and significantly lowering costs for both the producers and buyers. </a:t>
            </a:r>
            <a:endParaRPr lang="tr-TR" dirty="0" smtClean="0"/>
          </a:p>
          <a:p>
            <a:r>
              <a:rPr lang="en-US" dirty="0" smtClean="0"/>
              <a:t>This is accepted overwhelmingly by participants throughout the entire economic activities for </a:t>
            </a:r>
            <a:r>
              <a:rPr lang="en-US" dirty="0" smtClean="0">
                <a:hlinkClick r:id="rId7" tooltip="Efficacy"/>
              </a:rPr>
              <a:t>efficacy</a:t>
            </a:r>
            <a:r>
              <a:rPr lang="en-US" dirty="0" smtClean="0"/>
              <a:t> purposes, and new economic incentives would then be indigenously encouraged, such as the </a:t>
            </a:r>
            <a:r>
              <a:rPr lang="en-US" dirty="0" smtClean="0">
                <a:hlinkClick r:id="rId8" tooltip="Knowledge economy"/>
              </a:rPr>
              <a:t>knowledge economy</a:t>
            </a:r>
            <a:r>
              <a:rPr lang="en-US" dirty="0" smtClean="0"/>
              <a:t>.</a:t>
            </a:r>
            <a:r>
              <a:rPr lang="en-US" baseline="30000" dirty="0" smtClean="0">
                <a:hlinkClick r:id="rId9"/>
              </a:rPr>
              <a:t>[1]</a:t>
            </a:r>
            <a:endParaRPr lang="en-US" dirty="0" smtClean="0"/>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857233"/>
            <a:ext cx="7772400" cy="428627"/>
          </a:xfrm>
        </p:spPr>
        <p:txBody>
          <a:bodyPr>
            <a:normAutofit fontScale="90000"/>
          </a:bodyPr>
          <a:lstStyle/>
          <a:p>
            <a:r>
              <a:rPr lang="en-US" b="1" dirty="0" smtClean="0"/>
              <a:t>communication age</a:t>
            </a:r>
            <a:endParaRPr lang="tr-TR" dirty="0"/>
          </a:p>
        </p:txBody>
      </p:sp>
      <p:sp>
        <p:nvSpPr>
          <p:cNvPr id="3" name="2 Alt Başlık"/>
          <p:cNvSpPr>
            <a:spLocks noGrp="1"/>
          </p:cNvSpPr>
          <p:nvPr>
            <p:ph type="subTitle" idx="1"/>
          </p:nvPr>
        </p:nvSpPr>
        <p:spPr>
          <a:xfrm>
            <a:off x="714348" y="1714488"/>
            <a:ext cx="7929618" cy="4572032"/>
          </a:xfrm>
        </p:spPr>
        <p:txBody>
          <a:bodyPr>
            <a:normAutofit fontScale="92500" lnSpcReduction="20000"/>
          </a:bodyPr>
          <a:lstStyle/>
          <a:p>
            <a:pPr algn="l"/>
            <a:r>
              <a:rPr lang="tr-TR" b="1" dirty="0" smtClean="0">
                <a:solidFill>
                  <a:schemeClr val="tx1"/>
                </a:solidFill>
              </a:rPr>
              <a:t>T</a:t>
            </a:r>
            <a:r>
              <a:rPr lang="en-US" b="1" dirty="0" smtClean="0">
                <a:solidFill>
                  <a:schemeClr val="tx1"/>
                </a:solidFill>
              </a:rPr>
              <a:t>he information age and if it is to be</a:t>
            </a:r>
            <a:r>
              <a:rPr lang="tr-TR" b="1" dirty="0" smtClean="0">
                <a:solidFill>
                  <a:schemeClr val="tx1"/>
                </a:solidFill>
              </a:rPr>
              <a:t> </a:t>
            </a:r>
            <a:r>
              <a:rPr lang="en-US" b="1" dirty="0" smtClean="0">
                <a:solidFill>
                  <a:schemeClr val="tx1"/>
                </a:solidFill>
              </a:rPr>
              <a:t>information age then it can better be called </a:t>
            </a:r>
            <a:r>
              <a:rPr lang="en-US" b="1" dirty="0" smtClean="0">
                <a:solidFill>
                  <a:srgbClr val="FF0000"/>
                </a:solidFill>
              </a:rPr>
              <a:t>communication age</a:t>
            </a:r>
            <a:r>
              <a:rPr lang="en-US" b="1" dirty="0" smtClean="0">
                <a:solidFill>
                  <a:schemeClr val="tx1"/>
                </a:solidFill>
              </a:rPr>
              <a:t> as information has no meaning in itself if it is not to be communicated.</a:t>
            </a:r>
            <a:endParaRPr lang="tr-TR" b="1" dirty="0" smtClean="0">
              <a:solidFill>
                <a:schemeClr val="tx1"/>
              </a:solidFill>
            </a:endParaRPr>
          </a:p>
          <a:p>
            <a:pPr algn="l"/>
            <a:r>
              <a:rPr lang="en-US" b="1" dirty="0" smtClean="0">
                <a:solidFill>
                  <a:schemeClr val="tx1"/>
                </a:solidFill>
              </a:rPr>
              <a:t>Today we are all deeply involved in the </a:t>
            </a:r>
            <a:r>
              <a:rPr lang="en-US" b="1" dirty="0" err="1" smtClean="0">
                <a:solidFill>
                  <a:schemeClr val="tx1"/>
                </a:solidFill>
              </a:rPr>
              <a:t>Comm</a:t>
            </a:r>
            <a:r>
              <a:rPr lang="tr-TR" b="1" dirty="0" smtClean="0">
                <a:solidFill>
                  <a:schemeClr val="tx1"/>
                </a:solidFill>
              </a:rPr>
              <a:t>- </a:t>
            </a:r>
            <a:r>
              <a:rPr lang="en-US" b="1" dirty="0" err="1" smtClean="0">
                <a:solidFill>
                  <a:schemeClr val="tx1"/>
                </a:solidFill>
              </a:rPr>
              <a:t>unication</a:t>
            </a:r>
            <a:r>
              <a:rPr lang="en-US" b="1" dirty="0" smtClean="0">
                <a:solidFill>
                  <a:schemeClr val="tx1"/>
                </a:solidFill>
              </a:rPr>
              <a:t> Age. </a:t>
            </a:r>
            <a:endParaRPr lang="tr-TR" b="1" dirty="0" smtClean="0">
              <a:solidFill>
                <a:schemeClr val="tx1"/>
              </a:solidFill>
            </a:endParaRPr>
          </a:p>
          <a:p>
            <a:pPr algn="l"/>
            <a:r>
              <a:rPr lang="en-US" b="1" dirty="0" smtClean="0">
                <a:solidFill>
                  <a:schemeClr val="tx1"/>
                </a:solidFill>
              </a:rPr>
              <a:t>In fact, it will be more accurate to say that we are in a communication revolution. Every day we are witnessing innovations and technological advancements pacing up the developments in the communication and its methods.</a:t>
            </a:r>
            <a:endParaRPr lang="tr-TR" b="1" dirty="0">
              <a:solidFill>
                <a:schemeClr val="tx1"/>
              </a:solidFill>
            </a:endParaRP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1120</Words>
  <Application>Microsoft Office PowerPoint</Application>
  <PresentationFormat>Ekran Gösterisi (4:3)</PresentationFormat>
  <Paragraphs>143</Paragraphs>
  <Slides>23</Slides>
  <Notes>1</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Ofis Teması</vt:lpstr>
      <vt:lpstr>to start  management information systems studing:  some conceptions  and definitions</vt:lpstr>
      <vt:lpstr>Giriş: </vt:lpstr>
      <vt:lpstr>Giriş:</vt:lpstr>
      <vt:lpstr>Machine Age</vt:lpstr>
      <vt:lpstr>System Age</vt:lpstr>
      <vt:lpstr>System</vt:lpstr>
      <vt:lpstr>Subsystem &amp; functions</vt:lpstr>
      <vt:lpstr>The Information Age</vt:lpstr>
      <vt:lpstr>communication age</vt:lpstr>
      <vt:lpstr>The Internet:  İnternet, Dünya genelindeki bilgisayar ağlarını ve kurumsal bilgisayar sistemlerini birbirine bağlayan elektronik iletişim ağıdır. TDK, İnternet sözcüğüne karşılık olarak genel ağı önermiştir.[İnternet yerine zaman zaman sadece net sözcüğü de kullanılır.</vt:lpstr>
      <vt:lpstr>                      Yönetim Bilgi Sistemi                              Yaklaşımı                       (Chapter-1)</vt:lpstr>
      <vt:lpstr>Konu</vt:lpstr>
      <vt:lpstr>Subject</vt:lpstr>
      <vt:lpstr>Bilgisayar Mühendisliği ile bağ</vt:lpstr>
      <vt:lpstr>Digital Firm-Sayısal Şirket </vt:lpstr>
      <vt:lpstr>Communication tools in business</vt:lpstr>
      <vt:lpstr>Firm or Enterprise Organization</vt:lpstr>
      <vt:lpstr>Yönetim Bilgi Sistemi (YBS) farklı pencerelerinden bakılarak tanımlanabilir:</vt:lpstr>
      <vt:lpstr>Management-Yönetim</vt:lpstr>
      <vt:lpstr>İş alanlarında; yönetim, uygulama geliştirme  yürütümü ile çalışan ve yöneticilerin iş ve iş süreçlerini daha verimli ve rekabetçi olarak kullanabilmeleri için oluşturulan örgütsel bir planlama sistemidir.</vt:lpstr>
      <vt:lpstr>Slayt 21</vt:lpstr>
      <vt:lpstr>Business Procesess &amp; functions</vt:lpstr>
      <vt:lpstr>İş süreci: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Infprmation  systems in global Business today</dc:title>
  <dc:creator>Win7</dc:creator>
  <cp:lastModifiedBy>Win7</cp:lastModifiedBy>
  <cp:revision>70</cp:revision>
  <dcterms:created xsi:type="dcterms:W3CDTF">2014-09-27T16:41:25Z</dcterms:created>
  <dcterms:modified xsi:type="dcterms:W3CDTF">2014-10-13T15:54:45Z</dcterms:modified>
</cp:coreProperties>
</file>