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8" r:id="rId2"/>
    <p:sldId id="289" r:id="rId3"/>
    <p:sldId id="29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9" r:id="rId23"/>
    <p:sldId id="291" r:id="rId24"/>
    <p:sldId id="280" r:id="rId25"/>
    <p:sldId id="282" r:id="rId26"/>
    <p:sldId id="283" r:id="rId27"/>
    <p:sldId id="284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F11BD-47E0-4C42-BD09-BAD4DC554B39}" type="datetimeFigureOut">
              <a:rPr lang="tr-TR" smtClean="0"/>
              <a:pPr/>
              <a:t>15.10.2014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B42A5-8728-4792-B345-9B9C77AAEE25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197FB6-0271-440D-AF3F-18144E7E8140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BE4BE8-FB5E-46D0-8B01-47B8C0F914FE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C4F0CF-0219-48A7-B83B-B3AD91F3243B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7C7B46-CF99-4C4A-AB3C-8E5CDCA4E15D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FF7B02-D398-4DE1-833C-5C89F0C89791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D74A49-FCC6-4DBC-92BE-7DD22DAA89B8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0D65B-7065-4E5E-8259-95F2E2A9D700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E24CD9-3FE2-437A-A0A8-556E18185512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25996E-9881-4A1B-82B7-4A51E5858B22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F54308-6B31-4C76-9069-D8626F983B7B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9B98AD-88FD-452D-BCD1-88370E8D6511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40FD71-7135-47B6-843C-52B20BF48F49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6037BB-5434-4EE6-B48B-B16D237BDD72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8560A3-B8A3-4A48-9E97-9508F548AB57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EC414-3FFC-434A-88E9-A0358108FE28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EC414-3FFC-434A-88E9-A0358108FE28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470B6E-CB37-4362-AB3E-9254827C64E4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F6027C-805B-4085-ACED-9CEA78343F9D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555073-DCDB-4FAA-812C-6EA6E97CA015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B8D131-B7B0-42B8-9A13-99C88D108DC8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603F71-7741-4536-B43E-5228275BD3EE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FCF20C-4B82-4BA1-B486-5CAAD52F0970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2A36F1-A1D6-438C-8F32-948C2E7A71AB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91ACED-0A22-437E-989A-082B3B58046C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8FD97-939D-4CCD-A854-F8F15453F1BA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ECF34-B843-4A1E-95BB-FD88D011618F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BD677-18AF-4386-99A2-CFBF86D72CA8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640325-783E-4F66-B220-AC79B81DD2B3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755B3B-128B-4459-8853-CBF7583ABCCE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6C3B-9AB6-4D87-887A-173E4533C2D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6C3B-9AB6-4D87-887A-173E4533C2D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6C3B-9AB6-4D87-887A-173E4533C2D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hangingPunct="0">
              <a:defRPr/>
            </a:pPr>
            <a:r>
              <a:rPr lang="en-US" b="1">
                <a:solidFill>
                  <a:srgbClr val="9F0F1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cs typeface="+mn-cs"/>
              </a:rPr>
              <a:t>Management Information Systems</a:t>
            </a:r>
            <a:endParaRPr lang="en-US" sz="1800" b="1">
              <a:solidFill>
                <a:srgbClr val="9F0F1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mbria" pitchFamily="18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304800"/>
          </a:xfrm>
        </p:spPr>
        <p:txBody>
          <a:bodyPr/>
          <a:lstStyle>
            <a:lvl1pPr>
              <a:defRPr sz="18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defRPr sz="2800" b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defRPr>
            </a:lvl1pPr>
            <a:lvl2pPr>
              <a:lnSpc>
                <a:spcPct val="90000"/>
              </a:lnSpc>
              <a:spcBef>
                <a:spcPts val="400"/>
              </a:spcBef>
              <a:spcAft>
                <a:spcPts val="600"/>
              </a:spcAft>
              <a:defRPr sz="2600" b="1">
                <a:latin typeface="Calibri" pitchFamily="34" charset="0"/>
              </a:defRPr>
            </a:lvl2pPr>
            <a:lvl3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defRPr sz="2400">
                <a:latin typeface="Calibri" pitchFamily="34" charset="0"/>
              </a:defRPr>
            </a:lvl3pPr>
            <a:lvl4pPr>
              <a:spcBef>
                <a:spcPts val="200"/>
              </a:spcBef>
              <a:spcAft>
                <a:spcPts val="400"/>
              </a:spcAft>
              <a:defRPr sz="2000">
                <a:latin typeface="Calibri" pitchFamily="34" charset="0"/>
              </a:defRPr>
            </a:lvl4pPr>
            <a:lvl5pPr>
              <a:spcBef>
                <a:spcPts val="200"/>
              </a:spcBef>
              <a:spcAft>
                <a:spcPts val="400"/>
              </a:spcAft>
              <a:defRPr sz="20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595" cy="381000"/>
          </a:xfrm>
        </p:spPr>
        <p:txBody>
          <a:bodyPr/>
          <a:lstStyle>
            <a:lvl1pPr algn="ctr">
              <a:buNone/>
              <a:defRPr sz="2000" b="1">
                <a:solidFill>
                  <a:srgbClr val="9F0F10"/>
                </a:solidFill>
                <a:effectLst/>
                <a:latin typeface="Cambria" pitchFamily="18" charset="0"/>
              </a:defRPr>
            </a:lvl1pPr>
            <a:lvl2pPr algn="ctr">
              <a:buNone/>
              <a:defRPr sz="2000" b="1">
                <a:solidFill>
                  <a:srgbClr val="9F0F10"/>
                </a:solidFill>
                <a:latin typeface="+mj-lt"/>
              </a:defRPr>
            </a:lvl2pPr>
            <a:lvl3pPr algn="ctr">
              <a:buNone/>
              <a:defRPr sz="2000" b="1">
                <a:solidFill>
                  <a:srgbClr val="9F0F10"/>
                </a:solidFill>
                <a:latin typeface="+mj-lt"/>
              </a:defRPr>
            </a:lvl3pPr>
            <a:lvl4pPr algn="ctr">
              <a:buNone/>
              <a:defRPr sz="2000" b="1">
                <a:solidFill>
                  <a:srgbClr val="9F0F10"/>
                </a:solidFill>
                <a:latin typeface="+mj-lt"/>
              </a:defRPr>
            </a:lvl4pPr>
            <a:lvl5pPr algn="ctr">
              <a:buNone/>
              <a:defRPr sz="2000" b="1">
                <a:solidFill>
                  <a:srgbClr val="9F0F10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5791200" y="6569075"/>
            <a:ext cx="2895600" cy="2889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457200" y="6569075"/>
            <a:ext cx="2133600" cy="2889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DE55E320-D4B5-4361-923E-D45AC3887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with lefth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hangingPunct="0">
              <a:defRPr/>
            </a:pPr>
            <a:r>
              <a:rPr lang="en-US" b="1">
                <a:solidFill>
                  <a:srgbClr val="9F0F1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cs typeface="+mn-cs"/>
              </a:rPr>
              <a:t>Management Information Systems</a:t>
            </a:r>
            <a:endParaRPr lang="en-US" sz="1800" b="1">
              <a:solidFill>
                <a:srgbClr val="9F0F1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mbria" pitchFamily="18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304800"/>
          </a:xfrm>
        </p:spPr>
        <p:txBody>
          <a:bodyPr/>
          <a:lstStyle>
            <a:lvl1pPr>
              <a:defRPr sz="18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595" cy="381000"/>
          </a:xfrm>
        </p:spPr>
        <p:txBody>
          <a:bodyPr/>
          <a:lstStyle>
            <a:lvl1pPr algn="ctr">
              <a:buNone/>
              <a:defRPr sz="2000" b="1">
                <a:solidFill>
                  <a:srgbClr val="9F0F10"/>
                </a:solidFill>
                <a:effectLst/>
                <a:latin typeface="Cambria" pitchFamily="18" charset="0"/>
              </a:defRPr>
            </a:lvl1pPr>
            <a:lvl2pPr algn="ctr">
              <a:buNone/>
              <a:defRPr sz="2000" b="1">
                <a:solidFill>
                  <a:srgbClr val="9F0F10"/>
                </a:solidFill>
                <a:latin typeface="+mj-lt"/>
              </a:defRPr>
            </a:lvl2pPr>
            <a:lvl3pPr algn="ctr">
              <a:buNone/>
              <a:defRPr sz="2000" b="1">
                <a:solidFill>
                  <a:srgbClr val="9F0F10"/>
                </a:solidFill>
                <a:latin typeface="+mj-lt"/>
              </a:defRPr>
            </a:lvl3pPr>
            <a:lvl4pPr algn="ctr">
              <a:buNone/>
              <a:defRPr sz="2000" b="1">
                <a:solidFill>
                  <a:srgbClr val="9F0F10"/>
                </a:solidFill>
                <a:latin typeface="+mj-lt"/>
              </a:defRPr>
            </a:lvl4pPr>
            <a:lvl5pPr algn="ctr">
              <a:buNone/>
              <a:defRPr sz="2000" b="1">
                <a:solidFill>
                  <a:srgbClr val="9F0F10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895600" y="1752600"/>
            <a:ext cx="5638800" cy="4572000"/>
          </a:xfrm>
          <a:ln w="19050">
            <a:solidFill>
              <a:schemeClr val="accent4"/>
            </a:solidFill>
          </a:ln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57200" y="1752600"/>
            <a:ext cx="2133600" cy="1143000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1800" b="1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57200" y="2971800"/>
            <a:ext cx="2133600" cy="2057400"/>
          </a:xfrm>
        </p:spPr>
        <p:txBody>
          <a:bodyPr/>
          <a:lstStyle>
            <a:lvl1pPr marL="0" indent="0" algn="l">
              <a:buFont typeface="Arial" pitchFamily="34" charset="0"/>
              <a:buNone/>
              <a:defRPr sz="1200" b="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457200" y="5257800"/>
            <a:ext cx="2133600" cy="228600"/>
          </a:xfrm>
        </p:spPr>
        <p:txBody>
          <a:bodyPr/>
          <a:lstStyle>
            <a:lvl1pPr marL="0" indent="0" algn="l">
              <a:buFont typeface="Arial" pitchFamily="34" charset="0"/>
              <a:buNone/>
              <a:defRPr sz="1200" b="1" baseline="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5791200" y="6569075"/>
            <a:ext cx="2895600" cy="2889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457200" y="6569075"/>
            <a:ext cx="2133600" cy="2889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DC67E6B1-FAB1-4472-8BB9-3AC7154A2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with Bottom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hangingPunct="0">
              <a:defRPr/>
            </a:pPr>
            <a:r>
              <a:rPr lang="en-US" b="1">
                <a:solidFill>
                  <a:srgbClr val="9F0F1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cs typeface="+mn-cs"/>
              </a:rPr>
              <a:t>Management Information Systems</a:t>
            </a:r>
            <a:endParaRPr lang="en-US" sz="1800" b="1">
              <a:solidFill>
                <a:srgbClr val="9F0F1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mbria" pitchFamily="18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304800"/>
          </a:xfrm>
        </p:spPr>
        <p:txBody>
          <a:bodyPr/>
          <a:lstStyle>
            <a:lvl1pPr>
              <a:defRPr sz="18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595" cy="381000"/>
          </a:xfrm>
        </p:spPr>
        <p:txBody>
          <a:bodyPr/>
          <a:lstStyle>
            <a:lvl1pPr algn="ctr">
              <a:buNone/>
              <a:defRPr sz="2000" b="1">
                <a:solidFill>
                  <a:srgbClr val="9F0F10"/>
                </a:solidFill>
                <a:effectLst/>
                <a:latin typeface="Cambria" pitchFamily="18" charset="0"/>
              </a:defRPr>
            </a:lvl1pPr>
            <a:lvl2pPr algn="ctr">
              <a:buNone/>
              <a:defRPr sz="2000" b="1">
                <a:solidFill>
                  <a:srgbClr val="9F0F10"/>
                </a:solidFill>
                <a:latin typeface="+mj-lt"/>
              </a:defRPr>
            </a:lvl2pPr>
            <a:lvl3pPr algn="ctr">
              <a:buNone/>
              <a:defRPr sz="2000" b="1">
                <a:solidFill>
                  <a:srgbClr val="9F0F10"/>
                </a:solidFill>
                <a:latin typeface="+mj-lt"/>
              </a:defRPr>
            </a:lvl3pPr>
            <a:lvl4pPr algn="ctr">
              <a:buNone/>
              <a:defRPr sz="2000" b="1">
                <a:solidFill>
                  <a:srgbClr val="9F0F10"/>
                </a:solidFill>
                <a:latin typeface="+mj-lt"/>
              </a:defRPr>
            </a:lvl4pPr>
            <a:lvl5pPr algn="ctr">
              <a:buNone/>
              <a:defRPr sz="2000" b="1">
                <a:solidFill>
                  <a:srgbClr val="9F0F10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33400" y="2209800"/>
            <a:ext cx="8153400" cy="3124200"/>
          </a:xfrm>
          <a:ln w="19050">
            <a:solidFill>
              <a:schemeClr val="accent4"/>
            </a:solidFill>
          </a:ln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0" y="1600200"/>
            <a:ext cx="9144000" cy="381000"/>
          </a:xfrm>
        </p:spPr>
        <p:txBody>
          <a:bodyPr/>
          <a:lstStyle>
            <a:lvl1pPr marL="0" algn="ctr">
              <a:spcBef>
                <a:spcPts val="0"/>
              </a:spcBef>
              <a:buFont typeface="Arial" pitchFamily="34" charset="0"/>
              <a:buNone/>
              <a:defRPr sz="1800" b="1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600200" y="5486400"/>
            <a:ext cx="7086600" cy="838200"/>
          </a:xfrm>
        </p:spPr>
        <p:txBody>
          <a:bodyPr/>
          <a:lstStyle>
            <a:lvl1pPr marL="0" indent="0" algn="l">
              <a:buFont typeface="Arial" pitchFamily="34" charset="0"/>
              <a:buNone/>
              <a:defRPr sz="1200" b="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33400" y="5486400"/>
            <a:ext cx="914400" cy="228600"/>
          </a:xfrm>
        </p:spPr>
        <p:txBody>
          <a:bodyPr/>
          <a:lstStyle>
            <a:lvl1pPr marL="0" indent="0" algn="l">
              <a:buFont typeface="Arial" pitchFamily="34" charset="0"/>
              <a:buNone/>
              <a:defRPr sz="1200" b="1" baseline="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5791200" y="6569075"/>
            <a:ext cx="2895600" cy="2889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457200" y="6569075"/>
            <a:ext cx="2133600" cy="2889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0A60FE79-FB64-4BD9-8E31-82465B855B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6C3B-9AB6-4D87-887A-173E4533C2D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6C3B-9AB6-4D87-887A-173E4533C2D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6C3B-9AB6-4D87-887A-173E4533C2D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6C3B-9AB6-4D87-887A-173E4533C2D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6C3B-9AB6-4D87-887A-173E4533C2D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6C3B-9AB6-4D87-887A-173E4533C2D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6C3B-9AB6-4D87-887A-173E4533C2D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6C3B-9AB6-4D87-887A-173E4533C2D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96C3B-9AB6-4D87-887A-173E4533C2DA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154362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b="1" dirty="0" smtClean="0"/>
              <a:t>A  </a:t>
            </a:r>
            <a:r>
              <a:rPr lang="tr-TR" b="1" dirty="0" err="1" smtClean="0"/>
              <a:t>Summary</a:t>
            </a:r>
            <a:r>
              <a:rPr lang="tr-TR" b="1" dirty="0" smtClean="0"/>
              <a:t> of </a:t>
            </a:r>
            <a:r>
              <a:rPr lang="tr-TR" b="1" dirty="0" err="1" smtClean="0"/>
              <a:t>Text</a:t>
            </a:r>
            <a:r>
              <a:rPr lang="tr-TR" b="1" dirty="0" smtClean="0"/>
              <a:t> </a:t>
            </a:r>
            <a:r>
              <a:rPr lang="tr-TR" b="1" dirty="0" err="1" smtClean="0"/>
              <a:t>Book</a:t>
            </a:r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b="1" dirty="0" smtClean="0"/>
              <a:t>Management Information </a:t>
            </a:r>
            <a:r>
              <a:rPr lang="tr-TR" b="1" dirty="0" err="1" smtClean="0"/>
              <a:t>System</a:t>
            </a:r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b="1" dirty="0" err="1" smtClean="0"/>
              <a:t>Thirteen</a:t>
            </a:r>
            <a:r>
              <a:rPr lang="tr-TR" b="1" dirty="0" smtClean="0"/>
              <a:t> </a:t>
            </a:r>
            <a:r>
              <a:rPr lang="tr-TR" b="1" dirty="0" err="1" smtClean="0"/>
              <a:t>Edition</a:t>
            </a:r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b="1" dirty="0" err="1" smtClean="0"/>
              <a:t>Laudon</a:t>
            </a:r>
            <a:r>
              <a:rPr lang="tr-TR" b="1" dirty="0" smtClean="0"/>
              <a:t> &amp; </a:t>
            </a:r>
            <a:r>
              <a:rPr lang="tr-TR" b="1" dirty="0" err="1" smtClean="0"/>
              <a:t>Laudon</a:t>
            </a:r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b="1" dirty="0" err="1" smtClean="0"/>
              <a:t>Chapter</a:t>
            </a:r>
            <a:r>
              <a:rPr lang="tr-TR" b="1" dirty="0" smtClean="0"/>
              <a:t># 1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4" name="2 Alt Başlık"/>
          <p:cNvSpPr txBox="1">
            <a:spLocks/>
          </p:cNvSpPr>
          <p:nvPr/>
        </p:nvSpPr>
        <p:spPr>
          <a:xfrm>
            <a:off x="500034" y="3643314"/>
            <a:ext cx="8215370" cy="2786082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r-TR" sz="4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</a:t>
            </a:r>
            <a:r>
              <a:rPr kumimoji="0" lang="tr-TR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sz="4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SYSTEMS</a:t>
            </a:r>
            <a:r>
              <a:rPr kumimoji="0" lang="tr-TR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r-TR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r-TR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GLOBAL </a:t>
            </a:r>
            <a:r>
              <a:rPr kumimoji="0" lang="tr-TR" sz="4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</a:t>
            </a:r>
            <a:r>
              <a:rPr kumimoji="0" lang="tr-TR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sz="4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TODAY</a:t>
            </a:r>
            <a:endParaRPr kumimoji="0" lang="tr-TR" sz="4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6C3B-9AB6-4D87-887A-173E4533C2DA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>
                <a:solidFill>
                  <a:srgbClr val="7C4B3B"/>
                </a:solidFill>
              </a:rPr>
              <a:t>CHAPTER 1: INFORMATION IN BUSINESS SYSTEMS TODAY</a:t>
            </a:r>
          </a:p>
        </p:txBody>
      </p:sp>
      <p:sp>
        <p:nvSpPr>
          <p:cNvPr id="22531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Improved decision making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Without accurate information: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Managers must use forecasts, best guesses, luck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Leads to:</a:t>
            </a:r>
          </a:p>
          <a:p>
            <a:pPr lvl="3"/>
            <a:r>
              <a:rPr lang="en-US" dirty="0" smtClean="0">
                <a:ea typeface="ＭＳ Ｐゴシック" pitchFamily="34" charset="-128"/>
              </a:rPr>
              <a:t>Overproduction, underproduction of goods and services</a:t>
            </a:r>
          </a:p>
          <a:p>
            <a:pPr lvl="3"/>
            <a:r>
              <a:rPr lang="en-US" dirty="0" smtClean="0">
                <a:ea typeface="ＭＳ Ｐゴシック" pitchFamily="34" charset="-128"/>
              </a:rPr>
              <a:t>Misallocation of resources</a:t>
            </a:r>
          </a:p>
          <a:p>
            <a:pPr lvl="3"/>
            <a:r>
              <a:rPr lang="en-US" dirty="0" smtClean="0">
                <a:ea typeface="ＭＳ Ｐゴシック" pitchFamily="34" charset="-128"/>
              </a:rPr>
              <a:t>Poor response times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Poor outcomes raise costs, lose customers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Example: Verizon’s Web-based digital dashboard to provide managers with real-time data on customer complaints, network performance, line outages, etc.</a:t>
            </a:r>
          </a:p>
        </p:txBody>
      </p:sp>
      <p:sp>
        <p:nvSpPr>
          <p:cNvPr id="22532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3810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The Role of Information Systems in Business Today</a:t>
            </a:r>
          </a:p>
        </p:txBody>
      </p:sp>
      <p:sp>
        <p:nvSpPr>
          <p:cNvPr id="22534" name="Slide Number Placeholder 4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76B49AB-CF7E-44D7-8B7D-3109C15045F3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>
                <a:solidFill>
                  <a:srgbClr val="7C4B3B"/>
                </a:solidFill>
              </a:rPr>
              <a:t>CHAPTER 1: INFORMATION IN BUSINESS SYSTEMS TODAY</a:t>
            </a:r>
          </a:p>
        </p:txBody>
      </p:sp>
      <p:sp>
        <p:nvSpPr>
          <p:cNvPr id="2355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ct val="0"/>
              </a:spcAft>
            </a:pPr>
            <a:r>
              <a:rPr lang="en-US" dirty="0" smtClean="0">
                <a:solidFill>
                  <a:srgbClr val="0D0D0D"/>
                </a:solidFill>
              </a:rPr>
              <a:t>Operational excellence:</a:t>
            </a:r>
          </a:p>
          <a:p>
            <a:pPr lvl="1">
              <a:spcAft>
                <a:spcPts val="1200"/>
              </a:spcAft>
            </a:pPr>
            <a:r>
              <a:rPr lang="en-US" b="0" dirty="0" smtClean="0">
                <a:ea typeface="ＭＳ Ｐゴシック" pitchFamily="34" charset="-128"/>
              </a:rPr>
              <a:t>Improvement of efficiency to attain higher profitability</a:t>
            </a:r>
          </a:p>
          <a:p>
            <a:pPr>
              <a:spcAft>
                <a:spcPct val="0"/>
              </a:spcAft>
            </a:pPr>
            <a:r>
              <a:rPr lang="en-US" dirty="0" smtClean="0">
                <a:solidFill>
                  <a:srgbClr val="0D0D0D"/>
                </a:solidFill>
              </a:rPr>
              <a:t>New products, services, and business models:</a:t>
            </a:r>
          </a:p>
          <a:p>
            <a:pPr lvl="1">
              <a:spcAft>
                <a:spcPts val="1200"/>
              </a:spcAft>
            </a:pPr>
            <a:r>
              <a:rPr lang="en-US" b="0" dirty="0" smtClean="0">
                <a:ea typeface="ＭＳ Ｐゴシック" pitchFamily="34" charset="-128"/>
              </a:rPr>
              <a:t>Enabled by technology</a:t>
            </a:r>
          </a:p>
          <a:p>
            <a:pPr>
              <a:spcAft>
                <a:spcPct val="0"/>
              </a:spcAft>
            </a:pPr>
            <a:r>
              <a:rPr lang="en-US" dirty="0" smtClean="0">
                <a:solidFill>
                  <a:srgbClr val="0D0D0D"/>
                </a:solidFill>
              </a:rPr>
              <a:t>Customer and supplier intimacy:</a:t>
            </a:r>
          </a:p>
          <a:p>
            <a:pPr lvl="1">
              <a:spcAft>
                <a:spcPct val="0"/>
              </a:spcAft>
            </a:pPr>
            <a:r>
              <a:rPr lang="en-US" b="0" dirty="0" smtClean="0">
                <a:ea typeface="ＭＳ Ｐゴシック" pitchFamily="34" charset="-128"/>
              </a:rPr>
              <a:t>Serving customers raises revenues and profits</a:t>
            </a:r>
          </a:p>
          <a:p>
            <a:pPr lvl="1">
              <a:spcAft>
                <a:spcPts val="1200"/>
              </a:spcAft>
            </a:pPr>
            <a:r>
              <a:rPr lang="en-US" b="0" dirty="0" smtClean="0">
                <a:ea typeface="ＭＳ Ｐゴシック" pitchFamily="34" charset="-128"/>
              </a:rPr>
              <a:t>Better communication with suppliers lowers costs</a:t>
            </a:r>
          </a:p>
          <a:p>
            <a:pPr>
              <a:spcAft>
                <a:spcPct val="0"/>
              </a:spcAft>
            </a:pPr>
            <a:r>
              <a:rPr lang="en-US" dirty="0" smtClean="0">
                <a:solidFill>
                  <a:srgbClr val="0D0D0D"/>
                </a:solidFill>
              </a:rPr>
              <a:t>Improved decision making</a:t>
            </a:r>
          </a:p>
          <a:p>
            <a:pPr lvl="1"/>
            <a:r>
              <a:rPr lang="en-US" b="0" dirty="0" smtClean="0">
                <a:ea typeface="ＭＳ Ｐゴシック" pitchFamily="34" charset="-128"/>
              </a:rPr>
              <a:t>More accurate data leads to better decisions</a:t>
            </a:r>
            <a:endParaRPr lang="tr-TR" b="0" dirty="0" smtClean="0">
              <a:ea typeface="ＭＳ Ｐゴシック" pitchFamily="34" charset="-128"/>
            </a:endParaRPr>
          </a:p>
          <a:p>
            <a:pPr lvl="1">
              <a:buNone/>
            </a:pPr>
            <a:r>
              <a:rPr lang="tr-TR" sz="1900" b="0" dirty="0" smtClean="0">
                <a:ea typeface="ＭＳ Ｐゴシック" pitchFamily="34" charset="-128"/>
              </a:rPr>
              <a:t>(</a:t>
            </a:r>
            <a:r>
              <a:rPr lang="tr-TR" sz="1900" b="0" dirty="0" err="1" smtClean="0">
                <a:ea typeface="ＭＳ Ｐゴシック" pitchFamily="34" charset="-128"/>
              </a:rPr>
              <a:t>profit</a:t>
            </a:r>
            <a:r>
              <a:rPr lang="tr-TR" sz="1900" b="0" dirty="0" smtClean="0">
                <a:ea typeface="ＭＳ Ｐゴシック" pitchFamily="34" charset="-128"/>
              </a:rPr>
              <a:t>-kar, </a:t>
            </a:r>
            <a:r>
              <a:rPr lang="tr-TR" sz="1900" b="0" dirty="0" err="1" smtClean="0">
                <a:ea typeface="ＭＳ Ｐゴシック" pitchFamily="34" charset="-128"/>
              </a:rPr>
              <a:t>revenue</a:t>
            </a:r>
            <a:r>
              <a:rPr lang="tr-TR" sz="1900" b="0" dirty="0" smtClean="0">
                <a:ea typeface="ＭＳ Ｐゴシック" pitchFamily="34" charset="-128"/>
              </a:rPr>
              <a:t>-gelir)</a:t>
            </a:r>
            <a:endParaRPr lang="en-US" sz="1900" b="0" dirty="0" smtClean="0">
              <a:ea typeface="ＭＳ Ｐゴシック" pitchFamily="34" charset="-128"/>
            </a:endParaRPr>
          </a:p>
        </p:txBody>
      </p:sp>
      <p:sp>
        <p:nvSpPr>
          <p:cNvPr id="2355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3810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The Role of Information Systems in Business Today</a:t>
            </a:r>
          </a:p>
        </p:txBody>
      </p:sp>
      <p:sp>
        <p:nvSpPr>
          <p:cNvPr id="23558" name="Slide Number Placeholder 4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46D6AB4-5D07-421E-A1A4-AF6FD81DAF49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>
                <a:solidFill>
                  <a:srgbClr val="7C4B3B"/>
                </a:solidFill>
              </a:rPr>
              <a:t>CHAPTER 1: INFORMATION IN BUSINESS SYSTEMS TODAY</a:t>
            </a:r>
          </a:p>
        </p:txBody>
      </p:sp>
      <p:sp>
        <p:nvSpPr>
          <p:cNvPr id="2457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sz="3600" dirty="0" smtClean="0">
                <a:solidFill>
                  <a:srgbClr val="0D0D0D"/>
                </a:solidFill>
              </a:rPr>
              <a:t>Competitive advantage</a:t>
            </a:r>
          </a:p>
          <a:p>
            <a:pPr lvl="1">
              <a:spcAft>
                <a:spcPts val="1800"/>
              </a:spcAft>
            </a:pPr>
            <a:r>
              <a:rPr lang="en-US" sz="2800" dirty="0" smtClean="0">
                <a:ea typeface="ＭＳ Ｐゴシック" pitchFamily="34" charset="-128"/>
              </a:rPr>
              <a:t>Delivering </a:t>
            </a:r>
            <a:r>
              <a:rPr lang="en-US" sz="2800" dirty="0" smtClean="0">
                <a:solidFill>
                  <a:srgbClr val="00B050"/>
                </a:solidFill>
                <a:ea typeface="ＭＳ Ｐゴシック" pitchFamily="34" charset="-128"/>
              </a:rPr>
              <a:t>better performance</a:t>
            </a:r>
          </a:p>
          <a:p>
            <a:pPr lvl="1">
              <a:spcAft>
                <a:spcPts val="1800"/>
              </a:spcAft>
            </a:pPr>
            <a:r>
              <a:rPr lang="en-US" sz="2800" dirty="0" smtClean="0">
                <a:solidFill>
                  <a:srgbClr val="00B050"/>
                </a:solidFill>
                <a:ea typeface="ＭＳ Ｐゴシック" pitchFamily="34" charset="-128"/>
              </a:rPr>
              <a:t>Charging less </a:t>
            </a:r>
            <a:r>
              <a:rPr lang="en-US" sz="2800" dirty="0" smtClean="0">
                <a:ea typeface="ＭＳ Ｐゴシック" pitchFamily="34" charset="-128"/>
              </a:rPr>
              <a:t>for superior products</a:t>
            </a:r>
          </a:p>
          <a:p>
            <a:pPr lvl="1">
              <a:spcAft>
                <a:spcPts val="1800"/>
              </a:spcAft>
            </a:pPr>
            <a:r>
              <a:rPr lang="en-US" sz="2800" dirty="0" smtClean="0">
                <a:solidFill>
                  <a:srgbClr val="00B050"/>
                </a:solidFill>
                <a:ea typeface="ＭＳ Ｐゴシック" pitchFamily="34" charset="-128"/>
              </a:rPr>
              <a:t>Responding</a:t>
            </a:r>
            <a:r>
              <a:rPr lang="en-US" sz="2800" dirty="0" smtClean="0">
                <a:ea typeface="ＭＳ Ｐゴシック" pitchFamily="34" charset="-128"/>
              </a:rPr>
              <a:t> to customers and suppliers </a:t>
            </a:r>
            <a:r>
              <a:rPr lang="en-US" sz="2800" dirty="0" smtClean="0">
                <a:solidFill>
                  <a:srgbClr val="00B050"/>
                </a:solidFill>
                <a:ea typeface="ＭＳ Ｐゴシック" pitchFamily="34" charset="-128"/>
              </a:rPr>
              <a:t>in real time</a:t>
            </a:r>
          </a:p>
          <a:p>
            <a:pPr lvl="1">
              <a:spcAft>
                <a:spcPts val="1800"/>
              </a:spcAft>
            </a:pPr>
            <a:r>
              <a:rPr lang="en-US" sz="2800" dirty="0" smtClean="0">
                <a:ea typeface="ＭＳ Ｐゴシック" pitchFamily="34" charset="-128"/>
              </a:rPr>
              <a:t>Examples: Apple, </a:t>
            </a:r>
            <a:r>
              <a:rPr lang="en-US" sz="2800" dirty="0" err="1" smtClean="0">
                <a:ea typeface="ＭＳ Ｐゴシック" pitchFamily="34" charset="-128"/>
              </a:rPr>
              <a:t>Walmart</a:t>
            </a:r>
            <a:r>
              <a:rPr lang="en-US" sz="2800" dirty="0" smtClean="0">
                <a:ea typeface="ＭＳ Ｐゴシック" pitchFamily="34" charset="-128"/>
              </a:rPr>
              <a:t>, UPS</a:t>
            </a:r>
          </a:p>
        </p:txBody>
      </p:sp>
      <p:sp>
        <p:nvSpPr>
          <p:cNvPr id="2458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3810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The Role of Information Systems in Business Today</a:t>
            </a:r>
          </a:p>
        </p:txBody>
      </p:sp>
      <p:sp>
        <p:nvSpPr>
          <p:cNvPr id="24582" name="Slide Number Placeholder 4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6BD60-A8E6-4047-B5FA-734221DB2E0A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>
                <a:solidFill>
                  <a:srgbClr val="7C4B3B"/>
                </a:solidFill>
              </a:rPr>
              <a:t>CHAPTER 1: INFORMATION IN BUSINESS SYSTEMS TODAY</a:t>
            </a:r>
          </a:p>
        </p:txBody>
      </p:sp>
      <p:sp>
        <p:nvSpPr>
          <p:cNvPr id="2765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Information system: 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Set of interrelated components 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Collect, process, store, and distribute information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Support decision making, coordination, and control</a:t>
            </a:r>
          </a:p>
          <a:p>
            <a:r>
              <a:rPr lang="en-US" dirty="0" smtClean="0">
                <a:solidFill>
                  <a:srgbClr val="0D0D0D"/>
                </a:solidFill>
              </a:rPr>
              <a:t>Information vs. data</a:t>
            </a:r>
          </a:p>
          <a:p>
            <a:pPr lvl="1"/>
            <a:r>
              <a:rPr lang="en-US" u="sng" dirty="0" smtClean="0">
                <a:solidFill>
                  <a:srgbClr val="00B050"/>
                </a:solidFill>
                <a:ea typeface="ＭＳ Ｐゴシック" pitchFamily="34" charset="-128"/>
              </a:rPr>
              <a:t>Data</a:t>
            </a:r>
            <a:r>
              <a:rPr lang="en-US" dirty="0" smtClean="0">
                <a:solidFill>
                  <a:srgbClr val="00B050"/>
                </a:solidFill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are streams of raw facts</a:t>
            </a:r>
          </a:p>
          <a:p>
            <a:pPr lvl="1"/>
            <a:r>
              <a:rPr lang="en-US" u="sng" dirty="0" smtClean="0">
                <a:solidFill>
                  <a:srgbClr val="00B050"/>
                </a:solidFill>
                <a:ea typeface="ＭＳ Ｐゴシック" pitchFamily="34" charset="-128"/>
              </a:rPr>
              <a:t>Information </a:t>
            </a:r>
            <a:r>
              <a:rPr lang="en-US" dirty="0" smtClean="0">
                <a:ea typeface="ＭＳ Ｐゴシック" pitchFamily="34" charset="-128"/>
              </a:rPr>
              <a:t>is data shaped into meaningful form</a:t>
            </a:r>
          </a:p>
        </p:txBody>
      </p:sp>
      <p:sp>
        <p:nvSpPr>
          <p:cNvPr id="27652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00034" y="857232"/>
            <a:ext cx="8229600" cy="428628"/>
          </a:xfrm>
        </p:spPr>
        <p:txBody>
          <a:bodyPr>
            <a:normAutofit/>
          </a:bodyPr>
          <a:lstStyle/>
          <a:p>
            <a:r>
              <a:rPr lang="en-US" dirty="0" smtClean="0"/>
              <a:t>Perspectives on Information Systems</a:t>
            </a:r>
          </a:p>
        </p:txBody>
      </p:sp>
      <p:sp>
        <p:nvSpPr>
          <p:cNvPr id="27654" name="Slide Number Placeholder 4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92E2C40-D90C-440C-BBA4-C93715D1ACE5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>
                <a:solidFill>
                  <a:srgbClr val="7C4B3B"/>
                </a:solidFill>
              </a:rPr>
              <a:t>CHAPTER 1: INFORMATION IN BUSINESS SYSTEMS TODAY</a:t>
            </a:r>
          </a:p>
        </p:txBody>
      </p:sp>
      <p:sp>
        <p:nvSpPr>
          <p:cNvPr id="2969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sz="3200" dirty="0" smtClean="0">
                <a:solidFill>
                  <a:srgbClr val="00B050"/>
                </a:solidFill>
              </a:rPr>
              <a:t>Three activities of information systems </a:t>
            </a:r>
            <a:r>
              <a:rPr lang="en-US" sz="3200" dirty="0" smtClean="0">
                <a:solidFill>
                  <a:srgbClr val="0D0D0D"/>
                </a:solidFill>
              </a:rPr>
              <a:t>produce information organizations need</a:t>
            </a:r>
          </a:p>
          <a:p>
            <a:pPr marL="971550" lvl="1" indent="-514350">
              <a:buFont typeface="Cambria" pitchFamily="18" charset="0"/>
              <a:buAutoNum type="arabicPeriod"/>
            </a:pPr>
            <a:r>
              <a:rPr lang="en-US" sz="2800" dirty="0" smtClean="0">
                <a:ea typeface="ＭＳ Ｐゴシック" pitchFamily="34" charset="-128"/>
              </a:rPr>
              <a:t>Input: </a:t>
            </a:r>
            <a:r>
              <a:rPr lang="en-US" sz="2800" b="0" dirty="0" smtClean="0">
                <a:ea typeface="ＭＳ Ｐゴシック" pitchFamily="34" charset="-128"/>
              </a:rPr>
              <a:t>Captures raw data from organization or external environment</a:t>
            </a:r>
          </a:p>
          <a:p>
            <a:pPr marL="971550" lvl="1" indent="-514350">
              <a:buFont typeface="Cambria" pitchFamily="18" charset="0"/>
              <a:buAutoNum type="arabicPeriod"/>
            </a:pPr>
            <a:r>
              <a:rPr lang="en-US" sz="2800" dirty="0" smtClean="0">
                <a:ea typeface="ＭＳ Ｐゴシック" pitchFamily="34" charset="-128"/>
              </a:rPr>
              <a:t>Processing: </a:t>
            </a:r>
            <a:r>
              <a:rPr lang="en-US" sz="2800" b="0" dirty="0" smtClean="0">
                <a:ea typeface="ＭＳ Ｐゴシック" pitchFamily="34" charset="-128"/>
              </a:rPr>
              <a:t>Converts raw data into meaningful form</a:t>
            </a:r>
          </a:p>
          <a:p>
            <a:pPr marL="971550" lvl="1" indent="-514350">
              <a:buFont typeface="Cambria" pitchFamily="18" charset="0"/>
              <a:buAutoNum type="arabicPeriod"/>
            </a:pPr>
            <a:r>
              <a:rPr lang="en-US" sz="2800" dirty="0" smtClean="0">
                <a:ea typeface="ＭＳ Ｐゴシック" pitchFamily="34" charset="-128"/>
              </a:rPr>
              <a:t>Output: </a:t>
            </a:r>
            <a:r>
              <a:rPr lang="en-US" sz="2800" b="0" dirty="0" smtClean="0">
                <a:ea typeface="ＭＳ Ｐゴシック" pitchFamily="34" charset="-128"/>
              </a:rPr>
              <a:t>Transfers processed information to people or activities that use it</a:t>
            </a:r>
          </a:p>
        </p:txBody>
      </p:sp>
      <p:sp>
        <p:nvSpPr>
          <p:cNvPr id="2970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3810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Perspectives on Information Systems</a:t>
            </a:r>
          </a:p>
        </p:txBody>
      </p:sp>
      <p:sp>
        <p:nvSpPr>
          <p:cNvPr id="29702" name="Slide Number Placeholder 4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D8E6AB0-87E8-4E8A-8CA0-59245636D150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>
                <a:solidFill>
                  <a:srgbClr val="7C4B3B"/>
                </a:solidFill>
              </a:rPr>
              <a:t>CHAPTER 1: INFORMATION IN BUSINESS SYSTEMS TODAY</a:t>
            </a:r>
          </a:p>
        </p:txBody>
      </p:sp>
      <p:sp>
        <p:nvSpPr>
          <p:cNvPr id="3072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0B050"/>
                </a:solidFill>
              </a:rPr>
              <a:t>Feedback: 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Output returned to appropriate members of organization to help evaluate or correct input stage</a:t>
            </a:r>
          </a:p>
          <a:p>
            <a:r>
              <a:rPr lang="en-US" sz="3200" dirty="0" smtClean="0">
                <a:solidFill>
                  <a:srgbClr val="0D0D0D"/>
                </a:solidFill>
              </a:rPr>
              <a:t>Computer/Computer program vs. information system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Computers and software are technical foundation and tools, similar to the material and tools used to build a house</a:t>
            </a:r>
          </a:p>
        </p:txBody>
      </p:sp>
      <p:sp>
        <p:nvSpPr>
          <p:cNvPr id="3072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3810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Perspectives on Information Systems</a:t>
            </a:r>
          </a:p>
        </p:txBody>
      </p:sp>
      <p:sp>
        <p:nvSpPr>
          <p:cNvPr id="30726" name="Slide Number Placeholder 4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BEF13D9-8F1B-4E0A-A2B9-C9BDADFF94E4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>
                <a:solidFill>
                  <a:srgbClr val="7C4B3B"/>
                </a:solidFill>
              </a:rPr>
              <a:t>CHAPTER 1: INFORMATION IN BUSINESS SYSTEMS TODAY</a:t>
            </a:r>
          </a:p>
        </p:txBody>
      </p:sp>
      <p:sp>
        <p:nvSpPr>
          <p:cNvPr id="3379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D0D0D"/>
                </a:solidFill>
              </a:rPr>
              <a:t>Organizational dimension of information systems</a:t>
            </a:r>
          </a:p>
          <a:p>
            <a:pPr lvl="1"/>
            <a:r>
              <a:rPr lang="en-US" sz="2800" dirty="0" smtClean="0">
                <a:solidFill>
                  <a:srgbClr val="00B050"/>
                </a:solidFill>
                <a:ea typeface="ＭＳ Ｐゴシック" pitchFamily="34" charset="-128"/>
              </a:rPr>
              <a:t>Hierarchy of authority, responsibility</a:t>
            </a:r>
          </a:p>
          <a:p>
            <a:pPr lvl="2"/>
            <a:r>
              <a:rPr lang="en-US" sz="2800" dirty="0" smtClean="0">
                <a:solidFill>
                  <a:srgbClr val="00B050"/>
                </a:solidFill>
                <a:ea typeface="ＭＳ Ｐゴシック" pitchFamily="34" charset="-128"/>
              </a:rPr>
              <a:t>Senior management</a:t>
            </a:r>
          </a:p>
          <a:p>
            <a:pPr lvl="2"/>
            <a:r>
              <a:rPr lang="en-US" sz="2800" dirty="0" smtClean="0">
                <a:solidFill>
                  <a:srgbClr val="00B050"/>
                </a:solidFill>
                <a:ea typeface="ＭＳ Ｐゴシック" pitchFamily="34" charset="-128"/>
              </a:rPr>
              <a:t>Middle management</a:t>
            </a:r>
          </a:p>
          <a:p>
            <a:pPr lvl="2"/>
            <a:r>
              <a:rPr lang="en-US" sz="2800" dirty="0" smtClean="0">
                <a:solidFill>
                  <a:srgbClr val="00B050"/>
                </a:solidFill>
                <a:ea typeface="ＭＳ Ｐゴシック" pitchFamily="34" charset="-128"/>
              </a:rPr>
              <a:t>Operational management</a:t>
            </a:r>
          </a:p>
          <a:p>
            <a:pPr lvl="2"/>
            <a:r>
              <a:rPr lang="en-US" sz="2800" dirty="0" smtClean="0">
                <a:solidFill>
                  <a:srgbClr val="00B050"/>
                </a:solidFill>
                <a:ea typeface="ＭＳ Ｐゴシック" pitchFamily="34" charset="-128"/>
              </a:rPr>
              <a:t>Knowledge workers</a:t>
            </a:r>
          </a:p>
          <a:p>
            <a:pPr lvl="2"/>
            <a:r>
              <a:rPr lang="en-US" sz="2800" dirty="0" smtClean="0">
                <a:solidFill>
                  <a:srgbClr val="00B050"/>
                </a:solidFill>
                <a:ea typeface="ＭＳ Ｐゴシック" pitchFamily="34" charset="-128"/>
              </a:rPr>
              <a:t>Data workers</a:t>
            </a:r>
          </a:p>
          <a:p>
            <a:pPr lvl="2"/>
            <a:r>
              <a:rPr lang="en-US" sz="2800" dirty="0" smtClean="0">
                <a:solidFill>
                  <a:srgbClr val="00B050"/>
                </a:solidFill>
                <a:ea typeface="ＭＳ Ｐゴシック" pitchFamily="34" charset="-128"/>
              </a:rPr>
              <a:t>Production or service workers</a:t>
            </a:r>
          </a:p>
        </p:txBody>
      </p:sp>
      <p:sp>
        <p:nvSpPr>
          <p:cNvPr id="3379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3810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Perspectives on Information Systems</a:t>
            </a:r>
          </a:p>
        </p:txBody>
      </p:sp>
      <p:sp>
        <p:nvSpPr>
          <p:cNvPr id="33798" name="Slide Number Placeholder 4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6249B14-1754-4B16-AE95-9DC0DF8F4968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>
                <a:solidFill>
                  <a:srgbClr val="7C4B3B"/>
                </a:solidFill>
              </a:rPr>
              <a:t>CHAPTER 1: INFORMATION IN BUSINESS SYSTEMS TODAY</a:t>
            </a:r>
          </a:p>
        </p:txBody>
      </p:sp>
      <p:sp>
        <p:nvSpPr>
          <p:cNvPr id="34819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3810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Perspectives on Information Systems</a:t>
            </a:r>
          </a:p>
          <a:p>
            <a:endParaRPr lang="en-US" smtClean="0"/>
          </a:p>
        </p:txBody>
      </p:sp>
      <p:pic>
        <p:nvPicPr>
          <p:cNvPr id="11" name="Picture Placeholder 10" descr="Fig-1-4_MIS_12e.tif"/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tretch>
            <a:fillRect/>
          </a:stretch>
        </p:blipFill>
        <p:spPr>
          <a:xfrm>
            <a:off x="3171825" y="1727200"/>
            <a:ext cx="5086350" cy="4622800"/>
          </a:xfrm>
        </p:spPr>
      </p:pic>
      <p:sp>
        <p:nvSpPr>
          <p:cNvPr id="34821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mtClean="0"/>
              <a:t>Levels in a Firm</a:t>
            </a:r>
          </a:p>
        </p:txBody>
      </p:sp>
      <p:sp>
        <p:nvSpPr>
          <p:cNvPr id="34822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2209800"/>
            <a:ext cx="2133600" cy="20574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Business organizations are hierarchies consisting of three principal levels: senior management, middle management, and operational management. Information systems serve each of these levels. Scientists and knowledge workers often work with middle management.</a:t>
            </a:r>
          </a:p>
          <a:p>
            <a:pPr>
              <a:buFont typeface="Arial" charset="0"/>
              <a:buNone/>
            </a:pPr>
            <a:endParaRPr lang="en-US" smtClean="0"/>
          </a:p>
        </p:txBody>
      </p:sp>
      <p:sp>
        <p:nvSpPr>
          <p:cNvPr id="34823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457200" y="4267200"/>
            <a:ext cx="2133600" cy="228600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</a:pPr>
            <a:r>
              <a:rPr lang="en-US" smtClean="0"/>
              <a:t>Figure 1.6</a:t>
            </a:r>
          </a:p>
        </p:txBody>
      </p:sp>
      <p:sp>
        <p:nvSpPr>
          <p:cNvPr id="34825" name="Slide Number Placeholder 9"/>
          <p:cNvSpPr>
            <a:spLocks noGrp="1"/>
          </p:cNvSpPr>
          <p:nvPr>
            <p:ph type="sldNum" sz="quarter" idx="2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7B07D05-44E8-4FAA-95B0-A13F404D1D34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>
                <a:solidFill>
                  <a:srgbClr val="7C4B3B"/>
                </a:solidFill>
              </a:rPr>
              <a:t>CHAPTER 1: INFORMATION IN BUSINESS SYSTEMS TODAY</a:t>
            </a:r>
          </a:p>
        </p:txBody>
      </p:sp>
      <p:sp>
        <p:nvSpPr>
          <p:cNvPr id="35843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>
                <a:solidFill>
                  <a:srgbClr val="0D0D0D"/>
                </a:solidFill>
              </a:rPr>
              <a:t>Organizational dimension of information systems (cont.)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  <a:ea typeface="ＭＳ Ｐゴシック" pitchFamily="34" charset="-128"/>
              </a:rPr>
              <a:t>Separation of business functions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  <a:ea typeface="ＭＳ Ｐゴシック" pitchFamily="34" charset="-128"/>
              </a:rPr>
              <a:t>Sales and marketing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  <a:ea typeface="ＭＳ Ｐゴシック" pitchFamily="34" charset="-128"/>
              </a:rPr>
              <a:t>Human resources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  <a:ea typeface="ＭＳ Ｐゴシック" pitchFamily="34" charset="-128"/>
              </a:rPr>
              <a:t>Finance and accounting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  <a:ea typeface="ＭＳ Ｐゴシック" pitchFamily="34" charset="-128"/>
              </a:rPr>
              <a:t>Manufacturing and production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Unique business processes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Unique business culture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Organizational politics</a:t>
            </a:r>
          </a:p>
        </p:txBody>
      </p:sp>
      <p:sp>
        <p:nvSpPr>
          <p:cNvPr id="3584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3810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Perspectives on Information Systems</a:t>
            </a:r>
          </a:p>
        </p:txBody>
      </p:sp>
      <p:sp>
        <p:nvSpPr>
          <p:cNvPr id="35846" name="Slide Number Placeholder 4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0D79F85-02C1-4A37-A6EF-79E56C6C85EA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>
                <a:solidFill>
                  <a:srgbClr val="7C4B3B"/>
                </a:solidFill>
              </a:rPr>
              <a:t>CHAPTER 1: INFORMATION IN BUSINESS SYSTEMS TODAY</a:t>
            </a:r>
          </a:p>
        </p:txBody>
      </p:sp>
      <p:sp>
        <p:nvSpPr>
          <p:cNvPr id="3686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B050"/>
                </a:solidFill>
              </a:rPr>
              <a:t>Management dimension of information systems</a:t>
            </a:r>
          </a:p>
          <a:p>
            <a:pPr lvl="1"/>
            <a:r>
              <a:rPr lang="en-US" sz="2800" dirty="0" smtClean="0">
                <a:ea typeface="ＭＳ Ｐゴシック" pitchFamily="34" charset="-128"/>
              </a:rPr>
              <a:t>Managers set organizational strategy for responding to business challenges</a:t>
            </a:r>
          </a:p>
          <a:p>
            <a:pPr lvl="1"/>
            <a:r>
              <a:rPr lang="en-US" sz="2800" dirty="0" smtClean="0">
                <a:ea typeface="ＭＳ Ｐゴシック" pitchFamily="34" charset="-128"/>
              </a:rPr>
              <a:t>In addition, managers must act creatively:</a:t>
            </a:r>
          </a:p>
          <a:p>
            <a:pPr lvl="2"/>
            <a:r>
              <a:rPr lang="en-US" sz="2800" dirty="0" smtClean="0">
                <a:ea typeface="ＭＳ Ｐゴシック" pitchFamily="34" charset="-128"/>
              </a:rPr>
              <a:t>Creation of new products and services</a:t>
            </a:r>
          </a:p>
          <a:p>
            <a:pPr lvl="2"/>
            <a:r>
              <a:rPr lang="en-US" sz="2800" dirty="0" smtClean="0">
                <a:ea typeface="ＭＳ Ｐゴシック" pitchFamily="34" charset="-128"/>
              </a:rPr>
              <a:t>Occasionally re-creating the organization</a:t>
            </a:r>
          </a:p>
        </p:txBody>
      </p:sp>
      <p:sp>
        <p:nvSpPr>
          <p:cNvPr id="3686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3810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Perspectives on Information Systems</a:t>
            </a:r>
          </a:p>
        </p:txBody>
      </p:sp>
      <p:sp>
        <p:nvSpPr>
          <p:cNvPr id="36870" name="Slide Number Placeholder 4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017C89F-9109-4D1A-B04A-E59DD5D7BE12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57200"/>
            <a:ext cx="8215370" cy="304800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rgbClr val="7C4B3B"/>
                </a:solidFill>
              </a:rPr>
              <a:t>CHAPTER 1: INFORMATION IN BUSINESS SYSTEMS TODAY</a:t>
            </a:r>
          </a:p>
        </p:txBody>
      </p:sp>
      <p:sp>
        <p:nvSpPr>
          <p:cNvPr id="11267" name="Content Placeholder 4"/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dirty="0" smtClean="0">
                <a:solidFill>
                  <a:srgbClr val="0D0D0D"/>
                </a:solidFill>
              </a:rPr>
              <a:t>Understanding the effects of information systems on business and their relationship to globalization.</a:t>
            </a:r>
          </a:p>
          <a:p>
            <a:r>
              <a:rPr lang="en-US" dirty="0" smtClean="0">
                <a:solidFill>
                  <a:srgbClr val="0D0D0D"/>
                </a:solidFill>
              </a:rPr>
              <a:t>Explain why information systems are so essential in business today.</a:t>
            </a:r>
          </a:p>
          <a:p>
            <a:r>
              <a:rPr lang="en-US" dirty="0" smtClean="0">
                <a:solidFill>
                  <a:srgbClr val="0D0D0D"/>
                </a:solidFill>
              </a:rPr>
              <a:t>Define an information system and describe its management, organization, and technology components.</a:t>
            </a:r>
          </a:p>
        </p:txBody>
      </p:sp>
      <p:sp>
        <p:nvSpPr>
          <p:cNvPr id="1126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381000"/>
          </a:xfrm>
          <a:solidFill>
            <a:srgbClr val="92D050"/>
          </a:solidFill>
        </p:spPr>
        <p:txBody>
          <a:bodyPr>
            <a:normAutofit lnSpcReduction="10000"/>
          </a:bodyPr>
          <a:lstStyle/>
          <a:p>
            <a:r>
              <a:rPr lang="en-US" dirty="0" smtClean="0"/>
              <a:t>Learning Objectives</a:t>
            </a:r>
          </a:p>
        </p:txBody>
      </p:sp>
      <p:sp>
        <p:nvSpPr>
          <p:cNvPr id="11270" name="Slide Number Placeholder 4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095A3E9-8665-4FD6-91A8-52C702F4D70D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>
                <a:solidFill>
                  <a:srgbClr val="7C4B3B"/>
                </a:solidFill>
              </a:rPr>
              <a:t>CHAPTER 1: INFORMATION IN BUSINESS SYSTEMS TODAY</a:t>
            </a:r>
          </a:p>
        </p:txBody>
      </p:sp>
      <p:sp>
        <p:nvSpPr>
          <p:cNvPr id="3789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B050"/>
                </a:solidFill>
              </a:rPr>
              <a:t>Technology dimension of information systems</a:t>
            </a:r>
          </a:p>
          <a:p>
            <a:pPr lvl="1"/>
            <a:r>
              <a:rPr lang="en-US" sz="2800" dirty="0" smtClean="0">
                <a:ea typeface="ＭＳ Ｐゴシック" pitchFamily="34" charset="-128"/>
              </a:rPr>
              <a:t>Computer hardware and software</a:t>
            </a:r>
          </a:p>
          <a:p>
            <a:pPr lvl="1"/>
            <a:r>
              <a:rPr lang="en-US" sz="2800" dirty="0" smtClean="0">
                <a:ea typeface="ＭＳ Ｐゴシック" pitchFamily="34" charset="-128"/>
              </a:rPr>
              <a:t>Data management technology</a:t>
            </a:r>
          </a:p>
          <a:p>
            <a:pPr lvl="1"/>
            <a:r>
              <a:rPr lang="en-US" sz="2800" dirty="0" smtClean="0">
                <a:ea typeface="ＭＳ Ｐゴシック" pitchFamily="34" charset="-128"/>
              </a:rPr>
              <a:t>Networking and telecommunications technology</a:t>
            </a:r>
          </a:p>
          <a:p>
            <a:pPr lvl="2"/>
            <a:r>
              <a:rPr lang="en-US" sz="2800" dirty="0" smtClean="0">
                <a:ea typeface="ＭＳ Ｐゴシック" pitchFamily="34" charset="-128"/>
              </a:rPr>
              <a:t>Networks, the Internet, intranets and extranets, World Wide Web</a:t>
            </a:r>
          </a:p>
          <a:p>
            <a:pPr lvl="1"/>
            <a:r>
              <a:rPr lang="en-US" sz="2800" dirty="0" smtClean="0">
                <a:ea typeface="ＭＳ Ｐゴシック" pitchFamily="34" charset="-128"/>
              </a:rPr>
              <a:t> IT infrastructure: provides platform that system is built on</a:t>
            </a:r>
          </a:p>
        </p:txBody>
      </p:sp>
      <p:sp>
        <p:nvSpPr>
          <p:cNvPr id="37892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3810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Perspectives on Information Systems</a:t>
            </a:r>
          </a:p>
        </p:txBody>
      </p:sp>
      <p:sp>
        <p:nvSpPr>
          <p:cNvPr id="37894" name="Slide Number Placeholder 4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D0C13C4-ABD6-425A-8756-9E559F08010E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>
                <a:solidFill>
                  <a:srgbClr val="7C4B3B"/>
                </a:solidFill>
              </a:rPr>
              <a:t>CHAPTER 1: INFORMATION IN BUSINESS SYSTEMS TODAY</a:t>
            </a:r>
          </a:p>
        </p:txBody>
      </p:sp>
      <p:sp>
        <p:nvSpPr>
          <p:cNvPr id="39939" name="Content Placeholder 4"/>
          <p:cNvSpPr>
            <a:spLocks noGrp="1"/>
          </p:cNvSpPr>
          <p:nvPr>
            <p:ph idx="1"/>
          </p:nvPr>
        </p:nvSpPr>
        <p:spPr>
          <a:xfrm>
            <a:off x="357158" y="1571612"/>
            <a:ext cx="8229600" cy="4495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tr-TR" sz="3600" dirty="0" err="1" smtClean="0">
                <a:solidFill>
                  <a:srgbClr val="0D0D0D"/>
                </a:solidFill>
              </a:rPr>
              <a:t>Exemple</a:t>
            </a:r>
            <a:r>
              <a:rPr lang="tr-TR" sz="3600" dirty="0" smtClean="0">
                <a:solidFill>
                  <a:srgbClr val="0D0D0D"/>
                </a:solidFill>
              </a:rPr>
              <a:t> </a:t>
            </a:r>
            <a:r>
              <a:rPr lang="tr-TR" sz="3600" dirty="0" err="1" smtClean="0">
                <a:solidFill>
                  <a:srgbClr val="0D0D0D"/>
                </a:solidFill>
              </a:rPr>
              <a:t>to</a:t>
            </a:r>
            <a:r>
              <a:rPr lang="tr-TR" sz="3600" dirty="0" smtClean="0">
                <a:solidFill>
                  <a:srgbClr val="0D0D0D"/>
                </a:solidFill>
              </a:rPr>
              <a:t> </a:t>
            </a:r>
            <a:r>
              <a:rPr lang="tr-TR" sz="3600" dirty="0" err="1" smtClean="0">
                <a:solidFill>
                  <a:srgbClr val="0D0D0D"/>
                </a:solidFill>
              </a:rPr>
              <a:t>system</a:t>
            </a:r>
            <a:r>
              <a:rPr lang="tr-TR" sz="3600" dirty="0" smtClean="0">
                <a:solidFill>
                  <a:srgbClr val="0D0D0D"/>
                </a:solidFill>
              </a:rPr>
              <a:t> </a:t>
            </a:r>
            <a:r>
              <a:rPr lang="tr-TR" sz="3600" dirty="0" err="1" smtClean="0">
                <a:solidFill>
                  <a:srgbClr val="0D0D0D"/>
                </a:solidFill>
              </a:rPr>
              <a:t>organization</a:t>
            </a:r>
            <a:r>
              <a:rPr lang="tr-TR" sz="3600" dirty="0" smtClean="0">
                <a:solidFill>
                  <a:srgbClr val="0D0D0D"/>
                </a:solidFill>
              </a:rPr>
              <a:t>:</a:t>
            </a:r>
          </a:p>
          <a:p>
            <a:r>
              <a:rPr lang="en-US" sz="3600" dirty="0" smtClean="0">
                <a:solidFill>
                  <a:srgbClr val="0D0D0D"/>
                </a:solidFill>
              </a:rPr>
              <a:t>Dimensions of UPS tracking system</a:t>
            </a:r>
          </a:p>
          <a:p>
            <a:pPr lvl="1"/>
            <a:r>
              <a:rPr lang="en-US" sz="2800" dirty="0" smtClean="0">
                <a:solidFill>
                  <a:srgbClr val="00B050"/>
                </a:solidFill>
                <a:ea typeface="ＭＳ Ｐゴシック" pitchFamily="34" charset="-128"/>
              </a:rPr>
              <a:t>Organizational: </a:t>
            </a:r>
          </a:p>
          <a:p>
            <a:pPr lvl="2"/>
            <a:r>
              <a:rPr lang="en-US" sz="2800" dirty="0" smtClean="0">
                <a:ea typeface="ＭＳ Ｐゴシック" pitchFamily="34" charset="-128"/>
              </a:rPr>
              <a:t>Procedures for tracking packages and managing inventory and provide information</a:t>
            </a:r>
          </a:p>
          <a:p>
            <a:pPr lvl="1"/>
            <a:r>
              <a:rPr lang="en-US" sz="2800" dirty="0" smtClean="0">
                <a:solidFill>
                  <a:srgbClr val="00B050"/>
                </a:solidFill>
                <a:ea typeface="ＭＳ Ｐゴシック" pitchFamily="34" charset="-128"/>
              </a:rPr>
              <a:t>Management: </a:t>
            </a:r>
          </a:p>
          <a:p>
            <a:pPr lvl="2"/>
            <a:r>
              <a:rPr lang="en-US" sz="2800" dirty="0" smtClean="0">
                <a:ea typeface="ＭＳ Ｐゴシック" pitchFamily="34" charset="-128"/>
              </a:rPr>
              <a:t>Monitor service levels and costs</a:t>
            </a:r>
          </a:p>
          <a:p>
            <a:pPr lvl="1"/>
            <a:r>
              <a:rPr lang="en-US" sz="2800" dirty="0" smtClean="0">
                <a:solidFill>
                  <a:srgbClr val="00B050"/>
                </a:solidFill>
                <a:ea typeface="ＭＳ Ｐゴシック" pitchFamily="34" charset="-128"/>
              </a:rPr>
              <a:t>Technology: </a:t>
            </a:r>
          </a:p>
          <a:p>
            <a:pPr lvl="2"/>
            <a:r>
              <a:rPr lang="en-US" sz="2800" dirty="0" smtClean="0">
                <a:ea typeface="ＭＳ Ｐゴシック" pitchFamily="34" charset="-128"/>
              </a:rPr>
              <a:t>Handheld computers, bar-code scanners, networks, desktop computers, etc.</a:t>
            </a:r>
            <a:endParaRPr lang="tr-TR" sz="2800" dirty="0" smtClean="0">
              <a:ea typeface="ＭＳ Ｐゴシック" pitchFamily="34" charset="-128"/>
            </a:endParaRPr>
          </a:p>
          <a:p>
            <a:pPr lvl="2">
              <a:buNone/>
            </a:pPr>
            <a:r>
              <a:rPr lang="tr-TR" sz="1800" dirty="0" smtClean="0">
                <a:ea typeface="ＭＳ Ｐゴシック" pitchFamily="34" charset="-128"/>
              </a:rPr>
              <a:t>(ABD de en büyük kargo  ve müşteri hizmetleri sistemi şirketi)</a:t>
            </a:r>
            <a:endParaRPr lang="en-US" sz="1800" dirty="0" smtClean="0">
              <a:ea typeface="ＭＳ Ｐゴシック" pitchFamily="34" charset="-128"/>
            </a:endParaRPr>
          </a:p>
        </p:txBody>
      </p:sp>
      <p:sp>
        <p:nvSpPr>
          <p:cNvPr id="3994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3810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Perspectives on Information Systems</a:t>
            </a:r>
          </a:p>
        </p:txBody>
      </p:sp>
      <p:sp>
        <p:nvSpPr>
          <p:cNvPr id="39942" name="Slide Number Placeholder 4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9C6D749-B52E-4902-8C58-452CC794E2BF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>
                <a:solidFill>
                  <a:srgbClr val="7C4B3B"/>
                </a:solidFill>
              </a:rPr>
              <a:t>CHAPTER 1: INFORMATION IN BUSINESS SYSTEMS TODAY</a:t>
            </a:r>
          </a:p>
        </p:txBody>
      </p:sp>
      <p:sp>
        <p:nvSpPr>
          <p:cNvPr id="4198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D0D0D"/>
                </a:solidFill>
              </a:rPr>
              <a:t>Business information </a:t>
            </a:r>
            <a:r>
              <a:rPr lang="en-US" sz="3200" dirty="0" smtClean="0">
                <a:solidFill>
                  <a:srgbClr val="00B050"/>
                </a:solidFill>
              </a:rPr>
              <a:t>value chain</a:t>
            </a:r>
          </a:p>
          <a:p>
            <a:pPr lvl="1"/>
            <a:r>
              <a:rPr lang="en-US" sz="2800" b="0" dirty="0" smtClean="0">
                <a:ea typeface="ＭＳ Ｐゴシック" pitchFamily="34" charset="-128"/>
              </a:rPr>
              <a:t>Raw data acquired and </a:t>
            </a:r>
            <a:r>
              <a:rPr lang="en-US" sz="2800" b="0" dirty="0" smtClean="0">
                <a:solidFill>
                  <a:srgbClr val="00B050"/>
                </a:solidFill>
                <a:ea typeface="ＭＳ Ｐゴシック" pitchFamily="34" charset="-128"/>
              </a:rPr>
              <a:t>transformed</a:t>
            </a:r>
            <a:r>
              <a:rPr lang="en-US" sz="2800" b="0" dirty="0" smtClean="0">
                <a:ea typeface="ＭＳ Ｐゴシック" pitchFamily="34" charset="-128"/>
              </a:rPr>
              <a:t> through stages that </a:t>
            </a:r>
            <a:r>
              <a:rPr lang="en-US" sz="2800" b="0" dirty="0" smtClean="0">
                <a:solidFill>
                  <a:srgbClr val="00B050"/>
                </a:solidFill>
                <a:ea typeface="ＭＳ Ｐゴシック" pitchFamily="34" charset="-128"/>
              </a:rPr>
              <a:t>add value to that information</a:t>
            </a:r>
          </a:p>
          <a:p>
            <a:pPr lvl="1"/>
            <a:r>
              <a:rPr lang="en-US" sz="2800" b="0" dirty="0" smtClean="0">
                <a:ea typeface="ＭＳ Ｐゴシック" pitchFamily="34" charset="-128"/>
              </a:rPr>
              <a:t>Value of information system determined in part by extent to which it </a:t>
            </a:r>
            <a:r>
              <a:rPr lang="en-US" sz="2800" b="0" dirty="0" smtClean="0">
                <a:solidFill>
                  <a:srgbClr val="00B050"/>
                </a:solidFill>
                <a:ea typeface="ＭＳ Ｐゴシック" pitchFamily="34" charset="-128"/>
              </a:rPr>
              <a:t>leads to better decisions</a:t>
            </a:r>
            <a:r>
              <a:rPr lang="en-US" sz="2800" b="0" dirty="0" smtClean="0">
                <a:ea typeface="ＭＳ Ｐゴシック" pitchFamily="34" charset="-128"/>
              </a:rPr>
              <a:t>, greater efficiency, and higher profits</a:t>
            </a:r>
          </a:p>
          <a:p>
            <a:r>
              <a:rPr lang="en-US" sz="3200" dirty="0" smtClean="0">
                <a:solidFill>
                  <a:srgbClr val="0D0D0D"/>
                </a:solidFill>
              </a:rPr>
              <a:t>Business perspective: </a:t>
            </a:r>
          </a:p>
          <a:p>
            <a:pPr lvl="1"/>
            <a:r>
              <a:rPr lang="en-US" sz="3000" b="0" dirty="0" smtClean="0">
                <a:ea typeface="ＭＳ Ｐゴシック" pitchFamily="34" charset="-128"/>
              </a:rPr>
              <a:t>Calls </a:t>
            </a:r>
            <a:r>
              <a:rPr lang="en-US" sz="3000" b="0" dirty="0" smtClean="0">
                <a:solidFill>
                  <a:srgbClr val="00B050"/>
                </a:solidFill>
                <a:ea typeface="ＭＳ Ｐゴシック" pitchFamily="34" charset="-128"/>
              </a:rPr>
              <a:t>attention</a:t>
            </a:r>
            <a:r>
              <a:rPr lang="en-US" sz="3000" b="0" dirty="0" smtClean="0">
                <a:ea typeface="ＭＳ Ｐゴシック" pitchFamily="34" charset="-128"/>
              </a:rPr>
              <a:t> to organizational and managerial nature of information systems</a:t>
            </a:r>
          </a:p>
        </p:txBody>
      </p:sp>
      <p:sp>
        <p:nvSpPr>
          <p:cNvPr id="4198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3810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Perspectives on Information Systems</a:t>
            </a:r>
          </a:p>
        </p:txBody>
      </p:sp>
      <p:sp>
        <p:nvSpPr>
          <p:cNvPr id="41990" name="Slide Number Placeholder 4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BC2309-B6BF-4784-899C-0A73E07221CF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>
                <a:solidFill>
                  <a:srgbClr val="7C4B3B"/>
                </a:solidFill>
              </a:rPr>
              <a:t>CHAPTER 1: INFORMATION IN BUSINESS SYSTEMS TODAY</a:t>
            </a:r>
          </a:p>
        </p:txBody>
      </p:sp>
      <p:sp>
        <p:nvSpPr>
          <p:cNvPr id="4301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0" y="714356"/>
            <a:ext cx="9144000" cy="428628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dirty="0" smtClean="0"/>
              <a:t>The Business Information Value Chain</a:t>
            </a:r>
          </a:p>
        </p:txBody>
      </p:sp>
      <p:sp>
        <p:nvSpPr>
          <p:cNvPr id="43017" name="Slide Number Placeholder 9"/>
          <p:cNvSpPr>
            <a:spLocks noGrp="1"/>
          </p:cNvSpPr>
          <p:nvPr>
            <p:ph type="sldNum" sz="quarter" idx="2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88C8E30-7B2C-4438-9964-BCF86748A8D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8" name="7 Metin Yer Tutucusu"/>
          <p:cNvSpPr>
            <a:spLocks noGrp="1"/>
          </p:cNvSpPr>
          <p:nvPr>
            <p:ph type="body" sz="quarter" idx="17"/>
          </p:nvPr>
        </p:nvSpPr>
        <p:spPr>
          <a:xfrm>
            <a:off x="285720" y="4857760"/>
            <a:ext cx="8258204" cy="1857388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information systems are </a:t>
            </a:r>
            <a:r>
              <a:rPr lang="en-US" sz="2400" b="1" dirty="0" smtClean="0">
                <a:solidFill>
                  <a:srgbClr val="FF0000"/>
                </a:solidFill>
              </a:rPr>
              <a:t>part of a series of value-adding activities</a:t>
            </a:r>
            <a:r>
              <a:rPr lang="en-US" sz="2400" b="1" dirty="0" smtClean="0">
                <a:solidFill>
                  <a:srgbClr val="00B050"/>
                </a:solidFill>
              </a:rPr>
              <a:t> for acquiring, transforming, and distributing information that managers can use to improve decision making, enhance organizational performance, and, ultimately, increase firm profitability.</a:t>
            </a:r>
          </a:p>
          <a:p>
            <a:endParaRPr lang="tr-TR" sz="2000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42844" y="1571612"/>
            <a:ext cx="8858312" cy="3071834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3900" dirty="0" smtClean="0"/>
              <a:t>Information </a:t>
            </a:r>
            <a:r>
              <a:rPr lang="tr-TR" sz="3900" dirty="0" err="1" smtClean="0"/>
              <a:t>Processing</a:t>
            </a:r>
            <a:r>
              <a:rPr lang="tr-TR" sz="3900" dirty="0" smtClean="0"/>
              <a:t> </a:t>
            </a:r>
            <a:r>
              <a:rPr lang="tr-TR" sz="3900" dirty="0" err="1" smtClean="0"/>
              <a:t>Activities</a:t>
            </a:r>
            <a:endParaRPr lang="tr-TR" sz="3900" dirty="0" smtClean="0"/>
          </a:p>
          <a:p>
            <a:pPr>
              <a:spcBef>
                <a:spcPct val="0"/>
              </a:spcBef>
              <a:buFont typeface="Arial" charset="0"/>
              <a:buNone/>
            </a:pPr>
            <a:endParaRPr lang="tr-TR" dirty="0" smtClean="0"/>
          </a:p>
          <a:p>
            <a:pPr>
              <a:spcBef>
                <a:spcPct val="0"/>
              </a:spcBef>
              <a:buFont typeface="Arial" charset="0"/>
              <a:buNone/>
            </a:pPr>
            <a:endParaRPr lang="tr-TR" dirty="0" smtClean="0"/>
          </a:p>
          <a:p>
            <a:pPr>
              <a:spcBef>
                <a:spcPct val="0"/>
              </a:spcBef>
              <a:buFont typeface="Arial" charset="0"/>
              <a:buNone/>
            </a:pPr>
            <a:endParaRPr lang="tr-TR" dirty="0" smtClean="0"/>
          </a:p>
          <a:p>
            <a:pPr>
              <a:spcBef>
                <a:spcPct val="0"/>
              </a:spcBef>
              <a:buFont typeface="Arial" charset="0"/>
              <a:buNone/>
            </a:pPr>
            <a:endParaRPr lang="tr-TR" dirty="0" smtClean="0"/>
          </a:p>
          <a:p>
            <a:pPr algn="l">
              <a:spcBef>
                <a:spcPct val="0"/>
              </a:spcBef>
              <a:buFont typeface="Arial" charset="0"/>
              <a:buNone/>
            </a:pPr>
            <a:r>
              <a:rPr lang="tr-TR" sz="3200" dirty="0" smtClean="0"/>
              <a:t>Business Processes</a:t>
            </a:r>
          </a:p>
          <a:p>
            <a:pPr algn="r">
              <a:spcBef>
                <a:spcPct val="0"/>
              </a:spcBef>
              <a:buFont typeface="Arial" charset="0"/>
              <a:buNone/>
            </a:pPr>
            <a:r>
              <a:rPr lang="tr-TR" sz="2800" dirty="0" smtClean="0"/>
              <a:t>Management </a:t>
            </a:r>
            <a:r>
              <a:rPr lang="tr-TR" sz="2800" dirty="0" err="1" smtClean="0"/>
              <a:t>Activities</a:t>
            </a:r>
            <a:endParaRPr lang="tr-TR" sz="2800" dirty="0" smtClean="0"/>
          </a:p>
          <a:p>
            <a:pPr>
              <a:spcBef>
                <a:spcPct val="0"/>
              </a:spcBef>
              <a:buFont typeface="Arial" charset="0"/>
              <a:buNone/>
            </a:pPr>
            <a:endParaRPr lang="tr-TR" dirty="0" smtClean="0"/>
          </a:p>
          <a:p>
            <a:pPr>
              <a:spcBef>
                <a:spcPct val="0"/>
              </a:spcBef>
              <a:buFont typeface="Arial" charset="0"/>
              <a:buNone/>
            </a:pPr>
            <a:endParaRPr lang="tr-TR" dirty="0" smtClean="0"/>
          </a:p>
          <a:p>
            <a:pPr>
              <a:spcBef>
                <a:spcPct val="0"/>
              </a:spcBef>
              <a:buFont typeface="Arial" charset="0"/>
              <a:buNone/>
            </a:pPr>
            <a:endParaRPr lang="tr-TR" dirty="0" smtClean="0"/>
          </a:p>
          <a:p>
            <a:pPr>
              <a:spcBef>
                <a:spcPct val="0"/>
              </a:spcBef>
              <a:buFont typeface="Arial" charset="0"/>
              <a:buNone/>
            </a:pPr>
            <a:endParaRPr lang="tr-TR" sz="4400" dirty="0" smtClean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tr-TR" sz="4400" dirty="0" err="1" smtClean="0"/>
              <a:t>Firm</a:t>
            </a:r>
            <a:r>
              <a:rPr lang="tr-TR" sz="4400" dirty="0" smtClean="0"/>
              <a:t> </a:t>
            </a:r>
            <a:r>
              <a:rPr lang="tr-TR" sz="4400" dirty="0" err="1" smtClean="0"/>
              <a:t>profitability</a:t>
            </a:r>
            <a:endParaRPr lang="tr-TR" sz="4400" dirty="0" smtClean="0"/>
          </a:p>
          <a:p>
            <a:pPr>
              <a:spcBef>
                <a:spcPct val="0"/>
              </a:spcBef>
              <a:buFont typeface="Arial" charset="0"/>
              <a:buNone/>
            </a:pPr>
            <a:endParaRPr lang="tr-TR" dirty="0" smtClean="0"/>
          </a:p>
          <a:p>
            <a:pPr>
              <a:spcBef>
                <a:spcPct val="0"/>
              </a:spcBef>
              <a:buFont typeface="Arial" charset="0"/>
              <a:buNone/>
            </a:pPr>
            <a:endParaRPr lang="tr-TR" dirty="0" smtClean="0"/>
          </a:p>
          <a:p>
            <a:pPr>
              <a:spcBef>
                <a:spcPct val="0"/>
              </a:spcBef>
              <a:buFont typeface="Arial" charset="0"/>
              <a:buNone/>
            </a:pPr>
            <a:endParaRPr lang="tr-TR" dirty="0" smtClean="0"/>
          </a:p>
          <a:p>
            <a:pPr>
              <a:spcBef>
                <a:spcPct val="0"/>
              </a:spcBef>
              <a:buFont typeface="Arial" charset="0"/>
              <a:buNone/>
            </a:pPr>
            <a:endParaRPr lang="en-US" dirty="0" smtClean="0"/>
          </a:p>
        </p:txBody>
      </p:sp>
      <p:sp>
        <p:nvSpPr>
          <p:cNvPr id="12" name="11 Aşağı Ok"/>
          <p:cNvSpPr/>
          <p:nvPr/>
        </p:nvSpPr>
        <p:spPr>
          <a:xfrm>
            <a:off x="1714480" y="2000240"/>
            <a:ext cx="1214446" cy="785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12 Aşağı Ok"/>
          <p:cNvSpPr/>
          <p:nvPr/>
        </p:nvSpPr>
        <p:spPr>
          <a:xfrm>
            <a:off x="5857884" y="2071678"/>
            <a:ext cx="1000132" cy="92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5" name="14 Düz Ok Bağlayıcısı"/>
          <p:cNvCxnSpPr/>
          <p:nvPr/>
        </p:nvCxnSpPr>
        <p:spPr>
          <a:xfrm>
            <a:off x="2643174" y="3286124"/>
            <a:ext cx="1357322" cy="928694"/>
          </a:xfrm>
          <a:prstGeom prst="straightConnector1">
            <a:avLst/>
          </a:prstGeom>
          <a:ln w="7302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15 Düz Ok Bağlayıcısı"/>
          <p:cNvCxnSpPr/>
          <p:nvPr/>
        </p:nvCxnSpPr>
        <p:spPr>
          <a:xfrm rot="10800000" flipV="1">
            <a:off x="4786314" y="3429000"/>
            <a:ext cx="1928826" cy="785818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>
                <a:solidFill>
                  <a:srgbClr val="7C4B3B"/>
                </a:solidFill>
              </a:rPr>
              <a:t>CHAPTER 1: INFORMATION IN BUSINESS SYSTEMS TODAY</a:t>
            </a:r>
          </a:p>
        </p:txBody>
      </p:sp>
      <p:pic>
        <p:nvPicPr>
          <p:cNvPr id="11" name="Picture Placeholder 10" descr="Fig-1-7_MIS_12e.tif"/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tretch>
            <a:fillRect/>
          </a:stretch>
        </p:blipFill>
        <p:spPr>
          <a:xfrm>
            <a:off x="571472" y="1142985"/>
            <a:ext cx="7929618" cy="4214842"/>
          </a:xfrm>
        </p:spPr>
      </p:pic>
      <p:sp>
        <p:nvSpPr>
          <p:cNvPr id="4301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0" y="785794"/>
            <a:ext cx="9144000" cy="1195406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dirty="0" smtClean="0"/>
              <a:t>The Business Information Value Chain</a:t>
            </a:r>
          </a:p>
        </p:txBody>
      </p:sp>
      <p:sp>
        <p:nvSpPr>
          <p:cNvPr id="43014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571472" y="5500702"/>
            <a:ext cx="8001056" cy="1071570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From a business perspective, information systems are part of a series of value-adding activities for acquiring, transforming, and distributing information that managers can use to improve decision making, enhance organizational performance, and, ultimately, increase firm profitability.</a:t>
            </a:r>
          </a:p>
          <a:p>
            <a:pPr>
              <a:buFont typeface="Arial" charset="0"/>
              <a:buNone/>
            </a:pPr>
            <a:endParaRPr lang="en-US" dirty="0" smtClean="0"/>
          </a:p>
        </p:txBody>
      </p:sp>
      <p:sp>
        <p:nvSpPr>
          <p:cNvPr id="43017" name="Slide Number Placeholder 9"/>
          <p:cNvSpPr>
            <a:spLocks noGrp="1"/>
          </p:cNvSpPr>
          <p:nvPr>
            <p:ph type="sldNum" sz="quarter" idx="2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88C8E30-7B2C-4438-9964-BCF86748A8DD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>
                <a:solidFill>
                  <a:srgbClr val="7C4B3B"/>
                </a:solidFill>
              </a:rPr>
              <a:t>CHAPTER 1: INFORMATION IN BUSINESS SYSTEMS TODAY</a:t>
            </a:r>
          </a:p>
        </p:txBody>
      </p:sp>
      <p:sp>
        <p:nvSpPr>
          <p:cNvPr id="4505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smtClean="0">
                <a:solidFill>
                  <a:srgbClr val="0D0D0D"/>
                </a:solidFill>
              </a:rPr>
              <a:t>Investing in information technology does not guarantee good returns</a:t>
            </a:r>
          </a:p>
          <a:p>
            <a:r>
              <a:rPr lang="en-US" sz="3200" smtClean="0">
                <a:solidFill>
                  <a:srgbClr val="0D0D0D"/>
                </a:solidFill>
              </a:rPr>
              <a:t>Considerable variation in the returns firms receive from systems investments</a:t>
            </a:r>
          </a:p>
          <a:p>
            <a:r>
              <a:rPr lang="en-US" sz="3200" smtClean="0">
                <a:solidFill>
                  <a:srgbClr val="0D0D0D"/>
                </a:solidFill>
              </a:rPr>
              <a:t>Factors: </a:t>
            </a:r>
          </a:p>
          <a:p>
            <a:pPr lvl="1"/>
            <a:r>
              <a:rPr lang="en-US" sz="2800" smtClean="0">
                <a:ea typeface="ＭＳ Ｐゴシック" pitchFamily="34" charset="-128"/>
              </a:rPr>
              <a:t>Adopting the right business model</a:t>
            </a:r>
          </a:p>
          <a:p>
            <a:pPr lvl="1"/>
            <a:r>
              <a:rPr lang="en-US" sz="2800" smtClean="0">
                <a:ea typeface="ＭＳ Ｐゴシック" pitchFamily="34" charset="-128"/>
              </a:rPr>
              <a:t>Investing in complementary assets (organizational and management capital)</a:t>
            </a:r>
          </a:p>
        </p:txBody>
      </p:sp>
      <p:sp>
        <p:nvSpPr>
          <p:cNvPr id="4506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3810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Perspectives on Information Systems</a:t>
            </a:r>
          </a:p>
        </p:txBody>
      </p:sp>
      <p:sp>
        <p:nvSpPr>
          <p:cNvPr id="45062" name="Slide Number Placeholder 4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48A1904-C48D-46EE-B4A4-1B94B3EA9525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>
                <a:solidFill>
                  <a:srgbClr val="7C4B3B"/>
                </a:solidFill>
              </a:rPr>
              <a:t>CHAPTER 1: INFORMATION IN BUSINESS SYSTEMS TODAY</a:t>
            </a:r>
          </a:p>
        </p:txBody>
      </p:sp>
      <p:sp>
        <p:nvSpPr>
          <p:cNvPr id="4608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smtClean="0">
                <a:solidFill>
                  <a:srgbClr val="0D0D0D"/>
                </a:solidFill>
              </a:rPr>
              <a:t>Complementary assets: </a:t>
            </a:r>
          </a:p>
          <a:p>
            <a:pPr lvl="1"/>
            <a:r>
              <a:rPr lang="en-US" sz="3200" smtClean="0">
                <a:ea typeface="ＭＳ Ｐゴシック" pitchFamily="34" charset="-128"/>
              </a:rPr>
              <a:t>Assets required to derive value from a primary investment</a:t>
            </a:r>
          </a:p>
          <a:p>
            <a:pPr lvl="1"/>
            <a:r>
              <a:rPr lang="en-US" sz="3200" smtClean="0">
                <a:ea typeface="ＭＳ Ｐゴシック" pitchFamily="34" charset="-128"/>
              </a:rPr>
              <a:t>Firms supporting technology investments with investment in complementary assets receive superior returns</a:t>
            </a:r>
          </a:p>
          <a:p>
            <a:pPr lvl="1"/>
            <a:r>
              <a:rPr lang="en-US" sz="3200" smtClean="0">
                <a:ea typeface="ＭＳ Ｐゴシック" pitchFamily="34" charset="-128"/>
              </a:rPr>
              <a:t>E.g.: invest in technology </a:t>
            </a:r>
            <a:r>
              <a:rPr lang="en-US" sz="3200" u="sng" smtClean="0">
                <a:ea typeface="ＭＳ Ｐゴシック" pitchFamily="34" charset="-128"/>
              </a:rPr>
              <a:t>and</a:t>
            </a:r>
            <a:r>
              <a:rPr lang="en-US" sz="3200" smtClean="0">
                <a:ea typeface="ＭＳ Ｐゴシック" pitchFamily="34" charset="-128"/>
              </a:rPr>
              <a:t> the people to make it work properly</a:t>
            </a:r>
          </a:p>
        </p:txBody>
      </p:sp>
      <p:sp>
        <p:nvSpPr>
          <p:cNvPr id="4608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3810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Perspectives on Information Systems</a:t>
            </a:r>
          </a:p>
        </p:txBody>
      </p:sp>
      <p:sp>
        <p:nvSpPr>
          <p:cNvPr id="46086" name="Slide Number Placeholder 4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2C76D2B-6824-4A2D-8777-804A55690C0D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>
                <a:solidFill>
                  <a:srgbClr val="7C4B3B"/>
                </a:solidFill>
              </a:rPr>
              <a:t>CHAPTER 1: INFORMATION IN BUSINESS SYSTEMS TODAY</a:t>
            </a:r>
          </a:p>
        </p:txBody>
      </p:sp>
      <p:sp>
        <p:nvSpPr>
          <p:cNvPr id="47107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3200" dirty="0" smtClean="0">
                <a:solidFill>
                  <a:srgbClr val="00B050"/>
                </a:solidFill>
              </a:rPr>
              <a:t>Tamamlayıcı nitelikler:</a:t>
            </a:r>
          </a:p>
          <a:p>
            <a:r>
              <a:rPr lang="en-US" sz="3200" dirty="0" smtClean="0">
                <a:solidFill>
                  <a:srgbClr val="0D0D0D"/>
                </a:solidFill>
              </a:rPr>
              <a:t>Complementary assets include: 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  <a:ea typeface="ＭＳ Ｐゴシック" pitchFamily="34" charset="-128"/>
              </a:rPr>
              <a:t>Organizational assets</a:t>
            </a:r>
            <a:r>
              <a:rPr lang="en-US" dirty="0" smtClean="0">
                <a:ea typeface="ＭＳ Ｐゴシック" pitchFamily="34" charset="-128"/>
              </a:rPr>
              <a:t>, e.g.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Appropriate business model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Efficient business processes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  <a:ea typeface="ＭＳ Ｐゴシック" pitchFamily="34" charset="-128"/>
              </a:rPr>
              <a:t>Managerial assets</a:t>
            </a:r>
            <a:r>
              <a:rPr lang="en-US" dirty="0" smtClean="0">
                <a:ea typeface="ＭＳ Ｐゴシック" pitchFamily="34" charset="-128"/>
              </a:rPr>
              <a:t>, e.g.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Incentives for management innovation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Teamwork and collaborative work environments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  <a:ea typeface="ＭＳ Ｐゴシック" pitchFamily="34" charset="-128"/>
              </a:rPr>
              <a:t>Social assets</a:t>
            </a:r>
            <a:r>
              <a:rPr lang="en-US" dirty="0" smtClean="0">
                <a:ea typeface="ＭＳ Ｐゴシック" pitchFamily="34" charset="-128"/>
              </a:rPr>
              <a:t>, e.g.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The Internet and telecommunications infrastructure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Technology standards</a:t>
            </a:r>
          </a:p>
        </p:txBody>
      </p:sp>
      <p:sp>
        <p:nvSpPr>
          <p:cNvPr id="4710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3810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Perspectives on Information Systems</a:t>
            </a:r>
          </a:p>
        </p:txBody>
      </p:sp>
      <p:sp>
        <p:nvSpPr>
          <p:cNvPr id="47110" name="Slide Number Placeholder 4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D101FCE-AC6B-4248-A4D5-FB2D25BC69F2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>
                <a:solidFill>
                  <a:srgbClr val="7C4B3B"/>
                </a:solidFill>
              </a:rPr>
              <a:t>CHAPTER 1: INFORMATION IN BUSINESS SYSTEMS TODAY</a:t>
            </a:r>
          </a:p>
        </p:txBody>
      </p:sp>
      <p:sp>
        <p:nvSpPr>
          <p:cNvPr id="48131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457200" y="857232"/>
            <a:ext cx="8229600" cy="5905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Contemporary Approaches to Information Systems</a:t>
            </a:r>
            <a:endParaRPr lang="tr-TR" dirty="0" smtClean="0"/>
          </a:p>
          <a:p>
            <a:r>
              <a:rPr lang="tr-TR" dirty="0" smtClean="0"/>
              <a:t>Bilgi sistemine çağdaş yaklaşım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11" name="Picture Placeholder 10" descr="Fig-1-4_MIS_12e.tif"/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tretch>
            <a:fillRect/>
          </a:stretch>
        </p:blipFill>
        <p:spPr>
          <a:xfrm>
            <a:off x="2714612" y="1428736"/>
            <a:ext cx="6057913" cy="5143536"/>
          </a:xfrm>
        </p:spPr>
      </p:pic>
      <p:sp>
        <p:nvSpPr>
          <p:cNvPr id="48133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mtClean="0"/>
              <a:t>Contemporary Approaches to Information Systems</a:t>
            </a:r>
          </a:p>
        </p:txBody>
      </p:sp>
      <p:sp>
        <p:nvSpPr>
          <p:cNvPr id="48134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2743200"/>
            <a:ext cx="2133600" cy="3471882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1800" dirty="0" smtClean="0"/>
              <a:t>The study of information systems deals with issues and insights contributed from </a:t>
            </a:r>
            <a:r>
              <a:rPr lang="en-US" sz="1800" b="1" dirty="0" smtClean="0">
                <a:solidFill>
                  <a:srgbClr val="FF0000"/>
                </a:solidFill>
              </a:rPr>
              <a:t>technical and behavioral disciplines.</a:t>
            </a:r>
          </a:p>
          <a:p>
            <a:pPr>
              <a:buFont typeface="Arial" charset="0"/>
              <a:buNone/>
            </a:pPr>
            <a:endParaRPr lang="en-US" sz="1800" dirty="0" smtClean="0"/>
          </a:p>
        </p:txBody>
      </p:sp>
      <p:sp>
        <p:nvSpPr>
          <p:cNvPr id="48137" name="Slide Number Placeholder 9"/>
          <p:cNvSpPr>
            <a:spLocks noGrp="1"/>
          </p:cNvSpPr>
          <p:nvPr>
            <p:ph type="sldNum" sz="quarter" idx="2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600EFB2-04A2-4BB5-B0E7-FAB6AEB19A15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>
                <a:solidFill>
                  <a:srgbClr val="7C4B3B"/>
                </a:solidFill>
              </a:rPr>
              <a:t>CHAPTER 1: INFORMATION IN BUSINESS SYSTEMS TODAY</a:t>
            </a:r>
          </a:p>
        </p:txBody>
      </p:sp>
      <p:sp>
        <p:nvSpPr>
          <p:cNvPr id="4915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B050"/>
                </a:solidFill>
              </a:rPr>
              <a:t>Technical approach</a:t>
            </a:r>
          </a:p>
          <a:p>
            <a:pPr lvl="1"/>
            <a:r>
              <a:rPr lang="en-US" sz="2800" dirty="0" smtClean="0">
                <a:solidFill>
                  <a:srgbClr val="00B050"/>
                </a:solidFill>
                <a:ea typeface="ＭＳ Ｐゴシック" pitchFamily="34" charset="-128"/>
              </a:rPr>
              <a:t>Emphasizes mathematically based models</a:t>
            </a:r>
          </a:p>
          <a:p>
            <a:pPr lvl="1"/>
            <a:r>
              <a:rPr lang="en-US" sz="2800" dirty="0" smtClean="0">
                <a:solidFill>
                  <a:srgbClr val="00B050"/>
                </a:solidFill>
                <a:ea typeface="ＭＳ Ｐゴシック" pitchFamily="34" charset="-128"/>
              </a:rPr>
              <a:t>Computer science, management science, operations research</a:t>
            </a:r>
          </a:p>
          <a:p>
            <a:r>
              <a:rPr lang="en-US" sz="3600" dirty="0" smtClean="0">
                <a:solidFill>
                  <a:srgbClr val="0070C0"/>
                </a:solidFill>
              </a:rPr>
              <a:t>Behavioral approach</a:t>
            </a:r>
          </a:p>
          <a:p>
            <a:pPr lvl="1"/>
            <a:r>
              <a:rPr lang="en-US" sz="2800" dirty="0" smtClean="0">
                <a:solidFill>
                  <a:srgbClr val="0070C0"/>
                </a:solidFill>
                <a:ea typeface="ＭＳ Ｐゴシック" pitchFamily="34" charset="-128"/>
              </a:rPr>
              <a:t>Behavioral issues (strategic business integration, implementation, etc.)</a:t>
            </a:r>
          </a:p>
          <a:p>
            <a:pPr lvl="1"/>
            <a:r>
              <a:rPr lang="en-US" sz="2800" dirty="0" smtClean="0">
                <a:solidFill>
                  <a:srgbClr val="0070C0"/>
                </a:solidFill>
                <a:ea typeface="ＭＳ Ｐゴシック" pitchFamily="34" charset="-128"/>
              </a:rPr>
              <a:t>Psychology, economics, sociology</a:t>
            </a:r>
          </a:p>
        </p:txBody>
      </p:sp>
      <p:sp>
        <p:nvSpPr>
          <p:cNvPr id="4915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3810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Contemporary Approaches to Information Systems</a:t>
            </a:r>
          </a:p>
        </p:txBody>
      </p:sp>
      <p:sp>
        <p:nvSpPr>
          <p:cNvPr id="49158" name="Slide Number Placeholder 4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A089D44-E8F7-4B61-A8E4-4E93378B049E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457200"/>
            <a:ext cx="7643866" cy="304800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rgbClr val="7C4B3B"/>
                </a:solidFill>
              </a:rPr>
              <a:t>CHAPTER 1: INFORMATION IN BUSINESS SYSTEMS TODAY</a:t>
            </a:r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dirty="0" smtClean="0">
                <a:solidFill>
                  <a:srgbClr val="0D0D0D"/>
                </a:solidFill>
              </a:rPr>
              <a:t>Define complementary assets and explain how they ensure that information systems provide genuine value to an organization.</a:t>
            </a:r>
          </a:p>
          <a:p>
            <a:r>
              <a:rPr lang="en-US" dirty="0" smtClean="0">
                <a:solidFill>
                  <a:srgbClr val="0D0D0D"/>
                </a:solidFill>
              </a:rPr>
              <a:t>Describe the different academic disciplines used to study information systems and explain how each contributes to our understanding of them. </a:t>
            </a:r>
          </a:p>
          <a:p>
            <a:r>
              <a:rPr lang="en-US" dirty="0" smtClean="0">
                <a:solidFill>
                  <a:srgbClr val="0D0D0D"/>
                </a:solidFill>
              </a:rPr>
              <a:t>Explain what is meant by a </a:t>
            </a:r>
            <a:r>
              <a:rPr lang="en-US" dirty="0" err="1" smtClean="0">
                <a:solidFill>
                  <a:srgbClr val="0D0D0D"/>
                </a:solidFill>
              </a:rPr>
              <a:t>sociotechnical</a:t>
            </a:r>
            <a:r>
              <a:rPr lang="en-US" dirty="0" smtClean="0">
                <a:solidFill>
                  <a:srgbClr val="0D0D0D"/>
                </a:solidFill>
              </a:rPr>
              <a:t> systems perspective.</a:t>
            </a:r>
          </a:p>
          <a:p>
            <a:endParaRPr lang="en-US" dirty="0" smtClean="0">
              <a:solidFill>
                <a:srgbClr val="0D0D0D"/>
              </a:solidFill>
            </a:endParaRPr>
          </a:p>
        </p:txBody>
      </p:sp>
      <p:sp>
        <p:nvSpPr>
          <p:cNvPr id="12292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85786" y="1071546"/>
            <a:ext cx="7615262" cy="381000"/>
          </a:xfrm>
          <a:solidFill>
            <a:srgbClr val="92D050"/>
          </a:solidFill>
        </p:spPr>
        <p:txBody>
          <a:bodyPr>
            <a:normAutofit lnSpcReduction="10000"/>
          </a:bodyPr>
          <a:lstStyle/>
          <a:p>
            <a:r>
              <a:rPr lang="en-US" dirty="0" smtClean="0"/>
              <a:t>Learning Objectives (cont.)</a:t>
            </a:r>
          </a:p>
        </p:txBody>
      </p:sp>
      <p:sp>
        <p:nvSpPr>
          <p:cNvPr id="12294" name="Slide Number Placeholder 4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786FE8B-52C8-4C32-88AC-A9DEEAA02808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>
                <a:solidFill>
                  <a:srgbClr val="7C4B3B"/>
                </a:solidFill>
              </a:rPr>
              <a:t>CHAPTER 1: INFORMATION IN BUSINESS SYSTEMS TODAY</a:t>
            </a:r>
          </a:p>
        </p:txBody>
      </p:sp>
      <p:sp>
        <p:nvSpPr>
          <p:cNvPr id="5017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Management Information Systems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Combines computer science, management science, operations research and practical orientation with behavioral issues</a:t>
            </a:r>
          </a:p>
          <a:p>
            <a:r>
              <a:rPr lang="en-US" sz="3200" dirty="0" smtClean="0">
                <a:solidFill>
                  <a:srgbClr val="00B050"/>
                </a:solidFill>
              </a:rPr>
              <a:t>Four main actors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  <a:ea typeface="ＭＳ Ｐゴシック" pitchFamily="34" charset="-128"/>
              </a:rPr>
              <a:t>Suppliers of hardware and software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  <a:ea typeface="ＭＳ Ｐゴシック" pitchFamily="34" charset="-128"/>
              </a:rPr>
              <a:t>Business firms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  <a:ea typeface="ＭＳ Ｐゴシック" pitchFamily="34" charset="-128"/>
              </a:rPr>
              <a:t>Managers and employees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  <a:ea typeface="ＭＳ Ｐゴシック" pitchFamily="34" charset="-128"/>
              </a:rPr>
              <a:t>Firm’s environment (legal, social, cultural context)</a:t>
            </a:r>
          </a:p>
        </p:txBody>
      </p:sp>
      <p:sp>
        <p:nvSpPr>
          <p:cNvPr id="5018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3810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Contemporary Approaches to Information Systems</a:t>
            </a:r>
          </a:p>
        </p:txBody>
      </p:sp>
      <p:sp>
        <p:nvSpPr>
          <p:cNvPr id="50182" name="Slide Number Placeholder 4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A0F29DF-E43E-4772-836E-AA8E87C63D90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>
                <a:solidFill>
                  <a:srgbClr val="7C4B3B"/>
                </a:solidFill>
              </a:rPr>
              <a:t>CHAPTER 1: INFORMATION IN BUSINESS SYSTEMS TODAY</a:t>
            </a:r>
          </a:p>
        </p:txBody>
      </p:sp>
      <p:sp>
        <p:nvSpPr>
          <p:cNvPr id="1433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D0D0D"/>
                </a:solidFill>
              </a:rPr>
              <a:t>How information systems are transforming business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Increase in </a:t>
            </a:r>
            <a:r>
              <a:rPr lang="en-US" dirty="0" smtClean="0">
                <a:solidFill>
                  <a:srgbClr val="00B050"/>
                </a:solidFill>
                <a:ea typeface="ＭＳ Ｐゴシック" pitchFamily="34" charset="-128"/>
              </a:rPr>
              <a:t>wireless technology </a:t>
            </a:r>
            <a:r>
              <a:rPr lang="en-US" dirty="0" smtClean="0">
                <a:ea typeface="ＭＳ Ｐゴシック" pitchFamily="34" charset="-128"/>
              </a:rPr>
              <a:t>use, </a:t>
            </a:r>
            <a:r>
              <a:rPr lang="en-US" dirty="0" smtClean="0">
                <a:solidFill>
                  <a:srgbClr val="00B050"/>
                </a:solidFill>
                <a:ea typeface="ＭＳ Ｐゴシック" pitchFamily="34" charset="-128"/>
              </a:rPr>
              <a:t>Web sites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Increased business use of </a:t>
            </a:r>
            <a:r>
              <a:rPr lang="en-US" dirty="0" smtClean="0">
                <a:solidFill>
                  <a:srgbClr val="00B050"/>
                </a:solidFill>
                <a:ea typeface="ＭＳ Ｐゴシック" pitchFamily="34" charset="-128"/>
              </a:rPr>
              <a:t>Web 2.0 </a:t>
            </a:r>
            <a:r>
              <a:rPr lang="en-US" dirty="0" smtClean="0">
                <a:ea typeface="ＭＳ Ｐゴシック" pitchFamily="34" charset="-128"/>
              </a:rPr>
              <a:t>technologies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Cloud computing, mobile digital platform allow more </a:t>
            </a:r>
            <a:r>
              <a:rPr lang="en-US" dirty="0" smtClean="0">
                <a:solidFill>
                  <a:srgbClr val="00B050"/>
                </a:solidFill>
                <a:ea typeface="ＭＳ Ｐゴシック" pitchFamily="34" charset="-128"/>
              </a:rPr>
              <a:t>distributed work, decision-making, and collaboration</a:t>
            </a:r>
          </a:p>
          <a:p>
            <a:r>
              <a:rPr lang="en-US" dirty="0" smtClean="0">
                <a:solidFill>
                  <a:srgbClr val="0D0D0D"/>
                </a:solidFill>
              </a:rPr>
              <a:t>Globalization opportunities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Internet has drastically </a:t>
            </a:r>
            <a:r>
              <a:rPr lang="en-US" dirty="0" smtClean="0">
                <a:solidFill>
                  <a:srgbClr val="00B050"/>
                </a:solidFill>
                <a:ea typeface="ＭＳ Ｐゴシック" pitchFamily="34" charset="-128"/>
              </a:rPr>
              <a:t>reduced costs of operating </a:t>
            </a:r>
            <a:r>
              <a:rPr lang="en-US" dirty="0" smtClean="0">
                <a:ea typeface="ＭＳ Ｐゴシック" pitchFamily="34" charset="-128"/>
              </a:rPr>
              <a:t>on global scale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Presents </a:t>
            </a:r>
            <a:r>
              <a:rPr lang="en-US" dirty="0" smtClean="0">
                <a:solidFill>
                  <a:srgbClr val="00B050"/>
                </a:solidFill>
                <a:ea typeface="ＭＳ Ｐゴシック" pitchFamily="34" charset="-128"/>
              </a:rPr>
              <a:t>both</a:t>
            </a:r>
            <a:r>
              <a:rPr lang="en-US" dirty="0" smtClean="0">
                <a:ea typeface="ＭＳ Ｐゴシック" pitchFamily="34" charset="-128"/>
              </a:rPr>
              <a:t> challenges and opportunities</a:t>
            </a:r>
          </a:p>
          <a:p>
            <a:endParaRPr lang="en-US" dirty="0" smtClean="0">
              <a:solidFill>
                <a:srgbClr val="0D0D0D"/>
              </a:solidFill>
            </a:endParaRPr>
          </a:p>
        </p:txBody>
      </p:sp>
      <p:sp>
        <p:nvSpPr>
          <p:cNvPr id="1434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3810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The Role of Information Systems in Business Today</a:t>
            </a:r>
          </a:p>
        </p:txBody>
      </p:sp>
      <p:sp>
        <p:nvSpPr>
          <p:cNvPr id="14342" name="Slide Number Placeholder 4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7BFD0E8-DA60-49C3-AD6C-01FED46B5243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>
                <a:solidFill>
                  <a:srgbClr val="7C4B3B"/>
                </a:solidFill>
              </a:rPr>
              <a:t>CHAPTER 1: INFORMATION IN BUSINESS SYSTEMS TODAY</a:t>
            </a:r>
          </a:p>
        </p:txBody>
      </p:sp>
      <p:sp>
        <p:nvSpPr>
          <p:cNvPr id="1638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D0D0D"/>
                </a:solidFill>
              </a:rPr>
              <a:t>In the emerging, </a:t>
            </a:r>
            <a:r>
              <a:rPr lang="en-US" dirty="0" smtClean="0">
                <a:solidFill>
                  <a:srgbClr val="00B050"/>
                </a:solidFill>
              </a:rPr>
              <a:t>fully digital firm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Significant business relationships are digitally enabled and mediated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Core business processes are accomplished </a:t>
            </a:r>
            <a:r>
              <a:rPr lang="en-US" dirty="0" smtClean="0">
                <a:solidFill>
                  <a:srgbClr val="00B050"/>
                </a:solidFill>
                <a:ea typeface="ＭＳ Ｐゴシック" pitchFamily="34" charset="-128"/>
              </a:rPr>
              <a:t>through digital networks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Key corporate assets are </a:t>
            </a:r>
            <a:r>
              <a:rPr lang="en-US" dirty="0" smtClean="0">
                <a:solidFill>
                  <a:srgbClr val="00B050"/>
                </a:solidFill>
                <a:ea typeface="ＭＳ Ｐゴシック" pitchFamily="34" charset="-128"/>
              </a:rPr>
              <a:t>managed digitally</a:t>
            </a:r>
          </a:p>
          <a:p>
            <a:r>
              <a:rPr lang="en-US" dirty="0" smtClean="0">
                <a:solidFill>
                  <a:srgbClr val="0D0D0D"/>
                </a:solidFill>
              </a:rPr>
              <a:t>Digital firms </a:t>
            </a:r>
            <a:r>
              <a:rPr lang="en-US" dirty="0" smtClean="0">
                <a:solidFill>
                  <a:srgbClr val="00B050"/>
                </a:solidFill>
              </a:rPr>
              <a:t>offer greater flexibility </a:t>
            </a:r>
            <a:r>
              <a:rPr lang="en-US" dirty="0" smtClean="0">
                <a:solidFill>
                  <a:srgbClr val="0D0D0D"/>
                </a:solidFill>
              </a:rPr>
              <a:t>in organization and management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Time shifting, space shifting</a:t>
            </a:r>
          </a:p>
          <a:p>
            <a:endParaRPr lang="en-US" dirty="0" smtClean="0">
              <a:solidFill>
                <a:srgbClr val="0D0D0D"/>
              </a:solidFill>
            </a:endParaRPr>
          </a:p>
        </p:txBody>
      </p:sp>
      <p:sp>
        <p:nvSpPr>
          <p:cNvPr id="1638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3810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The Role of Information Systems in Business Today</a:t>
            </a:r>
          </a:p>
        </p:txBody>
      </p:sp>
      <p:sp>
        <p:nvSpPr>
          <p:cNvPr id="16390" name="Slide Number Placeholder 4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EA7F91-B580-4CB6-B3F5-04E1714C10D8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>
                <a:solidFill>
                  <a:srgbClr val="7C4B3B"/>
                </a:solidFill>
              </a:rPr>
              <a:t>CHAPTER 1: INFORMATION IN BUSINESS SYSTEMS TODAY</a:t>
            </a:r>
          </a:p>
        </p:txBody>
      </p:sp>
      <p:sp>
        <p:nvSpPr>
          <p:cNvPr id="1843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D0D0D"/>
                </a:solidFill>
              </a:rPr>
              <a:t>Growing interdependence between ability to use information technology and ability </a:t>
            </a:r>
            <a:r>
              <a:rPr lang="en-US" dirty="0" smtClean="0">
                <a:solidFill>
                  <a:srgbClr val="00B050"/>
                </a:solidFill>
              </a:rPr>
              <a:t>to implement corporate strategies and achieve corporate goals</a:t>
            </a:r>
          </a:p>
          <a:p>
            <a:pPr>
              <a:spcAft>
                <a:spcPts val="200"/>
              </a:spcAft>
            </a:pPr>
            <a:r>
              <a:rPr lang="en-US" dirty="0" smtClean="0">
                <a:solidFill>
                  <a:srgbClr val="0D0D0D"/>
                </a:solidFill>
              </a:rPr>
              <a:t>Business firms invest heavily in information systems to achieve </a:t>
            </a:r>
            <a:r>
              <a:rPr lang="en-US" dirty="0" smtClean="0">
                <a:solidFill>
                  <a:srgbClr val="00B050"/>
                </a:solidFill>
              </a:rPr>
              <a:t>six strategic business objectives:</a:t>
            </a:r>
          </a:p>
          <a:p>
            <a:pPr marL="914400" lvl="1" indent="-457200">
              <a:spcBef>
                <a:spcPct val="0"/>
              </a:spcBef>
              <a:spcAft>
                <a:spcPts val="200"/>
              </a:spcAft>
              <a:buFont typeface="Cambria" pitchFamily="18" charset="0"/>
              <a:buAutoNum type="arabicPeriod"/>
            </a:pPr>
            <a:r>
              <a:rPr lang="en-US" sz="2400" b="0" dirty="0" smtClean="0">
                <a:solidFill>
                  <a:srgbClr val="00B050"/>
                </a:solidFill>
                <a:ea typeface="ＭＳ Ｐゴシック" pitchFamily="34" charset="-128"/>
              </a:rPr>
              <a:t>Operational excellence</a:t>
            </a:r>
          </a:p>
          <a:p>
            <a:pPr marL="914400" lvl="1" indent="-457200">
              <a:spcBef>
                <a:spcPct val="0"/>
              </a:spcBef>
              <a:spcAft>
                <a:spcPts val="200"/>
              </a:spcAft>
              <a:buFont typeface="Cambria" pitchFamily="18" charset="0"/>
              <a:buAutoNum type="arabicPeriod"/>
            </a:pPr>
            <a:r>
              <a:rPr lang="en-US" sz="2400" b="0" dirty="0" smtClean="0">
                <a:solidFill>
                  <a:srgbClr val="00B050"/>
                </a:solidFill>
                <a:ea typeface="ＭＳ Ｐゴシック" pitchFamily="34" charset="-128"/>
              </a:rPr>
              <a:t>New products, services, and business models</a:t>
            </a:r>
          </a:p>
          <a:p>
            <a:pPr marL="914400" lvl="1" indent="-457200">
              <a:spcBef>
                <a:spcPct val="0"/>
              </a:spcBef>
              <a:spcAft>
                <a:spcPts val="200"/>
              </a:spcAft>
              <a:buFont typeface="Cambria" pitchFamily="18" charset="0"/>
              <a:buAutoNum type="arabicPeriod"/>
            </a:pPr>
            <a:r>
              <a:rPr lang="en-US" sz="2400" b="0" dirty="0" smtClean="0">
                <a:solidFill>
                  <a:srgbClr val="00B050"/>
                </a:solidFill>
                <a:ea typeface="ＭＳ Ｐゴシック" pitchFamily="34" charset="-128"/>
              </a:rPr>
              <a:t>Customer and supplier intimacy</a:t>
            </a:r>
          </a:p>
          <a:p>
            <a:pPr marL="914400" lvl="1" indent="-457200">
              <a:spcBef>
                <a:spcPct val="0"/>
              </a:spcBef>
              <a:spcAft>
                <a:spcPts val="200"/>
              </a:spcAft>
              <a:buFont typeface="Cambria" pitchFamily="18" charset="0"/>
              <a:buAutoNum type="arabicPeriod"/>
            </a:pPr>
            <a:r>
              <a:rPr lang="en-US" sz="2400" b="0" dirty="0" smtClean="0">
                <a:solidFill>
                  <a:srgbClr val="00B050"/>
                </a:solidFill>
                <a:ea typeface="ＭＳ Ｐゴシック" pitchFamily="34" charset="-128"/>
              </a:rPr>
              <a:t>Improved decision making</a:t>
            </a:r>
          </a:p>
          <a:p>
            <a:pPr marL="914400" lvl="1" indent="-457200">
              <a:spcBef>
                <a:spcPct val="0"/>
              </a:spcBef>
              <a:spcAft>
                <a:spcPts val="200"/>
              </a:spcAft>
              <a:buFont typeface="Cambria" pitchFamily="18" charset="0"/>
              <a:buAutoNum type="arabicPeriod"/>
            </a:pPr>
            <a:r>
              <a:rPr lang="en-US" sz="2400" b="0" dirty="0" smtClean="0">
                <a:solidFill>
                  <a:srgbClr val="00B050"/>
                </a:solidFill>
                <a:ea typeface="ＭＳ Ｐゴシック" pitchFamily="34" charset="-128"/>
              </a:rPr>
              <a:t>Competitive advantage</a:t>
            </a:r>
          </a:p>
          <a:p>
            <a:pPr marL="914400" lvl="1" indent="-457200">
              <a:spcBef>
                <a:spcPct val="0"/>
              </a:spcBef>
              <a:spcAft>
                <a:spcPts val="200"/>
              </a:spcAft>
              <a:buFont typeface="Cambria" pitchFamily="18" charset="0"/>
              <a:buAutoNum type="arabicPeriod"/>
            </a:pPr>
            <a:r>
              <a:rPr lang="en-US" sz="2400" b="0" dirty="0" smtClean="0">
                <a:solidFill>
                  <a:srgbClr val="00B050"/>
                </a:solidFill>
                <a:ea typeface="ＭＳ Ｐゴシック" pitchFamily="34" charset="-128"/>
              </a:rPr>
              <a:t>Survival</a:t>
            </a:r>
          </a:p>
          <a:p>
            <a:endParaRPr lang="en-US" dirty="0" smtClean="0">
              <a:solidFill>
                <a:srgbClr val="0D0D0D"/>
              </a:solidFill>
            </a:endParaRPr>
          </a:p>
        </p:txBody>
      </p:sp>
      <p:sp>
        <p:nvSpPr>
          <p:cNvPr id="1843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3810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The Role of Information Systems in Business Today</a:t>
            </a:r>
          </a:p>
        </p:txBody>
      </p:sp>
      <p:sp>
        <p:nvSpPr>
          <p:cNvPr id="18438" name="Slide Number Placeholder 4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43A280-2637-48F1-89BC-18EE81616B3F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>
                <a:solidFill>
                  <a:srgbClr val="7C4B3B"/>
                </a:solidFill>
              </a:rPr>
              <a:t>CHAPTER 1: INFORMATION IN BUSINESS SYSTEMS TODAY</a:t>
            </a:r>
          </a:p>
        </p:txBody>
      </p:sp>
      <p:sp>
        <p:nvSpPr>
          <p:cNvPr id="19459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3472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>
                <a:solidFill>
                  <a:srgbClr val="0D0D0D"/>
                </a:solidFill>
              </a:rPr>
              <a:t>Operational excellence:</a:t>
            </a:r>
          </a:p>
          <a:p>
            <a:pPr lvl="1"/>
            <a:r>
              <a:rPr lang="en-US" sz="3200" dirty="0" smtClean="0">
                <a:ea typeface="ＭＳ Ｐゴシック" pitchFamily="34" charset="-128"/>
              </a:rPr>
              <a:t>Improvement of efficiency to attain </a:t>
            </a:r>
            <a:r>
              <a:rPr lang="en-US" sz="3200" dirty="0" smtClean="0">
                <a:solidFill>
                  <a:srgbClr val="00B050"/>
                </a:solidFill>
                <a:ea typeface="ＭＳ Ｐゴシック" pitchFamily="34" charset="-128"/>
              </a:rPr>
              <a:t>higher profitability</a:t>
            </a:r>
          </a:p>
          <a:p>
            <a:pPr lvl="1"/>
            <a:r>
              <a:rPr lang="en-US" sz="3200" dirty="0" smtClean="0">
                <a:ea typeface="ＭＳ Ｐゴシック" pitchFamily="34" charset="-128"/>
              </a:rPr>
              <a:t>Information systems, technology an </a:t>
            </a:r>
            <a:r>
              <a:rPr lang="en-US" sz="3200" dirty="0" smtClean="0">
                <a:solidFill>
                  <a:srgbClr val="00B050"/>
                </a:solidFill>
                <a:ea typeface="ＭＳ Ｐゴシック" pitchFamily="34" charset="-128"/>
              </a:rPr>
              <a:t>important tool </a:t>
            </a:r>
            <a:r>
              <a:rPr lang="en-US" sz="3200" dirty="0" smtClean="0">
                <a:ea typeface="ＭＳ Ｐゴシック" pitchFamily="34" charset="-128"/>
              </a:rPr>
              <a:t>in achieving greater </a:t>
            </a:r>
            <a:r>
              <a:rPr lang="en-US" sz="3200" dirty="0" smtClean="0">
                <a:solidFill>
                  <a:srgbClr val="00B050"/>
                </a:solidFill>
                <a:ea typeface="ＭＳ Ｐゴシック" pitchFamily="34" charset="-128"/>
              </a:rPr>
              <a:t>efficiency and productivity</a:t>
            </a:r>
          </a:p>
          <a:p>
            <a:pPr lvl="1"/>
            <a:r>
              <a:rPr lang="en-US" sz="3200" dirty="0" err="1" smtClean="0">
                <a:ea typeface="ＭＳ Ｐゴシック" pitchFamily="34" charset="-128"/>
              </a:rPr>
              <a:t>Walmart’s</a:t>
            </a:r>
            <a:r>
              <a:rPr lang="en-US" sz="3200" dirty="0" smtClean="0">
                <a:ea typeface="ＭＳ Ｐゴシック" pitchFamily="34" charset="-128"/>
              </a:rPr>
              <a:t> </a:t>
            </a:r>
            <a:r>
              <a:rPr lang="en-US" sz="3200" dirty="0" err="1" smtClean="0">
                <a:ea typeface="ＭＳ Ｐゴシック" pitchFamily="34" charset="-128"/>
              </a:rPr>
              <a:t>RetailLink</a:t>
            </a:r>
            <a:r>
              <a:rPr lang="en-US" sz="3200" dirty="0" smtClean="0">
                <a:ea typeface="ＭＳ Ｐゴシック" pitchFamily="34" charset="-128"/>
              </a:rPr>
              <a:t> system links suppliers to stores for superior replenishment system</a:t>
            </a:r>
          </a:p>
          <a:p>
            <a:pPr marL="180000" indent="-180000">
              <a:lnSpc>
                <a:spcPct val="100000"/>
              </a:lnSpc>
            </a:pPr>
            <a:r>
              <a:rPr lang="tr-TR" sz="1800" dirty="0" err="1" smtClean="0">
                <a:solidFill>
                  <a:srgbClr val="0D0D0D"/>
                </a:solidFill>
              </a:rPr>
              <a:t>Retail</a:t>
            </a:r>
            <a:r>
              <a:rPr lang="tr-TR" sz="1800" dirty="0" smtClean="0">
                <a:solidFill>
                  <a:srgbClr val="0D0D0D"/>
                </a:solidFill>
              </a:rPr>
              <a:t>-perakende satış, </a:t>
            </a:r>
            <a:r>
              <a:rPr lang="tr-TR" sz="1800" dirty="0" err="1" smtClean="0">
                <a:solidFill>
                  <a:srgbClr val="0D0D0D"/>
                </a:solidFill>
              </a:rPr>
              <a:t>replesnihment</a:t>
            </a:r>
            <a:r>
              <a:rPr lang="tr-TR" sz="1800" dirty="0" smtClean="0">
                <a:solidFill>
                  <a:srgbClr val="0D0D0D"/>
                </a:solidFill>
              </a:rPr>
              <a:t>-ikmal  (yeniden yerine koyma-doldurma),  </a:t>
            </a:r>
            <a:r>
              <a:rPr lang="tr-TR" sz="1800" dirty="0" err="1" smtClean="0">
                <a:solidFill>
                  <a:srgbClr val="0D0D0D"/>
                </a:solidFill>
              </a:rPr>
              <a:t>excellence</a:t>
            </a:r>
            <a:r>
              <a:rPr lang="tr-TR" sz="1800" dirty="0" smtClean="0">
                <a:solidFill>
                  <a:srgbClr val="0D0D0D"/>
                </a:solidFill>
              </a:rPr>
              <a:t>-üstünlük, </a:t>
            </a:r>
            <a:r>
              <a:rPr lang="tr-TR" sz="1800" dirty="0" err="1" smtClean="0">
                <a:solidFill>
                  <a:srgbClr val="0D0D0D"/>
                </a:solidFill>
              </a:rPr>
              <a:t>Walmart</a:t>
            </a:r>
            <a:r>
              <a:rPr lang="tr-TR" sz="1800" dirty="0" smtClean="0">
                <a:solidFill>
                  <a:srgbClr val="0D0D0D"/>
                </a:solidFill>
              </a:rPr>
              <a:t>- ABD’de perakende satış yapan mağazalar zinciri (2.5 Milyon çalışanı var)</a:t>
            </a:r>
            <a:endParaRPr lang="en-US" sz="1800" dirty="0" smtClean="0">
              <a:solidFill>
                <a:srgbClr val="0D0D0D"/>
              </a:solidFill>
            </a:endParaRPr>
          </a:p>
        </p:txBody>
      </p:sp>
      <p:sp>
        <p:nvSpPr>
          <p:cNvPr id="1946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3810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The Role of Information Systems in Business Today</a:t>
            </a:r>
          </a:p>
        </p:txBody>
      </p:sp>
      <p:sp>
        <p:nvSpPr>
          <p:cNvPr id="19462" name="Slide Number Placeholder 4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B67E8D3-29F0-466C-AA72-D7AD06C400EA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>
                <a:solidFill>
                  <a:srgbClr val="7C4B3B"/>
                </a:solidFill>
              </a:rPr>
              <a:t>CHAPTER 1: INFORMATION IN BUSINESS SYSTEMS TODAY</a:t>
            </a:r>
          </a:p>
        </p:txBody>
      </p:sp>
      <p:sp>
        <p:nvSpPr>
          <p:cNvPr id="20483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>
                <a:solidFill>
                  <a:srgbClr val="0D0D0D"/>
                </a:solidFill>
              </a:rPr>
              <a:t>New products, services, and business models:</a:t>
            </a:r>
          </a:p>
          <a:p>
            <a:pPr lvl="1"/>
            <a:r>
              <a:rPr lang="en-US" sz="2800" dirty="0" smtClean="0">
                <a:ea typeface="ＭＳ Ｐゴシック" pitchFamily="34" charset="-128"/>
              </a:rPr>
              <a:t>Business model: </a:t>
            </a:r>
            <a:r>
              <a:rPr lang="en-US" sz="2800" dirty="0" smtClean="0">
                <a:solidFill>
                  <a:srgbClr val="00B050"/>
                </a:solidFill>
                <a:ea typeface="ＭＳ Ｐゴシック" pitchFamily="34" charset="-128"/>
              </a:rPr>
              <a:t>describes how company produces, delivers, and sells product or service to create wealth</a:t>
            </a:r>
          </a:p>
          <a:p>
            <a:pPr lvl="1"/>
            <a:r>
              <a:rPr lang="en-US" sz="2800" dirty="0" smtClean="0">
                <a:ea typeface="ＭＳ Ｐゴシック" pitchFamily="34" charset="-128"/>
              </a:rPr>
              <a:t>Information systems and technology a </a:t>
            </a:r>
            <a:r>
              <a:rPr lang="en-US" sz="2800" dirty="0" smtClean="0">
                <a:solidFill>
                  <a:srgbClr val="00B050"/>
                </a:solidFill>
                <a:ea typeface="ＭＳ Ｐゴシック" pitchFamily="34" charset="-128"/>
              </a:rPr>
              <a:t>major enabling tool for new products, services, business models</a:t>
            </a:r>
          </a:p>
          <a:p>
            <a:pPr lvl="2"/>
            <a:r>
              <a:rPr lang="en-US" sz="2800" dirty="0" smtClean="0">
                <a:ea typeface="ＭＳ Ｐゴシック" pitchFamily="34" charset="-128"/>
              </a:rPr>
              <a:t>Examples: Apple’s iPod, iTunes, </a:t>
            </a:r>
            <a:r>
              <a:rPr lang="en-US" sz="2800" dirty="0" err="1" smtClean="0">
                <a:ea typeface="ＭＳ Ｐゴシック" pitchFamily="34" charset="-128"/>
              </a:rPr>
              <a:t>iPhone</a:t>
            </a:r>
            <a:r>
              <a:rPr lang="en-US" sz="2800" dirty="0" smtClean="0">
                <a:ea typeface="ＭＳ Ｐゴシック" pitchFamily="34" charset="-128"/>
              </a:rPr>
              <a:t>, </a:t>
            </a:r>
            <a:r>
              <a:rPr lang="en-US" sz="2800" dirty="0" err="1" smtClean="0">
                <a:ea typeface="ＭＳ Ｐゴシック" pitchFamily="34" charset="-128"/>
              </a:rPr>
              <a:t>iPad</a:t>
            </a:r>
            <a:r>
              <a:rPr lang="en-US" sz="2800" dirty="0" smtClean="0">
                <a:ea typeface="ＭＳ Ｐゴシック" pitchFamily="34" charset="-128"/>
              </a:rPr>
              <a:t>, Google’s Android OS, and Netflix</a:t>
            </a:r>
          </a:p>
          <a:p>
            <a:endParaRPr lang="en-US" sz="3200" dirty="0" smtClean="0">
              <a:solidFill>
                <a:srgbClr val="0D0D0D"/>
              </a:solidFill>
            </a:endParaRPr>
          </a:p>
        </p:txBody>
      </p:sp>
      <p:sp>
        <p:nvSpPr>
          <p:cNvPr id="2048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3810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The Role of Information Systems in Business Today</a:t>
            </a:r>
          </a:p>
        </p:txBody>
      </p:sp>
      <p:sp>
        <p:nvSpPr>
          <p:cNvPr id="20486" name="Slide Number Placeholder 4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E3C3629-874A-4561-B36D-C9E473E2B884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>
                <a:solidFill>
                  <a:srgbClr val="7C4B3B"/>
                </a:solidFill>
              </a:rPr>
              <a:t>CHAPTER 1: INFORMATION IN BUSINESS SYSTEMS TODAY</a:t>
            </a:r>
          </a:p>
        </p:txBody>
      </p:sp>
      <p:sp>
        <p:nvSpPr>
          <p:cNvPr id="21507" name="Content Placeholder 4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49580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solidFill>
                  <a:srgbClr val="0D0D0D"/>
                </a:solidFill>
              </a:rPr>
              <a:t>Customer and supplier intimacy:</a:t>
            </a:r>
            <a:r>
              <a:rPr lang="tr-TR" sz="3200" dirty="0" smtClean="0">
                <a:solidFill>
                  <a:srgbClr val="0D0D0D"/>
                </a:solidFill>
              </a:rPr>
              <a:t> </a:t>
            </a:r>
            <a:r>
              <a:rPr lang="tr-TR" sz="1700" dirty="0" smtClean="0">
                <a:solidFill>
                  <a:srgbClr val="0D0D0D"/>
                </a:solidFill>
              </a:rPr>
              <a:t>(memnuniyet)</a:t>
            </a:r>
            <a:endParaRPr lang="en-US" sz="1700" dirty="0" smtClean="0">
              <a:solidFill>
                <a:srgbClr val="0D0D0D"/>
              </a:solidFill>
            </a:endParaRPr>
          </a:p>
          <a:p>
            <a:pPr lvl="1"/>
            <a:r>
              <a:rPr lang="en-US" sz="2800" dirty="0" smtClean="0">
                <a:ea typeface="ＭＳ Ｐゴシック" pitchFamily="34" charset="-128"/>
              </a:rPr>
              <a:t>Serving customers well leads </a:t>
            </a:r>
            <a:r>
              <a:rPr lang="en-US" sz="2800" dirty="0" smtClean="0">
                <a:solidFill>
                  <a:srgbClr val="00B050"/>
                </a:solidFill>
                <a:ea typeface="ＭＳ Ｐゴシック" pitchFamily="34" charset="-128"/>
              </a:rPr>
              <a:t>to customers returning, </a:t>
            </a:r>
            <a:r>
              <a:rPr lang="en-US" sz="2800" dirty="0" smtClean="0">
                <a:ea typeface="ＭＳ Ｐゴシック" pitchFamily="34" charset="-128"/>
              </a:rPr>
              <a:t>which raises revenues and profits</a:t>
            </a:r>
          </a:p>
          <a:p>
            <a:pPr lvl="2"/>
            <a:r>
              <a:rPr lang="en-US" sz="2800" dirty="0" smtClean="0">
                <a:ea typeface="ＭＳ Ｐゴシック" pitchFamily="34" charset="-128"/>
              </a:rPr>
              <a:t>Example: High-end hotels that use computers to track customer preferences and use to monitor and customize environment</a:t>
            </a:r>
          </a:p>
          <a:p>
            <a:pPr lvl="1"/>
            <a:r>
              <a:rPr lang="en-US" sz="2800" dirty="0" smtClean="0">
                <a:ea typeface="ＭＳ Ｐゴシック" pitchFamily="34" charset="-128"/>
              </a:rPr>
              <a:t>Intimacy with suppliers allows them to provide </a:t>
            </a:r>
            <a:r>
              <a:rPr lang="en-US" sz="2800" dirty="0" smtClean="0">
                <a:solidFill>
                  <a:srgbClr val="00B050"/>
                </a:solidFill>
                <a:ea typeface="ＭＳ Ｐゴシック" pitchFamily="34" charset="-128"/>
              </a:rPr>
              <a:t>vital inputs,</a:t>
            </a:r>
            <a:r>
              <a:rPr lang="en-US" sz="2800" dirty="0" smtClean="0">
                <a:ea typeface="ＭＳ Ｐゴシック" pitchFamily="34" charset="-128"/>
              </a:rPr>
              <a:t> which lowers costs</a:t>
            </a:r>
          </a:p>
          <a:p>
            <a:pPr lvl="2"/>
            <a:r>
              <a:rPr lang="en-US" sz="2800" dirty="0" smtClean="0">
                <a:ea typeface="ＭＳ Ｐゴシック" pitchFamily="34" charset="-128"/>
              </a:rPr>
              <a:t>Example: </a:t>
            </a:r>
            <a:r>
              <a:rPr lang="en-US" sz="2800" dirty="0" err="1" smtClean="0">
                <a:ea typeface="ＭＳ Ｐゴシック" pitchFamily="34" charset="-128"/>
              </a:rPr>
              <a:t>J.C.Penney’s</a:t>
            </a:r>
            <a:r>
              <a:rPr lang="en-US" sz="2800" dirty="0" smtClean="0">
                <a:ea typeface="ＭＳ Ｐゴシック" pitchFamily="34" charset="-128"/>
              </a:rPr>
              <a:t> information system which links sales records to contract manufacturer</a:t>
            </a:r>
          </a:p>
          <a:p>
            <a:endParaRPr lang="en-US" sz="3200" dirty="0" smtClean="0">
              <a:solidFill>
                <a:srgbClr val="0D0D0D"/>
              </a:solidFill>
            </a:endParaRPr>
          </a:p>
        </p:txBody>
      </p:sp>
      <p:sp>
        <p:nvSpPr>
          <p:cNvPr id="2150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3810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The Role of Information Systems in Business Today</a:t>
            </a:r>
          </a:p>
        </p:txBody>
      </p:sp>
      <p:sp>
        <p:nvSpPr>
          <p:cNvPr id="21510" name="Slide Number Placeholder 4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F4667AC-8AB3-4264-A170-1439C8F130AE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1724</Words>
  <Application>Microsoft Office PowerPoint</Application>
  <PresentationFormat>Ekran Gösterisi (4:3)</PresentationFormat>
  <Paragraphs>298</Paragraphs>
  <Slides>30</Slides>
  <Notes>29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1" baseType="lpstr">
      <vt:lpstr>Ofis Teması</vt:lpstr>
      <vt:lpstr> A  Summary of Text Book Management Information System Thirteen Edition Laudon &amp; Laudon Chapter# 1 </vt:lpstr>
      <vt:lpstr>CHAPTER 1: INFORMATION IN BUSINESS SYSTEMS TODAY</vt:lpstr>
      <vt:lpstr>CHAPTER 1: INFORMATION IN BUSINESS SYSTEMS TODAY</vt:lpstr>
      <vt:lpstr>CHAPTER 1: INFORMATION IN BUSINESS SYSTEMS TODAY</vt:lpstr>
      <vt:lpstr>CHAPTER 1: INFORMATION IN BUSINESS SYSTEMS TODAY</vt:lpstr>
      <vt:lpstr>CHAPTER 1: INFORMATION IN BUSINESS SYSTEMS TODAY</vt:lpstr>
      <vt:lpstr>CHAPTER 1: INFORMATION IN BUSINESS SYSTEMS TODAY</vt:lpstr>
      <vt:lpstr>CHAPTER 1: INFORMATION IN BUSINESS SYSTEMS TODAY</vt:lpstr>
      <vt:lpstr>CHAPTER 1: INFORMATION IN BUSINESS SYSTEMS TODAY</vt:lpstr>
      <vt:lpstr>CHAPTER 1: INFORMATION IN BUSINESS SYSTEMS TODAY</vt:lpstr>
      <vt:lpstr>CHAPTER 1: INFORMATION IN BUSINESS SYSTEMS TODAY</vt:lpstr>
      <vt:lpstr>CHAPTER 1: INFORMATION IN BUSINESS SYSTEMS TODAY</vt:lpstr>
      <vt:lpstr>CHAPTER 1: INFORMATION IN BUSINESS SYSTEMS TODAY</vt:lpstr>
      <vt:lpstr>CHAPTER 1: INFORMATION IN BUSINESS SYSTEMS TODAY</vt:lpstr>
      <vt:lpstr>CHAPTER 1: INFORMATION IN BUSINESS SYSTEMS TODAY</vt:lpstr>
      <vt:lpstr>CHAPTER 1: INFORMATION IN BUSINESS SYSTEMS TODAY</vt:lpstr>
      <vt:lpstr>CHAPTER 1: INFORMATION IN BUSINESS SYSTEMS TODAY</vt:lpstr>
      <vt:lpstr>CHAPTER 1: INFORMATION IN BUSINESS SYSTEMS TODAY</vt:lpstr>
      <vt:lpstr>CHAPTER 1: INFORMATION IN BUSINESS SYSTEMS TODAY</vt:lpstr>
      <vt:lpstr>CHAPTER 1: INFORMATION IN BUSINESS SYSTEMS TODAY</vt:lpstr>
      <vt:lpstr>CHAPTER 1: INFORMATION IN BUSINESS SYSTEMS TODAY</vt:lpstr>
      <vt:lpstr>CHAPTER 1: INFORMATION IN BUSINESS SYSTEMS TODAY</vt:lpstr>
      <vt:lpstr>CHAPTER 1: INFORMATION IN BUSINESS SYSTEMS TODAY</vt:lpstr>
      <vt:lpstr>CHAPTER 1: INFORMATION IN BUSINESS SYSTEMS TODAY</vt:lpstr>
      <vt:lpstr>CHAPTER 1: INFORMATION IN BUSINESS SYSTEMS TODAY</vt:lpstr>
      <vt:lpstr>CHAPTER 1: INFORMATION IN BUSINESS SYSTEMS TODAY</vt:lpstr>
      <vt:lpstr>CHAPTER 1: INFORMATION IN BUSINESS SYSTEMS TODAY</vt:lpstr>
      <vt:lpstr>CHAPTER 1: INFORMATION IN BUSINESS SYSTEMS TODAY</vt:lpstr>
      <vt:lpstr>CHAPTER 1: INFORMATION IN BUSINESS SYSTEMS TODAY</vt:lpstr>
      <vt:lpstr>CHAPTER 1: INFORMATION IN BUSINESS SYSTEMS TODAY</vt:lpstr>
    </vt:vector>
  </TitlesOfParts>
  <Company>Baskent Universitesi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Admin</dc:creator>
  <cp:lastModifiedBy>Admin</cp:lastModifiedBy>
  <cp:revision>25</cp:revision>
  <dcterms:created xsi:type="dcterms:W3CDTF">2014-10-01T12:37:44Z</dcterms:created>
  <dcterms:modified xsi:type="dcterms:W3CDTF">2014-10-15T11:39:14Z</dcterms:modified>
</cp:coreProperties>
</file>