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7" r:id="rId2"/>
    <p:sldId id="265" r:id="rId3"/>
    <p:sldId id="263" r:id="rId4"/>
    <p:sldId id="262" r:id="rId5"/>
    <p:sldId id="266" r:id="rId6"/>
    <p:sldId id="267" r:id="rId7"/>
    <p:sldId id="268" r:id="rId8"/>
    <p:sldId id="271" r:id="rId9"/>
    <p:sldId id="280" r:id="rId10"/>
    <p:sldId id="279" r:id="rId11"/>
    <p:sldId id="272" r:id="rId12"/>
    <p:sldId id="273" r:id="rId13"/>
    <p:sldId id="285" r:id="rId14"/>
    <p:sldId id="276" r:id="rId15"/>
    <p:sldId id="274" r:id="rId16"/>
    <p:sldId id="284" r:id="rId17"/>
    <p:sldId id="275" r:id="rId18"/>
    <p:sldId id="286" r:id="rId19"/>
    <p:sldId id="258" r:id="rId20"/>
    <p:sldId id="277" r:id="rId21"/>
    <p:sldId id="281" r:id="rId22"/>
    <p:sldId id="282" r:id="rId23"/>
    <p:sldId id="283" r:id="rId24"/>
    <p:sldId id="287" r:id="rId25"/>
    <p:sldId id="300" r:id="rId26"/>
    <p:sldId id="288" r:id="rId27"/>
    <p:sldId id="301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9" r:id="rId36"/>
    <p:sldId id="298" r:id="rId37"/>
    <p:sldId id="303" r:id="rId38"/>
    <p:sldId id="304" r:id="rId39"/>
    <p:sldId id="305" r:id="rId40"/>
    <p:sldId id="302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D2C79-F51E-4B8C-9B50-5492E99691BF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47A8-5BE9-471F-8EEB-C0E7E15436E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747A8-5BE9-471F-8EEB-C0E7E15436E7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366B1-72AE-45F3-B2CA-7B9D68AF940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747A8-5BE9-471F-8EEB-C0E7E15436E7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747A8-5BE9-471F-8EEB-C0E7E15436E7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A2B2-26B3-49C0-BA49-47BE49284A4C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8661-F7D6-4F5F-BF1B-4EE8C28EC4A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_administration" TargetMode="External"/><Relationship Id="rId13" Type="http://schemas.openxmlformats.org/officeDocument/2006/relationships/hyperlink" Target="http://en.wikipedia.org/wiki/Interdisciplinary" TargetMode="External"/><Relationship Id="rId3" Type="http://schemas.openxmlformats.org/officeDocument/2006/relationships/hyperlink" Target="http://en.wikipedia.org/wiki/Strategic_management" TargetMode="External"/><Relationship Id="rId7" Type="http://schemas.openxmlformats.org/officeDocument/2006/relationships/hyperlink" Target="http://en.wikipedia.org/wiki/Data_storage" TargetMode="External"/><Relationship Id="rId12" Type="http://schemas.openxmlformats.org/officeDocument/2006/relationships/hyperlink" Target="http://en.wikipedia.org/wiki/Busine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ata_processing" TargetMode="External"/><Relationship Id="rId11" Type="http://schemas.openxmlformats.org/officeDocument/2006/relationships/hyperlink" Target="http://en.wikipedia.org/wiki/Multidisciplinary" TargetMode="External"/><Relationship Id="rId5" Type="http://schemas.openxmlformats.org/officeDocument/2006/relationships/hyperlink" Target="http://en.wikipedia.org/wiki/Business_operations" TargetMode="External"/><Relationship Id="rId10" Type="http://schemas.openxmlformats.org/officeDocument/2006/relationships/hyperlink" Target="http://en.wikipedia.org/wiki/Information_technology" TargetMode="External"/><Relationship Id="rId4" Type="http://schemas.openxmlformats.org/officeDocument/2006/relationships/hyperlink" Target="http://en.wikipedia.org/wiki/Management" TargetMode="External"/><Relationship Id="rId9" Type="http://schemas.openxmlformats.org/officeDocument/2006/relationships/hyperlink" Target="http://en.wikipedia.org/wiki/Information" TargetMode="External"/><Relationship Id="rId14" Type="http://schemas.openxmlformats.org/officeDocument/2006/relationships/hyperlink" Target="http://en.wikipedia.org/wiki/Computer_scie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if4it.com/IMAGES/GoldBall.jp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nagement" TargetMode="External"/><Relationship Id="rId2" Type="http://schemas.openxmlformats.org/officeDocument/2006/relationships/hyperlink" Target="http://en.wikipedia.org/wiki/Inform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" TargetMode="External"/><Relationship Id="rId7" Type="http://schemas.openxmlformats.org/officeDocument/2006/relationships/hyperlink" Target="http://en.wikipedia.org/wiki/Observ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en.wikipedia.org/wiki/Information" TargetMode="External"/><Relationship Id="rId5" Type="http://schemas.openxmlformats.org/officeDocument/2006/relationships/hyperlink" Target="http://en.wikipedia.org/wiki/Information_technology" TargetMode="External"/><Relationship Id="rId4" Type="http://schemas.openxmlformats.org/officeDocument/2006/relationships/hyperlink" Target="http://en.wikipedia.org/wiki/Telecommunications_equipmen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rdependence" TargetMode="External"/><Relationship Id="rId13" Type="http://schemas.openxmlformats.org/officeDocument/2006/relationships/hyperlink" Target="http://en.wikipedia.org/wiki/Trade" TargetMode="External"/><Relationship Id="rId18" Type="http://schemas.openxmlformats.org/officeDocument/2006/relationships/hyperlink" Target="http://en.wikipedia.org/wiki/Knowledge" TargetMode="External"/><Relationship Id="rId3" Type="http://schemas.openxmlformats.org/officeDocument/2006/relationships/hyperlink" Target="http://en.wikipedia.org/wiki/Culture" TargetMode="External"/><Relationship Id="rId7" Type="http://schemas.openxmlformats.org/officeDocument/2006/relationships/hyperlink" Target="http://en.wikipedia.org/wiki/Internet" TargetMode="External"/><Relationship Id="rId12" Type="http://schemas.openxmlformats.org/officeDocument/2006/relationships/hyperlink" Target="http://en.wikipedia.org/wiki/International_Monetary_Fund" TargetMode="External"/><Relationship Id="rId17" Type="http://schemas.openxmlformats.org/officeDocument/2006/relationships/hyperlink" Target="http://en.wikipedia.org/wiki/Human_migration" TargetMode="External"/><Relationship Id="rId2" Type="http://schemas.openxmlformats.org/officeDocument/2006/relationships/hyperlink" Target="http://en.wikipedia.org/wiki/World_view" TargetMode="External"/><Relationship Id="rId16" Type="http://schemas.openxmlformats.org/officeDocument/2006/relationships/hyperlink" Target="http://en.wikipedia.org/wiki/Investm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Telegraph" TargetMode="External"/><Relationship Id="rId11" Type="http://schemas.openxmlformats.org/officeDocument/2006/relationships/hyperlink" Target="http://en.wikipedia.org/wiki/New_World" TargetMode="External"/><Relationship Id="rId5" Type="http://schemas.openxmlformats.org/officeDocument/2006/relationships/hyperlink" Target="http://en.wikipedia.org/wiki/Telecommunication" TargetMode="External"/><Relationship Id="rId15" Type="http://schemas.openxmlformats.org/officeDocument/2006/relationships/hyperlink" Target="http://en.wikipedia.org/wiki/Capital_(economics)" TargetMode="External"/><Relationship Id="rId10" Type="http://schemas.openxmlformats.org/officeDocument/2006/relationships/hyperlink" Target="http://en.wikipedia.org/wiki/Age_of_discovery" TargetMode="External"/><Relationship Id="rId4" Type="http://schemas.openxmlformats.org/officeDocument/2006/relationships/hyperlink" Target="http://en.wikipedia.org/wiki/Transportation" TargetMode="External"/><Relationship Id="rId9" Type="http://schemas.openxmlformats.org/officeDocument/2006/relationships/hyperlink" Target="http://en.wikipedia.org/wiki/Modernity" TargetMode="External"/><Relationship Id="rId14" Type="http://schemas.openxmlformats.org/officeDocument/2006/relationships/hyperlink" Target="http://en.wikipedia.org/wiki/Financial_transa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2225668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>
                <a:solidFill>
                  <a:srgbClr val="FFFF00"/>
                </a:solidFill>
              </a:rPr>
              <a:t>Birinci Bölüm: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>Information </a:t>
            </a:r>
            <a:r>
              <a:rPr lang="tr-TR" sz="3200" dirty="0" err="1" smtClean="0"/>
              <a:t>System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Business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day</a:t>
            </a:r>
            <a:r>
              <a:rPr lang="tr-TR" sz="3200" dirty="0" smtClean="0"/>
              <a:t> </a:t>
            </a:r>
            <a:br>
              <a:rPr lang="tr-TR" sz="3200" dirty="0" smtClean="0"/>
            </a:br>
            <a:r>
              <a:rPr lang="tr-TR" sz="3200" dirty="0" err="1" smtClean="0"/>
              <a:t>Organizations</a:t>
            </a:r>
            <a:r>
              <a:rPr lang="tr-TR" sz="3200" dirty="0" smtClean="0"/>
              <a:t>,Management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Networked</a:t>
            </a:r>
            <a:r>
              <a:rPr lang="tr-TR" sz="3200" dirty="0" smtClean="0"/>
              <a:t> Enterprise</a:t>
            </a:r>
            <a:br>
              <a:rPr lang="tr-TR" sz="3200" dirty="0" smtClean="0"/>
            </a:br>
            <a:r>
              <a:rPr lang="tr-TR" sz="3200" b="1" dirty="0" smtClean="0">
                <a:solidFill>
                  <a:srgbClr val="FFFF00"/>
                </a:solidFill>
              </a:rPr>
              <a:t>NE BİLMELİYİZ ?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sz="2800" b="1" dirty="0" smtClean="0"/>
              <a:t> </a:t>
            </a:r>
            <a:r>
              <a:rPr lang="tr-TR" sz="2800" b="1" dirty="0" err="1" smtClean="0"/>
              <a:t>What</a:t>
            </a:r>
            <a:r>
              <a:rPr lang="tr-TR" sz="2800" b="1" dirty="0" smtClean="0"/>
              <a:t> is </a:t>
            </a:r>
            <a:r>
              <a:rPr lang="tr-TR" sz="2800" b="1" dirty="0" err="1" smtClean="0"/>
              <a:t>new</a:t>
            </a:r>
            <a:r>
              <a:rPr lang="tr-TR" sz="2800" b="1" dirty="0" smtClean="0"/>
              <a:t> in </a:t>
            </a:r>
            <a:r>
              <a:rPr lang="tr-TR" sz="2800" b="1" dirty="0" err="1" smtClean="0"/>
              <a:t>MIS</a:t>
            </a:r>
            <a:r>
              <a:rPr lang="tr-TR" sz="2800" b="1" dirty="0" smtClean="0"/>
              <a:t> ?</a:t>
            </a:r>
          </a:p>
          <a:p>
            <a:r>
              <a:rPr lang="tr-TR" sz="2800" b="1" dirty="0" err="1" smtClean="0"/>
              <a:t>Strategic</a:t>
            </a:r>
            <a:r>
              <a:rPr lang="tr-TR" sz="2800" b="1" dirty="0" smtClean="0"/>
              <a:t> Business </a:t>
            </a:r>
            <a:r>
              <a:rPr lang="tr-TR" sz="2800" b="1" dirty="0" err="1" smtClean="0"/>
              <a:t>Objectives</a:t>
            </a:r>
            <a:r>
              <a:rPr lang="tr-TR" sz="2800" b="1" dirty="0" smtClean="0"/>
              <a:t> of IS, </a:t>
            </a:r>
          </a:p>
          <a:p>
            <a:r>
              <a:rPr lang="tr-TR" sz="2800" b="1" dirty="0" err="1" smtClean="0"/>
              <a:t>IS’s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Örganization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and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Strategies</a:t>
            </a:r>
            <a:endParaRPr lang="tr-TR" sz="2800" b="1" dirty="0" smtClean="0"/>
          </a:p>
          <a:p>
            <a:r>
              <a:rPr lang="tr-TR" sz="2800" b="1" dirty="0" smtClean="0"/>
              <a:t>IS in Global Business,</a:t>
            </a:r>
          </a:p>
          <a:p>
            <a:r>
              <a:rPr lang="tr-TR" sz="2800" b="1" dirty="0" err="1" smtClean="0"/>
              <a:t>Perspectives</a:t>
            </a:r>
            <a:r>
              <a:rPr lang="tr-TR" sz="2800" b="1" dirty="0" smtClean="0"/>
              <a:t> of IS, </a:t>
            </a:r>
          </a:p>
          <a:p>
            <a:r>
              <a:rPr lang="tr-TR" sz="2800" b="1" dirty="0" err="1" smtClean="0"/>
              <a:t>What</a:t>
            </a:r>
            <a:r>
              <a:rPr lang="tr-TR" sz="2800" b="1" dirty="0" smtClean="0"/>
              <a:t> is an IS? </a:t>
            </a:r>
          </a:p>
          <a:p>
            <a:r>
              <a:rPr lang="tr-TR" sz="2800" b="1" dirty="0" err="1" smtClean="0"/>
              <a:t>The</a:t>
            </a:r>
            <a:r>
              <a:rPr lang="tr-TR" sz="2800" b="1" dirty="0" smtClean="0"/>
              <a:t> role of IS in Business,</a:t>
            </a:r>
          </a:p>
          <a:p>
            <a:r>
              <a:rPr lang="tr-TR" sz="2800" b="1" dirty="0" err="1" smtClean="0"/>
              <a:t>Dimentions</a:t>
            </a:r>
            <a:r>
              <a:rPr lang="tr-TR" sz="2800" b="1" dirty="0" smtClean="0"/>
              <a:t> of IS</a:t>
            </a:r>
          </a:p>
          <a:p>
            <a:r>
              <a:rPr lang="tr-TR" sz="2800" b="1" dirty="0" smtClean="0"/>
              <a:t>A </a:t>
            </a:r>
            <a:r>
              <a:rPr lang="tr-TR" sz="2800" b="1" dirty="0" err="1" smtClean="0"/>
              <a:t>business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perspective</a:t>
            </a:r>
            <a:r>
              <a:rPr lang="tr-TR" sz="2800" b="1" dirty="0" smtClean="0"/>
              <a:t> on IS 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i="1" dirty="0" smtClean="0">
                <a:solidFill>
                  <a:srgbClr val="FF0000"/>
                </a:solidFill>
              </a:rPr>
              <a:t>Sayısal- Şirket (</a:t>
            </a:r>
            <a:r>
              <a:rPr lang="tr-TR" sz="3600" i="1" dirty="0" err="1" smtClean="0">
                <a:solidFill>
                  <a:srgbClr val="FF0000"/>
                </a:solidFill>
              </a:rPr>
              <a:t>digital</a:t>
            </a:r>
            <a:r>
              <a:rPr lang="tr-TR" sz="3600" i="1" dirty="0" smtClean="0">
                <a:solidFill>
                  <a:srgbClr val="FF0000"/>
                </a:solidFill>
              </a:rPr>
              <a:t> </a:t>
            </a:r>
            <a:r>
              <a:rPr lang="tr-TR" sz="3600" i="1" dirty="0" err="1" smtClean="0">
                <a:solidFill>
                  <a:srgbClr val="FF0000"/>
                </a:solidFill>
              </a:rPr>
              <a:t>Fırm</a:t>
            </a:r>
            <a:r>
              <a:rPr lang="tr-TR" sz="3600" i="1" dirty="0" smtClean="0">
                <a:solidFill>
                  <a:srgbClr val="FF0000"/>
                </a:solidFill>
              </a:rPr>
              <a:t>) Nasıl tanımlarsınız ?</a:t>
            </a:r>
            <a:endParaRPr lang="tr-TR" sz="3600" dirty="0"/>
          </a:p>
        </p:txBody>
      </p:sp>
      <p:sp>
        <p:nvSpPr>
          <p:cNvPr id="4" name="2 Alt Başlık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/>
              <a:t>All of the changes we have just described, coupled with equally significant</a:t>
            </a:r>
            <a:r>
              <a:rPr lang="tr-TR" sz="2400" b="1" dirty="0" smtClean="0"/>
              <a:t> </a:t>
            </a:r>
            <a:r>
              <a:rPr lang="en-US" sz="2400" b="1" dirty="0" smtClean="0"/>
              <a:t>organizational redesign, have created the conditions for a fully digital firm. </a:t>
            </a:r>
            <a:endParaRPr lang="tr-TR" sz="2400" b="1" dirty="0" smtClean="0"/>
          </a:p>
          <a:p>
            <a:pPr algn="l"/>
            <a:r>
              <a:rPr lang="en-US" sz="2400" b="1" dirty="0" smtClean="0"/>
              <a:t>A</a:t>
            </a:r>
            <a:r>
              <a:rPr lang="tr-TR" sz="2400" b="1" dirty="0" smtClean="0"/>
              <a:t> </a:t>
            </a:r>
            <a:r>
              <a:rPr lang="en-US" sz="2400" b="1" dirty="0" smtClean="0"/>
              <a:t>digital firm can be defined along several dimensions. A digital firm is one in</a:t>
            </a:r>
            <a:r>
              <a:rPr lang="tr-TR" sz="2400" b="1" dirty="0" smtClean="0"/>
              <a:t> </a:t>
            </a:r>
            <a:r>
              <a:rPr lang="en-US" sz="2400" b="1" dirty="0" smtClean="0"/>
              <a:t>which nearly all of the organization’s </a:t>
            </a:r>
            <a:r>
              <a:rPr lang="en-US" sz="2400" b="1" i="1" dirty="0" smtClean="0"/>
              <a:t>significant business relationships with</a:t>
            </a:r>
            <a:r>
              <a:rPr lang="tr-TR" sz="2400" b="1" i="1" dirty="0" smtClean="0"/>
              <a:t> </a:t>
            </a:r>
            <a:r>
              <a:rPr lang="en-US" sz="2400" b="1" dirty="0" smtClean="0"/>
              <a:t>customers, suppliers, and employees are digitally enabled and mediated. </a:t>
            </a:r>
            <a:endParaRPr lang="tr-TR" sz="2400" b="1" dirty="0" smtClean="0"/>
          </a:p>
          <a:p>
            <a:pPr algn="l"/>
            <a:r>
              <a:rPr lang="en-US" sz="2400" b="1" i="1" dirty="0" smtClean="0"/>
              <a:t>Core</a:t>
            </a:r>
            <a:r>
              <a:rPr lang="tr-TR" sz="2400" b="1" i="1" dirty="0" smtClean="0"/>
              <a:t> </a:t>
            </a:r>
            <a:r>
              <a:rPr lang="en-US" sz="2400" b="1" i="1" dirty="0" smtClean="0"/>
              <a:t>business processes are accomplished through digital networks spanning the</a:t>
            </a:r>
            <a:r>
              <a:rPr lang="tr-TR" sz="2400" b="1" i="1" dirty="0" smtClean="0"/>
              <a:t> </a:t>
            </a:r>
            <a:r>
              <a:rPr lang="en-US" sz="2400" b="1" dirty="0" smtClean="0"/>
              <a:t>entire organization or linking multiple organizations</a:t>
            </a:r>
            <a:r>
              <a:rPr lang="en-US" sz="2000" dirty="0" smtClean="0"/>
              <a:t>.</a:t>
            </a:r>
            <a:endParaRPr lang="tr-T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tr-TR" sz="2800" b="1" dirty="0" err="1" smtClean="0">
                <a:solidFill>
                  <a:srgbClr val="FF0066"/>
                </a:solidFill>
              </a:rPr>
              <a:t>Transformation</a:t>
            </a:r>
            <a:r>
              <a:rPr lang="tr-TR" sz="2800" b="1" dirty="0" smtClean="0">
                <a:solidFill>
                  <a:srgbClr val="FF0066"/>
                </a:solidFill>
              </a:rPr>
              <a:t> of </a:t>
            </a:r>
            <a:r>
              <a:rPr lang="tr-TR" sz="2800" b="1" dirty="0" err="1" smtClean="0">
                <a:solidFill>
                  <a:srgbClr val="FF0066"/>
                </a:solidFill>
              </a:rPr>
              <a:t>the</a:t>
            </a:r>
            <a:r>
              <a:rPr lang="tr-TR" sz="2800" b="1" dirty="0" smtClean="0">
                <a:solidFill>
                  <a:srgbClr val="FF0066"/>
                </a:solidFill>
              </a:rPr>
              <a:t> Business </a:t>
            </a:r>
            <a:r>
              <a:rPr lang="tr-TR" sz="2800" b="1" dirty="0" err="1" smtClean="0">
                <a:solidFill>
                  <a:srgbClr val="FF0066"/>
                </a:solidFill>
              </a:rPr>
              <a:t>Enterprise</a:t>
            </a:r>
            <a:endParaRPr lang="tr-TR" sz="2800" b="1" dirty="0" smtClean="0">
              <a:solidFill>
                <a:srgbClr val="FF0066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z="2800" b="1" smtClean="0">
                <a:solidFill>
                  <a:srgbClr val="009900"/>
                </a:solidFill>
              </a:rPr>
              <a:t>The digital firm brings</a:t>
            </a:r>
            <a:r>
              <a:rPr lang="tr-TR" sz="2800" smtClean="0">
                <a:solidFill>
                  <a:srgbClr val="009900"/>
                </a:solidFill>
              </a:rPr>
              <a:t>:</a:t>
            </a:r>
          </a:p>
          <a:p>
            <a:pPr>
              <a:buFontTx/>
              <a:buNone/>
            </a:pPr>
            <a:r>
              <a:rPr lang="tr-TR" sz="2800" smtClean="0"/>
              <a:t>    </a:t>
            </a:r>
            <a:r>
              <a:rPr lang="tr-TR" sz="2800" smtClean="0">
                <a:solidFill>
                  <a:srgbClr val="FF0000"/>
                </a:solidFill>
              </a:rPr>
              <a:t>Electronic Commerse</a:t>
            </a:r>
          </a:p>
          <a:p>
            <a:pPr>
              <a:buFontTx/>
              <a:buNone/>
            </a:pPr>
            <a:r>
              <a:rPr lang="tr-TR" sz="2800" smtClean="0">
                <a:solidFill>
                  <a:srgbClr val="FF0000"/>
                </a:solidFill>
              </a:rPr>
              <a:t>    Electronic Business</a:t>
            </a:r>
          </a:p>
          <a:p>
            <a:pPr>
              <a:buFontTx/>
              <a:buNone/>
            </a:pPr>
            <a:r>
              <a:rPr lang="tr-TR" sz="2800" smtClean="0">
                <a:solidFill>
                  <a:srgbClr val="FF0000"/>
                </a:solidFill>
              </a:rPr>
              <a:t>    and New digitral relationship</a:t>
            </a:r>
          </a:p>
          <a:p>
            <a:pPr>
              <a:buFontTx/>
              <a:buNone/>
            </a:pPr>
            <a:r>
              <a:rPr lang="tr-TR" sz="2800" smtClean="0"/>
              <a:t>Market place thar is created by computer and communication tehnologies that link many buyers and sellers transformed as Digital Market</a:t>
            </a:r>
          </a:p>
          <a:p>
            <a:pPr>
              <a:buFontTx/>
              <a:buNone/>
            </a:pPr>
            <a:r>
              <a:rPr lang="tr-TR" sz="2800" smtClean="0">
                <a:sym typeface="Wingdings" pitchFamily="2" charset="2"/>
              </a:rPr>
              <a:t>                                                                             </a:t>
            </a:r>
            <a:endParaRPr lang="tr-TR" sz="2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/>
          <p:cNvSpPr>
            <a:spLocks noGrp="1"/>
          </p:cNvSpPr>
          <p:nvPr>
            <p:ph type="title"/>
          </p:nvPr>
        </p:nvSpPr>
        <p:spPr>
          <a:xfrm>
            <a:off x="469900" y="500042"/>
            <a:ext cx="8216900" cy="935058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b="1" dirty="0" smtClean="0">
                <a:solidFill>
                  <a:srgbClr val="FF0000"/>
                </a:solidFill>
              </a:rPr>
              <a:t>Bilgi Sistemini kısaca Nasıl tanımlarsınız?</a:t>
            </a:r>
          </a:p>
        </p:txBody>
      </p:sp>
      <p:sp>
        <p:nvSpPr>
          <p:cNvPr id="37891" name="2 İçerik Yer Tutucusu"/>
          <p:cNvSpPr>
            <a:spLocks noGrp="1"/>
          </p:cNvSpPr>
          <p:nvPr>
            <p:ph idx="1"/>
          </p:nvPr>
        </p:nvSpPr>
        <p:spPr>
          <a:xfrm>
            <a:off x="457200" y="1676400"/>
            <a:ext cx="8204200" cy="4322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sz="3600" smtClean="0"/>
              <a:t>Information System consists of interralated components working together to collect, process,  store, and disseminate information to support organizational business process, coordination, decision making, control, analysis, and visualization in an organization.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/>
          <p:cNvSpPr>
            <a:spLocks noGrp="1"/>
          </p:cNvSpPr>
          <p:nvPr>
            <p:ph type="title"/>
          </p:nvPr>
        </p:nvSpPr>
        <p:spPr>
          <a:xfrm>
            <a:off x="469900" y="500042"/>
            <a:ext cx="8216900" cy="935058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b="1" dirty="0" smtClean="0">
                <a:solidFill>
                  <a:srgbClr val="FF0000"/>
                </a:solidFill>
              </a:rPr>
              <a:t>Bilgi Sistemini kısaca Nasıl tanımlarsınız?</a:t>
            </a:r>
          </a:p>
        </p:txBody>
      </p:sp>
      <p:sp>
        <p:nvSpPr>
          <p:cNvPr id="37891" name="2 İçerik Yer Tutucusu"/>
          <p:cNvSpPr>
            <a:spLocks noGrp="1"/>
          </p:cNvSpPr>
          <p:nvPr>
            <p:ph idx="1"/>
          </p:nvPr>
        </p:nvSpPr>
        <p:spPr>
          <a:xfrm>
            <a:off x="457200" y="1676400"/>
            <a:ext cx="8204200" cy="4322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Information system: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Set of interrelated components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Collect, process, store, and distribute information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Support decision making, coordination, and control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Information vs. data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Data are streams of raw facts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Information is data shaped into meaningful form</a:t>
            </a:r>
          </a:p>
          <a:p>
            <a:pPr eaLnBrk="1" hangingPunct="1"/>
            <a:endParaRPr lang="tr-TR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2800"/>
          </a:xfrm>
        </p:spPr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Bilgi Sistemi (Information Systems (IS)) fonksiyonları nelerdir?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7900"/>
            <a:ext cx="8229600" cy="5694363"/>
          </a:xfrm>
        </p:spPr>
        <p:txBody>
          <a:bodyPr/>
          <a:lstStyle/>
          <a:p>
            <a:r>
              <a:rPr lang="tr-TR" sz="2400" b="1" smtClean="0">
                <a:latin typeface="Comic Sans MS" pitchFamily="66" charset="0"/>
              </a:rPr>
              <a:t>Information System is an interrrelated components working together to collect,process, store, and diseminate information to support decision making, coordination, control, analysis and visualization in the organization.</a:t>
            </a:r>
          </a:p>
          <a:p>
            <a:endParaRPr lang="tr-TR" sz="800" b="1" smtClean="0">
              <a:latin typeface="Comic Sans MS" pitchFamily="66" charset="0"/>
            </a:endParaRPr>
          </a:p>
          <a:p>
            <a:r>
              <a:rPr lang="tr-TR" sz="2400" b="1" smtClean="0">
                <a:latin typeface="Comic Sans MS" pitchFamily="66" charset="0"/>
              </a:rPr>
              <a:t>In other words;</a:t>
            </a:r>
          </a:p>
          <a:p>
            <a:r>
              <a:rPr lang="tr-TR" sz="2000" b="1" smtClean="0">
                <a:latin typeface="Comic Sans MS" pitchFamily="66" charset="0"/>
              </a:rPr>
              <a:t>Information Systems</a:t>
            </a:r>
            <a:r>
              <a:rPr lang="tr-TR" sz="2000" smtClean="0">
                <a:latin typeface="Comic Sans MS" pitchFamily="66" charset="0"/>
              </a:rPr>
              <a:t> (IS) is a professional and academic discipline concerned with the </a:t>
            </a:r>
            <a:r>
              <a:rPr lang="tr-TR" sz="2000" b="1" smtClean="0">
                <a:latin typeface="Comic Sans MS" pitchFamily="66" charset="0"/>
                <a:hlinkClick r:id="rId3" tooltip="Strategic management"/>
              </a:rPr>
              <a:t>strategic</a:t>
            </a:r>
            <a:r>
              <a:rPr lang="tr-TR" sz="2000" b="1" smtClean="0">
                <a:latin typeface="Comic Sans MS" pitchFamily="66" charset="0"/>
              </a:rPr>
              <a:t>, </a:t>
            </a:r>
            <a:r>
              <a:rPr lang="tr-TR" sz="2000" b="1" smtClean="0">
                <a:latin typeface="Comic Sans MS" pitchFamily="66" charset="0"/>
                <a:hlinkClick r:id="rId4" tooltip="Management"/>
              </a:rPr>
              <a:t>managerial</a:t>
            </a:r>
            <a:r>
              <a:rPr lang="tr-TR" sz="2000" b="1" smtClean="0">
                <a:latin typeface="Comic Sans MS" pitchFamily="66" charset="0"/>
              </a:rPr>
              <a:t> and </a:t>
            </a:r>
            <a:r>
              <a:rPr lang="tr-TR" sz="2000" b="1" smtClean="0">
                <a:latin typeface="Comic Sans MS" pitchFamily="66" charset="0"/>
                <a:hlinkClick r:id="rId5" tooltip="Business operations"/>
              </a:rPr>
              <a:t>operational</a:t>
            </a:r>
            <a:r>
              <a:rPr lang="tr-TR" sz="2000" smtClean="0">
                <a:latin typeface="Comic Sans MS" pitchFamily="66" charset="0"/>
              </a:rPr>
              <a:t> activities involved in the gathering, </a:t>
            </a:r>
            <a:r>
              <a:rPr lang="tr-TR" sz="2000" b="1" smtClean="0">
                <a:latin typeface="Comic Sans MS" pitchFamily="66" charset="0"/>
                <a:hlinkClick r:id="rId6" tooltip="Data processing"/>
              </a:rPr>
              <a:t>processing</a:t>
            </a:r>
            <a:r>
              <a:rPr lang="tr-TR" sz="2000" b="1" smtClean="0">
                <a:latin typeface="Comic Sans MS" pitchFamily="66" charset="0"/>
              </a:rPr>
              <a:t>, </a:t>
            </a:r>
            <a:r>
              <a:rPr lang="tr-TR" sz="2000" b="1" smtClean="0">
                <a:latin typeface="Comic Sans MS" pitchFamily="66" charset="0"/>
                <a:hlinkClick r:id="rId7" tooltip="Data storage"/>
              </a:rPr>
              <a:t>storing</a:t>
            </a:r>
            <a:r>
              <a:rPr lang="tr-TR" sz="2000" b="1" smtClean="0">
                <a:latin typeface="Comic Sans MS" pitchFamily="66" charset="0"/>
              </a:rPr>
              <a:t>, distributing and </a:t>
            </a:r>
            <a:r>
              <a:rPr lang="tr-TR" sz="2000" b="1" smtClean="0">
                <a:latin typeface="Comic Sans MS" pitchFamily="66" charset="0"/>
                <a:hlinkClick r:id="rId8" tooltip="Data administration"/>
              </a:rPr>
              <a:t>use</a:t>
            </a:r>
            <a:r>
              <a:rPr lang="tr-TR" sz="2000" b="1" smtClean="0">
                <a:latin typeface="Comic Sans MS" pitchFamily="66" charset="0"/>
              </a:rPr>
              <a:t> of </a:t>
            </a:r>
            <a:r>
              <a:rPr lang="tr-TR" sz="2000" b="1" smtClean="0">
                <a:latin typeface="Comic Sans MS" pitchFamily="66" charset="0"/>
                <a:hlinkClick r:id="rId9" tooltip="Information"/>
              </a:rPr>
              <a:t>information</a:t>
            </a:r>
            <a:r>
              <a:rPr lang="tr-TR" sz="2000" b="1" smtClean="0">
                <a:latin typeface="Comic Sans MS" pitchFamily="66" charset="0"/>
              </a:rPr>
              <a:t>, and its associated </a:t>
            </a:r>
            <a:r>
              <a:rPr lang="tr-TR" sz="2000" b="1" smtClean="0">
                <a:latin typeface="Comic Sans MS" pitchFamily="66" charset="0"/>
                <a:hlinkClick r:id="rId10" tooltip="Information technology"/>
              </a:rPr>
              <a:t>technologies</a:t>
            </a:r>
            <a:r>
              <a:rPr lang="tr-TR" sz="2000" b="1" smtClean="0">
                <a:latin typeface="Comic Sans MS" pitchFamily="66" charset="0"/>
              </a:rPr>
              <a:t>, in society and organizations.</a:t>
            </a:r>
          </a:p>
          <a:p>
            <a:r>
              <a:rPr lang="tr-TR" sz="2000" smtClean="0"/>
              <a:t> </a:t>
            </a:r>
            <a:r>
              <a:rPr lang="tr-TR" sz="2000" smtClean="0">
                <a:latin typeface="Comic Sans MS" pitchFamily="66" charset="0"/>
              </a:rPr>
              <a:t>As an area of study, IS bridges the </a:t>
            </a:r>
            <a:r>
              <a:rPr lang="tr-TR" sz="2000" smtClean="0">
                <a:latin typeface="Comic Sans MS" pitchFamily="66" charset="0"/>
                <a:hlinkClick r:id="rId11" tooltip="Multidisciplinary"/>
              </a:rPr>
              <a:t>multidisciplinary</a:t>
            </a:r>
            <a:r>
              <a:rPr lang="tr-TR" sz="2000" smtClean="0">
                <a:latin typeface="Comic Sans MS" pitchFamily="66" charset="0"/>
              </a:rPr>
              <a:t> </a:t>
            </a:r>
            <a:r>
              <a:rPr lang="tr-TR" sz="2000" smtClean="0">
                <a:latin typeface="Comic Sans MS" pitchFamily="66" charset="0"/>
                <a:hlinkClick r:id="rId12" tooltip="Business"/>
              </a:rPr>
              <a:t>business</a:t>
            </a:r>
            <a:r>
              <a:rPr lang="tr-TR" sz="2000" smtClean="0">
                <a:latin typeface="Comic Sans MS" pitchFamily="66" charset="0"/>
              </a:rPr>
              <a:t> field and the </a:t>
            </a:r>
            <a:r>
              <a:rPr lang="tr-TR" sz="2000" smtClean="0">
                <a:latin typeface="Comic Sans MS" pitchFamily="66" charset="0"/>
                <a:hlinkClick r:id="rId13" tooltip="Interdisciplinary"/>
              </a:rPr>
              <a:t>interdisciplinary</a:t>
            </a:r>
            <a:r>
              <a:rPr lang="tr-TR" sz="2000" smtClean="0">
                <a:latin typeface="Comic Sans MS" pitchFamily="66" charset="0"/>
              </a:rPr>
              <a:t> </a:t>
            </a:r>
            <a:r>
              <a:rPr lang="tr-TR" sz="2000" smtClean="0">
                <a:latin typeface="Comic Sans MS" pitchFamily="66" charset="0"/>
                <a:hlinkClick r:id="rId14" tooltip="Computer science"/>
              </a:rPr>
              <a:t>computer science</a:t>
            </a:r>
            <a:r>
              <a:rPr lang="tr-TR" sz="2000" smtClean="0">
                <a:latin typeface="Comic Sans MS" pitchFamily="66" charset="0"/>
              </a:rPr>
              <a:t> field that is evolving toward a new scientific discipline</a:t>
            </a:r>
            <a:r>
              <a:rPr lang="tr-TR" sz="2000" smtClean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Bilgi Teknolojisi neleri içerir ?</a:t>
            </a:r>
          </a:p>
        </p:txBody>
      </p:sp>
      <p:sp>
        <p:nvSpPr>
          <p:cNvPr id="59395" name="2 İçerik Yer Tutucusu"/>
          <p:cNvSpPr>
            <a:spLocks noGrp="1"/>
          </p:cNvSpPr>
          <p:nvPr>
            <p:ph idx="1"/>
          </p:nvPr>
        </p:nvSpPr>
        <p:spPr>
          <a:xfrm>
            <a:off x="436563" y="1046163"/>
            <a:ext cx="8250237" cy="5638800"/>
          </a:xfrm>
        </p:spPr>
        <p:txBody>
          <a:bodyPr/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Information Technology(IT) </a:t>
            </a:r>
            <a:r>
              <a:rPr lang="tr-TR" sz="2400" b="1" dirty="0" err="1" smtClean="0"/>
              <a:t>includes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all</a:t>
            </a:r>
            <a:r>
              <a:rPr lang="tr-TR" sz="2400" b="1" dirty="0" smtClean="0"/>
              <a:t> hardware </a:t>
            </a:r>
            <a:r>
              <a:rPr lang="tr-TR" sz="2400" b="1" dirty="0" err="1" smtClean="0"/>
              <a:t>and</a:t>
            </a:r>
            <a:r>
              <a:rPr lang="tr-TR" sz="2400" b="1" dirty="0" smtClean="0"/>
              <a:t> software </a:t>
            </a:r>
            <a:r>
              <a:rPr lang="tr-TR" sz="2400" b="1" dirty="0" err="1" smtClean="0"/>
              <a:t>technologies</a:t>
            </a:r>
            <a:r>
              <a:rPr lang="tr-TR" sz="2400" b="1" dirty="0" smtClean="0"/>
              <a:t> a </a:t>
            </a:r>
            <a:r>
              <a:rPr lang="tr-TR" sz="2400" b="1" dirty="0" err="1" smtClean="0"/>
              <a:t>firm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needs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to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achieve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its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business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objectives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and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activities</a:t>
            </a:r>
            <a:r>
              <a:rPr lang="tr-TR" sz="2400" b="1" dirty="0" smtClean="0"/>
              <a:t>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Compuer</a:t>
            </a:r>
            <a:r>
              <a:rPr lang="tr-TR" sz="2400" dirty="0" smtClean="0">
                <a:solidFill>
                  <a:srgbClr val="FF0000"/>
                </a:solidFill>
              </a:rPr>
              <a:t> hardware </a:t>
            </a:r>
            <a:r>
              <a:rPr lang="tr-TR" sz="2000" dirty="0" smtClean="0"/>
              <a:t>is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physical</a:t>
            </a:r>
            <a:r>
              <a:rPr lang="tr-TR" sz="2000" dirty="0" smtClean="0"/>
              <a:t> </a:t>
            </a:r>
            <a:r>
              <a:rPr lang="tr-TR" sz="2000" dirty="0" err="1" smtClean="0"/>
              <a:t>quipment</a:t>
            </a:r>
            <a:r>
              <a:rPr lang="tr-TR" sz="2000" dirty="0" smtClean="0"/>
              <a:t> </a:t>
            </a:r>
            <a:r>
              <a:rPr lang="tr-TR" sz="2000" dirty="0" err="1" smtClean="0"/>
              <a:t>used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input</a:t>
            </a:r>
            <a:r>
              <a:rPr lang="tr-TR" sz="2000" dirty="0" smtClean="0"/>
              <a:t>,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output</a:t>
            </a:r>
            <a:r>
              <a:rPr lang="tr-TR" sz="2000" dirty="0" smtClean="0"/>
              <a:t> </a:t>
            </a:r>
            <a:r>
              <a:rPr lang="tr-TR" sz="2000" dirty="0" err="1" smtClean="0"/>
              <a:t>activities</a:t>
            </a:r>
            <a:r>
              <a:rPr lang="tr-TR" sz="2000" dirty="0" smtClean="0"/>
              <a:t> in an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It</a:t>
            </a:r>
            <a:r>
              <a:rPr lang="tr-TR" sz="2000" dirty="0" smtClean="0"/>
              <a:t> </a:t>
            </a:r>
            <a:r>
              <a:rPr lang="tr-TR" sz="2000" dirty="0" err="1" smtClean="0"/>
              <a:t>consist</a:t>
            </a:r>
            <a:r>
              <a:rPr lang="tr-TR" sz="2000" dirty="0" smtClean="0"/>
              <a:t> of </a:t>
            </a:r>
            <a:r>
              <a:rPr lang="tr-TR" sz="2000" dirty="0" err="1" smtClean="0"/>
              <a:t>computers</a:t>
            </a:r>
            <a:r>
              <a:rPr lang="tr-TR" sz="2000" dirty="0" smtClean="0"/>
              <a:t> of </a:t>
            </a:r>
            <a:r>
              <a:rPr lang="tr-TR" sz="2000" dirty="0" err="1" smtClean="0"/>
              <a:t>various</a:t>
            </a:r>
            <a:r>
              <a:rPr lang="tr-TR" sz="2000" dirty="0" smtClean="0"/>
              <a:t> size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shapes</a:t>
            </a:r>
            <a:r>
              <a:rPr lang="tr-TR" sz="2000" dirty="0" smtClean="0"/>
              <a:t> (</a:t>
            </a:r>
            <a:r>
              <a:rPr lang="tr-TR" sz="2000" dirty="0" err="1" smtClean="0"/>
              <a:t>icluding</a:t>
            </a:r>
            <a:r>
              <a:rPr lang="tr-TR" sz="2000" dirty="0" smtClean="0"/>
              <a:t> mobile </a:t>
            </a:r>
            <a:r>
              <a:rPr lang="tr-TR" sz="2000" dirty="0" err="1" smtClean="0"/>
              <a:t>hand</a:t>
            </a:r>
            <a:r>
              <a:rPr lang="tr-TR" sz="2000" dirty="0" smtClean="0"/>
              <a:t> </a:t>
            </a:r>
            <a:r>
              <a:rPr lang="tr-TR" sz="2000" dirty="0" err="1" smtClean="0"/>
              <a:t>hald</a:t>
            </a:r>
            <a:r>
              <a:rPr lang="tr-TR" sz="2000" dirty="0" smtClean="0"/>
              <a:t> </a:t>
            </a:r>
            <a:r>
              <a:rPr lang="tr-TR" sz="2000" dirty="0" err="1" smtClean="0"/>
              <a:t>devices</a:t>
            </a:r>
            <a:r>
              <a:rPr lang="tr-TR" sz="2000" dirty="0" smtClean="0"/>
              <a:t>)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various</a:t>
            </a:r>
            <a:r>
              <a:rPr lang="tr-TR" sz="2000" dirty="0" smtClean="0"/>
              <a:t> </a:t>
            </a:r>
            <a:r>
              <a:rPr lang="tr-TR" sz="2000" dirty="0" err="1" smtClean="0"/>
              <a:t>input</a:t>
            </a:r>
            <a:r>
              <a:rPr lang="tr-TR" sz="2000" dirty="0" smtClean="0"/>
              <a:t>, </a:t>
            </a:r>
            <a:r>
              <a:rPr lang="tr-TR" sz="2000" dirty="0" err="1" smtClean="0"/>
              <a:t>output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storage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communication</a:t>
            </a:r>
            <a:r>
              <a:rPr lang="tr-TR" sz="2000" dirty="0" smtClean="0"/>
              <a:t> </a:t>
            </a:r>
            <a:r>
              <a:rPr lang="tr-TR" sz="2000" dirty="0" err="1" smtClean="0"/>
              <a:t>devices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ling</a:t>
            </a:r>
            <a:r>
              <a:rPr lang="tr-TR" sz="2000" dirty="0" smtClean="0"/>
              <a:t> </a:t>
            </a:r>
            <a:r>
              <a:rPr lang="tr-TR" sz="2000" dirty="0" err="1" smtClean="0"/>
              <a:t>computers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gether</a:t>
            </a:r>
            <a:r>
              <a:rPr lang="tr-TR" sz="2000" dirty="0" smtClean="0"/>
              <a:t>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Computer</a:t>
            </a:r>
            <a:r>
              <a:rPr lang="tr-TR" sz="2400" dirty="0" smtClean="0">
                <a:solidFill>
                  <a:srgbClr val="FF0000"/>
                </a:solidFill>
              </a:rPr>
              <a:t> Software </a:t>
            </a:r>
            <a:r>
              <a:rPr lang="tr-TR" sz="2000" dirty="0" err="1" smtClean="0"/>
              <a:t>consists</a:t>
            </a:r>
            <a:r>
              <a:rPr lang="tr-TR" sz="2000" dirty="0" smtClean="0"/>
              <a:t> of </a:t>
            </a:r>
            <a:r>
              <a:rPr lang="tr-TR" sz="2000" dirty="0" err="1" smtClean="0"/>
              <a:t>programed</a:t>
            </a:r>
            <a:r>
              <a:rPr lang="tr-TR" sz="2000" dirty="0" smtClean="0"/>
              <a:t> </a:t>
            </a:r>
            <a:r>
              <a:rPr lang="tr-TR" sz="2000" dirty="0" err="1" smtClean="0"/>
              <a:t>instructions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coordinate</a:t>
            </a:r>
            <a:r>
              <a:rPr lang="tr-TR" sz="2000" dirty="0" smtClean="0"/>
              <a:t> </a:t>
            </a:r>
            <a:r>
              <a:rPr lang="tr-TR" sz="2000" dirty="0" err="1" smtClean="0"/>
              <a:t>computers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Data </a:t>
            </a:r>
            <a:r>
              <a:rPr lang="tr-TR" sz="2000" dirty="0" err="1" smtClean="0"/>
              <a:t>Mnagement</a:t>
            </a:r>
            <a:r>
              <a:rPr lang="tr-TR" sz="2000" dirty="0" smtClean="0"/>
              <a:t> software </a:t>
            </a:r>
            <a:r>
              <a:rPr lang="tr-TR" sz="2000" dirty="0" err="1" smtClean="0"/>
              <a:t>includes</a:t>
            </a:r>
            <a:r>
              <a:rPr lang="tr-TR" sz="2000" dirty="0" smtClean="0"/>
              <a:t> data </a:t>
            </a:r>
            <a:r>
              <a:rPr lang="tr-TR" sz="2000" dirty="0" err="1" smtClean="0"/>
              <a:t>manupilation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informatiin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processing</a:t>
            </a:r>
            <a:r>
              <a:rPr lang="tr-TR" sz="2000" dirty="0" smtClean="0"/>
              <a:t>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Networking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and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Telecommunication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/>
              <a:t>includes</a:t>
            </a:r>
            <a:r>
              <a:rPr lang="tr-TR" sz="2000" dirty="0" smtClean="0"/>
              <a:t> hardware an software </a:t>
            </a:r>
            <a:r>
              <a:rPr lang="tr-TR" sz="2000" dirty="0" err="1" smtClean="0"/>
              <a:t>to</a:t>
            </a:r>
            <a:r>
              <a:rPr lang="tr-TR" sz="2000" dirty="0" smtClean="0"/>
              <a:t> transfer data –</a:t>
            </a:r>
            <a:r>
              <a:rPr lang="tr-TR" sz="2000" dirty="0" err="1" smtClean="0"/>
              <a:t>networks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sharing</a:t>
            </a:r>
            <a:r>
              <a:rPr lang="tr-TR" sz="2000" dirty="0" smtClean="0"/>
              <a:t> </a:t>
            </a:r>
            <a:r>
              <a:rPr lang="tr-TR" sz="2000" dirty="0" err="1" smtClean="0"/>
              <a:t>voice</a:t>
            </a:r>
            <a:r>
              <a:rPr lang="tr-TR" sz="2000" dirty="0" smtClean="0"/>
              <a:t>,data,</a:t>
            </a:r>
            <a:r>
              <a:rPr lang="tr-TR" sz="2000" dirty="0" err="1" smtClean="0"/>
              <a:t>image</a:t>
            </a:r>
            <a:r>
              <a:rPr lang="tr-TR" sz="2000" dirty="0" smtClean="0"/>
              <a:t>,</a:t>
            </a:r>
            <a:r>
              <a:rPr lang="tr-TR" sz="2000" dirty="0" err="1" smtClean="0"/>
              <a:t>sound</a:t>
            </a:r>
            <a:r>
              <a:rPr lang="tr-TR" sz="2000" dirty="0" smtClean="0"/>
              <a:t>,</a:t>
            </a:r>
            <a:r>
              <a:rPr lang="tr-TR" sz="2000" dirty="0" err="1" smtClean="0"/>
              <a:t>and</a:t>
            </a:r>
            <a:r>
              <a:rPr lang="tr-TR" sz="2000" dirty="0" smtClean="0"/>
              <a:t> video. .. Internet, </a:t>
            </a:r>
            <a:r>
              <a:rPr lang="tr-TR" sz="2000" dirty="0" err="1" smtClean="0"/>
              <a:t>intranets</a:t>
            </a:r>
            <a:r>
              <a:rPr lang="tr-TR" sz="2000" dirty="0" smtClean="0"/>
              <a:t>/</a:t>
            </a:r>
            <a:r>
              <a:rPr lang="tr-TR" sz="2000" dirty="0" err="1" smtClean="0"/>
              <a:t>extranets</a:t>
            </a:r>
            <a:r>
              <a:rPr lang="tr-TR" sz="2000" dirty="0" smtClean="0"/>
              <a:t>, Word </a:t>
            </a:r>
            <a:r>
              <a:rPr lang="tr-TR" sz="2000" dirty="0" err="1" smtClean="0"/>
              <a:t>Wide</a:t>
            </a:r>
            <a:r>
              <a:rPr lang="tr-TR" sz="2000" dirty="0" smtClean="0"/>
              <a:t> Web </a:t>
            </a:r>
            <a:r>
              <a:rPr lang="tr-TR" sz="2000" dirty="0" smtClean="0">
                <a:sym typeface="Wingdings" pitchFamily="2" charset="2"/>
              </a:rPr>
              <a:t> IT </a:t>
            </a:r>
            <a:r>
              <a:rPr lang="tr-TR" sz="2000" dirty="0" err="1" smtClean="0">
                <a:sym typeface="Wingdings" pitchFamily="2" charset="2"/>
              </a:rPr>
              <a:t>Infrastructure</a:t>
            </a:r>
            <a:r>
              <a:rPr lang="tr-TR" sz="2000" dirty="0" smtClean="0">
                <a:sym typeface="Wingdings" pitchFamily="2" charset="2"/>
              </a:rPr>
              <a:t> …</a:t>
            </a:r>
            <a:endParaRPr lang="tr-TR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Bilgi Sisteminin, üç temel işlevi nelerdir. ? 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0D0D0D"/>
                </a:solidFill>
              </a:rPr>
              <a:t>Three activities of information systems produce information organizations need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b="1" dirty="0" smtClean="0">
                <a:ea typeface="ＭＳ Ｐゴシック" pitchFamily="34" charset="-128"/>
              </a:rPr>
              <a:t>Input: Captures raw data from organization or external environment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b="1" dirty="0" smtClean="0">
                <a:ea typeface="ＭＳ Ｐゴシック" pitchFamily="34" charset="-128"/>
              </a:rPr>
              <a:t>Processing: Converts raw data into meaningful form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b="1" dirty="0" smtClean="0">
                <a:ea typeface="ＭＳ Ｐゴシック" pitchFamily="34" charset="-128"/>
              </a:rPr>
              <a:t>Output: Transfers processed information to people or activities that use it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274638"/>
            <a:ext cx="8166100" cy="889000"/>
          </a:xfrm>
        </p:spPr>
        <p:txBody>
          <a:bodyPr/>
          <a:lstStyle/>
          <a:p>
            <a:r>
              <a:rPr lang="tr-TR" sz="1800" b="1" u="sng" dirty="0" err="1" smtClean="0">
                <a:solidFill>
                  <a:srgbClr val="FF0000"/>
                </a:solidFill>
              </a:rPr>
              <a:t>Main</a:t>
            </a:r>
            <a:r>
              <a:rPr lang="tr-TR" sz="1800" b="1" u="sng" dirty="0" smtClean="0">
                <a:solidFill>
                  <a:srgbClr val="FF0000"/>
                </a:solidFill>
              </a:rPr>
              <a:t> </a:t>
            </a:r>
            <a:r>
              <a:rPr lang="tr-TR" sz="1800" b="1" u="sng" dirty="0" err="1" smtClean="0">
                <a:solidFill>
                  <a:srgbClr val="FF0000"/>
                </a:solidFill>
              </a:rPr>
              <a:t>Tool</a:t>
            </a:r>
            <a:r>
              <a:rPr lang="tr-TR" sz="1800" b="1" u="sng" dirty="0" smtClean="0">
                <a:solidFill>
                  <a:srgbClr val="FF0000"/>
                </a:solidFill>
              </a:rPr>
              <a:t> is</a:t>
            </a:r>
            <a:r>
              <a:rPr lang="tr-TR" sz="1800" b="1" dirty="0" smtClean="0"/>
              <a:t>:</a:t>
            </a:r>
            <a:r>
              <a:rPr lang="tr-TR" sz="1600" b="1" dirty="0" smtClean="0"/>
              <a:t>    </a:t>
            </a:r>
            <a:r>
              <a:rPr lang="tr-TR" sz="2400" b="1" dirty="0" smtClean="0"/>
              <a:t>Information </a:t>
            </a:r>
            <a:r>
              <a:rPr lang="tr-TR" sz="2400" b="1" dirty="0" err="1" smtClean="0"/>
              <a:t>Technology</a:t>
            </a:r>
            <a:r>
              <a:rPr lang="tr-TR" sz="2000" b="1" dirty="0" smtClean="0"/>
              <a:t> </a:t>
            </a:r>
            <a:r>
              <a:rPr lang="tr-TR" sz="2800" b="1" dirty="0" smtClean="0"/>
              <a:t>–</a:t>
            </a:r>
            <a:r>
              <a:rPr lang="tr-TR" sz="2800" b="1" dirty="0" err="1" smtClean="0"/>
              <a:t>IT</a:t>
            </a:r>
            <a:r>
              <a:rPr lang="tr-TR" sz="1000" b="1" dirty="0" smtClean="0"/>
              <a:t>  (Yansı:45)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87438"/>
            <a:ext cx="8229600" cy="5770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800" smtClean="0"/>
          </a:p>
          <a:p>
            <a:pPr>
              <a:lnSpc>
                <a:spcPct val="80000"/>
              </a:lnSpc>
            </a:pPr>
            <a:r>
              <a:rPr lang="tr-TR" sz="2000" smtClean="0"/>
              <a:t>1. The technology used for the study: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smtClean="0"/>
              <a:t>         </a:t>
            </a:r>
            <a:r>
              <a:rPr lang="tr-TR" sz="2400" smtClean="0"/>
              <a:t>understanding, planning, design, construction, testing,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smtClean="0"/>
              <a:t>       distribution, support and operations of software,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smtClean="0"/>
              <a:t>       computers and computer related systems</a:t>
            </a:r>
            <a:r>
              <a:rPr lang="tr-TR" sz="2000" smtClean="0"/>
              <a:t> that </a:t>
            </a:r>
            <a:r>
              <a:rPr lang="tr-TR" sz="2000" b="1" smtClean="0"/>
              <a:t>exist for;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smtClean="0">
                <a:solidFill>
                  <a:srgbClr val="009900"/>
                </a:solidFill>
              </a:rPr>
              <a:t>        the purpose of Data, Information and Knowledge processing.</a:t>
            </a:r>
            <a:r>
              <a:rPr lang="tr-TR" sz="2000" smtClean="0">
                <a:solidFill>
                  <a:srgbClr val="0099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tr-TR" sz="800" smtClean="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400" smtClean="0">
                <a:solidFill>
                  <a:srgbClr val="009900"/>
                </a:solidFill>
              </a:rPr>
              <a:t>2. </a:t>
            </a:r>
            <a:r>
              <a:rPr lang="tr-TR" sz="2400" b="1" smtClean="0">
                <a:solidFill>
                  <a:srgbClr val="CC6600"/>
                </a:solidFill>
              </a:rPr>
              <a:t>The industry</a:t>
            </a:r>
            <a:r>
              <a:rPr lang="tr-TR" sz="2400" smtClean="0">
                <a:solidFill>
                  <a:srgbClr val="009900"/>
                </a:solidFill>
              </a:rPr>
              <a:t> that has evolved to include the study, science, and solution sets for </a:t>
            </a:r>
            <a:r>
              <a:rPr lang="tr-TR" sz="2400" smtClean="0">
                <a:solidFill>
                  <a:srgbClr val="FF0000"/>
                </a:solidFill>
              </a:rPr>
              <a:t>all aspects of Data, Information and Knowledge management and/or processing.</a:t>
            </a:r>
          </a:p>
          <a:p>
            <a:pPr>
              <a:lnSpc>
                <a:spcPct val="80000"/>
              </a:lnSpc>
            </a:pPr>
            <a:endParaRPr lang="tr-TR" sz="9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 smtClean="0"/>
              <a:t> 3. </a:t>
            </a:r>
            <a:r>
              <a:rPr lang="tr-TR" sz="2000" b="1" smtClean="0">
                <a:solidFill>
                  <a:srgbClr val="CC6600"/>
                </a:solidFill>
              </a:rPr>
              <a:t>The Organization in an enterprise or business</a:t>
            </a:r>
            <a:r>
              <a:rPr lang="tr-TR" sz="2000" smtClean="0"/>
              <a:t> that is held responsible and accountable for the technology used for planning, design, construction, testing, distribution, support and operations of software, computers and computer related </a:t>
            </a:r>
            <a:r>
              <a:rPr lang="tr-TR" sz="2000" b="1" smtClean="0">
                <a:solidFill>
                  <a:srgbClr val="FF0066"/>
                </a:solidFill>
              </a:rPr>
              <a:t>systems that exist for the purpose of Data, Information and Knowledge management and/or processing.</a:t>
            </a:r>
          </a:p>
        </p:txBody>
      </p:sp>
      <p:pic>
        <p:nvPicPr>
          <p:cNvPr id="60420" name="Picture 4" descr="http://if4it.com/IMAGES/GoldBall.jp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03200" y="200025"/>
            <a:ext cx="122872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FUNCTIONS OF AN INFORMATION SYSTEM</a:t>
            </a:r>
            <a:r>
              <a:rPr lang="tr-TR" sz="2800" b="1" dirty="0" smtClean="0">
                <a:solidFill>
                  <a:srgbClr val="FF0000"/>
                </a:solidFill>
              </a:rPr>
              <a:t> ?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69"/>
            <a:ext cx="8286808" cy="37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214282" y="4714885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information system </a:t>
            </a:r>
            <a:r>
              <a:rPr lang="en-US" dirty="0" smtClean="0">
                <a:solidFill>
                  <a:srgbClr val="FF0000"/>
                </a:solidFill>
              </a:rPr>
              <a:t>contains information about an organization and its surrounding environment.</a:t>
            </a:r>
            <a:r>
              <a:rPr lang="tr-TR" dirty="0" smtClean="0"/>
              <a:t> </a:t>
            </a:r>
            <a:r>
              <a:rPr lang="en-US" dirty="0" smtClean="0"/>
              <a:t>Three basic activities—input, processing, and output—produce the information organizations need.</a:t>
            </a:r>
            <a:r>
              <a:rPr lang="tr-TR" dirty="0" smtClean="0"/>
              <a:t>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Feedback is output returned to appropriate people or activities in the organization to evaluate and</a:t>
            </a:r>
            <a:r>
              <a:rPr lang="tr-TR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refine the input.</a:t>
            </a:r>
            <a:endParaRPr lang="tr-TR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 </a:t>
            </a:r>
            <a:r>
              <a:rPr lang="en-US" b="1" u="sng" dirty="0" smtClean="0"/>
              <a:t>Environmental actors, </a:t>
            </a:r>
            <a:r>
              <a:rPr lang="en-US" dirty="0" smtClean="0"/>
              <a:t>such as customers, suppliers, competitors, stockholders, and</a:t>
            </a:r>
            <a:r>
              <a:rPr lang="tr-TR" dirty="0" smtClean="0"/>
              <a:t> </a:t>
            </a:r>
            <a:r>
              <a:rPr lang="en-US" dirty="0" smtClean="0"/>
              <a:t>regulatory agencies, interact with the organization and its information systems.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Why</a:t>
            </a:r>
            <a:r>
              <a:rPr lang="tr-TR" sz="3200" b="1" dirty="0" smtClean="0">
                <a:solidFill>
                  <a:srgbClr val="FF0000"/>
                </a:solidFill>
              </a:rPr>
              <a:t> IS is </a:t>
            </a:r>
            <a:r>
              <a:rPr lang="tr-TR" sz="3200" b="1" dirty="0" err="1" smtClean="0">
                <a:solidFill>
                  <a:srgbClr val="FF0000"/>
                </a:solidFill>
              </a:rPr>
              <a:t>essential</a:t>
            </a:r>
            <a:r>
              <a:rPr lang="tr-TR" sz="3200" b="1" dirty="0" smtClean="0">
                <a:solidFill>
                  <a:srgbClr val="FF0000"/>
                </a:solidFill>
              </a:rPr>
              <a:t> in  </a:t>
            </a:r>
            <a:r>
              <a:rPr lang="tr-TR" sz="3200" b="1" dirty="0" err="1" smtClean="0">
                <a:solidFill>
                  <a:srgbClr val="FF0000"/>
                </a:solidFill>
              </a:rPr>
              <a:t>business</a:t>
            </a:r>
            <a:r>
              <a:rPr lang="tr-TR" sz="3200" b="1" dirty="0" smtClean="0">
                <a:solidFill>
                  <a:srgbClr val="FF0000"/>
                </a:solidFill>
              </a:rPr>
              <a:t> ?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Information Systems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essential for conducting day-to-day business as well as achieving </a:t>
            </a:r>
            <a:r>
              <a:rPr lang="en-US" dirty="0" err="1" smtClean="0"/>
              <a:t>st</a:t>
            </a:r>
            <a:r>
              <a:rPr lang="tr-TR" dirty="0" err="1" smtClean="0"/>
              <a:t>rategic</a:t>
            </a:r>
            <a:r>
              <a:rPr lang="tr-TR" dirty="0" smtClean="0"/>
              <a:t> </a:t>
            </a:r>
            <a:r>
              <a:rPr lang="tr-TR" dirty="0" err="1" smtClean="0"/>
              <a:t>business</a:t>
            </a:r>
            <a:r>
              <a:rPr lang="tr-TR" dirty="0" smtClean="0"/>
              <a:t> </a:t>
            </a:r>
            <a:r>
              <a:rPr lang="tr-TR" dirty="0" err="1" smtClean="0"/>
              <a:t>objectives</a:t>
            </a:r>
            <a:r>
              <a:rPr lang="tr-TR" dirty="0" smtClean="0"/>
              <a:t>.</a:t>
            </a:r>
          </a:p>
          <a:p>
            <a:r>
              <a:rPr lang="en-US" dirty="0" smtClean="0"/>
              <a:t>Specifically, business firms invest heavily in information systems to achieve</a:t>
            </a:r>
            <a:r>
              <a:rPr lang="tr-TR" dirty="0" smtClean="0"/>
              <a:t> </a:t>
            </a:r>
            <a:r>
              <a:rPr lang="en-US" dirty="0" smtClean="0"/>
              <a:t>six strategic business objectives: operational excellence; new products, services,</a:t>
            </a:r>
          </a:p>
          <a:p>
            <a:r>
              <a:rPr lang="en-US" dirty="0" smtClean="0"/>
              <a:t>and business models; customer and supplier intimacy; improved decision</a:t>
            </a:r>
            <a:r>
              <a:rPr lang="tr-TR" dirty="0" smtClean="0"/>
              <a:t> </a:t>
            </a:r>
            <a:r>
              <a:rPr lang="en-US" dirty="0" smtClean="0"/>
              <a:t>making; competitive advantage; and survival.</a:t>
            </a:r>
            <a:r>
              <a:rPr lang="tr-TR" dirty="0" err="1" smtClean="0"/>
              <a:t>st</a:t>
            </a:r>
            <a:r>
              <a:rPr lang="en-US" dirty="0" err="1" smtClean="0"/>
              <a:t>rategic</a:t>
            </a:r>
            <a:r>
              <a:rPr lang="en-US" dirty="0" smtClean="0"/>
              <a:t> business objectives.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1-</a:t>
            </a:r>
            <a:r>
              <a:rPr lang="tr-TR" sz="3600" b="1" dirty="0" err="1" smtClean="0">
                <a:solidFill>
                  <a:srgbClr val="FF0000"/>
                </a:solidFill>
              </a:rPr>
              <a:t>YBS</a:t>
            </a:r>
            <a:r>
              <a:rPr lang="tr-TR" sz="3600" b="1" dirty="0" smtClean="0">
                <a:solidFill>
                  <a:srgbClr val="FF0000"/>
                </a:solidFill>
              </a:rPr>
              <a:t> Kısa tanımını </a:t>
            </a:r>
            <a:r>
              <a:rPr lang="tr-TR" sz="3600" b="1" dirty="0" err="1" smtClean="0">
                <a:solidFill>
                  <a:srgbClr val="FF0000"/>
                </a:solidFill>
              </a:rPr>
              <a:t>verebilirmisiniz</a:t>
            </a:r>
            <a:r>
              <a:rPr lang="tr-TR" sz="3600" b="1" dirty="0" smtClean="0">
                <a:solidFill>
                  <a:srgbClr val="FF0000"/>
                </a:solidFill>
              </a:rPr>
              <a:t> ?</a:t>
            </a:r>
            <a:endParaRPr lang="tr-TR" sz="3600" b="1" dirty="0" smtClean="0"/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tr-TR" smtClean="0">
                <a:solidFill>
                  <a:srgbClr val="FF0000"/>
                </a:solidFill>
              </a:rPr>
              <a:t>Management Information System</a:t>
            </a:r>
            <a:r>
              <a:rPr lang="tr-TR" smtClean="0"/>
              <a:t> (MIS) is an organizational planing system for development, management, and use of Information Technology (IT) tools,  to help people (workers and managers) perform all tasks and activities related </a:t>
            </a:r>
            <a:r>
              <a:rPr lang="tr-TR" smtClean="0">
                <a:solidFill>
                  <a:srgbClr val="FF0000"/>
                </a:solidFill>
              </a:rPr>
              <a:t>to Information Processing and Management.</a:t>
            </a:r>
            <a:r>
              <a:rPr lang="tr-TR" smtClean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"/>
          <p:cNvSpPr>
            <a:spLocks noChangeArrowheads="1"/>
          </p:cNvSpPr>
          <p:nvPr/>
        </p:nvSpPr>
        <p:spPr bwMode="auto">
          <a:xfrm>
            <a:off x="457200" y="1828800"/>
            <a:ext cx="8458200" cy="35290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5000"/>
              </a:spcBef>
              <a:buFontTx/>
              <a:buChar char="•"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85825" y="200025"/>
            <a:ext cx="77724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642910" y="1857364"/>
            <a:ext cx="785818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the United</a:t>
            </a:r>
            <a:r>
              <a:rPr lang="tr-TR" sz="2400" dirty="0" smtClean="0"/>
              <a:t> </a:t>
            </a:r>
            <a:r>
              <a:rPr lang="en-US" sz="2400" dirty="0" smtClean="0"/>
              <a:t>States, more than 23 million managers and 113 million workers in the labor</a:t>
            </a:r>
            <a:r>
              <a:rPr lang="tr-TR" sz="2400" dirty="0" smtClean="0"/>
              <a:t> </a:t>
            </a:r>
            <a:r>
              <a:rPr lang="en-US" sz="2400" dirty="0" smtClean="0"/>
              <a:t>force rely on information systems to conduct business. Information systems are</a:t>
            </a:r>
            <a:r>
              <a:rPr lang="tr-TR" sz="2400" dirty="0" smtClean="0"/>
              <a:t> </a:t>
            </a:r>
            <a:r>
              <a:rPr lang="en-US" sz="2400" dirty="0" smtClean="0"/>
              <a:t>essential for conducting day-to-day business in the United States and most</a:t>
            </a:r>
            <a:r>
              <a:rPr lang="tr-TR" sz="2400" dirty="0" smtClean="0"/>
              <a:t> </a:t>
            </a:r>
            <a:r>
              <a:rPr lang="en-US" sz="2400" dirty="0" smtClean="0"/>
              <a:t>other advanced countries, as well as achieving strategic business objectives. </a:t>
            </a:r>
            <a:endParaRPr lang="tr-TR" sz="2400" dirty="0" smtClean="0"/>
          </a:p>
          <a:p>
            <a:r>
              <a:rPr lang="en-US" sz="2400" dirty="0" smtClean="0"/>
              <a:t>Specifically, business firms invest heavily in information systems to achieve</a:t>
            </a:r>
            <a:r>
              <a:rPr lang="tr-TR" sz="2400" dirty="0" smtClean="0"/>
              <a:t> </a:t>
            </a:r>
            <a:r>
              <a:rPr lang="en-US" sz="2400" dirty="0" smtClean="0"/>
              <a:t>six strategic business objectives: operational excellence; new products, services,</a:t>
            </a:r>
            <a:r>
              <a:rPr lang="tr-TR" sz="2400" dirty="0" smtClean="0"/>
              <a:t> </a:t>
            </a:r>
            <a:r>
              <a:rPr lang="en-US" sz="2400" dirty="0" smtClean="0"/>
              <a:t>and business models; customer and supplier intimacy; improved decision</a:t>
            </a:r>
            <a:r>
              <a:rPr lang="tr-TR" sz="2400" dirty="0" smtClean="0"/>
              <a:t>  </a:t>
            </a:r>
            <a:r>
              <a:rPr lang="en-US" sz="2400" dirty="0" smtClean="0"/>
              <a:t>making; competitive advantage; and survival.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  <p:sp>
        <p:nvSpPr>
          <p:cNvPr id="7" name="6 Dikdörtgen"/>
          <p:cNvSpPr/>
          <p:nvPr/>
        </p:nvSpPr>
        <p:spPr>
          <a:xfrm>
            <a:off x="642910" y="500042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makes information systems so essential today? Why are businesses</a:t>
            </a:r>
            <a:r>
              <a:rPr lang="tr-TR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investing so much in information systems and technologies? </a:t>
            </a:r>
            <a:endParaRPr lang="tr-T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Dikdörtgen"/>
          <p:cNvSpPr/>
          <p:nvPr/>
        </p:nvSpPr>
        <p:spPr>
          <a:xfrm>
            <a:off x="428596" y="714356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INTERDEPENDENCE BETWEEN ORGANIZATIONS AND</a:t>
            </a:r>
            <a:r>
              <a:rPr lang="tr-TR" b="1" dirty="0" smtClean="0">
                <a:solidFill>
                  <a:srgbClr val="FF0000"/>
                </a:solidFill>
              </a:rPr>
              <a:t>  </a:t>
            </a:r>
            <a:r>
              <a:rPr lang="tr-TR" b="1" dirty="0" err="1" smtClean="0">
                <a:solidFill>
                  <a:srgbClr val="FF0000"/>
                </a:solidFill>
              </a:rPr>
              <a:t>INFORMATION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SYSTEMS</a:t>
            </a:r>
            <a:endParaRPr lang="tr-TR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357299"/>
            <a:ext cx="65913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285720" y="4786322"/>
            <a:ext cx="85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contemporary systems there is a growing interdependence between a firm’s information systems</a:t>
            </a:r>
            <a:r>
              <a:rPr lang="tr-TR" dirty="0" smtClean="0"/>
              <a:t>  </a:t>
            </a:r>
            <a:r>
              <a:rPr lang="en-US" dirty="0" smtClean="0"/>
              <a:t>and its business capabilities. </a:t>
            </a:r>
            <a:endParaRPr lang="tr-TR" dirty="0" smtClean="0"/>
          </a:p>
          <a:p>
            <a:r>
              <a:rPr lang="en-US" dirty="0" smtClean="0"/>
              <a:t>Changes in strategy, rules, and business processes increasingly require</a:t>
            </a:r>
            <a:r>
              <a:rPr lang="tr-TR" dirty="0" smtClean="0"/>
              <a:t>  </a:t>
            </a:r>
            <a:r>
              <a:rPr lang="en-US" dirty="0" smtClean="0"/>
              <a:t>changes in hardware, software, databases, and telecommunications. Often, what the organization</a:t>
            </a:r>
            <a:r>
              <a:rPr lang="tr-TR" dirty="0" smtClean="0"/>
              <a:t>  </a:t>
            </a:r>
            <a:r>
              <a:rPr lang="en-US" dirty="0" smtClean="0"/>
              <a:t>would like to do depends on what its systems will permit it to do.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857224" y="1000108"/>
            <a:ext cx="76438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Businesses continuously seek to improve the efficiency of their operations in</a:t>
            </a:r>
            <a:r>
              <a:rPr lang="tr-TR" sz="2000" dirty="0" smtClean="0"/>
              <a:t> </a:t>
            </a:r>
            <a:r>
              <a:rPr lang="en-US" sz="2000" dirty="0" smtClean="0"/>
              <a:t>order to achieve higher profitability. </a:t>
            </a:r>
            <a:endParaRPr lang="tr-TR" sz="2000" dirty="0" smtClean="0"/>
          </a:p>
          <a:p>
            <a:r>
              <a:rPr lang="en-US" sz="2000" dirty="0" smtClean="0"/>
              <a:t>Information systems and technologies are</a:t>
            </a:r>
            <a:r>
              <a:rPr lang="tr-TR" sz="2000" dirty="0" smtClean="0"/>
              <a:t>  </a:t>
            </a:r>
            <a:r>
              <a:rPr lang="en-US" sz="2000" dirty="0" smtClean="0"/>
              <a:t>some of the most important tools available to managers for achieving higher</a:t>
            </a:r>
            <a:r>
              <a:rPr lang="tr-TR" sz="2000" dirty="0" smtClean="0"/>
              <a:t>  </a:t>
            </a:r>
            <a:r>
              <a:rPr lang="en-US" sz="2000" dirty="0" smtClean="0"/>
              <a:t>levels of efficiency and productivity in business operations, especially when</a:t>
            </a:r>
            <a:r>
              <a:rPr lang="tr-TR" sz="2000" dirty="0" smtClean="0"/>
              <a:t>  </a:t>
            </a:r>
            <a:r>
              <a:rPr lang="en-US" sz="2000" dirty="0" smtClean="0"/>
              <a:t>coupled with changes in business practices and management behavior.</a:t>
            </a:r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İşlemsel başarı nasıl oluşuyor ?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00100" y="3000372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Information systems and technologies are a major enabling tool for firms to</a:t>
            </a:r>
          </a:p>
          <a:p>
            <a:r>
              <a:rPr lang="en-US" dirty="0" smtClean="0"/>
              <a:t>create new products and services, as well as entirely new business models.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business model describes how a company produces, delivers, and sells a</a:t>
            </a:r>
          </a:p>
          <a:p>
            <a:r>
              <a:rPr lang="en-US" dirty="0" smtClean="0"/>
              <a:t>product or service to create wealth.</a:t>
            </a:r>
            <a:endParaRPr lang="tr-TR" dirty="0"/>
          </a:p>
        </p:txBody>
      </p:sp>
      <p:sp>
        <p:nvSpPr>
          <p:cNvPr id="8" name="7 Dikdörtgen"/>
          <p:cNvSpPr/>
          <p:nvPr/>
        </p:nvSpPr>
        <p:spPr>
          <a:xfrm>
            <a:off x="1142976" y="4572008"/>
            <a:ext cx="750099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Information systems and technologies are a major enabling tool for firms to</a:t>
            </a:r>
          </a:p>
          <a:p>
            <a:r>
              <a:rPr lang="en-US" dirty="0" smtClean="0"/>
              <a:t>create new products and services, as well as entirely new business models.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business model describes how a company produces, delivers, and sells a</a:t>
            </a:r>
          </a:p>
          <a:p>
            <a:r>
              <a:rPr lang="en-US" dirty="0" smtClean="0"/>
              <a:t>product or service to create wealth.</a:t>
            </a:r>
            <a:endParaRPr lang="tr-TR" dirty="0" smtClean="0"/>
          </a:p>
          <a:p>
            <a:endParaRPr lang="tr-TR" dirty="0" smtClean="0"/>
          </a:p>
          <a:p>
            <a:r>
              <a:rPr lang="tr-TR" sz="2000" dirty="0" smtClean="0">
                <a:solidFill>
                  <a:srgbClr val="FF0000"/>
                </a:solidFill>
              </a:rPr>
              <a:t>Müşteri ve satıcı memnuniyeti, Karar süreçlerinde yararlı gelişme, rekabet edebilmede kolaylık,  süregelen teknolojik değişim.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143007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Bilgi sistemini Kısaca tanımlayınız?</a:t>
            </a:r>
            <a:endParaRPr lang="tr-TR" sz="3600" b="1" dirty="0">
              <a:solidFill>
                <a:srgbClr val="FF00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71472" y="1928802"/>
            <a:ext cx="7858180" cy="370999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An information system can be defined technically as a set of interrelated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components that collect (or retrieve), process, store, and distribute information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support decision making and control in an organization. </a:t>
            </a:r>
            <a:endParaRPr lang="tr-TR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In addition to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supporting decision making, coordination, and control, information systems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may also help managers and workers analyze problems, visualize complex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subjects, and create new products.</a:t>
            </a:r>
            <a:endParaRPr lang="tr-T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chemeClr val="tx2"/>
                </a:solidFill>
              </a:rPr>
              <a:t>DIMENSIONS</a:t>
            </a:r>
            <a:r>
              <a:rPr lang="tr-TR" sz="3200" b="1" dirty="0" smtClean="0">
                <a:solidFill>
                  <a:schemeClr val="tx2"/>
                </a:solidFill>
              </a:rPr>
              <a:t> OF </a:t>
            </a:r>
            <a:r>
              <a:rPr lang="tr-TR" sz="3200" b="1" dirty="0" err="1" smtClean="0">
                <a:solidFill>
                  <a:schemeClr val="tx2"/>
                </a:solidFill>
              </a:rPr>
              <a:t>INFORMATION</a:t>
            </a:r>
            <a:r>
              <a:rPr lang="tr-TR" sz="3200" b="1" dirty="0" smtClean="0">
                <a:solidFill>
                  <a:schemeClr val="tx2"/>
                </a:solidFill>
              </a:rPr>
              <a:t> </a:t>
            </a:r>
            <a:r>
              <a:rPr lang="tr-TR" sz="3200" b="1" dirty="0" err="1" smtClean="0">
                <a:solidFill>
                  <a:schemeClr val="tx2"/>
                </a:solidFill>
              </a:rPr>
              <a:t>SYSTEMS</a:t>
            </a:r>
            <a:endParaRPr lang="tr-TR" sz="3200" b="1" dirty="0">
              <a:solidFill>
                <a:schemeClr val="tx2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 fully understand information systems, you must understand the broader</a:t>
            </a:r>
            <a:r>
              <a:rPr lang="tr-TR" sz="2800" dirty="0" smtClean="0"/>
              <a:t> </a:t>
            </a:r>
            <a:r>
              <a:rPr lang="en-US" sz="2800" dirty="0" smtClean="0"/>
              <a:t>organization, management, and information technology dimensions of systems</a:t>
            </a:r>
          </a:p>
          <a:p>
            <a:r>
              <a:rPr lang="en-US" sz="2800" dirty="0" smtClean="0"/>
              <a:t>and their power to provide solutions to challenges and problems</a:t>
            </a:r>
            <a:r>
              <a:rPr lang="tr-TR" sz="2800" dirty="0" smtClean="0"/>
              <a:t> in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business</a:t>
            </a:r>
            <a:r>
              <a:rPr lang="tr-TR" sz="2800" dirty="0" smtClean="0"/>
              <a:t> </a:t>
            </a:r>
            <a:r>
              <a:rPr lang="tr-TR" sz="2800" dirty="0" err="1" smtClean="0"/>
              <a:t>environment</a:t>
            </a:r>
            <a:r>
              <a:rPr lang="tr-TR" sz="2800" dirty="0" smtClean="0"/>
              <a:t>.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Using information systems effectively requires an understanding of the </a:t>
            </a:r>
            <a:r>
              <a:rPr lang="en-US" sz="2800" b="1" dirty="0" smtClean="0">
                <a:solidFill>
                  <a:schemeClr val="accent2"/>
                </a:solidFill>
              </a:rPr>
              <a:t>organization, management,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and information technology </a:t>
            </a:r>
            <a:r>
              <a:rPr lang="en-US" sz="2800" b="1" dirty="0" smtClean="0">
                <a:solidFill>
                  <a:srgbClr val="00B0F0"/>
                </a:solidFill>
              </a:rPr>
              <a:t>shaping the systems. An information system creates value for the firm as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an organizational and management solution to challenges posed by the environment.</a:t>
            </a:r>
            <a:endParaRPr lang="tr-TR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Bilgi Yönetimini, yönetimden farkı nedir ?  </a:t>
            </a:r>
            <a:endParaRPr lang="tr-TR" sz="3600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>
                <a:latin typeface="Comic Sans MS" pitchFamily="66" charset="0"/>
              </a:rPr>
              <a:t>Information </a:t>
            </a:r>
            <a:r>
              <a:rPr lang="tr-TR" b="1" dirty="0" err="1" smtClean="0">
                <a:latin typeface="Comic Sans MS" pitchFamily="66" charset="0"/>
              </a:rPr>
              <a:t>management</a:t>
            </a:r>
            <a:r>
              <a:rPr lang="tr-TR" dirty="0" smtClean="0">
                <a:latin typeface="Comic Sans MS" pitchFamily="66" charset="0"/>
              </a:rPr>
              <a:t> (</a:t>
            </a:r>
            <a:r>
              <a:rPr lang="tr-TR" b="1" dirty="0" err="1" smtClean="0">
                <a:latin typeface="Comic Sans MS" pitchFamily="66" charset="0"/>
              </a:rPr>
              <a:t>IM</a:t>
            </a:r>
            <a:r>
              <a:rPr lang="tr-TR" dirty="0" smtClean="0">
                <a:latin typeface="Comic Sans MS" pitchFamily="66" charset="0"/>
              </a:rPr>
              <a:t>) is </a:t>
            </a:r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collection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and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management</a:t>
            </a:r>
            <a:r>
              <a:rPr lang="tr-TR" dirty="0" smtClean="0">
                <a:latin typeface="Comic Sans MS" pitchFamily="66" charset="0"/>
              </a:rPr>
              <a:t> of </a:t>
            </a:r>
            <a:r>
              <a:rPr lang="tr-TR" dirty="0" err="1" smtClean="0">
                <a:latin typeface="Comic Sans MS" pitchFamily="66" charset="0"/>
                <a:hlinkClick r:id="rId2" tooltip="Information"/>
              </a:rPr>
              <a:t>information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from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one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more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sources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and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hlink"/>
                </a:solidFill>
                <a:latin typeface="Comic Sans MS" pitchFamily="66" charset="0"/>
              </a:rPr>
              <a:t>the</a:t>
            </a:r>
            <a:r>
              <a:rPr lang="tr-TR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hlink"/>
                </a:solidFill>
                <a:latin typeface="Comic Sans MS" pitchFamily="66" charset="0"/>
              </a:rPr>
              <a:t>distribution</a:t>
            </a:r>
            <a:r>
              <a:rPr lang="tr-TR" dirty="0" smtClean="0">
                <a:latin typeface="Comic Sans MS" pitchFamily="66" charset="0"/>
              </a:rPr>
              <a:t> of </a:t>
            </a:r>
            <a:r>
              <a:rPr lang="tr-TR" dirty="0" err="1" smtClean="0">
                <a:latin typeface="Comic Sans MS" pitchFamily="66" charset="0"/>
              </a:rPr>
              <a:t>that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information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to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one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more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audiences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all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needed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worker</a:t>
            </a:r>
            <a:r>
              <a:rPr lang="tr-TR" dirty="0" smtClean="0">
                <a:latin typeface="Comic Sans MS" pitchFamily="66" charset="0"/>
              </a:rPr>
              <a:t> in </a:t>
            </a:r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management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organization</a:t>
            </a:r>
            <a:r>
              <a:rPr lang="tr-TR" dirty="0" smtClean="0">
                <a:latin typeface="Comic Sans MS" pitchFamily="66" charset="0"/>
              </a:rPr>
              <a:t>. </a:t>
            </a:r>
          </a:p>
          <a:p>
            <a:endParaRPr lang="tr-TR" sz="900" dirty="0" smtClean="0">
              <a:latin typeface="Comic Sans MS" pitchFamily="66" charset="0"/>
            </a:endParaRPr>
          </a:p>
          <a:p>
            <a:endParaRPr lang="tr-TR" sz="900" dirty="0" smtClean="0">
              <a:latin typeface="Comic Sans MS" pitchFamily="66" charset="0"/>
            </a:endParaRPr>
          </a:p>
          <a:p>
            <a:r>
              <a:rPr lang="tr-TR" dirty="0" smtClean="0">
                <a:latin typeface="Comic Sans MS" pitchFamily="66" charset="0"/>
                <a:hlinkClick r:id="rId3" tooltip="Management"/>
              </a:rPr>
              <a:t>Management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means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organization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control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over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structure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processing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delivery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information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endParaRPr lang="tr-TR" sz="1600" dirty="0" smtClean="0">
              <a:latin typeface="Comic Sans MS" pitchFamily="66" charset="0"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Levels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firm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42984"/>
            <a:ext cx="376428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571472" y="4714884"/>
            <a:ext cx="8229600" cy="150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Busines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organizations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hierarchies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consisting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principle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senior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middle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operational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managements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 smtClean="0">
                <a:latin typeface="+mj-lt"/>
                <a:ea typeface="+mj-ea"/>
                <a:cs typeface="+mj-cs"/>
              </a:rPr>
              <a:t>Information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systems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serve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each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of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these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levels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.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Scientices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and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knoeladge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workrs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often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work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with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tr-TR" sz="2400" dirty="0" err="1" smtClean="0">
                <a:latin typeface="+mj-lt"/>
                <a:ea typeface="+mj-ea"/>
                <a:cs typeface="+mj-cs"/>
              </a:rPr>
              <a:t>middlemanagement</a:t>
            </a:r>
            <a:r>
              <a:rPr lang="tr-TR" sz="2400" dirty="0" smtClean="0">
                <a:latin typeface="+mj-lt"/>
                <a:ea typeface="+mj-ea"/>
                <a:cs typeface="+mj-cs"/>
              </a:rPr>
              <a:t>.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Business </a:t>
            </a:r>
            <a:r>
              <a:rPr lang="tr-TR" dirty="0" err="1" smtClean="0"/>
              <a:t>Environment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smtClean="0"/>
              <a:t>A </a:t>
            </a:r>
            <a:r>
              <a:rPr lang="tr-TR" dirty="0" err="1" smtClean="0"/>
              <a:t>firm</a:t>
            </a:r>
            <a:r>
              <a:rPr lang="tr-TR" dirty="0" smtClean="0"/>
              <a:t> </a:t>
            </a:r>
            <a:r>
              <a:rPr lang="tr-TR" dirty="0" err="1" smtClean="0"/>
              <a:t>environment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specific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bussiness</a:t>
            </a:r>
            <a:r>
              <a:rPr lang="tr-TR" dirty="0" smtClean="0"/>
              <a:t> 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deal</a:t>
            </a:r>
            <a:r>
              <a:rPr lang="tr-TR" dirty="0" smtClean="0"/>
              <a:t> </a:t>
            </a:r>
            <a:r>
              <a:rPr lang="tr-TR" dirty="0" err="1" smtClean="0"/>
              <a:t>directly</a:t>
            </a:r>
            <a:r>
              <a:rPr lang="tr-TR" dirty="0" smtClean="0"/>
              <a:t>,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costomers</a:t>
            </a:r>
            <a:r>
              <a:rPr lang="tr-TR" dirty="0" smtClean="0"/>
              <a:t>, </a:t>
            </a:r>
            <a:r>
              <a:rPr lang="tr-TR" dirty="0" err="1" smtClean="0"/>
              <a:t>suppliers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competitors</a:t>
            </a:r>
            <a:r>
              <a:rPr lang="tr-TR" dirty="0" smtClean="0"/>
              <a:t>,</a:t>
            </a:r>
          </a:p>
          <a:p>
            <a:pPr algn="ctr"/>
            <a:r>
              <a:rPr lang="tr-TR" dirty="0" err="1" smtClean="0"/>
              <a:t>İncluding</a:t>
            </a:r>
            <a:r>
              <a:rPr lang="tr-TR" dirty="0" smtClean="0"/>
              <a:t> </a:t>
            </a:r>
            <a:r>
              <a:rPr lang="tr-TR" dirty="0" err="1" smtClean="0"/>
              <a:t>socioconomic</a:t>
            </a:r>
            <a:r>
              <a:rPr lang="tr-TR" dirty="0" smtClean="0"/>
              <a:t> </a:t>
            </a:r>
            <a:r>
              <a:rPr lang="tr-TR" dirty="0" err="1" smtClean="0"/>
              <a:t>trends</a:t>
            </a:r>
            <a:r>
              <a:rPr lang="tr-TR" dirty="0" smtClean="0"/>
              <a:t>, </a:t>
            </a:r>
            <a:r>
              <a:rPr lang="tr-TR" dirty="0" err="1" smtClean="0"/>
              <a:t>political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,</a:t>
            </a:r>
            <a:r>
              <a:rPr lang="tr-TR" dirty="0" err="1" smtClean="0"/>
              <a:t>technological</a:t>
            </a:r>
            <a:r>
              <a:rPr lang="tr-TR" dirty="0" smtClean="0"/>
              <a:t> </a:t>
            </a:r>
            <a:r>
              <a:rPr lang="tr-TR" dirty="0" err="1" smtClean="0"/>
              <a:t>innovations</a:t>
            </a:r>
            <a:r>
              <a:rPr lang="tr-TR" dirty="0" smtClean="0"/>
              <a:t>. </a:t>
            </a:r>
            <a:r>
              <a:rPr lang="tr-TR" dirty="0" err="1" smtClean="0"/>
              <a:t>And</a:t>
            </a:r>
            <a:r>
              <a:rPr lang="tr-TR" dirty="0" smtClean="0"/>
              <a:t> global </a:t>
            </a:r>
            <a:r>
              <a:rPr lang="tr-TR" dirty="0" err="1" smtClean="0"/>
              <a:t>events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Main</a:t>
            </a:r>
            <a:r>
              <a:rPr lang="tr-TR" dirty="0" smtClean="0"/>
              <a:t> Business </a:t>
            </a:r>
            <a:r>
              <a:rPr lang="tr-TR" dirty="0" err="1" smtClean="0"/>
              <a:t>functions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major </a:t>
            </a:r>
            <a:r>
              <a:rPr lang="en-US" b="1" dirty="0" smtClean="0"/>
              <a:t>business functions, or specialized tasks performed by business</a:t>
            </a:r>
            <a:r>
              <a:rPr lang="tr-TR" b="1" dirty="0" smtClean="0"/>
              <a:t> </a:t>
            </a:r>
            <a:r>
              <a:rPr lang="en-US" dirty="0" smtClean="0"/>
              <a:t>organizations, </a:t>
            </a:r>
            <a:r>
              <a:rPr lang="en-US" b="1" dirty="0" smtClean="0"/>
              <a:t>consist of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  <a:latin typeface="Arial Black" pitchFamily="34" charset="0"/>
              </a:rPr>
              <a:t> 1-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sales and marketing,</a:t>
            </a:r>
            <a:endParaRPr lang="tr-TR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tr-TR" b="1" dirty="0" smtClean="0">
                <a:solidFill>
                  <a:srgbClr val="FF0000"/>
                </a:solidFill>
                <a:latin typeface="Arial Black" pitchFamily="34" charset="0"/>
              </a:rPr>
              <a:t>2-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manufacturing and</a:t>
            </a:r>
            <a:r>
              <a:rPr lang="tr-TR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production,</a:t>
            </a:r>
            <a:endParaRPr lang="tr-TR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tr-TR" b="1" dirty="0" smtClean="0">
                <a:solidFill>
                  <a:srgbClr val="FF0000"/>
                </a:solidFill>
                <a:latin typeface="Arial Black" pitchFamily="34" charset="0"/>
              </a:rPr>
              <a:t>3-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finance and accounting, and </a:t>
            </a:r>
            <a:endParaRPr lang="tr-TR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  <a:latin typeface="Arial Black" pitchFamily="34" charset="0"/>
              </a:rPr>
              <a:t> 4- 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human resources</a:t>
            </a:r>
          </a:p>
          <a:p>
            <a:r>
              <a:rPr lang="en-US" sz="3000" dirty="0" smtClean="0"/>
              <a:t>provides more detail on these business functions and the ways in which they</a:t>
            </a:r>
            <a:r>
              <a:rPr lang="tr-TR" sz="3000" dirty="0" smtClean="0"/>
              <a:t>  </a:t>
            </a:r>
            <a:r>
              <a:rPr lang="en-US" sz="3000" dirty="0" smtClean="0"/>
              <a:t>are supported by information systems.</a:t>
            </a:r>
            <a:endParaRPr lang="tr-TR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major </a:t>
            </a:r>
            <a:r>
              <a:rPr lang="en-US" sz="3200" b="1" dirty="0" smtClean="0">
                <a:solidFill>
                  <a:srgbClr val="FF0000"/>
                </a:solidFill>
              </a:rPr>
              <a:t>business functions, or specialized tasks performed by business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organizations</a:t>
            </a:r>
            <a:r>
              <a:rPr lang="tr-TR" sz="3200" dirty="0" smtClean="0">
                <a:solidFill>
                  <a:srgbClr val="FF0000"/>
                </a:solidFill>
              </a:rPr>
              <a:t> ?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major </a:t>
            </a:r>
            <a:r>
              <a:rPr lang="en-US" b="1" dirty="0" smtClean="0"/>
              <a:t>business functions, or specialized tasks performed by business</a:t>
            </a:r>
            <a:r>
              <a:rPr lang="tr-TR" b="1" dirty="0" smtClean="0"/>
              <a:t> </a:t>
            </a:r>
            <a:r>
              <a:rPr lang="en-US" dirty="0" smtClean="0"/>
              <a:t>organizations, </a:t>
            </a:r>
            <a:r>
              <a:rPr lang="en-US" b="1" dirty="0" smtClean="0"/>
              <a:t>consist of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1-</a:t>
            </a:r>
            <a:r>
              <a:rPr lang="en-US" b="1" dirty="0" smtClean="0">
                <a:solidFill>
                  <a:srgbClr val="FF0000"/>
                </a:solidFill>
              </a:rPr>
              <a:t>Sales and marketing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Selling the organization’s products and services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2-</a:t>
            </a:r>
            <a:r>
              <a:rPr lang="en-US" b="1" dirty="0" smtClean="0">
                <a:solidFill>
                  <a:srgbClr val="FF0000"/>
                </a:solidFill>
              </a:rPr>
              <a:t>Manufacturing and production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Producing and delivering products and services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3-</a:t>
            </a:r>
            <a:r>
              <a:rPr lang="en-US" b="1" dirty="0" smtClean="0">
                <a:solidFill>
                  <a:srgbClr val="FF0000"/>
                </a:solidFill>
              </a:rPr>
              <a:t>Finance and accounting</a:t>
            </a:r>
            <a:r>
              <a:rPr lang="tr-TR" b="1" dirty="0" smtClean="0">
                <a:solidFill>
                  <a:srgbClr val="FF0000"/>
                </a:solidFill>
              </a:rPr>
              <a:t> 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Managing the organization’s financial assets and maintaining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organization’s</a:t>
            </a:r>
            <a:r>
              <a:rPr lang="tr-TR" dirty="0" smtClean="0"/>
              <a:t> </a:t>
            </a:r>
            <a:r>
              <a:rPr lang="tr-TR" dirty="0" err="1" smtClean="0"/>
              <a:t>financial</a:t>
            </a:r>
            <a:r>
              <a:rPr lang="tr-TR" dirty="0" smtClean="0"/>
              <a:t> </a:t>
            </a:r>
            <a:r>
              <a:rPr lang="tr-TR" dirty="0" err="1" smtClean="0"/>
              <a:t>records</a:t>
            </a:r>
            <a:endParaRPr lang="tr-TR" dirty="0" smtClean="0"/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4-</a:t>
            </a:r>
            <a:r>
              <a:rPr lang="en-US" b="1" dirty="0" smtClean="0">
                <a:solidFill>
                  <a:srgbClr val="FF0000"/>
                </a:solidFill>
              </a:rPr>
              <a:t>Human resources Attracting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 developing, and maintaining the organization’s labor</a:t>
            </a:r>
            <a:r>
              <a:rPr lang="tr-TR" dirty="0" smtClean="0"/>
              <a:t> </a:t>
            </a:r>
            <a:r>
              <a:rPr lang="tr-TR" dirty="0" err="1" smtClean="0"/>
              <a:t>force</a:t>
            </a:r>
            <a:r>
              <a:rPr lang="tr-TR" dirty="0" smtClean="0"/>
              <a:t>; </a:t>
            </a:r>
            <a:r>
              <a:rPr lang="tr-TR" dirty="0" err="1" smtClean="0"/>
              <a:t>maintaining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dirty="0" err="1" smtClean="0"/>
              <a:t>records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>
                <a:solidFill>
                  <a:srgbClr val="009900"/>
                </a:solidFill>
              </a:rPr>
              <a:t>Karşımıza çıkan: Yönetim Bilişim Sistemi yapısı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Kavramlar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590800" y="3403600"/>
            <a:ext cx="2717800" cy="25019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800"/>
              <a:t>Kurumsal</a:t>
            </a:r>
          </a:p>
          <a:p>
            <a:pPr algn="ctr"/>
            <a:r>
              <a:rPr lang="tr-TR" sz="1800"/>
              <a:t>Yapı- Örgüt</a:t>
            </a:r>
          </a:p>
          <a:p>
            <a:pPr algn="ctr"/>
            <a:r>
              <a:rPr lang="tr-TR" sz="1800"/>
              <a:t>Firm-Enterprise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133600" y="1282700"/>
            <a:ext cx="3441700" cy="2755900"/>
          </a:xfrm>
          <a:prstGeom prst="ellipse">
            <a:avLst/>
          </a:prstGeom>
          <a:solidFill>
            <a:srgbClr val="FF0000"/>
          </a:solidFill>
          <a:ln w="762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1"/>
              <a:t>Bilgi Teknolojisi</a:t>
            </a:r>
          </a:p>
          <a:p>
            <a:pPr algn="ctr"/>
            <a:r>
              <a:rPr lang="tr-TR" sz="2000" b="1"/>
              <a:t>Information Technology</a:t>
            </a:r>
          </a:p>
          <a:p>
            <a:pPr algn="ctr"/>
            <a:r>
              <a:rPr lang="tr-TR" sz="1800"/>
              <a:t>(IT)</a:t>
            </a:r>
          </a:p>
          <a:p>
            <a:pPr algn="ctr"/>
            <a:r>
              <a:rPr lang="tr-TR" sz="1800"/>
              <a:t>Information System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914900" y="2374900"/>
            <a:ext cx="3162300" cy="3048000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solidFill>
                  <a:schemeClr val="bg1"/>
                </a:solidFill>
              </a:rPr>
              <a:t>Yönetim</a:t>
            </a:r>
          </a:p>
          <a:p>
            <a:pPr algn="ctr"/>
            <a:r>
              <a:rPr lang="tr-TR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tr-TR" sz="2000">
                <a:solidFill>
                  <a:schemeClr val="bg1"/>
                </a:solidFill>
              </a:rPr>
              <a:t>Management Levels</a:t>
            </a: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546100" y="2628900"/>
            <a:ext cx="2298700" cy="2628900"/>
          </a:xfrm>
          <a:prstGeom prst="ellipse">
            <a:avLst/>
          </a:prstGeom>
          <a:solidFill>
            <a:srgbClr val="FFCC00"/>
          </a:solidFill>
          <a:ln w="762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800"/>
              <a:t>İş Alanı</a:t>
            </a:r>
          </a:p>
          <a:p>
            <a:pPr algn="ctr"/>
            <a:r>
              <a:rPr lang="tr-TR" sz="1800"/>
              <a:t>İş Süreçleri</a:t>
            </a:r>
          </a:p>
          <a:p>
            <a:pPr algn="ctr"/>
            <a:r>
              <a:rPr lang="tr-TR" sz="1800"/>
              <a:t>Business</a:t>
            </a:r>
          </a:p>
          <a:p>
            <a:pPr algn="ctr"/>
            <a:r>
              <a:rPr lang="tr-TR" sz="1800"/>
              <a:t>Business Proceses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Functions</a:t>
            </a:r>
            <a:r>
              <a:rPr lang="tr-TR" b="1" dirty="0" smtClean="0"/>
              <a:t> of Management ?</a:t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Management’s job is to make sense out of the many </a:t>
            </a:r>
            <a:endParaRPr lang="tr-TR" b="1" dirty="0" smtClean="0"/>
          </a:p>
          <a:p>
            <a:pPr>
              <a:buNone/>
            </a:pPr>
            <a:r>
              <a:rPr lang="en-US" b="1" dirty="0" smtClean="0"/>
              <a:t>situations faced by</a:t>
            </a:r>
            <a:r>
              <a:rPr lang="tr-TR" b="1" dirty="0" smtClean="0"/>
              <a:t> </a:t>
            </a:r>
            <a:r>
              <a:rPr lang="en-US" b="1" dirty="0" smtClean="0"/>
              <a:t>organizations, </a:t>
            </a:r>
            <a:r>
              <a:rPr lang="en-US" b="1" u="sng" dirty="0" smtClean="0">
                <a:solidFill>
                  <a:srgbClr val="FF0000"/>
                </a:solidFill>
              </a:rPr>
              <a:t>make decisions, and </a:t>
            </a:r>
            <a:endParaRPr lang="tr-TR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formulate action plans to solve organizational</a:t>
            </a:r>
            <a:r>
              <a:rPr lang="tr-TR" b="1" u="sng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problems. </a:t>
            </a:r>
            <a:endParaRPr lang="tr-TR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300" b="1" dirty="0" smtClean="0"/>
          </a:p>
          <a:p>
            <a:pPr>
              <a:buNone/>
            </a:pPr>
            <a:r>
              <a:rPr lang="en-US" dirty="0" smtClean="0"/>
              <a:t>Managers perceive business challenges in the environment;</a:t>
            </a:r>
            <a:r>
              <a:rPr lang="tr-TR" dirty="0" smtClean="0"/>
              <a:t> </a:t>
            </a:r>
            <a:r>
              <a:rPr lang="en-US" dirty="0" smtClean="0"/>
              <a:t>they set the organizational strategy for responding to those</a:t>
            </a:r>
            <a:r>
              <a:rPr lang="tr-TR" dirty="0" smtClean="0"/>
              <a:t>  </a:t>
            </a:r>
            <a:r>
              <a:rPr lang="en-US" dirty="0" smtClean="0"/>
              <a:t>challenges; and </a:t>
            </a:r>
            <a:r>
              <a:rPr lang="en-US" b="1" dirty="0" smtClean="0"/>
              <a:t>they</a:t>
            </a:r>
            <a:r>
              <a:rPr lang="tr-TR" b="1" dirty="0" smtClean="0"/>
              <a:t> </a:t>
            </a:r>
            <a:r>
              <a:rPr lang="en-US" b="1" dirty="0" smtClean="0"/>
              <a:t>allocate the human and financial</a:t>
            </a:r>
            <a:r>
              <a:rPr lang="tr-TR" b="1" dirty="0" smtClean="0"/>
              <a:t> </a:t>
            </a:r>
            <a:r>
              <a:rPr lang="en-US" b="1" dirty="0" smtClean="0"/>
              <a:t>resources to coordinate the work and achieve</a:t>
            </a:r>
            <a:r>
              <a:rPr lang="tr-TR" b="1" dirty="0" smtClean="0"/>
              <a:t> </a:t>
            </a:r>
            <a:r>
              <a:rPr lang="en-US" b="1" dirty="0" smtClean="0"/>
              <a:t>success. </a:t>
            </a:r>
            <a:endParaRPr lang="tr-TR" b="1" dirty="0" smtClean="0"/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Throughout, they must exercise responsible leadership. 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What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are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the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Information technology tools </a:t>
            </a:r>
            <a:r>
              <a:rPr lang="tr-TR" sz="3200" b="1" dirty="0" err="1" smtClean="0">
                <a:solidFill>
                  <a:srgbClr val="FF0000"/>
                </a:solidFill>
              </a:rPr>
              <a:t>that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managers use to cope with change.</a:t>
            </a:r>
            <a:r>
              <a:rPr lang="tr-TR" sz="3200" b="1" dirty="0" smtClean="0">
                <a:solidFill>
                  <a:srgbClr val="FF0000"/>
                </a:solidFill>
              </a:rPr>
              <a:t> ?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Computer hardware is the physical equipment used for input, processing,</a:t>
            </a:r>
            <a:r>
              <a:rPr lang="tr-TR" b="1" dirty="0" smtClean="0"/>
              <a:t> </a:t>
            </a:r>
            <a:r>
              <a:rPr lang="en-US" dirty="0" smtClean="0"/>
              <a:t>and output activities in an information system. It consists of the following:</a:t>
            </a:r>
          </a:p>
          <a:p>
            <a:r>
              <a:rPr lang="en-US" dirty="0" smtClean="0"/>
              <a:t>computers of various sizes and shapes (including mobile handheld devices);</a:t>
            </a:r>
          </a:p>
          <a:p>
            <a:r>
              <a:rPr lang="en-US" dirty="0" smtClean="0"/>
              <a:t>various input, output, and storage devices; and telecommunications devices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link </a:t>
            </a:r>
            <a:r>
              <a:rPr lang="tr-TR" dirty="0" err="1" smtClean="0"/>
              <a:t>computers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/>
            </a:r>
            <a:br>
              <a:rPr lang="tr-TR" sz="3600" b="1" dirty="0" smtClean="0">
                <a:solidFill>
                  <a:srgbClr val="FF0000"/>
                </a:solidFill>
              </a:rPr>
            </a:br>
            <a:r>
              <a:rPr lang="tr-TR" sz="3600" b="1" dirty="0" err="1" smtClean="0">
                <a:solidFill>
                  <a:srgbClr val="FF0000"/>
                </a:solidFill>
              </a:rPr>
              <a:t>What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are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the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Information technology tools </a:t>
            </a:r>
            <a:r>
              <a:rPr lang="tr-TR" sz="3600" b="1" dirty="0" err="1" smtClean="0">
                <a:solidFill>
                  <a:srgbClr val="FF0000"/>
                </a:solidFill>
              </a:rPr>
              <a:t>that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information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system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to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</a:rPr>
              <a:t>use</a:t>
            </a:r>
            <a:r>
              <a:rPr lang="tr-TR" sz="3600" b="1" dirty="0" smtClean="0">
                <a:solidFill>
                  <a:srgbClr val="FF0000"/>
                </a:solidFill>
              </a:rPr>
              <a:t> 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Computer software</a:t>
            </a:r>
            <a:r>
              <a:rPr lang="tr-TR" b="1" dirty="0" smtClean="0"/>
              <a:t>: </a:t>
            </a:r>
            <a:r>
              <a:rPr lang="tr-TR" sz="2600" dirty="0" err="1" smtClean="0"/>
              <a:t>That</a:t>
            </a:r>
            <a:r>
              <a:rPr lang="en-US" sz="2600" dirty="0" smtClean="0"/>
              <a:t> consists of the detailed, preprogrammed instructions</a:t>
            </a:r>
            <a:r>
              <a:rPr lang="tr-TR" sz="2600" dirty="0" smtClean="0"/>
              <a:t> </a:t>
            </a:r>
            <a:r>
              <a:rPr lang="en-US" sz="2600" dirty="0" smtClean="0"/>
              <a:t>that control and coordinate the computer hardware components in an information</a:t>
            </a:r>
            <a:r>
              <a:rPr lang="tr-TR" sz="2600" dirty="0" smtClean="0"/>
              <a:t>  </a:t>
            </a:r>
            <a:r>
              <a:rPr lang="en-US" sz="2600" dirty="0" smtClean="0"/>
              <a:t>system. </a:t>
            </a:r>
          </a:p>
          <a:p>
            <a:r>
              <a:rPr lang="en-US" sz="3000" b="1" u="sng" dirty="0" smtClean="0"/>
              <a:t>Data management technology</a:t>
            </a:r>
            <a:r>
              <a:rPr lang="tr-TR" sz="3000" b="1" u="sng" dirty="0" smtClean="0"/>
              <a:t> : </a:t>
            </a:r>
            <a:r>
              <a:rPr lang="tr-TR" sz="3000" u="sng" dirty="0" err="1" smtClean="0"/>
              <a:t>That</a:t>
            </a:r>
            <a:r>
              <a:rPr lang="tr-TR" sz="3000" u="sng" dirty="0" smtClean="0"/>
              <a:t> </a:t>
            </a:r>
            <a:r>
              <a:rPr lang="en-US" u="sng" dirty="0" smtClean="0"/>
              <a:t> </a:t>
            </a:r>
            <a:r>
              <a:rPr lang="en-US" dirty="0" smtClean="0"/>
              <a:t>consists of the software governing the</a:t>
            </a:r>
            <a:r>
              <a:rPr lang="tr-TR" dirty="0" smtClean="0"/>
              <a:t> </a:t>
            </a:r>
            <a:r>
              <a:rPr lang="en-US" dirty="0" smtClean="0"/>
              <a:t>organization of data on physical storage media. </a:t>
            </a:r>
          </a:p>
          <a:p>
            <a:r>
              <a:rPr lang="en-US" b="1" u="sng" dirty="0" smtClean="0"/>
              <a:t>Networking and telecommunications </a:t>
            </a:r>
            <a:r>
              <a:rPr lang="tr-TR" b="1" u="sng" dirty="0" smtClean="0"/>
              <a:t>t</a:t>
            </a:r>
            <a:r>
              <a:rPr lang="en-US" b="1" u="sng" dirty="0" err="1" smtClean="0"/>
              <a:t>echnology</a:t>
            </a:r>
            <a:r>
              <a:rPr lang="tr-TR" b="1" u="sng" dirty="0" smtClean="0"/>
              <a:t> : </a:t>
            </a:r>
            <a:r>
              <a:rPr lang="tr-TR" b="1" u="sng" dirty="0" err="1" smtClean="0"/>
              <a:t>That</a:t>
            </a:r>
            <a:r>
              <a:rPr lang="tr-TR" b="1" u="sng" dirty="0" smtClean="0"/>
              <a:t> </a:t>
            </a:r>
            <a:r>
              <a:rPr lang="en-US" b="1" dirty="0" smtClean="0"/>
              <a:t>consisting of both</a:t>
            </a:r>
            <a:r>
              <a:rPr lang="tr-TR" b="1" dirty="0" smtClean="0"/>
              <a:t> </a:t>
            </a:r>
            <a:r>
              <a:rPr lang="en-US" dirty="0" smtClean="0"/>
              <a:t>physical devices and software, links the various pieces of hardware and transfers</a:t>
            </a:r>
            <a:endParaRPr lang="tr-TR" dirty="0" smtClean="0"/>
          </a:p>
          <a:p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err="1" smtClean="0">
                <a:solidFill>
                  <a:srgbClr val="FF0000"/>
                </a:solidFill>
              </a:rPr>
              <a:t>What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are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the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Information technology tools </a:t>
            </a:r>
            <a:r>
              <a:rPr lang="tr-TR" sz="2800" b="1" dirty="0" err="1" smtClean="0">
                <a:solidFill>
                  <a:srgbClr val="FF0000"/>
                </a:solidFill>
              </a:rPr>
              <a:t>that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information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system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to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use</a:t>
            </a:r>
            <a:r>
              <a:rPr lang="tr-TR" sz="2800" b="1" dirty="0" smtClean="0">
                <a:solidFill>
                  <a:srgbClr val="FF0000"/>
                </a:solidFill>
              </a:rPr>
              <a:t> ?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The world’s largest and most widely used network is the Internet. The</a:t>
            </a:r>
            <a:r>
              <a:rPr lang="tr-TR" sz="2800" b="1" dirty="0" smtClean="0"/>
              <a:t> </a:t>
            </a:r>
            <a:r>
              <a:rPr lang="en-US" sz="2800" b="1" dirty="0" smtClean="0"/>
              <a:t>Internet is a global “network of networks” that uses universal standards to connect millions of different networks</a:t>
            </a:r>
            <a:r>
              <a:rPr lang="tr-TR" sz="2800" b="1" dirty="0" smtClean="0"/>
              <a:t>.</a:t>
            </a:r>
          </a:p>
          <a:p>
            <a:r>
              <a:rPr lang="tr-TR" sz="2800" dirty="0" err="1" smtClean="0"/>
              <a:t>Internal</a:t>
            </a:r>
            <a:r>
              <a:rPr lang="tr-TR" sz="2800" dirty="0" smtClean="0"/>
              <a:t> </a:t>
            </a:r>
            <a:r>
              <a:rPr lang="tr-TR" sz="2800" dirty="0" err="1" smtClean="0"/>
              <a:t>corporate</a:t>
            </a:r>
            <a:r>
              <a:rPr lang="tr-TR" sz="2800" dirty="0" smtClean="0"/>
              <a:t> </a:t>
            </a:r>
            <a:r>
              <a:rPr lang="tr-TR" sz="2800" dirty="0" err="1" smtClean="0"/>
              <a:t>networks</a:t>
            </a:r>
            <a:r>
              <a:rPr lang="tr-TR" sz="2800" dirty="0" smtClean="0"/>
              <a:t> </a:t>
            </a:r>
            <a:r>
              <a:rPr lang="tr-TR" sz="2800" dirty="0" err="1" smtClean="0"/>
              <a:t>based</a:t>
            </a:r>
            <a:r>
              <a:rPr lang="tr-TR" sz="2800" dirty="0" smtClean="0"/>
              <a:t>  </a:t>
            </a:r>
            <a:r>
              <a:rPr lang="en-US" sz="2800" dirty="0" smtClean="0"/>
              <a:t>on Internet technology are </a:t>
            </a:r>
            <a:r>
              <a:rPr lang="en-US" sz="2800" b="1" u="sng" dirty="0" smtClean="0">
                <a:solidFill>
                  <a:srgbClr val="FF0000"/>
                </a:solidFill>
              </a:rPr>
              <a:t>called intranets</a:t>
            </a:r>
            <a:r>
              <a:rPr lang="en-US" sz="2800" b="1" dirty="0" smtClean="0"/>
              <a:t>. </a:t>
            </a:r>
            <a:endParaRPr lang="tr-TR" sz="2800" b="1" dirty="0" smtClean="0"/>
          </a:p>
          <a:p>
            <a:r>
              <a:rPr lang="en-US" sz="2800" b="1" dirty="0" smtClean="0"/>
              <a:t>Private intranets extended to</a:t>
            </a:r>
            <a:r>
              <a:rPr lang="tr-TR" sz="2800" b="1" dirty="0" smtClean="0"/>
              <a:t> </a:t>
            </a:r>
            <a:r>
              <a:rPr lang="en-US" sz="2800" dirty="0" smtClean="0"/>
              <a:t>authorized users outside the organization </a:t>
            </a:r>
            <a:endParaRPr lang="tr-TR" sz="2800" dirty="0" smtClean="0"/>
          </a:p>
          <a:p>
            <a:pPr>
              <a:buNone/>
            </a:pPr>
            <a:r>
              <a:rPr lang="en-US" sz="2800" dirty="0" smtClean="0"/>
              <a:t>are </a:t>
            </a:r>
            <a:r>
              <a:rPr lang="en-US" sz="2800" b="1" u="sng" dirty="0" smtClean="0">
                <a:solidFill>
                  <a:srgbClr val="FF0000"/>
                </a:solidFill>
              </a:rPr>
              <a:t>called extranets</a:t>
            </a:r>
            <a:r>
              <a:rPr lang="en-US" sz="2800" b="1" dirty="0" smtClean="0"/>
              <a:t>, and firms use</a:t>
            </a:r>
            <a:r>
              <a:rPr lang="tr-TR" sz="2800" b="1" dirty="0" smtClean="0"/>
              <a:t> </a:t>
            </a:r>
            <a:r>
              <a:rPr lang="en-US" sz="2800" dirty="0" smtClean="0"/>
              <a:t>such networks to coordinate </a:t>
            </a:r>
            <a:r>
              <a:rPr lang="en-US" sz="2800" dirty="0" err="1" smtClean="0"/>
              <a:t>thei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activities with other firms for making</a:t>
            </a:r>
            <a:r>
              <a:rPr lang="tr-TR" sz="2800" dirty="0" smtClean="0"/>
              <a:t> </a:t>
            </a:r>
            <a:r>
              <a:rPr lang="en-US" sz="2800" dirty="0" smtClean="0"/>
              <a:t>purchases, collaborating on design, and </a:t>
            </a:r>
            <a:endParaRPr lang="tr-TR" sz="2800" dirty="0" smtClean="0"/>
          </a:p>
          <a:p>
            <a:pPr>
              <a:buNone/>
            </a:pPr>
            <a:r>
              <a:rPr lang="en-US" sz="2800" dirty="0" smtClean="0"/>
              <a:t>other </a:t>
            </a:r>
            <a:r>
              <a:rPr lang="en-US" sz="2800" dirty="0" err="1" smtClean="0"/>
              <a:t>interorganizational</a:t>
            </a:r>
            <a:r>
              <a:rPr lang="en-US" sz="2800" dirty="0" smtClean="0"/>
              <a:t> work. 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       </a:t>
            </a:r>
            <a:r>
              <a:rPr lang="en-US" sz="2800" dirty="0" smtClean="0"/>
              <a:t>For</a:t>
            </a:r>
            <a:r>
              <a:rPr lang="tr-TR" sz="2800" dirty="0" smtClean="0"/>
              <a:t> </a:t>
            </a:r>
            <a:r>
              <a:rPr lang="en-US" sz="2800" dirty="0" smtClean="0"/>
              <a:t>most business firms today, using Internet technology is both a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business necessity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a </a:t>
            </a:r>
            <a:r>
              <a:rPr lang="tr-TR" sz="2800" dirty="0" err="1" smtClean="0"/>
              <a:t>competitive</a:t>
            </a:r>
            <a:r>
              <a:rPr lang="tr-TR" sz="2800" dirty="0" smtClean="0"/>
              <a:t> </a:t>
            </a:r>
            <a:r>
              <a:rPr lang="tr-TR" sz="2800" dirty="0" err="1" smtClean="0"/>
              <a:t>advantage</a:t>
            </a:r>
            <a:r>
              <a:rPr lang="tr-TR" sz="2800" dirty="0" smtClean="0"/>
              <a:t>.</a:t>
            </a:r>
          </a:p>
          <a:p>
            <a:endParaRPr lang="tr-TR" sz="2000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World Wide Web is a service provided by the Internet that uses</a:t>
            </a:r>
          </a:p>
          <a:p>
            <a:pPr>
              <a:buNone/>
            </a:pPr>
            <a:r>
              <a:rPr lang="en-US" sz="2800" dirty="0" smtClean="0"/>
              <a:t>universally accepted standards for storing, retrieving, formatting, and</a:t>
            </a:r>
          </a:p>
          <a:p>
            <a:pPr>
              <a:buNone/>
            </a:pPr>
            <a:r>
              <a:rPr lang="en-US" sz="2800" dirty="0" smtClean="0"/>
              <a:t>displaying information in a page format on the Internet.</a:t>
            </a:r>
            <a:endParaRPr lang="tr-TR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400" b="1" dirty="0" err="1" smtClean="0">
                <a:solidFill>
                  <a:schemeClr val="accent2"/>
                </a:solidFill>
              </a:rPr>
              <a:t>What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are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the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activities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that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may</a:t>
            </a:r>
            <a:r>
              <a:rPr lang="tr-TR" sz="2400" b="1" dirty="0" smtClean="0">
                <a:solidFill>
                  <a:schemeClr val="accent2"/>
                </a:solidFill>
              </a:rPr>
              <a:t> be </a:t>
            </a:r>
            <a:r>
              <a:rPr lang="tr-TR" sz="2400" b="1" dirty="0" err="1" smtClean="0">
                <a:solidFill>
                  <a:schemeClr val="accent2"/>
                </a:solidFill>
              </a:rPr>
              <a:t>defined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The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part</a:t>
            </a:r>
            <a:r>
              <a:rPr lang="tr-TR" sz="2400" b="1" dirty="0" smtClean="0">
                <a:solidFill>
                  <a:schemeClr val="accent2"/>
                </a:solidFill>
              </a:rPr>
              <a:t> of </a:t>
            </a:r>
            <a:r>
              <a:rPr lang="tr-TR" sz="2400" b="1" dirty="0" err="1" smtClean="0">
                <a:solidFill>
                  <a:schemeClr val="accent2"/>
                </a:solidFill>
              </a:rPr>
              <a:t>the</a:t>
            </a:r>
            <a:r>
              <a:rPr lang="tr-TR" sz="2400" b="1" dirty="0" smtClean="0">
                <a:solidFill>
                  <a:schemeClr val="accent2"/>
                </a:solidFill>
              </a:rPr>
              <a:t>  Business</a:t>
            </a:r>
            <a:br>
              <a:rPr lang="tr-TR" sz="2400" b="1" dirty="0" smtClean="0">
                <a:solidFill>
                  <a:schemeClr val="accent2"/>
                </a:solidFill>
              </a:rPr>
            </a:br>
            <a:r>
              <a:rPr lang="tr-TR" sz="2400" b="1" dirty="0" smtClean="0">
                <a:solidFill>
                  <a:schemeClr val="accent2"/>
                </a:solidFill>
              </a:rPr>
              <a:t>Information </a:t>
            </a:r>
            <a:r>
              <a:rPr lang="tr-TR" sz="2400" b="1" dirty="0" err="1" smtClean="0">
                <a:solidFill>
                  <a:schemeClr val="accent2"/>
                </a:solidFill>
              </a:rPr>
              <a:t>VALUE</a:t>
            </a:r>
            <a:r>
              <a:rPr lang="tr-TR" sz="2400" b="1" dirty="0" smtClean="0">
                <a:solidFill>
                  <a:schemeClr val="accent2"/>
                </a:solidFill>
              </a:rPr>
              <a:t> </a:t>
            </a:r>
            <a:r>
              <a:rPr lang="tr-TR" sz="2400" b="1" dirty="0" err="1" smtClean="0">
                <a:solidFill>
                  <a:schemeClr val="accent2"/>
                </a:solidFill>
              </a:rPr>
              <a:t>CHAIN</a:t>
            </a:r>
            <a:r>
              <a:rPr lang="tr-TR" sz="2400" b="1" dirty="0" smtClean="0">
                <a:solidFill>
                  <a:schemeClr val="accent2"/>
                </a:solidFill>
              </a:rPr>
              <a:t> ?</a:t>
            </a:r>
            <a:endParaRPr lang="tr-TR" sz="2400" b="1" dirty="0">
              <a:solidFill>
                <a:schemeClr val="accent2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768865"/>
          </a:xfrm>
        </p:spPr>
        <p:txBody>
          <a:bodyPr>
            <a:normAutofit fontScale="92500" lnSpcReduction="10000"/>
          </a:bodyPr>
          <a:lstStyle/>
          <a:p>
            <a:pPr marL="324000">
              <a:spcBef>
                <a:spcPts val="0"/>
              </a:spcBef>
            </a:pPr>
            <a:r>
              <a:rPr lang="en-US" sz="2800" dirty="0" smtClean="0"/>
              <a:t>Every business has an information value chain, which </a:t>
            </a:r>
            <a:endParaRPr lang="tr-TR" sz="2800" dirty="0" smtClean="0"/>
          </a:p>
          <a:p>
            <a:pPr marL="324000">
              <a:spcBef>
                <a:spcPts val="0"/>
              </a:spcBef>
              <a:buNone/>
            </a:pPr>
            <a:r>
              <a:rPr lang="en-US" sz="2800" dirty="0" smtClean="0"/>
              <a:t>raw information is systematically acquired and then </a:t>
            </a:r>
            <a:endParaRPr lang="tr-TR" sz="2800" dirty="0" smtClean="0"/>
          </a:p>
          <a:p>
            <a:pPr marL="324000">
              <a:spcBef>
                <a:spcPts val="0"/>
              </a:spcBef>
              <a:buNone/>
            </a:pPr>
            <a:r>
              <a:rPr lang="en-US" sz="2800" dirty="0" smtClean="0"/>
              <a:t>transformed</a:t>
            </a:r>
            <a:r>
              <a:rPr lang="tr-TR" sz="2800" dirty="0" smtClean="0"/>
              <a:t> </a:t>
            </a:r>
            <a:r>
              <a:rPr lang="en-US" sz="2800" dirty="0" smtClean="0"/>
              <a:t>through various stages that add value</a:t>
            </a:r>
            <a:r>
              <a:rPr lang="tr-TR" sz="2800" dirty="0" smtClean="0"/>
              <a:t> </a:t>
            </a:r>
            <a:r>
              <a:rPr lang="en-US" sz="2800" dirty="0" smtClean="0"/>
              <a:t>to that </a:t>
            </a:r>
            <a:endParaRPr lang="tr-TR" sz="2800" dirty="0" smtClean="0"/>
          </a:p>
          <a:p>
            <a:pPr marL="324000">
              <a:spcBef>
                <a:spcPts val="0"/>
              </a:spcBef>
              <a:buNone/>
            </a:pPr>
            <a:r>
              <a:rPr lang="en-US" sz="2800" dirty="0" smtClean="0"/>
              <a:t>information. </a:t>
            </a:r>
            <a:endParaRPr lang="tr-TR" sz="2800" dirty="0" smtClean="0"/>
          </a:p>
          <a:p>
            <a:pPr marL="324000">
              <a:spcBef>
                <a:spcPts val="0"/>
              </a:spcBef>
              <a:buNone/>
            </a:pPr>
            <a:r>
              <a:rPr lang="en-US" sz="2800" b="1" dirty="0" smtClean="0"/>
              <a:t>The value of an</a:t>
            </a:r>
            <a:r>
              <a:rPr lang="tr-TR" sz="2800" b="1" dirty="0" smtClean="0"/>
              <a:t>  </a:t>
            </a:r>
            <a:r>
              <a:rPr lang="en-US" sz="2800" b="1" dirty="0" smtClean="0"/>
              <a:t>information system to a business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consists</a:t>
            </a:r>
            <a:r>
              <a:rPr lang="tr-TR" sz="2800" b="1" dirty="0" smtClean="0"/>
              <a:t> 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u="sng" dirty="0" smtClean="0"/>
              <a:t>of </a:t>
            </a:r>
            <a:r>
              <a:rPr lang="tr-TR" sz="2800" b="1" u="sng" dirty="0" err="1" smtClean="0"/>
              <a:t>three</a:t>
            </a:r>
            <a:r>
              <a:rPr lang="tr-TR" sz="2800" b="1" u="sng" dirty="0" smtClean="0"/>
              <a:t> </a:t>
            </a:r>
            <a:r>
              <a:rPr lang="tr-TR" sz="2800" b="1" u="sng" dirty="0" err="1" smtClean="0"/>
              <a:t>group</a:t>
            </a:r>
            <a:r>
              <a:rPr lang="tr-TR" sz="2800" b="1" u="sng" dirty="0" smtClean="0"/>
              <a:t> of </a:t>
            </a:r>
            <a:r>
              <a:rPr lang="tr-TR" sz="2800" b="1" u="sng" dirty="0" err="1" smtClean="0"/>
              <a:t>activities</a:t>
            </a:r>
            <a:r>
              <a:rPr lang="tr-TR" sz="2800" b="1" u="sng" dirty="0" smtClean="0"/>
              <a:t>: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dirty="0" smtClean="0">
                <a:solidFill>
                  <a:schemeClr val="accent2"/>
                </a:solidFill>
              </a:rPr>
              <a:t>Information </a:t>
            </a:r>
            <a:r>
              <a:rPr lang="tr-TR" sz="2800" b="1" dirty="0" err="1" smtClean="0">
                <a:solidFill>
                  <a:schemeClr val="accent2"/>
                </a:solidFill>
              </a:rPr>
              <a:t>Processing</a:t>
            </a:r>
            <a:r>
              <a:rPr lang="tr-TR" sz="2800" b="1" dirty="0" smtClean="0">
                <a:solidFill>
                  <a:schemeClr val="accent2"/>
                </a:solidFill>
              </a:rPr>
              <a:t> </a:t>
            </a:r>
            <a:r>
              <a:rPr lang="tr-TR" sz="2800" b="1" dirty="0" err="1" smtClean="0">
                <a:solidFill>
                  <a:schemeClr val="accent2"/>
                </a:solidFill>
              </a:rPr>
              <a:t>Activities</a:t>
            </a:r>
            <a:r>
              <a:rPr lang="tr-TR" sz="2800" b="1" dirty="0" smtClean="0">
                <a:solidFill>
                  <a:schemeClr val="accent2"/>
                </a:solidFill>
              </a:rPr>
              <a:t>: 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1-Data </a:t>
            </a:r>
            <a:r>
              <a:rPr lang="tr-TR" sz="2800" b="1" dirty="0" err="1" smtClean="0">
                <a:solidFill>
                  <a:srgbClr val="FF0000"/>
                </a:solidFill>
              </a:rPr>
              <a:t>Collection</a:t>
            </a:r>
            <a:r>
              <a:rPr lang="tr-TR" sz="2800" b="1" dirty="0" smtClean="0">
                <a:solidFill>
                  <a:srgbClr val="FF0000"/>
                </a:solidFill>
              </a:rPr>
              <a:t>,</a:t>
            </a:r>
            <a:r>
              <a:rPr lang="tr-TR" sz="2800" b="1" dirty="0" err="1" smtClean="0">
                <a:solidFill>
                  <a:srgbClr val="FF0000"/>
                </a:solidFill>
              </a:rPr>
              <a:t>Transformation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into</a:t>
            </a:r>
            <a:r>
              <a:rPr lang="tr-TR" sz="2800" b="1" dirty="0" smtClean="0">
                <a:solidFill>
                  <a:srgbClr val="FF0000"/>
                </a:solidFill>
              </a:rPr>
              <a:t> Business </a:t>
            </a:r>
            <a:r>
              <a:rPr lang="tr-TR" sz="2800" b="1" dirty="0" err="1" smtClean="0">
                <a:solidFill>
                  <a:srgbClr val="FF0000"/>
                </a:solidFill>
              </a:rPr>
              <a:t>system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2- Business Processes: </a:t>
            </a:r>
            <a:r>
              <a:rPr lang="tr-TR" sz="2800" b="1" dirty="0" err="1" smtClean="0">
                <a:solidFill>
                  <a:srgbClr val="FF0000"/>
                </a:solidFill>
              </a:rPr>
              <a:t>Supply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Chain</a:t>
            </a:r>
            <a:r>
              <a:rPr lang="tr-TR" sz="2800" b="1" dirty="0" smtClean="0">
                <a:solidFill>
                  <a:srgbClr val="FF0000"/>
                </a:solidFill>
              </a:rPr>
              <a:t> Management+</a:t>
            </a:r>
            <a:r>
              <a:rPr lang="tr-TR" sz="2800" b="1" dirty="0" err="1" smtClean="0">
                <a:solidFill>
                  <a:srgbClr val="FF0000"/>
                </a:solidFill>
              </a:rPr>
              <a:t>Enterprise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    Management+</a:t>
            </a:r>
            <a:r>
              <a:rPr lang="tr-TR" sz="2800" b="1" dirty="0" err="1" smtClean="0">
                <a:solidFill>
                  <a:srgbClr val="FF0000"/>
                </a:solidFill>
              </a:rPr>
              <a:t>Customer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Managemnt</a:t>
            </a:r>
            <a:r>
              <a:rPr lang="tr-TR" sz="2800" b="1" dirty="0" smtClean="0">
                <a:solidFill>
                  <a:srgbClr val="FF0000"/>
                </a:solidFill>
              </a:rPr>
              <a:t>+</a:t>
            </a:r>
            <a:r>
              <a:rPr lang="tr-TR" sz="2800" b="1" dirty="0" err="1" smtClean="0">
                <a:solidFill>
                  <a:srgbClr val="FF0000"/>
                </a:solidFill>
              </a:rPr>
              <a:t>Knowladge</a:t>
            </a:r>
            <a:r>
              <a:rPr lang="tr-TR" sz="2800" b="1" dirty="0" smtClean="0">
                <a:solidFill>
                  <a:srgbClr val="FF0000"/>
                </a:solidFill>
              </a:rPr>
              <a:t> Management.</a:t>
            </a:r>
          </a:p>
          <a:p>
            <a:pPr marL="324000">
              <a:spcBef>
                <a:spcPts val="0"/>
              </a:spcBef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3-Management </a:t>
            </a:r>
            <a:r>
              <a:rPr lang="tr-TR" sz="2800" b="1" dirty="0" err="1" smtClean="0">
                <a:solidFill>
                  <a:srgbClr val="FF0000"/>
                </a:solidFill>
              </a:rPr>
              <a:t>Activities</a:t>
            </a:r>
            <a:r>
              <a:rPr lang="tr-TR" sz="2800" b="1" dirty="0" smtClean="0">
                <a:solidFill>
                  <a:srgbClr val="FF0000"/>
                </a:solidFill>
              </a:rPr>
              <a:t>: </a:t>
            </a:r>
            <a:r>
              <a:rPr lang="tr-TR" sz="2800" b="1" dirty="0" err="1" smtClean="0">
                <a:solidFill>
                  <a:srgbClr val="FF0000"/>
                </a:solidFill>
              </a:rPr>
              <a:t>Planning</a:t>
            </a:r>
            <a:r>
              <a:rPr lang="tr-TR" sz="2800" b="1" dirty="0" smtClean="0">
                <a:solidFill>
                  <a:srgbClr val="FF0000"/>
                </a:solidFill>
              </a:rPr>
              <a:t>+</a:t>
            </a:r>
            <a:r>
              <a:rPr lang="tr-TR" sz="2800" b="1" dirty="0" err="1" smtClean="0">
                <a:solidFill>
                  <a:srgbClr val="FF0000"/>
                </a:solidFill>
              </a:rPr>
              <a:t>Coordinating</a:t>
            </a:r>
            <a:r>
              <a:rPr lang="tr-TR" sz="2800" b="1" dirty="0" smtClean="0">
                <a:solidFill>
                  <a:srgbClr val="FF0000"/>
                </a:solidFill>
              </a:rPr>
              <a:t>+ </a:t>
            </a:r>
            <a:r>
              <a:rPr lang="tr-TR" sz="2800" b="1" dirty="0" err="1" smtClean="0">
                <a:solidFill>
                  <a:srgbClr val="FF0000"/>
                </a:solidFill>
              </a:rPr>
              <a:t>Controlling</a:t>
            </a:r>
            <a:r>
              <a:rPr lang="tr-TR" sz="2800" b="1" dirty="0" smtClean="0">
                <a:solidFill>
                  <a:srgbClr val="FF0000"/>
                </a:solidFill>
              </a:rPr>
              <a:t>+ </a:t>
            </a:r>
            <a:r>
              <a:rPr lang="tr-TR" sz="2800" b="1" dirty="0" err="1" smtClean="0">
                <a:solidFill>
                  <a:srgbClr val="FF0000"/>
                </a:solidFill>
              </a:rPr>
              <a:t>Modelink</a:t>
            </a:r>
            <a:r>
              <a:rPr lang="tr-TR" sz="2800" b="1" dirty="0" smtClean="0">
                <a:solidFill>
                  <a:srgbClr val="FF0000"/>
                </a:solidFill>
              </a:rPr>
              <a:t>&amp; </a:t>
            </a:r>
            <a:r>
              <a:rPr lang="tr-TR" sz="2800" b="1" dirty="0" err="1" smtClean="0">
                <a:solidFill>
                  <a:srgbClr val="FF0000"/>
                </a:solidFill>
              </a:rPr>
              <a:t>Decision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making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study of information systems deals with issues and insights contributed from technical and</a:t>
            </a:r>
            <a:r>
              <a:rPr lang="tr-TR" b="1" dirty="0" smtClean="0">
                <a:solidFill>
                  <a:schemeClr val="tx1"/>
                </a:solidFill>
              </a:rPr>
              <a:t>  </a:t>
            </a:r>
            <a:r>
              <a:rPr lang="tr-TR" sz="2900" b="1" dirty="0" err="1" smtClean="0">
                <a:solidFill>
                  <a:schemeClr val="tx1"/>
                </a:solidFill>
              </a:rPr>
              <a:t>behavioral</a:t>
            </a:r>
            <a:r>
              <a:rPr lang="tr-TR" sz="2900" b="1" dirty="0" smtClean="0">
                <a:solidFill>
                  <a:schemeClr val="tx1"/>
                </a:solidFill>
              </a:rPr>
              <a:t> </a:t>
            </a:r>
            <a:r>
              <a:rPr lang="tr-TR" sz="2900" b="1" dirty="0" err="1" smtClean="0">
                <a:solidFill>
                  <a:schemeClr val="tx1"/>
                </a:solidFill>
              </a:rPr>
              <a:t>disciplines</a:t>
            </a:r>
            <a:r>
              <a:rPr lang="tr-TR" sz="1000" b="1" dirty="0" smtClean="0">
                <a:solidFill>
                  <a:schemeClr val="tx1"/>
                </a:solidFill>
              </a:rPr>
              <a:t>.</a:t>
            </a:r>
            <a:endParaRPr lang="tr-TR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40092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714348" y="428604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study of information systems is a multidisciplinary field. No single</a:t>
            </a:r>
          </a:p>
          <a:p>
            <a:pPr algn="ctr"/>
            <a:r>
              <a:rPr lang="tr-TR" dirty="0" err="1" smtClean="0"/>
              <a:t>theory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perspective</a:t>
            </a:r>
            <a:r>
              <a:rPr lang="tr-TR" dirty="0" smtClean="0"/>
              <a:t> </a:t>
            </a:r>
            <a:r>
              <a:rPr lang="tr-TR" dirty="0" err="1" smtClean="0"/>
              <a:t>dominates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642910" y="5500702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general, the field can be divided into technical and behavioral</a:t>
            </a:r>
            <a:r>
              <a:rPr lang="tr-TR" dirty="0" smtClean="0"/>
              <a:t> </a:t>
            </a:r>
            <a:r>
              <a:rPr lang="en-US" dirty="0" smtClean="0"/>
              <a:t>approaches. Information systems are </a:t>
            </a:r>
            <a:r>
              <a:rPr lang="en-US" dirty="0" err="1" smtClean="0"/>
              <a:t>sociotechnical</a:t>
            </a:r>
            <a:r>
              <a:rPr lang="en-US" dirty="0" smtClean="0"/>
              <a:t> systems. Though they</a:t>
            </a:r>
            <a:r>
              <a:rPr lang="tr-TR" dirty="0" smtClean="0"/>
              <a:t> </a:t>
            </a:r>
            <a:r>
              <a:rPr lang="en-US" dirty="0" smtClean="0"/>
              <a:t>are composed of machines, devices, and “hard” physical technology, they</a:t>
            </a:r>
            <a:r>
              <a:rPr lang="tr-TR" dirty="0" smtClean="0"/>
              <a:t> </a:t>
            </a:r>
            <a:r>
              <a:rPr lang="en-US" dirty="0" smtClean="0"/>
              <a:t>require substantial social, organizational, and intellectual investments 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properly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Yönetim Bilişim  Sistemi oluşumunun iki farklı içeriği nasıl  incelenebilir ?</a:t>
            </a:r>
            <a:br>
              <a:rPr lang="tr-TR" sz="2000" b="1" dirty="0" smtClean="0">
                <a:solidFill>
                  <a:srgbClr val="FF0000"/>
                </a:solidFill>
              </a:rPr>
            </a:br>
            <a:r>
              <a:rPr lang="tr-TR" sz="2000" dirty="0" err="1" smtClean="0"/>
              <a:t>Two</a:t>
            </a:r>
            <a:r>
              <a:rPr lang="tr-TR" sz="2000" dirty="0" smtClean="0"/>
              <a:t> </a:t>
            </a:r>
            <a:r>
              <a:rPr lang="tr-TR" sz="2000" dirty="0" err="1" smtClean="0"/>
              <a:t>different</a:t>
            </a:r>
            <a:r>
              <a:rPr lang="tr-TR" sz="2000" dirty="0" smtClean="0"/>
              <a:t> </a:t>
            </a:r>
            <a:r>
              <a:rPr lang="tr-TR" sz="2000" dirty="0" err="1" smtClean="0"/>
              <a:t>approaches</a:t>
            </a:r>
            <a:r>
              <a:rPr lang="tr-TR" sz="2000" dirty="0" smtClean="0"/>
              <a:t> 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study</a:t>
            </a:r>
            <a:r>
              <a:rPr lang="tr-TR" sz="2000" dirty="0" smtClean="0"/>
              <a:t> of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?</a:t>
            </a:r>
            <a:br>
              <a:rPr lang="tr-TR" sz="2000" dirty="0" smtClean="0"/>
            </a:br>
            <a:r>
              <a:rPr lang="tr-TR" sz="2000" dirty="0" err="1" smtClean="0"/>
              <a:t>Technical</a:t>
            </a:r>
            <a:r>
              <a:rPr lang="tr-TR" sz="2000" dirty="0" smtClean="0"/>
              <a:t> (teknolojik)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Behavioral</a:t>
            </a:r>
            <a:r>
              <a:rPr lang="tr-TR" sz="2000" dirty="0" smtClean="0"/>
              <a:t> (Davranışsal) </a:t>
            </a:r>
            <a:r>
              <a:rPr lang="tr-TR" sz="2000" dirty="0" err="1" smtClean="0"/>
              <a:t>approach</a:t>
            </a:r>
            <a:endParaRPr lang="tr-TR" sz="2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the study of information</a:t>
            </a:r>
            <a:r>
              <a:rPr lang="tr-TR" sz="2800" dirty="0" smtClean="0"/>
              <a:t> </a:t>
            </a:r>
            <a:r>
              <a:rPr lang="en-US" sz="2800" dirty="0" smtClean="0"/>
              <a:t>systems. In general, the field can be divided into technical and behavioral</a:t>
            </a:r>
            <a:r>
              <a:rPr lang="tr-TR" sz="2800" dirty="0" smtClean="0"/>
              <a:t> </a:t>
            </a:r>
            <a:r>
              <a:rPr lang="en-US" sz="2800" dirty="0" smtClean="0"/>
              <a:t>approaches. </a:t>
            </a:r>
            <a:endParaRPr lang="tr-TR" sz="2800" dirty="0" smtClean="0"/>
          </a:p>
          <a:p>
            <a:pPr>
              <a:buNone/>
            </a:pPr>
            <a:r>
              <a:rPr lang="tr-TR" dirty="0" smtClean="0"/>
              <a:t>     </a:t>
            </a:r>
            <a:r>
              <a:rPr lang="en-US" dirty="0" smtClean="0"/>
              <a:t>Information systems are </a:t>
            </a:r>
            <a:r>
              <a:rPr lang="en-US" dirty="0" err="1" smtClean="0"/>
              <a:t>sociotechnical</a:t>
            </a:r>
            <a:r>
              <a:rPr lang="en-US" dirty="0" smtClean="0"/>
              <a:t> systems. Though they</a:t>
            </a:r>
            <a:r>
              <a:rPr lang="tr-TR" dirty="0" smtClean="0"/>
              <a:t> </a:t>
            </a:r>
            <a:r>
              <a:rPr lang="en-US" dirty="0" smtClean="0"/>
              <a:t>are composed of machines, devices, and “hard” physical technology, they</a:t>
            </a:r>
            <a:r>
              <a:rPr lang="tr-TR" dirty="0" smtClean="0"/>
              <a:t> </a:t>
            </a:r>
            <a:r>
              <a:rPr lang="en-US" dirty="0" smtClean="0"/>
              <a:t>require substantial social, organizational, and intellectual investments 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properly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928693"/>
          </a:xfrm>
        </p:spPr>
        <p:txBody>
          <a:bodyPr/>
          <a:lstStyle/>
          <a:p>
            <a:r>
              <a:rPr lang="tr-TR" b="1" dirty="0" smtClean="0"/>
              <a:t>MIS </a:t>
            </a:r>
            <a:r>
              <a:rPr lang="tr-TR" b="1" dirty="0" err="1" smtClean="0"/>
              <a:t>Lesson</a:t>
            </a:r>
            <a:r>
              <a:rPr lang="tr-TR" b="1" dirty="0" smtClean="0"/>
              <a:t>-1 </a:t>
            </a:r>
            <a:r>
              <a:rPr lang="tr-TR" b="1" dirty="0" err="1" smtClean="0"/>
              <a:t>Summary</a:t>
            </a:r>
            <a:r>
              <a:rPr lang="tr-TR" b="1" dirty="0" smtClean="0"/>
              <a:t>-1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14348" y="1857364"/>
            <a:ext cx="7715304" cy="414340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A business </a:t>
            </a:r>
            <a:r>
              <a:rPr lang="en-US" dirty="0" smtClean="0">
                <a:solidFill>
                  <a:schemeClr val="tx1"/>
                </a:solidFill>
              </a:rPr>
              <a:t>(also known as company, enterprise or firm) is a legally recognized organization designed to provide goods, services, or </a:t>
            </a:r>
            <a:r>
              <a:rPr lang="en-US" dirty="0" err="1" smtClean="0">
                <a:solidFill>
                  <a:schemeClr val="tx1"/>
                </a:solidFill>
              </a:rPr>
              <a:t>bo</a:t>
            </a:r>
            <a:r>
              <a:rPr lang="tr-TR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 to consumers.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Enterprise:</a:t>
            </a:r>
            <a:r>
              <a:rPr lang="en-US" b="1" dirty="0" smtClean="0"/>
              <a:t> </a:t>
            </a:r>
            <a:r>
              <a:rPr lang="tr-TR" dirty="0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ny</a:t>
            </a:r>
            <a:r>
              <a:rPr lang="en-US" dirty="0" smtClean="0">
                <a:solidFill>
                  <a:schemeClr val="tx1"/>
                </a:solidFill>
              </a:rPr>
              <a:t> organization, including businesses, non-profits and government agencies.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Business processes: </a:t>
            </a:r>
            <a:r>
              <a:rPr lang="en-US" dirty="0" smtClean="0">
                <a:solidFill>
                  <a:schemeClr val="tx1"/>
                </a:solidFill>
              </a:rPr>
              <a:t>are workflows of material, information and knowledge. 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tr-TR" b="1" dirty="0" err="1" smtClean="0">
                <a:solidFill>
                  <a:srgbClr val="FF0000"/>
                </a:solidFill>
              </a:rPr>
              <a:t>Digital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firm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a general term for organizations that have enabled core business relationships with employees, customers, suppliers, and other external partners through digital </a:t>
            </a:r>
            <a:r>
              <a:rPr lang="tr-TR" dirty="0" err="1" smtClean="0">
                <a:solidFill>
                  <a:schemeClr val="tx1"/>
                </a:solidFill>
              </a:rPr>
              <a:t>means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also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networks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MIS </a:t>
            </a:r>
            <a:r>
              <a:rPr lang="tr-TR" sz="4000" b="1" dirty="0" err="1" smtClean="0"/>
              <a:t>Lesson</a:t>
            </a:r>
            <a:r>
              <a:rPr lang="tr-TR" sz="4000" b="1" dirty="0" smtClean="0"/>
              <a:t>-1 </a:t>
            </a:r>
            <a:r>
              <a:rPr lang="tr-TR" sz="4000" b="1" dirty="0" err="1" smtClean="0"/>
              <a:t>Summary</a:t>
            </a:r>
            <a:r>
              <a:rPr lang="tr-TR" sz="4000" b="1" dirty="0" smtClean="0"/>
              <a:t>-1</a:t>
            </a:r>
            <a:endParaRPr lang="tr-TR" sz="40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Information </a:t>
            </a:r>
            <a:r>
              <a:rPr lang="tr-TR" b="1" dirty="0" err="1" smtClean="0">
                <a:solidFill>
                  <a:srgbClr val="FF0000"/>
                </a:solidFill>
              </a:rPr>
              <a:t>technology</a:t>
            </a:r>
            <a:r>
              <a:rPr lang="tr-TR" dirty="0" smtClean="0">
                <a:solidFill>
                  <a:srgbClr val="FF0000"/>
                </a:solidFill>
              </a:rPr>
              <a:t> (</a:t>
            </a:r>
            <a:r>
              <a:rPr lang="tr-TR" b="1" dirty="0" smtClean="0">
                <a:solidFill>
                  <a:srgbClr val="FF0000"/>
                </a:solidFill>
              </a:rPr>
              <a:t>IT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smtClean="0"/>
              <a:t> of</a:t>
            </a:r>
            <a:r>
              <a:rPr lang="tr-TR" dirty="0" smtClean="0"/>
              <a:t> </a:t>
            </a:r>
            <a:r>
              <a:rPr lang="tr-TR" dirty="0" err="1" smtClean="0">
                <a:hlinkClick r:id="rId3" tooltip="Computer"/>
              </a:rPr>
              <a:t>computers</a:t>
            </a:r>
            <a:r>
              <a:rPr lang="tr-TR" dirty="0" smtClean="0"/>
              <a:t> </a:t>
            </a:r>
            <a:r>
              <a:rPr lang="tr-TR" dirty="0" err="1" smtClean="0"/>
              <a:t>and</a:t>
            </a:r>
            <a:r>
              <a:rPr lang="tr-TR" dirty="0" smtClean="0">
                <a:hlinkClick r:id="rId4" tooltip="Telecommunications equipment"/>
              </a:rPr>
              <a:t> </a:t>
            </a:r>
            <a:r>
              <a:rPr lang="tr-TR" dirty="0" err="1" smtClean="0">
                <a:hlinkClick r:id="rId4" tooltip="Telecommunications equipment"/>
              </a:rPr>
              <a:t>telecommunications</a:t>
            </a:r>
            <a:r>
              <a:rPr lang="tr-TR" dirty="0" smtClean="0">
                <a:hlinkClick r:id="rId4" tooltip="Telecommunications equipment"/>
              </a:rPr>
              <a:t> </a:t>
            </a:r>
            <a:r>
              <a:rPr lang="tr-TR" dirty="0" err="1" smtClean="0">
                <a:hlinkClick r:id="rId4" tooltip="Telecommunications equipment"/>
              </a:rPr>
              <a:t>equipment</a:t>
            </a:r>
            <a:r>
              <a:rPr lang="tr-TR" dirty="0" smtClean="0"/>
              <a:t> 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, </a:t>
            </a:r>
            <a:r>
              <a:rPr lang="tr-TR" dirty="0" err="1" smtClean="0"/>
              <a:t>retrieve</a:t>
            </a:r>
            <a:r>
              <a:rPr lang="tr-TR" dirty="0" smtClean="0"/>
              <a:t>, </a:t>
            </a:r>
            <a:r>
              <a:rPr lang="tr-TR" dirty="0" err="1" smtClean="0"/>
              <a:t>transmit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manipulate</a:t>
            </a:r>
            <a:r>
              <a:rPr lang="tr-TR" dirty="0" smtClean="0"/>
              <a:t> data,</a:t>
            </a:r>
            <a:r>
              <a:rPr lang="tr-TR" baseline="30000" dirty="0" smtClean="0">
                <a:hlinkClick r:id="rId5"/>
              </a:rPr>
              <a:t>[1]</a:t>
            </a:r>
            <a:r>
              <a:rPr lang="tr-TR" dirty="0" smtClean="0"/>
              <a:t> </a:t>
            </a:r>
            <a:r>
              <a:rPr lang="tr-TR" dirty="0" err="1" smtClean="0"/>
              <a:t>often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context</a:t>
            </a:r>
            <a:r>
              <a:rPr lang="tr-TR" dirty="0" smtClean="0"/>
              <a:t> of a </a:t>
            </a:r>
            <a:r>
              <a:rPr lang="tr-TR" dirty="0" err="1" smtClean="0"/>
              <a:t>business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enterprise</a:t>
            </a:r>
            <a:r>
              <a:rPr lang="tr-TR" dirty="0" smtClean="0"/>
              <a:t>.</a:t>
            </a:r>
            <a:r>
              <a:rPr lang="tr-TR" baseline="30000" dirty="0" smtClean="0">
                <a:hlinkClick r:id="rId5"/>
              </a:rPr>
              <a:t>[2]</a:t>
            </a:r>
            <a:r>
              <a:rPr lang="tr-TR" dirty="0" smtClean="0"/>
              <a:t>  </a:t>
            </a:r>
            <a:endParaRPr lang="tr-TR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Information </a:t>
            </a:r>
            <a:r>
              <a:rPr lang="tr-TR" b="1" dirty="0" err="1" smtClean="0">
                <a:solidFill>
                  <a:srgbClr val="FF0000"/>
                </a:solidFill>
              </a:rPr>
              <a:t>processing</a:t>
            </a:r>
            <a:r>
              <a:rPr lang="tr-TR" dirty="0" smtClean="0">
                <a:solidFill>
                  <a:srgbClr val="FF0000"/>
                </a:solidFill>
              </a:rPr>
              <a:t> (IP)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(</a:t>
            </a:r>
            <a:r>
              <a:rPr lang="tr-TR" dirty="0" err="1" smtClean="0"/>
              <a:t>processing</a:t>
            </a:r>
            <a:r>
              <a:rPr lang="tr-TR" dirty="0" smtClean="0"/>
              <a:t>) of </a:t>
            </a:r>
            <a:r>
              <a:rPr lang="tr-TR" dirty="0" err="1" smtClean="0">
                <a:hlinkClick r:id="rId6" tooltip="Information"/>
              </a:rPr>
              <a:t>information</a:t>
            </a:r>
            <a:r>
              <a:rPr lang="tr-TR" dirty="0" smtClean="0"/>
              <a:t> in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manner</a:t>
            </a:r>
            <a:r>
              <a:rPr lang="tr-TR" dirty="0" smtClean="0"/>
              <a:t> </a:t>
            </a:r>
            <a:r>
              <a:rPr lang="tr-TR" dirty="0" err="1" smtClean="0"/>
              <a:t>detectable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an </a:t>
            </a:r>
            <a:r>
              <a:rPr lang="tr-TR" dirty="0" err="1" smtClean="0">
                <a:hlinkClick r:id="rId7" tooltip="Observation"/>
              </a:rPr>
              <a:t>observer</a:t>
            </a:r>
            <a:r>
              <a:rPr lang="tr-TR" dirty="0" smtClean="0"/>
              <a:t>-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manager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worker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Enterprise. </a:t>
            </a:r>
            <a:r>
              <a:rPr lang="tr-TR" dirty="0" err="1" smtClean="0"/>
              <a:t>Including</a:t>
            </a:r>
            <a:r>
              <a:rPr lang="tr-TR" dirty="0" smtClean="0"/>
              <a:t> Data </a:t>
            </a:r>
            <a:r>
              <a:rPr lang="tr-TR" dirty="0" err="1" smtClean="0"/>
              <a:t>collection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, </a:t>
            </a:r>
            <a:r>
              <a:rPr lang="tr-TR" dirty="0" err="1" smtClean="0"/>
              <a:t>transmission</a:t>
            </a:r>
            <a:r>
              <a:rPr lang="tr-TR" dirty="0" smtClean="0"/>
              <a:t> in </a:t>
            </a:r>
            <a:r>
              <a:rPr lang="tr-TR" dirty="0" err="1" smtClean="0"/>
              <a:t>to</a:t>
            </a:r>
            <a:r>
              <a:rPr lang="tr-TR" dirty="0" smtClean="0"/>
              <a:t> Business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disemination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Information </a:t>
            </a:r>
            <a:r>
              <a:rPr lang="tr-TR" b="1" dirty="0" err="1" smtClean="0">
                <a:solidFill>
                  <a:srgbClr val="FF0000"/>
                </a:solidFill>
              </a:rPr>
              <a:t>System</a:t>
            </a:r>
            <a:r>
              <a:rPr lang="tr-TR" b="1" dirty="0" smtClean="0">
                <a:solidFill>
                  <a:srgbClr val="FF0000"/>
                </a:solidFill>
              </a:rPr>
              <a:t>(IS)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An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can be </a:t>
            </a:r>
            <a:r>
              <a:rPr lang="tr-TR" dirty="0" err="1" smtClean="0"/>
              <a:t>defined</a:t>
            </a:r>
            <a:r>
              <a:rPr lang="tr-TR" dirty="0" smtClean="0"/>
              <a:t> </a:t>
            </a:r>
            <a:r>
              <a:rPr lang="tr-TR" dirty="0" err="1" smtClean="0"/>
              <a:t>technically</a:t>
            </a:r>
            <a:r>
              <a:rPr lang="tr-TR" dirty="0" smtClean="0"/>
              <a:t> a set of </a:t>
            </a:r>
            <a:r>
              <a:rPr lang="tr-TR" dirty="0" err="1" smtClean="0"/>
              <a:t>interrelated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collect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retrive</a:t>
            </a:r>
            <a:r>
              <a:rPr lang="tr-TR" dirty="0" smtClean="0"/>
              <a:t>, </a:t>
            </a:r>
            <a:r>
              <a:rPr lang="tr-TR" dirty="0" err="1" smtClean="0"/>
              <a:t>process</a:t>
            </a:r>
            <a:r>
              <a:rPr lang="tr-TR" dirty="0" smtClean="0"/>
              <a:t>, </a:t>
            </a:r>
            <a:r>
              <a:rPr lang="tr-TR" dirty="0" err="1" smtClean="0"/>
              <a:t>store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distribute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in an </a:t>
            </a:r>
            <a:r>
              <a:rPr lang="tr-TR" dirty="0" err="1" smtClean="0"/>
              <a:t>organization</a:t>
            </a:r>
            <a:r>
              <a:rPr lang="tr-TR" dirty="0" smtClean="0"/>
              <a:t>. </a:t>
            </a:r>
          </a:p>
          <a:p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MIS </a:t>
            </a:r>
            <a:r>
              <a:rPr lang="tr-TR" b="1" dirty="0" err="1" smtClean="0"/>
              <a:t>Lesson</a:t>
            </a:r>
            <a:r>
              <a:rPr lang="tr-TR" b="1" dirty="0" smtClean="0"/>
              <a:t>-1 </a:t>
            </a:r>
            <a:r>
              <a:rPr lang="tr-TR" b="1" dirty="0" err="1" smtClean="0"/>
              <a:t>Summary</a:t>
            </a:r>
            <a:r>
              <a:rPr lang="tr-TR" b="1" dirty="0" smtClean="0"/>
              <a:t>-2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Information </a:t>
            </a:r>
            <a:r>
              <a:rPr lang="tr-TR" sz="2800" b="1" dirty="0" err="1" smtClean="0">
                <a:solidFill>
                  <a:srgbClr val="FF0000"/>
                </a:solidFill>
              </a:rPr>
              <a:t>management</a:t>
            </a:r>
            <a:r>
              <a:rPr lang="tr-TR" sz="2800" dirty="0" smtClean="0">
                <a:solidFill>
                  <a:srgbClr val="FF0000"/>
                </a:solidFill>
              </a:rPr>
              <a:t> (</a:t>
            </a:r>
            <a:r>
              <a:rPr lang="tr-TR" sz="2800" b="1" dirty="0" smtClean="0">
                <a:solidFill>
                  <a:srgbClr val="FF0000"/>
                </a:solidFill>
              </a:rPr>
              <a:t>IM</a:t>
            </a:r>
            <a:r>
              <a:rPr lang="tr-TR" sz="2800" dirty="0" smtClean="0">
                <a:solidFill>
                  <a:srgbClr val="FF0000"/>
                </a:solidFill>
              </a:rPr>
              <a:t>)</a:t>
            </a:r>
            <a:r>
              <a:rPr lang="tr-TR" sz="2800" dirty="0" smtClean="0"/>
              <a:t> is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collection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management</a:t>
            </a:r>
            <a:r>
              <a:rPr lang="tr-TR" sz="2800" dirty="0" smtClean="0"/>
              <a:t> of </a:t>
            </a:r>
            <a:r>
              <a:rPr lang="tr-TR" sz="2800" u="sng" dirty="0" err="1" smtClean="0">
                <a:hlinkClick r:id="rId2"/>
              </a:rPr>
              <a:t>information</a:t>
            </a:r>
            <a:r>
              <a:rPr lang="tr-TR" sz="2800" dirty="0" smtClean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 </a:t>
            </a:r>
            <a:r>
              <a:rPr lang="tr-TR" sz="2800" dirty="0" err="1" smtClean="0"/>
              <a:t>one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more</a:t>
            </a:r>
            <a:r>
              <a:rPr lang="tr-TR" sz="2800" dirty="0" smtClean="0"/>
              <a:t> </a:t>
            </a:r>
            <a:r>
              <a:rPr lang="tr-TR" sz="2800" dirty="0" err="1" smtClean="0"/>
              <a:t>sources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distribution</a:t>
            </a:r>
            <a:r>
              <a:rPr lang="tr-TR" sz="2800" dirty="0" smtClean="0"/>
              <a:t> of </a:t>
            </a:r>
            <a:r>
              <a:rPr lang="tr-TR" sz="2800" dirty="0" err="1" smtClean="0"/>
              <a:t>that</a:t>
            </a:r>
            <a:r>
              <a:rPr lang="tr-TR" sz="2800" dirty="0" smtClean="0"/>
              <a:t> </a:t>
            </a:r>
            <a:r>
              <a:rPr lang="tr-TR" sz="2800" dirty="0" err="1" smtClean="0"/>
              <a:t>information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one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more</a:t>
            </a:r>
            <a:r>
              <a:rPr lang="tr-TR" sz="2800" dirty="0" smtClean="0"/>
              <a:t> </a:t>
            </a:r>
            <a:r>
              <a:rPr lang="tr-TR" sz="2800" dirty="0" err="1" smtClean="0"/>
              <a:t>audiences</a:t>
            </a:r>
            <a:r>
              <a:rPr lang="tr-TR" sz="2800" dirty="0" smtClean="0"/>
              <a:t>.</a:t>
            </a:r>
          </a:p>
          <a:p>
            <a:r>
              <a:rPr lang="tr-TR" sz="2800" b="1" dirty="0" err="1" smtClean="0">
                <a:solidFill>
                  <a:srgbClr val="FF0000"/>
                </a:solidFill>
              </a:rPr>
              <a:t>Managemet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smtClean="0">
                <a:solidFill>
                  <a:srgbClr val="FF0000"/>
                </a:solidFill>
              </a:rPr>
              <a:t>Information </a:t>
            </a:r>
            <a:r>
              <a:rPr lang="tr-TR" sz="2800" b="1" dirty="0" err="1" smtClean="0">
                <a:solidFill>
                  <a:srgbClr val="FF0000"/>
                </a:solidFill>
              </a:rPr>
              <a:t>System</a:t>
            </a:r>
            <a:r>
              <a:rPr lang="tr-TR" sz="2800" b="1" dirty="0" smtClean="0">
                <a:solidFill>
                  <a:srgbClr val="FF0000"/>
                </a:solidFill>
              </a:rPr>
              <a:t> (MIS)</a:t>
            </a:r>
            <a:r>
              <a:rPr lang="tr-TR" sz="2800" dirty="0" smtClean="0"/>
              <a:t>  </a:t>
            </a:r>
            <a:r>
              <a:rPr lang="tr-TR" sz="2800" dirty="0" err="1" smtClean="0"/>
              <a:t>deal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planing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development</a:t>
            </a:r>
            <a:r>
              <a:rPr lang="tr-TR" sz="2800" dirty="0" smtClean="0"/>
              <a:t>, </a:t>
            </a:r>
            <a:r>
              <a:rPr lang="tr-TR" sz="2800" dirty="0" err="1" smtClean="0"/>
              <a:t>management</a:t>
            </a:r>
            <a:r>
              <a:rPr lang="tr-TR" sz="2800" dirty="0" smtClean="0"/>
              <a:t>,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use</a:t>
            </a:r>
            <a:r>
              <a:rPr lang="tr-TR" sz="2800" dirty="0" smtClean="0"/>
              <a:t> of </a:t>
            </a:r>
            <a:r>
              <a:rPr lang="tr-TR" sz="2800" dirty="0" err="1" smtClean="0"/>
              <a:t>information</a:t>
            </a:r>
            <a:r>
              <a:rPr lang="tr-TR" sz="2800" dirty="0" smtClean="0"/>
              <a:t> </a:t>
            </a:r>
            <a:r>
              <a:rPr lang="tr-TR" sz="2800" dirty="0" err="1" smtClean="0"/>
              <a:t>technology</a:t>
            </a:r>
            <a:r>
              <a:rPr lang="tr-TR" sz="2800" dirty="0" smtClean="0"/>
              <a:t> </a:t>
            </a:r>
            <a:r>
              <a:rPr lang="tr-TR" sz="2800" dirty="0" err="1" smtClean="0"/>
              <a:t>tools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help</a:t>
            </a:r>
            <a:r>
              <a:rPr lang="tr-TR" sz="2800" dirty="0" smtClean="0"/>
              <a:t> people </a:t>
            </a:r>
            <a:r>
              <a:rPr lang="tr-TR" sz="2800" dirty="0" err="1" smtClean="0"/>
              <a:t>perform</a:t>
            </a:r>
            <a:r>
              <a:rPr lang="tr-TR" sz="2800" dirty="0" smtClean="0"/>
              <a:t> </a:t>
            </a:r>
            <a:r>
              <a:rPr lang="tr-TR" sz="2800" dirty="0" err="1" smtClean="0"/>
              <a:t>all</a:t>
            </a:r>
            <a:r>
              <a:rPr lang="tr-TR" sz="2800" dirty="0" smtClean="0"/>
              <a:t> </a:t>
            </a:r>
            <a:r>
              <a:rPr lang="tr-TR" sz="2800" dirty="0" err="1" smtClean="0"/>
              <a:t>tasks</a:t>
            </a:r>
            <a:r>
              <a:rPr lang="tr-TR" sz="2800" dirty="0" smtClean="0"/>
              <a:t> </a:t>
            </a:r>
            <a:r>
              <a:rPr lang="tr-TR" sz="2800" dirty="0" err="1" smtClean="0"/>
              <a:t>related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information</a:t>
            </a:r>
            <a:r>
              <a:rPr lang="tr-TR" sz="2800" dirty="0" smtClean="0"/>
              <a:t> 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organizational</a:t>
            </a:r>
            <a:r>
              <a:rPr lang="tr-TR" sz="2800" dirty="0" smtClean="0"/>
              <a:t> </a:t>
            </a:r>
            <a:r>
              <a:rPr lang="tr-TR" sz="2800" dirty="0" err="1" smtClean="0"/>
              <a:t>business</a:t>
            </a:r>
            <a:r>
              <a:rPr lang="tr-TR" sz="2800" dirty="0" smtClean="0"/>
              <a:t> </a:t>
            </a:r>
            <a:r>
              <a:rPr lang="tr-TR" sz="2800" dirty="0" err="1" smtClean="0"/>
              <a:t>activities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also</a:t>
            </a:r>
            <a:r>
              <a:rPr lang="tr-TR" sz="2800" dirty="0" smtClean="0"/>
              <a:t> </a:t>
            </a:r>
            <a:r>
              <a:rPr lang="tr-TR" sz="2800" dirty="0" err="1" smtClean="0"/>
              <a:t>supports</a:t>
            </a:r>
            <a:r>
              <a:rPr lang="tr-TR" sz="2800" dirty="0" smtClean="0"/>
              <a:t>  </a:t>
            </a:r>
            <a:r>
              <a:rPr lang="tr-TR" sz="2800" dirty="0" err="1" smtClean="0"/>
              <a:t>all</a:t>
            </a:r>
            <a:r>
              <a:rPr lang="tr-TR" sz="2800" dirty="0" smtClean="0"/>
              <a:t> </a:t>
            </a:r>
            <a:r>
              <a:rPr lang="tr-TR" sz="2800" dirty="0" err="1" smtClean="0"/>
              <a:t>levels</a:t>
            </a:r>
            <a:r>
              <a:rPr lang="tr-TR" sz="2800" dirty="0" smtClean="0"/>
              <a:t> of </a:t>
            </a:r>
            <a:r>
              <a:rPr lang="tr-TR" sz="2800" dirty="0" err="1" smtClean="0"/>
              <a:t>managerial</a:t>
            </a:r>
            <a:r>
              <a:rPr lang="tr-TR" sz="2800" dirty="0" smtClean="0"/>
              <a:t> </a:t>
            </a:r>
            <a:r>
              <a:rPr lang="tr-TR" sz="2800" dirty="0" err="1" smtClean="0"/>
              <a:t>decisions</a:t>
            </a:r>
            <a:r>
              <a:rPr lang="tr-TR" sz="2800" dirty="0" smtClean="0"/>
              <a:t>. </a:t>
            </a:r>
          </a:p>
          <a:p>
            <a:r>
              <a:rPr lang="tr-TR" sz="2800" dirty="0" smtClean="0"/>
              <a:t> </a:t>
            </a:r>
          </a:p>
          <a:p>
            <a:endParaRPr lang="tr-TR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rgbClr val="009900"/>
                </a:solidFill>
              </a:rPr>
              <a:t>Karşımıza çıkan: Yönetim Bilişim Sistemi öğeleri?</a:t>
            </a:r>
            <a:endParaRPr lang="tr-TR" sz="3200" dirty="0" smtClean="0"/>
          </a:p>
        </p:txBody>
      </p:sp>
      <p:sp>
        <p:nvSpPr>
          <p:cNvPr id="36867" name="2 İçerik Yer Tutucusu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856163"/>
          </a:xfrm>
          <a:solidFill>
            <a:schemeClr val="bg2"/>
          </a:solidFill>
        </p:spPr>
        <p:txBody>
          <a:bodyPr/>
          <a:lstStyle/>
          <a:p>
            <a:r>
              <a:rPr lang="tr-TR" b="1" dirty="0" smtClean="0"/>
              <a:t>Global Business</a:t>
            </a:r>
          </a:p>
          <a:p>
            <a:r>
              <a:rPr lang="tr-TR" b="1" dirty="0" smtClean="0"/>
              <a:t>Information </a:t>
            </a:r>
            <a:r>
              <a:rPr lang="tr-TR" b="1" dirty="0" err="1" smtClean="0"/>
              <a:t>System</a:t>
            </a:r>
            <a:r>
              <a:rPr lang="tr-TR" b="1" dirty="0" smtClean="0"/>
              <a:t> &amp; </a:t>
            </a:r>
            <a:r>
              <a:rPr lang="tr-TR" b="1" dirty="0" err="1" smtClean="0"/>
              <a:t>InformationTechnology</a:t>
            </a:r>
            <a:endParaRPr lang="tr-TR" b="1" dirty="0" smtClean="0"/>
          </a:p>
          <a:p>
            <a:r>
              <a:rPr lang="tr-TR" b="1" dirty="0" err="1" smtClean="0"/>
              <a:t>Organization</a:t>
            </a:r>
            <a:r>
              <a:rPr lang="tr-TR" b="1" dirty="0" smtClean="0"/>
              <a:t>  &amp; 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r>
              <a:rPr lang="tr-TR" b="1" dirty="0" smtClean="0"/>
              <a:t>Business  </a:t>
            </a:r>
            <a:r>
              <a:rPr lang="tr-TR" b="1" dirty="0" err="1" smtClean="0"/>
              <a:t>Models</a:t>
            </a:r>
            <a:endParaRPr lang="tr-TR" b="1" dirty="0" smtClean="0"/>
          </a:p>
          <a:p>
            <a:r>
              <a:rPr lang="tr-TR" sz="2800" b="1" dirty="0" err="1" smtClean="0">
                <a:solidFill>
                  <a:srgbClr val="FF0000"/>
                </a:solidFill>
              </a:rPr>
              <a:t>Including</a:t>
            </a:r>
            <a:r>
              <a:rPr lang="tr-TR" sz="28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tr-TR" sz="2800" b="1" dirty="0" smtClean="0">
                <a:solidFill>
                  <a:srgbClr val="0070C0"/>
                </a:solidFill>
              </a:rPr>
              <a:t>Information </a:t>
            </a:r>
            <a:r>
              <a:rPr lang="tr-TR" sz="2800" b="1" dirty="0" err="1" smtClean="0">
                <a:solidFill>
                  <a:srgbClr val="0070C0"/>
                </a:solidFill>
              </a:rPr>
              <a:t>Processing</a:t>
            </a:r>
            <a:r>
              <a:rPr lang="tr-TR" sz="2800" b="1" dirty="0" smtClean="0">
                <a:solidFill>
                  <a:srgbClr val="0070C0"/>
                </a:solidFill>
              </a:rPr>
              <a:t> </a:t>
            </a:r>
            <a:r>
              <a:rPr lang="tr-TR" sz="2800" b="1" dirty="0" err="1" smtClean="0">
                <a:solidFill>
                  <a:srgbClr val="0070C0"/>
                </a:solidFill>
              </a:rPr>
              <a:t>Activities</a:t>
            </a:r>
            <a:endParaRPr lang="tr-TR" sz="2800" b="1" dirty="0" smtClean="0">
              <a:solidFill>
                <a:srgbClr val="0070C0"/>
              </a:solidFill>
            </a:endParaRPr>
          </a:p>
          <a:p>
            <a:r>
              <a:rPr lang="tr-TR" sz="2800" b="1" dirty="0" smtClean="0">
                <a:solidFill>
                  <a:srgbClr val="0070C0"/>
                </a:solidFill>
              </a:rPr>
              <a:t>Business Processes</a:t>
            </a:r>
          </a:p>
          <a:p>
            <a:r>
              <a:rPr lang="tr-TR" sz="2800" b="1" dirty="0" smtClean="0">
                <a:solidFill>
                  <a:srgbClr val="0070C0"/>
                </a:solidFill>
              </a:rPr>
              <a:t>Management </a:t>
            </a:r>
            <a:r>
              <a:rPr lang="tr-TR" sz="2800" b="1" dirty="0" err="1" smtClean="0">
                <a:solidFill>
                  <a:srgbClr val="0070C0"/>
                </a:solidFill>
              </a:rPr>
              <a:t>activities</a:t>
            </a:r>
            <a:endParaRPr lang="tr-TR" sz="2800" b="1" dirty="0" smtClean="0">
              <a:solidFill>
                <a:srgbClr val="0070C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/>
              <a:t>Key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Terms</a:t>
            </a:r>
            <a:r>
              <a:rPr lang="tr-TR" sz="3600" b="1" dirty="0" smtClean="0"/>
              <a:t> of </a:t>
            </a:r>
            <a:r>
              <a:rPr lang="tr-TR" sz="3600" b="1" dirty="0" err="1" smtClean="0"/>
              <a:t>Chapter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One</a:t>
            </a:r>
            <a:endParaRPr lang="tr-TR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792961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/>
          <p:cNvSpPr>
            <a:spLocks noGrp="1"/>
          </p:cNvSpPr>
          <p:nvPr>
            <p:ph type="title"/>
          </p:nvPr>
        </p:nvSpPr>
        <p:spPr>
          <a:xfrm>
            <a:off x="457200" y="215900"/>
            <a:ext cx="8115300" cy="1201738"/>
          </a:xfrm>
        </p:spPr>
        <p:txBody>
          <a:bodyPr>
            <a:normAutofit fontScale="90000"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Teknoloji ve Yönetim Biçiminde</a:t>
            </a:r>
            <a:br>
              <a:rPr lang="tr-TR" sz="3600" b="1" dirty="0" smtClean="0">
                <a:solidFill>
                  <a:srgbClr val="FF0000"/>
                </a:solidFill>
              </a:rPr>
            </a:br>
            <a:r>
              <a:rPr lang="tr-TR" sz="3600" b="1" dirty="0" smtClean="0">
                <a:solidFill>
                  <a:srgbClr val="FF0000"/>
                </a:solidFill>
              </a:rPr>
              <a:t>Sürekli Değişim ?     </a:t>
            </a:r>
            <a:r>
              <a:rPr lang="tr-TR" sz="1600" b="1" i="1" dirty="0" smtClean="0">
                <a:solidFill>
                  <a:srgbClr val="FF0000"/>
                </a:solidFill>
              </a:rPr>
              <a:t>(Yansı:25)</a:t>
            </a:r>
            <a:br>
              <a:rPr lang="tr-TR" sz="1600" b="1" i="1" dirty="0" smtClean="0">
                <a:solidFill>
                  <a:srgbClr val="FF0000"/>
                </a:solidFill>
              </a:rPr>
            </a:br>
            <a:endParaRPr lang="tr-TR" sz="1600" b="1" dirty="0" smtClean="0">
              <a:solidFill>
                <a:srgbClr val="FF0000"/>
              </a:solidFill>
            </a:endParaRPr>
          </a:p>
        </p:txBody>
      </p:sp>
      <p:sp>
        <p:nvSpPr>
          <p:cNvPr id="44035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 smtClean="0"/>
              <a:t>Yönetim Bilişim Sistemlerini bilgi ve iletişim teknolojilerindeki sürekli değişim  sistemi başarılı kılmak adına etkilemektedir.</a:t>
            </a:r>
          </a:p>
          <a:p>
            <a:pPr>
              <a:buFontTx/>
              <a:buNone/>
            </a:pPr>
            <a:r>
              <a:rPr lang="tr-TR" sz="2400" dirty="0" smtClean="0"/>
              <a:t>   Örneğin Gezgin sayısal ortamda,</a:t>
            </a:r>
          </a:p>
          <a:p>
            <a:pPr>
              <a:buFontTx/>
              <a:buNone/>
            </a:pPr>
            <a:r>
              <a:rPr lang="tr-TR" sz="2400" dirty="0" smtClean="0"/>
              <a:t>   “Büyük Veri” </a:t>
            </a:r>
            <a:r>
              <a:rPr lang="tr-TR" sz="2400" dirty="0" err="1" smtClean="0"/>
              <a:t>nin</a:t>
            </a:r>
            <a:r>
              <a:rPr lang="tr-TR" sz="2400" dirty="0" smtClean="0"/>
              <a:t> getirdiği değerlendirme düzeyleri,</a:t>
            </a:r>
          </a:p>
          <a:p>
            <a:pPr>
              <a:buFontTx/>
              <a:buNone/>
            </a:pPr>
            <a:r>
              <a:rPr lang="tr-TR" sz="2400" dirty="0" smtClean="0"/>
              <a:t>    Internet destekli Bulut Bilişim sistemlerindeki yayılma,</a:t>
            </a:r>
          </a:p>
          <a:p>
            <a:pPr>
              <a:buFontTx/>
              <a:buNone/>
            </a:pPr>
            <a:r>
              <a:rPr lang="tr-TR" sz="2400" dirty="0" smtClean="0"/>
              <a:t>    </a:t>
            </a:r>
            <a:r>
              <a:rPr lang="tr-TR" sz="2400" dirty="0" err="1" smtClean="0"/>
              <a:t>Iphone</a:t>
            </a:r>
            <a:r>
              <a:rPr lang="tr-TR" sz="2400" dirty="0" smtClean="0"/>
              <a:t>, </a:t>
            </a:r>
            <a:r>
              <a:rPr lang="tr-TR" sz="2400" dirty="0" err="1" smtClean="0"/>
              <a:t>Ipad</a:t>
            </a:r>
            <a:r>
              <a:rPr lang="tr-TR" sz="2400" dirty="0" smtClean="0"/>
              <a:t>, </a:t>
            </a:r>
            <a:r>
              <a:rPr lang="tr-TR" sz="2400" dirty="0" err="1" smtClean="0"/>
              <a:t>BlackBerry</a:t>
            </a:r>
            <a:r>
              <a:rPr lang="tr-TR" sz="2400" dirty="0" smtClean="0"/>
              <a:t> ve </a:t>
            </a:r>
            <a:r>
              <a:rPr lang="tr-TR" sz="2400" dirty="0" err="1" smtClean="0"/>
              <a:t>Android</a:t>
            </a:r>
            <a:r>
              <a:rPr lang="tr-TR" sz="2400" dirty="0" smtClean="0"/>
              <a:t> tabletler ile akıllı telefon sosyal medya aracı olma dışında</a:t>
            </a:r>
          </a:p>
          <a:p>
            <a:pPr>
              <a:buFontTx/>
              <a:buNone/>
            </a:pPr>
            <a:r>
              <a:rPr lang="tr-TR" sz="2400" dirty="0" smtClean="0"/>
              <a:t>    yönetim basamaklarında da  kullanım aracı oldu..</a:t>
            </a:r>
          </a:p>
          <a:p>
            <a:pPr>
              <a:buFontTx/>
              <a:buNone/>
            </a:pPr>
            <a:r>
              <a:rPr lang="tr-TR" sz="2400" dirty="0" smtClean="0"/>
              <a:t>     </a:t>
            </a:r>
            <a:r>
              <a:rPr lang="tr-TR" sz="2400" dirty="0" smtClean="0">
                <a:solidFill>
                  <a:srgbClr val="0070C0"/>
                </a:solidFill>
              </a:rPr>
              <a:t>Biliyorsunuz teknoloji her 18 ayda değişiyor, gelişiyor ?</a:t>
            </a:r>
          </a:p>
          <a:p>
            <a:pPr>
              <a:buFontTx/>
              <a:buNone/>
            </a:pPr>
            <a:r>
              <a:rPr lang="tr-TR" sz="2400" dirty="0" smtClean="0">
                <a:solidFill>
                  <a:srgbClr val="0070C0"/>
                </a:solidFill>
              </a:rPr>
              <a:t>     </a:t>
            </a:r>
            <a:r>
              <a:rPr lang="tr-TR" sz="2400" dirty="0" smtClean="0"/>
              <a:t>Ayrıca yazılıma yansıyan değerlendirme yöntemleri değişiyor  “Data </a:t>
            </a:r>
            <a:r>
              <a:rPr lang="tr-TR" sz="2400" dirty="0" err="1" smtClean="0"/>
              <a:t>Mining</a:t>
            </a:r>
            <a:r>
              <a:rPr lang="tr-TR" sz="2400" dirty="0" smtClean="0"/>
              <a:t>” gibi</a:t>
            </a:r>
          </a:p>
          <a:p>
            <a:pPr>
              <a:buFontTx/>
              <a:buNone/>
            </a:pPr>
            <a:endParaRPr lang="tr-T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809625" y="757238"/>
            <a:ext cx="7004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</a:rPr>
              <a:t>Dünden Bugüne </a:t>
            </a:r>
            <a:r>
              <a:rPr lang="tr-TR" sz="2800" b="1" dirty="0" err="1">
                <a:solidFill>
                  <a:srgbClr val="FF0000"/>
                </a:solidFill>
              </a:rPr>
              <a:t>YBS</a:t>
            </a:r>
            <a:r>
              <a:rPr lang="tr-TR" sz="2800" b="1" dirty="0">
                <a:solidFill>
                  <a:srgbClr val="FF0000"/>
                </a:solidFill>
              </a:rPr>
              <a:t> de Neler Değişti ? 2014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96900" y="1409700"/>
            <a:ext cx="82296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9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kern="0" dirty="0">
                <a:solidFill>
                  <a:srgbClr val="00B0F0"/>
                </a:solidFill>
                <a:latin typeface="+mn-lt"/>
              </a:rPr>
              <a:t>Küresel iş alanlarımda Bilgi Sistemlerinde Güncel etkilenme: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Teknoloji (</a:t>
            </a:r>
            <a:r>
              <a:rPr lang="tr-TR" sz="2000" b="1" u="sng" kern="0" dirty="0" err="1">
                <a:solidFill>
                  <a:srgbClr val="FF0000"/>
                </a:solidFill>
                <a:latin typeface="+mn-lt"/>
              </a:rPr>
              <a:t>thechnology</a:t>
            </a: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kern="0" dirty="0">
                <a:latin typeface="+mn-lt"/>
              </a:rPr>
              <a:t> </a:t>
            </a:r>
            <a:r>
              <a:rPr lang="tr-TR" sz="2000" i="1" kern="0" dirty="0">
                <a:latin typeface="+mn-lt"/>
              </a:rPr>
              <a:t>-</a:t>
            </a:r>
            <a:r>
              <a:rPr lang="tr-TR" sz="1800" i="1" kern="0" dirty="0">
                <a:latin typeface="+mn-lt"/>
              </a:rPr>
              <a:t>Bulut Bilişim (</a:t>
            </a:r>
            <a:r>
              <a:rPr lang="tr-TR" sz="1800" i="1" kern="0" dirty="0" err="1">
                <a:latin typeface="+mn-lt"/>
              </a:rPr>
              <a:t>Cloud</a:t>
            </a:r>
            <a:r>
              <a:rPr lang="tr-TR" sz="1800" i="1" kern="0" dirty="0">
                <a:latin typeface="+mn-lt"/>
              </a:rPr>
              <a:t> </a:t>
            </a:r>
            <a:r>
              <a:rPr lang="tr-TR" sz="1800" i="1" kern="0" dirty="0" err="1">
                <a:latin typeface="+mn-lt"/>
              </a:rPr>
              <a:t>Computing</a:t>
            </a:r>
            <a:r>
              <a:rPr lang="tr-TR" sz="1800" i="1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1800" i="1" kern="0" dirty="0">
                <a:latin typeface="+mn-lt"/>
              </a:rPr>
              <a:t> -Büyük veri (</a:t>
            </a:r>
            <a:r>
              <a:rPr lang="tr-TR" sz="1800" i="1" kern="0" dirty="0" err="1">
                <a:latin typeface="+mn-lt"/>
              </a:rPr>
              <a:t>Big</a:t>
            </a:r>
            <a:r>
              <a:rPr lang="tr-TR" sz="1800" i="1" kern="0" dirty="0">
                <a:latin typeface="+mn-lt"/>
              </a:rPr>
              <a:t> data)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1800" i="1" kern="0" dirty="0">
                <a:latin typeface="+mn-lt"/>
              </a:rPr>
              <a:t>-Gezgin Sayısal Ortam (</a:t>
            </a:r>
            <a:r>
              <a:rPr lang="tr-TR" sz="1800" i="1" kern="0" dirty="0" err="1">
                <a:latin typeface="+mn-lt"/>
              </a:rPr>
              <a:t>Digital</a:t>
            </a:r>
            <a:r>
              <a:rPr lang="tr-TR" sz="1800" i="1" kern="0" dirty="0">
                <a:latin typeface="+mn-lt"/>
              </a:rPr>
              <a:t> Mobile Platform</a:t>
            </a:r>
            <a:r>
              <a:rPr lang="tr-TR" sz="1800" b="1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18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Yönetim (</a:t>
            </a:r>
            <a:r>
              <a:rPr lang="tr-TR" sz="2000" b="1" u="sng" kern="0" dirty="0" err="1">
                <a:solidFill>
                  <a:srgbClr val="FF0000"/>
                </a:solidFill>
                <a:latin typeface="+mn-lt"/>
              </a:rPr>
              <a:t>management</a:t>
            </a: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kern="0" dirty="0">
                <a:latin typeface="+mn-lt"/>
              </a:rPr>
              <a:t> </a:t>
            </a:r>
            <a:r>
              <a:rPr lang="tr-TR" sz="1800" i="1" kern="0" dirty="0">
                <a:latin typeface="+mn-lt"/>
              </a:rPr>
              <a:t>-İşbirliği ve Bilgi Paylaşımı(</a:t>
            </a:r>
            <a:r>
              <a:rPr lang="tr-TR" sz="1800" i="1" kern="0" dirty="0" err="1">
                <a:latin typeface="+mn-lt"/>
              </a:rPr>
              <a:t>Collaboration</a:t>
            </a:r>
            <a:r>
              <a:rPr lang="tr-TR" sz="1800" i="1" kern="0" dirty="0">
                <a:latin typeface="+mn-lt"/>
              </a:rPr>
              <a:t> &amp;</a:t>
            </a:r>
            <a:r>
              <a:rPr lang="tr-TR" sz="1800" i="1" kern="0" dirty="0" err="1">
                <a:latin typeface="+mn-lt"/>
              </a:rPr>
              <a:t>Knowladge</a:t>
            </a:r>
            <a:r>
              <a:rPr lang="tr-TR" sz="1800" i="1" kern="0" dirty="0">
                <a:latin typeface="+mn-lt"/>
              </a:rPr>
              <a:t> </a:t>
            </a:r>
            <a:r>
              <a:rPr lang="tr-TR" sz="1800" i="1" kern="0" dirty="0" err="1">
                <a:latin typeface="+mn-lt"/>
              </a:rPr>
              <a:t>sharing</a:t>
            </a:r>
            <a:r>
              <a:rPr lang="tr-TR" sz="1800" i="1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1800" i="1" kern="0" dirty="0">
                <a:latin typeface="+mn-lt"/>
              </a:rPr>
              <a:t>-İş Zekası Uygulamalarında Hızlanma(BI </a:t>
            </a:r>
            <a:r>
              <a:rPr lang="tr-TR" sz="1800" i="1" kern="0" dirty="0" err="1">
                <a:latin typeface="+mn-lt"/>
              </a:rPr>
              <a:t>Application</a:t>
            </a:r>
            <a:r>
              <a:rPr lang="tr-TR" sz="1800" i="1" kern="0" dirty="0">
                <a:latin typeface="+mn-lt"/>
              </a:rPr>
              <a:t> </a:t>
            </a:r>
            <a:r>
              <a:rPr lang="tr-TR" sz="1800" i="1" kern="0" dirty="0" err="1">
                <a:latin typeface="+mn-lt"/>
              </a:rPr>
              <a:t>accelaration</a:t>
            </a:r>
            <a:r>
              <a:rPr lang="tr-TR" sz="1800" i="1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1800" i="1" kern="0" dirty="0">
                <a:latin typeface="+mn-lt"/>
              </a:rPr>
              <a:t>-Sanal toplantıda yayılma (Video &amp; Web </a:t>
            </a:r>
            <a:r>
              <a:rPr lang="tr-TR" sz="1800" i="1" kern="0" dirty="0" err="1">
                <a:latin typeface="+mn-lt"/>
              </a:rPr>
              <a:t>Conferancing</a:t>
            </a:r>
            <a:r>
              <a:rPr lang="tr-TR" sz="1800" i="1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2000" b="1" u="sng" kern="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Örgüt(</a:t>
            </a:r>
            <a:r>
              <a:rPr lang="tr-TR" sz="2000" b="1" u="sng" kern="0" dirty="0" err="1">
                <a:solidFill>
                  <a:srgbClr val="FF0000"/>
                </a:solidFill>
                <a:latin typeface="+mn-lt"/>
              </a:rPr>
              <a:t>Managenent</a:t>
            </a:r>
            <a:r>
              <a:rPr lang="tr-TR" sz="2000" b="1" u="sng" kern="0" dirty="0">
                <a:solidFill>
                  <a:srgbClr val="FF0000"/>
                </a:solidFill>
                <a:latin typeface="+mn-lt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i="1" u="sng" kern="0" dirty="0">
                <a:latin typeface="+mn-lt"/>
              </a:rPr>
              <a:t>- Sosyal iş alanı (</a:t>
            </a:r>
            <a:r>
              <a:rPr lang="tr-TR" sz="2000" i="1" u="sng" kern="0" dirty="0" err="1">
                <a:latin typeface="+mn-lt"/>
              </a:rPr>
              <a:t>Social</a:t>
            </a:r>
            <a:r>
              <a:rPr lang="tr-TR" sz="2000" i="1" u="sng" kern="0" dirty="0">
                <a:latin typeface="+mn-lt"/>
              </a:rPr>
              <a:t> net </a:t>
            </a:r>
            <a:r>
              <a:rPr lang="tr-TR" sz="2000" i="1" u="sng" kern="0" dirty="0" err="1">
                <a:latin typeface="+mn-lt"/>
              </a:rPr>
              <a:t>working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platforms</a:t>
            </a:r>
            <a:r>
              <a:rPr lang="tr-TR" sz="2000" i="1" u="sng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i="1" u="sng" kern="0" dirty="0">
                <a:latin typeface="+mn-lt"/>
              </a:rPr>
              <a:t>      (</a:t>
            </a:r>
            <a:r>
              <a:rPr lang="tr-TR" sz="2000" i="1" u="sng" kern="0" dirty="0" err="1">
                <a:latin typeface="+mn-lt"/>
              </a:rPr>
              <a:t>facebook</a:t>
            </a:r>
            <a:r>
              <a:rPr lang="tr-TR" sz="2000" i="1" u="sng" kern="0" dirty="0">
                <a:latin typeface="+mn-lt"/>
              </a:rPr>
              <a:t>+</a:t>
            </a:r>
            <a:r>
              <a:rPr lang="tr-TR" sz="2000" i="1" u="sng" kern="0" dirty="0" err="1">
                <a:latin typeface="+mn-lt"/>
              </a:rPr>
              <a:t>twştter</a:t>
            </a:r>
            <a:r>
              <a:rPr lang="tr-TR" sz="2000" i="1" u="sng" kern="0" dirty="0">
                <a:latin typeface="+mn-lt"/>
              </a:rPr>
              <a:t>+</a:t>
            </a:r>
            <a:r>
              <a:rPr lang="tr-TR" sz="2000" i="1" u="sng" kern="0" dirty="0" err="1">
                <a:latin typeface="+mn-lt"/>
              </a:rPr>
              <a:t>blogs</a:t>
            </a:r>
            <a:r>
              <a:rPr lang="tr-TR" sz="2000" i="1" u="sng" kern="0" dirty="0">
                <a:latin typeface="+mn-lt"/>
              </a:rPr>
              <a:t>+</a:t>
            </a:r>
            <a:r>
              <a:rPr lang="tr-TR" sz="2000" i="1" u="sng" kern="0" dirty="0" err="1">
                <a:latin typeface="+mn-lt"/>
              </a:rPr>
              <a:t>wikis</a:t>
            </a:r>
            <a:r>
              <a:rPr lang="tr-TR" sz="2000" i="1" u="sng" kern="0" dirty="0">
                <a:latin typeface="+mn-lt"/>
              </a:rPr>
              <a:t>+on-</a:t>
            </a:r>
            <a:r>
              <a:rPr lang="tr-TR" sz="2000" i="1" u="sng" kern="0" dirty="0" err="1">
                <a:latin typeface="+mn-lt"/>
              </a:rPr>
              <a:t>line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communication</a:t>
            </a:r>
            <a:r>
              <a:rPr lang="tr-TR" sz="2000" i="1" u="sng" kern="0" dirty="0">
                <a:latin typeface="+mn-lt"/>
              </a:rPr>
              <a:t>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i="1" u="sng" kern="0" dirty="0">
                <a:latin typeface="+mn-lt"/>
              </a:rPr>
              <a:t>-İş alanlarında uzaktan iletişim (</a:t>
            </a:r>
            <a:r>
              <a:rPr lang="tr-TR" sz="2000" i="1" u="sng" kern="0" dirty="0" err="1">
                <a:latin typeface="+mn-lt"/>
              </a:rPr>
              <a:t>Working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away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from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the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office</a:t>
            </a:r>
            <a:r>
              <a:rPr lang="tr-TR" sz="2000" i="1" u="sng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sz="2000" i="1" u="sng" kern="0" dirty="0">
                <a:latin typeface="+mn-lt"/>
              </a:rPr>
              <a:t>-Ortak değer ve iş değeri kazanımı (</a:t>
            </a:r>
            <a:r>
              <a:rPr lang="tr-TR" sz="2000" i="1" u="sng" kern="0" dirty="0" err="1">
                <a:latin typeface="+mn-lt"/>
              </a:rPr>
              <a:t>Cocreation</a:t>
            </a:r>
            <a:r>
              <a:rPr lang="tr-TR" sz="2000" i="1" u="sng" kern="0" dirty="0">
                <a:latin typeface="+mn-lt"/>
              </a:rPr>
              <a:t> of </a:t>
            </a:r>
            <a:r>
              <a:rPr lang="tr-TR" sz="2000" i="1" u="sng" kern="0" dirty="0" err="1">
                <a:latin typeface="+mn-lt"/>
              </a:rPr>
              <a:t>Business</a:t>
            </a:r>
            <a:r>
              <a:rPr lang="tr-TR" sz="2000" i="1" u="sng" kern="0" dirty="0">
                <a:latin typeface="+mn-lt"/>
              </a:rPr>
              <a:t> </a:t>
            </a:r>
            <a:r>
              <a:rPr lang="tr-TR" sz="2000" i="1" u="sng" kern="0" dirty="0" err="1">
                <a:latin typeface="+mn-lt"/>
              </a:rPr>
              <a:t>value</a:t>
            </a:r>
            <a:r>
              <a:rPr lang="tr-TR" sz="2000" i="1" u="sng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2000" i="1" u="sng" kern="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714348" y="1142984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Globalization</a:t>
            </a:r>
            <a:r>
              <a:rPr lang="en-US" dirty="0" smtClean="0"/>
              <a:t> (or </a:t>
            </a:r>
            <a:r>
              <a:rPr lang="en-US" b="1" dirty="0" err="1" smtClean="0"/>
              <a:t>globalisation</a:t>
            </a:r>
            <a:r>
              <a:rPr lang="en-US" dirty="0" smtClean="0"/>
              <a:t>) is the process of international integration arising from the interchange of </a:t>
            </a:r>
            <a:r>
              <a:rPr lang="en-US" dirty="0" smtClean="0">
                <a:hlinkClick r:id="rId2" action="ppaction://hlinkfile" tooltip="World view"/>
              </a:rPr>
              <a:t>world views</a:t>
            </a:r>
            <a:r>
              <a:rPr lang="en-US" dirty="0" smtClean="0"/>
              <a:t>, products, ideas and other aspects of </a:t>
            </a:r>
            <a:r>
              <a:rPr lang="en-US" dirty="0" smtClean="0">
                <a:hlinkClick r:id="rId3" action="ppaction://hlinkfile" tooltip="Culture"/>
              </a:rPr>
              <a:t>culture</a:t>
            </a:r>
            <a:r>
              <a:rPr lang="en-US" dirty="0" smtClean="0"/>
              <a:t>.</a:t>
            </a:r>
            <a:r>
              <a:rPr lang="en-US" baseline="30000" dirty="0" smtClean="0">
                <a:hlinkClick r:id="" action="ppaction://hlinkfile"/>
              </a:rPr>
              <a:t>[1][2]</a:t>
            </a:r>
            <a:r>
              <a:rPr lang="en-US" dirty="0" smtClean="0"/>
              <a:t> Advances in </a:t>
            </a:r>
            <a:r>
              <a:rPr lang="en-US" dirty="0" smtClean="0">
                <a:hlinkClick r:id="rId4" action="ppaction://hlinkfile" tooltip="Transportation"/>
              </a:rPr>
              <a:t>transportation</a:t>
            </a:r>
            <a:r>
              <a:rPr lang="en-US" dirty="0" smtClean="0"/>
              <a:t> and </a:t>
            </a:r>
            <a:r>
              <a:rPr lang="en-US" dirty="0" smtClean="0">
                <a:hlinkClick r:id="rId5" action="ppaction://hlinkfile" tooltip="Telecommunication"/>
              </a:rPr>
              <a:t>telecommunications</a:t>
            </a:r>
            <a:r>
              <a:rPr lang="en-US" dirty="0" smtClean="0"/>
              <a:t> infrastructure, including the rise of the </a:t>
            </a:r>
            <a:r>
              <a:rPr lang="en-US" dirty="0" smtClean="0">
                <a:hlinkClick r:id="rId6" action="ppaction://hlinkfile" tooltip="Telegraph"/>
              </a:rPr>
              <a:t>telegraph</a:t>
            </a:r>
            <a:r>
              <a:rPr lang="en-US" dirty="0" smtClean="0"/>
              <a:t> and its posterity the </a:t>
            </a:r>
            <a:r>
              <a:rPr lang="en-US" dirty="0" smtClean="0">
                <a:hlinkClick r:id="rId7" action="ppaction://hlinkfile" tooltip="Internet"/>
              </a:rPr>
              <a:t>Internet</a:t>
            </a:r>
            <a:r>
              <a:rPr lang="en-US" dirty="0" smtClean="0"/>
              <a:t>, are major factors in globalization, generating further </a:t>
            </a:r>
            <a:r>
              <a:rPr lang="en-US" dirty="0" smtClean="0">
                <a:hlinkClick r:id="rId8" action="ppaction://hlinkfile" tooltip="Interdependence"/>
              </a:rPr>
              <a:t>interdependence</a:t>
            </a:r>
            <a:r>
              <a:rPr lang="en-US" dirty="0" smtClean="0"/>
              <a:t> of economic and cultural activities.</a:t>
            </a:r>
            <a:r>
              <a:rPr lang="en-US" baseline="30000" dirty="0" smtClean="0">
                <a:hlinkClick r:id="" action="ppaction://hlinkfile"/>
              </a:rPr>
              <a:t>[3]</a:t>
            </a:r>
            <a:endParaRPr lang="en-US" dirty="0" smtClean="0"/>
          </a:p>
          <a:p>
            <a:r>
              <a:rPr lang="en-US" dirty="0" smtClean="0"/>
              <a:t>Though scholars place the origins of globalization in </a:t>
            </a:r>
            <a:r>
              <a:rPr lang="en-US" dirty="0" smtClean="0">
                <a:hlinkClick r:id="rId9" action="ppaction://hlinkfile" tooltip="Modernity"/>
              </a:rPr>
              <a:t>modern times</a:t>
            </a:r>
            <a:r>
              <a:rPr lang="en-US" dirty="0" smtClean="0"/>
              <a:t>, others trace its history long before the European </a:t>
            </a:r>
            <a:r>
              <a:rPr lang="en-US" dirty="0" smtClean="0">
                <a:hlinkClick r:id="rId10" action="ppaction://hlinkfile" tooltip="Age of discovery"/>
              </a:rPr>
              <a:t>age of discovery</a:t>
            </a:r>
            <a:r>
              <a:rPr lang="en-US" dirty="0" smtClean="0"/>
              <a:t> and voyages to the </a:t>
            </a:r>
            <a:r>
              <a:rPr lang="en-US" dirty="0" smtClean="0">
                <a:hlinkClick r:id="rId11" action="ppaction://hlinkfile" tooltip="New World"/>
              </a:rPr>
              <a:t>New World</a:t>
            </a:r>
            <a:r>
              <a:rPr lang="en-US" dirty="0" smtClean="0"/>
              <a:t>. Some even trace the origins to the third millennium BCE.</a:t>
            </a:r>
            <a:r>
              <a:rPr lang="en-US" baseline="30000" dirty="0" smtClean="0">
                <a:hlinkClick r:id="" action="ppaction://hlinkfile"/>
              </a:rPr>
              <a:t>[4][5]</a:t>
            </a:r>
            <a:r>
              <a:rPr lang="en-US" dirty="0" smtClean="0"/>
              <a:t> In the late 19th century and early 20th century, the connectedness of the world's economies and cultures grew very quickly.</a:t>
            </a:r>
          </a:p>
          <a:p>
            <a:r>
              <a:rPr lang="en-US" dirty="0" smtClean="0"/>
              <a:t>The term globalization has been increasingly used since the mid-1980s and especially since the mid-1990s.</a:t>
            </a:r>
            <a:r>
              <a:rPr lang="en-US" baseline="30000" dirty="0" smtClean="0">
                <a:hlinkClick r:id="" action="ppaction://hlinkfile"/>
              </a:rPr>
              <a:t>[6]</a:t>
            </a:r>
            <a:r>
              <a:rPr lang="en-US" dirty="0" smtClean="0"/>
              <a:t> In 2000, the </a:t>
            </a:r>
            <a:r>
              <a:rPr lang="en-US" dirty="0" smtClean="0">
                <a:hlinkClick r:id="rId12" action="ppaction://hlinkfile" tooltip="International Monetary Fund"/>
              </a:rPr>
              <a:t>International Monetary Fund</a:t>
            </a:r>
            <a:r>
              <a:rPr lang="en-US" dirty="0" smtClean="0"/>
              <a:t> (IMF) identified four basic aspects of globalization: </a:t>
            </a:r>
            <a:r>
              <a:rPr lang="en-US" dirty="0" smtClean="0">
                <a:hlinkClick r:id="rId13" action="ppaction://hlinkfile" tooltip="Trade"/>
              </a:rPr>
              <a:t>trade</a:t>
            </a:r>
            <a:r>
              <a:rPr lang="en-US" dirty="0" smtClean="0"/>
              <a:t> and </a:t>
            </a:r>
            <a:r>
              <a:rPr lang="en-US" dirty="0" smtClean="0">
                <a:hlinkClick r:id="rId14" action="ppaction://hlinkfile" tooltip="Financial transaction"/>
              </a:rPr>
              <a:t>transactions</a:t>
            </a:r>
            <a:r>
              <a:rPr lang="en-US" dirty="0" smtClean="0"/>
              <a:t>, </a:t>
            </a:r>
            <a:r>
              <a:rPr lang="en-US" dirty="0" smtClean="0">
                <a:hlinkClick r:id="rId15" action="ppaction://hlinkfile" tooltip="Capital (economics)"/>
              </a:rPr>
              <a:t>capital</a:t>
            </a:r>
            <a:r>
              <a:rPr lang="en-US" dirty="0" smtClean="0"/>
              <a:t> and </a:t>
            </a:r>
            <a:r>
              <a:rPr lang="en-US" dirty="0" smtClean="0">
                <a:hlinkClick r:id="rId16" action="ppaction://hlinkfile" tooltip="Investment"/>
              </a:rPr>
              <a:t>investment</a:t>
            </a:r>
            <a:r>
              <a:rPr lang="en-US" dirty="0" smtClean="0"/>
              <a:t> movements, </a:t>
            </a:r>
            <a:r>
              <a:rPr lang="en-US" dirty="0" smtClean="0">
                <a:hlinkClick r:id="rId17" action="ppaction://hlinkfile" tooltip="Human migration"/>
              </a:rPr>
              <a:t>migration</a:t>
            </a:r>
            <a:r>
              <a:rPr lang="en-US" dirty="0" smtClean="0"/>
              <a:t> and movement of people, and the dissemination of </a:t>
            </a:r>
            <a:r>
              <a:rPr lang="en-US" dirty="0" smtClean="0">
                <a:hlinkClick r:id="rId18" action="ppaction://hlinkfile" tooltip="Knowledge"/>
              </a:rPr>
              <a:t>knowledge</a:t>
            </a:r>
            <a:r>
              <a:rPr lang="en-US" dirty="0" smtClean="0"/>
              <a:t>.</a:t>
            </a:r>
            <a:r>
              <a:rPr lang="en-US" baseline="30000" dirty="0" smtClean="0">
                <a:hlinkClick r:id=""/>
              </a:rPr>
              <a:t>[7</a:t>
            </a:r>
            <a:endParaRPr lang="en-US" dirty="0" smtClean="0"/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Evrensel(global) 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YBS’i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nasıl tanımlarsınız 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Başlık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>
            <a:no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Sayısal- Şirket (</a:t>
            </a:r>
            <a:r>
              <a:rPr lang="tr-TR" sz="3200" b="1" i="1" dirty="0" err="1" smtClean="0">
                <a:solidFill>
                  <a:srgbClr val="FF0000"/>
                </a:solidFill>
              </a:rPr>
              <a:t>digital</a:t>
            </a:r>
            <a:r>
              <a:rPr lang="tr-TR" sz="3200" b="1" i="1" dirty="0" smtClean="0">
                <a:solidFill>
                  <a:srgbClr val="FF0000"/>
                </a:solidFill>
              </a:rPr>
              <a:t> </a:t>
            </a:r>
            <a:r>
              <a:rPr lang="tr-TR" sz="3200" b="1" i="1" dirty="0" err="1" smtClean="0">
                <a:solidFill>
                  <a:srgbClr val="FF0000"/>
                </a:solidFill>
              </a:rPr>
              <a:t>Fırm</a:t>
            </a:r>
            <a:r>
              <a:rPr lang="tr-TR" sz="3200" b="1" i="1" dirty="0" smtClean="0">
                <a:solidFill>
                  <a:srgbClr val="FF0000"/>
                </a:solidFill>
              </a:rPr>
              <a:t>) Nasıl tanımlarsınız ?</a:t>
            </a:r>
          </a:p>
        </p:txBody>
      </p:sp>
      <p:sp>
        <p:nvSpPr>
          <p:cNvPr id="67587" name="2 İçerik Yer Tutucusu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779963"/>
          </a:xfrm>
        </p:spPr>
        <p:txBody>
          <a:bodyPr/>
          <a:lstStyle/>
          <a:p>
            <a:r>
              <a:rPr lang="tr-TR" sz="2800" b="1" dirty="0" smtClean="0">
                <a:solidFill>
                  <a:srgbClr val="009900"/>
                </a:solidFill>
              </a:rPr>
              <a:t>T</a:t>
            </a:r>
            <a:r>
              <a:rPr lang="en-US" sz="2800" b="1" dirty="0" smtClean="0">
                <a:solidFill>
                  <a:srgbClr val="009900"/>
                </a:solidFill>
              </a:rPr>
              <a:t>he Digital Firm</a:t>
            </a:r>
            <a:r>
              <a:rPr lang="en-US" sz="2800" dirty="0" smtClean="0"/>
              <a:t> is a general term for organizations that have enabled core business relationships with employees, customers, suppliers, and other external partners </a:t>
            </a:r>
            <a:r>
              <a:rPr lang="en-US" sz="2800" dirty="0" smtClean="0">
                <a:solidFill>
                  <a:srgbClr val="009900"/>
                </a:solidFill>
              </a:rPr>
              <a:t>through digital networks. </a:t>
            </a:r>
            <a:endParaRPr lang="tr-TR" sz="2800" dirty="0" smtClean="0">
              <a:solidFill>
                <a:srgbClr val="009900"/>
              </a:solidFill>
            </a:endParaRPr>
          </a:p>
          <a:p>
            <a:r>
              <a:rPr lang="en-US" sz="2800" dirty="0" smtClean="0"/>
              <a:t>These digital networks are supported by enterprise class technology platforms that have been leveraged within an organization to support critical business functions and services.</a:t>
            </a:r>
            <a:endParaRPr lang="tr-TR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i="1" dirty="0" smtClean="0">
                <a:solidFill>
                  <a:srgbClr val="FF0000"/>
                </a:solidFill>
              </a:rPr>
              <a:t>İş Süreçlerini nasıl tanımlarsınız?</a:t>
            </a:r>
            <a:endParaRPr lang="tr-TR" sz="3600" dirty="0"/>
          </a:p>
        </p:txBody>
      </p:sp>
      <p:sp>
        <p:nvSpPr>
          <p:cNvPr id="4" name="2 Alt Başlık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unique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in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organizations</a:t>
            </a:r>
            <a:r>
              <a:rPr lang="tr-TR" dirty="0" smtClean="0"/>
              <a:t> </a:t>
            </a:r>
            <a:r>
              <a:rPr lang="tr-TR" dirty="0" err="1" smtClean="0"/>
              <a:t>coordinate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organized</a:t>
            </a:r>
            <a:r>
              <a:rPr lang="tr-TR" dirty="0" smtClean="0"/>
              <a:t> 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activities</a:t>
            </a:r>
            <a:r>
              <a:rPr lang="tr-TR" dirty="0" smtClean="0"/>
              <a:t> ,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knowladge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produce</a:t>
            </a:r>
            <a:r>
              <a:rPr lang="tr-TR" dirty="0" smtClean="0"/>
              <a:t> a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sevice.</a:t>
            </a:r>
          </a:p>
          <a:p>
            <a:pPr algn="l"/>
            <a:r>
              <a:rPr lang="tr-TR" dirty="0" err="1" smtClean="0"/>
              <a:t>Developind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, </a:t>
            </a:r>
            <a:r>
              <a:rPr lang="tr-TR" dirty="0" err="1" smtClean="0"/>
              <a:t>creating</a:t>
            </a:r>
            <a:r>
              <a:rPr lang="tr-TR" dirty="0" smtClean="0"/>
              <a:t> a marketing plan </a:t>
            </a:r>
            <a:r>
              <a:rPr lang="tr-TR" dirty="0" err="1" smtClean="0"/>
              <a:t>hiring</a:t>
            </a:r>
            <a:r>
              <a:rPr lang="tr-TR" dirty="0" smtClean="0"/>
              <a:t> a </a:t>
            </a:r>
            <a:r>
              <a:rPr lang="tr-TR" dirty="0" err="1" smtClean="0"/>
              <a:t>empoloyee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of </a:t>
            </a:r>
            <a:r>
              <a:rPr lang="tr-TR" dirty="0" err="1" smtClean="0"/>
              <a:t>bussiness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organizations</a:t>
            </a:r>
            <a:r>
              <a:rPr lang="tr-TR" dirty="0" smtClean="0"/>
              <a:t> </a:t>
            </a:r>
            <a:r>
              <a:rPr lang="tr-TR" dirty="0" err="1" smtClean="0"/>
              <a:t>accomplish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business</a:t>
            </a:r>
            <a:r>
              <a:rPr lang="tr-TR" dirty="0" smtClean="0"/>
              <a:t> </a:t>
            </a:r>
            <a:r>
              <a:rPr lang="tr-TR" dirty="0" err="1" smtClean="0"/>
              <a:t>procesess</a:t>
            </a:r>
            <a:r>
              <a:rPr lang="tr-TR" dirty="0" smtClean="0"/>
              <a:t> can be a </a:t>
            </a:r>
            <a:r>
              <a:rPr lang="tr-TR" dirty="0" err="1" smtClean="0"/>
              <a:t>source</a:t>
            </a:r>
            <a:r>
              <a:rPr lang="tr-TR" dirty="0" smtClean="0"/>
              <a:t> of </a:t>
            </a:r>
            <a:r>
              <a:rPr lang="tr-TR" dirty="0" err="1" smtClean="0"/>
              <a:t>competitive</a:t>
            </a:r>
            <a:r>
              <a:rPr lang="tr-TR" dirty="0" smtClean="0"/>
              <a:t> </a:t>
            </a:r>
            <a:r>
              <a:rPr lang="tr-TR" dirty="0" err="1" smtClean="0"/>
              <a:t>strengh</a:t>
            </a:r>
            <a:r>
              <a:rPr lang="tr-TR" dirty="0" smtClean="0"/>
              <a:t>.</a:t>
            </a:r>
          </a:p>
          <a:p>
            <a:pPr algn="l"/>
            <a:endParaRPr lang="tr-TR" dirty="0" smtClean="0"/>
          </a:p>
          <a:p>
            <a:pPr algn="l"/>
            <a:endParaRPr lang="tr-T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</TotalTime>
  <Words>3023</Words>
  <Application>Microsoft Office PowerPoint</Application>
  <PresentationFormat>Ekran Gösterisi (4:3)</PresentationFormat>
  <Paragraphs>258</Paragraphs>
  <Slides>40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Ofis Teması</vt:lpstr>
      <vt:lpstr>  Birinci Bölüm: Information System and Business to day  Organizations,Management and Networked Enterprise NE BİLMELİYİZ ?  </vt:lpstr>
      <vt:lpstr>1-YBS Kısa tanımını verebilirmisiniz ?</vt:lpstr>
      <vt:lpstr>Karşımıza çıkan: Yönetim Bilişim Sistemi yapısı ?</vt:lpstr>
      <vt:lpstr>Karşımıza çıkan: Yönetim Bilişim Sistemi öğeleri?</vt:lpstr>
      <vt:lpstr>Teknoloji ve Yönetim Biçiminde Sürekli Değişim ?     (Yansı:25) </vt:lpstr>
      <vt:lpstr>Slayt 6</vt:lpstr>
      <vt:lpstr>Slayt 7</vt:lpstr>
      <vt:lpstr>Sayısal- Şirket (digital Fırm) Nasıl tanımlarsınız ?</vt:lpstr>
      <vt:lpstr>İş Süreçlerini nasıl tanımlarsınız?</vt:lpstr>
      <vt:lpstr>Sayısal- Şirket (digital Fırm) Nasıl tanımlarsınız ?</vt:lpstr>
      <vt:lpstr>Transformation of the Business Enterprise</vt:lpstr>
      <vt:lpstr>Bilgi Sistemini kısaca Nasıl tanımlarsınız?</vt:lpstr>
      <vt:lpstr>Bilgi Sistemini kısaca Nasıl tanımlarsınız?</vt:lpstr>
      <vt:lpstr>Bilgi Sistemi (Information Systems (IS)) fonksiyonları nelerdir?</vt:lpstr>
      <vt:lpstr>Bilgi Teknolojisi neleri içerir ?</vt:lpstr>
      <vt:lpstr>Bilgi Sisteminin, üç temel işlevi nelerdir. ? </vt:lpstr>
      <vt:lpstr>Main Tool is:    Information Technology –IT  (Yansı:45)</vt:lpstr>
      <vt:lpstr>FUNCTIONS OF AN INFORMATION SYSTEM ?</vt:lpstr>
      <vt:lpstr>Why IS is essential in  business ?</vt:lpstr>
      <vt:lpstr>Slayt 20</vt:lpstr>
      <vt:lpstr>Slayt 21</vt:lpstr>
      <vt:lpstr>Slayt 22</vt:lpstr>
      <vt:lpstr>Bilgi sistemini Kısaca tanımlayınız?</vt:lpstr>
      <vt:lpstr>DIMENSIONS OF INFORMATION SYSTEMS</vt:lpstr>
      <vt:lpstr>Bilgi Yönetimini, yönetimden farkı nedir ?  </vt:lpstr>
      <vt:lpstr>Levels in the firm</vt:lpstr>
      <vt:lpstr>The Business Environment</vt:lpstr>
      <vt:lpstr>Main Business functions</vt:lpstr>
      <vt:lpstr>The major business functions, or specialized tasks performed by business organizations ?</vt:lpstr>
      <vt:lpstr> Functions of Management ? </vt:lpstr>
      <vt:lpstr>What are the Information technology tools that managers use to cope with change. ? </vt:lpstr>
      <vt:lpstr> What are the Information technology tools that information system to use ? </vt:lpstr>
      <vt:lpstr>What are the Information technology tools that information system to use ?</vt:lpstr>
      <vt:lpstr>What are the activities that may be defined The part of the  Business Information VALUE CHAIN ?</vt:lpstr>
      <vt:lpstr>Slayt 35</vt:lpstr>
      <vt:lpstr>Yönetim Bilişim  Sistemi oluşumunun iki farklı içeriği nasıl  incelenebilir ? Two different approaches  in the study of information system ? Technical (teknolojik) and Behavioral (Davranışsal) approach</vt:lpstr>
      <vt:lpstr>MIS Lesson-1 Summary-1</vt:lpstr>
      <vt:lpstr>MIS Lesson-1 Summary-1</vt:lpstr>
      <vt:lpstr>MIS Lesson-1 Summary-2</vt:lpstr>
      <vt:lpstr>Key Terms of Chapter 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Win7</dc:creator>
  <cp:lastModifiedBy>Admin</cp:lastModifiedBy>
  <cp:revision>59</cp:revision>
  <dcterms:created xsi:type="dcterms:W3CDTF">2014-10-04T16:51:19Z</dcterms:created>
  <dcterms:modified xsi:type="dcterms:W3CDTF">2014-10-15T11:47:07Z</dcterms:modified>
</cp:coreProperties>
</file>