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57" r:id="rId2"/>
    <p:sldId id="256" r:id="rId3"/>
    <p:sldId id="337" r:id="rId4"/>
    <p:sldId id="258" r:id="rId5"/>
    <p:sldId id="322" r:id="rId6"/>
    <p:sldId id="407" r:id="rId7"/>
    <p:sldId id="261" r:id="rId8"/>
    <p:sldId id="262" r:id="rId9"/>
    <p:sldId id="323" r:id="rId10"/>
    <p:sldId id="364" r:id="rId11"/>
    <p:sldId id="326" r:id="rId12"/>
    <p:sldId id="367" r:id="rId13"/>
    <p:sldId id="368" r:id="rId14"/>
    <p:sldId id="339" r:id="rId15"/>
    <p:sldId id="347" r:id="rId16"/>
    <p:sldId id="263" r:id="rId17"/>
    <p:sldId id="365" r:id="rId18"/>
    <p:sldId id="426" r:id="rId19"/>
    <p:sldId id="427" r:id="rId20"/>
    <p:sldId id="428" r:id="rId21"/>
    <p:sldId id="414" r:id="rId22"/>
    <p:sldId id="327" r:id="rId23"/>
    <p:sldId id="467" r:id="rId24"/>
    <p:sldId id="342" r:id="rId25"/>
    <p:sldId id="328" r:id="rId26"/>
    <p:sldId id="267" r:id="rId27"/>
    <p:sldId id="268" r:id="rId28"/>
    <p:sldId id="460" r:id="rId29"/>
    <p:sldId id="361" r:id="rId30"/>
    <p:sldId id="353" r:id="rId31"/>
    <p:sldId id="269" r:id="rId32"/>
    <p:sldId id="349" r:id="rId33"/>
    <p:sldId id="348" r:id="rId34"/>
    <p:sldId id="273" r:id="rId35"/>
    <p:sldId id="270" r:id="rId36"/>
    <p:sldId id="272" r:id="rId37"/>
    <p:sldId id="420" r:id="rId38"/>
    <p:sldId id="457" r:id="rId39"/>
    <p:sldId id="458" r:id="rId40"/>
    <p:sldId id="417" r:id="rId41"/>
    <p:sldId id="418" r:id="rId42"/>
    <p:sldId id="278" r:id="rId43"/>
    <p:sldId id="282" r:id="rId44"/>
    <p:sldId id="419" r:id="rId45"/>
    <p:sldId id="355" r:id="rId46"/>
    <p:sldId id="408" r:id="rId47"/>
    <p:sldId id="459" r:id="rId48"/>
    <p:sldId id="409" r:id="rId49"/>
    <p:sldId id="410" r:id="rId50"/>
    <p:sldId id="356" r:id="rId51"/>
    <p:sldId id="290" r:id="rId52"/>
    <p:sldId id="425" r:id="rId53"/>
    <p:sldId id="289" r:id="rId54"/>
    <p:sldId id="437" r:id="rId55"/>
    <p:sldId id="438" r:id="rId56"/>
    <p:sldId id="439" r:id="rId57"/>
    <p:sldId id="440" r:id="rId58"/>
    <p:sldId id="357" r:id="rId59"/>
    <p:sldId id="291" r:id="rId60"/>
    <p:sldId id="330" r:id="rId61"/>
    <p:sldId id="293" r:id="rId62"/>
    <p:sldId id="294" r:id="rId63"/>
    <p:sldId id="295" r:id="rId64"/>
    <p:sldId id="358" r:id="rId65"/>
    <p:sldId id="362" r:id="rId66"/>
    <p:sldId id="297" r:id="rId67"/>
    <p:sldId id="350" r:id="rId68"/>
    <p:sldId id="351" r:id="rId69"/>
    <p:sldId id="363" r:id="rId70"/>
    <p:sldId id="435" r:id="rId71"/>
    <p:sldId id="436" r:id="rId72"/>
    <p:sldId id="331" r:id="rId73"/>
    <p:sldId id="304" r:id="rId74"/>
    <p:sldId id="305" r:id="rId75"/>
    <p:sldId id="306" r:id="rId76"/>
    <p:sldId id="471" r:id="rId77"/>
    <p:sldId id="332" r:id="rId78"/>
    <p:sldId id="431" r:id="rId79"/>
    <p:sldId id="432" r:id="rId80"/>
    <p:sldId id="433" r:id="rId81"/>
    <p:sldId id="434" r:id="rId82"/>
    <p:sldId id="452" r:id="rId83"/>
    <p:sldId id="472" r:id="rId84"/>
    <p:sldId id="307" r:id="rId85"/>
    <p:sldId id="429" r:id="rId86"/>
    <p:sldId id="430" r:id="rId87"/>
    <p:sldId id="333" r:id="rId88"/>
    <p:sldId id="453" r:id="rId89"/>
    <p:sldId id="456" r:id="rId90"/>
    <p:sldId id="473" r:id="rId91"/>
    <p:sldId id="441" r:id="rId92"/>
    <p:sldId id="308" r:id="rId93"/>
    <p:sldId id="334" r:id="rId94"/>
    <p:sldId id="443" r:id="rId95"/>
    <p:sldId id="343" r:id="rId96"/>
    <p:sldId id="309" r:id="rId97"/>
    <p:sldId id="360" r:id="rId98"/>
    <p:sldId id="335" r:id="rId99"/>
    <p:sldId id="442" r:id="rId100"/>
    <p:sldId id="444" r:id="rId101"/>
    <p:sldId id="451" r:id="rId102"/>
    <p:sldId id="447" r:id="rId103"/>
    <p:sldId id="448" r:id="rId104"/>
    <p:sldId id="446" r:id="rId105"/>
    <p:sldId id="455" r:id="rId106"/>
    <p:sldId id="461" r:id="rId107"/>
    <p:sldId id="449" r:id="rId108"/>
    <p:sldId id="450" r:id="rId109"/>
    <p:sldId id="340" r:id="rId110"/>
    <p:sldId id="311" r:id="rId111"/>
    <p:sldId id="312" r:id="rId112"/>
    <p:sldId id="313" r:id="rId113"/>
    <p:sldId id="314" r:id="rId114"/>
    <p:sldId id="315" r:id="rId115"/>
    <p:sldId id="316" r:id="rId116"/>
    <p:sldId id="318" r:id="rId117"/>
    <p:sldId id="319" r:id="rId118"/>
    <p:sldId id="344" r:id="rId119"/>
    <p:sldId id="341" r:id="rId120"/>
    <p:sldId id="320" r:id="rId121"/>
    <p:sldId id="321" r:id="rId122"/>
    <p:sldId id="301" r:id="rId123"/>
    <p:sldId id="345" r:id="rId124"/>
    <p:sldId id="370" r:id="rId125"/>
    <p:sldId id="366" r:id="rId126"/>
    <p:sldId id="371" r:id="rId127"/>
    <p:sldId id="372" r:id="rId128"/>
    <p:sldId id="373" r:id="rId129"/>
    <p:sldId id="374" r:id="rId130"/>
    <p:sldId id="375" r:id="rId131"/>
    <p:sldId id="376" r:id="rId132"/>
    <p:sldId id="377" r:id="rId133"/>
    <p:sldId id="378" r:id="rId134"/>
    <p:sldId id="379" r:id="rId135"/>
    <p:sldId id="390" r:id="rId136"/>
    <p:sldId id="393" r:id="rId137"/>
    <p:sldId id="394" r:id="rId138"/>
    <p:sldId id="395" r:id="rId139"/>
    <p:sldId id="396" r:id="rId140"/>
    <p:sldId id="397" r:id="rId141"/>
    <p:sldId id="399" r:id="rId142"/>
    <p:sldId id="401" r:id="rId143"/>
    <p:sldId id="402" r:id="rId144"/>
    <p:sldId id="403" r:id="rId145"/>
    <p:sldId id="405" r:id="rId146"/>
    <p:sldId id="406" r:id="rId147"/>
    <p:sldId id="466" r:id="rId148"/>
    <p:sldId id="470" r:id="rId149"/>
    <p:sldId id="421" r:id="rId150"/>
    <p:sldId id="468" r:id="rId151"/>
    <p:sldId id="422" r:id="rId152"/>
    <p:sldId id="463" r:id="rId153"/>
    <p:sldId id="462" r:id="rId154"/>
    <p:sldId id="464" r:id="rId155"/>
    <p:sldId id="465" r:id="rId156"/>
    <p:sldId id="336" r:id="rId157"/>
    <p:sldId id="346" r:id="rId1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89" autoAdjust="0"/>
  </p:normalViewPr>
  <p:slideViewPr>
    <p:cSldViewPr>
      <p:cViewPr varScale="1">
        <p:scale>
          <a:sx n="78" d="100"/>
          <a:sy n="78" d="100"/>
        </p:scale>
        <p:origin x="-274"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8F202-8DAC-4B40-BA97-9BC2E7B0231F}" type="datetimeFigureOut">
              <a:rPr lang="tr-TR" smtClean="0"/>
              <a:pPr/>
              <a:t>03.11.2014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F535C-F65C-4F4A-B529-2592299B16F8}"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4CAF535C-F65C-4F4A-B529-2592299B16F8}" type="slidenum">
              <a:rPr lang="tr-TR" smtClean="0"/>
              <a:pPr/>
              <a:t>10</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tr-TR" smtClean="0"/>
          </a:p>
        </p:txBody>
      </p:sp>
      <p:sp>
        <p:nvSpPr>
          <p:cNvPr id="57348" name="Slide Number Placeholder 3"/>
          <p:cNvSpPr>
            <a:spLocks noGrp="1"/>
          </p:cNvSpPr>
          <p:nvPr>
            <p:ph type="sldNum" sz="quarter" idx="5"/>
          </p:nvPr>
        </p:nvSpPr>
        <p:spPr>
          <a:noFill/>
        </p:spPr>
        <p:txBody>
          <a:bodyPr/>
          <a:lstStyle/>
          <a:p>
            <a:fld id="{8B7E7712-11AF-45ED-BABB-148CBE6CC540}" type="slidenum">
              <a:rPr lang="en-US"/>
              <a:pPr/>
              <a:t>73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tr-TR" smtClean="0"/>
          </a:p>
        </p:txBody>
      </p:sp>
      <p:sp>
        <p:nvSpPr>
          <p:cNvPr id="59396" name="Slide Number Placeholder 3"/>
          <p:cNvSpPr>
            <a:spLocks noGrp="1"/>
          </p:cNvSpPr>
          <p:nvPr>
            <p:ph type="sldNum" sz="quarter" idx="5"/>
          </p:nvPr>
        </p:nvSpPr>
        <p:spPr>
          <a:noFill/>
        </p:spPr>
        <p:txBody>
          <a:bodyPr/>
          <a:lstStyle/>
          <a:p>
            <a:fld id="{FA2FC28E-2AC8-4C4F-A003-AF16521601F0}" type="slidenum">
              <a:rPr lang="en-US"/>
              <a:pPr/>
              <a:t>74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tr-TR" smtClean="0"/>
          </a:p>
        </p:txBody>
      </p:sp>
      <p:sp>
        <p:nvSpPr>
          <p:cNvPr id="61444" name="Slide Number Placeholder 3"/>
          <p:cNvSpPr>
            <a:spLocks noGrp="1"/>
          </p:cNvSpPr>
          <p:nvPr>
            <p:ph type="sldNum" sz="quarter" idx="5"/>
          </p:nvPr>
        </p:nvSpPr>
        <p:spPr>
          <a:noFill/>
        </p:spPr>
        <p:txBody>
          <a:bodyPr/>
          <a:lstStyle/>
          <a:p>
            <a:fld id="{46DAB729-87BA-4F11-BEBD-DB13FF75F303}" type="slidenum">
              <a:rPr lang="en-US"/>
              <a:pPr/>
              <a:t>75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0821799-4992-431F-8BD2-002E2ADAF8D2}" type="slidenum">
              <a:rPr lang="tr-TR" smtClean="0"/>
              <a:pPr/>
              <a:t>82</a:t>
            </a:fld>
            <a:endParaRPr lang="tr-TR" smtClean="0"/>
          </a:p>
        </p:txBody>
      </p:sp>
      <p:sp>
        <p:nvSpPr>
          <p:cNvPr id="64515" name="Slide Image Placeholder 1"/>
          <p:cNvSpPr>
            <a:spLocks noGrp="1" noRot="1" noChangeAspect="1" noTextEdit="1"/>
          </p:cNvSpPr>
          <p:nvPr>
            <p:ph type="sldImg"/>
          </p:nvPr>
        </p:nvSpPr>
        <p:spPr>
          <a:ln/>
        </p:spPr>
      </p:sp>
      <p:sp>
        <p:nvSpPr>
          <p:cNvPr id="64516" name="Notes Placeholder 2"/>
          <p:cNvSpPr>
            <a:spLocks noGrp="1"/>
          </p:cNvSpPr>
          <p:nvPr>
            <p:ph type="body" idx="1"/>
          </p:nvPr>
        </p:nvSpPr>
        <p:spPr>
          <a:xfrm>
            <a:off x="914400" y="4343400"/>
            <a:ext cx="5029200" cy="4114800"/>
          </a:xfrm>
          <a:noFill/>
          <a:ln/>
        </p:spPr>
        <p:txBody>
          <a:bodyPr/>
          <a:lstStyle/>
          <a:p>
            <a:pPr eaLnBrk="1" hangingPunct="1"/>
            <a:r>
              <a:rPr lang="en-US" smtClean="0"/>
              <a:t>This graphic illustrates the multidirectional communications within a future supply chain driven by the Internet. Private industrial networks and net marketplaces are discussed in Chapter 10. Private industrial networks are typically a large firm using an extranet to link to its suppliers and other key business partners. Net marketplaces are digital marketplaces based on Internet technology for many different buyers</a:t>
            </a:r>
          </a:p>
          <a:p>
            <a:pPr eaLnBrk="1" hangingPunct="1"/>
            <a:r>
              <a:rPr lang="en-US" smtClean="0"/>
              <a:t>and sellers</a:t>
            </a:r>
          </a:p>
        </p:txBody>
      </p:sp>
      <p:sp>
        <p:nvSpPr>
          <p:cNvPr id="64517"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02984AF-4B00-417B-AF5F-EDD9175DDC9A}" type="slidenum">
              <a:rPr lang="en-US" sz="1200">
                <a:latin typeface="Times New Roman" pitchFamily="18" charset="0"/>
              </a:rPr>
              <a:pPr algn="r"/>
              <a:t>82</a:t>
            </a:fld>
            <a:endParaRPr lang="en-US" sz="12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tr-TR" smtClean="0"/>
          </a:p>
        </p:txBody>
      </p:sp>
      <p:sp>
        <p:nvSpPr>
          <p:cNvPr id="63492" name="Slide Number Placeholder 3"/>
          <p:cNvSpPr>
            <a:spLocks noGrp="1"/>
          </p:cNvSpPr>
          <p:nvPr>
            <p:ph type="sldNum" sz="quarter" idx="5"/>
          </p:nvPr>
        </p:nvSpPr>
        <p:spPr>
          <a:noFill/>
        </p:spPr>
        <p:txBody>
          <a:bodyPr/>
          <a:lstStyle/>
          <a:p>
            <a:fld id="{E7560CFA-CD41-40D1-8A13-A14B4FD59D93}" type="slidenum">
              <a:rPr lang="en-US"/>
              <a:pPr/>
              <a:t>84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A19E2AE-9A38-45D2-B252-51399E805940}" type="slidenum">
              <a:rPr lang="tr-TR" smtClean="0"/>
              <a:pPr/>
              <a:t>88</a:t>
            </a:fld>
            <a:endParaRPr lang="tr-TR" smtClean="0"/>
          </a:p>
        </p:txBody>
      </p:sp>
      <p:sp>
        <p:nvSpPr>
          <p:cNvPr id="67587" name="Slide Image Placeholder 1"/>
          <p:cNvSpPr>
            <a:spLocks noGrp="1" noRot="1" noChangeAspect="1" noTextEdit="1"/>
          </p:cNvSpPr>
          <p:nvPr>
            <p:ph type="sldImg"/>
          </p:nvPr>
        </p:nvSpPr>
        <p:spPr>
          <a:ln/>
        </p:spPr>
      </p:sp>
      <p:sp>
        <p:nvSpPr>
          <p:cNvPr id="67588" name="Notes Placeholder 2"/>
          <p:cNvSpPr>
            <a:spLocks noGrp="1"/>
          </p:cNvSpPr>
          <p:nvPr>
            <p:ph type="body" idx="1"/>
          </p:nvPr>
        </p:nvSpPr>
        <p:spPr>
          <a:xfrm>
            <a:off x="914400" y="4343400"/>
            <a:ext cx="5029200" cy="4114800"/>
          </a:xfrm>
          <a:noFill/>
          <a:ln/>
        </p:spPr>
        <p:txBody>
          <a:bodyPr/>
          <a:lstStyle/>
          <a:p>
            <a:pPr eaLnBrk="1" hangingPunct="1"/>
            <a:endParaRPr lang="tr-TR" smtClean="0"/>
          </a:p>
        </p:txBody>
      </p:sp>
      <p:sp>
        <p:nvSpPr>
          <p:cNvPr id="67589"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7598C8D5-B6C2-4558-9F9C-A709D29E03A4}" type="slidenum">
              <a:rPr lang="en-US" sz="1200">
                <a:latin typeface="Times New Roman" pitchFamily="18" charset="0"/>
                <a:ea typeface="ＭＳ Ｐゴシック" pitchFamily="-111" charset="-128"/>
              </a:rPr>
              <a:pPr algn="r"/>
              <a:t>88</a:t>
            </a:fld>
            <a:endParaRPr lang="en-US" sz="1200">
              <a:latin typeface="Times New Roman" pitchFamily="18" charset="0"/>
              <a:ea typeface="ＭＳ Ｐゴシック" pitchFamily="-11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tr-TR" smtClean="0"/>
          </a:p>
        </p:txBody>
      </p:sp>
      <p:sp>
        <p:nvSpPr>
          <p:cNvPr id="65540" name="Slide Number Placeholder 3"/>
          <p:cNvSpPr>
            <a:spLocks noGrp="1"/>
          </p:cNvSpPr>
          <p:nvPr>
            <p:ph type="sldNum" sz="quarter" idx="5"/>
          </p:nvPr>
        </p:nvSpPr>
        <p:spPr>
          <a:noFill/>
        </p:spPr>
        <p:txBody>
          <a:bodyPr/>
          <a:lstStyle/>
          <a:p>
            <a:fld id="{1E5E00B5-0DD7-4AB9-80D2-7D0931B349E1}" type="slidenum">
              <a:rPr lang="en-US"/>
              <a:pPr/>
              <a:t>92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tr-TR" smtClean="0"/>
          </a:p>
        </p:txBody>
      </p:sp>
      <p:sp>
        <p:nvSpPr>
          <p:cNvPr id="67588" name="Slide Number Placeholder 3"/>
          <p:cNvSpPr>
            <a:spLocks noGrp="1"/>
          </p:cNvSpPr>
          <p:nvPr>
            <p:ph type="sldNum" sz="quarter" idx="5"/>
          </p:nvPr>
        </p:nvSpPr>
        <p:spPr>
          <a:noFill/>
        </p:spPr>
        <p:txBody>
          <a:bodyPr/>
          <a:lstStyle/>
          <a:p>
            <a:fld id="{1E1D6E84-DEC6-4D05-AFAB-A09C9AAE551D}" type="slidenum">
              <a:rPr lang="en-US"/>
              <a:pPr/>
              <a:t>96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EFDB225-94E8-4703-9996-F7AB196E0B44}" type="slidenum">
              <a:rPr lang="tr-TR" smtClean="0"/>
              <a:pPr/>
              <a:t>101</a:t>
            </a:fld>
            <a:endParaRPr lang="tr-TR" smtClean="0"/>
          </a:p>
        </p:txBody>
      </p:sp>
      <p:sp>
        <p:nvSpPr>
          <p:cNvPr id="62467" name="Rectangle 2"/>
          <p:cNvSpPr>
            <a:spLocks noGrp="1" noRot="1" noChangeAspect="1" noChangeArrowheads="1" noTextEdit="1"/>
          </p:cNvSpPr>
          <p:nvPr>
            <p:ph type="sldImg"/>
          </p:nvPr>
        </p:nvSpPr>
        <p:spPr>
          <a:xfrm>
            <a:off x="1152525" y="692150"/>
            <a:ext cx="4552950" cy="3414713"/>
          </a:xfrm>
          <a:ln w="12700" cap="flat">
            <a:solidFill>
              <a:schemeClr val="tx1"/>
            </a:solidFill>
          </a:ln>
        </p:spPr>
      </p:sp>
      <p:sp>
        <p:nvSpPr>
          <p:cNvPr id="62468" name="Rectangle 3"/>
          <p:cNvSpPr>
            <a:spLocks noGrp="1" noChangeArrowheads="1"/>
          </p:cNvSpPr>
          <p:nvPr>
            <p:ph type="body" idx="1"/>
          </p:nvPr>
        </p:nvSpPr>
        <p:spPr>
          <a:xfrm>
            <a:off x="912813" y="4356100"/>
            <a:ext cx="5032375" cy="4113213"/>
          </a:xfrm>
          <a:noFill/>
          <a:ln/>
        </p:spPr>
        <p:txBody>
          <a:bodyPr lIns="90639" tIns="44552" rIns="90639" bIns="44552"/>
          <a:lstStyle/>
          <a:p>
            <a:pPr defTabSz="966788" eaLnBrk="1" hangingPunct="1">
              <a:lnSpc>
                <a:spcPct val="90000"/>
              </a:lnSpc>
            </a:pPr>
            <a:r>
              <a:rPr lang="en-US" sz="1600" smtClean="0"/>
              <a:t>Next, all of our applications are built for e-Business. They are all 100% Internet based - which means that all you need to access the applications is a web browser on your desktop. </a:t>
            </a:r>
          </a:p>
          <a:p>
            <a:pPr defTabSz="966788" eaLnBrk="1" hangingPunct="1">
              <a:lnSpc>
                <a:spcPct val="90000"/>
              </a:lnSpc>
            </a:pPr>
            <a:endParaRPr lang="en-US" sz="1600" smtClean="0"/>
          </a:p>
          <a:p>
            <a:pPr defTabSz="966788" eaLnBrk="1" hangingPunct="1">
              <a:lnSpc>
                <a:spcPct val="90000"/>
              </a:lnSpc>
            </a:pPr>
            <a:r>
              <a:rPr lang="en-US" sz="1600" smtClean="0"/>
              <a:t>The business flows are all integrated end-to-end.</a:t>
            </a:r>
          </a:p>
          <a:p>
            <a:pPr defTabSz="966788" eaLnBrk="1" hangingPunct="1">
              <a:lnSpc>
                <a:spcPct val="90000"/>
              </a:lnSpc>
            </a:pPr>
            <a:endParaRPr lang="en-US" sz="1600" smtClean="0"/>
          </a:p>
          <a:p>
            <a:pPr defTabSz="966788" eaLnBrk="1" hangingPunct="1">
              <a:lnSpc>
                <a:spcPct val="90000"/>
              </a:lnSpc>
            </a:pPr>
            <a:r>
              <a:rPr lang="en-US" sz="1600" smtClean="0"/>
              <a:t>And most importantly, the applications themselves have been developed with built-in support for all the new internet-enabled e-Business practices.</a:t>
            </a:r>
            <a:endParaRPr lang="en-US" sz="10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58C845D-0E6E-4D57-AE51-DD335ED9F50B}" type="slidenum">
              <a:rPr lang="tr-TR" smtClean="0"/>
              <a:pPr/>
              <a:t>104</a:t>
            </a:fld>
            <a:endParaRPr lang="tr-TR" smtClean="0"/>
          </a:p>
        </p:txBody>
      </p:sp>
      <p:sp>
        <p:nvSpPr>
          <p:cNvPr id="59395" name="Slide Image Placeholder 1"/>
          <p:cNvSpPr>
            <a:spLocks noGrp="1" noRot="1" noChangeAspect="1" noTextEdit="1"/>
          </p:cNvSpPr>
          <p:nvPr>
            <p:ph type="sldImg"/>
          </p:nvPr>
        </p:nvSpPr>
        <p:spPr>
          <a:ln/>
        </p:spPr>
      </p:sp>
      <p:sp>
        <p:nvSpPr>
          <p:cNvPr id="59396" name="Notes Placeholder 2"/>
          <p:cNvSpPr>
            <a:spLocks noGrp="1"/>
          </p:cNvSpPr>
          <p:nvPr>
            <p:ph type="body" idx="1"/>
          </p:nvPr>
        </p:nvSpPr>
        <p:spPr>
          <a:xfrm>
            <a:off x="914400" y="4343400"/>
            <a:ext cx="5029200" cy="4114800"/>
          </a:xfrm>
          <a:noFill/>
          <a:ln/>
        </p:spPr>
        <p:txBody>
          <a:bodyPr/>
          <a:lstStyle/>
          <a:p>
            <a:pPr eaLnBrk="1" hangingPunct="1"/>
            <a:endParaRPr lang="tr-TR" smtClean="0"/>
          </a:p>
        </p:txBody>
      </p:sp>
      <p:sp>
        <p:nvSpPr>
          <p:cNvPr id="59397"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24CEEBEF-9056-4E8F-BC18-C188BAC06734}" type="slidenum">
              <a:rPr lang="en-US" sz="1200">
                <a:latin typeface="Times New Roman" pitchFamily="18" charset="0"/>
                <a:ea typeface="ＭＳ Ｐゴシック" pitchFamily="-111" charset="-128"/>
              </a:rPr>
              <a:pPr algn="r"/>
              <a:t>104</a:t>
            </a:fld>
            <a:endParaRPr lang="en-US" sz="1200">
              <a:latin typeface="Times New Roman" pitchFamily="18" charset="0"/>
              <a:ea typeface="ＭＳ Ｐゴシック" pitchFamily="-11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tr-TR" smtClean="0"/>
          </a:p>
        </p:txBody>
      </p:sp>
      <p:sp>
        <p:nvSpPr>
          <p:cNvPr id="28676" name="Slide Number Placeholder 3"/>
          <p:cNvSpPr>
            <a:spLocks noGrp="1"/>
          </p:cNvSpPr>
          <p:nvPr>
            <p:ph type="sldNum" sz="quarter" idx="5"/>
          </p:nvPr>
        </p:nvSpPr>
        <p:spPr>
          <a:noFill/>
        </p:spPr>
        <p:txBody>
          <a:bodyPr/>
          <a:lstStyle/>
          <a:p>
            <a:fld id="{B15EDF17-FCC9-4DE2-89C1-C7FF132341C9}" type="slidenum">
              <a:rPr lang="en-US"/>
              <a:pPr/>
              <a:t>16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tr-TR" smtClean="0"/>
          </a:p>
        </p:txBody>
      </p:sp>
      <p:sp>
        <p:nvSpPr>
          <p:cNvPr id="71684" name="Slide Number Placeholder 3"/>
          <p:cNvSpPr>
            <a:spLocks noGrp="1"/>
          </p:cNvSpPr>
          <p:nvPr>
            <p:ph type="sldNum" sz="quarter" idx="5"/>
          </p:nvPr>
        </p:nvSpPr>
        <p:spPr>
          <a:noFill/>
        </p:spPr>
        <p:txBody>
          <a:bodyPr/>
          <a:lstStyle/>
          <a:p>
            <a:fld id="{3A9ACFE5-9562-4C45-921B-713D549C1CF5}" type="slidenum">
              <a:rPr lang="en-US"/>
              <a:pPr/>
              <a:t>110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tr-TR" smtClean="0"/>
          </a:p>
        </p:txBody>
      </p:sp>
      <p:sp>
        <p:nvSpPr>
          <p:cNvPr id="73732" name="Slide Number Placeholder 3"/>
          <p:cNvSpPr>
            <a:spLocks noGrp="1"/>
          </p:cNvSpPr>
          <p:nvPr>
            <p:ph type="sldNum" sz="quarter" idx="5"/>
          </p:nvPr>
        </p:nvSpPr>
        <p:spPr>
          <a:noFill/>
        </p:spPr>
        <p:txBody>
          <a:bodyPr/>
          <a:lstStyle/>
          <a:p>
            <a:fld id="{5B088839-9111-491D-8B19-2F09C3F74D8D}" type="slidenum">
              <a:rPr lang="en-US"/>
              <a:pPr/>
              <a:t>111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tr-TR" smtClean="0"/>
          </a:p>
        </p:txBody>
      </p:sp>
      <p:sp>
        <p:nvSpPr>
          <p:cNvPr id="75780" name="Slide Number Placeholder 3"/>
          <p:cNvSpPr>
            <a:spLocks noGrp="1"/>
          </p:cNvSpPr>
          <p:nvPr>
            <p:ph type="sldNum" sz="quarter" idx="5"/>
          </p:nvPr>
        </p:nvSpPr>
        <p:spPr>
          <a:noFill/>
        </p:spPr>
        <p:txBody>
          <a:bodyPr/>
          <a:lstStyle/>
          <a:p>
            <a:fld id="{F48886CA-407F-4EED-9830-4B6D8403D7F4}" type="slidenum">
              <a:rPr lang="en-US"/>
              <a:pPr/>
              <a:t>112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tr-TR" smtClean="0"/>
          </a:p>
        </p:txBody>
      </p:sp>
      <p:sp>
        <p:nvSpPr>
          <p:cNvPr id="77828" name="Slide Number Placeholder 3"/>
          <p:cNvSpPr>
            <a:spLocks noGrp="1"/>
          </p:cNvSpPr>
          <p:nvPr>
            <p:ph type="sldNum" sz="quarter" idx="5"/>
          </p:nvPr>
        </p:nvSpPr>
        <p:spPr>
          <a:noFill/>
        </p:spPr>
        <p:txBody>
          <a:bodyPr/>
          <a:lstStyle/>
          <a:p>
            <a:fld id="{E66C7DED-7952-4C91-B717-6D161F338A7C}" type="slidenum">
              <a:rPr lang="en-US"/>
              <a:pPr/>
              <a:t>113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tr-TR" smtClean="0"/>
          </a:p>
        </p:txBody>
      </p:sp>
      <p:sp>
        <p:nvSpPr>
          <p:cNvPr id="79876" name="Slide Number Placeholder 3"/>
          <p:cNvSpPr>
            <a:spLocks noGrp="1"/>
          </p:cNvSpPr>
          <p:nvPr>
            <p:ph type="sldNum" sz="quarter" idx="5"/>
          </p:nvPr>
        </p:nvSpPr>
        <p:spPr>
          <a:noFill/>
        </p:spPr>
        <p:txBody>
          <a:bodyPr/>
          <a:lstStyle/>
          <a:p>
            <a:fld id="{263A7C1D-6810-423A-83B7-9E5329AD593E}" type="slidenum">
              <a:rPr lang="en-US"/>
              <a:pPr/>
              <a:t>114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tr-TR" smtClean="0"/>
          </a:p>
        </p:txBody>
      </p:sp>
      <p:sp>
        <p:nvSpPr>
          <p:cNvPr id="81924" name="Slide Number Placeholder 3"/>
          <p:cNvSpPr>
            <a:spLocks noGrp="1"/>
          </p:cNvSpPr>
          <p:nvPr>
            <p:ph type="sldNum" sz="quarter" idx="5"/>
          </p:nvPr>
        </p:nvSpPr>
        <p:spPr>
          <a:noFill/>
        </p:spPr>
        <p:txBody>
          <a:bodyPr/>
          <a:lstStyle/>
          <a:p>
            <a:fld id="{A9B3D4AD-EF8A-4BE7-ABB0-B1428022ED5E}" type="slidenum">
              <a:rPr lang="en-US"/>
              <a:pPr/>
              <a:t>115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tr-TR" smtClean="0"/>
          </a:p>
        </p:txBody>
      </p:sp>
      <p:sp>
        <p:nvSpPr>
          <p:cNvPr id="86020" name="Slide Number Placeholder 3"/>
          <p:cNvSpPr>
            <a:spLocks noGrp="1"/>
          </p:cNvSpPr>
          <p:nvPr>
            <p:ph type="sldNum" sz="quarter" idx="5"/>
          </p:nvPr>
        </p:nvSpPr>
        <p:spPr>
          <a:noFill/>
        </p:spPr>
        <p:txBody>
          <a:bodyPr/>
          <a:lstStyle/>
          <a:p>
            <a:fld id="{7128BA60-4ED8-4D41-8FB0-C01D4680BE95}" type="slidenum">
              <a:rPr lang="en-US"/>
              <a:pPr/>
              <a:t>116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tr-TR" smtClean="0"/>
          </a:p>
        </p:txBody>
      </p:sp>
      <p:sp>
        <p:nvSpPr>
          <p:cNvPr id="88068" name="Slide Number Placeholder 3"/>
          <p:cNvSpPr>
            <a:spLocks noGrp="1"/>
          </p:cNvSpPr>
          <p:nvPr>
            <p:ph type="sldNum" sz="quarter" idx="5"/>
          </p:nvPr>
        </p:nvSpPr>
        <p:spPr>
          <a:noFill/>
        </p:spPr>
        <p:txBody>
          <a:bodyPr/>
          <a:lstStyle/>
          <a:p>
            <a:fld id="{583695B4-9749-4FEA-ADFC-51E21D7E2852}" type="slidenum">
              <a:rPr lang="en-US"/>
              <a:pPr/>
              <a:t>117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tr-TR" smtClean="0"/>
          </a:p>
        </p:txBody>
      </p:sp>
      <p:sp>
        <p:nvSpPr>
          <p:cNvPr id="90116" name="Slide Number Placeholder 3"/>
          <p:cNvSpPr>
            <a:spLocks noGrp="1"/>
          </p:cNvSpPr>
          <p:nvPr>
            <p:ph type="sldNum" sz="quarter" idx="5"/>
          </p:nvPr>
        </p:nvSpPr>
        <p:spPr>
          <a:noFill/>
        </p:spPr>
        <p:txBody>
          <a:bodyPr/>
          <a:lstStyle/>
          <a:p>
            <a:fld id="{A7789225-A9E0-419D-9409-DC16265758C3}" type="slidenum">
              <a:rPr lang="en-US"/>
              <a:pPr/>
              <a:t>120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tr-TR" dirty="0" smtClean="0"/>
          </a:p>
        </p:txBody>
      </p:sp>
      <p:sp>
        <p:nvSpPr>
          <p:cNvPr id="92164" name="Slide Number Placeholder 3"/>
          <p:cNvSpPr>
            <a:spLocks noGrp="1"/>
          </p:cNvSpPr>
          <p:nvPr>
            <p:ph type="sldNum" sz="quarter" idx="5"/>
          </p:nvPr>
        </p:nvSpPr>
        <p:spPr>
          <a:noFill/>
        </p:spPr>
        <p:txBody>
          <a:bodyPr/>
          <a:lstStyle/>
          <a:p>
            <a:fld id="{FF1D23CF-B5D9-4405-BCE9-16E9DFBB5383}" type="slidenum">
              <a:rPr lang="en-US"/>
              <a:pPr/>
              <a:t>121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4CAF535C-F65C-4F4A-B529-2592299B16F8}" type="slidenum">
              <a:rPr lang="tr-TR" smtClean="0"/>
              <a:pPr/>
              <a:t>24</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tr-TR" smtClean="0"/>
          </a:p>
        </p:txBody>
      </p:sp>
      <p:sp>
        <p:nvSpPr>
          <p:cNvPr id="90116" name="Slide Number Placeholder 3"/>
          <p:cNvSpPr>
            <a:spLocks noGrp="1"/>
          </p:cNvSpPr>
          <p:nvPr>
            <p:ph type="sldNum" sz="quarter" idx="5"/>
          </p:nvPr>
        </p:nvSpPr>
        <p:spPr>
          <a:noFill/>
        </p:spPr>
        <p:txBody>
          <a:bodyPr/>
          <a:lstStyle/>
          <a:p>
            <a:fld id="{A7789225-A9E0-419D-9409-DC16265758C3}" type="slidenum">
              <a:rPr lang="en-US"/>
              <a:pPr/>
              <a:t>122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4400" y="4343400"/>
            <a:ext cx="5029200" cy="4114800"/>
          </a:xfrm>
          <a:noFill/>
          <a:ln/>
        </p:spPr>
        <p:txBody>
          <a:bodyPr/>
          <a:lstStyle/>
          <a:p>
            <a:pPr eaLnBrk="1" hangingPunct="1"/>
            <a:endParaRPr lang="tr-TR"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a:noFill/>
          <a:ln/>
        </p:spPr>
        <p:txBody>
          <a:bodyPr/>
          <a:lstStyle/>
          <a:p>
            <a:pPr eaLnBrk="1" hangingPunct="1"/>
            <a:r>
              <a:rPr lang="en-US" smtClean="0">
                <a:latin typeface="Arial" charset="0"/>
              </a:rPr>
              <a:t>This slide once again emphasizes the relationship between different types of systems, but explain that actually achieving such a high level of integration is rare. You could ask students to offer reasons why it might be difficult to do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xfrm>
            <a:off x="914400" y="4343400"/>
            <a:ext cx="5029200" cy="4114800"/>
          </a:xfrm>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tr-TR" smtClean="0"/>
          </a:p>
        </p:txBody>
      </p:sp>
      <p:sp>
        <p:nvSpPr>
          <p:cNvPr id="45060" name="Slide Number Placeholder 3"/>
          <p:cNvSpPr>
            <a:spLocks noGrp="1"/>
          </p:cNvSpPr>
          <p:nvPr>
            <p:ph type="sldNum" sz="quarter" idx="5"/>
          </p:nvPr>
        </p:nvSpPr>
        <p:spPr>
          <a:noFill/>
        </p:spPr>
        <p:txBody>
          <a:bodyPr/>
          <a:lstStyle/>
          <a:p>
            <a:fld id="{9FEBCEB3-DFF2-4B76-8683-CDA66AC18375}" type="slidenum">
              <a:rPr lang="en-US"/>
              <a:pPr/>
              <a:t>53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tr-TR" smtClean="0"/>
          </a:p>
        </p:txBody>
      </p:sp>
      <p:sp>
        <p:nvSpPr>
          <p:cNvPr id="47108" name="Slide Number Placeholder 3"/>
          <p:cNvSpPr>
            <a:spLocks noGrp="1"/>
          </p:cNvSpPr>
          <p:nvPr>
            <p:ph type="sldNum" sz="quarter" idx="5"/>
          </p:nvPr>
        </p:nvSpPr>
        <p:spPr>
          <a:noFill/>
        </p:spPr>
        <p:txBody>
          <a:bodyPr/>
          <a:lstStyle/>
          <a:p>
            <a:fld id="{293785E9-4B12-4825-8684-AFC592E8A4F9}" type="slidenum">
              <a:rPr lang="en-US"/>
              <a:pPr/>
              <a:t>59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tr-TR" smtClean="0"/>
          </a:p>
        </p:txBody>
      </p:sp>
      <p:sp>
        <p:nvSpPr>
          <p:cNvPr id="51204" name="Slide Number Placeholder 3"/>
          <p:cNvSpPr>
            <a:spLocks noGrp="1"/>
          </p:cNvSpPr>
          <p:nvPr>
            <p:ph type="sldNum" sz="quarter" idx="5"/>
          </p:nvPr>
        </p:nvSpPr>
        <p:spPr>
          <a:noFill/>
        </p:spPr>
        <p:txBody>
          <a:bodyPr/>
          <a:lstStyle/>
          <a:p>
            <a:fld id="{CCFD3E6A-4084-4751-909F-D266A94FCE75}" type="slidenum">
              <a:rPr lang="en-US"/>
              <a:pPr/>
              <a:t>66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8CFBF2E-98BB-4A13-9D7E-12703A5ED1E6}" type="slidenum">
              <a:rPr lang="tr-TR" smtClean="0"/>
              <a:pPr/>
              <a:t>70</a:t>
            </a:fld>
            <a:endParaRPr lang="tr-TR" smtClean="0"/>
          </a:p>
        </p:txBody>
      </p:sp>
      <p:sp>
        <p:nvSpPr>
          <p:cNvPr id="91139" name="Rectangle 2"/>
          <p:cNvSpPr>
            <a:spLocks noGrp="1" noRot="1" noChangeAspect="1" noChangeArrowheads="1" noTextEdit="1"/>
          </p:cNvSpPr>
          <p:nvPr>
            <p:ph type="sldImg"/>
          </p:nvPr>
        </p:nvSpPr>
        <p:spPr>
          <a:xfrm>
            <a:off x="1754188" y="1108075"/>
            <a:ext cx="3586162" cy="2689225"/>
          </a:xfrm>
          <a:ln w="12700" cap="flat">
            <a:solidFill>
              <a:schemeClr val="tx1"/>
            </a:solidFill>
          </a:ln>
        </p:spPr>
      </p:sp>
      <p:sp>
        <p:nvSpPr>
          <p:cNvPr id="91140" name="Rectangle 3"/>
          <p:cNvSpPr>
            <a:spLocks noGrp="1" noChangeArrowheads="1"/>
          </p:cNvSpPr>
          <p:nvPr>
            <p:ph type="body" idx="1"/>
          </p:nvPr>
        </p:nvSpPr>
        <p:spPr>
          <a:xfrm>
            <a:off x="363538" y="4341813"/>
            <a:ext cx="6130925" cy="4114800"/>
          </a:xfrm>
          <a:noFill/>
          <a:ln/>
        </p:spPr>
        <p:txBody>
          <a:bodyPr lIns="93688" tIns="45283" rIns="93688" bIns="45283"/>
          <a:lstStyle/>
          <a:p>
            <a:pPr defTabSz="949325"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andard page">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a:solidFill>
                  <a:srgbClr val="9F0F10"/>
                </a:solidFill>
                <a:effectLst>
                  <a:outerShdw blurRad="38100" dist="38100" dir="2700000" algn="tl">
                    <a:srgbClr val="C0C0C0"/>
                  </a:outerShdw>
                </a:effectLst>
                <a:latin typeface="Cambria" pitchFamily="18" charset="0"/>
              </a:rPr>
              <a:t>Management Information Systems</a:t>
            </a:r>
            <a:endParaRPr lang="en-US" sz="1800" b="1">
              <a:solidFill>
                <a:srgbClr val="9F0F10"/>
              </a:solidFill>
              <a:effectLst>
                <a:outerShdw blurRad="38100" dist="38100" dir="2700000" algn="tl">
                  <a:srgbClr val="C0C0C0"/>
                </a:outerShdw>
              </a:effectLst>
              <a:latin typeface="Cambria" pitchFamily="18" charset="0"/>
            </a:endParaRPr>
          </a:p>
        </p:txBody>
      </p:sp>
      <p:sp>
        <p:nvSpPr>
          <p:cNvPr id="6" name="Rectangle 4"/>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a:solidFill>
                  <a:srgbClr val="9F0F10"/>
                </a:solidFill>
                <a:effectLst>
                  <a:outerShdw blurRad="38100" dist="38100" dir="2700000" algn="tl">
                    <a:srgbClr val="C0C0C0"/>
                  </a:outerShdw>
                </a:effectLst>
                <a:latin typeface="Cambria" pitchFamily="18" charset="0"/>
              </a:rPr>
              <a:t>Management Information Systems</a:t>
            </a:r>
            <a:endParaRPr lang="en-US" sz="1800" b="1">
              <a:solidFill>
                <a:srgbClr val="9F0F10"/>
              </a:solidFill>
              <a:effectLst>
                <a:outerShdw blurRad="38100" dist="38100" dir="2700000" algn="tl">
                  <a:srgbClr val="C0C0C0"/>
                </a:outerShdw>
              </a:effectLst>
              <a:latin typeface="Cambria" pitchFamily="18" charset="0"/>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
        <p:nvSpPr>
          <p:cNvPr id="7" name="Footer Placeholder 4"/>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endParaRPr lang="en-US"/>
          </a:p>
        </p:txBody>
      </p:sp>
      <p:sp>
        <p:nvSpPr>
          <p:cNvPr id="8" name="Slide Number Placeholder 5"/>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CA93335D-75B7-48FC-830D-CB1804D1351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mage with Bottom Caption">
    <p:spTree>
      <p:nvGrpSpPr>
        <p:cNvPr id="1" name=""/>
        <p:cNvGrpSpPr/>
        <p:nvPr/>
      </p:nvGrpSpPr>
      <p:grpSpPr>
        <a:xfrm>
          <a:off x="0" y="0"/>
          <a:ext cx="0" cy="0"/>
          <a:chOff x="0" y="0"/>
          <a:chExt cx="0" cy="0"/>
        </a:xfrm>
      </p:grpSpPr>
      <p:sp>
        <p:nvSpPr>
          <p:cNvPr id="8" name="Rectangle 3"/>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a:solidFill>
                  <a:srgbClr val="9F0F10"/>
                </a:solidFill>
                <a:effectLst>
                  <a:outerShdw blurRad="38100" dist="38100" dir="2700000" algn="tl">
                    <a:srgbClr val="C0C0C0"/>
                  </a:outerShdw>
                </a:effectLst>
                <a:latin typeface="Cambria" pitchFamily="18" charset="0"/>
              </a:rPr>
              <a:t>Management Information Systems</a:t>
            </a:r>
            <a:endParaRPr lang="en-US" sz="1800" b="1">
              <a:solidFill>
                <a:srgbClr val="9F0F10"/>
              </a:solidFill>
              <a:effectLst>
                <a:outerShdw blurRad="38100" dist="38100" dir="2700000" algn="tl">
                  <a:srgbClr val="C0C0C0"/>
                </a:outerShdw>
              </a:effectLst>
              <a:latin typeface="Cambria" pitchFamily="18" charset="0"/>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smtClean="0"/>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
        <p:nvSpPr>
          <p:cNvPr id="9" name="Picture Placeholder 8"/>
          <p:cNvSpPr>
            <a:spLocks noGrp="1"/>
          </p:cNvSpPr>
          <p:nvPr>
            <p:ph type="pic" sz="quarter" idx="15"/>
          </p:nvPr>
        </p:nvSpPr>
        <p:spPr>
          <a:xfrm>
            <a:off x="533400" y="2209800"/>
            <a:ext cx="8153400" cy="3124200"/>
          </a:xfrm>
          <a:ln w="19050">
            <a:solidFill>
              <a:schemeClr val="accent4"/>
            </a:solidFill>
          </a:ln>
        </p:spPr>
        <p:txBody>
          <a:bodyPr/>
          <a:lstStyle/>
          <a:p>
            <a:pPr lvl="0"/>
            <a:r>
              <a:rPr lang="en-US" noProof="0" smtClean="0"/>
              <a:t>Click icon to add picture</a:t>
            </a:r>
            <a:endParaRPr lang="en-US" noProof="0" dirty="0"/>
          </a:p>
        </p:txBody>
      </p:sp>
      <p:sp>
        <p:nvSpPr>
          <p:cNvPr id="11" name="Text Placeholder 10"/>
          <p:cNvSpPr>
            <a:spLocks noGrp="1"/>
          </p:cNvSpPr>
          <p:nvPr>
            <p:ph type="body" sz="quarter" idx="16"/>
          </p:nvPr>
        </p:nvSpPr>
        <p:spPr>
          <a:xfrm>
            <a:off x="0" y="1600200"/>
            <a:ext cx="9144000" cy="381000"/>
          </a:xfrm>
        </p:spPr>
        <p:txBody>
          <a:bodyPr/>
          <a:lstStyle>
            <a:lvl1pPr marL="0" algn="ctr">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smtClean="0"/>
              <a:t>Click to edit Master text styles</a:t>
            </a:r>
          </a:p>
        </p:txBody>
      </p:sp>
      <p:sp>
        <p:nvSpPr>
          <p:cNvPr id="13" name="Text Placeholder 10"/>
          <p:cNvSpPr>
            <a:spLocks noGrp="1"/>
          </p:cNvSpPr>
          <p:nvPr>
            <p:ph type="body" sz="quarter" idx="17"/>
          </p:nvPr>
        </p:nvSpPr>
        <p:spPr>
          <a:xfrm>
            <a:off x="1600200" y="5486400"/>
            <a:ext cx="7086600" cy="8382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smtClean="0"/>
              <a:t>Click to edit Master text styles</a:t>
            </a:r>
          </a:p>
        </p:txBody>
      </p:sp>
      <p:sp>
        <p:nvSpPr>
          <p:cNvPr id="14" name="Text Placeholder 10"/>
          <p:cNvSpPr>
            <a:spLocks noGrp="1"/>
          </p:cNvSpPr>
          <p:nvPr>
            <p:ph type="body" sz="quarter" idx="18"/>
          </p:nvPr>
        </p:nvSpPr>
        <p:spPr>
          <a:xfrm>
            <a:off x="533400" y="5486400"/>
            <a:ext cx="9144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smtClean="0"/>
              <a:t>Click to edit Master text styles</a:t>
            </a:r>
          </a:p>
        </p:txBody>
      </p:sp>
      <p:sp>
        <p:nvSpPr>
          <p:cNvPr id="10" name="Footer Placeholder 4"/>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endParaRPr lang="en-US"/>
          </a:p>
        </p:txBody>
      </p:sp>
      <p:sp>
        <p:nvSpPr>
          <p:cNvPr id="15" name="Slide Number Placeholder 5"/>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4EF4E3A6-9556-4126-BEFE-69F82CF1555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Image with lefthand caption">
    <p:spTree>
      <p:nvGrpSpPr>
        <p:cNvPr id="1" name=""/>
        <p:cNvGrpSpPr/>
        <p:nvPr/>
      </p:nvGrpSpPr>
      <p:grpSpPr>
        <a:xfrm>
          <a:off x="0" y="0"/>
          <a:ext cx="0" cy="0"/>
          <a:chOff x="0" y="0"/>
          <a:chExt cx="0" cy="0"/>
        </a:xfrm>
      </p:grpSpPr>
      <p:sp>
        <p:nvSpPr>
          <p:cNvPr id="8" name="Rectangle 3"/>
          <p:cNvSpPr>
            <a:spLocks noChangeArrowheads="1"/>
          </p:cNvSpPr>
          <p:nvPr/>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r>
              <a:rPr lang="en-US" b="1">
                <a:solidFill>
                  <a:srgbClr val="9F0F10"/>
                </a:solidFill>
                <a:effectLst>
                  <a:outerShdw blurRad="38100" dist="38100" dir="2700000" algn="tl">
                    <a:srgbClr val="C0C0C0"/>
                  </a:outerShdw>
                </a:effectLst>
                <a:latin typeface="Cambria" pitchFamily="18" charset="0"/>
              </a:rPr>
              <a:t>Management Information Systems</a:t>
            </a:r>
            <a:endParaRPr lang="en-US" sz="1800" b="1">
              <a:solidFill>
                <a:srgbClr val="9F0F10"/>
              </a:solidFill>
              <a:effectLst>
                <a:outerShdw blurRad="38100" dist="38100" dir="2700000" algn="tl">
                  <a:srgbClr val="C0C0C0"/>
                </a:outerShdw>
              </a:effectLst>
              <a:latin typeface="Cambria" pitchFamily="18" charset="0"/>
            </a:endParaRPr>
          </a:p>
        </p:txBody>
      </p:sp>
      <p:sp>
        <p:nvSpPr>
          <p:cNvPr id="2" name="Title 1"/>
          <p:cNvSpPr>
            <a:spLocks noGrp="1"/>
          </p:cNvSpPr>
          <p:nvPr>
            <p:ph type="title"/>
          </p:nvPr>
        </p:nvSpPr>
        <p:spPr>
          <a:xfrm>
            <a:off x="0" y="457200"/>
            <a:ext cx="9144000" cy="304800"/>
          </a:xfrm>
        </p:spPr>
        <p:txBody>
          <a:bodyPr/>
          <a:lstStyle>
            <a:lvl1pPr>
              <a:defRPr sz="1800" b="1">
                <a:solidFill>
                  <a:schemeClr val="accent5">
                    <a:lumMod val="75000"/>
                  </a:schemeClr>
                </a:solidFill>
                <a:latin typeface="+mn-lt"/>
              </a:defRPr>
            </a:lvl1pPr>
          </a:lstStyle>
          <a:p>
            <a:r>
              <a:rPr lang="en-US" smtClean="0"/>
              <a:t>Click to edit Master title style</a:t>
            </a:r>
            <a:endParaRPr lang="en-US" dirty="0"/>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
        <p:nvSpPr>
          <p:cNvPr id="9" name="Picture Placeholder 8"/>
          <p:cNvSpPr>
            <a:spLocks noGrp="1"/>
          </p:cNvSpPr>
          <p:nvPr>
            <p:ph type="pic" sz="quarter" idx="15"/>
          </p:nvPr>
        </p:nvSpPr>
        <p:spPr>
          <a:xfrm>
            <a:off x="2895600" y="1752600"/>
            <a:ext cx="5638800" cy="4572000"/>
          </a:xfrm>
          <a:ln w="19050">
            <a:solidFill>
              <a:schemeClr val="accent4"/>
            </a:solidFill>
          </a:ln>
        </p:spPr>
        <p:txBody>
          <a:bodyPr/>
          <a:lstStyle/>
          <a:p>
            <a:pPr lvl="0"/>
            <a:r>
              <a:rPr lang="en-US" noProof="0" smtClean="0"/>
              <a:t>Click icon to add picture</a:t>
            </a:r>
            <a:endParaRPr lang="en-US" noProof="0" dirty="0"/>
          </a:p>
        </p:txBody>
      </p:sp>
      <p:sp>
        <p:nvSpPr>
          <p:cNvPr id="11" name="Text Placeholder 10"/>
          <p:cNvSpPr>
            <a:spLocks noGrp="1"/>
          </p:cNvSpPr>
          <p:nvPr>
            <p:ph type="body" sz="quarter" idx="16"/>
          </p:nvPr>
        </p:nvSpPr>
        <p:spPr>
          <a:xfrm>
            <a:off x="457200" y="1752600"/>
            <a:ext cx="2133600" cy="1143000"/>
          </a:xfrm>
        </p:spPr>
        <p:txBody>
          <a:bodyPr/>
          <a:lstStyle>
            <a:lvl1pPr marL="0" indent="0" algn="l">
              <a:spcBef>
                <a:spcPts val="0"/>
              </a:spcBef>
              <a:buFont typeface="Arial" pitchFamily="34" charset="0"/>
              <a:buNone/>
              <a:defRPr sz="1800" b="1"/>
            </a:lvl1pPr>
            <a:lvl2pPr>
              <a:defRPr sz="1600"/>
            </a:lvl2pPr>
            <a:lvl3pPr>
              <a:defRPr sz="1400"/>
            </a:lvl3pPr>
            <a:lvl4pPr>
              <a:defRPr sz="1200"/>
            </a:lvl4pPr>
            <a:lvl5pPr>
              <a:defRPr sz="1200"/>
            </a:lvl5pPr>
          </a:lstStyle>
          <a:p>
            <a:pPr lvl="0"/>
            <a:r>
              <a:rPr lang="en-US" dirty="0" smtClean="0"/>
              <a:t>Click to edit Master text styles</a:t>
            </a:r>
          </a:p>
        </p:txBody>
      </p:sp>
      <p:sp>
        <p:nvSpPr>
          <p:cNvPr id="13" name="Text Placeholder 10"/>
          <p:cNvSpPr>
            <a:spLocks noGrp="1"/>
          </p:cNvSpPr>
          <p:nvPr>
            <p:ph type="body" sz="quarter" idx="17"/>
          </p:nvPr>
        </p:nvSpPr>
        <p:spPr>
          <a:xfrm>
            <a:off x="457200" y="2971800"/>
            <a:ext cx="2133600" cy="2057400"/>
          </a:xfr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smtClean="0"/>
              <a:t>Click to edit Master text styles</a:t>
            </a:r>
          </a:p>
        </p:txBody>
      </p:sp>
      <p:sp>
        <p:nvSpPr>
          <p:cNvPr id="14" name="Text Placeholder 10"/>
          <p:cNvSpPr>
            <a:spLocks noGrp="1"/>
          </p:cNvSpPr>
          <p:nvPr>
            <p:ph type="body" sz="quarter" idx="18"/>
          </p:nvPr>
        </p:nvSpPr>
        <p:spPr>
          <a:xfrm>
            <a:off x="457200" y="5257800"/>
            <a:ext cx="2133600" cy="228600"/>
          </a:xfr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smtClean="0"/>
              <a:t>Click to edit Master text styles</a:t>
            </a:r>
          </a:p>
        </p:txBody>
      </p:sp>
      <p:sp>
        <p:nvSpPr>
          <p:cNvPr id="10" name="Footer Placeholder 4"/>
          <p:cNvSpPr>
            <a:spLocks noGrp="1"/>
          </p:cNvSpPr>
          <p:nvPr>
            <p:ph type="ftr" sz="quarter" idx="19"/>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endParaRPr lang="en-US"/>
          </a:p>
        </p:txBody>
      </p:sp>
      <p:sp>
        <p:nvSpPr>
          <p:cNvPr id="15" name="Slide Number Placeholder 5"/>
          <p:cNvSpPr>
            <a:spLocks noGrp="1"/>
          </p:cNvSpPr>
          <p:nvPr>
            <p:ph type="sldNum" sz="quarter" idx="20"/>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E7BFAD42-7C58-45B1-9900-E4E01B4B79B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2E5916C-8A19-45CF-A92A-BEC7AC1B5E58}"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5916C-8A19-45CF-A92A-BEC7AC1B5E5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webopedia.com/TERM/E/enterprise_application.html" TargetMode="Externa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tr.wikipedia.org/wiki/Bilgisayar" TargetMode="External"/><Relationship Id="rId2" Type="http://schemas.openxmlformats.org/officeDocument/2006/relationships/hyperlink" Target="http://tr.wikipedia.org/wiki/Otomatik_Tan%C4%B1ma_ve_Veri_Toplama" TargetMode="External"/><Relationship Id="rId1" Type="http://schemas.openxmlformats.org/officeDocument/2006/relationships/slideLayout" Target="../slideLayouts/slideLayout2.xml"/><Relationship Id="rId4" Type="http://schemas.openxmlformats.org/officeDocument/2006/relationships/hyperlink" Target="http://tr.wikipedia.org/wiki/ASCII" TargetMode="External"/></Relationships>
</file>

<file path=ppt/slides/_rels/slide129.xml.rels><?xml version="1.0" encoding="UTF-8" standalone="yes"?>
<Relationships xmlns="http://schemas.openxmlformats.org/package/2006/relationships"><Relationship Id="rId2" Type="http://schemas.openxmlformats.org/officeDocument/2006/relationships/hyperlink" Target="http://en.wikipedia.org/wiki/Machine-readab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hyperlink" Target="http://en.wikipedia.org/wiki/GPS" TargetMode="External"/><Relationship Id="rId3" Type="http://schemas.openxmlformats.org/officeDocument/2006/relationships/hyperlink" Target="http://en.wikipedia.org/wiki/Personal_digital_assistant" TargetMode="External"/><Relationship Id="rId7" Type="http://schemas.openxmlformats.org/officeDocument/2006/relationships/hyperlink" Target="http://en.wikipedia.org/wiki/Web_browser" TargetMode="External"/><Relationship Id="rId2" Type="http://schemas.openxmlformats.org/officeDocument/2006/relationships/hyperlink" Target="http://en.wikipedia.org/wiki/Mobile_phone" TargetMode="External"/><Relationship Id="rId1" Type="http://schemas.openxmlformats.org/officeDocument/2006/relationships/slideLayout" Target="../slideLayouts/slideLayout2.xml"/><Relationship Id="rId6" Type="http://schemas.openxmlformats.org/officeDocument/2006/relationships/hyperlink" Target="http://en.wikipedia.org/wiki/Touchscreen" TargetMode="External"/><Relationship Id="rId11" Type="http://schemas.openxmlformats.org/officeDocument/2006/relationships/hyperlink" Target="http://en.wikipedia.org/wiki/Feature_phone" TargetMode="External"/><Relationship Id="rId5" Type="http://schemas.openxmlformats.org/officeDocument/2006/relationships/hyperlink" Target="http://en.wikipedia.org/wiki/Camera_phone" TargetMode="External"/><Relationship Id="rId10" Type="http://schemas.openxmlformats.org/officeDocument/2006/relationships/hyperlink" Target="http://en.wikipedia.org/wiki/Mobile_broadband" TargetMode="External"/><Relationship Id="rId4" Type="http://schemas.openxmlformats.org/officeDocument/2006/relationships/hyperlink" Target="http://en.wikipedia.org/wiki/Portable_media_player" TargetMode="External"/><Relationship Id="rId9" Type="http://schemas.openxmlformats.org/officeDocument/2006/relationships/hyperlink" Target="http://en.wikipedia.org/wiki/Wi-Fi"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hyperlink" Target="http://en.wikipedia.org/wiki/Business_performance_management" TargetMode="External"/><Relationship Id="rId3" Type="http://schemas.openxmlformats.org/officeDocument/2006/relationships/hyperlink" Target="http://en.wikipedia.org/wiki/Online_analytical_processing" TargetMode="External"/><Relationship Id="rId7" Type="http://schemas.openxmlformats.org/officeDocument/2006/relationships/hyperlink" Target="http://en.wikipedia.org/wiki/Complex_event_processing" TargetMode="External"/><Relationship Id="rId12" Type="http://schemas.openxmlformats.org/officeDocument/2006/relationships/hyperlink" Target="http://en.wikipedia.org/wiki/Prescriptive_Analytics" TargetMode="External"/><Relationship Id="rId2" Type="http://schemas.openxmlformats.org/officeDocument/2006/relationships/hyperlink" Target="http://en.wikipedia.org/wiki/Business_reporting" TargetMode="External"/><Relationship Id="rId1" Type="http://schemas.openxmlformats.org/officeDocument/2006/relationships/slideLayout" Target="../slideLayouts/slideLayout2.xml"/><Relationship Id="rId6" Type="http://schemas.openxmlformats.org/officeDocument/2006/relationships/hyperlink" Target="http://en.wikipedia.org/wiki/Process_mining" TargetMode="External"/><Relationship Id="rId11" Type="http://schemas.openxmlformats.org/officeDocument/2006/relationships/hyperlink" Target="http://en.wikipedia.org/wiki/Predictive_Analysis" TargetMode="External"/><Relationship Id="rId5" Type="http://schemas.openxmlformats.org/officeDocument/2006/relationships/hyperlink" Target="http://en.wikipedia.org/wiki/Data_mining" TargetMode="External"/><Relationship Id="rId10" Type="http://schemas.openxmlformats.org/officeDocument/2006/relationships/hyperlink" Target="http://en.wikipedia.org/wiki/Text_mining" TargetMode="External"/><Relationship Id="rId4" Type="http://schemas.openxmlformats.org/officeDocument/2006/relationships/hyperlink" Target="http://en.wikipedia.org/wiki/Analytics" TargetMode="External"/><Relationship Id="rId9" Type="http://schemas.openxmlformats.org/officeDocument/2006/relationships/hyperlink" Target="http://en.wikipedia.org/wiki/Benchmark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en.wikipedia.org/wiki/Web_service" TargetMode="External"/><Relationship Id="rId2" Type="http://schemas.openxmlformats.org/officeDocument/2006/relationships/hyperlink" Target="http://en.wikipedia.org/wiki/Business_process" TargetMode="External"/><Relationship Id="rId1" Type="http://schemas.openxmlformats.org/officeDocument/2006/relationships/slideLayout" Target="../slideLayouts/slideLayout2.xml"/><Relationship Id="rId6" Type="http://schemas.openxmlformats.org/officeDocument/2006/relationships/hyperlink" Target="http://en.wikipedia.org/wiki/PDF" TargetMode="External"/><Relationship Id="rId5" Type="http://schemas.openxmlformats.org/officeDocument/2006/relationships/hyperlink" Target="http://download.boulder.ibm.com/ibmdl/pub/software/dw/specs/ws-bpel/ws-bpel.pdf" TargetMode="External"/><Relationship Id="rId4" Type="http://schemas.openxmlformats.org/officeDocument/2006/relationships/hyperlink" Target="http://en.wikipedia.org/wiki/Business_Process_Execution_Language" TargetMode="External"/></Relationships>
</file>

<file path=ppt/slides/_rels/slide149.xml.rels><?xml version="1.0" encoding="UTF-8" standalone="yes"?>
<Relationships xmlns="http://schemas.openxmlformats.org/package/2006/relationships"><Relationship Id="rId3" Type="http://schemas.openxmlformats.org/officeDocument/2006/relationships/hyperlink" Target="http://searchsoa.techtarget.com/definition/Web-services" TargetMode="External"/><Relationship Id="rId2" Type="http://schemas.openxmlformats.org/officeDocument/2006/relationships/hyperlink" Target="http://searchsoa.techtarget.com/definition/XML" TargetMode="External"/><Relationship Id="rId1" Type="http://schemas.openxmlformats.org/officeDocument/2006/relationships/slideLayout" Target="../slideLayouts/slideLayout2.xml"/><Relationship Id="rId6" Type="http://schemas.openxmlformats.org/officeDocument/2006/relationships/hyperlink" Target="http://searchcio.techtarget.com/definition/Business-Process-Modeling-Notation" TargetMode="External"/><Relationship Id="rId5" Type="http://schemas.openxmlformats.org/officeDocument/2006/relationships/hyperlink" Target="http://searchcio.techtarget.com/definition/business-process" TargetMode="External"/><Relationship Id="rId4" Type="http://schemas.openxmlformats.org/officeDocument/2006/relationships/hyperlink" Target="http://searchsoa.techtarget.com/definition/service-oriented-architect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hyperlink" Target="http://searchsqlserver.techtarget.com/definition/relational-database" TargetMode="External"/><Relationship Id="rId7" Type="http://schemas.openxmlformats.org/officeDocument/2006/relationships/hyperlink" Target="http://whatis.techtarget.com/definition/cardinality" TargetMode="External"/><Relationship Id="rId2" Type="http://schemas.openxmlformats.org/officeDocument/2006/relationships/hyperlink" Target="http://searchdatamanagement.techtarget.com/definition/data-modeling" TargetMode="External"/><Relationship Id="rId1" Type="http://schemas.openxmlformats.org/officeDocument/2006/relationships/slideLayout" Target="../slideLayouts/slideLayout2.xml"/><Relationship Id="rId6" Type="http://schemas.openxmlformats.org/officeDocument/2006/relationships/hyperlink" Target="http://whatis.techtarget.com/definition/entity" TargetMode="External"/><Relationship Id="rId5" Type="http://schemas.openxmlformats.org/officeDocument/2006/relationships/hyperlink" Target="http://searchbusinessanalytics.techtarget.com/definition/unstructured-data" TargetMode="External"/><Relationship Id="rId4" Type="http://schemas.openxmlformats.org/officeDocument/2006/relationships/hyperlink" Target="http://searchdatamanagement.techtarget.com/definition/data"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Chart" TargetMode="External"/><Relationship Id="rId2" Type="http://schemas.openxmlformats.org/officeDocument/2006/relationships/hyperlink" Target="http://en.wikipedia.org/wiki/Management_information_syste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n.wikipedia.org/wiki/Performance_indicator"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hyperlink" Target="http://en.wikipedia.org/wiki/Reengineering" TargetMode="External"/><Relationship Id="rId13" Type="http://schemas.openxmlformats.org/officeDocument/2006/relationships/hyperlink" Target="http://en.wikipedia.org/wiki/Supply_chain_management" TargetMode="External"/><Relationship Id="rId3" Type="http://schemas.openxmlformats.org/officeDocument/2006/relationships/hyperlink" Target="http://en.wikipedia.org/w/index.php?title=Associative_Query_Logic&amp;action=edit" TargetMode="External"/><Relationship Id="rId7" Type="http://schemas.openxmlformats.org/officeDocument/2006/relationships/hyperlink" Target="http://en.wikipedia.org/wiki/Business_plan" TargetMode="External"/><Relationship Id="rId12" Type="http://schemas.openxmlformats.org/officeDocument/2006/relationships/hyperlink" Target="http://en.wikipedia.org/wiki/Executive_Information_Systems" TargetMode="External"/><Relationship Id="rId2" Type="http://schemas.openxmlformats.org/officeDocument/2006/relationships/hyperlink" Target="http://en.wikipedia.org/w/index.php?title=AQL&amp;action=edit" TargetMode="External"/><Relationship Id="rId1" Type="http://schemas.openxmlformats.org/officeDocument/2006/relationships/slideLayout" Target="../slideLayouts/slideLayout2.xml"/><Relationship Id="rId6" Type="http://schemas.openxmlformats.org/officeDocument/2006/relationships/hyperlink" Target="http://en.wikipedia.org/wiki/Business_Performance_Management" TargetMode="External"/><Relationship Id="rId11" Type="http://schemas.openxmlformats.org/officeDocument/2006/relationships/hyperlink" Target="http://en.wikipedia.org/wiki/Enterprise_Project_Management" TargetMode="External"/><Relationship Id="rId5" Type="http://schemas.openxmlformats.org/officeDocument/2006/relationships/hyperlink" Target="http://en.wikipedia.org/wiki/Business_activity_monitoring" TargetMode="External"/><Relationship Id="rId15" Type="http://schemas.openxmlformats.org/officeDocument/2006/relationships/hyperlink" Target="http://en.wikipedia.org/wiki/Budgeting" TargetMode="External"/><Relationship Id="rId10" Type="http://schemas.openxmlformats.org/officeDocument/2006/relationships/hyperlink" Target="http://en.wikipedia.org/wiki/End-user_computing" TargetMode="External"/><Relationship Id="rId4" Type="http://schemas.openxmlformats.org/officeDocument/2006/relationships/hyperlink" Target="http://en.wikipedia.org/wiki/Balanced_Scorecard" TargetMode="External"/><Relationship Id="rId9" Type="http://schemas.openxmlformats.org/officeDocument/2006/relationships/hyperlink" Target="http://en.wikipedia.org/wiki/Competitor_analysis" TargetMode="External"/><Relationship Id="rId14" Type="http://schemas.openxmlformats.org/officeDocument/2006/relationships/hyperlink" Target="http://en.wikipedia.org/wiki/Finance"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en.wikipedia.org/wiki/Knowledge_Management" TargetMode="External"/><Relationship Id="rId13" Type="http://schemas.openxmlformats.org/officeDocument/2006/relationships/hyperlink" Target="http://en.wikipedia.org/wiki/Software_as_a_service" TargetMode="External"/><Relationship Id="rId3" Type="http://schemas.openxmlformats.org/officeDocument/2006/relationships/hyperlink" Target="http://en.wikipedia.org/wiki/Data_warehouse" TargetMode="External"/><Relationship Id="rId7" Type="http://schemas.openxmlformats.org/officeDocument/2006/relationships/hyperlink" Target="http://en.wikipedia.org/wiki/Document_management_system" TargetMode="External"/><Relationship Id="rId12" Type="http://schemas.openxmlformats.org/officeDocument/2006/relationships/hyperlink" Target="http://en.wikipedia.org/w/index.php?title=Trend_Analysis&amp;action=edit" TargetMode="External"/><Relationship Id="rId2" Type="http://schemas.openxmlformats.org/officeDocument/2006/relationships/hyperlink" Target="http://en.wikipedia.org/wiki/Data_mining" TargetMode="External"/><Relationship Id="rId1" Type="http://schemas.openxmlformats.org/officeDocument/2006/relationships/slideLayout" Target="../slideLayouts/slideLayout2.xml"/><Relationship Id="rId6" Type="http://schemas.openxmlformats.org/officeDocument/2006/relationships/hyperlink" Target="http://en.wikipedia.org/wiki/Document_warehouse" TargetMode="External"/><Relationship Id="rId11" Type="http://schemas.openxmlformats.org/officeDocument/2006/relationships/hyperlink" Target="http://en.wikipedia.org/wiki/Geographic_information_system" TargetMode="External"/><Relationship Id="rId5" Type="http://schemas.openxmlformats.org/officeDocument/2006/relationships/hyperlink" Target="http://en.wikipedia.org/wiki/Forecasting" TargetMode="External"/><Relationship Id="rId10" Type="http://schemas.openxmlformats.org/officeDocument/2006/relationships/hyperlink" Target="http://en.wikipedia.org/wiki/Management_Information_Systems" TargetMode="External"/><Relationship Id="rId4" Type="http://schemas.openxmlformats.org/officeDocument/2006/relationships/hyperlink" Target="http://en.wikipedia.org/wiki/Decision_Support_Systems" TargetMode="External"/><Relationship Id="rId9" Type="http://schemas.openxmlformats.org/officeDocument/2006/relationships/hyperlink" Target="http://en.wikipedia.org/wiki/Information_visualization"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en.wikipedia.org/wiki/Web_mining" TargetMode="External"/><Relationship Id="rId13" Type="http://schemas.openxmlformats.org/officeDocument/2006/relationships/hyperlink" Target="http://en.wikipedia.org/wiki/Human_Resources" TargetMode="External"/><Relationship Id="rId3" Type="http://schemas.openxmlformats.org/officeDocument/2006/relationships/hyperlink" Target="http://en.wikipedia.org/wiki/OLAP" TargetMode="External"/><Relationship Id="rId7" Type="http://schemas.openxmlformats.org/officeDocument/2006/relationships/hyperlink" Target="http://en.wikipedia.org/wiki/Data_Analysis" TargetMode="External"/><Relationship Id="rId12" Type="http://schemas.openxmlformats.org/officeDocument/2006/relationships/hyperlink" Target="http://en.wikipedia.org/wiki/Marketing" TargetMode="External"/><Relationship Id="rId2" Type="http://schemas.openxmlformats.org/officeDocument/2006/relationships/hyperlink" Target="http://en.wikipedia.org/wiki/Online_Analytical_Processing" TargetMode="External"/><Relationship Id="rId1" Type="http://schemas.openxmlformats.org/officeDocument/2006/relationships/slideLayout" Target="../slideLayouts/slideLayout2.xml"/><Relationship Id="rId6" Type="http://schemas.openxmlformats.org/officeDocument/2006/relationships/hyperlink" Target="http://en.wikipedia.org/wiki/Statistics" TargetMode="External"/><Relationship Id="rId11" Type="http://schemas.openxmlformats.org/officeDocument/2006/relationships/hyperlink" Target="http://en.wikipedia.org/wiki/Customer_Relationship_Management" TargetMode="External"/><Relationship Id="rId5" Type="http://schemas.openxmlformats.org/officeDocument/2006/relationships/hyperlink" Target="http://en.wikipedia.org/wiki/Real_time_business_intelligence" TargetMode="External"/><Relationship Id="rId15" Type="http://schemas.openxmlformats.org/officeDocument/2006/relationships/hyperlink" Target="http://enterprise-dashboard.com/" TargetMode="External"/><Relationship Id="rId10" Type="http://schemas.openxmlformats.org/officeDocument/2006/relationships/hyperlink" Target="http://en.wikipedia.org/wiki/Systems_intelligence" TargetMode="External"/><Relationship Id="rId4" Type="http://schemas.openxmlformats.org/officeDocument/2006/relationships/hyperlink" Target="http://en.wikipedia.org/wiki/Multidimensional_analysis" TargetMode="External"/><Relationship Id="rId9" Type="http://schemas.openxmlformats.org/officeDocument/2006/relationships/hyperlink" Target="http://en.wikipedia.org/wiki/Text_mining" TargetMode="External"/><Relationship Id="rId14" Type="http://schemas.openxmlformats.org/officeDocument/2006/relationships/hyperlink" Target="http://en.wikipedia.org/wiki/Personalization"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ndex.php?title=Howard_Dresner&amp;action=edit" TargetMode="External"/><Relationship Id="rId7" Type="http://schemas.openxmlformats.org/officeDocument/2006/relationships/hyperlink" Target="http://en.wikipedia.org/w/index.php?title=Chief_Strategy_Officer&amp;action=edit" TargetMode="External"/><Relationship Id="rId2" Type="http://schemas.openxmlformats.org/officeDocument/2006/relationships/hyperlink" Target="http://en.wikipedia.org/wiki/1989" TargetMode="External"/><Relationship Id="rId1" Type="http://schemas.openxmlformats.org/officeDocument/2006/relationships/slideLayout" Target="../slideLayouts/slideLayout2.xml"/><Relationship Id="rId6" Type="http://schemas.openxmlformats.org/officeDocument/2006/relationships/hyperlink" Target="http://en.wikipedia.org/wiki/Hyperion_Solutions" TargetMode="External"/><Relationship Id="rId5" Type="http://schemas.openxmlformats.org/officeDocument/2006/relationships/hyperlink" Target="http://en.wikipedia.org/wiki/2005" TargetMode="External"/><Relationship Id="rId4" Type="http://schemas.openxmlformats.org/officeDocument/2006/relationships/hyperlink" Target="http://en.wikipedia.org/wiki/Gartne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hyperlink" Target="http://en.wikipedia.org/wiki/Information" TargetMode="External"/><Relationship Id="rId2" Type="http://schemas.openxmlformats.org/officeDocument/2006/relationships/hyperlink" Target="http://en.wikipedia.org/wiki/Decision-making" TargetMode="External"/><Relationship Id="rId1" Type="http://schemas.openxmlformats.org/officeDocument/2006/relationships/slideLayout" Target="../slideLayouts/slideLayout2.xml"/><Relationship Id="rId5" Type="http://schemas.openxmlformats.org/officeDocument/2006/relationships/hyperlink" Target="http://en.wikipedia.org/wiki/Decision_Support_System" TargetMode="External"/><Relationship Id="rId4" Type="http://schemas.openxmlformats.org/officeDocument/2006/relationships/hyperlink" Target="http://en.wikipedia.org/wiki/Organizatio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en.wikipedia.org/wiki/Business_proces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lowchart" TargetMode="External"/><Relationship Id="rId2" Type="http://schemas.openxmlformats.org/officeDocument/2006/relationships/hyperlink" Target="http://en.wikipedia.org/wiki/Task_(project_managemen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tr.wikipedia.org/wiki/Tedarik_zincir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tr.wikipedia.org/wiki/Tedarik_zinciri"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Call_center" TargetMode="External"/><Relationship Id="rId3" Type="http://schemas.openxmlformats.org/officeDocument/2006/relationships/hyperlink" Target="http://en.wikipedia.org/wiki/Corporate_governance" TargetMode="External"/><Relationship Id="rId7" Type="http://schemas.openxmlformats.org/officeDocument/2006/relationships/hyperlink" Target="http://en.wikipedia.org/wiki/Recruitment" TargetMode="External"/><Relationship Id="rId2" Type="http://schemas.openxmlformats.org/officeDocument/2006/relationships/hyperlink" Target="http://en.wikipedia.org/wiki/Management_process" TargetMode="External"/><Relationship Id="rId1" Type="http://schemas.openxmlformats.org/officeDocument/2006/relationships/slideLayout" Target="../slideLayouts/slideLayout2.xml"/><Relationship Id="rId6" Type="http://schemas.openxmlformats.org/officeDocument/2006/relationships/hyperlink" Target="http://en.wikipedia.org/wiki/Accounting" TargetMode="External"/><Relationship Id="rId5" Type="http://schemas.openxmlformats.org/officeDocument/2006/relationships/hyperlink" Target="http://en.wikipedia.org/wiki/Core_business" TargetMode="External"/><Relationship Id="rId4" Type="http://schemas.openxmlformats.org/officeDocument/2006/relationships/hyperlink" Target="http://en.wikipedia.org/wiki/Strategic_management" TargetMode="External"/><Relationship Id="rId9" Type="http://schemas.openxmlformats.org/officeDocument/2006/relationships/hyperlink" Target="http://en.wikipedia.org/wiki/Technical_support"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en.wikipedia.org/wiki/Knowledge"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en.wikipedia.org/wiki/Knowledge"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722313" y="2643182"/>
            <a:ext cx="7772400" cy="1857389"/>
          </a:xfrm>
          <a:solidFill>
            <a:schemeClr val="accent2"/>
          </a:solidFill>
        </p:spPr>
        <p:txBody>
          <a:bodyPr>
            <a:normAutofit fontScale="90000"/>
          </a:bodyPr>
          <a:lstStyle/>
          <a:p>
            <a:pPr algn="ctr"/>
            <a:r>
              <a:rPr lang="tr-TR" dirty="0" smtClean="0"/>
              <a:t>İş süreçlerİ </a:t>
            </a:r>
            <a:br>
              <a:rPr lang="tr-TR" dirty="0" smtClean="0"/>
            </a:br>
            <a:r>
              <a:rPr lang="tr-TR" dirty="0" smtClean="0"/>
              <a:t>ve</a:t>
            </a:r>
            <a:br>
              <a:rPr lang="tr-TR" dirty="0" smtClean="0"/>
            </a:br>
            <a:r>
              <a:rPr lang="tr-TR" dirty="0" smtClean="0"/>
              <a:t> </a:t>
            </a:r>
            <a:r>
              <a:rPr lang="tr-TR" dirty="0" err="1" smtClean="0"/>
              <a:t>Bİlgİ</a:t>
            </a:r>
            <a:r>
              <a:rPr lang="tr-TR" dirty="0" smtClean="0"/>
              <a:t> </a:t>
            </a:r>
            <a:r>
              <a:rPr lang="tr-TR" dirty="0" err="1" smtClean="0"/>
              <a:t>Sİstemlerİ</a:t>
            </a:r>
            <a:r>
              <a:rPr lang="tr-TR" dirty="0" smtClean="0"/>
              <a:t/>
            </a:r>
            <a:br>
              <a:rPr lang="tr-TR" dirty="0" smtClean="0"/>
            </a:br>
            <a:r>
              <a:rPr lang="tr-TR" dirty="0" smtClean="0"/>
              <a:t/>
            </a:r>
            <a:br>
              <a:rPr lang="tr-TR" dirty="0" smtClean="0"/>
            </a:br>
            <a:endParaRPr lang="tr-TR" dirty="0"/>
          </a:p>
        </p:txBody>
      </p:sp>
      <p:sp>
        <p:nvSpPr>
          <p:cNvPr id="3" name="2 Metin Yer Tutucusu"/>
          <p:cNvSpPr>
            <a:spLocks noGrp="1"/>
          </p:cNvSpPr>
          <p:nvPr>
            <p:ph type="body" idx="1"/>
          </p:nvPr>
        </p:nvSpPr>
        <p:spPr>
          <a:xfrm>
            <a:off x="722313" y="357166"/>
            <a:ext cx="7772400" cy="2000265"/>
          </a:xfrm>
          <a:solidFill>
            <a:schemeClr val="accent2"/>
          </a:solidFill>
        </p:spPr>
        <p:txBody>
          <a:bodyPr>
            <a:normAutofit fontScale="25000" lnSpcReduction="2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lgn="ctr"/>
            <a:r>
              <a:rPr lang="tr-TR" sz="16000" b="1" dirty="0" smtClean="0">
                <a:solidFill>
                  <a:srgbClr val="92D050"/>
                </a:solidFill>
              </a:rPr>
              <a:t>Yönetim Bilişim Sistemi</a:t>
            </a:r>
          </a:p>
          <a:p>
            <a:pPr algn="ctr"/>
            <a:r>
              <a:rPr lang="tr-TR" sz="16000" b="1" dirty="0" smtClean="0">
                <a:solidFill>
                  <a:srgbClr val="92D050"/>
                </a:solidFill>
              </a:rPr>
              <a:t>KONU – 2</a:t>
            </a:r>
          </a:p>
          <a:p>
            <a:pPr algn="ctr"/>
            <a:endParaRPr lang="tr-TR" sz="16000" b="1" dirty="0">
              <a:solidFill>
                <a:srgbClr val="92D050"/>
              </a:solidFill>
            </a:endParaRPr>
          </a:p>
        </p:txBody>
      </p:sp>
      <p:sp>
        <p:nvSpPr>
          <p:cNvPr id="4" name="3 Dikdörtgen"/>
          <p:cNvSpPr/>
          <p:nvPr/>
        </p:nvSpPr>
        <p:spPr>
          <a:xfrm>
            <a:off x="1142976" y="4786322"/>
            <a:ext cx="6715172" cy="1569660"/>
          </a:xfrm>
          <a:prstGeom prst="rect">
            <a:avLst/>
          </a:prstGeom>
          <a:solidFill>
            <a:schemeClr val="accent2"/>
          </a:solidFill>
        </p:spPr>
        <p:txBody>
          <a:bodyPr wrap="square">
            <a:spAutoFit/>
          </a:bodyPr>
          <a:lstStyle/>
          <a:p>
            <a:pPr algn="ctr"/>
            <a:r>
              <a:rPr lang="tr-TR" sz="3200" b="1" dirty="0" smtClean="0"/>
              <a:t>Business Processes </a:t>
            </a:r>
          </a:p>
          <a:p>
            <a:pPr algn="ctr"/>
            <a:r>
              <a:rPr lang="tr-TR" sz="3200" b="1" dirty="0" err="1" smtClean="0"/>
              <a:t>and</a:t>
            </a:r>
            <a:r>
              <a:rPr lang="tr-TR" sz="3200" b="1" dirty="0" smtClean="0"/>
              <a:t> </a:t>
            </a:r>
          </a:p>
          <a:p>
            <a:pPr algn="ctr"/>
            <a:r>
              <a:rPr lang="tr-TR" sz="3200" b="1" dirty="0" smtClean="0"/>
              <a:t>Information </a:t>
            </a:r>
            <a:r>
              <a:rPr lang="tr-TR" sz="3200" b="1" dirty="0" err="1" smtClean="0"/>
              <a:t>Systems</a:t>
            </a:r>
            <a:endParaRPr lang="tr-TR" sz="3200" b="1" dirty="0"/>
          </a:p>
        </p:txBody>
      </p:sp>
      <p:sp>
        <p:nvSpPr>
          <p:cNvPr id="5" name="4 Slayt Numarası Yer Tutucusu"/>
          <p:cNvSpPr>
            <a:spLocks noGrp="1"/>
          </p:cNvSpPr>
          <p:nvPr>
            <p:ph type="sldNum" sz="quarter" idx="12"/>
          </p:nvPr>
        </p:nvSpPr>
        <p:spPr/>
        <p:txBody>
          <a:bodyPr/>
          <a:lstStyle/>
          <a:p>
            <a:fld id="{F2E5916C-8A19-45CF-A92A-BEC7AC1B5E58}"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285720" y="1071546"/>
            <a:ext cx="8569325" cy="8572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r>
              <a:rPr lang="tr-TR" sz="2400" b="1" u="none" dirty="0"/>
              <a:t>İŞLETİMSEL DÜZEY:  Tutanak İşleme : İşletimsel Bilgi Alt-Sistemleri</a:t>
            </a:r>
          </a:p>
        </p:txBody>
      </p:sp>
      <p:sp>
        <p:nvSpPr>
          <p:cNvPr id="53253" name="Rectangle 5"/>
          <p:cNvSpPr>
            <a:spLocks noChangeArrowheads="1"/>
          </p:cNvSpPr>
          <p:nvPr/>
        </p:nvSpPr>
        <p:spPr bwMode="auto">
          <a:xfrm>
            <a:off x="179388" y="2428868"/>
            <a:ext cx="1476375" cy="495307"/>
          </a:xfrm>
          <a:prstGeom prst="rect">
            <a:avLst/>
          </a:prstGeom>
          <a:ln w="38100">
            <a:solidFill>
              <a:schemeClr val="accent1"/>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r>
              <a:rPr lang="tr-TR" sz="1600" u="none" dirty="0"/>
              <a:t>Satış/</a:t>
            </a:r>
          </a:p>
          <a:p>
            <a:pPr algn="ctr" eaLnBrk="1" hangingPunct="1"/>
            <a:r>
              <a:rPr lang="tr-TR" sz="1600" u="none" dirty="0"/>
              <a:t>Pazarlama</a:t>
            </a:r>
          </a:p>
        </p:txBody>
      </p:sp>
      <p:sp>
        <p:nvSpPr>
          <p:cNvPr id="53254" name="Rectangle 6"/>
          <p:cNvSpPr>
            <a:spLocks noChangeArrowheads="1"/>
          </p:cNvSpPr>
          <p:nvPr/>
        </p:nvSpPr>
        <p:spPr bwMode="auto">
          <a:xfrm>
            <a:off x="1785918" y="2420938"/>
            <a:ext cx="1490682" cy="503237"/>
          </a:xfrm>
          <a:prstGeom prst="rect">
            <a:avLst/>
          </a:prstGeom>
          <a:ln w="38100">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r>
              <a:rPr lang="tr-TR" b="0" u="none" dirty="0"/>
              <a:t>İmalat/</a:t>
            </a:r>
          </a:p>
          <a:p>
            <a:pPr algn="ctr" eaLnBrk="1" hangingPunct="1"/>
            <a:r>
              <a:rPr lang="tr-TR" b="0" u="none" dirty="0"/>
              <a:t>Üretim</a:t>
            </a:r>
          </a:p>
        </p:txBody>
      </p:sp>
      <p:sp>
        <p:nvSpPr>
          <p:cNvPr id="53255" name="Rectangle 7"/>
          <p:cNvSpPr>
            <a:spLocks noChangeArrowheads="1"/>
          </p:cNvSpPr>
          <p:nvPr/>
        </p:nvSpPr>
        <p:spPr bwMode="auto">
          <a:xfrm>
            <a:off x="3419475" y="2420938"/>
            <a:ext cx="1655763" cy="504825"/>
          </a:xfrm>
          <a:prstGeom prst="rect">
            <a:avLst/>
          </a:prstGeom>
          <a:ln w="38100">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r>
              <a:rPr lang="tr-TR" b="0" u="none" dirty="0"/>
              <a:t>Maliye</a:t>
            </a:r>
          </a:p>
        </p:txBody>
      </p:sp>
      <p:sp>
        <p:nvSpPr>
          <p:cNvPr id="53256" name="Rectangle 8"/>
          <p:cNvSpPr>
            <a:spLocks noChangeArrowheads="1"/>
          </p:cNvSpPr>
          <p:nvPr/>
        </p:nvSpPr>
        <p:spPr bwMode="auto">
          <a:xfrm>
            <a:off x="5219700" y="2420938"/>
            <a:ext cx="1584325" cy="503237"/>
          </a:xfrm>
          <a:prstGeom prst="rect">
            <a:avLst/>
          </a:prstGeom>
          <a:ln w="38100">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r>
              <a:rPr lang="tr-TR" b="0" u="none" dirty="0"/>
              <a:t>Muhasebe</a:t>
            </a:r>
          </a:p>
        </p:txBody>
      </p:sp>
      <p:sp>
        <p:nvSpPr>
          <p:cNvPr id="53257" name="Rectangle 9"/>
          <p:cNvSpPr>
            <a:spLocks noChangeArrowheads="1"/>
          </p:cNvSpPr>
          <p:nvPr/>
        </p:nvSpPr>
        <p:spPr bwMode="auto">
          <a:xfrm>
            <a:off x="7019925" y="2492375"/>
            <a:ext cx="1944688" cy="503238"/>
          </a:xfrm>
          <a:prstGeom prst="rect">
            <a:avLst/>
          </a:prstGeom>
          <a:ln w="38100">
            <a:solidFill>
              <a:schemeClr val="accent1"/>
            </a:soli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r>
              <a:rPr lang="tr-TR" b="0" u="none" dirty="0"/>
              <a:t>İnsan</a:t>
            </a:r>
          </a:p>
          <a:p>
            <a:pPr algn="ctr" eaLnBrk="1" hangingPunct="1"/>
            <a:r>
              <a:rPr lang="tr-TR" b="0" u="none" dirty="0"/>
              <a:t>Kaynakları</a:t>
            </a:r>
          </a:p>
        </p:txBody>
      </p:sp>
      <p:sp>
        <p:nvSpPr>
          <p:cNvPr id="53258" name="Rectangle 10"/>
          <p:cNvSpPr>
            <a:spLocks noChangeArrowheads="1"/>
          </p:cNvSpPr>
          <p:nvPr/>
        </p:nvSpPr>
        <p:spPr bwMode="auto">
          <a:xfrm>
            <a:off x="395288" y="3141663"/>
            <a:ext cx="1081087" cy="5746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r>
              <a:rPr lang="tr-TR" b="0" u="none" dirty="0"/>
              <a:t>Sipariş </a:t>
            </a:r>
          </a:p>
          <a:p>
            <a:pPr algn="ctr" eaLnBrk="1" hangingPunct="1"/>
            <a:r>
              <a:rPr lang="tr-TR" b="0" u="none" dirty="0"/>
              <a:t>izleme</a:t>
            </a:r>
          </a:p>
        </p:txBody>
      </p:sp>
      <p:sp>
        <p:nvSpPr>
          <p:cNvPr id="53259" name="Rectangle 11"/>
          <p:cNvSpPr>
            <a:spLocks noChangeArrowheads="1"/>
          </p:cNvSpPr>
          <p:nvPr/>
        </p:nvSpPr>
        <p:spPr bwMode="auto">
          <a:xfrm>
            <a:off x="468313" y="4005263"/>
            <a:ext cx="1150937" cy="5762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r>
              <a:rPr lang="tr-TR" b="0" u="none" dirty="0"/>
              <a:t>Sipariş</a:t>
            </a:r>
          </a:p>
          <a:p>
            <a:pPr algn="ctr" eaLnBrk="1" hangingPunct="1"/>
            <a:r>
              <a:rPr lang="tr-TR" b="0" u="none" dirty="0"/>
              <a:t>işleme</a:t>
            </a:r>
          </a:p>
        </p:txBody>
      </p:sp>
      <p:sp>
        <p:nvSpPr>
          <p:cNvPr id="53260" name="Rectangle 12"/>
          <p:cNvSpPr>
            <a:spLocks noChangeArrowheads="1"/>
          </p:cNvSpPr>
          <p:nvPr/>
        </p:nvSpPr>
        <p:spPr bwMode="auto">
          <a:xfrm>
            <a:off x="2124075" y="3141663"/>
            <a:ext cx="1152525" cy="50323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b="0" u="none" dirty="0"/>
              <a:t>Makine</a:t>
            </a:r>
          </a:p>
          <a:p>
            <a:pPr algn="ctr" eaLnBrk="1" hangingPunct="1"/>
            <a:r>
              <a:rPr lang="tr-TR" b="0" u="none" dirty="0"/>
              <a:t>denetimi</a:t>
            </a:r>
          </a:p>
        </p:txBody>
      </p:sp>
      <p:sp>
        <p:nvSpPr>
          <p:cNvPr id="53261" name="Rectangle 13"/>
          <p:cNvSpPr>
            <a:spLocks noChangeArrowheads="1"/>
          </p:cNvSpPr>
          <p:nvPr/>
        </p:nvSpPr>
        <p:spPr bwMode="auto">
          <a:xfrm>
            <a:off x="2195513" y="3860800"/>
            <a:ext cx="1223962" cy="576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sz="1600" u="none" dirty="0"/>
              <a:t>Fabrika-iş</a:t>
            </a:r>
          </a:p>
          <a:p>
            <a:pPr algn="ctr" eaLnBrk="1" hangingPunct="1"/>
            <a:r>
              <a:rPr lang="tr-TR" sz="1600" u="none" dirty="0"/>
              <a:t>planı</a:t>
            </a:r>
          </a:p>
        </p:txBody>
      </p:sp>
      <p:sp>
        <p:nvSpPr>
          <p:cNvPr id="53262" name="Rectangle 14"/>
          <p:cNvSpPr>
            <a:spLocks noChangeArrowheads="1"/>
          </p:cNvSpPr>
          <p:nvPr/>
        </p:nvSpPr>
        <p:spPr bwMode="auto">
          <a:xfrm>
            <a:off x="2124075" y="4724400"/>
            <a:ext cx="1295400" cy="576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b="0" u="none" dirty="0"/>
              <a:t>Malzeme</a:t>
            </a:r>
          </a:p>
          <a:p>
            <a:pPr algn="ctr" eaLnBrk="1" hangingPunct="1"/>
            <a:r>
              <a:rPr lang="tr-TR" b="0" u="none" dirty="0"/>
              <a:t>Hareketi</a:t>
            </a:r>
          </a:p>
        </p:txBody>
      </p:sp>
      <p:sp>
        <p:nvSpPr>
          <p:cNvPr id="53263" name="Rectangle 15"/>
          <p:cNvSpPr>
            <a:spLocks noChangeArrowheads="1"/>
          </p:cNvSpPr>
          <p:nvPr/>
        </p:nvSpPr>
        <p:spPr bwMode="auto">
          <a:xfrm>
            <a:off x="3924300" y="3141663"/>
            <a:ext cx="1295400" cy="574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lang="tr-TR" b="0" u="none" dirty="0"/>
              <a:t>Emanet</a:t>
            </a:r>
          </a:p>
          <a:p>
            <a:pPr algn="ctr" eaLnBrk="1" hangingPunct="1"/>
            <a:r>
              <a:rPr lang="tr-TR" b="0" u="none" dirty="0"/>
              <a:t>Alış/veriş</a:t>
            </a:r>
          </a:p>
        </p:txBody>
      </p:sp>
      <p:sp>
        <p:nvSpPr>
          <p:cNvPr id="53264" name="Rectangle 16"/>
          <p:cNvSpPr>
            <a:spLocks noChangeArrowheads="1"/>
          </p:cNvSpPr>
          <p:nvPr/>
        </p:nvSpPr>
        <p:spPr bwMode="auto">
          <a:xfrm>
            <a:off x="3924300" y="3933825"/>
            <a:ext cx="1368425" cy="5746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lang="tr-TR" b="0" u="none" dirty="0"/>
              <a:t>Para</a:t>
            </a:r>
          </a:p>
          <a:p>
            <a:pPr algn="ctr" eaLnBrk="1" hangingPunct="1"/>
            <a:r>
              <a:rPr lang="tr-TR" b="0" u="none" dirty="0"/>
              <a:t>Hareketleri</a:t>
            </a:r>
          </a:p>
        </p:txBody>
      </p:sp>
      <p:sp>
        <p:nvSpPr>
          <p:cNvPr id="53265" name="Rectangle 17"/>
          <p:cNvSpPr>
            <a:spLocks noChangeArrowheads="1"/>
          </p:cNvSpPr>
          <p:nvPr/>
        </p:nvSpPr>
        <p:spPr bwMode="auto">
          <a:xfrm>
            <a:off x="5651500" y="3068638"/>
            <a:ext cx="1008063"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lang="tr-TR" b="0" u="none" dirty="0"/>
              <a:t>Maaş</a:t>
            </a:r>
          </a:p>
        </p:txBody>
      </p:sp>
      <p:sp>
        <p:nvSpPr>
          <p:cNvPr id="53266" name="Rectangle 18"/>
          <p:cNvSpPr>
            <a:spLocks noChangeArrowheads="1"/>
          </p:cNvSpPr>
          <p:nvPr/>
        </p:nvSpPr>
        <p:spPr bwMode="auto">
          <a:xfrm>
            <a:off x="5651500" y="3860800"/>
            <a:ext cx="1081088" cy="504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lang="tr-TR" b="0" u="none" dirty="0"/>
              <a:t>Ödemeler</a:t>
            </a:r>
          </a:p>
        </p:txBody>
      </p:sp>
      <p:sp>
        <p:nvSpPr>
          <p:cNvPr id="53267" name="Rectangle 19"/>
          <p:cNvSpPr>
            <a:spLocks noChangeArrowheads="1"/>
          </p:cNvSpPr>
          <p:nvPr/>
        </p:nvSpPr>
        <p:spPr bwMode="auto">
          <a:xfrm>
            <a:off x="5724525" y="4581525"/>
            <a:ext cx="1152525" cy="5032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r>
              <a:rPr lang="tr-TR" b="0" u="none" dirty="0"/>
              <a:t>Alacaklar</a:t>
            </a:r>
          </a:p>
        </p:txBody>
      </p:sp>
      <p:sp>
        <p:nvSpPr>
          <p:cNvPr id="53268" name="Rectangle 20"/>
          <p:cNvSpPr>
            <a:spLocks noChangeArrowheads="1"/>
          </p:cNvSpPr>
          <p:nvPr/>
        </p:nvSpPr>
        <p:spPr bwMode="auto">
          <a:xfrm>
            <a:off x="7380288" y="3141663"/>
            <a:ext cx="1584325" cy="5746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b="0" u="none" dirty="0"/>
              <a:t>Tazminatlar</a:t>
            </a:r>
          </a:p>
        </p:txBody>
      </p:sp>
      <p:sp>
        <p:nvSpPr>
          <p:cNvPr id="53269" name="Rectangle 21"/>
          <p:cNvSpPr>
            <a:spLocks noChangeArrowheads="1"/>
          </p:cNvSpPr>
          <p:nvPr/>
        </p:nvSpPr>
        <p:spPr bwMode="auto">
          <a:xfrm>
            <a:off x="7451725" y="3860800"/>
            <a:ext cx="1441450" cy="4318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b="0" u="none" dirty="0"/>
              <a:t>Eğitim</a:t>
            </a:r>
          </a:p>
        </p:txBody>
      </p:sp>
      <p:sp>
        <p:nvSpPr>
          <p:cNvPr id="53270" name="Rectangle 22"/>
          <p:cNvSpPr>
            <a:spLocks noChangeArrowheads="1"/>
          </p:cNvSpPr>
          <p:nvPr/>
        </p:nvSpPr>
        <p:spPr bwMode="auto">
          <a:xfrm>
            <a:off x="7380288" y="4508500"/>
            <a:ext cx="1584325" cy="576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1" hangingPunct="1"/>
            <a:r>
              <a:rPr lang="tr-TR" b="0" u="none" dirty="0"/>
              <a:t>Çalışan</a:t>
            </a:r>
          </a:p>
          <a:p>
            <a:pPr algn="ctr" eaLnBrk="1" hangingPunct="1"/>
            <a:r>
              <a:rPr lang="tr-TR" b="0" u="none" dirty="0"/>
              <a:t>tutanakları</a:t>
            </a:r>
          </a:p>
        </p:txBody>
      </p:sp>
      <p:sp>
        <p:nvSpPr>
          <p:cNvPr id="53271" name="Line 23"/>
          <p:cNvSpPr>
            <a:spLocks noChangeShapeType="1"/>
          </p:cNvSpPr>
          <p:nvPr/>
        </p:nvSpPr>
        <p:spPr bwMode="auto">
          <a:xfrm>
            <a:off x="179388" y="2924175"/>
            <a:ext cx="0" cy="1512888"/>
          </a:xfrm>
          <a:prstGeom prst="line">
            <a:avLst/>
          </a:prstGeom>
          <a:noFill/>
          <a:ln w="9525">
            <a:solidFill>
              <a:schemeClr val="tx1"/>
            </a:solidFill>
            <a:round/>
            <a:headEnd/>
            <a:tailEnd/>
          </a:ln>
        </p:spPr>
        <p:txBody>
          <a:bodyPr/>
          <a:lstStyle/>
          <a:p>
            <a:endParaRPr lang="tr-TR"/>
          </a:p>
        </p:txBody>
      </p:sp>
      <p:sp>
        <p:nvSpPr>
          <p:cNvPr id="53272" name="Line 24"/>
          <p:cNvSpPr>
            <a:spLocks noChangeShapeType="1"/>
          </p:cNvSpPr>
          <p:nvPr/>
        </p:nvSpPr>
        <p:spPr bwMode="auto">
          <a:xfrm>
            <a:off x="250825" y="3500438"/>
            <a:ext cx="142875" cy="0"/>
          </a:xfrm>
          <a:prstGeom prst="line">
            <a:avLst/>
          </a:prstGeom>
          <a:noFill/>
          <a:ln w="9525">
            <a:solidFill>
              <a:schemeClr val="tx1"/>
            </a:solidFill>
            <a:round/>
            <a:headEnd/>
            <a:tailEnd/>
          </a:ln>
        </p:spPr>
        <p:txBody>
          <a:bodyPr/>
          <a:lstStyle/>
          <a:p>
            <a:endParaRPr lang="tr-TR"/>
          </a:p>
        </p:txBody>
      </p:sp>
      <p:sp>
        <p:nvSpPr>
          <p:cNvPr id="53273" name="Line 25"/>
          <p:cNvSpPr>
            <a:spLocks noChangeShapeType="1"/>
          </p:cNvSpPr>
          <p:nvPr/>
        </p:nvSpPr>
        <p:spPr bwMode="auto">
          <a:xfrm>
            <a:off x="179388" y="4437063"/>
            <a:ext cx="288925" cy="0"/>
          </a:xfrm>
          <a:prstGeom prst="line">
            <a:avLst/>
          </a:prstGeom>
          <a:noFill/>
          <a:ln w="9525">
            <a:solidFill>
              <a:schemeClr val="tx1"/>
            </a:solidFill>
            <a:round/>
            <a:headEnd/>
            <a:tailEnd/>
          </a:ln>
        </p:spPr>
        <p:txBody>
          <a:bodyPr/>
          <a:lstStyle/>
          <a:p>
            <a:endParaRPr lang="tr-TR"/>
          </a:p>
        </p:txBody>
      </p:sp>
      <p:sp>
        <p:nvSpPr>
          <p:cNvPr id="53274" name="Line 26"/>
          <p:cNvSpPr>
            <a:spLocks noChangeShapeType="1"/>
          </p:cNvSpPr>
          <p:nvPr/>
        </p:nvSpPr>
        <p:spPr bwMode="auto">
          <a:xfrm>
            <a:off x="1187450" y="1989138"/>
            <a:ext cx="0" cy="431800"/>
          </a:xfrm>
          <a:prstGeom prst="line">
            <a:avLst/>
          </a:prstGeom>
          <a:noFill/>
          <a:ln w="9525">
            <a:solidFill>
              <a:schemeClr val="tx1"/>
            </a:solidFill>
            <a:round/>
            <a:headEnd/>
            <a:tailEnd/>
          </a:ln>
        </p:spPr>
        <p:txBody>
          <a:bodyPr/>
          <a:lstStyle/>
          <a:p>
            <a:endParaRPr lang="tr-TR"/>
          </a:p>
        </p:txBody>
      </p:sp>
      <p:sp>
        <p:nvSpPr>
          <p:cNvPr id="53275" name="Line 27"/>
          <p:cNvSpPr>
            <a:spLocks noChangeShapeType="1"/>
          </p:cNvSpPr>
          <p:nvPr/>
        </p:nvSpPr>
        <p:spPr bwMode="auto">
          <a:xfrm>
            <a:off x="1979613" y="2924175"/>
            <a:ext cx="0" cy="2089150"/>
          </a:xfrm>
          <a:prstGeom prst="line">
            <a:avLst/>
          </a:prstGeom>
          <a:noFill/>
          <a:ln w="9525">
            <a:solidFill>
              <a:schemeClr val="tx1"/>
            </a:solidFill>
            <a:round/>
            <a:headEnd/>
            <a:tailEnd/>
          </a:ln>
        </p:spPr>
        <p:txBody>
          <a:bodyPr/>
          <a:lstStyle/>
          <a:p>
            <a:endParaRPr lang="tr-TR"/>
          </a:p>
        </p:txBody>
      </p:sp>
      <p:sp>
        <p:nvSpPr>
          <p:cNvPr id="53276" name="Line 28"/>
          <p:cNvSpPr>
            <a:spLocks noChangeShapeType="1"/>
          </p:cNvSpPr>
          <p:nvPr/>
        </p:nvSpPr>
        <p:spPr bwMode="auto">
          <a:xfrm>
            <a:off x="1979613" y="5013325"/>
            <a:ext cx="144462" cy="0"/>
          </a:xfrm>
          <a:prstGeom prst="line">
            <a:avLst/>
          </a:prstGeom>
          <a:noFill/>
          <a:ln w="9525">
            <a:solidFill>
              <a:schemeClr val="tx1"/>
            </a:solidFill>
            <a:round/>
            <a:headEnd/>
            <a:tailEnd/>
          </a:ln>
        </p:spPr>
        <p:txBody>
          <a:bodyPr/>
          <a:lstStyle/>
          <a:p>
            <a:endParaRPr lang="tr-TR"/>
          </a:p>
        </p:txBody>
      </p:sp>
      <p:sp>
        <p:nvSpPr>
          <p:cNvPr id="53277" name="Line 29"/>
          <p:cNvSpPr>
            <a:spLocks noChangeShapeType="1"/>
          </p:cNvSpPr>
          <p:nvPr/>
        </p:nvSpPr>
        <p:spPr bwMode="auto">
          <a:xfrm flipV="1">
            <a:off x="1979613" y="4221163"/>
            <a:ext cx="144462" cy="0"/>
          </a:xfrm>
          <a:prstGeom prst="line">
            <a:avLst/>
          </a:prstGeom>
          <a:noFill/>
          <a:ln w="9525">
            <a:solidFill>
              <a:schemeClr val="tx1"/>
            </a:solidFill>
            <a:round/>
            <a:headEnd/>
            <a:tailEnd/>
          </a:ln>
        </p:spPr>
        <p:txBody>
          <a:bodyPr/>
          <a:lstStyle/>
          <a:p>
            <a:endParaRPr lang="tr-TR"/>
          </a:p>
        </p:txBody>
      </p:sp>
      <p:sp>
        <p:nvSpPr>
          <p:cNvPr id="53278" name="Line 30"/>
          <p:cNvSpPr>
            <a:spLocks noChangeShapeType="1"/>
          </p:cNvSpPr>
          <p:nvPr/>
        </p:nvSpPr>
        <p:spPr bwMode="auto">
          <a:xfrm>
            <a:off x="1979613" y="3429000"/>
            <a:ext cx="144462" cy="0"/>
          </a:xfrm>
          <a:prstGeom prst="line">
            <a:avLst/>
          </a:prstGeom>
          <a:noFill/>
          <a:ln w="9525">
            <a:solidFill>
              <a:schemeClr val="tx1"/>
            </a:solidFill>
            <a:round/>
            <a:headEnd/>
            <a:tailEnd/>
          </a:ln>
        </p:spPr>
        <p:txBody>
          <a:bodyPr/>
          <a:lstStyle/>
          <a:p>
            <a:endParaRPr lang="tr-TR"/>
          </a:p>
        </p:txBody>
      </p:sp>
      <p:sp>
        <p:nvSpPr>
          <p:cNvPr id="53279" name="Line 31"/>
          <p:cNvSpPr>
            <a:spLocks noChangeShapeType="1"/>
          </p:cNvSpPr>
          <p:nvPr/>
        </p:nvSpPr>
        <p:spPr bwMode="auto">
          <a:xfrm>
            <a:off x="7092950" y="2997200"/>
            <a:ext cx="0" cy="1871663"/>
          </a:xfrm>
          <a:prstGeom prst="line">
            <a:avLst/>
          </a:prstGeom>
          <a:noFill/>
          <a:ln w="9525">
            <a:solidFill>
              <a:schemeClr val="tx1"/>
            </a:solidFill>
            <a:round/>
            <a:headEnd/>
            <a:tailEnd/>
          </a:ln>
        </p:spPr>
        <p:txBody>
          <a:bodyPr/>
          <a:lstStyle/>
          <a:p>
            <a:endParaRPr lang="tr-TR"/>
          </a:p>
        </p:txBody>
      </p:sp>
      <p:sp>
        <p:nvSpPr>
          <p:cNvPr id="53280" name="Line 32"/>
          <p:cNvSpPr>
            <a:spLocks noChangeShapeType="1"/>
          </p:cNvSpPr>
          <p:nvPr/>
        </p:nvSpPr>
        <p:spPr bwMode="auto">
          <a:xfrm>
            <a:off x="7092950" y="4868863"/>
            <a:ext cx="287338" cy="0"/>
          </a:xfrm>
          <a:prstGeom prst="line">
            <a:avLst/>
          </a:prstGeom>
          <a:noFill/>
          <a:ln w="9525">
            <a:solidFill>
              <a:schemeClr val="tx1"/>
            </a:solidFill>
            <a:round/>
            <a:headEnd/>
            <a:tailEnd/>
          </a:ln>
        </p:spPr>
        <p:txBody>
          <a:bodyPr/>
          <a:lstStyle/>
          <a:p>
            <a:endParaRPr lang="tr-TR"/>
          </a:p>
        </p:txBody>
      </p:sp>
      <p:sp>
        <p:nvSpPr>
          <p:cNvPr id="53281" name="Line 33"/>
          <p:cNvSpPr>
            <a:spLocks noChangeShapeType="1"/>
          </p:cNvSpPr>
          <p:nvPr/>
        </p:nvSpPr>
        <p:spPr bwMode="auto">
          <a:xfrm>
            <a:off x="7092950" y="4076700"/>
            <a:ext cx="358775" cy="0"/>
          </a:xfrm>
          <a:prstGeom prst="line">
            <a:avLst/>
          </a:prstGeom>
          <a:noFill/>
          <a:ln w="9525">
            <a:solidFill>
              <a:schemeClr val="tx1"/>
            </a:solidFill>
            <a:round/>
            <a:headEnd/>
            <a:tailEnd/>
          </a:ln>
        </p:spPr>
        <p:txBody>
          <a:bodyPr/>
          <a:lstStyle/>
          <a:p>
            <a:endParaRPr lang="tr-TR"/>
          </a:p>
        </p:txBody>
      </p:sp>
      <p:sp>
        <p:nvSpPr>
          <p:cNvPr id="53282" name="Line 34"/>
          <p:cNvSpPr>
            <a:spLocks noChangeShapeType="1"/>
          </p:cNvSpPr>
          <p:nvPr/>
        </p:nvSpPr>
        <p:spPr bwMode="auto">
          <a:xfrm>
            <a:off x="7092950" y="3500438"/>
            <a:ext cx="287338" cy="0"/>
          </a:xfrm>
          <a:prstGeom prst="line">
            <a:avLst/>
          </a:prstGeom>
          <a:noFill/>
          <a:ln w="9525">
            <a:solidFill>
              <a:schemeClr val="tx1"/>
            </a:solidFill>
            <a:round/>
            <a:headEnd/>
            <a:tailEnd/>
          </a:ln>
        </p:spPr>
        <p:txBody>
          <a:bodyPr/>
          <a:lstStyle/>
          <a:p>
            <a:endParaRPr lang="tr-TR"/>
          </a:p>
        </p:txBody>
      </p:sp>
      <p:sp>
        <p:nvSpPr>
          <p:cNvPr id="53283" name="Line 35"/>
          <p:cNvSpPr>
            <a:spLocks noChangeShapeType="1"/>
          </p:cNvSpPr>
          <p:nvPr/>
        </p:nvSpPr>
        <p:spPr bwMode="auto">
          <a:xfrm>
            <a:off x="5435600" y="2924175"/>
            <a:ext cx="0" cy="1944688"/>
          </a:xfrm>
          <a:prstGeom prst="line">
            <a:avLst/>
          </a:prstGeom>
          <a:noFill/>
          <a:ln w="9525">
            <a:solidFill>
              <a:schemeClr val="tx1"/>
            </a:solidFill>
            <a:round/>
            <a:headEnd/>
            <a:tailEnd/>
          </a:ln>
        </p:spPr>
        <p:txBody>
          <a:bodyPr/>
          <a:lstStyle/>
          <a:p>
            <a:endParaRPr lang="tr-TR"/>
          </a:p>
        </p:txBody>
      </p:sp>
      <p:sp>
        <p:nvSpPr>
          <p:cNvPr id="53284" name="Line 36"/>
          <p:cNvSpPr>
            <a:spLocks noChangeShapeType="1"/>
          </p:cNvSpPr>
          <p:nvPr/>
        </p:nvSpPr>
        <p:spPr bwMode="auto">
          <a:xfrm>
            <a:off x="5435600" y="3357563"/>
            <a:ext cx="215900" cy="0"/>
          </a:xfrm>
          <a:prstGeom prst="line">
            <a:avLst/>
          </a:prstGeom>
          <a:noFill/>
          <a:ln w="9525">
            <a:solidFill>
              <a:schemeClr val="tx1"/>
            </a:solidFill>
            <a:round/>
            <a:headEnd/>
            <a:tailEnd/>
          </a:ln>
        </p:spPr>
        <p:txBody>
          <a:bodyPr/>
          <a:lstStyle/>
          <a:p>
            <a:endParaRPr lang="tr-TR"/>
          </a:p>
        </p:txBody>
      </p:sp>
      <p:sp>
        <p:nvSpPr>
          <p:cNvPr id="53285" name="Line 37"/>
          <p:cNvSpPr>
            <a:spLocks noChangeShapeType="1"/>
          </p:cNvSpPr>
          <p:nvPr/>
        </p:nvSpPr>
        <p:spPr bwMode="auto">
          <a:xfrm>
            <a:off x="5435600" y="4149725"/>
            <a:ext cx="215900" cy="0"/>
          </a:xfrm>
          <a:prstGeom prst="line">
            <a:avLst/>
          </a:prstGeom>
          <a:noFill/>
          <a:ln w="9525">
            <a:solidFill>
              <a:schemeClr val="tx1"/>
            </a:solidFill>
            <a:round/>
            <a:headEnd/>
            <a:tailEnd/>
          </a:ln>
        </p:spPr>
        <p:txBody>
          <a:bodyPr/>
          <a:lstStyle/>
          <a:p>
            <a:endParaRPr lang="tr-TR"/>
          </a:p>
        </p:txBody>
      </p:sp>
      <p:sp>
        <p:nvSpPr>
          <p:cNvPr id="53286" name="Line 38"/>
          <p:cNvSpPr>
            <a:spLocks noChangeShapeType="1"/>
          </p:cNvSpPr>
          <p:nvPr/>
        </p:nvSpPr>
        <p:spPr bwMode="auto">
          <a:xfrm>
            <a:off x="5435600" y="4868863"/>
            <a:ext cx="288925" cy="0"/>
          </a:xfrm>
          <a:prstGeom prst="line">
            <a:avLst/>
          </a:prstGeom>
          <a:noFill/>
          <a:ln w="9525">
            <a:solidFill>
              <a:schemeClr val="tx1"/>
            </a:solidFill>
            <a:round/>
            <a:headEnd/>
            <a:tailEnd/>
          </a:ln>
        </p:spPr>
        <p:txBody>
          <a:bodyPr/>
          <a:lstStyle/>
          <a:p>
            <a:endParaRPr lang="tr-TR"/>
          </a:p>
        </p:txBody>
      </p:sp>
      <p:sp>
        <p:nvSpPr>
          <p:cNvPr id="53287" name="Line 39"/>
          <p:cNvSpPr>
            <a:spLocks noChangeShapeType="1"/>
          </p:cNvSpPr>
          <p:nvPr/>
        </p:nvSpPr>
        <p:spPr bwMode="auto">
          <a:xfrm>
            <a:off x="2843213" y="1989138"/>
            <a:ext cx="0" cy="431800"/>
          </a:xfrm>
          <a:prstGeom prst="line">
            <a:avLst/>
          </a:prstGeom>
          <a:noFill/>
          <a:ln w="9525">
            <a:solidFill>
              <a:schemeClr val="tx1"/>
            </a:solidFill>
            <a:round/>
            <a:headEnd/>
            <a:tailEnd/>
          </a:ln>
        </p:spPr>
        <p:txBody>
          <a:bodyPr/>
          <a:lstStyle/>
          <a:p>
            <a:endParaRPr lang="tr-TR"/>
          </a:p>
        </p:txBody>
      </p:sp>
      <p:sp>
        <p:nvSpPr>
          <p:cNvPr id="53288" name="Line 40"/>
          <p:cNvSpPr>
            <a:spLocks noChangeShapeType="1"/>
          </p:cNvSpPr>
          <p:nvPr/>
        </p:nvSpPr>
        <p:spPr bwMode="auto">
          <a:xfrm flipH="1">
            <a:off x="3635375" y="2924175"/>
            <a:ext cx="1588" cy="1296988"/>
          </a:xfrm>
          <a:prstGeom prst="line">
            <a:avLst/>
          </a:prstGeom>
          <a:noFill/>
          <a:ln w="9525">
            <a:solidFill>
              <a:schemeClr val="tx1"/>
            </a:solidFill>
            <a:round/>
            <a:headEnd/>
            <a:tailEnd/>
          </a:ln>
        </p:spPr>
        <p:txBody>
          <a:bodyPr/>
          <a:lstStyle/>
          <a:p>
            <a:endParaRPr lang="tr-TR"/>
          </a:p>
        </p:txBody>
      </p:sp>
      <p:sp>
        <p:nvSpPr>
          <p:cNvPr id="53289" name="Line 41"/>
          <p:cNvSpPr>
            <a:spLocks noChangeShapeType="1"/>
          </p:cNvSpPr>
          <p:nvPr/>
        </p:nvSpPr>
        <p:spPr bwMode="auto">
          <a:xfrm>
            <a:off x="3635375" y="3429000"/>
            <a:ext cx="288925" cy="0"/>
          </a:xfrm>
          <a:prstGeom prst="line">
            <a:avLst/>
          </a:prstGeom>
          <a:noFill/>
          <a:ln w="9525">
            <a:solidFill>
              <a:schemeClr val="tx1"/>
            </a:solidFill>
            <a:round/>
            <a:headEnd/>
            <a:tailEnd/>
          </a:ln>
        </p:spPr>
        <p:txBody>
          <a:bodyPr/>
          <a:lstStyle/>
          <a:p>
            <a:endParaRPr lang="tr-TR"/>
          </a:p>
        </p:txBody>
      </p:sp>
      <p:sp>
        <p:nvSpPr>
          <p:cNvPr id="53290" name="Line 42"/>
          <p:cNvSpPr>
            <a:spLocks noChangeShapeType="1"/>
          </p:cNvSpPr>
          <p:nvPr/>
        </p:nvSpPr>
        <p:spPr bwMode="auto">
          <a:xfrm>
            <a:off x="3563938" y="4221163"/>
            <a:ext cx="360362" cy="0"/>
          </a:xfrm>
          <a:prstGeom prst="line">
            <a:avLst/>
          </a:prstGeom>
          <a:noFill/>
          <a:ln w="9525">
            <a:solidFill>
              <a:schemeClr val="tx1"/>
            </a:solidFill>
            <a:round/>
            <a:headEnd/>
            <a:tailEnd/>
          </a:ln>
        </p:spPr>
        <p:txBody>
          <a:bodyPr/>
          <a:lstStyle/>
          <a:p>
            <a:endParaRPr lang="tr-TR"/>
          </a:p>
        </p:txBody>
      </p:sp>
      <p:sp>
        <p:nvSpPr>
          <p:cNvPr id="53291" name="Line 43"/>
          <p:cNvSpPr>
            <a:spLocks noChangeShapeType="1"/>
          </p:cNvSpPr>
          <p:nvPr/>
        </p:nvSpPr>
        <p:spPr bwMode="auto">
          <a:xfrm>
            <a:off x="4211638" y="1989138"/>
            <a:ext cx="0" cy="431800"/>
          </a:xfrm>
          <a:prstGeom prst="line">
            <a:avLst/>
          </a:prstGeom>
          <a:noFill/>
          <a:ln w="9525">
            <a:solidFill>
              <a:schemeClr val="tx1"/>
            </a:solidFill>
            <a:round/>
            <a:headEnd/>
            <a:tailEnd/>
          </a:ln>
        </p:spPr>
        <p:txBody>
          <a:bodyPr/>
          <a:lstStyle/>
          <a:p>
            <a:endParaRPr lang="tr-TR"/>
          </a:p>
        </p:txBody>
      </p:sp>
      <p:sp>
        <p:nvSpPr>
          <p:cNvPr id="53292" name="Line 44"/>
          <p:cNvSpPr>
            <a:spLocks noChangeShapeType="1"/>
          </p:cNvSpPr>
          <p:nvPr/>
        </p:nvSpPr>
        <p:spPr bwMode="auto">
          <a:xfrm>
            <a:off x="5867400" y="1989138"/>
            <a:ext cx="0" cy="431800"/>
          </a:xfrm>
          <a:prstGeom prst="line">
            <a:avLst/>
          </a:prstGeom>
          <a:noFill/>
          <a:ln w="9525">
            <a:solidFill>
              <a:schemeClr val="tx1"/>
            </a:solidFill>
            <a:round/>
            <a:headEnd/>
            <a:tailEnd/>
          </a:ln>
        </p:spPr>
        <p:txBody>
          <a:bodyPr/>
          <a:lstStyle/>
          <a:p>
            <a:endParaRPr lang="tr-TR"/>
          </a:p>
        </p:txBody>
      </p:sp>
      <p:sp>
        <p:nvSpPr>
          <p:cNvPr id="53293" name="Line 45"/>
          <p:cNvSpPr>
            <a:spLocks noChangeShapeType="1"/>
          </p:cNvSpPr>
          <p:nvPr/>
        </p:nvSpPr>
        <p:spPr bwMode="auto">
          <a:xfrm>
            <a:off x="7956550" y="1989138"/>
            <a:ext cx="0" cy="503237"/>
          </a:xfrm>
          <a:prstGeom prst="line">
            <a:avLst/>
          </a:prstGeom>
          <a:noFill/>
          <a:ln w="9525">
            <a:solidFill>
              <a:schemeClr val="tx1"/>
            </a:solidFill>
            <a:round/>
            <a:headEnd/>
            <a:tailEnd/>
          </a:ln>
        </p:spPr>
        <p:txBody>
          <a:bodyPr/>
          <a:lstStyle/>
          <a:p>
            <a:endParaRPr lang="tr-TR"/>
          </a:p>
        </p:txBody>
      </p:sp>
      <p:sp>
        <p:nvSpPr>
          <p:cNvPr id="46" name="Rectangle 14"/>
          <p:cNvSpPr>
            <a:spLocks noChangeArrowheads="1"/>
          </p:cNvSpPr>
          <p:nvPr/>
        </p:nvSpPr>
        <p:spPr bwMode="auto">
          <a:xfrm>
            <a:off x="285720" y="285728"/>
            <a:ext cx="8358246" cy="576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r>
              <a:rPr lang="en-US" b="1" dirty="0" smtClean="0"/>
              <a:t>EXAMPLES OF </a:t>
            </a:r>
            <a:r>
              <a:rPr lang="en-US" b="1" u="sng" dirty="0" smtClean="0">
                <a:solidFill>
                  <a:srgbClr val="FF0000"/>
                </a:solidFill>
              </a:rPr>
              <a:t>FUNCTIONAL BUSINESS PROCESSES</a:t>
            </a:r>
            <a:r>
              <a:rPr lang="tr-TR" b="1" u="sng" dirty="0" smtClean="0">
                <a:solidFill>
                  <a:srgbClr val="FF0000"/>
                </a:solidFill>
              </a:rPr>
              <a:t> </a:t>
            </a:r>
            <a:r>
              <a:rPr lang="tr-TR" b="1" dirty="0" smtClean="0"/>
              <a:t>on MIS</a:t>
            </a:r>
            <a:endParaRPr lang="tr-TR" b="0" u="none" dirty="0"/>
          </a:p>
        </p:txBody>
      </p:sp>
      <p:sp>
        <p:nvSpPr>
          <p:cNvPr id="45" name="44 Slayt Numarası Yer Tutucusu"/>
          <p:cNvSpPr>
            <a:spLocks noGrp="1"/>
          </p:cNvSpPr>
          <p:nvPr>
            <p:ph type="sldNum" sz="quarter" idx="12"/>
          </p:nvPr>
        </p:nvSpPr>
        <p:spPr/>
        <p:txBody>
          <a:bodyPr/>
          <a:lstStyle/>
          <a:p>
            <a:fld id="{F2E5916C-8A19-45CF-A92A-BEC7AC1B5E58}" type="slidenum">
              <a:rPr lang="tr-TR" smtClean="0"/>
              <a:pPr/>
              <a:t>10</a:t>
            </a:fld>
            <a:endParaRPr lang="tr-T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2844" y="285728"/>
            <a:ext cx="8501122" cy="1928826"/>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tr-TR" sz="3100" b="1" dirty="0" smtClean="0">
                <a:solidFill>
                  <a:srgbClr val="FFFF00"/>
                </a:solidFill>
              </a:rPr>
              <a:t/>
            </a:r>
            <a:br>
              <a:rPr lang="tr-TR" sz="3100" b="1" dirty="0" smtClean="0">
                <a:solidFill>
                  <a:srgbClr val="FFFF00"/>
                </a:solidFill>
              </a:rPr>
            </a:br>
            <a:r>
              <a:rPr lang="tr-TR" sz="3100" b="1" dirty="0" err="1" smtClean="0">
                <a:solidFill>
                  <a:srgbClr val="FFFF00"/>
                </a:solidFill>
              </a:rPr>
              <a:t>Integrated</a:t>
            </a:r>
            <a:r>
              <a:rPr lang="tr-TR" sz="3100" b="1" dirty="0" smtClean="0">
                <a:solidFill>
                  <a:srgbClr val="FFFF00"/>
                </a:solidFill>
              </a:rPr>
              <a:t> Information Systems</a:t>
            </a:r>
            <a:br>
              <a:rPr lang="tr-TR" sz="3100" b="1" dirty="0" smtClean="0">
                <a:solidFill>
                  <a:srgbClr val="FFFF00"/>
                </a:solidFill>
              </a:rPr>
            </a:br>
            <a:r>
              <a:rPr lang="tr-TR" b="1" dirty="0" smtClean="0">
                <a:solidFill>
                  <a:schemeClr val="bg1"/>
                </a:solidFill>
              </a:rPr>
              <a:t>E</a:t>
            </a:r>
            <a:r>
              <a:rPr lang="en-US" b="1" dirty="0" err="1" smtClean="0">
                <a:solidFill>
                  <a:schemeClr val="bg1"/>
                </a:solidFill>
              </a:rPr>
              <a:t>nterprise</a:t>
            </a:r>
            <a:r>
              <a:rPr lang="en-US" b="1" dirty="0" smtClean="0">
                <a:solidFill>
                  <a:schemeClr val="bg1"/>
                </a:solidFill>
              </a:rPr>
              <a:t> </a:t>
            </a:r>
            <a:r>
              <a:rPr lang="tr-TR" b="1" dirty="0" smtClean="0">
                <a:solidFill>
                  <a:schemeClr val="bg1"/>
                </a:solidFill>
              </a:rPr>
              <a:t>R</a:t>
            </a:r>
            <a:r>
              <a:rPr lang="en-US" b="1" dirty="0" err="1" smtClean="0">
                <a:solidFill>
                  <a:schemeClr val="bg1"/>
                </a:solidFill>
              </a:rPr>
              <a:t>esource</a:t>
            </a:r>
            <a:r>
              <a:rPr lang="en-US" b="1" dirty="0" smtClean="0">
                <a:solidFill>
                  <a:schemeClr val="bg1"/>
                </a:solidFill>
              </a:rPr>
              <a:t> </a:t>
            </a:r>
            <a:r>
              <a:rPr lang="tr-TR" b="1" dirty="0" smtClean="0">
                <a:solidFill>
                  <a:schemeClr val="bg1"/>
                </a:solidFill>
              </a:rPr>
              <a:t>P</a:t>
            </a:r>
            <a:r>
              <a:rPr lang="en-US" b="1" dirty="0" err="1" smtClean="0">
                <a:solidFill>
                  <a:schemeClr val="bg1"/>
                </a:solidFill>
              </a:rPr>
              <a:t>lanning</a:t>
            </a:r>
            <a:r>
              <a:rPr lang="en-US" b="1" dirty="0" smtClean="0">
                <a:solidFill>
                  <a:schemeClr val="bg1"/>
                </a:solidFill>
              </a:rPr>
              <a:t> (</a:t>
            </a:r>
            <a:r>
              <a:rPr lang="en-US" b="1" dirty="0" err="1" smtClean="0">
                <a:solidFill>
                  <a:schemeClr val="bg1"/>
                </a:solidFill>
              </a:rPr>
              <a:t>ERP</a:t>
            </a:r>
            <a:r>
              <a:rPr lang="en-US" b="1" dirty="0" smtClean="0">
                <a:solidFill>
                  <a:schemeClr val="bg1"/>
                </a:solidFill>
              </a:rPr>
              <a:t>) systems</a:t>
            </a:r>
            <a:r>
              <a:rPr lang="tr-TR" b="1" dirty="0" smtClean="0">
                <a:solidFill>
                  <a:schemeClr val="bg1"/>
                </a:solidFill>
              </a:rPr>
              <a:t/>
            </a:r>
            <a:br>
              <a:rPr lang="tr-TR" b="1" dirty="0" smtClean="0">
                <a:solidFill>
                  <a:schemeClr val="bg1"/>
                </a:solidFill>
              </a:rPr>
            </a:br>
            <a:endParaRPr lang="tr-TR" dirty="0">
              <a:solidFill>
                <a:schemeClr val="bg1"/>
              </a:solidFill>
            </a:endParaRPr>
          </a:p>
        </p:txBody>
      </p:sp>
      <p:sp>
        <p:nvSpPr>
          <p:cNvPr id="3" name="2 İçerik Yer Tutucusu"/>
          <p:cNvSpPr>
            <a:spLocks noGrp="1"/>
          </p:cNvSpPr>
          <p:nvPr>
            <p:ph idx="1"/>
          </p:nvPr>
        </p:nvSpPr>
        <p:spPr>
          <a:xfrm>
            <a:off x="500034" y="2332037"/>
            <a:ext cx="8229600" cy="4525963"/>
          </a:xfrm>
        </p:spPr>
        <p:txBody>
          <a:bodyPr>
            <a:normAutofit/>
          </a:bodyPr>
          <a:lstStyle/>
          <a:p>
            <a:r>
              <a:rPr lang="en-US" sz="2800" b="1" dirty="0" smtClean="0"/>
              <a:t>Enterprise Systems : Also called “enterprise resource planning (</a:t>
            </a:r>
            <a:r>
              <a:rPr lang="en-US" sz="2800" b="1" dirty="0" err="1" smtClean="0"/>
              <a:t>ERP</a:t>
            </a:r>
            <a:r>
              <a:rPr lang="en-US" sz="2800" b="1" dirty="0" smtClean="0"/>
              <a:t>) systems” </a:t>
            </a:r>
            <a:r>
              <a:rPr lang="en-US" sz="2800" dirty="0" smtClean="0"/>
              <a:t>(or attempt to integrate) </a:t>
            </a:r>
            <a:r>
              <a:rPr lang="en-US" sz="2800" dirty="0" smtClean="0">
                <a:solidFill>
                  <a:srgbClr val="FF0000"/>
                </a:solidFill>
              </a:rPr>
              <a:t>all data and processes of an organization into a single unified system. </a:t>
            </a:r>
            <a:endParaRPr lang="tr-TR" sz="2800" dirty="0" smtClean="0">
              <a:solidFill>
                <a:srgbClr val="FF0000"/>
              </a:solidFill>
            </a:endParaRPr>
          </a:p>
          <a:p>
            <a:pPr>
              <a:lnSpc>
                <a:spcPct val="90000"/>
              </a:lnSpc>
              <a:spcBef>
                <a:spcPts val="800"/>
              </a:spcBef>
              <a:spcAft>
                <a:spcPts val="800"/>
              </a:spcAft>
            </a:pPr>
            <a:r>
              <a:rPr lang="en-US" sz="2800" dirty="0" smtClean="0"/>
              <a:t>A typical </a:t>
            </a:r>
            <a:r>
              <a:rPr lang="en-US" sz="2800" b="1" dirty="0" err="1" smtClean="0"/>
              <a:t>ERP</a:t>
            </a:r>
            <a:r>
              <a:rPr lang="en-US" sz="2800" dirty="0" smtClean="0"/>
              <a:t> system will use multiple </a:t>
            </a:r>
            <a:r>
              <a:rPr lang="tr-TR" sz="2800" dirty="0" smtClean="0"/>
              <a:t>c</a:t>
            </a:r>
            <a:r>
              <a:rPr lang="en-US" sz="2800" dirty="0" err="1" smtClean="0"/>
              <a:t>ompo</a:t>
            </a:r>
            <a:r>
              <a:rPr lang="tr-TR" sz="2800" dirty="0" smtClean="0"/>
              <a:t>- </a:t>
            </a:r>
            <a:r>
              <a:rPr lang="en-US" sz="2800" dirty="0" err="1" smtClean="0"/>
              <a:t>nents</a:t>
            </a:r>
            <a:r>
              <a:rPr lang="en-US" sz="2800" dirty="0" smtClean="0"/>
              <a:t> of computer software…</a:t>
            </a:r>
            <a:r>
              <a:rPr lang="tr-TR" sz="2800" dirty="0" smtClean="0"/>
              <a:t> </a:t>
            </a:r>
          </a:p>
          <a:p>
            <a:pPr>
              <a:lnSpc>
                <a:spcPct val="90000"/>
              </a:lnSpc>
              <a:spcBef>
                <a:spcPts val="800"/>
              </a:spcBef>
              <a:spcAft>
                <a:spcPts val="800"/>
              </a:spcAft>
            </a:pPr>
            <a:r>
              <a:rPr lang="tr-TR" sz="2800" dirty="0" err="1" smtClean="0"/>
              <a:t>The</a:t>
            </a:r>
            <a:r>
              <a:rPr lang="tr-TR" sz="2800" dirty="0" smtClean="0"/>
              <a:t> software is a </a:t>
            </a:r>
            <a:r>
              <a:rPr lang="en-US" sz="2800" dirty="0" smtClean="0"/>
              <a:t>Suite of integrated software modules and a common central database</a:t>
            </a:r>
            <a:r>
              <a:rPr lang="tr-TR" sz="2800" dirty="0" smtClean="0"/>
              <a:t>.</a:t>
            </a:r>
            <a:endParaRPr lang="en-US" sz="2800" dirty="0" smtClean="0"/>
          </a:p>
          <a:p>
            <a:endParaRPr lang="tr-TR" dirty="0" smtClean="0"/>
          </a:p>
          <a:p>
            <a:endParaRPr lang="tr-TR"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100</a:t>
            </a:fld>
            <a:endParaRPr lang="tr-T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457200"/>
            <a:ext cx="7632700" cy="1069975"/>
          </a:xfrm>
        </p:spPr>
        <p:txBody>
          <a:bodyPr>
            <a:normAutofit fontScale="90000"/>
          </a:bodyPr>
          <a:lstStyle/>
          <a:p>
            <a:r>
              <a:rPr lang="tr-TR" sz="2800" b="1" dirty="0" smtClean="0">
                <a:solidFill>
                  <a:schemeClr val="tx1"/>
                </a:solidFill>
              </a:rPr>
              <a:t>Bir bütünleşme çözümü:</a:t>
            </a:r>
            <a:br>
              <a:rPr lang="tr-TR" sz="2800" b="1" dirty="0" smtClean="0">
                <a:solidFill>
                  <a:schemeClr val="tx1"/>
                </a:solidFill>
              </a:rPr>
            </a:br>
            <a:r>
              <a:rPr lang="tr-TR" sz="2800" b="1" dirty="0" smtClean="0">
                <a:solidFill>
                  <a:schemeClr val="tx1"/>
                </a:solidFill>
              </a:rPr>
              <a:t>Kurumsal Kaynak Planlama </a:t>
            </a:r>
            <a:br>
              <a:rPr lang="tr-TR" sz="2800" b="1" dirty="0" smtClean="0">
                <a:solidFill>
                  <a:schemeClr val="tx1"/>
                </a:solidFill>
              </a:rPr>
            </a:br>
            <a:r>
              <a:rPr lang="tr-TR" sz="2800" dirty="0" smtClean="0">
                <a:solidFill>
                  <a:srgbClr val="FF0000"/>
                </a:solidFill>
              </a:rPr>
              <a:t>“E</a:t>
            </a:r>
            <a:r>
              <a:rPr lang="en-US" sz="2800" dirty="0" err="1" smtClean="0">
                <a:solidFill>
                  <a:srgbClr val="FF0000"/>
                </a:solidFill>
              </a:rPr>
              <a:t>nterprise</a:t>
            </a:r>
            <a:r>
              <a:rPr lang="tr-TR" sz="2800" dirty="0" smtClean="0">
                <a:solidFill>
                  <a:srgbClr val="FF0000"/>
                </a:solidFill>
              </a:rPr>
              <a:t> R</a:t>
            </a:r>
            <a:r>
              <a:rPr lang="en-US" sz="2800" dirty="0" err="1" smtClean="0">
                <a:solidFill>
                  <a:srgbClr val="FF0000"/>
                </a:solidFill>
              </a:rPr>
              <a:t>esource</a:t>
            </a:r>
            <a:r>
              <a:rPr lang="en-US" sz="2800" dirty="0" smtClean="0">
                <a:solidFill>
                  <a:srgbClr val="FF0000"/>
                </a:solidFill>
              </a:rPr>
              <a:t> </a:t>
            </a:r>
            <a:r>
              <a:rPr lang="tr-TR" sz="2800" dirty="0" smtClean="0">
                <a:solidFill>
                  <a:srgbClr val="FF0000"/>
                </a:solidFill>
              </a:rPr>
              <a:t>P</a:t>
            </a:r>
            <a:r>
              <a:rPr lang="en-US" sz="2800" dirty="0" err="1" smtClean="0">
                <a:solidFill>
                  <a:srgbClr val="FF0000"/>
                </a:solidFill>
              </a:rPr>
              <a:t>lanning</a:t>
            </a:r>
            <a:r>
              <a:rPr lang="en-US" sz="2800" dirty="0" smtClean="0">
                <a:solidFill>
                  <a:srgbClr val="FF0000"/>
                </a:solidFill>
              </a:rPr>
              <a:t> (</a:t>
            </a:r>
            <a:r>
              <a:rPr lang="en-US" sz="2800" dirty="0" err="1" smtClean="0">
                <a:solidFill>
                  <a:srgbClr val="FF0000"/>
                </a:solidFill>
              </a:rPr>
              <a:t>ERP</a:t>
            </a:r>
            <a:r>
              <a:rPr lang="en-US" sz="2800" dirty="0" smtClean="0">
                <a:solidFill>
                  <a:srgbClr val="FF0000"/>
                </a:solidFill>
              </a:rPr>
              <a:t>) system</a:t>
            </a:r>
            <a:r>
              <a:rPr lang="tr-TR" sz="2800" dirty="0" smtClean="0">
                <a:solidFill>
                  <a:srgbClr val="FF0000"/>
                </a:solidFill>
              </a:rPr>
              <a:t>”</a:t>
            </a:r>
            <a:endParaRPr lang="en-US" sz="2800" dirty="0" smtClean="0">
              <a:solidFill>
                <a:srgbClr val="FF0000"/>
              </a:solidFill>
            </a:endParaRPr>
          </a:p>
        </p:txBody>
      </p:sp>
      <p:sp>
        <p:nvSpPr>
          <p:cNvPr id="17411" name="Oval 3"/>
          <p:cNvSpPr>
            <a:spLocks noChangeArrowheads="1"/>
          </p:cNvSpPr>
          <p:nvPr/>
        </p:nvSpPr>
        <p:spPr bwMode="auto">
          <a:xfrm>
            <a:off x="2635250" y="3349625"/>
            <a:ext cx="3581400" cy="2120900"/>
          </a:xfrm>
          <a:prstGeom prst="ellipse">
            <a:avLst/>
          </a:prstGeom>
          <a:solidFill>
            <a:srgbClr val="CCCCFF"/>
          </a:solidFill>
          <a:ln w="9525">
            <a:noFill/>
            <a:round/>
            <a:headEnd/>
            <a:tailEnd/>
          </a:ln>
          <a:effectLst>
            <a:outerShdw dist="35921" dir="2700000" algn="ctr" rotWithShape="0">
              <a:schemeClr val="bg2"/>
            </a:outerShdw>
          </a:effectLst>
        </p:spPr>
        <p:txBody>
          <a:bodyPr wrap="none" lIns="92075" tIns="46038" rIns="92075" bIns="46038" anchor="ctr"/>
          <a:lstStyle/>
          <a:p>
            <a:pPr eaLnBrk="0" hangingPunct="0">
              <a:lnSpc>
                <a:spcPct val="110000"/>
              </a:lnSpc>
              <a:defRPr/>
            </a:pPr>
            <a:endParaRPr lang="fr-FR" sz="2400">
              <a:effectLst>
                <a:outerShdw blurRad="38100" dist="38100" dir="2700000" algn="tl">
                  <a:srgbClr val="FFFFFF"/>
                </a:outerShdw>
              </a:effectLst>
            </a:endParaRPr>
          </a:p>
        </p:txBody>
      </p:sp>
      <p:sp>
        <p:nvSpPr>
          <p:cNvPr id="25604" name="Freeform 4"/>
          <p:cNvSpPr>
            <a:spLocks/>
          </p:cNvSpPr>
          <p:nvPr/>
        </p:nvSpPr>
        <p:spPr bwMode="auto">
          <a:xfrm>
            <a:off x="1365250" y="2263775"/>
            <a:ext cx="2638425" cy="1635125"/>
          </a:xfrm>
          <a:custGeom>
            <a:avLst/>
            <a:gdLst>
              <a:gd name="T0" fmla="*/ 0 w 1806"/>
              <a:gd name="T1" fmla="*/ 2147483647 h 1129"/>
              <a:gd name="T2" fmla="*/ 2147483647 w 1806"/>
              <a:gd name="T3" fmla="*/ 2147483647 h 1129"/>
              <a:gd name="T4" fmla="*/ 2147483647 w 1806"/>
              <a:gd name="T5" fmla="*/ 2147483647 h 1129"/>
              <a:gd name="T6" fmla="*/ 2147483647 w 1806"/>
              <a:gd name="T7" fmla="*/ 2147483647 h 1129"/>
              <a:gd name="T8" fmla="*/ 2147483647 w 1806"/>
              <a:gd name="T9" fmla="*/ 2147483647 h 1129"/>
              <a:gd name="T10" fmla="*/ 2147483647 w 1806"/>
              <a:gd name="T11" fmla="*/ 2147483647 h 1129"/>
              <a:gd name="T12" fmla="*/ 2147483647 w 1806"/>
              <a:gd name="T13" fmla="*/ 2147483647 h 1129"/>
              <a:gd name="T14" fmla="*/ 2147483647 w 1806"/>
              <a:gd name="T15" fmla="*/ 2147483647 h 1129"/>
              <a:gd name="T16" fmla="*/ 2147483647 w 1806"/>
              <a:gd name="T17" fmla="*/ 2147483647 h 1129"/>
              <a:gd name="T18" fmla="*/ 2147483647 w 1806"/>
              <a:gd name="T19" fmla="*/ 2147483647 h 1129"/>
              <a:gd name="T20" fmla="*/ 2147483647 w 1806"/>
              <a:gd name="T21" fmla="*/ 2147483647 h 1129"/>
              <a:gd name="T22" fmla="*/ 2147483647 w 1806"/>
              <a:gd name="T23" fmla="*/ 2147483647 h 1129"/>
              <a:gd name="T24" fmla="*/ 2147483647 w 1806"/>
              <a:gd name="T25" fmla="*/ 2147483647 h 1129"/>
              <a:gd name="T26" fmla="*/ 2147483647 w 1806"/>
              <a:gd name="T27" fmla="*/ 2147483647 h 1129"/>
              <a:gd name="T28" fmla="*/ 2147483647 w 1806"/>
              <a:gd name="T29" fmla="*/ 2147483647 h 1129"/>
              <a:gd name="T30" fmla="*/ 2147483647 w 1806"/>
              <a:gd name="T31" fmla="*/ 2147483647 h 1129"/>
              <a:gd name="T32" fmla="*/ 2147483647 w 1806"/>
              <a:gd name="T33" fmla="*/ 2147483647 h 1129"/>
              <a:gd name="T34" fmla="*/ 2147483647 w 1806"/>
              <a:gd name="T35" fmla="*/ 2147483647 h 1129"/>
              <a:gd name="T36" fmla="*/ 2147483647 w 1806"/>
              <a:gd name="T37" fmla="*/ 2147483647 h 1129"/>
              <a:gd name="T38" fmla="*/ 2147483647 w 1806"/>
              <a:gd name="T39" fmla="*/ 2147483647 h 1129"/>
              <a:gd name="T40" fmla="*/ 2147483647 w 1806"/>
              <a:gd name="T41" fmla="*/ 2147483647 h 1129"/>
              <a:gd name="T42" fmla="*/ 2147483647 w 1806"/>
              <a:gd name="T43" fmla="*/ 2147483647 h 1129"/>
              <a:gd name="T44" fmla="*/ 2147483647 w 1806"/>
              <a:gd name="T45" fmla="*/ 2147483647 h 1129"/>
              <a:gd name="T46" fmla="*/ 2147483647 w 1806"/>
              <a:gd name="T47" fmla="*/ 2147483647 h 1129"/>
              <a:gd name="T48" fmla="*/ 2147483647 w 1806"/>
              <a:gd name="T49" fmla="*/ 2147483647 h 1129"/>
              <a:gd name="T50" fmla="*/ 2147483647 w 1806"/>
              <a:gd name="T51" fmla="*/ 2147483647 h 1129"/>
              <a:gd name="T52" fmla="*/ 2147483647 w 1806"/>
              <a:gd name="T53" fmla="*/ 2147483647 h 1129"/>
              <a:gd name="T54" fmla="*/ 2147483647 w 1806"/>
              <a:gd name="T55" fmla="*/ 2147483647 h 1129"/>
              <a:gd name="T56" fmla="*/ 2147483647 w 1806"/>
              <a:gd name="T57" fmla="*/ 2147483647 h 1129"/>
              <a:gd name="T58" fmla="*/ 2147483647 w 1806"/>
              <a:gd name="T59" fmla="*/ 2147483647 h 1129"/>
              <a:gd name="T60" fmla="*/ 2147483647 w 1806"/>
              <a:gd name="T61" fmla="*/ 2147483647 h 1129"/>
              <a:gd name="T62" fmla="*/ 2147483647 w 1806"/>
              <a:gd name="T63" fmla="*/ 2147483647 h 1129"/>
              <a:gd name="T64" fmla="*/ 2147483647 w 1806"/>
              <a:gd name="T65" fmla="*/ 2147483647 h 1129"/>
              <a:gd name="T66" fmla="*/ 2147483647 w 1806"/>
              <a:gd name="T67" fmla="*/ 2147483647 h 1129"/>
              <a:gd name="T68" fmla="*/ 2147483647 w 1806"/>
              <a:gd name="T69" fmla="*/ 2147483647 h 1129"/>
              <a:gd name="T70" fmla="*/ 2147483647 w 1806"/>
              <a:gd name="T71" fmla="*/ 2147483647 h 1129"/>
              <a:gd name="T72" fmla="*/ 2147483647 w 1806"/>
              <a:gd name="T73" fmla="*/ 2147483647 h 1129"/>
              <a:gd name="T74" fmla="*/ 2147483647 w 1806"/>
              <a:gd name="T75" fmla="*/ 2147483647 h 1129"/>
              <a:gd name="T76" fmla="*/ 2147483647 w 1806"/>
              <a:gd name="T77" fmla="*/ 0 h 1129"/>
              <a:gd name="T78" fmla="*/ 2147483647 w 1806"/>
              <a:gd name="T79" fmla="*/ 2147483647 h 1129"/>
              <a:gd name="T80" fmla="*/ 2147483647 w 1806"/>
              <a:gd name="T81" fmla="*/ 2147483647 h 1129"/>
              <a:gd name="T82" fmla="*/ 2147483647 w 1806"/>
              <a:gd name="T83" fmla="*/ 2147483647 h 1129"/>
              <a:gd name="T84" fmla="*/ 2147483647 w 1806"/>
              <a:gd name="T85" fmla="*/ 2147483647 h 1129"/>
              <a:gd name="T86" fmla="*/ 2147483647 w 1806"/>
              <a:gd name="T87" fmla="*/ 2147483647 h 1129"/>
              <a:gd name="T88" fmla="*/ 2147483647 w 1806"/>
              <a:gd name="T89" fmla="*/ 2147483647 h 1129"/>
              <a:gd name="T90" fmla="*/ 2147483647 w 1806"/>
              <a:gd name="T91" fmla="*/ 2147483647 h 1129"/>
              <a:gd name="T92" fmla="*/ 2147483647 w 1806"/>
              <a:gd name="T93" fmla="*/ 2147483647 h 1129"/>
              <a:gd name="T94" fmla="*/ 2147483647 w 1806"/>
              <a:gd name="T95" fmla="*/ 2147483647 h 1129"/>
              <a:gd name="T96" fmla="*/ 2147483647 w 1806"/>
              <a:gd name="T97" fmla="*/ 2147483647 h 1129"/>
              <a:gd name="T98" fmla="*/ 2147483647 w 1806"/>
              <a:gd name="T99" fmla="*/ 2147483647 h 1129"/>
              <a:gd name="T100" fmla="*/ 2147483647 w 1806"/>
              <a:gd name="T101" fmla="*/ 2147483647 h 1129"/>
              <a:gd name="T102" fmla="*/ 2147483647 w 1806"/>
              <a:gd name="T103" fmla="*/ 2147483647 h 1129"/>
              <a:gd name="T104" fmla="*/ 2147483647 w 1806"/>
              <a:gd name="T105" fmla="*/ 2147483647 h 1129"/>
              <a:gd name="T106" fmla="*/ 2147483647 w 1806"/>
              <a:gd name="T107" fmla="*/ 2147483647 h 1129"/>
              <a:gd name="T108" fmla="*/ 2147483647 w 1806"/>
              <a:gd name="T109" fmla="*/ 2147483647 h 1129"/>
              <a:gd name="T110" fmla="*/ 2147483647 w 1806"/>
              <a:gd name="T111" fmla="*/ 2147483647 h 1129"/>
              <a:gd name="T112" fmla="*/ 2147483647 w 1806"/>
              <a:gd name="T113" fmla="*/ 2147483647 h 1129"/>
              <a:gd name="T114" fmla="*/ 2147483647 w 1806"/>
              <a:gd name="T115" fmla="*/ 2147483647 h 1129"/>
              <a:gd name="T116" fmla="*/ 2147483647 w 1806"/>
              <a:gd name="T117" fmla="*/ 2147483647 h 1129"/>
              <a:gd name="T118" fmla="*/ 0 w 1806"/>
              <a:gd name="T119" fmla="*/ 2147483647 h 1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06"/>
              <a:gd name="T181" fmla="*/ 0 h 1129"/>
              <a:gd name="T182" fmla="*/ 1806 w 1806"/>
              <a:gd name="T183" fmla="*/ 1129 h 1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06" h="1129">
                <a:moveTo>
                  <a:pt x="0" y="893"/>
                </a:moveTo>
                <a:lnTo>
                  <a:pt x="16" y="871"/>
                </a:lnTo>
                <a:lnTo>
                  <a:pt x="33" y="852"/>
                </a:lnTo>
                <a:lnTo>
                  <a:pt x="49" y="831"/>
                </a:lnTo>
                <a:lnTo>
                  <a:pt x="66" y="812"/>
                </a:lnTo>
                <a:lnTo>
                  <a:pt x="84" y="792"/>
                </a:lnTo>
                <a:lnTo>
                  <a:pt x="105" y="772"/>
                </a:lnTo>
                <a:lnTo>
                  <a:pt x="122" y="752"/>
                </a:lnTo>
                <a:lnTo>
                  <a:pt x="143" y="732"/>
                </a:lnTo>
                <a:lnTo>
                  <a:pt x="167" y="709"/>
                </a:lnTo>
                <a:lnTo>
                  <a:pt x="196" y="686"/>
                </a:lnTo>
                <a:lnTo>
                  <a:pt x="216" y="667"/>
                </a:lnTo>
                <a:lnTo>
                  <a:pt x="243" y="648"/>
                </a:lnTo>
                <a:lnTo>
                  <a:pt x="267" y="625"/>
                </a:lnTo>
                <a:lnTo>
                  <a:pt x="296" y="603"/>
                </a:lnTo>
                <a:lnTo>
                  <a:pt x="324" y="583"/>
                </a:lnTo>
                <a:lnTo>
                  <a:pt x="352" y="560"/>
                </a:lnTo>
                <a:lnTo>
                  <a:pt x="382" y="543"/>
                </a:lnTo>
                <a:lnTo>
                  <a:pt x="416" y="517"/>
                </a:lnTo>
                <a:lnTo>
                  <a:pt x="447" y="497"/>
                </a:lnTo>
                <a:lnTo>
                  <a:pt x="477" y="480"/>
                </a:lnTo>
                <a:lnTo>
                  <a:pt x="513" y="460"/>
                </a:lnTo>
                <a:lnTo>
                  <a:pt x="539" y="445"/>
                </a:lnTo>
                <a:lnTo>
                  <a:pt x="571" y="428"/>
                </a:lnTo>
                <a:lnTo>
                  <a:pt x="603" y="410"/>
                </a:lnTo>
                <a:lnTo>
                  <a:pt x="643" y="390"/>
                </a:lnTo>
                <a:lnTo>
                  <a:pt x="675" y="375"/>
                </a:lnTo>
                <a:lnTo>
                  <a:pt x="711" y="356"/>
                </a:lnTo>
                <a:lnTo>
                  <a:pt x="756" y="337"/>
                </a:lnTo>
                <a:lnTo>
                  <a:pt x="795" y="318"/>
                </a:lnTo>
                <a:lnTo>
                  <a:pt x="841" y="299"/>
                </a:lnTo>
                <a:lnTo>
                  <a:pt x="884" y="281"/>
                </a:lnTo>
                <a:lnTo>
                  <a:pt x="931" y="265"/>
                </a:lnTo>
                <a:lnTo>
                  <a:pt x="980" y="247"/>
                </a:lnTo>
                <a:lnTo>
                  <a:pt x="1022" y="237"/>
                </a:lnTo>
                <a:lnTo>
                  <a:pt x="1061" y="223"/>
                </a:lnTo>
                <a:lnTo>
                  <a:pt x="1107" y="211"/>
                </a:lnTo>
                <a:lnTo>
                  <a:pt x="1139" y="201"/>
                </a:lnTo>
                <a:lnTo>
                  <a:pt x="1001" y="0"/>
                </a:lnTo>
                <a:lnTo>
                  <a:pt x="1805" y="288"/>
                </a:lnTo>
                <a:lnTo>
                  <a:pt x="1595" y="886"/>
                </a:lnTo>
                <a:lnTo>
                  <a:pt x="1465" y="709"/>
                </a:lnTo>
                <a:lnTo>
                  <a:pt x="1412" y="726"/>
                </a:lnTo>
                <a:lnTo>
                  <a:pt x="1361" y="742"/>
                </a:lnTo>
                <a:lnTo>
                  <a:pt x="1307" y="763"/>
                </a:lnTo>
                <a:lnTo>
                  <a:pt x="1244" y="789"/>
                </a:lnTo>
                <a:lnTo>
                  <a:pt x="1199" y="811"/>
                </a:lnTo>
                <a:lnTo>
                  <a:pt x="1152" y="835"/>
                </a:lnTo>
                <a:lnTo>
                  <a:pt x="1105" y="859"/>
                </a:lnTo>
                <a:lnTo>
                  <a:pt x="1065" y="884"/>
                </a:lnTo>
                <a:lnTo>
                  <a:pt x="1029" y="911"/>
                </a:lnTo>
                <a:lnTo>
                  <a:pt x="986" y="937"/>
                </a:lnTo>
                <a:lnTo>
                  <a:pt x="952" y="965"/>
                </a:lnTo>
                <a:lnTo>
                  <a:pt x="918" y="994"/>
                </a:lnTo>
                <a:lnTo>
                  <a:pt x="886" y="1017"/>
                </a:lnTo>
                <a:lnTo>
                  <a:pt x="854" y="1050"/>
                </a:lnTo>
                <a:lnTo>
                  <a:pt x="824" y="1081"/>
                </a:lnTo>
                <a:lnTo>
                  <a:pt x="807" y="1106"/>
                </a:lnTo>
                <a:lnTo>
                  <a:pt x="786" y="1128"/>
                </a:lnTo>
                <a:lnTo>
                  <a:pt x="0" y="893"/>
                </a:lnTo>
              </a:path>
            </a:pathLst>
          </a:custGeom>
          <a:gradFill rotWithShape="0">
            <a:gsLst>
              <a:gs pos="0">
                <a:srgbClr val="995C00"/>
              </a:gs>
              <a:gs pos="100000">
                <a:srgbClr val="FF9900"/>
              </a:gs>
            </a:gsLst>
            <a:lin ang="0" scaled="1"/>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900"/>
            </a:extrusionClr>
          </a:sp3d>
        </p:spPr>
        <p:txBody>
          <a:bodyPr>
            <a:flatTx/>
          </a:bodyPr>
          <a:lstStyle/>
          <a:p>
            <a:endParaRPr lang="tr-TR"/>
          </a:p>
        </p:txBody>
      </p:sp>
      <p:sp>
        <p:nvSpPr>
          <p:cNvPr id="25605" name="Freeform 5"/>
          <p:cNvSpPr>
            <a:spLocks/>
          </p:cNvSpPr>
          <p:nvPr/>
        </p:nvSpPr>
        <p:spPr bwMode="auto">
          <a:xfrm>
            <a:off x="922338" y="3243263"/>
            <a:ext cx="2144712" cy="1962150"/>
          </a:xfrm>
          <a:custGeom>
            <a:avLst/>
            <a:gdLst>
              <a:gd name="T0" fmla="*/ 2147483647 w 1591"/>
              <a:gd name="T1" fmla="*/ 2147483647 h 1317"/>
              <a:gd name="T2" fmla="*/ 2147483647 w 1591"/>
              <a:gd name="T3" fmla="*/ 2147483647 h 1317"/>
              <a:gd name="T4" fmla="*/ 2147483647 w 1591"/>
              <a:gd name="T5" fmla="*/ 2147483647 h 1317"/>
              <a:gd name="T6" fmla="*/ 2147483647 w 1591"/>
              <a:gd name="T7" fmla="*/ 2147483647 h 1317"/>
              <a:gd name="T8" fmla="*/ 2147483647 w 1591"/>
              <a:gd name="T9" fmla="*/ 2147483647 h 1317"/>
              <a:gd name="T10" fmla="*/ 2147483647 w 1591"/>
              <a:gd name="T11" fmla="*/ 2147483647 h 1317"/>
              <a:gd name="T12" fmla="*/ 2147483647 w 1591"/>
              <a:gd name="T13" fmla="*/ 2147483647 h 1317"/>
              <a:gd name="T14" fmla="*/ 2147483647 w 1591"/>
              <a:gd name="T15" fmla="*/ 2147483647 h 1317"/>
              <a:gd name="T16" fmla="*/ 2147483647 w 1591"/>
              <a:gd name="T17" fmla="*/ 2147483647 h 1317"/>
              <a:gd name="T18" fmla="*/ 2147483647 w 1591"/>
              <a:gd name="T19" fmla="*/ 2147483647 h 1317"/>
              <a:gd name="T20" fmla="*/ 2147483647 w 1591"/>
              <a:gd name="T21" fmla="*/ 2147483647 h 1317"/>
              <a:gd name="T22" fmla="*/ 2147483647 w 1591"/>
              <a:gd name="T23" fmla="*/ 2147483647 h 1317"/>
              <a:gd name="T24" fmla="*/ 2147483647 w 1591"/>
              <a:gd name="T25" fmla="*/ 2147483647 h 1317"/>
              <a:gd name="T26" fmla="*/ 2147483647 w 1591"/>
              <a:gd name="T27" fmla="*/ 2147483647 h 1317"/>
              <a:gd name="T28" fmla="*/ 2147483647 w 1591"/>
              <a:gd name="T29" fmla="*/ 2147483647 h 1317"/>
              <a:gd name="T30" fmla="*/ 2147483647 w 1591"/>
              <a:gd name="T31" fmla="*/ 2147483647 h 1317"/>
              <a:gd name="T32" fmla="*/ 2147483647 w 1591"/>
              <a:gd name="T33" fmla="*/ 2147483647 h 1317"/>
              <a:gd name="T34" fmla="*/ 2147483647 w 1591"/>
              <a:gd name="T35" fmla="*/ 2147483647 h 1317"/>
              <a:gd name="T36" fmla="*/ 2147483647 w 1591"/>
              <a:gd name="T37" fmla="*/ 2147483647 h 1317"/>
              <a:gd name="T38" fmla="*/ 2147483647 w 1591"/>
              <a:gd name="T39" fmla="*/ 2147483647 h 1317"/>
              <a:gd name="T40" fmla="*/ 2147483647 w 1591"/>
              <a:gd name="T41" fmla="*/ 2147483647 h 1317"/>
              <a:gd name="T42" fmla="*/ 2147483647 w 1591"/>
              <a:gd name="T43" fmla="*/ 2147483647 h 1317"/>
              <a:gd name="T44" fmla="*/ 2147483647 w 1591"/>
              <a:gd name="T45" fmla="*/ 2147483647 h 1317"/>
              <a:gd name="T46" fmla="*/ 2147483647 w 1591"/>
              <a:gd name="T47" fmla="*/ 2147483647 h 1317"/>
              <a:gd name="T48" fmla="*/ 2147483647 w 1591"/>
              <a:gd name="T49" fmla="*/ 2147483647 h 1317"/>
              <a:gd name="T50" fmla="*/ 2147483647 w 1591"/>
              <a:gd name="T51" fmla="*/ 2147483647 h 1317"/>
              <a:gd name="T52" fmla="*/ 2147483647 w 1591"/>
              <a:gd name="T53" fmla="*/ 2147483647 h 1317"/>
              <a:gd name="T54" fmla="*/ 2147483647 w 1591"/>
              <a:gd name="T55" fmla="*/ 2147483647 h 1317"/>
              <a:gd name="T56" fmla="*/ 2147483647 w 1591"/>
              <a:gd name="T57" fmla="*/ 2147483647 h 1317"/>
              <a:gd name="T58" fmla="*/ 2147483647 w 1591"/>
              <a:gd name="T59" fmla="*/ 2147483647 h 1317"/>
              <a:gd name="T60" fmla="*/ 2147483647 w 1591"/>
              <a:gd name="T61" fmla="*/ 2147483647 h 1317"/>
              <a:gd name="T62" fmla="*/ 2147483647 w 1591"/>
              <a:gd name="T63" fmla="*/ 2147483647 h 1317"/>
              <a:gd name="T64" fmla="*/ 2147483647 w 1591"/>
              <a:gd name="T65" fmla="*/ 2147483647 h 1317"/>
              <a:gd name="T66" fmla="*/ 2147483647 w 1591"/>
              <a:gd name="T67" fmla="*/ 2147483647 h 1317"/>
              <a:gd name="T68" fmla="*/ 2147483647 w 1591"/>
              <a:gd name="T69" fmla="*/ 2147483647 h 1317"/>
              <a:gd name="T70" fmla="*/ 2147483647 w 1591"/>
              <a:gd name="T71" fmla="*/ 2147483647 h 1317"/>
              <a:gd name="T72" fmla="*/ 2147483647 w 1591"/>
              <a:gd name="T73" fmla="*/ 2147483647 h 1317"/>
              <a:gd name="T74" fmla="*/ 2147483647 w 1591"/>
              <a:gd name="T75" fmla="*/ 2147483647 h 1317"/>
              <a:gd name="T76" fmla="*/ 2147483647 w 1591"/>
              <a:gd name="T77" fmla="*/ 2147483647 h 1317"/>
              <a:gd name="T78" fmla="*/ 2147483647 w 1591"/>
              <a:gd name="T79" fmla="*/ 2147483647 h 1317"/>
              <a:gd name="T80" fmla="*/ 2147483647 w 1591"/>
              <a:gd name="T81" fmla="*/ 2147483647 h 1317"/>
              <a:gd name="T82" fmla="*/ 2147483647 w 1591"/>
              <a:gd name="T83" fmla="*/ 2147483647 h 1317"/>
              <a:gd name="T84" fmla="*/ 2147483647 w 1591"/>
              <a:gd name="T85" fmla="*/ 2147483647 h 1317"/>
              <a:gd name="T86" fmla="*/ 2147483647 w 1591"/>
              <a:gd name="T87" fmla="*/ 2147483647 h 1317"/>
              <a:gd name="T88" fmla="*/ 2147483647 w 1591"/>
              <a:gd name="T89" fmla="*/ 2147483647 h 1317"/>
              <a:gd name="T90" fmla="*/ 2147483647 w 1591"/>
              <a:gd name="T91" fmla="*/ 2147483647 h 1317"/>
              <a:gd name="T92" fmla="*/ 2147483647 w 1591"/>
              <a:gd name="T93" fmla="*/ 2147483647 h 1317"/>
              <a:gd name="T94" fmla="*/ 2147483647 w 1591"/>
              <a:gd name="T95" fmla="*/ 2147483647 h 1317"/>
              <a:gd name="T96" fmla="*/ 2147483647 w 1591"/>
              <a:gd name="T97" fmla="*/ 2147483647 h 1317"/>
              <a:gd name="T98" fmla="*/ 2147483647 w 1591"/>
              <a:gd name="T99" fmla="*/ 2147483647 h 1317"/>
              <a:gd name="T100" fmla="*/ 2147483647 w 1591"/>
              <a:gd name="T101" fmla="*/ 2147483647 h 1317"/>
              <a:gd name="T102" fmla="*/ 2147483647 w 1591"/>
              <a:gd name="T103" fmla="*/ 2147483647 h 1317"/>
              <a:gd name="T104" fmla="*/ 2147483647 w 1591"/>
              <a:gd name="T105" fmla="*/ 2147483647 h 1317"/>
              <a:gd name="T106" fmla="*/ 2147483647 w 1591"/>
              <a:gd name="T107" fmla="*/ 2147483647 h 1317"/>
              <a:gd name="T108" fmla="*/ 0 w 1591"/>
              <a:gd name="T109" fmla="*/ 2147483647 h 1317"/>
              <a:gd name="T110" fmla="*/ 2147483647 w 1591"/>
              <a:gd name="T111" fmla="*/ 0 h 1317"/>
              <a:gd name="T112" fmla="*/ 2147483647 w 1591"/>
              <a:gd name="T113" fmla="*/ 2147483647 h 13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1"/>
              <a:gd name="T172" fmla="*/ 0 h 1317"/>
              <a:gd name="T173" fmla="*/ 1591 w 1591"/>
              <a:gd name="T174" fmla="*/ 1317 h 13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1" h="1317">
                <a:moveTo>
                  <a:pt x="1590" y="545"/>
                </a:moveTo>
                <a:lnTo>
                  <a:pt x="1186" y="436"/>
                </a:lnTo>
                <a:lnTo>
                  <a:pt x="1169" y="459"/>
                </a:lnTo>
                <a:lnTo>
                  <a:pt x="1160" y="484"/>
                </a:lnTo>
                <a:lnTo>
                  <a:pt x="1148" y="511"/>
                </a:lnTo>
                <a:lnTo>
                  <a:pt x="1139" y="537"/>
                </a:lnTo>
                <a:lnTo>
                  <a:pt x="1126" y="573"/>
                </a:lnTo>
                <a:lnTo>
                  <a:pt x="1120" y="602"/>
                </a:lnTo>
                <a:lnTo>
                  <a:pt x="1112" y="634"/>
                </a:lnTo>
                <a:lnTo>
                  <a:pt x="1109" y="670"/>
                </a:lnTo>
                <a:lnTo>
                  <a:pt x="1103" y="705"/>
                </a:lnTo>
                <a:lnTo>
                  <a:pt x="1103" y="771"/>
                </a:lnTo>
                <a:lnTo>
                  <a:pt x="1107" y="804"/>
                </a:lnTo>
                <a:lnTo>
                  <a:pt x="1109" y="837"/>
                </a:lnTo>
                <a:lnTo>
                  <a:pt x="1116" y="869"/>
                </a:lnTo>
                <a:lnTo>
                  <a:pt x="1124" y="901"/>
                </a:lnTo>
                <a:lnTo>
                  <a:pt x="1135" y="932"/>
                </a:lnTo>
                <a:lnTo>
                  <a:pt x="1144" y="968"/>
                </a:lnTo>
                <a:lnTo>
                  <a:pt x="1161" y="1002"/>
                </a:lnTo>
                <a:lnTo>
                  <a:pt x="401" y="1316"/>
                </a:lnTo>
                <a:lnTo>
                  <a:pt x="386" y="1284"/>
                </a:lnTo>
                <a:lnTo>
                  <a:pt x="369" y="1257"/>
                </a:lnTo>
                <a:lnTo>
                  <a:pt x="354" y="1231"/>
                </a:lnTo>
                <a:lnTo>
                  <a:pt x="341" y="1201"/>
                </a:lnTo>
                <a:lnTo>
                  <a:pt x="330" y="1178"/>
                </a:lnTo>
                <a:lnTo>
                  <a:pt x="316" y="1149"/>
                </a:lnTo>
                <a:lnTo>
                  <a:pt x="305" y="1125"/>
                </a:lnTo>
                <a:lnTo>
                  <a:pt x="298" y="1100"/>
                </a:lnTo>
                <a:lnTo>
                  <a:pt x="288" y="1074"/>
                </a:lnTo>
                <a:lnTo>
                  <a:pt x="275" y="1043"/>
                </a:lnTo>
                <a:lnTo>
                  <a:pt x="269" y="1011"/>
                </a:lnTo>
                <a:lnTo>
                  <a:pt x="260" y="982"/>
                </a:lnTo>
                <a:lnTo>
                  <a:pt x="250" y="953"/>
                </a:lnTo>
                <a:lnTo>
                  <a:pt x="245" y="919"/>
                </a:lnTo>
                <a:lnTo>
                  <a:pt x="241" y="887"/>
                </a:lnTo>
                <a:lnTo>
                  <a:pt x="237" y="850"/>
                </a:lnTo>
                <a:lnTo>
                  <a:pt x="233" y="816"/>
                </a:lnTo>
                <a:lnTo>
                  <a:pt x="233" y="781"/>
                </a:lnTo>
                <a:lnTo>
                  <a:pt x="233" y="745"/>
                </a:lnTo>
                <a:lnTo>
                  <a:pt x="233" y="698"/>
                </a:lnTo>
                <a:lnTo>
                  <a:pt x="235" y="656"/>
                </a:lnTo>
                <a:lnTo>
                  <a:pt x="237" y="630"/>
                </a:lnTo>
                <a:lnTo>
                  <a:pt x="241" y="597"/>
                </a:lnTo>
                <a:lnTo>
                  <a:pt x="245" y="565"/>
                </a:lnTo>
                <a:lnTo>
                  <a:pt x="252" y="525"/>
                </a:lnTo>
                <a:lnTo>
                  <a:pt x="262" y="492"/>
                </a:lnTo>
                <a:lnTo>
                  <a:pt x="271" y="462"/>
                </a:lnTo>
                <a:lnTo>
                  <a:pt x="284" y="424"/>
                </a:lnTo>
                <a:lnTo>
                  <a:pt x="294" y="393"/>
                </a:lnTo>
                <a:lnTo>
                  <a:pt x="305" y="357"/>
                </a:lnTo>
                <a:lnTo>
                  <a:pt x="320" y="326"/>
                </a:lnTo>
                <a:lnTo>
                  <a:pt x="337" y="293"/>
                </a:lnTo>
                <a:lnTo>
                  <a:pt x="352" y="258"/>
                </a:lnTo>
                <a:lnTo>
                  <a:pt x="375" y="218"/>
                </a:lnTo>
                <a:lnTo>
                  <a:pt x="0" y="113"/>
                </a:lnTo>
                <a:lnTo>
                  <a:pt x="990" y="0"/>
                </a:lnTo>
                <a:lnTo>
                  <a:pt x="1590" y="545"/>
                </a:lnTo>
              </a:path>
            </a:pathLst>
          </a:custGeom>
          <a:gradFill rotWithShape="0">
            <a:gsLst>
              <a:gs pos="0">
                <a:srgbClr val="995C00"/>
              </a:gs>
              <a:gs pos="100000">
                <a:srgbClr val="FF9900"/>
              </a:gs>
            </a:gsLst>
            <a:lin ang="0" scaled="1"/>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900"/>
            </a:extrusionClr>
          </a:sp3d>
        </p:spPr>
        <p:txBody>
          <a:bodyPr>
            <a:flatTx/>
          </a:bodyPr>
          <a:lstStyle/>
          <a:p>
            <a:endParaRPr lang="tr-TR"/>
          </a:p>
        </p:txBody>
      </p:sp>
      <p:sp>
        <p:nvSpPr>
          <p:cNvPr id="25606" name="Freeform 6"/>
          <p:cNvSpPr>
            <a:spLocks/>
          </p:cNvSpPr>
          <p:nvPr/>
        </p:nvSpPr>
        <p:spPr bwMode="auto">
          <a:xfrm>
            <a:off x="889000" y="4691063"/>
            <a:ext cx="2619375" cy="1549400"/>
          </a:xfrm>
          <a:custGeom>
            <a:avLst/>
            <a:gdLst>
              <a:gd name="T0" fmla="*/ 2147483647 w 1809"/>
              <a:gd name="T1" fmla="*/ 2147483647 h 1072"/>
              <a:gd name="T2" fmla="*/ 2147483647 w 1809"/>
              <a:gd name="T3" fmla="*/ 2147483647 h 1072"/>
              <a:gd name="T4" fmla="*/ 2147483647 w 1809"/>
              <a:gd name="T5" fmla="*/ 2147483647 h 1072"/>
              <a:gd name="T6" fmla="*/ 2147483647 w 1809"/>
              <a:gd name="T7" fmla="*/ 2147483647 h 1072"/>
              <a:gd name="T8" fmla="*/ 2147483647 w 1809"/>
              <a:gd name="T9" fmla="*/ 2147483647 h 1072"/>
              <a:gd name="T10" fmla="*/ 2147483647 w 1809"/>
              <a:gd name="T11" fmla="*/ 2147483647 h 1072"/>
              <a:gd name="T12" fmla="*/ 2147483647 w 1809"/>
              <a:gd name="T13" fmla="*/ 2147483647 h 1072"/>
              <a:gd name="T14" fmla="*/ 2147483647 w 1809"/>
              <a:gd name="T15" fmla="*/ 2147483647 h 1072"/>
              <a:gd name="T16" fmla="*/ 2147483647 w 1809"/>
              <a:gd name="T17" fmla="*/ 2147483647 h 1072"/>
              <a:gd name="T18" fmla="*/ 2147483647 w 1809"/>
              <a:gd name="T19" fmla="*/ 2147483647 h 1072"/>
              <a:gd name="T20" fmla="*/ 2147483647 w 1809"/>
              <a:gd name="T21" fmla="*/ 2147483647 h 1072"/>
              <a:gd name="T22" fmla="*/ 2147483647 w 1809"/>
              <a:gd name="T23" fmla="*/ 2147483647 h 1072"/>
              <a:gd name="T24" fmla="*/ 2147483647 w 1809"/>
              <a:gd name="T25" fmla="*/ 2147483647 h 1072"/>
              <a:gd name="T26" fmla="*/ 2147483647 w 1809"/>
              <a:gd name="T27" fmla="*/ 2147483647 h 1072"/>
              <a:gd name="T28" fmla="*/ 2147483647 w 1809"/>
              <a:gd name="T29" fmla="*/ 2147483647 h 1072"/>
              <a:gd name="T30" fmla="*/ 2147483647 w 1809"/>
              <a:gd name="T31" fmla="*/ 2147483647 h 1072"/>
              <a:gd name="T32" fmla="*/ 2147483647 w 1809"/>
              <a:gd name="T33" fmla="*/ 2147483647 h 1072"/>
              <a:gd name="T34" fmla="*/ 2147483647 w 1809"/>
              <a:gd name="T35" fmla="*/ 2147483647 h 1072"/>
              <a:gd name="T36" fmla="*/ 2147483647 w 1809"/>
              <a:gd name="T37" fmla="*/ 2147483647 h 1072"/>
              <a:gd name="T38" fmla="*/ 2147483647 w 1809"/>
              <a:gd name="T39" fmla="*/ 2147483647 h 1072"/>
              <a:gd name="T40" fmla="*/ 2147483647 w 1809"/>
              <a:gd name="T41" fmla="*/ 2147483647 h 1072"/>
              <a:gd name="T42" fmla="*/ 2147483647 w 1809"/>
              <a:gd name="T43" fmla="*/ 2147483647 h 1072"/>
              <a:gd name="T44" fmla="*/ 2147483647 w 1809"/>
              <a:gd name="T45" fmla="*/ 2147483647 h 1072"/>
              <a:gd name="T46" fmla="*/ 2147483647 w 1809"/>
              <a:gd name="T47" fmla="*/ 2147483647 h 1072"/>
              <a:gd name="T48" fmla="*/ 2147483647 w 1809"/>
              <a:gd name="T49" fmla="*/ 2147483647 h 1072"/>
              <a:gd name="T50" fmla="*/ 2147483647 w 1809"/>
              <a:gd name="T51" fmla="*/ 2147483647 h 1072"/>
              <a:gd name="T52" fmla="*/ 2147483647 w 1809"/>
              <a:gd name="T53" fmla="*/ 2147483647 h 1072"/>
              <a:gd name="T54" fmla="*/ 2147483647 w 1809"/>
              <a:gd name="T55" fmla="*/ 2147483647 h 1072"/>
              <a:gd name="T56" fmla="*/ 2147483647 w 1809"/>
              <a:gd name="T57" fmla="*/ 2147483647 h 1072"/>
              <a:gd name="T58" fmla="*/ 2147483647 w 1809"/>
              <a:gd name="T59" fmla="*/ 2147483647 h 1072"/>
              <a:gd name="T60" fmla="*/ 2147483647 w 1809"/>
              <a:gd name="T61" fmla="*/ 2147483647 h 1072"/>
              <a:gd name="T62" fmla="*/ 2147483647 w 1809"/>
              <a:gd name="T63" fmla="*/ 2147483647 h 1072"/>
              <a:gd name="T64" fmla="*/ 2147483647 w 1809"/>
              <a:gd name="T65" fmla="*/ 2147483647 h 1072"/>
              <a:gd name="T66" fmla="*/ 2147483647 w 1809"/>
              <a:gd name="T67" fmla="*/ 2147483647 h 1072"/>
              <a:gd name="T68" fmla="*/ 2147483647 w 1809"/>
              <a:gd name="T69" fmla="*/ 2147483647 h 1072"/>
              <a:gd name="T70" fmla="*/ 2147483647 w 1809"/>
              <a:gd name="T71" fmla="*/ 2147483647 h 1072"/>
              <a:gd name="T72" fmla="*/ 2147483647 w 1809"/>
              <a:gd name="T73" fmla="*/ 2147483647 h 1072"/>
              <a:gd name="T74" fmla="*/ 0 w 1809"/>
              <a:gd name="T75" fmla="*/ 2147483647 h 1072"/>
              <a:gd name="T76" fmla="*/ 2147483647 w 1809"/>
              <a:gd name="T77" fmla="*/ 0 h 1072"/>
              <a:gd name="T78" fmla="*/ 2147483647 w 1809"/>
              <a:gd name="T79" fmla="*/ 2147483647 h 1072"/>
              <a:gd name="T80" fmla="*/ 2147483647 w 1809"/>
              <a:gd name="T81" fmla="*/ 2147483647 h 1072"/>
              <a:gd name="T82" fmla="*/ 2147483647 w 1809"/>
              <a:gd name="T83" fmla="*/ 2147483647 h 1072"/>
              <a:gd name="T84" fmla="*/ 2147483647 w 1809"/>
              <a:gd name="T85" fmla="*/ 2147483647 h 1072"/>
              <a:gd name="T86" fmla="*/ 2147483647 w 1809"/>
              <a:gd name="T87" fmla="*/ 2147483647 h 1072"/>
              <a:gd name="T88" fmla="*/ 2147483647 w 1809"/>
              <a:gd name="T89" fmla="*/ 2147483647 h 1072"/>
              <a:gd name="T90" fmla="*/ 2147483647 w 1809"/>
              <a:gd name="T91" fmla="*/ 2147483647 h 1072"/>
              <a:gd name="T92" fmla="*/ 2147483647 w 1809"/>
              <a:gd name="T93" fmla="*/ 2147483647 h 1072"/>
              <a:gd name="T94" fmla="*/ 2147483647 w 1809"/>
              <a:gd name="T95" fmla="*/ 2147483647 h 1072"/>
              <a:gd name="T96" fmla="*/ 2147483647 w 1809"/>
              <a:gd name="T97" fmla="*/ 2147483647 h 1072"/>
              <a:gd name="T98" fmla="*/ 2147483647 w 1809"/>
              <a:gd name="T99" fmla="*/ 2147483647 h 1072"/>
              <a:gd name="T100" fmla="*/ 2147483647 w 1809"/>
              <a:gd name="T101" fmla="*/ 2147483647 h 1072"/>
              <a:gd name="T102" fmla="*/ 2147483647 w 1809"/>
              <a:gd name="T103" fmla="*/ 2147483647 h 1072"/>
              <a:gd name="T104" fmla="*/ 2147483647 w 1809"/>
              <a:gd name="T105" fmla="*/ 2147483647 h 1072"/>
              <a:gd name="T106" fmla="*/ 2147483647 w 1809"/>
              <a:gd name="T107" fmla="*/ 2147483647 h 1072"/>
              <a:gd name="T108" fmla="*/ 2147483647 w 1809"/>
              <a:gd name="T109" fmla="*/ 2147483647 h 1072"/>
              <a:gd name="T110" fmla="*/ 2147483647 w 1809"/>
              <a:gd name="T111" fmla="*/ 2147483647 h 1072"/>
              <a:gd name="T112" fmla="*/ 2147483647 w 1809"/>
              <a:gd name="T113" fmla="*/ 2147483647 h 1072"/>
              <a:gd name="T114" fmla="*/ 2147483647 w 1809"/>
              <a:gd name="T115" fmla="*/ 2147483647 h 1072"/>
              <a:gd name="T116" fmla="*/ 2147483647 w 1809"/>
              <a:gd name="T117" fmla="*/ 2147483647 h 10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09"/>
              <a:gd name="T178" fmla="*/ 0 h 1072"/>
              <a:gd name="T179" fmla="*/ 1809 w 1809"/>
              <a:gd name="T180" fmla="*/ 1072 h 10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09" h="1072">
                <a:moveTo>
                  <a:pt x="1436" y="1071"/>
                </a:moveTo>
                <a:lnTo>
                  <a:pt x="1398" y="1061"/>
                </a:lnTo>
                <a:lnTo>
                  <a:pt x="1368" y="1050"/>
                </a:lnTo>
                <a:lnTo>
                  <a:pt x="1336" y="1040"/>
                </a:lnTo>
                <a:lnTo>
                  <a:pt x="1306" y="1030"/>
                </a:lnTo>
                <a:lnTo>
                  <a:pt x="1273" y="1017"/>
                </a:lnTo>
                <a:lnTo>
                  <a:pt x="1241" y="1005"/>
                </a:lnTo>
                <a:lnTo>
                  <a:pt x="1211" y="992"/>
                </a:lnTo>
                <a:lnTo>
                  <a:pt x="1177" y="982"/>
                </a:lnTo>
                <a:lnTo>
                  <a:pt x="1143" y="965"/>
                </a:lnTo>
                <a:lnTo>
                  <a:pt x="1102" y="950"/>
                </a:lnTo>
                <a:lnTo>
                  <a:pt x="1072" y="935"/>
                </a:lnTo>
                <a:lnTo>
                  <a:pt x="1041" y="920"/>
                </a:lnTo>
                <a:lnTo>
                  <a:pt x="1007" y="903"/>
                </a:lnTo>
                <a:lnTo>
                  <a:pt x="970" y="887"/>
                </a:lnTo>
                <a:lnTo>
                  <a:pt x="938" y="869"/>
                </a:lnTo>
                <a:lnTo>
                  <a:pt x="902" y="849"/>
                </a:lnTo>
                <a:lnTo>
                  <a:pt x="873" y="832"/>
                </a:lnTo>
                <a:lnTo>
                  <a:pt x="836" y="810"/>
                </a:lnTo>
                <a:lnTo>
                  <a:pt x="802" y="791"/>
                </a:lnTo>
                <a:lnTo>
                  <a:pt x="773" y="771"/>
                </a:lnTo>
                <a:lnTo>
                  <a:pt x="741" y="750"/>
                </a:lnTo>
                <a:lnTo>
                  <a:pt x="719" y="735"/>
                </a:lnTo>
                <a:lnTo>
                  <a:pt x="690" y="715"/>
                </a:lnTo>
                <a:lnTo>
                  <a:pt x="662" y="695"/>
                </a:lnTo>
                <a:lnTo>
                  <a:pt x="632" y="669"/>
                </a:lnTo>
                <a:lnTo>
                  <a:pt x="605" y="649"/>
                </a:lnTo>
                <a:lnTo>
                  <a:pt x="575" y="625"/>
                </a:lnTo>
                <a:lnTo>
                  <a:pt x="543" y="597"/>
                </a:lnTo>
                <a:lnTo>
                  <a:pt x="515" y="574"/>
                </a:lnTo>
                <a:lnTo>
                  <a:pt x="486" y="545"/>
                </a:lnTo>
                <a:lnTo>
                  <a:pt x="458" y="518"/>
                </a:lnTo>
                <a:lnTo>
                  <a:pt x="432" y="490"/>
                </a:lnTo>
                <a:lnTo>
                  <a:pt x="405" y="460"/>
                </a:lnTo>
                <a:lnTo>
                  <a:pt x="385" y="432"/>
                </a:lnTo>
                <a:lnTo>
                  <a:pt x="362" y="408"/>
                </a:lnTo>
                <a:lnTo>
                  <a:pt x="343" y="381"/>
                </a:lnTo>
                <a:lnTo>
                  <a:pt x="0" y="482"/>
                </a:lnTo>
                <a:lnTo>
                  <a:pt x="566" y="0"/>
                </a:lnTo>
                <a:lnTo>
                  <a:pt x="1528" y="51"/>
                </a:lnTo>
                <a:lnTo>
                  <a:pt x="1143" y="158"/>
                </a:lnTo>
                <a:lnTo>
                  <a:pt x="1166" y="188"/>
                </a:lnTo>
                <a:lnTo>
                  <a:pt x="1194" y="222"/>
                </a:lnTo>
                <a:lnTo>
                  <a:pt x="1228" y="256"/>
                </a:lnTo>
                <a:lnTo>
                  <a:pt x="1268" y="294"/>
                </a:lnTo>
                <a:lnTo>
                  <a:pt x="1302" y="322"/>
                </a:lnTo>
                <a:lnTo>
                  <a:pt x="1343" y="351"/>
                </a:lnTo>
                <a:lnTo>
                  <a:pt x="1379" y="381"/>
                </a:lnTo>
                <a:lnTo>
                  <a:pt x="1419" y="405"/>
                </a:lnTo>
                <a:lnTo>
                  <a:pt x="1462" y="429"/>
                </a:lnTo>
                <a:lnTo>
                  <a:pt x="1506" y="454"/>
                </a:lnTo>
                <a:lnTo>
                  <a:pt x="1549" y="477"/>
                </a:lnTo>
                <a:lnTo>
                  <a:pt x="1592" y="498"/>
                </a:lnTo>
                <a:lnTo>
                  <a:pt x="1636" y="516"/>
                </a:lnTo>
                <a:lnTo>
                  <a:pt x="1687" y="537"/>
                </a:lnTo>
                <a:lnTo>
                  <a:pt x="1738" y="556"/>
                </a:lnTo>
                <a:lnTo>
                  <a:pt x="1774" y="565"/>
                </a:lnTo>
                <a:lnTo>
                  <a:pt x="1808" y="577"/>
                </a:lnTo>
                <a:lnTo>
                  <a:pt x="1436" y="1071"/>
                </a:lnTo>
              </a:path>
            </a:pathLst>
          </a:custGeom>
          <a:gradFill rotWithShape="0">
            <a:gsLst>
              <a:gs pos="0">
                <a:srgbClr val="995C00"/>
              </a:gs>
              <a:gs pos="100000">
                <a:srgbClr val="FF9900"/>
              </a:gs>
            </a:gsLst>
            <a:lin ang="0" scaled="1"/>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900"/>
            </a:extrusionClr>
          </a:sp3d>
        </p:spPr>
        <p:txBody>
          <a:bodyPr>
            <a:flatTx/>
          </a:bodyPr>
          <a:lstStyle/>
          <a:p>
            <a:endParaRPr lang="tr-TR"/>
          </a:p>
        </p:txBody>
      </p:sp>
      <p:sp>
        <p:nvSpPr>
          <p:cNvPr id="17415" name="Freeform 7"/>
          <p:cNvSpPr>
            <a:spLocks/>
          </p:cNvSpPr>
          <p:nvPr/>
        </p:nvSpPr>
        <p:spPr bwMode="auto">
          <a:xfrm>
            <a:off x="2762250" y="5318125"/>
            <a:ext cx="2973388" cy="1463675"/>
          </a:xfrm>
          <a:custGeom>
            <a:avLst/>
            <a:gdLst/>
            <a:ahLst/>
            <a:cxnLst>
              <a:cxn ang="0">
                <a:pos x="784" y="0"/>
              </a:cxn>
              <a:cxn ang="0">
                <a:pos x="622" y="252"/>
              </a:cxn>
              <a:cxn ang="0">
                <a:pos x="658" y="263"/>
              </a:cxn>
              <a:cxn ang="0">
                <a:pos x="694" y="270"/>
              </a:cxn>
              <a:cxn ang="0">
                <a:pos x="733" y="276"/>
              </a:cxn>
              <a:cxn ang="0">
                <a:pos x="779" y="283"/>
              </a:cxn>
              <a:cxn ang="0">
                <a:pos x="830" y="290"/>
              </a:cxn>
              <a:cxn ang="0">
                <a:pos x="875" y="293"/>
              </a:cxn>
              <a:cxn ang="0">
                <a:pos x="922" y="298"/>
              </a:cxn>
              <a:cxn ang="0">
                <a:pos x="977" y="303"/>
              </a:cxn>
              <a:cxn ang="0">
                <a:pos x="1031" y="305"/>
              </a:cxn>
              <a:cxn ang="0">
                <a:pos x="1131" y="305"/>
              </a:cxn>
              <a:cxn ang="0">
                <a:pos x="1184" y="304"/>
              </a:cxn>
              <a:cxn ang="0">
                <a:pos x="1231" y="302"/>
              </a:cxn>
              <a:cxn ang="0">
                <a:pos x="1281" y="296"/>
              </a:cxn>
              <a:cxn ang="0">
                <a:pos x="1331" y="291"/>
              </a:cxn>
              <a:cxn ang="0">
                <a:pos x="1375" y="286"/>
              </a:cxn>
              <a:cxn ang="0">
                <a:pos x="1431" y="278"/>
              </a:cxn>
              <a:cxn ang="0">
                <a:pos x="1484" y="267"/>
              </a:cxn>
              <a:cxn ang="0">
                <a:pos x="1962" y="742"/>
              </a:cxn>
              <a:cxn ang="0">
                <a:pos x="1916" y="754"/>
              </a:cxn>
              <a:cxn ang="0">
                <a:pos x="1871" y="764"/>
              </a:cxn>
              <a:cxn ang="0">
                <a:pos x="1831" y="772"/>
              </a:cxn>
              <a:cxn ang="0">
                <a:pos x="1790" y="782"/>
              </a:cxn>
              <a:cxn ang="0">
                <a:pos x="1750" y="788"/>
              </a:cxn>
              <a:cxn ang="0">
                <a:pos x="1707" y="797"/>
              </a:cxn>
              <a:cxn ang="0">
                <a:pos x="1671" y="803"/>
              </a:cxn>
              <a:cxn ang="0">
                <a:pos x="1631" y="808"/>
              </a:cxn>
              <a:cxn ang="0">
                <a:pos x="1592" y="815"/>
              </a:cxn>
              <a:cxn ang="0">
                <a:pos x="1548" y="822"/>
              </a:cxn>
              <a:cxn ang="0">
                <a:pos x="1496" y="827"/>
              </a:cxn>
              <a:cxn ang="0">
                <a:pos x="1456" y="833"/>
              </a:cxn>
              <a:cxn ang="0">
                <a:pos x="1409" y="837"/>
              </a:cxn>
              <a:cxn ang="0">
                <a:pos x="1360" y="843"/>
              </a:cxn>
              <a:cxn ang="0">
                <a:pos x="1309" y="846"/>
              </a:cxn>
              <a:cxn ang="0">
                <a:pos x="1254" y="847"/>
              </a:cxn>
              <a:cxn ang="0">
                <a:pos x="1198" y="849"/>
              </a:cxn>
              <a:cxn ang="0">
                <a:pos x="1148" y="849"/>
              </a:cxn>
              <a:cxn ang="0">
                <a:pos x="1092" y="849"/>
              </a:cxn>
              <a:cxn ang="0">
                <a:pos x="1022" y="849"/>
              </a:cxn>
              <a:cxn ang="0">
                <a:pos x="960" y="848"/>
              </a:cxn>
              <a:cxn ang="0">
                <a:pos x="915" y="847"/>
              </a:cxn>
              <a:cxn ang="0">
                <a:pos x="865" y="846"/>
              </a:cxn>
              <a:cxn ang="0">
                <a:pos x="815" y="843"/>
              </a:cxn>
              <a:cxn ang="0">
                <a:pos x="756" y="836"/>
              </a:cxn>
              <a:cxn ang="0">
                <a:pos x="707" y="830"/>
              </a:cxn>
              <a:cxn ang="0">
                <a:pos x="658" y="827"/>
              </a:cxn>
              <a:cxn ang="0">
                <a:pos x="601" y="817"/>
              </a:cxn>
              <a:cxn ang="0">
                <a:pos x="556" y="810"/>
              </a:cxn>
              <a:cxn ang="0">
                <a:pos x="501" y="803"/>
              </a:cxn>
              <a:cxn ang="0">
                <a:pos x="452" y="795"/>
              </a:cxn>
              <a:cxn ang="0">
                <a:pos x="403" y="785"/>
              </a:cxn>
              <a:cxn ang="0">
                <a:pos x="352" y="774"/>
              </a:cxn>
              <a:cxn ang="0">
                <a:pos x="290" y="758"/>
              </a:cxn>
              <a:cxn ang="0">
                <a:pos x="141" y="981"/>
              </a:cxn>
              <a:cxn ang="0">
                <a:pos x="0" y="352"/>
              </a:cxn>
              <a:cxn ang="0">
                <a:pos x="784" y="0"/>
              </a:cxn>
            </a:cxnLst>
            <a:rect l="0" t="0" r="r" b="b"/>
            <a:pathLst>
              <a:path w="1963" h="982">
                <a:moveTo>
                  <a:pt x="784" y="0"/>
                </a:moveTo>
                <a:lnTo>
                  <a:pt x="622" y="252"/>
                </a:lnTo>
                <a:lnTo>
                  <a:pt x="658" y="263"/>
                </a:lnTo>
                <a:lnTo>
                  <a:pt x="694" y="270"/>
                </a:lnTo>
                <a:lnTo>
                  <a:pt x="733" y="276"/>
                </a:lnTo>
                <a:lnTo>
                  <a:pt x="779" y="283"/>
                </a:lnTo>
                <a:lnTo>
                  <a:pt x="830" y="290"/>
                </a:lnTo>
                <a:lnTo>
                  <a:pt x="875" y="293"/>
                </a:lnTo>
                <a:lnTo>
                  <a:pt x="922" y="298"/>
                </a:lnTo>
                <a:lnTo>
                  <a:pt x="977" y="303"/>
                </a:lnTo>
                <a:lnTo>
                  <a:pt x="1031" y="305"/>
                </a:lnTo>
                <a:lnTo>
                  <a:pt x="1131" y="305"/>
                </a:lnTo>
                <a:lnTo>
                  <a:pt x="1184" y="304"/>
                </a:lnTo>
                <a:lnTo>
                  <a:pt x="1231" y="302"/>
                </a:lnTo>
                <a:lnTo>
                  <a:pt x="1281" y="296"/>
                </a:lnTo>
                <a:lnTo>
                  <a:pt x="1331" y="291"/>
                </a:lnTo>
                <a:lnTo>
                  <a:pt x="1375" y="286"/>
                </a:lnTo>
                <a:lnTo>
                  <a:pt x="1431" y="278"/>
                </a:lnTo>
                <a:lnTo>
                  <a:pt x="1484" y="267"/>
                </a:lnTo>
                <a:lnTo>
                  <a:pt x="1962" y="742"/>
                </a:lnTo>
                <a:lnTo>
                  <a:pt x="1916" y="754"/>
                </a:lnTo>
                <a:lnTo>
                  <a:pt x="1871" y="764"/>
                </a:lnTo>
                <a:lnTo>
                  <a:pt x="1831" y="772"/>
                </a:lnTo>
                <a:lnTo>
                  <a:pt x="1790" y="782"/>
                </a:lnTo>
                <a:lnTo>
                  <a:pt x="1750" y="788"/>
                </a:lnTo>
                <a:lnTo>
                  <a:pt x="1707" y="797"/>
                </a:lnTo>
                <a:lnTo>
                  <a:pt x="1671" y="803"/>
                </a:lnTo>
                <a:lnTo>
                  <a:pt x="1631" y="808"/>
                </a:lnTo>
                <a:lnTo>
                  <a:pt x="1592" y="815"/>
                </a:lnTo>
                <a:lnTo>
                  <a:pt x="1548" y="822"/>
                </a:lnTo>
                <a:lnTo>
                  <a:pt x="1496" y="827"/>
                </a:lnTo>
                <a:lnTo>
                  <a:pt x="1456" y="833"/>
                </a:lnTo>
                <a:lnTo>
                  <a:pt x="1409" y="837"/>
                </a:lnTo>
                <a:lnTo>
                  <a:pt x="1360" y="843"/>
                </a:lnTo>
                <a:lnTo>
                  <a:pt x="1309" y="846"/>
                </a:lnTo>
                <a:lnTo>
                  <a:pt x="1254" y="847"/>
                </a:lnTo>
                <a:lnTo>
                  <a:pt x="1198" y="849"/>
                </a:lnTo>
                <a:lnTo>
                  <a:pt x="1148" y="849"/>
                </a:lnTo>
                <a:lnTo>
                  <a:pt x="1092" y="849"/>
                </a:lnTo>
                <a:lnTo>
                  <a:pt x="1022" y="849"/>
                </a:lnTo>
                <a:lnTo>
                  <a:pt x="960" y="848"/>
                </a:lnTo>
                <a:lnTo>
                  <a:pt x="915" y="847"/>
                </a:lnTo>
                <a:lnTo>
                  <a:pt x="865" y="846"/>
                </a:lnTo>
                <a:lnTo>
                  <a:pt x="815" y="843"/>
                </a:lnTo>
                <a:lnTo>
                  <a:pt x="756" y="836"/>
                </a:lnTo>
                <a:lnTo>
                  <a:pt x="707" y="830"/>
                </a:lnTo>
                <a:lnTo>
                  <a:pt x="658" y="827"/>
                </a:lnTo>
                <a:lnTo>
                  <a:pt x="601" y="817"/>
                </a:lnTo>
                <a:lnTo>
                  <a:pt x="556" y="810"/>
                </a:lnTo>
                <a:lnTo>
                  <a:pt x="501" y="803"/>
                </a:lnTo>
                <a:lnTo>
                  <a:pt x="452" y="795"/>
                </a:lnTo>
                <a:lnTo>
                  <a:pt x="403" y="785"/>
                </a:lnTo>
                <a:lnTo>
                  <a:pt x="352" y="774"/>
                </a:lnTo>
                <a:lnTo>
                  <a:pt x="290" y="758"/>
                </a:lnTo>
                <a:lnTo>
                  <a:pt x="141" y="981"/>
                </a:lnTo>
                <a:lnTo>
                  <a:pt x="0" y="352"/>
                </a:lnTo>
                <a:lnTo>
                  <a:pt x="784" y="0"/>
                </a:lnTo>
              </a:path>
            </a:pathLst>
          </a:custGeom>
          <a:gradFill rotWithShape="0">
            <a:gsLst>
              <a:gs pos="0">
                <a:schemeClr val="hlink"/>
              </a:gs>
              <a:gs pos="100000">
                <a:schemeClr val="hlink">
                  <a:gamma/>
                  <a:shade val="60000"/>
                  <a:invGamma/>
                </a:schemeClr>
              </a:gs>
            </a:gsLst>
            <a:lin ang="0" scaled="1"/>
          </a:gradFill>
          <a:ln w="9525" cap="rnd">
            <a:noFill/>
            <a:round/>
            <a:headEnd type="none" w="sm" len="sm"/>
            <a:tailEnd type="none" w="sm" len="sm"/>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a:flatTx/>
          </a:bodyPr>
          <a:lstStyle/>
          <a:p>
            <a:pPr>
              <a:defRPr/>
            </a:pPr>
            <a:endParaRPr lang="tr-TR"/>
          </a:p>
        </p:txBody>
      </p:sp>
      <p:sp>
        <p:nvSpPr>
          <p:cNvPr id="17416" name="Freeform 8"/>
          <p:cNvSpPr>
            <a:spLocks/>
          </p:cNvSpPr>
          <p:nvPr/>
        </p:nvSpPr>
        <p:spPr bwMode="auto">
          <a:xfrm>
            <a:off x="4900613" y="5030788"/>
            <a:ext cx="2589212" cy="1590675"/>
          </a:xfrm>
          <a:custGeom>
            <a:avLst/>
            <a:gdLst/>
            <a:ahLst/>
            <a:cxnLst>
              <a:cxn ang="0">
                <a:pos x="1708" y="233"/>
              </a:cxn>
              <a:cxn ang="0">
                <a:pos x="1687" y="257"/>
              </a:cxn>
              <a:cxn ang="0">
                <a:pos x="1672" y="276"/>
              </a:cxn>
              <a:cxn ang="0">
                <a:pos x="1653" y="296"/>
              </a:cxn>
              <a:cxn ang="0">
                <a:pos x="1640" y="315"/>
              </a:cxn>
              <a:cxn ang="0">
                <a:pos x="1621" y="335"/>
              </a:cxn>
              <a:cxn ang="0">
                <a:pos x="1600" y="355"/>
              </a:cxn>
              <a:cxn ang="0">
                <a:pos x="1581" y="374"/>
              </a:cxn>
              <a:cxn ang="0">
                <a:pos x="1562" y="395"/>
              </a:cxn>
              <a:cxn ang="0">
                <a:pos x="1536" y="416"/>
              </a:cxn>
              <a:cxn ang="0">
                <a:pos x="1511" y="441"/>
              </a:cxn>
              <a:cxn ang="0">
                <a:pos x="1488" y="460"/>
              </a:cxn>
              <a:cxn ang="0">
                <a:pos x="1464" y="477"/>
              </a:cxn>
              <a:cxn ang="0">
                <a:pos x="1436" y="501"/>
              </a:cxn>
              <a:cxn ang="0">
                <a:pos x="1407" y="525"/>
              </a:cxn>
              <a:cxn ang="0">
                <a:pos x="1381" y="545"/>
              </a:cxn>
              <a:cxn ang="0">
                <a:pos x="1349" y="567"/>
              </a:cxn>
              <a:cxn ang="0">
                <a:pos x="1322" y="585"/>
              </a:cxn>
              <a:cxn ang="0">
                <a:pos x="1286" y="608"/>
              </a:cxn>
              <a:cxn ang="0">
                <a:pos x="1256" y="630"/>
              </a:cxn>
              <a:cxn ang="0">
                <a:pos x="1224" y="647"/>
              </a:cxn>
              <a:cxn ang="0">
                <a:pos x="1190" y="667"/>
              </a:cxn>
              <a:cxn ang="0">
                <a:pos x="1163" y="682"/>
              </a:cxn>
              <a:cxn ang="0">
                <a:pos x="1133" y="699"/>
              </a:cxn>
              <a:cxn ang="0">
                <a:pos x="1101" y="717"/>
              </a:cxn>
              <a:cxn ang="0">
                <a:pos x="1061" y="735"/>
              </a:cxn>
              <a:cxn ang="0">
                <a:pos x="1029" y="751"/>
              </a:cxn>
              <a:cxn ang="0">
                <a:pos x="991" y="770"/>
              </a:cxn>
              <a:cxn ang="0">
                <a:pos x="946" y="790"/>
              </a:cxn>
              <a:cxn ang="0">
                <a:pos x="906" y="807"/>
              </a:cxn>
              <a:cxn ang="0">
                <a:pos x="863" y="826"/>
              </a:cxn>
              <a:cxn ang="0">
                <a:pos x="820" y="844"/>
              </a:cxn>
              <a:cxn ang="0">
                <a:pos x="774" y="861"/>
              </a:cxn>
              <a:cxn ang="0">
                <a:pos x="1008" y="1066"/>
              </a:cxn>
              <a:cxn ang="0">
                <a:pos x="69" y="803"/>
              </a:cxn>
              <a:cxn ang="0">
                <a:pos x="0" y="280"/>
              </a:cxn>
              <a:cxn ang="0">
                <a:pos x="194" y="429"/>
              </a:cxn>
              <a:cxn ang="0">
                <a:pos x="239" y="415"/>
              </a:cxn>
              <a:cxn ang="0">
                <a:pos x="285" y="401"/>
              </a:cxn>
              <a:cxn ang="0">
                <a:pos x="342" y="383"/>
              </a:cxn>
              <a:cxn ang="0">
                <a:pos x="398" y="363"/>
              </a:cxn>
              <a:cxn ang="0">
                <a:pos x="455" y="338"/>
              </a:cxn>
              <a:cxn ang="0">
                <a:pos x="504" y="317"/>
              </a:cxn>
              <a:cxn ang="0">
                <a:pos x="551" y="291"/>
              </a:cxn>
              <a:cxn ang="0">
                <a:pos x="598" y="267"/>
              </a:cxn>
              <a:cxn ang="0">
                <a:pos x="634" y="244"/>
              </a:cxn>
              <a:cxn ang="0">
                <a:pos x="676" y="217"/>
              </a:cxn>
              <a:cxn ang="0">
                <a:pos x="718" y="188"/>
              </a:cxn>
              <a:cxn ang="0">
                <a:pos x="752" y="162"/>
              </a:cxn>
              <a:cxn ang="0">
                <a:pos x="786" y="134"/>
              </a:cxn>
              <a:cxn ang="0">
                <a:pos x="818" y="110"/>
              </a:cxn>
              <a:cxn ang="0">
                <a:pos x="850" y="75"/>
              </a:cxn>
              <a:cxn ang="0">
                <a:pos x="880" y="44"/>
              </a:cxn>
              <a:cxn ang="0">
                <a:pos x="897" y="22"/>
              </a:cxn>
              <a:cxn ang="0">
                <a:pos x="912" y="0"/>
              </a:cxn>
              <a:cxn ang="0">
                <a:pos x="1708" y="233"/>
              </a:cxn>
            </a:cxnLst>
            <a:rect l="0" t="0" r="r" b="b"/>
            <a:pathLst>
              <a:path w="1709" h="1067">
                <a:moveTo>
                  <a:pt x="1708" y="233"/>
                </a:moveTo>
                <a:lnTo>
                  <a:pt x="1687" y="257"/>
                </a:lnTo>
                <a:lnTo>
                  <a:pt x="1672" y="276"/>
                </a:lnTo>
                <a:lnTo>
                  <a:pt x="1653" y="296"/>
                </a:lnTo>
                <a:lnTo>
                  <a:pt x="1640" y="315"/>
                </a:lnTo>
                <a:lnTo>
                  <a:pt x="1621" y="335"/>
                </a:lnTo>
                <a:lnTo>
                  <a:pt x="1600" y="355"/>
                </a:lnTo>
                <a:lnTo>
                  <a:pt x="1581" y="374"/>
                </a:lnTo>
                <a:lnTo>
                  <a:pt x="1562" y="395"/>
                </a:lnTo>
                <a:lnTo>
                  <a:pt x="1536" y="416"/>
                </a:lnTo>
                <a:lnTo>
                  <a:pt x="1511" y="441"/>
                </a:lnTo>
                <a:lnTo>
                  <a:pt x="1488" y="460"/>
                </a:lnTo>
                <a:lnTo>
                  <a:pt x="1464" y="477"/>
                </a:lnTo>
                <a:lnTo>
                  <a:pt x="1436" y="501"/>
                </a:lnTo>
                <a:lnTo>
                  <a:pt x="1407" y="525"/>
                </a:lnTo>
                <a:lnTo>
                  <a:pt x="1381" y="545"/>
                </a:lnTo>
                <a:lnTo>
                  <a:pt x="1349" y="567"/>
                </a:lnTo>
                <a:lnTo>
                  <a:pt x="1322" y="585"/>
                </a:lnTo>
                <a:lnTo>
                  <a:pt x="1286" y="608"/>
                </a:lnTo>
                <a:lnTo>
                  <a:pt x="1256" y="630"/>
                </a:lnTo>
                <a:lnTo>
                  <a:pt x="1224" y="647"/>
                </a:lnTo>
                <a:lnTo>
                  <a:pt x="1190" y="667"/>
                </a:lnTo>
                <a:lnTo>
                  <a:pt x="1163" y="682"/>
                </a:lnTo>
                <a:lnTo>
                  <a:pt x="1133" y="699"/>
                </a:lnTo>
                <a:lnTo>
                  <a:pt x="1101" y="717"/>
                </a:lnTo>
                <a:lnTo>
                  <a:pt x="1061" y="735"/>
                </a:lnTo>
                <a:lnTo>
                  <a:pt x="1029" y="751"/>
                </a:lnTo>
                <a:lnTo>
                  <a:pt x="991" y="770"/>
                </a:lnTo>
                <a:lnTo>
                  <a:pt x="946" y="790"/>
                </a:lnTo>
                <a:lnTo>
                  <a:pt x="906" y="807"/>
                </a:lnTo>
                <a:lnTo>
                  <a:pt x="863" y="826"/>
                </a:lnTo>
                <a:lnTo>
                  <a:pt x="820" y="844"/>
                </a:lnTo>
                <a:lnTo>
                  <a:pt x="774" y="861"/>
                </a:lnTo>
                <a:lnTo>
                  <a:pt x="1008" y="1066"/>
                </a:lnTo>
                <a:lnTo>
                  <a:pt x="69" y="803"/>
                </a:lnTo>
                <a:lnTo>
                  <a:pt x="0" y="280"/>
                </a:lnTo>
                <a:lnTo>
                  <a:pt x="194" y="429"/>
                </a:lnTo>
                <a:lnTo>
                  <a:pt x="239" y="415"/>
                </a:lnTo>
                <a:lnTo>
                  <a:pt x="285" y="401"/>
                </a:lnTo>
                <a:lnTo>
                  <a:pt x="342" y="383"/>
                </a:lnTo>
                <a:lnTo>
                  <a:pt x="398" y="363"/>
                </a:lnTo>
                <a:lnTo>
                  <a:pt x="455" y="338"/>
                </a:lnTo>
                <a:lnTo>
                  <a:pt x="504" y="317"/>
                </a:lnTo>
                <a:lnTo>
                  <a:pt x="551" y="291"/>
                </a:lnTo>
                <a:lnTo>
                  <a:pt x="598" y="267"/>
                </a:lnTo>
                <a:lnTo>
                  <a:pt x="634" y="244"/>
                </a:lnTo>
                <a:lnTo>
                  <a:pt x="676" y="217"/>
                </a:lnTo>
                <a:lnTo>
                  <a:pt x="718" y="188"/>
                </a:lnTo>
                <a:lnTo>
                  <a:pt x="752" y="162"/>
                </a:lnTo>
                <a:lnTo>
                  <a:pt x="786" y="134"/>
                </a:lnTo>
                <a:lnTo>
                  <a:pt x="818" y="110"/>
                </a:lnTo>
                <a:lnTo>
                  <a:pt x="850" y="75"/>
                </a:lnTo>
                <a:lnTo>
                  <a:pt x="880" y="44"/>
                </a:lnTo>
                <a:lnTo>
                  <a:pt x="897" y="22"/>
                </a:lnTo>
                <a:lnTo>
                  <a:pt x="912" y="0"/>
                </a:lnTo>
                <a:lnTo>
                  <a:pt x="1708" y="233"/>
                </a:lnTo>
              </a:path>
            </a:pathLst>
          </a:custGeom>
          <a:gradFill rotWithShape="0">
            <a:gsLst>
              <a:gs pos="0">
                <a:schemeClr val="hlink"/>
              </a:gs>
              <a:gs pos="100000">
                <a:schemeClr val="hlink">
                  <a:gamma/>
                  <a:shade val="60000"/>
                  <a:invGamma/>
                </a:schemeClr>
              </a:gs>
            </a:gsLst>
            <a:lin ang="0" scaled="1"/>
          </a:gradFill>
          <a:ln w="9525" cap="rnd">
            <a:noFill/>
            <a:round/>
            <a:headEnd type="none" w="sm" len="sm"/>
            <a:tailEnd type="none" w="sm" len="sm"/>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a:flatTx/>
          </a:bodyPr>
          <a:lstStyle/>
          <a:p>
            <a:pPr>
              <a:defRPr/>
            </a:pPr>
            <a:endParaRPr lang="tr-TR"/>
          </a:p>
        </p:txBody>
      </p:sp>
      <p:sp>
        <p:nvSpPr>
          <p:cNvPr id="17417" name="Freeform 9"/>
          <p:cNvSpPr>
            <a:spLocks/>
          </p:cNvSpPr>
          <p:nvPr/>
        </p:nvSpPr>
        <p:spPr bwMode="auto">
          <a:xfrm>
            <a:off x="5795963" y="3611563"/>
            <a:ext cx="2165350" cy="1849437"/>
          </a:xfrm>
          <a:custGeom>
            <a:avLst/>
            <a:gdLst/>
            <a:ahLst/>
            <a:cxnLst>
              <a:cxn ang="0">
                <a:pos x="0" y="789"/>
              </a:cxn>
              <a:cxn ang="0">
                <a:pos x="390" y="879"/>
              </a:cxn>
              <a:cxn ang="0">
                <a:pos x="411" y="850"/>
              </a:cxn>
              <a:cxn ang="0">
                <a:pos x="426" y="820"/>
              </a:cxn>
              <a:cxn ang="0">
                <a:pos x="439" y="792"/>
              </a:cxn>
              <a:cxn ang="0">
                <a:pos x="451" y="767"/>
              </a:cxn>
              <a:cxn ang="0">
                <a:pos x="464" y="740"/>
              </a:cxn>
              <a:cxn ang="0">
                <a:pos x="471" y="708"/>
              </a:cxn>
              <a:cxn ang="0">
                <a:pos x="479" y="679"/>
              </a:cxn>
              <a:cxn ang="0">
                <a:pos x="486" y="649"/>
              </a:cxn>
              <a:cxn ang="0">
                <a:pos x="492" y="616"/>
              </a:cxn>
              <a:cxn ang="0">
                <a:pos x="496" y="582"/>
              </a:cxn>
              <a:cxn ang="0">
                <a:pos x="496" y="517"/>
              </a:cxn>
              <a:cxn ang="0">
                <a:pos x="492" y="484"/>
              </a:cxn>
              <a:cxn ang="0">
                <a:pos x="490" y="456"/>
              </a:cxn>
              <a:cxn ang="0">
                <a:pos x="485" y="425"/>
              </a:cxn>
              <a:cxn ang="0">
                <a:pos x="473" y="393"/>
              </a:cxn>
              <a:cxn ang="0">
                <a:pos x="466" y="366"/>
              </a:cxn>
              <a:cxn ang="0">
                <a:pos x="452" y="331"/>
              </a:cxn>
              <a:cxn ang="0">
                <a:pos x="437" y="297"/>
              </a:cxn>
              <a:cxn ang="0">
                <a:pos x="1196" y="0"/>
              </a:cxn>
              <a:cxn ang="0">
                <a:pos x="1213" y="28"/>
              </a:cxn>
              <a:cxn ang="0">
                <a:pos x="1230" y="55"/>
              </a:cxn>
              <a:cxn ang="0">
                <a:pos x="1245" y="81"/>
              </a:cxn>
              <a:cxn ang="0">
                <a:pos x="1258" y="106"/>
              </a:cxn>
              <a:cxn ang="0">
                <a:pos x="1272" y="132"/>
              </a:cxn>
              <a:cxn ang="0">
                <a:pos x="1285" y="158"/>
              </a:cxn>
              <a:cxn ang="0">
                <a:pos x="1292" y="181"/>
              </a:cxn>
              <a:cxn ang="0">
                <a:pos x="1304" y="206"/>
              </a:cxn>
              <a:cxn ang="0">
                <a:pos x="1311" y="230"/>
              </a:cxn>
              <a:cxn ang="0">
                <a:pos x="1324" y="258"/>
              </a:cxn>
              <a:cxn ang="0">
                <a:pos x="1332" y="290"/>
              </a:cxn>
              <a:cxn ang="0">
                <a:pos x="1339" y="317"/>
              </a:cxn>
              <a:cxn ang="0">
                <a:pos x="1351" y="346"/>
              </a:cxn>
              <a:cxn ang="0">
                <a:pos x="1356" y="376"/>
              </a:cxn>
              <a:cxn ang="0">
                <a:pos x="1358" y="409"/>
              </a:cxn>
              <a:cxn ang="0">
                <a:pos x="1364" y="443"/>
              </a:cxn>
              <a:cxn ang="0">
                <a:pos x="1368" y="476"/>
              </a:cxn>
              <a:cxn ang="0">
                <a:pos x="1368" y="508"/>
              </a:cxn>
              <a:cxn ang="0">
                <a:pos x="1368" y="543"/>
              </a:cxn>
              <a:cxn ang="0">
                <a:pos x="1368" y="587"/>
              </a:cxn>
              <a:cxn ang="0">
                <a:pos x="1366" y="626"/>
              </a:cxn>
              <a:cxn ang="0">
                <a:pos x="1364" y="654"/>
              </a:cxn>
              <a:cxn ang="0">
                <a:pos x="1358" y="685"/>
              </a:cxn>
              <a:cxn ang="0">
                <a:pos x="1356" y="717"/>
              </a:cxn>
              <a:cxn ang="0">
                <a:pos x="1349" y="752"/>
              </a:cxn>
              <a:cxn ang="0">
                <a:pos x="1338" y="783"/>
              </a:cxn>
              <a:cxn ang="0">
                <a:pos x="1328" y="813"/>
              </a:cxn>
              <a:cxn ang="0">
                <a:pos x="1317" y="851"/>
              </a:cxn>
              <a:cxn ang="0">
                <a:pos x="1306" y="877"/>
              </a:cxn>
              <a:cxn ang="0">
                <a:pos x="1292" y="914"/>
              </a:cxn>
              <a:cxn ang="0">
                <a:pos x="1279" y="944"/>
              </a:cxn>
              <a:cxn ang="0">
                <a:pos x="1262" y="974"/>
              </a:cxn>
              <a:cxn ang="0">
                <a:pos x="1247" y="1007"/>
              </a:cxn>
              <a:cxn ang="0">
                <a:pos x="1226" y="1046"/>
              </a:cxn>
              <a:cxn ang="0">
                <a:pos x="1204" y="1086"/>
              </a:cxn>
              <a:cxn ang="0">
                <a:pos x="1572" y="1180"/>
              </a:cxn>
              <a:cxn ang="0">
                <a:pos x="645" y="1240"/>
              </a:cxn>
              <a:cxn ang="0">
                <a:pos x="0" y="789"/>
              </a:cxn>
            </a:cxnLst>
            <a:rect l="0" t="0" r="r" b="b"/>
            <a:pathLst>
              <a:path w="1573" h="1241">
                <a:moveTo>
                  <a:pt x="0" y="789"/>
                </a:moveTo>
                <a:lnTo>
                  <a:pt x="390" y="879"/>
                </a:lnTo>
                <a:lnTo>
                  <a:pt x="411" y="850"/>
                </a:lnTo>
                <a:lnTo>
                  <a:pt x="426" y="820"/>
                </a:lnTo>
                <a:lnTo>
                  <a:pt x="439" y="792"/>
                </a:lnTo>
                <a:lnTo>
                  <a:pt x="451" y="767"/>
                </a:lnTo>
                <a:lnTo>
                  <a:pt x="464" y="740"/>
                </a:lnTo>
                <a:lnTo>
                  <a:pt x="471" y="708"/>
                </a:lnTo>
                <a:lnTo>
                  <a:pt x="479" y="679"/>
                </a:lnTo>
                <a:lnTo>
                  <a:pt x="486" y="649"/>
                </a:lnTo>
                <a:lnTo>
                  <a:pt x="492" y="616"/>
                </a:lnTo>
                <a:lnTo>
                  <a:pt x="496" y="582"/>
                </a:lnTo>
                <a:lnTo>
                  <a:pt x="496" y="517"/>
                </a:lnTo>
                <a:lnTo>
                  <a:pt x="492" y="484"/>
                </a:lnTo>
                <a:lnTo>
                  <a:pt x="490" y="456"/>
                </a:lnTo>
                <a:lnTo>
                  <a:pt x="485" y="425"/>
                </a:lnTo>
                <a:lnTo>
                  <a:pt x="473" y="393"/>
                </a:lnTo>
                <a:lnTo>
                  <a:pt x="466" y="366"/>
                </a:lnTo>
                <a:lnTo>
                  <a:pt x="452" y="331"/>
                </a:lnTo>
                <a:lnTo>
                  <a:pt x="437" y="297"/>
                </a:lnTo>
                <a:lnTo>
                  <a:pt x="1196" y="0"/>
                </a:lnTo>
                <a:lnTo>
                  <a:pt x="1213" y="28"/>
                </a:lnTo>
                <a:lnTo>
                  <a:pt x="1230" y="55"/>
                </a:lnTo>
                <a:lnTo>
                  <a:pt x="1245" y="81"/>
                </a:lnTo>
                <a:lnTo>
                  <a:pt x="1258" y="106"/>
                </a:lnTo>
                <a:lnTo>
                  <a:pt x="1272" y="132"/>
                </a:lnTo>
                <a:lnTo>
                  <a:pt x="1285" y="158"/>
                </a:lnTo>
                <a:lnTo>
                  <a:pt x="1292" y="181"/>
                </a:lnTo>
                <a:lnTo>
                  <a:pt x="1304" y="206"/>
                </a:lnTo>
                <a:lnTo>
                  <a:pt x="1311" y="230"/>
                </a:lnTo>
                <a:lnTo>
                  <a:pt x="1324" y="258"/>
                </a:lnTo>
                <a:lnTo>
                  <a:pt x="1332" y="290"/>
                </a:lnTo>
                <a:lnTo>
                  <a:pt x="1339" y="317"/>
                </a:lnTo>
                <a:lnTo>
                  <a:pt x="1351" y="346"/>
                </a:lnTo>
                <a:lnTo>
                  <a:pt x="1356" y="376"/>
                </a:lnTo>
                <a:lnTo>
                  <a:pt x="1358" y="409"/>
                </a:lnTo>
                <a:lnTo>
                  <a:pt x="1364" y="443"/>
                </a:lnTo>
                <a:lnTo>
                  <a:pt x="1368" y="476"/>
                </a:lnTo>
                <a:lnTo>
                  <a:pt x="1368" y="508"/>
                </a:lnTo>
                <a:lnTo>
                  <a:pt x="1368" y="543"/>
                </a:lnTo>
                <a:lnTo>
                  <a:pt x="1368" y="587"/>
                </a:lnTo>
                <a:lnTo>
                  <a:pt x="1366" y="626"/>
                </a:lnTo>
                <a:lnTo>
                  <a:pt x="1364" y="654"/>
                </a:lnTo>
                <a:lnTo>
                  <a:pt x="1358" y="685"/>
                </a:lnTo>
                <a:lnTo>
                  <a:pt x="1356" y="717"/>
                </a:lnTo>
                <a:lnTo>
                  <a:pt x="1349" y="752"/>
                </a:lnTo>
                <a:lnTo>
                  <a:pt x="1338" y="783"/>
                </a:lnTo>
                <a:lnTo>
                  <a:pt x="1328" y="813"/>
                </a:lnTo>
                <a:lnTo>
                  <a:pt x="1317" y="851"/>
                </a:lnTo>
                <a:lnTo>
                  <a:pt x="1306" y="877"/>
                </a:lnTo>
                <a:lnTo>
                  <a:pt x="1292" y="914"/>
                </a:lnTo>
                <a:lnTo>
                  <a:pt x="1279" y="944"/>
                </a:lnTo>
                <a:lnTo>
                  <a:pt x="1262" y="974"/>
                </a:lnTo>
                <a:lnTo>
                  <a:pt x="1247" y="1007"/>
                </a:lnTo>
                <a:lnTo>
                  <a:pt x="1226" y="1046"/>
                </a:lnTo>
                <a:lnTo>
                  <a:pt x="1204" y="1086"/>
                </a:lnTo>
                <a:lnTo>
                  <a:pt x="1572" y="1180"/>
                </a:lnTo>
                <a:lnTo>
                  <a:pt x="645" y="1240"/>
                </a:lnTo>
                <a:lnTo>
                  <a:pt x="0" y="789"/>
                </a:lnTo>
              </a:path>
            </a:pathLst>
          </a:custGeom>
          <a:gradFill rotWithShape="0">
            <a:gsLst>
              <a:gs pos="0">
                <a:schemeClr val="hlink">
                  <a:gamma/>
                  <a:shade val="60000"/>
                  <a:invGamma/>
                </a:schemeClr>
              </a:gs>
              <a:gs pos="100000">
                <a:schemeClr val="hlink"/>
              </a:gs>
            </a:gsLst>
            <a:lin ang="5400000" scaled="1"/>
          </a:gradFill>
          <a:ln w="9525" cap="rnd">
            <a:noFill/>
            <a:round/>
            <a:headEnd type="none" w="sm" len="sm"/>
            <a:tailEnd type="none" w="sm" len="sm"/>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a:flatTx/>
          </a:bodyPr>
          <a:lstStyle/>
          <a:p>
            <a:pPr>
              <a:defRPr/>
            </a:pPr>
            <a:endParaRPr lang="tr-TR"/>
          </a:p>
        </p:txBody>
      </p:sp>
      <p:sp>
        <p:nvSpPr>
          <p:cNvPr id="17418" name="Rectangle 10"/>
          <p:cNvSpPr>
            <a:spLocks noChangeArrowheads="1"/>
          </p:cNvSpPr>
          <p:nvPr/>
        </p:nvSpPr>
        <p:spPr bwMode="auto">
          <a:xfrm>
            <a:off x="6332538" y="4368800"/>
            <a:ext cx="1306512" cy="7302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Tedarik</a:t>
            </a:r>
          </a:p>
          <a:p>
            <a:pPr algn="ctr" defTabSz="1498600" eaLnBrk="0" hangingPunct="0">
              <a:defRPr/>
            </a:pPr>
            <a:r>
              <a:rPr lang="tr-TR" sz="2000" b="1">
                <a:effectLst>
                  <a:outerShdw blurRad="38100" dist="38100" dir="2700000" algn="tl">
                    <a:srgbClr val="C0C0C0"/>
                  </a:outerShdw>
                </a:effectLst>
              </a:rPr>
              <a:t>Yönetimi</a:t>
            </a:r>
            <a:endParaRPr lang="en-US" sz="2000" b="1">
              <a:effectLst>
                <a:outerShdw blurRad="38100" dist="38100" dir="2700000" algn="tl">
                  <a:srgbClr val="C0C0C0"/>
                </a:outerShdw>
              </a:effectLst>
            </a:endParaRPr>
          </a:p>
        </p:txBody>
      </p:sp>
      <p:sp>
        <p:nvSpPr>
          <p:cNvPr id="17419" name="Rectangle 11"/>
          <p:cNvSpPr>
            <a:spLocks noChangeArrowheads="1"/>
          </p:cNvSpPr>
          <p:nvPr/>
        </p:nvSpPr>
        <p:spPr bwMode="auto">
          <a:xfrm>
            <a:off x="5341938" y="5327650"/>
            <a:ext cx="1701800" cy="7302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Üretim</a:t>
            </a:r>
          </a:p>
          <a:p>
            <a:pPr algn="ctr" defTabSz="1498600" eaLnBrk="0" hangingPunct="0">
              <a:defRPr/>
            </a:pPr>
            <a:r>
              <a:rPr lang="tr-TR" sz="2000" b="1">
                <a:effectLst>
                  <a:outerShdw blurRad="38100" dist="38100" dir="2700000" algn="tl">
                    <a:srgbClr val="C0C0C0"/>
                  </a:outerShdw>
                </a:effectLst>
              </a:rPr>
              <a:t>Çizelgeleme</a:t>
            </a:r>
            <a:endParaRPr lang="en-US" sz="2000" b="1">
              <a:effectLst>
                <a:outerShdw blurRad="38100" dist="38100" dir="2700000" algn="tl">
                  <a:srgbClr val="C0C0C0"/>
                </a:outerShdw>
              </a:effectLst>
            </a:endParaRPr>
          </a:p>
        </p:txBody>
      </p:sp>
      <p:sp>
        <p:nvSpPr>
          <p:cNvPr id="17420" name="Rectangle 12"/>
          <p:cNvSpPr>
            <a:spLocks noChangeArrowheads="1"/>
          </p:cNvSpPr>
          <p:nvPr/>
        </p:nvSpPr>
        <p:spPr bwMode="auto">
          <a:xfrm>
            <a:off x="3425825" y="5816600"/>
            <a:ext cx="1558925" cy="7302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Mal/Hizmet</a:t>
            </a:r>
          </a:p>
          <a:p>
            <a:pPr algn="ctr" defTabSz="1498600" eaLnBrk="0" hangingPunct="0">
              <a:defRPr/>
            </a:pPr>
            <a:r>
              <a:rPr lang="tr-TR" sz="2000" b="1">
                <a:effectLst>
                  <a:outerShdw blurRad="38100" dist="38100" dir="2700000" algn="tl">
                    <a:srgbClr val="C0C0C0"/>
                  </a:outerShdw>
                </a:effectLst>
              </a:rPr>
              <a:t>Temin</a:t>
            </a:r>
            <a:endParaRPr lang="en-US" sz="2000" b="1">
              <a:effectLst>
                <a:outerShdw blurRad="38100" dist="38100" dir="2700000" algn="tl">
                  <a:srgbClr val="C0C0C0"/>
                </a:outerShdw>
              </a:effectLst>
            </a:endParaRPr>
          </a:p>
        </p:txBody>
      </p:sp>
      <p:sp>
        <p:nvSpPr>
          <p:cNvPr id="17421" name="Rectangle 13"/>
          <p:cNvSpPr>
            <a:spLocks noChangeArrowheads="1"/>
          </p:cNvSpPr>
          <p:nvPr/>
        </p:nvSpPr>
        <p:spPr bwMode="auto">
          <a:xfrm>
            <a:off x="1489075" y="5022850"/>
            <a:ext cx="1912938" cy="7302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Satış Sonrası </a:t>
            </a:r>
          </a:p>
          <a:p>
            <a:pPr algn="ctr" defTabSz="1498600" eaLnBrk="0" hangingPunct="0">
              <a:defRPr/>
            </a:pPr>
            <a:r>
              <a:rPr lang="tr-TR" sz="2000" b="1">
                <a:effectLst>
                  <a:outerShdw blurRad="38100" dist="38100" dir="2700000" algn="tl">
                    <a:srgbClr val="C0C0C0"/>
                  </a:outerShdw>
                </a:effectLst>
              </a:rPr>
              <a:t>Hizmetler</a:t>
            </a:r>
            <a:endParaRPr lang="en-US" sz="2000" b="1">
              <a:effectLst>
                <a:outerShdw blurRad="38100" dist="38100" dir="2700000" algn="tl">
                  <a:srgbClr val="C0C0C0"/>
                </a:outerShdw>
              </a:effectLst>
            </a:endParaRPr>
          </a:p>
        </p:txBody>
      </p:sp>
      <p:sp>
        <p:nvSpPr>
          <p:cNvPr id="17422" name="Freeform 14"/>
          <p:cNvSpPr>
            <a:spLocks/>
          </p:cNvSpPr>
          <p:nvPr/>
        </p:nvSpPr>
        <p:spPr bwMode="auto">
          <a:xfrm>
            <a:off x="5335588" y="2571750"/>
            <a:ext cx="2665412" cy="1584325"/>
          </a:xfrm>
          <a:custGeom>
            <a:avLst/>
            <a:gdLst/>
            <a:ahLst/>
            <a:cxnLst>
              <a:cxn ang="0">
                <a:pos x="373" y="0"/>
              </a:cxn>
              <a:cxn ang="0">
                <a:pos x="411" y="10"/>
              </a:cxn>
              <a:cxn ang="0">
                <a:pos x="441" y="21"/>
              </a:cxn>
              <a:cxn ang="0">
                <a:pos x="473" y="31"/>
              </a:cxn>
              <a:cxn ang="0">
                <a:pos x="501" y="41"/>
              </a:cxn>
              <a:cxn ang="0">
                <a:pos x="534" y="53"/>
              </a:cxn>
              <a:cxn ang="0">
                <a:pos x="566" y="66"/>
              </a:cxn>
              <a:cxn ang="0">
                <a:pos x="596" y="76"/>
              </a:cxn>
              <a:cxn ang="0">
                <a:pos x="626" y="88"/>
              </a:cxn>
              <a:cxn ang="0">
                <a:pos x="662" y="104"/>
              </a:cxn>
              <a:cxn ang="0">
                <a:pos x="703" y="122"/>
              </a:cxn>
              <a:cxn ang="0">
                <a:pos x="734" y="135"/>
              </a:cxn>
              <a:cxn ang="0">
                <a:pos x="762" y="152"/>
              </a:cxn>
              <a:cxn ang="0">
                <a:pos x="802" y="167"/>
              </a:cxn>
              <a:cxn ang="0">
                <a:pos x="837" y="185"/>
              </a:cxn>
              <a:cxn ang="0">
                <a:pos x="871" y="201"/>
              </a:cxn>
              <a:cxn ang="0">
                <a:pos x="903" y="221"/>
              </a:cxn>
              <a:cxn ang="0">
                <a:pos x="934" y="239"/>
              </a:cxn>
              <a:cxn ang="0">
                <a:pos x="970" y="260"/>
              </a:cxn>
              <a:cxn ang="0">
                <a:pos x="1003" y="279"/>
              </a:cxn>
              <a:cxn ang="0">
                <a:pos x="1032" y="299"/>
              </a:cxn>
              <a:cxn ang="0">
                <a:pos x="1064" y="320"/>
              </a:cxn>
              <a:cxn ang="0">
                <a:pos x="1088" y="337"/>
              </a:cxn>
              <a:cxn ang="0">
                <a:pos x="1117" y="357"/>
              </a:cxn>
              <a:cxn ang="0">
                <a:pos x="1145" y="378"/>
              </a:cxn>
              <a:cxn ang="0">
                <a:pos x="1177" y="402"/>
              </a:cxn>
              <a:cxn ang="0">
                <a:pos x="1200" y="423"/>
              </a:cxn>
              <a:cxn ang="0">
                <a:pos x="1230" y="445"/>
              </a:cxn>
              <a:cxn ang="0">
                <a:pos x="1262" y="474"/>
              </a:cxn>
              <a:cxn ang="0">
                <a:pos x="1288" y="497"/>
              </a:cxn>
              <a:cxn ang="0">
                <a:pos x="1319" y="526"/>
              </a:cxn>
              <a:cxn ang="0">
                <a:pos x="1347" y="554"/>
              </a:cxn>
              <a:cxn ang="0">
                <a:pos x="1373" y="583"/>
              </a:cxn>
              <a:cxn ang="0">
                <a:pos x="1400" y="613"/>
              </a:cxn>
              <a:cxn ang="0">
                <a:pos x="1422" y="639"/>
              </a:cxn>
              <a:cxn ang="0">
                <a:pos x="1443" y="664"/>
              </a:cxn>
              <a:cxn ang="0">
                <a:pos x="1462" y="693"/>
              </a:cxn>
              <a:cxn ang="0">
                <a:pos x="1473" y="713"/>
              </a:cxn>
              <a:cxn ang="0">
                <a:pos x="1838" y="622"/>
              </a:cxn>
              <a:cxn ang="0">
                <a:pos x="1270" y="1094"/>
              </a:cxn>
              <a:cxn ang="0">
                <a:pos x="266" y="1019"/>
              </a:cxn>
              <a:cxn ang="0">
                <a:pos x="662" y="917"/>
              </a:cxn>
              <a:cxn ang="0">
                <a:pos x="639" y="884"/>
              </a:cxn>
              <a:cxn ang="0">
                <a:pos x="611" y="852"/>
              </a:cxn>
              <a:cxn ang="0">
                <a:pos x="577" y="817"/>
              </a:cxn>
              <a:cxn ang="0">
                <a:pos x="539" y="781"/>
              </a:cxn>
              <a:cxn ang="0">
                <a:pos x="501" y="750"/>
              </a:cxn>
              <a:cxn ang="0">
                <a:pos x="466" y="722"/>
              </a:cxn>
              <a:cxn ang="0">
                <a:pos x="426" y="692"/>
              </a:cxn>
              <a:cxn ang="0">
                <a:pos x="386" y="667"/>
              </a:cxn>
              <a:cxn ang="0">
                <a:pos x="347" y="644"/>
              </a:cxn>
              <a:cxn ang="0">
                <a:pos x="300" y="618"/>
              </a:cxn>
              <a:cxn ang="0">
                <a:pos x="256" y="596"/>
              </a:cxn>
              <a:cxn ang="0">
                <a:pos x="215" y="574"/>
              </a:cxn>
              <a:cxn ang="0">
                <a:pos x="171" y="555"/>
              </a:cxn>
              <a:cxn ang="0">
                <a:pos x="120" y="535"/>
              </a:cxn>
              <a:cxn ang="0">
                <a:pos x="69" y="515"/>
              </a:cxn>
              <a:cxn ang="0">
                <a:pos x="35" y="506"/>
              </a:cxn>
              <a:cxn ang="0">
                <a:pos x="0" y="493"/>
              </a:cxn>
              <a:cxn ang="0">
                <a:pos x="373" y="0"/>
              </a:cxn>
            </a:cxnLst>
            <a:rect l="0" t="0" r="r" b="b"/>
            <a:pathLst>
              <a:path w="1839" h="1095">
                <a:moveTo>
                  <a:pt x="373" y="0"/>
                </a:moveTo>
                <a:lnTo>
                  <a:pt x="411" y="10"/>
                </a:lnTo>
                <a:lnTo>
                  <a:pt x="441" y="21"/>
                </a:lnTo>
                <a:lnTo>
                  <a:pt x="473" y="31"/>
                </a:lnTo>
                <a:lnTo>
                  <a:pt x="501" y="41"/>
                </a:lnTo>
                <a:lnTo>
                  <a:pt x="534" y="53"/>
                </a:lnTo>
                <a:lnTo>
                  <a:pt x="566" y="66"/>
                </a:lnTo>
                <a:lnTo>
                  <a:pt x="596" y="76"/>
                </a:lnTo>
                <a:lnTo>
                  <a:pt x="626" y="88"/>
                </a:lnTo>
                <a:lnTo>
                  <a:pt x="662" y="104"/>
                </a:lnTo>
                <a:lnTo>
                  <a:pt x="703" y="122"/>
                </a:lnTo>
                <a:lnTo>
                  <a:pt x="734" y="135"/>
                </a:lnTo>
                <a:lnTo>
                  <a:pt x="762" y="152"/>
                </a:lnTo>
                <a:lnTo>
                  <a:pt x="802" y="167"/>
                </a:lnTo>
                <a:lnTo>
                  <a:pt x="837" y="185"/>
                </a:lnTo>
                <a:lnTo>
                  <a:pt x="871" y="201"/>
                </a:lnTo>
                <a:lnTo>
                  <a:pt x="903" y="221"/>
                </a:lnTo>
                <a:lnTo>
                  <a:pt x="934" y="239"/>
                </a:lnTo>
                <a:lnTo>
                  <a:pt x="970" y="260"/>
                </a:lnTo>
                <a:lnTo>
                  <a:pt x="1003" y="279"/>
                </a:lnTo>
                <a:lnTo>
                  <a:pt x="1032" y="299"/>
                </a:lnTo>
                <a:lnTo>
                  <a:pt x="1064" y="320"/>
                </a:lnTo>
                <a:lnTo>
                  <a:pt x="1088" y="337"/>
                </a:lnTo>
                <a:lnTo>
                  <a:pt x="1117" y="357"/>
                </a:lnTo>
                <a:lnTo>
                  <a:pt x="1145" y="378"/>
                </a:lnTo>
                <a:lnTo>
                  <a:pt x="1177" y="402"/>
                </a:lnTo>
                <a:lnTo>
                  <a:pt x="1200" y="423"/>
                </a:lnTo>
                <a:lnTo>
                  <a:pt x="1230" y="445"/>
                </a:lnTo>
                <a:lnTo>
                  <a:pt x="1262" y="474"/>
                </a:lnTo>
                <a:lnTo>
                  <a:pt x="1288" y="497"/>
                </a:lnTo>
                <a:lnTo>
                  <a:pt x="1319" y="526"/>
                </a:lnTo>
                <a:lnTo>
                  <a:pt x="1347" y="554"/>
                </a:lnTo>
                <a:lnTo>
                  <a:pt x="1373" y="583"/>
                </a:lnTo>
                <a:lnTo>
                  <a:pt x="1400" y="613"/>
                </a:lnTo>
                <a:lnTo>
                  <a:pt x="1422" y="639"/>
                </a:lnTo>
                <a:lnTo>
                  <a:pt x="1443" y="664"/>
                </a:lnTo>
                <a:lnTo>
                  <a:pt x="1462" y="693"/>
                </a:lnTo>
                <a:lnTo>
                  <a:pt x="1473" y="713"/>
                </a:lnTo>
                <a:lnTo>
                  <a:pt x="1838" y="622"/>
                </a:lnTo>
                <a:lnTo>
                  <a:pt x="1270" y="1094"/>
                </a:lnTo>
                <a:lnTo>
                  <a:pt x="266" y="1019"/>
                </a:lnTo>
                <a:lnTo>
                  <a:pt x="662" y="917"/>
                </a:lnTo>
                <a:lnTo>
                  <a:pt x="639" y="884"/>
                </a:lnTo>
                <a:lnTo>
                  <a:pt x="611" y="852"/>
                </a:lnTo>
                <a:lnTo>
                  <a:pt x="577" y="817"/>
                </a:lnTo>
                <a:lnTo>
                  <a:pt x="539" y="781"/>
                </a:lnTo>
                <a:lnTo>
                  <a:pt x="501" y="750"/>
                </a:lnTo>
                <a:lnTo>
                  <a:pt x="466" y="722"/>
                </a:lnTo>
                <a:lnTo>
                  <a:pt x="426" y="692"/>
                </a:lnTo>
                <a:lnTo>
                  <a:pt x="386" y="667"/>
                </a:lnTo>
                <a:lnTo>
                  <a:pt x="347" y="644"/>
                </a:lnTo>
                <a:lnTo>
                  <a:pt x="300" y="618"/>
                </a:lnTo>
                <a:lnTo>
                  <a:pt x="256" y="596"/>
                </a:lnTo>
                <a:lnTo>
                  <a:pt x="215" y="574"/>
                </a:lnTo>
                <a:lnTo>
                  <a:pt x="171" y="555"/>
                </a:lnTo>
                <a:lnTo>
                  <a:pt x="120" y="535"/>
                </a:lnTo>
                <a:lnTo>
                  <a:pt x="69" y="515"/>
                </a:lnTo>
                <a:lnTo>
                  <a:pt x="35" y="506"/>
                </a:lnTo>
                <a:lnTo>
                  <a:pt x="0" y="493"/>
                </a:lnTo>
                <a:lnTo>
                  <a:pt x="373" y="0"/>
                </a:lnTo>
              </a:path>
            </a:pathLst>
          </a:custGeom>
          <a:gradFill rotWithShape="0">
            <a:gsLst>
              <a:gs pos="0">
                <a:schemeClr val="hlink">
                  <a:gamma/>
                  <a:shade val="60000"/>
                  <a:invGamma/>
                </a:schemeClr>
              </a:gs>
              <a:gs pos="100000">
                <a:schemeClr val="hlink"/>
              </a:gs>
            </a:gsLst>
            <a:lin ang="5400000" scaled="1"/>
          </a:gradFill>
          <a:ln w="9525" cap="rnd">
            <a:noFill/>
            <a:round/>
            <a:headEnd type="none" w="sm" len="sm"/>
            <a:tailEnd type="none" w="sm" len="sm"/>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a:flatTx/>
          </a:bodyPr>
          <a:lstStyle/>
          <a:p>
            <a:pPr>
              <a:defRPr/>
            </a:pPr>
            <a:endParaRPr lang="tr-TR"/>
          </a:p>
        </p:txBody>
      </p:sp>
      <p:sp>
        <p:nvSpPr>
          <p:cNvPr id="17423" name="Freeform 15"/>
          <p:cNvSpPr>
            <a:spLocks/>
          </p:cNvSpPr>
          <p:nvPr/>
        </p:nvSpPr>
        <p:spPr bwMode="auto">
          <a:xfrm>
            <a:off x="3373438" y="2117725"/>
            <a:ext cx="2705100" cy="1336675"/>
          </a:xfrm>
          <a:custGeom>
            <a:avLst/>
            <a:gdLst/>
            <a:ahLst/>
            <a:cxnLst>
              <a:cxn ang="0">
                <a:pos x="951" y="896"/>
              </a:cxn>
              <a:cxn ang="0">
                <a:pos x="1067" y="722"/>
              </a:cxn>
              <a:cxn ang="0">
                <a:pos x="1031" y="715"/>
              </a:cxn>
              <a:cxn ang="0">
                <a:pos x="987" y="710"/>
              </a:cxn>
              <a:cxn ang="0">
                <a:pos x="934" y="702"/>
              </a:cxn>
              <a:cxn ang="0">
                <a:pos x="889" y="697"/>
              </a:cxn>
              <a:cxn ang="0">
                <a:pos x="840" y="694"/>
              </a:cxn>
              <a:cxn ang="0">
                <a:pos x="787" y="690"/>
              </a:cxn>
              <a:cxn ang="0">
                <a:pos x="732" y="687"/>
              </a:cxn>
              <a:cxn ang="0">
                <a:pos x="630" y="687"/>
              </a:cxn>
              <a:cxn ang="0">
                <a:pos x="578" y="689"/>
              </a:cxn>
              <a:cxn ang="0">
                <a:pos x="529" y="691"/>
              </a:cxn>
              <a:cxn ang="0">
                <a:pos x="480" y="695"/>
              </a:cxn>
              <a:cxn ang="0">
                <a:pos x="431" y="701"/>
              </a:cxn>
              <a:cxn ang="0">
                <a:pos x="387" y="705"/>
              </a:cxn>
              <a:cxn ang="0">
                <a:pos x="329" y="714"/>
              </a:cxn>
              <a:cxn ang="0">
                <a:pos x="281" y="723"/>
              </a:cxn>
              <a:cxn ang="0">
                <a:pos x="410" y="354"/>
              </a:cxn>
              <a:cxn ang="0">
                <a:pos x="0" y="208"/>
              </a:cxn>
              <a:cxn ang="0">
                <a:pos x="18" y="202"/>
              </a:cxn>
              <a:cxn ang="0">
                <a:pos x="62" y="194"/>
              </a:cxn>
              <a:cxn ang="0">
                <a:pos x="94" y="189"/>
              </a:cxn>
              <a:cxn ang="0">
                <a:pos x="132" y="181"/>
              </a:cxn>
              <a:cxn ang="0">
                <a:pos x="175" y="176"/>
              </a:cxn>
              <a:cxn ang="0">
                <a:pos x="213" y="169"/>
              </a:cxn>
              <a:cxn ang="0">
                <a:pos x="262" y="162"/>
              </a:cxn>
              <a:cxn ang="0">
                <a:pos x="306" y="159"/>
              </a:cxn>
              <a:cxn ang="0">
                <a:pos x="353" y="153"/>
              </a:cxn>
              <a:cxn ang="0">
                <a:pos x="404" y="149"/>
              </a:cxn>
              <a:cxn ang="0">
                <a:pos x="454" y="147"/>
              </a:cxn>
              <a:cxn ang="0">
                <a:pos x="510" y="146"/>
              </a:cxn>
              <a:cxn ang="0">
                <a:pos x="563" y="142"/>
              </a:cxn>
              <a:cxn ang="0">
                <a:pos x="618" y="142"/>
              </a:cxn>
              <a:cxn ang="0">
                <a:pos x="673" y="142"/>
              </a:cxn>
              <a:cxn ang="0">
                <a:pos x="743" y="142"/>
              </a:cxn>
              <a:cxn ang="0">
                <a:pos x="805" y="143"/>
              </a:cxn>
              <a:cxn ang="0">
                <a:pos x="849" y="146"/>
              </a:cxn>
              <a:cxn ang="0">
                <a:pos x="900" y="148"/>
              </a:cxn>
              <a:cxn ang="0">
                <a:pos x="949" y="150"/>
              </a:cxn>
              <a:cxn ang="0">
                <a:pos x="1006" y="155"/>
              </a:cxn>
              <a:cxn ang="0">
                <a:pos x="1055" y="161"/>
              </a:cxn>
              <a:cxn ang="0">
                <a:pos x="1103" y="167"/>
              </a:cxn>
              <a:cxn ang="0">
                <a:pos x="1163" y="174"/>
              </a:cxn>
              <a:cxn ang="0">
                <a:pos x="1210" y="181"/>
              </a:cxn>
              <a:cxn ang="0">
                <a:pos x="1265" y="190"/>
              </a:cxn>
              <a:cxn ang="0">
                <a:pos x="1313" y="197"/>
              </a:cxn>
              <a:cxn ang="0">
                <a:pos x="1364" y="208"/>
              </a:cxn>
              <a:cxn ang="0">
                <a:pos x="1415" y="218"/>
              </a:cxn>
              <a:cxn ang="0">
                <a:pos x="1566" y="0"/>
              </a:cxn>
              <a:cxn ang="0">
                <a:pos x="1784" y="608"/>
              </a:cxn>
              <a:cxn ang="0">
                <a:pos x="951" y="896"/>
              </a:cxn>
            </a:cxnLst>
            <a:rect l="0" t="0" r="r" b="b"/>
            <a:pathLst>
              <a:path w="1785" h="897">
                <a:moveTo>
                  <a:pt x="951" y="896"/>
                </a:moveTo>
                <a:lnTo>
                  <a:pt x="1067" y="722"/>
                </a:lnTo>
                <a:lnTo>
                  <a:pt x="1031" y="715"/>
                </a:lnTo>
                <a:lnTo>
                  <a:pt x="987" y="710"/>
                </a:lnTo>
                <a:lnTo>
                  <a:pt x="934" y="702"/>
                </a:lnTo>
                <a:lnTo>
                  <a:pt x="889" y="697"/>
                </a:lnTo>
                <a:lnTo>
                  <a:pt x="840" y="694"/>
                </a:lnTo>
                <a:lnTo>
                  <a:pt x="787" y="690"/>
                </a:lnTo>
                <a:lnTo>
                  <a:pt x="732" y="687"/>
                </a:lnTo>
                <a:lnTo>
                  <a:pt x="630" y="687"/>
                </a:lnTo>
                <a:lnTo>
                  <a:pt x="578" y="689"/>
                </a:lnTo>
                <a:lnTo>
                  <a:pt x="529" y="691"/>
                </a:lnTo>
                <a:lnTo>
                  <a:pt x="480" y="695"/>
                </a:lnTo>
                <a:lnTo>
                  <a:pt x="431" y="701"/>
                </a:lnTo>
                <a:lnTo>
                  <a:pt x="387" y="705"/>
                </a:lnTo>
                <a:lnTo>
                  <a:pt x="329" y="714"/>
                </a:lnTo>
                <a:lnTo>
                  <a:pt x="281" y="723"/>
                </a:lnTo>
                <a:lnTo>
                  <a:pt x="410" y="354"/>
                </a:lnTo>
                <a:lnTo>
                  <a:pt x="0" y="208"/>
                </a:lnTo>
                <a:lnTo>
                  <a:pt x="18" y="202"/>
                </a:lnTo>
                <a:lnTo>
                  <a:pt x="62" y="194"/>
                </a:lnTo>
                <a:lnTo>
                  <a:pt x="94" y="189"/>
                </a:lnTo>
                <a:lnTo>
                  <a:pt x="132" y="181"/>
                </a:lnTo>
                <a:lnTo>
                  <a:pt x="175" y="176"/>
                </a:lnTo>
                <a:lnTo>
                  <a:pt x="213" y="169"/>
                </a:lnTo>
                <a:lnTo>
                  <a:pt x="262" y="162"/>
                </a:lnTo>
                <a:lnTo>
                  <a:pt x="306" y="159"/>
                </a:lnTo>
                <a:lnTo>
                  <a:pt x="353" y="153"/>
                </a:lnTo>
                <a:lnTo>
                  <a:pt x="404" y="149"/>
                </a:lnTo>
                <a:lnTo>
                  <a:pt x="454" y="147"/>
                </a:lnTo>
                <a:lnTo>
                  <a:pt x="510" y="146"/>
                </a:lnTo>
                <a:lnTo>
                  <a:pt x="563" y="142"/>
                </a:lnTo>
                <a:lnTo>
                  <a:pt x="618" y="142"/>
                </a:lnTo>
                <a:lnTo>
                  <a:pt x="673" y="142"/>
                </a:lnTo>
                <a:lnTo>
                  <a:pt x="743" y="142"/>
                </a:lnTo>
                <a:lnTo>
                  <a:pt x="805" y="143"/>
                </a:lnTo>
                <a:lnTo>
                  <a:pt x="849" y="146"/>
                </a:lnTo>
                <a:lnTo>
                  <a:pt x="900" y="148"/>
                </a:lnTo>
                <a:lnTo>
                  <a:pt x="949" y="150"/>
                </a:lnTo>
                <a:lnTo>
                  <a:pt x="1006" y="155"/>
                </a:lnTo>
                <a:lnTo>
                  <a:pt x="1055" y="161"/>
                </a:lnTo>
                <a:lnTo>
                  <a:pt x="1103" y="167"/>
                </a:lnTo>
                <a:lnTo>
                  <a:pt x="1163" y="174"/>
                </a:lnTo>
                <a:lnTo>
                  <a:pt x="1210" y="181"/>
                </a:lnTo>
                <a:lnTo>
                  <a:pt x="1265" y="190"/>
                </a:lnTo>
                <a:lnTo>
                  <a:pt x="1313" y="197"/>
                </a:lnTo>
                <a:lnTo>
                  <a:pt x="1364" y="208"/>
                </a:lnTo>
                <a:lnTo>
                  <a:pt x="1415" y="218"/>
                </a:lnTo>
                <a:lnTo>
                  <a:pt x="1566" y="0"/>
                </a:lnTo>
                <a:lnTo>
                  <a:pt x="1784" y="608"/>
                </a:lnTo>
                <a:lnTo>
                  <a:pt x="951" y="896"/>
                </a:lnTo>
              </a:path>
            </a:pathLst>
          </a:custGeom>
          <a:gradFill rotWithShape="0">
            <a:gsLst>
              <a:gs pos="0">
                <a:schemeClr val="hlink">
                  <a:gamma/>
                  <a:shade val="60000"/>
                  <a:invGamma/>
                </a:schemeClr>
              </a:gs>
              <a:gs pos="100000">
                <a:schemeClr val="hlink"/>
              </a:gs>
            </a:gsLst>
            <a:lin ang="5400000" scaled="1"/>
          </a:gradFill>
          <a:ln w="9525" cap="rnd">
            <a:noFill/>
            <a:round/>
            <a:headEnd type="none" w="sm" len="sm"/>
            <a:tailEnd type="none" w="sm" len="sm"/>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a:flatTx/>
          </a:bodyPr>
          <a:lstStyle/>
          <a:p>
            <a:pPr>
              <a:defRPr/>
            </a:pPr>
            <a:endParaRPr lang="tr-TR"/>
          </a:p>
        </p:txBody>
      </p:sp>
      <p:sp>
        <p:nvSpPr>
          <p:cNvPr id="17424" name="Rectangle 16"/>
          <p:cNvSpPr>
            <a:spLocks noChangeArrowheads="1"/>
          </p:cNvSpPr>
          <p:nvPr/>
        </p:nvSpPr>
        <p:spPr bwMode="auto">
          <a:xfrm>
            <a:off x="4076700" y="2279650"/>
            <a:ext cx="1306513" cy="730250"/>
          </a:xfrm>
          <a:prstGeom prst="rect">
            <a:avLst/>
          </a:prstGeom>
          <a:noFill/>
          <a:ln w="9525">
            <a:noFill/>
            <a:miter lim="800000"/>
            <a:headEnd/>
            <a:tailEnd/>
          </a:ln>
          <a:effectLst>
            <a:outerShdw dist="17961" dir="2700000" algn="ctr" rotWithShape="0">
              <a:schemeClr val="bg2"/>
            </a:outerShdw>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Ürün </a:t>
            </a:r>
          </a:p>
          <a:p>
            <a:pPr algn="ctr" defTabSz="1498600" eaLnBrk="0" hangingPunct="0">
              <a:defRPr/>
            </a:pPr>
            <a:r>
              <a:rPr lang="tr-TR" sz="2000" b="1">
                <a:effectLst>
                  <a:outerShdw blurRad="38100" dist="38100" dir="2700000" algn="tl">
                    <a:srgbClr val="C0C0C0"/>
                  </a:outerShdw>
                </a:effectLst>
              </a:rPr>
              <a:t>Yönetimi</a:t>
            </a:r>
            <a:endParaRPr lang="en-US" sz="2000" b="1">
              <a:effectLst>
                <a:outerShdw blurRad="38100" dist="38100" dir="2700000" algn="tl">
                  <a:srgbClr val="C0C0C0"/>
                </a:outerShdw>
              </a:effectLst>
            </a:endParaRPr>
          </a:p>
        </p:txBody>
      </p:sp>
      <p:sp>
        <p:nvSpPr>
          <p:cNvPr id="17425" name="Rectangle 17"/>
          <p:cNvSpPr>
            <a:spLocks noChangeArrowheads="1"/>
          </p:cNvSpPr>
          <p:nvPr/>
        </p:nvSpPr>
        <p:spPr bwMode="auto">
          <a:xfrm>
            <a:off x="5951538" y="2965450"/>
            <a:ext cx="1349375" cy="7302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İleri</a:t>
            </a:r>
          </a:p>
          <a:p>
            <a:pPr algn="ctr" defTabSz="1498600" eaLnBrk="0" hangingPunct="0">
              <a:defRPr/>
            </a:pPr>
            <a:r>
              <a:rPr lang="en-US" sz="2000" b="1">
                <a:effectLst>
                  <a:outerShdw blurRad="38100" dist="38100" dir="2700000" algn="tl">
                    <a:srgbClr val="C0C0C0"/>
                  </a:outerShdw>
                </a:effectLst>
              </a:rPr>
              <a:t>Plan</a:t>
            </a:r>
            <a:r>
              <a:rPr lang="tr-TR" sz="2000" b="1">
                <a:effectLst>
                  <a:outerShdw blurRad="38100" dist="38100" dir="2700000" algn="tl">
                    <a:srgbClr val="C0C0C0"/>
                  </a:outerShdw>
                </a:effectLst>
              </a:rPr>
              <a:t>lama</a:t>
            </a:r>
            <a:endParaRPr lang="en-US" sz="2000" b="1">
              <a:effectLst>
                <a:outerShdw blurRad="38100" dist="38100" dir="2700000" algn="tl">
                  <a:srgbClr val="C0C0C0"/>
                </a:outerShdw>
              </a:effectLst>
            </a:endParaRPr>
          </a:p>
        </p:txBody>
      </p:sp>
      <p:sp>
        <p:nvSpPr>
          <p:cNvPr id="17426" name="Rectangle 18"/>
          <p:cNvSpPr>
            <a:spLocks noChangeArrowheads="1"/>
          </p:cNvSpPr>
          <p:nvPr/>
        </p:nvSpPr>
        <p:spPr bwMode="auto">
          <a:xfrm>
            <a:off x="1074738" y="3997325"/>
            <a:ext cx="1490662" cy="4254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Pazarlama</a:t>
            </a:r>
            <a:endParaRPr lang="en-US" sz="2000" b="1">
              <a:effectLst>
                <a:outerShdw blurRad="38100" dist="38100" dir="2700000" algn="tl">
                  <a:srgbClr val="C0C0C0"/>
                </a:outerShdw>
              </a:effectLst>
            </a:endParaRPr>
          </a:p>
        </p:txBody>
      </p:sp>
      <p:sp>
        <p:nvSpPr>
          <p:cNvPr id="17427" name="Rectangle 19"/>
          <p:cNvSpPr>
            <a:spLocks noChangeArrowheads="1"/>
          </p:cNvSpPr>
          <p:nvPr/>
        </p:nvSpPr>
        <p:spPr bwMode="auto">
          <a:xfrm>
            <a:off x="2060575" y="2770188"/>
            <a:ext cx="1757363" cy="425450"/>
          </a:xfrm>
          <a:prstGeom prst="rect">
            <a:avLst/>
          </a:prstGeom>
          <a:noFill/>
          <a:ln w="9525">
            <a:noFill/>
            <a:miter lim="800000"/>
            <a:headEnd/>
            <a:tailEnd/>
          </a:ln>
          <a:effectLst/>
        </p:spPr>
        <p:txBody>
          <a:bodyPr wrap="none" lIns="117475" tIns="60325" rIns="117475" bIns="60325">
            <a:spAutoFit/>
          </a:bodyPr>
          <a:lstStyle/>
          <a:p>
            <a:pPr algn="ctr" defTabSz="1498600" eaLnBrk="0" hangingPunct="0">
              <a:defRPr/>
            </a:pPr>
            <a:r>
              <a:rPr lang="tr-TR" sz="2000" b="1">
                <a:effectLst>
                  <a:outerShdw blurRad="38100" dist="38100" dir="2700000" algn="tl">
                    <a:srgbClr val="C0C0C0"/>
                  </a:outerShdw>
                </a:effectLst>
              </a:rPr>
              <a:t>Satış/Sipariş</a:t>
            </a:r>
            <a:endParaRPr lang="en-US" sz="2000" b="1">
              <a:effectLst>
                <a:outerShdw blurRad="38100" dist="38100" dir="2700000" algn="tl">
                  <a:srgbClr val="C0C0C0"/>
                </a:outerShdw>
              </a:effectLst>
            </a:endParaRPr>
          </a:p>
        </p:txBody>
      </p:sp>
      <p:sp>
        <p:nvSpPr>
          <p:cNvPr id="25620" name="Rectangle 20"/>
          <p:cNvSpPr>
            <a:spLocks noChangeArrowheads="1"/>
          </p:cNvSpPr>
          <p:nvPr/>
        </p:nvSpPr>
        <p:spPr bwMode="auto">
          <a:xfrm>
            <a:off x="2855913" y="4408488"/>
            <a:ext cx="3243262" cy="409575"/>
          </a:xfrm>
          <a:prstGeom prst="rect">
            <a:avLst/>
          </a:prstGeom>
          <a:noFill/>
          <a:ln w="9525">
            <a:noFill/>
            <a:miter lim="800000"/>
            <a:headEnd/>
            <a:tailEnd/>
          </a:ln>
        </p:spPr>
        <p:txBody>
          <a:bodyPr wrap="none" lIns="117475" tIns="60325" rIns="117475" bIns="60325">
            <a:spAutoFit/>
          </a:bodyPr>
          <a:lstStyle/>
          <a:p>
            <a:pPr algn="ctr" defTabSz="1498600" eaLnBrk="0" hangingPunct="0"/>
            <a:r>
              <a:rPr lang="tr-TR" sz="1900" b="1">
                <a:solidFill>
                  <a:srgbClr val="6600FF"/>
                </a:solidFill>
              </a:rPr>
              <a:t>İnsan Kaynakları Yönetimi</a:t>
            </a:r>
            <a:endParaRPr lang="en-US" sz="1900" b="1">
              <a:solidFill>
                <a:srgbClr val="6600FF"/>
              </a:solidFill>
            </a:endParaRPr>
          </a:p>
        </p:txBody>
      </p:sp>
      <p:sp>
        <p:nvSpPr>
          <p:cNvPr id="25621" name="Rectangle 21"/>
          <p:cNvSpPr>
            <a:spLocks noChangeArrowheads="1"/>
          </p:cNvSpPr>
          <p:nvPr/>
        </p:nvSpPr>
        <p:spPr bwMode="auto">
          <a:xfrm>
            <a:off x="3306763" y="4802188"/>
            <a:ext cx="2214562" cy="409575"/>
          </a:xfrm>
          <a:prstGeom prst="rect">
            <a:avLst/>
          </a:prstGeom>
          <a:noFill/>
          <a:ln w="9525">
            <a:noFill/>
            <a:miter lim="800000"/>
            <a:headEnd/>
            <a:tailEnd/>
          </a:ln>
        </p:spPr>
        <p:txBody>
          <a:bodyPr lIns="117475" tIns="60325" rIns="117475" bIns="60325">
            <a:spAutoFit/>
          </a:bodyPr>
          <a:lstStyle/>
          <a:p>
            <a:pPr algn="ctr" defTabSz="1498600" eaLnBrk="0" hangingPunct="0"/>
            <a:r>
              <a:rPr lang="tr-TR" sz="1900" b="1"/>
              <a:t>Bakım Yönetimi</a:t>
            </a:r>
            <a:endParaRPr lang="en-US" sz="1900" b="1"/>
          </a:p>
        </p:txBody>
      </p:sp>
      <p:sp>
        <p:nvSpPr>
          <p:cNvPr id="25622" name="Rectangle 22"/>
          <p:cNvSpPr>
            <a:spLocks noChangeArrowheads="1"/>
          </p:cNvSpPr>
          <p:nvPr/>
        </p:nvSpPr>
        <p:spPr bwMode="auto">
          <a:xfrm>
            <a:off x="3019425" y="3994150"/>
            <a:ext cx="2808288" cy="409575"/>
          </a:xfrm>
          <a:prstGeom prst="rect">
            <a:avLst/>
          </a:prstGeom>
          <a:noFill/>
          <a:ln w="9525">
            <a:noFill/>
            <a:miter lim="800000"/>
            <a:headEnd/>
            <a:tailEnd/>
          </a:ln>
        </p:spPr>
        <p:txBody>
          <a:bodyPr wrap="none" lIns="117475" tIns="60325" rIns="117475" bIns="60325">
            <a:spAutoFit/>
          </a:bodyPr>
          <a:lstStyle/>
          <a:p>
            <a:pPr algn="ctr" defTabSz="1498600" eaLnBrk="0" hangingPunct="0"/>
            <a:r>
              <a:rPr lang="tr-TR" sz="1900" b="1">
                <a:solidFill>
                  <a:srgbClr val="6600FF"/>
                </a:solidFill>
              </a:rPr>
              <a:t>Proje/Yatırım Yönetimi</a:t>
            </a:r>
            <a:endParaRPr lang="en-US" sz="1900" b="1">
              <a:solidFill>
                <a:srgbClr val="6600FF"/>
              </a:solidFill>
            </a:endParaRPr>
          </a:p>
        </p:txBody>
      </p:sp>
      <p:sp>
        <p:nvSpPr>
          <p:cNvPr id="25623" name="Text Box 23"/>
          <p:cNvSpPr txBox="1">
            <a:spLocks noChangeArrowheads="1"/>
          </p:cNvSpPr>
          <p:nvPr/>
        </p:nvSpPr>
        <p:spPr bwMode="auto">
          <a:xfrm>
            <a:off x="6553200" y="2209800"/>
            <a:ext cx="2819400" cy="946150"/>
          </a:xfrm>
          <a:prstGeom prst="rect">
            <a:avLst/>
          </a:prstGeom>
          <a:noFill/>
          <a:ln w="9525">
            <a:noFill/>
            <a:miter lim="800000"/>
            <a:headEnd/>
            <a:tailEnd/>
          </a:ln>
        </p:spPr>
        <p:txBody>
          <a:bodyPr>
            <a:spAutoFit/>
          </a:bodyPr>
          <a:lstStyle/>
          <a:p>
            <a:pPr algn="ctr" eaLnBrk="0" hangingPunct="0"/>
            <a:r>
              <a:rPr lang="tr-TR" sz="2800" b="1">
                <a:solidFill>
                  <a:srgbClr val="0000FF"/>
                </a:solidFill>
              </a:rPr>
              <a:t>Tedarik </a:t>
            </a:r>
          </a:p>
          <a:p>
            <a:pPr algn="ctr" eaLnBrk="0" hangingPunct="0"/>
            <a:r>
              <a:rPr lang="tr-TR" sz="2800" b="1">
                <a:solidFill>
                  <a:srgbClr val="0000FF"/>
                </a:solidFill>
              </a:rPr>
              <a:t>Zinciri</a:t>
            </a:r>
            <a:endParaRPr lang="en-US" sz="2800" b="1">
              <a:solidFill>
                <a:srgbClr val="0000FF"/>
              </a:solidFill>
            </a:endParaRPr>
          </a:p>
        </p:txBody>
      </p:sp>
      <p:sp>
        <p:nvSpPr>
          <p:cNvPr id="25624" name="Rectangle 24"/>
          <p:cNvSpPr>
            <a:spLocks noChangeArrowheads="1"/>
          </p:cNvSpPr>
          <p:nvPr/>
        </p:nvSpPr>
        <p:spPr bwMode="auto">
          <a:xfrm>
            <a:off x="3357563" y="3556000"/>
            <a:ext cx="2303462" cy="381000"/>
          </a:xfrm>
          <a:prstGeom prst="rect">
            <a:avLst/>
          </a:prstGeom>
          <a:noFill/>
          <a:ln w="9525">
            <a:noFill/>
            <a:miter lim="800000"/>
            <a:headEnd type="none" w="sm" len="sm"/>
            <a:tailEnd type="none" w="sm" len="sm"/>
          </a:ln>
        </p:spPr>
        <p:txBody>
          <a:bodyPr wrap="none">
            <a:spAutoFit/>
          </a:bodyPr>
          <a:lstStyle/>
          <a:p>
            <a:pPr eaLnBrk="0" hangingPunct="0"/>
            <a:r>
              <a:rPr lang="tr-TR" sz="1900" b="1"/>
              <a:t>Mali İşler Yönetimi</a:t>
            </a:r>
            <a:endParaRPr lang="en-US" sz="1900" b="1"/>
          </a:p>
        </p:txBody>
      </p:sp>
      <p:sp>
        <p:nvSpPr>
          <p:cNvPr id="25625" name="Text Box 25"/>
          <p:cNvSpPr txBox="1">
            <a:spLocks noChangeArrowheads="1"/>
          </p:cNvSpPr>
          <p:nvPr/>
        </p:nvSpPr>
        <p:spPr bwMode="auto">
          <a:xfrm>
            <a:off x="-228600" y="2209800"/>
            <a:ext cx="2819400" cy="946150"/>
          </a:xfrm>
          <a:prstGeom prst="rect">
            <a:avLst/>
          </a:prstGeom>
          <a:noFill/>
          <a:ln w="9525">
            <a:noFill/>
            <a:miter lim="800000"/>
            <a:headEnd/>
            <a:tailEnd/>
          </a:ln>
        </p:spPr>
        <p:txBody>
          <a:bodyPr>
            <a:spAutoFit/>
          </a:bodyPr>
          <a:lstStyle/>
          <a:p>
            <a:pPr algn="ctr" eaLnBrk="0" hangingPunct="0"/>
            <a:r>
              <a:rPr lang="tr-TR" sz="2800" b="1">
                <a:solidFill>
                  <a:srgbClr val="FF0000"/>
                </a:solidFill>
              </a:rPr>
              <a:t>Müşteri</a:t>
            </a:r>
          </a:p>
          <a:p>
            <a:pPr algn="ctr" eaLnBrk="0" hangingPunct="0"/>
            <a:r>
              <a:rPr lang="tr-TR" sz="2800" b="1">
                <a:solidFill>
                  <a:srgbClr val="FF0000"/>
                </a:solidFill>
              </a:rPr>
              <a:t>İlişkileri</a:t>
            </a:r>
            <a:endParaRPr lang="en-US" sz="2800" b="1">
              <a:solidFill>
                <a:srgbClr val="FF0000"/>
              </a:solidFill>
            </a:endParaRPr>
          </a:p>
        </p:txBody>
      </p:sp>
      <p:sp>
        <p:nvSpPr>
          <p:cNvPr id="25626" name="Line 26"/>
          <p:cNvSpPr>
            <a:spLocks noChangeShapeType="1"/>
          </p:cNvSpPr>
          <p:nvPr/>
        </p:nvSpPr>
        <p:spPr bwMode="auto">
          <a:xfrm>
            <a:off x="1835150" y="2492375"/>
            <a:ext cx="431800" cy="360363"/>
          </a:xfrm>
          <a:prstGeom prst="line">
            <a:avLst/>
          </a:prstGeom>
          <a:noFill/>
          <a:ln w="57150">
            <a:solidFill>
              <a:schemeClr val="tx1"/>
            </a:solidFill>
            <a:round/>
            <a:headEnd type="triangle" w="med" len="med"/>
            <a:tailEnd type="triangle" w="med" len="med"/>
          </a:ln>
        </p:spPr>
        <p:txBody>
          <a:bodyPr/>
          <a:lstStyle/>
          <a:p>
            <a:endParaRPr lang="tr-TR"/>
          </a:p>
        </p:txBody>
      </p:sp>
      <p:sp>
        <p:nvSpPr>
          <p:cNvPr id="25627" name="Line 27"/>
          <p:cNvSpPr>
            <a:spLocks noChangeShapeType="1"/>
          </p:cNvSpPr>
          <p:nvPr/>
        </p:nvSpPr>
        <p:spPr bwMode="auto">
          <a:xfrm flipH="1">
            <a:off x="6948488" y="2565400"/>
            <a:ext cx="360362" cy="287338"/>
          </a:xfrm>
          <a:prstGeom prst="line">
            <a:avLst/>
          </a:prstGeom>
          <a:noFill/>
          <a:ln w="57150">
            <a:solidFill>
              <a:schemeClr val="tx1"/>
            </a:solidFill>
            <a:round/>
            <a:headEnd type="triangle" w="med" len="med"/>
            <a:tailEnd type="triangle" w="med" len="med"/>
          </a:ln>
        </p:spPr>
        <p:txBody>
          <a:bodyPr/>
          <a:lstStyle/>
          <a:p>
            <a:endParaRPr lang="tr-TR"/>
          </a:p>
        </p:txBody>
      </p:sp>
      <p:sp>
        <p:nvSpPr>
          <p:cNvPr id="28" name="27 Slayt Numarası Yer Tutucusu"/>
          <p:cNvSpPr>
            <a:spLocks noGrp="1"/>
          </p:cNvSpPr>
          <p:nvPr>
            <p:ph type="sldNum" sz="quarter" idx="12"/>
          </p:nvPr>
        </p:nvSpPr>
        <p:spPr/>
        <p:txBody>
          <a:bodyPr/>
          <a:lstStyle/>
          <a:p>
            <a:fld id="{F2E5916C-8A19-45CF-A92A-BEC7AC1B5E58}" type="slidenum">
              <a:rPr lang="tr-TR" smtClean="0"/>
              <a:pPr/>
              <a:t>101</a:t>
            </a:fld>
            <a:endParaRPr lang="tr-T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Dikdörtgen"/>
          <p:cNvSpPr>
            <a:spLocks noChangeArrowheads="1"/>
          </p:cNvSpPr>
          <p:nvPr/>
        </p:nvSpPr>
        <p:spPr bwMode="auto">
          <a:xfrm>
            <a:off x="642910" y="1357298"/>
            <a:ext cx="8001000" cy="4308872"/>
          </a:xfrm>
          <a:prstGeom prst="rect">
            <a:avLst/>
          </a:prstGeom>
          <a:noFill/>
          <a:ln w="9525">
            <a:noFill/>
            <a:miter lim="800000"/>
            <a:headEnd/>
            <a:tailEnd/>
          </a:ln>
        </p:spPr>
        <p:txBody>
          <a:bodyPr>
            <a:spAutoFit/>
          </a:bodyPr>
          <a:lstStyle/>
          <a:p>
            <a:r>
              <a:rPr lang="tr-TR" sz="2400" dirty="0"/>
              <a:t>Kurumsal kaynak planlaması </a:t>
            </a:r>
            <a:r>
              <a:rPr lang="tr-TR" sz="2400" dirty="0" smtClean="0"/>
              <a:t>(</a:t>
            </a:r>
            <a:r>
              <a:rPr lang="tr-TR" sz="2400" dirty="0" err="1" smtClean="0"/>
              <a:t>KKP</a:t>
            </a:r>
            <a:r>
              <a:rPr lang="tr-TR" sz="2400" dirty="0" smtClean="0"/>
              <a:t>) anlam </a:t>
            </a:r>
            <a:r>
              <a:rPr lang="tr-TR" sz="2400" dirty="0"/>
              <a:t>olarak, işletmenin tüm kaynaklarının birleştirilip, verimli olarak kullanılması için tasarlanmış bütünleşik sistem </a:t>
            </a:r>
            <a:r>
              <a:rPr lang="tr-TR" sz="2400" dirty="0" smtClean="0"/>
              <a:t>demektedir</a:t>
            </a:r>
            <a:r>
              <a:rPr lang="tr-TR" sz="2400" dirty="0"/>
              <a:t>.</a:t>
            </a:r>
          </a:p>
          <a:p>
            <a:endParaRPr lang="tr-TR" sz="800" dirty="0"/>
          </a:p>
          <a:p>
            <a:r>
              <a:rPr lang="tr-TR" sz="2400" dirty="0" smtClean="0"/>
              <a:t>Alışılagelmiş </a:t>
            </a:r>
            <a:r>
              <a:rPr lang="tr-TR" sz="2400" dirty="0"/>
              <a:t>bir </a:t>
            </a:r>
            <a:r>
              <a:rPr lang="tr-TR" sz="2400" dirty="0" err="1"/>
              <a:t>KKP</a:t>
            </a:r>
            <a:r>
              <a:rPr lang="tr-TR" sz="2400" dirty="0"/>
              <a:t> yazılımı işlem yapabilmek için </a:t>
            </a:r>
            <a:r>
              <a:rPr lang="tr-TR" sz="2400" dirty="0" err="1"/>
              <a:t>BT’nin</a:t>
            </a:r>
            <a:r>
              <a:rPr lang="tr-TR" sz="2400" dirty="0"/>
              <a:t> çeşitli yazılım ve donanım olanaklarını kullanır. </a:t>
            </a:r>
          </a:p>
          <a:p>
            <a:endParaRPr lang="tr-TR" sz="800" dirty="0"/>
          </a:p>
          <a:p>
            <a:r>
              <a:rPr lang="tr-TR" sz="2400" dirty="0" err="1">
                <a:solidFill>
                  <a:srgbClr val="FF0000"/>
                </a:solidFill>
              </a:rPr>
              <a:t>ERP</a:t>
            </a:r>
            <a:r>
              <a:rPr lang="tr-TR" sz="2400" dirty="0">
                <a:solidFill>
                  <a:srgbClr val="FF0000"/>
                </a:solidFill>
              </a:rPr>
              <a:t> sistemleri; tedarik zinciri yazılımı, üretim yazılımı, finansal yönetim yazılımı, proje yönetimi yazılımı ve insan kaynakları yönetimi, müşteri yönetimi yazılımı… vb çeşitli iş sürerlerini içerir. İşimize göre bu süreçlerin bütününü veya bir kısmını </a:t>
            </a:r>
            <a:r>
              <a:rPr lang="tr-TR" sz="2400" dirty="0" smtClean="0">
                <a:solidFill>
                  <a:srgbClr val="FF0000"/>
                </a:solidFill>
              </a:rPr>
              <a:t> içine alan esnek </a:t>
            </a:r>
            <a:r>
              <a:rPr lang="tr-TR" sz="2400" smtClean="0">
                <a:solidFill>
                  <a:srgbClr val="FF0000"/>
                </a:solidFill>
              </a:rPr>
              <a:t>bir sistemdir.</a:t>
            </a:r>
            <a:endParaRPr lang="tr-TR" sz="2400" dirty="0">
              <a:solidFill>
                <a:srgbClr val="FF0000"/>
              </a:solidFill>
            </a:endParaRPr>
          </a:p>
          <a:p>
            <a:endParaRPr lang="tr-TR" dirty="0"/>
          </a:p>
        </p:txBody>
      </p:sp>
      <p:sp>
        <p:nvSpPr>
          <p:cNvPr id="3" name="Text Placeholder 5"/>
          <p:cNvSpPr txBox="1">
            <a:spLocks/>
          </p:cNvSpPr>
          <p:nvPr/>
        </p:nvSpPr>
        <p:spPr bwMode="auto">
          <a:xfrm>
            <a:off x="1143000" y="428625"/>
            <a:ext cx="7429500" cy="1000125"/>
          </a:xfrm>
          <a:prstGeom prst="rect">
            <a:avLst/>
          </a:prstGeom>
          <a:noFill/>
          <a:ln w="9525">
            <a:noFill/>
            <a:miter lim="800000"/>
            <a:headEnd/>
            <a:tailEnd/>
          </a:ln>
          <a:effectLst/>
        </p:spPr>
        <p:txBody>
          <a:bodyPr/>
          <a:lstStyle/>
          <a:p>
            <a:pPr marL="342900" indent="-342900" algn="ctr">
              <a:spcBef>
                <a:spcPct val="20000"/>
              </a:spcBef>
              <a:defRPr/>
            </a:pPr>
            <a:r>
              <a:rPr lang="tr-TR" sz="2000" b="1" kern="0" dirty="0">
                <a:solidFill>
                  <a:srgbClr val="9F0F10"/>
                </a:solidFill>
                <a:latin typeface="Cambria" pitchFamily="18" charset="0"/>
              </a:rPr>
              <a:t>Kurumsal Kaynak Planlaması-KKP  </a:t>
            </a:r>
          </a:p>
          <a:p>
            <a:pPr marL="342900" indent="-342900" algn="ctr">
              <a:spcBef>
                <a:spcPct val="20000"/>
              </a:spcBef>
              <a:defRPr/>
            </a:pPr>
            <a:r>
              <a:rPr lang="tr-TR" sz="2000" b="1" kern="0" dirty="0">
                <a:solidFill>
                  <a:srgbClr val="9F0F10"/>
                </a:solidFill>
                <a:latin typeface="Cambria" pitchFamily="18" charset="0"/>
              </a:rPr>
              <a:t>(</a:t>
            </a:r>
            <a:r>
              <a:rPr lang="tr-TR" sz="2000" b="1" kern="0" dirty="0" err="1">
                <a:solidFill>
                  <a:srgbClr val="9F0F10"/>
                </a:solidFill>
                <a:latin typeface="Cambria" pitchFamily="18" charset="0"/>
              </a:rPr>
              <a:t>Enterprice</a:t>
            </a:r>
            <a:r>
              <a:rPr lang="tr-TR" sz="2000" b="1" kern="0" dirty="0">
                <a:solidFill>
                  <a:srgbClr val="9F0F10"/>
                </a:solidFill>
                <a:latin typeface="Cambria" pitchFamily="18" charset="0"/>
              </a:rPr>
              <a:t> </a:t>
            </a:r>
            <a:r>
              <a:rPr lang="tr-TR" sz="2000" b="1" kern="0" dirty="0" err="1">
                <a:solidFill>
                  <a:srgbClr val="9F0F10"/>
                </a:solidFill>
                <a:latin typeface="Cambria" pitchFamily="18" charset="0"/>
              </a:rPr>
              <a:t>Resource</a:t>
            </a:r>
            <a:r>
              <a:rPr lang="tr-TR" sz="2000" b="1" kern="0" dirty="0">
                <a:solidFill>
                  <a:srgbClr val="9F0F10"/>
                </a:solidFill>
                <a:latin typeface="Cambria" pitchFamily="18" charset="0"/>
              </a:rPr>
              <a:t> </a:t>
            </a:r>
            <a:r>
              <a:rPr lang="tr-TR" sz="2000" b="1" kern="0" dirty="0" err="1">
                <a:solidFill>
                  <a:srgbClr val="9F0F10"/>
                </a:solidFill>
                <a:latin typeface="Cambria" pitchFamily="18" charset="0"/>
              </a:rPr>
              <a:t>Planing</a:t>
            </a:r>
            <a:r>
              <a:rPr lang="tr-TR" sz="2000" b="1" kern="0" dirty="0">
                <a:solidFill>
                  <a:srgbClr val="9F0F10"/>
                </a:solidFill>
                <a:latin typeface="Cambria" pitchFamily="18" charset="0"/>
              </a:rPr>
              <a:t>)</a:t>
            </a:r>
          </a:p>
          <a:p>
            <a:pPr marL="342900" indent="-342900" algn="ctr">
              <a:spcBef>
                <a:spcPct val="20000"/>
              </a:spcBef>
              <a:defRPr/>
            </a:pPr>
            <a:endParaRPr lang="tr-TR" sz="2000" b="1" kern="0" dirty="0">
              <a:solidFill>
                <a:srgbClr val="9F0F10"/>
              </a:solidFill>
              <a:latin typeface="Cambria" pitchFamily="18" charset="0"/>
            </a:endParaRPr>
          </a:p>
          <a:p>
            <a:pPr marL="342900" indent="-342900" algn="ctr">
              <a:spcBef>
                <a:spcPct val="20000"/>
              </a:spcBef>
              <a:defRPr/>
            </a:pPr>
            <a:endParaRPr lang="en-US" sz="2000" b="1" kern="0" dirty="0">
              <a:solidFill>
                <a:srgbClr val="9F0F10"/>
              </a:solidFill>
              <a:latin typeface="Cambria" pitchFamily="18" charset="0"/>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102</a:t>
            </a:fld>
            <a:endParaRPr lang="tr-T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data:image/jpeg;base64,/9j/4AAQSkZJRgABAQAAAQABAAD/2wCEAAkGBwgHBgkIBwgKCgkLDRYPDQwMDRsUFRAWIB0iIiAdHx8kKDQsJCYxJx8fLT0tMTU3Ojo6Iys/RD84QzQ5OjcBCgoKDQwNGg8PGjclHyU3Nzc3Nzc3Nzc3Nzc3Nzc3Nzc3Nzc3Nzc3Nzc3Nzc3Nzc3Nzc3Nzc3Nzc3Nzc3Nzc3N//AABEIAGQAegMBEQACEQEDEQH/xAAbAAEAAgMBAQAAAAAAAAAAAAAABgcDBAUCAf/EAEIQAAEDAwEEBAkICQUAAAAAAAECAwQABREhBhITMUFRkdEHFBUiMmFxgaEWFyNSVFWTsURTkpSy0tPh8CVCYnJ0/8QAGgEBAAIDAQAAAAAAAAAAAAAAAAMFAQIEBv/EADQRAAIBAgMFBQcEAwEAAAAAAAABAgMRBBIhBRQxQVETUqGx0RUjMmFxgZEiYsHxM+HwQv/aAAwDAQACEQMRAD8AvGgFAKAUAoBQCgFAKAUAoBQCgFAKAUAoBQCgFAca67T2m0ShGnySh4pCt1LalYB9gqWFGc1eKMqLZp/LvZ37Y5+7ufy1tu1Xp5Gckh8u9nftjn7u5/LTdqvTyGSRII77cmO3IYWFtOJCkKHSDyqFpp2Zqcx/aa0sPLZdkkLQopUA2o6+0Cp44WrJXSOKe0MPCTi5ar5Mx/KyzfaV/gr7qzulbp4o19p4bveD9D21tRaHXUNokneWQkZaUBn24rDwtVK7RtHaOGk0lLj8mdkVznaKAUAoBQCgFAKAUBVHhAiyJW1L/i7YXuMNb3nAYznHOrDDzUaepLB6EdVbJyThTKRjn9InvqftIm90fDbZwb4hZG7gnIcSeXvp2kRdFybJnOzNrPXFb/Kqyt8ciCXEr2Sjj3ScOIEBL68kpJHpHqq0jPLCJ5WdLPVnrzfmePFQVJAf5gnPCXpjHq9vZWe1+Rru/wA/BgN+Ly4v0gXvOp5JUMecOsVjtM0WZVLJUjrzXmW3VOeqFAKAUAoBQHwqSOZA99YugfN9H1k9tLoXG+n6w7aXQKa8Ki+HtYvf0Co7ZGennVhhn+glhwIgHkE6FNdFzcKdSNVED4UuC/8AZEFOy9qCgQfFG9CNfRFVdX42QPiVZc5j0a8XBDby2lGQveSlWM+ccZqygk4I8xVbjVkk7avzNc3aUDvGY8D18Q1tlj0NHVmv/Xieok1yVcYiVvKdVxkBIKt7moUkkoszCTnUjrfVF3b6RzUB76p7o9TZjiI+untpdCzAWk6BQ7aXQsz1WTAoBQED2mcAvT4VrgJA/ZFefx6vXf2IZ8TSTHfWkKSwshQyCBzFcyoSfCJixicPCWUOJ3VDmDWsqeXRoxYsSIhD0KOpxCVktJOVDPRXqKfwI6FwNS/2hm5WaZDSy1vutEIO6NFjVPxAqanLLJMynqVx4L5jbF9chOoRuym9ApI0WnUfDersxUbxuuRJNaFt40rgIiJ+EKS2xbW44SjiSXNSQM7qdT8d2urCRvPM+RW7TqZaSiuf8DYC2tN2lcpbKN6Q4cZSPRToPjmmLneduhnZtNxpZnzJQGGknKW0AjkQkVyliV7fFg3eXvYJDpGTXkcbFPEzuuZ6nB6YeH0MJivDOY5GOecaVFuku6SbxT7xiyEOYIAUlXR0GtFTUZLQkcs0S0U+iK9seOPtAKArbat/hbRyOR3Sg4PI+aKo8X/nf2IpcTQF0A/R2P2T31Fn+SMGF+YHSDuIRj6gxWkv1chYtCyyWZNsjrYcCwG0pOOggDQ1fUJxnBZWSp6G9UxkpTaZC9mtuXH2QQlL6ZbYHSlRyR7M7wqwp+8pWf0JlrEuSLKYlxhIjOodaVqFoORXBZp2ZCysttbj5V2gDMRYdQ2lLLRSchSjrp7yB7qsMOslO7KDHT7Wtlj9EWXboqIMGPFb9FltKAevA51XylmbZeQgoRUVyMzi0NoUtxQSlIySTgCtZSUVdkiTbsir7lcGzd5rzSGnm1uqKStJI5868xWnGVaU0k0z0tKElRjFtpowi6Y/RmOw99a9r+1G3Z/uZjdncYpAaabwc5QnGa1k8zWiRso5ebZbifRHsr1h5U+0AoDk3DZy13CSZMpgqdUACoLIzj2VDPD05u8kYaTNb5H2X7Mv8VXfWm6UenmMqMUrYu0usqSyh1lfQsOE49xrEsHSaslYw4ojLyLls1MSRlHQlY1Q4Or+1VkoVcLO6/0aWcSWWPaaNc1NR1JLcpeRucwcAkkH3VZUMXGpaL0ZupXOPt7snCup8ovXQwnUJCMvKy3jqA6Dz5dlWdCc08sVc27RQV2bELazZu1w2IEWQ5wWEBCSllWNOnlUjwVeWrXiczxdK/E59p2fs90vbtwg3QKZDgdbjs+YtB5nOdQM+qlSdWnDLOJzU8LSnVdSMvnYll2vEW0IQZRV9IDuBIyVEY0+NVdfEwoJOXMuaGHnXdociD3C73DaCUlhlCtwnzI7evvPfVHWrVsZPIlp09S7pUaOEjmk9evod22bFRAjiXTLrytSlCyEp76sqGzqcI+81ZXV9o1JS93oje+R1j+yq/FV310blQ7pBvuI73kfUbIWRC0qEUkg5wXFEfnRYKgnfKHja7Vs3kd4aV1HKKAhczwi2+LMfj+JSl8FxTZUN0AlJwcZPWK53iIp2sWtPZFWcFLMtdTD85kD7vl9qO+sbzHob+xqveXiZofhFt8mYxH8SlI4ziWws7pAJOBnX11lYiLdrGtTZFWEXLMtPqTSugqTDLjMS2FMyW0uNqGqVCtZRUlZgiTezzGzzi7zJmq4cXeWG0I5gggJyTz1xXPh8B71OL1I5WgnJkBvV4lXmYqTMX/0bB81sdQ7+mvWUaUKUcsSoqVJVJXkaG8KluaGRiQ7HfQ9HcU06g5StJwQa1klJWfAym07osGGlO3FuZddk+Ly4eW3UJQClROCFY6jj4GvMbT2bGVRa6cj0Gz9oShF6XfMk9hs7FohpaQlBeI+kdAwVn3/AJVFh6EaMMq/s3r15Vp5n/R1KnISM7RbZw7DcBCejSHnC2HCW8YAJIA1PPSoalZQdrFhhdnVMRDOmkjl/OZA+75fajvrTeY9Do9jVe8vEfOZA6LdL7Ud9N5j0Hsar3l4kqhXaNMhsSmyoIebS4kKScgEZ1qdTTVysqUZwm4PitClZTS5V/uCEIWtKZTyl7mMhPEOSM1wNXkz1MKihRj9F5G35IZ3c8OfyBOeEB/F/mlZyIj3qXVePoc6Ql+03BtSmylTaw42HNd4A5BODy0rWziyeNSNWDV+OhIvnPvf6q2fguf1Kl3iZw+ysN1l+V6Hh7wlXt1soAgNk8lNsr3h2rI+FHXmzMdl4ZO+v5Xodnaq+PXbYWHLVHXHMiSlK0kaKACjlPqJAx/hq32a888z6HmNqUlRbpp3VzkWVUNjZd2XIMFpw3DhJekwvGMjh53QMHHXmu+rmdZJXtbk7cyup5VTu7cel+R07fGgrsUNbsWC4VW9551kRx4w4QogKQvox7c+qopyn2js3xS46EkYxyLRcH9TXfTbI1giGW3bQHbSFISGh4yuQc7qgoD0dNSTWydSVV5b/F9rGtoKCvbh97nnwZS1tXiYkJUtJhqWUIGSopUMY9ep7abQ/wAafzM4P47XML/hJu7cx9TTMVDalYSy+2pRbA0xooa9deddedz2cNl4dxV279Vz8GfPnPvf6q2fguf1KxvEzPsrDdZflehw7leJG0l2TImKjtOqb4eW0qCABk8sk9NRybnK7OqlThhqbjC9v++htoZgbwBaikZ5cZ45GfUK2siN1avV/heprXRmMhgOxww2UnBS2pxZVy1yoYH961lFciSlVk3aV3+P4LG2eVmwWz/yNfwCuqHwoosU/fz+r8ytb3Yrz5ZuH+lTFJVKdUlSWVEEFZIII9VQSpyu9C1pYqiqcVmXBeRpeQrz9zzv3dXdWOzl0JN8pd9fk27RYbwq7QUqtEsN+Mt7++woJ3d4ZznTGM1tGnK60I6uLpZJfqXBl4eSLZ93RPwE91dlkeczy6mOTYbTJZUy7bou4rmA0kZ7KZUbRqzi7ps5229oVc9mno8VGXWMOsoSOlPQPdkCujDVFTqJvgcteDnBpFRW++XK2sqZgzHGW1K31JSAQTjGdR6qt504Td5IrYzlFWTPLV4ntOR3WpTiVxkqSyRjzArORy6cmsunBpq3EZ5dTA/MekpZS+4pYZbDTQP+1A5AdprKUY3tzMN34lieCe1uJblXV1JCXRwWSekA5UfZkAe41X4+pdqC5HZhIWTkTTyLbDJekqgx1OvkFxSmwd4jTOvTVdlXEsO0nZK+iPfki2fd0T8BPdSyMZ5dSsvCDabnH2oRJstvfSz4skJXEaOArKgr0eRwRXNVjLNeKLjBV6XYZKj58/sR8tbVkYMW6kdRZX3VplqHT2mF6o8Pxdp5Dam5EK6OIVqQplZz09VHGb5G0a2Gi7potSwWya1Yrc28yUOIitJWhRAKSEjINdEYuyKXEVYyrSa4XfmSmpTkFAKAUAoBQEF2s8HzVzfXNtLiI0lZ3nGlj6NZ69PRNdlHFuCyy1RzVcOpO8eJCXNhNpUObnk/f/5JeRj8661i6XU5t3qdDv2DwaSVupdvryG2hqWGVZUr1FXR7qgqY1WtBEsMLr+os2Ow1GYbYYbS202kJQhIwEgdArgbu7s7UraGSsAUAoBQCgFAKAUAoBQCgFAKAUAoBQCgFAKAUAoBQCgFAKAUAoBQCgFAKAUAoBQCgFAKAUB//9k="/>
          <p:cNvSpPr>
            <a:spLocks noChangeAspect="1" noChangeArrowheads="1"/>
          </p:cNvSpPr>
          <p:nvPr/>
        </p:nvSpPr>
        <p:spPr bwMode="auto">
          <a:xfrm>
            <a:off x="0" y="-719138"/>
            <a:ext cx="1162050" cy="952501"/>
          </a:xfrm>
          <a:prstGeom prst="rect">
            <a:avLst/>
          </a:prstGeom>
          <a:noFill/>
          <a:ln w="9525">
            <a:noFill/>
            <a:miter lim="800000"/>
            <a:headEnd/>
            <a:tailEnd/>
          </a:ln>
        </p:spPr>
        <p:txBody>
          <a:bodyPr/>
          <a:lstStyle/>
          <a:p>
            <a:endParaRPr lang="tr-TR"/>
          </a:p>
        </p:txBody>
      </p:sp>
      <p:sp>
        <p:nvSpPr>
          <p:cNvPr id="13315" name="AutoShape 4" descr="data:image/jpeg;base64,/9j/4AAQSkZJRgABAQAAAQABAAD/2wCEAAkGBwgHBgkIBwgKCgkLDRYPDQwMDRsUFRAWIB0iIiAdHx8kKDQsJCYxJx8fLT0tMTU3Ojo6Iys/RD84QzQ5OjcBCgoKDQwNGg8PGjclHyU3Nzc3Nzc3Nzc3Nzc3Nzc3Nzc3Nzc3Nzc3Nzc3Nzc3Nzc3Nzc3Nzc3Nzc3Nzc3Nzc3N//AABEIAGQAegMBEQACEQEDEQH/xAAbAAEAAgMBAQAAAAAAAAAAAAAABgcDBAUCAf/EAEIQAAEDAwEEBAkICQUAAAAAAAECAwQABREhBhITMUFRkdEHFBUiMmFxgaEWFyNSVFWTsURTkpSy0tPh8CVCYnJ0/8QAGgEBAAIDAQAAAAAAAAAAAAAAAAMFAQIEBv/EADQRAAIBAgMFBQcEAwEAAAAAAAABAgMRBBIhBRQxQVETUqGx0RUjMmFxgZEiYsHxM+HwQv/aAAwDAQACEQMRAD8AvGgFAKAUAoBQCgFAKAUAoBQCgFAKAUAoBQCgFAca67T2m0ShGnySh4pCt1LalYB9gqWFGc1eKMqLZp/LvZ37Y5+7ufy1tu1Xp5Gckh8u9nftjn7u5/LTdqvTyGSRII77cmO3IYWFtOJCkKHSDyqFpp2Zqcx/aa0sPLZdkkLQopUA2o6+0Cp44WrJXSOKe0MPCTi5ar5Mx/KyzfaV/gr7qzulbp4o19p4bveD9D21tRaHXUNokneWQkZaUBn24rDwtVK7RtHaOGk0lLj8mdkVznaKAUAoBQCgFAKAUBVHhAiyJW1L/i7YXuMNb3nAYznHOrDDzUaepLB6EdVbJyThTKRjn9InvqftIm90fDbZwb4hZG7gnIcSeXvp2kRdFybJnOzNrPXFb/Kqyt8ciCXEr2Sjj3ScOIEBL68kpJHpHqq0jPLCJ5WdLPVnrzfmePFQVJAf5gnPCXpjHq9vZWe1+Rru/wA/BgN+Ly4v0gXvOp5JUMecOsVjtM0WZVLJUjrzXmW3VOeqFAKAUAoBQHwqSOZA99YugfN9H1k9tLoXG+n6w7aXQKa8Ki+HtYvf0Co7ZGennVhhn+glhwIgHkE6FNdFzcKdSNVED4UuC/8AZEFOy9qCgQfFG9CNfRFVdX42QPiVZc5j0a8XBDby2lGQveSlWM+ccZqygk4I8xVbjVkk7avzNc3aUDvGY8D18Q1tlj0NHVmv/Xieok1yVcYiVvKdVxkBIKt7moUkkoszCTnUjrfVF3b6RzUB76p7o9TZjiI+untpdCzAWk6BQ7aXQsz1WTAoBQED2mcAvT4VrgJA/ZFefx6vXf2IZ8TSTHfWkKSwshQyCBzFcyoSfCJixicPCWUOJ3VDmDWsqeXRoxYsSIhD0KOpxCVktJOVDPRXqKfwI6FwNS/2hm5WaZDSy1vutEIO6NFjVPxAqanLLJMynqVx4L5jbF9chOoRuym9ApI0WnUfDersxUbxuuRJNaFt40rgIiJ+EKS2xbW44SjiSXNSQM7qdT8d2urCRvPM+RW7TqZaSiuf8DYC2tN2lcpbKN6Q4cZSPRToPjmmLneduhnZtNxpZnzJQGGknKW0AjkQkVyliV7fFg3eXvYJDpGTXkcbFPEzuuZ6nB6YeH0MJivDOY5GOecaVFuku6SbxT7xiyEOYIAUlXR0GtFTUZLQkcs0S0U+iK9seOPtAKArbat/hbRyOR3Sg4PI+aKo8X/nf2IpcTQF0A/R2P2T31Fn+SMGF+YHSDuIRj6gxWkv1chYtCyyWZNsjrYcCwG0pOOggDQ1fUJxnBZWSp6G9UxkpTaZC9mtuXH2QQlL6ZbYHSlRyR7M7wqwp+8pWf0JlrEuSLKYlxhIjOodaVqFoORXBZp2ZCysttbj5V2gDMRYdQ2lLLRSchSjrp7yB7qsMOslO7KDHT7Wtlj9EWXboqIMGPFb9FltKAevA51XylmbZeQgoRUVyMzi0NoUtxQSlIySTgCtZSUVdkiTbsir7lcGzd5rzSGnm1uqKStJI5868xWnGVaU0k0z0tKElRjFtpowi6Y/RmOw99a9r+1G3Z/uZjdncYpAaabwc5QnGa1k8zWiRso5ebZbifRHsr1h5U+0AoDk3DZy13CSZMpgqdUACoLIzj2VDPD05u8kYaTNb5H2X7Mv8VXfWm6UenmMqMUrYu0usqSyh1lfQsOE49xrEsHSaslYw4ojLyLls1MSRlHQlY1Q4Or+1VkoVcLO6/0aWcSWWPaaNc1NR1JLcpeRucwcAkkH3VZUMXGpaL0ZupXOPt7snCup8ovXQwnUJCMvKy3jqA6Dz5dlWdCc08sVc27RQV2bELazZu1w2IEWQ5wWEBCSllWNOnlUjwVeWrXiczxdK/E59p2fs90vbtwg3QKZDgdbjs+YtB5nOdQM+qlSdWnDLOJzU8LSnVdSMvnYll2vEW0IQZRV9IDuBIyVEY0+NVdfEwoJOXMuaGHnXdociD3C73DaCUlhlCtwnzI7evvPfVHWrVsZPIlp09S7pUaOEjmk9evod22bFRAjiXTLrytSlCyEp76sqGzqcI+81ZXV9o1JS93oje+R1j+yq/FV310blQ7pBvuI73kfUbIWRC0qEUkg5wXFEfnRYKgnfKHja7Vs3kd4aV1HKKAhczwi2+LMfj+JSl8FxTZUN0AlJwcZPWK53iIp2sWtPZFWcFLMtdTD85kD7vl9qO+sbzHob+xqveXiZofhFt8mYxH8SlI4ziWws7pAJOBnX11lYiLdrGtTZFWEXLMtPqTSugqTDLjMS2FMyW0uNqGqVCtZRUlZgiTezzGzzi7zJmq4cXeWG0I5gggJyTz1xXPh8B71OL1I5WgnJkBvV4lXmYqTMX/0bB81sdQ7+mvWUaUKUcsSoqVJVJXkaG8KluaGRiQ7HfQ9HcU06g5StJwQa1klJWfAym07osGGlO3FuZddk+Ly4eW3UJQClROCFY6jj4GvMbT2bGVRa6cj0Gz9oShF6XfMk9hs7FohpaQlBeI+kdAwVn3/AJVFh6EaMMq/s3r15Vp5n/R1KnISM7RbZw7DcBCejSHnC2HCW8YAJIA1PPSoalZQdrFhhdnVMRDOmkjl/OZA+75fajvrTeY9Do9jVe8vEfOZA6LdL7Ud9N5j0Hsar3l4kqhXaNMhsSmyoIebS4kKScgEZ1qdTTVysqUZwm4PitClZTS5V/uCEIWtKZTyl7mMhPEOSM1wNXkz1MKihRj9F5G35IZ3c8OfyBOeEB/F/mlZyIj3qXVePoc6Ql+03BtSmylTaw42HNd4A5BODy0rWziyeNSNWDV+OhIvnPvf6q2fguf1Kl3iZw+ysN1l+V6Hh7wlXt1soAgNk8lNsr3h2rI+FHXmzMdl4ZO+v5Xodnaq+PXbYWHLVHXHMiSlK0kaKACjlPqJAx/hq32a888z6HmNqUlRbpp3VzkWVUNjZd2XIMFpw3DhJekwvGMjh53QMHHXmu+rmdZJXtbk7cyup5VTu7cel+R07fGgrsUNbsWC4VW9551kRx4w4QogKQvox7c+qopyn2js3xS46EkYxyLRcH9TXfTbI1giGW3bQHbSFISGh4yuQc7qgoD0dNSTWydSVV5b/F9rGtoKCvbh97nnwZS1tXiYkJUtJhqWUIGSopUMY9ep7abQ/wAafzM4P47XML/hJu7cx9TTMVDalYSy+2pRbA0xooa9deddedz2cNl4dxV279Vz8GfPnPvf6q2fguf1KxvEzPsrDdZflehw7leJG0l2TImKjtOqb4eW0qCABk8sk9NRybnK7OqlThhqbjC9v++htoZgbwBaikZ5cZ45GfUK2siN1avV/heprXRmMhgOxww2UnBS2pxZVy1yoYH961lFciSlVk3aV3+P4LG2eVmwWz/yNfwCuqHwoosU/fz+r8ytb3Yrz5ZuH+lTFJVKdUlSWVEEFZIII9VQSpyu9C1pYqiqcVmXBeRpeQrz9zzv3dXdWOzl0JN8pd9fk27RYbwq7QUqtEsN+Mt7++woJ3d4ZznTGM1tGnK60I6uLpZJfqXBl4eSLZ93RPwE91dlkeczy6mOTYbTJZUy7bou4rmA0kZ7KZUbRqzi7ps5229oVc9mno8VGXWMOsoSOlPQPdkCujDVFTqJvgcteDnBpFRW++XK2sqZgzHGW1K31JSAQTjGdR6qt504Td5IrYzlFWTPLV4ntOR3WpTiVxkqSyRjzArORy6cmsunBpq3EZ5dTA/MekpZS+4pYZbDTQP+1A5AdprKUY3tzMN34lieCe1uJblXV1JCXRwWSekA5UfZkAe41X4+pdqC5HZhIWTkTTyLbDJekqgx1OvkFxSmwd4jTOvTVdlXEsO0nZK+iPfki2fd0T8BPdSyMZ5dSsvCDabnH2oRJstvfSz4skJXEaOArKgr0eRwRXNVjLNeKLjBV6XYZKj58/sR8tbVkYMW6kdRZX3VplqHT2mF6o8Pxdp5Dam5EK6OIVqQplZz09VHGb5G0a2Gi7potSwWya1Yrc28yUOIitJWhRAKSEjINdEYuyKXEVYyrSa4XfmSmpTkFAKAUAoBQEF2s8HzVzfXNtLiI0lZ3nGlj6NZ69PRNdlHFuCyy1RzVcOpO8eJCXNhNpUObnk/f/5JeRj8661i6XU5t3qdDv2DwaSVupdvryG2hqWGVZUr1FXR7qgqY1WtBEsMLr+os2Ow1GYbYYbS202kJQhIwEgdArgbu7s7UraGSsAUAoBQCgFAKAUAoBQCgFAKAUAoBQCgFAKAUAoBQCgFAKAUAoBQCgFAKAUAoBQCgFAKAUB//9k="/>
          <p:cNvSpPr>
            <a:spLocks noChangeAspect="1" noChangeArrowheads="1"/>
          </p:cNvSpPr>
          <p:nvPr/>
        </p:nvSpPr>
        <p:spPr bwMode="auto">
          <a:xfrm>
            <a:off x="0" y="-719138"/>
            <a:ext cx="1162050" cy="952501"/>
          </a:xfrm>
          <a:prstGeom prst="rect">
            <a:avLst/>
          </a:prstGeom>
          <a:noFill/>
          <a:ln w="9525">
            <a:noFill/>
            <a:miter lim="800000"/>
            <a:headEnd/>
            <a:tailEnd/>
          </a:ln>
        </p:spPr>
        <p:txBody>
          <a:bodyPr/>
          <a:lstStyle/>
          <a:p>
            <a:endParaRPr lang="tr-TR"/>
          </a:p>
        </p:txBody>
      </p:sp>
      <p:sp>
        <p:nvSpPr>
          <p:cNvPr id="13316" name="AutoShape 6" descr="data:image/jpeg;base64,/9j/4AAQSkZJRgABAQAAAQABAAD/2wCEAAkGBwgHBgkIBwgKCgkLDRYPDQwMDRsUFRAWIB0iIiAdHx8kKDQsJCYxJx8fLT0tMTU3Ojo6Iys/RD84QzQ5OjcBCgoKDQwNGg8PGjclHyU3Nzc3Nzc3Nzc3Nzc3Nzc3Nzc3Nzc3Nzc3Nzc3Nzc3Nzc3Nzc3Nzc3Nzc3Nzc3Nzc3N//AABEIAGQAegMBEQACEQEDEQH/xAAbAAEAAgMBAQAAAAAAAAAAAAAABgcDBAUCAf/EAEIQAAEDAwEEBAkICQUAAAAAAAECAwQABREhBhITMUFRkdEHFBUiMmFxgaEWFyNSVFWTsURTkpSy0tPh8CVCYnJ0/8QAGgEBAAIDAQAAAAAAAAAAAAAAAAMFAQIEBv/EADQRAAIBAgMFBQcEAwEAAAAAAAABAgMRBBIhBRQxQVETUqGx0RUjMmFxgZEiYsHxM+HwQv/aAAwDAQACEQMRAD8AvGgFAKAUAoBQCgFAKAUAoBQCgFAKAUAoBQCgFAca67T2m0ShGnySh4pCt1LalYB9gqWFGc1eKMqLZp/LvZ37Y5+7ufy1tu1Xp5Gckh8u9nftjn7u5/LTdqvTyGSRII77cmO3IYWFtOJCkKHSDyqFpp2Zqcx/aa0sPLZdkkLQopUA2o6+0Cp44WrJXSOKe0MPCTi5ar5Mx/KyzfaV/gr7qzulbp4o19p4bveD9D21tRaHXUNokneWQkZaUBn24rDwtVK7RtHaOGk0lLj8mdkVznaKAUAoBQCgFAKAUBVHhAiyJW1L/i7YXuMNb3nAYznHOrDDzUaepLB6EdVbJyThTKRjn9InvqftIm90fDbZwb4hZG7gnIcSeXvp2kRdFybJnOzNrPXFb/Kqyt8ciCXEr2Sjj3ScOIEBL68kpJHpHqq0jPLCJ5WdLPVnrzfmePFQVJAf5gnPCXpjHq9vZWe1+Rru/wA/BgN+Ly4v0gXvOp5JUMecOsVjtM0WZVLJUjrzXmW3VOeqFAKAUAoBQHwqSOZA99YugfN9H1k9tLoXG+n6w7aXQKa8Ki+HtYvf0Co7ZGennVhhn+glhwIgHkE6FNdFzcKdSNVED4UuC/8AZEFOy9qCgQfFG9CNfRFVdX42QPiVZc5j0a8XBDby2lGQveSlWM+ccZqygk4I8xVbjVkk7avzNc3aUDvGY8D18Q1tlj0NHVmv/Xieok1yVcYiVvKdVxkBIKt7moUkkoszCTnUjrfVF3b6RzUB76p7o9TZjiI+untpdCzAWk6BQ7aXQsz1WTAoBQED2mcAvT4VrgJA/ZFefx6vXf2IZ8TSTHfWkKSwshQyCBzFcyoSfCJixicPCWUOJ3VDmDWsqeXRoxYsSIhD0KOpxCVktJOVDPRXqKfwI6FwNS/2hm5WaZDSy1vutEIO6NFjVPxAqanLLJMynqVx4L5jbF9chOoRuym9ApI0WnUfDersxUbxuuRJNaFt40rgIiJ+EKS2xbW44SjiSXNSQM7qdT8d2urCRvPM+RW7TqZaSiuf8DYC2tN2lcpbKN6Q4cZSPRToPjmmLneduhnZtNxpZnzJQGGknKW0AjkQkVyliV7fFg3eXvYJDpGTXkcbFPEzuuZ6nB6YeH0MJivDOY5GOecaVFuku6SbxT7xiyEOYIAUlXR0GtFTUZLQkcs0S0U+iK9seOPtAKArbat/hbRyOR3Sg4PI+aKo8X/nf2IpcTQF0A/R2P2T31Fn+SMGF+YHSDuIRj6gxWkv1chYtCyyWZNsjrYcCwG0pOOggDQ1fUJxnBZWSp6G9UxkpTaZC9mtuXH2QQlL6ZbYHSlRyR7M7wqwp+8pWf0JlrEuSLKYlxhIjOodaVqFoORXBZp2ZCysttbj5V2gDMRYdQ2lLLRSchSjrp7yB7qsMOslO7KDHT7Wtlj9EWXboqIMGPFb9FltKAevA51XylmbZeQgoRUVyMzi0NoUtxQSlIySTgCtZSUVdkiTbsir7lcGzd5rzSGnm1uqKStJI5868xWnGVaU0k0z0tKElRjFtpowi6Y/RmOw99a9r+1G3Z/uZjdncYpAaabwc5QnGa1k8zWiRso5ebZbifRHsr1h5U+0AoDk3DZy13CSZMpgqdUACoLIzj2VDPD05u8kYaTNb5H2X7Mv8VXfWm6UenmMqMUrYu0usqSyh1lfQsOE49xrEsHSaslYw4ojLyLls1MSRlHQlY1Q4Or+1VkoVcLO6/0aWcSWWPaaNc1NR1JLcpeRucwcAkkH3VZUMXGpaL0ZupXOPt7snCup8ovXQwnUJCMvKy3jqA6Dz5dlWdCc08sVc27RQV2bELazZu1w2IEWQ5wWEBCSllWNOnlUjwVeWrXiczxdK/E59p2fs90vbtwg3QKZDgdbjs+YtB5nOdQM+qlSdWnDLOJzU8LSnVdSMvnYll2vEW0IQZRV9IDuBIyVEY0+NVdfEwoJOXMuaGHnXdociD3C73DaCUlhlCtwnzI7evvPfVHWrVsZPIlp09S7pUaOEjmk9evod22bFRAjiXTLrytSlCyEp76sqGzqcI+81ZXV9o1JS93oje+R1j+yq/FV310blQ7pBvuI73kfUbIWRC0qEUkg5wXFEfnRYKgnfKHja7Vs3kd4aV1HKKAhczwi2+LMfj+JSl8FxTZUN0AlJwcZPWK53iIp2sWtPZFWcFLMtdTD85kD7vl9qO+sbzHob+xqveXiZofhFt8mYxH8SlI4ziWws7pAJOBnX11lYiLdrGtTZFWEXLMtPqTSugqTDLjMS2FMyW0uNqGqVCtZRUlZgiTezzGzzi7zJmq4cXeWG0I5gggJyTz1xXPh8B71OL1I5WgnJkBvV4lXmYqTMX/0bB81sdQ7+mvWUaUKUcsSoqVJVJXkaG8KluaGRiQ7HfQ9HcU06g5StJwQa1klJWfAym07osGGlO3FuZddk+Ly4eW3UJQClROCFY6jj4GvMbT2bGVRa6cj0Gz9oShF6XfMk9hs7FohpaQlBeI+kdAwVn3/AJVFh6EaMMq/s3r15Vp5n/R1KnISM7RbZw7DcBCejSHnC2HCW8YAJIA1PPSoalZQdrFhhdnVMRDOmkjl/OZA+75fajvrTeY9Do9jVe8vEfOZA6LdL7Ud9N5j0Hsar3l4kqhXaNMhsSmyoIebS4kKScgEZ1qdTTVysqUZwm4PitClZTS5V/uCEIWtKZTyl7mMhPEOSM1wNXkz1MKihRj9F5G35IZ3c8OfyBOeEB/F/mlZyIj3qXVePoc6Ql+03BtSmylTaw42HNd4A5BODy0rWziyeNSNWDV+OhIvnPvf6q2fguf1Kl3iZw+ysN1l+V6Hh7wlXt1soAgNk8lNsr3h2rI+FHXmzMdl4ZO+v5Xodnaq+PXbYWHLVHXHMiSlK0kaKACjlPqJAx/hq32a888z6HmNqUlRbpp3VzkWVUNjZd2XIMFpw3DhJekwvGMjh53QMHHXmu+rmdZJXtbk7cyup5VTu7cel+R07fGgrsUNbsWC4VW9551kRx4w4QogKQvox7c+qopyn2js3xS46EkYxyLRcH9TXfTbI1giGW3bQHbSFISGh4yuQc7qgoD0dNSTWydSVV5b/F9rGtoKCvbh97nnwZS1tXiYkJUtJhqWUIGSopUMY9ep7abQ/wAafzM4P47XML/hJu7cx9TTMVDalYSy+2pRbA0xooa9deddedz2cNl4dxV279Vz8GfPnPvf6q2fguf1KxvEzPsrDdZflehw7leJG0l2TImKjtOqb4eW0qCABk8sk9NRybnK7OqlThhqbjC9v++htoZgbwBaikZ5cZ45GfUK2siN1avV/heprXRmMhgOxww2UnBS2pxZVy1yoYH961lFciSlVk3aV3+P4LG2eVmwWz/yNfwCuqHwoosU/fz+r8ytb3Yrz5ZuH+lTFJVKdUlSWVEEFZIII9VQSpyu9C1pYqiqcVmXBeRpeQrz9zzv3dXdWOzl0JN8pd9fk27RYbwq7QUqtEsN+Mt7++woJ3d4ZznTGM1tGnK60I6uLpZJfqXBl4eSLZ93RPwE91dlkeczy6mOTYbTJZUy7bou4rmA0kZ7KZUbRqzi7ps5229oVc9mno8VGXWMOsoSOlPQPdkCujDVFTqJvgcteDnBpFRW++XK2sqZgzHGW1K31JSAQTjGdR6qt504Td5IrYzlFWTPLV4ntOR3WpTiVxkqSyRjzArORy6cmsunBpq3EZ5dTA/MekpZS+4pYZbDTQP+1A5AdprKUY3tzMN34lieCe1uJblXV1JCXRwWSekA5UfZkAe41X4+pdqC5HZhIWTkTTyLbDJekqgx1OvkFxSmwd4jTOvTVdlXEsO0nZK+iPfki2fd0T8BPdSyMZ5dSsvCDabnH2oRJstvfSz4skJXEaOArKgr0eRwRXNVjLNeKLjBV6XYZKj58/sR8tbVkYMW6kdRZX3VplqHT2mF6o8Pxdp5Dam5EK6OIVqQplZz09VHGb5G0a2Gi7potSwWya1Yrc28yUOIitJWhRAKSEjINdEYuyKXEVYyrSa4XfmSmpTkFAKAUAoBQEF2s8HzVzfXNtLiI0lZ3nGlj6NZ69PRNdlHFuCyy1RzVcOpO8eJCXNhNpUObnk/f/5JeRj8661i6XU5t3qdDv2DwaSVupdvryG2hqWGVZUr1FXR7qgqY1WtBEsMLr+os2Ow1GYbYYbS202kJQhIwEgdArgbu7s7UraGSsAUAoBQCgFAKAUAoBQCgFAKAUAoBQCgFAKAUAoBQCgFAKAUAoBQCgFAKAUAoBQCgFAKAUB//9k="/>
          <p:cNvSpPr>
            <a:spLocks noChangeAspect="1" noChangeArrowheads="1"/>
          </p:cNvSpPr>
          <p:nvPr/>
        </p:nvSpPr>
        <p:spPr bwMode="auto">
          <a:xfrm>
            <a:off x="0" y="-719138"/>
            <a:ext cx="1162050" cy="952501"/>
          </a:xfrm>
          <a:prstGeom prst="rect">
            <a:avLst/>
          </a:prstGeom>
          <a:noFill/>
          <a:ln w="9525">
            <a:noFill/>
            <a:miter lim="800000"/>
            <a:headEnd/>
            <a:tailEnd/>
          </a:ln>
        </p:spPr>
        <p:txBody>
          <a:bodyPr/>
          <a:lstStyle/>
          <a:p>
            <a:endParaRPr lang="tr-TR"/>
          </a:p>
        </p:txBody>
      </p:sp>
      <p:pic>
        <p:nvPicPr>
          <p:cNvPr id="13317" name="Picture 8" descr="http://www.nexustek.com/~nexueps1/media/ERP-Graphic.jpg"/>
          <p:cNvPicPr>
            <a:picLocks noChangeAspect="1" noChangeArrowheads="1"/>
          </p:cNvPicPr>
          <p:nvPr/>
        </p:nvPicPr>
        <p:blipFill>
          <a:blip r:embed="rId2"/>
          <a:srcRect/>
          <a:stretch>
            <a:fillRect/>
          </a:stretch>
        </p:blipFill>
        <p:spPr bwMode="auto">
          <a:xfrm>
            <a:off x="500063" y="1071563"/>
            <a:ext cx="8143875" cy="5286375"/>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F2E5916C-8A19-45CF-A92A-BEC7AC1B5E58}" type="slidenum">
              <a:rPr lang="tr-TR" smtClean="0"/>
              <a:pPr/>
              <a:t>103</a:t>
            </a:fld>
            <a:endParaRPr lang="tr-T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5"/>
          <p:cNvSpPr>
            <a:spLocks noGrp="1"/>
          </p:cNvSpPr>
          <p:nvPr>
            <p:ph idx="4294967295"/>
          </p:nvPr>
        </p:nvSpPr>
        <p:spPr>
          <a:xfrm>
            <a:off x="457200" y="1828800"/>
            <a:ext cx="8229600" cy="4495800"/>
          </a:xfrm>
        </p:spPr>
        <p:txBody>
          <a:bodyPr/>
          <a:lstStyle/>
          <a:p>
            <a:pPr eaLnBrk="1" hangingPunct="1">
              <a:lnSpc>
                <a:spcPct val="90000"/>
              </a:lnSpc>
              <a:spcBef>
                <a:spcPts val="800"/>
              </a:spcBef>
              <a:spcAft>
                <a:spcPts val="800"/>
              </a:spcAft>
            </a:pPr>
            <a:r>
              <a:rPr lang="en-US" b="1" dirty="0" smtClean="0">
                <a:solidFill>
                  <a:srgbClr val="0D0D0D"/>
                </a:solidFill>
              </a:rPr>
              <a:t>Enterprise Systems</a:t>
            </a:r>
          </a:p>
          <a:p>
            <a:pPr lvl="1" eaLnBrk="1" hangingPunct="1">
              <a:lnSpc>
                <a:spcPct val="90000"/>
              </a:lnSpc>
              <a:spcBef>
                <a:spcPts val="400"/>
              </a:spcBef>
              <a:spcAft>
                <a:spcPts val="600"/>
              </a:spcAft>
            </a:pPr>
            <a:r>
              <a:rPr lang="en-US" b="1" dirty="0" smtClean="0"/>
              <a:t>Also called “</a:t>
            </a:r>
            <a:r>
              <a:rPr lang="en-US" b="1" dirty="0" smtClean="0">
                <a:solidFill>
                  <a:schemeClr val="hlink"/>
                </a:solidFill>
              </a:rPr>
              <a:t>enterprise resource planning (</a:t>
            </a:r>
            <a:r>
              <a:rPr lang="en-US" b="1" dirty="0" err="1" smtClean="0">
                <a:solidFill>
                  <a:schemeClr val="hlink"/>
                </a:solidFill>
              </a:rPr>
              <a:t>ERP</a:t>
            </a:r>
            <a:r>
              <a:rPr lang="en-US" b="1" dirty="0" smtClean="0">
                <a:solidFill>
                  <a:schemeClr val="hlink"/>
                </a:solidFill>
              </a:rPr>
              <a:t>) systems</a:t>
            </a:r>
            <a:r>
              <a:rPr lang="en-US" b="1" dirty="0" smtClean="0"/>
              <a:t>”</a:t>
            </a:r>
          </a:p>
          <a:p>
            <a:pPr lvl="1" eaLnBrk="1" hangingPunct="1">
              <a:lnSpc>
                <a:spcPct val="90000"/>
              </a:lnSpc>
              <a:spcBef>
                <a:spcPts val="400"/>
              </a:spcBef>
              <a:spcAft>
                <a:spcPts val="600"/>
              </a:spcAft>
            </a:pPr>
            <a:r>
              <a:rPr lang="en-US" b="1" dirty="0" smtClean="0"/>
              <a:t>Suite of integrated software modules and a common central database</a:t>
            </a:r>
          </a:p>
          <a:p>
            <a:pPr lvl="1" eaLnBrk="1" hangingPunct="1">
              <a:lnSpc>
                <a:spcPct val="90000"/>
              </a:lnSpc>
              <a:spcBef>
                <a:spcPts val="400"/>
              </a:spcBef>
              <a:spcAft>
                <a:spcPts val="600"/>
              </a:spcAft>
            </a:pPr>
            <a:r>
              <a:rPr lang="en-US" b="1" dirty="0" smtClean="0"/>
              <a:t>Collects data from many divisions of firm for use in nearly all of firm’s internal business activities</a:t>
            </a:r>
          </a:p>
          <a:p>
            <a:pPr lvl="1" eaLnBrk="1" hangingPunct="1">
              <a:lnSpc>
                <a:spcPct val="90000"/>
              </a:lnSpc>
              <a:spcBef>
                <a:spcPts val="400"/>
              </a:spcBef>
              <a:spcAft>
                <a:spcPts val="600"/>
              </a:spcAft>
            </a:pPr>
            <a:r>
              <a:rPr lang="en-US" b="1" dirty="0" smtClean="0"/>
              <a:t>Information entered in one process is immediately available for other processes</a:t>
            </a:r>
          </a:p>
          <a:p>
            <a:pPr eaLnBrk="1" hangingPunct="1">
              <a:lnSpc>
                <a:spcPct val="90000"/>
              </a:lnSpc>
              <a:spcBef>
                <a:spcPts val="800"/>
              </a:spcBef>
              <a:spcAft>
                <a:spcPts val="800"/>
              </a:spcAft>
            </a:pPr>
            <a:endParaRPr lang="en-US" b="1" dirty="0" smtClean="0">
              <a:solidFill>
                <a:srgbClr val="0D0D0D"/>
              </a:solidFill>
            </a:endParaRPr>
          </a:p>
        </p:txBody>
      </p:sp>
      <p:sp>
        <p:nvSpPr>
          <p:cNvPr id="7171" name="Text Placeholder 5"/>
          <p:cNvSpPr>
            <a:spLocks noGrp="1"/>
          </p:cNvSpPr>
          <p:nvPr>
            <p:ph type="body" sz="quarter" idx="4294967295"/>
          </p:nvPr>
        </p:nvSpPr>
        <p:spPr>
          <a:xfrm>
            <a:off x="0" y="1066800"/>
            <a:ext cx="9144000" cy="381000"/>
          </a:xfrm>
        </p:spPr>
        <p:txBody>
          <a:bodyPr>
            <a:normAutofit lnSpcReduction="10000"/>
          </a:bodyPr>
          <a:lstStyle/>
          <a:p>
            <a:pPr algn="ctr" eaLnBrk="1" hangingPunct="1">
              <a:buFontTx/>
              <a:buNone/>
            </a:pPr>
            <a:r>
              <a:rPr lang="en-US" sz="2000" b="1" dirty="0" smtClean="0">
                <a:solidFill>
                  <a:srgbClr val="9F0F10"/>
                </a:solidFill>
                <a:latin typeface="Cambria" pitchFamily="18" charset="0"/>
              </a:rPr>
              <a:t>Enterprise Systems</a:t>
            </a:r>
          </a:p>
        </p:txBody>
      </p:sp>
      <p:sp>
        <p:nvSpPr>
          <p:cNvPr id="7172" name="Title 1"/>
          <p:cNvSpPr>
            <a:spLocks noGrp="1"/>
          </p:cNvSpPr>
          <p:nvPr>
            <p:ph type="title" idx="4294967295"/>
          </p:nvPr>
        </p:nvSpPr>
        <p:spPr>
          <a:xfrm>
            <a:off x="0" y="457200"/>
            <a:ext cx="9144000" cy="533400"/>
          </a:xfrm>
        </p:spPr>
        <p:txBody>
          <a:bodyPr anchor="t">
            <a:normAutofit fontScale="90000"/>
          </a:bodyPr>
          <a:lstStyle/>
          <a:p>
            <a:pPr eaLnBrk="1" hangingPunct="1">
              <a:lnSpc>
                <a:spcPts val="2000"/>
              </a:lnSpc>
            </a:pPr>
            <a:r>
              <a:rPr lang="en-US" sz="1800" b="1" dirty="0" smtClean="0">
                <a:solidFill>
                  <a:srgbClr val="7C4B3B"/>
                </a:solidFill>
                <a:latin typeface="Calibri" pitchFamily="34" charset="0"/>
              </a:rPr>
              <a:t> ACHIEVING OPERATIONAL EXCELLENCE AND </a:t>
            </a:r>
            <a:br>
              <a:rPr lang="en-US" sz="1800" b="1" dirty="0" smtClean="0">
                <a:solidFill>
                  <a:srgbClr val="7C4B3B"/>
                </a:solidFill>
                <a:latin typeface="Calibri" pitchFamily="34" charset="0"/>
              </a:rPr>
            </a:br>
            <a:r>
              <a:rPr lang="en-US" sz="1800" b="1" dirty="0" smtClean="0">
                <a:solidFill>
                  <a:srgbClr val="7C4B3B"/>
                </a:solidFill>
                <a:latin typeface="Calibri" pitchFamily="34" charset="0"/>
              </a:rPr>
              <a:t>CUSTOMER INTIMACY: ENTERPRISE APPLICATIONS</a:t>
            </a:r>
          </a:p>
        </p:txBody>
      </p:sp>
      <p:sp>
        <p:nvSpPr>
          <p:cNvPr id="7173" name="Footer Placeholder 5"/>
          <p:cNvSpPr txBox="1">
            <a:spLocks noGrp="1"/>
          </p:cNvSpPr>
          <p:nvPr/>
        </p:nvSpPr>
        <p:spPr bwMode="auto">
          <a:xfrm>
            <a:off x="5791200" y="6569075"/>
            <a:ext cx="2895600" cy="288925"/>
          </a:xfrm>
          <a:prstGeom prst="rect">
            <a:avLst/>
          </a:prstGeom>
          <a:noFill/>
          <a:ln w="9525">
            <a:noFill/>
            <a:miter lim="800000"/>
            <a:headEnd/>
            <a:tailEnd/>
          </a:ln>
        </p:spPr>
        <p:txBody>
          <a:bodyPr/>
          <a:lstStyle/>
          <a:p>
            <a:pPr algn="r"/>
            <a:r>
              <a:rPr lang="en-US" sz="1400" b="1">
                <a:solidFill>
                  <a:schemeClr val="bg1"/>
                </a:solidFill>
                <a:ea typeface="ＭＳ Ｐゴシック" pitchFamily="-111" charset="-128"/>
              </a:rPr>
              <a:t>©  Pearson Education 2012</a:t>
            </a:r>
          </a:p>
        </p:txBody>
      </p:sp>
      <p:sp>
        <p:nvSpPr>
          <p:cNvPr id="7174" name="Slide Number Placeholder 4"/>
          <p:cNvSpPr txBox="1">
            <a:spLocks noGrp="1"/>
          </p:cNvSpPr>
          <p:nvPr/>
        </p:nvSpPr>
        <p:spPr bwMode="auto">
          <a:xfrm>
            <a:off x="457200" y="6569075"/>
            <a:ext cx="2133600" cy="288925"/>
          </a:xfrm>
          <a:prstGeom prst="rect">
            <a:avLst/>
          </a:prstGeom>
          <a:noFill/>
          <a:ln w="9525">
            <a:noFill/>
            <a:miter lim="800000"/>
            <a:headEnd/>
            <a:tailEnd/>
          </a:ln>
        </p:spPr>
        <p:txBody>
          <a:bodyPr/>
          <a:lstStyle/>
          <a:p>
            <a:fld id="{CD25BCA3-A393-408B-947D-41573BB20B82}" type="slidenum">
              <a:rPr lang="en-US" sz="1400" b="1">
                <a:solidFill>
                  <a:schemeClr val="bg1"/>
                </a:solidFill>
                <a:ea typeface="ＭＳ Ｐゴシック" pitchFamily="-111" charset="-128"/>
              </a:rPr>
              <a:pPr/>
              <a:t>104</a:t>
            </a:fld>
            <a:endParaRPr lang="en-US" sz="1400" b="1">
              <a:solidFill>
                <a:schemeClr val="bg1"/>
              </a:solidFill>
              <a:ea typeface="ＭＳ Ｐゴシック" pitchFamily="-111" charset="-128"/>
            </a:endParaRPr>
          </a:p>
        </p:txBody>
      </p:sp>
      <p:sp>
        <p:nvSpPr>
          <p:cNvPr id="7" name="6 Slayt Numarası Yer Tutucusu"/>
          <p:cNvSpPr>
            <a:spLocks noGrp="1"/>
          </p:cNvSpPr>
          <p:nvPr>
            <p:ph type="sldNum" sz="quarter" idx="12"/>
          </p:nvPr>
        </p:nvSpPr>
        <p:spPr/>
        <p:txBody>
          <a:bodyPr/>
          <a:lstStyle/>
          <a:p>
            <a:fld id="{F2E5916C-8A19-45CF-A92A-BEC7AC1B5E58}" type="slidenum">
              <a:rPr lang="tr-TR" smtClean="0"/>
              <a:pPr/>
              <a:t>104</a:t>
            </a:fld>
            <a:endParaRPr lang="tr-T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357158" y="1142984"/>
            <a:ext cx="8572560" cy="5214974"/>
          </a:xfrm>
        </p:spPr>
        <p:txBody>
          <a:bodyPr>
            <a:noAutofit/>
          </a:bodyPr>
          <a:lstStyle/>
          <a:p>
            <a:r>
              <a:rPr lang="en-US" sz="2400" dirty="0" err="1" smtClean="0"/>
              <a:t>ERP</a:t>
            </a:r>
            <a:r>
              <a:rPr lang="en-US" sz="2400" dirty="0" smtClean="0"/>
              <a:t> provides an integrated view of core business processes, often in real-time, using common databases maintained by a database management system.</a:t>
            </a:r>
            <a:endParaRPr lang="tr-TR" sz="2400" dirty="0" smtClean="0"/>
          </a:p>
          <a:p>
            <a:endParaRPr lang="tr-TR" sz="800" dirty="0" smtClean="0"/>
          </a:p>
          <a:p>
            <a:r>
              <a:rPr lang="en-US" sz="2400" dirty="0" smtClean="0"/>
              <a:t> </a:t>
            </a:r>
            <a:r>
              <a:rPr lang="en-US" sz="2400" dirty="0" err="1" smtClean="0"/>
              <a:t>ERP</a:t>
            </a:r>
            <a:r>
              <a:rPr lang="en-US" sz="2400" dirty="0" smtClean="0"/>
              <a:t> systems track business resources—cash, raw materials, production capacity—and the status of business commitments: orders, purchase orders, and payroll. </a:t>
            </a:r>
            <a:endParaRPr lang="tr-TR" sz="2400" dirty="0" smtClean="0"/>
          </a:p>
          <a:p>
            <a:r>
              <a:rPr lang="en-US" sz="2400" dirty="0" smtClean="0"/>
              <a:t>The applications that make up the system share data across the various departments (manufacturing, purchasing, sales, accounting, etc.) that provide the data.</a:t>
            </a:r>
            <a:endParaRPr lang="tr-TR" sz="2400" dirty="0" smtClean="0"/>
          </a:p>
          <a:p>
            <a:endParaRPr lang="tr-TR" sz="2400" baseline="30000" dirty="0" smtClean="0"/>
          </a:p>
          <a:p>
            <a:r>
              <a:rPr lang="en-US" sz="2400" dirty="0" smtClean="0"/>
              <a:t> </a:t>
            </a:r>
            <a:r>
              <a:rPr lang="en-US" sz="2400" dirty="0" err="1" smtClean="0"/>
              <a:t>ERP</a:t>
            </a:r>
            <a:r>
              <a:rPr lang="en-US" sz="2400" dirty="0" smtClean="0"/>
              <a:t> facilitates information flow between all business functions, and manages connections to outside stakeholders.</a:t>
            </a:r>
            <a:r>
              <a:rPr lang="en-US" sz="2400" baseline="30000" dirty="0" smtClean="0">
                <a:hlinkClick r:id="" action="ppaction://hlinkfile"/>
              </a:rPr>
              <a:t>[2]</a:t>
            </a:r>
            <a:endParaRPr lang="tr-TR" sz="2400" dirty="0"/>
          </a:p>
        </p:txBody>
      </p:sp>
      <p:sp>
        <p:nvSpPr>
          <p:cNvPr id="2" name="1 Slayt Numarası Yer Tutucusu"/>
          <p:cNvSpPr>
            <a:spLocks noGrp="1"/>
          </p:cNvSpPr>
          <p:nvPr>
            <p:ph type="sldNum" sz="quarter" idx="12"/>
          </p:nvPr>
        </p:nvSpPr>
        <p:spPr/>
        <p:txBody>
          <a:bodyPr/>
          <a:lstStyle/>
          <a:p>
            <a:fld id="{F2E5916C-8A19-45CF-A92A-BEC7AC1B5E58}" type="slidenum">
              <a:rPr lang="tr-TR" smtClean="0"/>
              <a:pPr/>
              <a:t>105</a:t>
            </a:fld>
            <a:endParaRPr lang="tr-TR"/>
          </a:p>
        </p:txBody>
      </p:sp>
      <p:sp>
        <p:nvSpPr>
          <p:cNvPr id="5" name="Text Placeholder 5"/>
          <p:cNvSpPr>
            <a:spLocks noGrp="1"/>
          </p:cNvSpPr>
          <p:nvPr>
            <p:ph type="title"/>
          </p:nvPr>
        </p:nvSpPr>
        <p:spPr>
          <a:xfrm>
            <a:off x="714348" y="142852"/>
            <a:ext cx="7943848" cy="1000148"/>
          </a:xfrm>
        </p:spPr>
        <p:txBody>
          <a:bodyPr>
            <a:normAutofit/>
          </a:bodyPr>
          <a:lstStyle/>
          <a:p>
            <a:pPr algn="ctr" eaLnBrk="1" hangingPunct="1">
              <a:buFontTx/>
              <a:buNone/>
            </a:pPr>
            <a:r>
              <a:rPr lang="en-US" sz="2000" b="1" dirty="0" smtClean="0">
                <a:solidFill>
                  <a:srgbClr val="9F0F10"/>
                </a:solidFill>
                <a:latin typeface="Cambria" pitchFamily="18" charset="0"/>
              </a:rPr>
              <a:t>Enterprise Systems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571480"/>
            <a:ext cx="8086724" cy="785818"/>
          </a:xfrm>
        </p:spPr>
        <p:txBody>
          <a:bodyPr>
            <a:normAutofit fontScale="90000"/>
          </a:bodyPr>
          <a:lstStyle/>
          <a:p>
            <a:r>
              <a:rPr lang="en-US" sz="3600" b="1" dirty="0" smtClean="0">
                <a:solidFill>
                  <a:srgbClr val="0D0D0D"/>
                </a:solidFill>
              </a:rPr>
              <a:t>Enterprise Systems</a:t>
            </a:r>
            <a:r>
              <a:rPr lang="tr-TR" sz="3600" b="1" dirty="0" smtClean="0">
                <a:solidFill>
                  <a:srgbClr val="0D0D0D"/>
                </a:solidFill>
              </a:rPr>
              <a:t> </a:t>
            </a:r>
            <a:r>
              <a:rPr lang="tr-TR" sz="3600" b="1" dirty="0" err="1" smtClean="0">
                <a:solidFill>
                  <a:srgbClr val="0D0D0D"/>
                </a:solidFill>
              </a:rPr>
              <a:t>and</a:t>
            </a:r>
            <a:r>
              <a:rPr lang="tr-TR" sz="3600" b="1" dirty="0" smtClean="0">
                <a:solidFill>
                  <a:srgbClr val="0D0D0D"/>
                </a:solidFill>
              </a:rPr>
              <a:t> </a:t>
            </a:r>
            <a:r>
              <a:rPr lang="tr-TR" sz="3600" b="1" dirty="0" err="1" smtClean="0">
                <a:solidFill>
                  <a:srgbClr val="0D0D0D"/>
                </a:solidFill>
              </a:rPr>
              <a:t>ERP</a:t>
            </a:r>
            <a:r>
              <a:rPr lang="tr-TR" sz="3600" b="1" dirty="0" smtClean="0">
                <a:solidFill>
                  <a:srgbClr val="0D0D0D"/>
                </a:solidFill>
              </a:rPr>
              <a:t> </a:t>
            </a:r>
            <a:r>
              <a:rPr lang="tr-TR" sz="3600" b="1" dirty="0" err="1" smtClean="0">
                <a:solidFill>
                  <a:srgbClr val="0D0D0D"/>
                </a:solidFill>
              </a:rPr>
              <a:t>System</a:t>
            </a:r>
            <a:r>
              <a:rPr lang="tr-TR" sz="3600" b="1" dirty="0" smtClean="0">
                <a:solidFill>
                  <a:srgbClr val="0D0D0D"/>
                </a:solidFill>
              </a:rPr>
              <a:t/>
            </a:r>
            <a:br>
              <a:rPr lang="tr-TR" sz="3600" b="1" dirty="0" smtClean="0">
                <a:solidFill>
                  <a:srgbClr val="0D0D0D"/>
                </a:solidFill>
              </a:rPr>
            </a:br>
            <a:r>
              <a:rPr lang="tr-TR" sz="2400" b="1" dirty="0" smtClean="0">
                <a:solidFill>
                  <a:srgbClr val="0D0D0D"/>
                </a:solidFill>
              </a:rPr>
              <a:t>“Enterprise </a:t>
            </a:r>
            <a:r>
              <a:rPr lang="tr-TR" sz="2400" b="1" dirty="0" err="1" smtClean="0">
                <a:solidFill>
                  <a:srgbClr val="0D0D0D"/>
                </a:solidFill>
              </a:rPr>
              <a:t>system</a:t>
            </a:r>
            <a:r>
              <a:rPr lang="tr-TR" sz="2400" b="1" dirty="0" smtClean="0">
                <a:solidFill>
                  <a:srgbClr val="0D0D0D"/>
                </a:solidFill>
              </a:rPr>
              <a:t> </a:t>
            </a:r>
            <a:r>
              <a:rPr lang="tr-TR" sz="2400" b="1" dirty="0" err="1" smtClean="0">
                <a:solidFill>
                  <a:srgbClr val="0D0D0D"/>
                </a:solidFill>
              </a:rPr>
              <a:t>integrate</a:t>
            </a:r>
            <a:r>
              <a:rPr lang="tr-TR" sz="2400" b="1" dirty="0" smtClean="0">
                <a:solidFill>
                  <a:srgbClr val="0D0D0D"/>
                </a:solidFill>
              </a:rPr>
              <a:t> </a:t>
            </a:r>
            <a:r>
              <a:rPr lang="tr-TR" sz="2400" b="1" dirty="0" err="1" smtClean="0">
                <a:solidFill>
                  <a:srgbClr val="0D0D0D"/>
                </a:solidFill>
              </a:rPr>
              <a:t>the</a:t>
            </a:r>
            <a:r>
              <a:rPr lang="tr-TR" sz="2400" b="1" dirty="0" smtClean="0">
                <a:solidFill>
                  <a:srgbClr val="0D0D0D"/>
                </a:solidFill>
              </a:rPr>
              <a:t> </a:t>
            </a:r>
            <a:r>
              <a:rPr lang="tr-TR" sz="2400" b="1" dirty="0" err="1" smtClean="0">
                <a:solidFill>
                  <a:srgbClr val="0D0D0D"/>
                </a:solidFill>
              </a:rPr>
              <a:t>key</a:t>
            </a:r>
            <a:r>
              <a:rPr lang="tr-TR" sz="2400" b="1" dirty="0" smtClean="0">
                <a:solidFill>
                  <a:srgbClr val="0D0D0D"/>
                </a:solidFill>
              </a:rPr>
              <a:t> </a:t>
            </a:r>
            <a:r>
              <a:rPr lang="tr-TR" sz="2400" b="1" dirty="0" err="1" smtClean="0">
                <a:solidFill>
                  <a:srgbClr val="0D0D0D"/>
                </a:solidFill>
              </a:rPr>
              <a:t>busines</a:t>
            </a:r>
            <a:r>
              <a:rPr lang="tr-TR" sz="2400" b="1" dirty="0" smtClean="0">
                <a:solidFill>
                  <a:srgbClr val="0D0D0D"/>
                </a:solidFill>
              </a:rPr>
              <a:t> </a:t>
            </a:r>
            <a:r>
              <a:rPr lang="tr-TR" sz="2400" b="1" dirty="0" err="1" smtClean="0">
                <a:solidFill>
                  <a:srgbClr val="0D0D0D"/>
                </a:solidFill>
              </a:rPr>
              <a:t>processes</a:t>
            </a:r>
            <a:r>
              <a:rPr lang="tr-TR" sz="2400" b="1" dirty="0" smtClean="0">
                <a:solidFill>
                  <a:srgbClr val="0D0D0D"/>
                </a:solidFill>
              </a:rPr>
              <a:t>”</a:t>
            </a:r>
            <a:r>
              <a:rPr lang="en-US" b="1" dirty="0" smtClean="0">
                <a:solidFill>
                  <a:srgbClr val="0D0D0D"/>
                </a:solidFill>
              </a:rPr>
              <a:t/>
            </a:r>
            <a:br>
              <a:rPr lang="en-US" b="1" dirty="0" smtClean="0">
                <a:solidFill>
                  <a:srgbClr val="0D0D0D"/>
                </a:solidFill>
              </a:rPr>
            </a:br>
            <a:r>
              <a:rPr lang="tr-TR" sz="2200" dirty="0" smtClean="0"/>
              <a:t>. </a:t>
            </a:r>
            <a:endParaRPr lang="tr-TR" sz="1300" dirty="0"/>
          </a:p>
        </p:txBody>
      </p:sp>
      <p:sp>
        <p:nvSpPr>
          <p:cNvPr id="3" name="2 İçerik Yer Tutucusu"/>
          <p:cNvSpPr>
            <a:spLocks noGrp="1"/>
          </p:cNvSpPr>
          <p:nvPr>
            <p:ph idx="1"/>
          </p:nvPr>
        </p:nvSpPr>
        <p:spPr>
          <a:xfrm>
            <a:off x="500034" y="1643050"/>
            <a:ext cx="8143932" cy="4714908"/>
          </a:xfrm>
        </p:spPr>
        <p:txBody>
          <a:bodyPr>
            <a:noAutofit/>
          </a:bodyPr>
          <a:lstStyle/>
          <a:p>
            <a:r>
              <a:rPr lang="tr-TR" sz="2000" b="1" dirty="0" err="1" smtClean="0">
                <a:solidFill>
                  <a:srgbClr val="0D0D0D"/>
                </a:solidFill>
              </a:rPr>
              <a:t>ERP</a:t>
            </a:r>
            <a:r>
              <a:rPr lang="tr-TR" sz="2000" b="1" dirty="0" smtClean="0">
                <a:solidFill>
                  <a:srgbClr val="0D0D0D"/>
                </a:solidFill>
              </a:rPr>
              <a:t> </a:t>
            </a:r>
            <a:r>
              <a:rPr lang="tr-TR" sz="2000" b="1" dirty="0" err="1" smtClean="0">
                <a:solidFill>
                  <a:srgbClr val="0D0D0D"/>
                </a:solidFill>
              </a:rPr>
              <a:t>System</a:t>
            </a:r>
            <a:r>
              <a:rPr lang="tr-TR" sz="2000" b="1" dirty="0" smtClean="0">
                <a:solidFill>
                  <a:srgbClr val="0D0D0D"/>
                </a:solidFill>
              </a:rPr>
              <a:t> </a:t>
            </a:r>
            <a:r>
              <a:rPr lang="tr-TR" sz="2000" dirty="0" err="1" smtClean="0"/>
              <a:t>integrate</a:t>
            </a:r>
            <a:r>
              <a:rPr lang="tr-TR" sz="2000" dirty="0" smtClean="0"/>
              <a:t> </a:t>
            </a:r>
            <a:r>
              <a:rPr lang="tr-TR" sz="2000" dirty="0" err="1" smtClean="0"/>
              <a:t>business</a:t>
            </a:r>
            <a:r>
              <a:rPr lang="tr-TR" sz="2000" dirty="0" smtClean="0"/>
              <a:t> </a:t>
            </a:r>
            <a:r>
              <a:rPr lang="tr-TR" sz="2000" dirty="0" err="1" smtClean="0"/>
              <a:t>processes</a:t>
            </a:r>
            <a:r>
              <a:rPr lang="tr-TR" sz="2000" dirty="0" smtClean="0"/>
              <a:t> in </a:t>
            </a:r>
            <a:r>
              <a:rPr lang="en-US" sz="2000" b="1" dirty="0" smtClean="0">
                <a:solidFill>
                  <a:srgbClr val="FF0000"/>
                </a:solidFill>
              </a:rPr>
              <a:t>manufacturing</a:t>
            </a:r>
            <a:r>
              <a:rPr lang="en-US" sz="2000" dirty="0" smtClean="0">
                <a:solidFill>
                  <a:srgbClr val="FF0000"/>
                </a:solidFill>
              </a:rPr>
              <a:t> and </a:t>
            </a:r>
            <a:r>
              <a:rPr lang="en-US" sz="2000" b="1" dirty="0" smtClean="0">
                <a:solidFill>
                  <a:srgbClr val="FF0000"/>
                </a:solidFill>
              </a:rPr>
              <a:t>production, finance and accounting, sales and </a:t>
            </a:r>
            <a:r>
              <a:rPr lang="en-US" sz="2000" b="1" dirty="0" err="1" smtClean="0">
                <a:solidFill>
                  <a:srgbClr val="FF0000"/>
                </a:solidFill>
              </a:rPr>
              <a:t>marketing,</a:t>
            </a:r>
            <a:r>
              <a:rPr lang="en-US" sz="2000" b="1" dirty="0" err="1" smtClean="0"/>
              <a:t>and</a:t>
            </a:r>
            <a:r>
              <a:rPr lang="en-US" sz="2000" b="1" dirty="0" smtClean="0">
                <a:solidFill>
                  <a:srgbClr val="FF0000"/>
                </a:solidFill>
              </a:rPr>
              <a:t> human resources</a:t>
            </a:r>
            <a:r>
              <a:rPr lang="en-US" sz="2000" dirty="0" smtClean="0"/>
              <a:t> into </a:t>
            </a:r>
            <a:r>
              <a:rPr lang="en-US" sz="2000" b="1" dirty="0" smtClean="0"/>
              <a:t>a single </a:t>
            </a:r>
            <a:r>
              <a:rPr lang="en-US" sz="2000" dirty="0" smtClean="0"/>
              <a:t>software system. Information that was</a:t>
            </a:r>
            <a:r>
              <a:rPr lang="tr-TR" sz="2000" dirty="0" smtClean="0"/>
              <a:t> </a:t>
            </a:r>
            <a:r>
              <a:rPr lang="en-US" sz="2000" dirty="0" smtClean="0"/>
              <a:t>previously fragmented in many different systems is stored in a single</a:t>
            </a:r>
            <a:r>
              <a:rPr lang="tr-TR" sz="2000" dirty="0" smtClean="0"/>
              <a:t> </a:t>
            </a:r>
            <a:r>
              <a:rPr lang="en-US" sz="2000" dirty="0" smtClean="0"/>
              <a:t>comprehensive data repository where it can be used by many different parts</a:t>
            </a:r>
            <a:r>
              <a:rPr lang="tr-TR" sz="2000" dirty="0" smtClean="0"/>
              <a:t> of </a:t>
            </a:r>
            <a:r>
              <a:rPr lang="tr-TR" sz="2000" dirty="0" err="1" smtClean="0"/>
              <a:t>the</a:t>
            </a:r>
            <a:r>
              <a:rPr lang="tr-TR" sz="2000" dirty="0" smtClean="0"/>
              <a:t> </a:t>
            </a:r>
            <a:r>
              <a:rPr lang="tr-TR" sz="2000" dirty="0" err="1" smtClean="0"/>
              <a:t>business</a:t>
            </a:r>
            <a:r>
              <a:rPr lang="tr-TR" sz="2000" dirty="0" smtClean="0"/>
              <a:t> .</a:t>
            </a:r>
          </a:p>
          <a:p>
            <a:r>
              <a:rPr lang="en-US" sz="2000" dirty="0" smtClean="0"/>
              <a:t>For example, </a:t>
            </a:r>
            <a:r>
              <a:rPr lang="en-US" sz="2000" b="1" dirty="0" smtClean="0">
                <a:solidFill>
                  <a:srgbClr val="FF0000"/>
                </a:solidFill>
              </a:rPr>
              <a:t>when a customer places an order</a:t>
            </a:r>
            <a:r>
              <a:rPr lang="en-US" sz="2000" b="1" dirty="0" smtClean="0"/>
              <a:t>, </a:t>
            </a:r>
            <a:r>
              <a:rPr lang="en-US" sz="2000" b="1" dirty="0" smtClean="0">
                <a:solidFill>
                  <a:srgbClr val="3333CC"/>
                </a:solidFill>
              </a:rPr>
              <a:t>the order data flow automatically</a:t>
            </a:r>
            <a:r>
              <a:rPr lang="tr-TR" sz="2000" b="1" dirty="0" smtClean="0">
                <a:solidFill>
                  <a:srgbClr val="3333CC"/>
                </a:solidFill>
              </a:rPr>
              <a:t> </a:t>
            </a:r>
            <a:r>
              <a:rPr lang="en-US" sz="2000" b="1" dirty="0" smtClean="0">
                <a:solidFill>
                  <a:srgbClr val="3333CC"/>
                </a:solidFill>
              </a:rPr>
              <a:t>to other parts of the company that are affected by them. </a:t>
            </a:r>
            <a:r>
              <a:rPr lang="en-US" sz="2000" b="1" dirty="0" smtClean="0"/>
              <a:t>The order transaction</a:t>
            </a:r>
            <a:r>
              <a:rPr lang="tr-TR" sz="2000" b="1" dirty="0" smtClean="0"/>
              <a:t> </a:t>
            </a:r>
            <a:r>
              <a:rPr lang="tr-TR" sz="2000" b="1" dirty="0" err="1" smtClean="0"/>
              <a:t>invoke</a:t>
            </a:r>
            <a:r>
              <a:rPr lang="en-US" sz="2000" b="1" dirty="0" smtClean="0"/>
              <a:t>s the warehouse to pick the ordered products and schedule</a:t>
            </a:r>
            <a:r>
              <a:rPr lang="tr-TR" sz="2000" b="1" dirty="0" smtClean="0"/>
              <a:t> </a:t>
            </a:r>
            <a:r>
              <a:rPr lang="en-US" sz="2000" b="1" dirty="0" smtClean="0"/>
              <a:t>shipment</a:t>
            </a:r>
            <a:r>
              <a:rPr lang="en-US" sz="2000" dirty="0" smtClean="0"/>
              <a:t>. </a:t>
            </a:r>
            <a:r>
              <a:rPr lang="en-US" sz="2000" b="1" dirty="0" smtClean="0">
                <a:solidFill>
                  <a:srgbClr val="00B0F0"/>
                </a:solidFill>
              </a:rPr>
              <a:t>The warehouse informs the factory to replenish whatever has been</a:t>
            </a:r>
            <a:r>
              <a:rPr lang="tr-TR" sz="2000" b="1" dirty="0" smtClean="0">
                <a:solidFill>
                  <a:srgbClr val="00B0F0"/>
                </a:solidFill>
              </a:rPr>
              <a:t> </a:t>
            </a:r>
            <a:r>
              <a:rPr lang="en-US" sz="2000" b="1" dirty="0" smtClean="0">
                <a:solidFill>
                  <a:srgbClr val="00B0F0"/>
                </a:solidFill>
              </a:rPr>
              <a:t>depleted. </a:t>
            </a:r>
            <a:r>
              <a:rPr lang="en-US" sz="2000" b="1" dirty="0" smtClean="0">
                <a:solidFill>
                  <a:srgbClr val="00B050"/>
                </a:solidFill>
              </a:rPr>
              <a:t>The accounting department is notified to send the customer an</a:t>
            </a:r>
            <a:r>
              <a:rPr lang="tr-TR" sz="2000" b="1" dirty="0" smtClean="0">
                <a:solidFill>
                  <a:srgbClr val="00B050"/>
                </a:solidFill>
              </a:rPr>
              <a:t> </a:t>
            </a:r>
            <a:r>
              <a:rPr lang="en-US" sz="2000" b="1" dirty="0" smtClean="0">
                <a:solidFill>
                  <a:srgbClr val="00B050"/>
                </a:solidFill>
              </a:rPr>
              <a:t>invoice</a:t>
            </a:r>
            <a:r>
              <a:rPr lang="en-US" sz="2000" b="1" dirty="0" smtClean="0"/>
              <a:t>. </a:t>
            </a:r>
            <a:r>
              <a:rPr lang="en-US" sz="2000" b="1" dirty="0" smtClean="0">
                <a:solidFill>
                  <a:srgbClr val="7030A0"/>
                </a:solidFill>
              </a:rPr>
              <a:t>Customer service represent</a:t>
            </a:r>
            <a:r>
              <a:rPr lang="tr-TR" sz="2000" b="1" dirty="0" smtClean="0">
                <a:solidFill>
                  <a:srgbClr val="7030A0"/>
                </a:solidFill>
              </a:rPr>
              <a:t>- </a:t>
            </a:r>
            <a:r>
              <a:rPr lang="en-US" sz="2000" b="1" dirty="0" err="1" smtClean="0">
                <a:solidFill>
                  <a:srgbClr val="7030A0"/>
                </a:solidFill>
              </a:rPr>
              <a:t>atives</a:t>
            </a:r>
            <a:r>
              <a:rPr lang="en-US" sz="2000" b="1" dirty="0" smtClean="0">
                <a:solidFill>
                  <a:srgbClr val="7030A0"/>
                </a:solidFill>
              </a:rPr>
              <a:t> track the progress of the order</a:t>
            </a:r>
            <a:r>
              <a:rPr lang="tr-TR" sz="2000" b="1" dirty="0" smtClean="0">
                <a:solidFill>
                  <a:srgbClr val="7030A0"/>
                </a:solidFill>
              </a:rPr>
              <a:t> </a:t>
            </a:r>
            <a:r>
              <a:rPr lang="en-US" sz="2000" b="1" dirty="0" smtClean="0">
                <a:solidFill>
                  <a:srgbClr val="7030A0"/>
                </a:solidFill>
              </a:rPr>
              <a:t>through every step to inform customers about the status of their orders.</a:t>
            </a:r>
            <a:endParaRPr lang="tr-TR" sz="2000" b="1" dirty="0" smtClean="0">
              <a:solidFill>
                <a:srgbClr val="7030A0"/>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106</a:t>
            </a:fld>
            <a:endParaRPr lang="tr-T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3 Dikdörtgen"/>
          <p:cNvSpPr>
            <a:spLocks noChangeArrowheads="1"/>
          </p:cNvSpPr>
          <p:nvPr/>
        </p:nvSpPr>
        <p:spPr bwMode="auto">
          <a:xfrm>
            <a:off x="714348" y="1214422"/>
            <a:ext cx="7929562" cy="5324535"/>
          </a:xfrm>
          <a:prstGeom prst="rect">
            <a:avLst/>
          </a:prstGeom>
          <a:noFill/>
          <a:ln w="9525">
            <a:noFill/>
            <a:miter lim="800000"/>
            <a:headEnd/>
            <a:tailEnd/>
          </a:ln>
        </p:spPr>
        <p:txBody>
          <a:bodyPr>
            <a:spAutoFit/>
          </a:bodyPr>
          <a:lstStyle/>
          <a:p>
            <a:pPr>
              <a:defRPr/>
            </a:pPr>
            <a:endParaRPr lang="tr-TR" sz="2000" b="1" dirty="0" smtClean="0"/>
          </a:p>
          <a:p>
            <a:pPr>
              <a:defRPr/>
            </a:pPr>
            <a:r>
              <a:rPr lang="en-US" sz="2000" dirty="0" err="1" smtClean="0"/>
              <a:t>ERP</a:t>
            </a:r>
            <a:r>
              <a:rPr lang="en-US" sz="2000" dirty="0" smtClean="0"/>
              <a:t> </a:t>
            </a:r>
            <a:r>
              <a:rPr lang="en-US" sz="2000" dirty="0"/>
              <a:t>software typically consists of multiple </a:t>
            </a:r>
            <a:r>
              <a:rPr lang="en-US" sz="2000" dirty="0">
                <a:hlinkClick r:id="rId2"/>
              </a:rPr>
              <a:t>enterprise software</a:t>
            </a:r>
            <a:r>
              <a:rPr lang="en-US" sz="2000" dirty="0"/>
              <a:t> modules that are individually purchased, based on what best meets the specific needs and technical capabilities of the organization. </a:t>
            </a:r>
            <a:endParaRPr lang="tr-TR" sz="2000" dirty="0"/>
          </a:p>
          <a:p>
            <a:pPr>
              <a:defRPr/>
            </a:pPr>
            <a:endParaRPr lang="tr-TR" sz="2000" dirty="0"/>
          </a:p>
          <a:p>
            <a:pPr>
              <a:defRPr/>
            </a:pPr>
            <a:r>
              <a:rPr lang="en-US" sz="2000" dirty="0"/>
              <a:t>Each ERP module is focused on one area of business processes, such as product development or marketing. A business scan use ERP software to manage back-office activities and tasks including the following:</a:t>
            </a:r>
            <a:endParaRPr lang="tr-TR" sz="2000" dirty="0"/>
          </a:p>
          <a:p>
            <a:pPr>
              <a:defRPr/>
            </a:pPr>
            <a:endParaRPr lang="tr-TR" sz="2000" dirty="0">
              <a:solidFill>
                <a:srgbClr val="0070C0"/>
              </a:solidFill>
            </a:endParaRPr>
          </a:p>
          <a:p>
            <a:pPr>
              <a:defRPr/>
            </a:pPr>
            <a:r>
              <a:rPr lang="en-US" sz="2000" dirty="0">
                <a:solidFill>
                  <a:srgbClr val="0070C0"/>
                </a:solidFill>
              </a:rPr>
              <a:t>Distribution process management, </a:t>
            </a:r>
            <a:r>
              <a:rPr lang="en-US" sz="2000" dirty="0">
                <a:solidFill>
                  <a:srgbClr val="FF0000"/>
                </a:solidFill>
              </a:rPr>
              <a:t>supply chain management</a:t>
            </a:r>
            <a:r>
              <a:rPr lang="en-US" sz="2000" dirty="0">
                <a:solidFill>
                  <a:srgbClr val="0070C0"/>
                </a:solidFill>
              </a:rPr>
              <a:t>, </a:t>
            </a:r>
            <a:r>
              <a:rPr lang="en-US" sz="2000" dirty="0">
                <a:solidFill>
                  <a:srgbClr val="0000FF"/>
                </a:solidFill>
              </a:rPr>
              <a:t>services knowledge base</a:t>
            </a:r>
            <a:r>
              <a:rPr lang="en-US" sz="2000" dirty="0">
                <a:solidFill>
                  <a:srgbClr val="0070C0"/>
                </a:solidFill>
              </a:rPr>
              <a:t>, </a:t>
            </a:r>
            <a:r>
              <a:rPr lang="en-US" sz="2000" dirty="0">
                <a:solidFill>
                  <a:srgbClr val="00B050"/>
                </a:solidFill>
              </a:rPr>
              <a:t>prices,</a:t>
            </a:r>
            <a:r>
              <a:rPr lang="en-US" sz="2000" dirty="0">
                <a:solidFill>
                  <a:srgbClr val="0070C0"/>
                </a:solidFill>
              </a:rPr>
              <a:t> </a:t>
            </a:r>
            <a:r>
              <a:rPr lang="en-US" sz="2000" dirty="0">
                <a:solidFill>
                  <a:srgbClr val="6600FF"/>
                </a:solidFill>
              </a:rPr>
              <a:t>improve accuracy of financial data</a:t>
            </a:r>
            <a:r>
              <a:rPr lang="en-US" sz="2000" dirty="0">
                <a:solidFill>
                  <a:srgbClr val="0070C0"/>
                </a:solidFill>
              </a:rPr>
              <a:t>, </a:t>
            </a:r>
            <a:r>
              <a:rPr lang="en-US" sz="2000" dirty="0">
                <a:solidFill>
                  <a:srgbClr val="FF0000"/>
                </a:solidFill>
              </a:rPr>
              <a:t>facilitate better project planning</a:t>
            </a:r>
            <a:r>
              <a:rPr lang="en-US" sz="2000" dirty="0">
                <a:solidFill>
                  <a:srgbClr val="0070C0"/>
                </a:solidFill>
              </a:rPr>
              <a:t>, </a:t>
            </a:r>
            <a:r>
              <a:rPr lang="en-US" sz="2000" dirty="0">
                <a:solidFill>
                  <a:srgbClr val="00B050"/>
                </a:solidFill>
              </a:rPr>
              <a:t>automate employee life-cycle</a:t>
            </a:r>
            <a:r>
              <a:rPr lang="en-US" sz="2000" dirty="0">
                <a:solidFill>
                  <a:srgbClr val="0070C0"/>
                </a:solidFill>
              </a:rPr>
              <a:t>, </a:t>
            </a:r>
            <a:r>
              <a:rPr lang="en-US" sz="2000" dirty="0">
                <a:solidFill>
                  <a:srgbClr val="002060"/>
                </a:solidFill>
              </a:rPr>
              <a:t>standardize critical business procedures,</a:t>
            </a:r>
            <a:r>
              <a:rPr lang="en-US" sz="2000" dirty="0">
                <a:solidFill>
                  <a:srgbClr val="0070C0"/>
                </a:solidFill>
              </a:rPr>
              <a:t>  business needs, </a:t>
            </a:r>
            <a:r>
              <a:rPr lang="en-US" sz="2000" dirty="0">
                <a:solidFill>
                  <a:srgbClr val="FF0000"/>
                </a:solidFill>
              </a:rPr>
              <a:t>accounting and financial applications,</a:t>
            </a:r>
            <a:r>
              <a:rPr lang="en-US" sz="2000" dirty="0">
                <a:solidFill>
                  <a:srgbClr val="0070C0"/>
                </a:solidFill>
              </a:rPr>
              <a:t> lower purchasing costs, </a:t>
            </a:r>
            <a:r>
              <a:rPr lang="en-US" sz="2000" dirty="0">
                <a:solidFill>
                  <a:schemeClr val="tx1">
                    <a:lumMod val="85000"/>
                    <a:lumOff val="15000"/>
                  </a:schemeClr>
                </a:solidFill>
              </a:rPr>
              <a:t>manage human resources </a:t>
            </a:r>
            <a:r>
              <a:rPr lang="en-US" sz="2000" dirty="0">
                <a:solidFill>
                  <a:srgbClr val="0070C0"/>
                </a:solidFill>
              </a:rPr>
              <a:t>and </a:t>
            </a:r>
            <a:r>
              <a:rPr lang="en-US" sz="2000" dirty="0">
                <a:solidFill>
                  <a:srgbClr val="0000FF"/>
                </a:solidFill>
              </a:rPr>
              <a:t>payroll</a:t>
            </a:r>
            <a:r>
              <a:rPr lang="tr-TR" sz="2000" dirty="0">
                <a:solidFill>
                  <a:srgbClr val="0000FF"/>
                </a:solidFill>
              </a:rPr>
              <a:t>  </a:t>
            </a:r>
            <a:r>
              <a:rPr lang="tr-TR" sz="2000" dirty="0" err="1">
                <a:solidFill>
                  <a:srgbClr val="0000FF"/>
                </a:solidFill>
              </a:rPr>
              <a:t>etc</a:t>
            </a:r>
            <a:r>
              <a:rPr lang="tr-TR" sz="2000" dirty="0">
                <a:solidFill>
                  <a:srgbClr val="0000FF"/>
                </a:solidFill>
              </a:rPr>
              <a:t>.</a:t>
            </a:r>
            <a:endParaRPr lang="en-US" sz="2000" dirty="0">
              <a:solidFill>
                <a:srgbClr val="0000FF"/>
              </a:solidFill>
            </a:endParaRPr>
          </a:p>
          <a:p>
            <a:pPr>
              <a:defRPr/>
            </a:pPr>
            <a:endParaRPr lang="tr-TR" sz="2000" dirty="0"/>
          </a:p>
          <a:p>
            <a:pPr>
              <a:defRPr/>
            </a:pPr>
            <a:endParaRPr lang="en-US" sz="20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107</a:t>
            </a:fld>
            <a:endParaRPr lang="tr-TR"/>
          </a:p>
        </p:txBody>
      </p:sp>
      <p:sp>
        <p:nvSpPr>
          <p:cNvPr id="6" name="5 Dikdörtgen"/>
          <p:cNvSpPr/>
          <p:nvPr/>
        </p:nvSpPr>
        <p:spPr>
          <a:xfrm>
            <a:off x="4270475" y="3244334"/>
            <a:ext cx="603050" cy="369332"/>
          </a:xfrm>
          <a:prstGeom prst="rect">
            <a:avLst/>
          </a:prstGeom>
        </p:spPr>
        <p:txBody>
          <a:bodyPr wrap="none">
            <a:spAutoFit/>
          </a:bodyPr>
          <a:lstStyle/>
          <a:p>
            <a:r>
              <a:rPr lang="en-US" b="1" dirty="0" err="1" smtClean="0"/>
              <a:t>ERP</a:t>
            </a:r>
            <a:r>
              <a:rPr lang="en-US" b="1" dirty="0" smtClean="0"/>
              <a:t> </a:t>
            </a:r>
            <a:endParaRPr lang="tr-TR" dirty="0"/>
          </a:p>
        </p:txBody>
      </p:sp>
      <p:sp>
        <p:nvSpPr>
          <p:cNvPr id="7" name="Text Placeholder 5"/>
          <p:cNvSpPr txBox="1">
            <a:spLocks/>
          </p:cNvSpPr>
          <p:nvPr/>
        </p:nvSpPr>
        <p:spPr bwMode="auto">
          <a:xfrm>
            <a:off x="1142976" y="500042"/>
            <a:ext cx="7429500" cy="714380"/>
          </a:xfrm>
          <a:prstGeom prst="rect">
            <a:avLst/>
          </a:prstGeom>
          <a:noFill/>
          <a:ln w="9525">
            <a:noFill/>
            <a:miter lim="800000"/>
            <a:headEnd/>
            <a:tailEnd/>
          </a:ln>
          <a:effectLst/>
        </p:spPr>
        <p:txBody>
          <a:bodyPr/>
          <a:lstStyle/>
          <a:p>
            <a:pPr marL="342900" indent="-342900" algn="ctr">
              <a:spcBef>
                <a:spcPct val="20000"/>
              </a:spcBef>
              <a:defRPr/>
            </a:pPr>
            <a:r>
              <a:rPr lang="tr-TR" sz="2000" b="1" kern="0" dirty="0" err="1" smtClean="0">
                <a:solidFill>
                  <a:srgbClr val="9F0F10"/>
                </a:solidFill>
                <a:latin typeface="Cambria" pitchFamily="18" charset="0"/>
              </a:rPr>
              <a:t>Enterprice</a:t>
            </a:r>
            <a:r>
              <a:rPr lang="tr-TR" sz="2000" b="1" kern="0" dirty="0" smtClean="0">
                <a:solidFill>
                  <a:srgbClr val="9F0F10"/>
                </a:solidFill>
                <a:latin typeface="Cambria" pitchFamily="18" charset="0"/>
              </a:rPr>
              <a:t> </a:t>
            </a:r>
            <a:r>
              <a:rPr lang="tr-TR" sz="2000" b="1" kern="0" dirty="0" err="1" smtClean="0">
                <a:solidFill>
                  <a:srgbClr val="9F0F10"/>
                </a:solidFill>
                <a:latin typeface="Cambria" pitchFamily="18" charset="0"/>
              </a:rPr>
              <a:t>Resource</a:t>
            </a:r>
            <a:r>
              <a:rPr lang="tr-TR" sz="2000" b="1" kern="0" dirty="0" smtClean="0">
                <a:solidFill>
                  <a:srgbClr val="9F0F10"/>
                </a:solidFill>
                <a:latin typeface="Cambria" pitchFamily="18" charset="0"/>
              </a:rPr>
              <a:t> </a:t>
            </a:r>
            <a:r>
              <a:rPr lang="tr-TR" sz="2000" b="1" kern="0" dirty="0" err="1" smtClean="0">
                <a:solidFill>
                  <a:srgbClr val="9F0F10"/>
                </a:solidFill>
                <a:latin typeface="Cambria" pitchFamily="18" charset="0"/>
              </a:rPr>
              <a:t>Planing</a:t>
            </a:r>
            <a:endParaRPr lang="tr-TR" sz="2000" b="1" kern="0" dirty="0">
              <a:solidFill>
                <a:srgbClr val="9F0F10"/>
              </a:solidFill>
              <a:latin typeface="Cambria" pitchFamily="18" charset="0"/>
            </a:endParaRPr>
          </a:p>
          <a:p>
            <a:pPr marL="342900" indent="-342900" algn="ctr">
              <a:spcBef>
                <a:spcPct val="20000"/>
              </a:spcBef>
              <a:defRPr/>
            </a:pPr>
            <a:endParaRPr lang="en-US" sz="2000" b="1" kern="0" dirty="0">
              <a:solidFill>
                <a:srgbClr val="9F0F10"/>
              </a:solidFill>
              <a:latin typeface="Cambria" pitchFamily="18" charset="0"/>
            </a:endParaRPr>
          </a:p>
        </p:txBody>
      </p:sp>
      <p:sp>
        <p:nvSpPr>
          <p:cNvPr id="8" name="7 Dikdörtgen"/>
          <p:cNvSpPr/>
          <p:nvPr/>
        </p:nvSpPr>
        <p:spPr>
          <a:xfrm>
            <a:off x="3714744" y="928670"/>
            <a:ext cx="1936491" cy="369332"/>
          </a:xfrm>
          <a:prstGeom prst="rect">
            <a:avLst/>
          </a:prstGeom>
        </p:spPr>
        <p:txBody>
          <a:bodyPr wrap="none">
            <a:spAutoFit/>
          </a:bodyPr>
          <a:lstStyle/>
          <a:p>
            <a:pPr algn="ctr">
              <a:defRPr/>
            </a:pPr>
            <a:r>
              <a:rPr lang="en-US" b="1" dirty="0" smtClean="0"/>
              <a:t>Software Modules</a:t>
            </a:r>
            <a:endParaRPr lang="tr-TR" b="1" dirty="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Dikdörtgen"/>
          <p:cNvSpPr>
            <a:spLocks noChangeArrowheads="1"/>
          </p:cNvSpPr>
          <p:nvPr/>
        </p:nvSpPr>
        <p:spPr bwMode="auto">
          <a:xfrm>
            <a:off x="357188" y="3357563"/>
            <a:ext cx="7572375" cy="2862262"/>
          </a:xfrm>
          <a:prstGeom prst="rect">
            <a:avLst/>
          </a:prstGeom>
          <a:noFill/>
          <a:ln w="9525">
            <a:noFill/>
            <a:miter lim="800000"/>
            <a:headEnd/>
            <a:tailEnd/>
          </a:ln>
        </p:spPr>
        <p:txBody>
          <a:bodyPr>
            <a:spAutoFit/>
          </a:bodyPr>
          <a:lstStyle/>
          <a:p>
            <a:r>
              <a:rPr lang="tr-TR" b="1" dirty="0"/>
              <a:t>Üretim – İmalat , satış ve Pazarlama alanlarında ağırlıklı konularda kullanılır. Örneğin;</a:t>
            </a:r>
          </a:p>
          <a:p>
            <a:r>
              <a:rPr lang="tr-TR" b="1" dirty="0" err="1"/>
              <a:t>ERP</a:t>
            </a:r>
            <a:r>
              <a:rPr lang="tr-TR" b="1" dirty="0"/>
              <a:t> </a:t>
            </a:r>
            <a:r>
              <a:rPr lang="tr-TR" b="1" dirty="0" err="1"/>
              <a:t>For</a:t>
            </a:r>
            <a:r>
              <a:rPr lang="tr-TR" b="1" dirty="0"/>
              <a:t> </a:t>
            </a:r>
            <a:r>
              <a:rPr lang="tr-TR" b="1" dirty="0" err="1"/>
              <a:t>Manufacturing</a:t>
            </a:r>
            <a:endParaRPr lang="tr-TR" b="1" dirty="0"/>
          </a:p>
          <a:p>
            <a:r>
              <a:rPr lang="tr-TR" b="1" dirty="0" err="1"/>
              <a:t>ERP</a:t>
            </a:r>
            <a:r>
              <a:rPr lang="tr-TR" b="1" dirty="0"/>
              <a:t> </a:t>
            </a:r>
            <a:r>
              <a:rPr lang="tr-TR" b="1" dirty="0" err="1"/>
              <a:t>for</a:t>
            </a:r>
            <a:r>
              <a:rPr lang="tr-TR" b="1" dirty="0"/>
              <a:t> </a:t>
            </a:r>
            <a:r>
              <a:rPr lang="tr-TR" b="1" dirty="0" err="1"/>
              <a:t>Fashion</a:t>
            </a:r>
            <a:r>
              <a:rPr lang="tr-TR" b="1" dirty="0"/>
              <a:t> </a:t>
            </a:r>
            <a:r>
              <a:rPr lang="tr-TR" b="1" dirty="0" err="1"/>
              <a:t>Industries</a:t>
            </a:r>
            <a:endParaRPr lang="tr-TR" b="1" dirty="0"/>
          </a:p>
          <a:p>
            <a:r>
              <a:rPr lang="tr-TR" b="1" dirty="0" err="1"/>
              <a:t>Engineer</a:t>
            </a:r>
            <a:r>
              <a:rPr lang="tr-TR" b="1" dirty="0"/>
              <a:t>-</a:t>
            </a:r>
            <a:r>
              <a:rPr lang="tr-TR" b="1" dirty="0" err="1"/>
              <a:t>to</a:t>
            </a:r>
            <a:r>
              <a:rPr lang="tr-TR" b="1" dirty="0"/>
              <a:t>-</a:t>
            </a:r>
            <a:r>
              <a:rPr lang="tr-TR" b="1" dirty="0" err="1"/>
              <a:t>Order</a:t>
            </a:r>
            <a:r>
              <a:rPr lang="tr-TR" b="1" dirty="0"/>
              <a:t> (</a:t>
            </a:r>
            <a:r>
              <a:rPr lang="tr-TR" b="1" dirty="0" err="1"/>
              <a:t>ETO</a:t>
            </a:r>
            <a:r>
              <a:rPr lang="tr-TR" b="1" dirty="0"/>
              <a:t> </a:t>
            </a:r>
            <a:r>
              <a:rPr lang="tr-TR" b="1" dirty="0" err="1"/>
              <a:t>ERP</a:t>
            </a:r>
            <a:r>
              <a:rPr lang="tr-TR" b="1" dirty="0"/>
              <a:t>)</a:t>
            </a:r>
          </a:p>
          <a:p>
            <a:r>
              <a:rPr lang="tr-TR" b="1" dirty="0" err="1"/>
              <a:t>ERP</a:t>
            </a:r>
            <a:r>
              <a:rPr lang="tr-TR" b="1" dirty="0"/>
              <a:t> </a:t>
            </a:r>
            <a:r>
              <a:rPr lang="tr-TR" b="1" dirty="0" err="1"/>
              <a:t>for</a:t>
            </a:r>
            <a:r>
              <a:rPr lang="tr-TR" b="1" dirty="0"/>
              <a:t> </a:t>
            </a:r>
            <a:r>
              <a:rPr lang="tr-TR" b="1" dirty="0" err="1"/>
              <a:t>the</a:t>
            </a:r>
            <a:r>
              <a:rPr lang="tr-TR" b="1" dirty="0"/>
              <a:t> </a:t>
            </a:r>
            <a:r>
              <a:rPr lang="tr-TR" b="1" dirty="0" err="1"/>
              <a:t>Oil</a:t>
            </a:r>
            <a:r>
              <a:rPr lang="tr-TR" b="1" dirty="0"/>
              <a:t> </a:t>
            </a:r>
            <a:r>
              <a:rPr lang="tr-TR" b="1" dirty="0" err="1"/>
              <a:t>and</a:t>
            </a:r>
            <a:r>
              <a:rPr lang="tr-TR" b="1" dirty="0"/>
              <a:t> </a:t>
            </a:r>
            <a:r>
              <a:rPr lang="tr-TR" b="1" dirty="0" err="1"/>
              <a:t>Gas</a:t>
            </a:r>
            <a:r>
              <a:rPr lang="tr-TR" b="1" dirty="0"/>
              <a:t> </a:t>
            </a:r>
            <a:r>
              <a:rPr lang="tr-TR" b="1" dirty="0" err="1"/>
              <a:t>Industry</a:t>
            </a:r>
            <a:r>
              <a:rPr lang="tr-TR" b="1" dirty="0"/>
              <a:t> (</a:t>
            </a:r>
            <a:r>
              <a:rPr lang="tr-TR" b="1" dirty="0" err="1"/>
              <a:t>Upstream</a:t>
            </a:r>
            <a:r>
              <a:rPr lang="tr-TR" b="1" dirty="0"/>
              <a:t>)</a:t>
            </a:r>
          </a:p>
          <a:p>
            <a:r>
              <a:rPr lang="tr-TR" b="1" dirty="0" err="1"/>
              <a:t>Mining</a:t>
            </a:r>
            <a:r>
              <a:rPr lang="tr-TR" b="1" dirty="0"/>
              <a:t> </a:t>
            </a:r>
            <a:r>
              <a:rPr lang="tr-TR" b="1" dirty="0" err="1"/>
              <a:t>Industry</a:t>
            </a:r>
            <a:r>
              <a:rPr lang="tr-TR" b="1" dirty="0"/>
              <a:t> (</a:t>
            </a:r>
            <a:r>
              <a:rPr lang="tr-TR" b="1" dirty="0" err="1"/>
              <a:t>ERP</a:t>
            </a:r>
            <a:r>
              <a:rPr lang="tr-TR" b="1" dirty="0"/>
              <a:t>-</a:t>
            </a:r>
            <a:r>
              <a:rPr lang="tr-TR" b="1" dirty="0" err="1"/>
              <a:t>CMMS</a:t>
            </a:r>
            <a:r>
              <a:rPr lang="tr-TR" b="1" dirty="0"/>
              <a:t>)</a:t>
            </a:r>
          </a:p>
          <a:p>
            <a:r>
              <a:rPr lang="tr-TR" b="1" dirty="0" err="1"/>
              <a:t>ERP</a:t>
            </a:r>
            <a:r>
              <a:rPr lang="tr-TR" b="1" dirty="0"/>
              <a:t> </a:t>
            </a:r>
            <a:r>
              <a:rPr lang="tr-TR" b="1" dirty="0" err="1"/>
              <a:t>for</a:t>
            </a:r>
            <a:r>
              <a:rPr lang="tr-TR" b="1" dirty="0"/>
              <a:t> </a:t>
            </a:r>
            <a:r>
              <a:rPr lang="tr-TR" b="1" dirty="0" err="1"/>
              <a:t>Mill</a:t>
            </a:r>
            <a:r>
              <a:rPr lang="tr-TR" b="1" dirty="0"/>
              <a:t>-</a:t>
            </a:r>
            <a:r>
              <a:rPr lang="tr-TR" b="1" dirty="0" err="1"/>
              <a:t>based</a:t>
            </a:r>
            <a:r>
              <a:rPr lang="tr-TR" b="1" dirty="0"/>
              <a:t> </a:t>
            </a:r>
            <a:r>
              <a:rPr lang="tr-TR" b="1" dirty="0" err="1"/>
              <a:t>and</a:t>
            </a:r>
            <a:r>
              <a:rPr lang="tr-TR" b="1" dirty="0"/>
              <a:t> </a:t>
            </a:r>
            <a:r>
              <a:rPr lang="tr-TR" b="1" dirty="0" err="1"/>
              <a:t>Material</a:t>
            </a:r>
            <a:r>
              <a:rPr lang="tr-TR" b="1" dirty="0"/>
              <a:t> </a:t>
            </a:r>
            <a:r>
              <a:rPr lang="tr-TR" b="1" dirty="0" err="1"/>
              <a:t>Converting</a:t>
            </a:r>
            <a:r>
              <a:rPr lang="tr-TR" b="1" dirty="0"/>
              <a:t> </a:t>
            </a:r>
            <a:r>
              <a:rPr lang="tr-TR" b="1" dirty="0" err="1"/>
              <a:t>Environments</a:t>
            </a:r>
            <a:endParaRPr lang="tr-TR" b="1" dirty="0"/>
          </a:p>
          <a:p>
            <a:r>
              <a:rPr lang="tr-TR" b="1" dirty="0" err="1"/>
              <a:t>ERP</a:t>
            </a:r>
            <a:r>
              <a:rPr lang="tr-TR" b="1" dirty="0"/>
              <a:t> </a:t>
            </a:r>
            <a:r>
              <a:rPr lang="tr-TR" b="1" dirty="0" err="1"/>
              <a:t>for</a:t>
            </a:r>
            <a:r>
              <a:rPr lang="tr-TR" b="1" dirty="0"/>
              <a:t> </a:t>
            </a:r>
            <a:r>
              <a:rPr lang="tr-TR" b="1" dirty="0" err="1"/>
              <a:t>Services</a:t>
            </a:r>
            <a:r>
              <a:rPr lang="tr-TR" b="1" dirty="0"/>
              <a:t> (</a:t>
            </a:r>
            <a:r>
              <a:rPr lang="tr-TR" b="1" dirty="0" err="1"/>
              <a:t>Non</a:t>
            </a:r>
            <a:r>
              <a:rPr lang="tr-TR" b="1" dirty="0"/>
              <a:t>-</a:t>
            </a:r>
            <a:r>
              <a:rPr lang="tr-TR" b="1" dirty="0" err="1"/>
              <a:t>manufacturing</a:t>
            </a:r>
            <a:r>
              <a:rPr lang="tr-TR" b="1" dirty="0"/>
              <a:t>)</a:t>
            </a:r>
          </a:p>
          <a:p>
            <a:r>
              <a:rPr lang="tr-TR" b="1" dirty="0" err="1"/>
              <a:t>Quote</a:t>
            </a:r>
            <a:r>
              <a:rPr lang="tr-TR" b="1" dirty="0"/>
              <a:t>-</a:t>
            </a:r>
            <a:r>
              <a:rPr lang="tr-TR" b="1" dirty="0" err="1"/>
              <a:t>to</a:t>
            </a:r>
            <a:r>
              <a:rPr lang="tr-TR" b="1" dirty="0"/>
              <a:t>-</a:t>
            </a:r>
            <a:r>
              <a:rPr lang="tr-TR" b="1" dirty="0" err="1"/>
              <a:t>Order</a:t>
            </a:r>
            <a:r>
              <a:rPr lang="tr-TR" b="1" dirty="0"/>
              <a:t> (Q2O) Systems</a:t>
            </a:r>
          </a:p>
        </p:txBody>
      </p:sp>
      <p:sp>
        <p:nvSpPr>
          <p:cNvPr id="12291" name="2 Dikdörtgen"/>
          <p:cNvSpPr>
            <a:spLocks noChangeArrowheads="1"/>
          </p:cNvSpPr>
          <p:nvPr/>
        </p:nvSpPr>
        <p:spPr bwMode="auto">
          <a:xfrm>
            <a:off x="500034" y="785794"/>
            <a:ext cx="7643812" cy="2308324"/>
          </a:xfrm>
          <a:prstGeom prst="rect">
            <a:avLst/>
          </a:prstGeom>
          <a:noFill/>
          <a:ln w="9525">
            <a:noFill/>
            <a:miter lim="800000"/>
            <a:headEnd/>
            <a:tailEnd/>
          </a:ln>
        </p:spPr>
        <p:txBody>
          <a:bodyPr>
            <a:spAutoFit/>
          </a:bodyPr>
          <a:lstStyle/>
          <a:p>
            <a:r>
              <a:rPr lang="tr-TR" sz="2400" dirty="0" err="1"/>
              <a:t>ERP</a:t>
            </a:r>
            <a:r>
              <a:rPr lang="tr-TR" sz="2400" dirty="0"/>
              <a:t>, -iş süreçlerini optimize eden ve birçok fonksiyonu barındıran kurumsal kaynak planlama çözümüdür. Esneklik, yüksek müşteri memnuniyet oranı, kullanıcı dostluğu ve fiyat/performans oranı gibi kriterlerde öne çıkan </a:t>
            </a:r>
            <a:r>
              <a:rPr lang="tr-TR" sz="2400" b="1" dirty="0" err="1">
                <a:solidFill>
                  <a:srgbClr val="0000FF"/>
                </a:solidFill>
              </a:rPr>
              <a:t>ERP</a:t>
            </a:r>
            <a:r>
              <a:rPr lang="tr-TR" sz="2400" b="1" dirty="0">
                <a:solidFill>
                  <a:srgbClr val="0000FF"/>
                </a:solidFill>
              </a:rPr>
              <a:t> yazılımları </a:t>
            </a:r>
            <a:r>
              <a:rPr lang="tr-TR" sz="2400" dirty="0"/>
              <a:t>bugün 3.000'e yakın firmada 28 farklı lisanda kullanılmaktadır...</a:t>
            </a:r>
          </a:p>
        </p:txBody>
      </p:sp>
      <p:sp>
        <p:nvSpPr>
          <p:cNvPr id="5" name="4 Slayt Numarası Yer Tutucusu"/>
          <p:cNvSpPr>
            <a:spLocks noGrp="1"/>
          </p:cNvSpPr>
          <p:nvPr>
            <p:ph type="sldNum" sz="quarter" idx="12"/>
          </p:nvPr>
        </p:nvSpPr>
        <p:spPr/>
        <p:txBody>
          <a:bodyPr/>
          <a:lstStyle/>
          <a:p>
            <a:fld id="{F2E5916C-8A19-45CF-A92A-BEC7AC1B5E58}" type="slidenum">
              <a:rPr lang="tr-TR" smtClean="0"/>
              <a:pPr/>
              <a:t>108</a:t>
            </a:fld>
            <a:endParaRPr lang="tr-TR"/>
          </a:p>
        </p:txBody>
      </p:sp>
      <p:sp>
        <p:nvSpPr>
          <p:cNvPr id="6" name="Text Placeholder 5"/>
          <p:cNvSpPr txBox="1">
            <a:spLocks/>
          </p:cNvSpPr>
          <p:nvPr/>
        </p:nvSpPr>
        <p:spPr bwMode="auto">
          <a:xfrm>
            <a:off x="1071538" y="214290"/>
            <a:ext cx="7429500" cy="714380"/>
          </a:xfrm>
          <a:prstGeom prst="rect">
            <a:avLst/>
          </a:prstGeom>
          <a:noFill/>
          <a:ln w="9525">
            <a:noFill/>
            <a:miter lim="800000"/>
            <a:headEnd/>
            <a:tailEnd/>
          </a:ln>
          <a:effectLst/>
        </p:spPr>
        <p:txBody>
          <a:bodyPr/>
          <a:lstStyle/>
          <a:p>
            <a:pPr marL="342900" indent="-342900" algn="ctr">
              <a:spcBef>
                <a:spcPct val="20000"/>
              </a:spcBef>
              <a:defRPr/>
            </a:pPr>
            <a:r>
              <a:rPr lang="tr-TR" sz="2000" b="1" kern="0" dirty="0" err="1" smtClean="0">
                <a:solidFill>
                  <a:srgbClr val="9F0F10"/>
                </a:solidFill>
                <a:latin typeface="Cambria" pitchFamily="18" charset="0"/>
              </a:rPr>
              <a:t>Enterprice</a:t>
            </a:r>
            <a:r>
              <a:rPr lang="tr-TR" sz="2000" b="1" kern="0" dirty="0" smtClean="0">
                <a:solidFill>
                  <a:srgbClr val="9F0F10"/>
                </a:solidFill>
                <a:latin typeface="Cambria" pitchFamily="18" charset="0"/>
              </a:rPr>
              <a:t> </a:t>
            </a:r>
            <a:r>
              <a:rPr lang="tr-TR" sz="2000" b="1" kern="0" dirty="0" err="1" smtClean="0">
                <a:solidFill>
                  <a:srgbClr val="9F0F10"/>
                </a:solidFill>
                <a:latin typeface="Cambria" pitchFamily="18" charset="0"/>
              </a:rPr>
              <a:t>Resource</a:t>
            </a:r>
            <a:r>
              <a:rPr lang="tr-TR" sz="2000" b="1" kern="0" dirty="0" smtClean="0">
                <a:solidFill>
                  <a:srgbClr val="9F0F10"/>
                </a:solidFill>
                <a:latin typeface="Cambria" pitchFamily="18" charset="0"/>
              </a:rPr>
              <a:t> </a:t>
            </a:r>
            <a:r>
              <a:rPr lang="tr-TR" sz="2000" b="1" kern="0" dirty="0" err="1" smtClean="0">
                <a:solidFill>
                  <a:srgbClr val="9F0F10"/>
                </a:solidFill>
                <a:latin typeface="Cambria" pitchFamily="18" charset="0"/>
              </a:rPr>
              <a:t>Planing</a:t>
            </a:r>
            <a:endParaRPr lang="tr-TR" sz="2000" b="1" kern="0" dirty="0">
              <a:solidFill>
                <a:srgbClr val="9F0F10"/>
              </a:solidFill>
              <a:latin typeface="Cambria" pitchFamily="18" charset="0"/>
            </a:endParaRPr>
          </a:p>
          <a:p>
            <a:pPr marL="342900" indent="-342900" algn="ctr">
              <a:spcBef>
                <a:spcPct val="20000"/>
              </a:spcBef>
              <a:defRPr/>
            </a:pPr>
            <a:endParaRPr lang="en-US" sz="2000" b="1" kern="0" dirty="0">
              <a:solidFill>
                <a:srgbClr val="9F0F10"/>
              </a:solidFill>
              <a:latin typeface="Cambria"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tr-TR" dirty="0" smtClean="0"/>
              <a:t>Management Information </a:t>
            </a:r>
            <a:r>
              <a:rPr lang="tr-TR" dirty="0" err="1" smtClean="0"/>
              <a:t>System</a:t>
            </a:r>
            <a:endParaRPr lang="tr-TR" dirty="0"/>
          </a:p>
        </p:txBody>
      </p:sp>
      <p:sp>
        <p:nvSpPr>
          <p:cNvPr id="3" name="2 İçerik Yer Tutucusu"/>
          <p:cNvSpPr>
            <a:spLocks noGrp="1"/>
          </p:cNvSpPr>
          <p:nvPr>
            <p:ph idx="1"/>
          </p:nvPr>
        </p:nvSpPr>
        <p:spPr>
          <a:solidFill>
            <a:schemeClr val="accent2"/>
          </a:solidFill>
        </p:spPr>
        <p:txBody>
          <a:bodyPr>
            <a:normAutofit lnSpcReduction="10000"/>
          </a:bodyPr>
          <a:lstStyle/>
          <a:p>
            <a:pPr algn="ctr"/>
            <a:r>
              <a:rPr lang="en-US" sz="4400" b="1" dirty="0" smtClean="0"/>
              <a:t>Why are systems for collaboration</a:t>
            </a:r>
            <a:r>
              <a:rPr lang="tr-TR" sz="4400" b="1" dirty="0" smtClean="0"/>
              <a:t> </a:t>
            </a:r>
            <a:r>
              <a:rPr lang="en-US" sz="4400" b="1" dirty="0" smtClean="0"/>
              <a:t>and teamwork so important and</a:t>
            </a:r>
            <a:r>
              <a:rPr lang="tr-TR" sz="4400" b="1" dirty="0" smtClean="0"/>
              <a:t> </a:t>
            </a:r>
            <a:r>
              <a:rPr lang="en-US" sz="4400" b="1" dirty="0" smtClean="0"/>
              <a:t>what technologies do they use?</a:t>
            </a:r>
            <a:endParaRPr lang="tr-TR" sz="4400" b="1" dirty="0" smtClean="0"/>
          </a:p>
          <a:p>
            <a:pPr algn="ctr"/>
            <a:r>
              <a:rPr lang="tr-TR" sz="2400" b="1" dirty="0" err="1" smtClean="0"/>
              <a:t>SYSTEMS</a:t>
            </a:r>
            <a:r>
              <a:rPr lang="tr-TR" sz="2400" b="1" dirty="0" smtClean="0"/>
              <a:t> </a:t>
            </a:r>
            <a:r>
              <a:rPr lang="tr-TR" sz="2400" b="1" dirty="0" err="1" smtClean="0"/>
              <a:t>FOR</a:t>
            </a:r>
            <a:r>
              <a:rPr lang="tr-TR" sz="2400" b="1" dirty="0" smtClean="0"/>
              <a:t> </a:t>
            </a:r>
            <a:r>
              <a:rPr lang="tr-TR" sz="2400" b="1" dirty="0" err="1" smtClean="0"/>
              <a:t>COLLABORATION</a:t>
            </a:r>
            <a:r>
              <a:rPr lang="tr-TR" sz="2400" b="1" dirty="0" smtClean="0"/>
              <a:t> </a:t>
            </a:r>
            <a:r>
              <a:rPr lang="tr-TR" sz="2400" b="1" dirty="0" err="1" smtClean="0"/>
              <a:t>AND</a:t>
            </a:r>
            <a:r>
              <a:rPr lang="tr-TR" sz="2400" b="1" dirty="0" smtClean="0"/>
              <a:t> </a:t>
            </a:r>
            <a:r>
              <a:rPr lang="tr-TR" sz="2400" b="1" dirty="0" err="1" smtClean="0"/>
              <a:t>TEAMWORK</a:t>
            </a:r>
            <a:endParaRPr lang="tr-TR" sz="2400" b="1" dirty="0" smtClean="0"/>
          </a:p>
          <a:p>
            <a:pPr algn="ctr"/>
            <a:r>
              <a:rPr lang="tr-TR" sz="2400" dirty="0" err="1" smtClean="0"/>
              <a:t>What</a:t>
            </a:r>
            <a:r>
              <a:rPr lang="tr-TR" sz="2400" dirty="0" smtClean="0"/>
              <a:t> Is </a:t>
            </a:r>
            <a:r>
              <a:rPr lang="tr-TR" sz="2400" dirty="0" err="1" smtClean="0"/>
              <a:t>Collaboration</a:t>
            </a:r>
            <a:r>
              <a:rPr lang="tr-TR" sz="2400" dirty="0" smtClean="0"/>
              <a:t>?</a:t>
            </a:r>
          </a:p>
          <a:p>
            <a:pPr algn="ctr"/>
            <a:r>
              <a:rPr lang="en-US" sz="2400" dirty="0" smtClean="0"/>
              <a:t>Business Benefits of Collaboration and Teamwork</a:t>
            </a:r>
          </a:p>
          <a:p>
            <a:pPr algn="ctr"/>
            <a:r>
              <a:rPr lang="en-US" sz="2400" dirty="0" smtClean="0"/>
              <a:t>Building a Collaborative Culture and Business</a:t>
            </a:r>
            <a:r>
              <a:rPr lang="tr-TR" sz="2400" dirty="0" smtClean="0"/>
              <a:t> Processes</a:t>
            </a:r>
          </a:p>
          <a:p>
            <a:pPr algn="ctr"/>
            <a:r>
              <a:rPr lang="en-US" sz="2400" dirty="0" smtClean="0"/>
              <a:t>Tools and Technologies for Collaboration and</a:t>
            </a:r>
            <a:r>
              <a:rPr lang="tr-TR" sz="2400" dirty="0" smtClean="0"/>
              <a:t> </a:t>
            </a:r>
            <a:r>
              <a:rPr lang="tr-TR" sz="2400" dirty="0" err="1" smtClean="0"/>
              <a:t>Teamwork</a:t>
            </a:r>
            <a:endParaRPr lang="tr-TR" sz="2400" dirty="0" smtClean="0"/>
          </a:p>
          <a:p>
            <a:pPr algn="ctr"/>
            <a:endParaRPr lang="tr-TR" sz="4400" b="1"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err="1" smtClean="0"/>
              <a:t>Example</a:t>
            </a:r>
            <a:r>
              <a:rPr lang="tr-TR" sz="2800" b="1" dirty="0" smtClean="0"/>
              <a:t>: </a:t>
            </a:r>
            <a:r>
              <a:rPr lang="tr-TR" sz="2800" b="1" dirty="0" err="1" smtClean="0"/>
              <a:t>THE</a:t>
            </a:r>
            <a:r>
              <a:rPr lang="tr-TR" sz="2800" b="1" dirty="0" smtClean="0"/>
              <a:t> </a:t>
            </a:r>
            <a:r>
              <a:rPr lang="tr-TR" sz="2800" b="1" dirty="0" err="1" smtClean="0"/>
              <a:t>order</a:t>
            </a:r>
            <a:r>
              <a:rPr lang="tr-TR" sz="2800" b="1" dirty="0" smtClean="0"/>
              <a:t> </a:t>
            </a:r>
            <a:r>
              <a:rPr lang="tr-TR" sz="2800" b="1" dirty="0" err="1" smtClean="0"/>
              <a:t>fulfillment</a:t>
            </a:r>
            <a:r>
              <a:rPr lang="tr-TR" sz="2800" b="1" dirty="0" smtClean="0"/>
              <a:t> </a:t>
            </a:r>
            <a:r>
              <a:rPr lang="tr-TR" sz="2800" b="1" dirty="0" err="1" smtClean="0"/>
              <a:t>PROCESS</a:t>
            </a:r>
            <a:endParaRPr lang="tr-TR" sz="2800" b="1" dirty="0"/>
          </a:p>
        </p:txBody>
      </p:sp>
      <p:pic>
        <p:nvPicPr>
          <p:cNvPr id="52226" name="Picture 2"/>
          <p:cNvPicPr>
            <a:picLocks noGrp="1" noChangeAspect="1" noChangeArrowheads="1"/>
          </p:cNvPicPr>
          <p:nvPr>
            <p:ph idx="1"/>
          </p:nvPr>
        </p:nvPicPr>
        <p:blipFill>
          <a:blip r:embed="rId2"/>
          <a:srcRect/>
          <a:stretch>
            <a:fillRect/>
          </a:stretch>
        </p:blipFill>
        <p:spPr bwMode="auto">
          <a:xfrm>
            <a:off x="285720" y="1285860"/>
            <a:ext cx="8286808" cy="3286148"/>
          </a:xfrm>
          <a:prstGeom prst="rect">
            <a:avLst/>
          </a:prstGeom>
          <a:noFill/>
          <a:ln w="9525">
            <a:noFill/>
            <a:miter lim="800000"/>
            <a:headEnd/>
            <a:tailEnd/>
          </a:ln>
          <a:effectLst/>
        </p:spPr>
      </p:pic>
      <p:sp>
        <p:nvSpPr>
          <p:cNvPr id="5" name="4 Dikdörtgen"/>
          <p:cNvSpPr/>
          <p:nvPr/>
        </p:nvSpPr>
        <p:spPr>
          <a:xfrm>
            <a:off x="500034" y="5500702"/>
            <a:ext cx="8072494" cy="1200329"/>
          </a:xfrm>
          <a:prstGeom prst="rect">
            <a:avLst/>
          </a:prstGeom>
        </p:spPr>
        <p:txBody>
          <a:bodyPr wrap="square">
            <a:spAutoFit/>
          </a:bodyPr>
          <a:lstStyle/>
          <a:p>
            <a:r>
              <a:rPr lang="en-US" sz="2400" b="1" dirty="0" smtClean="0"/>
              <a:t>Fulfilling a customer order involves a complex set of steps that requires the close coordination of the</a:t>
            </a:r>
            <a:r>
              <a:rPr lang="tr-TR" sz="2400" b="1" dirty="0" smtClean="0"/>
              <a:t> </a:t>
            </a:r>
            <a:r>
              <a:rPr lang="en-US" sz="2400" b="1" dirty="0" smtClean="0"/>
              <a:t>sales, accounting, and manufacturing functions.</a:t>
            </a:r>
            <a:endParaRPr lang="tr-TR" sz="2400" b="1" dirty="0"/>
          </a:p>
        </p:txBody>
      </p:sp>
      <p:sp>
        <p:nvSpPr>
          <p:cNvPr id="6" name="5 Slayt Numarası Yer Tutucusu"/>
          <p:cNvSpPr>
            <a:spLocks noGrp="1"/>
          </p:cNvSpPr>
          <p:nvPr>
            <p:ph type="sldNum" sz="quarter" idx="12"/>
          </p:nvPr>
        </p:nvSpPr>
        <p:spPr/>
        <p:txBody>
          <a:bodyPr/>
          <a:lstStyle/>
          <a:p>
            <a:fld id="{F2E5916C-8A19-45CF-A92A-BEC7AC1B5E58}" type="slidenum">
              <a:rPr lang="tr-TR" smtClean="0"/>
              <a:pPr/>
              <a:t>11</a:t>
            </a:fld>
            <a:endParaRPr lang="tr-TR"/>
          </a:p>
        </p:txBody>
      </p:sp>
      <p:sp>
        <p:nvSpPr>
          <p:cNvPr id="8" name="1 Başlık"/>
          <p:cNvSpPr txBox="1">
            <a:spLocks/>
          </p:cNvSpPr>
          <p:nvPr/>
        </p:nvSpPr>
        <p:spPr>
          <a:xfrm>
            <a:off x="500034" y="4714884"/>
            <a:ext cx="8215370" cy="642942"/>
          </a:xfrm>
          <a:prstGeom prst="rect">
            <a:avLst/>
          </a:prstGeom>
          <a:solidFill>
            <a:schemeClr val="bg2">
              <a:lumMod val="75000"/>
            </a:schemeClr>
          </a:solidFill>
          <a:ln w="38100">
            <a:solidFill>
              <a:schemeClr val="tx1"/>
            </a:solidFill>
            <a:prstDash val="dash"/>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000" b="0" i="0" u="none" strike="noStrike" kern="1200" cap="none" spc="0" normalizeH="0" baseline="0" noProof="0" dirty="0" smtClean="0">
                <a:ln>
                  <a:noFill/>
                </a:ln>
                <a:effectLst/>
                <a:uLnTx/>
                <a:uFillTx/>
                <a:latin typeface="+mj-lt"/>
                <a:ea typeface="+mj-ea"/>
                <a:cs typeface="+mj-cs"/>
              </a:rPr>
              <a:t>Sipariş hazırlama iş süreci:</a:t>
            </a:r>
            <a:r>
              <a:rPr kumimoji="0" lang="tr-TR" sz="2000" b="0" i="0" u="none" strike="noStrike" kern="1200" cap="none" spc="0" normalizeH="0" baseline="0" noProof="0" dirty="0" smtClean="0">
                <a:ln>
                  <a:noFill/>
                </a:ln>
                <a:solidFill>
                  <a:schemeClr val="tx1"/>
                </a:solidFill>
                <a:effectLst/>
                <a:uLnTx/>
                <a:uFillTx/>
                <a:latin typeface="+mj-lt"/>
                <a:ea typeface="+mj-ea"/>
                <a:cs typeface="+mj-cs"/>
              </a:rPr>
              <a:t/>
            </a:r>
            <a:br>
              <a:rPr kumimoji="0" lang="tr-TR" sz="2000" b="0" i="0" u="none" strike="noStrike" kern="1200" cap="none" spc="0" normalizeH="0" baseline="0" noProof="0" dirty="0" smtClean="0">
                <a:ln>
                  <a:noFill/>
                </a:ln>
                <a:solidFill>
                  <a:schemeClr val="tx1"/>
                </a:solidFill>
                <a:effectLst/>
                <a:uLnTx/>
                <a:uFillTx/>
                <a:latin typeface="+mj-lt"/>
                <a:ea typeface="+mj-ea"/>
                <a:cs typeface="+mj-cs"/>
              </a:rPr>
            </a:br>
            <a:r>
              <a:rPr kumimoji="0" lang="tr-TR" sz="2000" b="1" i="0" u="none" strike="noStrike" kern="1200" cap="none" spc="0" normalizeH="0" baseline="0" noProof="0" dirty="0" smtClean="0">
                <a:ln>
                  <a:noFill/>
                </a:ln>
                <a:solidFill>
                  <a:schemeClr val="tx1"/>
                </a:solidFill>
                <a:effectLst/>
                <a:uLnTx/>
                <a:uFillTx/>
                <a:latin typeface="+mj-lt"/>
                <a:ea typeface="+mj-ea"/>
                <a:cs typeface="+mj-cs"/>
              </a:rPr>
              <a:t>Hazırlama-&gt; sunma-&gt;onaylama-&gt; faturalama-&gt;paketleme-&gt; gönderme</a:t>
            </a:r>
            <a:endParaRPr kumimoji="0" lang="tr-TR" sz="2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600" b="1" dirty="0" smtClean="0">
                <a:solidFill>
                  <a:srgbClr val="7C4B3B"/>
                </a:solidFill>
              </a:rPr>
              <a:t>CHAPTER 2: GLOBAL E-BUSINESS AND COLLABORATION</a:t>
            </a:r>
            <a:r>
              <a:rPr lang="tr-TR" sz="1600" b="1" dirty="0" smtClean="0">
                <a:solidFill>
                  <a:srgbClr val="7C4B3B"/>
                </a:solidFill>
              </a:rPr>
              <a:t/>
            </a:r>
            <a:br>
              <a:rPr lang="tr-TR" sz="1600" b="1" dirty="0" smtClean="0">
                <a:solidFill>
                  <a:srgbClr val="7C4B3B"/>
                </a:solidFill>
              </a:rPr>
            </a:br>
            <a:r>
              <a:rPr lang="tr-TR" sz="1600" b="1" dirty="0" smtClean="0">
                <a:solidFill>
                  <a:srgbClr val="7C4B3B"/>
                </a:solidFill>
              </a:rPr>
              <a:t/>
            </a:r>
            <a:br>
              <a:rPr lang="tr-TR" sz="1600" b="1" dirty="0" smtClean="0">
                <a:solidFill>
                  <a:srgbClr val="7C4B3B"/>
                </a:solidFill>
              </a:rPr>
            </a:br>
            <a:r>
              <a:rPr lang="tr-TR" sz="1800" b="1" dirty="0" smtClean="0">
                <a:solidFill>
                  <a:srgbClr val="7C4B3B"/>
                </a:solidFill>
              </a:rPr>
              <a:t/>
            </a:r>
            <a:br>
              <a:rPr lang="tr-TR" sz="1800" b="1" dirty="0" smtClean="0">
                <a:solidFill>
                  <a:srgbClr val="7C4B3B"/>
                </a:solidFill>
              </a:rPr>
            </a:br>
            <a:endParaRPr lang="en-US" sz="1800" b="1" dirty="0" smtClean="0">
              <a:solidFill>
                <a:srgbClr val="7C4B3B"/>
              </a:solidFill>
            </a:endParaRPr>
          </a:p>
        </p:txBody>
      </p:sp>
      <p:sp>
        <p:nvSpPr>
          <p:cNvPr id="70659" name="Content Placeholder 2"/>
          <p:cNvSpPr>
            <a:spLocks noGrp="1"/>
          </p:cNvSpPr>
          <p:nvPr>
            <p:ph idx="1"/>
          </p:nvPr>
        </p:nvSpPr>
        <p:spPr>
          <a:xfrm>
            <a:off x="428596" y="1785926"/>
            <a:ext cx="8229600" cy="4525963"/>
          </a:xfrm>
        </p:spPr>
        <p:txBody>
          <a:bodyPr>
            <a:normAutofit lnSpcReduction="10000"/>
          </a:bodyPr>
          <a:lstStyle/>
          <a:p>
            <a:pPr eaLnBrk="1" hangingPunct="1"/>
            <a:r>
              <a:rPr lang="en-US" dirty="0" smtClean="0">
                <a:solidFill>
                  <a:srgbClr val="0D0D0D"/>
                </a:solidFill>
              </a:rPr>
              <a:t>Collaboration: </a:t>
            </a:r>
          </a:p>
          <a:p>
            <a:pPr lvl="1" eaLnBrk="1" hangingPunct="1">
              <a:spcBef>
                <a:spcPct val="0"/>
              </a:spcBef>
            </a:pPr>
            <a:r>
              <a:rPr lang="en-US" b="0" dirty="0" smtClean="0"/>
              <a:t>Short-lived or long-term</a:t>
            </a:r>
            <a:endParaRPr lang="en-US" b="0" dirty="0" smtClean="0">
              <a:solidFill>
                <a:srgbClr val="FF0000"/>
              </a:solidFill>
            </a:endParaRPr>
          </a:p>
          <a:p>
            <a:pPr lvl="1" eaLnBrk="1" hangingPunct="1">
              <a:spcBef>
                <a:spcPct val="0"/>
              </a:spcBef>
            </a:pPr>
            <a:r>
              <a:rPr lang="en-US" b="0" dirty="0" smtClean="0"/>
              <a:t>Informal or formal (teams)</a:t>
            </a:r>
          </a:p>
          <a:p>
            <a:pPr eaLnBrk="1" hangingPunct="1"/>
            <a:r>
              <a:rPr lang="en-US" dirty="0" smtClean="0">
                <a:solidFill>
                  <a:srgbClr val="0D0D0D"/>
                </a:solidFill>
              </a:rPr>
              <a:t>Growing importance of collaboration:</a:t>
            </a:r>
          </a:p>
          <a:p>
            <a:pPr lvl="1" eaLnBrk="1" hangingPunct="1">
              <a:spcBef>
                <a:spcPct val="0"/>
              </a:spcBef>
            </a:pPr>
            <a:r>
              <a:rPr lang="en-US" b="0" dirty="0" smtClean="0"/>
              <a:t>Changing nature of work</a:t>
            </a:r>
          </a:p>
          <a:p>
            <a:pPr lvl="1" eaLnBrk="1" hangingPunct="1">
              <a:spcBef>
                <a:spcPct val="0"/>
              </a:spcBef>
            </a:pPr>
            <a:r>
              <a:rPr lang="en-US" b="0" dirty="0" smtClean="0"/>
              <a:t>Growth of professional work – “interaction jobs”</a:t>
            </a:r>
          </a:p>
          <a:p>
            <a:pPr lvl="1" eaLnBrk="1" hangingPunct="1">
              <a:spcBef>
                <a:spcPct val="0"/>
              </a:spcBef>
            </a:pPr>
            <a:r>
              <a:rPr lang="en-US" b="0" dirty="0" smtClean="0"/>
              <a:t>Changing organization of the firm</a:t>
            </a:r>
          </a:p>
          <a:p>
            <a:pPr lvl="1" eaLnBrk="1" hangingPunct="1">
              <a:spcBef>
                <a:spcPct val="0"/>
              </a:spcBef>
            </a:pPr>
            <a:r>
              <a:rPr lang="en-US" b="0" dirty="0" smtClean="0"/>
              <a:t>Changing scope of the firm</a:t>
            </a:r>
          </a:p>
          <a:p>
            <a:pPr lvl="1" eaLnBrk="1" hangingPunct="1">
              <a:spcBef>
                <a:spcPct val="0"/>
              </a:spcBef>
            </a:pPr>
            <a:r>
              <a:rPr lang="en-US" b="0" dirty="0" smtClean="0"/>
              <a:t>Emphasis on innovation</a:t>
            </a:r>
          </a:p>
          <a:p>
            <a:pPr lvl="1" eaLnBrk="1" hangingPunct="1">
              <a:spcBef>
                <a:spcPct val="0"/>
              </a:spcBef>
            </a:pPr>
            <a:r>
              <a:rPr lang="en-US" b="0" dirty="0" smtClean="0"/>
              <a:t>Changing culture of work</a:t>
            </a:r>
            <a:endParaRPr lang="en-US" dirty="0" smtClean="0"/>
          </a:p>
        </p:txBody>
      </p:sp>
      <p:sp>
        <p:nvSpPr>
          <p:cNvPr id="70662" name="Slide Number Placeholder 5"/>
          <p:cNvSpPr>
            <a:spLocks noGrp="1"/>
          </p:cNvSpPr>
          <p:nvPr>
            <p:ph type="sldNum" sz="quarter" idx="12"/>
          </p:nvPr>
        </p:nvSpPr>
        <p:spPr bwMode="auto">
          <a:xfrm>
            <a:off x="6500826" y="6215082"/>
            <a:ext cx="2133600" cy="365125"/>
          </a:xfrm>
          <a:noFill/>
          <a:ln>
            <a:miter lim="800000"/>
            <a:headEnd/>
            <a:tailEnd/>
          </a:ln>
        </p:spPr>
        <p:txBody>
          <a:bodyPr/>
          <a:lstStyle/>
          <a:p>
            <a:fld id="{B372A20B-B575-4606-A40D-4A07A88773AB}" type="slidenum">
              <a:rPr lang="en-US"/>
              <a:pPr/>
              <a:t>110</a:t>
            </a:fld>
            <a:endParaRPr lang="en-US"/>
          </a:p>
        </p:txBody>
      </p:sp>
      <p:sp>
        <p:nvSpPr>
          <p:cNvPr id="70660" name="Text Placeholder 3"/>
          <p:cNvSpPr>
            <a:spLocks noGrp="1"/>
          </p:cNvSpPr>
          <p:nvPr>
            <p:ph type="body" sz="quarter" idx="4294967295"/>
          </p:nvPr>
        </p:nvSpPr>
        <p:spPr>
          <a:xfrm>
            <a:off x="1000100" y="642918"/>
            <a:ext cx="7143800" cy="881066"/>
          </a:xfrm>
        </p:spPr>
        <p:txBody>
          <a:bodyPr>
            <a:noAutofit/>
          </a:bodyPr>
          <a:lstStyle/>
          <a:p>
            <a:pPr algn="ctr" eaLnBrk="1" hangingPunct="1">
              <a:buNone/>
            </a:pPr>
            <a:r>
              <a:rPr lang="tr-TR" sz="2800" b="1" dirty="0" smtClean="0">
                <a:solidFill>
                  <a:srgbClr val="FF0000"/>
                </a:solidFill>
              </a:rPr>
              <a:t>“Takım Çalışması ve İşbirliği”</a:t>
            </a:r>
          </a:p>
          <a:p>
            <a:pPr algn="ctr" eaLnBrk="1" hangingPunct="1">
              <a:buNone/>
            </a:pPr>
            <a:r>
              <a:rPr lang="en-US" sz="2800" b="1" dirty="0" smtClean="0">
                <a:solidFill>
                  <a:srgbClr val="FF0000"/>
                </a:solidFill>
              </a:rPr>
              <a:t>Systems for Collaboration and Teamwork</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mtClean="0">
                <a:solidFill>
                  <a:srgbClr val="7C4B3B"/>
                </a:solidFill>
              </a:rPr>
              <a:t>CHAPTER 2: GLOBAL E-BUSINESS AND COLLABORATION</a:t>
            </a:r>
          </a:p>
        </p:txBody>
      </p:sp>
      <p:sp>
        <p:nvSpPr>
          <p:cNvPr id="72707" name="Content Placeholder 2"/>
          <p:cNvSpPr>
            <a:spLocks noGrp="1"/>
          </p:cNvSpPr>
          <p:nvPr>
            <p:ph idx="1"/>
          </p:nvPr>
        </p:nvSpPr>
        <p:spPr/>
        <p:txBody>
          <a:bodyPr/>
          <a:lstStyle/>
          <a:p>
            <a:pPr eaLnBrk="1" hangingPunct="1"/>
            <a:r>
              <a:rPr lang="en-US" smtClean="0">
                <a:solidFill>
                  <a:srgbClr val="0D0D0D"/>
                </a:solidFill>
              </a:rPr>
              <a:t>Business benefits of collaboration and teamwork</a:t>
            </a:r>
          </a:p>
          <a:p>
            <a:pPr lvl="1" eaLnBrk="1" hangingPunct="1"/>
            <a:r>
              <a:rPr lang="en-US" smtClean="0"/>
              <a:t>Investments in collaboration technology can produce organizational improvements returning high ROI</a:t>
            </a:r>
          </a:p>
          <a:p>
            <a:pPr lvl="1" eaLnBrk="1" hangingPunct="1"/>
            <a:r>
              <a:rPr lang="en-US" smtClean="0"/>
              <a:t>Benefits:</a:t>
            </a:r>
          </a:p>
          <a:p>
            <a:pPr lvl="2" eaLnBrk="1" hangingPunct="1"/>
            <a:r>
              <a:rPr lang="en-US" smtClean="0"/>
              <a:t>Productivity</a:t>
            </a:r>
          </a:p>
          <a:p>
            <a:pPr lvl="2" eaLnBrk="1" hangingPunct="1"/>
            <a:r>
              <a:rPr lang="en-US" smtClean="0"/>
              <a:t>Quality</a:t>
            </a:r>
          </a:p>
          <a:p>
            <a:pPr lvl="2" eaLnBrk="1" hangingPunct="1"/>
            <a:r>
              <a:rPr lang="en-US" smtClean="0"/>
              <a:t>Innovation</a:t>
            </a:r>
          </a:p>
          <a:p>
            <a:pPr lvl="2" eaLnBrk="1" hangingPunct="1"/>
            <a:r>
              <a:rPr lang="en-US" smtClean="0"/>
              <a:t>Customer service</a:t>
            </a:r>
          </a:p>
          <a:p>
            <a:pPr lvl="2" eaLnBrk="1" hangingPunct="1"/>
            <a:r>
              <a:rPr lang="en-US" smtClean="0"/>
              <a:t>Financial performance</a:t>
            </a:r>
          </a:p>
          <a:p>
            <a:pPr lvl="3" eaLnBrk="1" hangingPunct="1"/>
            <a:r>
              <a:rPr lang="en-US" smtClean="0"/>
              <a:t>Profitability, sales, sales growth</a:t>
            </a:r>
          </a:p>
        </p:txBody>
      </p:sp>
      <p:sp>
        <p:nvSpPr>
          <p:cNvPr id="72708" name="Text Placeholder 3"/>
          <p:cNvSpPr>
            <a:spLocks noGrp="1"/>
          </p:cNvSpPr>
          <p:nvPr>
            <p:ph type="body" sz="quarter" idx="12"/>
          </p:nvPr>
        </p:nvSpPr>
        <p:spPr>
          <a:xfrm>
            <a:off x="457200" y="1066800"/>
            <a:ext cx="8229600" cy="381000"/>
          </a:xfrm>
        </p:spPr>
        <p:txBody>
          <a:bodyPr>
            <a:normAutofit lnSpcReduction="10000"/>
          </a:bodyPr>
          <a:lstStyle/>
          <a:p>
            <a:pPr eaLnBrk="1" hangingPunct="1"/>
            <a:r>
              <a:rPr lang="en-US" smtClean="0"/>
              <a:t>Systems for Collaboration and Teamwork</a:t>
            </a:r>
          </a:p>
        </p:txBody>
      </p:sp>
      <p:sp>
        <p:nvSpPr>
          <p:cNvPr id="72710" name="Slide Number Placeholder 5"/>
          <p:cNvSpPr>
            <a:spLocks noGrp="1"/>
          </p:cNvSpPr>
          <p:nvPr>
            <p:ph type="sldNum" sz="quarter" idx="14"/>
          </p:nvPr>
        </p:nvSpPr>
        <p:spPr bwMode="auto">
          <a:noFill/>
          <a:ln>
            <a:miter lim="800000"/>
            <a:headEnd/>
            <a:tailEnd/>
          </a:ln>
        </p:spPr>
        <p:txBody>
          <a:bodyPr/>
          <a:lstStyle/>
          <a:p>
            <a:fld id="{5B0D8CB8-AF78-4805-BC50-4AA25F8FFF03}" type="slidenum">
              <a:rPr lang="en-US"/>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eaLnBrk="1" hangingPunct="1"/>
            <a:r>
              <a:rPr lang="en-US" sz="1600" dirty="0" smtClean="0">
                <a:solidFill>
                  <a:srgbClr val="7C4B3B"/>
                </a:solidFill>
              </a:rPr>
              <a:t>CHAPTER 2: GLOBAL E-BUSINESS AND COLLABORATION</a:t>
            </a:r>
            <a:r>
              <a:rPr lang="tr-TR" sz="2000" dirty="0" smtClean="0">
                <a:solidFill>
                  <a:srgbClr val="7C4B3B"/>
                </a:solidFill>
              </a:rPr>
              <a:t/>
            </a:r>
            <a:br>
              <a:rPr lang="tr-TR" sz="2000" dirty="0" smtClean="0">
                <a:solidFill>
                  <a:srgbClr val="7C4B3B"/>
                </a:solidFill>
              </a:rPr>
            </a:br>
            <a:endParaRPr lang="en-US" sz="2000" dirty="0" smtClean="0">
              <a:solidFill>
                <a:srgbClr val="7C4B3B"/>
              </a:solidFill>
            </a:endParaRPr>
          </a:p>
        </p:txBody>
      </p:sp>
      <p:sp>
        <p:nvSpPr>
          <p:cNvPr id="74755" name="Text Placeholder 2"/>
          <p:cNvSpPr>
            <a:spLocks noGrp="1"/>
          </p:cNvSpPr>
          <p:nvPr>
            <p:ph idx="1"/>
          </p:nvPr>
        </p:nvSpPr>
        <p:spPr>
          <a:xfrm>
            <a:off x="457200" y="1071546"/>
            <a:ext cx="8229600" cy="5054617"/>
          </a:xfrm>
        </p:spPr>
        <p:txBody>
          <a:bodyPr>
            <a:normAutofit/>
          </a:bodyPr>
          <a:lstStyle/>
          <a:p>
            <a:pPr eaLnBrk="1" hangingPunct="1"/>
            <a:r>
              <a:rPr lang="en-US" sz="2400" dirty="0" smtClean="0"/>
              <a:t>Systems for Collaboration and Teamwork</a:t>
            </a:r>
            <a:endParaRPr lang="tr-TR" sz="2400" dirty="0" smtClean="0"/>
          </a:p>
          <a:p>
            <a:pPr eaLnBrk="1" hangingPunct="1"/>
            <a:endParaRPr lang="en-US" sz="2400" dirty="0" smtClean="0"/>
          </a:p>
        </p:txBody>
      </p:sp>
      <p:sp>
        <p:nvSpPr>
          <p:cNvPr id="74761" name="Slide Number Placeholder 9"/>
          <p:cNvSpPr>
            <a:spLocks noGrp="1"/>
          </p:cNvSpPr>
          <p:nvPr>
            <p:ph type="sldNum" sz="quarter" idx="12"/>
          </p:nvPr>
        </p:nvSpPr>
        <p:spPr bwMode="auto">
          <a:noFill/>
          <a:ln>
            <a:miter lim="800000"/>
            <a:headEnd/>
            <a:tailEnd/>
          </a:ln>
        </p:spPr>
        <p:txBody>
          <a:bodyPr/>
          <a:lstStyle/>
          <a:p>
            <a:fld id="{0B69951C-994A-4134-8362-58CA3415E6E5}" type="slidenum">
              <a:rPr lang="en-US"/>
              <a:pPr/>
              <a:t>112</a:t>
            </a:fld>
            <a:endParaRPr lang="en-US"/>
          </a:p>
        </p:txBody>
      </p:sp>
      <p:pic>
        <p:nvPicPr>
          <p:cNvPr id="22" name="Picture Placeholder 21" descr="Fig-2-2.png"/>
          <p:cNvPicPr>
            <a:picLocks noGrp="1" noChangeAspect="1"/>
          </p:cNvPicPr>
          <p:nvPr>
            <p:ph type="pic" sz="quarter" idx="4294967295"/>
          </p:nvPr>
        </p:nvPicPr>
        <p:blipFill>
          <a:blip r:embed="rId3"/>
          <a:stretch>
            <a:fillRect/>
          </a:stretch>
        </p:blipFill>
        <p:spPr>
          <a:xfrm>
            <a:off x="571472" y="1643050"/>
            <a:ext cx="7643866" cy="4229112"/>
          </a:xfrm>
        </p:spPr>
      </p:pic>
      <p:sp>
        <p:nvSpPr>
          <p:cNvPr id="74757" name="Text Placeholder 4"/>
          <p:cNvSpPr>
            <a:spLocks noGrp="1"/>
          </p:cNvSpPr>
          <p:nvPr>
            <p:ph type="body" sz="quarter" idx="4294967295"/>
          </p:nvPr>
        </p:nvSpPr>
        <p:spPr>
          <a:xfrm>
            <a:off x="928662" y="642918"/>
            <a:ext cx="7500990" cy="381000"/>
          </a:xfrm>
        </p:spPr>
        <p:txBody>
          <a:bodyPr>
            <a:normAutofit fontScale="62500" lnSpcReduction="20000"/>
          </a:bodyPr>
          <a:lstStyle/>
          <a:p>
            <a:pPr>
              <a:spcBef>
                <a:spcPct val="0"/>
              </a:spcBef>
              <a:buNone/>
            </a:pPr>
            <a:r>
              <a:rPr lang="en-US" dirty="0" smtClean="0"/>
              <a:t>Requirements for Collaboration</a:t>
            </a:r>
            <a:r>
              <a:rPr lang="tr-TR" dirty="0" smtClean="0"/>
              <a:t> : </a:t>
            </a:r>
            <a:r>
              <a:rPr lang="en-US" dirty="0" smtClean="0">
                <a:solidFill>
                  <a:srgbClr val="FF0000"/>
                </a:solidFill>
              </a:rPr>
              <a:t>organizational structure and culture</a:t>
            </a:r>
          </a:p>
        </p:txBody>
      </p:sp>
      <p:sp>
        <p:nvSpPr>
          <p:cNvPr id="74758" name="Text Placeholder 5"/>
          <p:cNvSpPr>
            <a:spLocks noGrp="1"/>
          </p:cNvSpPr>
          <p:nvPr>
            <p:ph type="body" sz="quarter" idx="4294967295"/>
          </p:nvPr>
        </p:nvSpPr>
        <p:spPr>
          <a:xfrm>
            <a:off x="857224" y="6019800"/>
            <a:ext cx="7858180" cy="533400"/>
          </a:xfrm>
        </p:spPr>
        <p:txBody>
          <a:bodyPr>
            <a:normAutofit fontScale="55000" lnSpcReduction="20000"/>
          </a:bodyPr>
          <a:lstStyle/>
          <a:p>
            <a:pPr eaLnBrk="1" hangingPunct="1">
              <a:buFont typeface="Arial" charset="0"/>
              <a:buNone/>
            </a:pPr>
            <a:r>
              <a:rPr lang="en-US" dirty="0" smtClean="0"/>
              <a:t>Successful collaboration requires an appropriate </a:t>
            </a:r>
            <a:r>
              <a:rPr lang="en-US" dirty="0" smtClean="0">
                <a:solidFill>
                  <a:srgbClr val="FF0000"/>
                </a:solidFill>
              </a:rPr>
              <a:t>organizational structure </a:t>
            </a:r>
            <a:r>
              <a:rPr lang="en-US" dirty="0" smtClean="0"/>
              <a:t>and culture, along with appropriate collaboration technology.</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000" dirty="0" smtClean="0">
                <a:solidFill>
                  <a:srgbClr val="7C4B3B"/>
                </a:solidFill>
              </a:rPr>
              <a:t>CHAPTER 2: GLOBAL E-BUSINESS AND COLLABORATION</a:t>
            </a:r>
          </a:p>
        </p:txBody>
      </p:sp>
      <p:sp>
        <p:nvSpPr>
          <p:cNvPr id="76803" name="Content Placeholder 2"/>
          <p:cNvSpPr>
            <a:spLocks noGrp="1"/>
          </p:cNvSpPr>
          <p:nvPr>
            <p:ph idx="1"/>
          </p:nvPr>
        </p:nvSpPr>
        <p:spPr/>
        <p:txBody>
          <a:bodyPr>
            <a:normAutofit lnSpcReduction="10000"/>
          </a:bodyPr>
          <a:lstStyle/>
          <a:p>
            <a:pPr eaLnBrk="1" hangingPunct="1"/>
            <a:r>
              <a:rPr lang="en-US" dirty="0" smtClean="0">
                <a:solidFill>
                  <a:srgbClr val="0D0D0D"/>
                </a:solidFill>
              </a:rPr>
              <a:t>Building a collaborative culture and business processes</a:t>
            </a:r>
          </a:p>
          <a:p>
            <a:pPr lvl="1" eaLnBrk="1" hangingPunct="1"/>
            <a:r>
              <a:rPr lang="en-US" dirty="0" smtClean="0"/>
              <a:t>“Command and control” organizations </a:t>
            </a:r>
          </a:p>
          <a:p>
            <a:pPr lvl="2" eaLnBrk="1" hangingPunct="1"/>
            <a:r>
              <a:rPr lang="en-US" dirty="0" smtClean="0"/>
              <a:t>No value placed on teamwork or lower-level participation in decisions</a:t>
            </a:r>
          </a:p>
          <a:p>
            <a:pPr lvl="1" eaLnBrk="1" hangingPunct="1"/>
            <a:r>
              <a:rPr lang="en-US" dirty="0" smtClean="0">
                <a:solidFill>
                  <a:srgbClr val="00B0F0"/>
                </a:solidFill>
              </a:rPr>
              <a:t>Collaborative business culture</a:t>
            </a:r>
          </a:p>
          <a:p>
            <a:pPr lvl="2" eaLnBrk="1" hangingPunct="1"/>
            <a:r>
              <a:rPr lang="en-US" dirty="0" smtClean="0"/>
              <a:t>Senior managers rely on teams of employees</a:t>
            </a:r>
          </a:p>
          <a:p>
            <a:pPr lvl="2" eaLnBrk="1" hangingPunct="1"/>
            <a:r>
              <a:rPr lang="en-US" dirty="0" smtClean="0"/>
              <a:t>Policies, products, designs, processes, systems rely on teams</a:t>
            </a:r>
          </a:p>
          <a:p>
            <a:pPr lvl="2" eaLnBrk="1" hangingPunct="1"/>
            <a:r>
              <a:rPr lang="en-US" dirty="0" smtClean="0"/>
              <a:t>Managers purpose is to build teams</a:t>
            </a:r>
          </a:p>
        </p:txBody>
      </p:sp>
      <p:sp>
        <p:nvSpPr>
          <p:cNvPr id="76806" name="Slide Number Placeholder 5"/>
          <p:cNvSpPr>
            <a:spLocks noGrp="1"/>
          </p:cNvSpPr>
          <p:nvPr>
            <p:ph type="sldNum" sz="quarter" idx="12"/>
          </p:nvPr>
        </p:nvSpPr>
        <p:spPr bwMode="auto">
          <a:noFill/>
          <a:ln>
            <a:miter lim="800000"/>
            <a:headEnd/>
            <a:tailEnd/>
          </a:ln>
        </p:spPr>
        <p:txBody>
          <a:bodyPr/>
          <a:lstStyle/>
          <a:p>
            <a:fld id="{EFD6E3B9-8EB3-4680-839B-6363C9B298D9}" type="slidenum">
              <a:rPr lang="en-US"/>
              <a:pPr/>
              <a:t>113</a:t>
            </a:fld>
            <a:endParaRPr lang="en-US"/>
          </a:p>
        </p:txBody>
      </p:sp>
      <p:sp>
        <p:nvSpPr>
          <p:cNvPr id="76804" name="Text Placeholder 3"/>
          <p:cNvSpPr>
            <a:spLocks noGrp="1"/>
          </p:cNvSpPr>
          <p:nvPr>
            <p:ph type="body" sz="quarter" idx="4294967295"/>
          </p:nvPr>
        </p:nvSpPr>
        <p:spPr>
          <a:xfrm>
            <a:off x="1785918" y="1066800"/>
            <a:ext cx="6443682" cy="381000"/>
          </a:xfrm>
        </p:spPr>
        <p:txBody>
          <a:bodyPr>
            <a:normAutofit fontScale="70000" lnSpcReduction="20000"/>
          </a:bodyPr>
          <a:lstStyle/>
          <a:p>
            <a:pPr eaLnBrk="1" hangingPunct="1"/>
            <a:r>
              <a:rPr lang="en-US" dirty="0" smtClean="0"/>
              <a:t>Systems for Collaboration and Teamwork</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000" dirty="0" smtClean="0">
                <a:solidFill>
                  <a:srgbClr val="7C4B3B"/>
                </a:solidFill>
              </a:rPr>
              <a:t>CHAPTER 2: GLOBAL E-BUSINESS AND COLLABORATION</a:t>
            </a:r>
          </a:p>
        </p:txBody>
      </p:sp>
      <p:sp>
        <p:nvSpPr>
          <p:cNvPr id="78851" name="Content Placeholder 2"/>
          <p:cNvSpPr>
            <a:spLocks noGrp="1"/>
          </p:cNvSpPr>
          <p:nvPr>
            <p:ph idx="1"/>
          </p:nvPr>
        </p:nvSpPr>
        <p:spPr/>
        <p:txBody>
          <a:bodyPr>
            <a:normAutofit lnSpcReduction="10000"/>
          </a:bodyPr>
          <a:lstStyle/>
          <a:p>
            <a:pPr eaLnBrk="1" hangingPunct="1"/>
            <a:r>
              <a:rPr lang="en-US" b="1" dirty="0" smtClean="0">
                <a:solidFill>
                  <a:srgbClr val="00B0F0"/>
                </a:solidFill>
              </a:rPr>
              <a:t>Technology for collaboration and teamwork</a:t>
            </a:r>
          </a:p>
          <a:p>
            <a:pPr lvl="1" eaLnBrk="1" hangingPunct="1"/>
            <a:r>
              <a:rPr lang="en-US" dirty="0" smtClean="0"/>
              <a:t>15 categories of collaborative software tools</a:t>
            </a:r>
          </a:p>
          <a:p>
            <a:pPr lvl="2" eaLnBrk="1" hangingPunct="1">
              <a:buFont typeface="Arial" charset="0"/>
              <a:buNone/>
            </a:pPr>
            <a:r>
              <a:rPr lang="en-US" dirty="0" smtClean="0"/>
              <a:t>Email and instant messaging	</a:t>
            </a:r>
            <a:r>
              <a:rPr lang="en-US" dirty="0" smtClean="0">
                <a:solidFill>
                  <a:srgbClr val="FF0000"/>
                </a:solidFill>
              </a:rPr>
              <a:t>White boarding</a:t>
            </a:r>
          </a:p>
          <a:p>
            <a:pPr lvl="2" eaLnBrk="1" hangingPunct="1">
              <a:buFont typeface="Arial" charset="0"/>
              <a:buNone/>
            </a:pPr>
            <a:r>
              <a:rPr lang="en-US" dirty="0" smtClean="0"/>
              <a:t>Collaborative writing	</a:t>
            </a:r>
            <a:r>
              <a:rPr lang="tr-TR" dirty="0" smtClean="0"/>
              <a:t> </a:t>
            </a:r>
            <a:r>
              <a:rPr lang="en-US" dirty="0" smtClean="0">
                <a:solidFill>
                  <a:srgbClr val="FF0000"/>
                </a:solidFill>
              </a:rPr>
              <a:t>Web presenting</a:t>
            </a:r>
          </a:p>
          <a:p>
            <a:pPr lvl="2" eaLnBrk="1" hangingPunct="1">
              <a:buFont typeface="Arial" charset="0"/>
              <a:buNone/>
            </a:pPr>
            <a:r>
              <a:rPr lang="en-US" dirty="0" smtClean="0"/>
              <a:t>Collaborative reviewing</a:t>
            </a:r>
            <a:r>
              <a:rPr lang="tr-TR" dirty="0" smtClean="0"/>
              <a:t>   </a:t>
            </a:r>
            <a:r>
              <a:rPr lang="en-US" dirty="0" smtClean="0">
                <a:solidFill>
                  <a:srgbClr val="FF0000"/>
                </a:solidFill>
              </a:rPr>
              <a:t>Work scheduling</a:t>
            </a:r>
          </a:p>
          <a:p>
            <a:pPr lvl="2" eaLnBrk="1" hangingPunct="1">
              <a:buFont typeface="Arial" charset="0"/>
              <a:buNone/>
            </a:pPr>
            <a:r>
              <a:rPr lang="en-US" dirty="0" smtClean="0"/>
              <a:t>Event scheduling</a:t>
            </a:r>
            <a:r>
              <a:rPr lang="tr-TR" dirty="0" smtClean="0"/>
              <a:t>     </a:t>
            </a:r>
            <a:r>
              <a:rPr lang="en-US" dirty="0" smtClean="0">
                <a:solidFill>
                  <a:srgbClr val="FF0000"/>
                </a:solidFill>
              </a:rPr>
              <a:t>Document sharing /wikis</a:t>
            </a:r>
          </a:p>
          <a:p>
            <a:pPr lvl="2" eaLnBrk="1" hangingPunct="1">
              <a:buFont typeface="Arial" charset="0"/>
              <a:buNone/>
            </a:pPr>
            <a:r>
              <a:rPr lang="en-US" dirty="0" smtClean="0"/>
              <a:t>File sharing	</a:t>
            </a:r>
            <a:r>
              <a:rPr lang="en-US" dirty="0" smtClean="0">
                <a:solidFill>
                  <a:srgbClr val="FF0000"/>
                </a:solidFill>
              </a:rPr>
              <a:t>Mind mapping</a:t>
            </a:r>
          </a:p>
          <a:p>
            <a:pPr lvl="2" eaLnBrk="1" hangingPunct="1">
              <a:buFont typeface="Arial" charset="0"/>
              <a:buNone/>
            </a:pPr>
            <a:r>
              <a:rPr lang="en-US" dirty="0" smtClean="0"/>
              <a:t>Screen sharing	Large audience </a:t>
            </a:r>
            <a:r>
              <a:rPr lang="en-US" dirty="0" smtClean="0">
                <a:solidFill>
                  <a:srgbClr val="FF0000"/>
                </a:solidFill>
              </a:rPr>
              <a:t>Webinars</a:t>
            </a:r>
          </a:p>
          <a:p>
            <a:pPr lvl="2" eaLnBrk="1" hangingPunct="1">
              <a:buFont typeface="Arial" charset="0"/>
              <a:buNone/>
            </a:pPr>
            <a:r>
              <a:rPr lang="en-US" dirty="0" smtClean="0"/>
              <a:t>Audio conferencing</a:t>
            </a:r>
            <a:r>
              <a:rPr lang="tr-TR" dirty="0" smtClean="0"/>
              <a:t> </a:t>
            </a:r>
            <a:r>
              <a:rPr lang="en-US" dirty="0" smtClean="0">
                <a:solidFill>
                  <a:srgbClr val="FF0000"/>
                </a:solidFill>
              </a:rPr>
              <a:t>Co-browsing</a:t>
            </a:r>
          </a:p>
          <a:p>
            <a:pPr lvl="2" eaLnBrk="1" hangingPunct="1">
              <a:buFont typeface="Arial" charset="0"/>
              <a:buNone/>
            </a:pPr>
            <a:r>
              <a:rPr lang="en-US" dirty="0" smtClean="0">
                <a:solidFill>
                  <a:srgbClr val="FF0000"/>
                </a:solidFill>
              </a:rPr>
              <a:t>Video conferencing</a:t>
            </a:r>
          </a:p>
        </p:txBody>
      </p:sp>
      <p:sp>
        <p:nvSpPr>
          <p:cNvPr id="78854" name="Slide Number Placeholder 5"/>
          <p:cNvSpPr>
            <a:spLocks noGrp="1"/>
          </p:cNvSpPr>
          <p:nvPr>
            <p:ph type="sldNum" sz="quarter" idx="12"/>
          </p:nvPr>
        </p:nvSpPr>
        <p:spPr bwMode="auto">
          <a:noFill/>
          <a:ln>
            <a:miter lim="800000"/>
            <a:headEnd/>
            <a:tailEnd/>
          </a:ln>
        </p:spPr>
        <p:txBody>
          <a:bodyPr/>
          <a:lstStyle/>
          <a:p>
            <a:fld id="{D005CC9B-44B4-49B5-91E6-AF06F169F2BC}" type="slidenum">
              <a:rPr lang="en-US"/>
              <a:pPr/>
              <a:t>114</a:t>
            </a:fld>
            <a:endParaRPr lang="en-US"/>
          </a:p>
        </p:txBody>
      </p:sp>
      <p:sp>
        <p:nvSpPr>
          <p:cNvPr id="78852" name="Text Placeholder 3"/>
          <p:cNvSpPr>
            <a:spLocks noGrp="1"/>
          </p:cNvSpPr>
          <p:nvPr>
            <p:ph type="body" sz="quarter" idx="4294967295"/>
          </p:nvPr>
        </p:nvSpPr>
        <p:spPr>
          <a:xfrm>
            <a:off x="1857356" y="1066800"/>
            <a:ext cx="6372244" cy="381000"/>
          </a:xfrm>
        </p:spPr>
        <p:txBody>
          <a:bodyPr>
            <a:noAutofit/>
          </a:bodyPr>
          <a:lstStyle/>
          <a:p>
            <a:pPr eaLnBrk="1" hangingPunct="1"/>
            <a:r>
              <a:rPr lang="en-US" sz="2400" b="1" dirty="0" smtClean="0"/>
              <a:t>Systems for Collaboration and Teamwork</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000" dirty="0" smtClean="0">
                <a:solidFill>
                  <a:srgbClr val="7C4B3B"/>
                </a:solidFill>
              </a:rPr>
              <a:t>CHAPTER 2: GLOBAL E-BUSINESS AND COLLABORATION</a:t>
            </a:r>
          </a:p>
        </p:txBody>
      </p:sp>
      <p:sp>
        <p:nvSpPr>
          <p:cNvPr id="80899" name="Content Placeholder 2"/>
          <p:cNvSpPr>
            <a:spLocks noGrp="1"/>
          </p:cNvSpPr>
          <p:nvPr>
            <p:ph idx="1"/>
          </p:nvPr>
        </p:nvSpPr>
        <p:spPr/>
        <p:txBody>
          <a:bodyPr>
            <a:normAutofit lnSpcReduction="10000"/>
          </a:bodyPr>
          <a:lstStyle/>
          <a:p>
            <a:pPr eaLnBrk="1" hangingPunct="1"/>
            <a:r>
              <a:rPr lang="en-US" dirty="0" smtClean="0">
                <a:solidFill>
                  <a:srgbClr val="0D0D0D"/>
                </a:solidFill>
              </a:rPr>
              <a:t>Technology for collaboration and teamwork (cont.)</a:t>
            </a:r>
          </a:p>
          <a:p>
            <a:pPr lvl="1" eaLnBrk="1" hangingPunct="1"/>
            <a:r>
              <a:rPr lang="en-US" dirty="0" smtClean="0"/>
              <a:t>Social Networking</a:t>
            </a:r>
          </a:p>
          <a:p>
            <a:pPr lvl="1" eaLnBrk="1" hangingPunct="1"/>
            <a:r>
              <a:rPr lang="en-US" dirty="0" smtClean="0"/>
              <a:t>Wikis</a:t>
            </a:r>
          </a:p>
          <a:p>
            <a:pPr lvl="1" eaLnBrk="1" hangingPunct="1"/>
            <a:r>
              <a:rPr lang="en-US" dirty="0" smtClean="0"/>
              <a:t>Virtual Worlds</a:t>
            </a:r>
          </a:p>
          <a:p>
            <a:pPr lvl="1" eaLnBrk="1" hangingPunct="1"/>
            <a:r>
              <a:rPr lang="en-US" dirty="0" smtClean="0"/>
              <a:t>Internet-Based Collaboration Environments</a:t>
            </a:r>
          </a:p>
          <a:p>
            <a:pPr lvl="2" eaLnBrk="1" hangingPunct="1"/>
            <a:r>
              <a:rPr lang="en-US" dirty="0" smtClean="0"/>
              <a:t>Virtual meeting systems (</a:t>
            </a:r>
            <a:r>
              <a:rPr lang="en-US" dirty="0" err="1" smtClean="0"/>
              <a:t>telepresence</a:t>
            </a:r>
            <a:r>
              <a:rPr lang="en-US" dirty="0" smtClean="0"/>
              <a:t>)</a:t>
            </a:r>
          </a:p>
          <a:p>
            <a:pPr lvl="2" eaLnBrk="1" hangingPunct="1"/>
            <a:r>
              <a:rPr lang="en-US" dirty="0" smtClean="0"/>
              <a:t>Google Apps/Google sites</a:t>
            </a:r>
          </a:p>
          <a:p>
            <a:pPr lvl="2" eaLnBrk="1" hangingPunct="1"/>
            <a:r>
              <a:rPr lang="en-US" dirty="0" smtClean="0"/>
              <a:t>Microsoft SharePoint</a:t>
            </a:r>
          </a:p>
          <a:p>
            <a:pPr lvl="2" eaLnBrk="1" hangingPunct="1"/>
            <a:r>
              <a:rPr lang="en-US" dirty="0" smtClean="0"/>
              <a:t>Lotus Notes</a:t>
            </a:r>
          </a:p>
        </p:txBody>
      </p:sp>
      <p:sp>
        <p:nvSpPr>
          <p:cNvPr id="80902" name="Slide Number Placeholder 5"/>
          <p:cNvSpPr>
            <a:spLocks noGrp="1"/>
          </p:cNvSpPr>
          <p:nvPr>
            <p:ph type="sldNum" sz="quarter" idx="12"/>
          </p:nvPr>
        </p:nvSpPr>
        <p:spPr bwMode="auto">
          <a:noFill/>
          <a:ln>
            <a:miter lim="800000"/>
            <a:headEnd/>
            <a:tailEnd/>
          </a:ln>
        </p:spPr>
        <p:txBody>
          <a:bodyPr/>
          <a:lstStyle/>
          <a:p>
            <a:fld id="{7CC0B3DB-F534-4954-BEAD-EE7AC88698F2}" type="slidenum">
              <a:rPr lang="en-US"/>
              <a:pPr/>
              <a:t>115</a:t>
            </a:fld>
            <a:endParaRPr lang="en-US"/>
          </a:p>
        </p:txBody>
      </p:sp>
      <p:sp>
        <p:nvSpPr>
          <p:cNvPr id="80900" name="Text Placeholder 3"/>
          <p:cNvSpPr>
            <a:spLocks noGrp="1"/>
          </p:cNvSpPr>
          <p:nvPr>
            <p:ph type="body" sz="quarter" idx="4294967295"/>
          </p:nvPr>
        </p:nvSpPr>
        <p:spPr>
          <a:xfrm>
            <a:off x="2143108" y="1066800"/>
            <a:ext cx="6086492" cy="381000"/>
          </a:xfrm>
        </p:spPr>
        <p:txBody>
          <a:bodyPr>
            <a:noAutofit/>
          </a:bodyPr>
          <a:lstStyle/>
          <a:p>
            <a:pPr eaLnBrk="1" hangingPunct="1"/>
            <a:r>
              <a:rPr lang="en-US" sz="2400" b="1" dirty="0" smtClean="0">
                <a:solidFill>
                  <a:srgbClr val="00B0F0"/>
                </a:solidFill>
              </a:rPr>
              <a:t>Systems for Collaboration and Teamwork</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600" b="1" dirty="0" smtClean="0">
                <a:solidFill>
                  <a:srgbClr val="7C4B3B"/>
                </a:solidFill>
              </a:rPr>
              <a:t>CHAPTER 2: GLOBAL E-BUSINESS AND COLLABORATION</a:t>
            </a:r>
          </a:p>
        </p:txBody>
      </p:sp>
      <p:sp>
        <p:nvSpPr>
          <p:cNvPr id="84995" name="Content Placeholder 2"/>
          <p:cNvSpPr>
            <a:spLocks noGrp="1"/>
          </p:cNvSpPr>
          <p:nvPr>
            <p:ph idx="1"/>
          </p:nvPr>
        </p:nvSpPr>
        <p:spPr/>
        <p:txBody>
          <a:bodyPr>
            <a:normAutofit fontScale="92500" lnSpcReduction="10000"/>
          </a:bodyPr>
          <a:lstStyle/>
          <a:p>
            <a:pPr eaLnBrk="1" hangingPunct="1"/>
            <a:r>
              <a:rPr lang="en-US" b="1" dirty="0" smtClean="0">
                <a:solidFill>
                  <a:srgbClr val="00B0F0"/>
                </a:solidFill>
              </a:rPr>
              <a:t>Two dimensions of collaboration technologies</a:t>
            </a:r>
          </a:p>
          <a:p>
            <a:pPr lvl="1" eaLnBrk="1" hangingPunct="1"/>
            <a:r>
              <a:rPr lang="en-US" sz="2400" b="0" dirty="0" smtClean="0"/>
              <a:t>Space (or location) – remote or </a:t>
            </a:r>
            <a:r>
              <a:rPr lang="en-US" sz="2400" b="0" dirty="0" err="1" smtClean="0"/>
              <a:t>colocated</a:t>
            </a:r>
            <a:endParaRPr lang="en-US" sz="2400" b="0" dirty="0" smtClean="0"/>
          </a:p>
          <a:p>
            <a:pPr lvl="1" eaLnBrk="1" hangingPunct="1"/>
            <a:r>
              <a:rPr lang="en-US" sz="2400" b="0" dirty="0" smtClean="0"/>
              <a:t>Time – synchronous or asynchronous</a:t>
            </a:r>
          </a:p>
          <a:p>
            <a:pPr eaLnBrk="1" hangingPunct="1"/>
            <a:r>
              <a:rPr lang="en-US" dirty="0" smtClean="0">
                <a:solidFill>
                  <a:srgbClr val="00B0F0"/>
                </a:solidFill>
              </a:rPr>
              <a:t>Six steps in evaluating software tools</a:t>
            </a:r>
          </a:p>
          <a:p>
            <a:pPr lvl="1" eaLnBrk="1" hangingPunct="1">
              <a:buFont typeface="Cambria" pitchFamily="18" charset="0"/>
              <a:buAutoNum type="arabicPeriod"/>
            </a:pPr>
            <a:r>
              <a:rPr lang="en-US" b="0" dirty="0" smtClean="0">
                <a:solidFill>
                  <a:srgbClr val="FF0000"/>
                </a:solidFill>
              </a:rPr>
              <a:t>What are your firm’s collaboration challenges?</a:t>
            </a:r>
          </a:p>
          <a:p>
            <a:pPr lvl="1" eaLnBrk="1" hangingPunct="1">
              <a:buFont typeface="Cambria" pitchFamily="18" charset="0"/>
              <a:buAutoNum type="arabicPeriod"/>
            </a:pPr>
            <a:r>
              <a:rPr lang="en-US" b="0" dirty="0" smtClean="0">
                <a:solidFill>
                  <a:srgbClr val="FF0000"/>
                </a:solidFill>
              </a:rPr>
              <a:t>What kinds of solutions are available? </a:t>
            </a:r>
          </a:p>
          <a:p>
            <a:pPr lvl="1" eaLnBrk="1" hangingPunct="1">
              <a:buFont typeface="Cambria" pitchFamily="18" charset="0"/>
              <a:buAutoNum type="arabicPeriod"/>
            </a:pPr>
            <a:r>
              <a:rPr lang="en-US" b="0" dirty="0" smtClean="0">
                <a:solidFill>
                  <a:srgbClr val="FF0000"/>
                </a:solidFill>
              </a:rPr>
              <a:t>Analyze available products’ cost and benefits</a:t>
            </a:r>
          </a:p>
          <a:p>
            <a:pPr lvl="1" eaLnBrk="1" hangingPunct="1">
              <a:buFont typeface="Cambria" pitchFamily="18" charset="0"/>
              <a:buAutoNum type="arabicPeriod"/>
            </a:pPr>
            <a:r>
              <a:rPr lang="en-US" b="0" dirty="0" smtClean="0">
                <a:solidFill>
                  <a:srgbClr val="FF0000"/>
                </a:solidFill>
              </a:rPr>
              <a:t>Evaluate security risks</a:t>
            </a:r>
          </a:p>
          <a:p>
            <a:pPr lvl="1" eaLnBrk="1" hangingPunct="1">
              <a:buFont typeface="Cambria" pitchFamily="18" charset="0"/>
              <a:buAutoNum type="arabicPeriod"/>
            </a:pPr>
            <a:r>
              <a:rPr lang="en-US" b="0" dirty="0" smtClean="0">
                <a:solidFill>
                  <a:srgbClr val="FF0000"/>
                </a:solidFill>
              </a:rPr>
              <a:t>Consult users for implementation and training issues</a:t>
            </a:r>
          </a:p>
          <a:p>
            <a:pPr lvl="1" eaLnBrk="1" hangingPunct="1">
              <a:buFont typeface="Cambria" pitchFamily="18" charset="0"/>
              <a:buAutoNum type="arabicPeriod"/>
            </a:pPr>
            <a:r>
              <a:rPr lang="en-US" b="0" dirty="0" smtClean="0">
                <a:solidFill>
                  <a:srgbClr val="FF0000"/>
                </a:solidFill>
              </a:rPr>
              <a:t>Evaluate product vendors</a:t>
            </a:r>
          </a:p>
        </p:txBody>
      </p:sp>
      <p:sp>
        <p:nvSpPr>
          <p:cNvPr id="84998" name="Slide Number Placeholder 5"/>
          <p:cNvSpPr>
            <a:spLocks noGrp="1"/>
          </p:cNvSpPr>
          <p:nvPr>
            <p:ph type="sldNum" sz="quarter" idx="12"/>
          </p:nvPr>
        </p:nvSpPr>
        <p:spPr bwMode="auto">
          <a:noFill/>
          <a:ln>
            <a:miter lim="800000"/>
            <a:headEnd/>
            <a:tailEnd/>
          </a:ln>
        </p:spPr>
        <p:txBody>
          <a:bodyPr/>
          <a:lstStyle/>
          <a:p>
            <a:fld id="{57E4479F-8D5D-47BE-8986-926E2048853C}" type="slidenum">
              <a:rPr lang="en-US"/>
              <a:pPr/>
              <a:t>116</a:t>
            </a:fld>
            <a:endParaRPr lang="en-US"/>
          </a:p>
        </p:txBody>
      </p:sp>
      <p:sp>
        <p:nvSpPr>
          <p:cNvPr id="84996" name="Text Placeholder 3"/>
          <p:cNvSpPr>
            <a:spLocks noGrp="1"/>
          </p:cNvSpPr>
          <p:nvPr>
            <p:ph type="body" sz="quarter" idx="4294967295"/>
          </p:nvPr>
        </p:nvSpPr>
        <p:spPr>
          <a:xfrm>
            <a:off x="2000232" y="1071546"/>
            <a:ext cx="5443550" cy="381000"/>
          </a:xfrm>
        </p:spPr>
        <p:txBody>
          <a:bodyPr>
            <a:normAutofit fontScale="70000" lnSpcReduction="20000"/>
          </a:bodyPr>
          <a:lstStyle/>
          <a:p>
            <a:pPr eaLnBrk="1" hangingPunct="1"/>
            <a:r>
              <a:rPr lang="en-US" dirty="0" smtClean="0">
                <a:solidFill>
                  <a:srgbClr val="FF0000"/>
                </a:solidFill>
              </a:rPr>
              <a:t>Systems for Collaboration and Teamwork</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229600" cy="642958"/>
          </a:xfrm>
        </p:spPr>
        <p:txBody>
          <a:bodyPr>
            <a:noAutofit/>
          </a:bodyPr>
          <a:lstStyle/>
          <a:p>
            <a:pPr lvl="0"/>
            <a:r>
              <a:rPr lang="en-US" sz="2400" b="1" dirty="0" smtClean="0"/>
              <a:t>The Time/Space Collaboration Tool Matrix</a:t>
            </a:r>
            <a:br>
              <a:rPr lang="en-US" sz="2400" b="1" dirty="0" smtClean="0"/>
            </a:br>
            <a:endParaRPr lang="en-US" sz="2400" dirty="0" smtClean="0"/>
          </a:p>
        </p:txBody>
      </p:sp>
      <p:sp>
        <p:nvSpPr>
          <p:cNvPr id="87043" name="Text Placeholder 2"/>
          <p:cNvSpPr>
            <a:spLocks noGrp="1"/>
          </p:cNvSpPr>
          <p:nvPr>
            <p:ph idx="1"/>
          </p:nvPr>
        </p:nvSpPr>
        <p:spPr>
          <a:xfrm>
            <a:off x="500034" y="2285992"/>
            <a:ext cx="8229600" cy="3954459"/>
          </a:xfrm>
        </p:spPr>
        <p:txBody>
          <a:bodyPr>
            <a:normAutofit/>
          </a:bodyPr>
          <a:lstStyle/>
          <a:p>
            <a:pPr eaLnBrk="1" hangingPunct="1"/>
            <a:endParaRPr lang="en-US" dirty="0" smtClean="0"/>
          </a:p>
        </p:txBody>
      </p:sp>
      <p:sp>
        <p:nvSpPr>
          <p:cNvPr id="87049" name="Slide Number Placeholder 9"/>
          <p:cNvSpPr>
            <a:spLocks noGrp="1"/>
          </p:cNvSpPr>
          <p:nvPr>
            <p:ph type="sldNum" sz="quarter" idx="12"/>
          </p:nvPr>
        </p:nvSpPr>
        <p:spPr bwMode="auto">
          <a:noFill/>
          <a:ln>
            <a:miter lim="800000"/>
            <a:headEnd/>
            <a:tailEnd/>
          </a:ln>
        </p:spPr>
        <p:txBody>
          <a:bodyPr/>
          <a:lstStyle/>
          <a:p>
            <a:fld id="{95FCD3D5-7DDE-4A44-AC57-26A82B8808F8}" type="slidenum">
              <a:rPr lang="en-US"/>
              <a:pPr/>
              <a:t>117</a:t>
            </a:fld>
            <a:endParaRPr lang="en-US"/>
          </a:p>
        </p:txBody>
      </p:sp>
      <p:pic>
        <p:nvPicPr>
          <p:cNvPr id="22" name="Picture Placeholder 21" descr="Fig-2-2.png"/>
          <p:cNvPicPr>
            <a:picLocks noGrp="1" noChangeAspect="1"/>
          </p:cNvPicPr>
          <p:nvPr>
            <p:ph type="pic" sz="quarter" idx="4294967295"/>
          </p:nvPr>
        </p:nvPicPr>
        <p:blipFill>
          <a:blip r:embed="rId3"/>
          <a:stretch>
            <a:fillRect/>
          </a:stretch>
        </p:blipFill>
        <p:spPr>
          <a:xfrm>
            <a:off x="0" y="2285992"/>
            <a:ext cx="9144000" cy="3657600"/>
          </a:xfrm>
        </p:spPr>
      </p:pic>
      <p:sp>
        <p:nvSpPr>
          <p:cNvPr id="87047" name="Text Placeholder 6"/>
          <p:cNvSpPr>
            <a:spLocks noGrp="1"/>
          </p:cNvSpPr>
          <p:nvPr>
            <p:ph type="body" sz="quarter" idx="4294967295"/>
          </p:nvPr>
        </p:nvSpPr>
        <p:spPr>
          <a:xfrm>
            <a:off x="0" y="6019800"/>
            <a:ext cx="914400" cy="228600"/>
          </a:xfrm>
        </p:spPr>
        <p:txBody>
          <a:bodyPr>
            <a:normAutofit fontScale="32500" lnSpcReduction="20000"/>
          </a:bodyPr>
          <a:lstStyle/>
          <a:p>
            <a:pPr eaLnBrk="1" hangingPunct="1">
              <a:buFont typeface="Arial" charset="0"/>
              <a:buNone/>
            </a:pPr>
            <a:r>
              <a:rPr lang="en-US" smtClean="0"/>
              <a:t>FIGURE 2-8</a:t>
            </a:r>
          </a:p>
        </p:txBody>
      </p:sp>
      <p:sp>
        <p:nvSpPr>
          <p:cNvPr id="9" name="Text Placeholder 5"/>
          <p:cNvSpPr txBox="1">
            <a:spLocks/>
          </p:cNvSpPr>
          <p:nvPr/>
        </p:nvSpPr>
        <p:spPr>
          <a:xfrm>
            <a:off x="642910" y="1000108"/>
            <a:ext cx="8072494" cy="1143008"/>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US" sz="9600" b="1" i="0" u="none" strike="noStrike" kern="1200" cap="none" spc="0" normalizeH="0" baseline="0" noProof="0" dirty="0" smtClean="0">
                <a:ln>
                  <a:noFill/>
                </a:ln>
                <a:solidFill>
                  <a:schemeClr val="tx1"/>
                </a:solidFill>
                <a:effectLst/>
                <a:uLnTx/>
                <a:uFillTx/>
                <a:latin typeface="+mn-lt"/>
                <a:ea typeface="+mn-ea"/>
                <a:cs typeface="+mn-cs"/>
              </a:rPr>
              <a:t>Collaboration technologies can be classified in terms of whether they support interactions at the same or different time or place whether these interactions are remote or co-located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tr-T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lang="tr-TR" sz="3200" dirty="0" smtClean="0"/>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tr-T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lang="tr-TR" sz="3200" dirty="0" smtClean="0"/>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Text Placeholder 4"/>
          <p:cNvSpPr txBox="1">
            <a:spLocks/>
          </p:cNvSpPr>
          <p:nvPr/>
        </p:nvSpPr>
        <p:spPr>
          <a:xfrm>
            <a:off x="785786" y="1857364"/>
            <a:ext cx="7786742"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0"/>
              </a:spcBef>
              <a:spcAft>
                <a:spcPts val="0"/>
              </a:spcAft>
              <a:buClrTx/>
              <a:buSzTx/>
              <a:buFont typeface="Arial" charset="0"/>
              <a:buNone/>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100" b="1" dirty="0" smtClean="0"/>
              <a:t/>
            </a:r>
            <a:br>
              <a:rPr lang="tr-TR" sz="3100" b="1" dirty="0" smtClean="0"/>
            </a:br>
            <a:r>
              <a:rPr lang="en-US" sz="3100" b="1" dirty="0" smtClean="0"/>
              <a:t>Why are systems for collaboration and teamwork so important and what technologies do they use?</a:t>
            </a:r>
            <a:r>
              <a:rPr lang="en-US" dirty="0" smtClean="0"/>
              <a:t/>
            </a:r>
            <a:br>
              <a:rPr lang="en-US" dirty="0" smtClean="0"/>
            </a:br>
            <a:endParaRPr lang="tr-TR" dirty="0"/>
          </a:p>
        </p:txBody>
      </p:sp>
      <p:sp>
        <p:nvSpPr>
          <p:cNvPr id="3" name="2 İçerik Yer Tutucusu"/>
          <p:cNvSpPr>
            <a:spLocks noGrp="1"/>
          </p:cNvSpPr>
          <p:nvPr>
            <p:ph idx="1"/>
          </p:nvPr>
        </p:nvSpPr>
        <p:spPr/>
        <p:txBody>
          <a:bodyPr>
            <a:normAutofit fontScale="85000" lnSpcReduction="10000"/>
          </a:bodyPr>
          <a:lstStyle/>
          <a:p>
            <a:r>
              <a:rPr lang="en-US" b="1" dirty="0" smtClean="0"/>
              <a:t>Collaboration is working with others to achieve shared and explicit goals. Collaboration and teamwork</a:t>
            </a:r>
            <a:r>
              <a:rPr lang="tr-TR" b="1" dirty="0" smtClean="0"/>
              <a:t> </a:t>
            </a:r>
            <a:r>
              <a:rPr lang="en-US" b="1" dirty="0" smtClean="0"/>
              <a:t>have become </a:t>
            </a:r>
            <a:r>
              <a:rPr lang="en-US" b="1" dirty="0" smtClean="0">
                <a:solidFill>
                  <a:srgbClr val="00B050"/>
                </a:solidFill>
              </a:rPr>
              <a:t>increasingly important in business</a:t>
            </a:r>
            <a:r>
              <a:rPr lang="en-US" b="1" dirty="0" smtClean="0"/>
              <a:t> because of globalization, the</a:t>
            </a:r>
            <a:r>
              <a:rPr lang="tr-TR" b="1" dirty="0" smtClean="0"/>
              <a:t> </a:t>
            </a:r>
            <a:r>
              <a:rPr lang="en-US" b="1" dirty="0" err="1" smtClean="0"/>
              <a:t>decentraliza</a:t>
            </a:r>
            <a:r>
              <a:rPr lang="tr-TR" b="1" dirty="0" smtClean="0"/>
              <a:t>-</a:t>
            </a:r>
            <a:r>
              <a:rPr lang="en-US" b="1" dirty="0" err="1" smtClean="0"/>
              <a:t>tion</a:t>
            </a:r>
            <a:r>
              <a:rPr lang="tr-TR" b="1" dirty="0" smtClean="0"/>
              <a:t> </a:t>
            </a:r>
            <a:r>
              <a:rPr lang="en-US" b="1" dirty="0" smtClean="0"/>
              <a:t>of decision making, and growth in jobs where interaction is the </a:t>
            </a:r>
            <a:r>
              <a:rPr lang="en-US" b="1" dirty="0" smtClean="0">
                <a:solidFill>
                  <a:srgbClr val="FF0000"/>
                </a:solidFill>
              </a:rPr>
              <a:t>primary value-adding activity.</a:t>
            </a:r>
            <a:r>
              <a:rPr lang="tr-TR" b="1" dirty="0" smtClean="0">
                <a:solidFill>
                  <a:srgbClr val="FF0000"/>
                </a:solidFill>
              </a:rPr>
              <a:t> </a:t>
            </a:r>
            <a:endParaRPr lang="en-US" b="1" dirty="0" smtClean="0">
              <a:solidFill>
                <a:srgbClr val="FF0000"/>
              </a:solidFill>
            </a:endParaRPr>
          </a:p>
          <a:p>
            <a:r>
              <a:rPr lang="en-US" b="1" dirty="0" smtClean="0">
                <a:solidFill>
                  <a:srgbClr val="00B050"/>
                </a:solidFill>
              </a:rPr>
              <a:t>Collaboration is believed to enhance innovation, productivity, quality, and customer service.</a:t>
            </a:r>
          </a:p>
          <a:p>
            <a:r>
              <a:rPr lang="en-US" b="1" dirty="0" smtClean="0"/>
              <a:t>Effective collaboration today requires a supportive organizational culture as well as information</a:t>
            </a:r>
            <a:endParaRPr lang="tr-TR" b="1"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118</a:t>
            </a:fld>
            <a:endParaRPr lang="tr-T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tr-TR" dirty="0" smtClean="0"/>
              <a:t>Management Information </a:t>
            </a:r>
            <a:r>
              <a:rPr lang="tr-TR" dirty="0" err="1" smtClean="0"/>
              <a:t>System</a:t>
            </a:r>
            <a:endParaRPr lang="tr-TR" dirty="0"/>
          </a:p>
        </p:txBody>
      </p:sp>
      <p:sp>
        <p:nvSpPr>
          <p:cNvPr id="3" name="2 İçerik Yer Tutucusu"/>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4400" b="1" dirty="0" smtClean="0"/>
              <a:t>What is the role of the information</a:t>
            </a:r>
          </a:p>
          <a:p>
            <a:pPr algn="ctr">
              <a:buNone/>
            </a:pPr>
            <a:r>
              <a:rPr lang="en-US" sz="4400" b="1" dirty="0" smtClean="0"/>
              <a:t>systems function in a business?</a:t>
            </a:r>
            <a:endParaRPr lang="tr-TR" sz="4400" b="1" dirty="0" smtClean="0"/>
          </a:p>
          <a:p>
            <a:pPr algn="ctr">
              <a:buNone/>
            </a:pPr>
            <a:r>
              <a:rPr lang="en-US" sz="2000" b="1" dirty="0" smtClean="0">
                <a:solidFill>
                  <a:schemeClr val="bg1"/>
                </a:solidFill>
              </a:rPr>
              <a:t>THE INFORMATION SYSTEMS FUNCTION IN</a:t>
            </a:r>
            <a:r>
              <a:rPr lang="tr-TR" sz="2000" b="1" dirty="0" smtClean="0">
                <a:solidFill>
                  <a:schemeClr val="bg1"/>
                </a:solidFill>
              </a:rPr>
              <a:t>  </a:t>
            </a:r>
            <a:r>
              <a:rPr lang="tr-TR" sz="2000" b="1" dirty="0" err="1" smtClean="0">
                <a:solidFill>
                  <a:schemeClr val="bg1"/>
                </a:solidFill>
              </a:rPr>
              <a:t>BUSINESS</a:t>
            </a:r>
            <a:endParaRPr lang="tr-TR" sz="2000" b="1" dirty="0" smtClean="0">
              <a:solidFill>
                <a:schemeClr val="bg1"/>
              </a:solidFill>
            </a:endParaRPr>
          </a:p>
          <a:p>
            <a:pPr algn="ctr"/>
            <a:r>
              <a:rPr lang="tr-TR" sz="2000" b="1" dirty="0" err="1" smtClean="0">
                <a:solidFill>
                  <a:srgbClr val="FFFF00"/>
                </a:solidFill>
              </a:rPr>
              <a:t>The</a:t>
            </a:r>
            <a:r>
              <a:rPr lang="tr-TR" sz="2000" b="1" dirty="0" smtClean="0">
                <a:solidFill>
                  <a:srgbClr val="FFFF00"/>
                </a:solidFill>
              </a:rPr>
              <a:t> Information Systems </a:t>
            </a:r>
            <a:r>
              <a:rPr lang="tr-TR" sz="2000" b="1" dirty="0" err="1" smtClean="0">
                <a:solidFill>
                  <a:srgbClr val="FFFF00"/>
                </a:solidFill>
              </a:rPr>
              <a:t>Department</a:t>
            </a:r>
            <a:endParaRPr lang="tr-TR" sz="2000" b="1" dirty="0" smtClean="0">
              <a:solidFill>
                <a:srgbClr val="FFFF00"/>
              </a:solidFill>
            </a:endParaRPr>
          </a:p>
          <a:p>
            <a:pPr algn="ctr"/>
            <a:r>
              <a:rPr lang="en-US" sz="2000" b="1" dirty="0" smtClean="0">
                <a:solidFill>
                  <a:schemeClr val="bg1"/>
                </a:solidFill>
              </a:rPr>
              <a:t>Organizing the Information Systems Function</a:t>
            </a:r>
            <a:endParaRPr lang="tr-TR" sz="2000" b="1" dirty="0" smtClean="0">
              <a:solidFill>
                <a:schemeClr val="bg1"/>
              </a:solidFill>
            </a:endParaRPr>
          </a:p>
          <a:p>
            <a:pPr algn="ctr">
              <a:buNone/>
            </a:pPr>
            <a:endParaRPr lang="tr-TR" sz="4400" b="1"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119</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922337"/>
          </a:xfrm>
        </p:spPr>
        <p:txBody>
          <a:bodyPr>
            <a:normAutofit fontScale="90000"/>
          </a:bodyPr>
          <a:lstStyle/>
          <a:p>
            <a:pPr eaLnBrk="1" hangingPunct="1"/>
            <a:r>
              <a:rPr lang="tr-TR" sz="2400" dirty="0" smtClean="0">
                <a:solidFill>
                  <a:srgbClr val="FF3300"/>
                </a:solidFill>
              </a:rPr>
              <a:t/>
            </a:r>
            <a:br>
              <a:rPr lang="tr-TR" sz="2400" dirty="0" smtClean="0">
                <a:solidFill>
                  <a:srgbClr val="FF3300"/>
                </a:solidFill>
              </a:rPr>
            </a:br>
            <a:r>
              <a:rPr lang="tr-TR" sz="2400" dirty="0" smtClean="0">
                <a:solidFill>
                  <a:srgbClr val="FF3300"/>
                </a:solidFill>
              </a:rPr>
              <a:t>İnsan Kaynakları</a:t>
            </a:r>
            <a:r>
              <a:rPr lang="tr-TR" sz="2400" dirty="0" smtClean="0"/>
              <a:t>: Bir Örnek: </a:t>
            </a:r>
            <a:r>
              <a:rPr lang="tr-TR" sz="2400" dirty="0" smtClean="0">
                <a:solidFill>
                  <a:srgbClr val="FF0000"/>
                </a:solidFill>
              </a:rPr>
              <a:t>Bilgi Sistemi -iş süreçleri</a:t>
            </a:r>
            <a:br>
              <a:rPr lang="tr-TR" sz="2400" dirty="0" smtClean="0">
                <a:solidFill>
                  <a:srgbClr val="FF0000"/>
                </a:solidFill>
              </a:rPr>
            </a:br>
            <a:r>
              <a:rPr lang="tr-TR" sz="2400" dirty="0" smtClean="0"/>
              <a:t>Standart bir uygulaması</a:t>
            </a:r>
            <a:r>
              <a:rPr lang="tr-TR" sz="3200" dirty="0" smtClean="0"/>
              <a:t> </a:t>
            </a:r>
            <a:r>
              <a:rPr lang="tr-TR" sz="2400" dirty="0" smtClean="0"/>
              <a:t>Personel Tutanakları BS</a:t>
            </a:r>
            <a:br>
              <a:rPr lang="tr-TR" sz="2400" dirty="0" smtClean="0"/>
            </a:br>
            <a:endParaRPr lang="tr-TR" sz="2400" dirty="0" smtClean="0"/>
          </a:p>
        </p:txBody>
      </p:sp>
      <p:sp>
        <p:nvSpPr>
          <p:cNvPr id="36867" name="Rectangle 3"/>
          <p:cNvSpPr>
            <a:spLocks noGrp="1" noChangeArrowheads="1"/>
          </p:cNvSpPr>
          <p:nvPr>
            <p:ph type="body" idx="1"/>
          </p:nvPr>
        </p:nvSpPr>
        <p:spPr>
          <a:xfrm>
            <a:off x="457200" y="1600200"/>
            <a:ext cx="8686800" cy="5257800"/>
          </a:xfrm>
        </p:spPr>
        <p:txBody>
          <a:bodyPr/>
          <a:lstStyle/>
          <a:p>
            <a:pPr eaLnBrk="1" hangingPunct="1">
              <a:lnSpc>
                <a:spcPct val="80000"/>
              </a:lnSpc>
              <a:buFontTx/>
              <a:buNone/>
            </a:pPr>
            <a:r>
              <a:rPr lang="tr-TR" sz="1800" dirty="0" smtClean="0"/>
              <a:t>Birimlerden personel bilgileri</a:t>
            </a:r>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endParaRPr lang="tr-TR" sz="1800" dirty="0" smtClean="0"/>
          </a:p>
          <a:p>
            <a:pPr eaLnBrk="1" hangingPunct="1">
              <a:lnSpc>
                <a:spcPct val="80000"/>
              </a:lnSpc>
              <a:buFontTx/>
              <a:buNone/>
            </a:pPr>
            <a:r>
              <a:rPr lang="tr-TR" sz="1600" dirty="0" smtClean="0">
                <a:solidFill>
                  <a:srgbClr val="FF3300"/>
                </a:solidFill>
              </a:rPr>
              <a:t>Veri tutanağı</a:t>
            </a:r>
          </a:p>
          <a:p>
            <a:pPr eaLnBrk="1" hangingPunct="1">
              <a:lnSpc>
                <a:spcPct val="80000"/>
              </a:lnSpc>
              <a:buFontTx/>
              <a:buNone/>
            </a:pPr>
            <a:r>
              <a:rPr lang="tr-TR" sz="1200" i="1" dirty="0" smtClean="0"/>
              <a:t>sicil No,                                                                                                                               İşten ayrılanlar Raporu</a:t>
            </a:r>
            <a:r>
              <a:rPr lang="tr-TR" sz="1200" i="1" dirty="0" smtClean="0">
                <a:solidFill>
                  <a:srgbClr val="FF3300"/>
                </a:solidFill>
              </a:rPr>
              <a:t> 14. Ekim. 2014   </a:t>
            </a:r>
          </a:p>
          <a:p>
            <a:pPr eaLnBrk="1" hangingPunct="1">
              <a:lnSpc>
                <a:spcPct val="80000"/>
              </a:lnSpc>
              <a:buFontTx/>
              <a:buNone/>
            </a:pPr>
            <a:r>
              <a:rPr lang="tr-TR" sz="1200" i="1" dirty="0" smtClean="0"/>
              <a:t>Adı Soyadı                                                                                                                          </a:t>
            </a:r>
            <a:r>
              <a:rPr lang="tr-TR" sz="1200" b="1" i="1" u="sng" dirty="0" smtClean="0"/>
              <a:t>Tarih          Adı Soyadı     sicil no     Ayrılış nedeni</a:t>
            </a:r>
          </a:p>
          <a:p>
            <a:pPr eaLnBrk="1" hangingPunct="1">
              <a:lnSpc>
                <a:spcPct val="80000"/>
              </a:lnSpc>
              <a:buFontTx/>
              <a:buNone/>
            </a:pPr>
            <a:r>
              <a:rPr lang="tr-TR" sz="1200" i="1" dirty="0" smtClean="0"/>
              <a:t>Adresi                                                                                                                                 11/11/06  Ahmet Biçer    5678      görev kaldırıldı</a:t>
            </a:r>
          </a:p>
          <a:p>
            <a:pPr eaLnBrk="1" hangingPunct="1">
              <a:lnSpc>
                <a:spcPct val="80000"/>
              </a:lnSpc>
              <a:buFontTx/>
              <a:buNone/>
            </a:pPr>
            <a:r>
              <a:rPr lang="tr-TR" sz="1200" i="1" dirty="0" smtClean="0"/>
              <a:t>Bölümü/Birimi                                                                                                                   24/12/06  Ali Kalır             345       Yaş sınırı</a:t>
            </a:r>
          </a:p>
          <a:p>
            <a:pPr eaLnBrk="1" hangingPunct="1">
              <a:lnSpc>
                <a:spcPct val="80000"/>
              </a:lnSpc>
              <a:buFontTx/>
              <a:buNone/>
            </a:pPr>
            <a:r>
              <a:rPr lang="tr-TR" sz="1200" i="1" dirty="0" smtClean="0"/>
              <a:t>Doğum Tarihi                                                                                                                    22/12/06   Ayşe Bal          8765       İsteği ile </a:t>
            </a:r>
          </a:p>
          <a:p>
            <a:pPr eaLnBrk="1" hangingPunct="1">
              <a:lnSpc>
                <a:spcPct val="80000"/>
              </a:lnSpc>
              <a:buFontTx/>
              <a:buNone/>
            </a:pPr>
            <a:r>
              <a:rPr lang="tr-TR" sz="1200" i="1" dirty="0" err="1" smtClean="0"/>
              <a:t>Evlilk</a:t>
            </a:r>
            <a:r>
              <a:rPr lang="tr-TR" sz="1200" i="1" dirty="0" smtClean="0"/>
              <a:t> durumu                                                                                                                   30/12/06   </a:t>
            </a:r>
            <a:r>
              <a:rPr lang="tr-TR" sz="1200" i="1" dirty="0" err="1" smtClean="0"/>
              <a:t>Şelim</a:t>
            </a:r>
            <a:r>
              <a:rPr lang="tr-TR" sz="1200" i="1" dirty="0" smtClean="0"/>
              <a:t> Gemici  6754       Başarısızlık </a:t>
            </a:r>
          </a:p>
          <a:p>
            <a:pPr eaLnBrk="1" hangingPunct="1">
              <a:lnSpc>
                <a:spcPct val="80000"/>
              </a:lnSpc>
              <a:buFontTx/>
              <a:buNone/>
            </a:pPr>
            <a:r>
              <a:rPr lang="tr-TR" sz="1200" i="1" dirty="0" smtClean="0"/>
              <a:t>Cinsiyeti</a:t>
            </a:r>
          </a:p>
          <a:p>
            <a:pPr eaLnBrk="1" hangingPunct="1">
              <a:lnSpc>
                <a:spcPct val="80000"/>
              </a:lnSpc>
              <a:buFontTx/>
              <a:buNone/>
            </a:pPr>
            <a:r>
              <a:rPr lang="tr-TR" sz="1200" i="1" dirty="0" smtClean="0"/>
              <a:t>Aylık ücreti</a:t>
            </a:r>
          </a:p>
          <a:p>
            <a:pPr eaLnBrk="1" hangingPunct="1">
              <a:lnSpc>
                <a:spcPct val="80000"/>
              </a:lnSpc>
              <a:buFontTx/>
              <a:buNone/>
            </a:pPr>
            <a:r>
              <a:rPr lang="tr-TR" sz="1200" i="1" dirty="0" smtClean="0"/>
              <a:t>Eğitimi</a:t>
            </a:r>
          </a:p>
          <a:p>
            <a:pPr eaLnBrk="1" hangingPunct="1">
              <a:lnSpc>
                <a:spcPct val="80000"/>
              </a:lnSpc>
              <a:buFontTx/>
              <a:buNone/>
            </a:pPr>
            <a:r>
              <a:rPr lang="tr-TR" sz="1200" i="1" dirty="0" err="1" smtClean="0"/>
              <a:t>Ünvanı</a:t>
            </a:r>
            <a:endParaRPr lang="tr-TR" sz="1200" i="1" dirty="0" smtClean="0"/>
          </a:p>
          <a:p>
            <a:pPr eaLnBrk="1" hangingPunct="1">
              <a:lnSpc>
                <a:spcPct val="80000"/>
              </a:lnSpc>
              <a:buFontTx/>
              <a:buNone/>
            </a:pPr>
            <a:r>
              <a:rPr lang="tr-TR" sz="1200" i="1" dirty="0" smtClean="0"/>
              <a:t>İşe başlama tarihi</a:t>
            </a:r>
          </a:p>
          <a:p>
            <a:pPr eaLnBrk="1" hangingPunct="1">
              <a:lnSpc>
                <a:spcPct val="80000"/>
              </a:lnSpc>
              <a:buFontTx/>
              <a:buNone/>
            </a:pPr>
            <a:r>
              <a:rPr lang="tr-TR" sz="1200" i="1" dirty="0" smtClean="0"/>
              <a:t>İşten ayrılma tarihi</a:t>
            </a:r>
          </a:p>
          <a:p>
            <a:pPr eaLnBrk="1" hangingPunct="1">
              <a:lnSpc>
                <a:spcPct val="80000"/>
              </a:lnSpc>
              <a:buFontTx/>
              <a:buNone/>
            </a:pPr>
            <a:r>
              <a:rPr lang="tr-TR" sz="1200" i="1" dirty="0" smtClean="0"/>
              <a:t>Ayrılma nedeni</a:t>
            </a:r>
          </a:p>
          <a:p>
            <a:pPr eaLnBrk="1" hangingPunct="1">
              <a:lnSpc>
                <a:spcPct val="80000"/>
              </a:lnSpc>
              <a:buFontTx/>
              <a:buNone/>
            </a:pPr>
            <a:r>
              <a:rPr lang="tr-TR" sz="1200" i="1" dirty="0" smtClean="0"/>
              <a:t>......                                                                                              </a:t>
            </a:r>
          </a:p>
        </p:txBody>
      </p:sp>
      <p:sp>
        <p:nvSpPr>
          <p:cNvPr id="36868" name="AutoShape 4"/>
          <p:cNvSpPr>
            <a:spLocks noChangeArrowheads="1"/>
          </p:cNvSpPr>
          <p:nvPr/>
        </p:nvSpPr>
        <p:spPr bwMode="auto">
          <a:xfrm>
            <a:off x="827088" y="2133600"/>
            <a:ext cx="1655762" cy="1150938"/>
          </a:xfrm>
          <a:prstGeom prst="flowChartMagneticDisk">
            <a:avLst/>
          </a:prstGeom>
          <a:solidFill>
            <a:schemeClr val="accent1"/>
          </a:solidFill>
          <a:ln w="9525">
            <a:solidFill>
              <a:schemeClr val="tx1"/>
            </a:solidFill>
            <a:round/>
            <a:headEnd/>
            <a:tailEnd/>
          </a:ln>
        </p:spPr>
        <p:txBody>
          <a:bodyPr wrap="none" anchor="ctr"/>
          <a:lstStyle/>
          <a:p>
            <a:pPr algn="ctr">
              <a:spcBef>
                <a:spcPct val="0"/>
              </a:spcBef>
            </a:pPr>
            <a:r>
              <a:rPr lang="tr-TR" sz="1800" b="1" u="none" dirty="0">
                <a:solidFill>
                  <a:schemeClr val="bg1"/>
                </a:solidFill>
              </a:rPr>
              <a:t>Personel Ana</a:t>
            </a:r>
          </a:p>
          <a:p>
            <a:pPr algn="ctr">
              <a:spcBef>
                <a:spcPct val="0"/>
              </a:spcBef>
            </a:pPr>
            <a:r>
              <a:rPr lang="tr-TR" sz="1800" b="1" u="none" dirty="0">
                <a:solidFill>
                  <a:schemeClr val="bg1"/>
                </a:solidFill>
              </a:rPr>
              <a:t>Veri tabanı</a:t>
            </a:r>
          </a:p>
        </p:txBody>
      </p:sp>
      <p:sp>
        <p:nvSpPr>
          <p:cNvPr id="36869" name="Rectangle 5"/>
          <p:cNvSpPr>
            <a:spLocks noChangeArrowheads="1"/>
          </p:cNvSpPr>
          <p:nvPr/>
        </p:nvSpPr>
        <p:spPr bwMode="auto">
          <a:xfrm>
            <a:off x="3492500" y="2349500"/>
            <a:ext cx="1871663" cy="1296988"/>
          </a:xfrm>
          <a:prstGeom prst="rect">
            <a:avLst/>
          </a:prstGeom>
          <a:solidFill>
            <a:schemeClr val="accent1"/>
          </a:solidFill>
          <a:ln w="9525">
            <a:solidFill>
              <a:schemeClr val="tx1"/>
            </a:solidFill>
            <a:miter lim="800000"/>
            <a:headEnd/>
            <a:tailEnd/>
          </a:ln>
        </p:spPr>
        <p:txBody>
          <a:bodyPr wrap="none" anchor="ctr"/>
          <a:lstStyle/>
          <a:p>
            <a:pPr algn="ctr">
              <a:spcBef>
                <a:spcPct val="0"/>
              </a:spcBef>
            </a:pPr>
            <a:endParaRPr lang="tr-TR" sz="1800" b="0" u="none" dirty="0">
              <a:solidFill>
                <a:schemeClr val="tx1"/>
              </a:solidFill>
            </a:endParaRPr>
          </a:p>
          <a:p>
            <a:pPr algn="ctr">
              <a:spcBef>
                <a:spcPct val="0"/>
              </a:spcBef>
            </a:pPr>
            <a:r>
              <a:rPr lang="tr-TR" sz="1800" b="1" u="none" dirty="0">
                <a:solidFill>
                  <a:schemeClr val="bg1"/>
                </a:solidFill>
              </a:rPr>
              <a:t>İnsan Kaynakları</a:t>
            </a:r>
          </a:p>
          <a:p>
            <a:pPr algn="ctr">
              <a:spcBef>
                <a:spcPct val="0"/>
              </a:spcBef>
            </a:pPr>
            <a:r>
              <a:rPr lang="tr-TR" sz="1800" b="1" u="none" dirty="0">
                <a:solidFill>
                  <a:schemeClr val="bg1"/>
                </a:solidFill>
              </a:rPr>
              <a:t>Bilgi Sistemi</a:t>
            </a:r>
          </a:p>
        </p:txBody>
      </p:sp>
      <p:sp>
        <p:nvSpPr>
          <p:cNvPr id="36870" name="AutoShape 6"/>
          <p:cNvSpPr>
            <a:spLocks noChangeArrowheads="1"/>
          </p:cNvSpPr>
          <p:nvPr/>
        </p:nvSpPr>
        <p:spPr bwMode="auto">
          <a:xfrm>
            <a:off x="6804025" y="2781300"/>
            <a:ext cx="1368425" cy="1079500"/>
          </a:xfrm>
          <a:prstGeom prst="flowChartMultidocument">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Yönetici</a:t>
            </a:r>
          </a:p>
          <a:p>
            <a:pPr algn="ctr">
              <a:spcBef>
                <a:spcPct val="0"/>
              </a:spcBef>
            </a:pPr>
            <a:r>
              <a:rPr lang="tr-TR" sz="1800" b="1" u="none" dirty="0">
                <a:solidFill>
                  <a:schemeClr val="bg1"/>
                </a:solidFill>
              </a:rPr>
              <a:t>Raporları</a:t>
            </a:r>
          </a:p>
        </p:txBody>
      </p:sp>
      <p:sp>
        <p:nvSpPr>
          <p:cNvPr id="36871" name="Line 7"/>
          <p:cNvSpPr>
            <a:spLocks noChangeShapeType="1"/>
          </p:cNvSpPr>
          <p:nvPr/>
        </p:nvSpPr>
        <p:spPr bwMode="auto">
          <a:xfrm>
            <a:off x="4211638" y="1916113"/>
            <a:ext cx="0" cy="433387"/>
          </a:xfrm>
          <a:prstGeom prst="line">
            <a:avLst/>
          </a:prstGeom>
          <a:noFill/>
          <a:ln w="28575">
            <a:solidFill>
              <a:schemeClr val="tx1"/>
            </a:solidFill>
            <a:round/>
            <a:headEnd/>
            <a:tailEnd type="triangle" w="med" len="med"/>
          </a:ln>
        </p:spPr>
        <p:txBody>
          <a:bodyPr/>
          <a:lstStyle/>
          <a:p>
            <a:endParaRPr lang="tr-TR"/>
          </a:p>
        </p:txBody>
      </p:sp>
      <p:sp>
        <p:nvSpPr>
          <p:cNvPr id="36872" name="Line 8"/>
          <p:cNvSpPr>
            <a:spLocks noChangeShapeType="1"/>
          </p:cNvSpPr>
          <p:nvPr/>
        </p:nvSpPr>
        <p:spPr bwMode="auto">
          <a:xfrm>
            <a:off x="2484438" y="2924175"/>
            <a:ext cx="1008062" cy="0"/>
          </a:xfrm>
          <a:prstGeom prst="line">
            <a:avLst/>
          </a:prstGeom>
          <a:noFill/>
          <a:ln w="57150">
            <a:solidFill>
              <a:schemeClr val="tx1"/>
            </a:solidFill>
            <a:round/>
            <a:headEnd type="triangle" w="med" len="med"/>
            <a:tailEnd type="triangle" w="med" len="med"/>
          </a:ln>
        </p:spPr>
        <p:txBody>
          <a:bodyPr/>
          <a:lstStyle/>
          <a:p>
            <a:endParaRPr lang="tr-TR"/>
          </a:p>
        </p:txBody>
      </p:sp>
      <p:sp>
        <p:nvSpPr>
          <p:cNvPr id="36873" name="Line 9"/>
          <p:cNvSpPr>
            <a:spLocks noChangeShapeType="1"/>
          </p:cNvSpPr>
          <p:nvPr/>
        </p:nvSpPr>
        <p:spPr bwMode="auto">
          <a:xfrm>
            <a:off x="3851275" y="3644900"/>
            <a:ext cx="0" cy="647700"/>
          </a:xfrm>
          <a:prstGeom prst="line">
            <a:avLst/>
          </a:prstGeom>
          <a:noFill/>
          <a:ln w="38100">
            <a:solidFill>
              <a:schemeClr val="tx1"/>
            </a:solidFill>
            <a:round/>
            <a:headEnd type="triangle" w="med" len="med"/>
            <a:tailEnd type="triangle" w="med" len="med"/>
          </a:ln>
        </p:spPr>
        <p:txBody>
          <a:bodyPr/>
          <a:lstStyle/>
          <a:p>
            <a:endParaRPr lang="tr-TR"/>
          </a:p>
        </p:txBody>
      </p:sp>
      <p:sp>
        <p:nvSpPr>
          <p:cNvPr id="36874" name="AutoShape 10"/>
          <p:cNvSpPr>
            <a:spLocks noChangeArrowheads="1"/>
          </p:cNvSpPr>
          <p:nvPr/>
        </p:nvSpPr>
        <p:spPr bwMode="auto">
          <a:xfrm rot="10798369" flipV="1">
            <a:off x="2700338" y="4221163"/>
            <a:ext cx="1868487" cy="863600"/>
          </a:xfrm>
          <a:prstGeom prst="flowChartOnlineStorage">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Çevrim-İçi</a:t>
            </a:r>
          </a:p>
          <a:p>
            <a:pPr algn="ctr">
              <a:spcBef>
                <a:spcPct val="0"/>
              </a:spcBef>
            </a:pPr>
            <a:r>
              <a:rPr lang="tr-TR" sz="1800" b="1" u="none" dirty="0">
                <a:solidFill>
                  <a:schemeClr val="bg1"/>
                </a:solidFill>
              </a:rPr>
              <a:t>Sorgulama</a:t>
            </a:r>
          </a:p>
        </p:txBody>
      </p:sp>
      <p:sp>
        <p:nvSpPr>
          <p:cNvPr id="36875" name="Line 11"/>
          <p:cNvSpPr>
            <a:spLocks noChangeShapeType="1"/>
          </p:cNvSpPr>
          <p:nvPr/>
        </p:nvSpPr>
        <p:spPr bwMode="auto">
          <a:xfrm>
            <a:off x="5364163" y="3284538"/>
            <a:ext cx="1368425" cy="0"/>
          </a:xfrm>
          <a:prstGeom prst="line">
            <a:avLst/>
          </a:prstGeom>
          <a:noFill/>
          <a:ln w="57150">
            <a:solidFill>
              <a:schemeClr val="tx1"/>
            </a:solidFill>
            <a:round/>
            <a:headEnd/>
            <a:tailEnd type="triangle" w="med" len="med"/>
          </a:ln>
        </p:spPr>
        <p:txBody>
          <a:bodyPr/>
          <a:lstStyle/>
          <a:p>
            <a:endParaRPr lang="tr-TR"/>
          </a:p>
        </p:txBody>
      </p:sp>
      <p:sp>
        <p:nvSpPr>
          <p:cNvPr id="36876" name="Line 12"/>
          <p:cNvSpPr>
            <a:spLocks noChangeShapeType="1"/>
          </p:cNvSpPr>
          <p:nvPr/>
        </p:nvSpPr>
        <p:spPr bwMode="auto">
          <a:xfrm>
            <a:off x="3059113" y="1916113"/>
            <a:ext cx="1152525" cy="0"/>
          </a:xfrm>
          <a:prstGeom prst="line">
            <a:avLst/>
          </a:prstGeom>
          <a:noFill/>
          <a:ln w="28575">
            <a:solidFill>
              <a:schemeClr val="tx1"/>
            </a:solidFill>
            <a:round/>
            <a:headEnd/>
            <a:tailEnd/>
          </a:ln>
        </p:spPr>
        <p:txBody>
          <a:bodyPr/>
          <a:lstStyle/>
          <a:p>
            <a:endParaRPr lang="tr-TR"/>
          </a:p>
        </p:txBody>
      </p:sp>
      <p:sp>
        <p:nvSpPr>
          <p:cNvPr id="36877" name="Rectangle 13"/>
          <p:cNvSpPr>
            <a:spLocks noChangeArrowheads="1"/>
          </p:cNvSpPr>
          <p:nvPr/>
        </p:nvSpPr>
        <p:spPr bwMode="auto">
          <a:xfrm>
            <a:off x="4872038" y="5029200"/>
            <a:ext cx="1068387" cy="366713"/>
          </a:xfrm>
          <a:prstGeom prst="rect">
            <a:avLst/>
          </a:prstGeom>
          <a:noFill/>
          <a:ln w="9525">
            <a:noFill/>
            <a:miter lim="800000"/>
            <a:headEnd/>
            <a:tailEnd/>
          </a:ln>
        </p:spPr>
        <p:txBody>
          <a:bodyPr>
            <a:spAutoFit/>
          </a:bodyPr>
          <a:lstStyle/>
          <a:p>
            <a:pPr>
              <a:spcBef>
                <a:spcPct val="0"/>
              </a:spcBef>
            </a:pPr>
            <a:endParaRPr lang="en-US" sz="1800" b="0" u="none">
              <a:solidFill>
                <a:schemeClr val="tx1"/>
              </a:solidFill>
            </a:endParaRPr>
          </a:p>
        </p:txBody>
      </p:sp>
      <p:sp>
        <p:nvSpPr>
          <p:cNvPr id="36878" name="Line 14"/>
          <p:cNvSpPr>
            <a:spLocks noChangeShapeType="1"/>
          </p:cNvSpPr>
          <p:nvPr/>
        </p:nvSpPr>
        <p:spPr bwMode="auto">
          <a:xfrm flipV="1">
            <a:off x="5435600" y="1916113"/>
            <a:ext cx="1800225" cy="1154112"/>
          </a:xfrm>
          <a:prstGeom prst="line">
            <a:avLst/>
          </a:prstGeom>
          <a:noFill/>
          <a:ln w="9525">
            <a:solidFill>
              <a:schemeClr val="tx1"/>
            </a:solidFill>
            <a:round/>
            <a:headEnd/>
            <a:tailEnd type="triangle" w="med" len="med"/>
          </a:ln>
        </p:spPr>
        <p:txBody>
          <a:bodyPr/>
          <a:lstStyle/>
          <a:p>
            <a:endParaRPr lang="tr-TR"/>
          </a:p>
        </p:txBody>
      </p:sp>
      <p:sp>
        <p:nvSpPr>
          <p:cNvPr id="36879" name="AutoShape 15"/>
          <p:cNvSpPr>
            <a:spLocks noChangeArrowheads="1"/>
          </p:cNvSpPr>
          <p:nvPr/>
        </p:nvSpPr>
        <p:spPr bwMode="auto">
          <a:xfrm>
            <a:off x="7235825" y="1484313"/>
            <a:ext cx="1152525" cy="793750"/>
          </a:xfrm>
          <a:prstGeom prst="flowChartDocument">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Aylık</a:t>
            </a:r>
          </a:p>
          <a:p>
            <a:pPr algn="ctr">
              <a:spcBef>
                <a:spcPct val="0"/>
              </a:spcBef>
            </a:pPr>
            <a:r>
              <a:rPr lang="tr-TR" sz="1800" b="1" u="none" dirty="0">
                <a:solidFill>
                  <a:schemeClr val="bg1"/>
                </a:solidFill>
              </a:rPr>
              <a:t>bordro</a:t>
            </a:r>
          </a:p>
        </p:txBody>
      </p:sp>
      <p:sp>
        <p:nvSpPr>
          <p:cNvPr id="16" name="15 Slayt Numarası Yer Tutucusu"/>
          <p:cNvSpPr>
            <a:spLocks noGrp="1"/>
          </p:cNvSpPr>
          <p:nvPr>
            <p:ph type="sldNum" sz="quarter" idx="12"/>
          </p:nvPr>
        </p:nvSpPr>
        <p:spPr/>
        <p:txBody>
          <a:bodyPr/>
          <a:lstStyle/>
          <a:p>
            <a:fld id="{F2E5916C-8A19-45CF-A92A-BEC7AC1B5E58}" type="slidenum">
              <a:rPr lang="tr-TR" smtClean="0"/>
              <a:pPr/>
              <a:t>12</a:t>
            </a:fld>
            <a:endParaRPr lang="tr-T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400" dirty="0" smtClean="0">
                <a:solidFill>
                  <a:srgbClr val="7C4B3B"/>
                </a:solidFill>
              </a:rPr>
              <a:t>CHAPTER 2: GLOBAL E-BUSINESS AND COLLABORATION</a:t>
            </a:r>
            <a:r>
              <a:rPr lang="tr-TR" sz="1400" dirty="0" smtClean="0">
                <a:solidFill>
                  <a:srgbClr val="7C4B3B"/>
                </a:solidFill>
              </a:rPr>
              <a:t/>
            </a:r>
            <a:br>
              <a:rPr lang="tr-TR" sz="1400" dirty="0" smtClean="0">
                <a:solidFill>
                  <a:srgbClr val="7C4B3B"/>
                </a:solidFill>
              </a:rPr>
            </a:br>
            <a:r>
              <a:rPr lang="tr-TR" sz="1400" dirty="0" smtClean="0">
                <a:solidFill>
                  <a:srgbClr val="7C4B3B"/>
                </a:solidFill>
              </a:rPr>
              <a:t/>
            </a:r>
            <a:br>
              <a:rPr lang="tr-TR" sz="1400" dirty="0" smtClean="0">
                <a:solidFill>
                  <a:srgbClr val="7C4B3B"/>
                </a:solidFill>
              </a:rPr>
            </a:br>
            <a:r>
              <a:rPr lang="tr-TR" sz="1400" dirty="0" smtClean="0">
                <a:solidFill>
                  <a:srgbClr val="7C4B3B"/>
                </a:solidFill>
              </a:rPr>
              <a:t/>
            </a:r>
            <a:br>
              <a:rPr lang="tr-TR" sz="1400" dirty="0" smtClean="0">
                <a:solidFill>
                  <a:srgbClr val="7C4B3B"/>
                </a:solidFill>
              </a:rPr>
            </a:br>
            <a:endParaRPr lang="en-US" sz="1400" dirty="0" smtClean="0">
              <a:solidFill>
                <a:srgbClr val="7C4B3B"/>
              </a:solidFill>
            </a:endParaRPr>
          </a:p>
        </p:txBody>
      </p:sp>
      <p:sp>
        <p:nvSpPr>
          <p:cNvPr id="89091" name="Content Placeholder 2"/>
          <p:cNvSpPr>
            <a:spLocks noGrp="1"/>
          </p:cNvSpPr>
          <p:nvPr>
            <p:ph idx="1"/>
          </p:nvPr>
        </p:nvSpPr>
        <p:spPr>
          <a:xfrm>
            <a:off x="428596" y="2332037"/>
            <a:ext cx="8229600" cy="4525963"/>
          </a:xfrm>
        </p:spPr>
        <p:txBody>
          <a:bodyPr>
            <a:normAutofit fontScale="92500" lnSpcReduction="10000"/>
          </a:bodyPr>
          <a:lstStyle/>
          <a:p>
            <a:pPr eaLnBrk="1" hangingPunct="1">
              <a:buFontTx/>
              <a:buChar char="•"/>
            </a:pPr>
            <a:r>
              <a:rPr lang="en-US" sz="3200" b="1" dirty="0" smtClean="0">
                <a:solidFill>
                  <a:srgbClr val="00B0F0"/>
                </a:solidFill>
                <a:cs typeface="Times New Roman" pitchFamily="18" charset="0"/>
              </a:rPr>
              <a:t>Information systems department: </a:t>
            </a:r>
          </a:p>
          <a:p>
            <a:pPr lvl="1" eaLnBrk="1" hangingPunct="1">
              <a:spcAft>
                <a:spcPts val="800"/>
              </a:spcAft>
              <a:buFontTx/>
              <a:buChar char="•"/>
            </a:pPr>
            <a:r>
              <a:rPr lang="en-US" dirty="0" smtClean="0">
                <a:cs typeface="Times New Roman" pitchFamily="18" charset="0"/>
              </a:rPr>
              <a:t>Formal organizational unit responsible for information technology services</a:t>
            </a:r>
          </a:p>
          <a:p>
            <a:pPr lvl="1" eaLnBrk="1" hangingPunct="1">
              <a:spcAft>
                <a:spcPts val="800"/>
              </a:spcAft>
              <a:buFontTx/>
              <a:buChar char="•"/>
            </a:pPr>
            <a:r>
              <a:rPr lang="en-US" dirty="0" smtClean="0">
                <a:cs typeface="Times New Roman" pitchFamily="18" charset="0"/>
              </a:rPr>
              <a:t>Often headed by chief information officer (CIO)</a:t>
            </a:r>
          </a:p>
          <a:p>
            <a:pPr lvl="2" eaLnBrk="1" hangingPunct="1">
              <a:spcAft>
                <a:spcPts val="800"/>
              </a:spcAft>
              <a:buFontTx/>
              <a:buChar char="•"/>
            </a:pPr>
            <a:r>
              <a:rPr lang="en-US" dirty="0" smtClean="0">
                <a:cs typeface="Times New Roman" pitchFamily="18" charset="0"/>
              </a:rPr>
              <a:t>Other senior positions include chief security officer (CSO), chief knowledge officer (CKO), chief privacy officer (CPO)</a:t>
            </a:r>
          </a:p>
          <a:p>
            <a:pPr lvl="1" eaLnBrk="1" hangingPunct="1">
              <a:spcAft>
                <a:spcPts val="800"/>
              </a:spcAft>
              <a:buFontTx/>
              <a:buChar char="•"/>
            </a:pPr>
            <a:r>
              <a:rPr lang="en-US" dirty="0" smtClean="0">
                <a:cs typeface="Times New Roman" pitchFamily="18" charset="0"/>
              </a:rPr>
              <a:t>Programmers</a:t>
            </a:r>
          </a:p>
          <a:p>
            <a:pPr lvl="1" eaLnBrk="1" hangingPunct="1">
              <a:spcAft>
                <a:spcPts val="800"/>
              </a:spcAft>
              <a:buFontTx/>
              <a:buChar char="•"/>
            </a:pPr>
            <a:r>
              <a:rPr lang="en-US" dirty="0" smtClean="0">
                <a:cs typeface="Times New Roman" pitchFamily="18" charset="0"/>
              </a:rPr>
              <a:t>Systems analysts</a:t>
            </a:r>
          </a:p>
          <a:p>
            <a:pPr lvl="1" eaLnBrk="1" hangingPunct="1">
              <a:spcAft>
                <a:spcPct val="10000"/>
              </a:spcAft>
              <a:buFontTx/>
              <a:buChar char="•"/>
            </a:pPr>
            <a:r>
              <a:rPr lang="en-US" dirty="0" smtClean="0">
                <a:cs typeface="Times New Roman" pitchFamily="18" charset="0"/>
              </a:rPr>
              <a:t>Information systems managers</a:t>
            </a:r>
          </a:p>
        </p:txBody>
      </p:sp>
      <p:sp>
        <p:nvSpPr>
          <p:cNvPr id="89094" name="Slide Number Placeholder 5"/>
          <p:cNvSpPr>
            <a:spLocks noGrp="1"/>
          </p:cNvSpPr>
          <p:nvPr>
            <p:ph type="sldNum" sz="quarter" idx="12"/>
          </p:nvPr>
        </p:nvSpPr>
        <p:spPr bwMode="auto">
          <a:noFill/>
          <a:ln>
            <a:miter lim="800000"/>
            <a:headEnd/>
            <a:tailEnd/>
          </a:ln>
        </p:spPr>
        <p:txBody>
          <a:bodyPr/>
          <a:lstStyle/>
          <a:p>
            <a:fld id="{F8ACEB38-DA24-429F-AD91-2B4311C4D850}" type="slidenum">
              <a:rPr lang="en-US"/>
              <a:pPr/>
              <a:t>120</a:t>
            </a:fld>
            <a:endParaRPr lang="en-US"/>
          </a:p>
        </p:txBody>
      </p:sp>
      <p:sp>
        <p:nvSpPr>
          <p:cNvPr id="89092" name="Text Placeholder 3"/>
          <p:cNvSpPr>
            <a:spLocks noGrp="1"/>
          </p:cNvSpPr>
          <p:nvPr>
            <p:ph type="body" sz="quarter" idx="4294967295"/>
          </p:nvPr>
        </p:nvSpPr>
        <p:spPr>
          <a:xfrm>
            <a:off x="571472" y="571480"/>
            <a:ext cx="7786742" cy="1785950"/>
          </a:xfrm>
        </p:spPr>
        <p:txBody>
          <a:bodyPr>
            <a:noAutofit/>
          </a:bodyPr>
          <a:lstStyle/>
          <a:p>
            <a:pPr eaLnBrk="1" hangingPunct="1"/>
            <a:r>
              <a:rPr lang="en-US" sz="2400" b="1" dirty="0" smtClean="0">
                <a:solidFill>
                  <a:srgbClr val="FF0000"/>
                </a:solidFill>
              </a:rPr>
              <a:t>The Information Systems Function in Business</a:t>
            </a:r>
            <a:r>
              <a:rPr lang="tr-TR" sz="2400" b="1" dirty="0" smtClean="0">
                <a:solidFill>
                  <a:srgbClr val="FF0000"/>
                </a:solidFill>
              </a:rPr>
              <a:t> </a:t>
            </a:r>
            <a:r>
              <a:rPr lang="tr-TR" sz="2400" dirty="0" smtClean="0"/>
              <a:t> </a:t>
            </a:r>
          </a:p>
          <a:p>
            <a:pPr eaLnBrk="1" hangingPunct="1"/>
            <a:r>
              <a:rPr lang="tr-TR" sz="1800" dirty="0" smtClean="0"/>
              <a:t>Business </a:t>
            </a:r>
            <a:r>
              <a:rPr lang="tr-TR" sz="1800" dirty="0" err="1" smtClean="0"/>
              <a:t>need</a:t>
            </a:r>
            <a:r>
              <a:rPr lang="tr-TR" sz="1800" dirty="0" smtClean="0"/>
              <a:t>  </a:t>
            </a:r>
            <a:r>
              <a:rPr lang="tr-TR" sz="1800" dirty="0" err="1" smtClean="0"/>
              <a:t>to</a:t>
            </a:r>
            <a:r>
              <a:rPr lang="tr-TR" sz="1800" dirty="0" smtClean="0"/>
              <a:t> </a:t>
            </a:r>
            <a:r>
              <a:rPr lang="tr-TR" sz="1800" dirty="0" err="1" smtClean="0"/>
              <a:t>operate</a:t>
            </a:r>
            <a:r>
              <a:rPr lang="tr-TR" sz="1800" dirty="0" smtClean="0"/>
              <a:t> </a:t>
            </a:r>
            <a:r>
              <a:rPr lang="tr-TR" sz="1800" dirty="0" err="1" smtClean="0"/>
              <a:t>diffrent</a:t>
            </a:r>
            <a:r>
              <a:rPr lang="tr-TR" sz="1800" dirty="0" smtClean="0"/>
              <a:t> </a:t>
            </a:r>
            <a:r>
              <a:rPr lang="tr-TR" sz="1800" dirty="0" err="1" smtClean="0"/>
              <a:t>kind</a:t>
            </a:r>
            <a:r>
              <a:rPr lang="tr-TR" sz="1800" dirty="0" smtClean="0"/>
              <a:t> of  </a:t>
            </a:r>
            <a:r>
              <a:rPr lang="tr-TR" sz="1800" dirty="0" err="1" smtClean="0"/>
              <a:t>business</a:t>
            </a:r>
            <a:r>
              <a:rPr lang="tr-TR" sz="1800" dirty="0" smtClean="0"/>
              <a:t> </a:t>
            </a:r>
            <a:r>
              <a:rPr lang="tr-TR" sz="1800" dirty="0" err="1" smtClean="0"/>
              <a:t>information</a:t>
            </a:r>
            <a:r>
              <a:rPr lang="tr-TR" sz="1800" dirty="0" smtClean="0"/>
              <a:t> </a:t>
            </a:r>
            <a:r>
              <a:rPr lang="tr-TR" sz="1800" dirty="0" err="1" smtClean="0"/>
              <a:t>systems</a:t>
            </a:r>
            <a:r>
              <a:rPr lang="tr-TR" sz="1800" dirty="0" smtClean="0"/>
              <a:t>  </a:t>
            </a:r>
            <a:r>
              <a:rPr lang="tr-TR" sz="1800" dirty="0" err="1" smtClean="0"/>
              <a:t>and</a:t>
            </a:r>
            <a:r>
              <a:rPr lang="tr-TR" sz="1800" dirty="0" smtClean="0"/>
              <a:t> </a:t>
            </a:r>
            <a:r>
              <a:rPr lang="tr-TR" sz="1800" dirty="0" err="1" smtClean="0"/>
              <a:t>related</a:t>
            </a:r>
            <a:r>
              <a:rPr lang="tr-TR" sz="1800" dirty="0" smtClean="0"/>
              <a:t> hardware, software </a:t>
            </a:r>
            <a:r>
              <a:rPr lang="tr-TR" sz="1800" dirty="0" err="1" smtClean="0"/>
              <a:t>and</a:t>
            </a:r>
            <a:r>
              <a:rPr lang="tr-TR" sz="1800" dirty="0" smtClean="0"/>
              <a:t> </a:t>
            </a:r>
            <a:r>
              <a:rPr lang="tr-TR" sz="1800" dirty="0" err="1" smtClean="0"/>
              <a:t>communication</a:t>
            </a:r>
            <a:r>
              <a:rPr lang="tr-TR" sz="1800" dirty="0" smtClean="0"/>
              <a:t> </a:t>
            </a:r>
            <a:r>
              <a:rPr lang="tr-TR" sz="1800" dirty="0" err="1" smtClean="0"/>
              <a:t>systems</a:t>
            </a:r>
            <a:r>
              <a:rPr lang="tr-TR" sz="1800" dirty="0" smtClean="0"/>
              <a:t>.  </a:t>
            </a:r>
            <a:r>
              <a:rPr lang="tr-TR" sz="1800" dirty="0" err="1" smtClean="0"/>
              <a:t>The</a:t>
            </a:r>
            <a:r>
              <a:rPr lang="tr-TR" sz="1800" dirty="0" smtClean="0"/>
              <a:t> </a:t>
            </a:r>
            <a:r>
              <a:rPr lang="tr-TR" sz="1800" dirty="0" err="1" smtClean="0"/>
              <a:t>formal</a:t>
            </a:r>
            <a:r>
              <a:rPr lang="tr-TR" sz="1800" dirty="0" smtClean="0"/>
              <a:t> </a:t>
            </a:r>
            <a:r>
              <a:rPr lang="tr-TR" sz="1800" dirty="0" err="1" smtClean="0"/>
              <a:t>organzational</a:t>
            </a:r>
            <a:r>
              <a:rPr lang="tr-TR" sz="1800" dirty="0" smtClean="0"/>
              <a:t> </a:t>
            </a:r>
            <a:r>
              <a:rPr lang="tr-TR" sz="1800" dirty="0" err="1" smtClean="0"/>
              <a:t>unit</a:t>
            </a:r>
            <a:r>
              <a:rPr lang="tr-TR" sz="1800" dirty="0" smtClean="0"/>
              <a:t> , </a:t>
            </a:r>
            <a:r>
              <a:rPr lang="tr-TR" sz="1800" b="1" u="sng" dirty="0" smtClean="0"/>
              <a:t>Information </a:t>
            </a:r>
            <a:r>
              <a:rPr lang="tr-TR" sz="1800" b="1" u="sng" dirty="0" err="1" smtClean="0"/>
              <a:t>System</a:t>
            </a:r>
            <a:r>
              <a:rPr lang="tr-TR" sz="1800" b="1" u="sng" dirty="0" smtClean="0"/>
              <a:t> </a:t>
            </a:r>
            <a:r>
              <a:rPr lang="tr-TR" sz="1800" b="1" u="sng" dirty="0" err="1" smtClean="0"/>
              <a:t>Department</a:t>
            </a:r>
            <a:r>
              <a:rPr lang="tr-TR" sz="1800" b="1" u="sng" dirty="0" smtClean="0"/>
              <a:t>  i</a:t>
            </a:r>
            <a:r>
              <a:rPr lang="tr-TR" sz="1800" dirty="0" smtClean="0"/>
              <a:t>s </a:t>
            </a:r>
            <a:r>
              <a:rPr lang="tr-TR" sz="1800" dirty="0" err="1" smtClean="0"/>
              <a:t>responciple</a:t>
            </a:r>
            <a:r>
              <a:rPr lang="tr-TR" sz="1800" dirty="0" smtClean="0"/>
              <a:t> </a:t>
            </a:r>
            <a:r>
              <a:rPr lang="tr-TR" sz="1800" dirty="0" err="1" smtClean="0"/>
              <a:t>for</a:t>
            </a:r>
            <a:r>
              <a:rPr lang="tr-TR" sz="1800" dirty="0" smtClean="0"/>
              <a:t> </a:t>
            </a:r>
            <a:r>
              <a:rPr lang="tr-TR" sz="1800" dirty="0" err="1" smtClean="0"/>
              <a:t>all</a:t>
            </a:r>
            <a:r>
              <a:rPr lang="tr-TR" sz="1800" dirty="0" smtClean="0"/>
              <a:t>  </a:t>
            </a:r>
            <a:r>
              <a:rPr lang="tr-TR" sz="1800" dirty="0" err="1" smtClean="0"/>
              <a:t>IT</a:t>
            </a:r>
            <a:r>
              <a:rPr lang="tr-TR" sz="1800" dirty="0" smtClean="0"/>
              <a:t> </a:t>
            </a:r>
            <a:r>
              <a:rPr lang="tr-TR" sz="1800" dirty="0" err="1" smtClean="0"/>
              <a:t>services</a:t>
            </a:r>
            <a:r>
              <a:rPr lang="tr-TR" sz="1800" dirty="0" smtClean="0"/>
              <a:t> </a:t>
            </a:r>
            <a:r>
              <a:rPr lang="tr-TR" sz="1800" dirty="0" err="1" smtClean="0"/>
              <a:t>and</a:t>
            </a:r>
            <a:r>
              <a:rPr lang="tr-TR" sz="1800" dirty="0" smtClean="0"/>
              <a:t> </a:t>
            </a:r>
            <a:r>
              <a:rPr lang="tr-TR" sz="1800" dirty="0" err="1" smtClean="0"/>
              <a:t>IT</a:t>
            </a:r>
            <a:r>
              <a:rPr lang="tr-TR" sz="1800" dirty="0" smtClean="0"/>
              <a:t> </a:t>
            </a:r>
            <a:r>
              <a:rPr lang="tr-TR" sz="1800" dirty="0" err="1" smtClean="0"/>
              <a:t>inftrastructure</a:t>
            </a:r>
            <a:r>
              <a:rPr lang="tr-TR" sz="1800" dirty="0" smtClean="0"/>
              <a:t>.</a:t>
            </a:r>
            <a:endParaRPr lang="tr-TR" sz="2400" dirty="0" smtClean="0"/>
          </a:p>
          <a:p>
            <a:pPr eaLnBrk="1" hangingPunct="1"/>
            <a:endParaRPr lang="en-US" sz="2400" b="1" dirty="0" smtClean="0">
              <a:solidFill>
                <a:srgbClr val="FF0000"/>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600" b="1" dirty="0" smtClean="0">
                <a:solidFill>
                  <a:srgbClr val="7C4B3B"/>
                </a:solidFill>
              </a:rPr>
              <a:t>CHAPTER 2: GLOBAL E-BUSINESS AND COLLABORATION</a:t>
            </a:r>
            <a:r>
              <a:rPr lang="tr-TR" sz="1600" b="1" dirty="0" smtClean="0">
                <a:solidFill>
                  <a:srgbClr val="7C4B3B"/>
                </a:solidFill>
              </a:rPr>
              <a:t/>
            </a:r>
            <a:br>
              <a:rPr lang="tr-TR" sz="1600" b="1" dirty="0" smtClean="0">
                <a:solidFill>
                  <a:srgbClr val="7C4B3B"/>
                </a:solidFill>
              </a:rPr>
            </a:br>
            <a:r>
              <a:rPr lang="tr-TR" sz="1600" b="1" dirty="0" smtClean="0">
                <a:solidFill>
                  <a:srgbClr val="7C4B3B"/>
                </a:solidFill>
              </a:rPr>
              <a:t/>
            </a:r>
            <a:br>
              <a:rPr lang="tr-TR" sz="1600" b="1" dirty="0" smtClean="0">
                <a:solidFill>
                  <a:srgbClr val="7C4B3B"/>
                </a:solidFill>
              </a:rPr>
            </a:br>
            <a:endParaRPr lang="en-US" sz="1600" b="1" dirty="0" smtClean="0">
              <a:solidFill>
                <a:srgbClr val="7C4B3B"/>
              </a:solidFill>
            </a:endParaRPr>
          </a:p>
        </p:txBody>
      </p:sp>
      <p:sp>
        <p:nvSpPr>
          <p:cNvPr id="91139" name="Content Placeholder 2"/>
          <p:cNvSpPr>
            <a:spLocks noGrp="1"/>
          </p:cNvSpPr>
          <p:nvPr>
            <p:ph idx="1"/>
          </p:nvPr>
        </p:nvSpPr>
        <p:spPr/>
        <p:txBody>
          <a:bodyPr>
            <a:normAutofit fontScale="70000" lnSpcReduction="20000"/>
          </a:bodyPr>
          <a:lstStyle/>
          <a:p>
            <a:pPr eaLnBrk="1" hangingPunct="1">
              <a:spcAft>
                <a:spcPct val="10000"/>
              </a:spcAft>
              <a:buFontTx/>
              <a:buChar char="•"/>
            </a:pPr>
            <a:r>
              <a:rPr lang="en-US" sz="3200" b="1" dirty="0" smtClean="0">
                <a:solidFill>
                  <a:srgbClr val="00B0F0"/>
                </a:solidFill>
                <a:cs typeface="Times New Roman" pitchFamily="18" charset="0"/>
              </a:rPr>
              <a:t>End users</a:t>
            </a:r>
            <a:r>
              <a:rPr lang="tr-TR" sz="3200" b="1" dirty="0" smtClean="0">
                <a:solidFill>
                  <a:srgbClr val="00B0F0"/>
                </a:solidFill>
                <a:cs typeface="Times New Roman" pitchFamily="18" charset="0"/>
              </a:rPr>
              <a:t> (*)</a:t>
            </a:r>
            <a:endParaRPr lang="en-US" sz="3200" b="1" dirty="0" smtClean="0">
              <a:solidFill>
                <a:srgbClr val="00B0F0"/>
              </a:solidFill>
              <a:cs typeface="Times New Roman" pitchFamily="18" charset="0"/>
            </a:endParaRPr>
          </a:p>
          <a:p>
            <a:pPr lvl="1" eaLnBrk="1" hangingPunct="1">
              <a:spcAft>
                <a:spcPct val="10000"/>
              </a:spcAft>
              <a:buFontTx/>
              <a:buChar char="•"/>
            </a:pPr>
            <a:r>
              <a:rPr lang="en-US" sz="2800" b="1" dirty="0" smtClean="0">
                <a:cs typeface="Times New Roman" pitchFamily="18" charset="0"/>
              </a:rPr>
              <a:t>Representatives of other departments for whom applications are developed</a:t>
            </a:r>
          </a:p>
          <a:p>
            <a:pPr lvl="1" eaLnBrk="1" hangingPunct="1">
              <a:spcAft>
                <a:spcPct val="10000"/>
              </a:spcAft>
              <a:buFontTx/>
              <a:buChar char="•"/>
            </a:pPr>
            <a:r>
              <a:rPr lang="en-US" sz="2800" dirty="0" smtClean="0">
                <a:cs typeface="Times New Roman" pitchFamily="18" charset="0"/>
              </a:rPr>
              <a:t>Increasing role in system design, development</a:t>
            </a:r>
          </a:p>
          <a:p>
            <a:pPr eaLnBrk="1" hangingPunct="1">
              <a:spcAft>
                <a:spcPct val="10000"/>
              </a:spcAft>
              <a:buFontTx/>
              <a:buChar char="•"/>
            </a:pPr>
            <a:r>
              <a:rPr lang="en-US" sz="3200" dirty="0" smtClean="0">
                <a:solidFill>
                  <a:srgbClr val="0D0D0D"/>
                </a:solidFill>
                <a:cs typeface="Times New Roman" pitchFamily="18" charset="0"/>
              </a:rPr>
              <a:t>IT Governance:</a:t>
            </a:r>
          </a:p>
          <a:p>
            <a:pPr lvl="1" eaLnBrk="1" hangingPunct="1">
              <a:spcAft>
                <a:spcPct val="10000"/>
              </a:spcAft>
              <a:buFontTx/>
              <a:buChar char="•"/>
            </a:pPr>
            <a:r>
              <a:rPr lang="en-US" dirty="0" smtClean="0">
                <a:cs typeface="Times New Roman" pitchFamily="18" charset="0"/>
              </a:rPr>
              <a:t>Strategies and policies for using IT in the organization</a:t>
            </a:r>
          </a:p>
          <a:p>
            <a:pPr lvl="1" eaLnBrk="1" hangingPunct="1">
              <a:spcAft>
                <a:spcPct val="10000"/>
              </a:spcAft>
              <a:buFontTx/>
              <a:buChar char="•"/>
            </a:pPr>
            <a:r>
              <a:rPr lang="en-US" dirty="0" smtClean="0">
                <a:cs typeface="Times New Roman" pitchFamily="18" charset="0"/>
              </a:rPr>
              <a:t>Decision rights</a:t>
            </a:r>
          </a:p>
          <a:p>
            <a:pPr lvl="1" eaLnBrk="1" hangingPunct="1">
              <a:spcAft>
                <a:spcPct val="10000"/>
              </a:spcAft>
              <a:buFontTx/>
              <a:buChar char="•"/>
            </a:pPr>
            <a:r>
              <a:rPr lang="en-US" dirty="0" smtClean="0">
                <a:cs typeface="Times New Roman" pitchFamily="18" charset="0"/>
              </a:rPr>
              <a:t>Accountability</a:t>
            </a:r>
          </a:p>
          <a:p>
            <a:pPr lvl="1" eaLnBrk="1" hangingPunct="1">
              <a:spcAft>
                <a:spcPct val="10000"/>
              </a:spcAft>
              <a:buFontTx/>
              <a:buChar char="•"/>
            </a:pPr>
            <a:r>
              <a:rPr lang="en-US" dirty="0" smtClean="0">
                <a:cs typeface="Times New Roman" pitchFamily="18" charset="0"/>
              </a:rPr>
              <a:t>Organization of information systems function </a:t>
            </a:r>
          </a:p>
          <a:p>
            <a:pPr lvl="2" eaLnBrk="1" hangingPunct="1">
              <a:spcAft>
                <a:spcPct val="10000"/>
              </a:spcAft>
              <a:buFontTx/>
              <a:buChar char="•"/>
            </a:pPr>
            <a:r>
              <a:rPr lang="en-US" dirty="0" smtClean="0">
                <a:cs typeface="Times New Roman" pitchFamily="18" charset="0"/>
              </a:rPr>
              <a:t>Centralized, decentralized, et</a:t>
            </a:r>
            <a:endParaRPr lang="tr-TR" dirty="0" smtClean="0">
              <a:cs typeface="Times New Roman" pitchFamily="18" charset="0"/>
            </a:endParaRPr>
          </a:p>
          <a:p>
            <a:pPr lvl="2" eaLnBrk="1" hangingPunct="1">
              <a:spcAft>
                <a:spcPct val="10000"/>
              </a:spcAft>
              <a:buFontTx/>
              <a:buChar char="•"/>
            </a:pPr>
            <a:endParaRPr lang="tr-TR" dirty="0" smtClean="0">
              <a:cs typeface="Times New Roman" pitchFamily="18" charset="0"/>
            </a:endParaRPr>
          </a:p>
          <a:p>
            <a:pPr lvl="2" eaLnBrk="1" hangingPunct="1">
              <a:spcAft>
                <a:spcPct val="10000"/>
              </a:spcAft>
              <a:buNone/>
            </a:pPr>
            <a:r>
              <a:rPr lang="tr-TR" u="sng" dirty="0" smtClean="0">
                <a:solidFill>
                  <a:srgbClr val="00B0F0"/>
                </a:solidFill>
                <a:cs typeface="Times New Roman" pitchFamily="18" charset="0"/>
              </a:rPr>
              <a:t>(*) </a:t>
            </a:r>
            <a:r>
              <a:rPr lang="tr-TR" u="sng" dirty="0" err="1" smtClean="0">
                <a:solidFill>
                  <a:srgbClr val="00B0F0"/>
                </a:solidFill>
                <a:cs typeface="Times New Roman" pitchFamily="18" charset="0"/>
              </a:rPr>
              <a:t>End</a:t>
            </a:r>
            <a:r>
              <a:rPr lang="tr-TR" u="sng" dirty="0" smtClean="0">
                <a:solidFill>
                  <a:srgbClr val="00B0F0"/>
                </a:solidFill>
                <a:cs typeface="Times New Roman" pitchFamily="18" charset="0"/>
              </a:rPr>
              <a:t> </a:t>
            </a:r>
            <a:r>
              <a:rPr lang="tr-TR" u="sng" dirty="0" err="1" smtClean="0">
                <a:solidFill>
                  <a:srgbClr val="00B0F0"/>
                </a:solidFill>
                <a:cs typeface="Times New Roman" pitchFamily="18" charset="0"/>
              </a:rPr>
              <a:t>user</a:t>
            </a:r>
            <a:r>
              <a:rPr lang="tr-TR" dirty="0" smtClean="0">
                <a:cs typeface="Times New Roman" pitchFamily="18" charset="0"/>
              </a:rPr>
              <a:t>: </a:t>
            </a:r>
            <a:r>
              <a:rPr lang="tr-TR" dirty="0" err="1" smtClean="0">
                <a:cs typeface="Times New Roman" pitchFamily="18" charset="0"/>
              </a:rPr>
              <a:t>representatives</a:t>
            </a:r>
            <a:r>
              <a:rPr lang="tr-TR" dirty="0" smtClean="0">
                <a:cs typeface="Times New Roman" pitchFamily="18" charset="0"/>
              </a:rPr>
              <a:t> of </a:t>
            </a:r>
            <a:r>
              <a:rPr lang="tr-TR" dirty="0" err="1" smtClean="0">
                <a:cs typeface="Times New Roman" pitchFamily="18" charset="0"/>
              </a:rPr>
              <a:t>departments</a:t>
            </a:r>
            <a:r>
              <a:rPr lang="tr-TR" dirty="0" smtClean="0">
                <a:cs typeface="Times New Roman" pitchFamily="18" charset="0"/>
              </a:rPr>
              <a:t> </a:t>
            </a:r>
            <a:r>
              <a:rPr lang="tr-TR" dirty="0" err="1" smtClean="0">
                <a:cs typeface="Times New Roman" pitchFamily="18" charset="0"/>
              </a:rPr>
              <a:t>out</a:t>
            </a:r>
            <a:r>
              <a:rPr lang="tr-TR" dirty="0" smtClean="0">
                <a:cs typeface="Times New Roman" pitchFamily="18" charset="0"/>
              </a:rPr>
              <a:t> </a:t>
            </a:r>
            <a:r>
              <a:rPr lang="tr-TR" dirty="0" err="1" smtClean="0">
                <a:cs typeface="Times New Roman" pitchFamily="18" charset="0"/>
              </a:rPr>
              <a:t>side</a:t>
            </a:r>
            <a:r>
              <a:rPr lang="tr-TR" dirty="0" smtClean="0">
                <a:cs typeface="Times New Roman" pitchFamily="18" charset="0"/>
              </a:rPr>
              <a:t> of IS  </a:t>
            </a:r>
            <a:r>
              <a:rPr lang="tr-TR" dirty="0" err="1" smtClean="0">
                <a:cs typeface="Times New Roman" pitchFamily="18" charset="0"/>
              </a:rPr>
              <a:t>group</a:t>
            </a:r>
            <a:r>
              <a:rPr lang="tr-TR" dirty="0" smtClean="0">
                <a:cs typeface="Times New Roman" pitchFamily="18" charset="0"/>
              </a:rPr>
              <a:t> .</a:t>
            </a:r>
          </a:p>
          <a:p>
            <a:pPr lvl="2" eaLnBrk="1" hangingPunct="1">
              <a:spcAft>
                <a:spcPct val="10000"/>
              </a:spcAft>
              <a:buNone/>
            </a:pPr>
            <a:r>
              <a:rPr lang="tr-TR" dirty="0" smtClean="0">
                <a:cs typeface="Times New Roman" pitchFamily="18" charset="0"/>
              </a:rPr>
              <a:t>      </a:t>
            </a:r>
            <a:r>
              <a:rPr lang="tr-TR" dirty="0" err="1" smtClean="0">
                <a:cs typeface="Times New Roman" pitchFamily="18" charset="0"/>
              </a:rPr>
              <a:t>end</a:t>
            </a:r>
            <a:r>
              <a:rPr lang="tr-TR" dirty="0" smtClean="0">
                <a:cs typeface="Times New Roman" pitchFamily="18" charset="0"/>
              </a:rPr>
              <a:t>-</a:t>
            </a:r>
            <a:r>
              <a:rPr lang="tr-TR" dirty="0" err="1" smtClean="0">
                <a:cs typeface="Times New Roman" pitchFamily="18" charset="0"/>
              </a:rPr>
              <a:t>user</a:t>
            </a:r>
            <a:r>
              <a:rPr lang="tr-TR" dirty="0" smtClean="0">
                <a:cs typeface="Times New Roman" pitchFamily="18" charset="0"/>
              </a:rPr>
              <a:t> </a:t>
            </a:r>
            <a:r>
              <a:rPr lang="tr-TR" dirty="0" err="1" smtClean="0">
                <a:cs typeface="Times New Roman" pitchFamily="18" charset="0"/>
              </a:rPr>
              <a:t>will</a:t>
            </a:r>
            <a:r>
              <a:rPr lang="tr-TR" dirty="0" smtClean="0">
                <a:cs typeface="Times New Roman" pitchFamily="18" charset="0"/>
              </a:rPr>
              <a:t> </a:t>
            </a:r>
            <a:r>
              <a:rPr lang="tr-TR" dirty="0" err="1" smtClean="0">
                <a:cs typeface="Times New Roman" pitchFamily="18" charset="0"/>
              </a:rPr>
              <a:t>run</a:t>
            </a:r>
            <a:r>
              <a:rPr lang="tr-TR" dirty="0" smtClean="0">
                <a:cs typeface="Times New Roman" pitchFamily="18" charset="0"/>
              </a:rPr>
              <a:t> </a:t>
            </a:r>
            <a:r>
              <a:rPr lang="tr-TR" dirty="0" err="1" smtClean="0">
                <a:cs typeface="Times New Roman" pitchFamily="18" charset="0"/>
              </a:rPr>
              <a:t>and</a:t>
            </a:r>
            <a:r>
              <a:rPr lang="tr-TR" dirty="0" smtClean="0">
                <a:cs typeface="Times New Roman" pitchFamily="18" charset="0"/>
              </a:rPr>
              <a:t> </a:t>
            </a:r>
            <a:r>
              <a:rPr lang="tr-TR" dirty="0" err="1" smtClean="0">
                <a:cs typeface="Times New Roman" pitchFamily="18" charset="0"/>
              </a:rPr>
              <a:t>develop</a:t>
            </a:r>
            <a:r>
              <a:rPr lang="tr-TR" dirty="0" smtClean="0">
                <a:cs typeface="Times New Roman" pitchFamily="18" charset="0"/>
              </a:rPr>
              <a:t> his </a:t>
            </a:r>
            <a:r>
              <a:rPr lang="tr-TR" dirty="0" err="1" smtClean="0">
                <a:cs typeface="Times New Roman" pitchFamily="18" charset="0"/>
              </a:rPr>
              <a:t>job</a:t>
            </a:r>
            <a:r>
              <a:rPr lang="tr-TR" dirty="0" smtClean="0">
                <a:cs typeface="Times New Roman" pitchFamily="18" charset="0"/>
              </a:rPr>
              <a:t> </a:t>
            </a:r>
            <a:r>
              <a:rPr lang="tr-TR" dirty="0" err="1" smtClean="0">
                <a:cs typeface="Times New Roman" pitchFamily="18" charset="0"/>
              </a:rPr>
              <a:t>using</a:t>
            </a:r>
            <a:r>
              <a:rPr lang="tr-TR" dirty="0" smtClean="0">
                <a:cs typeface="Times New Roman" pitchFamily="18" charset="0"/>
              </a:rPr>
              <a:t> software </a:t>
            </a:r>
            <a:r>
              <a:rPr lang="tr-TR" dirty="0" err="1" smtClean="0">
                <a:cs typeface="Times New Roman" pitchFamily="18" charset="0"/>
              </a:rPr>
              <a:t>interface</a:t>
            </a:r>
            <a:r>
              <a:rPr lang="tr-TR" dirty="0" smtClean="0">
                <a:cs typeface="Times New Roman" pitchFamily="18" charset="0"/>
              </a:rPr>
              <a:t> .</a:t>
            </a:r>
          </a:p>
          <a:p>
            <a:pPr lvl="2" eaLnBrk="1" hangingPunct="1">
              <a:spcAft>
                <a:spcPct val="10000"/>
              </a:spcAft>
              <a:buNone/>
            </a:pPr>
            <a:r>
              <a:rPr lang="tr-TR" dirty="0" smtClean="0">
                <a:cs typeface="Times New Roman" pitchFamily="18" charset="0"/>
              </a:rPr>
              <a:t>       </a:t>
            </a:r>
            <a:r>
              <a:rPr lang="tr-TR" dirty="0" err="1" smtClean="0">
                <a:cs typeface="Times New Roman" pitchFamily="18" charset="0"/>
              </a:rPr>
              <a:t>End</a:t>
            </a:r>
            <a:r>
              <a:rPr lang="tr-TR" dirty="0" smtClean="0">
                <a:cs typeface="Times New Roman" pitchFamily="18" charset="0"/>
              </a:rPr>
              <a:t> </a:t>
            </a:r>
            <a:r>
              <a:rPr lang="tr-TR" dirty="0" err="1" smtClean="0">
                <a:cs typeface="Times New Roman" pitchFamily="18" charset="0"/>
              </a:rPr>
              <a:t>users</a:t>
            </a:r>
            <a:r>
              <a:rPr lang="tr-TR" dirty="0" smtClean="0">
                <a:cs typeface="Times New Roman" pitchFamily="18" charset="0"/>
              </a:rPr>
              <a:t> </a:t>
            </a:r>
            <a:r>
              <a:rPr lang="tr-TR" dirty="0" err="1" smtClean="0">
                <a:cs typeface="Times New Roman" pitchFamily="18" charset="0"/>
              </a:rPr>
              <a:t>are</a:t>
            </a:r>
            <a:r>
              <a:rPr lang="tr-TR" dirty="0" smtClean="0">
                <a:cs typeface="Times New Roman" pitchFamily="18" charset="0"/>
              </a:rPr>
              <a:t> </a:t>
            </a:r>
            <a:r>
              <a:rPr lang="tr-TR" dirty="0" err="1" smtClean="0">
                <a:cs typeface="Times New Roman" pitchFamily="18" charset="0"/>
              </a:rPr>
              <a:t>interest</a:t>
            </a:r>
            <a:r>
              <a:rPr lang="tr-TR" dirty="0" smtClean="0">
                <a:cs typeface="Times New Roman" pitchFamily="18" charset="0"/>
              </a:rPr>
              <a:t> on </a:t>
            </a:r>
            <a:r>
              <a:rPr lang="tr-TR" dirty="0" err="1" smtClean="0">
                <a:cs typeface="Times New Roman" pitchFamily="18" charset="0"/>
              </a:rPr>
              <a:t>solving</a:t>
            </a:r>
            <a:r>
              <a:rPr lang="tr-TR" dirty="0" smtClean="0">
                <a:cs typeface="Times New Roman" pitchFamily="18" charset="0"/>
              </a:rPr>
              <a:t> </a:t>
            </a:r>
            <a:r>
              <a:rPr lang="tr-TR" dirty="0" err="1" smtClean="0">
                <a:cs typeface="Times New Roman" pitchFamily="18" charset="0"/>
              </a:rPr>
              <a:t>business</a:t>
            </a:r>
            <a:r>
              <a:rPr lang="tr-TR" dirty="0" smtClean="0">
                <a:cs typeface="Times New Roman" pitchFamily="18" charset="0"/>
              </a:rPr>
              <a:t> </a:t>
            </a:r>
            <a:r>
              <a:rPr lang="tr-TR" dirty="0" err="1" smtClean="0">
                <a:cs typeface="Times New Roman" pitchFamily="18" charset="0"/>
              </a:rPr>
              <a:t>problems</a:t>
            </a:r>
            <a:r>
              <a:rPr lang="tr-TR" dirty="0" smtClean="0">
                <a:cs typeface="Times New Roman" pitchFamily="18" charset="0"/>
              </a:rPr>
              <a:t> </a:t>
            </a:r>
            <a:r>
              <a:rPr lang="tr-TR" dirty="0" err="1" smtClean="0">
                <a:cs typeface="Times New Roman" pitchFamily="18" charset="0"/>
              </a:rPr>
              <a:t>or</a:t>
            </a:r>
            <a:r>
              <a:rPr lang="tr-TR" dirty="0" smtClean="0">
                <a:cs typeface="Times New Roman" pitchFamily="18" charset="0"/>
              </a:rPr>
              <a:t> </a:t>
            </a:r>
            <a:r>
              <a:rPr lang="tr-TR" dirty="0" err="1" smtClean="0">
                <a:cs typeface="Times New Roman" pitchFamily="18" charset="0"/>
              </a:rPr>
              <a:t>organizational</a:t>
            </a:r>
            <a:r>
              <a:rPr lang="tr-TR" dirty="0" smtClean="0">
                <a:cs typeface="Times New Roman" pitchFamily="18" charset="0"/>
              </a:rPr>
              <a:t> </a:t>
            </a:r>
            <a:r>
              <a:rPr lang="tr-TR" dirty="0" err="1" smtClean="0">
                <a:cs typeface="Times New Roman" pitchFamily="18" charset="0"/>
              </a:rPr>
              <a:t>task</a:t>
            </a:r>
            <a:r>
              <a:rPr lang="tr-TR" dirty="0" smtClean="0">
                <a:cs typeface="Times New Roman" pitchFamily="18" charset="0"/>
              </a:rPr>
              <a:t> </a:t>
            </a:r>
            <a:endParaRPr lang="en-US" dirty="0" smtClean="0">
              <a:cs typeface="Times New Roman" pitchFamily="18" charset="0"/>
            </a:endParaRPr>
          </a:p>
        </p:txBody>
      </p:sp>
      <p:sp>
        <p:nvSpPr>
          <p:cNvPr id="91142" name="Slide Number Placeholder 5"/>
          <p:cNvSpPr>
            <a:spLocks noGrp="1"/>
          </p:cNvSpPr>
          <p:nvPr>
            <p:ph type="sldNum" sz="quarter" idx="12"/>
          </p:nvPr>
        </p:nvSpPr>
        <p:spPr bwMode="auto">
          <a:noFill/>
          <a:ln>
            <a:miter lim="800000"/>
            <a:headEnd/>
            <a:tailEnd/>
          </a:ln>
        </p:spPr>
        <p:txBody>
          <a:bodyPr/>
          <a:lstStyle/>
          <a:p>
            <a:fld id="{E947E123-CC5A-418D-8AF5-F2C376EF90FE}" type="slidenum">
              <a:rPr lang="en-US"/>
              <a:pPr/>
              <a:t>121</a:t>
            </a:fld>
            <a:endParaRPr lang="en-US"/>
          </a:p>
        </p:txBody>
      </p:sp>
      <p:sp>
        <p:nvSpPr>
          <p:cNvPr id="91140" name="Text Placeholder 3"/>
          <p:cNvSpPr>
            <a:spLocks noGrp="1"/>
          </p:cNvSpPr>
          <p:nvPr>
            <p:ph type="body" sz="quarter" idx="4294967295"/>
          </p:nvPr>
        </p:nvSpPr>
        <p:spPr>
          <a:xfrm>
            <a:off x="1214414" y="785794"/>
            <a:ext cx="7015186" cy="381000"/>
          </a:xfrm>
        </p:spPr>
        <p:txBody>
          <a:bodyPr>
            <a:noAutofit/>
          </a:bodyPr>
          <a:lstStyle/>
          <a:p>
            <a:pPr eaLnBrk="1" hangingPunct="1"/>
            <a:r>
              <a:rPr lang="en-US" sz="2400" b="1" dirty="0" smtClean="0">
                <a:solidFill>
                  <a:srgbClr val="FF0000"/>
                </a:solidFill>
              </a:rPr>
              <a:t>The Information Systems Function in Business</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400" b="1" dirty="0" smtClean="0">
                <a:solidFill>
                  <a:srgbClr val="7C4B3B"/>
                </a:solidFill>
              </a:rPr>
              <a:t>CHAPTER 2: GLOBAL E-BUSINESS AND COLLABORATION</a:t>
            </a:r>
          </a:p>
        </p:txBody>
      </p:sp>
      <p:sp>
        <p:nvSpPr>
          <p:cNvPr id="89091" name="Content Placeholder 2"/>
          <p:cNvSpPr>
            <a:spLocks noGrp="1"/>
          </p:cNvSpPr>
          <p:nvPr>
            <p:ph idx="1"/>
          </p:nvPr>
        </p:nvSpPr>
        <p:spPr/>
        <p:txBody>
          <a:bodyPr>
            <a:normAutofit fontScale="92500" lnSpcReduction="10000"/>
          </a:bodyPr>
          <a:lstStyle/>
          <a:p>
            <a:pPr eaLnBrk="1" hangingPunct="1">
              <a:buFontTx/>
              <a:buChar char="•"/>
            </a:pPr>
            <a:r>
              <a:rPr lang="en-US" sz="3200" b="1" dirty="0" smtClean="0">
                <a:solidFill>
                  <a:srgbClr val="00B0F0"/>
                </a:solidFill>
                <a:cs typeface="Times New Roman" pitchFamily="18" charset="0"/>
              </a:rPr>
              <a:t>Information systems department: </a:t>
            </a:r>
          </a:p>
          <a:p>
            <a:pPr lvl="1" eaLnBrk="1" hangingPunct="1">
              <a:spcAft>
                <a:spcPts val="800"/>
              </a:spcAft>
              <a:buFontTx/>
              <a:buChar char="•"/>
            </a:pPr>
            <a:r>
              <a:rPr lang="en-US" dirty="0" smtClean="0">
                <a:cs typeface="Times New Roman" pitchFamily="18" charset="0"/>
              </a:rPr>
              <a:t>Formal organizational unit responsible for information technology services</a:t>
            </a:r>
          </a:p>
          <a:p>
            <a:pPr lvl="1" eaLnBrk="1" hangingPunct="1">
              <a:spcAft>
                <a:spcPts val="800"/>
              </a:spcAft>
              <a:buFontTx/>
              <a:buChar char="•"/>
            </a:pPr>
            <a:r>
              <a:rPr lang="en-US" dirty="0" smtClean="0">
                <a:cs typeface="Times New Roman" pitchFamily="18" charset="0"/>
              </a:rPr>
              <a:t>Often headed by chief information officer (CIO)</a:t>
            </a:r>
          </a:p>
          <a:p>
            <a:pPr lvl="2" eaLnBrk="1" hangingPunct="1">
              <a:spcAft>
                <a:spcPts val="800"/>
              </a:spcAft>
              <a:buFontTx/>
              <a:buChar char="•"/>
            </a:pPr>
            <a:r>
              <a:rPr lang="en-US" dirty="0" smtClean="0">
                <a:cs typeface="Times New Roman" pitchFamily="18" charset="0"/>
              </a:rPr>
              <a:t>Other senior positions include chief security officer (CSO), chief knowledge officer (CKO), chief privacy officer (CPO)</a:t>
            </a:r>
          </a:p>
          <a:p>
            <a:pPr lvl="1" eaLnBrk="1" hangingPunct="1">
              <a:spcAft>
                <a:spcPts val="800"/>
              </a:spcAft>
              <a:buFontTx/>
              <a:buChar char="•"/>
            </a:pPr>
            <a:r>
              <a:rPr lang="en-US" dirty="0" smtClean="0">
                <a:cs typeface="Times New Roman" pitchFamily="18" charset="0"/>
              </a:rPr>
              <a:t>Programmers</a:t>
            </a:r>
          </a:p>
          <a:p>
            <a:pPr lvl="1" eaLnBrk="1" hangingPunct="1">
              <a:spcAft>
                <a:spcPts val="800"/>
              </a:spcAft>
              <a:buFontTx/>
              <a:buChar char="•"/>
            </a:pPr>
            <a:r>
              <a:rPr lang="en-US" dirty="0" smtClean="0">
                <a:cs typeface="Times New Roman" pitchFamily="18" charset="0"/>
              </a:rPr>
              <a:t>Systems analysts</a:t>
            </a:r>
          </a:p>
          <a:p>
            <a:pPr lvl="1" eaLnBrk="1" hangingPunct="1">
              <a:spcAft>
                <a:spcPct val="10000"/>
              </a:spcAft>
              <a:buFontTx/>
              <a:buChar char="•"/>
            </a:pPr>
            <a:r>
              <a:rPr lang="en-US" dirty="0" smtClean="0">
                <a:cs typeface="Times New Roman" pitchFamily="18" charset="0"/>
              </a:rPr>
              <a:t>Information systems managers</a:t>
            </a:r>
          </a:p>
        </p:txBody>
      </p:sp>
      <p:sp>
        <p:nvSpPr>
          <p:cNvPr id="89094" name="Slide Number Placeholder 5"/>
          <p:cNvSpPr>
            <a:spLocks noGrp="1"/>
          </p:cNvSpPr>
          <p:nvPr>
            <p:ph type="sldNum" sz="quarter" idx="12"/>
          </p:nvPr>
        </p:nvSpPr>
        <p:spPr bwMode="auto">
          <a:noFill/>
          <a:ln>
            <a:miter lim="800000"/>
            <a:headEnd/>
            <a:tailEnd/>
          </a:ln>
        </p:spPr>
        <p:txBody>
          <a:bodyPr/>
          <a:lstStyle/>
          <a:p>
            <a:fld id="{F8ACEB38-DA24-429F-AD91-2B4311C4D850}" type="slidenum">
              <a:rPr lang="en-US"/>
              <a:pPr/>
              <a:t>122</a:t>
            </a:fld>
            <a:endParaRPr lang="en-US"/>
          </a:p>
        </p:txBody>
      </p:sp>
      <p:sp>
        <p:nvSpPr>
          <p:cNvPr id="89092" name="Text Placeholder 3"/>
          <p:cNvSpPr>
            <a:spLocks noGrp="1"/>
          </p:cNvSpPr>
          <p:nvPr>
            <p:ph type="body" sz="quarter" idx="4294967295"/>
          </p:nvPr>
        </p:nvSpPr>
        <p:spPr>
          <a:xfrm>
            <a:off x="1714480" y="1066800"/>
            <a:ext cx="6515120" cy="381000"/>
          </a:xfrm>
        </p:spPr>
        <p:txBody>
          <a:bodyPr>
            <a:normAutofit fontScale="70000" lnSpcReduction="20000"/>
          </a:bodyPr>
          <a:lstStyle/>
          <a:p>
            <a:pPr eaLnBrk="1" hangingPunct="1"/>
            <a:r>
              <a:rPr lang="en-US" dirty="0" smtClean="0">
                <a:solidFill>
                  <a:srgbClr val="FF0000"/>
                </a:solidFill>
              </a:rPr>
              <a:t>The Information Systems Function in Business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b="1" dirty="0" smtClean="0"/>
              <a:t/>
            </a:r>
            <a:br>
              <a:rPr lang="tr-TR" sz="3600" b="1" dirty="0" smtClean="0"/>
            </a:br>
            <a:r>
              <a:rPr lang="tr-TR" sz="3600" b="1" dirty="0" smtClean="0"/>
              <a:t/>
            </a:r>
            <a:br>
              <a:rPr lang="tr-TR" sz="3600" b="1" dirty="0" smtClean="0"/>
            </a:br>
            <a:r>
              <a:rPr lang="en-US" sz="3600" b="1" dirty="0" smtClean="0">
                <a:solidFill>
                  <a:srgbClr val="00B050"/>
                </a:solidFill>
              </a:rPr>
              <a:t>What is the role of the information systems function in a business?</a:t>
            </a:r>
            <a:r>
              <a:rPr lang="en-US" dirty="0" smtClean="0"/>
              <a:t/>
            </a:r>
            <a:br>
              <a:rPr lang="en-US" dirty="0" smtClean="0"/>
            </a:br>
            <a:endParaRPr lang="tr-TR" dirty="0"/>
          </a:p>
        </p:txBody>
      </p:sp>
      <p:sp>
        <p:nvSpPr>
          <p:cNvPr id="3" name="2 İçerik Yer Tutucusu"/>
          <p:cNvSpPr>
            <a:spLocks noGrp="1"/>
          </p:cNvSpPr>
          <p:nvPr>
            <p:ph idx="1"/>
          </p:nvPr>
        </p:nvSpPr>
        <p:spPr/>
        <p:txBody>
          <a:bodyPr>
            <a:normAutofit fontScale="92500" lnSpcReduction="10000"/>
          </a:bodyPr>
          <a:lstStyle/>
          <a:p>
            <a:r>
              <a:rPr lang="en-US" b="1" dirty="0" smtClean="0"/>
              <a:t>The information systems department is the formal organizational unit responsible for information</a:t>
            </a:r>
            <a:r>
              <a:rPr lang="tr-TR" b="1" dirty="0" smtClean="0"/>
              <a:t> </a:t>
            </a:r>
            <a:r>
              <a:rPr lang="en-US" b="1" dirty="0" smtClean="0"/>
              <a:t>technology services. It is responsible for maintaining the hardware, software, data storage, and</a:t>
            </a:r>
            <a:r>
              <a:rPr lang="tr-TR" b="1" dirty="0" smtClean="0"/>
              <a:t> </a:t>
            </a:r>
            <a:r>
              <a:rPr lang="en-US" b="1" dirty="0" smtClean="0"/>
              <a:t>networks that comprise the firm’s IT infrastructure. </a:t>
            </a:r>
            <a:endParaRPr lang="tr-TR" b="1" dirty="0" smtClean="0"/>
          </a:p>
          <a:p>
            <a:r>
              <a:rPr lang="en-US" b="1" dirty="0" smtClean="0">
                <a:solidFill>
                  <a:srgbClr val="00B050"/>
                </a:solidFill>
              </a:rPr>
              <a:t>The department consists of specialists, such as</a:t>
            </a:r>
            <a:endParaRPr lang="tr-TR" b="1" dirty="0" smtClean="0">
              <a:solidFill>
                <a:srgbClr val="00B050"/>
              </a:solidFill>
            </a:endParaRPr>
          </a:p>
          <a:p>
            <a:pPr>
              <a:buNone/>
            </a:pPr>
            <a:r>
              <a:rPr lang="tr-TR" b="1" dirty="0" smtClean="0">
                <a:solidFill>
                  <a:srgbClr val="00B050"/>
                </a:solidFill>
              </a:rPr>
              <a:t>    </a:t>
            </a:r>
            <a:r>
              <a:rPr lang="en-US" b="1" dirty="0" smtClean="0">
                <a:solidFill>
                  <a:srgbClr val="00B050"/>
                </a:solidFill>
              </a:rPr>
              <a:t>programmers, systems analysts, project leaders, and information systems managers, and is often</a:t>
            </a:r>
            <a:endParaRPr lang="tr-TR" b="1" dirty="0" smtClean="0">
              <a:solidFill>
                <a:srgbClr val="00B050"/>
              </a:solidFill>
            </a:endParaRPr>
          </a:p>
          <a:p>
            <a:pPr>
              <a:buNone/>
            </a:pPr>
            <a:r>
              <a:rPr lang="tr-TR" b="1" dirty="0" smtClean="0">
                <a:solidFill>
                  <a:srgbClr val="00B050"/>
                </a:solidFill>
              </a:rPr>
              <a:t>    </a:t>
            </a:r>
            <a:r>
              <a:rPr lang="tr-TR" b="1" dirty="0" err="1" smtClean="0">
                <a:solidFill>
                  <a:srgbClr val="00B050"/>
                </a:solidFill>
              </a:rPr>
              <a:t>headed</a:t>
            </a:r>
            <a:r>
              <a:rPr lang="tr-TR" b="1" dirty="0" smtClean="0">
                <a:solidFill>
                  <a:srgbClr val="00B050"/>
                </a:solidFill>
              </a:rPr>
              <a:t> </a:t>
            </a:r>
            <a:r>
              <a:rPr lang="tr-TR" b="1" dirty="0" err="1" smtClean="0">
                <a:solidFill>
                  <a:srgbClr val="00B050"/>
                </a:solidFill>
              </a:rPr>
              <a:t>by</a:t>
            </a:r>
            <a:r>
              <a:rPr lang="tr-TR" b="1" dirty="0" smtClean="0">
                <a:solidFill>
                  <a:srgbClr val="00B050"/>
                </a:solidFill>
              </a:rPr>
              <a:t> a </a:t>
            </a:r>
            <a:r>
              <a:rPr lang="tr-TR" b="1" dirty="0" err="1" smtClean="0">
                <a:solidFill>
                  <a:srgbClr val="00B050"/>
                </a:solidFill>
              </a:rPr>
              <a:t>CIO</a:t>
            </a:r>
            <a:r>
              <a:rPr lang="tr-TR" dirty="0" smtClean="0"/>
              <a:t>.</a:t>
            </a:r>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123</a:t>
            </a:fld>
            <a:endParaRPr lang="tr-T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tx1"/>
          </a:solidFill>
        </p:spPr>
        <p:txBody>
          <a:bodyPr>
            <a:normAutofit fontScale="90000"/>
          </a:bodyPr>
          <a:lstStyle/>
          <a:p>
            <a:r>
              <a:rPr lang="tr-TR" dirty="0" err="1" smtClean="0">
                <a:solidFill>
                  <a:schemeClr val="bg1"/>
                </a:solidFill>
              </a:rPr>
              <a:t>End</a:t>
            </a:r>
            <a:r>
              <a:rPr lang="tr-TR" dirty="0" smtClean="0">
                <a:solidFill>
                  <a:schemeClr val="bg1"/>
                </a:solidFill>
              </a:rPr>
              <a:t> of </a:t>
            </a:r>
            <a:r>
              <a:rPr lang="tr-TR" dirty="0" err="1" smtClean="0">
                <a:solidFill>
                  <a:schemeClr val="bg1"/>
                </a:solidFill>
              </a:rPr>
              <a:t>Lecture</a:t>
            </a:r>
            <a:r>
              <a:rPr lang="tr-TR" dirty="0" smtClean="0">
                <a:solidFill>
                  <a:schemeClr val="bg1"/>
                </a:solidFill>
              </a:rPr>
              <a:t> </a:t>
            </a:r>
            <a:r>
              <a:rPr lang="tr-TR" dirty="0" err="1" smtClean="0">
                <a:solidFill>
                  <a:schemeClr val="bg1"/>
                </a:solidFill>
              </a:rPr>
              <a:t>two</a:t>
            </a:r>
            <a:r>
              <a:rPr lang="tr-TR" dirty="0" smtClean="0">
                <a:solidFill>
                  <a:schemeClr val="bg1"/>
                </a:solidFill>
              </a:rPr>
              <a:t/>
            </a:r>
            <a:br>
              <a:rPr lang="tr-TR" dirty="0" smtClean="0">
                <a:solidFill>
                  <a:schemeClr val="bg1"/>
                </a:solidFill>
              </a:rPr>
            </a:br>
            <a:r>
              <a:rPr lang="tr-TR" dirty="0" err="1" smtClean="0">
                <a:solidFill>
                  <a:schemeClr val="bg1"/>
                </a:solidFill>
              </a:rPr>
              <a:t>here</a:t>
            </a:r>
            <a:r>
              <a:rPr lang="tr-TR" dirty="0" smtClean="0">
                <a:solidFill>
                  <a:schemeClr val="bg1"/>
                </a:solidFill>
              </a:rPr>
              <a:t> is </a:t>
            </a:r>
            <a:r>
              <a:rPr lang="tr-TR" dirty="0" err="1" smtClean="0">
                <a:solidFill>
                  <a:schemeClr val="bg1"/>
                </a:solidFill>
              </a:rPr>
              <a:t>some</a:t>
            </a:r>
            <a:r>
              <a:rPr lang="tr-TR" dirty="0" smtClean="0">
                <a:solidFill>
                  <a:schemeClr val="bg1"/>
                </a:solidFill>
              </a:rPr>
              <a:t> </a:t>
            </a:r>
            <a:r>
              <a:rPr lang="tr-TR" dirty="0" err="1" smtClean="0">
                <a:solidFill>
                  <a:schemeClr val="bg1"/>
                </a:solidFill>
              </a:rPr>
              <a:t>additional</a:t>
            </a:r>
            <a:r>
              <a:rPr lang="tr-TR" dirty="0" smtClean="0">
                <a:solidFill>
                  <a:schemeClr val="bg1"/>
                </a:solidFill>
              </a:rPr>
              <a:t> </a:t>
            </a:r>
            <a:r>
              <a:rPr lang="tr-TR" dirty="0" err="1" smtClean="0">
                <a:solidFill>
                  <a:schemeClr val="bg1"/>
                </a:solidFill>
              </a:rPr>
              <a:t>information</a:t>
            </a:r>
            <a:endParaRPr lang="tr-TR" dirty="0">
              <a:solidFill>
                <a:schemeClr val="bg1"/>
              </a:solidFill>
            </a:endParaRPr>
          </a:p>
        </p:txBody>
      </p:sp>
      <p:sp>
        <p:nvSpPr>
          <p:cNvPr id="3" name="2 İçerik Yer Tutucusu"/>
          <p:cNvSpPr>
            <a:spLocks noGrp="1"/>
          </p:cNvSpPr>
          <p:nvPr>
            <p:ph idx="1"/>
          </p:nvPr>
        </p:nvSpPr>
        <p:spPr/>
        <p:txBody>
          <a:bodyPr>
            <a:normAutofit/>
          </a:bodyPr>
          <a:lstStyle/>
          <a:p>
            <a:endParaRPr lang="tr-TR" dirty="0" smtClean="0"/>
          </a:p>
          <a:p>
            <a:endParaRPr lang="tr-TR" dirty="0" smtClean="0"/>
          </a:p>
          <a:p>
            <a:pPr algn="ctr">
              <a:buNone/>
            </a:pPr>
            <a:r>
              <a:rPr lang="tr-TR" dirty="0" err="1" smtClean="0"/>
              <a:t>Here</a:t>
            </a:r>
            <a:r>
              <a:rPr lang="tr-TR" dirty="0" smtClean="0"/>
              <a:t> is </a:t>
            </a:r>
            <a:r>
              <a:rPr lang="tr-TR" dirty="0" err="1" smtClean="0"/>
              <a:t>some</a:t>
            </a:r>
            <a:r>
              <a:rPr lang="tr-TR" dirty="0" smtClean="0"/>
              <a:t> </a:t>
            </a:r>
            <a:r>
              <a:rPr lang="tr-TR" dirty="0" err="1" smtClean="0"/>
              <a:t>additional</a:t>
            </a:r>
            <a:r>
              <a:rPr lang="tr-TR" dirty="0" smtClean="0"/>
              <a:t> </a:t>
            </a:r>
            <a:r>
              <a:rPr lang="tr-TR" dirty="0" err="1" smtClean="0"/>
              <a:t>information</a:t>
            </a:r>
            <a:endParaRPr lang="tr-TR" dirty="0" smtClean="0"/>
          </a:p>
          <a:p>
            <a:pPr algn="ctr">
              <a:buNone/>
            </a:pPr>
            <a:r>
              <a:rPr lang="tr-TR" dirty="0" smtClean="0"/>
              <a:t> </a:t>
            </a:r>
            <a:r>
              <a:rPr lang="tr-TR" dirty="0" err="1" smtClean="0"/>
              <a:t>which</a:t>
            </a:r>
            <a:r>
              <a:rPr lang="tr-TR" dirty="0" smtClean="0"/>
              <a:t> </a:t>
            </a:r>
            <a:r>
              <a:rPr lang="tr-TR" dirty="0" err="1" smtClean="0"/>
              <a:t>Computer</a:t>
            </a:r>
            <a:r>
              <a:rPr lang="tr-TR" dirty="0" smtClean="0"/>
              <a:t> </a:t>
            </a:r>
            <a:r>
              <a:rPr lang="tr-TR" dirty="0" err="1" smtClean="0"/>
              <a:t>Engineer</a:t>
            </a:r>
            <a:r>
              <a:rPr lang="tr-TR" dirty="0" smtClean="0"/>
              <a:t> </a:t>
            </a:r>
            <a:r>
              <a:rPr lang="tr-TR" dirty="0" err="1" smtClean="0"/>
              <a:t>must</a:t>
            </a:r>
            <a:endParaRPr lang="tr-TR" dirty="0" smtClean="0"/>
          </a:p>
          <a:p>
            <a:pPr algn="ctr">
              <a:buNone/>
            </a:pPr>
            <a:endParaRPr lang="tr-TR" dirty="0" smtClean="0"/>
          </a:p>
          <a:p>
            <a:pPr algn="ctr">
              <a:buNone/>
            </a:pPr>
            <a:r>
              <a:rPr lang="tr-TR" sz="2400" dirty="0" smtClean="0"/>
              <a:t>1- </a:t>
            </a:r>
            <a:r>
              <a:rPr lang="tr-TR" sz="2400" b="1" dirty="0" smtClean="0">
                <a:solidFill>
                  <a:srgbClr val="CA08A5"/>
                </a:solidFill>
              </a:rPr>
              <a:t>Veri Yakalama  Toplama</a:t>
            </a:r>
            <a:r>
              <a:rPr lang="tr-TR" sz="2400" dirty="0" smtClean="0"/>
              <a:t> “</a:t>
            </a:r>
            <a:r>
              <a:rPr lang="tr-TR" sz="2400" b="1" dirty="0" smtClean="0">
                <a:solidFill>
                  <a:schemeClr val="accent2"/>
                </a:solidFill>
              </a:rPr>
              <a:t>Data </a:t>
            </a:r>
            <a:r>
              <a:rPr lang="tr-TR" sz="2400" b="1" dirty="0" err="1" smtClean="0">
                <a:solidFill>
                  <a:schemeClr val="accent2"/>
                </a:solidFill>
              </a:rPr>
              <a:t>Capturing</a:t>
            </a:r>
            <a:r>
              <a:rPr lang="tr-TR" sz="2400" b="1" dirty="0" smtClean="0">
                <a:solidFill>
                  <a:schemeClr val="accent2"/>
                </a:solidFill>
              </a:rPr>
              <a:t> /</a:t>
            </a:r>
            <a:r>
              <a:rPr lang="tr-TR" sz="2400" b="1" dirty="0" err="1" smtClean="0">
                <a:solidFill>
                  <a:schemeClr val="accent2"/>
                </a:solidFill>
              </a:rPr>
              <a:t>Acqusition</a:t>
            </a:r>
            <a:r>
              <a:rPr lang="tr-TR" sz="2400" b="1" dirty="0" smtClean="0">
                <a:solidFill>
                  <a:schemeClr val="accent2"/>
                </a:solidFill>
              </a:rPr>
              <a:t>”- </a:t>
            </a:r>
          </a:p>
          <a:p>
            <a:pPr>
              <a:buNone/>
            </a:pPr>
            <a:r>
              <a:rPr lang="tr-TR" sz="2400" b="1" dirty="0" smtClean="0">
                <a:solidFill>
                  <a:schemeClr val="accent2"/>
                </a:solidFill>
              </a:rPr>
              <a:t>       </a:t>
            </a:r>
            <a:r>
              <a:rPr lang="tr-TR" sz="2400" b="1" dirty="0" smtClean="0">
                <a:solidFill>
                  <a:srgbClr val="00B0F0"/>
                </a:solidFill>
              </a:rPr>
              <a:t>2- İş Stratejisi (izlemi)-Karar Alma – </a:t>
            </a:r>
            <a:r>
              <a:rPr lang="tr-TR" sz="2400" b="1" smtClean="0">
                <a:solidFill>
                  <a:srgbClr val="00B0F0"/>
                </a:solidFill>
              </a:rPr>
              <a:t>İş Zekası</a:t>
            </a:r>
            <a:endParaRPr lang="tr-TR" sz="2400" dirty="0">
              <a:solidFill>
                <a:srgbClr val="00B0F0"/>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124</a:t>
            </a:fld>
            <a:endParaRPr lang="tr-T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714348" y="0"/>
            <a:ext cx="7772400" cy="914400"/>
          </a:xfrm>
        </p:spPr>
        <p:txBody>
          <a:bodyPr>
            <a:normAutofit/>
          </a:bodyPr>
          <a:lstStyle/>
          <a:p>
            <a:pPr eaLnBrk="1" hangingPunct="1">
              <a:defRPr/>
            </a:pPr>
            <a:r>
              <a:rPr lang="en-US" sz="2800" b="1" dirty="0" smtClean="0">
                <a:cs typeface="Times New Roman" pitchFamily="18" charset="0"/>
              </a:rPr>
              <a:t>Classification of  IS</a:t>
            </a:r>
            <a:endParaRPr lang="en-US" sz="2800" b="1" dirty="0" smtClean="0"/>
          </a:p>
        </p:txBody>
      </p:sp>
      <p:sp>
        <p:nvSpPr>
          <p:cNvPr id="40963" name="Rectangle 3"/>
          <p:cNvSpPr>
            <a:spLocks noChangeArrowheads="1"/>
          </p:cNvSpPr>
          <p:nvPr/>
        </p:nvSpPr>
        <p:spPr bwMode="auto">
          <a:xfrm>
            <a:off x="3276600" y="990600"/>
            <a:ext cx="2819400" cy="1066800"/>
          </a:xfrm>
          <a:prstGeom prst="rect">
            <a:avLst/>
          </a:prstGeom>
          <a:noFill/>
          <a:ln w="9525">
            <a:solidFill>
              <a:schemeClr val="tx1"/>
            </a:solidFill>
            <a:miter lim="800000"/>
            <a:headEnd/>
            <a:tailEnd/>
          </a:ln>
        </p:spPr>
        <p:txBody>
          <a:bodyPr wrap="none" anchor="ctr"/>
          <a:lstStyle/>
          <a:p>
            <a:endParaRPr lang="tr-TR"/>
          </a:p>
        </p:txBody>
      </p:sp>
      <p:sp>
        <p:nvSpPr>
          <p:cNvPr id="40964" name="Rectangle 4"/>
          <p:cNvSpPr>
            <a:spLocks noChangeArrowheads="1"/>
          </p:cNvSpPr>
          <p:nvPr/>
        </p:nvSpPr>
        <p:spPr bwMode="auto">
          <a:xfrm>
            <a:off x="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65" name="Rectangle 5"/>
          <p:cNvSpPr>
            <a:spLocks noChangeArrowheads="1"/>
          </p:cNvSpPr>
          <p:nvPr/>
        </p:nvSpPr>
        <p:spPr bwMode="auto">
          <a:xfrm>
            <a:off x="152400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66" name="Rectangle 6"/>
          <p:cNvSpPr>
            <a:spLocks noChangeArrowheads="1"/>
          </p:cNvSpPr>
          <p:nvPr/>
        </p:nvSpPr>
        <p:spPr bwMode="auto">
          <a:xfrm>
            <a:off x="304800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67" name="Rectangle 7"/>
          <p:cNvSpPr>
            <a:spLocks noChangeArrowheads="1"/>
          </p:cNvSpPr>
          <p:nvPr/>
        </p:nvSpPr>
        <p:spPr bwMode="auto">
          <a:xfrm>
            <a:off x="480060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68" name="Rectangle 8"/>
          <p:cNvSpPr>
            <a:spLocks noChangeArrowheads="1"/>
          </p:cNvSpPr>
          <p:nvPr/>
        </p:nvSpPr>
        <p:spPr bwMode="auto">
          <a:xfrm>
            <a:off x="624840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69" name="Rectangle 9"/>
          <p:cNvSpPr>
            <a:spLocks noChangeArrowheads="1"/>
          </p:cNvSpPr>
          <p:nvPr/>
        </p:nvSpPr>
        <p:spPr bwMode="auto">
          <a:xfrm>
            <a:off x="7772400" y="4724400"/>
            <a:ext cx="1371600" cy="838200"/>
          </a:xfrm>
          <a:prstGeom prst="rect">
            <a:avLst/>
          </a:prstGeom>
          <a:noFill/>
          <a:ln w="9525">
            <a:solidFill>
              <a:schemeClr val="tx1"/>
            </a:solidFill>
            <a:miter lim="800000"/>
            <a:headEnd/>
            <a:tailEnd/>
          </a:ln>
        </p:spPr>
        <p:txBody>
          <a:bodyPr wrap="none" anchor="ctr"/>
          <a:lstStyle/>
          <a:p>
            <a:endParaRPr lang="tr-TR"/>
          </a:p>
        </p:txBody>
      </p:sp>
      <p:sp>
        <p:nvSpPr>
          <p:cNvPr id="40970" name="Text Box 10"/>
          <p:cNvSpPr txBox="1">
            <a:spLocks noChangeArrowheads="1"/>
          </p:cNvSpPr>
          <p:nvPr/>
        </p:nvSpPr>
        <p:spPr bwMode="auto">
          <a:xfrm>
            <a:off x="3352800" y="1066800"/>
            <a:ext cx="2743200" cy="1004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tr-TR" sz="2400" b="0" u="none" dirty="0">
                <a:solidFill>
                  <a:schemeClr val="tx1"/>
                </a:solidFill>
                <a:latin typeface="Times New Roman" pitchFamily="18" charset="0"/>
              </a:rPr>
              <a:t>MIS-</a:t>
            </a:r>
          </a:p>
          <a:p>
            <a:pPr algn="ctr">
              <a:spcBef>
                <a:spcPct val="50000"/>
              </a:spcBef>
            </a:pPr>
            <a:r>
              <a:rPr lang="en-US" sz="2400" b="0" u="none" dirty="0">
                <a:solidFill>
                  <a:schemeClr val="tx1"/>
                </a:solidFill>
                <a:latin typeface="Times New Roman" pitchFamily="18" charset="0"/>
              </a:rPr>
              <a:t>Information Systems</a:t>
            </a:r>
          </a:p>
        </p:txBody>
      </p:sp>
      <p:sp>
        <p:nvSpPr>
          <p:cNvPr id="40971" name="Text Box 11"/>
          <p:cNvSpPr txBox="1">
            <a:spLocks noChangeArrowheads="1"/>
          </p:cNvSpPr>
          <p:nvPr/>
        </p:nvSpPr>
        <p:spPr bwMode="auto">
          <a:xfrm>
            <a:off x="1143000" y="2743200"/>
            <a:ext cx="2143116" cy="83099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Bef>
                <a:spcPct val="50000"/>
              </a:spcBef>
            </a:pPr>
            <a:r>
              <a:rPr lang="en-US" sz="2400" b="0" u="none" dirty="0">
                <a:solidFill>
                  <a:srgbClr val="FFFF00"/>
                </a:solidFill>
                <a:latin typeface="Times New Roman" pitchFamily="18" charset="0"/>
              </a:rPr>
              <a:t>Operations Support System</a:t>
            </a:r>
          </a:p>
        </p:txBody>
      </p:sp>
      <p:sp>
        <p:nvSpPr>
          <p:cNvPr id="40972" name="Rectangle 12"/>
          <p:cNvSpPr>
            <a:spLocks noChangeArrowheads="1"/>
          </p:cNvSpPr>
          <p:nvPr/>
        </p:nvSpPr>
        <p:spPr bwMode="auto">
          <a:xfrm>
            <a:off x="1066800" y="2743200"/>
            <a:ext cx="2286000" cy="1143000"/>
          </a:xfrm>
          <a:prstGeom prst="rect">
            <a:avLst/>
          </a:prstGeom>
          <a:noFill/>
          <a:ln w="9525">
            <a:solidFill>
              <a:schemeClr val="tx1"/>
            </a:solidFill>
            <a:miter lim="800000"/>
            <a:headEnd/>
            <a:tailEnd/>
          </a:ln>
        </p:spPr>
        <p:txBody>
          <a:bodyPr wrap="none" anchor="ctr"/>
          <a:lstStyle/>
          <a:p>
            <a:endParaRPr lang="tr-TR"/>
          </a:p>
        </p:txBody>
      </p:sp>
      <p:sp>
        <p:nvSpPr>
          <p:cNvPr id="40973" name="Rectangle 13"/>
          <p:cNvSpPr>
            <a:spLocks noChangeArrowheads="1"/>
          </p:cNvSpPr>
          <p:nvPr/>
        </p:nvSpPr>
        <p:spPr bwMode="auto">
          <a:xfrm>
            <a:off x="5867400" y="2743200"/>
            <a:ext cx="2286000" cy="1143000"/>
          </a:xfrm>
          <a:prstGeom prst="rect">
            <a:avLst/>
          </a:prstGeom>
          <a:noFill/>
          <a:ln w="9525">
            <a:solidFill>
              <a:schemeClr val="tx1"/>
            </a:solidFill>
            <a:miter lim="800000"/>
            <a:headEnd/>
            <a:tailEnd/>
          </a:ln>
        </p:spPr>
        <p:txBody>
          <a:bodyPr wrap="none" anchor="ctr"/>
          <a:lstStyle/>
          <a:p>
            <a:endParaRPr lang="tr-TR"/>
          </a:p>
        </p:txBody>
      </p:sp>
      <p:sp>
        <p:nvSpPr>
          <p:cNvPr id="40974" name="Text Box 14"/>
          <p:cNvSpPr txBox="1">
            <a:spLocks noChangeArrowheads="1"/>
          </p:cNvSpPr>
          <p:nvPr/>
        </p:nvSpPr>
        <p:spPr bwMode="auto">
          <a:xfrm>
            <a:off x="5943600" y="2895600"/>
            <a:ext cx="2200300" cy="83099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Bef>
                <a:spcPct val="50000"/>
              </a:spcBef>
            </a:pPr>
            <a:r>
              <a:rPr lang="en-US" sz="2400" b="0" u="none" dirty="0">
                <a:solidFill>
                  <a:srgbClr val="7030A0"/>
                </a:solidFill>
                <a:latin typeface="Times New Roman" pitchFamily="18" charset="0"/>
              </a:rPr>
              <a:t>Management Support System</a:t>
            </a:r>
          </a:p>
        </p:txBody>
      </p:sp>
      <p:sp>
        <p:nvSpPr>
          <p:cNvPr id="40975" name="Text Box 15"/>
          <p:cNvSpPr txBox="1">
            <a:spLocks noChangeArrowheads="1"/>
          </p:cNvSpPr>
          <p:nvPr/>
        </p:nvSpPr>
        <p:spPr bwMode="auto">
          <a:xfrm>
            <a:off x="214282" y="4714884"/>
            <a:ext cx="1600200" cy="1357313"/>
          </a:xfrm>
          <a:prstGeom prst="rect">
            <a:avLst/>
          </a:prstGeom>
          <a:noFill/>
          <a:ln w="9525">
            <a:noFill/>
            <a:miter lim="800000"/>
            <a:headEnd/>
            <a:tailEnd/>
          </a:ln>
        </p:spPr>
        <p:txBody>
          <a:bodyPr>
            <a:spAutoFit/>
          </a:bodyPr>
          <a:lstStyle/>
          <a:p>
            <a:pPr>
              <a:spcBef>
                <a:spcPct val="50000"/>
              </a:spcBef>
            </a:pPr>
            <a:r>
              <a:rPr lang="en-US" sz="1600" b="0" u="none" dirty="0">
                <a:solidFill>
                  <a:schemeClr val="tx1"/>
                </a:solidFill>
                <a:latin typeface="Times New Roman" pitchFamily="18" charset="0"/>
              </a:rPr>
              <a:t>Transaction processing </a:t>
            </a:r>
            <a:r>
              <a:rPr lang="en-US" sz="1600" b="0" u="none" dirty="0" smtClean="0">
                <a:solidFill>
                  <a:schemeClr val="tx1"/>
                </a:solidFill>
                <a:latin typeface="Times New Roman" pitchFamily="18" charset="0"/>
              </a:rPr>
              <a:t>systems</a:t>
            </a:r>
            <a:endParaRPr lang="tr-TR" sz="1600" b="0" u="none" dirty="0">
              <a:solidFill>
                <a:schemeClr val="tx1"/>
              </a:solidFill>
              <a:latin typeface="Times New Roman" pitchFamily="18" charset="0"/>
            </a:endParaRPr>
          </a:p>
          <a:p>
            <a:pPr>
              <a:spcBef>
                <a:spcPct val="50000"/>
              </a:spcBef>
            </a:pPr>
            <a:r>
              <a:rPr lang="tr-TR" sz="1400" u="none" dirty="0">
                <a:solidFill>
                  <a:srgbClr val="FF0000"/>
                </a:solidFill>
              </a:rPr>
              <a:t>Tutanak işleme Alt-Sistemi</a:t>
            </a:r>
            <a:endParaRPr lang="en-US" sz="1400" u="none" dirty="0">
              <a:solidFill>
                <a:srgbClr val="FF0000"/>
              </a:solidFill>
            </a:endParaRPr>
          </a:p>
        </p:txBody>
      </p:sp>
      <p:sp>
        <p:nvSpPr>
          <p:cNvPr id="40976" name="Text Box 16"/>
          <p:cNvSpPr txBox="1">
            <a:spLocks noChangeArrowheads="1"/>
          </p:cNvSpPr>
          <p:nvPr/>
        </p:nvSpPr>
        <p:spPr bwMode="auto">
          <a:xfrm>
            <a:off x="1524000" y="4876800"/>
            <a:ext cx="1447800" cy="581025"/>
          </a:xfrm>
          <a:prstGeom prst="rect">
            <a:avLst/>
          </a:prstGeom>
          <a:solidFill>
            <a:schemeClr val="bg2">
              <a:lumMod val="25000"/>
            </a:schemeClr>
          </a:solidFill>
          <a:ln w="9525">
            <a:solidFill>
              <a:schemeClr val="bg2">
                <a:lumMod val="50000"/>
              </a:schemeClr>
            </a:solidFill>
            <a:miter lim="800000"/>
            <a:headEnd/>
            <a:tailEnd/>
          </a:ln>
        </p:spPr>
        <p:txBody>
          <a:bodyPr>
            <a:spAutoFit/>
          </a:bodyPr>
          <a:lstStyle/>
          <a:p>
            <a:pPr>
              <a:spcBef>
                <a:spcPct val="50000"/>
              </a:spcBef>
            </a:pPr>
            <a:r>
              <a:rPr lang="en-US" sz="1600" b="0" u="none" dirty="0">
                <a:solidFill>
                  <a:schemeClr val="tx1">
                    <a:lumMod val="50000"/>
                    <a:lumOff val="50000"/>
                  </a:schemeClr>
                </a:solidFill>
                <a:latin typeface="Times New Roman" pitchFamily="18" charset="0"/>
              </a:rPr>
              <a:t>Process control systems</a:t>
            </a:r>
          </a:p>
        </p:txBody>
      </p:sp>
      <p:sp>
        <p:nvSpPr>
          <p:cNvPr id="40977" name="Text Box 17"/>
          <p:cNvSpPr txBox="1">
            <a:spLocks noChangeArrowheads="1"/>
          </p:cNvSpPr>
          <p:nvPr/>
        </p:nvSpPr>
        <p:spPr bwMode="auto">
          <a:xfrm>
            <a:off x="3048000" y="4724400"/>
            <a:ext cx="1295400" cy="8255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1600" u="none" dirty="0">
                <a:solidFill>
                  <a:srgbClr val="FF0000"/>
                </a:solidFill>
                <a:latin typeface="Times New Roman" pitchFamily="18" charset="0"/>
              </a:rPr>
              <a:t>Office automation systems</a:t>
            </a:r>
          </a:p>
        </p:txBody>
      </p:sp>
      <p:sp>
        <p:nvSpPr>
          <p:cNvPr id="40978" name="Text Box 18"/>
          <p:cNvSpPr txBox="1">
            <a:spLocks noChangeArrowheads="1"/>
          </p:cNvSpPr>
          <p:nvPr/>
        </p:nvSpPr>
        <p:spPr bwMode="auto">
          <a:xfrm>
            <a:off x="4876800" y="4800600"/>
            <a:ext cx="1295400" cy="1900238"/>
          </a:xfrm>
          <a:prstGeom prst="rect">
            <a:avLst/>
          </a:prstGeom>
          <a:noFill/>
          <a:ln w="9525">
            <a:noFill/>
            <a:miter lim="800000"/>
            <a:headEnd/>
            <a:tailEnd/>
          </a:ln>
        </p:spPr>
        <p:txBody>
          <a:bodyPr>
            <a:spAutoFit/>
          </a:bodyPr>
          <a:lstStyle/>
          <a:p>
            <a:pPr>
              <a:spcBef>
                <a:spcPct val="50000"/>
              </a:spcBef>
            </a:pPr>
            <a:r>
              <a:rPr lang="en-US" sz="1600" b="0" u="none">
                <a:solidFill>
                  <a:schemeClr val="tx1"/>
                </a:solidFill>
                <a:latin typeface="Times New Roman" pitchFamily="18" charset="0"/>
              </a:rPr>
              <a:t>Management information systems</a:t>
            </a:r>
            <a:endParaRPr lang="tr-TR" sz="1600" b="0" u="none">
              <a:solidFill>
                <a:schemeClr val="tx1"/>
              </a:solidFill>
              <a:latin typeface="Times New Roman" pitchFamily="18" charset="0"/>
            </a:endParaRPr>
          </a:p>
          <a:p>
            <a:pPr>
              <a:lnSpc>
                <a:spcPct val="85000"/>
              </a:lnSpc>
            </a:pPr>
            <a:endParaRPr lang="tr-TR" sz="800" u="none">
              <a:solidFill>
                <a:srgbClr val="FF0000"/>
              </a:solidFill>
            </a:endParaRPr>
          </a:p>
          <a:p>
            <a:pPr>
              <a:lnSpc>
                <a:spcPct val="85000"/>
              </a:lnSpc>
            </a:pPr>
            <a:r>
              <a:rPr lang="tr-TR" sz="1600" u="none">
                <a:solidFill>
                  <a:srgbClr val="FF0000"/>
                </a:solidFill>
              </a:rPr>
              <a:t>Yönetim Bilgi Alt-Sistemi</a:t>
            </a:r>
          </a:p>
          <a:p>
            <a:pPr>
              <a:spcBef>
                <a:spcPct val="50000"/>
              </a:spcBef>
            </a:pPr>
            <a:endParaRPr lang="en-US" sz="1200" b="0" u="none">
              <a:solidFill>
                <a:srgbClr val="FF0000"/>
              </a:solidFill>
              <a:latin typeface="Times New Roman" pitchFamily="18" charset="0"/>
            </a:endParaRPr>
          </a:p>
        </p:txBody>
      </p:sp>
      <p:sp>
        <p:nvSpPr>
          <p:cNvPr id="40979" name="Text Box 19"/>
          <p:cNvSpPr txBox="1">
            <a:spLocks noChangeArrowheads="1"/>
          </p:cNvSpPr>
          <p:nvPr/>
        </p:nvSpPr>
        <p:spPr bwMode="auto">
          <a:xfrm>
            <a:off x="6324600" y="4724400"/>
            <a:ext cx="1143000" cy="2001838"/>
          </a:xfrm>
          <a:prstGeom prst="rect">
            <a:avLst/>
          </a:prstGeom>
          <a:noFill/>
          <a:ln w="9525">
            <a:noFill/>
            <a:miter lim="800000"/>
            <a:headEnd/>
            <a:tailEnd/>
          </a:ln>
        </p:spPr>
        <p:txBody>
          <a:bodyPr>
            <a:spAutoFit/>
          </a:bodyPr>
          <a:lstStyle/>
          <a:p>
            <a:pPr>
              <a:spcBef>
                <a:spcPct val="50000"/>
              </a:spcBef>
            </a:pPr>
            <a:r>
              <a:rPr lang="en-US" sz="1600" b="0" u="none">
                <a:solidFill>
                  <a:schemeClr val="tx1"/>
                </a:solidFill>
                <a:latin typeface="Times New Roman" pitchFamily="18" charset="0"/>
              </a:rPr>
              <a:t>Decision support systems</a:t>
            </a:r>
            <a:endParaRPr lang="tr-TR" sz="1600" b="0" u="none">
              <a:solidFill>
                <a:schemeClr val="tx1"/>
              </a:solidFill>
              <a:latin typeface="Times New Roman" pitchFamily="18" charset="0"/>
            </a:endParaRPr>
          </a:p>
          <a:p>
            <a:pPr>
              <a:lnSpc>
                <a:spcPct val="85000"/>
              </a:lnSpc>
            </a:pPr>
            <a:endParaRPr lang="tr-TR" sz="1400" u="none">
              <a:solidFill>
                <a:srgbClr val="FF0000"/>
              </a:solidFill>
            </a:endParaRPr>
          </a:p>
          <a:p>
            <a:pPr>
              <a:lnSpc>
                <a:spcPct val="85000"/>
              </a:lnSpc>
            </a:pPr>
            <a:r>
              <a:rPr lang="tr-TR" sz="1400" u="none">
                <a:solidFill>
                  <a:srgbClr val="FF0000"/>
                </a:solidFill>
              </a:rPr>
              <a:t>Karar Destek Alt-Sistemi</a:t>
            </a:r>
          </a:p>
          <a:p>
            <a:pPr>
              <a:spcBef>
                <a:spcPct val="50000"/>
              </a:spcBef>
            </a:pPr>
            <a:endParaRPr lang="en-US" sz="1600" b="0" u="none">
              <a:solidFill>
                <a:schemeClr val="tx1"/>
              </a:solidFill>
              <a:latin typeface="Times New Roman" pitchFamily="18" charset="0"/>
            </a:endParaRPr>
          </a:p>
        </p:txBody>
      </p:sp>
      <p:sp>
        <p:nvSpPr>
          <p:cNvPr id="40980" name="Text Box 20"/>
          <p:cNvSpPr txBox="1">
            <a:spLocks noChangeArrowheads="1"/>
          </p:cNvSpPr>
          <p:nvPr/>
        </p:nvSpPr>
        <p:spPr bwMode="auto">
          <a:xfrm>
            <a:off x="7848600" y="4724400"/>
            <a:ext cx="1295400" cy="1570038"/>
          </a:xfrm>
          <a:prstGeom prst="rect">
            <a:avLst/>
          </a:prstGeom>
          <a:noFill/>
          <a:ln w="9525">
            <a:noFill/>
            <a:miter lim="800000"/>
            <a:headEnd/>
            <a:tailEnd/>
          </a:ln>
        </p:spPr>
        <p:txBody>
          <a:bodyPr>
            <a:spAutoFit/>
          </a:bodyPr>
          <a:lstStyle/>
          <a:p>
            <a:pPr>
              <a:spcBef>
                <a:spcPct val="50000"/>
              </a:spcBef>
            </a:pPr>
            <a:r>
              <a:rPr lang="en-US" sz="1600" b="0" u="none">
                <a:solidFill>
                  <a:schemeClr val="tx1"/>
                </a:solidFill>
                <a:latin typeface="Times New Roman" pitchFamily="18" charset="0"/>
              </a:rPr>
              <a:t>Executive information systems</a:t>
            </a:r>
            <a:endParaRPr lang="tr-TR" sz="1600" b="0" u="none">
              <a:solidFill>
                <a:schemeClr val="tx1"/>
              </a:solidFill>
              <a:latin typeface="Times New Roman" pitchFamily="18" charset="0"/>
            </a:endParaRPr>
          </a:p>
          <a:p>
            <a:pPr>
              <a:spcBef>
                <a:spcPct val="50000"/>
              </a:spcBef>
            </a:pPr>
            <a:r>
              <a:rPr lang="tr-TR" sz="1400" u="none">
                <a:solidFill>
                  <a:srgbClr val="FF0000"/>
                </a:solidFill>
              </a:rPr>
              <a:t>Üst-Yönetici Karar Destek Alt-Sistemi</a:t>
            </a:r>
            <a:endParaRPr lang="en-US" sz="1400" u="none">
              <a:solidFill>
                <a:srgbClr val="FF0000"/>
              </a:solidFill>
            </a:endParaRPr>
          </a:p>
        </p:txBody>
      </p:sp>
      <p:sp>
        <p:nvSpPr>
          <p:cNvPr id="40981" name="Line 21"/>
          <p:cNvSpPr>
            <a:spLocks noChangeShapeType="1"/>
          </p:cNvSpPr>
          <p:nvPr/>
        </p:nvSpPr>
        <p:spPr bwMode="auto">
          <a:xfrm>
            <a:off x="2057400" y="2362200"/>
            <a:ext cx="5029200" cy="0"/>
          </a:xfrm>
          <a:prstGeom prst="line">
            <a:avLst/>
          </a:prstGeom>
          <a:noFill/>
          <a:ln w="9525">
            <a:solidFill>
              <a:schemeClr val="tx1"/>
            </a:solidFill>
            <a:round/>
            <a:headEnd/>
            <a:tailEnd/>
          </a:ln>
        </p:spPr>
        <p:txBody>
          <a:bodyPr/>
          <a:lstStyle/>
          <a:p>
            <a:endParaRPr lang="tr-TR"/>
          </a:p>
        </p:txBody>
      </p:sp>
      <p:sp>
        <p:nvSpPr>
          <p:cNvPr id="40982" name="Line 22"/>
          <p:cNvSpPr>
            <a:spLocks noChangeShapeType="1"/>
          </p:cNvSpPr>
          <p:nvPr/>
        </p:nvSpPr>
        <p:spPr bwMode="auto">
          <a:xfrm>
            <a:off x="2057400" y="2362200"/>
            <a:ext cx="0" cy="381000"/>
          </a:xfrm>
          <a:prstGeom prst="line">
            <a:avLst/>
          </a:prstGeom>
          <a:noFill/>
          <a:ln w="9525">
            <a:solidFill>
              <a:schemeClr val="tx1"/>
            </a:solidFill>
            <a:round/>
            <a:headEnd/>
            <a:tailEnd/>
          </a:ln>
        </p:spPr>
        <p:txBody>
          <a:bodyPr/>
          <a:lstStyle/>
          <a:p>
            <a:endParaRPr lang="tr-TR"/>
          </a:p>
        </p:txBody>
      </p:sp>
      <p:sp>
        <p:nvSpPr>
          <p:cNvPr id="40983" name="Line 23"/>
          <p:cNvSpPr>
            <a:spLocks noChangeShapeType="1"/>
          </p:cNvSpPr>
          <p:nvPr/>
        </p:nvSpPr>
        <p:spPr bwMode="auto">
          <a:xfrm>
            <a:off x="7086600" y="2362200"/>
            <a:ext cx="0" cy="0"/>
          </a:xfrm>
          <a:prstGeom prst="line">
            <a:avLst/>
          </a:prstGeom>
          <a:noFill/>
          <a:ln w="9525">
            <a:solidFill>
              <a:schemeClr val="tx1"/>
            </a:solidFill>
            <a:round/>
            <a:headEnd/>
            <a:tailEnd/>
          </a:ln>
        </p:spPr>
        <p:txBody>
          <a:bodyPr/>
          <a:lstStyle/>
          <a:p>
            <a:endParaRPr lang="tr-TR"/>
          </a:p>
        </p:txBody>
      </p:sp>
      <p:sp>
        <p:nvSpPr>
          <p:cNvPr id="40984" name="Line 24"/>
          <p:cNvSpPr>
            <a:spLocks noChangeShapeType="1"/>
          </p:cNvSpPr>
          <p:nvPr/>
        </p:nvSpPr>
        <p:spPr bwMode="auto">
          <a:xfrm>
            <a:off x="7086600" y="2362200"/>
            <a:ext cx="0" cy="304800"/>
          </a:xfrm>
          <a:prstGeom prst="line">
            <a:avLst/>
          </a:prstGeom>
          <a:noFill/>
          <a:ln w="9525">
            <a:solidFill>
              <a:schemeClr val="tx1"/>
            </a:solidFill>
            <a:round/>
            <a:headEnd/>
            <a:tailEnd/>
          </a:ln>
        </p:spPr>
        <p:txBody>
          <a:bodyPr/>
          <a:lstStyle/>
          <a:p>
            <a:endParaRPr lang="tr-TR"/>
          </a:p>
        </p:txBody>
      </p:sp>
      <p:sp>
        <p:nvSpPr>
          <p:cNvPr id="40985" name="Line 25"/>
          <p:cNvSpPr>
            <a:spLocks noChangeShapeType="1"/>
          </p:cNvSpPr>
          <p:nvPr/>
        </p:nvSpPr>
        <p:spPr bwMode="auto">
          <a:xfrm>
            <a:off x="4648200" y="2057400"/>
            <a:ext cx="0" cy="304800"/>
          </a:xfrm>
          <a:prstGeom prst="line">
            <a:avLst/>
          </a:prstGeom>
          <a:noFill/>
          <a:ln w="9525">
            <a:solidFill>
              <a:schemeClr val="tx1"/>
            </a:solidFill>
            <a:round/>
            <a:headEnd/>
            <a:tailEnd/>
          </a:ln>
        </p:spPr>
        <p:txBody>
          <a:bodyPr/>
          <a:lstStyle/>
          <a:p>
            <a:endParaRPr lang="tr-TR"/>
          </a:p>
        </p:txBody>
      </p:sp>
      <p:sp>
        <p:nvSpPr>
          <p:cNvPr id="40986" name="Line 26"/>
          <p:cNvSpPr>
            <a:spLocks noChangeShapeType="1"/>
          </p:cNvSpPr>
          <p:nvPr/>
        </p:nvSpPr>
        <p:spPr bwMode="auto">
          <a:xfrm>
            <a:off x="457200" y="4267200"/>
            <a:ext cx="3352800" cy="0"/>
          </a:xfrm>
          <a:prstGeom prst="line">
            <a:avLst/>
          </a:prstGeom>
          <a:noFill/>
          <a:ln w="9525">
            <a:solidFill>
              <a:schemeClr val="tx1"/>
            </a:solidFill>
            <a:round/>
            <a:headEnd/>
            <a:tailEnd/>
          </a:ln>
        </p:spPr>
        <p:txBody>
          <a:bodyPr/>
          <a:lstStyle/>
          <a:p>
            <a:endParaRPr lang="tr-TR"/>
          </a:p>
        </p:txBody>
      </p:sp>
      <p:sp>
        <p:nvSpPr>
          <p:cNvPr id="40987" name="Line 27"/>
          <p:cNvSpPr>
            <a:spLocks noChangeShapeType="1"/>
          </p:cNvSpPr>
          <p:nvPr/>
        </p:nvSpPr>
        <p:spPr bwMode="auto">
          <a:xfrm>
            <a:off x="457200" y="4267200"/>
            <a:ext cx="0" cy="457200"/>
          </a:xfrm>
          <a:prstGeom prst="line">
            <a:avLst/>
          </a:prstGeom>
          <a:noFill/>
          <a:ln w="9525">
            <a:solidFill>
              <a:schemeClr val="tx1"/>
            </a:solidFill>
            <a:round/>
            <a:headEnd/>
            <a:tailEnd/>
          </a:ln>
        </p:spPr>
        <p:txBody>
          <a:bodyPr/>
          <a:lstStyle/>
          <a:p>
            <a:endParaRPr lang="tr-TR"/>
          </a:p>
        </p:txBody>
      </p:sp>
      <p:sp>
        <p:nvSpPr>
          <p:cNvPr id="40988" name="Line 28"/>
          <p:cNvSpPr>
            <a:spLocks noChangeShapeType="1"/>
          </p:cNvSpPr>
          <p:nvPr/>
        </p:nvSpPr>
        <p:spPr bwMode="auto">
          <a:xfrm>
            <a:off x="3810000" y="4267200"/>
            <a:ext cx="0" cy="457200"/>
          </a:xfrm>
          <a:prstGeom prst="line">
            <a:avLst/>
          </a:prstGeom>
          <a:noFill/>
          <a:ln w="9525">
            <a:solidFill>
              <a:schemeClr val="tx1"/>
            </a:solidFill>
            <a:round/>
            <a:headEnd/>
            <a:tailEnd/>
          </a:ln>
        </p:spPr>
        <p:txBody>
          <a:bodyPr/>
          <a:lstStyle/>
          <a:p>
            <a:endParaRPr lang="tr-TR"/>
          </a:p>
        </p:txBody>
      </p:sp>
      <p:sp>
        <p:nvSpPr>
          <p:cNvPr id="40989" name="Line 29"/>
          <p:cNvSpPr>
            <a:spLocks noChangeShapeType="1"/>
          </p:cNvSpPr>
          <p:nvPr/>
        </p:nvSpPr>
        <p:spPr bwMode="auto">
          <a:xfrm>
            <a:off x="2209800" y="3886200"/>
            <a:ext cx="0" cy="838200"/>
          </a:xfrm>
          <a:prstGeom prst="line">
            <a:avLst/>
          </a:prstGeom>
          <a:noFill/>
          <a:ln w="9525">
            <a:solidFill>
              <a:schemeClr val="tx1"/>
            </a:solidFill>
            <a:round/>
            <a:headEnd/>
            <a:tailEnd/>
          </a:ln>
        </p:spPr>
        <p:txBody>
          <a:bodyPr/>
          <a:lstStyle/>
          <a:p>
            <a:endParaRPr lang="tr-TR"/>
          </a:p>
        </p:txBody>
      </p:sp>
      <p:sp>
        <p:nvSpPr>
          <p:cNvPr id="40990" name="Line 30"/>
          <p:cNvSpPr>
            <a:spLocks noChangeShapeType="1"/>
          </p:cNvSpPr>
          <p:nvPr/>
        </p:nvSpPr>
        <p:spPr bwMode="auto">
          <a:xfrm>
            <a:off x="5410200" y="4267200"/>
            <a:ext cx="3124200" cy="0"/>
          </a:xfrm>
          <a:prstGeom prst="line">
            <a:avLst/>
          </a:prstGeom>
          <a:noFill/>
          <a:ln w="9525">
            <a:solidFill>
              <a:schemeClr val="tx1"/>
            </a:solidFill>
            <a:round/>
            <a:headEnd/>
            <a:tailEnd/>
          </a:ln>
        </p:spPr>
        <p:txBody>
          <a:bodyPr/>
          <a:lstStyle/>
          <a:p>
            <a:endParaRPr lang="tr-TR"/>
          </a:p>
        </p:txBody>
      </p:sp>
      <p:sp>
        <p:nvSpPr>
          <p:cNvPr id="40991" name="Line 31"/>
          <p:cNvSpPr>
            <a:spLocks noChangeShapeType="1"/>
          </p:cNvSpPr>
          <p:nvPr/>
        </p:nvSpPr>
        <p:spPr bwMode="auto">
          <a:xfrm>
            <a:off x="5410200" y="4267200"/>
            <a:ext cx="0" cy="457200"/>
          </a:xfrm>
          <a:prstGeom prst="line">
            <a:avLst/>
          </a:prstGeom>
          <a:noFill/>
          <a:ln w="9525">
            <a:solidFill>
              <a:schemeClr val="tx1"/>
            </a:solidFill>
            <a:round/>
            <a:headEnd/>
            <a:tailEnd/>
          </a:ln>
        </p:spPr>
        <p:txBody>
          <a:bodyPr/>
          <a:lstStyle/>
          <a:p>
            <a:endParaRPr lang="tr-TR"/>
          </a:p>
        </p:txBody>
      </p:sp>
      <p:sp>
        <p:nvSpPr>
          <p:cNvPr id="40992" name="Line 32"/>
          <p:cNvSpPr>
            <a:spLocks noChangeShapeType="1"/>
          </p:cNvSpPr>
          <p:nvPr/>
        </p:nvSpPr>
        <p:spPr bwMode="auto">
          <a:xfrm>
            <a:off x="8534400" y="4267200"/>
            <a:ext cx="0" cy="457200"/>
          </a:xfrm>
          <a:prstGeom prst="line">
            <a:avLst/>
          </a:prstGeom>
          <a:noFill/>
          <a:ln w="9525">
            <a:solidFill>
              <a:schemeClr val="tx1"/>
            </a:solidFill>
            <a:round/>
            <a:headEnd/>
            <a:tailEnd/>
          </a:ln>
        </p:spPr>
        <p:txBody>
          <a:bodyPr/>
          <a:lstStyle/>
          <a:p>
            <a:endParaRPr lang="tr-TR"/>
          </a:p>
        </p:txBody>
      </p:sp>
      <p:sp>
        <p:nvSpPr>
          <p:cNvPr id="40993" name="Line 33"/>
          <p:cNvSpPr>
            <a:spLocks noChangeShapeType="1"/>
          </p:cNvSpPr>
          <p:nvPr/>
        </p:nvSpPr>
        <p:spPr bwMode="auto">
          <a:xfrm>
            <a:off x="7010400" y="3886200"/>
            <a:ext cx="0" cy="838200"/>
          </a:xfrm>
          <a:prstGeom prst="line">
            <a:avLst/>
          </a:prstGeom>
          <a:noFill/>
          <a:ln w="9525">
            <a:solidFill>
              <a:schemeClr val="tx1"/>
            </a:solidFill>
            <a:round/>
            <a:headEnd/>
            <a:tailEnd/>
          </a:ln>
        </p:spPr>
        <p:txBody>
          <a:bodyPr/>
          <a:lstStyle/>
          <a:p>
            <a:endParaRPr lang="tr-TR"/>
          </a:p>
        </p:txBody>
      </p:sp>
      <p:sp>
        <p:nvSpPr>
          <p:cNvPr id="34" name="33 Slayt Numarası Yer Tutucusu"/>
          <p:cNvSpPr>
            <a:spLocks noGrp="1"/>
          </p:cNvSpPr>
          <p:nvPr>
            <p:ph type="sldNum" sz="quarter" idx="12"/>
          </p:nvPr>
        </p:nvSpPr>
        <p:spPr/>
        <p:txBody>
          <a:bodyPr/>
          <a:lstStyle/>
          <a:p>
            <a:fld id="{F2E5916C-8A19-45CF-A92A-BEC7AC1B5E58}" type="slidenum">
              <a:rPr lang="tr-TR" smtClean="0"/>
              <a:pPr/>
              <a:t>125</a:t>
            </a:fld>
            <a:endParaRPr lang="tr-T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549275"/>
            <a:ext cx="8229600" cy="719138"/>
          </a:xfrm>
          <a:solidFill>
            <a:schemeClr val="tx1"/>
          </a:solidFill>
        </p:spPr>
        <p:txBody>
          <a:bodyPr>
            <a:normAutofit/>
          </a:bodyPr>
          <a:lstStyle/>
          <a:p>
            <a:r>
              <a:rPr lang="tr-TR" sz="2400" b="1" dirty="0" smtClean="0">
                <a:solidFill>
                  <a:schemeClr val="bg1"/>
                </a:solidFill>
              </a:rPr>
              <a:t>Veri Yakalama  Toplama</a:t>
            </a:r>
            <a:r>
              <a:rPr lang="tr-TR" sz="2400" dirty="0" smtClean="0">
                <a:solidFill>
                  <a:schemeClr val="bg1"/>
                </a:solidFill>
              </a:rPr>
              <a:t> “</a:t>
            </a:r>
            <a:r>
              <a:rPr lang="tr-TR" sz="2400" b="1" dirty="0" smtClean="0">
                <a:solidFill>
                  <a:schemeClr val="bg1"/>
                </a:solidFill>
              </a:rPr>
              <a:t>Data </a:t>
            </a:r>
            <a:r>
              <a:rPr lang="tr-TR" sz="2400" b="1" dirty="0" err="1" smtClean="0">
                <a:solidFill>
                  <a:schemeClr val="bg1"/>
                </a:solidFill>
              </a:rPr>
              <a:t>Capturing</a:t>
            </a:r>
            <a:r>
              <a:rPr lang="tr-TR" sz="2400" b="1" dirty="0" smtClean="0">
                <a:solidFill>
                  <a:schemeClr val="bg1"/>
                </a:solidFill>
              </a:rPr>
              <a:t> /</a:t>
            </a:r>
            <a:r>
              <a:rPr lang="tr-TR" sz="2400" b="1" dirty="0" err="1" smtClean="0">
                <a:solidFill>
                  <a:schemeClr val="bg1"/>
                </a:solidFill>
              </a:rPr>
              <a:t>Acqusition</a:t>
            </a:r>
            <a:r>
              <a:rPr lang="tr-TR" sz="2400" b="1" dirty="0" smtClean="0">
                <a:solidFill>
                  <a:schemeClr val="bg1"/>
                </a:solidFill>
              </a:rPr>
              <a:t>”- </a:t>
            </a:r>
          </a:p>
        </p:txBody>
      </p:sp>
      <p:sp>
        <p:nvSpPr>
          <p:cNvPr id="57347" name="Rectangle 3"/>
          <p:cNvSpPr>
            <a:spLocks noGrp="1" noChangeArrowheads="1"/>
          </p:cNvSpPr>
          <p:nvPr>
            <p:ph type="body" idx="1"/>
          </p:nvPr>
        </p:nvSpPr>
        <p:spPr/>
        <p:txBody>
          <a:bodyPr/>
          <a:lstStyle/>
          <a:p>
            <a:pPr>
              <a:lnSpc>
                <a:spcPct val="80000"/>
              </a:lnSpc>
            </a:pPr>
            <a:r>
              <a:rPr lang="tr-TR" sz="2400" b="1" smtClean="0">
                <a:solidFill>
                  <a:srgbClr val="FF0000"/>
                </a:solidFill>
              </a:rPr>
              <a:t>Çevrim İçi Tutanak İşleme Sisteminin bir parçası veri yakalama sistemleridir:</a:t>
            </a:r>
            <a:endParaRPr lang="tr-TR" sz="2400" smtClean="0"/>
          </a:p>
          <a:p>
            <a:pPr>
              <a:lnSpc>
                <a:spcPct val="80000"/>
              </a:lnSpc>
            </a:pPr>
            <a:r>
              <a:rPr lang="tr-TR" sz="2800" smtClean="0"/>
              <a:t>Veri toplamada veri girişine hız ve kolaylık kazandıran donanım ve bu donanıma özgü yazılımlar kullanılır.</a:t>
            </a:r>
          </a:p>
          <a:p>
            <a:pPr>
              <a:lnSpc>
                <a:spcPct val="80000"/>
              </a:lnSpc>
            </a:pPr>
            <a:r>
              <a:rPr lang="tr-TR" sz="2800" smtClean="0"/>
              <a:t>Günümüzde, kablosuz iletişim ve Internet teknolojileri,verinin  çevri-içi ve gerçek zamanlı sistemleri uygulamada veri girişini sağlar. </a:t>
            </a:r>
          </a:p>
          <a:p>
            <a:pPr>
              <a:lnSpc>
                <a:spcPct val="80000"/>
              </a:lnSpc>
            </a:pPr>
            <a:r>
              <a:rPr lang="tr-TR" sz="2800" smtClean="0"/>
              <a:t>Veri toplama verinin tanımlanması ya da algılanması, sisteme girmesi ya da özdevimli algılayıcılarla yakalanması, verinin denetlenmesi gibi işlevlerin tamamını kapsar.</a:t>
            </a:r>
          </a:p>
          <a:p>
            <a:pPr>
              <a:lnSpc>
                <a:spcPct val="80000"/>
              </a:lnSpc>
            </a:pPr>
            <a:endParaRPr lang="tr-TR" sz="2800" smtClean="0"/>
          </a:p>
          <a:p>
            <a:pPr>
              <a:lnSpc>
                <a:spcPct val="80000"/>
              </a:lnSpc>
            </a:pPr>
            <a:endParaRPr lang="tr-TR" sz="28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126</a:t>
            </a:fld>
            <a:endParaRPr lang="tr-T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04813"/>
            <a:ext cx="8147050" cy="576262"/>
          </a:xfrm>
        </p:spPr>
        <p:txBody>
          <a:bodyPr>
            <a:normAutofit fontScale="90000"/>
          </a:bodyPr>
          <a:lstStyle/>
          <a:p>
            <a:r>
              <a:rPr lang="tr-TR" sz="2000" smtClean="0">
                <a:solidFill>
                  <a:srgbClr val="FF3300"/>
                </a:solidFill>
              </a:rPr>
              <a:t>Veri Yakalama  Toplama</a:t>
            </a:r>
            <a:r>
              <a:rPr lang="tr-TR" sz="2000" smtClean="0"/>
              <a:t> </a:t>
            </a:r>
            <a:r>
              <a:rPr lang="tr-TR" sz="2800" smtClean="0"/>
              <a:t>: </a:t>
            </a:r>
            <a:br>
              <a:rPr lang="tr-TR" sz="2800" smtClean="0"/>
            </a:br>
            <a:r>
              <a:rPr lang="tr-TR" sz="1600" smtClean="0"/>
              <a:t>Alışılagelen </a:t>
            </a:r>
            <a:r>
              <a:rPr lang="en-AU" sz="1600" b="1" smtClean="0">
                <a:solidFill>
                  <a:schemeClr val="hlink"/>
                </a:solidFill>
              </a:rPr>
              <a:t>VERİ GİRİŞİ”nden “OTOMATİK TANIMA”ya ...</a:t>
            </a:r>
            <a:br>
              <a:rPr lang="en-AU" sz="1600" b="1" smtClean="0">
                <a:solidFill>
                  <a:schemeClr val="hlink"/>
                </a:solidFill>
              </a:rPr>
            </a:br>
            <a:r>
              <a:rPr lang="tr-TR" sz="1600" b="1" smtClean="0">
                <a:solidFill>
                  <a:schemeClr val="hlink"/>
                </a:solidFill>
              </a:rPr>
              <a:t>Uzanan çeşitli yöntemler kullanır</a:t>
            </a:r>
          </a:p>
        </p:txBody>
      </p:sp>
      <p:sp>
        <p:nvSpPr>
          <p:cNvPr id="202755" name="Rectangle 3"/>
          <p:cNvSpPr>
            <a:spLocks noGrp="1" noChangeArrowheads="1"/>
          </p:cNvSpPr>
          <p:nvPr>
            <p:ph type="body" idx="1"/>
          </p:nvPr>
        </p:nvSpPr>
        <p:spPr>
          <a:xfrm>
            <a:off x="611188" y="1484313"/>
            <a:ext cx="7535862" cy="4321175"/>
          </a:xfrm>
        </p:spPr>
        <p:txBody>
          <a:bodyPr/>
          <a:lstStyle/>
          <a:p>
            <a:pPr>
              <a:lnSpc>
                <a:spcPct val="80000"/>
              </a:lnSpc>
              <a:spcBef>
                <a:spcPct val="50000"/>
              </a:spcBef>
              <a:buClr>
                <a:schemeClr val="bg1"/>
              </a:buClr>
              <a:buFontTx/>
              <a:buNone/>
              <a:defRPr/>
            </a:pPr>
            <a:r>
              <a:rPr lang="en-AU" sz="1600" b="1" smtClean="0">
                <a:solidFill>
                  <a:schemeClr val="accent2"/>
                </a:solidFill>
                <a:effectLst>
                  <a:outerShdw blurRad="38100" dist="38100" dir="2700000" algn="tl">
                    <a:srgbClr val="C0C0C0"/>
                  </a:outerShdw>
                </a:effectLst>
              </a:rPr>
              <a:t>OTOMATİK TANIMA (Automatic Identification - Auto ID )</a:t>
            </a:r>
            <a:r>
              <a:rPr lang="tr-TR" sz="1600" b="1" smtClean="0">
                <a:solidFill>
                  <a:schemeClr val="accent2"/>
                </a:solidFill>
                <a:effectLst>
                  <a:outerShdw blurRad="38100" dist="38100" dir="2700000" algn="tl">
                    <a:srgbClr val="C0C0C0"/>
                  </a:outerShdw>
                </a:effectLst>
              </a:rPr>
              <a:t> </a:t>
            </a:r>
          </a:p>
          <a:p>
            <a:pPr>
              <a:lnSpc>
                <a:spcPct val="80000"/>
              </a:lnSpc>
              <a:spcBef>
                <a:spcPct val="50000"/>
              </a:spcBef>
              <a:buClr>
                <a:schemeClr val="bg1"/>
              </a:buClr>
              <a:buFontTx/>
              <a:buNone/>
              <a:defRPr/>
            </a:pPr>
            <a:r>
              <a:rPr lang="tr-TR" sz="1600" b="1" smtClean="0">
                <a:solidFill>
                  <a:schemeClr val="accent2"/>
                </a:solidFill>
                <a:effectLst>
                  <a:outerShdw blurRad="38100" dist="38100" dir="2700000" algn="tl">
                    <a:srgbClr val="C0C0C0"/>
                  </a:outerShdw>
                </a:effectLst>
              </a:rPr>
              <a:t>Yöntemleri çok gelişmiştir.</a:t>
            </a:r>
          </a:p>
          <a:p>
            <a:pPr>
              <a:lnSpc>
                <a:spcPct val="80000"/>
              </a:lnSpc>
              <a:spcBef>
                <a:spcPct val="50000"/>
              </a:spcBef>
              <a:buClr>
                <a:schemeClr val="bg1"/>
              </a:buClr>
              <a:buFontTx/>
              <a:buNone/>
              <a:defRPr/>
            </a:pPr>
            <a:endParaRPr lang="en-AU" sz="1200" b="1" smtClean="0">
              <a:solidFill>
                <a:schemeClr val="accent2"/>
              </a:solidFill>
              <a:effectLst>
                <a:outerShdw blurRad="38100" dist="38100" dir="2700000" algn="tl">
                  <a:srgbClr val="C0C0C0"/>
                </a:outerShdw>
              </a:effectLst>
            </a:endParaRPr>
          </a:p>
          <a:p>
            <a:pPr>
              <a:lnSpc>
                <a:spcPct val="80000"/>
              </a:lnSpc>
              <a:defRPr/>
            </a:pPr>
            <a:r>
              <a:rPr lang="en-AU" sz="1600" b="1" smtClean="0">
                <a:effectLst>
                  <a:outerShdw blurRad="38100" dist="38100" dir="2700000" algn="tl">
                    <a:srgbClr val="C0C0C0"/>
                  </a:outerShdw>
                </a:effectLst>
              </a:rPr>
              <a:t>Barkod (Barcode)</a:t>
            </a:r>
          </a:p>
          <a:p>
            <a:pPr>
              <a:lnSpc>
                <a:spcPct val="80000"/>
              </a:lnSpc>
              <a:defRPr/>
            </a:pPr>
            <a:r>
              <a:rPr lang="en-AU" sz="1600" b="1" smtClean="0">
                <a:effectLst>
                  <a:outerShdw blurRad="38100" dist="38100" dir="2700000" algn="tl">
                    <a:srgbClr val="C0C0C0"/>
                  </a:outerShdw>
                </a:effectLst>
              </a:rPr>
              <a:t>Manyetik Şerit (Magnetic Stripe)</a:t>
            </a:r>
          </a:p>
          <a:p>
            <a:pPr>
              <a:lnSpc>
                <a:spcPct val="80000"/>
              </a:lnSpc>
              <a:defRPr/>
            </a:pPr>
            <a:r>
              <a:rPr lang="en-AU" sz="1600" b="1" smtClean="0">
                <a:effectLst>
                  <a:outerShdw blurRad="38100" dist="38100" dir="2700000" algn="tl">
                    <a:srgbClr val="C0C0C0"/>
                  </a:outerShdw>
                </a:effectLst>
              </a:rPr>
              <a:t>OCR (Optical Character Recognition) </a:t>
            </a:r>
          </a:p>
          <a:p>
            <a:pPr>
              <a:lnSpc>
                <a:spcPct val="80000"/>
              </a:lnSpc>
              <a:defRPr/>
            </a:pPr>
            <a:r>
              <a:rPr lang="en-AU" sz="1600" b="1" smtClean="0">
                <a:effectLst>
                  <a:outerShdw blurRad="38100" dist="38100" dir="2700000" algn="tl">
                    <a:srgbClr val="C0C0C0"/>
                  </a:outerShdw>
                </a:effectLst>
              </a:rPr>
              <a:t>OMR (Optical Mark Recognition)</a:t>
            </a:r>
          </a:p>
          <a:p>
            <a:pPr>
              <a:lnSpc>
                <a:spcPct val="80000"/>
              </a:lnSpc>
              <a:defRPr/>
            </a:pPr>
            <a:r>
              <a:rPr lang="en-AU" sz="1600" b="1" smtClean="0">
                <a:effectLst>
                  <a:outerShdw blurRad="38100" dist="38100" dir="2700000" algn="tl">
                    <a:srgbClr val="C0C0C0"/>
                  </a:outerShdw>
                </a:effectLst>
              </a:rPr>
              <a:t>MICR (Magnetic Ink Character Recognition)</a:t>
            </a:r>
          </a:p>
          <a:p>
            <a:pPr>
              <a:lnSpc>
                <a:spcPct val="80000"/>
              </a:lnSpc>
              <a:defRPr/>
            </a:pPr>
            <a:r>
              <a:rPr lang="en-AU" sz="1600" b="1" smtClean="0">
                <a:effectLst>
                  <a:outerShdw blurRad="38100" dist="38100" dir="2700000" algn="tl">
                    <a:srgbClr val="C0C0C0"/>
                  </a:outerShdw>
                </a:effectLst>
              </a:rPr>
              <a:t>RFID (Radio Frequency Identification)</a:t>
            </a:r>
          </a:p>
          <a:p>
            <a:pPr>
              <a:lnSpc>
                <a:spcPct val="80000"/>
              </a:lnSpc>
              <a:defRPr/>
            </a:pPr>
            <a:r>
              <a:rPr lang="tr-TR" sz="1600" b="1" smtClean="0">
                <a:effectLst>
                  <a:outerShdw blurRad="38100" dist="38100" dir="2700000" algn="tl">
                    <a:srgbClr val="C0C0C0"/>
                  </a:outerShdw>
                </a:effectLst>
              </a:rPr>
              <a:t>Matris Kodlar (2D Codes)</a:t>
            </a:r>
            <a:r>
              <a:rPr lang="en-AU" sz="1600" b="1" smtClean="0">
                <a:effectLst>
                  <a:outerShdw blurRad="38100" dist="38100" dir="2700000" algn="tl">
                    <a:srgbClr val="C0C0C0"/>
                  </a:outerShdw>
                </a:effectLst>
              </a:rPr>
              <a:t> </a:t>
            </a:r>
            <a:endParaRPr lang="tr-TR" sz="1600" b="1" smtClean="0">
              <a:effectLst>
                <a:outerShdw blurRad="38100" dist="38100" dir="2700000" algn="tl">
                  <a:srgbClr val="C0C0C0"/>
                </a:outerShdw>
              </a:effectLst>
            </a:endParaRPr>
          </a:p>
          <a:p>
            <a:pPr>
              <a:lnSpc>
                <a:spcPct val="80000"/>
              </a:lnSpc>
              <a:defRPr/>
            </a:pPr>
            <a:r>
              <a:rPr lang="en-AU" sz="1600" b="1" smtClean="0">
                <a:effectLst>
                  <a:outerShdw blurRad="38100" dist="38100" dir="2700000" algn="tl">
                    <a:srgbClr val="C0C0C0"/>
                  </a:outerShdw>
                </a:effectLst>
              </a:rPr>
              <a:t>Ses Tanıma (Voice Recognition)</a:t>
            </a:r>
          </a:p>
          <a:p>
            <a:pPr>
              <a:lnSpc>
                <a:spcPct val="80000"/>
              </a:lnSpc>
              <a:defRPr/>
            </a:pPr>
            <a:r>
              <a:rPr lang="en-AU" sz="1600" b="1" smtClean="0">
                <a:effectLst>
                  <a:outerShdw blurRad="38100" dist="38100" dir="2700000" algn="tl">
                    <a:srgbClr val="C0C0C0"/>
                  </a:outerShdw>
                </a:effectLst>
              </a:rPr>
              <a:t>ICR (Intelligent Character Recognition)</a:t>
            </a:r>
          </a:p>
          <a:p>
            <a:pPr>
              <a:lnSpc>
                <a:spcPct val="80000"/>
              </a:lnSpc>
              <a:defRPr/>
            </a:pPr>
            <a:r>
              <a:rPr lang="en-AU" sz="1600" b="1" smtClean="0">
                <a:effectLst>
                  <a:outerShdw blurRad="38100" dist="38100" dir="2700000" algn="tl">
                    <a:srgbClr val="C0C0C0"/>
                  </a:outerShdw>
                </a:effectLst>
              </a:rPr>
              <a:t>Akıllı Kartlar (Smart Cards)</a:t>
            </a:r>
          </a:p>
          <a:p>
            <a:pPr>
              <a:lnSpc>
                <a:spcPct val="80000"/>
              </a:lnSpc>
              <a:defRPr/>
            </a:pPr>
            <a:r>
              <a:rPr lang="en-AU" sz="1600" b="1" smtClean="0">
                <a:effectLst>
                  <a:outerShdw blurRad="38100" dist="38100" dir="2700000" algn="tl">
                    <a:srgbClr val="C0C0C0"/>
                  </a:outerShdw>
                </a:effectLst>
              </a:rPr>
              <a:t>Akıllı Düğme (Smart Button / Touch Button)</a:t>
            </a:r>
            <a:endParaRPr lang="tr-TR" sz="1600" b="1" smtClean="0">
              <a:effectLst>
                <a:outerShdw blurRad="38100" dist="38100" dir="2700000" algn="tl">
                  <a:srgbClr val="C0C0C0"/>
                </a:outerShdw>
              </a:effectLst>
            </a:endParaRPr>
          </a:p>
          <a:p>
            <a:pPr>
              <a:lnSpc>
                <a:spcPct val="80000"/>
              </a:lnSpc>
              <a:defRPr/>
            </a:pPr>
            <a:r>
              <a:rPr lang="tr-TR" sz="1600" b="1" smtClean="0">
                <a:effectLst>
                  <a:outerShdw blurRad="38100" dist="38100" dir="2700000" algn="tl">
                    <a:srgbClr val="C0C0C0"/>
                  </a:outerShdw>
                </a:effectLst>
              </a:rPr>
              <a:t>Biyometrik Tanıma (Parmak İzi, Göz İzi)</a:t>
            </a:r>
          </a:p>
          <a:p>
            <a:pPr>
              <a:lnSpc>
                <a:spcPct val="80000"/>
              </a:lnSpc>
              <a:defRPr/>
            </a:pPr>
            <a:endParaRPr lang="tr-TR" sz="1600" b="1" smtClean="0"/>
          </a:p>
          <a:p>
            <a:pPr>
              <a:lnSpc>
                <a:spcPct val="80000"/>
              </a:lnSpc>
              <a:defRPr/>
            </a:pPr>
            <a:r>
              <a:rPr lang="tr-TR" sz="1600" b="1" smtClean="0">
                <a:solidFill>
                  <a:srgbClr val="CC0000"/>
                </a:solidFill>
              </a:rPr>
              <a:t>Kullanım alanlarını araştırınız!</a:t>
            </a:r>
            <a:endParaRPr lang="en-AU" sz="1600" b="1" smtClean="0">
              <a:solidFill>
                <a:srgbClr val="CC0000"/>
              </a:solidFill>
            </a:endParaRPr>
          </a:p>
          <a:p>
            <a:pPr>
              <a:lnSpc>
                <a:spcPct val="80000"/>
              </a:lnSpc>
              <a:defRPr/>
            </a:pPr>
            <a:endParaRPr lang="tr-TR" sz="1600" smtClean="0">
              <a:solidFill>
                <a:srgbClr val="CC0000"/>
              </a:solidFill>
            </a:endParaRPr>
          </a:p>
          <a:p>
            <a:pPr>
              <a:lnSpc>
                <a:spcPct val="80000"/>
              </a:lnSpc>
              <a:defRPr/>
            </a:pPr>
            <a:endParaRPr lang="tr-TR" sz="1200" smtClean="0">
              <a:solidFill>
                <a:schemeClr val="accent2"/>
              </a:solidFill>
            </a:endParaRPr>
          </a:p>
          <a:p>
            <a:pPr>
              <a:lnSpc>
                <a:spcPct val="80000"/>
              </a:lnSpc>
              <a:defRPr/>
            </a:pPr>
            <a:endParaRPr lang="tr-TR" sz="1400" smtClean="0">
              <a:solidFill>
                <a:schemeClr val="accent2"/>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127</a:t>
            </a:fld>
            <a:endParaRPr lang="tr-T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tr-TR" sz="2700" b="1" dirty="0" smtClean="0">
                <a:hlinkClick r:id="rId2" tooltip="Otomatik Tanıma ve Veri Toplama"/>
              </a:rPr>
              <a:t>Otomatik Tanıma Veri Toplama</a:t>
            </a:r>
            <a:r>
              <a:rPr lang="tr-TR" sz="2700" dirty="0" smtClean="0"/>
              <a:t> (OT/</a:t>
            </a:r>
            <a:r>
              <a:rPr lang="tr-TR" sz="2700" dirty="0" err="1" smtClean="0"/>
              <a:t>VT</a:t>
            </a:r>
            <a:r>
              <a:rPr lang="tr-TR" sz="2700" dirty="0" smtClean="0"/>
              <a:t>)         </a:t>
            </a:r>
            <a:endParaRPr lang="tr-TR" sz="2400" b="1" dirty="0" smtClean="0">
              <a:solidFill>
                <a:srgbClr val="FF0000"/>
              </a:solidFill>
            </a:endParaRPr>
          </a:p>
        </p:txBody>
      </p:sp>
      <p:sp>
        <p:nvSpPr>
          <p:cNvPr id="59395" name="Rectangle 3"/>
          <p:cNvSpPr>
            <a:spLocks noGrp="1" noChangeArrowheads="1"/>
          </p:cNvSpPr>
          <p:nvPr>
            <p:ph type="body" idx="1"/>
          </p:nvPr>
        </p:nvSpPr>
        <p:spPr/>
        <p:txBody>
          <a:bodyPr/>
          <a:lstStyle/>
          <a:p>
            <a:pPr>
              <a:lnSpc>
                <a:spcPct val="90000"/>
              </a:lnSpc>
            </a:pPr>
            <a:r>
              <a:rPr lang="tr-TR" sz="2400" dirty="0" err="1" smtClean="0"/>
              <a:t>Barkod</a:t>
            </a:r>
            <a:r>
              <a:rPr lang="tr-TR" sz="2400" dirty="0" smtClean="0"/>
              <a:t> </a:t>
            </a:r>
            <a:r>
              <a:rPr lang="tr-TR" sz="2400" dirty="0" smtClean="0">
                <a:hlinkClick r:id="rId3" tooltip="Bilgisayar"/>
              </a:rPr>
              <a:t>bilgisayara</a:t>
            </a:r>
            <a:r>
              <a:rPr lang="tr-TR" sz="2400" dirty="0" smtClean="0"/>
              <a:t>  doğruluğunu ve hızını artıran </a:t>
            </a:r>
            <a:r>
              <a:rPr lang="tr-TR" sz="2400" b="1" dirty="0" smtClean="0">
                <a:hlinkClick r:id="rId2" tooltip="Otomatik Tanıma ve Veri Toplama"/>
              </a:rPr>
              <a:t>Otomatik Tanıma Veri Toplama</a:t>
            </a:r>
            <a:r>
              <a:rPr lang="tr-TR" sz="2400" dirty="0" smtClean="0"/>
              <a:t> (OT/</a:t>
            </a:r>
            <a:r>
              <a:rPr lang="tr-TR" sz="2400" dirty="0" err="1" smtClean="0"/>
              <a:t>VT</a:t>
            </a:r>
            <a:r>
              <a:rPr lang="tr-TR" sz="2400" dirty="0" smtClean="0"/>
              <a:t>) uygulamalarında geniş bir kullanım alanı bulmaktadır.</a:t>
            </a:r>
          </a:p>
          <a:p>
            <a:pPr>
              <a:lnSpc>
                <a:spcPct val="90000"/>
              </a:lnSpc>
            </a:pPr>
            <a:r>
              <a:rPr lang="tr-TR" sz="2400" dirty="0" smtClean="0"/>
              <a:t>Geleneksel olarak </a:t>
            </a:r>
            <a:r>
              <a:rPr lang="tr-TR" sz="2400" dirty="0" err="1" smtClean="0"/>
              <a:t>barkod</a:t>
            </a:r>
            <a:r>
              <a:rPr lang="tr-TR" sz="2400" dirty="0" smtClean="0"/>
              <a:t> kodlaması sadece rakamları sembolize ederken, yeni </a:t>
            </a:r>
            <a:r>
              <a:rPr lang="tr-TR" sz="2400" dirty="0" err="1" smtClean="0"/>
              <a:t>sembolojiler</a:t>
            </a:r>
            <a:r>
              <a:rPr lang="tr-TR" sz="2400" dirty="0" smtClean="0"/>
              <a:t> tüm </a:t>
            </a:r>
            <a:r>
              <a:rPr lang="tr-TR" sz="2400" dirty="0" smtClean="0">
                <a:hlinkClick r:id="rId4" tooltip="ASCII"/>
              </a:rPr>
              <a:t>ASCII</a:t>
            </a:r>
            <a:r>
              <a:rPr lang="tr-TR" sz="2400" dirty="0" smtClean="0"/>
              <a:t> karakter setine büyük harf ve daha fazlasını eklemiştir. Basit </a:t>
            </a:r>
            <a:r>
              <a:rPr lang="tr-TR" sz="2400" dirty="0" err="1" smtClean="0"/>
              <a:t>barkodların</a:t>
            </a:r>
            <a:r>
              <a:rPr lang="tr-TR" sz="2400" dirty="0" smtClean="0"/>
              <a:t> ihtiyaç duyduğu alana daha fazla bilgi sığdırma gereksinimi çizgiler yerine kare hücreleri içeren (bir tür </a:t>
            </a:r>
            <a:r>
              <a:rPr lang="tr-TR" sz="2400" i="1" dirty="0" smtClean="0"/>
              <a:t>İki boyutlu </a:t>
            </a:r>
            <a:r>
              <a:rPr lang="tr-TR" sz="2400" i="1" dirty="0" err="1" smtClean="0"/>
              <a:t>barkod</a:t>
            </a:r>
            <a:r>
              <a:rPr lang="tr-TR" sz="2400" dirty="0" smtClean="0"/>
              <a:t>)  geliştirilmesine sebebiyet vermiştir.  iki boyutlu ve tek boyutlu kodların karışımıdır ve geleneksel tek boyutlu </a:t>
            </a:r>
            <a:r>
              <a:rPr lang="tr-TR" sz="2400" dirty="0" err="1" smtClean="0"/>
              <a:t>sembolojiyi</a:t>
            </a:r>
            <a:r>
              <a:rPr lang="tr-TR" sz="2400" dirty="0" smtClean="0"/>
              <a:t> birden fazla satır içerecek şekilde bir çerçeve içinde yeniden boyutlandırma işlemidir.</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128</a:t>
            </a:fld>
            <a:endParaRPr lang="tr-T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tr-TR" sz="2000" smtClean="0">
                <a:solidFill>
                  <a:srgbClr val="FF3300"/>
                </a:solidFill>
              </a:rPr>
              <a:t>Veri Yakalama  Toplama</a:t>
            </a:r>
            <a:r>
              <a:rPr lang="tr-TR" sz="2000" smtClean="0"/>
              <a:t> </a:t>
            </a:r>
            <a:br>
              <a:rPr lang="tr-TR" sz="2000" smtClean="0"/>
            </a:br>
            <a:r>
              <a:rPr lang="tr-TR" sz="2400" smtClean="0"/>
              <a:t>Çubuklu  kod “Barcode”  </a:t>
            </a:r>
            <a:br>
              <a:rPr lang="tr-TR" sz="2400" smtClean="0"/>
            </a:br>
            <a:r>
              <a:rPr lang="tr-TR" sz="2400" smtClean="0"/>
              <a:t>veri tanımlama en yaygın girdi sistemidir</a:t>
            </a:r>
          </a:p>
        </p:txBody>
      </p:sp>
      <p:sp>
        <p:nvSpPr>
          <p:cNvPr id="60419" name="Rectangle 3"/>
          <p:cNvSpPr>
            <a:spLocks noGrp="1" noChangeArrowheads="1"/>
          </p:cNvSpPr>
          <p:nvPr>
            <p:ph type="body" idx="1"/>
          </p:nvPr>
        </p:nvSpPr>
        <p:spPr>
          <a:xfrm>
            <a:off x="457200" y="1600200"/>
            <a:ext cx="8229600" cy="4924425"/>
          </a:xfrm>
        </p:spPr>
        <p:txBody>
          <a:bodyPr/>
          <a:lstStyle/>
          <a:p>
            <a:pPr>
              <a:buFontTx/>
              <a:buNone/>
            </a:pPr>
            <a:r>
              <a:rPr lang="tr-TR" sz="2000" smtClean="0"/>
              <a:t>Verilerin aralıkları değişken bir dizi çizgi ya da çubuk işaretlerle</a:t>
            </a:r>
          </a:p>
          <a:p>
            <a:pPr>
              <a:buFontTx/>
              <a:buNone/>
            </a:pPr>
            <a:r>
              <a:rPr lang="tr-TR" sz="2000" smtClean="0"/>
              <a:t>belirtildiği özdevinli okuma sistemi. </a:t>
            </a:r>
          </a:p>
          <a:p>
            <a:pPr>
              <a:buFontTx/>
              <a:buNone/>
            </a:pPr>
            <a:r>
              <a:rPr lang="tr-TR" sz="2400" smtClean="0"/>
              <a:t>Çubuklu kod yazcı (bar-code printer) ve</a:t>
            </a:r>
          </a:p>
          <a:p>
            <a:pPr>
              <a:buFontTx/>
              <a:buNone/>
            </a:pPr>
            <a:r>
              <a:rPr lang="tr-TR" sz="2400" smtClean="0"/>
              <a:t>Çubuklu kod okuyucu (bar code scanner),</a:t>
            </a:r>
          </a:p>
          <a:p>
            <a:pPr>
              <a:buFontTx/>
              <a:buNone/>
            </a:pPr>
            <a:r>
              <a:rPr lang="tr-TR" sz="2400" smtClean="0"/>
              <a:t>Çubuklu kod kalem (Bar Code pen)  öğelerden oluşur. </a:t>
            </a:r>
          </a:p>
          <a:p>
            <a:pPr>
              <a:buFontTx/>
              <a:buNone/>
            </a:pPr>
            <a:endParaRPr lang="tr-TR" sz="800" smtClean="0"/>
          </a:p>
          <a:p>
            <a:pPr>
              <a:buFontTx/>
              <a:buNone/>
            </a:pPr>
            <a:r>
              <a:rPr lang="tr-TR" sz="2000" smtClean="0"/>
              <a:t>“A </a:t>
            </a:r>
            <a:r>
              <a:rPr lang="tr-TR" sz="2000" b="1" smtClean="0"/>
              <a:t>barcode</a:t>
            </a:r>
            <a:r>
              <a:rPr lang="tr-TR" sz="2000" smtClean="0"/>
              <a:t> is an optical </a:t>
            </a:r>
            <a:r>
              <a:rPr lang="tr-TR" sz="2000" smtClean="0">
                <a:hlinkClick r:id="rId2" tooltip="Machine-readable"/>
              </a:rPr>
              <a:t>machine-readable</a:t>
            </a:r>
            <a:r>
              <a:rPr lang="tr-TR" sz="2000" smtClean="0"/>
              <a:t> representation of data, which shows certain data on certain products. Originally, barcodes represented data in the widths (lines) and the spacings of parallel lines, and may be referred to as linear or 1D (1 dimensional) barcodes or symbologies. They also come in patterns of squares, dots, hexagons and other geometric patterns within images termed 2D (2 dimensional) matrix codes or symbologies ..”</a:t>
            </a:r>
          </a:p>
          <a:p>
            <a:endParaRPr lang="tr-TR" sz="20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129</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274638"/>
            <a:ext cx="7200900" cy="1143000"/>
          </a:xfrm>
        </p:spPr>
        <p:txBody>
          <a:bodyPr>
            <a:normAutofit fontScale="90000"/>
          </a:bodyPr>
          <a:lstStyle/>
          <a:p>
            <a:pPr eaLnBrk="1" hangingPunct="1"/>
            <a:r>
              <a:rPr lang="tr-TR" sz="2400" dirty="0" smtClean="0">
                <a:solidFill>
                  <a:srgbClr val="FF3300"/>
                </a:solidFill>
              </a:rPr>
              <a:t>Üretim/imalat:</a:t>
            </a:r>
            <a:r>
              <a:rPr lang="tr-TR" sz="2400" dirty="0" smtClean="0"/>
              <a:t>  Bir Örnek</a:t>
            </a:r>
            <a:br>
              <a:rPr lang="tr-TR" sz="2400" dirty="0" smtClean="0"/>
            </a:br>
            <a:r>
              <a:rPr lang="tr-TR" sz="2400" dirty="0" smtClean="0"/>
              <a:t>Standart Uygulama: </a:t>
            </a:r>
            <a:r>
              <a:rPr lang="tr-TR" sz="2400" b="1" u="sng" dirty="0" smtClean="0"/>
              <a:t>iş süreçleri</a:t>
            </a:r>
            <a:br>
              <a:rPr lang="tr-TR" sz="2400" b="1" u="sng" dirty="0" smtClean="0"/>
            </a:br>
            <a:r>
              <a:rPr lang="tr-TR" sz="2400" dirty="0" smtClean="0">
                <a:solidFill>
                  <a:srgbClr val="FF3300"/>
                </a:solidFill>
              </a:rPr>
              <a:t>Malzeme Stok Denetimi BT</a:t>
            </a:r>
          </a:p>
        </p:txBody>
      </p:sp>
      <p:sp>
        <p:nvSpPr>
          <p:cNvPr id="31747" name="Rectangle 3"/>
          <p:cNvSpPr>
            <a:spLocks noGrp="1" noChangeArrowheads="1"/>
          </p:cNvSpPr>
          <p:nvPr>
            <p:ph type="body" idx="1"/>
          </p:nvPr>
        </p:nvSpPr>
        <p:spPr>
          <a:xfrm>
            <a:off x="468313" y="1600200"/>
            <a:ext cx="8675687" cy="4997450"/>
          </a:xfrm>
        </p:spPr>
        <p:txBody>
          <a:bodyPr/>
          <a:lstStyle/>
          <a:p>
            <a:pPr eaLnBrk="1" hangingPunct="1">
              <a:lnSpc>
                <a:spcPct val="90000"/>
              </a:lnSpc>
              <a:buFontTx/>
              <a:buNone/>
            </a:pPr>
            <a:r>
              <a:rPr lang="tr-TR" sz="2000" dirty="0" smtClean="0"/>
              <a:t>Yükleme ve istek verisi</a:t>
            </a:r>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endParaRPr lang="tr-TR" sz="2000" dirty="0" smtClean="0"/>
          </a:p>
          <a:p>
            <a:pPr eaLnBrk="1" hangingPunct="1">
              <a:lnSpc>
                <a:spcPct val="90000"/>
              </a:lnSpc>
              <a:buFontTx/>
              <a:buNone/>
            </a:pPr>
            <a:r>
              <a:rPr lang="tr-TR" sz="1800" dirty="0" smtClean="0">
                <a:solidFill>
                  <a:srgbClr val="FF3300"/>
                </a:solidFill>
              </a:rPr>
              <a:t>Veri tutanağı</a:t>
            </a:r>
          </a:p>
          <a:p>
            <a:pPr eaLnBrk="1" hangingPunct="1">
              <a:lnSpc>
                <a:spcPct val="90000"/>
              </a:lnSpc>
              <a:buFontTx/>
              <a:buNone/>
            </a:pPr>
            <a:r>
              <a:rPr lang="tr-TR" sz="1400" i="1" dirty="0" smtClean="0"/>
              <a:t>Parça No,                                                                                                                         </a:t>
            </a:r>
            <a:r>
              <a:rPr lang="tr-TR" sz="1400" b="1" i="1" u="sng" dirty="0" smtClean="0"/>
              <a:t>Stok Durum Raporu- 14.Ekim 14   </a:t>
            </a:r>
          </a:p>
          <a:p>
            <a:pPr eaLnBrk="1" hangingPunct="1">
              <a:lnSpc>
                <a:spcPct val="90000"/>
              </a:lnSpc>
              <a:buFontTx/>
              <a:buNone/>
            </a:pPr>
            <a:r>
              <a:rPr lang="tr-TR" sz="1400" i="1" dirty="0" smtClean="0"/>
              <a:t>Açıklama                                                                                                                     Parça no Açıklama  Eldeki   Sipariş deki</a:t>
            </a:r>
          </a:p>
          <a:p>
            <a:pPr eaLnBrk="1" hangingPunct="1">
              <a:lnSpc>
                <a:spcPct val="90000"/>
              </a:lnSpc>
              <a:buFontTx/>
              <a:buNone/>
            </a:pPr>
            <a:r>
              <a:rPr lang="tr-TR" sz="1400" i="1" dirty="0" smtClean="0"/>
              <a:t>Eldeki miktar                                                                                                                6543            Fan         1235            600</a:t>
            </a:r>
          </a:p>
          <a:p>
            <a:pPr eaLnBrk="1" hangingPunct="1">
              <a:lnSpc>
                <a:spcPct val="90000"/>
              </a:lnSpc>
              <a:buFontTx/>
              <a:buNone/>
            </a:pPr>
            <a:r>
              <a:rPr lang="tr-TR" sz="1400" i="1" dirty="0" smtClean="0"/>
              <a:t>Sipariş deki miktar                                                                                                      4321            K.Kayışı  5570            800</a:t>
            </a:r>
          </a:p>
          <a:p>
            <a:pPr eaLnBrk="1" hangingPunct="1">
              <a:lnSpc>
                <a:spcPct val="90000"/>
              </a:lnSpc>
              <a:buFontTx/>
              <a:buNone/>
            </a:pPr>
            <a:r>
              <a:rPr lang="tr-TR" sz="1400" i="1" dirty="0" smtClean="0"/>
              <a:t>Tekrar Sipariş sayısı                                                                                                     8808           K.Boya      943                0 </a:t>
            </a:r>
          </a:p>
          <a:p>
            <a:pPr eaLnBrk="1" hangingPunct="1">
              <a:lnSpc>
                <a:spcPct val="90000"/>
              </a:lnSpc>
              <a:buFontTx/>
              <a:buNone/>
            </a:pPr>
            <a:r>
              <a:rPr lang="tr-TR" sz="1400" i="1" dirty="0" smtClean="0"/>
              <a:t>......                                                                                                                                  .................</a:t>
            </a:r>
          </a:p>
          <a:p>
            <a:pPr eaLnBrk="1" hangingPunct="1">
              <a:lnSpc>
                <a:spcPct val="90000"/>
              </a:lnSpc>
              <a:buFontTx/>
              <a:buNone/>
            </a:pPr>
            <a:endParaRPr lang="tr-TR" sz="1400" i="1" dirty="0" smtClean="0"/>
          </a:p>
          <a:p>
            <a:pPr eaLnBrk="1" hangingPunct="1">
              <a:lnSpc>
                <a:spcPct val="90000"/>
              </a:lnSpc>
              <a:buFontTx/>
              <a:buNone/>
            </a:pPr>
            <a:r>
              <a:rPr lang="tr-TR" sz="1400" i="1" dirty="0" smtClean="0"/>
              <a:t>                                                                                                                                               </a:t>
            </a:r>
          </a:p>
        </p:txBody>
      </p:sp>
      <p:sp>
        <p:nvSpPr>
          <p:cNvPr id="31748" name="AutoShape 4"/>
          <p:cNvSpPr>
            <a:spLocks noChangeArrowheads="1"/>
          </p:cNvSpPr>
          <p:nvPr/>
        </p:nvSpPr>
        <p:spPr bwMode="auto">
          <a:xfrm>
            <a:off x="827088" y="3068638"/>
            <a:ext cx="1655762" cy="1152525"/>
          </a:xfrm>
          <a:prstGeom prst="flowChartMagneticDisk">
            <a:avLst/>
          </a:prstGeom>
          <a:solidFill>
            <a:schemeClr val="accent1"/>
          </a:solidFill>
          <a:ln w="9525">
            <a:solidFill>
              <a:schemeClr val="tx1"/>
            </a:solidFill>
            <a:round/>
            <a:headEnd/>
            <a:tailEnd/>
          </a:ln>
        </p:spPr>
        <p:txBody>
          <a:bodyPr wrap="none" anchor="ctr"/>
          <a:lstStyle/>
          <a:p>
            <a:pPr algn="ctr">
              <a:spcBef>
                <a:spcPct val="0"/>
              </a:spcBef>
            </a:pPr>
            <a:r>
              <a:rPr lang="tr-TR" sz="1800" b="1" u="none" dirty="0">
                <a:solidFill>
                  <a:schemeClr val="bg1"/>
                </a:solidFill>
              </a:rPr>
              <a:t>Stok Ana</a:t>
            </a:r>
          </a:p>
          <a:p>
            <a:pPr algn="ctr">
              <a:spcBef>
                <a:spcPct val="0"/>
              </a:spcBef>
            </a:pPr>
            <a:r>
              <a:rPr lang="tr-TR" sz="1800" b="1" u="none" dirty="0">
                <a:solidFill>
                  <a:schemeClr val="bg1"/>
                </a:solidFill>
              </a:rPr>
              <a:t>Veri tabanı</a:t>
            </a:r>
          </a:p>
        </p:txBody>
      </p:sp>
      <p:sp>
        <p:nvSpPr>
          <p:cNvPr id="31749" name="Rectangle 5"/>
          <p:cNvSpPr>
            <a:spLocks noChangeArrowheads="1"/>
          </p:cNvSpPr>
          <p:nvPr/>
        </p:nvSpPr>
        <p:spPr bwMode="auto">
          <a:xfrm>
            <a:off x="3492500" y="2924175"/>
            <a:ext cx="1871663" cy="1296988"/>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Stok  Denetimi</a:t>
            </a:r>
          </a:p>
          <a:p>
            <a:pPr algn="ctr">
              <a:spcBef>
                <a:spcPct val="0"/>
              </a:spcBef>
            </a:pPr>
            <a:r>
              <a:rPr lang="tr-TR" sz="1800" b="1" u="none" dirty="0">
                <a:solidFill>
                  <a:schemeClr val="bg1"/>
                </a:solidFill>
              </a:rPr>
              <a:t>Bilgi Sistemi</a:t>
            </a:r>
          </a:p>
        </p:txBody>
      </p:sp>
      <p:sp>
        <p:nvSpPr>
          <p:cNvPr id="31750" name="AutoShape 6"/>
          <p:cNvSpPr>
            <a:spLocks noChangeArrowheads="1"/>
          </p:cNvSpPr>
          <p:nvPr/>
        </p:nvSpPr>
        <p:spPr bwMode="auto">
          <a:xfrm>
            <a:off x="6804025" y="3213100"/>
            <a:ext cx="1368425" cy="936625"/>
          </a:xfrm>
          <a:prstGeom prst="flowChartMultidocument">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Yönetici</a:t>
            </a:r>
          </a:p>
          <a:p>
            <a:pPr algn="ctr">
              <a:spcBef>
                <a:spcPct val="0"/>
              </a:spcBef>
            </a:pPr>
            <a:r>
              <a:rPr lang="tr-TR" sz="1800" b="1" u="none" dirty="0">
                <a:solidFill>
                  <a:schemeClr val="bg1"/>
                </a:solidFill>
              </a:rPr>
              <a:t>Raporları</a:t>
            </a:r>
          </a:p>
        </p:txBody>
      </p:sp>
      <p:sp>
        <p:nvSpPr>
          <p:cNvPr id="31751" name="Line 8"/>
          <p:cNvSpPr>
            <a:spLocks noChangeShapeType="1"/>
          </p:cNvSpPr>
          <p:nvPr/>
        </p:nvSpPr>
        <p:spPr bwMode="auto">
          <a:xfrm>
            <a:off x="4211638" y="1916113"/>
            <a:ext cx="0" cy="1008062"/>
          </a:xfrm>
          <a:prstGeom prst="line">
            <a:avLst/>
          </a:prstGeom>
          <a:noFill/>
          <a:ln w="28575">
            <a:solidFill>
              <a:schemeClr val="tx1"/>
            </a:solidFill>
            <a:round/>
            <a:headEnd/>
            <a:tailEnd type="triangle" w="med" len="med"/>
          </a:ln>
        </p:spPr>
        <p:txBody>
          <a:bodyPr/>
          <a:lstStyle/>
          <a:p>
            <a:endParaRPr lang="tr-TR"/>
          </a:p>
        </p:txBody>
      </p:sp>
      <p:sp>
        <p:nvSpPr>
          <p:cNvPr id="31752" name="Line 9"/>
          <p:cNvSpPr>
            <a:spLocks noChangeShapeType="1"/>
          </p:cNvSpPr>
          <p:nvPr/>
        </p:nvSpPr>
        <p:spPr bwMode="auto">
          <a:xfrm>
            <a:off x="2484438" y="3860800"/>
            <a:ext cx="1008062" cy="0"/>
          </a:xfrm>
          <a:prstGeom prst="line">
            <a:avLst/>
          </a:prstGeom>
          <a:noFill/>
          <a:ln w="57150">
            <a:solidFill>
              <a:schemeClr val="tx1"/>
            </a:solidFill>
            <a:round/>
            <a:headEnd type="triangle" w="med" len="med"/>
            <a:tailEnd type="triangle" w="med" len="med"/>
          </a:ln>
        </p:spPr>
        <p:txBody>
          <a:bodyPr/>
          <a:lstStyle/>
          <a:p>
            <a:endParaRPr lang="tr-TR"/>
          </a:p>
        </p:txBody>
      </p:sp>
      <p:sp>
        <p:nvSpPr>
          <p:cNvPr id="31753" name="Line 10"/>
          <p:cNvSpPr>
            <a:spLocks noChangeShapeType="1"/>
          </p:cNvSpPr>
          <p:nvPr/>
        </p:nvSpPr>
        <p:spPr bwMode="auto">
          <a:xfrm>
            <a:off x="4356100" y="4221163"/>
            <a:ext cx="0" cy="503237"/>
          </a:xfrm>
          <a:prstGeom prst="line">
            <a:avLst/>
          </a:prstGeom>
          <a:noFill/>
          <a:ln w="38100">
            <a:solidFill>
              <a:schemeClr val="tx1"/>
            </a:solidFill>
            <a:round/>
            <a:headEnd type="triangle" w="med" len="med"/>
            <a:tailEnd type="triangle" w="med" len="med"/>
          </a:ln>
        </p:spPr>
        <p:txBody>
          <a:bodyPr/>
          <a:lstStyle/>
          <a:p>
            <a:endParaRPr lang="tr-TR"/>
          </a:p>
        </p:txBody>
      </p:sp>
      <p:sp>
        <p:nvSpPr>
          <p:cNvPr id="31754" name="AutoShape 11"/>
          <p:cNvSpPr>
            <a:spLocks noChangeArrowheads="1"/>
          </p:cNvSpPr>
          <p:nvPr/>
        </p:nvSpPr>
        <p:spPr bwMode="auto">
          <a:xfrm>
            <a:off x="3635375" y="4724400"/>
            <a:ext cx="1728788" cy="720725"/>
          </a:xfrm>
          <a:prstGeom prst="flowChartOnlineStorage">
            <a:avLst/>
          </a:prstGeom>
          <a:solidFill>
            <a:schemeClr val="accent1"/>
          </a:solidFill>
          <a:ln w="9525">
            <a:solidFill>
              <a:schemeClr val="tx1"/>
            </a:solidFill>
            <a:miter lim="800000"/>
            <a:headEnd/>
            <a:tailEnd/>
          </a:ln>
        </p:spPr>
        <p:txBody>
          <a:bodyPr wrap="none" anchor="ctr"/>
          <a:lstStyle/>
          <a:p>
            <a:pPr algn="ctr">
              <a:spcBef>
                <a:spcPct val="0"/>
              </a:spcBef>
            </a:pPr>
            <a:r>
              <a:rPr lang="tr-TR" sz="1800" b="1" u="none" dirty="0">
                <a:solidFill>
                  <a:schemeClr val="bg1"/>
                </a:solidFill>
              </a:rPr>
              <a:t>Çevrim-İçi</a:t>
            </a:r>
          </a:p>
          <a:p>
            <a:pPr algn="ctr">
              <a:spcBef>
                <a:spcPct val="0"/>
              </a:spcBef>
            </a:pPr>
            <a:r>
              <a:rPr lang="tr-TR" sz="1800" b="1" u="none" dirty="0">
                <a:solidFill>
                  <a:schemeClr val="bg1"/>
                </a:solidFill>
              </a:rPr>
              <a:t>Sorgulama</a:t>
            </a:r>
          </a:p>
        </p:txBody>
      </p:sp>
      <p:sp>
        <p:nvSpPr>
          <p:cNvPr id="31755" name="Line 12"/>
          <p:cNvSpPr>
            <a:spLocks noChangeShapeType="1"/>
          </p:cNvSpPr>
          <p:nvPr/>
        </p:nvSpPr>
        <p:spPr bwMode="auto">
          <a:xfrm>
            <a:off x="5364163" y="3860800"/>
            <a:ext cx="1368425" cy="0"/>
          </a:xfrm>
          <a:prstGeom prst="line">
            <a:avLst/>
          </a:prstGeom>
          <a:noFill/>
          <a:ln w="57150">
            <a:solidFill>
              <a:schemeClr val="tx1"/>
            </a:solidFill>
            <a:round/>
            <a:headEnd/>
            <a:tailEnd type="triangle" w="med" len="med"/>
          </a:ln>
        </p:spPr>
        <p:txBody>
          <a:bodyPr/>
          <a:lstStyle/>
          <a:p>
            <a:endParaRPr lang="tr-TR"/>
          </a:p>
        </p:txBody>
      </p:sp>
      <p:sp>
        <p:nvSpPr>
          <p:cNvPr id="31756" name="Line 13"/>
          <p:cNvSpPr>
            <a:spLocks noChangeShapeType="1"/>
          </p:cNvSpPr>
          <p:nvPr/>
        </p:nvSpPr>
        <p:spPr bwMode="auto">
          <a:xfrm>
            <a:off x="3059113" y="1916113"/>
            <a:ext cx="1152525" cy="0"/>
          </a:xfrm>
          <a:prstGeom prst="line">
            <a:avLst/>
          </a:prstGeom>
          <a:noFill/>
          <a:ln w="28575">
            <a:solidFill>
              <a:schemeClr val="tx1"/>
            </a:solidFill>
            <a:round/>
            <a:headEnd/>
            <a:tailEnd/>
          </a:ln>
        </p:spPr>
        <p:txBody>
          <a:bodyPr/>
          <a:lstStyle/>
          <a:p>
            <a:endParaRPr lang="tr-TR"/>
          </a:p>
        </p:txBody>
      </p:sp>
      <p:sp>
        <p:nvSpPr>
          <p:cNvPr id="31757" name="Rectangle 14"/>
          <p:cNvSpPr>
            <a:spLocks noChangeArrowheads="1"/>
          </p:cNvSpPr>
          <p:nvPr/>
        </p:nvSpPr>
        <p:spPr bwMode="auto">
          <a:xfrm>
            <a:off x="4872038" y="5029200"/>
            <a:ext cx="1068387" cy="366713"/>
          </a:xfrm>
          <a:prstGeom prst="rect">
            <a:avLst/>
          </a:prstGeom>
          <a:noFill/>
          <a:ln w="9525">
            <a:noFill/>
            <a:miter lim="800000"/>
            <a:headEnd/>
            <a:tailEnd/>
          </a:ln>
        </p:spPr>
        <p:txBody>
          <a:bodyPr>
            <a:spAutoFit/>
          </a:bodyPr>
          <a:lstStyle/>
          <a:p>
            <a:pPr>
              <a:spcBef>
                <a:spcPct val="0"/>
              </a:spcBef>
            </a:pPr>
            <a:endParaRPr lang="en-US" sz="1800" b="0" u="none">
              <a:solidFill>
                <a:schemeClr val="tx1"/>
              </a:solidFill>
            </a:endParaRPr>
          </a:p>
        </p:txBody>
      </p:sp>
      <p:sp>
        <p:nvSpPr>
          <p:cNvPr id="14" name="13 Slayt Numarası Yer Tutucusu"/>
          <p:cNvSpPr>
            <a:spLocks noGrp="1"/>
          </p:cNvSpPr>
          <p:nvPr>
            <p:ph type="sldNum" sz="quarter" idx="12"/>
          </p:nvPr>
        </p:nvSpPr>
        <p:spPr/>
        <p:txBody>
          <a:bodyPr/>
          <a:lstStyle/>
          <a:p>
            <a:fld id="{F2E5916C-8A19-45CF-A92A-BEC7AC1B5E58}" type="slidenum">
              <a:rPr lang="tr-TR" smtClean="0"/>
              <a:pPr/>
              <a:t>13</a:t>
            </a:fld>
            <a:endParaRPr lang="tr-T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850900"/>
          </a:xfrm>
        </p:spPr>
        <p:txBody>
          <a:bodyPr>
            <a:normAutofit fontScale="90000"/>
          </a:bodyPr>
          <a:lstStyle/>
          <a:p>
            <a:r>
              <a:rPr lang="tr-TR" sz="2800" smtClean="0"/>
              <a:t>Çubuklu  kod “Barcode”  </a:t>
            </a:r>
            <a:br>
              <a:rPr lang="tr-TR" sz="2800" smtClean="0"/>
            </a:br>
            <a:r>
              <a:rPr lang="tr-TR" sz="2800" smtClean="0"/>
              <a:t>veri tanımlama en yaygın girdi sistemidir</a:t>
            </a:r>
          </a:p>
        </p:txBody>
      </p:sp>
      <p:sp>
        <p:nvSpPr>
          <p:cNvPr id="61443" name="Rectangle 3"/>
          <p:cNvSpPr>
            <a:spLocks noGrp="1" noChangeArrowheads="1"/>
          </p:cNvSpPr>
          <p:nvPr>
            <p:ph type="body" idx="1"/>
          </p:nvPr>
        </p:nvSpPr>
        <p:spPr/>
        <p:txBody>
          <a:bodyPr/>
          <a:lstStyle/>
          <a:p>
            <a:endParaRPr lang="tr-TR" smtClean="0"/>
          </a:p>
          <a:p>
            <a:endParaRPr lang="tr-TR" smtClean="0"/>
          </a:p>
          <a:p>
            <a:endParaRPr lang="tr-TR" smtClean="0"/>
          </a:p>
          <a:p>
            <a:r>
              <a:rPr lang="tr-TR" sz="1800" smtClean="0"/>
              <a:t>Standart çubuk kod tanımları:</a:t>
            </a:r>
          </a:p>
          <a:p>
            <a:endParaRPr lang="tr-TR" sz="1800" smtClean="0"/>
          </a:p>
        </p:txBody>
      </p:sp>
      <p:grpSp>
        <p:nvGrpSpPr>
          <p:cNvPr id="2" name="Group 4"/>
          <p:cNvGrpSpPr>
            <a:grpSpLocks/>
          </p:cNvGrpSpPr>
          <p:nvPr/>
        </p:nvGrpSpPr>
        <p:grpSpPr bwMode="auto">
          <a:xfrm>
            <a:off x="323850" y="1412875"/>
            <a:ext cx="8820150" cy="1944688"/>
            <a:chOff x="960" y="1536"/>
            <a:chExt cx="3744" cy="2208"/>
          </a:xfrm>
        </p:grpSpPr>
        <p:sp>
          <p:nvSpPr>
            <p:cNvPr id="61452" name="Rectangle 5"/>
            <p:cNvSpPr>
              <a:spLocks noChangeArrowheads="1"/>
            </p:cNvSpPr>
            <p:nvPr/>
          </p:nvSpPr>
          <p:spPr bwMode="auto">
            <a:xfrm>
              <a:off x="960" y="1536"/>
              <a:ext cx="3744" cy="2208"/>
            </a:xfrm>
            <a:prstGeom prst="rect">
              <a:avLst/>
            </a:prstGeom>
            <a:solidFill>
              <a:srgbClr val="FFFFFF"/>
            </a:solidFill>
            <a:ln w="38100" cap="sq">
              <a:solidFill>
                <a:srgbClr val="FFFFFF"/>
              </a:solidFill>
              <a:miter lim="800000"/>
              <a:headEnd/>
              <a:tailEnd/>
            </a:ln>
          </p:spPr>
          <p:txBody>
            <a:bodyPr anchor="ctr">
              <a:spAutoFit/>
            </a:bodyPr>
            <a:lstStyle/>
            <a:p>
              <a:endParaRPr lang="tr-TR"/>
            </a:p>
          </p:txBody>
        </p:sp>
        <p:grpSp>
          <p:nvGrpSpPr>
            <p:cNvPr id="3" name="Group 6"/>
            <p:cNvGrpSpPr>
              <a:grpSpLocks/>
            </p:cNvGrpSpPr>
            <p:nvPr/>
          </p:nvGrpSpPr>
          <p:grpSpPr bwMode="auto">
            <a:xfrm>
              <a:off x="1414" y="1923"/>
              <a:ext cx="2599" cy="886"/>
              <a:chOff x="2279" y="2860"/>
              <a:chExt cx="2333" cy="782"/>
            </a:xfrm>
          </p:grpSpPr>
          <p:grpSp>
            <p:nvGrpSpPr>
              <p:cNvPr id="4" name="Group 7"/>
              <p:cNvGrpSpPr>
                <a:grpSpLocks/>
              </p:cNvGrpSpPr>
              <p:nvPr/>
            </p:nvGrpSpPr>
            <p:grpSpPr bwMode="auto">
              <a:xfrm>
                <a:off x="2459" y="2860"/>
                <a:ext cx="1914" cy="605"/>
                <a:chOff x="2078" y="3306"/>
                <a:chExt cx="2111" cy="605"/>
              </a:xfrm>
            </p:grpSpPr>
            <p:grpSp>
              <p:nvGrpSpPr>
                <p:cNvPr id="5" name="Group 8"/>
                <p:cNvGrpSpPr>
                  <a:grpSpLocks/>
                </p:cNvGrpSpPr>
                <p:nvPr/>
              </p:nvGrpSpPr>
              <p:grpSpPr bwMode="auto">
                <a:xfrm>
                  <a:off x="3198" y="3306"/>
                  <a:ext cx="944" cy="389"/>
                  <a:chOff x="1217" y="3210"/>
                  <a:chExt cx="2662" cy="389"/>
                </a:xfrm>
              </p:grpSpPr>
              <p:grpSp>
                <p:nvGrpSpPr>
                  <p:cNvPr id="6" name="Group 9"/>
                  <p:cNvGrpSpPr>
                    <a:grpSpLocks/>
                  </p:cNvGrpSpPr>
                  <p:nvPr/>
                </p:nvGrpSpPr>
                <p:grpSpPr bwMode="auto">
                  <a:xfrm>
                    <a:off x="1217" y="3210"/>
                    <a:ext cx="1283" cy="389"/>
                    <a:chOff x="1217" y="3210"/>
                    <a:chExt cx="1283" cy="389"/>
                  </a:xfrm>
                </p:grpSpPr>
                <p:grpSp>
                  <p:nvGrpSpPr>
                    <p:cNvPr id="7" name="Group 10"/>
                    <p:cNvGrpSpPr>
                      <a:grpSpLocks/>
                    </p:cNvGrpSpPr>
                    <p:nvPr/>
                  </p:nvGrpSpPr>
                  <p:grpSpPr bwMode="auto">
                    <a:xfrm>
                      <a:off x="1897" y="3210"/>
                      <a:ext cx="603" cy="389"/>
                      <a:chOff x="1897" y="3210"/>
                      <a:chExt cx="603" cy="389"/>
                    </a:xfrm>
                  </p:grpSpPr>
                  <p:sp>
                    <p:nvSpPr>
                      <p:cNvPr id="61520" name="Rectangle 11"/>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21" name="Rectangle 12"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22" name="Rectangle 13"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nvGrpSpPr>
                    <p:cNvPr id="8" name="Group 14"/>
                    <p:cNvGrpSpPr>
                      <a:grpSpLocks/>
                    </p:cNvGrpSpPr>
                    <p:nvPr/>
                  </p:nvGrpSpPr>
                  <p:grpSpPr bwMode="auto">
                    <a:xfrm>
                      <a:off x="1217" y="3210"/>
                      <a:ext cx="603" cy="389"/>
                      <a:chOff x="1897" y="3210"/>
                      <a:chExt cx="603" cy="389"/>
                    </a:xfrm>
                  </p:grpSpPr>
                  <p:sp>
                    <p:nvSpPr>
                      <p:cNvPr id="61517" name="Rectangle 15"/>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18" name="Rectangle 16"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19" name="Rectangle 17"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grpSp>
                <p:nvGrpSpPr>
                  <p:cNvPr id="9" name="Group 18"/>
                  <p:cNvGrpSpPr>
                    <a:grpSpLocks/>
                  </p:cNvGrpSpPr>
                  <p:nvPr/>
                </p:nvGrpSpPr>
                <p:grpSpPr bwMode="auto">
                  <a:xfrm>
                    <a:off x="2596" y="3210"/>
                    <a:ext cx="1283" cy="389"/>
                    <a:chOff x="1217" y="3210"/>
                    <a:chExt cx="1283" cy="389"/>
                  </a:xfrm>
                </p:grpSpPr>
                <p:grpSp>
                  <p:nvGrpSpPr>
                    <p:cNvPr id="10" name="Group 19"/>
                    <p:cNvGrpSpPr>
                      <a:grpSpLocks/>
                    </p:cNvGrpSpPr>
                    <p:nvPr/>
                  </p:nvGrpSpPr>
                  <p:grpSpPr bwMode="auto">
                    <a:xfrm>
                      <a:off x="1897" y="3210"/>
                      <a:ext cx="603" cy="389"/>
                      <a:chOff x="1897" y="3210"/>
                      <a:chExt cx="603" cy="389"/>
                    </a:xfrm>
                  </p:grpSpPr>
                  <p:sp>
                    <p:nvSpPr>
                      <p:cNvPr id="61512" name="Rectangle 20"/>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13" name="Rectangle 21"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14" name="Rectangle 22"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nvGrpSpPr>
                    <p:cNvPr id="11" name="Group 23"/>
                    <p:cNvGrpSpPr>
                      <a:grpSpLocks/>
                    </p:cNvGrpSpPr>
                    <p:nvPr/>
                  </p:nvGrpSpPr>
                  <p:grpSpPr bwMode="auto">
                    <a:xfrm>
                      <a:off x="1217" y="3210"/>
                      <a:ext cx="603" cy="389"/>
                      <a:chOff x="1897" y="3210"/>
                      <a:chExt cx="603" cy="389"/>
                    </a:xfrm>
                  </p:grpSpPr>
                  <p:sp>
                    <p:nvSpPr>
                      <p:cNvPr id="61509" name="Rectangle 24"/>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10" name="Rectangle 25"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11" name="Rectangle 26"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grpSp>
            <p:grpSp>
              <p:nvGrpSpPr>
                <p:cNvPr id="12" name="Group 27"/>
                <p:cNvGrpSpPr>
                  <a:grpSpLocks/>
                </p:cNvGrpSpPr>
                <p:nvPr/>
              </p:nvGrpSpPr>
              <p:grpSpPr bwMode="auto">
                <a:xfrm>
                  <a:off x="2174" y="3306"/>
                  <a:ext cx="944" cy="389"/>
                  <a:chOff x="1217" y="3210"/>
                  <a:chExt cx="2662" cy="389"/>
                </a:xfrm>
              </p:grpSpPr>
              <p:grpSp>
                <p:nvGrpSpPr>
                  <p:cNvPr id="13" name="Group 28"/>
                  <p:cNvGrpSpPr>
                    <a:grpSpLocks/>
                  </p:cNvGrpSpPr>
                  <p:nvPr/>
                </p:nvGrpSpPr>
                <p:grpSpPr bwMode="auto">
                  <a:xfrm>
                    <a:off x="1217" y="3210"/>
                    <a:ext cx="1283" cy="389"/>
                    <a:chOff x="1217" y="3210"/>
                    <a:chExt cx="1283" cy="389"/>
                  </a:xfrm>
                </p:grpSpPr>
                <p:grpSp>
                  <p:nvGrpSpPr>
                    <p:cNvPr id="14" name="Group 29"/>
                    <p:cNvGrpSpPr>
                      <a:grpSpLocks/>
                    </p:cNvGrpSpPr>
                    <p:nvPr/>
                  </p:nvGrpSpPr>
                  <p:grpSpPr bwMode="auto">
                    <a:xfrm>
                      <a:off x="1897" y="3210"/>
                      <a:ext cx="603" cy="389"/>
                      <a:chOff x="1897" y="3210"/>
                      <a:chExt cx="603" cy="389"/>
                    </a:xfrm>
                  </p:grpSpPr>
                  <p:sp>
                    <p:nvSpPr>
                      <p:cNvPr id="61502" name="Rectangle 30"/>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03" name="Rectangle 31"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04" name="Rectangle 32"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nvGrpSpPr>
                    <p:cNvPr id="15" name="Group 33"/>
                    <p:cNvGrpSpPr>
                      <a:grpSpLocks/>
                    </p:cNvGrpSpPr>
                    <p:nvPr/>
                  </p:nvGrpSpPr>
                  <p:grpSpPr bwMode="auto">
                    <a:xfrm>
                      <a:off x="1217" y="3210"/>
                      <a:ext cx="603" cy="389"/>
                      <a:chOff x="1897" y="3210"/>
                      <a:chExt cx="603" cy="389"/>
                    </a:xfrm>
                  </p:grpSpPr>
                  <p:sp>
                    <p:nvSpPr>
                      <p:cNvPr id="61499" name="Rectangle 34"/>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500" name="Rectangle 35"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501" name="Rectangle 36"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grpSp>
                <p:nvGrpSpPr>
                  <p:cNvPr id="16" name="Group 37"/>
                  <p:cNvGrpSpPr>
                    <a:grpSpLocks/>
                  </p:cNvGrpSpPr>
                  <p:nvPr/>
                </p:nvGrpSpPr>
                <p:grpSpPr bwMode="auto">
                  <a:xfrm>
                    <a:off x="2596" y="3210"/>
                    <a:ext cx="1283" cy="389"/>
                    <a:chOff x="1217" y="3210"/>
                    <a:chExt cx="1283" cy="389"/>
                  </a:xfrm>
                </p:grpSpPr>
                <p:grpSp>
                  <p:nvGrpSpPr>
                    <p:cNvPr id="17" name="Group 38"/>
                    <p:cNvGrpSpPr>
                      <a:grpSpLocks/>
                    </p:cNvGrpSpPr>
                    <p:nvPr/>
                  </p:nvGrpSpPr>
                  <p:grpSpPr bwMode="auto">
                    <a:xfrm>
                      <a:off x="1897" y="3210"/>
                      <a:ext cx="603" cy="389"/>
                      <a:chOff x="1897" y="3210"/>
                      <a:chExt cx="603" cy="389"/>
                    </a:xfrm>
                  </p:grpSpPr>
                  <p:sp>
                    <p:nvSpPr>
                      <p:cNvPr id="61494" name="Rectangle 39"/>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495" name="Rectangle 40"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496" name="Rectangle 41"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nvGrpSpPr>
                    <p:cNvPr id="18" name="Group 42"/>
                    <p:cNvGrpSpPr>
                      <a:grpSpLocks/>
                    </p:cNvGrpSpPr>
                    <p:nvPr/>
                  </p:nvGrpSpPr>
                  <p:grpSpPr bwMode="auto">
                    <a:xfrm>
                      <a:off x="1217" y="3210"/>
                      <a:ext cx="603" cy="389"/>
                      <a:chOff x="1897" y="3210"/>
                      <a:chExt cx="603" cy="389"/>
                    </a:xfrm>
                  </p:grpSpPr>
                  <p:sp>
                    <p:nvSpPr>
                      <p:cNvPr id="61491" name="Rectangle 43"/>
                      <p:cNvSpPr>
                        <a:spLocks noChangeArrowheads="1"/>
                      </p:cNvSpPr>
                      <p:nvPr/>
                    </p:nvSpPr>
                    <p:spPr bwMode="auto">
                      <a:xfrm>
                        <a:off x="1897" y="3210"/>
                        <a:ext cx="4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sp>
                    <p:nvSpPr>
                      <p:cNvPr id="61492" name="Rectangle 44" descr="70%"/>
                      <p:cNvSpPr>
                        <a:spLocks noChangeArrowheads="1"/>
                      </p:cNvSpPr>
                      <p:nvPr/>
                    </p:nvSpPr>
                    <p:spPr bwMode="auto">
                      <a:xfrm>
                        <a:off x="2078" y="3210"/>
                        <a:ext cx="200" cy="389"/>
                      </a:xfrm>
                      <a:prstGeom prst="rect">
                        <a:avLst/>
                      </a:prstGeom>
                      <a:solidFill>
                        <a:schemeClr val="tx1"/>
                      </a:solidFill>
                      <a:ln w="12700">
                        <a:solidFill>
                          <a:schemeClr val="tx2"/>
                        </a:solidFill>
                        <a:miter lim="800000"/>
                        <a:headEnd/>
                        <a:tailEnd/>
                      </a:ln>
                    </p:spPr>
                    <p:txBody>
                      <a:bodyPr anchor="ctr">
                        <a:spAutoFit/>
                      </a:bodyPr>
                      <a:lstStyle/>
                      <a:p>
                        <a:endParaRPr lang="tr-TR"/>
                      </a:p>
                    </p:txBody>
                  </p:sp>
                  <p:sp>
                    <p:nvSpPr>
                      <p:cNvPr id="61493" name="Rectangle 45" descr="70%"/>
                      <p:cNvSpPr>
                        <a:spLocks noChangeArrowheads="1"/>
                      </p:cNvSpPr>
                      <p:nvPr/>
                    </p:nvSpPr>
                    <p:spPr bwMode="auto">
                      <a:xfrm>
                        <a:off x="2423" y="3210"/>
                        <a:ext cx="77" cy="389"/>
                      </a:xfrm>
                      <a:prstGeom prst="rect">
                        <a:avLst/>
                      </a:prstGeom>
                      <a:solidFill>
                        <a:schemeClr val="tx1"/>
                      </a:solidFill>
                      <a:ln w="12700">
                        <a:solidFill>
                          <a:schemeClr val="tx2"/>
                        </a:solidFill>
                        <a:miter lim="800000"/>
                        <a:headEnd/>
                        <a:tailEnd/>
                      </a:ln>
                    </p:spPr>
                    <p:txBody>
                      <a:bodyPr wrap="none" anchor="ctr">
                        <a:spAutoFit/>
                      </a:bodyPr>
                      <a:lstStyle/>
                      <a:p>
                        <a:endParaRPr lang="tr-TR"/>
                      </a:p>
                    </p:txBody>
                  </p:sp>
                </p:grpSp>
              </p:grpSp>
            </p:grpSp>
            <p:sp>
              <p:nvSpPr>
                <p:cNvPr id="61477" name="Line 46"/>
                <p:cNvSpPr>
                  <a:spLocks noChangeShapeType="1"/>
                </p:cNvSpPr>
                <p:nvPr/>
              </p:nvSpPr>
              <p:spPr bwMode="auto">
                <a:xfrm flipH="1">
                  <a:off x="3108" y="3306"/>
                  <a:ext cx="17" cy="389"/>
                </a:xfrm>
                <a:prstGeom prst="line">
                  <a:avLst/>
                </a:prstGeom>
                <a:noFill/>
                <a:ln w="12700">
                  <a:solidFill>
                    <a:schemeClr val="tx2"/>
                  </a:solidFill>
                  <a:round/>
                  <a:headEnd/>
                  <a:tailEnd/>
                </a:ln>
              </p:spPr>
              <p:txBody>
                <a:bodyPr wrap="none" anchor="ctr">
                  <a:spAutoFit/>
                </a:bodyPr>
                <a:lstStyle/>
                <a:p>
                  <a:endParaRPr lang="tr-TR"/>
                </a:p>
              </p:txBody>
            </p:sp>
            <p:grpSp>
              <p:nvGrpSpPr>
                <p:cNvPr id="19" name="Group 47"/>
                <p:cNvGrpSpPr>
                  <a:grpSpLocks/>
                </p:cNvGrpSpPr>
                <p:nvPr/>
              </p:nvGrpSpPr>
              <p:grpSpPr bwMode="auto">
                <a:xfrm flipH="1">
                  <a:off x="2078" y="3306"/>
                  <a:ext cx="47" cy="605"/>
                  <a:chOff x="3091" y="2189"/>
                  <a:chExt cx="34" cy="605"/>
                </a:xfrm>
              </p:grpSpPr>
              <p:sp>
                <p:nvSpPr>
                  <p:cNvPr id="61485" name="Line 48"/>
                  <p:cNvSpPr>
                    <a:spLocks noChangeShapeType="1"/>
                  </p:cNvSpPr>
                  <p:nvPr/>
                </p:nvSpPr>
                <p:spPr bwMode="auto">
                  <a:xfrm>
                    <a:off x="3125" y="2189"/>
                    <a:ext cx="0" cy="605"/>
                  </a:xfrm>
                  <a:prstGeom prst="line">
                    <a:avLst/>
                  </a:prstGeom>
                  <a:noFill/>
                  <a:ln w="12700">
                    <a:solidFill>
                      <a:schemeClr val="tx2"/>
                    </a:solidFill>
                    <a:round/>
                    <a:headEnd/>
                    <a:tailEnd/>
                  </a:ln>
                </p:spPr>
                <p:txBody>
                  <a:bodyPr wrap="none" anchor="ctr">
                    <a:spAutoFit/>
                  </a:bodyPr>
                  <a:lstStyle/>
                  <a:p>
                    <a:endParaRPr lang="tr-TR"/>
                  </a:p>
                </p:txBody>
              </p:sp>
              <p:sp>
                <p:nvSpPr>
                  <p:cNvPr id="61486" name="Line 49"/>
                  <p:cNvSpPr>
                    <a:spLocks noChangeShapeType="1"/>
                  </p:cNvSpPr>
                  <p:nvPr/>
                </p:nvSpPr>
                <p:spPr bwMode="auto">
                  <a:xfrm>
                    <a:off x="3091" y="2189"/>
                    <a:ext cx="0" cy="605"/>
                  </a:xfrm>
                  <a:prstGeom prst="line">
                    <a:avLst/>
                  </a:prstGeom>
                  <a:noFill/>
                  <a:ln w="12700">
                    <a:solidFill>
                      <a:schemeClr val="tx2"/>
                    </a:solidFill>
                    <a:round/>
                    <a:headEnd/>
                    <a:tailEnd/>
                  </a:ln>
                </p:spPr>
                <p:txBody>
                  <a:bodyPr wrap="none" anchor="ctr">
                    <a:spAutoFit/>
                  </a:bodyPr>
                  <a:lstStyle/>
                  <a:p>
                    <a:endParaRPr lang="tr-TR"/>
                  </a:p>
                </p:txBody>
              </p:sp>
            </p:grpSp>
            <p:grpSp>
              <p:nvGrpSpPr>
                <p:cNvPr id="20" name="Group 50"/>
                <p:cNvGrpSpPr>
                  <a:grpSpLocks/>
                </p:cNvGrpSpPr>
                <p:nvPr/>
              </p:nvGrpSpPr>
              <p:grpSpPr bwMode="auto">
                <a:xfrm flipH="1">
                  <a:off x="3125" y="3306"/>
                  <a:ext cx="47" cy="605"/>
                  <a:chOff x="3091" y="2189"/>
                  <a:chExt cx="34" cy="605"/>
                </a:xfrm>
              </p:grpSpPr>
              <p:sp>
                <p:nvSpPr>
                  <p:cNvPr id="61483" name="Line 51"/>
                  <p:cNvSpPr>
                    <a:spLocks noChangeShapeType="1"/>
                  </p:cNvSpPr>
                  <p:nvPr/>
                </p:nvSpPr>
                <p:spPr bwMode="auto">
                  <a:xfrm>
                    <a:off x="3125" y="2189"/>
                    <a:ext cx="0" cy="605"/>
                  </a:xfrm>
                  <a:prstGeom prst="line">
                    <a:avLst/>
                  </a:prstGeom>
                  <a:noFill/>
                  <a:ln w="12700">
                    <a:solidFill>
                      <a:schemeClr val="tx2"/>
                    </a:solidFill>
                    <a:round/>
                    <a:headEnd/>
                    <a:tailEnd/>
                  </a:ln>
                </p:spPr>
                <p:txBody>
                  <a:bodyPr wrap="none" anchor="ctr">
                    <a:spAutoFit/>
                  </a:bodyPr>
                  <a:lstStyle/>
                  <a:p>
                    <a:endParaRPr lang="tr-TR"/>
                  </a:p>
                </p:txBody>
              </p:sp>
              <p:sp>
                <p:nvSpPr>
                  <p:cNvPr id="61484" name="Line 52"/>
                  <p:cNvSpPr>
                    <a:spLocks noChangeShapeType="1"/>
                  </p:cNvSpPr>
                  <p:nvPr/>
                </p:nvSpPr>
                <p:spPr bwMode="auto">
                  <a:xfrm>
                    <a:off x="3091" y="2189"/>
                    <a:ext cx="0" cy="605"/>
                  </a:xfrm>
                  <a:prstGeom prst="line">
                    <a:avLst/>
                  </a:prstGeom>
                  <a:noFill/>
                  <a:ln w="12700">
                    <a:solidFill>
                      <a:schemeClr val="tx2"/>
                    </a:solidFill>
                    <a:round/>
                    <a:headEnd/>
                    <a:tailEnd/>
                  </a:ln>
                </p:spPr>
                <p:txBody>
                  <a:bodyPr wrap="none" anchor="ctr">
                    <a:spAutoFit/>
                  </a:bodyPr>
                  <a:lstStyle/>
                  <a:p>
                    <a:endParaRPr lang="tr-TR"/>
                  </a:p>
                </p:txBody>
              </p:sp>
            </p:grpSp>
            <p:grpSp>
              <p:nvGrpSpPr>
                <p:cNvPr id="21" name="Group 53"/>
                <p:cNvGrpSpPr>
                  <a:grpSpLocks/>
                </p:cNvGrpSpPr>
                <p:nvPr/>
              </p:nvGrpSpPr>
              <p:grpSpPr bwMode="auto">
                <a:xfrm flipH="1">
                  <a:off x="4142" y="3306"/>
                  <a:ext cx="47" cy="605"/>
                  <a:chOff x="3091" y="2189"/>
                  <a:chExt cx="34" cy="605"/>
                </a:xfrm>
              </p:grpSpPr>
              <p:sp>
                <p:nvSpPr>
                  <p:cNvPr id="61481" name="Line 54"/>
                  <p:cNvSpPr>
                    <a:spLocks noChangeShapeType="1"/>
                  </p:cNvSpPr>
                  <p:nvPr/>
                </p:nvSpPr>
                <p:spPr bwMode="auto">
                  <a:xfrm>
                    <a:off x="3125" y="2189"/>
                    <a:ext cx="0" cy="605"/>
                  </a:xfrm>
                  <a:prstGeom prst="line">
                    <a:avLst/>
                  </a:prstGeom>
                  <a:noFill/>
                  <a:ln w="12700">
                    <a:solidFill>
                      <a:schemeClr val="tx2"/>
                    </a:solidFill>
                    <a:round/>
                    <a:headEnd/>
                    <a:tailEnd/>
                  </a:ln>
                </p:spPr>
                <p:txBody>
                  <a:bodyPr wrap="none" anchor="ctr">
                    <a:spAutoFit/>
                  </a:bodyPr>
                  <a:lstStyle/>
                  <a:p>
                    <a:endParaRPr lang="tr-TR"/>
                  </a:p>
                </p:txBody>
              </p:sp>
              <p:sp>
                <p:nvSpPr>
                  <p:cNvPr id="61482" name="Line 55"/>
                  <p:cNvSpPr>
                    <a:spLocks noChangeShapeType="1"/>
                  </p:cNvSpPr>
                  <p:nvPr/>
                </p:nvSpPr>
                <p:spPr bwMode="auto">
                  <a:xfrm>
                    <a:off x="3091" y="2189"/>
                    <a:ext cx="0" cy="605"/>
                  </a:xfrm>
                  <a:prstGeom prst="line">
                    <a:avLst/>
                  </a:prstGeom>
                  <a:noFill/>
                  <a:ln w="12700">
                    <a:solidFill>
                      <a:schemeClr val="tx2"/>
                    </a:solidFill>
                    <a:round/>
                    <a:headEnd/>
                    <a:tailEnd/>
                  </a:ln>
                </p:spPr>
                <p:txBody>
                  <a:bodyPr wrap="none" anchor="ctr">
                    <a:spAutoFit/>
                  </a:bodyPr>
                  <a:lstStyle/>
                  <a:p>
                    <a:endParaRPr lang="tr-TR"/>
                  </a:p>
                </p:txBody>
              </p:sp>
            </p:grpSp>
          </p:grpSp>
          <p:sp>
            <p:nvSpPr>
              <p:cNvPr id="204856" name="Text Box 56" descr="70%"/>
              <p:cNvSpPr txBox="1">
                <a:spLocks noChangeArrowheads="1"/>
              </p:cNvSpPr>
              <p:nvPr/>
            </p:nvSpPr>
            <p:spPr bwMode="auto">
              <a:xfrm>
                <a:off x="2279" y="3183"/>
                <a:ext cx="135" cy="457"/>
              </a:xfrm>
              <a:prstGeom prst="rect">
                <a:avLst/>
              </a:prstGeom>
              <a:noFill/>
              <a:ln w="12700">
                <a:noFill/>
                <a:miter lim="800000"/>
                <a:headEnd/>
                <a:tailEnd/>
              </a:ln>
              <a:effectLst/>
            </p:spPr>
            <p:txBody>
              <a:bodyPr wrap="none" anchor="ctr">
                <a:spAutoFit/>
              </a:bodyPr>
              <a:lstStyle/>
              <a:p>
                <a:pPr algn="ctr" eaLnBrk="0" hangingPunct="0">
                  <a:spcBef>
                    <a:spcPct val="0"/>
                  </a:spcBef>
                  <a:defRPr/>
                </a:pPr>
                <a:r>
                  <a:rPr lang="en-AU" sz="2400" u="none">
                    <a:solidFill>
                      <a:schemeClr val="tx1"/>
                    </a:solidFill>
                    <a:effectLst>
                      <a:outerShdw blurRad="38100" dist="38100" dir="2700000" algn="tl">
                        <a:srgbClr val="C0C0C0"/>
                      </a:outerShdw>
                    </a:effectLst>
                  </a:rPr>
                  <a:t>8</a:t>
                </a:r>
                <a:endParaRPr lang="en-AU" u="none">
                  <a:solidFill>
                    <a:srgbClr val="414141"/>
                  </a:solidFill>
                  <a:effectLst>
                    <a:outerShdw blurRad="38100" dist="38100" dir="2700000" algn="tl">
                      <a:srgbClr val="C0C0C0"/>
                    </a:outerShdw>
                  </a:effectLst>
                </a:endParaRPr>
              </a:p>
            </p:txBody>
          </p:sp>
          <p:sp>
            <p:nvSpPr>
              <p:cNvPr id="204857" name="Text Box 57" descr="70%"/>
              <p:cNvSpPr txBox="1">
                <a:spLocks noChangeArrowheads="1"/>
              </p:cNvSpPr>
              <p:nvPr/>
            </p:nvSpPr>
            <p:spPr bwMode="auto">
              <a:xfrm>
                <a:off x="2553" y="3183"/>
                <a:ext cx="907" cy="457"/>
              </a:xfrm>
              <a:prstGeom prst="rect">
                <a:avLst/>
              </a:prstGeom>
              <a:noFill/>
              <a:ln w="12700">
                <a:noFill/>
                <a:miter lim="800000"/>
                <a:headEnd/>
                <a:tailEnd/>
              </a:ln>
              <a:effectLst/>
            </p:spPr>
            <p:txBody>
              <a:bodyPr anchor="ctr">
                <a:spAutoFit/>
              </a:bodyPr>
              <a:lstStyle/>
              <a:p>
                <a:pPr eaLnBrk="0" hangingPunct="0">
                  <a:spcBef>
                    <a:spcPct val="0"/>
                  </a:spcBef>
                  <a:defRPr/>
                </a:pPr>
                <a:r>
                  <a:rPr lang="en-AU" sz="2400" u="none">
                    <a:solidFill>
                      <a:schemeClr val="tx1"/>
                    </a:solidFill>
                    <a:effectLst>
                      <a:outerShdw blurRad="38100" dist="38100" dir="2700000" algn="tl">
                        <a:srgbClr val="C0C0C0"/>
                      </a:outerShdw>
                    </a:effectLst>
                  </a:rPr>
                  <a:t>69 1111</a:t>
                </a:r>
                <a:endParaRPr lang="en-AU" u="none">
                  <a:solidFill>
                    <a:srgbClr val="414141"/>
                  </a:solidFill>
                  <a:effectLst>
                    <a:outerShdw blurRad="38100" dist="38100" dir="2700000" algn="tl">
                      <a:srgbClr val="C0C0C0"/>
                    </a:outerShdw>
                  </a:effectLst>
                </a:endParaRPr>
              </a:p>
            </p:txBody>
          </p:sp>
          <p:sp>
            <p:nvSpPr>
              <p:cNvPr id="204858" name="Text Box 58" descr="70%"/>
              <p:cNvSpPr txBox="1">
                <a:spLocks noChangeArrowheads="1"/>
              </p:cNvSpPr>
              <p:nvPr/>
            </p:nvSpPr>
            <p:spPr bwMode="auto">
              <a:xfrm>
                <a:off x="3541" y="3183"/>
                <a:ext cx="907" cy="457"/>
              </a:xfrm>
              <a:prstGeom prst="rect">
                <a:avLst/>
              </a:prstGeom>
              <a:noFill/>
              <a:ln w="12700">
                <a:noFill/>
                <a:miter lim="800000"/>
                <a:headEnd/>
                <a:tailEnd/>
              </a:ln>
              <a:effectLst/>
            </p:spPr>
            <p:txBody>
              <a:bodyPr anchor="ctr">
                <a:spAutoFit/>
              </a:bodyPr>
              <a:lstStyle/>
              <a:p>
                <a:pPr eaLnBrk="0" hangingPunct="0">
                  <a:spcBef>
                    <a:spcPct val="0"/>
                  </a:spcBef>
                  <a:defRPr/>
                </a:pPr>
                <a:r>
                  <a:rPr lang="en-AU" sz="2400" u="none">
                    <a:solidFill>
                      <a:schemeClr val="tx1"/>
                    </a:solidFill>
                    <a:effectLst>
                      <a:outerShdw blurRad="38100" dist="38100" dir="2700000" algn="tl">
                        <a:srgbClr val="C0C0C0"/>
                      </a:outerShdw>
                    </a:effectLst>
                  </a:rPr>
                  <a:t>12345</a:t>
                </a:r>
                <a:endParaRPr lang="en-AU" u="none">
                  <a:solidFill>
                    <a:srgbClr val="414141"/>
                  </a:solidFill>
                  <a:effectLst>
                    <a:outerShdw blurRad="38100" dist="38100" dir="2700000" algn="tl">
                      <a:srgbClr val="C0C0C0"/>
                    </a:outerShdw>
                  </a:effectLst>
                </a:endParaRPr>
              </a:p>
            </p:txBody>
          </p:sp>
          <p:sp>
            <p:nvSpPr>
              <p:cNvPr id="204859" name="Text Box 59" descr="70%"/>
              <p:cNvSpPr txBox="1">
                <a:spLocks noChangeArrowheads="1"/>
              </p:cNvSpPr>
              <p:nvPr/>
            </p:nvSpPr>
            <p:spPr bwMode="auto">
              <a:xfrm>
                <a:off x="4477" y="3183"/>
                <a:ext cx="135" cy="457"/>
              </a:xfrm>
              <a:prstGeom prst="rect">
                <a:avLst/>
              </a:prstGeom>
              <a:noFill/>
              <a:ln w="12700">
                <a:noFill/>
                <a:miter lim="800000"/>
                <a:headEnd/>
                <a:tailEnd/>
              </a:ln>
              <a:effectLst/>
            </p:spPr>
            <p:txBody>
              <a:bodyPr wrap="none" anchor="ctr">
                <a:spAutoFit/>
              </a:bodyPr>
              <a:lstStyle/>
              <a:p>
                <a:pPr algn="ctr" eaLnBrk="0" hangingPunct="0">
                  <a:spcBef>
                    <a:spcPct val="0"/>
                  </a:spcBef>
                  <a:defRPr/>
                </a:pPr>
                <a:r>
                  <a:rPr lang="en-AU" sz="2400" u="none">
                    <a:solidFill>
                      <a:schemeClr val="tx1"/>
                    </a:solidFill>
                    <a:effectLst>
                      <a:outerShdw blurRad="38100" dist="38100" dir="2700000" algn="tl">
                        <a:srgbClr val="C0C0C0"/>
                      </a:outerShdw>
                    </a:effectLst>
                  </a:rPr>
                  <a:t>x</a:t>
                </a:r>
                <a:endParaRPr lang="en-AU" u="none">
                  <a:solidFill>
                    <a:srgbClr val="414141"/>
                  </a:solidFill>
                  <a:effectLst>
                    <a:outerShdw blurRad="38100" dist="38100" dir="2700000" algn="tl">
                      <a:srgbClr val="C0C0C0"/>
                    </a:outerShdw>
                  </a:effectLst>
                </a:endParaRPr>
              </a:p>
            </p:txBody>
          </p:sp>
        </p:grpSp>
        <p:sp>
          <p:nvSpPr>
            <p:cNvPr id="61454" name="AutoShape 60" descr="70%"/>
            <p:cNvSpPr>
              <a:spLocks/>
            </p:cNvSpPr>
            <p:nvPr/>
          </p:nvSpPr>
          <p:spPr bwMode="auto">
            <a:xfrm rot="5400000" flipH="1">
              <a:off x="1511" y="2332"/>
              <a:ext cx="197" cy="840"/>
            </a:xfrm>
            <a:prstGeom prst="leftBrace">
              <a:avLst>
                <a:gd name="adj1" fmla="val 35533"/>
                <a:gd name="adj2" fmla="val 50000"/>
              </a:avLst>
            </a:prstGeom>
            <a:noFill/>
            <a:ln w="25400">
              <a:solidFill>
                <a:schemeClr val="tx2"/>
              </a:solidFill>
              <a:round/>
              <a:headEnd/>
              <a:tailEnd/>
            </a:ln>
          </p:spPr>
          <p:txBody>
            <a:bodyPr anchor="ctr">
              <a:spAutoFit/>
            </a:bodyPr>
            <a:lstStyle/>
            <a:p>
              <a:endParaRPr lang="tr-TR"/>
            </a:p>
          </p:txBody>
        </p:sp>
        <p:sp>
          <p:nvSpPr>
            <p:cNvPr id="61455" name="AutoShape 61" descr="70%"/>
            <p:cNvSpPr>
              <a:spLocks/>
            </p:cNvSpPr>
            <p:nvPr/>
          </p:nvSpPr>
          <p:spPr bwMode="auto">
            <a:xfrm rot="5400000" flipH="1">
              <a:off x="2230" y="2398"/>
              <a:ext cx="242" cy="642"/>
            </a:xfrm>
            <a:prstGeom prst="leftBrace">
              <a:avLst>
                <a:gd name="adj1" fmla="val 22107"/>
                <a:gd name="adj2" fmla="val 50000"/>
              </a:avLst>
            </a:prstGeom>
            <a:noFill/>
            <a:ln w="25400">
              <a:solidFill>
                <a:schemeClr val="tx2"/>
              </a:solidFill>
              <a:round/>
              <a:headEnd/>
              <a:tailEnd/>
            </a:ln>
          </p:spPr>
          <p:txBody>
            <a:bodyPr anchor="ctr">
              <a:spAutoFit/>
            </a:bodyPr>
            <a:lstStyle/>
            <a:p>
              <a:endParaRPr lang="tr-TR"/>
            </a:p>
          </p:txBody>
        </p:sp>
        <p:sp>
          <p:nvSpPr>
            <p:cNvPr id="61456" name="AutoShape 62" descr="70%"/>
            <p:cNvSpPr>
              <a:spLocks/>
            </p:cNvSpPr>
            <p:nvPr/>
          </p:nvSpPr>
          <p:spPr bwMode="auto">
            <a:xfrm rot="5400000" flipH="1">
              <a:off x="3044" y="2375"/>
              <a:ext cx="241" cy="710"/>
            </a:xfrm>
            <a:prstGeom prst="leftBrace">
              <a:avLst>
                <a:gd name="adj1" fmla="val 24550"/>
                <a:gd name="adj2" fmla="val 50000"/>
              </a:avLst>
            </a:prstGeom>
            <a:noFill/>
            <a:ln w="25400">
              <a:solidFill>
                <a:schemeClr val="tx2"/>
              </a:solidFill>
              <a:round/>
              <a:headEnd/>
              <a:tailEnd/>
            </a:ln>
          </p:spPr>
          <p:txBody>
            <a:bodyPr anchor="ctr">
              <a:spAutoFit/>
            </a:bodyPr>
            <a:lstStyle/>
            <a:p>
              <a:endParaRPr lang="tr-TR"/>
            </a:p>
          </p:txBody>
        </p:sp>
        <p:sp>
          <p:nvSpPr>
            <p:cNvPr id="204863" name="Text Box 63" descr="70%"/>
            <p:cNvSpPr txBox="1">
              <a:spLocks noChangeArrowheads="1"/>
            </p:cNvSpPr>
            <p:nvPr/>
          </p:nvSpPr>
          <p:spPr bwMode="auto">
            <a:xfrm>
              <a:off x="1373" y="2587"/>
              <a:ext cx="448" cy="934"/>
            </a:xfrm>
            <a:prstGeom prst="rect">
              <a:avLst/>
            </a:prstGeom>
            <a:noFill/>
            <a:ln w="25400">
              <a:noFill/>
              <a:miter lim="800000"/>
              <a:headEnd/>
              <a:tailEnd/>
            </a:ln>
            <a:effectLst/>
          </p:spPr>
          <p:txBody>
            <a:bodyPr anchor="ctr">
              <a:spAutoFit/>
            </a:bodyPr>
            <a:lstStyle/>
            <a:p>
              <a:pPr algn="ctr" eaLnBrk="0" hangingPunct="0">
                <a:spcBef>
                  <a:spcPct val="0"/>
                </a:spcBef>
                <a:defRPr/>
              </a:pPr>
              <a:r>
                <a:rPr lang="tr-TR" sz="2400" u="none">
                  <a:solidFill>
                    <a:schemeClr val="tx1"/>
                  </a:solidFill>
                  <a:effectLst>
                    <a:outerShdw blurRad="38100" dist="38100" dir="2700000" algn="tl">
                      <a:srgbClr val="C0C0C0"/>
                    </a:outerShdw>
                  </a:effectLst>
                </a:rPr>
                <a:t>EAN</a:t>
              </a:r>
            </a:p>
            <a:p>
              <a:pPr algn="ctr" eaLnBrk="0" hangingPunct="0">
                <a:spcBef>
                  <a:spcPct val="0"/>
                </a:spcBef>
                <a:defRPr/>
              </a:pPr>
              <a:r>
                <a:rPr lang="tr-TR" sz="2400" u="none">
                  <a:solidFill>
                    <a:schemeClr val="tx1"/>
                  </a:solidFill>
                  <a:effectLst>
                    <a:outerShdw blurRad="38100" dist="38100" dir="2700000" algn="tl">
                      <a:srgbClr val="C0C0C0"/>
                    </a:outerShdw>
                  </a:effectLst>
                </a:rPr>
                <a:t>üyesi </a:t>
              </a:r>
              <a:endParaRPr lang="en-AU" u="none">
                <a:solidFill>
                  <a:schemeClr val="tx1"/>
                </a:solidFill>
                <a:effectLst>
                  <a:outerShdw blurRad="38100" dist="38100" dir="2700000" algn="tl">
                    <a:srgbClr val="C0C0C0"/>
                  </a:outerShdw>
                </a:effectLst>
              </a:endParaRPr>
            </a:p>
          </p:txBody>
        </p:sp>
        <p:sp>
          <p:nvSpPr>
            <p:cNvPr id="204864" name="Rectangle 64"/>
            <p:cNvSpPr>
              <a:spLocks noChangeArrowheads="1"/>
            </p:cNvSpPr>
            <p:nvPr/>
          </p:nvSpPr>
          <p:spPr bwMode="auto">
            <a:xfrm>
              <a:off x="2159" y="2720"/>
              <a:ext cx="395" cy="519"/>
            </a:xfrm>
            <a:prstGeom prst="rect">
              <a:avLst/>
            </a:prstGeom>
            <a:noFill/>
            <a:ln w="38100" cap="sq">
              <a:noFill/>
              <a:miter lim="800000"/>
              <a:headEnd/>
              <a:tailEnd/>
            </a:ln>
            <a:effectLst/>
          </p:spPr>
          <p:txBody>
            <a:bodyPr wrap="none" anchor="ctr">
              <a:spAutoFit/>
            </a:bodyPr>
            <a:lstStyle/>
            <a:p>
              <a:pPr algn="ctr" eaLnBrk="0" hangingPunct="0">
                <a:spcBef>
                  <a:spcPct val="0"/>
                </a:spcBef>
                <a:defRPr/>
              </a:pPr>
              <a:r>
                <a:rPr lang="en-AU" sz="2400" u="none">
                  <a:solidFill>
                    <a:schemeClr val="tx1"/>
                  </a:solidFill>
                  <a:effectLst>
                    <a:outerShdw blurRad="38100" dist="38100" dir="2700000" algn="tl">
                      <a:srgbClr val="C0C0C0"/>
                    </a:outerShdw>
                  </a:effectLst>
                </a:rPr>
                <a:t>firma</a:t>
              </a:r>
            </a:p>
          </p:txBody>
        </p:sp>
        <p:sp>
          <p:nvSpPr>
            <p:cNvPr id="61459" name="AutoShape 65" descr="70%"/>
            <p:cNvSpPr>
              <a:spLocks/>
            </p:cNvSpPr>
            <p:nvPr/>
          </p:nvSpPr>
          <p:spPr bwMode="auto">
            <a:xfrm rot="5400000" flipH="1">
              <a:off x="3861" y="2532"/>
              <a:ext cx="242" cy="374"/>
            </a:xfrm>
            <a:prstGeom prst="leftBrace">
              <a:avLst>
                <a:gd name="adj1" fmla="val 12879"/>
                <a:gd name="adj2" fmla="val 50000"/>
              </a:avLst>
            </a:prstGeom>
            <a:noFill/>
            <a:ln w="25400">
              <a:solidFill>
                <a:schemeClr val="tx2"/>
              </a:solidFill>
              <a:round/>
              <a:headEnd/>
              <a:tailEnd/>
            </a:ln>
          </p:spPr>
          <p:txBody>
            <a:bodyPr anchor="ctr">
              <a:spAutoFit/>
            </a:bodyPr>
            <a:lstStyle/>
            <a:p>
              <a:endParaRPr lang="tr-TR"/>
            </a:p>
          </p:txBody>
        </p:sp>
        <p:sp>
          <p:nvSpPr>
            <p:cNvPr id="204866" name="Text Box 66" descr="70%"/>
            <p:cNvSpPr txBox="1">
              <a:spLocks noChangeArrowheads="1"/>
            </p:cNvSpPr>
            <p:nvPr/>
          </p:nvSpPr>
          <p:spPr bwMode="auto">
            <a:xfrm>
              <a:off x="3744" y="2720"/>
              <a:ext cx="597" cy="519"/>
            </a:xfrm>
            <a:prstGeom prst="rect">
              <a:avLst/>
            </a:prstGeom>
            <a:noFill/>
            <a:ln w="25400">
              <a:noFill/>
              <a:miter lim="800000"/>
              <a:headEnd/>
              <a:tailEnd/>
            </a:ln>
            <a:effectLst/>
          </p:spPr>
          <p:txBody>
            <a:bodyPr wrap="none" anchor="ctr">
              <a:spAutoFit/>
            </a:bodyPr>
            <a:lstStyle/>
            <a:p>
              <a:pPr algn="ctr" eaLnBrk="0" hangingPunct="0">
                <a:spcBef>
                  <a:spcPct val="0"/>
                </a:spcBef>
                <a:defRPr/>
              </a:pPr>
              <a:r>
                <a:rPr lang="en-AU" sz="2400" u="none">
                  <a:solidFill>
                    <a:schemeClr val="tx1"/>
                  </a:solidFill>
                  <a:effectLst>
                    <a:outerShdw blurRad="38100" dist="38100" dir="2700000" algn="tl">
                      <a:srgbClr val="C0C0C0"/>
                    </a:outerShdw>
                  </a:effectLst>
                </a:rPr>
                <a:t>sağlama</a:t>
              </a:r>
              <a:endParaRPr lang="en-AU" u="none">
                <a:solidFill>
                  <a:schemeClr val="tx1"/>
                </a:solidFill>
                <a:effectLst>
                  <a:outerShdw blurRad="38100" dist="38100" dir="2700000" algn="tl">
                    <a:srgbClr val="C0C0C0"/>
                  </a:outerShdw>
                </a:effectLst>
              </a:endParaRPr>
            </a:p>
          </p:txBody>
        </p:sp>
        <p:sp>
          <p:nvSpPr>
            <p:cNvPr id="61461" name="Line 67"/>
            <p:cNvSpPr>
              <a:spLocks noChangeShapeType="1"/>
            </p:cNvSpPr>
            <p:nvPr/>
          </p:nvSpPr>
          <p:spPr bwMode="auto">
            <a:xfrm>
              <a:off x="2016" y="2640"/>
              <a:ext cx="0" cy="528"/>
            </a:xfrm>
            <a:prstGeom prst="line">
              <a:avLst/>
            </a:prstGeom>
            <a:noFill/>
            <a:ln w="25400" cap="sq">
              <a:solidFill>
                <a:schemeClr val="hlink"/>
              </a:solidFill>
              <a:round/>
              <a:headEnd/>
              <a:tailEnd/>
            </a:ln>
          </p:spPr>
          <p:txBody>
            <a:bodyPr wrap="none" anchor="ctr"/>
            <a:lstStyle/>
            <a:p>
              <a:endParaRPr lang="tr-TR"/>
            </a:p>
          </p:txBody>
        </p:sp>
        <p:sp>
          <p:nvSpPr>
            <p:cNvPr id="61462" name="Line 68"/>
            <p:cNvSpPr>
              <a:spLocks noChangeShapeType="1"/>
            </p:cNvSpPr>
            <p:nvPr/>
          </p:nvSpPr>
          <p:spPr bwMode="auto">
            <a:xfrm>
              <a:off x="2016" y="3168"/>
              <a:ext cx="1056" cy="0"/>
            </a:xfrm>
            <a:prstGeom prst="line">
              <a:avLst/>
            </a:prstGeom>
            <a:noFill/>
            <a:ln w="25400" cap="sq">
              <a:solidFill>
                <a:schemeClr val="hlink"/>
              </a:solidFill>
              <a:round/>
              <a:headEnd/>
              <a:tailEnd/>
            </a:ln>
          </p:spPr>
          <p:txBody>
            <a:bodyPr wrap="none" anchor="ctr"/>
            <a:lstStyle/>
            <a:p>
              <a:endParaRPr lang="tr-TR"/>
            </a:p>
          </p:txBody>
        </p:sp>
        <p:sp>
          <p:nvSpPr>
            <p:cNvPr id="61463" name="Line 69"/>
            <p:cNvSpPr>
              <a:spLocks noChangeShapeType="1"/>
            </p:cNvSpPr>
            <p:nvPr/>
          </p:nvSpPr>
          <p:spPr bwMode="auto">
            <a:xfrm>
              <a:off x="3072" y="2592"/>
              <a:ext cx="0" cy="576"/>
            </a:xfrm>
            <a:prstGeom prst="line">
              <a:avLst/>
            </a:prstGeom>
            <a:noFill/>
            <a:ln w="25400" cap="sq">
              <a:solidFill>
                <a:schemeClr val="hlink"/>
              </a:solidFill>
              <a:round/>
              <a:headEnd/>
              <a:tailEnd/>
            </a:ln>
          </p:spPr>
          <p:txBody>
            <a:bodyPr wrap="none" anchor="ctr"/>
            <a:lstStyle/>
            <a:p>
              <a:endParaRPr lang="tr-TR"/>
            </a:p>
          </p:txBody>
        </p:sp>
        <p:sp>
          <p:nvSpPr>
            <p:cNvPr id="204870" name="Rectangle 70"/>
            <p:cNvSpPr>
              <a:spLocks noChangeArrowheads="1"/>
            </p:cNvSpPr>
            <p:nvPr/>
          </p:nvSpPr>
          <p:spPr bwMode="auto">
            <a:xfrm>
              <a:off x="2352" y="3149"/>
              <a:ext cx="394" cy="519"/>
            </a:xfrm>
            <a:prstGeom prst="rect">
              <a:avLst/>
            </a:prstGeom>
            <a:noFill/>
            <a:ln w="38100" cap="sq">
              <a:noFill/>
              <a:miter lim="800000"/>
              <a:headEnd/>
              <a:tailEnd/>
            </a:ln>
            <a:effectLst/>
          </p:spPr>
          <p:txBody>
            <a:bodyPr wrap="none" anchor="ctr">
              <a:spAutoFit/>
            </a:bodyPr>
            <a:lstStyle/>
            <a:p>
              <a:pPr algn="ctr" eaLnBrk="0" hangingPunct="0">
                <a:spcBef>
                  <a:spcPct val="0"/>
                </a:spcBef>
                <a:defRPr/>
              </a:pPr>
              <a:r>
                <a:rPr lang="en-AU" sz="2400" u="none">
                  <a:solidFill>
                    <a:schemeClr val="hlink"/>
                  </a:solidFill>
                  <a:effectLst>
                    <a:outerShdw blurRad="38100" dist="38100" dir="2700000" algn="tl">
                      <a:srgbClr val="C0C0C0"/>
                    </a:outerShdw>
                  </a:effectLst>
                </a:rPr>
                <a:t>firma</a:t>
              </a:r>
              <a:endParaRPr lang="en-AU" sz="2400" u="none">
                <a:solidFill>
                  <a:schemeClr val="bg1"/>
                </a:solidFill>
                <a:effectLst>
                  <a:outerShdw blurRad="38100" dist="38100" dir="2700000" algn="tl">
                    <a:srgbClr val="C0C0C0"/>
                  </a:outerShdw>
                </a:effectLst>
              </a:endParaRPr>
            </a:p>
          </p:txBody>
        </p:sp>
        <p:sp>
          <p:nvSpPr>
            <p:cNvPr id="61465" name="Line 71"/>
            <p:cNvSpPr>
              <a:spLocks noChangeShapeType="1"/>
            </p:cNvSpPr>
            <p:nvPr/>
          </p:nvSpPr>
          <p:spPr bwMode="auto">
            <a:xfrm>
              <a:off x="3120" y="2592"/>
              <a:ext cx="0" cy="576"/>
            </a:xfrm>
            <a:prstGeom prst="line">
              <a:avLst/>
            </a:prstGeom>
            <a:noFill/>
            <a:ln w="25400" cap="sq">
              <a:solidFill>
                <a:schemeClr val="hlink"/>
              </a:solidFill>
              <a:round/>
              <a:headEnd/>
              <a:tailEnd/>
            </a:ln>
          </p:spPr>
          <p:txBody>
            <a:bodyPr wrap="none" anchor="ctr"/>
            <a:lstStyle/>
            <a:p>
              <a:endParaRPr lang="tr-TR"/>
            </a:p>
          </p:txBody>
        </p:sp>
        <p:sp>
          <p:nvSpPr>
            <p:cNvPr id="61466" name="Line 72"/>
            <p:cNvSpPr>
              <a:spLocks noChangeShapeType="1"/>
            </p:cNvSpPr>
            <p:nvPr/>
          </p:nvSpPr>
          <p:spPr bwMode="auto">
            <a:xfrm>
              <a:off x="3120" y="3168"/>
              <a:ext cx="432" cy="0"/>
            </a:xfrm>
            <a:prstGeom prst="line">
              <a:avLst/>
            </a:prstGeom>
            <a:noFill/>
            <a:ln w="25400" cap="sq">
              <a:solidFill>
                <a:schemeClr val="hlink"/>
              </a:solidFill>
              <a:round/>
              <a:headEnd/>
              <a:tailEnd/>
            </a:ln>
          </p:spPr>
          <p:txBody>
            <a:bodyPr wrap="none" anchor="ctr"/>
            <a:lstStyle/>
            <a:p>
              <a:endParaRPr lang="tr-TR"/>
            </a:p>
          </p:txBody>
        </p:sp>
        <p:sp>
          <p:nvSpPr>
            <p:cNvPr id="61467" name="Line 73"/>
            <p:cNvSpPr>
              <a:spLocks noChangeShapeType="1"/>
            </p:cNvSpPr>
            <p:nvPr/>
          </p:nvSpPr>
          <p:spPr bwMode="auto">
            <a:xfrm>
              <a:off x="3552" y="2592"/>
              <a:ext cx="0" cy="576"/>
            </a:xfrm>
            <a:prstGeom prst="line">
              <a:avLst/>
            </a:prstGeom>
            <a:noFill/>
            <a:ln w="25400" cap="sq">
              <a:solidFill>
                <a:schemeClr val="hlink"/>
              </a:solidFill>
              <a:round/>
              <a:headEnd/>
              <a:tailEnd/>
            </a:ln>
          </p:spPr>
          <p:txBody>
            <a:bodyPr wrap="none" anchor="ctr"/>
            <a:lstStyle/>
            <a:p>
              <a:endParaRPr lang="tr-TR"/>
            </a:p>
          </p:txBody>
        </p:sp>
        <p:sp>
          <p:nvSpPr>
            <p:cNvPr id="204874" name="Text Box 74" descr="70%"/>
            <p:cNvSpPr txBox="1">
              <a:spLocks noChangeArrowheads="1"/>
            </p:cNvSpPr>
            <p:nvPr/>
          </p:nvSpPr>
          <p:spPr bwMode="auto">
            <a:xfrm>
              <a:off x="3208" y="3149"/>
              <a:ext cx="365" cy="519"/>
            </a:xfrm>
            <a:prstGeom prst="rect">
              <a:avLst/>
            </a:prstGeom>
            <a:noFill/>
            <a:ln w="25400">
              <a:noFill/>
              <a:miter lim="800000"/>
              <a:headEnd/>
              <a:tailEnd/>
            </a:ln>
            <a:effectLst/>
          </p:spPr>
          <p:txBody>
            <a:bodyPr wrap="none" anchor="ctr">
              <a:spAutoFit/>
            </a:bodyPr>
            <a:lstStyle/>
            <a:p>
              <a:pPr algn="ctr" eaLnBrk="0" hangingPunct="0">
                <a:spcBef>
                  <a:spcPct val="0"/>
                </a:spcBef>
                <a:defRPr/>
              </a:pPr>
              <a:r>
                <a:rPr lang="en-AU" sz="2400" u="none">
                  <a:solidFill>
                    <a:schemeClr val="hlink"/>
                  </a:solidFill>
                  <a:effectLst>
                    <a:outerShdw blurRad="38100" dist="38100" dir="2700000" algn="tl">
                      <a:srgbClr val="C0C0C0"/>
                    </a:outerShdw>
                  </a:effectLst>
                </a:rPr>
                <a:t>ürün</a:t>
              </a:r>
              <a:endParaRPr lang="en-AU" u="none">
                <a:solidFill>
                  <a:schemeClr val="hlink"/>
                </a:solidFill>
                <a:effectLst>
                  <a:outerShdw blurRad="38100" dist="38100" dir="2700000" algn="tl">
                    <a:srgbClr val="C0C0C0"/>
                  </a:outerShdw>
                </a:effectLst>
              </a:endParaRPr>
            </a:p>
          </p:txBody>
        </p:sp>
        <p:sp>
          <p:nvSpPr>
            <p:cNvPr id="204875" name="Text Box 75" descr="70%"/>
            <p:cNvSpPr txBox="1">
              <a:spLocks noChangeArrowheads="1"/>
            </p:cNvSpPr>
            <p:nvPr/>
          </p:nvSpPr>
          <p:spPr bwMode="auto">
            <a:xfrm>
              <a:off x="2967" y="2720"/>
              <a:ext cx="366" cy="519"/>
            </a:xfrm>
            <a:prstGeom prst="rect">
              <a:avLst/>
            </a:prstGeom>
            <a:noFill/>
            <a:ln w="25400">
              <a:noFill/>
              <a:miter lim="800000"/>
              <a:headEnd/>
              <a:tailEnd/>
            </a:ln>
            <a:effectLst/>
          </p:spPr>
          <p:txBody>
            <a:bodyPr wrap="none" anchor="ctr">
              <a:spAutoFit/>
            </a:bodyPr>
            <a:lstStyle/>
            <a:p>
              <a:pPr algn="ctr" eaLnBrk="0" hangingPunct="0">
                <a:spcBef>
                  <a:spcPct val="0"/>
                </a:spcBef>
                <a:defRPr/>
              </a:pPr>
              <a:r>
                <a:rPr lang="en-AU" sz="2400" u="none">
                  <a:solidFill>
                    <a:schemeClr val="tx1"/>
                  </a:solidFill>
                  <a:effectLst>
                    <a:outerShdw blurRad="38100" dist="38100" dir="2700000" algn="tl">
                      <a:srgbClr val="C0C0C0"/>
                    </a:outerShdw>
                  </a:effectLst>
                </a:rPr>
                <a:t>ürün</a:t>
              </a:r>
              <a:endParaRPr lang="en-AU" u="none">
                <a:solidFill>
                  <a:schemeClr val="tx1"/>
                </a:solidFill>
                <a:effectLst>
                  <a:outerShdw blurRad="38100" dist="38100" dir="2700000" algn="tl">
                    <a:srgbClr val="C0C0C0"/>
                  </a:outerShdw>
                </a:effectLst>
              </a:endParaRPr>
            </a:p>
          </p:txBody>
        </p:sp>
      </p:grpSp>
      <p:pic>
        <p:nvPicPr>
          <p:cNvPr id="61445" name="Picture 76" descr="C39"/>
          <p:cNvPicPr>
            <a:picLocks noChangeAspect="1" noChangeArrowheads="1"/>
          </p:cNvPicPr>
          <p:nvPr/>
        </p:nvPicPr>
        <p:blipFill>
          <a:blip r:embed="rId2"/>
          <a:srcRect/>
          <a:stretch>
            <a:fillRect/>
          </a:stretch>
        </p:blipFill>
        <p:spPr bwMode="auto">
          <a:xfrm>
            <a:off x="250825" y="3573463"/>
            <a:ext cx="3390900" cy="1728787"/>
          </a:xfrm>
          <a:prstGeom prst="rect">
            <a:avLst/>
          </a:prstGeom>
          <a:noFill/>
          <a:ln w="9525">
            <a:noFill/>
            <a:miter lim="800000"/>
            <a:headEnd/>
            <a:tailEnd/>
          </a:ln>
        </p:spPr>
      </p:pic>
      <p:sp>
        <p:nvSpPr>
          <p:cNvPr id="61446" name="Rectangle 77"/>
          <p:cNvSpPr>
            <a:spLocks noChangeArrowheads="1"/>
          </p:cNvSpPr>
          <p:nvPr/>
        </p:nvSpPr>
        <p:spPr bwMode="auto">
          <a:xfrm>
            <a:off x="1042988" y="5229225"/>
            <a:ext cx="1368425" cy="366713"/>
          </a:xfrm>
          <a:prstGeom prst="rect">
            <a:avLst/>
          </a:prstGeom>
          <a:noFill/>
          <a:ln w="9525">
            <a:noFill/>
            <a:miter lim="800000"/>
            <a:headEnd/>
            <a:tailEnd/>
          </a:ln>
        </p:spPr>
        <p:txBody>
          <a:bodyPr>
            <a:spAutoFit/>
          </a:bodyPr>
          <a:lstStyle/>
          <a:p>
            <a:pPr>
              <a:spcBef>
                <a:spcPct val="0"/>
              </a:spcBef>
            </a:pPr>
            <a:r>
              <a:rPr lang="en-AU" sz="1800" u="none">
                <a:solidFill>
                  <a:schemeClr val="hlink"/>
                </a:solidFill>
              </a:rPr>
              <a:t>Code 39</a:t>
            </a:r>
            <a:endParaRPr lang="tr-TR" sz="1800" u="none">
              <a:solidFill>
                <a:schemeClr val="hlink"/>
              </a:solidFill>
            </a:endParaRPr>
          </a:p>
        </p:txBody>
      </p:sp>
      <p:pic>
        <p:nvPicPr>
          <p:cNvPr id="61447" name="Picture 78" descr="C128B"/>
          <p:cNvPicPr>
            <a:picLocks noChangeAspect="1" noChangeArrowheads="1"/>
          </p:cNvPicPr>
          <p:nvPr/>
        </p:nvPicPr>
        <p:blipFill>
          <a:blip r:embed="rId3"/>
          <a:srcRect/>
          <a:stretch>
            <a:fillRect/>
          </a:stretch>
        </p:blipFill>
        <p:spPr bwMode="auto">
          <a:xfrm>
            <a:off x="3563938" y="3716338"/>
            <a:ext cx="3257550" cy="1495425"/>
          </a:xfrm>
          <a:prstGeom prst="rect">
            <a:avLst/>
          </a:prstGeom>
          <a:noFill/>
          <a:ln w="9525">
            <a:noFill/>
            <a:miter lim="800000"/>
            <a:headEnd/>
            <a:tailEnd/>
          </a:ln>
        </p:spPr>
      </p:pic>
      <p:sp>
        <p:nvSpPr>
          <p:cNvPr id="61448" name="Text Box 79"/>
          <p:cNvSpPr txBox="1">
            <a:spLocks noChangeArrowheads="1"/>
          </p:cNvSpPr>
          <p:nvPr/>
        </p:nvSpPr>
        <p:spPr bwMode="auto">
          <a:xfrm>
            <a:off x="4211638" y="5229225"/>
            <a:ext cx="1728787" cy="396875"/>
          </a:xfrm>
          <a:prstGeom prst="rect">
            <a:avLst/>
          </a:prstGeom>
          <a:noFill/>
          <a:ln w="12700" cap="sq">
            <a:noFill/>
            <a:miter lim="800000"/>
            <a:headEnd/>
            <a:tailEnd/>
          </a:ln>
        </p:spPr>
        <p:txBody>
          <a:bodyPr anchor="ctr">
            <a:spAutoFit/>
          </a:bodyPr>
          <a:lstStyle/>
          <a:p>
            <a:pPr algn="ctr" eaLnBrk="0" hangingPunct="0">
              <a:spcBef>
                <a:spcPct val="50000"/>
              </a:spcBef>
            </a:pPr>
            <a:r>
              <a:rPr lang="en-AU" sz="2000" u="none">
                <a:solidFill>
                  <a:schemeClr val="hlink"/>
                </a:solidFill>
              </a:rPr>
              <a:t>Code 128 - B</a:t>
            </a:r>
            <a:endParaRPr lang="en-AU" sz="2000" u="none">
              <a:solidFill>
                <a:srgbClr val="FFFFFF"/>
              </a:solidFill>
            </a:endParaRPr>
          </a:p>
        </p:txBody>
      </p:sp>
      <p:pic>
        <p:nvPicPr>
          <p:cNvPr id="61449" name="Picture 80" descr="C128C"/>
          <p:cNvPicPr>
            <a:picLocks noChangeAspect="1" noChangeArrowheads="1"/>
          </p:cNvPicPr>
          <p:nvPr/>
        </p:nvPicPr>
        <p:blipFill>
          <a:blip r:embed="rId4"/>
          <a:srcRect/>
          <a:stretch>
            <a:fillRect/>
          </a:stretch>
        </p:blipFill>
        <p:spPr bwMode="auto">
          <a:xfrm>
            <a:off x="6762750" y="3933825"/>
            <a:ext cx="2381250" cy="1368425"/>
          </a:xfrm>
          <a:prstGeom prst="rect">
            <a:avLst/>
          </a:prstGeom>
          <a:noFill/>
          <a:ln w="9525">
            <a:noFill/>
            <a:miter lim="800000"/>
            <a:headEnd/>
            <a:tailEnd/>
          </a:ln>
        </p:spPr>
      </p:pic>
      <p:sp>
        <p:nvSpPr>
          <p:cNvPr id="61450" name="Rectangle 81"/>
          <p:cNvSpPr>
            <a:spLocks noChangeArrowheads="1"/>
          </p:cNvSpPr>
          <p:nvPr/>
        </p:nvSpPr>
        <p:spPr bwMode="auto">
          <a:xfrm>
            <a:off x="7164388" y="5157788"/>
            <a:ext cx="1438275" cy="366712"/>
          </a:xfrm>
          <a:prstGeom prst="rect">
            <a:avLst/>
          </a:prstGeom>
          <a:noFill/>
          <a:ln w="9525">
            <a:noFill/>
            <a:miter lim="800000"/>
            <a:headEnd/>
            <a:tailEnd/>
          </a:ln>
        </p:spPr>
        <p:txBody>
          <a:bodyPr>
            <a:spAutoFit/>
          </a:bodyPr>
          <a:lstStyle/>
          <a:p>
            <a:pPr>
              <a:spcBef>
                <a:spcPct val="0"/>
              </a:spcBef>
            </a:pPr>
            <a:r>
              <a:rPr lang="en-AU" sz="1800" u="none">
                <a:solidFill>
                  <a:schemeClr val="hlink"/>
                </a:solidFill>
              </a:rPr>
              <a:t>Code 128 -</a:t>
            </a:r>
            <a:endParaRPr lang="tr-TR" sz="1800" u="none">
              <a:solidFill>
                <a:schemeClr val="hlink"/>
              </a:solidFill>
            </a:endParaRPr>
          </a:p>
        </p:txBody>
      </p:sp>
      <p:sp>
        <p:nvSpPr>
          <p:cNvPr id="61451" name="Rectangle 82"/>
          <p:cNvSpPr>
            <a:spLocks noChangeArrowheads="1"/>
          </p:cNvSpPr>
          <p:nvPr/>
        </p:nvSpPr>
        <p:spPr bwMode="auto">
          <a:xfrm>
            <a:off x="323850" y="5589588"/>
            <a:ext cx="8589963" cy="1839912"/>
          </a:xfrm>
          <a:prstGeom prst="rect">
            <a:avLst/>
          </a:prstGeom>
          <a:noFill/>
          <a:ln w="9525">
            <a:noFill/>
            <a:miter lim="800000"/>
            <a:headEnd/>
            <a:tailEnd/>
          </a:ln>
        </p:spPr>
        <p:txBody>
          <a:bodyPr anchor="ctr"/>
          <a:lstStyle/>
          <a:p>
            <a:pPr eaLnBrk="0" hangingPunct="0">
              <a:spcBef>
                <a:spcPct val="0"/>
              </a:spcBef>
            </a:pPr>
            <a:r>
              <a:rPr lang="tr-TR" sz="2000" b="0" u="none">
                <a:solidFill>
                  <a:schemeClr val="tx2"/>
                </a:solidFill>
              </a:rPr>
              <a:t/>
            </a:r>
            <a:br>
              <a:rPr lang="tr-TR" sz="2000" b="0" u="none">
                <a:solidFill>
                  <a:schemeClr val="tx2"/>
                </a:solidFill>
              </a:rPr>
            </a:br>
            <a:r>
              <a:rPr lang="tr-TR" sz="1800" b="0" u="none">
                <a:solidFill>
                  <a:schemeClr val="tx2"/>
                </a:solidFill>
              </a:rPr>
              <a:t>Gördüğünüz gibi  barkod iki kısımdır. 1) Makinenin okuduğu dikey çizgiler kısmı; 2) insanların okuyabildiği 12 adet rakam. ilk altı rakam eşyanın tanım numarası olup  bu kodları veren uluslararası bir konseyden kendi ürünlerine tahsis ettirebilirler.</a:t>
            </a:r>
            <a:r>
              <a:rPr lang="tr-TR" sz="1800" u="none">
                <a:solidFill>
                  <a:schemeClr val="tx2"/>
                </a:solidFill>
              </a:rPr>
              <a:t> </a:t>
            </a:r>
            <a:br>
              <a:rPr lang="tr-TR" sz="1800" u="none">
                <a:solidFill>
                  <a:schemeClr val="tx2"/>
                </a:solidFill>
              </a:rPr>
            </a:br>
            <a:r>
              <a:rPr lang="tr-TR" sz="2000" b="0" u="none">
                <a:solidFill>
                  <a:schemeClr val="tx2"/>
                </a:solidFill>
              </a:rPr>
              <a:t/>
            </a:r>
            <a:br>
              <a:rPr lang="tr-TR" sz="2000" b="0" u="none">
                <a:solidFill>
                  <a:schemeClr val="tx2"/>
                </a:solidFill>
              </a:rPr>
            </a:br>
            <a:endParaRPr lang="tr-TR" sz="2000" b="0" u="none">
              <a:solidFill>
                <a:schemeClr val="tx2"/>
              </a:solidFill>
            </a:endParaRPr>
          </a:p>
        </p:txBody>
      </p:sp>
      <p:sp>
        <p:nvSpPr>
          <p:cNvPr id="83" name="82 Slayt Numarası Yer Tutucusu"/>
          <p:cNvSpPr>
            <a:spLocks noGrp="1"/>
          </p:cNvSpPr>
          <p:nvPr>
            <p:ph type="sldNum" sz="quarter" idx="12"/>
          </p:nvPr>
        </p:nvSpPr>
        <p:spPr/>
        <p:txBody>
          <a:bodyPr/>
          <a:lstStyle/>
          <a:p>
            <a:fld id="{F2E5916C-8A19-45CF-A92A-BEC7AC1B5E58}" type="slidenum">
              <a:rPr lang="tr-TR" smtClean="0"/>
              <a:pPr/>
              <a:t>130</a:t>
            </a:fld>
            <a:endParaRPr lang="tr-T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tr-TR" sz="3200" b="1" smtClean="0">
                <a:solidFill>
                  <a:srgbClr val="0066FF"/>
                </a:solidFill>
              </a:rPr>
              <a:t>Çubuklu  kod “Barcode”</a:t>
            </a:r>
            <a:r>
              <a:rPr lang="tr-TR" sz="3200" smtClean="0"/>
              <a:t>  </a:t>
            </a:r>
            <a:br>
              <a:rPr lang="tr-TR" sz="3200" smtClean="0"/>
            </a:br>
            <a:endParaRPr lang="tr-TR" sz="3200" smtClean="0"/>
          </a:p>
        </p:txBody>
      </p:sp>
      <p:sp>
        <p:nvSpPr>
          <p:cNvPr id="62467" name="Rectangle 3"/>
          <p:cNvSpPr>
            <a:spLocks noGrp="1" noChangeArrowheads="1"/>
          </p:cNvSpPr>
          <p:nvPr>
            <p:ph type="body" idx="1"/>
          </p:nvPr>
        </p:nvSpPr>
        <p:spPr/>
        <p:txBody>
          <a:bodyPr/>
          <a:lstStyle/>
          <a:p>
            <a:r>
              <a:rPr lang="tr-TR" b="1" smtClean="0"/>
              <a:t>Barkod kullanmanın faydaları:</a:t>
            </a:r>
          </a:p>
          <a:p>
            <a:r>
              <a:rPr lang="tr-TR" smtClean="0"/>
              <a:t>Satış noktası (POS) yönetiminde, barkod kullanımı önemli konular ile ilgili çok detaylı güncel bilgi sağlayarak işlemlerin daha hızlı ve güvenilir şekilde yerine getirilmesine  imkân vermektedir. Örneğin:</a:t>
            </a:r>
          </a:p>
          <a:p>
            <a:r>
              <a:rPr lang="tr-TR" smtClean="0"/>
              <a:t>Bar kod tarayıcıları ayrıca düşük maliyetlidir ve çok doğru okuma yapar -</a:t>
            </a:r>
          </a:p>
        </p:txBody>
      </p:sp>
      <p:sp>
        <p:nvSpPr>
          <p:cNvPr id="62468" name="Rectangle 4"/>
          <p:cNvSpPr>
            <a:spLocks noChangeArrowheads="1"/>
          </p:cNvSpPr>
          <p:nvPr/>
        </p:nvSpPr>
        <p:spPr bwMode="auto">
          <a:xfrm>
            <a:off x="0" y="0"/>
            <a:ext cx="184150" cy="641350"/>
          </a:xfrm>
          <a:prstGeom prst="rect">
            <a:avLst/>
          </a:prstGeom>
          <a:noFill/>
          <a:ln w="9525" algn="ctr">
            <a:noFill/>
            <a:miter lim="800000"/>
            <a:headEnd/>
            <a:tailEnd/>
          </a:ln>
        </p:spPr>
        <p:txBody>
          <a:bodyPr wrap="none" anchor="ctr">
            <a:spAutoFit/>
          </a:bodyPr>
          <a:lstStyle/>
          <a:p>
            <a:pPr eaLnBrk="0" hangingPunct="0">
              <a:spcBef>
                <a:spcPct val="0"/>
              </a:spcBef>
            </a:pPr>
            <a:endParaRPr lang="tr-TR" sz="1800" b="0" u="none">
              <a:solidFill>
                <a:schemeClr val="tx1"/>
              </a:solidFill>
            </a:endParaRPr>
          </a:p>
          <a:p>
            <a:pPr eaLnBrk="0" hangingPunct="0">
              <a:spcBef>
                <a:spcPct val="0"/>
              </a:spcBef>
            </a:pPr>
            <a:endParaRPr lang="tr-TR" sz="1800" b="0" u="none">
              <a:solidFill>
                <a:schemeClr val="tx1"/>
              </a:solidFill>
            </a:endParaRPr>
          </a:p>
        </p:txBody>
      </p:sp>
      <p:sp>
        <p:nvSpPr>
          <p:cNvPr id="62469" name="Rectangle 5"/>
          <p:cNvSpPr>
            <a:spLocks noChangeArrowheads="1"/>
          </p:cNvSpPr>
          <p:nvPr/>
        </p:nvSpPr>
        <p:spPr bwMode="auto">
          <a:xfrm>
            <a:off x="0" y="0"/>
            <a:ext cx="184150" cy="641350"/>
          </a:xfrm>
          <a:prstGeom prst="rect">
            <a:avLst/>
          </a:prstGeom>
          <a:noFill/>
          <a:ln w="9525" algn="ctr">
            <a:noFill/>
            <a:miter lim="800000"/>
            <a:headEnd/>
            <a:tailEnd/>
          </a:ln>
        </p:spPr>
        <p:txBody>
          <a:bodyPr wrap="none" anchor="ctr">
            <a:spAutoFit/>
          </a:bodyPr>
          <a:lstStyle/>
          <a:p>
            <a:pPr eaLnBrk="0" hangingPunct="0">
              <a:spcBef>
                <a:spcPct val="0"/>
              </a:spcBef>
            </a:pPr>
            <a:endParaRPr lang="tr-TR" sz="1800" b="0" u="none">
              <a:solidFill>
                <a:schemeClr val="tx1"/>
              </a:solidFill>
            </a:endParaRPr>
          </a:p>
          <a:p>
            <a:pPr eaLnBrk="0" hangingPunct="0">
              <a:spcBef>
                <a:spcPct val="0"/>
              </a:spcBef>
            </a:pPr>
            <a:endParaRPr lang="tr-TR" sz="1800" b="0" u="none">
              <a:solidFill>
                <a:schemeClr val="tx1"/>
              </a:solidFill>
            </a:endParaRPr>
          </a:p>
        </p:txBody>
      </p:sp>
      <p:sp>
        <p:nvSpPr>
          <p:cNvPr id="6" name="5 Slayt Numarası Yer Tutucusu"/>
          <p:cNvSpPr>
            <a:spLocks noGrp="1"/>
          </p:cNvSpPr>
          <p:nvPr>
            <p:ph type="sldNum" sz="quarter" idx="12"/>
          </p:nvPr>
        </p:nvSpPr>
        <p:spPr/>
        <p:txBody>
          <a:bodyPr/>
          <a:lstStyle/>
          <a:p>
            <a:fld id="{F2E5916C-8A19-45CF-A92A-BEC7AC1B5E58}" type="slidenum">
              <a:rPr lang="tr-TR" smtClean="0"/>
              <a:pPr/>
              <a:t>131</a:t>
            </a:fld>
            <a:endParaRPr lang="tr-T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9750" y="274638"/>
            <a:ext cx="8147050" cy="1282700"/>
          </a:xfrm>
        </p:spPr>
        <p:txBody>
          <a:bodyPr>
            <a:normAutofit fontScale="90000"/>
          </a:bodyPr>
          <a:lstStyle/>
          <a:p>
            <a:r>
              <a:rPr lang="tr-TR" sz="2000" b="1" smtClean="0">
                <a:solidFill>
                  <a:srgbClr val="FF9900"/>
                </a:solidFill>
              </a:rPr>
              <a:t>Örneğin, Bar kod Veri Toplama Sistemleri</a:t>
            </a:r>
            <a:br>
              <a:rPr lang="tr-TR" sz="2000" b="1" smtClean="0">
                <a:solidFill>
                  <a:srgbClr val="FF9900"/>
                </a:solidFill>
              </a:rPr>
            </a:br>
            <a:r>
              <a:rPr lang="tr-TR" sz="2000" b="1" smtClean="0">
                <a:solidFill>
                  <a:schemeClr val="hlink"/>
                </a:solidFill>
              </a:rPr>
              <a:t>Bilgi Sistemlerinde Geniş bir uygulama alanı bulmuştur. </a:t>
            </a:r>
            <a:br>
              <a:rPr lang="tr-TR" sz="2000" b="1" smtClean="0">
                <a:solidFill>
                  <a:schemeClr val="hlink"/>
                </a:solidFill>
              </a:rPr>
            </a:br>
            <a:r>
              <a:rPr lang="tr-TR" sz="2000" b="1" smtClean="0">
                <a:solidFill>
                  <a:schemeClr val="hlink"/>
                </a:solidFill>
              </a:rPr>
              <a:t>Kimi uygulama alanları:</a:t>
            </a:r>
            <a:r>
              <a:rPr lang="en-AU" sz="2000" b="1" u="sng" smtClean="0">
                <a:solidFill>
                  <a:schemeClr val="hlink"/>
                </a:solidFill>
              </a:rPr>
              <a:t/>
            </a:r>
            <a:br>
              <a:rPr lang="en-AU" sz="2000" b="1" u="sng" smtClean="0">
                <a:solidFill>
                  <a:schemeClr val="hlink"/>
                </a:solidFill>
              </a:rPr>
            </a:br>
            <a:endParaRPr lang="tr-TR" sz="2000" b="1" u="sng" smtClean="0">
              <a:solidFill>
                <a:schemeClr val="hlink"/>
              </a:solidFill>
            </a:endParaRPr>
          </a:p>
        </p:txBody>
      </p:sp>
      <p:sp>
        <p:nvSpPr>
          <p:cNvPr id="205827" name="Rectangle 3"/>
          <p:cNvSpPr>
            <a:spLocks noGrp="1" noChangeArrowheads="1"/>
          </p:cNvSpPr>
          <p:nvPr>
            <p:ph type="body" idx="1"/>
          </p:nvPr>
        </p:nvSpPr>
        <p:spPr>
          <a:xfrm>
            <a:off x="395288" y="1484313"/>
            <a:ext cx="8002587" cy="4868862"/>
          </a:xfrm>
        </p:spPr>
        <p:txBody>
          <a:bodyPr/>
          <a:lstStyle/>
          <a:p>
            <a:pPr>
              <a:lnSpc>
                <a:spcPct val="90000"/>
              </a:lnSpc>
              <a:buFontTx/>
              <a:buNone/>
              <a:defRPr/>
            </a:pPr>
            <a:endParaRPr lang="tr-TR" sz="1800" b="1" smtClean="0">
              <a:solidFill>
                <a:schemeClr val="hlink"/>
              </a:solidFill>
            </a:endParaRPr>
          </a:p>
          <a:p>
            <a:pPr>
              <a:lnSpc>
                <a:spcPct val="90000"/>
              </a:lnSpc>
              <a:buFontTx/>
              <a:buNone/>
              <a:defRPr/>
            </a:pPr>
            <a:r>
              <a:rPr lang="en-AU" sz="2400" b="1" smtClean="0">
                <a:solidFill>
                  <a:schemeClr val="hlink"/>
                </a:solidFill>
              </a:rPr>
              <a:t>ENDÜSTRİYEL UYGULAMALAR</a:t>
            </a:r>
            <a:endParaRPr lang="en-AU" sz="2400" b="1" smtClean="0">
              <a:solidFill>
                <a:srgbClr val="FFFFFF"/>
              </a:solidFill>
            </a:endParaRPr>
          </a:p>
          <a:p>
            <a:pPr>
              <a:lnSpc>
                <a:spcPct val="90000"/>
              </a:lnSpc>
              <a:buFontTx/>
              <a:buNone/>
              <a:defRPr/>
            </a:pPr>
            <a:r>
              <a:rPr lang="en-AU" sz="2400" b="1" smtClean="0">
                <a:solidFill>
                  <a:srgbClr val="FFFFFF"/>
                </a:solidFill>
              </a:rPr>
              <a:t> </a:t>
            </a:r>
            <a:r>
              <a:rPr lang="en-AU" sz="2000" b="1" smtClean="0"/>
              <a:t>Depo</a:t>
            </a:r>
            <a:r>
              <a:rPr lang="tr-TR" sz="2000" b="1" smtClean="0"/>
              <a:t>: </a:t>
            </a:r>
            <a:r>
              <a:rPr lang="en-AU" sz="2000" i="1" smtClean="0"/>
              <a:t>	giriş, mal kabulu, yerleştirme, yer ve birim değiştirme, </a:t>
            </a:r>
            <a:endParaRPr lang="tr-TR" sz="2000" i="1" smtClean="0"/>
          </a:p>
          <a:p>
            <a:pPr>
              <a:lnSpc>
                <a:spcPct val="90000"/>
              </a:lnSpc>
              <a:buFontTx/>
              <a:buNone/>
              <a:defRPr/>
            </a:pPr>
            <a:r>
              <a:rPr lang="tr-TR" sz="2000" i="1" smtClean="0"/>
              <a:t> </a:t>
            </a:r>
            <a:r>
              <a:rPr lang="en-AU" sz="2000" i="1" smtClean="0"/>
              <a:t>sevk hazırlama, yükleme, sayım</a:t>
            </a:r>
          </a:p>
          <a:p>
            <a:pPr>
              <a:lnSpc>
                <a:spcPct val="90000"/>
              </a:lnSpc>
              <a:buFontTx/>
              <a:buNone/>
              <a:defRPr/>
            </a:pPr>
            <a:r>
              <a:rPr lang="en-AU" sz="2000" b="1" smtClean="0">
                <a:effectLst>
                  <a:outerShdw blurRad="38100" dist="38100" dir="2700000" algn="tl">
                    <a:srgbClr val="C0C0C0"/>
                  </a:outerShdw>
                </a:effectLst>
              </a:rPr>
              <a:t> Endüstriyel Üretim İzleme</a:t>
            </a:r>
            <a:r>
              <a:rPr lang="tr-TR" sz="2000" b="1" smtClean="0">
                <a:effectLst>
                  <a:outerShdw blurRad="38100" dist="38100" dir="2700000" algn="tl">
                    <a:srgbClr val="C0C0C0"/>
                  </a:outerShdw>
                </a:effectLst>
              </a:rPr>
              <a:t>: </a:t>
            </a:r>
            <a:r>
              <a:rPr lang="en-AU" sz="2000" i="1" smtClean="0"/>
              <a:t>şçilik, malzeme, makine hareketleri,</a:t>
            </a:r>
            <a:endParaRPr lang="tr-TR" sz="2000" i="1" smtClean="0"/>
          </a:p>
          <a:p>
            <a:pPr>
              <a:lnSpc>
                <a:spcPct val="90000"/>
              </a:lnSpc>
              <a:buFontTx/>
              <a:buNone/>
              <a:defRPr/>
            </a:pPr>
            <a:r>
              <a:rPr lang="en-AU" sz="2000" i="1" smtClean="0"/>
              <a:t> ölçüm ve bakım</a:t>
            </a:r>
          </a:p>
          <a:p>
            <a:pPr>
              <a:lnSpc>
                <a:spcPct val="90000"/>
              </a:lnSpc>
              <a:buFontTx/>
              <a:buNone/>
              <a:defRPr/>
            </a:pPr>
            <a:r>
              <a:rPr lang="en-AU" sz="2000" b="1" smtClean="0">
                <a:effectLst>
                  <a:outerShdw blurRad="38100" dist="38100" dir="2700000" algn="tl">
                    <a:srgbClr val="C0C0C0"/>
                  </a:outerShdw>
                </a:effectLst>
              </a:rPr>
              <a:t> Kalite Kontrol: </a:t>
            </a:r>
            <a:r>
              <a:rPr lang="en-AU" sz="2000" smtClean="0">
                <a:effectLst>
                  <a:outerShdw blurRad="38100" dist="38100" dir="2700000" algn="tl">
                    <a:srgbClr val="C0C0C0"/>
                  </a:outerShdw>
                </a:effectLst>
              </a:rPr>
              <a:t>İzlenebilirlik</a:t>
            </a:r>
            <a:endParaRPr lang="tr-TR" sz="2000" smtClean="0">
              <a:effectLst>
                <a:outerShdw blurRad="38100" dist="38100" dir="2700000" algn="tl">
                  <a:srgbClr val="C0C0C0"/>
                </a:outerShdw>
              </a:effectLst>
            </a:endParaRPr>
          </a:p>
          <a:p>
            <a:pPr>
              <a:lnSpc>
                <a:spcPct val="90000"/>
              </a:lnSpc>
              <a:buFontTx/>
              <a:buNone/>
              <a:defRPr/>
            </a:pPr>
            <a:endParaRPr lang="tr-TR" sz="2400" b="1" smtClean="0">
              <a:solidFill>
                <a:schemeClr val="hlink"/>
              </a:solidFill>
              <a:effectLst>
                <a:outerShdw blurRad="38100" dist="38100" dir="2700000" algn="tl">
                  <a:srgbClr val="C0C0C0"/>
                </a:outerShdw>
              </a:effectLst>
            </a:endParaRPr>
          </a:p>
          <a:p>
            <a:pPr>
              <a:lnSpc>
                <a:spcPct val="90000"/>
              </a:lnSpc>
              <a:buFontTx/>
              <a:buNone/>
              <a:defRPr/>
            </a:pPr>
            <a:r>
              <a:rPr lang="en-AU" sz="2400" b="1" smtClean="0">
                <a:solidFill>
                  <a:schemeClr val="hlink"/>
                </a:solidFill>
                <a:effectLst>
                  <a:outerShdw blurRad="38100" dist="38100" dir="2700000" algn="tl">
                    <a:srgbClr val="C0C0C0"/>
                  </a:outerShdw>
                </a:effectLst>
              </a:rPr>
              <a:t>İŞYERİ UYGULAMALARI</a:t>
            </a:r>
          </a:p>
          <a:p>
            <a:pPr>
              <a:lnSpc>
                <a:spcPct val="90000"/>
              </a:lnSpc>
              <a:buFontTx/>
              <a:buNone/>
              <a:defRPr/>
            </a:pPr>
            <a:r>
              <a:rPr lang="en-AU" sz="2400" b="1" smtClean="0">
                <a:solidFill>
                  <a:srgbClr val="FFFFFF"/>
                </a:solidFill>
                <a:effectLst>
                  <a:outerShdw blurRad="38100" dist="38100" dir="2700000" algn="tl">
                    <a:srgbClr val="C0C0C0"/>
                  </a:outerShdw>
                </a:effectLst>
              </a:rPr>
              <a:t> </a:t>
            </a:r>
            <a:r>
              <a:rPr lang="en-AU" sz="2400" b="1" smtClean="0">
                <a:effectLst>
                  <a:outerShdw blurRad="38100" dist="38100" dir="2700000" algn="tl">
                    <a:srgbClr val="C0C0C0"/>
                  </a:outerShdw>
                </a:effectLst>
              </a:rPr>
              <a:t>Geçiş Güvenlik</a:t>
            </a:r>
            <a:r>
              <a:rPr lang="tr-TR" sz="2400" b="1" smtClean="0">
                <a:effectLst>
                  <a:outerShdw blurRad="38100" dist="38100" dir="2700000" algn="tl">
                    <a:srgbClr val="C0C0C0"/>
                  </a:outerShdw>
                </a:effectLst>
              </a:rPr>
              <a:t>, </a:t>
            </a:r>
            <a:r>
              <a:rPr lang="en-AU" sz="2400" i="1" smtClean="0"/>
              <a:t> </a:t>
            </a:r>
            <a:r>
              <a:rPr lang="en-AU" sz="2400" b="1" smtClean="0"/>
              <a:t>Personel Devam İzleme</a:t>
            </a:r>
            <a:r>
              <a:rPr lang="tr-TR" sz="2400" b="1" smtClean="0"/>
              <a:t>, </a:t>
            </a:r>
            <a:r>
              <a:rPr lang="en-AU" sz="2400" b="1" smtClean="0"/>
              <a:t> Demirbaş</a:t>
            </a:r>
            <a:r>
              <a:rPr lang="tr-TR" sz="2400" b="1" smtClean="0"/>
              <a:t>,</a:t>
            </a:r>
          </a:p>
          <a:p>
            <a:pPr>
              <a:lnSpc>
                <a:spcPct val="90000"/>
              </a:lnSpc>
              <a:buFontTx/>
              <a:buNone/>
              <a:defRPr/>
            </a:pPr>
            <a:r>
              <a:rPr lang="en-AU" sz="2400" b="1" smtClean="0"/>
              <a:t> Belge / Dosya</a:t>
            </a:r>
            <a:r>
              <a:rPr lang="tr-TR" sz="2400" b="1" smtClean="0"/>
              <a:t>,</a:t>
            </a:r>
            <a:r>
              <a:rPr lang="en-AU" sz="2400" b="1" smtClean="0"/>
              <a:t> İzleme</a:t>
            </a:r>
            <a:r>
              <a:rPr lang="tr-TR" sz="2400" b="1" smtClean="0"/>
              <a:t>,</a:t>
            </a:r>
            <a:r>
              <a:rPr lang="en-AU" sz="2400" b="1" smtClean="0"/>
              <a:t> Taşımacılık / Kargo</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132</a:t>
            </a:fld>
            <a:endParaRPr lang="tr-T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777875"/>
          </a:xfrm>
        </p:spPr>
        <p:txBody>
          <a:bodyPr>
            <a:normAutofit fontScale="90000"/>
          </a:bodyPr>
          <a:lstStyle/>
          <a:p>
            <a:r>
              <a:rPr lang="tr-TR" sz="2000" b="1" smtClean="0">
                <a:solidFill>
                  <a:srgbClr val="FF9900"/>
                </a:solidFill>
              </a:rPr>
              <a:t/>
            </a:r>
            <a:br>
              <a:rPr lang="tr-TR" sz="2000" b="1" smtClean="0">
                <a:solidFill>
                  <a:srgbClr val="FF9900"/>
                </a:solidFill>
              </a:rPr>
            </a:br>
            <a:r>
              <a:rPr lang="tr-TR" sz="2000" b="1" smtClean="0">
                <a:solidFill>
                  <a:srgbClr val="FF9900"/>
                </a:solidFill>
              </a:rPr>
              <a:t>Örneğin, Bar kod Veri Toplama Sistemleri</a:t>
            </a:r>
            <a:br>
              <a:rPr lang="tr-TR" sz="2000" b="1" smtClean="0">
                <a:solidFill>
                  <a:srgbClr val="FF9900"/>
                </a:solidFill>
              </a:rPr>
            </a:br>
            <a:r>
              <a:rPr lang="tr-TR" sz="2000" b="1" smtClean="0">
                <a:solidFill>
                  <a:schemeClr val="hlink"/>
                </a:solidFill>
              </a:rPr>
              <a:t>Bilgi Sistemlerinde Geniş bir uygulama alanı bulmuştur. </a:t>
            </a:r>
            <a:br>
              <a:rPr lang="tr-TR" sz="2000" b="1" smtClean="0">
                <a:solidFill>
                  <a:schemeClr val="hlink"/>
                </a:solidFill>
              </a:rPr>
            </a:br>
            <a:r>
              <a:rPr lang="tr-TR" sz="2000" b="1" smtClean="0">
                <a:solidFill>
                  <a:schemeClr val="hlink"/>
                </a:solidFill>
              </a:rPr>
              <a:t>Kimi uygulama alanları:</a:t>
            </a:r>
            <a:r>
              <a:rPr lang="en-AU" sz="2000" b="1" u="sng" smtClean="0">
                <a:solidFill>
                  <a:schemeClr val="hlink"/>
                </a:solidFill>
              </a:rPr>
              <a:t/>
            </a:r>
            <a:br>
              <a:rPr lang="en-AU" sz="2000" b="1" u="sng" smtClean="0">
                <a:solidFill>
                  <a:schemeClr val="hlink"/>
                </a:solidFill>
              </a:rPr>
            </a:br>
            <a:endParaRPr lang="tr-TR" sz="2800" b="1" i="1" smtClean="0">
              <a:solidFill>
                <a:srgbClr val="FF9900"/>
              </a:solidFill>
            </a:endParaRPr>
          </a:p>
        </p:txBody>
      </p:sp>
      <p:sp>
        <p:nvSpPr>
          <p:cNvPr id="206851" name="Rectangle 3"/>
          <p:cNvSpPr>
            <a:spLocks noGrp="1" noChangeArrowheads="1"/>
          </p:cNvSpPr>
          <p:nvPr>
            <p:ph type="body" idx="1"/>
          </p:nvPr>
        </p:nvSpPr>
        <p:spPr>
          <a:xfrm>
            <a:off x="684213" y="1341438"/>
            <a:ext cx="7920037" cy="4381500"/>
          </a:xfrm>
        </p:spPr>
        <p:txBody>
          <a:bodyPr/>
          <a:lstStyle/>
          <a:p>
            <a:pPr>
              <a:lnSpc>
                <a:spcPct val="90000"/>
              </a:lnSpc>
              <a:buFontTx/>
              <a:buNone/>
              <a:defRPr/>
            </a:pPr>
            <a:endParaRPr lang="tr-TR" sz="2000" b="1" smtClean="0">
              <a:solidFill>
                <a:schemeClr val="hlink"/>
              </a:solidFill>
              <a:effectLst>
                <a:outerShdw blurRad="38100" dist="38100" dir="2700000" algn="tl">
                  <a:srgbClr val="C0C0C0"/>
                </a:outerShdw>
              </a:effectLst>
            </a:endParaRPr>
          </a:p>
          <a:p>
            <a:pPr>
              <a:lnSpc>
                <a:spcPct val="90000"/>
              </a:lnSpc>
              <a:buFontTx/>
              <a:buNone/>
              <a:defRPr/>
            </a:pPr>
            <a:r>
              <a:rPr lang="en-AU" sz="2000" b="1" smtClean="0">
                <a:solidFill>
                  <a:schemeClr val="hlink"/>
                </a:solidFill>
                <a:effectLst>
                  <a:outerShdw blurRad="38100" dist="38100" dir="2700000" algn="tl">
                    <a:srgbClr val="C0C0C0"/>
                  </a:outerShdw>
                </a:effectLst>
              </a:rPr>
              <a:t>MAĞAZACILIK </a:t>
            </a:r>
            <a:r>
              <a:rPr lang="tr-TR" sz="2000" b="1" smtClean="0">
                <a:solidFill>
                  <a:schemeClr val="hlink"/>
                </a:solidFill>
                <a:effectLst>
                  <a:outerShdw blurRad="38100" dist="38100" dir="2700000" algn="tl">
                    <a:srgbClr val="C0C0C0"/>
                  </a:outerShdw>
                </a:effectLst>
              </a:rPr>
              <a:t>:</a:t>
            </a:r>
            <a:r>
              <a:rPr lang="en-AU" sz="2000" b="1" smtClean="0">
                <a:effectLst>
                  <a:outerShdw blurRad="38100" dist="38100" dir="2700000" algn="tl">
                    <a:srgbClr val="C0C0C0"/>
                  </a:outerShdw>
                </a:effectLst>
              </a:rPr>
              <a:t> Depo</a:t>
            </a:r>
            <a:r>
              <a:rPr lang="tr-TR" sz="2400" b="1" smtClean="0">
                <a:effectLst>
                  <a:outerShdw blurRad="38100" dist="38100" dir="2700000" algn="tl">
                    <a:srgbClr val="C0C0C0"/>
                  </a:outerShdw>
                </a:effectLst>
              </a:rPr>
              <a:t>: </a:t>
            </a:r>
            <a:r>
              <a:rPr lang="en-AU" sz="2400" smtClean="0"/>
              <a:t>Ana Dağıtım Deposu</a:t>
            </a:r>
            <a:r>
              <a:rPr lang="tr-TR" sz="2400" smtClean="0"/>
              <a:t>,</a:t>
            </a:r>
            <a:r>
              <a:rPr lang="en-AU" sz="2400" smtClean="0"/>
              <a:t>giriş, mal kabulu, yerleştirme, yer ve birim</a:t>
            </a:r>
            <a:r>
              <a:rPr lang="tr-TR" sz="2400" smtClean="0"/>
              <a:t>, </a:t>
            </a:r>
            <a:r>
              <a:rPr lang="en-AU" sz="2400" smtClean="0"/>
              <a:t>değiştirme,</a:t>
            </a:r>
            <a:r>
              <a:rPr lang="tr-TR" sz="2400" smtClean="0"/>
              <a:t> </a:t>
            </a:r>
            <a:r>
              <a:rPr lang="en-AU" sz="2400" smtClean="0"/>
              <a:t> dağıtım, sevkiyat, sayım</a:t>
            </a:r>
            <a:r>
              <a:rPr lang="tr-TR" sz="2400" smtClean="0"/>
              <a:t>, M</a:t>
            </a:r>
            <a:r>
              <a:rPr lang="en-AU" sz="2400" smtClean="0"/>
              <a:t>ağaza Deposu</a:t>
            </a:r>
            <a:r>
              <a:rPr lang="tr-TR" sz="2400" smtClean="0"/>
              <a:t>, </a:t>
            </a:r>
            <a:r>
              <a:rPr lang="en-AU" sz="2400" smtClean="0"/>
              <a:t>giriş, mal kabulu, yerleştirme, yer ve birim değiştirme, reyona çıkış, sayım</a:t>
            </a:r>
          </a:p>
          <a:p>
            <a:pPr>
              <a:lnSpc>
                <a:spcPct val="90000"/>
              </a:lnSpc>
              <a:buFontTx/>
              <a:buNone/>
              <a:defRPr/>
            </a:pPr>
            <a:r>
              <a:rPr lang="en-AU" sz="2400" b="1" smtClean="0">
                <a:effectLst>
                  <a:outerShdw blurRad="38100" dist="38100" dir="2700000" algn="tl">
                    <a:srgbClr val="C0C0C0"/>
                  </a:outerShdw>
                </a:effectLst>
              </a:rPr>
              <a:t> </a:t>
            </a:r>
            <a:r>
              <a:rPr lang="en-AU" sz="2000" smtClean="0">
                <a:effectLst>
                  <a:outerShdw blurRad="38100" dist="38100" dir="2700000" algn="tl">
                    <a:srgbClr val="C0C0C0"/>
                  </a:outerShdw>
                </a:effectLst>
              </a:rPr>
              <a:t>Toptan Satış</a:t>
            </a:r>
            <a:r>
              <a:rPr lang="tr-TR" sz="2000" smtClean="0">
                <a:effectLst>
                  <a:outerShdw blurRad="38100" dist="38100" dir="2700000" algn="tl">
                    <a:srgbClr val="C0C0C0"/>
                  </a:outerShdw>
                </a:effectLst>
              </a:rPr>
              <a:t>, </a:t>
            </a:r>
            <a:r>
              <a:rPr lang="en-AU" sz="2000" smtClean="0">
                <a:effectLst>
                  <a:outerShdw blurRad="38100" dist="38100" dir="2700000" algn="tl">
                    <a:srgbClr val="C0C0C0"/>
                  </a:outerShdw>
                </a:effectLst>
              </a:rPr>
              <a:t> Perakende Satış</a:t>
            </a:r>
            <a:r>
              <a:rPr lang="tr-TR" sz="2000" smtClean="0">
                <a:effectLst>
                  <a:outerShdw blurRad="38100" dist="38100" dir="2700000" algn="tl">
                    <a:srgbClr val="C0C0C0"/>
                  </a:outerShdw>
                </a:effectLst>
              </a:rPr>
              <a:t>,</a:t>
            </a:r>
            <a:r>
              <a:rPr lang="en-AU" sz="2000" smtClean="0">
                <a:effectLst>
                  <a:outerShdw blurRad="38100" dist="38100" dir="2700000" algn="tl">
                    <a:srgbClr val="C0C0C0"/>
                  </a:outerShdw>
                </a:effectLst>
              </a:rPr>
              <a:t> Fiyat Doğrulama</a:t>
            </a:r>
            <a:r>
              <a:rPr lang="tr-TR" sz="2000" smtClean="0">
                <a:effectLst>
                  <a:outerShdw blurRad="38100" dist="38100" dir="2700000" algn="tl">
                    <a:srgbClr val="C0C0C0"/>
                  </a:outerShdw>
                </a:effectLst>
              </a:rPr>
              <a:t> vb</a:t>
            </a:r>
          </a:p>
          <a:p>
            <a:pPr>
              <a:lnSpc>
                <a:spcPct val="90000"/>
              </a:lnSpc>
              <a:buFontTx/>
              <a:buNone/>
              <a:defRPr/>
            </a:pPr>
            <a:endParaRPr lang="en-AU" sz="2000" smtClean="0">
              <a:effectLst>
                <a:outerShdw blurRad="38100" dist="38100" dir="2700000" algn="tl">
                  <a:srgbClr val="C0C0C0"/>
                </a:outerShdw>
              </a:effectLst>
            </a:endParaRPr>
          </a:p>
          <a:p>
            <a:pPr>
              <a:lnSpc>
                <a:spcPct val="90000"/>
              </a:lnSpc>
              <a:buFontTx/>
              <a:buNone/>
              <a:defRPr/>
            </a:pPr>
            <a:r>
              <a:rPr lang="en-AU" sz="2400" b="1" smtClean="0">
                <a:solidFill>
                  <a:schemeClr val="hlink"/>
                </a:solidFill>
                <a:effectLst>
                  <a:outerShdw blurRad="38100" dist="38100" dir="2700000" algn="tl">
                    <a:srgbClr val="C0C0C0"/>
                  </a:outerShdw>
                </a:effectLst>
              </a:rPr>
              <a:t>ALANDA VERİ TOPLAMA</a:t>
            </a:r>
            <a:r>
              <a:rPr lang="tr-TR" sz="2400" b="1" smtClean="0">
                <a:solidFill>
                  <a:schemeClr val="hlink"/>
                </a:solidFill>
                <a:effectLst>
                  <a:outerShdw blurRad="38100" dist="38100" dir="2700000" algn="tl">
                    <a:srgbClr val="C0C0C0"/>
                  </a:outerShdw>
                </a:effectLst>
              </a:rPr>
              <a:t> :</a:t>
            </a:r>
            <a:r>
              <a:rPr lang="en-AU" sz="2400" b="1" smtClean="0">
                <a:effectLst>
                  <a:outerShdw blurRad="38100" dist="38100" dir="2700000" algn="tl">
                    <a:srgbClr val="C0C0C0"/>
                  </a:outerShdw>
                </a:effectLst>
              </a:rPr>
              <a:t> </a:t>
            </a:r>
            <a:r>
              <a:rPr lang="en-AU" sz="2400" smtClean="0">
                <a:effectLst>
                  <a:outerShdw blurRad="38100" dist="38100" dir="2700000" algn="tl">
                    <a:srgbClr val="C0C0C0"/>
                  </a:outerShdw>
                </a:effectLst>
              </a:rPr>
              <a:t>Araçta Sipariş Toplama</a:t>
            </a:r>
            <a:r>
              <a:rPr lang="tr-TR" sz="2400" smtClean="0">
                <a:effectLst>
                  <a:outerShdw blurRad="38100" dist="38100" dir="2700000" algn="tl">
                    <a:srgbClr val="C0C0C0"/>
                  </a:outerShdw>
                </a:effectLst>
              </a:rPr>
              <a:t>,</a:t>
            </a:r>
            <a:r>
              <a:rPr lang="en-AU" sz="2400" smtClean="0">
                <a:effectLst>
                  <a:outerShdw blurRad="38100" dist="38100" dir="2700000" algn="tl">
                    <a:srgbClr val="C0C0C0"/>
                  </a:outerShdw>
                </a:effectLst>
              </a:rPr>
              <a:t> Araçta Dağıtım ve Satış</a:t>
            </a:r>
            <a:r>
              <a:rPr lang="tr-TR" sz="2400" smtClean="0">
                <a:effectLst>
                  <a:outerShdw blurRad="38100" dist="38100" dir="2700000" algn="tl">
                    <a:srgbClr val="C0C0C0"/>
                  </a:outerShdw>
                </a:effectLst>
              </a:rPr>
              <a:t>,</a:t>
            </a:r>
            <a:r>
              <a:rPr lang="en-AU" sz="2400" smtClean="0">
                <a:effectLst>
                  <a:outerShdw blurRad="38100" dist="38100" dir="2700000" algn="tl">
                    <a:srgbClr val="C0C0C0"/>
                  </a:outerShdw>
                </a:effectLst>
              </a:rPr>
              <a:t> Satış Sonrası Garanti ve</a:t>
            </a:r>
            <a:r>
              <a:rPr lang="tr-TR" sz="2400" smtClean="0">
                <a:effectLst>
                  <a:outerShdw blurRad="38100" dist="38100" dir="2700000" algn="tl">
                    <a:srgbClr val="C0C0C0"/>
                  </a:outerShdw>
                </a:effectLst>
              </a:rPr>
              <a:t> </a:t>
            </a:r>
            <a:r>
              <a:rPr lang="en-AU" sz="2400" smtClean="0">
                <a:effectLst>
                  <a:outerShdw blurRad="38100" dist="38100" dir="2700000" algn="tl">
                    <a:srgbClr val="C0C0C0"/>
                  </a:outerShdw>
                </a:effectLst>
              </a:rPr>
              <a:t>Bakım Hizmetleri</a:t>
            </a:r>
            <a:r>
              <a:rPr lang="tr-TR" sz="2400" smtClean="0">
                <a:effectLst>
                  <a:outerShdw blurRad="38100" dist="38100" dir="2700000" algn="tl">
                    <a:srgbClr val="C0C0C0"/>
                  </a:outerShdw>
                </a:effectLst>
              </a:rPr>
              <a:t>, </a:t>
            </a:r>
            <a:r>
              <a:rPr lang="en-AU" sz="2400" smtClean="0">
                <a:effectLst>
                  <a:outerShdw blurRad="38100" dist="38100" dir="2700000" algn="tl">
                    <a:srgbClr val="C0C0C0"/>
                  </a:outerShdw>
                </a:effectLst>
              </a:rPr>
              <a:t> Pazar İzleme</a:t>
            </a:r>
            <a:r>
              <a:rPr lang="tr-TR" sz="2400" smtClean="0">
                <a:effectLst>
                  <a:outerShdw blurRad="38100" dist="38100" dir="2700000" algn="tl">
                    <a:srgbClr val="C0C0C0"/>
                  </a:outerShdw>
                </a:effectLst>
              </a:rPr>
              <a:t>,</a:t>
            </a:r>
            <a:r>
              <a:rPr lang="en-AU" sz="2400" smtClean="0">
                <a:effectLst>
                  <a:outerShdw blurRad="38100" dist="38100" dir="2700000" algn="tl">
                    <a:srgbClr val="C0C0C0"/>
                  </a:outerShdw>
                </a:effectLst>
              </a:rPr>
              <a:t> Sayaç Okuma</a:t>
            </a:r>
            <a:r>
              <a:rPr lang="tr-TR" sz="2400" smtClean="0">
                <a:effectLst>
                  <a:outerShdw blurRad="38100" dist="38100" dir="2700000" algn="tl">
                    <a:srgbClr val="C0C0C0"/>
                  </a:outerShdw>
                </a:effectLst>
              </a:rPr>
              <a:t>, Sigortacılık, Enerji Dağıtımı ve Satışı</a:t>
            </a:r>
            <a:endParaRPr lang="en-AU" sz="2400" smtClean="0">
              <a:effectLst>
                <a:outerShdw blurRad="38100" dist="38100" dir="2700000" algn="tl">
                  <a:srgbClr val="C0C0C0"/>
                </a:outerShdw>
              </a:effectLst>
            </a:endParaRPr>
          </a:p>
          <a:p>
            <a:pPr>
              <a:lnSpc>
                <a:spcPct val="90000"/>
              </a:lnSpc>
              <a:defRPr/>
            </a:pPr>
            <a:endParaRPr lang="tr-TR" sz="2400" smtClean="0"/>
          </a:p>
          <a:p>
            <a:pPr>
              <a:lnSpc>
                <a:spcPct val="90000"/>
              </a:lnSpc>
              <a:defRPr/>
            </a:pPr>
            <a:endParaRPr lang="tr-TR" sz="24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133</a:t>
            </a:fld>
            <a:endParaRPr lang="tr-T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850900"/>
          </a:xfrm>
        </p:spPr>
        <p:txBody>
          <a:bodyPr/>
          <a:lstStyle/>
          <a:p>
            <a:r>
              <a:rPr lang="tr-TR" sz="3200" b="1" smtClean="0"/>
              <a:t>Data capture by </a:t>
            </a:r>
            <a:r>
              <a:rPr lang="tr-TR" sz="3200" b="1" smtClean="0">
                <a:hlinkClick r:id="rId2" tooltip="Mobile phone"/>
              </a:rPr>
              <a:t>mobile phone</a:t>
            </a:r>
            <a:endParaRPr lang="tr-TR" sz="3200" b="1" smtClean="0"/>
          </a:p>
        </p:txBody>
      </p:sp>
      <p:sp>
        <p:nvSpPr>
          <p:cNvPr id="65539" name="Rectangle 3"/>
          <p:cNvSpPr>
            <a:spLocks noGrp="1" noChangeArrowheads="1"/>
          </p:cNvSpPr>
          <p:nvPr>
            <p:ph type="body" idx="1"/>
          </p:nvPr>
        </p:nvSpPr>
        <p:spPr>
          <a:xfrm>
            <a:off x="457200" y="1052513"/>
            <a:ext cx="8229600" cy="5805487"/>
          </a:xfrm>
        </p:spPr>
        <p:txBody>
          <a:bodyPr/>
          <a:lstStyle/>
          <a:p>
            <a:pPr>
              <a:lnSpc>
                <a:spcPct val="80000"/>
              </a:lnSpc>
            </a:pPr>
            <a:r>
              <a:rPr lang="tr-TR" sz="2400" smtClean="0"/>
              <a:t>A </a:t>
            </a:r>
            <a:r>
              <a:rPr lang="tr-TR" sz="2400" b="1" smtClean="0"/>
              <a:t>smartphone</a:t>
            </a:r>
            <a:r>
              <a:rPr lang="tr-TR" sz="2400" smtClean="0"/>
              <a:t> is a high-end </a:t>
            </a:r>
            <a:r>
              <a:rPr lang="tr-TR" sz="2400" smtClean="0">
                <a:hlinkClick r:id="rId2" tooltip="Mobile phone"/>
              </a:rPr>
              <a:t>mobile phone</a:t>
            </a:r>
            <a:r>
              <a:rPr lang="tr-TR" sz="2400" smtClean="0">
                <a:hlinkClick r:id="" action="ppaction://noaction"/>
              </a:rPr>
              <a:t>123</a:t>
            </a:r>
            <a:r>
              <a:rPr lang="tr-TR" sz="2400" smtClean="0"/>
              <a:t> that combines the functions of a </a:t>
            </a:r>
            <a:r>
              <a:rPr lang="tr-TR" sz="2400" smtClean="0">
                <a:hlinkClick r:id="rId3" tooltip="Personal digital assistant"/>
              </a:rPr>
              <a:t>personal digital assistant</a:t>
            </a:r>
            <a:r>
              <a:rPr lang="tr-TR" sz="2400" smtClean="0"/>
              <a:t> (PDA) and a mobile phone. </a:t>
            </a:r>
          </a:p>
          <a:p>
            <a:pPr>
              <a:lnSpc>
                <a:spcPct val="80000"/>
              </a:lnSpc>
            </a:pPr>
            <a:endParaRPr lang="tr-TR" sz="1000" smtClean="0"/>
          </a:p>
          <a:p>
            <a:pPr>
              <a:lnSpc>
                <a:spcPct val="80000"/>
              </a:lnSpc>
            </a:pPr>
            <a:r>
              <a:rPr lang="tr-TR" sz="2400" smtClean="0"/>
              <a:t>Today's models typically also serve as </a:t>
            </a:r>
            <a:r>
              <a:rPr lang="tr-TR" sz="2400" smtClean="0">
                <a:hlinkClick r:id="rId4" tooltip="Portable media player"/>
              </a:rPr>
              <a:t>portable media players</a:t>
            </a:r>
            <a:r>
              <a:rPr lang="tr-TR" sz="2400" smtClean="0"/>
              <a:t> and </a:t>
            </a:r>
            <a:r>
              <a:rPr lang="tr-TR" sz="2400" smtClean="0">
                <a:hlinkClick r:id="rId5" tooltip="Camera phone"/>
              </a:rPr>
              <a:t>camera phones</a:t>
            </a:r>
            <a:r>
              <a:rPr lang="tr-TR" sz="2400" smtClean="0"/>
              <a:t> with high-resolution </a:t>
            </a:r>
            <a:r>
              <a:rPr lang="tr-TR" sz="2400" smtClean="0">
                <a:hlinkClick r:id="rId6" tooltip="Touchscreen"/>
              </a:rPr>
              <a:t>touchscreens</a:t>
            </a:r>
            <a:r>
              <a:rPr lang="tr-TR" sz="2400" smtClean="0"/>
              <a:t>, </a:t>
            </a:r>
            <a:r>
              <a:rPr lang="tr-TR" sz="2400" smtClean="0">
                <a:hlinkClick r:id="rId7" tooltip="Web browser"/>
              </a:rPr>
              <a:t>web browsers</a:t>
            </a:r>
            <a:r>
              <a:rPr lang="tr-TR" sz="2400" smtClean="0"/>
              <a:t> that can access and properly display standard web pages rather than only mobile-optimized sites, </a:t>
            </a:r>
            <a:r>
              <a:rPr lang="tr-TR" sz="2400" smtClean="0">
                <a:hlinkClick r:id="rId8" tooltip="GPS"/>
              </a:rPr>
              <a:t>GPS</a:t>
            </a:r>
            <a:r>
              <a:rPr lang="tr-TR" sz="2400" smtClean="0"/>
              <a:t> navigation, </a:t>
            </a:r>
            <a:r>
              <a:rPr lang="tr-TR" sz="2400" smtClean="0">
                <a:hlinkClick r:id="rId9" tooltip="Wi-Fi"/>
              </a:rPr>
              <a:t>Wi-Fi</a:t>
            </a:r>
            <a:r>
              <a:rPr lang="tr-TR" sz="2400" smtClean="0"/>
              <a:t> and </a:t>
            </a:r>
            <a:r>
              <a:rPr lang="tr-TR" sz="2400" smtClean="0">
                <a:hlinkClick r:id="rId10" tooltip="Mobile broadband"/>
              </a:rPr>
              <a:t>mobile broadband</a:t>
            </a:r>
            <a:r>
              <a:rPr lang="tr-TR" sz="2400" smtClean="0"/>
              <a:t> access. </a:t>
            </a:r>
          </a:p>
          <a:p>
            <a:pPr>
              <a:lnSpc>
                <a:spcPct val="80000"/>
              </a:lnSpc>
            </a:pPr>
            <a:endParaRPr lang="tr-TR" sz="900" smtClean="0"/>
          </a:p>
          <a:p>
            <a:pPr>
              <a:lnSpc>
                <a:spcPct val="80000"/>
              </a:lnSpc>
            </a:pPr>
            <a:r>
              <a:rPr lang="tr-TR" sz="2000" i="1" smtClean="0"/>
              <a:t>The term smartphone is usually used to describe phones with more advanced computing ability and connectivity than a contemporary </a:t>
            </a:r>
            <a:r>
              <a:rPr lang="tr-TR" sz="2000" i="1" smtClean="0">
                <a:hlinkClick r:id="rId11" tooltip="Feature phone"/>
              </a:rPr>
              <a:t>feature phone</a:t>
            </a:r>
            <a:r>
              <a:rPr lang="tr-TR" sz="2000" i="1" smtClean="0"/>
              <a:t>, although the distinction can be vague and there is no official definition for what constitutes the difference between them. The definitions also shift over time since many phones that are considered feature phones today can have capabilities that exceed those of phones that had been promoted as smartphones in the past</a:t>
            </a:r>
            <a:r>
              <a:rPr lang="tr-TR" sz="2400" smtClean="0"/>
              <a:t>.</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134</a:t>
            </a:fld>
            <a:endParaRPr lang="tr-T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2875"/>
            <a:ext cx="8915400" cy="6715125"/>
          </a:xfrm>
        </p:spPr>
        <p:txBody>
          <a:bodyPr>
            <a:normAutofit fontScale="90000"/>
          </a:bodyPr>
          <a:lstStyle/>
          <a:p>
            <a:pPr eaLnBrk="1" hangingPunct="1">
              <a:defRPr/>
            </a:pP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dirty="0" smtClean="0">
                <a:solidFill>
                  <a:srgbClr val="0000FF"/>
                </a:solidFill>
              </a:rPr>
              <a:t/>
            </a:r>
            <a:br>
              <a:rPr lang="en-US" sz="2600" dirty="0" smtClean="0">
                <a:solidFill>
                  <a:srgbClr val="0000FF"/>
                </a:solidFill>
              </a:rPr>
            </a:br>
            <a:r>
              <a:rPr lang="en-US" sz="2600" i="1" dirty="0" smtClean="0">
                <a:solidFill>
                  <a:srgbClr val="0000FF"/>
                </a:solidFill>
              </a:rPr>
              <a:t/>
            </a:r>
            <a:br>
              <a:rPr lang="en-US" sz="2600" i="1" dirty="0" smtClean="0">
                <a:solidFill>
                  <a:srgbClr val="0000FF"/>
                </a:solidFill>
              </a:rPr>
            </a:br>
            <a:r>
              <a:rPr lang="en-US" sz="2600" i="1" dirty="0" smtClean="0">
                <a:solidFill>
                  <a:srgbClr val="0000FF"/>
                </a:solidFill>
              </a:rPr>
              <a:t/>
            </a:r>
            <a:br>
              <a:rPr lang="en-US" sz="2600" i="1" dirty="0" smtClean="0">
                <a:solidFill>
                  <a:srgbClr val="0000FF"/>
                </a:solidFill>
              </a:rPr>
            </a:br>
            <a:r>
              <a:rPr lang="en-US" sz="2600" dirty="0" smtClean="0">
                <a:solidFill>
                  <a:srgbClr val="0000FF"/>
                </a:solidFill>
              </a:rPr>
              <a:t/>
            </a:r>
            <a:br>
              <a:rPr lang="en-US" sz="2600" dirty="0" smtClean="0">
                <a:solidFill>
                  <a:srgbClr val="0000FF"/>
                </a:solidFill>
              </a:rPr>
            </a:br>
            <a:r>
              <a:rPr lang="en-US" sz="2000" dirty="0" smtClean="0">
                <a:solidFill>
                  <a:srgbClr val="0000FF"/>
                </a:solidFill>
              </a:rPr>
              <a:t/>
            </a:r>
            <a:br>
              <a:rPr lang="en-US" sz="2000" dirty="0" smtClean="0">
                <a:solidFill>
                  <a:srgbClr val="0000FF"/>
                </a:solidFill>
              </a:rPr>
            </a:br>
            <a:r>
              <a:rPr lang="en-US" sz="2000" dirty="0" smtClean="0">
                <a:solidFill>
                  <a:srgbClr val="0000FF"/>
                </a:solidFill>
              </a:rPr>
              <a:t/>
            </a:r>
            <a:br>
              <a:rPr lang="en-US" sz="2000" dirty="0" smtClean="0">
                <a:solidFill>
                  <a:srgbClr val="0000FF"/>
                </a:solidFill>
              </a:rPr>
            </a:br>
            <a:r>
              <a:rPr lang="en-US" sz="2600" dirty="0" smtClean="0"/>
              <a:t/>
            </a:r>
            <a:br>
              <a:rPr lang="en-US" sz="2600" dirty="0" smtClean="0"/>
            </a:br>
            <a:endParaRPr lang="en-US" sz="2000" dirty="0" smtClean="0">
              <a:solidFill>
                <a:srgbClr val="0000FF"/>
              </a:solidFill>
              <a:latin typeface="Coronet" pitchFamily="66" charset="0"/>
            </a:endParaRPr>
          </a:p>
        </p:txBody>
      </p:sp>
      <p:sp>
        <p:nvSpPr>
          <p:cNvPr id="4" name="3 Slayt Numarası Yer Tutucusu"/>
          <p:cNvSpPr>
            <a:spLocks noGrp="1"/>
          </p:cNvSpPr>
          <p:nvPr>
            <p:ph type="sldNum" sz="quarter" idx="12"/>
          </p:nvPr>
        </p:nvSpPr>
        <p:spPr/>
        <p:txBody>
          <a:bodyPr/>
          <a:lstStyle/>
          <a:p>
            <a:pPr>
              <a:defRPr/>
            </a:pPr>
            <a:fld id="{71E9E977-7F70-4AD8-BC16-D5E27B83396E}" type="slidenum">
              <a:rPr lang="en-US" smtClean="0"/>
              <a:pPr>
                <a:defRPr/>
              </a:pPr>
              <a:t>135</a:t>
            </a:fld>
            <a:endParaRPr lang="en-US"/>
          </a:p>
        </p:txBody>
      </p:sp>
      <p:sp>
        <p:nvSpPr>
          <p:cNvPr id="5" name="4 Dikdörtgen"/>
          <p:cNvSpPr/>
          <p:nvPr/>
        </p:nvSpPr>
        <p:spPr>
          <a:xfrm>
            <a:off x="928662" y="214290"/>
            <a:ext cx="7286676" cy="1077218"/>
          </a:xfrm>
          <a:prstGeom prst="rect">
            <a:avLst/>
          </a:prstGeom>
          <a:solidFill>
            <a:schemeClr val="tx1"/>
          </a:solidFill>
        </p:spPr>
        <p:txBody>
          <a:bodyPr wrap="square">
            <a:spAutoFit/>
          </a:bodyPr>
          <a:lstStyle/>
          <a:p>
            <a:pPr algn="ctr"/>
            <a:r>
              <a:rPr lang="en-US" sz="3200" b="1" dirty="0" smtClean="0">
                <a:solidFill>
                  <a:schemeClr val="bg1"/>
                </a:solidFill>
              </a:rPr>
              <a:t>MANAGEMENT INFORMATION SYSTEMS</a:t>
            </a:r>
            <a:br>
              <a:rPr lang="en-US" sz="3200" b="1" dirty="0" smtClean="0">
                <a:solidFill>
                  <a:schemeClr val="bg1"/>
                </a:solidFill>
              </a:rPr>
            </a:br>
            <a:r>
              <a:rPr lang="en-US" sz="3200" b="1" dirty="0" smtClean="0">
                <a:solidFill>
                  <a:schemeClr val="bg1"/>
                </a:solidFill>
              </a:rPr>
              <a:t>ENHANCING DECISION MAKING</a:t>
            </a:r>
            <a:endParaRPr lang="tr-TR" sz="3200" b="1" dirty="0">
              <a:solidFill>
                <a:schemeClr val="bg1"/>
              </a:solidFill>
            </a:endParaRPr>
          </a:p>
        </p:txBody>
      </p:sp>
      <p:sp>
        <p:nvSpPr>
          <p:cNvPr id="7" name="6 Dikdörtgen"/>
          <p:cNvSpPr/>
          <p:nvPr/>
        </p:nvSpPr>
        <p:spPr>
          <a:xfrm>
            <a:off x="571472" y="1428736"/>
            <a:ext cx="8001056" cy="5170646"/>
          </a:xfrm>
          <a:prstGeom prst="rect">
            <a:avLst/>
          </a:prstGeom>
        </p:spPr>
        <p:txBody>
          <a:bodyPr wrap="square">
            <a:spAutoFit/>
          </a:bodyPr>
          <a:lstStyle/>
          <a:p>
            <a:r>
              <a:rPr lang="en-US" b="1" dirty="0" smtClean="0">
                <a:latin typeface="Arial" pitchFamily="34" charset="0"/>
                <a:cs typeface="Arial" pitchFamily="34" charset="0"/>
              </a:rPr>
              <a:t>Decision making in businesses used to be limited to management.</a:t>
            </a:r>
          </a:p>
          <a:p>
            <a:r>
              <a:rPr lang="en-US" b="1" dirty="0" smtClean="0">
                <a:latin typeface="Arial" pitchFamily="34" charset="0"/>
                <a:cs typeface="Arial" pitchFamily="34" charset="0"/>
              </a:rPr>
              <a:t>Today, lower level employees are responsible for some of these </a:t>
            </a:r>
            <a:endParaRPr lang="tr-TR" b="1" dirty="0" smtClean="0">
              <a:latin typeface="Arial" pitchFamily="34" charset="0"/>
              <a:cs typeface="Arial" pitchFamily="34" charset="0"/>
            </a:endParaRPr>
          </a:p>
          <a:p>
            <a:r>
              <a:rPr lang="en-US" b="1" dirty="0" smtClean="0">
                <a:latin typeface="Arial" pitchFamily="34" charset="0"/>
                <a:cs typeface="Arial" pitchFamily="34" charset="0"/>
              </a:rPr>
              <a:t>decisions, as</a:t>
            </a:r>
            <a:r>
              <a:rPr lang="tr-TR" b="1" dirty="0" smtClean="0">
                <a:latin typeface="Arial" pitchFamily="34" charset="0"/>
                <a:cs typeface="Arial" pitchFamily="34" charset="0"/>
              </a:rPr>
              <a:t> </a:t>
            </a:r>
            <a:r>
              <a:rPr lang="en-US" b="1" dirty="0" smtClean="0">
                <a:latin typeface="Arial" pitchFamily="34" charset="0"/>
                <a:cs typeface="Arial" pitchFamily="34" charset="0"/>
              </a:rPr>
              <a:t>Information Systems make information available to lower level of business. </a:t>
            </a:r>
            <a:endParaRPr lang="tr-TR" b="1" dirty="0" smtClean="0">
              <a:latin typeface="Arial" pitchFamily="34" charset="0"/>
              <a:cs typeface="Arial" pitchFamily="34" charset="0"/>
            </a:endParaRPr>
          </a:p>
          <a:p>
            <a:endParaRPr lang="en-US" b="1" dirty="0" smtClean="0">
              <a:latin typeface="Arial" pitchFamily="34" charset="0"/>
              <a:cs typeface="Arial" pitchFamily="34" charset="0"/>
            </a:endParaRPr>
          </a:p>
          <a:p>
            <a:r>
              <a:rPr lang="en-US" b="1" u="sng" dirty="0" smtClean="0">
                <a:latin typeface="Arial" pitchFamily="34" charset="0"/>
                <a:cs typeface="Arial" pitchFamily="34" charset="0"/>
              </a:rPr>
              <a:t>TYPES OF DECISIONS</a:t>
            </a:r>
            <a:r>
              <a:rPr lang="tr-TR" b="1" u="sng" dirty="0" smtClean="0">
                <a:latin typeface="Arial" pitchFamily="34" charset="0"/>
                <a:cs typeface="Arial" pitchFamily="34" charset="0"/>
              </a:rPr>
              <a:t> :</a:t>
            </a:r>
          </a:p>
          <a:p>
            <a:endParaRPr lang="tr-TR" sz="800" b="1" u="sng" dirty="0" smtClean="0">
              <a:latin typeface="Arial" pitchFamily="34" charset="0"/>
              <a:cs typeface="Arial" pitchFamily="34" charset="0"/>
            </a:endParaRPr>
          </a:p>
          <a:p>
            <a:pPr>
              <a:buNone/>
            </a:pPr>
            <a:r>
              <a:rPr lang="tr-TR" b="1" dirty="0" err="1" smtClean="0">
                <a:solidFill>
                  <a:srgbClr val="00B0F0"/>
                </a:solidFill>
                <a:latin typeface="Arial" pitchFamily="34" charset="0"/>
                <a:cs typeface="Arial" pitchFamily="34" charset="0"/>
              </a:rPr>
              <a:t>STRUCTURED</a:t>
            </a:r>
            <a:r>
              <a:rPr lang="tr-TR" b="1" dirty="0" smtClean="0">
                <a:solidFill>
                  <a:srgbClr val="00B0F0"/>
                </a:solidFill>
                <a:latin typeface="Arial" pitchFamily="34" charset="0"/>
                <a:cs typeface="Arial" pitchFamily="34" charset="0"/>
              </a:rPr>
              <a:t> </a:t>
            </a:r>
            <a:r>
              <a:rPr lang="tr-TR" b="1" dirty="0" err="1" smtClean="0">
                <a:solidFill>
                  <a:srgbClr val="00B0F0"/>
                </a:solidFill>
                <a:latin typeface="Arial" pitchFamily="34" charset="0"/>
                <a:cs typeface="Arial" pitchFamily="34" charset="0"/>
              </a:rPr>
              <a:t>DECISIONS</a:t>
            </a:r>
            <a:r>
              <a:rPr lang="tr-TR" b="1" dirty="0" smtClean="0">
                <a:solidFill>
                  <a:srgbClr val="00B0F0"/>
                </a:solidFill>
                <a:latin typeface="Arial" pitchFamily="34" charset="0"/>
                <a:cs typeface="Arial" pitchFamily="34" charset="0"/>
              </a:rPr>
              <a:t> </a:t>
            </a:r>
            <a:r>
              <a:rPr lang="tr-TR" b="1" dirty="0" smtClean="0">
                <a:latin typeface="Arial" pitchFamily="34" charset="0"/>
                <a:cs typeface="Arial" pitchFamily="34" charset="0"/>
              </a:rPr>
              <a:t>:</a:t>
            </a:r>
            <a:r>
              <a:rPr lang="tr-TR" b="1" dirty="0" err="1" smtClean="0">
                <a:latin typeface="Arial" pitchFamily="34" charset="0"/>
                <a:cs typeface="Arial" pitchFamily="34" charset="0"/>
              </a:rPr>
              <a:t>Are</a:t>
            </a:r>
            <a:r>
              <a:rPr lang="tr-TR" b="1" dirty="0" smtClean="0">
                <a:latin typeface="Arial" pitchFamily="34" charset="0"/>
                <a:cs typeface="Arial" pitchFamily="34" charset="0"/>
              </a:rPr>
              <a:t> </a:t>
            </a:r>
            <a:r>
              <a:rPr lang="tr-TR" b="1" dirty="0" err="1" smtClean="0">
                <a:latin typeface="Arial" pitchFamily="34" charset="0"/>
                <a:cs typeface="Arial" pitchFamily="34" charset="0"/>
              </a:rPr>
              <a:t>repetet</a:t>
            </a:r>
            <a:r>
              <a:rPr lang="en-US" b="1" dirty="0" err="1" smtClean="0">
                <a:latin typeface="Arial" pitchFamily="34" charset="0"/>
                <a:cs typeface="Arial" pitchFamily="34" charset="0"/>
              </a:rPr>
              <a:t>i</a:t>
            </a:r>
            <a:r>
              <a:rPr lang="tr-TR" b="1" dirty="0" smtClean="0">
                <a:latin typeface="Arial" pitchFamily="34" charset="0"/>
                <a:cs typeface="Arial" pitchFamily="34" charset="0"/>
              </a:rPr>
              <a:t>ve </a:t>
            </a:r>
            <a:r>
              <a:rPr lang="tr-TR" b="1" dirty="0" err="1" smtClean="0">
                <a:latin typeface="Arial" pitchFamily="34" charset="0"/>
                <a:cs typeface="Arial" pitchFamily="34" charset="0"/>
              </a:rPr>
              <a:t>and</a:t>
            </a:r>
            <a:r>
              <a:rPr lang="tr-TR" b="1" dirty="0" smtClean="0">
                <a:latin typeface="Arial" pitchFamily="34" charset="0"/>
                <a:cs typeface="Arial" pitchFamily="34" charset="0"/>
              </a:rPr>
              <a:t> </a:t>
            </a:r>
            <a:r>
              <a:rPr lang="tr-TR" b="1" dirty="0" err="1" smtClean="0">
                <a:latin typeface="Arial" pitchFamily="34" charset="0"/>
                <a:cs typeface="Arial" pitchFamily="34" charset="0"/>
              </a:rPr>
              <a:t>routıne</a:t>
            </a:r>
            <a:r>
              <a:rPr lang="tr-TR" b="1" dirty="0" smtClean="0">
                <a:latin typeface="Arial" pitchFamily="34" charset="0"/>
                <a:cs typeface="Arial" pitchFamily="34" charset="0"/>
              </a:rPr>
              <a:t> </a:t>
            </a:r>
            <a:r>
              <a:rPr lang="tr-TR" b="1" dirty="0" err="1" smtClean="0">
                <a:latin typeface="Arial" pitchFamily="34" charset="0"/>
                <a:cs typeface="Arial" pitchFamily="34" charset="0"/>
              </a:rPr>
              <a:t>decısıons</a:t>
            </a:r>
            <a:r>
              <a:rPr lang="en-US" b="1" dirty="0" smtClean="0">
                <a:latin typeface="Arial" pitchFamily="34" charset="0"/>
                <a:cs typeface="Arial" pitchFamily="34" charset="0"/>
              </a:rPr>
              <a:t> and have</a:t>
            </a:r>
            <a:r>
              <a:rPr lang="tr-TR" b="1" dirty="0" smtClean="0">
                <a:latin typeface="Arial" pitchFamily="34" charset="0"/>
                <a:cs typeface="Arial" pitchFamily="34" charset="0"/>
              </a:rPr>
              <a:t> a  def</a:t>
            </a:r>
            <a:r>
              <a:rPr lang="en-US" b="1" dirty="0" err="1" smtClean="0">
                <a:latin typeface="Arial" pitchFamily="34" charset="0"/>
                <a:cs typeface="Arial" pitchFamily="34" charset="0"/>
              </a:rPr>
              <a:t>inite</a:t>
            </a:r>
            <a:r>
              <a:rPr lang="tr-TR" b="1" dirty="0" smtClean="0">
                <a:latin typeface="Arial" pitchFamily="34" charset="0"/>
                <a:cs typeface="Arial" pitchFamily="34" charset="0"/>
              </a:rPr>
              <a:t> </a:t>
            </a:r>
            <a:r>
              <a:rPr lang="tr-TR" b="1" dirty="0" err="1" smtClean="0">
                <a:latin typeface="Arial" pitchFamily="34" charset="0"/>
                <a:cs typeface="Arial" pitchFamily="34" charset="0"/>
              </a:rPr>
              <a:t>procedure</a:t>
            </a:r>
            <a:r>
              <a:rPr lang="tr-TR" b="1" dirty="0" smtClean="0">
                <a:latin typeface="Arial" pitchFamily="34" charset="0"/>
                <a:cs typeface="Arial" pitchFamily="34" charset="0"/>
              </a:rPr>
              <a:t> </a:t>
            </a:r>
            <a:r>
              <a:rPr lang="tr-TR" b="1" dirty="0" err="1" smtClean="0">
                <a:latin typeface="Arial" pitchFamily="34" charset="0"/>
                <a:cs typeface="Arial" pitchFamily="34" charset="0"/>
              </a:rPr>
              <a:t>for</a:t>
            </a:r>
            <a:r>
              <a:rPr lang="tr-TR" b="1" dirty="0" smtClean="0">
                <a:latin typeface="Arial" pitchFamily="34" charset="0"/>
                <a:cs typeface="Arial" pitchFamily="34" charset="0"/>
              </a:rPr>
              <a:t> </a:t>
            </a:r>
            <a:r>
              <a:rPr lang="tr-TR" b="1" dirty="0" err="1" smtClean="0">
                <a:latin typeface="Arial" pitchFamily="34" charset="0"/>
                <a:cs typeface="Arial" pitchFamily="34" charset="0"/>
              </a:rPr>
              <a:t>hand</a:t>
            </a:r>
            <a:r>
              <a:rPr lang="en-US" b="1" dirty="0" err="1" smtClean="0">
                <a:latin typeface="Arial" pitchFamily="34" charset="0"/>
                <a:cs typeface="Arial" pitchFamily="34" charset="0"/>
              </a:rPr>
              <a:t>li</a:t>
            </a:r>
            <a:r>
              <a:rPr lang="tr-TR" b="1" dirty="0" err="1" smtClean="0">
                <a:latin typeface="Arial" pitchFamily="34" charset="0"/>
                <a:cs typeface="Arial" pitchFamily="34" charset="0"/>
              </a:rPr>
              <a:t>ng</a:t>
            </a:r>
            <a:r>
              <a:rPr lang="tr-TR" b="1" dirty="0" smtClean="0">
                <a:latin typeface="Arial" pitchFamily="34" charset="0"/>
                <a:cs typeface="Arial" pitchFamily="34" charset="0"/>
              </a:rPr>
              <a:t> </a:t>
            </a:r>
            <a:r>
              <a:rPr lang="tr-TR" b="1" dirty="0" err="1" smtClean="0">
                <a:latin typeface="Arial" pitchFamily="34" charset="0"/>
                <a:cs typeface="Arial" pitchFamily="34" charset="0"/>
              </a:rPr>
              <a:t>them</a:t>
            </a:r>
            <a:r>
              <a:rPr lang="en-US" b="1" dirty="0" smtClean="0">
                <a:latin typeface="Arial" pitchFamily="34" charset="0"/>
                <a:cs typeface="Arial" pitchFamily="34" charset="0"/>
              </a:rPr>
              <a:t>.</a:t>
            </a:r>
            <a:r>
              <a:rPr lang="tr-TR" b="1" dirty="0" smtClean="0">
                <a:latin typeface="Arial" pitchFamily="34" charset="0"/>
                <a:cs typeface="Arial" pitchFamily="34" charset="0"/>
              </a:rPr>
              <a:t>  </a:t>
            </a:r>
            <a:r>
              <a:rPr lang="en-US" b="1" dirty="0" smtClean="0">
                <a:latin typeface="Arial" pitchFamily="34" charset="0"/>
                <a:cs typeface="Arial" pitchFamily="34" charset="0"/>
              </a:rPr>
              <a:t>Structured Decisions do not </a:t>
            </a:r>
            <a:r>
              <a:rPr lang="tr-TR" b="1" dirty="0" smtClean="0">
                <a:latin typeface="Arial" pitchFamily="34" charset="0"/>
                <a:cs typeface="Arial" pitchFamily="34" charset="0"/>
              </a:rPr>
              <a:t> </a:t>
            </a:r>
            <a:r>
              <a:rPr lang="en-US" b="1" dirty="0" smtClean="0">
                <a:latin typeface="Arial" pitchFamily="34" charset="0"/>
                <a:cs typeface="Arial" pitchFamily="34" charset="0"/>
              </a:rPr>
              <a:t>have to be treated as if </a:t>
            </a:r>
            <a:r>
              <a:rPr lang="tr-TR" b="1" dirty="0" smtClean="0">
                <a:latin typeface="Arial" pitchFamily="34" charset="0"/>
                <a:cs typeface="Arial" pitchFamily="34" charset="0"/>
              </a:rPr>
              <a:t> t</a:t>
            </a:r>
            <a:r>
              <a:rPr lang="en-US" b="1" dirty="0" smtClean="0">
                <a:latin typeface="Arial" pitchFamily="34" charset="0"/>
                <a:cs typeface="Arial" pitchFamily="34" charset="0"/>
              </a:rPr>
              <a:t>hey are new .</a:t>
            </a:r>
          </a:p>
          <a:p>
            <a:pPr>
              <a:buNone/>
            </a:pPr>
            <a:endParaRPr lang="en-US" sz="800" b="1" dirty="0" smtClean="0">
              <a:latin typeface="Arial" pitchFamily="34" charset="0"/>
              <a:cs typeface="Arial" pitchFamily="34" charset="0"/>
            </a:endParaRPr>
          </a:p>
          <a:p>
            <a:pPr>
              <a:buNone/>
            </a:pPr>
            <a:r>
              <a:rPr lang="en-US" b="1" dirty="0" smtClean="0">
                <a:solidFill>
                  <a:srgbClr val="00B0F0"/>
                </a:solidFill>
                <a:latin typeface="Arial" pitchFamily="34" charset="0"/>
                <a:cs typeface="Arial" pitchFamily="34" charset="0"/>
              </a:rPr>
              <a:t>UNSTRUCTURED DECISIONS</a:t>
            </a:r>
            <a:r>
              <a:rPr lang="tr-TR" b="1" dirty="0" smtClean="0">
                <a:solidFill>
                  <a:srgbClr val="00B0F0"/>
                </a:solidFill>
                <a:latin typeface="Arial" pitchFamily="34" charset="0"/>
                <a:cs typeface="Arial" pitchFamily="34" charset="0"/>
              </a:rPr>
              <a:t>:</a:t>
            </a:r>
            <a:r>
              <a:rPr lang="tr-TR" b="1" dirty="0" smtClean="0">
                <a:latin typeface="Arial" pitchFamily="34" charset="0"/>
                <a:cs typeface="Arial" pitchFamily="34" charset="0"/>
              </a:rPr>
              <a:t> </a:t>
            </a:r>
            <a:r>
              <a:rPr lang="en-US" b="1" dirty="0" err="1" smtClean="0">
                <a:latin typeface="Arial" pitchFamily="34" charset="0"/>
                <a:cs typeface="Arial" pitchFamily="34" charset="0"/>
              </a:rPr>
              <a:t>Nonroutine</a:t>
            </a:r>
            <a:r>
              <a:rPr lang="en-US" b="1" dirty="0" smtClean="0">
                <a:latin typeface="Arial" pitchFamily="34" charset="0"/>
                <a:cs typeface="Arial" pitchFamily="34" charset="0"/>
              </a:rPr>
              <a:t> decisions in which the </a:t>
            </a:r>
            <a:endParaRPr lang="tr-TR" b="1" dirty="0" smtClean="0">
              <a:latin typeface="Arial" pitchFamily="34" charset="0"/>
              <a:cs typeface="Arial" pitchFamily="34" charset="0"/>
            </a:endParaRPr>
          </a:p>
          <a:p>
            <a:pPr>
              <a:buNone/>
            </a:pPr>
            <a:r>
              <a:rPr lang="en-US" b="1" dirty="0" smtClean="0">
                <a:latin typeface="Arial" pitchFamily="34" charset="0"/>
                <a:cs typeface="Arial" pitchFamily="34" charset="0"/>
              </a:rPr>
              <a:t>decision maker must provide judgment. </a:t>
            </a:r>
            <a:r>
              <a:rPr lang="tr-TR" b="1" dirty="0" smtClean="0">
                <a:latin typeface="Arial" pitchFamily="34" charset="0"/>
                <a:cs typeface="Arial" pitchFamily="34" charset="0"/>
              </a:rPr>
              <a:t> </a:t>
            </a:r>
            <a:r>
              <a:rPr lang="en-US" b="1" dirty="0" smtClean="0">
                <a:latin typeface="Arial" pitchFamily="34" charset="0"/>
                <a:cs typeface="Arial" pitchFamily="34" charset="0"/>
              </a:rPr>
              <a:t>Evaluation, and insights into the problem definition; There is no agreed</a:t>
            </a:r>
            <a:r>
              <a:rPr lang="tr-TR" b="1" dirty="0" smtClean="0">
                <a:latin typeface="Arial" pitchFamily="34" charset="0"/>
                <a:cs typeface="Arial" pitchFamily="34" charset="0"/>
              </a:rPr>
              <a:t> </a:t>
            </a:r>
            <a:r>
              <a:rPr lang="en-US" b="1" dirty="0" smtClean="0">
                <a:latin typeface="Arial" pitchFamily="34" charset="0"/>
                <a:cs typeface="Arial" pitchFamily="34" charset="0"/>
              </a:rPr>
              <a:t>upon procedures for making such decisions.</a:t>
            </a:r>
          </a:p>
          <a:p>
            <a:pPr>
              <a:buNone/>
            </a:pPr>
            <a:endParaRPr lang="en-US" sz="800" b="1" dirty="0" smtClean="0">
              <a:latin typeface="Arial" pitchFamily="34" charset="0"/>
              <a:cs typeface="Arial" pitchFamily="34" charset="0"/>
            </a:endParaRPr>
          </a:p>
          <a:p>
            <a:pPr>
              <a:buNone/>
            </a:pPr>
            <a:r>
              <a:rPr lang="en-US" b="1" dirty="0" err="1" smtClean="0">
                <a:solidFill>
                  <a:srgbClr val="00B0F0"/>
                </a:solidFill>
                <a:latin typeface="Arial" pitchFamily="34" charset="0"/>
                <a:cs typeface="Arial" pitchFamily="34" charset="0"/>
              </a:rPr>
              <a:t>SEMISTRUCTURED</a:t>
            </a:r>
            <a:r>
              <a:rPr lang="en-US" b="1" dirty="0" smtClean="0">
                <a:solidFill>
                  <a:srgbClr val="00B0F0"/>
                </a:solidFill>
                <a:latin typeface="Arial" pitchFamily="34" charset="0"/>
                <a:cs typeface="Arial" pitchFamily="34" charset="0"/>
              </a:rPr>
              <a:t> DECISIONS</a:t>
            </a:r>
            <a:r>
              <a:rPr lang="tr-TR" b="1" dirty="0" smtClean="0">
                <a:latin typeface="Arial" pitchFamily="34" charset="0"/>
                <a:cs typeface="Arial" pitchFamily="34" charset="0"/>
              </a:rPr>
              <a:t>: </a:t>
            </a:r>
            <a:r>
              <a:rPr lang="en-US" b="1" dirty="0" smtClean="0">
                <a:latin typeface="Arial" pitchFamily="34" charset="0"/>
                <a:cs typeface="Arial" pitchFamily="34" charset="0"/>
              </a:rPr>
              <a:t>Decisions in which only part of the </a:t>
            </a:r>
            <a:endParaRPr lang="tr-TR" b="1" dirty="0" smtClean="0">
              <a:latin typeface="Arial" pitchFamily="34" charset="0"/>
              <a:cs typeface="Arial" pitchFamily="34" charset="0"/>
            </a:endParaRPr>
          </a:p>
          <a:p>
            <a:pPr>
              <a:buNone/>
            </a:pPr>
            <a:r>
              <a:rPr lang="en-US" b="1" dirty="0" smtClean="0">
                <a:latin typeface="Arial" pitchFamily="34" charset="0"/>
                <a:cs typeface="Arial" pitchFamily="34" charset="0"/>
              </a:rPr>
              <a:t>problem has a clear cut answer </a:t>
            </a:r>
            <a:r>
              <a:rPr lang="tr-TR" b="1" dirty="0" smtClean="0">
                <a:latin typeface="Arial" pitchFamily="34" charset="0"/>
                <a:cs typeface="Arial" pitchFamily="34" charset="0"/>
              </a:rPr>
              <a:t>p</a:t>
            </a:r>
            <a:r>
              <a:rPr lang="en-US" b="1" dirty="0" err="1" smtClean="0">
                <a:latin typeface="Arial" pitchFamily="34" charset="0"/>
                <a:cs typeface="Arial" pitchFamily="34" charset="0"/>
              </a:rPr>
              <a:t>rovided</a:t>
            </a:r>
            <a:r>
              <a:rPr lang="tr-TR" b="1" dirty="0" smtClean="0">
                <a:latin typeface="Arial" pitchFamily="34" charset="0"/>
                <a:cs typeface="Arial" pitchFamily="34" charset="0"/>
              </a:rPr>
              <a:t> </a:t>
            </a:r>
            <a:r>
              <a:rPr lang="en-US" b="1" dirty="0" smtClean="0">
                <a:latin typeface="Arial" pitchFamily="34" charset="0"/>
                <a:cs typeface="Arial" pitchFamily="34" charset="0"/>
              </a:rPr>
              <a:t>by an accepted procedure.</a:t>
            </a:r>
          </a:p>
          <a:p>
            <a:pPr>
              <a:buNone/>
            </a:pPr>
            <a:endParaRPr lang="tr-TR" sz="1200" b="1" dirty="0" smtClean="0">
              <a:solidFill>
                <a:srgbClr val="0000FF"/>
              </a:solidFill>
              <a:latin typeface="Times New Roman" pitchFamily="18" charset="0"/>
              <a:cs typeface="Times New Roman" pitchFamily="18" charset="0"/>
            </a:endParaRPr>
          </a:p>
          <a:p>
            <a:pPr>
              <a:buNone/>
            </a:pPr>
            <a:endParaRPr lang="tr-TR" sz="1200" b="1" dirty="0" smtClean="0">
              <a:solidFill>
                <a:srgbClr val="0000FF"/>
              </a:solidFill>
              <a:latin typeface="Times New Roman" pitchFamily="18" charset="0"/>
              <a:cs typeface="Times New Roman" pitchFamily="18" charset="0"/>
            </a:endParaRPr>
          </a:p>
          <a:p>
            <a:pPr>
              <a:buNone/>
            </a:pPr>
            <a:endParaRPr lang="en-US" sz="1200" b="1" dirty="0" smtClean="0">
              <a:solidFill>
                <a:srgbClr val="0000FF"/>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85728"/>
            <a:ext cx="8286776" cy="857256"/>
          </a:xfrm>
        </p:spPr>
        <p:txBody>
          <a:bodyPr>
            <a:normAutofit fontScale="90000"/>
          </a:bodyPr>
          <a:lstStyle/>
          <a:p>
            <a:pPr algn="l" eaLnBrk="1" hangingPunct="1">
              <a:defRPr/>
            </a:pPr>
            <a:r>
              <a:rPr lang="en-US" sz="2400" b="1" u="sng" dirty="0" smtClean="0">
                <a:solidFill>
                  <a:srgbClr val="0000FF"/>
                </a:solidFill>
                <a:latin typeface="Times New Roman" pitchFamily="18" charset="0"/>
                <a:cs typeface="Times New Roman" pitchFamily="18" charset="0"/>
              </a:rPr>
              <a:t/>
            </a:r>
            <a:br>
              <a:rPr lang="en-US" sz="2400" b="1" u="sng" dirty="0" smtClean="0">
                <a:solidFill>
                  <a:srgbClr val="0000FF"/>
                </a:solidFill>
                <a:latin typeface="Times New Roman" pitchFamily="18" charset="0"/>
                <a:cs typeface="Times New Roman" pitchFamily="18" charset="0"/>
              </a:rPr>
            </a:br>
            <a:r>
              <a:rPr lang="en-US" sz="2400" b="1" u="sng" dirty="0" smtClean="0">
                <a:solidFill>
                  <a:srgbClr val="0000FF"/>
                </a:solidFill>
                <a:latin typeface="Times New Roman" pitchFamily="18" charset="0"/>
                <a:cs typeface="Times New Roman" pitchFamily="18" charset="0"/>
              </a:rPr>
              <a:t/>
            </a:r>
            <a:br>
              <a:rPr lang="en-US" sz="2400" b="1" u="sng" dirty="0" smtClean="0">
                <a:solidFill>
                  <a:srgbClr val="0000FF"/>
                </a:solidFill>
                <a:latin typeface="Times New Roman" pitchFamily="18" charset="0"/>
                <a:cs typeface="Times New Roman" pitchFamily="18" charset="0"/>
              </a:rPr>
            </a:br>
            <a:r>
              <a:rPr lang="en-US" sz="2400" b="1" u="sng" dirty="0" smtClean="0">
                <a:solidFill>
                  <a:srgbClr val="0000FF"/>
                </a:solidFill>
                <a:latin typeface="Times New Roman" pitchFamily="18" charset="0"/>
                <a:cs typeface="Times New Roman" pitchFamily="18" charset="0"/>
              </a:rPr>
              <a:t/>
            </a:r>
            <a:br>
              <a:rPr lang="en-US" sz="2400" b="1" u="sng" dirty="0" smtClean="0">
                <a:solidFill>
                  <a:srgbClr val="0000FF"/>
                </a:solidFill>
                <a:latin typeface="Times New Roman" pitchFamily="18" charset="0"/>
                <a:cs typeface="Times New Roman" pitchFamily="18" charset="0"/>
              </a:rPr>
            </a:br>
            <a:r>
              <a:rPr lang="en-US" sz="2400" b="1" dirty="0" smtClean="0">
                <a:latin typeface="Times New Roman" pitchFamily="18" charset="0"/>
                <a:cs typeface="Times New Roman" pitchFamily="18" charset="0"/>
              </a:rPr>
              <a:t>DECISION MAKING AND INFORMATION SYSTEMS</a:t>
            </a:r>
            <a:br>
              <a:rPr lang="en-US" sz="2400" b="1" dirty="0" smtClean="0">
                <a:latin typeface="Times New Roman" pitchFamily="18" charset="0"/>
                <a:cs typeface="Times New Roman" pitchFamily="18" charset="0"/>
              </a:rPr>
            </a:br>
            <a:r>
              <a:rPr lang="en-US" sz="2400" b="1" u="sng" dirty="0" smtClean="0">
                <a:latin typeface="Times New Roman" pitchFamily="18" charset="0"/>
                <a:cs typeface="Times New Roman" pitchFamily="18" charset="0"/>
              </a:rPr>
              <a:t/>
            </a:r>
            <a:br>
              <a:rPr lang="en-US" sz="2400" b="1" u="sng" dirty="0" smtClean="0">
                <a:latin typeface="Times New Roman" pitchFamily="18" charset="0"/>
                <a:cs typeface="Times New Roman" pitchFamily="18" charset="0"/>
              </a:rPr>
            </a:br>
            <a:r>
              <a:rPr lang="en-US" sz="1800" b="1" u="sng" dirty="0" smtClean="0">
                <a:latin typeface="Times New Roman" pitchFamily="18" charset="0"/>
                <a:cs typeface="Times New Roman" pitchFamily="18" charset="0"/>
              </a:rPr>
              <a:t/>
            </a:r>
            <a:br>
              <a:rPr lang="en-US" sz="1800" b="1" u="sng"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Senior Managers, Middle Managers, Operational Managers and Employees have different types of Decisions and Information requirement</a:t>
            </a:r>
            <a:r>
              <a:rPr lang="en-US" sz="1800" b="1" u="sng" dirty="0" smtClean="0">
                <a:latin typeface="Times New Roman" pitchFamily="18" charset="0"/>
                <a:cs typeface="Times New Roman" pitchFamily="18" charset="0"/>
              </a:rPr>
              <a:t>s. </a:t>
            </a:r>
            <a:endParaRPr lang="en-US" sz="1800" dirty="0" smtClean="0">
              <a:latin typeface="Times New Roman" pitchFamily="18" charset="0"/>
              <a:cs typeface="Times New Roman" pitchFamily="18" charset="0"/>
            </a:endParaRPr>
          </a:p>
        </p:txBody>
      </p:sp>
      <p:pic>
        <p:nvPicPr>
          <p:cNvPr id="6147" name="Picture 20" descr="C:\Documents and Settings\Administrator\Desktop\COURSES 2009\ITEC421  MANAGEMENT INFORMATION SYSTEMS\IMAGES OF FIGURES\img12_01.jpg"/>
          <p:cNvPicPr>
            <a:picLocks noGrp="1" noChangeAspect="1" noChangeArrowheads="1"/>
          </p:cNvPicPr>
          <p:nvPr>
            <p:ph idx="1"/>
          </p:nvPr>
        </p:nvPicPr>
        <p:blipFill>
          <a:blip r:embed="rId2"/>
          <a:srcRect/>
          <a:stretch>
            <a:fillRect/>
          </a:stretch>
        </p:blipFill>
        <p:spPr>
          <a:xfrm>
            <a:off x="428625" y="1928813"/>
            <a:ext cx="8001000" cy="4357687"/>
          </a:xfrm>
          <a:noFill/>
        </p:spPr>
      </p:pic>
      <p:sp>
        <p:nvSpPr>
          <p:cNvPr id="4" name="3 Slayt Numarası Yer Tutucusu"/>
          <p:cNvSpPr>
            <a:spLocks noGrp="1"/>
          </p:cNvSpPr>
          <p:nvPr>
            <p:ph type="sldNum" sz="quarter" idx="12"/>
          </p:nvPr>
        </p:nvSpPr>
        <p:spPr/>
        <p:txBody>
          <a:bodyPr/>
          <a:lstStyle/>
          <a:p>
            <a:pPr>
              <a:defRPr/>
            </a:pPr>
            <a:fld id="{755E4C0D-540B-4E34-B7C1-7A5D6EC729B5}" type="slidenum">
              <a:rPr lang="en-US" smtClean="0"/>
              <a:pPr>
                <a:defRPr/>
              </a:pPr>
              <a:t>136</a:t>
            </a:fld>
            <a:endParaRPr lang="en-US"/>
          </a:p>
        </p:txBody>
      </p:sp>
      <p:sp>
        <p:nvSpPr>
          <p:cNvPr id="5" name="4 Aşağı Ok"/>
          <p:cNvSpPr/>
          <p:nvPr/>
        </p:nvSpPr>
        <p:spPr>
          <a:xfrm>
            <a:off x="1214414" y="2428868"/>
            <a:ext cx="214314"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Aşağı Ok"/>
          <p:cNvSpPr/>
          <p:nvPr/>
        </p:nvSpPr>
        <p:spPr>
          <a:xfrm flipH="1" flipV="1">
            <a:off x="5929322" y="2357430"/>
            <a:ext cx="285751" cy="185738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468312"/>
          </a:xfrm>
        </p:spPr>
        <p:txBody>
          <a:bodyPr/>
          <a:lstStyle/>
          <a:p>
            <a:pPr>
              <a:defRPr/>
            </a:pPr>
            <a:r>
              <a:rPr lang="en-US" sz="2400" b="1" dirty="0" smtClean="0">
                <a:latin typeface="Times New Roman" pitchFamily="18" charset="0"/>
                <a:cs typeface="Times New Roman" pitchFamily="18" charset="0"/>
              </a:rPr>
              <a:t>DECISION MAKING AND INFORMATION SYSTEMS</a:t>
            </a:r>
            <a:endParaRPr lang="en-US" sz="2400" dirty="0"/>
          </a:p>
        </p:txBody>
      </p:sp>
      <p:sp>
        <p:nvSpPr>
          <p:cNvPr id="7171" name="Content Placeholder 2"/>
          <p:cNvSpPr>
            <a:spLocks noGrp="1"/>
          </p:cNvSpPr>
          <p:nvPr>
            <p:ph idx="1"/>
          </p:nvPr>
        </p:nvSpPr>
        <p:spPr>
          <a:xfrm>
            <a:off x="457200" y="642938"/>
            <a:ext cx="8229600" cy="6000750"/>
          </a:xfrm>
        </p:spPr>
        <p:txBody>
          <a:bodyPr>
            <a:normAutofit/>
          </a:bodyPr>
          <a:lstStyle/>
          <a:p>
            <a:pPr>
              <a:buFontTx/>
              <a:buNone/>
            </a:pPr>
            <a:r>
              <a:rPr lang="en-US" sz="2000" b="1" u="sng" dirty="0" smtClean="0">
                <a:latin typeface="Arial" pitchFamily="34" charset="0"/>
                <a:cs typeface="Arial" pitchFamily="34" charset="0"/>
              </a:rPr>
              <a:t>SENIOR MANAGEMENT DECISIONS</a:t>
            </a:r>
          </a:p>
          <a:p>
            <a:endParaRPr lang="en-US" sz="800" b="1" dirty="0" smtClean="0">
              <a:latin typeface="Arial" pitchFamily="34" charset="0"/>
              <a:cs typeface="Arial" pitchFamily="34" charset="0"/>
            </a:endParaRPr>
          </a:p>
          <a:p>
            <a:r>
              <a:rPr lang="en-US" sz="2000" b="1" dirty="0" smtClean="0">
                <a:latin typeface="Arial" pitchFamily="34" charset="0"/>
                <a:cs typeface="Arial" pitchFamily="34" charset="0"/>
              </a:rPr>
              <a:t>Senior Executives face many unstructured decision situations, such as establishing the company</a:t>
            </a:r>
            <a:r>
              <a:rPr lang="tr-TR" sz="2000" b="1" dirty="0" smtClean="0">
                <a:latin typeface="Arial" pitchFamily="34" charset="0"/>
                <a:cs typeface="Arial" pitchFamily="34" charset="0"/>
              </a:rPr>
              <a:t>’</a:t>
            </a:r>
            <a:r>
              <a:rPr lang="en-US" sz="2000" b="1" dirty="0" smtClean="0">
                <a:latin typeface="Arial" pitchFamily="34" charset="0"/>
                <a:cs typeface="Arial" pitchFamily="34" charset="0"/>
              </a:rPr>
              <a:t>s five or ten years Goals or deciding new markets to enter</a:t>
            </a:r>
            <a:r>
              <a:rPr lang="tr-TR" sz="2000" b="1" dirty="0" smtClean="0">
                <a:latin typeface="Arial" pitchFamily="34" charset="0"/>
                <a:cs typeface="Arial" pitchFamily="34" charset="0"/>
              </a:rPr>
              <a:t>.</a:t>
            </a:r>
            <a:endParaRPr lang="en-US" sz="2000" b="1" dirty="0" smtClean="0">
              <a:latin typeface="Arial" pitchFamily="34" charset="0"/>
              <a:cs typeface="Arial" pitchFamily="34" charset="0"/>
            </a:endParaRPr>
          </a:p>
          <a:p>
            <a:pPr>
              <a:buFontTx/>
              <a:buNone/>
            </a:pPr>
            <a:endParaRPr lang="en-US" sz="800" b="1" dirty="0" smtClean="0">
              <a:latin typeface="Arial" pitchFamily="34" charset="0"/>
              <a:cs typeface="Arial" pitchFamily="34" charset="0"/>
            </a:endParaRPr>
          </a:p>
          <a:p>
            <a:r>
              <a:rPr lang="en-US" sz="2000" b="1" dirty="0" smtClean="0">
                <a:latin typeface="Arial" pitchFamily="34" charset="0"/>
                <a:cs typeface="Arial" pitchFamily="34" charset="0"/>
              </a:rPr>
              <a:t>Senior Management  decision will  require information from various informal and external sources;  Such as news, government reports, and industry views as well as high level summaries of firm</a:t>
            </a:r>
            <a:r>
              <a:rPr lang="tr-TR" sz="2000" b="1" dirty="0" smtClean="0">
                <a:latin typeface="Arial" pitchFamily="34" charset="0"/>
                <a:cs typeface="Arial" pitchFamily="34" charset="0"/>
              </a:rPr>
              <a:t>’s</a:t>
            </a:r>
            <a:r>
              <a:rPr lang="en-US" sz="2000" b="1" dirty="0" smtClean="0">
                <a:latin typeface="Arial" pitchFamily="34" charset="0"/>
                <a:cs typeface="Arial" pitchFamily="34" charset="0"/>
              </a:rPr>
              <a:t> performance </a:t>
            </a:r>
            <a:r>
              <a:rPr lang="tr-TR" sz="2000" b="1" dirty="0" err="1" smtClean="0">
                <a:latin typeface="Arial" pitchFamily="34" charset="0"/>
                <a:cs typeface="Arial" pitchFamily="34" charset="0"/>
              </a:rPr>
              <a:t>and</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also</a:t>
            </a:r>
            <a:r>
              <a:rPr lang="en-US" sz="2000" b="1" dirty="0" smtClean="0">
                <a:latin typeface="Arial" pitchFamily="34" charset="0"/>
                <a:cs typeface="Arial" pitchFamily="34" charset="0"/>
              </a:rPr>
              <a:t> manager</a:t>
            </a:r>
            <a:r>
              <a:rPr lang="tr-TR" sz="2000" b="1" dirty="0" smtClean="0">
                <a:latin typeface="Arial" pitchFamily="34" charset="0"/>
                <a:cs typeface="Arial" pitchFamily="34" charset="0"/>
              </a:rPr>
              <a:t>’</a:t>
            </a:r>
            <a:r>
              <a:rPr lang="en-US" sz="2000" b="1" dirty="0" smtClean="0">
                <a:latin typeface="Arial" pitchFamily="34" charset="0"/>
                <a:cs typeface="Arial" pitchFamily="34" charset="0"/>
              </a:rPr>
              <a:t>s own best judgment and poll other managers for their  opinions.</a:t>
            </a:r>
          </a:p>
          <a:p>
            <a:endParaRPr lang="tr-TR" sz="2000" b="1" dirty="0" smtClean="0">
              <a:latin typeface="Arial" pitchFamily="34" charset="0"/>
              <a:cs typeface="Arial" pitchFamily="34" charset="0"/>
            </a:endParaRPr>
          </a:p>
          <a:p>
            <a:pPr>
              <a:buFontTx/>
              <a:buNone/>
            </a:pPr>
            <a:r>
              <a:rPr lang="en-US" sz="2000" b="1" u="sng" dirty="0" smtClean="0">
                <a:latin typeface="Arial" pitchFamily="34" charset="0"/>
                <a:cs typeface="Arial" pitchFamily="34" charset="0"/>
              </a:rPr>
              <a:t>MIDDLE MANAGEMENT DECISIONS</a:t>
            </a:r>
            <a:endParaRPr lang="tr-TR" sz="2000" b="1" u="sng" dirty="0" smtClean="0">
              <a:latin typeface="Arial" pitchFamily="34" charset="0"/>
              <a:cs typeface="Arial" pitchFamily="34" charset="0"/>
            </a:endParaRPr>
          </a:p>
          <a:p>
            <a:r>
              <a:rPr lang="tr-TR" sz="2000" b="1" dirty="0" smtClean="0">
                <a:latin typeface="Arial" pitchFamily="34" charset="0"/>
                <a:cs typeface="Arial" pitchFamily="34" charset="0"/>
              </a:rPr>
              <a:t>M</a:t>
            </a:r>
            <a:r>
              <a:rPr lang="en-US" sz="2000" b="1" dirty="0" err="1" smtClean="0">
                <a:latin typeface="Arial" pitchFamily="34" charset="0"/>
                <a:cs typeface="Arial" pitchFamily="34" charset="0"/>
              </a:rPr>
              <a:t>i</a:t>
            </a:r>
            <a:r>
              <a:rPr lang="tr-TR" sz="2000" b="1" dirty="0" err="1" smtClean="0">
                <a:latin typeface="Arial" pitchFamily="34" charset="0"/>
                <a:cs typeface="Arial" pitchFamily="34" charset="0"/>
              </a:rPr>
              <a:t>ddle</a:t>
            </a:r>
            <a:r>
              <a:rPr lang="tr-TR" sz="2000" b="1" dirty="0" smtClean="0">
                <a:latin typeface="Arial" pitchFamily="34" charset="0"/>
                <a:cs typeface="Arial" pitchFamily="34" charset="0"/>
              </a:rPr>
              <a:t> Management </a:t>
            </a:r>
            <a:r>
              <a:rPr lang="tr-TR" sz="2000" b="1" dirty="0" err="1" smtClean="0">
                <a:latin typeface="Arial" pitchFamily="34" charset="0"/>
                <a:cs typeface="Arial" pitchFamily="34" charset="0"/>
              </a:rPr>
              <a:t>faces</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more</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Structural</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decısıon</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scenarıos</a:t>
            </a:r>
            <a:r>
              <a:rPr lang="tr-TR" sz="2000" b="1" dirty="0" smtClean="0">
                <a:latin typeface="Arial" pitchFamily="34" charset="0"/>
                <a:cs typeface="Arial" pitchFamily="34" charset="0"/>
              </a:rPr>
              <a:t> but </a:t>
            </a:r>
            <a:r>
              <a:rPr lang="tr-TR" sz="2000" b="1" dirty="0" err="1" smtClean="0">
                <a:latin typeface="Arial" pitchFamily="34" charset="0"/>
                <a:cs typeface="Arial" pitchFamily="34" charset="0"/>
              </a:rPr>
              <a:t>theır</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decısıons</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may</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ınclude</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Unstructural</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componentsç</a:t>
            </a:r>
            <a:r>
              <a:rPr lang="tr-TR" sz="2000" b="1" dirty="0" smtClean="0">
                <a:latin typeface="Arial" pitchFamily="34" charset="0"/>
                <a:cs typeface="Arial" pitchFamily="34" charset="0"/>
              </a:rPr>
              <a:t>  A </a:t>
            </a:r>
            <a:r>
              <a:rPr lang="tr-TR" sz="2000" b="1" dirty="0" err="1" smtClean="0">
                <a:latin typeface="Arial" pitchFamily="34" charset="0"/>
                <a:cs typeface="Arial" pitchFamily="34" charset="0"/>
              </a:rPr>
              <a:t>typıcal</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Mıddle</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level</a:t>
            </a:r>
            <a:r>
              <a:rPr lang="tr-TR" sz="2000" b="1" dirty="0" smtClean="0">
                <a:latin typeface="Arial" pitchFamily="34" charset="0"/>
                <a:cs typeface="Arial" pitchFamily="34" charset="0"/>
              </a:rPr>
              <a:t> Management </a:t>
            </a:r>
            <a:r>
              <a:rPr lang="tr-TR" sz="2000" b="1" dirty="0" err="1" smtClean="0">
                <a:latin typeface="Arial" pitchFamily="34" charset="0"/>
                <a:cs typeface="Arial" pitchFamily="34" charset="0"/>
              </a:rPr>
              <a:t>decııson</a:t>
            </a:r>
            <a:r>
              <a:rPr lang="tr-TR" sz="2000" b="1" dirty="0" smtClean="0">
                <a:latin typeface="Arial" pitchFamily="34" charset="0"/>
                <a:cs typeface="Arial" pitchFamily="34" charset="0"/>
              </a:rPr>
              <a:t> </a:t>
            </a:r>
            <a:r>
              <a:rPr lang="tr-TR" sz="2000" b="1" dirty="0" err="1" smtClean="0">
                <a:latin typeface="Arial" pitchFamily="34" charset="0"/>
                <a:cs typeface="Arial" pitchFamily="34" charset="0"/>
              </a:rPr>
              <a:t>mıght</a:t>
            </a:r>
            <a:r>
              <a:rPr lang="tr-TR" sz="2000" b="1" dirty="0" smtClean="0">
                <a:latin typeface="Arial" pitchFamily="34" charset="0"/>
                <a:cs typeface="Arial" pitchFamily="34" charset="0"/>
              </a:rPr>
              <a:t> be</a:t>
            </a:r>
            <a:r>
              <a:rPr lang="en-US" sz="2000" b="1" dirty="0" smtClean="0">
                <a:latin typeface="Arial" pitchFamily="34" charset="0"/>
                <a:cs typeface="Arial" pitchFamily="34" charset="0"/>
              </a:rPr>
              <a:t>:</a:t>
            </a:r>
            <a:endParaRPr lang="tr-TR" sz="2000" b="1" dirty="0" smtClean="0">
              <a:latin typeface="Arial" pitchFamily="34" charset="0"/>
              <a:cs typeface="Arial" pitchFamily="34" charset="0"/>
            </a:endParaRPr>
          </a:p>
          <a:p>
            <a:pPr lvl="1"/>
            <a:r>
              <a:rPr lang="tr-TR" sz="2000" b="1" dirty="0" smtClean="0">
                <a:latin typeface="Arial" pitchFamily="34" charset="0"/>
                <a:cs typeface="Arial" pitchFamily="34" charset="0"/>
              </a:rPr>
              <a:t> </a:t>
            </a:r>
            <a:r>
              <a:rPr lang="tr-TR" sz="1800" b="1" i="1" dirty="0" err="1" smtClean="0">
                <a:latin typeface="Arial" pitchFamily="34" charset="0"/>
                <a:cs typeface="Arial" pitchFamily="34" charset="0"/>
              </a:rPr>
              <a:t>Why</a:t>
            </a:r>
            <a:r>
              <a:rPr lang="tr-TR" sz="1800" b="1" i="1" dirty="0" smtClean="0">
                <a:latin typeface="Arial" pitchFamily="34" charset="0"/>
                <a:cs typeface="Arial" pitchFamily="34" charset="0"/>
              </a:rPr>
              <a:t> ıs t</a:t>
            </a:r>
            <a:r>
              <a:rPr lang="en-US" sz="1800" b="1" i="1" dirty="0" smtClean="0">
                <a:latin typeface="Arial" pitchFamily="34" charset="0"/>
                <a:cs typeface="Arial" pitchFamily="34" charset="0"/>
              </a:rPr>
              <a:t>h</a:t>
            </a:r>
            <a:r>
              <a:rPr lang="tr-TR" sz="1800" b="1" i="1" dirty="0" smtClean="0">
                <a:latin typeface="Arial" pitchFamily="34" charset="0"/>
                <a:cs typeface="Arial" pitchFamily="34" charset="0"/>
              </a:rPr>
              <a:t>e </a:t>
            </a:r>
            <a:r>
              <a:rPr lang="tr-TR" sz="1800" b="1" i="1" dirty="0" err="1" smtClean="0">
                <a:latin typeface="Arial" pitchFamily="34" charset="0"/>
                <a:cs typeface="Arial" pitchFamily="34" charset="0"/>
              </a:rPr>
              <a:t>reported</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order</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fulfılment</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report</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showıng</a:t>
            </a:r>
            <a:r>
              <a:rPr lang="tr-TR" sz="1800" b="1" i="1" dirty="0" smtClean="0">
                <a:latin typeface="Arial" pitchFamily="34" charset="0"/>
                <a:cs typeface="Arial" pitchFamily="34" charset="0"/>
              </a:rPr>
              <a:t> a </a:t>
            </a:r>
            <a:r>
              <a:rPr lang="tr-TR" sz="1800" b="1" i="1" dirty="0" err="1" smtClean="0">
                <a:latin typeface="Arial" pitchFamily="34" charset="0"/>
                <a:cs typeface="Arial" pitchFamily="34" charset="0"/>
              </a:rPr>
              <a:t>declıne</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over</a:t>
            </a:r>
            <a:r>
              <a:rPr lang="tr-TR" sz="1800" b="1" i="1" dirty="0" smtClean="0">
                <a:latin typeface="Arial" pitchFamily="34" charset="0"/>
                <a:cs typeface="Arial" pitchFamily="34" charset="0"/>
              </a:rPr>
              <a:t> </a:t>
            </a:r>
            <a:r>
              <a:rPr lang="en-US" sz="1800" b="1" i="1" dirty="0" smtClean="0">
                <a:latin typeface="Arial" pitchFamily="34" charset="0"/>
                <a:cs typeface="Arial" pitchFamily="34" charset="0"/>
              </a:rPr>
              <a:t>  </a:t>
            </a:r>
            <a:br>
              <a:rPr lang="en-US" sz="1800" b="1" i="1" dirty="0" smtClean="0">
                <a:latin typeface="Arial" pitchFamily="34" charset="0"/>
                <a:cs typeface="Arial" pitchFamily="34" charset="0"/>
              </a:rPr>
            </a:br>
            <a:r>
              <a:rPr lang="en-US" sz="1800" b="1" i="1" dirty="0" smtClean="0">
                <a:latin typeface="Arial" pitchFamily="34" charset="0"/>
                <a:cs typeface="Arial" pitchFamily="34" charset="0"/>
              </a:rPr>
              <a:t> </a:t>
            </a:r>
            <a:r>
              <a:rPr lang="tr-TR" sz="1800" b="1" i="1" dirty="0" err="1" smtClean="0">
                <a:latin typeface="Arial" pitchFamily="34" charset="0"/>
                <a:cs typeface="Arial" pitchFamily="34" charset="0"/>
              </a:rPr>
              <a:t>the</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past</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sıx</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months</a:t>
            </a:r>
            <a:r>
              <a:rPr lang="tr-TR" sz="1800" b="1" i="1" dirty="0" smtClean="0">
                <a:latin typeface="Arial" pitchFamily="34" charset="0"/>
                <a:cs typeface="Arial" pitchFamily="34" charset="0"/>
              </a:rPr>
              <a:t> at a </a:t>
            </a:r>
            <a:r>
              <a:rPr lang="tr-TR" sz="1800" b="1" i="1" dirty="0" err="1" smtClean="0">
                <a:latin typeface="Arial" pitchFamily="34" charset="0"/>
                <a:cs typeface="Arial" pitchFamily="34" charset="0"/>
              </a:rPr>
              <a:t>dıstrıbutıon</a:t>
            </a:r>
            <a:r>
              <a:rPr lang="tr-TR" sz="1800" b="1" i="1" dirty="0" smtClean="0">
                <a:latin typeface="Arial" pitchFamily="34" charset="0"/>
                <a:cs typeface="Arial" pitchFamily="34" charset="0"/>
              </a:rPr>
              <a:t> </a:t>
            </a:r>
            <a:r>
              <a:rPr lang="tr-TR" sz="1800" b="1" i="1" dirty="0" err="1" smtClean="0">
                <a:latin typeface="Arial" pitchFamily="34" charset="0"/>
                <a:cs typeface="Arial" pitchFamily="34" charset="0"/>
              </a:rPr>
              <a:t>center</a:t>
            </a:r>
            <a:r>
              <a:rPr lang="en-US" sz="1800" b="1" i="1" dirty="0" smtClean="0">
                <a:solidFill>
                  <a:srgbClr val="0000FF"/>
                </a:solidFill>
                <a:latin typeface="Times New Roman" pitchFamily="18" charset="0"/>
                <a:cs typeface="Times New Roman" pitchFamily="18" charset="0"/>
              </a:rPr>
              <a:t>?</a:t>
            </a:r>
            <a:r>
              <a:rPr lang="tr-TR" sz="1800" b="1" i="1" dirty="0" smtClean="0">
                <a:solidFill>
                  <a:srgbClr val="0000FF"/>
                </a:solidFill>
                <a:latin typeface="Times New Roman" pitchFamily="18" charset="0"/>
                <a:cs typeface="Times New Roman" pitchFamily="18" charset="0"/>
              </a:rPr>
              <a:t> </a:t>
            </a:r>
          </a:p>
        </p:txBody>
      </p:sp>
      <p:sp>
        <p:nvSpPr>
          <p:cNvPr id="4" name="3 Slayt Numarası Yer Tutucusu"/>
          <p:cNvSpPr>
            <a:spLocks noGrp="1"/>
          </p:cNvSpPr>
          <p:nvPr>
            <p:ph type="sldNum" sz="quarter" idx="12"/>
          </p:nvPr>
        </p:nvSpPr>
        <p:spPr/>
        <p:txBody>
          <a:bodyPr/>
          <a:lstStyle/>
          <a:p>
            <a:pPr>
              <a:defRPr/>
            </a:pPr>
            <a:fld id="{755E4C0D-540B-4E34-B7C1-7A5D6EC729B5}" type="slidenum">
              <a:rPr lang="en-US" smtClean="0"/>
              <a:pPr>
                <a:defRPr/>
              </a:pPr>
              <a:t>137</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468312"/>
          </a:xfrm>
        </p:spPr>
        <p:txBody>
          <a:bodyPr/>
          <a:lstStyle/>
          <a:p>
            <a:pPr>
              <a:defRPr/>
            </a:pPr>
            <a:r>
              <a:rPr lang="en-US" sz="2400" b="1" u="sng" dirty="0" smtClean="0">
                <a:latin typeface="Times New Roman" pitchFamily="18" charset="0"/>
                <a:cs typeface="Times New Roman" pitchFamily="18" charset="0"/>
              </a:rPr>
              <a:t>DECISION MAKING AND INFORMATION SYSTEMS</a:t>
            </a:r>
            <a:endParaRPr lang="en-US" sz="2400" dirty="0"/>
          </a:p>
        </p:txBody>
      </p:sp>
      <p:sp>
        <p:nvSpPr>
          <p:cNvPr id="8195" name="Content Placeholder 2"/>
          <p:cNvSpPr>
            <a:spLocks noGrp="1"/>
          </p:cNvSpPr>
          <p:nvPr>
            <p:ph idx="1"/>
          </p:nvPr>
        </p:nvSpPr>
        <p:spPr>
          <a:xfrm>
            <a:off x="457200" y="642938"/>
            <a:ext cx="8229600" cy="6000750"/>
          </a:xfrm>
        </p:spPr>
        <p:txBody>
          <a:bodyPr>
            <a:normAutofit/>
          </a:bodyPr>
          <a:lstStyle/>
          <a:p>
            <a:r>
              <a:rPr lang="en-US" sz="2000" b="1" dirty="0" smtClean="0">
                <a:latin typeface="Arial" pitchFamily="34" charset="0"/>
                <a:cs typeface="Arial" pitchFamily="34" charset="0"/>
              </a:rPr>
              <a:t>Middle Manager need reports from the Enterprise System or Distribution Management System on Order activity and Operational efficiency at the Distribution center to make the structured part of the decision.  </a:t>
            </a:r>
          </a:p>
          <a:p>
            <a:endParaRPr lang="en-US" sz="800" b="1" dirty="0" smtClean="0">
              <a:latin typeface="Arial" pitchFamily="34" charset="0"/>
              <a:cs typeface="Arial" pitchFamily="34" charset="0"/>
            </a:endParaRPr>
          </a:p>
          <a:p>
            <a:r>
              <a:rPr lang="en-US" sz="2000" b="1" dirty="0" smtClean="0">
                <a:latin typeface="Arial" pitchFamily="34" charset="0"/>
                <a:cs typeface="Arial" pitchFamily="34" charset="0"/>
              </a:rPr>
              <a:t>The middle manager will have to interview employees and gather more unstructured information from external sources about local economics conditions or sales trends before arriving at an answer.</a:t>
            </a:r>
          </a:p>
          <a:p>
            <a:endParaRPr lang="en-US" sz="2000" b="1" dirty="0" smtClean="0">
              <a:latin typeface="Arial" pitchFamily="34" charset="0"/>
              <a:cs typeface="Arial" pitchFamily="34" charset="0"/>
            </a:endParaRPr>
          </a:p>
          <a:p>
            <a:pPr>
              <a:buFontTx/>
              <a:buNone/>
            </a:pPr>
            <a:r>
              <a:rPr lang="en-US" sz="2000" b="1" u="sng" dirty="0" smtClean="0">
                <a:latin typeface="Arial" pitchFamily="34" charset="0"/>
                <a:cs typeface="Arial" pitchFamily="34" charset="0"/>
              </a:rPr>
              <a:t>OPERATIONAL MANAGEMENT DECISIONS</a:t>
            </a:r>
          </a:p>
          <a:p>
            <a:r>
              <a:rPr lang="en-US" sz="2000" b="1" dirty="0" smtClean="0">
                <a:latin typeface="Arial" pitchFamily="34" charset="0"/>
                <a:cs typeface="Arial" pitchFamily="34" charset="0"/>
              </a:rPr>
              <a:t>Operational Management and Rank</a:t>
            </a:r>
            <a:r>
              <a:rPr lang="tr-TR" sz="2000" b="1" dirty="0" smtClean="0">
                <a:latin typeface="Arial" pitchFamily="34" charset="0"/>
                <a:cs typeface="Arial" pitchFamily="34" charset="0"/>
              </a:rPr>
              <a:t>-</a:t>
            </a:r>
            <a:r>
              <a:rPr lang="en-US" sz="2000" b="1" dirty="0" smtClean="0">
                <a:latin typeface="Arial" pitchFamily="34" charset="0"/>
                <a:cs typeface="Arial" pitchFamily="34" charset="0"/>
              </a:rPr>
              <a:t> and</a:t>
            </a:r>
            <a:r>
              <a:rPr lang="tr-TR" sz="2000" b="1" dirty="0" smtClean="0">
                <a:latin typeface="Arial" pitchFamily="34" charset="0"/>
                <a:cs typeface="Arial" pitchFamily="34" charset="0"/>
              </a:rPr>
              <a:t>-</a:t>
            </a:r>
            <a:r>
              <a:rPr lang="en-US" sz="2000" b="1" dirty="0" smtClean="0">
                <a:latin typeface="Arial" pitchFamily="34" charset="0"/>
                <a:cs typeface="Arial" pitchFamily="34" charset="0"/>
              </a:rPr>
              <a:t> File Employees</a:t>
            </a:r>
            <a:r>
              <a:rPr lang="tr-TR" sz="2000" b="1" dirty="0" smtClean="0">
                <a:latin typeface="Arial" pitchFamily="34" charset="0"/>
                <a:cs typeface="Arial" pitchFamily="34" charset="0"/>
              </a:rPr>
              <a:t> </a:t>
            </a:r>
            <a:r>
              <a:rPr lang="en-US" sz="2000" b="1" dirty="0" smtClean="0">
                <a:latin typeface="Arial" pitchFamily="34" charset="0"/>
                <a:cs typeface="Arial" pitchFamily="34" charset="0"/>
              </a:rPr>
              <a:t> tend to make more Structural decisions.</a:t>
            </a:r>
          </a:p>
          <a:p>
            <a:pPr>
              <a:buFontTx/>
              <a:buNone/>
            </a:pPr>
            <a:r>
              <a:rPr lang="en-US" sz="2000" b="1" dirty="0" smtClean="0">
                <a:latin typeface="Arial" pitchFamily="34" charset="0"/>
                <a:cs typeface="Arial" pitchFamily="34" charset="0"/>
              </a:rPr>
              <a:t>     e.g.  A Supervisor on an assembly line has to decide whether an hourly paid worker is entitled to overtime pay.  If the employee worked more than 8 hours on a particular day.  The Supervisor would routinely grant overtime pay for any time beyond 8 hours that was clocked on that day.</a:t>
            </a:r>
          </a:p>
          <a:p>
            <a:endParaRPr lang="en-US" sz="2000" b="1" dirty="0" smtClean="0">
              <a:latin typeface="Arial" pitchFamily="34" charset="0"/>
              <a:cs typeface="Arial" pitchFamily="34" charset="0"/>
            </a:endParaRPr>
          </a:p>
        </p:txBody>
      </p:sp>
      <p:sp>
        <p:nvSpPr>
          <p:cNvPr id="4" name="3 Slayt Numarası Yer Tutucusu"/>
          <p:cNvSpPr>
            <a:spLocks noGrp="1"/>
          </p:cNvSpPr>
          <p:nvPr>
            <p:ph type="sldNum" sz="quarter" idx="12"/>
          </p:nvPr>
        </p:nvSpPr>
        <p:spPr/>
        <p:txBody>
          <a:bodyPr/>
          <a:lstStyle/>
          <a:p>
            <a:pPr>
              <a:defRPr/>
            </a:pPr>
            <a:fld id="{755E4C0D-540B-4E34-B7C1-7A5D6EC729B5}" type="slidenum">
              <a:rPr lang="en-US" smtClean="0"/>
              <a:pPr>
                <a:defRPr/>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468312"/>
          </a:xfrm>
        </p:spPr>
        <p:txBody>
          <a:bodyPr/>
          <a:lstStyle/>
          <a:p>
            <a:pPr>
              <a:defRPr/>
            </a:pPr>
            <a:r>
              <a:rPr lang="en-US" sz="2400" b="1" u="sng" dirty="0" smtClean="0">
                <a:latin typeface="Times New Roman" pitchFamily="18" charset="0"/>
                <a:cs typeface="Times New Roman" pitchFamily="18" charset="0"/>
              </a:rPr>
              <a:t>DECISION MAKING AND INFORMATION SYSTEMS</a:t>
            </a:r>
            <a:endParaRPr lang="en-US" sz="2400" dirty="0"/>
          </a:p>
        </p:txBody>
      </p:sp>
      <p:sp>
        <p:nvSpPr>
          <p:cNvPr id="9219" name="Content Placeholder 2"/>
          <p:cNvSpPr>
            <a:spLocks noGrp="1"/>
          </p:cNvSpPr>
          <p:nvPr>
            <p:ph idx="1"/>
          </p:nvPr>
        </p:nvSpPr>
        <p:spPr>
          <a:xfrm>
            <a:off x="457200" y="642938"/>
            <a:ext cx="8229600" cy="6000750"/>
          </a:xfrm>
        </p:spPr>
        <p:txBody>
          <a:bodyPr>
            <a:normAutofit fontScale="92500" lnSpcReduction="20000"/>
          </a:bodyPr>
          <a:lstStyle/>
          <a:p>
            <a:pPr>
              <a:buFontTx/>
              <a:buNone/>
            </a:pPr>
            <a:endParaRPr lang="tr-TR" sz="2400" b="1" dirty="0" smtClean="0">
              <a:latin typeface="Arial" pitchFamily="34" charset="0"/>
              <a:cs typeface="Arial" pitchFamily="34" charset="0"/>
            </a:endParaRPr>
          </a:p>
          <a:p>
            <a:pPr>
              <a:buFontTx/>
              <a:buNone/>
            </a:pPr>
            <a:r>
              <a:rPr lang="en-US" sz="2400" b="1" dirty="0" smtClean="0">
                <a:latin typeface="Arial" pitchFamily="34" charset="0"/>
                <a:cs typeface="Arial" pitchFamily="34" charset="0"/>
              </a:rPr>
              <a:t>OPERATIONAL MANAGEMENT DECISIONS</a:t>
            </a:r>
          </a:p>
          <a:p>
            <a:r>
              <a:rPr lang="en-US" sz="2400" b="1" dirty="0" smtClean="0">
                <a:latin typeface="Arial" pitchFamily="34" charset="0"/>
                <a:cs typeface="Arial" pitchFamily="34" charset="0"/>
              </a:rPr>
              <a:t>A Sales Account Representative often has to make decisions about extending credit limit to customers by consulting the Customer Database that contains credit information. If a customer met the </a:t>
            </a:r>
            <a:r>
              <a:rPr lang="en-US" sz="2400" b="1" dirty="0" err="1" smtClean="0">
                <a:latin typeface="Arial" pitchFamily="34" charset="0"/>
                <a:cs typeface="Arial" pitchFamily="34" charset="0"/>
              </a:rPr>
              <a:t>prespecified</a:t>
            </a:r>
            <a:r>
              <a:rPr lang="en-US" sz="2400" b="1" dirty="0" smtClean="0">
                <a:latin typeface="Arial" pitchFamily="34" charset="0"/>
                <a:cs typeface="Arial" pitchFamily="34" charset="0"/>
              </a:rPr>
              <a:t> criteria for granting credit Sales Account Representative will grand the customer credit to make a purchase.</a:t>
            </a:r>
          </a:p>
          <a:p>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The decisions in both examples are highly structured and are routinely made thousands of times each day. </a:t>
            </a:r>
          </a:p>
          <a:p>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The answer to the first example  has been preprogrammed into the firms Payroll System</a:t>
            </a:r>
          </a:p>
          <a:p>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 The answer to the second  example  has been preprogrammed into the firms Accounts Receivable System.</a:t>
            </a:r>
          </a:p>
          <a:p>
            <a:endParaRPr lang="en-US" sz="2400" b="1" dirty="0" smtClean="0">
              <a:latin typeface="Arial" pitchFamily="34" charset="0"/>
              <a:cs typeface="Arial" pitchFamily="34" charset="0"/>
            </a:endParaRPr>
          </a:p>
          <a:p>
            <a:endParaRPr lang="en-US" sz="2000" b="1" dirty="0" smtClean="0">
              <a:solidFill>
                <a:srgbClr val="0000FF"/>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755E4C0D-540B-4E34-B7C1-7A5D6EC729B5}" type="slidenum">
              <a:rPr lang="en-US" smtClean="0"/>
              <a:pPr>
                <a:defRPr/>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tr-TR" b="1" dirty="0" smtClean="0"/>
              <a:t>Management Information </a:t>
            </a:r>
            <a:r>
              <a:rPr lang="tr-TR" b="1" dirty="0" err="1" smtClean="0"/>
              <a:t>System</a:t>
            </a:r>
            <a:endParaRPr lang="tr-TR" b="1" dirty="0"/>
          </a:p>
        </p:txBody>
      </p:sp>
      <p:sp>
        <p:nvSpPr>
          <p:cNvPr id="3" name="2 İçerik Yer Tutucusu"/>
          <p:cNvSpPr>
            <a:spLocks noGrp="1"/>
          </p:cNvSpPr>
          <p:nvPr>
            <p:ph idx="1"/>
          </p:nvPr>
        </p:nvSpPr>
        <p:spPr>
          <a:solidFill>
            <a:schemeClr val="accent2"/>
          </a:solidFill>
        </p:spPr>
        <p:txBody>
          <a:bodyPr>
            <a:normAutofit fontScale="92500" lnSpcReduction="10000"/>
          </a:bodyPr>
          <a:lstStyle/>
          <a:p>
            <a:pPr algn="ctr"/>
            <a:r>
              <a:rPr lang="en-US" sz="4400" b="1" dirty="0" smtClean="0"/>
              <a:t>How do systems that link the</a:t>
            </a:r>
            <a:r>
              <a:rPr lang="tr-TR" sz="4400" b="1" dirty="0" smtClean="0"/>
              <a:t> enterprise improve </a:t>
            </a:r>
            <a:r>
              <a:rPr lang="tr-TR" sz="4400" b="1" dirty="0" err="1" smtClean="0"/>
              <a:t>organizational</a:t>
            </a:r>
            <a:r>
              <a:rPr lang="tr-TR" sz="4400" b="1" dirty="0" smtClean="0"/>
              <a:t> </a:t>
            </a:r>
            <a:r>
              <a:rPr lang="tr-TR" sz="4400" b="1" dirty="0" err="1" smtClean="0"/>
              <a:t>performance</a:t>
            </a:r>
            <a:r>
              <a:rPr lang="tr-TR" sz="4400" b="1" dirty="0" smtClean="0"/>
              <a:t>?</a:t>
            </a:r>
          </a:p>
          <a:p>
            <a:pPr algn="ctr"/>
            <a:endParaRPr lang="tr-TR" sz="4400" b="1" dirty="0" smtClean="0"/>
          </a:p>
          <a:p>
            <a:pPr algn="ctr">
              <a:buNone/>
            </a:pPr>
            <a:r>
              <a:rPr lang="tr-TR" sz="2800" i="1" dirty="0" smtClean="0"/>
              <a:t>          </a:t>
            </a:r>
            <a:r>
              <a:rPr lang="tr-TR" sz="4000" b="1" dirty="0" err="1" smtClean="0">
                <a:solidFill>
                  <a:srgbClr val="3333CC"/>
                </a:solidFill>
              </a:rPr>
              <a:t>TYPES</a:t>
            </a:r>
            <a:r>
              <a:rPr lang="tr-TR" sz="4000" b="1" dirty="0" smtClean="0">
                <a:solidFill>
                  <a:srgbClr val="3333CC"/>
                </a:solidFill>
              </a:rPr>
              <a:t> OF </a:t>
            </a:r>
            <a:r>
              <a:rPr lang="tr-TR" sz="4000" b="1" dirty="0" err="1" smtClean="0">
                <a:solidFill>
                  <a:srgbClr val="3333CC"/>
                </a:solidFill>
              </a:rPr>
              <a:t>INFORMATION</a:t>
            </a:r>
            <a:r>
              <a:rPr lang="tr-TR" sz="4000" b="1" dirty="0" smtClean="0">
                <a:solidFill>
                  <a:srgbClr val="3333CC"/>
                </a:solidFill>
              </a:rPr>
              <a:t> </a:t>
            </a:r>
            <a:r>
              <a:rPr lang="tr-TR" sz="4000" b="1" dirty="0" err="1" smtClean="0">
                <a:solidFill>
                  <a:srgbClr val="3333CC"/>
                </a:solidFill>
              </a:rPr>
              <a:t>SYSTEMS</a:t>
            </a:r>
            <a:endParaRPr lang="tr-TR" sz="4000" b="1" dirty="0" smtClean="0">
              <a:solidFill>
                <a:srgbClr val="3333CC"/>
              </a:solidFill>
            </a:endParaRPr>
          </a:p>
          <a:p>
            <a:pPr algn="ctr"/>
            <a:r>
              <a:rPr lang="en-US" sz="2800" dirty="0" smtClean="0">
                <a:solidFill>
                  <a:srgbClr val="3333CC"/>
                </a:solidFill>
              </a:rPr>
              <a:t>Systems for Different Management Groups</a:t>
            </a:r>
          </a:p>
          <a:p>
            <a:pPr algn="ctr"/>
            <a:r>
              <a:rPr lang="en-US" sz="2800" dirty="0" smtClean="0">
                <a:solidFill>
                  <a:srgbClr val="3333CC"/>
                </a:solidFill>
              </a:rPr>
              <a:t>Systems for Linking the Enterprise</a:t>
            </a:r>
          </a:p>
          <a:p>
            <a:pPr algn="ctr"/>
            <a:r>
              <a:rPr lang="tr-TR" sz="2800" dirty="0" smtClean="0">
                <a:solidFill>
                  <a:srgbClr val="3333CC"/>
                </a:solidFill>
              </a:rPr>
              <a:t>E-</a:t>
            </a:r>
            <a:r>
              <a:rPr lang="tr-TR" sz="2800" dirty="0" err="1" smtClean="0">
                <a:solidFill>
                  <a:srgbClr val="3333CC"/>
                </a:solidFill>
              </a:rPr>
              <a:t>business</a:t>
            </a:r>
            <a:r>
              <a:rPr lang="tr-TR" sz="2800" dirty="0" smtClean="0">
                <a:solidFill>
                  <a:srgbClr val="3333CC"/>
                </a:solidFill>
              </a:rPr>
              <a:t>, E-</a:t>
            </a:r>
            <a:r>
              <a:rPr lang="tr-TR" sz="2800" dirty="0" err="1" smtClean="0">
                <a:solidFill>
                  <a:srgbClr val="3333CC"/>
                </a:solidFill>
              </a:rPr>
              <a:t>commerce</a:t>
            </a:r>
            <a:r>
              <a:rPr lang="tr-TR" sz="2800" dirty="0" smtClean="0">
                <a:solidFill>
                  <a:srgbClr val="3333CC"/>
                </a:solidFill>
              </a:rPr>
              <a:t>, </a:t>
            </a:r>
            <a:r>
              <a:rPr lang="tr-TR" sz="2800" dirty="0" err="1" smtClean="0">
                <a:solidFill>
                  <a:srgbClr val="3333CC"/>
                </a:solidFill>
              </a:rPr>
              <a:t>and</a:t>
            </a:r>
            <a:r>
              <a:rPr lang="tr-TR" sz="2800" dirty="0" smtClean="0">
                <a:solidFill>
                  <a:srgbClr val="3333CC"/>
                </a:solidFill>
              </a:rPr>
              <a:t> E-</a:t>
            </a:r>
            <a:r>
              <a:rPr lang="tr-TR" sz="2800" dirty="0" err="1" smtClean="0">
                <a:solidFill>
                  <a:srgbClr val="3333CC"/>
                </a:solidFill>
              </a:rPr>
              <a:t>government</a:t>
            </a:r>
            <a:endParaRPr lang="tr-TR" sz="2800" b="1" dirty="0">
              <a:solidFill>
                <a:srgbClr val="3333CC"/>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a:t>
            </a:fld>
            <a:endParaRPr lang="tr-T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43887" cy="468312"/>
          </a:xfrm>
        </p:spPr>
        <p:txBody>
          <a:bodyPr/>
          <a:lstStyle/>
          <a:p>
            <a:pPr>
              <a:defRPr/>
            </a:pPr>
            <a:r>
              <a:rPr lang="en-US" sz="2400" b="1" u="sng" dirty="0" smtClean="0">
                <a:latin typeface="Times New Roman" pitchFamily="18" charset="0"/>
                <a:cs typeface="Times New Roman" pitchFamily="18" charset="0"/>
              </a:rPr>
              <a:t>DECISION MAKING AND INFORMATION SYSTEMS</a:t>
            </a:r>
            <a:endParaRPr lang="en-US" sz="2400" dirty="0"/>
          </a:p>
        </p:txBody>
      </p:sp>
      <p:sp>
        <p:nvSpPr>
          <p:cNvPr id="13315" name="Content Placeholder 2"/>
          <p:cNvSpPr>
            <a:spLocks noGrp="1"/>
          </p:cNvSpPr>
          <p:nvPr>
            <p:ph idx="1"/>
          </p:nvPr>
        </p:nvSpPr>
        <p:spPr>
          <a:xfrm>
            <a:off x="714348" y="1071546"/>
            <a:ext cx="7758139" cy="6286500"/>
          </a:xfrm>
        </p:spPr>
        <p:txBody>
          <a:bodyPr/>
          <a:lstStyle/>
          <a:p>
            <a:pPr>
              <a:buFontTx/>
              <a:buNone/>
            </a:pPr>
            <a:endParaRPr lang="tr-TR" sz="2000" b="1" u="sng" dirty="0" smtClean="0">
              <a:latin typeface="Times New Roman" pitchFamily="18" charset="0"/>
              <a:cs typeface="Times New Roman" pitchFamily="18" charset="0"/>
            </a:endParaRPr>
          </a:p>
          <a:p>
            <a:pPr marL="457200" indent="-457200">
              <a:buFontTx/>
              <a:buAutoNum type="arabicPeriod"/>
            </a:pPr>
            <a:r>
              <a:rPr lang="en-US" sz="2000" b="1" u="sng" dirty="0" smtClean="0">
                <a:latin typeface="Times New Roman" pitchFamily="18" charset="0"/>
                <a:cs typeface="Times New Roman" pitchFamily="18" charset="0"/>
              </a:rPr>
              <a:t>INFORMATION QUALITY</a:t>
            </a:r>
          </a:p>
          <a:p>
            <a:pPr marL="457200" indent="-457200">
              <a:buFontTx/>
              <a:buAutoNum type="arabicPeriod"/>
            </a:pPr>
            <a:r>
              <a:rPr lang="en-US" sz="2000" b="1" dirty="0" smtClean="0">
                <a:latin typeface="Times New Roman" pitchFamily="18" charset="0"/>
                <a:cs typeface="Times New Roman" pitchFamily="18" charset="0"/>
              </a:rPr>
              <a:t>High Quality decisions require high Quality Information.</a:t>
            </a:r>
          </a:p>
          <a:p>
            <a:pPr>
              <a:buFontTx/>
              <a:buNone/>
            </a:pPr>
            <a:r>
              <a:rPr lang="en-US" sz="2000" b="1" u="sng" dirty="0" smtClean="0">
                <a:latin typeface="Times New Roman" pitchFamily="18" charset="0"/>
                <a:cs typeface="Times New Roman" pitchFamily="18" charset="0"/>
              </a:rPr>
              <a:t>The Information Quality Dimensions</a:t>
            </a:r>
          </a:p>
          <a:p>
            <a:pPr lvl="1"/>
            <a:r>
              <a:rPr lang="en-US" sz="1600" b="1" dirty="0" smtClean="0">
                <a:latin typeface="Times New Roman" pitchFamily="18" charset="0"/>
                <a:cs typeface="Times New Roman" pitchFamily="18" charset="0"/>
              </a:rPr>
              <a:t>Accuracy</a:t>
            </a:r>
          </a:p>
          <a:p>
            <a:pPr lvl="1"/>
            <a:r>
              <a:rPr lang="en-US" sz="1600" b="1" dirty="0" smtClean="0">
                <a:latin typeface="Times New Roman" pitchFamily="18" charset="0"/>
                <a:cs typeface="Times New Roman" pitchFamily="18" charset="0"/>
              </a:rPr>
              <a:t>Integrity</a:t>
            </a:r>
          </a:p>
          <a:p>
            <a:pPr lvl="1"/>
            <a:r>
              <a:rPr lang="en-US" sz="1600" b="1" dirty="0" smtClean="0">
                <a:latin typeface="Times New Roman" pitchFamily="18" charset="0"/>
                <a:cs typeface="Times New Roman" pitchFamily="18" charset="0"/>
              </a:rPr>
              <a:t>Consistency</a:t>
            </a:r>
          </a:p>
          <a:p>
            <a:pPr lvl="1"/>
            <a:r>
              <a:rPr lang="en-US" sz="1600" b="1" dirty="0" smtClean="0">
                <a:latin typeface="Times New Roman" pitchFamily="18" charset="0"/>
                <a:cs typeface="Times New Roman" pitchFamily="18" charset="0"/>
              </a:rPr>
              <a:t>Completeness</a:t>
            </a:r>
          </a:p>
          <a:p>
            <a:pPr lvl="1"/>
            <a:r>
              <a:rPr lang="en-US" sz="1600" b="1" dirty="0" smtClean="0">
                <a:latin typeface="Times New Roman" pitchFamily="18" charset="0"/>
                <a:cs typeface="Times New Roman" pitchFamily="18" charset="0"/>
              </a:rPr>
              <a:t>Validity</a:t>
            </a:r>
          </a:p>
          <a:p>
            <a:pPr lvl="1"/>
            <a:r>
              <a:rPr lang="en-US" sz="1600" b="1" dirty="0" smtClean="0">
                <a:latin typeface="Times New Roman" pitchFamily="18" charset="0"/>
                <a:cs typeface="Times New Roman" pitchFamily="18" charset="0"/>
              </a:rPr>
              <a:t>Timelines</a:t>
            </a:r>
          </a:p>
          <a:p>
            <a:pPr lvl="1"/>
            <a:r>
              <a:rPr lang="en-US" sz="1600" b="1" dirty="0" smtClean="0">
                <a:latin typeface="Times New Roman" pitchFamily="18" charset="0"/>
                <a:cs typeface="Times New Roman" pitchFamily="18" charset="0"/>
              </a:rPr>
              <a:t>Accessibility</a:t>
            </a:r>
          </a:p>
          <a:p>
            <a:pPr>
              <a:buFontTx/>
              <a:buNone/>
            </a:pPr>
            <a:r>
              <a:rPr lang="en-US" sz="2000" b="1" dirty="0" smtClean="0">
                <a:latin typeface="Times New Roman" pitchFamily="18" charset="0"/>
                <a:cs typeface="Times New Roman" pitchFamily="18" charset="0"/>
              </a:rPr>
              <a:t>If the Output of the Systems does not meet these Quality criteria, Decision </a:t>
            </a:r>
            <a:r>
              <a:rPr lang="tr-TR"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making will suffer</a:t>
            </a:r>
            <a:r>
              <a:rPr lang="en-US" sz="2000" b="1" dirty="0" smtClean="0">
                <a:solidFill>
                  <a:srgbClr val="0000FF"/>
                </a:solidFill>
                <a:latin typeface="Times New Roman" pitchFamily="18" charset="0"/>
                <a:cs typeface="Times New Roman" pitchFamily="18" charset="0"/>
              </a:rPr>
              <a:t>. </a:t>
            </a:r>
          </a:p>
        </p:txBody>
      </p:sp>
      <p:sp>
        <p:nvSpPr>
          <p:cNvPr id="4" name="3 Slayt Numarası Yer Tutucusu"/>
          <p:cNvSpPr>
            <a:spLocks noGrp="1"/>
          </p:cNvSpPr>
          <p:nvPr>
            <p:ph type="sldNum" sz="quarter" idx="12"/>
          </p:nvPr>
        </p:nvSpPr>
        <p:spPr/>
        <p:txBody>
          <a:bodyPr/>
          <a:lstStyle/>
          <a:p>
            <a:pPr>
              <a:defRPr/>
            </a:pPr>
            <a:fld id="{755E4C0D-540B-4E34-B7C1-7A5D6EC729B5}" type="slidenum">
              <a:rPr lang="en-US" smtClean="0"/>
              <a:pPr>
                <a:defRPr/>
              </a:pPr>
              <a:t>140</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4348" y="274638"/>
            <a:ext cx="7972452" cy="654032"/>
          </a:xfrm>
        </p:spPr>
        <p:txBody>
          <a:bodyPr/>
          <a:lstStyle/>
          <a:p>
            <a:r>
              <a:rPr lang="tr-TR" sz="2800" b="1" dirty="0" smtClean="0">
                <a:solidFill>
                  <a:srgbClr val="00CCFF"/>
                </a:solidFill>
              </a:rPr>
              <a:t>Karar Alma Desteği</a:t>
            </a:r>
          </a:p>
        </p:txBody>
      </p:sp>
      <p:sp>
        <p:nvSpPr>
          <p:cNvPr id="47107" name="Rectangle 3"/>
          <p:cNvSpPr>
            <a:spLocks noGrp="1" noChangeArrowheads="1"/>
          </p:cNvSpPr>
          <p:nvPr>
            <p:ph idx="1"/>
          </p:nvPr>
        </p:nvSpPr>
        <p:spPr>
          <a:xfrm>
            <a:off x="500034" y="1357298"/>
            <a:ext cx="8229600" cy="4525963"/>
          </a:xfrm>
        </p:spPr>
        <p:txBody>
          <a:bodyPr>
            <a:noAutofit/>
          </a:bodyPr>
          <a:lstStyle/>
          <a:p>
            <a:pPr>
              <a:buFontTx/>
              <a:buNone/>
            </a:pPr>
            <a:r>
              <a:rPr lang="tr-TR" sz="2400" dirty="0" smtClean="0"/>
              <a:t>Yönetim Bilgi Sistemin beklenen bir önemli işlev, her düzeydeki yöneticilerin değerlendirme ve karar alma işlemlerini olabildiğince desteklemesini sağlayacak bilgiyi ya da üst-bilgiyi sağlamasıdır.</a:t>
            </a:r>
          </a:p>
          <a:p>
            <a:pPr>
              <a:buFontTx/>
              <a:buNone/>
            </a:pPr>
            <a:r>
              <a:rPr lang="tr-TR" sz="2400" dirty="0" smtClean="0"/>
              <a:t>Karar desteği hem işletimsel süreçler (</a:t>
            </a:r>
            <a:r>
              <a:rPr lang="tr-TR" sz="2400" dirty="0" err="1" smtClean="0"/>
              <a:t>TPS</a:t>
            </a:r>
            <a:r>
              <a:rPr lang="tr-TR" sz="2400" dirty="0" smtClean="0"/>
              <a:t>) hem de yönetsel süreçler (</a:t>
            </a:r>
            <a:r>
              <a:rPr lang="tr-TR" sz="2400" dirty="0" err="1" smtClean="0"/>
              <a:t>MIS</a:t>
            </a:r>
            <a:r>
              <a:rPr lang="tr-TR" sz="2400" dirty="0" smtClean="0"/>
              <a:t>) için türetilir.</a:t>
            </a:r>
          </a:p>
          <a:p>
            <a:pPr>
              <a:buFontTx/>
              <a:buNone/>
            </a:pPr>
            <a:r>
              <a:rPr lang="tr-TR" sz="2400" dirty="0" smtClean="0"/>
              <a:t>Karar gereksinmesi aşağıdan yukarıya doğru artarak büyür.</a:t>
            </a:r>
          </a:p>
          <a:p>
            <a:pPr>
              <a:buFontTx/>
              <a:buNone/>
            </a:pPr>
            <a:r>
              <a:rPr lang="tr-TR" sz="2400" dirty="0" smtClean="0"/>
              <a:t>Yönetsel iş yürütmede; şirketlerin uğraş alanlarında üretim ve hizmetlerin ve bağlı iş süreçlerinin  verimli sürdürülmesi, tedarikçiler, müşteriler, rakipler ve çevre ilişkileri ile gelişme ya da değiştirme konularında herekli zamanda gerekli kararları almayı kapsar. </a:t>
            </a:r>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a:p>
            <a:pPr>
              <a:buFontTx/>
              <a:buNone/>
              <a:defRPr/>
            </a:pPr>
            <a:endParaRPr lang="tr-TR" sz="2400" b="1"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141</a:t>
            </a:fld>
            <a:endParaRPr lang="tr-T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tr-TR" sz="2800" smtClean="0">
                <a:solidFill>
                  <a:srgbClr val="FF3300"/>
                </a:solidFill>
              </a:rPr>
              <a:t>Decision making is an integral part of the functioning of any organization.</a:t>
            </a:r>
          </a:p>
        </p:txBody>
      </p:sp>
      <p:sp>
        <p:nvSpPr>
          <p:cNvPr id="49155" name="Rectangle 3"/>
          <p:cNvSpPr>
            <a:spLocks noGrp="1" noChangeArrowheads="1"/>
          </p:cNvSpPr>
          <p:nvPr>
            <p:ph idx="1"/>
          </p:nvPr>
        </p:nvSpPr>
        <p:spPr>
          <a:xfrm>
            <a:off x="214282" y="1285860"/>
            <a:ext cx="8229600" cy="4525963"/>
          </a:xfrm>
        </p:spPr>
        <p:txBody>
          <a:bodyPr>
            <a:noAutofit/>
          </a:bodyPr>
          <a:lstStyle/>
          <a:p>
            <a:r>
              <a:rPr lang="tr-TR" sz="1800" dirty="0" smtClean="0"/>
              <a:t>Management </a:t>
            </a:r>
            <a:r>
              <a:rPr lang="tr-TR" sz="1800" dirty="0" err="1" smtClean="0"/>
              <a:t>information</a:t>
            </a:r>
            <a:r>
              <a:rPr lang="tr-TR" sz="1800" dirty="0" smtClean="0"/>
              <a:t> </a:t>
            </a:r>
            <a:r>
              <a:rPr lang="tr-TR" sz="1800" dirty="0" err="1" smtClean="0"/>
              <a:t>systems</a:t>
            </a:r>
            <a:r>
              <a:rPr lang="tr-TR" sz="1800" dirty="0" smtClean="0"/>
              <a:t> </a:t>
            </a:r>
            <a:r>
              <a:rPr lang="tr-TR" sz="1800" dirty="0" err="1" smtClean="0"/>
              <a:t>combine</a:t>
            </a:r>
            <a:r>
              <a:rPr lang="tr-TR" sz="1800" dirty="0" smtClean="0"/>
              <a:t> hardware, software </a:t>
            </a:r>
            <a:r>
              <a:rPr lang="tr-TR" sz="1800" dirty="0" err="1" smtClean="0"/>
              <a:t>and</a:t>
            </a:r>
            <a:r>
              <a:rPr lang="tr-TR" sz="1800" dirty="0" smtClean="0"/>
              <a:t> network </a:t>
            </a:r>
            <a:r>
              <a:rPr lang="tr-TR" sz="1800" dirty="0" err="1" smtClean="0"/>
              <a:t>products</a:t>
            </a:r>
            <a:r>
              <a:rPr lang="tr-TR" sz="1800" dirty="0" smtClean="0"/>
              <a:t> in an </a:t>
            </a:r>
            <a:r>
              <a:rPr lang="tr-TR" sz="1800" dirty="0" err="1" smtClean="0"/>
              <a:t>integrated</a:t>
            </a:r>
            <a:r>
              <a:rPr lang="tr-TR" sz="1800" dirty="0" smtClean="0"/>
              <a:t> </a:t>
            </a:r>
            <a:r>
              <a:rPr lang="tr-TR" sz="1800" dirty="0" err="1" smtClean="0"/>
              <a:t>solution</a:t>
            </a:r>
            <a:r>
              <a:rPr lang="tr-TR" sz="1800" dirty="0" smtClean="0"/>
              <a:t> </a:t>
            </a:r>
            <a:r>
              <a:rPr lang="tr-TR" sz="1800" dirty="0" err="1" smtClean="0"/>
              <a:t>that</a:t>
            </a:r>
            <a:r>
              <a:rPr lang="tr-TR" sz="1800" dirty="0" smtClean="0"/>
              <a:t> </a:t>
            </a:r>
            <a:r>
              <a:rPr lang="tr-TR" sz="1800" dirty="0" err="1" smtClean="0"/>
              <a:t>provides</a:t>
            </a:r>
            <a:r>
              <a:rPr lang="tr-TR" sz="1800" dirty="0" smtClean="0"/>
              <a:t> </a:t>
            </a:r>
            <a:r>
              <a:rPr lang="tr-TR" sz="1800" dirty="0" err="1" smtClean="0"/>
              <a:t>managers</a:t>
            </a:r>
            <a:r>
              <a:rPr lang="tr-TR" sz="1800" dirty="0" smtClean="0"/>
              <a:t> </a:t>
            </a:r>
            <a:r>
              <a:rPr lang="tr-TR" sz="1800" dirty="0" err="1" smtClean="0"/>
              <a:t>with</a:t>
            </a:r>
            <a:r>
              <a:rPr lang="tr-TR" sz="1800" dirty="0" smtClean="0"/>
              <a:t> data in a format </a:t>
            </a:r>
            <a:r>
              <a:rPr lang="tr-TR" sz="1800" dirty="0" err="1" smtClean="0"/>
              <a:t>suitable</a:t>
            </a:r>
            <a:r>
              <a:rPr lang="tr-TR" sz="1800" dirty="0" smtClean="0"/>
              <a:t> </a:t>
            </a:r>
            <a:r>
              <a:rPr lang="tr-TR" sz="1800" dirty="0" err="1" smtClean="0"/>
              <a:t>for</a:t>
            </a:r>
            <a:r>
              <a:rPr lang="tr-TR" sz="1800" dirty="0" smtClean="0"/>
              <a:t> </a:t>
            </a:r>
            <a:r>
              <a:rPr lang="tr-TR" sz="1800" dirty="0" err="1" smtClean="0"/>
              <a:t>analysis</a:t>
            </a:r>
            <a:r>
              <a:rPr lang="tr-TR" sz="1800" dirty="0" smtClean="0"/>
              <a:t>, </a:t>
            </a:r>
            <a:r>
              <a:rPr lang="tr-TR" sz="1800" dirty="0" err="1" smtClean="0"/>
              <a:t>monitoring</a:t>
            </a:r>
            <a:r>
              <a:rPr lang="tr-TR" sz="1800" dirty="0" smtClean="0"/>
              <a:t>, </a:t>
            </a:r>
            <a:r>
              <a:rPr lang="tr-TR" sz="1800" dirty="0" err="1" smtClean="0"/>
              <a:t>decision</a:t>
            </a:r>
            <a:r>
              <a:rPr lang="tr-TR" sz="1800" dirty="0" smtClean="0"/>
              <a:t>-</a:t>
            </a:r>
            <a:r>
              <a:rPr lang="tr-TR" sz="1800" dirty="0" err="1" smtClean="0"/>
              <a:t>making</a:t>
            </a:r>
            <a:r>
              <a:rPr lang="tr-TR" sz="1800" dirty="0" smtClean="0"/>
              <a:t> </a:t>
            </a:r>
            <a:r>
              <a:rPr lang="tr-TR" sz="1800" dirty="0" err="1" smtClean="0"/>
              <a:t>and</a:t>
            </a:r>
            <a:r>
              <a:rPr lang="tr-TR" sz="1800" dirty="0" smtClean="0"/>
              <a:t> </a:t>
            </a:r>
            <a:r>
              <a:rPr lang="tr-TR" sz="1800" dirty="0" err="1" smtClean="0"/>
              <a:t>reporting</a:t>
            </a:r>
            <a:r>
              <a:rPr lang="tr-TR" sz="1800" dirty="0" smtClean="0"/>
              <a:t>. </a:t>
            </a:r>
            <a:r>
              <a:rPr lang="tr-TR" sz="1800" dirty="0" err="1" smtClean="0"/>
              <a:t>The</a:t>
            </a:r>
            <a:r>
              <a:rPr lang="tr-TR" sz="1800" dirty="0" smtClean="0"/>
              <a:t> </a:t>
            </a:r>
            <a:r>
              <a:rPr lang="tr-TR" sz="1800" dirty="0" err="1" smtClean="0"/>
              <a:t>system</a:t>
            </a:r>
            <a:r>
              <a:rPr lang="tr-TR" sz="1800" dirty="0" smtClean="0"/>
              <a:t> </a:t>
            </a:r>
            <a:r>
              <a:rPr lang="tr-TR" sz="1800" dirty="0" err="1" smtClean="0"/>
              <a:t>collects</a:t>
            </a:r>
            <a:r>
              <a:rPr lang="tr-TR" sz="1800" dirty="0" smtClean="0"/>
              <a:t> data, </a:t>
            </a:r>
            <a:r>
              <a:rPr lang="tr-TR" sz="1800" dirty="0" err="1" smtClean="0"/>
              <a:t>stores</a:t>
            </a:r>
            <a:r>
              <a:rPr lang="tr-TR" sz="1800" dirty="0" smtClean="0"/>
              <a:t> it in a </a:t>
            </a:r>
            <a:r>
              <a:rPr lang="tr-TR" sz="1800" dirty="0" err="1" smtClean="0"/>
              <a:t>database</a:t>
            </a:r>
            <a:r>
              <a:rPr lang="tr-TR" sz="1800" dirty="0" smtClean="0"/>
              <a:t> </a:t>
            </a:r>
            <a:r>
              <a:rPr lang="tr-TR" sz="1800" dirty="0" err="1" smtClean="0"/>
              <a:t>and</a:t>
            </a:r>
            <a:r>
              <a:rPr lang="tr-TR" sz="1800" dirty="0" smtClean="0"/>
              <a:t> </a:t>
            </a:r>
            <a:r>
              <a:rPr lang="tr-TR" sz="1800" dirty="0" err="1" smtClean="0"/>
              <a:t>makes</a:t>
            </a:r>
            <a:r>
              <a:rPr lang="tr-TR" sz="1800" dirty="0" smtClean="0"/>
              <a:t> it </a:t>
            </a:r>
            <a:r>
              <a:rPr lang="tr-TR" sz="1800" dirty="0" err="1" smtClean="0"/>
              <a:t>available</a:t>
            </a:r>
            <a:r>
              <a:rPr lang="tr-TR" sz="1800" dirty="0" smtClean="0"/>
              <a:t> </a:t>
            </a:r>
            <a:r>
              <a:rPr lang="tr-TR" sz="1800" dirty="0" err="1" smtClean="0"/>
              <a:t>to</a:t>
            </a:r>
            <a:r>
              <a:rPr lang="tr-TR" sz="1800" dirty="0" smtClean="0"/>
              <a:t> </a:t>
            </a:r>
            <a:r>
              <a:rPr lang="tr-TR" sz="1800" dirty="0" err="1" smtClean="0"/>
              <a:t>users</a:t>
            </a:r>
            <a:r>
              <a:rPr lang="tr-TR" sz="1800" dirty="0" smtClean="0"/>
              <a:t> </a:t>
            </a:r>
            <a:r>
              <a:rPr lang="tr-TR" sz="1800" dirty="0" err="1" smtClean="0"/>
              <a:t>over</a:t>
            </a:r>
            <a:r>
              <a:rPr lang="tr-TR" sz="1800" dirty="0" smtClean="0"/>
              <a:t> a </a:t>
            </a:r>
            <a:r>
              <a:rPr lang="tr-TR" sz="1800" dirty="0" err="1" smtClean="0"/>
              <a:t>secure</a:t>
            </a:r>
            <a:r>
              <a:rPr lang="tr-TR" sz="1800" dirty="0" smtClean="0"/>
              <a:t> network.</a:t>
            </a:r>
          </a:p>
          <a:p>
            <a:pPr>
              <a:buFontTx/>
              <a:buNone/>
              <a:defRPr/>
            </a:pPr>
            <a:endParaRPr lang="tr-TR" sz="1800" b="1" dirty="0" smtClean="0"/>
          </a:p>
          <a:p>
            <a:pPr>
              <a:buFontTx/>
              <a:buNone/>
              <a:defRPr/>
            </a:pPr>
            <a:r>
              <a:rPr lang="en-US" sz="1800" b="1" dirty="0" smtClean="0"/>
              <a:t>Business intelligence</a:t>
            </a:r>
            <a:r>
              <a:rPr lang="en-US" sz="1800" dirty="0" smtClean="0"/>
              <a:t> (</a:t>
            </a:r>
            <a:r>
              <a:rPr lang="en-US" sz="1800" b="1" dirty="0" smtClean="0"/>
              <a:t>BI</a:t>
            </a:r>
            <a:r>
              <a:rPr lang="en-US" sz="1800" dirty="0" smtClean="0"/>
              <a:t>) is a set of theories, methodologies, processes, architectures, and technologies that transform raw data into meaningful and useful information for business purposes. </a:t>
            </a:r>
            <a:endParaRPr lang="tr-TR" sz="1800" dirty="0" smtClean="0"/>
          </a:p>
          <a:p>
            <a:pPr>
              <a:buFontTx/>
              <a:buNone/>
              <a:defRPr/>
            </a:pPr>
            <a:r>
              <a:rPr lang="en-US" sz="1800" dirty="0" smtClean="0"/>
              <a:t>BI can handle large amounts of </a:t>
            </a:r>
            <a:r>
              <a:rPr lang="tr-TR" sz="1800" dirty="0" smtClean="0"/>
              <a:t>data m</a:t>
            </a:r>
            <a:r>
              <a:rPr lang="en-US" sz="1800" dirty="0" err="1" smtClean="0"/>
              <a:t>aking</a:t>
            </a:r>
            <a:r>
              <a:rPr lang="en-US" sz="1800" dirty="0" smtClean="0"/>
              <a:t> use of new opportunities and implementing an effective strategy can provide a competitive market advantage and long-term </a:t>
            </a:r>
            <a:r>
              <a:rPr lang="tr-TR" sz="1800" dirty="0" err="1" smtClean="0"/>
              <a:t>projects</a:t>
            </a:r>
            <a:r>
              <a:rPr lang="tr-TR" sz="1800" dirty="0" smtClean="0"/>
              <a:t>.</a:t>
            </a:r>
          </a:p>
          <a:p>
            <a:pPr>
              <a:buFontTx/>
              <a:buNone/>
              <a:defRPr/>
            </a:pPr>
            <a:r>
              <a:rPr lang="en-US" sz="1800" dirty="0" smtClean="0"/>
              <a:t>BI technologies provide historical, current and predictive views of business operations.</a:t>
            </a:r>
            <a:endParaRPr lang="tr-TR" sz="1800" dirty="0" smtClean="0"/>
          </a:p>
          <a:p>
            <a:pPr>
              <a:buFontTx/>
              <a:buNone/>
              <a:defRPr/>
            </a:pPr>
            <a:r>
              <a:rPr lang="en-US" sz="1800" dirty="0" smtClean="0"/>
              <a:t>Common functions of business intelligence technologies are </a:t>
            </a:r>
            <a:r>
              <a:rPr lang="en-US" sz="1800" dirty="0" smtClean="0">
                <a:solidFill>
                  <a:srgbClr val="FF0000"/>
                </a:solidFill>
                <a:hlinkClick r:id="rId2" action="ppaction://hlinkfile" tooltip="Business reporting"/>
              </a:rPr>
              <a:t>reporting</a:t>
            </a:r>
            <a:r>
              <a:rPr lang="en-US" sz="1800" dirty="0" smtClean="0">
                <a:solidFill>
                  <a:srgbClr val="FF0000"/>
                </a:solidFill>
              </a:rPr>
              <a:t>, </a:t>
            </a:r>
            <a:r>
              <a:rPr lang="en-US" sz="1800" b="1" dirty="0" smtClean="0">
                <a:solidFill>
                  <a:srgbClr val="FF0000"/>
                </a:solidFill>
                <a:hlinkClick r:id="rId3" action="ppaction://hlinkfile" tooltip="Online analytical processing"/>
              </a:rPr>
              <a:t>online analytical processing</a:t>
            </a:r>
            <a:r>
              <a:rPr lang="en-US" sz="1800" b="1" dirty="0" smtClean="0">
                <a:solidFill>
                  <a:srgbClr val="FF0000"/>
                </a:solidFill>
              </a:rPr>
              <a:t>, </a:t>
            </a:r>
            <a:r>
              <a:rPr lang="en-US" sz="1800" b="1" dirty="0" smtClean="0">
                <a:solidFill>
                  <a:srgbClr val="FF0000"/>
                </a:solidFill>
                <a:hlinkClick r:id="rId4" action="ppaction://hlinkfile" tooltip="Analytics"/>
              </a:rPr>
              <a:t>analytics</a:t>
            </a:r>
            <a:r>
              <a:rPr lang="en-US" sz="1800" b="1" dirty="0" smtClean="0">
                <a:solidFill>
                  <a:srgbClr val="FF0000"/>
                </a:solidFill>
              </a:rPr>
              <a:t>, </a:t>
            </a:r>
            <a:r>
              <a:rPr lang="en-US" sz="1800" b="1" dirty="0" smtClean="0">
                <a:solidFill>
                  <a:srgbClr val="FF0000"/>
                </a:solidFill>
                <a:hlinkClick r:id="rId5" action="ppaction://hlinkfile" tooltip="Data mining"/>
              </a:rPr>
              <a:t>data mining</a:t>
            </a:r>
            <a:r>
              <a:rPr lang="en-US" sz="1800" b="1" dirty="0" smtClean="0">
                <a:solidFill>
                  <a:srgbClr val="FF0000"/>
                </a:solidFill>
              </a:rPr>
              <a:t>, </a:t>
            </a:r>
            <a:r>
              <a:rPr lang="en-US" sz="1800" b="1" dirty="0" smtClean="0">
                <a:solidFill>
                  <a:srgbClr val="FF0000"/>
                </a:solidFill>
                <a:hlinkClick r:id="rId6" action="ppaction://hlinkfile" tooltip="Process mining"/>
              </a:rPr>
              <a:t>process mining</a:t>
            </a:r>
            <a:r>
              <a:rPr lang="en-US" sz="1800" b="1" dirty="0" smtClean="0">
                <a:solidFill>
                  <a:srgbClr val="FF0000"/>
                </a:solidFill>
              </a:rPr>
              <a:t>, </a:t>
            </a:r>
            <a:r>
              <a:rPr lang="en-US" sz="1800" b="1" dirty="0" smtClean="0">
                <a:solidFill>
                  <a:srgbClr val="FF0000"/>
                </a:solidFill>
                <a:hlinkClick r:id="rId7" action="ppaction://hlinkfile" tooltip="Complex event processing"/>
              </a:rPr>
              <a:t>complex event processing</a:t>
            </a:r>
            <a:r>
              <a:rPr lang="en-US" sz="1800" b="1" dirty="0" smtClean="0">
                <a:solidFill>
                  <a:srgbClr val="FF0000"/>
                </a:solidFill>
              </a:rPr>
              <a:t>, </a:t>
            </a:r>
            <a:r>
              <a:rPr lang="en-US" sz="1800" b="1" dirty="0" smtClean="0">
                <a:solidFill>
                  <a:srgbClr val="FF0000"/>
                </a:solidFill>
                <a:hlinkClick r:id="rId8" action="ppaction://hlinkfile" tooltip="Business performance management"/>
              </a:rPr>
              <a:t>business performance management</a:t>
            </a:r>
            <a:r>
              <a:rPr lang="en-US" sz="1800" b="1" dirty="0" smtClean="0">
                <a:solidFill>
                  <a:srgbClr val="FF0000"/>
                </a:solidFill>
              </a:rPr>
              <a:t>, </a:t>
            </a:r>
            <a:r>
              <a:rPr lang="en-US" sz="1800" b="1" dirty="0" smtClean="0">
                <a:solidFill>
                  <a:srgbClr val="FF0000"/>
                </a:solidFill>
                <a:hlinkClick r:id="rId9" action="ppaction://hlinkfile" tooltip="Benchmarking"/>
              </a:rPr>
              <a:t>benchmarking</a:t>
            </a:r>
            <a:r>
              <a:rPr lang="en-US" sz="1800" b="1" dirty="0" smtClean="0">
                <a:solidFill>
                  <a:srgbClr val="FF0000"/>
                </a:solidFill>
              </a:rPr>
              <a:t>, </a:t>
            </a:r>
            <a:r>
              <a:rPr lang="en-US" sz="1800" b="1" dirty="0" smtClean="0">
                <a:solidFill>
                  <a:srgbClr val="FF0000"/>
                </a:solidFill>
                <a:hlinkClick r:id="rId10" action="ppaction://hlinkfile" tooltip="Text mining"/>
              </a:rPr>
              <a:t>text mining</a:t>
            </a:r>
            <a:r>
              <a:rPr lang="en-US" sz="1800" b="1" dirty="0" smtClean="0">
                <a:solidFill>
                  <a:srgbClr val="FF0000"/>
                </a:solidFill>
              </a:rPr>
              <a:t>, </a:t>
            </a:r>
            <a:r>
              <a:rPr lang="en-US" sz="1800" b="1" dirty="0" smtClean="0">
                <a:solidFill>
                  <a:srgbClr val="FF0000"/>
                </a:solidFill>
                <a:hlinkClick r:id="rId11" action="ppaction://hlinkfile" tooltip="Predictive Analysis"/>
              </a:rPr>
              <a:t>predictive analytics</a:t>
            </a:r>
            <a:r>
              <a:rPr lang="en-US" sz="1800" b="1" dirty="0" smtClean="0">
                <a:solidFill>
                  <a:srgbClr val="FF0000"/>
                </a:solidFill>
              </a:rPr>
              <a:t> </a:t>
            </a:r>
            <a:r>
              <a:rPr lang="en-US" sz="1800" b="1" dirty="0" smtClean="0"/>
              <a:t>and </a:t>
            </a:r>
            <a:r>
              <a:rPr lang="en-US" sz="1800" b="1" dirty="0" smtClean="0">
                <a:hlinkClick r:id="rId12" action="ppaction://hlinkfile" tooltip="Prescriptive Analytics"/>
              </a:rPr>
              <a:t>prescriptive analytics</a:t>
            </a:r>
            <a:r>
              <a:rPr lang="en-US" sz="1800" b="1" dirty="0" smtClean="0"/>
              <a:t>.</a:t>
            </a:r>
          </a:p>
          <a:p>
            <a:endParaRPr lang="tr-TR" sz="1800" dirty="0" smtClean="0"/>
          </a:p>
          <a:p>
            <a:pPr>
              <a:buNone/>
            </a:pPr>
            <a:endParaRPr lang="tr-TR" sz="1800"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142</a:t>
            </a:fld>
            <a:endParaRPr lang="tr-T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tr-TR" sz="2800" smtClean="0">
                <a:solidFill>
                  <a:srgbClr val="00CCFF"/>
                </a:solidFill>
              </a:rPr>
              <a:t>Karar düzeylerinin ilişkisi ve karar türleri</a:t>
            </a:r>
          </a:p>
        </p:txBody>
      </p:sp>
      <p:sp>
        <p:nvSpPr>
          <p:cNvPr id="50179" name="Rectangle 3"/>
          <p:cNvSpPr>
            <a:spLocks noGrp="1" noChangeArrowheads="1"/>
          </p:cNvSpPr>
          <p:nvPr>
            <p:ph idx="1"/>
          </p:nvPr>
        </p:nvSpPr>
        <p:spPr/>
        <p:txBody>
          <a:bodyPr/>
          <a:lstStyle/>
          <a:p>
            <a:endParaRPr lang="tr-TR" smtClean="0"/>
          </a:p>
          <a:p>
            <a:endParaRPr lang="tr-TR" smtClean="0"/>
          </a:p>
          <a:p>
            <a:pPr>
              <a:buFontTx/>
              <a:buNone/>
            </a:pPr>
            <a:r>
              <a:rPr lang="tr-TR" sz="2000" b="1" smtClean="0"/>
              <a:t>Tanımsız</a:t>
            </a:r>
          </a:p>
          <a:p>
            <a:pPr>
              <a:buFontTx/>
              <a:buNone/>
            </a:pPr>
            <a:endParaRPr lang="tr-TR" sz="2000" b="1" smtClean="0"/>
          </a:p>
          <a:p>
            <a:pPr>
              <a:buFontTx/>
              <a:buNone/>
            </a:pPr>
            <a:endParaRPr lang="tr-TR" sz="2000" b="1" smtClean="0"/>
          </a:p>
          <a:p>
            <a:pPr>
              <a:buFontTx/>
              <a:buNone/>
            </a:pPr>
            <a:endParaRPr lang="tr-TR" sz="2000" b="1" smtClean="0"/>
          </a:p>
          <a:p>
            <a:pPr>
              <a:buFontTx/>
              <a:buNone/>
            </a:pPr>
            <a:endParaRPr lang="tr-TR" sz="2000" b="1" smtClean="0"/>
          </a:p>
          <a:p>
            <a:pPr>
              <a:buFontTx/>
              <a:buNone/>
            </a:pPr>
            <a:r>
              <a:rPr lang="tr-TR" sz="2000" b="1" smtClean="0"/>
              <a:t>Tanımlı</a:t>
            </a:r>
          </a:p>
          <a:p>
            <a:pPr>
              <a:buFontTx/>
              <a:buNone/>
            </a:pPr>
            <a:endParaRPr lang="tr-TR" sz="2000" b="1" smtClean="0"/>
          </a:p>
          <a:p>
            <a:pPr>
              <a:buFontTx/>
              <a:buNone/>
            </a:pPr>
            <a:endParaRPr lang="tr-TR" sz="2000" b="1" smtClean="0"/>
          </a:p>
          <a:p>
            <a:pPr>
              <a:buFontTx/>
              <a:buNone/>
            </a:pPr>
            <a:r>
              <a:rPr lang="tr-TR" sz="2000" b="1" smtClean="0"/>
              <a:t>                    İşletimsel             Yönetsel              Stratejik</a:t>
            </a:r>
          </a:p>
        </p:txBody>
      </p:sp>
      <p:sp>
        <p:nvSpPr>
          <p:cNvPr id="50180" name="Line 4"/>
          <p:cNvSpPr>
            <a:spLocks noChangeShapeType="1"/>
          </p:cNvSpPr>
          <p:nvPr/>
        </p:nvSpPr>
        <p:spPr bwMode="auto">
          <a:xfrm>
            <a:off x="1979613" y="1700213"/>
            <a:ext cx="0" cy="3673475"/>
          </a:xfrm>
          <a:prstGeom prst="line">
            <a:avLst/>
          </a:prstGeom>
          <a:noFill/>
          <a:ln w="38100">
            <a:solidFill>
              <a:srgbClr val="000000"/>
            </a:solidFill>
            <a:round/>
            <a:headEnd/>
            <a:tailEnd/>
          </a:ln>
        </p:spPr>
        <p:txBody>
          <a:bodyPr/>
          <a:lstStyle/>
          <a:p>
            <a:endParaRPr lang="tr-TR"/>
          </a:p>
        </p:txBody>
      </p:sp>
      <p:sp>
        <p:nvSpPr>
          <p:cNvPr id="50181" name="Line 5"/>
          <p:cNvSpPr>
            <a:spLocks noChangeShapeType="1"/>
          </p:cNvSpPr>
          <p:nvPr/>
        </p:nvSpPr>
        <p:spPr bwMode="auto">
          <a:xfrm>
            <a:off x="1979613" y="5445125"/>
            <a:ext cx="5040312" cy="0"/>
          </a:xfrm>
          <a:prstGeom prst="line">
            <a:avLst/>
          </a:prstGeom>
          <a:noFill/>
          <a:ln w="57150">
            <a:solidFill>
              <a:srgbClr val="000000"/>
            </a:solidFill>
            <a:round/>
            <a:headEnd/>
            <a:tailEnd/>
          </a:ln>
        </p:spPr>
        <p:txBody>
          <a:bodyPr/>
          <a:lstStyle/>
          <a:p>
            <a:endParaRPr lang="tr-TR"/>
          </a:p>
        </p:txBody>
      </p:sp>
      <p:sp>
        <p:nvSpPr>
          <p:cNvPr id="50182" name="Oval 6"/>
          <p:cNvSpPr>
            <a:spLocks noChangeArrowheads="1"/>
          </p:cNvSpPr>
          <p:nvPr/>
        </p:nvSpPr>
        <p:spPr bwMode="auto">
          <a:xfrm rot="-1851973">
            <a:off x="1927225" y="2640013"/>
            <a:ext cx="4975225" cy="1665287"/>
          </a:xfrm>
          <a:prstGeom prst="ellipse">
            <a:avLst/>
          </a:prstGeom>
          <a:noFill/>
          <a:ln w="38100" algn="ctr">
            <a:solidFill>
              <a:srgbClr val="000000"/>
            </a:solidFill>
            <a:round/>
            <a:headEnd/>
            <a:tailEnd/>
          </a:ln>
        </p:spPr>
        <p:txBody>
          <a:bodyPr wrap="none" anchor="ctr"/>
          <a:lstStyle/>
          <a:p>
            <a:endParaRPr lang="tr-TR"/>
          </a:p>
        </p:txBody>
      </p:sp>
      <p:sp>
        <p:nvSpPr>
          <p:cNvPr id="50183" name="Line 7"/>
          <p:cNvSpPr>
            <a:spLocks noChangeShapeType="1"/>
          </p:cNvSpPr>
          <p:nvPr/>
        </p:nvSpPr>
        <p:spPr bwMode="auto">
          <a:xfrm>
            <a:off x="3203575" y="2420938"/>
            <a:ext cx="0" cy="3024187"/>
          </a:xfrm>
          <a:prstGeom prst="line">
            <a:avLst/>
          </a:prstGeom>
          <a:noFill/>
          <a:ln w="38100">
            <a:solidFill>
              <a:srgbClr val="000000"/>
            </a:solidFill>
            <a:prstDash val="sysDot"/>
            <a:round/>
            <a:headEnd/>
            <a:tailEnd/>
          </a:ln>
        </p:spPr>
        <p:txBody>
          <a:bodyPr/>
          <a:lstStyle/>
          <a:p>
            <a:endParaRPr lang="tr-TR"/>
          </a:p>
        </p:txBody>
      </p:sp>
      <p:sp>
        <p:nvSpPr>
          <p:cNvPr id="50184" name="Line 8"/>
          <p:cNvSpPr>
            <a:spLocks noChangeShapeType="1"/>
          </p:cNvSpPr>
          <p:nvPr/>
        </p:nvSpPr>
        <p:spPr bwMode="auto">
          <a:xfrm>
            <a:off x="5076825" y="1844675"/>
            <a:ext cx="0" cy="3600450"/>
          </a:xfrm>
          <a:prstGeom prst="line">
            <a:avLst/>
          </a:prstGeom>
          <a:noFill/>
          <a:ln w="38100">
            <a:solidFill>
              <a:srgbClr val="000000"/>
            </a:solidFill>
            <a:prstDash val="sysDot"/>
            <a:round/>
            <a:headEnd/>
            <a:tailEnd/>
          </a:ln>
        </p:spPr>
        <p:txBody>
          <a:bodyPr/>
          <a:lstStyle/>
          <a:p>
            <a:endParaRPr lang="tr-TR"/>
          </a:p>
        </p:txBody>
      </p:sp>
      <p:sp>
        <p:nvSpPr>
          <p:cNvPr id="9" name="8 Slayt Numarası Yer Tutucusu"/>
          <p:cNvSpPr>
            <a:spLocks noGrp="1"/>
          </p:cNvSpPr>
          <p:nvPr>
            <p:ph type="sldNum" sz="quarter" idx="12"/>
          </p:nvPr>
        </p:nvSpPr>
        <p:spPr/>
        <p:txBody>
          <a:bodyPr/>
          <a:lstStyle/>
          <a:p>
            <a:fld id="{F2E5916C-8A19-45CF-A92A-BEC7AC1B5E58}" type="slidenum">
              <a:rPr lang="tr-TR" smtClean="0"/>
              <a:pPr/>
              <a:t>143</a:t>
            </a:fld>
            <a:endParaRPr lang="tr-T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GB" sz="3200" b="1" dirty="0" smtClean="0">
                <a:solidFill>
                  <a:srgbClr val="FF3300"/>
                </a:solidFill>
              </a:rPr>
              <a:t>Management is essentially a decision-making process</a:t>
            </a:r>
            <a:r>
              <a:rPr lang="tr-TR" sz="4000" dirty="0" smtClean="0"/>
              <a:t> </a:t>
            </a:r>
          </a:p>
        </p:txBody>
      </p:sp>
      <p:sp>
        <p:nvSpPr>
          <p:cNvPr id="51203" name="Rectangle 3"/>
          <p:cNvSpPr>
            <a:spLocks noGrp="1" noChangeArrowheads="1"/>
          </p:cNvSpPr>
          <p:nvPr>
            <p:ph idx="1"/>
          </p:nvPr>
        </p:nvSpPr>
        <p:spPr/>
        <p:txBody>
          <a:bodyPr/>
          <a:lstStyle/>
          <a:p>
            <a:pPr>
              <a:lnSpc>
                <a:spcPct val="90000"/>
              </a:lnSpc>
            </a:pPr>
            <a:r>
              <a:rPr lang="tr-TR" sz="2800" smtClean="0"/>
              <a:t>Decision making is the process by which a choice is madebetween several courses of action. </a:t>
            </a:r>
          </a:p>
          <a:p>
            <a:pPr>
              <a:lnSpc>
                <a:spcPct val="90000"/>
              </a:lnSpc>
            </a:pPr>
            <a:r>
              <a:rPr lang="tr-TR" sz="2800" smtClean="0"/>
              <a:t>In other words, it is the process which results in a commitment to a course of action.. As we shall see, this decision making process includes stages such as gathering information and identifying possible options as well as actually determining what action should be taken.</a:t>
            </a:r>
          </a:p>
          <a:p>
            <a:pPr>
              <a:lnSpc>
                <a:spcPct val="90000"/>
              </a:lnSpc>
            </a:pPr>
            <a:r>
              <a:rPr lang="en-US" sz="2800" smtClean="0">
                <a:solidFill>
                  <a:srgbClr val="FF3300"/>
                </a:solidFill>
              </a:rPr>
              <a:t>One of the organizational roles of a manager is that of decision maker. In this role, the manager analyzes information to make informed decisions</a:t>
            </a:r>
            <a:r>
              <a:rPr lang="en-US" sz="2800" smtClean="0"/>
              <a:t>. </a:t>
            </a:r>
            <a:r>
              <a:rPr lang="tr-TR" sz="2800" smtClean="0"/>
              <a:t> </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144</a:t>
            </a:fld>
            <a:endParaRPr lang="tr-T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Başlık"/>
          <p:cNvSpPr>
            <a:spLocks noGrp="1"/>
          </p:cNvSpPr>
          <p:nvPr>
            <p:ph type="title"/>
          </p:nvPr>
        </p:nvSpPr>
        <p:spPr/>
        <p:txBody>
          <a:bodyPr>
            <a:normAutofit fontScale="90000"/>
          </a:bodyPr>
          <a:lstStyle/>
          <a:p>
            <a:r>
              <a:rPr lang="tr-TR" sz="2800" smtClean="0">
                <a:solidFill>
                  <a:srgbClr val="0D0D0D"/>
                </a:solidFill>
              </a:rPr>
              <a:t/>
            </a:r>
            <a:br>
              <a:rPr lang="tr-TR" sz="2800" smtClean="0">
                <a:solidFill>
                  <a:srgbClr val="0D0D0D"/>
                </a:solidFill>
              </a:rPr>
            </a:br>
            <a:r>
              <a:rPr lang="tr-TR" sz="2800" smtClean="0">
                <a:solidFill>
                  <a:srgbClr val="0D0D0D"/>
                </a:solidFill>
              </a:rPr>
              <a:t/>
            </a:r>
            <a:br>
              <a:rPr lang="tr-TR" sz="2800" smtClean="0">
                <a:solidFill>
                  <a:srgbClr val="0D0D0D"/>
                </a:solidFill>
              </a:rPr>
            </a:br>
            <a:r>
              <a:rPr lang="en-US" sz="2800" smtClean="0">
                <a:solidFill>
                  <a:srgbClr val="0D0D0D"/>
                </a:solidFill>
              </a:rPr>
              <a:t>Six elements in the business intelligence environment</a:t>
            </a:r>
            <a:r>
              <a:rPr lang="en-US" smtClean="0">
                <a:solidFill>
                  <a:srgbClr val="0D0D0D"/>
                </a:solidFill>
              </a:rPr>
              <a:t/>
            </a:r>
            <a:br>
              <a:rPr lang="en-US" smtClean="0">
                <a:solidFill>
                  <a:srgbClr val="0D0D0D"/>
                </a:solidFill>
              </a:rPr>
            </a:br>
            <a:endParaRPr lang="tr-TR" smtClean="0"/>
          </a:p>
        </p:txBody>
      </p:sp>
      <p:sp>
        <p:nvSpPr>
          <p:cNvPr id="53251" name="2 İçerik Yer Tutucusu"/>
          <p:cNvSpPr>
            <a:spLocks noGrp="1"/>
          </p:cNvSpPr>
          <p:nvPr>
            <p:ph idx="1"/>
          </p:nvPr>
        </p:nvSpPr>
        <p:spPr/>
        <p:txBody>
          <a:bodyPr/>
          <a:lstStyle/>
          <a:p>
            <a:pPr marL="971550" lvl="1" indent="-514350">
              <a:spcAft>
                <a:spcPts val="1200"/>
              </a:spcAft>
              <a:buFont typeface="Cambria" pitchFamily="18" charset="0"/>
              <a:buAutoNum type="arabicPeriod"/>
            </a:pPr>
            <a:r>
              <a:rPr lang="en-US" dirty="0" smtClean="0"/>
              <a:t>Data from the business environment</a:t>
            </a:r>
          </a:p>
          <a:p>
            <a:pPr marL="971550" lvl="1" indent="-514350">
              <a:spcAft>
                <a:spcPts val="1200"/>
              </a:spcAft>
              <a:buFont typeface="Cambria" pitchFamily="18" charset="0"/>
              <a:buAutoNum type="arabicPeriod"/>
            </a:pPr>
            <a:r>
              <a:rPr lang="en-US" dirty="0" smtClean="0"/>
              <a:t>Business intelligence infrastructure</a:t>
            </a:r>
          </a:p>
          <a:p>
            <a:pPr marL="971550" lvl="1" indent="-514350">
              <a:spcAft>
                <a:spcPts val="1200"/>
              </a:spcAft>
              <a:buFont typeface="Cambria" pitchFamily="18" charset="0"/>
              <a:buAutoNum type="arabicPeriod"/>
            </a:pPr>
            <a:r>
              <a:rPr lang="en-US" dirty="0" smtClean="0"/>
              <a:t>Business analytics toolset</a:t>
            </a:r>
          </a:p>
          <a:p>
            <a:pPr marL="971550" lvl="1" indent="-514350">
              <a:spcAft>
                <a:spcPts val="1200"/>
              </a:spcAft>
              <a:buFont typeface="Cambria" pitchFamily="18" charset="0"/>
              <a:buAutoNum type="arabicPeriod"/>
            </a:pPr>
            <a:r>
              <a:rPr lang="en-US" dirty="0" smtClean="0"/>
              <a:t>Managerial users and methods</a:t>
            </a:r>
          </a:p>
          <a:p>
            <a:pPr marL="971550" lvl="1" indent="-514350">
              <a:spcAft>
                <a:spcPts val="1200"/>
              </a:spcAft>
              <a:buFont typeface="Cambria" pitchFamily="18" charset="0"/>
              <a:buAutoNum type="arabicPeriod"/>
            </a:pPr>
            <a:r>
              <a:rPr lang="en-US" dirty="0" smtClean="0"/>
              <a:t>Delivery platform – MIS, </a:t>
            </a:r>
            <a:r>
              <a:rPr lang="en-US" dirty="0" err="1" smtClean="0"/>
              <a:t>DSS</a:t>
            </a:r>
            <a:r>
              <a:rPr lang="en-US" dirty="0" smtClean="0"/>
              <a:t>, </a:t>
            </a:r>
            <a:r>
              <a:rPr lang="en-US" dirty="0" err="1" smtClean="0"/>
              <a:t>ESS</a:t>
            </a:r>
            <a:endParaRPr lang="en-US" dirty="0" smtClean="0"/>
          </a:p>
          <a:p>
            <a:pPr marL="971550" lvl="1" indent="-514350">
              <a:spcAft>
                <a:spcPts val="1200"/>
              </a:spcAft>
              <a:buFont typeface="Cambria" pitchFamily="18" charset="0"/>
              <a:buAutoNum type="arabicPeriod"/>
            </a:pPr>
            <a:r>
              <a:rPr lang="en-US" dirty="0" smtClean="0"/>
              <a:t>User interface</a:t>
            </a:r>
          </a:p>
          <a:p>
            <a:endParaRPr lang="tr-TR"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145</a:t>
            </a:fld>
            <a:endParaRPr lang="tr-T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Başlık"/>
          <p:cNvSpPr>
            <a:spLocks noGrp="1"/>
          </p:cNvSpPr>
          <p:nvPr>
            <p:ph type="title"/>
          </p:nvPr>
        </p:nvSpPr>
        <p:spPr/>
        <p:txBody>
          <a:bodyPr>
            <a:normAutofit fontScale="90000"/>
          </a:bodyPr>
          <a:lstStyle/>
          <a:p>
            <a:r>
              <a:rPr lang="tr-TR" sz="3600" smtClean="0">
                <a:solidFill>
                  <a:srgbClr val="0D0D0D"/>
                </a:solidFill>
              </a:rPr>
              <a:t/>
            </a:r>
            <a:br>
              <a:rPr lang="tr-TR" sz="3600" smtClean="0">
                <a:solidFill>
                  <a:srgbClr val="0D0D0D"/>
                </a:solidFill>
              </a:rPr>
            </a:br>
            <a:r>
              <a:rPr lang="en-US" sz="3600" smtClean="0">
                <a:solidFill>
                  <a:srgbClr val="00B0F0"/>
                </a:solidFill>
              </a:rPr>
              <a:t>Business intelligence users</a:t>
            </a:r>
            <a:br>
              <a:rPr lang="en-US" sz="3600" smtClean="0">
                <a:solidFill>
                  <a:srgbClr val="00B0F0"/>
                </a:solidFill>
              </a:rPr>
            </a:br>
            <a:endParaRPr lang="tr-TR" sz="3600" smtClean="0">
              <a:solidFill>
                <a:srgbClr val="00B0F0"/>
              </a:solidFill>
            </a:endParaRPr>
          </a:p>
        </p:txBody>
      </p:sp>
      <p:sp>
        <p:nvSpPr>
          <p:cNvPr id="54275" name="2 İçerik Yer Tutucusu"/>
          <p:cNvSpPr>
            <a:spLocks noGrp="1"/>
          </p:cNvSpPr>
          <p:nvPr>
            <p:ph idx="1"/>
          </p:nvPr>
        </p:nvSpPr>
        <p:spPr/>
        <p:txBody>
          <a:bodyPr/>
          <a:lstStyle/>
          <a:p>
            <a:pPr lvl="1"/>
            <a:r>
              <a:rPr lang="en-US" smtClean="0"/>
              <a:t>80% are</a:t>
            </a:r>
            <a:r>
              <a:rPr lang="tr-TR" smtClean="0"/>
              <a:t> </a:t>
            </a:r>
            <a:r>
              <a:rPr lang="en-US" smtClean="0"/>
              <a:t>users relying on production reports</a:t>
            </a:r>
          </a:p>
          <a:p>
            <a:pPr lvl="1"/>
            <a:r>
              <a:rPr lang="en-US" smtClean="0"/>
              <a:t>Senior executives</a:t>
            </a:r>
          </a:p>
          <a:p>
            <a:pPr lvl="2"/>
            <a:r>
              <a:rPr lang="en-US" smtClean="0"/>
              <a:t>Use monitoring functionalities</a:t>
            </a:r>
          </a:p>
          <a:p>
            <a:pPr lvl="1"/>
            <a:r>
              <a:rPr lang="en-US" smtClean="0"/>
              <a:t>Middle managers and analysts</a:t>
            </a:r>
          </a:p>
          <a:p>
            <a:pPr lvl="2"/>
            <a:r>
              <a:rPr lang="en-US" smtClean="0"/>
              <a:t>Ad-hoc analysis</a:t>
            </a:r>
          </a:p>
          <a:p>
            <a:pPr lvl="1"/>
            <a:r>
              <a:rPr lang="en-US" smtClean="0"/>
              <a:t>Operational employees</a:t>
            </a:r>
          </a:p>
          <a:p>
            <a:pPr lvl="2"/>
            <a:r>
              <a:rPr lang="en-US" smtClean="0"/>
              <a:t>Prepackaged reports</a:t>
            </a:r>
          </a:p>
          <a:p>
            <a:pPr lvl="2"/>
            <a:r>
              <a:rPr lang="en-US" smtClean="0"/>
              <a:t>E.g. sales forecasts, customer satisfaction, loyalty and attrition, supply chain backlog, employee productivity</a:t>
            </a:r>
          </a:p>
          <a:p>
            <a:endParaRPr lang="tr-TR"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146</a:t>
            </a:fld>
            <a:endParaRPr lang="tr-T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lstStyle/>
          <a:p>
            <a:r>
              <a:rPr lang="tr-TR" dirty="0" smtClean="0"/>
              <a:t>EK Bilgi</a:t>
            </a:r>
            <a:endParaRPr lang="tr-TR" dirty="0"/>
          </a:p>
        </p:txBody>
      </p:sp>
      <p:sp>
        <p:nvSpPr>
          <p:cNvPr id="3" name="2 İçerik Yer Tutucusu"/>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a:buNone/>
            </a:pPr>
            <a:r>
              <a:rPr lang="tr-TR" b="1" dirty="0" smtClean="0">
                <a:cs typeface="Arial" pitchFamily="34" charset="0"/>
              </a:rPr>
              <a:t>1-</a:t>
            </a:r>
            <a:r>
              <a:rPr lang="tr-TR" b="1" dirty="0" err="1" smtClean="0">
                <a:cs typeface="Arial" pitchFamily="34" charset="0"/>
              </a:rPr>
              <a:t>BPEL</a:t>
            </a:r>
            <a:r>
              <a:rPr lang="tr-TR" b="1" dirty="0" smtClean="0">
                <a:cs typeface="Arial" pitchFamily="34" charset="0"/>
              </a:rPr>
              <a:t> (Business </a:t>
            </a:r>
            <a:r>
              <a:rPr lang="tr-TR" b="1" dirty="0" err="1" smtClean="0">
                <a:cs typeface="Arial" pitchFamily="34" charset="0"/>
              </a:rPr>
              <a:t>Process</a:t>
            </a:r>
            <a:r>
              <a:rPr lang="tr-TR" b="1" dirty="0" smtClean="0">
                <a:cs typeface="Arial" pitchFamily="34" charset="0"/>
              </a:rPr>
              <a:t> </a:t>
            </a:r>
            <a:r>
              <a:rPr lang="tr-TR" b="1" dirty="0" err="1" smtClean="0">
                <a:cs typeface="Arial" pitchFamily="34" charset="0"/>
              </a:rPr>
              <a:t>Execution</a:t>
            </a:r>
            <a:r>
              <a:rPr lang="tr-TR" b="1" dirty="0" smtClean="0">
                <a:cs typeface="Arial" pitchFamily="34" charset="0"/>
              </a:rPr>
              <a:t> </a:t>
            </a:r>
            <a:r>
              <a:rPr lang="tr-TR" b="1" dirty="0" err="1" smtClean="0">
                <a:cs typeface="Arial" pitchFamily="34" charset="0"/>
              </a:rPr>
              <a:t>Language</a:t>
            </a:r>
            <a:r>
              <a:rPr lang="tr-TR" b="1" dirty="0" smtClean="0">
                <a:cs typeface="Arial" pitchFamily="34" charset="0"/>
              </a:rPr>
              <a:t>)</a:t>
            </a:r>
            <a:endParaRPr lang="tr-TR" dirty="0" smtClean="0"/>
          </a:p>
          <a:p>
            <a:pPr>
              <a:buNone/>
            </a:pPr>
            <a:r>
              <a:rPr lang="tr-TR" b="1" smtClean="0"/>
              <a:t>2- </a:t>
            </a:r>
            <a:r>
              <a:rPr lang="tr-TR" b="1" dirty="0" smtClean="0"/>
              <a:t>Bir  Tedarik Zinciri Yönetimi Yazılımı Paketi içerik örneği</a:t>
            </a:r>
          </a:p>
          <a:p>
            <a:pPr>
              <a:buNone/>
            </a:pPr>
            <a:r>
              <a:rPr lang="tr-TR" b="1" dirty="0" smtClean="0"/>
              <a:t>3- Kimi anahtar sözcük ve terimler</a:t>
            </a:r>
            <a:endParaRPr lang="tr-TR" dirty="0" smtClean="0"/>
          </a:p>
          <a:p>
            <a:pPr>
              <a:buNone/>
            </a:pPr>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147</a:t>
            </a:fld>
            <a:endParaRPr lang="tr-T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err="1" smtClean="0">
                <a:latin typeface="Arial" pitchFamily="34" charset="0"/>
                <a:cs typeface="Arial" pitchFamily="34" charset="0"/>
              </a:rPr>
              <a:t>BPEL</a:t>
            </a:r>
            <a:r>
              <a:rPr lang="tr-TR" sz="2800" b="1" dirty="0" smtClean="0">
                <a:latin typeface="Arial" pitchFamily="34" charset="0"/>
                <a:cs typeface="Arial" pitchFamily="34" charset="0"/>
              </a:rPr>
              <a:t> (Business </a:t>
            </a:r>
            <a:r>
              <a:rPr lang="tr-TR" sz="2800" b="1" dirty="0" err="1" smtClean="0">
                <a:latin typeface="Arial" pitchFamily="34" charset="0"/>
                <a:cs typeface="Arial" pitchFamily="34" charset="0"/>
              </a:rPr>
              <a:t>Process</a:t>
            </a:r>
            <a:r>
              <a:rPr lang="tr-TR" sz="2800" b="1" dirty="0" smtClean="0">
                <a:latin typeface="Arial" pitchFamily="34" charset="0"/>
                <a:cs typeface="Arial" pitchFamily="34" charset="0"/>
              </a:rPr>
              <a:t> </a:t>
            </a:r>
            <a:r>
              <a:rPr lang="tr-TR" sz="2800" b="1" dirty="0" err="1" smtClean="0">
                <a:latin typeface="Arial" pitchFamily="34" charset="0"/>
                <a:cs typeface="Arial" pitchFamily="34" charset="0"/>
              </a:rPr>
              <a:t>Execution</a:t>
            </a:r>
            <a:r>
              <a:rPr lang="tr-TR" sz="2800" b="1" dirty="0" smtClean="0">
                <a:latin typeface="Arial" pitchFamily="34" charset="0"/>
                <a:cs typeface="Arial" pitchFamily="34" charset="0"/>
              </a:rPr>
              <a:t> </a:t>
            </a:r>
            <a:r>
              <a:rPr lang="tr-TR" sz="2800" b="1" dirty="0" err="1" smtClean="0">
                <a:latin typeface="Arial" pitchFamily="34" charset="0"/>
                <a:cs typeface="Arial" pitchFamily="34" charset="0"/>
              </a:rPr>
              <a:t>Language</a:t>
            </a:r>
            <a:r>
              <a:rPr lang="tr-TR" sz="2800" b="1" dirty="0" smtClean="0">
                <a:latin typeface="Arial" pitchFamily="34" charset="0"/>
                <a:cs typeface="Arial" pitchFamily="34" charset="0"/>
              </a:rPr>
              <a:t>)</a:t>
            </a:r>
            <a:endParaRPr lang="tr-TR" sz="2800" dirty="0"/>
          </a:p>
        </p:txBody>
      </p:sp>
      <p:sp>
        <p:nvSpPr>
          <p:cNvPr id="3" name="2 İçerik Yer Tutucusu"/>
          <p:cNvSpPr>
            <a:spLocks noGrp="1"/>
          </p:cNvSpPr>
          <p:nvPr>
            <p:ph idx="1"/>
          </p:nvPr>
        </p:nvSpPr>
        <p:spPr>
          <a:xfrm>
            <a:off x="500034" y="1285860"/>
            <a:ext cx="8229600" cy="4525963"/>
          </a:xfrm>
        </p:spPr>
        <p:txBody>
          <a:bodyPr>
            <a:normAutofit fontScale="92500" lnSpcReduction="20000"/>
          </a:bodyPr>
          <a:lstStyle/>
          <a:p>
            <a:r>
              <a:rPr lang="en-US" sz="2400" dirty="0" smtClean="0"/>
              <a:t>The </a:t>
            </a:r>
            <a:r>
              <a:rPr lang="en-US" sz="2400" b="1" dirty="0" smtClean="0"/>
              <a:t>Web Services Business Process Execution Language</a:t>
            </a:r>
            <a:r>
              <a:rPr lang="en-US" sz="2400" dirty="0" smtClean="0"/>
              <a:t> (</a:t>
            </a:r>
            <a:r>
              <a:rPr lang="en-US" sz="2400" i="1" dirty="0" smtClean="0"/>
              <a:t>WS-</a:t>
            </a:r>
            <a:r>
              <a:rPr lang="en-US" sz="2400" i="1" dirty="0" err="1" smtClean="0"/>
              <a:t>BPEL</a:t>
            </a:r>
            <a:r>
              <a:rPr lang="en-US" sz="2400" dirty="0" smtClean="0"/>
              <a:t>), commonly known as </a:t>
            </a:r>
            <a:r>
              <a:rPr lang="en-US" sz="2400" b="1" dirty="0" err="1" smtClean="0"/>
              <a:t>BPEL</a:t>
            </a:r>
            <a:r>
              <a:rPr lang="en-US" sz="2400" dirty="0" smtClean="0"/>
              <a:t> (</a:t>
            </a:r>
            <a:r>
              <a:rPr lang="en-US" sz="2400" i="1" dirty="0" smtClean="0"/>
              <a:t>Business Process Execution Language</a:t>
            </a:r>
            <a:r>
              <a:rPr lang="en-US" sz="2400" dirty="0" smtClean="0"/>
              <a:t>), is a</a:t>
            </a:r>
            <a:r>
              <a:rPr lang="tr-TR" sz="2400" dirty="0" smtClean="0"/>
              <a:t> </a:t>
            </a:r>
            <a:r>
              <a:rPr lang="en-US" sz="2400" dirty="0" smtClean="0"/>
              <a:t>standard executable language for specifying actions within </a:t>
            </a:r>
            <a:r>
              <a:rPr lang="en-US" sz="2400" dirty="0" smtClean="0">
                <a:hlinkClick r:id="rId2" tooltip="Business process"/>
              </a:rPr>
              <a:t>business processes</a:t>
            </a:r>
            <a:r>
              <a:rPr lang="en-US" sz="2400" dirty="0" smtClean="0"/>
              <a:t> with </a:t>
            </a:r>
            <a:r>
              <a:rPr lang="en-US" sz="2400" dirty="0" smtClean="0">
                <a:hlinkClick r:id="rId3" tooltip="Web service"/>
              </a:rPr>
              <a:t>web services</a:t>
            </a:r>
            <a:r>
              <a:rPr lang="en-US" sz="2400" dirty="0" smtClean="0"/>
              <a:t>. </a:t>
            </a:r>
            <a:endParaRPr lang="tr-TR" sz="2400" dirty="0" smtClean="0"/>
          </a:p>
          <a:p>
            <a:r>
              <a:rPr lang="en-US" sz="2400" dirty="0" smtClean="0"/>
              <a:t>Processes in </a:t>
            </a:r>
            <a:r>
              <a:rPr lang="en-US" sz="2400" dirty="0" err="1" smtClean="0"/>
              <a:t>BPEL</a:t>
            </a:r>
            <a:r>
              <a:rPr lang="en-US" sz="2400" dirty="0" smtClean="0"/>
              <a:t> export and import information by using web service interfaces exclusively.</a:t>
            </a:r>
            <a:endParaRPr lang="tr-TR" sz="2400" dirty="0" smtClean="0"/>
          </a:p>
          <a:p>
            <a:r>
              <a:rPr lang="en-US" sz="2400" dirty="0" smtClean="0"/>
              <a:t>The goal of the Web Services effort is to achieve universal interoperability between applications by using Web standards.</a:t>
            </a:r>
            <a:endParaRPr lang="tr-TR" sz="2400" dirty="0" smtClean="0"/>
          </a:p>
          <a:p>
            <a:r>
              <a:rPr lang="en-US" sz="2400" dirty="0" smtClean="0"/>
              <a:t>Web Services use a loosely coupled integration model to allow flexible integration of a variety of domains including business-to-consumer, business-to-business and enterprise application integration</a:t>
            </a:r>
            <a:r>
              <a:rPr lang="tr-TR" sz="2400" dirty="0" smtClean="0"/>
              <a:t>.</a:t>
            </a:r>
          </a:p>
          <a:p>
            <a:r>
              <a:rPr lang="tr-TR" sz="2400" dirty="0" err="1" smtClean="0"/>
              <a:t>Referace</a:t>
            </a:r>
            <a:r>
              <a:rPr lang="tr-TR" sz="2400" dirty="0" smtClean="0"/>
              <a:t>: </a:t>
            </a:r>
            <a:r>
              <a:rPr lang="en-US" sz="2400" dirty="0" smtClean="0"/>
              <a:t>OASIS Standard WS-</a:t>
            </a:r>
            <a:r>
              <a:rPr lang="en-US" sz="2400" dirty="0" err="1" smtClean="0"/>
              <a:t>BPEL</a:t>
            </a:r>
            <a:r>
              <a:rPr lang="en-US" sz="2400" dirty="0" smtClean="0"/>
              <a:t> 2.0</a:t>
            </a:r>
          </a:p>
          <a:p>
            <a:pPr>
              <a:buNone/>
            </a:pPr>
            <a:r>
              <a:rPr lang="tr-TR" sz="2400" b="1" dirty="0" smtClean="0">
                <a:hlinkClick r:id="rId4"/>
              </a:rPr>
              <a:t>    </a:t>
            </a:r>
            <a:r>
              <a:rPr lang="en-US" sz="2400" dirty="0" smtClean="0"/>
              <a:t> </a:t>
            </a:r>
            <a:r>
              <a:rPr lang="en-US" sz="2400" dirty="0" smtClean="0">
                <a:hlinkClick r:id="rId5"/>
              </a:rPr>
              <a:t>Business Process Execution Language for Web Services, Version 1.1</a:t>
            </a:r>
            <a:r>
              <a:rPr lang="en-US" sz="2400" dirty="0" smtClean="0"/>
              <a:t> (</a:t>
            </a:r>
            <a:r>
              <a:rPr lang="en-US" sz="2400" dirty="0" smtClean="0">
                <a:hlinkClick r:id="rId6" tooltip="PDF"/>
              </a:rPr>
              <a:t>PDF</a:t>
            </a:r>
            <a:r>
              <a:rPr lang="en-US" sz="2400" dirty="0" smtClean="0"/>
              <a:t>) (5 May 2003)</a:t>
            </a:r>
            <a:endParaRPr lang="tr-TR" sz="24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148</a:t>
            </a:fld>
            <a:endParaRPr lang="tr-T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214290"/>
            <a:ext cx="8072494" cy="928710"/>
          </a:xfrm>
        </p:spPr>
        <p:txBody>
          <a:bodyPr>
            <a:normAutofit/>
          </a:bodyPr>
          <a:lstStyle/>
          <a:p>
            <a:r>
              <a:rPr lang="tr-TR" sz="2400" b="1" dirty="0" smtClean="0">
                <a:latin typeface="Arial" pitchFamily="34" charset="0"/>
                <a:cs typeface="Arial" pitchFamily="34" charset="0"/>
              </a:rPr>
              <a:t>BPEL (Business </a:t>
            </a:r>
            <a:r>
              <a:rPr lang="tr-TR" sz="2400" b="1" dirty="0" err="1" smtClean="0">
                <a:latin typeface="Arial" pitchFamily="34" charset="0"/>
                <a:cs typeface="Arial" pitchFamily="34" charset="0"/>
              </a:rPr>
              <a:t>Process</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Execution</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Language</a:t>
            </a:r>
            <a:r>
              <a:rPr lang="tr-TR" sz="2400" b="1" dirty="0" smtClean="0">
                <a:latin typeface="Arial" pitchFamily="34" charset="0"/>
                <a:cs typeface="Arial" pitchFamily="34" charset="0"/>
              </a:rPr>
              <a:t>)</a:t>
            </a:r>
            <a:endParaRPr lang="tr-TR" sz="2400" b="1" dirty="0"/>
          </a:p>
        </p:txBody>
      </p:sp>
      <p:sp>
        <p:nvSpPr>
          <p:cNvPr id="3" name="2 İçerik Yer Tutucusu"/>
          <p:cNvSpPr>
            <a:spLocks noGrp="1"/>
          </p:cNvSpPr>
          <p:nvPr>
            <p:ph idx="1"/>
          </p:nvPr>
        </p:nvSpPr>
        <p:spPr>
          <a:xfrm>
            <a:off x="214282" y="1071546"/>
            <a:ext cx="8215370" cy="5286412"/>
          </a:xfrm>
        </p:spPr>
        <p:txBody>
          <a:bodyPr>
            <a:noAutofit/>
          </a:bodyPr>
          <a:lstStyle/>
          <a:p>
            <a:r>
              <a:rPr lang="tr-TR" sz="2000" dirty="0" smtClean="0">
                <a:latin typeface="Arial" pitchFamily="34" charset="0"/>
                <a:cs typeface="Arial" pitchFamily="34" charset="0"/>
              </a:rPr>
              <a:t>BPEL (Business </a:t>
            </a:r>
            <a:r>
              <a:rPr lang="tr-TR" sz="2000" dirty="0" err="1" smtClean="0">
                <a:latin typeface="Arial" pitchFamily="34" charset="0"/>
                <a:cs typeface="Arial" pitchFamily="34" charset="0"/>
              </a:rPr>
              <a:t>Process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Execution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Language</a:t>
            </a:r>
            <a:r>
              <a:rPr lang="tr-TR" sz="2000" dirty="0" smtClean="0">
                <a:latin typeface="Arial" pitchFamily="34" charset="0"/>
                <a:cs typeface="Arial" pitchFamily="34" charset="0"/>
              </a:rPr>
              <a:t>) is an </a:t>
            </a:r>
            <a:r>
              <a:rPr lang="tr-TR" sz="2000" u="sng" dirty="0" smtClean="0">
                <a:latin typeface="Arial" pitchFamily="34" charset="0"/>
                <a:cs typeface="Arial" pitchFamily="34" charset="0"/>
                <a:hlinkClick r:id="rId2"/>
              </a:rPr>
              <a:t>XML</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based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language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allows</a:t>
            </a:r>
            <a:r>
              <a:rPr lang="tr-TR" sz="2000" dirty="0" smtClean="0">
                <a:latin typeface="Arial" pitchFamily="34" charset="0"/>
                <a:cs typeface="Arial" pitchFamily="34" charset="0"/>
              </a:rPr>
              <a:t> </a:t>
            </a:r>
            <a:r>
              <a:rPr lang="tr-TR" sz="2000" u="sng" dirty="0" smtClean="0">
                <a:latin typeface="Arial" pitchFamily="34" charset="0"/>
                <a:cs typeface="Arial" pitchFamily="34" charset="0"/>
                <a:hlinkClick r:id="rId3"/>
              </a:rPr>
              <a:t>Web </a:t>
            </a:r>
            <a:r>
              <a:rPr lang="tr-TR" sz="2000" u="sng" dirty="0" err="1" smtClean="0">
                <a:latin typeface="Arial" pitchFamily="34" charset="0"/>
                <a:cs typeface="Arial" pitchFamily="34" charset="0"/>
                <a:hlinkClick r:id="rId3"/>
              </a:rPr>
              <a:t>services</a:t>
            </a:r>
            <a:r>
              <a:rPr lang="tr-TR" sz="2000" dirty="0" smtClean="0">
                <a:latin typeface="Arial" pitchFamily="34" charset="0"/>
                <a:cs typeface="Arial" pitchFamily="34" charset="0"/>
              </a:rPr>
              <a:t> in a service-</a:t>
            </a:r>
            <a:r>
              <a:rPr lang="tr-TR" sz="2000" dirty="0" err="1" smtClean="0">
                <a:latin typeface="Arial" pitchFamily="34" charset="0"/>
                <a:cs typeface="Arial" pitchFamily="34" charset="0"/>
              </a:rPr>
              <a:t>oriented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architecture</a:t>
            </a:r>
            <a:r>
              <a:rPr lang="tr-TR" sz="2000" dirty="0" smtClean="0">
                <a:latin typeface="Arial" pitchFamily="34" charset="0"/>
                <a:cs typeface="Arial" pitchFamily="34" charset="0"/>
              </a:rPr>
              <a:t> (</a:t>
            </a:r>
            <a:r>
              <a:rPr lang="tr-TR" sz="2000" u="sng" dirty="0" smtClean="0">
                <a:latin typeface="Arial" pitchFamily="34" charset="0"/>
                <a:cs typeface="Arial" pitchFamily="34" charset="0"/>
                <a:hlinkClick r:id="rId4"/>
              </a:rPr>
              <a:t>SOA</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to</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interconnect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and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share</a:t>
            </a:r>
            <a:r>
              <a:rPr lang="tr-TR" sz="2000" dirty="0" smtClean="0">
                <a:latin typeface="Arial" pitchFamily="34" charset="0"/>
                <a:cs typeface="Arial" pitchFamily="34" charset="0"/>
              </a:rPr>
              <a:t> data.</a:t>
            </a:r>
          </a:p>
          <a:p>
            <a:r>
              <a:rPr lang="tr-TR" sz="2000" dirty="0" err="1" smtClean="0">
                <a:latin typeface="Arial" pitchFamily="34" charset="0"/>
                <a:cs typeface="Arial" pitchFamily="34" charset="0"/>
              </a:rPr>
              <a:t>Programmers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use</a:t>
            </a:r>
            <a:r>
              <a:rPr lang="tr-TR" sz="2000" dirty="0" smtClean="0">
                <a:latin typeface="Arial" pitchFamily="34" charset="0"/>
                <a:cs typeface="Arial" pitchFamily="34" charset="0"/>
              </a:rPr>
              <a:t> BPEL </a:t>
            </a:r>
            <a:r>
              <a:rPr lang="tr-TR" sz="2000" dirty="0" err="1" smtClean="0">
                <a:latin typeface="Arial" pitchFamily="34" charset="0"/>
                <a:cs typeface="Arial" pitchFamily="34" charset="0"/>
              </a:rPr>
              <a:t>to</a:t>
            </a:r>
            <a:r>
              <a:rPr lang="tr-TR" sz="2000" dirty="0" smtClean="0">
                <a:latin typeface="Arial" pitchFamily="34" charset="0"/>
                <a:cs typeface="Arial" pitchFamily="34" charset="0"/>
              </a:rPr>
              <a:t> define </a:t>
            </a:r>
            <a:r>
              <a:rPr lang="tr-TR" sz="2000" dirty="0" err="1" smtClean="0">
                <a:latin typeface="Arial" pitchFamily="34" charset="0"/>
                <a:cs typeface="Arial" pitchFamily="34" charset="0"/>
              </a:rPr>
              <a:t>how</a:t>
            </a:r>
            <a:r>
              <a:rPr lang="tr-TR" sz="2000" dirty="0" smtClean="0">
                <a:latin typeface="Arial" pitchFamily="34" charset="0"/>
                <a:cs typeface="Arial" pitchFamily="34" charset="0"/>
              </a:rPr>
              <a:t> a </a:t>
            </a:r>
            <a:r>
              <a:rPr lang="tr-TR" sz="2000" u="sng" dirty="0" err="1" smtClean="0">
                <a:latin typeface="Arial" pitchFamily="34" charset="0"/>
                <a:cs typeface="Arial" pitchFamily="34" charset="0"/>
                <a:hlinkClick r:id="rId5"/>
              </a:rPr>
              <a:t>business</a:t>
            </a:r>
            <a:r>
              <a:rPr lang="tr-TR" sz="2000" u="sng" dirty="0" smtClean="0">
                <a:latin typeface="Arial" pitchFamily="34" charset="0"/>
                <a:cs typeface="Arial" pitchFamily="34" charset="0"/>
                <a:hlinkClick r:id="rId5"/>
              </a:rPr>
              <a:t> </a:t>
            </a:r>
            <a:r>
              <a:rPr lang="tr-TR" sz="2000" u="sng" dirty="0" err="1" smtClean="0">
                <a:latin typeface="Arial" pitchFamily="34" charset="0"/>
                <a:cs typeface="Arial" pitchFamily="34" charset="0"/>
                <a:hlinkClick r:id="rId5"/>
              </a:rPr>
              <a:t>process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involves</a:t>
            </a:r>
            <a:r>
              <a:rPr lang="tr-TR" sz="2000" dirty="0" smtClean="0">
                <a:latin typeface="Arial" pitchFamily="34" charset="0"/>
                <a:cs typeface="Arial" pitchFamily="34" charset="0"/>
              </a:rPr>
              <a:t> web </a:t>
            </a:r>
            <a:r>
              <a:rPr lang="tr-TR" sz="2000" dirty="0" err="1" smtClean="0">
                <a:latin typeface="Arial" pitchFamily="34" charset="0"/>
                <a:cs typeface="Arial" pitchFamily="34" charset="0"/>
              </a:rPr>
              <a:t>services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will</a:t>
            </a:r>
            <a:r>
              <a:rPr lang="tr-TR" sz="2000" dirty="0" smtClean="0">
                <a:latin typeface="Arial" pitchFamily="34" charset="0"/>
                <a:cs typeface="Arial" pitchFamily="34" charset="0"/>
              </a:rPr>
              <a:t> be </a:t>
            </a:r>
            <a:r>
              <a:rPr lang="tr-TR" sz="2000" dirty="0" err="1" smtClean="0">
                <a:latin typeface="Arial" pitchFamily="34" charset="0"/>
                <a:cs typeface="Arial" pitchFamily="34" charset="0"/>
              </a:rPr>
              <a:t>executed</a:t>
            </a:r>
            <a:r>
              <a:rPr lang="tr-TR" sz="2000" dirty="0" smtClean="0">
                <a:latin typeface="Arial" pitchFamily="34" charset="0"/>
                <a:cs typeface="Arial" pitchFamily="34" charset="0"/>
              </a:rPr>
              <a:t>. BPEL </a:t>
            </a:r>
            <a:r>
              <a:rPr lang="tr-TR" sz="2000" dirty="0" err="1" smtClean="0">
                <a:latin typeface="Arial" pitchFamily="34" charset="0"/>
                <a:cs typeface="Arial" pitchFamily="34" charset="0"/>
              </a:rPr>
              <a:t>messages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are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typically</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used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to</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invoke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remote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services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orchestrate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process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execution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and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manage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events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and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exceptions</a:t>
            </a:r>
            <a:r>
              <a:rPr lang="tr-TR" sz="2000" dirty="0" smtClean="0">
                <a:latin typeface="Arial" pitchFamily="34" charset="0"/>
                <a:cs typeface="Arial" pitchFamily="34" charset="0"/>
              </a:rPr>
              <a:t>.</a:t>
            </a:r>
          </a:p>
          <a:p>
            <a:r>
              <a:rPr lang="tr-TR" sz="2000" dirty="0" smtClean="0">
                <a:latin typeface="Arial" pitchFamily="34" charset="0"/>
                <a:cs typeface="Arial" pitchFamily="34" charset="0"/>
              </a:rPr>
              <a:t>BPEL is </a:t>
            </a:r>
            <a:r>
              <a:rPr lang="tr-TR" sz="2000" dirty="0" err="1" smtClean="0">
                <a:latin typeface="Arial" pitchFamily="34" charset="0"/>
                <a:cs typeface="Arial" pitchFamily="34" charset="0"/>
              </a:rPr>
              <a:t>often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associated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with</a:t>
            </a:r>
            <a:r>
              <a:rPr lang="tr-TR" sz="2000" dirty="0" smtClean="0">
                <a:latin typeface="Arial" pitchFamily="34" charset="0"/>
                <a:cs typeface="Arial" pitchFamily="34" charset="0"/>
              </a:rPr>
              <a:t> Business </a:t>
            </a:r>
            <a:r>
              <a:rPr lang="tr-TR" sz="2000" dirty="0" err="1" smtClean="0">
                <a:latin typeface="Arial" pitchFamily="34" charset="0"/>
                <a:cs typeface="Arial" pitchFamily="34" charset="0"/>
              </a:rPr>
              <a:t>Process</a:t>
            </a:r>
            <a:r>
              <a:rPr lang="tr-TR" sz="2000" dirty="0" smtClean="0">
                <a:latin typeface="Arial" pitchFamily="34" charset="0"/>
                <a:cs typeface="Arial" pitchFamily="34" charset="0"/>
              </a:rPr>
              <a:t> Management </a:t>
            </a:r>
            <a:r>
              <a:rPr lang="tr-TR" sz="2000" dirty="0" err="1" smtClean="0">
                <a:latin typeface="Arial" pitchFamily="34" charset="0"/>
                <a:cs typeface="Arial" pitchFamily="34" charset="0"/>
              </a:rPr>
              <a:t>Notation</a:t>
            </a:r>
            <a:r>
              <a:rPr lang="tr-TR" sz="2000" dirty="0" smtClean="0">
                <a:latin typeface="Arial" pitchFamily="34" charset="0"/>
                <a:cs typeface="Arial" pitchFamily="34" charset="0"/>
              </a:rPr>
              <a:t> (</a:t>
            </a:r>
            <a:r>
              <a:rPr lang="tr-TR" sz="2000" u="sng" dirty="0" smtClean="0">
                <a:latin typeface="Arial" pitchFamily="34" charset="0"/>
                <a:cs typeface="Arial" pitchFamily="34" charset="0"/>
                <a:hlinkClick r:id="rId6"/>
              </a:rPr>
              <a:t>BPMN</a:t>
            </a:r>
            <a:r>
              <a:rPr lang="tr-TR" sz="2000" dirty="0" smtClean="0">
                <a:latin typeface="Arial" pitchFamily="34" charset="0"/>
                <a:cs typeface="Arial" pitchFamily="34" charset="0"/>
              </a:rPr>
              <a:t>), a </a:t>
            </a:r>
            <a:r>
              <a:rPr lang="tr-TR" sz="2000" dirty="0" err="1" smtClean="0">
                <a:latin typeface="Arial" pitchFamily="34" charset="0"/>
                <a:cs typeface="Arial" pitchFamily="34" charset="0"/>
              </a:rPr>
              <a:t>standard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for</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representing</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business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processes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graphically</a:t>
            </a:r>
            <a:r>
              <a:rPr lang="tr-TR" sz="2000" dirty="0" smtClean="0">
                <a:latin typeface="Arial" pitchFamily="34" charset="0"/>
                <a:cs typeface="Arial" pitchFamily="34" charset="0"/>
              </a:rPr>
              <a:t>. </a:t>
            </a:r>
          </a:p>
          <a:p>
            <a:r>
              <a:rPr lang="tr-TR" sz="2000" dirty="0" err="1" smtClean="0">
                <a:latin typeface="Arial" pitchFamily="34" charset="0"/>
                <a:cs typeface="Arial" pitchFamily="34" charset="0"/>
              </a:rPr>
              <a:t>In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many</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organizations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analysts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use</a:t>
            </a:r>
            <a:r>
              <a:rPr lang="tr-TR" sz="2000" dirty="0" smtClean="0">
                <a:latin typeface="Arial" pitchFamily="34" charset="0"/>
                <a:cs typeface="Arial" pitchFamily="34" charset="0"/>
              </a:rPr>
              <a:t> BPMN </a:t>
            </a:r>
            <a:r>
              <a:rPr lang="tr-TR" sz="2000" dirty="0" err="1" smtClean="0">
                <a:latin typeface="Arial" pitchFamily="34" charset="0"/>
                <a:cs typeface="Arial" pitchFamily="34" charset="0"/>
              </a:rPr>
              <a:t>to</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visualize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business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processes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and</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developers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transform</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visualizations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to</a:t>
            </a:r>
            <a:r>
              <a:rPr lang="tr-TR" sz="2000" dirty="0" smtClean="0">
                <a:latin typeface="Arial" pitchFamily="34" charset="0"/>
                <a:cs typeface="Arial" pitchFamily="34" charset="0"/>
              </a:rPr>
              <a:t> BPEL </a:t>
            </a:r>
            <a:r>
              <a:rPr lang="tr-TR" sz="2000" dirty="0" err="1" smtClean="0">
                <a:latin typeface="Arial" pitchFamily="34" charset="0"/>
                <a:cs typeface="Arial" pitchFamily="34" charset="0"/>
              </a:rPr>
              <a:t>for</a:t>
            </a:r>
            <a:r>
              <a:rPr lang="tr-TR" sz="2000" dirty="0" smtClean="0">
                <a:latin typeface="Arial" pitchFamily="34" charset="0"/>
                <a:cs typeface="Arial" pitchFamily="34" charset="0"/>
              </a:rPr>
              <a:t> e An </a:t>
            </a:r>
            <a:r>
              <a:rPr lang="tr-TR" sz="2000" dirty="0" err="1" smtClean="0">
                <a:latin typeface="Arial" pitchFamily="34" charset="0"/>
                <a:cs typeface="Arial" pitchFamily="34" charset="0"/>
              </a:rPr>
              <a:t>entity</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relationship</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diagram</a:t>
            </a:r>
            <a:r>
              <a:rPr lang="tr-TR" sz="2000" dirty="0" smtClean="0">
                <a:latin typeface="Arial" pitchFamily="34" charset="0"/>
                <a:cs typeface="Arial" pitchFamily="34" charset="0"/>
              </a:rPr>
              <a:t> (ERD) is a </a:t>
            </a:r>
            <a:r>
              <a:rPr lang="tr-TR" sz="2000" dirty="0" err="1" smtClean="0">
                <a:latin typeface="Arial" pitchFamily="34" charset="0"/>
                <a:cs typeface="Arial" pitchFamily="34" charset="0"/>
              </a:rPr>
              <a:t>graphical</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representation</a:t>
            </a:r>
            <a:r>
              <a:rPr lang="tr-TR" sz="2000" dirty="0" smtClean="0">
                <a:latin typeface="Arial" pitchFamily="34" charset="0"/>
                <a:cs typeface="Arial" pitchFamily="34" charset="0"/>
              </a:rPr>
              <a:t> of an </a:t>
            </a:r>
            <a:r>
              <a:rPr lang="tr-TR" sz="2000" dirty="0" err="1" smtClean="0">
                <a:latin typeface="Arial" pitchFamily="34" charset="0"/>
                <a:cs typeface="Arial" pitchFamily="34" charset="0"/>
              </a:rPr>
              <a:t>information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system</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shows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the</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relationship</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between</a:t>
            </a:r>
            <a:r>
              <a:rPr lang="tr-TR" sz="2000" dirty="0" smtClean="0">
                <a:latin typeface="Arial" pitchFamily="34" charset="0"/>
                <a:cs typeface="Arial" pitchFamily="34" charset="0"/>
              </a:rPr>
              <a:t> people, </a:t>
            </a:r>
            <a:r>
              <a:rPr lang="tr-TR" sz="2000" dirty="0" err="1" smtClean="0">
                <a:latin typeface="Arial" pitchFamily="34" charset="0"/>
                <a:cs typeface="Arial" pitchFamily="34" charset="0"/>
              </a:rPr>
              <a:t>objects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places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concepts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or</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events</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within</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that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system</a:t>
            </a:r>
            <a:r>
              <a:rPr lang="tr-TR" sz="2000" dirty="0" smtClean="0">
                <a:latin typeface="Arial" pitchFamily="34" charset="0"/>
                <a:cs typeface="Arial" pitchFamily="34" charset="0"/>
              </a:rPr>
              <a:t>. </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149</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0"/>
            <a:ext cx="8229600" cy="928670"/>
          </a:xfrm>
        </p:spPr>
        <p:txBody>
          <a:bodyPr>
            <a:noAutofit/>
          </a:bodyPr>
          <a:lstStyle/>
          <a:p>
            <a:r>
              <a:rPr lang="en-US" sz="2800" b="1" dirty="0" smtClean="0">
                <a:solidFill>
                  <a:srgbClr val="7030A0"/>
                </a:solidFill>
              </a:rPr>
              <a:t>how information systems support the business processes of a firm</a:t>
            </a:r>
            <a:r>
              <a:rPr lang="tr-TR" sz="2800" b="1" dirty="0" smtClean="0">
                <a:solidFill>
                  <a:srgbClr val="7030A0"/>
                </a:solidFill>
              </a:rPr>
              <a:t> ?</a:t>
            </a:r>
            <a:endParaRPr lang="tr-TR" sz="2800" dirty="0">
              <a:solidFill>
                <a:srgbClr val="7030A0"/>
              </a:solidFill>
            </a:endParaRPr>
          </a:p>
        </p:txBody>
      </p:sp>
      <p:sp>
        <p:nvSpPr>
          <p:cNvPr id="3" name="2 İçerik Yer Tutucusu"/>
          <p:cNvSpPr>
            <a:spLocks noGrp="1"/>
          </p:cNvSpPr>
          <p:nvPr>
            <p:ph idx="1"/>
          </p:nvPr>
        </p:nvSpPr>
        <p:spPr>
          <a:xfrm>
            <a:off x="428596" y="1285860"/>
            <a:ext cx="8086724" cy="5311781"/>
          </a:xfrm>
        </p:spPr>
        <p:txBody>
          <a:bodyPr>
            <a:noAutofit/>
          </a:bodyPr>
          <a:lstStyle/>
          <a:p>
            <a:pPr>
              <a:buNone/>
            </a:pPr>
            <a:r>
              <a:rPr lang="tr-TR" sz="2400" b="1" dirty="0" smtClean="0">
                <a:solidFill>
                  <a:srgbClr val="FF0000"/>
                </a:solidFill>
              </a:rPr>
              <a:t>     1-</a:t>
            </a:r>
            <a:r>
              <a:rPr lang="tr-TR" sz="2400" b="1" dirty="0" err="1" smtClean="0">
                <a:solidFill>
                  <a:srgbClr val="FF0000"/>
                </a:solidFill>
              </a:rPr>
              <a:t>What</a:t>
            </a:r>
            <a:r>
              <a:rPr lang="tr-TR" sz="2400" b="1" dirty="0" smtClean="0">
                <a:solidFill>
                  <a:srgbClr val="FF0000"/>
                </a:solidFill>
              </a:rPr>
              <a:t> </a:t>
            </a:r>
            <a:r>
              <a:rPr lang="tr-TR" sz="2400" b="1" dirty="0" err="1" smtClean="0">
                <a:solidFill>
                  <a:srgbClr val="FF0000"/>
                </a:solidFill>
              </a:rPr>
              <a:t>are</a:t>
            </a:r>
            <a:r>
              <a:rPr lang="tr-TR" sz="2400" b="1" dirty="0" smtClean="0">
                <a:solidFill>
                  <a:srgbClr val="FF0000"/>
                </a:solidFill>
              </a:rPr>
              <a:t> </a:t>
            </a:r>
            <a:r>
              <a:rPr lang="tr-TR" sz="2400" b="1" dirty="0" err="1" smtClean="0">
                <a:solidFill>
                  <a:srgbClr val="FF0000"/>
                </a:solidFill>
              </a:rPr>
              <a:t>the</a:t>
            </a:r>
            <a:r>
              <a:rPr lang="tr-TR" sz="2400" b="1" dirty="0" smtClean="0">
                <a:solidFill>
                  <a:srgbClr val="FF0000"/>
                </a:solidFill>
              </a:rPr>
              <a:t> </a:t>
            </a:r>
            <a:r>
              <a:rPr lang="tr-TR" sz="2400" b="1" dirty="0" err="1" smtClean="0">
                <a:solidFill>
                  <a:srgbClr val="FF0000"/>
                </a:solidFill>
              </a:rPr>
              <a:t>main</a:t>
            </a:r>
            <a:r>
              <a:rPr lang="tr-TR" sz="2400" b="1" dirty="0" smtClean="0">
                <a:solidFill>
                  <a:srgbClr val="FF0000"/>
                </a:solidFill>
              </a:rPr>
              <a:t> </a:t>
            </a:r>
            <a:r>
              <a:rPr lang="tr-TR" sz="2400" b="1" dirty="0" err="1" smtClean="0">
                <a:solidFill>
                  <a:srgbClr val="FF0000"/>
                </a:solidFill>
              </a:rPr>
              <a:t>tools</a:t>
            </a:r>
            <a:r>
              <a:rPr lang="tr-TR" sz="2400" b="1" dirty="0" smtClean="0">
                <a:solidFill>
                  <a:srgbClr val="FF0000"/>
                </a:solidFill>
              </a:rPr>
              <a:t> of IS:   </a:t>
            </a:r>
            <a:r>
              <a:rPr lang="tr-TR" sz="2400" b="1" dirty="0" err="1" smtClean="0">
                <a:solidFill>
                  <a:srgbClr val="FF0000"/>
                </a:solidFill>
              </a:rPr>
              <a:t>input</a:t>
            </a:r>
            <a:r>
              <a:rPr lang="tr-TR" sz="2400" b="1" dirty="0" smtClean="0">
                <a:solidFill>
                  <a:srgbClr val="FF0000"/>
                </a:solidFill>
              </a:rPr>
              <a:t>/</a:t>
            </a:r>
            <a:r>
              <a:rPr lang="tr-TR" sz="2400" b="1" dirty="0" err="1" smtClean="0">
                <a:solidFill>
                  <a:srgbClr val="FF0000"/>
                </a:solidFill>
              </a:rPr>
              <a:t>output</a:t>
            </a:r>
            <a:r>
              <a:rPr lang="tr-TR" sz="2400" b="1" dirty="0" smtClean="0">
                <a:solidFill>
                  <a:srgbClr val="FF0000"/>
                </a:solidFill>
              </a:rPr>
              <a:t> </a:t>
            </a:r>
            <a:r>
              <a:rPr lang="tr-TR" sz="2400" b="1" dirty="0" err="1" smtClean="0">
                <a:solidFill>
                  <a:srgbClr val="FF0000"/>
                </a:solidFill>
              </a:rPr>
              <a:t>and</a:t>
            </a:r>
            <a:r>
              <a:rPr lang="tr-TR" sz="2400" b="1" dirty="0" smtClean="0">
                <a:solidFill>
                  <a:srgbClr val="FF0000"/>
                </a:solidFill>
              </a:rPr>
              <a:t> </a:t>
            </a:r>
            <a:r>
              <a:rPr lang="tr-TR" sz="2400" b="1" dirty="0" err="1" smtClean="0">
                <a:solidFill>
                  <a:srgbClr val="FF0000"/>
                </a:solidFill>
              </a:rPr>
              <a:t>storage</a:t>
            </a:r>
            <a:r>
              <a:rPr lang="tr-TR" sz="2400" b="1" dirty="0" smtClean="0">
                <a:solidFill>
                  <a:srgbClr val="FF0000"/>
                </a:solidFill>
              </a:rPr>
              <a:t> hardware </a:t>
            </a:r>
            <a:r>
              <a:rPr lang="tr-TR" sz="2400" b="1" dirty="0" err="1" smtClean="0">
                <a:solidFill>
                  <a:srgbClr val="FF0000"/>
                </a:solidFill>
              </a:rPr>
              <a:t>models</a:t>
            </a:r>
            <a:r>
              <a:rPr lang="tr-TR" sz="2400" b="1" dirty="0" smtClean="0">
                <a:solidFill>
                  <a:srgbClr val="FF0000"/>
                </a:solidFill>
              </a:rPr>
              <a:t> </a:t>
            </a:r>
            <a:r>
              <a:rPr lang="tr-TR" sz="2400" b="1" dirty="0" err="1" smtClean="0">
                <a:solidFill>
                  <a:srgbClr val="FF0000"/>
                </a:solidFill>
              </a:rPr>
              <a:t>and</a:t>
            </a:r>
            <a:r>
              <a:rPr lang="tr-TR" sz="2400" b="1" dirty="0" smtClean="0">
                <a:solidFill>
                  <a:srgbClr val="FF0000"/>
                </a:solidFill>
              </a:rPr>
              <a:t> </a:t>
            </a:r>
            <a:r>
              <a:rPr lang="tr-TR" sz="2400" b="1" dirty="0" err="1" smtClean="0"/>
              <a:t>Application</a:t>
            </a:r>
            <a:r>
              <a:rPr lang="tr-TR" sz="2400" b="1" dirty="0" smtClean="0"/>
              <a:t> Software  </a:t>
            </a:r>
            <a:r>
              <a:rPr lang="tr-TR" sz="2400" b="1" dirty="0" err="1" smtClean="0">
                <a:solidFill>
                  <a:srgbClr val="FF0000"/>
                </a:solidFill>
              </a:rPr>
              <a:t>which</a:t>
            </a:r>
            <a:r>
              <a:rPr lang="tr-TR" sz="2400" b="1" dirty="0" smtClean="0">
                <a:solidFill>
                  <a:srgbClr val="FF0000"/>
                </a:solidFill>
              </a:rPr>
              <a:t> </a:t>
            </a:r>
            <a:r>
              <a:rPr lang="en-US" sz="2400" b="1" dirty="0" smtClean="0">
                <a:solidFill>
                  <a:srgbClr val="FF0000"/>
                </a:solidFill>
              </a:rPr>
              <a:t>supports entirely new business </a:t>
            </a:r>
            <a:r>
              <a:rPr lang="tr-TR" sz="2400" b="1" dirty="0" err="1" smtClean="0">
                <a:solidFill>
                  <a:srgbClr val="FF0000"/>
                </a:solidFill>
              </a:rPr>
              <a:t>processes</a:t>
            </a:r>
            <a:r>
              <a:rPr lang="tr-TR" sz="2400" b="1" dirty="0" smtClean="0">
                <a:solidFill>
                  <a:srgbClr val="FF0000"/>
                </a:solidFill>
              </a:rPr>
              <a:t> </a:t>
            </a:r>
            <a:r>
              <a:rPr lang="en-US" sz="2400" b="1" dirty="0" smtClean="0">
                <a:solidFill>
                  <a:srgbClr val="FF0000"/>
                </a:solidFill>
              </a:rPr>
              <a:t>models</a:t>
            </a:r>
            <a:r>
              <a:rPr lang="tr-TR" sz="2400" b="1" dirty="0" smtClean="0">
                <a:solidFill>
                  <a:srgbClr val="FF0000"/>
                </a:solidFill>
              </a:rPr>
              <a:t> </a:t>
            </a:r>
            <a:r>
              <a:rPr lang="tr-TR" sz="2400" b="1" dirty="0" err="1" smtClean="0">
                <a:solidFill>
                  <a:srgbClr val="FF0000"/>
                </a:solidFill>
              </a:rPr>
              <a:t>which</a:t>
            </a:r>
            <a:r>
              <a:rPr lang="tr-TR" sz="2400" b="1" dirty="0" smtClean="0">
                <a:solidFill>
                  <a:srgbClr val="FF0000"/>
                </a:solidFill>
              </a:rPr>
              <a:t> </a:t>
            </a:r>
            <a:r>
              <a:rPr lang="tr-TR" sz="2400" b="1" dirty="0" err="1" smtClean="0">
                <a:solidFill>
                  <a:srgbClr val="FF0000"/>
                </a:solidFill>
              </a:rPr>
              <a:t>defined</a:t>
            </a:r>
            <a:r>
              <a:rPr lang="tr-TR" sz="2400" b="1" dirty="0" smtClean="0">
                <a:solidFill>
                  <a:srgbClr val="FF0000"/>
                </a:solidFill>
              </a:rPr>
              <a:t> in </a:t>
            </a:r>
            <a:r>
              <a:rPr lang="tr-TR" sz="2400" b="1" dirty="0" err="1" smtClean="0">
                <a:solidFill>
                  <a:srgbClr val="FF0000"/>
                </a:solidFill>
              </a:rPr>
              <a:t>new</a:t>
            </a:r>
            <a:r>
              <a:rPr lang="tr-TR" sz="2400" b="1" dirty="0" smtClean="0">
                <a:solidFill>
                  <a:srgbClr val="FF0000"/>
                </a:solidFill>
              </a:rPr>
              <a:t> MIS Information </a:t>
            </a:r>
            <a:r>
              <a:rPr lang="tr-TR" sz="2400" b="1" dirty="0" err="1" smtClean="0">
                <a:solidFill>
                  <a:srgbClr val="FF0000"/>
                </a:solidFill>
              </a:rPr>
              <a:t>System</a:t>
            </a:r>
            <a:r>
              <a:rPr lang="tr-TR" sz="2400" b="1" dirty="0" smtClean="0">
                <a:solidFill>
                  <a:srgbClr val="FF0000"/>
                </a:solidFill>
              </a:rPr>
              <a:t>.</a:t>
            </a:r>
          </a:p>
          <a:p>
            <a:pPr>
              <a:buNone/>
            </a:pPr>
            <a:r>
              <a:rPr lang="tr-TR" sz="2000" b="1" dirty="0" smtClean="0">
                <a:solidFill>
                  <a:srgbClr val="7030A0"/>
                </a:solidFill>
              </a:rPr>
              <a:t>      2-</a:t>
            </a:r>
            <a:r>
              <a:rPr lang="en-US" sz="2000" b="1" dirty="0" smtClean="0"/>
              <a:t>Application software</a:t>
            </a:r>
            <a:r>
              <a:rPr lang="en-US" sz="2000" dirty="0" smtClean="0"/>
              <a:t> is a set of  programs designed to carry out operations for a specific application.</a:t>
            </a:r>
            <a:r>
              <a:rPr lang="tr-TR" sz="2000" dirty="0" smtClean="0"/>
              <a:t>  </a:t>
            </a:r>
            <a:r>
              <a:rPr lang="en-US" sz="2000" dirty="0" smtClean="0"/>
              <a:t>Application package software, or simply an application package, is a collection of software programs that have been developed for the purpose of being licensed to third-party organizations. Application packages are generally designed to support commonly performed business functions</a:t>
            </a:r>
            <a:r>
              <a:rPr lang="tr-TR" sz="2000" dirty="0" smtClean="0"/>
              <a:t>.</a:t>
            </a:r>
          </a:p>
          <a:p>
            <a:pPr>
              <a:buNone/>
            </a:pPr>
            <a:r>
              <a:rPr lang="tr-TR" sz="2000" dirty="0" smtClean="0"/>
              <a:t>      </a:t>
            </a:r>
            <a:r>
              <a:rPr lang="tr-TR" sz="2000" b="1" dirty="0" smtClean="0"/>
              <a:t>3- MIS Information </a:t>
            </a:r>
            <a:r>
              <a:rPr lang="tr-TR" sz="2000" b="1" dirty="0" err="1" smtClean="0"/>
              <a:t>System</a:t>
            </a:r>
            <a:r>
              <a:rPr lang="tr-TR" sz="2000" b="1" dirty="0" smtClean="0"/>
              <a:t> </a:t>
            </a:r>
            <a:r>
              <a:rPr lang="tr-TR" sz="2000" dirty="0" smtClean="0"/>
              <a:t>, </a:t>
            </a:r>
            <a:r>
              <a:rPr lang="tr-TR" sz="2000" b="1" dirty="0" err="1" smtClean="0"/>
              <a:t>includes</a:t>
            </a:r>
            <a:r>
              <a:rPr lang="tr-TR" sz="2000" b="1" dirty="0" smtClean="0"/>
              <a:t> </a:t>
            </a:r>
            <a:r>
              <a:rPr lang="tr-TR" sz="2000" b="1" dirty="0" err="1" smtClean="0"/>
              <a:t>number</a:t>
            </a:r>
            <a:r>
              <a:rPr lang="tr-TR" sz="2000" b="1" dirty="0" smtClean="0"/>
              <a:t> of </a:t>
            </a:r>
            <a:r>
              <a:rPr lang="tr-TR" sz="2000" b="1" dirty="0" err="1" smtClean="0"/>
              <a:t>Aplication</a:t>
            </a:r>
            <a:r>
              <a:rPr lang="tr-TR" sz="2000" b="1" dirty="0" smtClean="0"/>
              <a:t> Software </a:t>
            </a:r>
            <a:r>
              <a:rPr lang="tr-TR" sz="2000" b="1" dirty="0" err="1" smtClean="0"/>
              <a:t>packages</a:t>
            </a:r>
            <a:r>
              <a:rPr lang="tr-TR" sz="2000" b="1" dirty="0" smtClean="0"/>
              <a:t> </a:t>
            </a:r>
            <a:r>
              <a:rPr lang="tr-TR" sz="2000" b="1" dirty="0" err="1" smtClean="0"/>
              <a:t>which</a:t>
            </a:r>
            <a:r>
              <a:rPr lang="tr-TR" sz="2000" b="1" dirty="0" smtClean="0"/>
              <a:t> </a:t>
            </a:r>
            <a:r>
              <a:rPr lang="tr-TR" sz="2000" b="1" dirty="0" err="1" smtClean="0"/>
              <a:t>supports</a:t>
            </a:r>
            <a:r>
              <a:rPr lang="tr-TR" sz="2000" b="1" dirty="0" smtClean="0"/>
              <a:t>  </a:t>
            </a:r>
            <a:r>
              <a:rPr lang="tr-TR" sz="2000" b="1" dirty="0" err="1" smtClean="0"/>
              <a:t>management</a:t>
            </a:r>
            <a:r>
              <a:rPr lang="tr-TR" sz="2000" b="1" dirty="0" smtClean="0"/>
              <a:t> </a:t>
            </a:r>
            <a:r>
              <a:rPr lang="tr-TR" sz="2000" b="1" dirty="0" err="1" smtClean="0"/>
              <a:t>and</a:t>
            </a:r>
            <a:r>
              <a:rPr lang="tr-TR" sz="2000" b="1" dirty="0" smtClean="0"/>
              <a:t> </a:t>
            </a:r>
            <a:r>
              <a:rPr lang="tr-TR" sz="2000" b="1" dirty="0" err="1" smtClean="0"/>
              <a:t>operation</a:t>
            </a:r>
            <a:r>
              <a:rPr lang="tr-TR" sz="2000" b="1" dirty="0" smtClean="0"/>
              <a:t> </a:t>
            </a:r>
            <a:r>
              <a:rPr lang="tr-TR" sz="2000" b="1" dirty="0" err="1" smtClean="0"/>
              <a:t>business</a:t>
            </a:r>
            <a:r>
              <a:rPr lang="tr-TR" sz="2000" b="1" dirty="0" smtClean="0"/>
              <a:t> </a:t>
            </a:r>
            <a:r>
              <a:rPr lang="tr-TR" sz="2000" b="1" dirty="0" err="1" smtClean="0"/>
              <a:t>processes</a:t>
            </a:r>
            <a:r>
              <a:rPr lang="tr-TR" sz="2000" b="1" dirty="0" smtClean="0"/>
              <a:t> . </a:t>
            </a:r>
            <a:r>
              <a:rPr lang="tr-TR" sz="2000" b="1" dirty="0" err="1" smtClean="0"/>
              <a:t>For</a:t>
            </a:r>
            <a:r>
              <a:rPr lang="tr-TR" sz="2000" b="1" dirty="0" smtClean="0"/>
              <a:t> </a:t>
            </a:r>
            <a:r>
              <a:rPr lang="tr-TR" sz="2000" b="1" dirty="0" err="1" smtClean="0"/>
              <a:t>example</a:t>
            </a:r>
            <a:r>
              <a:rPr lang="tr-TR" sz="2000" b="1" dirty="0" smtClean="0"/>
              <a:t> :  On </a:t>
            </a:r>
            <a:r>
              <a:rPr lang="tr-TR" sz="2000" b="1" dirty="0" err="1" smtClean="0"/>
              <a:t>input</a:t>
            </a:r>
            <a:r>
              <a:rPr lang="tr-TR" sz="2000" b="1" dirty="0" smtClean="0"/>
              <a:t> </a:t>
            </a:r>
            <a:r>
              <a:rPr lang="tr-TR" sz="2000" b="1" dirty="0" err="1" smtClean="0"/>
              <a:t>and</a:t>
            </a:r>
            <a:r>
              <a:rPr lang="tr-TR" sz="2000" b="1" dirty="0" smtClean="0"/>
              <a:t> </a:t>
            </a:r>
            <a:r>
              <a:rPr lang="tr-TR" sz="2000" b="1" dirty="0" err="1" smtClean="0"/>
              <a:t>storage</a:t>
            </a:r>
            <a:r>
              <a:rPr lang="tr-TR" sz="2000" b="1" dirty="0" smtClean="0"/>
              <a:t> </a:t>
            </a:r>
            <a:r>
              <a:rPr lang="tr-TR" sz="2000" b="1" dirty="0" err="1" smtClean="0"/>
              <a:t>operations</a:t>
            </a:r>
            <a:r>
              <a:rPr lang="tr-TR" sz="2000" b="1" dirty="0" smtClean="0"/>
              <a:t> of hole </a:t>
            </a:r>
            <a:r>
              <a:rPr lang="tr-TR" sz="2000" b="1" dirty="0" err="1" smtClean="0"/>
              <a:t>system</a:t>
            </a:r>
            <a:r>
              <a:rPr lang="tr-TR" sz="2000" b="1" dirty="0" smtClean="0"/>
              <a:t> </a:t>
            </a:r>
            <a:r>
              <a:rPr lang="tr-TR" sz="2000" b="1" dirty="0" err="1" smtClean="0"/>
              <a:t>they</a:t>
            </a:r>
            <a:r>
              <a:rPr lang="tr-TR" sz="2000" b="1" dirty="0" smtClean="0"/>
              <a:t> </a:t>
            </a:r>
            <a:r>
              <a:rPr lang="tr-TR" sz="2000" b="1" dirty="0" err="1" smtClean="0"/>
              <a:t>use</a:t>
            </a:r>
            <a:r>
              <a:rPr lang="tr-TR" sz="2000" b="1" dirty="0" smtClean="0"/>
              <a:t>  </a:t>
            </a:r>
            <a:r>
              <a:rPr lang="tr-TR" sz="2000" b="1" dirty="0" smtClean="0">
                <a:solidFill>
                  <a:srgbClr val="7030A0"/>
                </a:solidFill>
              </a:rPr>
              <a:t>ON LINE TRANSACTION PROCESSING  Software  </a:t>
            </a:r>
            <a:r>
              <a:rPr lang="tr-TR" sz="2000" b="1" dirty="0" err="1" smtClean="0">
                <a:solidFill>
                  <a:srgbClr val="7030A0"/>
                </a:solidFill>
              </a:rPr>
              <a:t>Package</a:t>
            </a:r>
            <a:r>
              <a:rPr lang="tr-TR" sz="2000" b="1" dirty="0" smtClean="0">
                <a:solidFill>
                  <a:srgbClr val="7030A0"/>
                </a:solidFill>
              </a:rPr>
              <a:t> </a:t>
            </a:r>
            <a:r>
              <a:rPr lang="tr-TR" sz="2000" b="1" dirty="0" err="1" smtClean="0"/>
              <a:t>or</a:t>
            </a:r>
            <a:r>
              <a:rPr lang="tr-TR" sz="2000" b="1" dirty="0" smtClean="0"/>
              <a:t>  </a:t>
            </a:r>
            <a:r>
              <a:rPr lang="tr-TR" sz="2000" b="1" dirty="0" smtClean="0">
                <a:solidFill>
                  <a:srgbClr val="7030A0"/>
                </a:solidFill>
              </a:rPr>
              <a:t>DECISION SUPPORT SYSTEMS Software </a:t>
            </a:r>
            <a:r>
              <a:rPr lang="en-US" sz="2000" b="1" dirty="0" smtClean="0">
                <a:solidFill>
                  <a:srgbClr val="7030A0"/>
                </a:solidFill>
              </a:rPr>
              <a:t> </a:t>
            </a:r>
            <a:r>
              <a:rPr lang="tr-TR" sz="2000" b="1" dirty="0" err="1" smtClean="0">
                <a:solidFill>
                  <a:srgbClr val="7030A0"/>
                </a:solidFill>
              </a:rPr>
              <a:t>Package</a:t>
            </a:r>
            <a:r>
              <a:rPr lang="tr-TR" sz="2000" b="1" dirty="0" smtClean="0"/>
              <a:t> </a:t>
            </a:r>
            <a:r>
              <a:rPr lang="en-US" sz="2000" b="1" dirty="0" smtClean="0"/>
              <a:t>support managers</a:t>
            </a:r>
            <a:r>
              <a:rPr lang="tr-TR" sz="2000" b="1" dirty="0" smtClean="0"/>
              <a:t> </a:t>
            </a:r>
            <a:r>
              <a:rPr lang="tr-TR" sz="2000" b="1" dirty="0" err="1" smtClean="0"/>
              <a:t>and</a:t>
            </a:r>
            <a:r>
              <a:rPr lang="tr-TR" sz="2000" b="1" dirty="0" smtClean="0"/>
              <a:t> </a:t>
            </a:r>
            <a:r>
              <a:rPr lang="tr-TR" sz="2000" b="1" dirty="0" err="1" smtClean="0"/>
              <a:t>other</a:t>
            </a:r>
            <a:r>
              <a:rPr lang="tr-TR" sz="2000" b="1" dirty="0" smtClean="0"/>
              <a:t> </a:t>
            </a:r>
            <a:r>
              <a:rPr lang="tr-TR" sz="2000" b="1" dirty="0" err="1" smtClean="0"/>
              <a:t>decision</a:t>
            </a:r>
            <a:r>
              <a:rPr lang="tr-TR" sz="2000" b="1" dirty="0" smtClean="0"/>
              <a:t> </a:t>
            </a:r>
            <a:r>
              <a:rPr lang="tr-TR" sz="2000" b="1" dirty="0" err="1" smtClean="0"/>
              <a:t>makers</a:t>
            </a:r>
            <a:r>
              <a:rPr lang="tr-TR" sz="2000" b="1" dirty="0" smtClean="0"/>
              <a:t>.</a:t>
            </a:r>
          </a:p>
          <a:p>
            <a:pPr>
              <a:buNone/>
            </a:pPr>
            <a:endParaRPr lang="tr-TR" sz="2000" b="1" dirty="0">
              <a:solidFill>
                <a:srgbClr val="7030A0"/>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a:t>
            </a:fld>
            <a:endParaRPr lang="tr-T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b="1" dirty="0" err="1" smtClean="0">
                <a:latin typeface="Arial" pitchFamily="34" charset="0"/>
                <a:cs typeface="Arial" pitchFamily="34" charset="0"/>
              </a:rPr>
              <a:t>BPEL</a:t>
            </a:r>
            <a:r>
              <a:rPr lang="tr-TR" sz="2400" b="1" dirty="0" smtClean="0">
                <a:latin typeface="Arial" pitchFamily="34" charset="0"/>
                <a:cs typeface="Arial" pitchFamily="34" charset="0"/>
              </a:rPr>
              <a:t> (Business </a:t>
            </a:r>
            <a:r>
              <a:rPr lang="tr-TR" sz="2400" b="1" dirty="0" err="1" smtClean="0">
                <a:latin typeface="Arial" pitchFamily="34" charset="0"/>
                <a:cs typeface="Arial" pitchFamily="34" charset="0"/>
              </a:rPr>
              <a:t>Process</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Execution</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Language</a:t>
            </a:r>
            <a:r>
              <a:rPr lang="tr-TR" sz="2400" b="1" dirty="0" smtClean="0">
                <a:latin typeface="Arial" pitchFamily="34" charset="0"/>
                <a:cs typeface="Arial" pitchFamily="34" charset="0"/>
              </a:rPr>
              <a:t>)</a:t>
            </a:r>
            <a:endParaRPr lang="tr-TR" sz="2400" dirty="0"/>
          </a:p>
        </p:txBody>
      </p:sp>
      <p:sp>
        <p:nvSpPr>
          <p:cNvPr id="3" name="2 İçerik Yer Tutucusu"/>
          <p:cNvSpPr>
            <a:spLocks noGrp="1"/>
          </p:cNvSpPr>
          <p:nvPr>
            <p:ph idx="1"/>
          </p:nvPr>
        </p:nvSpPr>
        <p:spPr>
          <a:xfrm>
            <a:off x="500034" y="1428736"/>
            <a:ext cx="8229600" cy="4525963"/>
          </a:xfrm>
        </p:spPr>
        <p:txBody>
          <a:bodyPr>
            <a:normAutofit fontScale="92500"/>
          </a:bodyPr>
          <a:lstStyle/>
          <a:p>
            <a:r>
              <a:rPr lang="tr-TR" sz="2400" dirty="0" smtClean="0">
                <a:latin typeface="Arial" pitchFamily="34" charset="0"/>
                <a:cs typeface="Arial" pitchFamily="34" charset="0"/>
              </a:rPr>
              <a:t>An </a:t>
            </a:r>
            <a:r>
              <a:rPr lang="tr-TR" sz="2400" dirty="0" err="1" smtClean="0">
                <a:latin typeface="Arial" pitchFamily="34" charset="0"/>
                <a:cs typeface="Arial" pitchFamily="34" charset="0"/>
              </a:rPr>
              <a:t>ERD</a:t>
            </a:r>
            <a:r>
              <a:rPr lang="tr-TR" sz="2400" dirty="0" smtClean="0">
                <a:latin typeface="Arial" pitchFamily="34" charset="0"/>
                <a:cs typeface="Arial" pitchFamily="34" charset="0"/>
              </a:rPr>
              <a:t> is a </a:t>
            </a:r>
            <a:r>
              <a:rPr lang="tr-TR" sz="2400" u="sng" dirty="0" smtClean="0">
                <a:latin typeface="Arial" pitchFamily="34" charset="0"/>
                <a:cs typeface="Arial" pitchFamily="34" charset="0"/>
                <a:hlinkClick r:id="rId2"/>
              </a:rPr>
              <a:t>data </a:t>
            </a:r>
            <a:r>
              <a:rPr lang="tr-TR" sz="2400" u="sng" dirty="0" err="1" smtClean="0">
                <a:latin typeface="Arial" pitchFamily="34" charset="0"/>
                <a:cs typeface="Arial" pitchFamily="34" charset="0"/>
                <a:hlinkClick r:id="rId2"/>
              </a:rPr>
              <a:t>modeling</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technique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that</a:t>
            </a:r>
            <a:r>
              <a:rPr lang="tr-TR" sz="2400" dirty="0" smtClean="0">
                <a:latin typeface="Arial" pitchFamily="34" charset="0"/>
                <a:cs typeface="Arial" pitchFamily="34" charset="0"/>
              </a:rPr>
              <a:t> can </a:t>
            </a:r>
            <a:r>
              <a:rPr lang="tr-TR" sz="2400" dirty="0" err="1" smtClean="0">
                <a:latin typeface="Arial" pitchFamily="34" charset="0"/>
                <a:cs typeface="Arial" pitchFamily="34" charset="0"/>
              </a:rPr>
              <a:t>help</a:t>
            </a:r>
            <a:r>
              <a:rPr lang="tr-TR" sz="2400" dirty="0" smtClean="0">
                <a:latin typeface="Arial" pitchFamily="34" charset="0"/>
                <a:cs typeface="Arial" pitchFamily="34" charset="0"/>
              </a:rPr>
              <a:t> define </a:t>
            </a:r>
            <a:r>
              <a:rPr lang="tr-TR" sz="2400" dirty="0" err="1" smtClean="0">
                <a:latin typeface="Arial" pitchFamily="34" charset="0"/>
                <a:cs typeface="Arial" pitchFamily="34" charset="0"/>
              </a:rPr>
              <a:t>business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processes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and</a:t>
            </a:r>
            <a:r>
              <a:rPr lang="tr-TR" sz="2400" dirty="0" smtClean="0">
                <a:latin typeface="Arial" pitchFamily="34" charset="0"/>
                <a:cs typeface="Arial" pitchFamily="34" charset="0"/>
              </a:rPr>
              <a:t> can be </a:t>
            </a:r>
            <a:r>
              <a:rPr lang="tr-TR" sz="2400" dirty="0" err="1" smtClean="0">
                <a:latin typeface="Arial" pitchFamily="34" charset="0"/>
                <a:cs typeface="Arial" pitchFamily="34" charset="0"/>
              </a:rPr>
              <a:t>used</a:t>
            </a:r>
            <a:r>
              <a:rPr lang="tr-TR" sz="2400" dirty="0" smtClean="0">
                <a:latin typeface="Arial" pitchFamily="34" charset="0"/>
                <a:cs typeface="Arial" pitchFamily="34" charset="0"/>
              </a:rPr>
              <a:t> as </a:t>
            </a:r>
            <a:r>
              <a:rPr lang="tr-TR" sz="2400" dirty="0" err="1" smtClean="0">
                <a:latin typeface="Arial" pitchFamily="34" charset="0"/>
                <a:cs typeface="Arial" pitchFamily="34" charset="0"/>
              </a:rPr>
              <a:t>the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foundation</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for</a:t>
            </a:r>
            <a:r>
              <a:rPr lang="tr-TR" sz="2400" dirty="0" smtClean="0">
                <a:latin typeface="Arial" pitchFamily="34" charset="0"/>
                <a:cs typeface="Arial" pitchFamily="34" charset="0"/>
              </a:rPr>
              <a:t> a </a:t>
            </a:r>
            <a:r>
              <a:rPr lang="tr-TR" sz="2400" u="sng" dirty="0" err="1" smtClean="0">
                <a:latin typeface="Arial" pitchFamily="34" charset="0"/>
                <a:cs typeface="Arial" pitchFamily="34" charset="0"/>
                <a:hlinkClick r:id="rId3"/>
              </a:rPr>
              <a:t>relational</a:t>
            </a:r>
            <a:r>
              <a:rPr lang="tr-TR" sz="2400" u="sng" dirty="0" smtClean="0">
                <a:latin typeface="Arial" pitchFamily="34" charset="0"/>
                <a:cs typeface="Arial" pitchFamily="34" charset="0"/>
                <a:hlinkClick r:id="rId3"/>
              </a:rPr>
              <a:t> </a:t>
            </a:r>
            <a:r>
              <a:rPr lang="tr-TR" sz="2400" u="sng" dirty="0" err="1" smtClean="0">
                <a:latin typeface="Arial" pitchFamily="34" charset="0"/>
                <a:cs typeface="Arial" pitchFamily="34" charset="0"/>
                <a:hlinkClick r:id="rId3"/>
              </a:rPr>
              <a:t>database</a:t>
            </a:r>
            <a:r>
              <a:rPr lang="tr-TR" sz="2400" dirty="0" smtClean="0">
                <a:latin typeface="Arial" pitchFamily="34" charset="0"/>
                <a:cs typeface="Arial" pitchFamily="34" charset="0"/>
              </a:rPr>
              <a:t>.</a:t>
            </a:r>
          </a:p>
          <a:p>
            <a:r>
              <a:rPr lang="tr-TR" sz="2400" dirty="0" smtClean="0">
                <a:latin typeface="Arial" pitchFamily="34" charset="0"/>
                <a:cs typeface="Arial" pitchFamily="34" charset="0"/>
              </a:rPr>
              <a:t> </a:t>
            </a:r>
            <a:r>
              <a:rPr lang="tr-TR" sz="2400" dirty="0" err="1" smtClean="0">
                <a:latin typeface="Arial" pitchFamily="34" charset="0"/>
                <a:cs typeface="Arial" pitchFamily="34" charset="0"/>
              </a:rPr>
              <a:t>While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useful</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for</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organizing</a:t>
            </a:r>
            <a:r>
              <a:rPr lang="tr-TR" sz="2400" dirty="0" smtClean="0">
                <a:latin typeface="Arial" pitchFamily="34" charset="0"/>
                <a:cs typeface="Arial" pitchFamily="34" charset="0"/>
              </a:rPr>
              <a:t> </a:t>
            </a:r>
            <a:r>
              <a:rPr lang="tr-TR" sz="2400" u="sng" dirty="0" smtClean="0">
                <a:latin typeface="Arial" pitchFamily="34" charset="0"/>
                <a:cs typeface="Arial" pitchFamily="34" charset="0"/>
                <a:hlinkClick r:id="rId4"/>
              </a:rPr>
              <a:t>data</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that</a:t>
            </a:r>
            <a:r>
              <a:rPr lang="tr-TR" sz="2400" dirty="0" smtClean="0">
                <a:latin typeface="Arial" pitchFamily="34" charset="0"/>
                <a:cs typeface="Arial" pitchFamily="34" charset="0"/>
              </a:rPr>
              <a:t> can be </a:t>
            </a:r>
            <a:r>
              <a:rPr lang="tr-TR" sz="2400" dirty="0" err="1" smtClean="0">
                <a:latin typeface="Arial" pitchFamily="34" charset="0"/>
                <a:cs typeface="Arial" pitchFamily="34" charset="0"/>
              </a:rPr>
              <a:t>represented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by</a:t>
            </a:r>
            <a:r>
              <a:rPr lang="tr-TR" sz="2400" dirty="0" smtClean="0">
                <a:latin typeface="Arial" pitchFamily="34" charset="0"/>
                <a:cs typeface="Arial" pitchFamily="34" charset="0"/>
              </a:rPr>
              <a:t> a </a:t>
            </a:r>
            <a:r>
              <a:rPr lang="tr-TR" sz="2400" dirty="0" err="1" smtClean="0">
                <a:latin typeface="Arial" pitchFamily="34" charset="0"/>
                <a:cs typeface="Arial" pitchFamily="34" charset="0"/>
              </a:rPr>
              <a:t>relational</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structure</a:t>
            </a:r>
            <a:r>
              <a:rPr lang="tr-TR" sz="2400" dirty="0" smtClean="0">
                <a:latin typeface="Arial" pitchFamily="34" charset="0"/>
                <a:cs typeface="Arial" pitchFamily="34" charset="0"/>
              </a:rPr>
              <a:t>, an </a:t>
            </a:r>
            <a:r>
              <a:rPr lang="tr-TR" sz="2400" dirty="0" err="1" smtClean="0">
                <a:latin typeface="Arial" pitchFamily="34" charset="0"/>
                <a:cs typeface="Arial" pitchFamily="34" charset="0"/>
              </a:rPr>
              <a:t>entity</a:t>
            </a:r>
            <a:r>
              <a:rPr lang="tr-TR" sz="2400" dirty="0" smtClean="0">
                <a:latin typeface="Arial" pitchFamily="34" charset="0"/>
                <a:cs typeface="Arial" pitchFamily="34" charset="0"/>
              </a:rPr>
              <a:t>-</a:t>
            </a:r>
            <a:r>
              <a:rPr lang="tr-TR" sz="2400" dirty="0" err="1" smtClean="0">
                <a:latin typeface="Arial" pitchFamily="34" charset="0"/>
                <a:cs typeface="Arial" pitchFamily="34" charset="0"/>
              </a:rPr>
              <a:t>relationship</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diagram</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can't</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sufficiently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represent</a:t>
            </a:r>
            <a:r>
              <a:rPr lang="tr-TR" sz="2400" dirty="0" smtClean="0">
                <a:latin typeface="Arial" pitchFamily="34" charset="0"/>
                <a:cs typeface="Arial" pitchFamily="34" charset="0"/>
              </a:rPr>
              <a:t> semi-</a:t>
            </a:r>
            <a:r>
              <a:rPr lang="tr-TR" sz="2400" dirty="0" err="1" smtClean="0">
                <a:latin typeface="Arial" pitchFamily="34" charset="0"/>
                <a:cs typeface="Arial" pitchFamily="34" charset="0"/>
              </a:rPr>
              <a:t>structured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or</a:t>
            </a:r>
            <a:r>
              <a:rPr lang="tr-TR" sz="2400" dirty="0" smtClean="0">
                <a:latin typeface="Arial" pitchFamily="34" charset="0"/>
                <a:cs typeface="Arial" pitchFamily="34" charset="0"/>
              </a:rPr>
              <a:t> </a:t>
            </a:r>
            <a:r>
              <a:rPr lang="tr-TR" sz="2400" u="sng" dirty="0" err="1" smtClean="0">
                <a:latin typeface="Arial" pitchFamily="34" charset="0"/>
                <a:cs typeface="Arial" pitchFamily="34" charset="0"/>
                <a:hlinkClick r:id="rId5"/>
              </a:rPr>
              <a:t>unstructured</a:t>
            </a:r>
            <a:r>
              <a:rPr lang="tr-TR" sz="2400" u="sng" dirty="0" smtClean="0">
                <a:latin typeface="Arial" pitchFamily="34" charset="0"/>
                <a:cs typeface="Arial" pitchFamily="34" charset="0"/>
                <a:hlinkClick r:id="rId5"/>
              </a:rPr>
              <a:t> data</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and</a:t>
            </a:r>
            <a:r>
              <a:rPr lang="tr-TR" sz="2400" dirty="0" smtClean="0">
                <a:latin typeface="Arial" pitchFamily="34" charset="0"/>
                <a:cs typeface="Arial" pitchFamily="34" charset="0"/>
              </a:rPr>
              <a:t> an </a:t>
            </a:r>
            <a:r>
              <a:rPr lang="tr-TR" sz="2400" dirty="0" err="1" smtClean="0">
                <a:latin typeface="Arial" pitchFamily="34" charset="0"/>
                <a:cs typeface="Arial" pitchFamily="34" charset="0"/>
              </a:rPr>
              <a:t>ERD</a:t>
            </a:r>
            <a:r>
              <a:rPr lang="tr-TR" sz="2400" dirty="0" smtClean="0">
                <a:latin typeface="Arial" pitchFamily="34" charset="0"/>
                <a:cs typeface="Arial" pitchFamily="34" charset="0"/>
              </a:rPr>
              <a:t> is </a:t>
            </a:r>
            <a:r>
              <a:rPr lang="tr-TR" sz="2400" dirty="0" err="1" smtClean="0">
                <a:latin typeface="Arial" pitchFamily="34" charset="0"/>
                <a:cs typeface="Arial" pitchFamily="34" charset="0"/>
              </a:rPr>
              <a:t>unlikely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to</a:t>
            </a:r>
            <a:r>
              <a:rPr lang="tr-TR" sz="2400" dirty="0" smtClean="0">
                <a:latin typeface="Arial" pitchFamily="34" charset="0"/>
                <a:cs typeface="Arial" pitchFamily="34" charset="0"/>
              </a:rPr>
              <a:t> be </a:t>
            </a:r>
            <a:r>
              <a:rPr lang="tr-TR" sz="2400" dirty="0" err="1" smtClean="0">
                <a:latin typeface="Arial" pitchFamily="34" charset="0"/>
                <a:cs typeface="Arial" pitchFamily="34" charset="0"/>
              </a:rPr>
              <a:t>helpful</a:t>
            </a:r>
            <a:r>
              <a:rPr lang="tr-TR" sz="2400" dirty="0" smtClean="0">
                <a:latin typeface="Arial" pitchFamily="34" charset="0"/>
                <a:cs typeface="Arial" pitchFamily="34" charset="0"/>
              </a:rPr>
              <a:t> on </a:t>
            </a:r>
            <a:r>
              <a:rPr lang="tr-TR" sz="2400" dirty="0" err="1" smtClean="0">
                <a:latin typeface="Arial" pitchFamily="34" charset="0"/>
                <a:cs typeface="Arial" pitchFamily="34" charset="0"/>
              </a:rPr>
              <a:t>its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own</a:t>
            </a:r>
            <a:r>
              <a:rPr lang="tr-TR" sz="2400" dirty="0" smtClean="0">
                <a:latin typeface="Arial" pitchFamily="34" charset="0"/>
                <a:cs typeface="Arial" pitchFamily="34" charset="0"/>
              </a:rPr>
              <a:t> in </a:t>
            </a:r>
            <a:r>
              <a:rPr lang="tr-TR" sz="2400" dirty="0" err="1" smtClean="0">
                <a:latin typeface="Arial" pitchFamily="34" charset="0"/>
                <a:cs typeface="Arial" pitchFamily="34" charset="0"/>
              </a:rPr>
              <a:t>integrating</a:t>
            </a:r>
            <a:r>
              <a:rPr lang="tr-TR" sz="2400" dirty="0" smtClean="0">
                <a:latin typeface="Arial" pitchFamily="34" charset="0"/>
                <a:cs typeface="Arial" pitchFamily="34" charset="0"/>
              </a:rPr>
              <a:t> data </a:t>
            </a:r>
            <a:r>
              <a:rPr lang="tr-TR" sz="2400" dirty="0" err="1" smtClean="0">
                <a:latin typeface="Arial" pitchFamily="34" charset="0"/>
                <a:cs typeface="Arial" pitchFamily="34" charset="0"/>
              </a:rPr>
              <a:t>into</a:t>
            </a:r>
            <a:r>
              <a:rPr lang="tr-TR" sz="2400" dirty="0" smtClean="0">
                <a:latin typeface="Arial" pitchFamily="34" charset="0"/>
                <a:cs typeface="Arial" pitchFamily="34" charset="0"/>
              </a:rPr>
              <a:t> a </a:t>
            </a:r>
            <a:r>
              <a:rPr lang="tr-TR" sz="2400" dirty="0" err="1" smtClean="0">
                <a:latin typeface="Arial" pitchFamily="34" charset="0"/>
                <a:cs typeface="Arial" pitchFamily="34" charset="0"/>
              </a:rPr>
              <a:t>pre</a:t>
            </a:r>
            <a:r>
              <a:rPr lang="tr-TR" sz="2400" dirty="0" smtClean="0">
                <a:latin typeface="Arial" pitchFamily="34" charset="0"/>
                <a:cs typeface="Arial" pitchFamily="34" charset="0"/>
              </a:rPr>
              <a:t>-</a:t>
            </a:r>
            <a:r>
              <a:rPr lang="tr-TR" sz="2400" dirty="0" err="1" smtClean="0">
                <a:latin typeface="Arial" pitchFamily="34" charset="0"/>
                <a:cs typeface="Arial" pitchFamily="34" charset="0"/>
              </a:rPr>
              <a:t>existing</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information</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system</a:t>
            </a:r>
            <a:r>
              <a:rPr lang="tr-TR" sz="2400" dirty="0" smtClean="0">
                <a:latin typeface="Arial" pitchFamily="34" charset="0"/>
                <a:cs typeface="Arial" pitchFamily="34" charset="0"/>
              </a:rPr>
              <a:t>.</a:t>
            </a:r>
          </a:p>
          <a:p>
            <a:r>
              <a:rPr lang="tr-TR" sz="2400" dirty="0" err="1" smtClean="0">
                <a:latin typeface="Arial" pitchFamily="34" charset="0"/>
                <a:cs typeface="Arial" pitchFamily="34" charset="0"/>
              </a:rPr>
              <a:t>Three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main</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components</a:t>
            </a:r>
            <a:r>
              <a:rPr lang="tr-TR" sz="2400" dirty="0" smtClean="0">
                <a:latin typeface="Arial" pitchFamily="34" charset="0"/>
                <a:cs typeface="Arial" pitchFamily="34" charset="0"/>
              </a:rPr>
              <a:t> of an </a:t>
            </a:r>
            <a:r>
              <a:rPr lang="tr-TR" sz="2400" dirty="0" err="1" smtClean="0">
                <a:latin typeface="Arial" pitchFamily="34" charset="0"/>
                <a:cs typeface="Arial" pitchFamily="34" charset="0"/>
              </a:rPr>
              <a:t>ERD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are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the</a:t>
            </a:r>
            <a:r>
              <a:rPr lang="tr-TR" sz="2400" dirty="0" smtClean="0">
                <a:latin typeface="Arial" pitchFamily="34" charset="0"/>
                <a:cs typeface="Arial" pitchFamily="34" charset="0"/>
              </a:rPr>
              <a:t> </a:t>
            </a:r>
            <a:r>
              <a:rPr lang="tr-TR" sz="2400" u="sng" dirty="0" err="1" smtClean="0">
                <a:latin typeface="Arial" pitchFamily="34" charset="0"/>
                <a:cs typeface="Arial" pitchFamily="34" charset="0"/>
                <a:hlinkClick r:id="rId6"/>
              </a:rPr>
              <a:t>entities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which</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are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objects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or</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concepts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that</a:t>
            </a:r>
            <a:r>
              <a:rPr lang="tr-TR" sz="2400" dirty="0" smtClean="0">
                <a:latin typeface="Arial" pitchFamily="34" charset="0"/>
                <a:cs typeface="Arial" pitchFamily="34" charset="0"/>
              </a:rPr>
              <a:t> can </a:t>
            </a:r>
            <a:r>
              <a:rPr lang="tr-TR" sz="2400" dirty="0" err="1" smtClean="0">
                <a:latin typeface="Arial" pitchFamily="34" charset="0"/>
                <a:cs typeface="Arial" pitchFamily="34" charset="0"/>
              </a:rPr>
              <a:t>have</a:t>
            </a:r>
            <a:r>
              <a:rPr lang="tr-TR" sz="2400" dirty="0" smtClean="0">
                <a:latin typeface="Arial" pitchFamily="34" charset="0"/>
                <a:cs typeface="Arial" pitchFamily="34" charset="0"/>
              </a:rPr>
              <a:t> data </a:t>
            </a:r>
            <a:r>
              <a:rPr lang="tr-TR" sz="2400" dirty="0" err="1" smtClean="0">
                <a:latin typeface="Arial" pitchFamily="34" charset="0"/>
                <a:cs typeface="Arial" pitchFamily="34" charset="0"/>
              </a:rPr>
              <a:t>stored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about</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them</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relationship</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between</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those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entities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and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the</a:t>
            </a:r>
            <a:r>
              <a:rPr lang="tr-TR" sz="2400" dirty="0" smtClean="0">
                <a:latin typeface="Arial" pitchFamily="34" charset="0"/>
                <a:cs typeface="Arial" pitchFamily="34" charset="0"/>
              </a:rPr>
              <a:t> </a:t>
            </a:r>
            <a:r>
              <a:rPr lang="tr-TR" sz="2400" u="sng" dirty="0" err="1" smtClean="0">
                <a:latin typeface="Arial" pitchFamily="34" charset="0"/>
                <a:cs typeface="Arial" pitchFamily="34" charset="0"/>
                <a:hlinkClick r:id="rId7"/>
              </a:rPr>
              <a:t>cardinality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which</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defines</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that</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relationship</a:t>
            </a:r>
            <a:r>
              <a:rPr lang="tr-TR" sz="2400" dirty="0" smtClean="0">
                <a:latin typeface="Arial" pitchFamily="34" charset="0"/>
                <a:cs typeface="Arial" pitchFamily="34" charset="0"/>
              </a:rPr>
              <a:t> in </a:t>
            </a:r>
            <a:r>
              <a:rPr lang="tr-TR" sz="2400" dirty="0" err="1" smtClean="0">
                <a:latin typeface="Arial" pitchFamily="34" charset="0"/>
                <a:cs typeface="Arial" pitchFamily="34" charset="0"/>
              </a:rPr>
              <a:t>terms</a:t>
            </a:r>
            <a:r>
              <a:rPr lang="tr-TR" sz="2400" dirty="0" smtClean="0">
                <a:latin typeface="Arial" pitchFamily="34" charset="0"/>
                <a:cs typeface="Arial" pitchFamily="34" charset="0"/>
              </a:rPr>
              <a:t> of </a:t>
            </a:r>
            <a:r>
              <a:rPr lang="tr-TR" sz="2400" dirty="0" err="1" smtClean="0">
                <a:latin typeface="Arial" pitchFamily="34" charset="0"/>
                <a:cs typeface="Arial" pitchFamily="34" charset="0"/>
              </a:rPr>
              <a:t>numbers</a:t>
            </a:r>
            <a:r>
              <a:rPr lang="tr-TR" sz="2400" dirty="0" smtClean="0">
                <a:latin typeface="Arial" pitchFamily="34" charset="0"/>
                <a:cs typeface="Arial" pitchFamily="34" charset="0"/>
              </a:rPr>
              <a:t>.</a:t>
            </a:r>
          </a:p>
          <a:p>
            <a:endParaRPr lang="tr-TR" sz="2400" dirty="0" smtClean="0">
              <a:latin typeface="Arial" pitchFamily="34" charset="0"/>
              <a:cs typeface="Arial" pitchFamily="34" charset="0"/>
            </a:endParaRP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150</a:t>
            </a:fld>
            <a:endParaRPr lang="tr-T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b="1" dirty="0" smtClean="0">
                <a:latin typeface="Arial" pitchFamily="34" charset="0"/>
                <a:cs typeface="Arial" pitchFamily="34" charset="0"/>
              </a:rPr>
              <a:t>BPEL (Business </a:t>
            </a:r>
            <a:r>
              <a:rPr lang="tr-TR" sz="2400" b="1" dirty="0" err="1" smtClean="0">
                <a:latin typeface="Arial" pitchFamily="34" charset="0"/>
                <a:cs typeface="Arial" pitchFamily="34" charset="0"/>
              </a:rPr>
              <a:t>Process</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Execution</a:t>
            </a:r>
            <a:r>
              <a:rPr lang="tr-TR" sz="2400" b="1" dirty="0" smtClean="0">
                <a:latin typeface="Arial" pitchFamily="34" charset="0"/>
                <a:cs typeface="Arial" pitchFamily="34" charset="0"/>
              </a:rPr>
              <a:t> </a:t>
            </a:r>
            <a:r>
              <a:rPr lang="tr-TR" sz="2400" b="1" dirty="0" err="1" smtClean="0">
                <a:latin typeface="Arial" pitchFamily="34" charset="0"/>
                <a:cs typeface="Arial" pitchFamily="34" charset="0"/>
              </a:rPr>
              <a:t>Language</a:t>
            </a:r>
            <a:r>
              <a:rPr lang="tr-TR" sz="2400" b="1" dirty="0" smtClean="0">
                <a:latin typeface="Arial" pitchFamily="34" charset="0"/>
                <a:cs typeface="Arial" pitchFamily="34" charset="0"/>
              </a:rPr>
              <a:t>)</a:t>
            </a:r>
            <a:endParaRPr lang="tr-TR" sz="2400" dirty="0"/>
          </a:p>
        </p:txBody>
      </p:sp>
      <p:sp>
        <p:nvSpPr>
          <p:cNvPr id="3" name="2 İçerik Yer Tutucusu"/>
          <p:cNvSpPr>
            <a:spLocks noGrp="1"/>
          </p:cNvSpPr>
          <p:nvPr>
            <p:ph idx="1"/>
          </p:nvPr>
        </p:nvSpPr>
        <p:spPr>
          <a:xfrm>
            <a:off x="285720" y="1285860"/>
            <a:ext cx="8215370" cy="5429288"/>
          </a:xfrm>
        </p:spPr>
        <p:txBody>
          <a:bodyPr>
            <a:noAutofit/>
          </a:bodyPr>
          <a:lstStyle/>
          <a:p>
            <a:r>
              <a:rPr lang="tr-TR" sz="1800" dirty="0" err="1" smtClean="0">
                <a:latin typeface="Arial" pitchFamily="34" charset="0"/>
                <a:cs typeface="Arial" pitchFamily="34" charset="0"/>
              </a:rPr>
              <a:t>For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example</a:t>
            </a:r>
            <a:r>
              <a:rPr lang="tr-TR" sz="1800" dirty="0" smtClean="0">
                <a:latin typeface="Arial" pitchFamily="34" charset="0"/>
                <a:cs typeface="Arial" pitchFamily="34" charset="0"/>
              </a:rPr>
              <a:t>, an ER </a:t>
            </a:r>
            <a:r>
              <a:rPr lang="tr-TR" sz="1800" dirty="0" err="1" smtClean="0">
                <a:latin typeface="Arial" pitchFamily="34" charset="0"/>
                <a:cs typeface="Arial" pitchFamily="34" charset="0"/>
              </a:rPr>
              <a:t>diagram</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representing</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information</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system</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for</a:t>
            </a:r>
            <a:r>
              <a:rPr lang="tr-TR" sz="1800" dirty="0" smtClean="0">
                <a:latin typeface="Arial" pitchFamily="34" charset="0"/>
                <a:cs typeface="Arial" pitchFamily="34" charset="0"/>
              </a:rPr>
              <a:t> a </a:t>
            </a:r>
            <a:r>
              <a:rPr lang="tr-TR" sz="1800" dirty="0" err="1" smtClean="0">
                <a:latin typeface="Arial" pitchFamily="34" charset="0"/>
                <a:cs typeface="Arial" pitchFamily="34" charset="0"/>
              </a:rPr>
              <a:t>company's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sales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department</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might</a:t>
            </a:r>
            <a:r>
              <a:rPr lang="tr-TR" sz="1800" dirty="0" smtClean="0">
                <a:latin typeface="Arial" pitchFamily="34" charset="0"/>
                <a:cs typeface="Arial" pitchFamily="34" charset="0"/>
              </a:rPr>
              <a:t> start </a:t>
            </a:r>
            <a:r>
              <a:rPr lang="tr-TR" sz="1800" dirty="0" err="1" smtClean="0">
                <a:latin typeface="Arial" pitchFamily="34" charset="0"/>
                <a:cs typeface="Arial" pitchFamily="34" charset="0"/>
              </a:rPr>
              <a:t>with</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graphical</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representations</a:t>
            </a:r>
            <a:r>
              <a:rPr lang="tr-TR" sz="1800" dirty="0" smtClean="0">
                <a:latin typeface="Arial" pitchFamily="34" charset="0"/>
                <a:cs typeface="Arial" pitchFamily="34" charset="0"/>
              </a:rPr>
              <a:t> of </a:t>
            </a:r>
            <a:r>
              <a:rPr lang="tr-TR" sz="1800" dirty="0" err="1" smtClean="0">
                <a:latin typeface="Arial" pitchFamily="34" charset="0"/>
                <a:cs typeface="Arial" pitchFamily="34" charset="0"/>
              </a:rPr>
              <a:t>entities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such</a:t>
            </a:r>
            <a:r>
              <a:rPr lang="tr-TR" sz="1800" dirty="0" smtClean="0">
                <a:latin typeface="Arial" pitchFamily="34" charset="0"/>
                <a:cs typeface="Arial" pitchFamily="34" charset="0"/>
              </a:rPr>
              <a:t> as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sales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representative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customer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customer's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address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customer's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order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product</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and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warehouse</a:t>
            </a:r>
            <a:r>
              <a:rPr lang="tr-TR" sz="1800" dirty="0" smtClean="0">
                <a:latin typeface="Arial" pitchFamily="34" charset="0"/>
                <a:cs typeface="Arial" pitchFamily="34" charset="0"/>
              </a:rPr>
              <a:t>. </a:t>
            </a:r>
          </a:p>
          <a:p>
            <a:endParaRPr lang="tr-TR" sz="1800" dirty="0" smtClean="0">
              <a:latin typeface="Arial" pitchFamily="34" charset="0"/>
              <a:cs typeface="Arial" pitchFamily="34" charset="0"/>
            </a:endParaRPr>
          </a:p>
          <a:p>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See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diagram</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Then</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lines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other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symbols</a:t>
            </a:r>
            <a:r>
              <a:rPr lang="tr-TR" sz="1800" dirty="0" smtClean="0">
                <a:latin typeface="Arial" pitchFamily="34" charset="0"/>
                <a:cs typeface="Arial" pitchFamily="34" charset="0"/>
              </a:rPr>
              <a:t> can be </a:t>
            </a:r>
            <a:r>
              <a:rPr lang="tr-TR" sz="1800" dirty="0" err="1" smtClean="0">
                <a:latin typeface="Arial" pitchFamily="34" charset="0"/>
                <a:cs typeface="Arial" pitchFamily="34" charset="0"/>
              </a:rPr>
              <a:t>used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to</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represent</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relationship</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between</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entities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and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text</a:t>
            </a:r>
            <a:r>
              <a:rPr lang="tr-TR" sz="1800" dirty="0" smtClean="0">
                <a:latin typeface="Arial" pitchFamily="34" charset="0"/>
                <a:cs typeface="Arial" pitchFamily="34" charset="0"/>
              </a:rPr>
              <a:t> can be </a:t>
            </a:r>
            <a:r>
              <a:rPr lang="tr-TR" sz="1800" dirty="0" err="1" smtClean="0">
                <a:latin typeface="Arial" pitchFamily="34" charset="0"/>
                <a:cs typeface="Arial" pitchFamily="34" charset="0"/>
              </a:rPr>
              <a:t>used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to</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label</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relationships</a:t>
            </a:r>
            <a:r>
              <a:rPr lang="tr-TR" sz="1800" dirty="0" smtClean="0">
                <a:latin typeface="Arial" pitchFamily="34" charset="0"/>
                <a:cs typeface="Arial" pitchFamily="34" charset="0"/>
              </a:rPr>
              <a:t>.</a:t>
            </a:r>
          </a:p>
          <a:p>
            <a:r>
              <a:rPr lang="tr-TR" sz="1800" dirty="0" err="1" smtClean="0">
                <a:latin typeface="Arial" pitchFamily="34" charset="0"/>
                <a:cs typeface="Arial" pitchFamily="34" charset="0"/>
              </a:rPr>
              <a:t>Finally</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cardinality</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notations</a:t>
            </a:r>
            <a:r>
              <a:rPr lang="tr-TR" sz="1800" dirty="0" smtClean="0">
                <a:latin typeface="Arial" pitchFamily="34" charset="0"/>
                <a:cs typeface="Arial" pitchFamily="34" charset="0"/>
              </a:rPr>
              <a:t> define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attributes</a:t>
            </a:r>
            <a:r>
              <a:rPr lang="tr-TR" sz="1800" dirty="0" smtClean="0">
                <a:latin typeface="Arial" pitchFamily="34" charset="0"/>
                <a:cs typeface="Arial" pitchFamily="34" charset="0"/>
              </a:rPr>
              <a:t> of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relationship</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between</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entities</a:t>
            </a:r>
            <a:r>
              <a:rPr lang="tr-TR" sz="1800" dirty="0" smtClean="0">
                <a:latin typeface="Arial" pitchFamily="34" charset="0"/>
                <a:cs typeface="Arial" pitchFamily="34" charset="0"/>
              </a:rPr>
              <a:t>. </a:t>
            </a:r>
          </a:p>
          <a:p>
            <a:r>
              <a:rPr lang="tr-TR" sz="1800" dirty="0" err="1" smtClean="0">
                <a:latin typeface="Arial" pitchFamily="34" charset="0"/>
                <a:cs typeface="Arial" pitchFamily="34" charset="0"/>
              </a:rPr>
              <a:t>Cardinalities</a:t>
            </a:r>
            <a:r>
              <a:rPr lang="tr-TR" sz="1800" dirty="0" smtClean="0">
                <a:latin typeface="Arial" pitchFamily="34" charset="0"/>
                <a:cs typeface="Arial" pitchFamily="34" charset="0"/>
              </a:rPr>
              <a:t> can </a:t>
            </a:r>
            <a:r>
              <a:rPr lang="tr-TR" sz="1800" dirty="0" err="1" smtClean="0">
                <a:latin typeface="Arial" pitchFamily="34" charset="0"/>
                <a:cs typeface="Arial" pitchFamily="34" charset="0"/>
              </a:rPr>
              <a:t>denote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that</a:t>
            </a:r>
            <a:r>
              <a:rPr lang="tr-TR" sz="1800" dirty="0" smtClean="0">
                <a:latin typeface="Arial" pitchFamily="34" charset="0"/>
                <a:cs typeface="Arial" pitchFamily="34" charset="0"/>
              </a:rPr>
              <a:t> an </a:t>
            </a:r>
            <a:r>
              <a:rPr lang="tr-TR" sz="1800" dirty="0" err="1" smtClean="0">
                <a:latin typeface="Arial" pitchFamily="34" charset="0"/>
                <a:cs typeface="Arial" pitchFamily="34" charset="0"/>
              </a:rPr>
              <a:t>entity</a:t>
            </a:r>
            <a:r>
              <a:rPr lang="tr-TR" sz="1800" dirty="0" smtClean="0">
                <a:latin typeface="Arial" pitchFamily="34" charset="0"/>
                <a:cs typeface="Arial" pitchFamily="34" charset="0"/>
              </a:rPr>
              <a:t> is </a:t>
            </a:r>
            <a:r>
              <a:rPr lang="tr-TR" sz="1800" dirty="0" err="1" smtClean="0">
                <a:latin typeface="Arial" pitchFamily="34" charset="0"/>
                <a:cs typeface="Arial" pitchFamily="34" charset="0"/>
              </a:rPr>
              <a:t>optional</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for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example</a:t>
            </a:r>
            <a:r>
              <a:rPr lang="tr-TR" sz="1800" dirty="0" smtClean="0">
                <a:latin typeface="Arial" pitchFamily="34" charset="0"/>
                <a:cs typeface="Arial" pitchFamily="34" charset="0"/>
              </a:rPr>
              <a:t>, a </a:t>
            </a:r>
            <a:r>
              <a:rPr lang="tr-TR" sz="1800" dirty="0" err="1" smtClean="0">
                <a:latin typeface="Arial" pitchFamily="34" charset="0"/>
                <a:cs typeface="Arial" pitchFamily="34" charset="0"/>
              </a:rPr>
              <a:t>sales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rep</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could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have</a:t>
            </a:r>
            <a:r>
              <a:rPr lang="tr-TR" sz="1800" dirty="0" smtClean="0">
                <a:latin typeface="Arial" pitchFamily="34" charset="0"/>
                <a:cs typeface="Arial" pitchFamily="34" charset="0"/>
              </a:rPr>
              <a:t> no </a:t>
            </a:r>
            <a:r>
              <a:rPr lang="tr-TR" sz="1800" dirty="0" err="1" smtClean="0">
                <a:latin typeface="Arial" pitchFamily="34" charset="0"/>
                <a:cs typeface="Arial" pitchFamily="34" charset="0"/>
              </a:rPr>
              <a:t>customers</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could</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have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many</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mandatory</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for</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example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the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must</a:t>
            </a:r>
            <a:r>
              <a:rPr lang="tr-TR" sz="1800" dirty="0" smtClean="0">
                <a:latin typeface="Arial" pitchFamily="34" charset="0"/>
                <a:cs typeface="Arial" pitchFamily="34" charset="0"/>
              </a:rPr>
              <a:t> be at </a:t>
            </a:r>
            <a:r>
              <a:rPr lang="tr-TR" sz="1800" dirty="0" err="1" smtClean="0">
                <a:latin typeface="Arial" pitchFamily="34" charset="0"/>
                <a:cs typeface="Arial" pitchFamily="34" charset="0"/>
              </a:rPr>
              <a:t>least</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one</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product</a:t>
            </a:r>
            <a:r>
              <a:rPr lang="tr-TR" sz="1800" dirty="0" smtClean="0">
                <a:latin typeface="Arial" pitchFamily="34" charset="0"/>
                <a:cs typeface="Arial" pitchFamily="34" charset="0"/>
              </a:rPr>
              <a:t> </a:t>
            </a:r>
            <a:r>
              <a:rPr lang="tr-TR" sz="1800" dirty="0" err="1" smtClean="0">
                <a:latin typeface="Arial" pitchFamily="34" charset="0"/>
                <a:cs typeface="Arial" pitchFamily="34" charset="0"/>
              </a:rPr>
              <a:t>listed</a:t>
            </a:r>
            <a:r>
              <a:rPr lang="tr-TR" sz="1800" dirty="0" smtClean="0">
                <a:latin typeface="Arial" pitchFamily="34" charset="0"/>
                <a:cs typeface="Arial" pitchFamily="34" charset="0"/>
              </a:rPr>
              <a:t> in an </a:t>
            </a:r>
            <a:r>
              <a:rPr lang="tr-TR" sz="1800" dirty="0" err="1" smtClean="0">
                <a:latin typeface="Arial" pitchFamily="34" charset="0"/>
                <a:cs typeface="Arial" pitchFamily="34" charset="0"/>
              </a:rPr>
              <a:t>order</a:t>
            </a:r>
            <a:r>
              <a:rPr lang="tr-TR" sz="1800" dirty="0" smtClean="0">
                <a:latin typeface="Arial" pitchFamily="34" charset="0"/>
                <a:cs typeface="Arial" pitchFamily="34" charset="0"/>
              </a:rPr>
              <a:t>.)</a:t>
            </a:r>
          </a:p>
          <a:p>
            <a:r>
              <a:rPr lang="tr-TR" sz="2000" dirty="0" smtClean="0">
                <a:latin typeface="Arial" pitchFamily="34" charset="0"/>
                <a:cs typeface="Arial" pitchFamily="34" charset="0"/>
              </a:rPr>
              <a:t> </a:t>
            </a:r>
          </a:p>
          <a:p>
            <a:endParaRPr lang="tr-TR" sz="2000" dirty="0" smtClean="0">
              <a:latin typeface="Arial" pitchFamily="34" charset="0"/>
              <a:cs typeface="Arial" pitchFamily="34" charset="0"/>
            </a:endParaRPr>
          </a:p>
          <a:p>
            <a:endParaRPr lang="tr-TR" sz="20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151</a:t>
            </a:fld>
            <a:endParaRPr lang="tr-T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a:bodyPr>
          <a:lstStyle/>
          <a:p>
            <a:r>
              <a:rPr lang="tr-TR" sz="2800" b="1" dirty="0" smtClean="0"/>
              <a:t>Tedarik Zinciri Yönetimi Yazılımı ilişkili bir çok işlemi içine alır. İşte bir örnek-1 </a:t>
            </a:r>
            <a:endParaRPr lang="tr-TR" sz="2800" b="1" dirty="0"/>
          </a:p>
        </p:txBody>
      </p:sp>
      <p:sp>
        <p:nvSpPr>
          <p:cNvPr id="3" name="2 İçerik Yer Tutucusu"/>
          <p:cNvSpPr>
            <a:spLocks noGrp="1"/>
          </p:cNvSpPr>
          <p:nvPr>
            <p:ph idx="1"/>
          </p:nvPr>
        </p:nvSpPr>
        <p:spPr/>
        <p:txBody>
          <a:bodyPr>
            <a:normAutofit/>
          </a:bodyPr>
          <a:lstStyle/>
          <a:p>
            <a:r>
              <a:rPr lang="tr-TR" sz="2400" b="1" u="sng" dirty="0" smtClean="0"/>
              <a:t>Tedarik Zinciri Planlama</a:t>
            </a:r>
            <a:endParaRPr lang="tr-TR" sz="2400" u="sng" dirty="0" smtClean="0"/>
          </a:p>
          <a:p>
            <a:pPr lvl="0"/>
            <a:r>
              <a:rPr lang="tr-TR" sz="2400" dirty="0" smtClean="0"/>
              <a:t>Satış ve Operasyon Planlama</a:t>
            </a:r>
          </a:p>
          <a:p>
            <a:pPr lvl="0"/>
            <a:r>
              <a:rPr lang="tr-TR" sz="2400" dirty="0" smtClean="0"/>
              <a:t>Talep Planlama</a:t>
            </a:r>
          </a:p>
          <a:p>
            <a:pPr lvl="0"/>
            <a:r>
              <a:rPr lang="tr-TR" sz="2400" dirty="0" smtClean="0"/>
              <a:t>Kapasite Planlama</a:t>
            </a:r>
          </a:p>
          <a:p>
            <a:pPr lvl="0"/>
            <a:r>
              <a:rPr lang="tr-TR" sz="2400" dirty="0" smtClean="0"/>
              <a:t>Üretim Planlama Yönetimi</a:t>
            </a:r>
          </a:p>
          <a:p>
            <a:r>
              <a:rPr lang="tr-TR" sz="2400" b="1" u="sng" dirty="0" smtClean="0"/>
              <a:t>Müşteri Hizmetleri Yönetimi</a:t>
            </a:r>
            <a:endParaRPr lang="tr-TR" sz="2400" u="sng" dirty="0" smtClean="0"/>
          </a:p>
          <a:p>
            <a:pPr lvl="0"/>
            <a:r>
              <a:rPr lang="tr-TR" sz="2400" dirty="0" smtClean="0"/>
              <a:t>Servis Seviyesi Belirleme ve Ölçme</a:t>
            </a:r>
          </a:p>
          <a:p>
            <a:pPr lvl="0"/>
            <a:r>
              <a:rPr lang="tr-TR" sz="2400" dirty="0" err="1" smtClean="0"/>
              <a:t>Alokasyon</a:t>
            </a:r>
            <a:r>
              <a:rPr lang="tr-TR" sz="2400" dirty="0" smtClean="0"/>
              <a:t> Yönetimi ve </a:t>
            </a:r>
            <a:r>
              <a:rPr lang="tr-TR" sz="2400" dirty="0" err="1" smtClean="0"/>
              <a:t>Önceliklendirme</a:t>
            </a:r>
            <a:endParaRPr lang="tr-TR" sz="2400" dirty="0" smtClean="0"/>
          </a:p>
          <a:p>
            <a:pPr lvl="0"/>
            <a:r>
              <a:rPr lang="tr-TR" sz="2400" dirty="0" err="1" smtClean="0"/>
              <a:t>EDI</a:t>
            </a:r>
            <a:r>
              <a:rPr lang="tr-TR" sz="2400" dirty="0" smtClean="0"/>
              <a:t> ve Müşteri Hizmetleri</a:t>
            </a:r>
          </a:p>
          <a:p>
            <a:endParaRPr lang="tr-TR" sz="24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152</a:t>
            </a:fld>
            <a:endParaRPr lang="tr-T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214290"/>
            <a:ext cx="8015286" cy="714372"/>
          </a:xfrm>
        </p:spPr>
        <p:txBody>
          <a:bodyPr>
            <a:noAutofit/>
          </a:bodyPr>
          <a:lstStyle/>
          <a:p>
            <a:r>
              <a:rPr lang="tr-TR" sz="2400" b="1" dirty="0" smtClean="0"/>
              <a:t>Tedarik Zinciri Yönetimi Yazılımı ilişkili bir çok işlemi içine alır. İşte bir örnek-2 </a:t>
            </a:r>
            <a:endParaRPr lang="tr-TR" sz="2400" dirty="0"/>
          </a:p>
        </p:txBody>
      </p:sp>
      <p:sp>
        <p:nvSpPr>
          <p:cNvPr id="3" name="2 İçerik Yer Tutucusu"/>
          <p:cNvSpPr>
            <a:spLocks noGrp="1"/>
          </p:cNvSpPr>
          <p:nvPr>
            <p:ph idx="1"/>
          </p:nvPr>
        </p:nvSpPr>
        <p:spPr/>
        <p:txBody>
          <a:bodyPr>
            <a:normAutofit fontScale="55000" lnSpcReduction="20000"/>
          </a:bodyPr>
          <a:lstStyle/>
          <a:p>
            <a:r>
              <a:rPr lang="tr-TR" b="1" dirty="0" smtClean="0"/>
              <a:t>Lojistik Yönetimi</a:t>
            </a:r>
            <a:endParaRPr lang="tr-TR" dirty="0" smtClean="0"/>
          </a:p>
          <a:p>
            <a:pPr lvl="0"/>
            <a:r>
              <a:rPr lang="tr-TR" dirty="0" smtClean="0"/>
              <a:t>Tedarik Zincirinde Dağıtımın Rolü</a:t>
            </a:r>
          </a:p>
          <a:p>
            <a:pPr lvl="0"/>
            <a:r>
              <a:rPr lang="tr-TR" dirty="0" smtClean="0"/>
              <a:t>Dağıtım Ağını Belirleyen Faktörler, Dağıtım Politikaları</a:t>
            </a:r>
          </a:p>
          <a:p>
            <a:pPr lvl="0"/>
            <a:r>
              <a:rPr lang="tr-TR" dirty="0" smtClean="0"/>
              <a:t>Fiziksel Dağıtım ve Evreleri</a:t>
            </a:r>
          </a:p>
          <a:p>
            <a:pPr lvl="0"/>
            <a:r>
              <a:rPr lang="tr-TR" dirty="0" smtClean="0"/>
              <a:t>Lojistik Yönetim Sistemi Bileşenlerinde Yeri</a:t>
            </a:r>
          </a:p>
          <a:p>
            <a:pPr lvl="0"/>
            <a:r>
              <a:rPr lang="tr-TR" dirty="0" smtClean="0"/>
              <a:t>Fiziksel Dağıtımın Maliyetler Açısından İncelenmesi</a:t>
            </a:r>
          </a:p>
          <a:p>
            <a:pPr lvl="0"/>
            <a:r>
              <a:rPr lang="tr-TR" dirty="0" smtClean="0"/>
              <a:t>Fiziksel Dağıtımda Lojistik Yönetim Anlayışının Gelişimi</a:t>
            </a:r>
          </a:p>
          <a:p>
            <a:pPr lvl="0"/>
            <a:r>
              <a:rPr lang="tr-TR" dirty="0" smtClean="0"/>
              <a:t>Fiziksel Dağıtım Öğelerinin İncelenmesi</a:t>
            </a:r>
          </a:p>
          <a:p>
            <a:pPr lvl="0"/>
            <a:r>
              <a:rPr lang="tr-TR" dirty="0" smtClean="0"/>
              <a:t>Müşteri Hizmetleri / Depolama Kararı / Envanter Yönetimi / Üretim Yönetimi ve Malzeme İhtiyaç Planlama</a:t>
            </a:r>
          </a:p>
          <a:p>
            <a:pPr lvl="0"/>
            <a:r>
              <a:rPr lang="tr-TR" dirty="0" smtClean="0"/>
              <a:t>Fiziksel Dağıtım Stratejisini Etkileyen Faktörler</a:t>
            </a:r>
          </a:p>
          <a:p>
            <a:pPr lvl="0"/>
            <a:r>
              <a:rPr lang="tr-TR" dirty="0" smtClean="0"/>
              <a:t>Taşıma Kararları / Taşıma Yönteminin Seçimi ( 3. Taraf Lojistik Firmalar )</a:t>
            </a:r>
          </a:p>
          <a:p>
            <a:pPr lvl="0"/>
            <a:r>
              <a:rPr lang="tr-TR" dirty="0" smtClean="0"/>
              <a:t>Nakliye Alternatifleri</a:t>
            </a:r>
          </a:p>
          <a:p>
            <a:pPr lvl="0"/>
            <a:r>
              <a:rPr lang="tr-TR" dirty="0" smtClean="0"/>
              <a:t>Nakliye Maliyeti ve Tedarik Zinciri Duyarlılığı Açısından İlişki</a:t>
            </a:r>
          </a:p>
          <a:p>
            <a:pPr lvl="0"/>
            <a:r>
              <a:rPr lang="tr-TR" dirty="0" smtClean="0"/>
              <a:t>Gıda ve Soğuk Zincir Lojistiği</a:t>
            </a: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153</a:t>
            </a:fld>
            <a:endParaRPr lang="tr-T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b="1" dirty="0" smtClean="0"/>
              <a:t>Tedarik Zinciri Yönetimi Yazılımı ilişkili bir çok işlemi içine alır. İşte bir örnek-3 </a:t>
            </a:r>
            <a:endParaRPr lang="tr-TR" sz="2400" dirty="0"/>
          </a:p>
        </p:txBody>
      </p:sp>
      <p:sp>
        <p:nvSpPr>
          <p:cNvPr id="3" name="2 İçerik Yer Tutucusu"/>
          <p:cNvSpPr>
            <a:spLocks noGrp="1"/>
          </p:cNvSpPr>
          <p:nvPr>
            <p:ph idx="1"/>
          </p:nvPr>
        </p:nvSpPr>
        <p:spPr/>
        <p:txBody>
          <a:bodyPr>
            <a:normAutofit fontScale="55000" lnSpcReduction="20000"/>
          </a:bodyPr>
          <a:lstStyle/>
          <a:p>
            <a:r>
              <a:rPr lang="tr-TR" b="1" u="sng" dirty="0" smtClean="0"/>
              <a:t>Depo Yönetimi</a:t>
            </a:r>
            <a:endParaRPr lang="tr-TR" u="sng" dirty="0" smtClean="0"/>
          </a:p>
          <a:p>
            <a:pPr lvl="0"/>
            <a:r>
              <a:rPr lang="tr-TR" dirty="0" smtClean="0"/>
              <a:t>Depo Yeri Belirleme, Depo Tesis Yapısı ve Ekipman - Donanım Seçimi</a:t>
            </a:r>
          </a:p>
          <a:p>
            <a:pPr lvl="0"/>
            <a:r>
              <a:rPr lang="tr-TR" dirty="0" smtClean="0"/>
              <a:t>Depo İç Düzeni Planlaması</a:t>
            </a:r>
          </a:p>
          <a:p>
            <a:pPr lvl="0"/>
            <a:r>
              <a:rPr lang="tr-TR" dirty="0" smtClean="0"/>
              <a:t>Etkin Depo Yönetimi</a:t>
            </a:r>
          </a:p>
          <a:p>
            <a:pPr lvl="0"/>
            <a:r>
              <a:rPr lang="tr-TR" dirty="0" smtClean="0"/>
              <a:t>Maliyet Planlaması</a:t>
            </a:r>
          </a:p>
          <a:p>
            <a:pPr lvl="0"/>
            <a:r>
              <a:rPr lang="tr-TR" dirty="0" smtClean="0"/>
              <a:t>Depo Verimlilik Esasları ve Hesapları</a:t>
            </a:r>
          </a:p>
          <a:p>
            <a:pPr lvl="0"/>
            <a:r>
              <a:rPr lang="tr-TR" dirty="0" smtClean="0"/>
              <a:t>Temel Depolama Prosedürleri</a:t>
            </a:r>
          </a:p>
          <a:p>
            <a:pPr lvl="0"/>
            <a:r>
              <a:rPr lang="tr-TR" dirty="0" err="1" smtClean="0"/>
              <a:t>FİFO</a:t>
            </a:r>
            <a:r>
              <a:rPr lang="tr-TR" dirty="0" smtClean="0"/>
              <a:t>-</a:t>
            </a:r>
            <a:r>
              <a:rPr lang="tr-TR" dirty="0" err="1" smtClean="0"/>
              <a:t>LİFO</a:t>
            </a:r>
            <a:endParaRPr lang="tr-TR" dirty="0" smtClean="0"/>
          </a:p>
          <a:p>
            <a:pPr lvl="0"/>
            <a:r>
              <a:rPr lang="tr-TR" dirty="0" err="1" smtClean="0"/>
              <a:t>KAİZEN</a:t>
            </a:r>
            <a:endParaRPr lang="tr-TR" dirty="0" smtClean="0"/>
          </a:p>
          <a:p>
            <a:pPr lvl="0"/>
            <a:r>
              <a:rPr lang="tr-TR" dirty="0" smtClean="0"/>
              <a:t>Depo Bilgi Yönetimi Sistemleri, Malzeme Kodlama Sistemleri</a:t>
            </a:r>
          </a:p>
          <a:p>
            <a:r>
              <a:rPr lang="tr-TR" b="1" u="sng" dirty="0" smtClean="0"/>
              <a:t>Envanter Yönetimi</a:t>
            </a:r>
            <a:endParaRPr lang="tr-TR" u="sng" dirty="0" smtClean="0"/>
          </a:p>
          <a:p>
            <a:pPr lvl="0"/>
            <a:r>
              <a:rPr lang="tr-TR" dirty="0" smtClean="0"/>
              <a:t>Temel Envanter Konseptleri</a:t>
            </a:r>
          </a:p>
          <a:p>
            <a:pPr lvl="0"/>
            <a:r>
              <a:rPr lang="tr-TR" dirty="0" smtClean="0"/>
              <a:t>Güvenlik Stokları Yönetimi</a:t>
            </a:r>
          </a:p>
          <a:p>
            <a:pPr lvl="0"/>
            <a:r>
              <a:rPr lang="tr-TR" dirty="0" smtClean="0"/>
              <a:t>Kötü Envanter Yönetimi Semptomları</a:t>
            </a:r>
          </a:p>
          <a:p>
            <a:pPr lvl="0"/>
            <a:r>
              <a:rPr lang="tr-TR" dirty="0" err="1" smtClean="0"/>
              <a:t>VMI</a:t>
            </a:r>
            <a:r>
              <a:rPr lang="tr-TR" dirty="0" smtClean="0"/>
              <a:t> (</a:t>
            </a:r>
            <a:r>
              <a:rPr lang="tr-TR" dirty="0" err="1" smtClean="0"/>
              <a:t>Vendor</a:t>
            </a:r>
            <a:r>
              <a:rPr lang="tr-TR" dirty="0" smtClean="0"/>
              <a:t> </a:t>
            </a:r>
            <a:r>
              <a:rPr lang="tr-TR" dirty="0" err="1" smtClean="0"/>
              <a:t>Managed</a:t>
            </a:r>
            <a:r>
              <a:rPr lang="tr-TR" dirty="0" smtClean="0"/>
              <a:t> </a:t>
            </a:r>
            <a:r>
              <a:rPr lang="tr-TR" dirty="0" err="1" smtClean="0"/>
              <a:t>Inventory</a:t>
            </a:r>
            <a:r>
              <a:rPr lang="tr-TR" dirty="0" smtClean="0"/>
              <a:t>)</a:t>
            </a:r>
          </a:p>
          <a:p>
            <a:pPr lvl="0"/>
            <a:r>
              <a:rPr lang="tr-TR" dirty="0" smtClean="0"/>
              <a:t>Müşteri Hizmetleri ve Envanter Yönetimi</a:t>
            </a: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154</a:t>
            </a:fld>
            <a:endParaRPr lang="tr-T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1800" b="1" dirty="0" smtClean="0"/>
              <a:t>Tedarik Zinciri Yönetimi Yazılımı ilişkili bir çok işlemi içine alır. </a:t>
            </a:r>
            <a:br>
              <a:rPr lang="tr-TR" sz="1800" b="1" dirty="0" smtClean="0"/>
            </a:br>
            <a:r>
              <a:rPr lang="tr-TR" sz="1800" b="1" dirty="0" smtClean="0"/>
              <a:t>İşte bir örnek:-4</a:t>
            </a:r>
            <a:endParaRPr lang="tr-TR" sz="1800" dirty="0"/>
          </a:p>
        </p:txBody>
      </p:sp>
      <p:sp>
        <p:nvSpPr>
          <p:cNvPr id="3" name="2 İçerik Yer Tutucusu"/>
          <p:cNvSpPr>
            <a:spLocks noGrp="1"/>
          </p:cNvSpPr>
          <p:nvPr>
            <p:ph idx="1"/>
          </p:nvPr>
        </p:nvSpPr>
        <p:spPr>
          <a:xfrm>
            <a:off x="500034" y="1214422"/>
            <a:ext cx="8215370" cy="5000660"/>
          </a:xfrm>
        </p:spPr>
        <p:txBody>
          <a:bodyPr>
            <a:normAutofit fontScale="25000" lnSpcReduction="20000"/>
          </a:bodyPr>
          <a:lstStyle/>
          <a:p>
            <a:r>
              <a:rPr lang="tr-TR" sz="6400" b="1" u="sng" dirty="0" smtClean="0"/>
              <a:t>İleri Düzey Tedarik Zinciri Yönetimi</a:t>
            </a:r>
            <a:endParaRPr lang="tr-TR" sz="6400" u="sng" dirty="0" smtClean="0"/>
          </a:p>
          <a:p>
            <a:pPr lvl="0"/>
            <a:r>
              <a:rPr lang="tr-TR" sz="5500" dirty="0" smtClean="0"/>
              <a:t>Tedarik Zinciri </a:t>
            </a:r>
            <a:r>
              <a:rPr lang="tr-TR" sz="5500" dirty="0" err="1" smtClean="0"/>
              <a:t>SCOR</a:t>
            </a:r>
            <a:r>
              <a:rPr lang="tr-TR" sz="5500" dirty="0" smtClean="0"/>
              <a:t> ( </a:t>
            </a:r>
            <a:r>
              <a:rPr lang="tr-TR" sz="5500" dirty="0" err="1" smtClean="0"/>
              <a:t>Supply</a:t>
            </a:r>
            <a:r>
              <a:rPr lang="tr-TR" sz="5500" dirty="0" smtClean="0"/>
              <a:t> </a:t>
            </a:r>
            <a:r>
              <a:rPr lang="tr-TR" sz="5500" dirty="0" err="1" smtClean="0"/>
              <a:t>Chain</a:t>
            </a:r>
            <a:r>
              <a:rPr lang="tr-TR" sz="5500" dirty="0" smtClean="0"/>
              <a:t> </a:t>
            </a:r>
            <a:r>
              <a:rPr lang="tr-TR" sz="5500" dirty="0" err="1" smtClean="0"/>
              <a:t>Operation</a:t>
            </a:r>
            <a:r>
              <a:rPr lang="tr-TR" sz="5500" dirty="0" smtClean="0"/>
              <a:t> </a:t>
            </a:r>
            <a:r>
              <a:rPr lang="tr-TR" sz="5500" dirty="0" err="1" smtClean="0"/>
              <a:t>Reference</a:t>
            </a:r>
            <a:r>
              <a:rPr lang="tr-TR" sz="5500" dirty="0" smtClean="0"/>
              <a:t> ) Modeli</a:t>
            </a:r>
          </a:p>
          <a:p>
            <a:pPr lvl="0"/>
            <a:r>
              <a:rPr lang="tr-TR" sz="5500" dirty="0" err="1" smtClean="0"/>
              <a:t>ECR</a:t>
            </a:r>
            <a:r>
              <a:rPr lang="tr-TR" sz="5500" dirty="0" smtClean="0"/>
              <a:t> ( </a:t>
            </a:r>
            <a:r>
              <a:rPr lang="tr-TR" sz="5500" dirty="0" err="1" smtClean="0"/>
              <a:t>Efficient</a:t>
            </a:r>
            <a:r>
              <a:rPr lang="tr-TR" sz="5500" dirty="0" smtClean="0"/>
              <a:t> </a:t>
            </a:r>
            <a:r>
              <a:rPr lang="tr-TR" sz="5500" dirty="0" err="1" smtClean="0"/>
              <a:t>Costumer</a:t>
            </a:r>
            <a:r>
              <a:rPr lang="tr-TR" sz="5500" dirty="0" smtClean="0"/>
              <a:t> </a:t>
            </a:r>
            <a:r>
              <a:rPr lang="tr-TR" sz="5500" dirty="0" err="1" smtClean="0"/>
              <a:t>Responce</a:t>
            </a:r>
            <a:r>
              <a:rPr lang="tr-TR" sz="5500" dirty="0" smtClean="0"/>
              <a:t> - Etkin Tüketici Yanıtı ) ve Türkiye Uygulamaları</a:t>
            </a:r>
          </a:p>
          <a:p>
            <a:pPr lvl="0"/>
            <a:r>
              <a:rPr lang="tr-TR" sz="5500" dirty="0" err="1" smtClean="0"/>
              <a:t>CPFR</a:t>
            </a:r>
            <a:r>
              <a:rPr lang="tr-TR" sz="5500" dirty="0" smtClean="0"/>
              <a:t> ( </a:t>
            </a:r>
            <a:r>
              <a:rPr lang="tr-TR" sz="5500" dirty="0" err="1" smtClean="0"/>
              <a:t>Collaborative</a:t>
            </a:r>
            <a:r>
              <a:rPr lang="tr-TR" sz="5500" dirty="0" smtClean="0"/>
              <a:t> </a:t>
            </a:r>
            <a:r>
              <a:rPr lang="tr-TR" sz="5500" dirty="0" err="1" smtClean="0"/>
              <a:t>Planning</a:t>
            </a:r>
            <a:r>
              <a:rPr lang="tr-TR" sz="5500" dirty="0" smtClean="0"/>
              <a:t> - </a:t>
            </a:r>
            <a:r>
              <a:rPr lang="tr-TR" sz="5500" dirty="0" err="1" smtClean="0"/>
              <a:t>Forecasting</a:t>
            </a:r>
            <a:r>
              <a:rPr lang="tr-TR" sz="5500" dirty="0" smtClean="0"/>
              <a:t> )</a:t>
            </a:r>
          </a:p>
          <a:p>
            <a:r>
              <a:rPr lang="tr-TR" sz="6400" b="1" u="sng" dirty="0" smtClean="0"/>
              <a:t>Tedarik Zinciri Performans Yönetimi</a:t>
            </a:r>
            <a:endParaRPr lang="tr-TR" sz="6400" u="sng" dirty="0" smtClean="0"/>
          </a:p>
          <a:p>
            <a:pPr lvl="0"/>
            <a:r>
              <a:rPr lang="tr-TR" sz="5500" dirty="0" smtClean="0"/>
              <a:t>Tedarik Zinciri vs. Değer Zinciri</a:t>
            </a:r>
          </a:p>
          <a:p>
            <a:pPr lvl="0"/>
            <a:r>
              <a:rPr lang="tr-TR" sz="5500" dirty="0" smtClean="0"/>
              <a:t>İşletmede Değer Yaratan Faaliyetlerin Belirlenmesi</a:t>
            </a:r>
          </a:p>
          <a:p>
            <a:pPr lvl="0"/>
            <a:r>
              <a:rPr lang="tr-TR" sz="5500" dirty="0" smtClean="0"/>
              <a:t>Değerin Yaratılması / Müşteri İçin Değerin Yaratılması</a:t>
            </a:r>
          </a:p>
          <a:p>
            <a:pPr lvl="0"/>
            <a:r>
              <a:rPr lang="tr-TR" sz="5500" dirty="0" smtClean="0"/>
              <a:t>Değer Zinciri Analizinde Safhalar</a:t>
            </a:r>
          </a:p>
          <a:p>
            <a:pPr lvl="0"/>
            <a:r>
              <a:rPr lang="tr-TR" sz="5500" dirty="0" smtClean="0"/>
              <a:t>Değer Zincirinde Kalitesizlik Maliyetleri ya da Kalite Maliyetleri Yönetimi</a:t>
            </a:r>
          </a:p>
          <a:p>
            <a:pPr lvl="0"/>
            <a:r>
              <a:rPr lang="tr-TR" sz="5500" dirty="0" smtClean="0"/>
              <a:t>Kalite Maliyetlerinin Kullanım Alanları / Kalite Maliyet Sisteminin Amacı</a:t>
            </a:r>
          </a:p>
          <a:p>
            <a:pPr lvl="0"/>
            <a:r>
              <a:rPr lang="tr-TR" sz="5500" dirty="0" smtClean="0"/>
              <a:t>Önleme Maliyetleri / Ölçme-Değerleme Maliyetleri</a:t>
            </a:r>
          </a:p>
          <a:p>
            <a:pPr lvl="0"/>
            <a:r>
              <a:rPr lang="tr-TR" sz="5500" dirty="0" smtClean="0"/>
              <a:t>İçsel ve Dışsal Başarısızlık Maliyetleri</a:t>
            </a:r>
          </a:p>
          <a:p>
            <a:pPr lvl="0"/>
            <a:r>
              <a:rPr lang="tr-TR" sz="5500" dirty="0" smtClean="0"/>
              <a:t>Planlama Performans Kriterleri</a:t>
            </a:r>
          </a:p>
          <a:p>
            <a:pPr lvl="0"/>
            <a:r>
              <a:rPr lang="tr-TR" sz="5500" dirty="0" smtClean="0"/>
              <a:t>Envanter Performans Kriterleri</a:t>
            </a:r>
          </a:p>
          <a:p>
            <a:pPr lvl="0"/>
            <a:r>
              <a:rPr lang="tr-TR" sz="5500" dirty="0" smtClean="0"/>
              <a:t>Lojistik Performans Kriterleri</a:t>
            </a:r>
          </a:p>
          <a:p>
            <a:pPr lvl="0"/>
            <a:r>
              <a:rPr lang="tr-TR" sz="5500" dirty="0" smtClean="0"/>
              <a:t>Depo Performans Kriterleri</a:t>
            </a:r>
          </a:p>
          <a:p>
            <a:pPr lvl="0"/>
            <a:r>
              <a:rPr lang="tr-TR" sz="5500" dirty="0" err="1" smtClean="0"/>
              <a:t>Exception</a:t>
            </a:r>
            <a:r>
              <a:rPr lang="tr-TR" sz="5500" dirty="0" smtClean="0"/>
              <a:t> </a:t>
            </a:r>
            <a:r>
              <a:rPr lang="tr-TR" sz="5500" dirty="0" err="1" smtClean="0"/>
              <a:t>Based</a:t>
            </a:r>
            <a:r>
              <a:rPr lang="tr-TR" sz="5500" dirty="0" smtClean="0"/>
              <a:t> Management &amp; </a:t>
            </a:r>
            <a:r>
              <a:rPr lang="tr-TR" sz="5500" dirty="0" err="1" smtClean="0"/>
              <a:t>Reporting</a:t>
            </a:r>
            <a:endParaRPr lang="tr-TR" sz="5500" dirty="0" smtClean="0"/>
          </a:p>
          <a:p>
            <a:r>
              <a:rPr lang="tr-TR" sz="6400" b="1" u="sng" dirty="0" smtClean="0"/>
              <a:t>Tedarik Zincir ve Bilgi Sistemleri</a:t>
            </a:r>
            <a:endParaRPr lang="tr-TR" sz="6400" u="sng" dirty="0" smtClean="0"/>
          </a:p>
          <a:p>
            <a:pPr lvl="0"/>
            <a:r>
              <a:rPr lang="tr-TR" sz="5500" dirty="0" err="1" smtClean="0"/>
              <a:t>ERP</a:t>
            </a:r>
            <a:r>
              <a:rPr lang="tr-TR" sz="5500" dirty="0" smtClean="0"/>
              <a:t> Sistemleri</a:t>
            </a:r>
          </a:p>
          <a:p>
            <a:pPr lvl="0"/>
            <a:r>
              <a:rPr lang="tr-TR" sz="5500" dirty="0" smtClean="0"/>
              <a:t>İleri Düzey Planlama Sistemleri</a:t>
            </a:r>
          </a:p>
          <a:p>
            <a:pPr lvl="0"/>
            <a:r>
              <a:rPr lang="tr-TR" sz="5500" dirty="0" err="1" smtClean="0"/>
              <a:t>VMI</a:t>
            </a:r>
            <a:r>
              <a:rPr lang="tr-TR" sz="5500" dirty="0" smtClean="0"/>
              <a:t> Sistemleri</a:t>
            </a:r>
          </a:p>
          <a:p>
            <a:pPr lvl="0"/>
            <a:r>
              <a:rPr lang="tr-TR" sz="5500" dirty="0" smtClean="0"/>
              <a:t>Internet ve Tedarik Zinciri</a:t>
            </a:r>
          </a:p>
          <a:p>
            <a:r>
              <a:rPr lang="tr-TR" sz="5500" dirty="0" smtClean="0"/>
              <a:t> </a:t>
            </a:r>
          </a:p>
          <a:p>
            <a:pPr lvl="0"/>
            <a:endParaRPr lang="tr-TR" sz="5500"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155</a:t>
            </a:fld>
            <a:endParaRPr lang="tr-T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4"/>
          </p:nvPr>
        </p:nvSpPr>
        <p:spPr/>
        <p:txBody>
          <a:bodyPr/>
          <a:lstStyle/>
          <a:p>
            <a:fld id="{CA93335D-75B7-48FC-830D-CB1804D13517}" type="slidenum">
              <a:rPr lang="en-US" smtClean="0"/>
              <a:pPr/>
              <a:t>156</a:t>
            </a:fld>
            <a:endParaRPr lang="en-US"/>
          </a:p>
        </p:txBody>
      </p:sp>
      <p:pic>
        <p:nvPicPr>
          <p:cNvPr id="59394" name="Picture 2"/>
          <p:cNvPicPr>
            <a:picLocks noGrp="1" noChangeAspect="1" noChangeArrowheads="1"/>
          </p:cNvPicPr>
          <p:nvPr>
            <p:ph idx="1"/>
          </p:nvPr>
        </p:nvPicPr>
        <p:blipFill>
          <a:blip r:embed="rId2"/>
          <a:srcRect/>
          <a:stretch>
            <a:fillRect/>
          </a:stretch>
        </p:blipFill>
        <p:spPr bwMode="auto">
          <a:xfrm>
            <a:off x="285720" y="1071546"/>
            <a:ext cx="8286808" cy="5929354"/>
          </a:xfrm>
          <a:prstGeom prst="rect">
            <a:avLst/>
          </a:prstGeom>
          <a:noFill/>
          <a:ln w="9525">
            <a:noFill/>
            <a:miter lim="800000"/>
            <a:headEnd/>
            <a:tailEnd/>
          </a:ln>
          <a:effectLst/>
        </p:spPr>
      </p:pic>
      <p:sp>
        <p:nvSpPr>
          <p:cNvPr id="4" name="Rectangle 2"/>
          <p:cNvSpPr>
            <a:spLocks noGrp="1" noChangeArrowheads="1"/>
          </p:cNvSpPr>
          <p:nvPr>
            <p:ph type="title"/>
          </p:nvPr>
        </p:nvSpPr>
        <p:spPr>
          <a:xfrm>
            <a:off x="500034" y="142852"/>
            <a:ext cx="8115328" cy="725470"/>
          </a:xfrm>
          <a:solidFill>
            <a:schemeClr val="tx1"/>
          </a:solidFill>
        </p:spPr>
        <p:txBody>
          <a:bodyPr>
            <a:normAutofit/>
          </a:bodyPr>
          <a:lstStyle/>
          <a:p>
            <a:r>
              <a:rPr lang="tr-TR" sz="4000" dirty="0" smtClean="0">
                <a:solidFill>
                  <a:schemeClr val="bg1"/>
                </a:solidFill>
              </a:rPr>
              <a:t>SÖZLÜK</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fld id="{CA93335D-75B7-48FC-830D-CB1804D13517}" type="slidenum">
              <a:rPr lang="en-US" smtClean="0"/>
              <a:pPr/>
              <a:t>157</a:t>
            </a:fld>
            <a:endParaRPr lang="en-US"/>
          </a:p>
        </p:txBody>
      </p:sp>
      <p:sp>
        <p:nvSpPr>
          <p:cNvPr id="9" name="8 Dikdörtgen"/>
          <p:cNvSpPr/>
          <p:nvPr/>
        </p:nvSpPr>
        <p:spPr>
          <a:xfrm>
            <a:off x="428596" y="428604"/>
            <a:ext cx="6429404" cy="3139321"/>
          </a:xfrm>
          <a:prstGeom prst="rect">
            <a:avLst/>
          </a:prstGeom>
        </p:spPr>
        <p:txBody>
          <a:bodyPr wrap="square">
            <a:spAutoFit/>
          </a:bodyPr>
          <a:lstStyle/>
          <a:p>
            <a:r>
              <a:rPr lang="tr-TR" b="1" dirty="0" err="1" smtClean="0"/>
              <a:t>Key</a:t>
            </a:r>
            <a:r>
              <a:rPr lang="tr-TR" b="1" dirty="0" smtClean="0"/>
              <a:t> </a:t>
            </a:r>
            <a:r>
              <a:rPr lang="tr-TR" b="1" dirty="0" err="1" smtClean="0"/>
              <a:t>Terms</a:t>
            </a:r>
            <a:endParaRPr lang="tr-TR" b="1" dirty="0" smtClean="0"/>
          </a:p>
          <a:p>
            <a:r>
              <a:rPr lang="tr-TR" sz="1200" b="1" dirty="0" smtClean="0"/>
              <a:t>Business </a:t>
            </a:r>
            <a:r>
              <a:rPr lang="tr-TR" sz="1200" b="1" dirty="0" err="1" smtClean="0"/>
              <a:t>intelligence</a:t>
            </a:r>
            <a:r>
              <a:rPr lang="tr-TR" sz="1200" b="1" dirty="0" smtClean="0"/>
              <a:t>, 49</a:t>
            </a:r>
          </a:p>
          <a:p>
            <a:r>
              <a:rPr lang="en-US" sz="1200" b="1" dirty="0" smtClean="0"/>
              <a:t>Chief information officer (CIO), 68</a:t>
            </a:r>
          </a:p>
          <a:p>
            <a:r>
              <a:rPr lang="en-US" sz="1200" b="1" dirty="0" smtClean="0"/>
              <a:t>Chief knowledge officer (</a:t>
            </a:r>
            <a:r>
              <a:rPr lang="en-US" sz="1200" b="1" dirty="0" err="1" smtClean="0"/>
              <a:t>CKO</a:t>
            </a:r>
            <a:r>
              <a:rPr lang="en-US" sz="1200" b="1" dirty="0" smtClean="0"/>
              <a:t>), 69</a:t>
            </a:r>
          </a:p>
          <a:p>
            <a:r>
              <a:rPr lang="en-US" sz="1200" b="1" dirty="0" smtClean="0"/>
              <a:t>Chief privacy officer (</a:t>
            </a:r>
            <a:r>
              <a:rPr lang="en-US" sz="1200" b="1" dirty="0" err="1" smtClean="0"/>
              <a:t>CPO</a:t>
            </a:r>
            <a:r>
              <a:rPr lang="en-US" sz="1200" b="1" dirty="0" smtClean="0"/>
              <a:t>), 69</a:t>
            </a:r>
          </a:p>
          <a:p>
            <a:r>
              <a:rPr lang="en-US" sz="1200" b="1" dirty="0" smtClean="0"/>
              <a:t>Chief security officer (</a:t>
            </a:r>
            <a:r>
              <a:rPr lang="en-US" sz="1200" b="1" dirty="0" err="1" smtClean="0"/>
              <a:t>CSO</a:t>
            </a:r>
            <a:r>
              <a:rPr lang="en-US" sz="1200" b="1" dirty="0" smtClean="0"/>
              <a:t>), 68</a:t>
            </a:r>
          </a:p>
          <a:p>
            <a:r>
              <a:rPr lang="tr-TR" sz="1200" b="1" dirty="0" err="1" smtClean="0"/>
              <a:t>Collaboration</a:t>
            </a:r>
            <a:r>
              <a:rPr lang="tr-TR" sz="1200" b="1" dirty="0" smtClean="0"/>
              <a:t>, 56</a:t>
            </a:r>
          </a:p>
          <a:p>
            <a:r>
              <a:rPr lang="tr-TR" sz="1200" b="1" dirty="0" err="1" smtClean="0"/>
              <a:t>Customer</a:t>
            </a:r>
            <a:r>
              <a:rPr lang="tr-TR" sz="1200" b="1" dirty="0" smtClean="0"/>
              <a:t> </a:t>
            </a:r>
            <a:r>
              <a:rPr lang="tr-TR" sz="1200" b="1" dirty="0" err="1" smtClean="0"/>
              <a:t>relationship</a:t>
            </a:r>
            <a:r>
              <a:rPr lang="tr-TR" sz="1200" b="1" dirty="0" smtClean="0"/>
              <a:t> </a:t>
            </a:r>
            <a:r>
              <a:rPr lang="tr-TR" sz="1200" b="1" dirty="0" err="1" smtClean="0"/>
              <a:t>management</a:t>
            </a:r>
            <a:r>
              <a:rPr lang="tr-TR" sz="1200" b="1" dirty="0" smtClean="0"/>
              <a:t> (</a:t>
            </a:r>
            <a:r>
              <a:rPr lang="tr-TR" sz="1200" b="1" dirty="0" err="1" smtClean="0"/>
              <a:t>CRM</a:t>
            </a:r>
            <a:r>
              <a:rPr lang="tr-TR" sz="1200" b="1" dirty="0" smtClean="0"/>
              <a:t>) </a:t>
            </a:r>
            <a:r>
              <a:rPr lang="tr-TR" sz="1200" b="1" dirty="0" err="1" smtClean="0"/>
              <a:t>systems</a:t>
            </a:r>
            <a:r>
              <a:rPr lang="tr-TR" sz="1200" b="1" dirty="0" smtClean="0"/>
              <a:t>, 53</a:t>
            </a:r>
          </a:p>
          <a:p>
            <a:r>
              <a:rPr lang="tr-TR" sz="1200" b="1" dirty="0" err="1" smtClean="0"/>
              <a:t>Decision</a:t>
            </a:r>
            <a:r>
              <a:rPr lang="tr-TR" sz="1200" b="1" dirty="0" smtClean="0"/>
              <a:t>-</a:t>
            </a:r>
            <a:r>
              <a:rPr lang="tr-TR" sz="1200" b="1" dirty="0" err="1" smtClean="0"/>
              <a:t>support</a:t>
            </a:r>
            <a:r>
              <a:rPr lang="tr-TR" sz="1200" b="1" dirty="0" smtClean="0"/>
              <a:t> </a:t>
            </a:r>
            <a:r>
              <a:rPr lang="tr-TR" sz="1200" b="1" dirty="0" err="1" smtClean="0"/>
              <a:t>systems</a:t>
            </a:r>
            <a:r>
              <a:rPr lang="tr-TR" sz="1200" b="1" dirty="0" smtClean="0"/>
              <a:t> (</a:t>
            </a:r>
            <a:r>
              <a:rPr lang="tr-TR" sz="1200" b="1" dirty="0" err="1" smtClean="0"/>
              <a:t>DSS</a:t>
            </a:r>
            <a:r>
              <a:rPr lang="tr-TR" sz="1200" b="1" dirty="0" smtClean="0"/>
              <a:t>), 48</a:t>
            </a:r>
          </a:p>
          <a:p>
            <a:r>
              <a:rPr lang="tr-TR" sz="1200" b="1" dirty="0" err="1" smtClean="0"/>
              <a:t>Digital</a:t>
            </a:r>
            <a:r>
              <a:rPr lang="tr-TR" sz="1200" b="1" dirty="0" smtClean="0"/>
              <a:t> </a:t>
            </a:r>
            <a:r>
              <a:rPr lang="tr-TR" sz="1200" b="1" dirty="0" err="1" smtClean="0"/>
              <a:t>dashboard</a:t>
            </a:r>
            <a:r>
              <a:rPr lang="tr-TR" sz="1200" b="1" dirty="0" smtClean="0"/>
              <a:t>, 50</a:t>
            </a:r>
          </a:p>
          <a:p>
            <a:r>
              <a:rPr lang="tr-TR" sz="1200" b="1" dirty="0" err="1" smtClean="0"/>
              <a:t>Electronic</a:t>
            </a:r>
            <a:r>
              <a:rPr lang="tr-TR" sz="1200" b="1" dirty="0" smtClean="0"/>
              <a:t> </a:t>
            </a:r>
            <a:r>
              <a:rPr lang="tr-TR" sz="1200" b="1" dirty="0" err="1" smtClean="0"/>
              <a:t>business</a:t>
            </a:r>
            <a:r>
              <a:rPr lang="tr-TR" sz="1200" b="1" dirty="0" smtClean="0"/>
              <a:t> (e-</a:t>
            </a:r>
            <a:r>
              <a:rPr lang="tr-TR" sz="1200" b="1" dirty="0" err="1" smtClean="0"/>
              <a:t>business</a:t>
            </a:r>
            <a:r>
              <a:rPr lang="tr-TR" sz="1200" b="1" dirty="0" smtClean="0"/>
              <a:t>), 55</a:t>
            </a:r>
          </a:p>
          <a:p>
            <a:r>
              <a:rPr lang="tr-TR" sz="1200" b="1" dirty="0" err="1" smtClean="0"/>
              <a:t>Electronic</a:t>
            </a:r>
            <a:r>
              <a:rPr lang="tr-TR" sz="1200" b="1" dirty="0" smtClean="0"/>
              <a:t> </a:t>
            </a:r>
            <a:r>
              <a:rPr lang="tr-TR" sz="1200" b="1" dirty="0" err="1" smtClean="0"/>
              <a:t>commerce</a:t>
            </a:r>
            <a:r>
              <a:rPr lang="tr-TR" sz="1200" b="1" dirty="0" smtClean="0"/>
              <a:t> (e-</a:t>
            </a:r>
            <a:r>
              <a:rPr lang="tr-TR" sz="1200" b="1" dirty="0" err="1" smtClean="0"/>
              <a:t>commerce</a:t>
            </a:r>
            <a:r>
              <a:rPr lang="tr-TR" sz="1200" b="1" dirty="0" smtClean="0"/>
              <a:t>), 55</a:t>
            </a:r>
          </a:p>
          <a:p>
            <a:r>
              <a:rPr lang="tr-TR" sz="1200" b="1" dirty="0" smtClean="0"/>
              <a:t>E-</a:t>
            </a:r>
            <a:r>
              <a:rPr lang="tr-TR" sz="1200" b="1" dirty="0" err="1" smtClean="0"/>
              <a:t>government</a:t>
            </a:r>
            <a:r>
              <a:rPr lang="tr-TR" sz="1200" b="1" dirty="0" smtClean="0"/>
              <a:t>, 55</a:t>
            </a:r>
          </a:p>
          <a:p>
            <a:r>
              <a:rPr lang="tr-TR" sz="1200" b="1" dirty="0" err="1" smtClean="0"/>
              <a:t>End</a:t>
            </a:r>
            <a:r>
              <a:rPr lang="tr-TR" sz="1200" b="1" dirty="0" smtClean="0"/>
              <a:t> </a:t>
            </a:r>
            <a:r>
              <a:rPr lang="tr-TR" sz="1200" b="1" dirty="0" err="1" smtClean="0"/>
              <a:t>users</a:t>
            </a:r>
            <a:r>
              <a:rPr lang="tr-TR" sz="1200" b="1" dirty="0" smtClean="0"/>
              <a:t>, 69</a:t>
            </a:r>
          </a:p>
          <a:p>
            <a:r>
              <a:rPr lang="tr-TR" sz="1200" b="1" dirty="0" smtClean="0"/>
              <a:t>Enterprise </a:t>
            </a:r>
            <a:r>
              <a:rPr lang="tr-TR" sz="1200" b="1" dirty="0" err="1" smtClean="0"/>
              <a:t>applications</a:t>
            </a:r>
            <a:r>
              <a:rPr lang="tr-TR" sz="1200" b="1" dirty="0" smtClean="0"/>
              <a:t>, 51</a:t>
            </a:r>
          </a:p>
          <a:p>
            <a:endParaRPr lang="tr-TR" sz="1200" b="1" dirty="0"/>
          </a:p>
        </p:txBody>
      </p:sp>
      <p:sp>
        <p:nvSpPr>
          <p:cNvPr id="10" name="9 Dikdörtgen"/>
          <p:cNvSpPr/>
          <p:nvPr/>
        </p:nvSpPr>
        <p:spPr>
          <a:xfrm>
            <a:off x="428596" y="3286124"/>
            <a:ext cx="4643438" cy="2862322"/>
          </a:xfrm>
          <a:prstGeom prst="rect">
            <a:avLst/>
          </a:prstGeom>
        </p:spPr>
        <p:txBody>
          <a:bodyPr wrap="square">
            <a:spAutoFit/>
          </a:bodyPr>
          <a:lstStyle/>
          <a:p>
            <a:r>
              <a:rPr lang="tr-TR" sz="1200" b="1" dirty="0" smtClean="0"/>
              <a:t>Enterprise </a:t>
            </a:r>
            <a:r>
              <a:rPr lang="tr-TR" sz="1200" b="1" dirty="0" err="1" smtClean="0"/>
              <a:t>systems</a:t>
            </a:r>
            <a:r>
              <a:rPr lang="tr-TR" sz="1200" b="1" dirty="0" smtClean="0"/>
              <a:t>, 51</a:t>
            </a:r>
          </a:p>
          <a:p>
            <a:r>
              <a:rPr lang="en-US" sz="1200" b="1" dirty="0" smtClean="0"/>
              <a:t>Executive support systems (</a:t>
            </a:r>
            <a:r>
              <a:rPr lang="en-US" sz="1200" b="1" dirty="0" err="1" smtClean="0"/>
              <a:t>ESS</a:t>
            </a:r>
            <a:r>
              <a:rPr lang="en-US" sz="1200" b="1" dirty="0" smtClean="0"/>
              <a:t>), 50</a:t>
            </a:r>
          </a:p>
          <a:p>
            <a:r>
              <a:rPr lang="tr-TR" sz="1200" b="1" dirty="0" smtClean="0"/>
              <a:t>Information </a:t>
            </a:r>
            <a:r>
              <a:rPr lang="tr-TR" sz="1200" b="1" dirty="0" err="1" smtClean="0"/>
              <a:t>systems</a:t>
            </a:r>
            <a:r>
              <a:rPr lang="tr-TR" sz="1200" b="1" dirty="0" smtClean="0"/>
              <a:t> </a:t>
            </a:r>
            <a:r>
              <a:rPr lang="tr-TR" sz="1200" b="1" dirty="0" err="1" smtClean="0"/>
              <a:t>department</a:t>
            </a:r>
            <a:r>
              <a:rPr lang="tr-TR" sz="1200" b="1" dirty="0" smtClean="0"/>
              <a:t>, 68</a:t>
            </a:r>
          </a:p>
          <a:p>
            <a:r>
              <a:rPr lang="tr-TR" sz="1200" b="1" dirty="0" smtClean="0"/>
              <a:t>Information </a:t>
            </a:r>
            <a:r>
              <a:rPr lang="tr-TR" sz="1200" b="1" dirty="0" err="1" smtClean="0"/>
              <a:t>systems</a:t>
            </a:r>
            <a:r>
              <a:rPr lang="tr-TR" sz="1200" b="1" dirty="0" smtClean="0"/>
              <a:t> </a:t>
            </a:r>
            <a:r>
              <a:rPr lang="tr-TR" sz="1200" b="1" dirty="0" err="1" smtClean="0"/>
              <a:t>managers</a:t>
            </a:r>
            <a:r>
              <a:rPr lang="tr-TR" sz="1200" b="1" dirty="0" smtClean="0"/>
              <a:t>, 68</a:t>
            </a:r>
          </a:p>
          <a:p>
            <a:r>
              <a:rPr lang="tr-TR" sz="1200" b="1" dirty="0" err="1" smtClean="0"/>
              <a:t>Interorganizational</a:t>
            </a:r>
            <a:r>
              <a:rPr lang="tr-TR" sz="1200" b="1" dirty="0" smtClean="0"/>
              <a:t> </a:t>
            </a:r>
            <a:r>
              <a:rPr lang="tr-TR" sz="1200" b="1" dirty="0" err="1" smtClean="0"/>
              <a:t>system</a:t>
            </a:r>
            <a:r>
              <a:rPr lang="tr-TR" sz="1200" b="1" dirty="0" smtClean="0"/>
              <a:t>, 53</a:t>
            </a:r>
          </a:p>
          <a:p>
            <a:r>
              <a:rPr lang="tr-TR" sz="1200" b="1" dirty="0" err="1" smtClean="0"/>
              <a:t>IT</a:t>
            </a:r>
            <a:r>
              <a:rPr lang="tr-TR" sz="1200" b="1" dirty="0" smtClean="0"/>
              <a:t> </a:t>
            </a:r>
            <a:r>
              <a:rPr lang="tr-TR" sz="1200" b="1" dirty="0" err="1" smtClean="0"/>
              <a:t>governance</a:t>
            </a:r>
            <a:r>
              <a:rPr lang="tr-TR" sz="1200" b="1" dirty="0" smtClean="0"/>
              <a:t>, 69</a:t>
            </a:r>
          </a:p>
          <a:p>
            <a:r>
              <a:rPr lang="en-US" sz="1200" b="1" dirty="0" smtClean="0"/>
              <a:t>Knowledge management systems (</a:t>
            </a:r>
            <a:r>
              <a:rPr lang="en-US" sz="1200" b="1" dirty="0" err="1" smtClean="0"/>
              <a:t>KMS</a:t>
            </a:r>
            <a:r>
              <a:rPr lang="en-US" sz="1200" b="1" dirty="0" smtClean="0"/>
              <a:t>), 54</a:t>
            </a:r>
          </a:p>
          <a:p>
            <a:r>
              <a:rPr lang="fr-FR" sz="1200" b="1" dirty="0" smtClean="0"/>
              <a:t>Management information </a:t>
            </a:r>
            <a:r>
              <a:rPr lang="fr-FR" sz="1200" b="1" dirty="0" err="1" smtClean="0"/>
              <a:t>systems</a:t>
            </a:r>
            <a:r>
              <a:rPr lang="fr-FR" sz="1200" b="1" dirty="0" smtClean="0"/>
              <a:t> (MIS), 47</a:t>
            </a:r>
          </a:p>
          <a:p>
            <a:r>
              <a:rPr lang="tr-TR" sz="1200" b="1" dirty="0" err="1" smtClean="0"/>
              <a:t>Portal</a:t>
            </a:r>
            <a:r>
              <a:rPr lang="tr-TR" sz="1200" b="1" dirty="0" smtClean="0"/>
              <a:t>, 50</a:t>
            </a:r>
          </a:p>
          <a:p>
            <a:r>
              <a:rPr lang="tr-TR" sz="1200" b="1" dirty="0" err="1" smtClean="0"/>
              <a:t>Programmers</a:t>
            </a:r>
            <a:r>
              <a:rPr lang="tr-TR" sz="1200" b="1" dirty="0" smtClean="0"/>
              <a:t>, 68</a:t>
            </a:r>
          </a:p>
          <a:p>
            <a:r>
              <a:rPr lang="en-US" sz="1200" b="1" dirty="0" smtClean="0"/>
              <a:t>Supply chain management (</a:t>
            </a:r>
            <a:r>
              <a:rPr lang="en-US" sz="1200" b="1" dirty="0" err="1" smtClean="0"/>
              <a:t>SCM</a:t>
            </a:r>
            <a:r>
              <a:rPr lang="en-US" sz="1200" b="1" dirty="0" smtClean="0"/>
              <a:t>) systems, 53</a:t>
            </a:r>
          </a:p>
          <a:p>
            <a:r>
              <a:rPr lang="tr-TR" sz="1200" b="1" dirty="0" smtClean="0"/>
              <a:t>Systems </a:t>
            </a:r>
            <a:r>
              <a:rPr lang="tr-TR" sz="1200" b="1" dirty="0" err="1" smtClean="0"/>
              <a:t>analysts</a:t>
            </a:r>
            <a:r>
              <a:rPr lang="tr-TR" sz="1200" b="1" dirty="0" smtClean="0"/>
              <a:t>, 68</a:t>
            </a:r>
          </a:p>
          <a:p>
            <a:r>
              <a:rPr lang="tr-TR" sz="1200" b="1" dirty="0" err="1" smtClean="0"/>
              <a:t>Teams</a:t>
            </a:r>
            <a:r>
              <a:rPr lang="tr-TR" sz="1200" b="1" dirty="0" smtClean="0"/>
              <a:t>, 56</a:t>
            </a:r>
          </a:p>
          <a:p>
            <a:r>
              <a:rPr lang="tr-TR" sz="1200" b="1" dirty="0" err="1" smtClean="0"/>
              <a:t>Telepresence</a:t>
            </a:r>
            <a:r>
              <a:rPr lang="tr-TR" sz="1200" b="1" dirty="0" smtClean="0"/>
              <a:t>, 61</a:t>
            </a:r>
          </a:p>
          <a:p>
            <a:r>
              <a:rPr lang="en-US" sz="1200" b="1" dirty="0" smtClean="0"/>
              <a:t>Transaction processing systems (</a:t>
            </a:r>
            <a:r>
              <a:rPr lang="en-US" sz="1200" b="1" dirty="0" err="1" smtClean="0"/>
              <a:t>TPS</a:t>
            </a:r>
            <a:r>
              <a:rPr lang="en-US" sz="1200" b="1" dirty="0" smtClean="0"/>
              <a:t>), 45</a:t>
            </a:r>
            <a:endParaRPr lang="tr-TR" sz="1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r>
              <a:rPr lang="en-US" sz="1400" b="1" dirty="0" smtClean="0">
                <a:solidFill>
                  <a:srgbClr val="7C4B3B"/>
                </a:solidFill>
              </a:rPr>
              <a:t>CHAPTER 2: GLOBAL E-BUSINESS AND COLLABORATION</a:t>
            </a:r>
            <a:r>
              <a:rPr lang="tr-TR" sz="1400" b="1" dirty="0" smtClean="0">
                <a:solidFill>
                  <a:srgbClr val="7C4B3B"/>
                </a:solidFill>
              </a:rPr>
              <a:t/>
            </a:r>
            <a:br>
              <a:rPr lang="tr-TR" sz="1400" b="1" dirty="0" smtClean="0">
                <a:solidFill>
                  <a:srgbClr val="7C4B3B"/>
                </a:solidFill>
              </a:rPr>
            </a:br>
            <a:r>
              <a:rPr lang="tr-TR" sz="1400" b="1" dirty="0" smtClean="0">
                <a:solidFill>
                  <a:srgbClr val="7C4B3B"/>
                </a:solidFill>
              </a:rPr>
              <a:t/>
            </a:r>
            <a:br>
              <a:rPr lang="tr-TR" sz="1400" b="1" dirty="0" smtClean="0">
                <a:solidFill>
                  <a:srgbClr val="7C4B3B"/>
                </a:solidFill>
              </a:rPr>
            </a:br>
            <a:r>
              <a:rPr lang="tr-TR" sz="2400" b="1" dirty="0" err="1" smtClean="0">
                <a:solidFill>
                  <a:srgbClr val="FF0000"/>
                </a:solidFill>
              </a:rPr>
              <a:t>information</a:t>
            </a:r>
            <a:r>
              <a:rPr lang="tr-TR" sz="2400" b="1" dirty="0" smtClean="0">
                <a:solidFill>
                  <a:srgbClr val="FF0000"/>
                </a:solidFill>
              </a:rPr>
              <a:t> </a:t>
            </a:r>
            <a:r>
              <a:rPr lang="tr-TR" sz="2400" b="1" dirty="0" err="1" smtClean="0">
                <a:solidFill>
                  <a:srgbClr val="FF0000"/>
                </a:solidFill>
              </a:rPr>
              <a:t>system</a:t>
            </a:r>
            <a:r>
              <a:rPr lang="tr-TR" sz="2400" b="1" dirty="0" smtClean="0">
                <a:solidFill>
                  <a:srgbClr val="FF0000"/>
                </a:solidFill>
              </a:rPr>
              <a:t>  </a:t>
            </a:r>
            <a:r>
              <a:rPr lang="tr-TR" sz="2400" b="1" dirty="0" err="1" smtClean="0">
                <a:solidFill>
                  <a:srgbClr val="FF0000"/>
                </a:solidFill>
              </a:rPr>
              <a:t>may</a:t>
            </a:r>
            <a:r>
              <a:rPr lang="tr-TR" sz="2400" b="1" dirty="0" smtClean="0">
                <a:solidFill>
                  <a:srgbClr val="FF0000"/>
                </a:solidFill>
              </a:rPr>
              <a:t> </a:t>
            </a:r>
            <a:r>
              <a:rPr lang="tr-TR" sz="2400" b="1" dirty="0" err="1" smtClean="0">
                <a:solidFill>
                  <a:srgbClr val="FF0000"/>
                </a:solidFill>
              </a:rPr>
              <a:t>transform</a:t>
            </a:r>
            <a:r>
              <a:rPr lang="tr-TR" sz="2400" b="1" dirty="0" smtClean="0">
                <a:solidFill>
                  <a:srgbClr val="FF0000"/>
                </a:solidFill>
              </a:rPr>
              <a:t> </a:t>
            </a:r>
            <a:r>
              <a:rPr lang="tr-TR" sz="2400" b="1" dirty="0" err="1" smtClean="0">
                <a:solidFill>
                  <a:srgbClr val="FF0000"/>
                </a:solidFill>
              </a:rPr>
              <a:t>business</a:t>
            </a:r>
            <a:r>
              <a:rPr lang="tr-TR" sz="2400" b="1" dirty="0" smtClean="0">
                <a:solidFill>
                  <a:srgbClr val="FF0000"/>
                </a:solidFill>
              </a:rPr>
              <a:t> </a:t>
            </a:r>
            <a:r>
              <a:rPr lang="tr-TR" sz="2400" b="1" dirty="0" err="1" smtClean="0">
                <a:solidFill>
                  <a:srgbClr val="FF0000"/>
                </a:solidFill>
              </a:rPr>
              <a:t>to</a:t>
            </a:r>
            <a:r>
              <a:rPr lang="tr-TR" sz="2400" b="1" dirty="0" smtClean="0">
                <a:solidFill>
                  <a:srgbClr val="FF0000"/>
                </a:solidFill>
              </a:rPr>
              <a:t> </a:t>
            </a:r>
            <a:r>
              <a:rPr lang="tr-TR" sz="2400" b="1" dirty="0" err="1" smtClean="0">
                <a:solidFill>
                  <a:srgbClr val="FF0000"/>
                </a:solidFill>
              </a:rPr>
              <a:t>new</a:t>
            </a:r>
            <a:r>
              <a:rPr lang="tr-TR" sz="2400" b="1" dirty="0" smtClean="0">
                <a:solidFill>
                  <a:srgbClr val="FF0000"/>
                </a:solidFill>
              </a:rPr>
              <a:t> </a:t>
            </a:r>
            <a:r>
              <a:rPr lang="tr-TR" sz="2400" b="1" dirty="0" err="1" smtClean="0">
                <a:solidFill>
                  <a:srgbClr val="FF0000"/>
                </a:solidFill>
              </a:rPr>
              <a:t>more</a:t>
            </a:r>
            <a:r>
              <a:rPr lang="tr-TR" sz="2400" b="1" dirty="0" smtClean="0">
                <a:solidFill>
                  <a:srgbClr val="FF0000"/>
                </a:solidFill>
              </a:rPr>
              <a:t> </a:t>
            </a:r>
            <a:r>
              <a:rPr lang="tr-TR" sz="2400" b="1" dirty="0" err="1" smtClean="0">
                <a:solidFill>
                  <a:srgbClr val="FF0000"/>
                </a:solidFill>
              </a:rPr>
              <a:t>efficient</a:t>
            </a:r>
            <a:r>
              <a:rPr lang="tr-TR" sz="2400" b="1" dirty="0" smtClean="0">
                <a:solidFill>
                  <a:srgbClr val="FF0000"/>
                </a:solidFill>
              </a:rPr>
              <a:t> </a:t>
            </a:r>
            <a:r>
              <a:rPr lang="tr-TR" sz="2400" b="1" dirty="0" err="1" smtClean="0">
                <a:solidFill>
                  <a:srgbClr val="FF0000"/>
                </a:solidFill>
              </a:rPr>
              <a:t>processes</a:t>
            </a:r>
            <a:endParaRPr lang="en-US" sz="2400" b="1" dirty="0" smtClean="0">
              <a:solidFill>
                <a:srgbClr val="FF0000"/>
              </a:solidFill>
            </a:endParaRPr>
          </a:p>
        </p:txBody>
      </p:sp>
      <p:sp>
        <p:nvSpPr>
          <p:cNvPr id="27651" name="Content Placeholder 2"/>
          <p:cNvSpPr>
            <a:spLocks noGrp="1"/>
          </p:cNvSpPr>
          <p:nvPr>
            <p:ph idx="1"/>
          </p:nvPr>
        </p:nvSpPr>
        <p:spPr>
          <a:xfrm>
            <a:off x="571472" y="1785926"/>
            <a:ext cx="8229600" cy="4525963"/>
          </a:xfrm>
        </p:spPr>
        <p:txBody>
          <a:bodyPr>
            <a:normAutofit lnSpcReduction="10000"/>
          </a:bodyPr>
          <a:lstStyle/>
          <a:p>
            <a:pPr algn="ctr" eaLnBrk="1" hangingPunct="1"/>
            <a:r>
              <a:rPr lang="en-US" sz="3200" dirty="0" smtClean="0">
                <a:solidFill>
                  <a:srgbClr val="0D0D0D"/>
                </a:solidFill>
              </a:rPr>
              <a:t>Information technology enhances business processes in two main ways:</a:t>
            </a:r>
          </a:p>
          <a:p>
            <a:pPr marL="971550" lvl="1" indent="-514350" eaLnBrk="1" hangingPunct="1">
              <a:buFont typeface="Cambria" pitchFamily="18" charset="0"/>
              <a:buAutoNum type="arabicPeriod"/>
            </a:pPr>
            <a:r>
              <a:rPr lang="en-US" sz="2800" dirty="0" smtClean="0"/>
              <a:t>Increasing efficiency of existing processes</a:t>
            </a:r>
          </a:p>
          <a:p>
            <a:pPr lvl="2" eaLnBrk="1" hangingPunct="1"/>
            <a:r>
              <a:rPr lang="en-US" sz="2800" dirty="0" smtClean="0">
                <a:solidFill>
                  <a:srgbClr val="FF0000"/>
                </a:solidFill>
              </a:rPr>
              <a:t>Automating steps </a:t>
            </a:r>
            <a:r>
              <a:rPr lang="en-US" sz="2800" dirty="0" smtClean="0"/>
              <a:t>that were manual</a:t>
            </a:r>
          </a:p>
          <a:p>
            <a:pPr marL="971550" lvl="1" indent="-514350" eaLnBrk="1" hangingPunct="1">
              <a:buFont typeface="Cambria" pitchFamily="18" charset="0"/>
              <a:buAutoNum type="arabicPeriod"/>
            </a:pPr>
            <a:r>
              <a:rPr lang="en-US" sz="2800" dirty="0" smtClean="0"/>
              <a:t>Enabling entirely </a:t>
            </a:r>
            <a:r>
              <a:rPr lang="en-US" sz="2800" dirty="0" smtClean="0">
                <a:solidFill>
                  <a:srgbClr val="FF0000"/>
                </a:solidFill>
              </a:rPr>
              <a:t>new processes </a:t>
            </a:r>
            <a:r>
              <a:rPr lang="en-US" sz="2800" dirty="0" smtClean="0"/>
              <a:t>that are capable of transforming the businesses</a:t>
            </a:r>
          </a:p>
          <a:p>
            <a:pPr lvl="2" eaLnBrk="1" hangingPunct="1"/>
            <a:r>
              <a:rPr lang="en-US" sz="2800" dirty="0" smtClean="0">
                <a:solidFill>
                  <a:srgbClr val="00B050"/>
                </a:solidFill>
              </a:rPr>
              <a:t>Change flow </a:t>
            </a:r>
            <a:r>
              <a:rPr lang="en-US" sz="2800" dirty="0" smtClean="0"/>
              <a:t>of information</a:t>
            </a:r>
          </a:p>
          <a:p>
            <a:pPr lvl="2" eaLnBrk="1" hangingPunct="1"/>
            <a:r>
              <a:rPr lang="en-US" sz="2800" dirty="0" smtClean="0"/>
              <a:t>Replace sequential steps with parallel steps</a:t>
            </a:r>
          </a:p>
          <a:p>
            <a:pPr lvl="2" eaLnBrk="1" hangingPunct="1"/>
            <a:r>
              <a:rPr lang="en-US" sz="2800" dirty="0" smtClean="0">
                <a:solidFill>
                  <a:srgbClr val="00B050"/>
                </a:solidFill>
              </a:rPr>
              <a:t>Eliminate delays </a:t>
            </a:r>
            <a:r>
              <a:rPr lang="en-US" sz="2800" dirty="0" smtClean="0"/>
              <a:t>in decision making</a:t>
            </a:r>
            <a:endParaRPr lang="en-US" sz="3200" dirty="0" smtClean="0"/>
          </a:p>
        </p:txBody>
      </p:sp>
      <p:sp>
        <p:nvSpPr>
          <p:cNvPr id="27654" name="Slide Number Placeholder 5"/>
          <p:cNvSpPr>
            <a:spLocks noGrp="1"/>
          </p:cNvSpPr>
          <p:nvPr>
            <p:ph type="sldNum" sz="quarter" idx="12"/>
          </p:nvPr>
        </p:nvSpPr>
        <p:spPr bwMode="auto">
          <a:noFill/>
          <a:ln>
            <a:miter lim="800000"/>
            <a:headEnd/>
            <a:tailEnd/>
          </a:ln>
        </p:spPr>
        <p:txBody>
          <a:bodyPr/>
          <a:lstStyle/>
          <a:p>
            <a:fld id="{FA482E75-FED9-41B4-B013-0B944D3FAC8B}"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Placeholder 5"/>
          <p:cNvSpPr>
            <a:spLocks noGrp="1"/>
          </p:cNvSpPr>
          <p:nvPr>
            <p:ph type="title"/>
          </p:nvPr>
        </p:nvSpPr>
        <p:spPr/>
        <p:txBody>
          <a:bodyPr>
            <a:normAutofit fontScale="90000"/>
          </a:bodyPr>
          <a:lstStyle/>
          <a:p>
            <a:r>
              <a:rPr lang="en-US" sz="2800" b="1" dirty="0" smtClean="0">
                <a:solidFill>
                  <a:schemeClr val="tx1"/>
                </a:solidFill>
              </a:rPr>
              <a:t>Perspectives on Information Systems</a:t>
            </a:r>
            <a:r>
              <a:rPr lang="tr-TR" sz="2800" b="1" dirty="0" smtClean="0">
                <a:solidFill>
                  <a:schemeClr val="tx1"/>
                </a:solidFill>
              </a:rPr>
              <a:t>:</a:t>
            </a:r>
            <a:br>
              <a:rPr lang="tr-TR" sz="2800" b="1" dirty="0" smtClean="0">
                <a:solidFill>
                  <a:schemeClr val="tx1"/>
                </a:solidFill>
              </a:rPr>
            </a:br>
            <a:r>
              <a:rPr lang="tr-TR" sz="2700" b="1" i="1" dirty="0" err="1" smtClean="0">
                <a:solidFill>
                  <a:schemeClr val="tx1"/>
                </a:solidFill>
              </a:rPr>
              <a:t>Dimentions</a:t>
            </a:r>
            <a:r>
              <a:rPr lang="tr-TR" sz="2700" b="1" i="1" dirty="0" smtClean="0">
                <a:solidFill>
                  <a:schemeClr val="tx1"/>
                </a:solidFill>
              </a:rPr>
              <a:t>: </a:t>
            </a:r>
            <a:r>
              <a:rPr lang="tr-TR" sz="2700" b="1" i="1" dirty="0" err="1" smtClean="0">
                <a:solidFill>
                  <a:schemeClr val="tx1"/>
                </a:solidFill>
              </a:rPr>
              <a:t>Organizational</a:t>
            </a:r>
            <a:r>
              <a:rPr lang="tr-TR" sz="2700" b="1" i="1" dirty="0" smtClean="0">
                <a:solidFill>
                  <a:schemeClr val="tx1"/>
                </a:solidFill>
              </a:rPr>
              <a:t>, </a:t>
            </a:r>
            <a:r>
              <a:rPr lang="tr-TR" sz="2700" b="1" i="1" dirty="0" err="1" smtClean="0">
                <a:solidFill>
                  <a:schemeClr val="tx1"/>
                </a:solidFill>
              </a:rPr>
              <a:t>Manageral</a:t>
            </a:r>
            <a:r>
              <a:rPr lang="tr-TR" sz="2700" b="1" i="1" dirty="0" smtClean="0">
                <a:solidFill>
                  <a:schemeClr val="tx1"/>
                </a:solidFill>
              </a:rPr>
              <a:t> </a:t>
            </a:r>
            <a:r>
              <a:rPr lang="tr-TR" sz="2700" b="1" i="1" dirty="0" err="1" smtClean="0">
                <a:solidFill>
                  <a:schemeClr val="tx1"/>
                </a:solidFill>
              </a:rPr>
              <a:t>and</a:t>
            </a:r>
            <a:r>
              <a:rPr lang="tr-TR" sz="2700" b="1" i="1" dirty="0" smtClean="0">
                <a:solidFill>
                  <a:schemeClr val="tx1"/>
                </a:solidFill>
              </a:rPr>
              <a:t> </a:t>
            </a:r>
            <a:r>
              <a:rPr lang="tr-TR" sz="2700" b="1" i="1" dirty="0" err="1" smtClean="0">
                <a:solidFill>
                  <a:schemeClr val="tx1"/>
                </a:solidFill>
              </a:rPr>
              <a:t>Technological</a:t>
            </a:r>
            <a:endParaRPr lang="en-US" sz="2700" b="1" i="1" dirty="0" smtClean="0">
              <a:solidFill>
                <a:schemeClr val="tx1"/>
              </a:solidFill>
            </a:endParaRPr>
          </a:p>
        </p:txBody>
      </p:sp>
      <p:sp>
        <p:nvSpPr>
          <p:cNvPr id="18434" name="Rectangle 3"/>
          <p:cNvSpPr>
            <a:spLocks noGrp="1" noChangeArrowheads="1"/>
          </p:cNvSpPr>
          <p:nvPr>
            <p:ph idx="1"/>
          </p:nvPr>
        </p:nvSpPr>
        <p:spPr>
          <a:xfrm>
            <a:off x="571472" y="1500174"/>
            <a:ext cx="8229600" cy="4525963"/>
          </a:xfrm>
        </p:spPr>
        <p:txBody>
          <a:bodyPr>
            <a:noAutofit/>
          </a:bodyPr>
          <a:lstStyle/>
          <a:p>
            <a:pPr>
              <a:spcBef>
                <a:spcPts val="800"/>
              </a:spcBef>
              <a:spcAft>
                <a:spcPts val="800"/>
              </a:spcAft>
            </a:pPr>
            <a:r>
              <a:rPr lang="en-US" sz="2400" b="1" dirty="0" smtClean="0">
                <a:solidFill>
                  <a:srgbClr val="FF3300"/>
                </a:solidFill>
              </a:rPr>
              <a:t>Organizational dimension of information systems</a:t>
            </a:r>
          </a:p>
          <a:p>
            <a:pPr lvl="1">
              <a:spcBef>
                <a:spcPts val="400"/>
              </a:spcBef>
              <a:spcAft>
                <a:spcPts val="600"/>
              </a:spcAft>
            </a:pPr>
            <a:r>
              <a:rPr lang="en-US" sz="2400" b="1" dirty="0" smtClean="0">
                <a:latin typeface="Comic Sans MS" pitchFamily="66" charset="0"/>
              </a:rPr>
              <a:t>Hierarchy of authority, responsibility</a:t>
            </a:r>
          </a:p>
          <a:p>
            <a:pPr>
              <a:spcBef>
                <a:spcPts val="800"/>
              </a:spcBef>
              <a:spcAft>
                <a:spcPts val="800"/>
              </a:spcAft>
            </a:pPr>
            <a:r>
              <a:rPr lang="en-US" sz="2400" b="1" dirty="0" smtClean="0">
                <a:solidFill>
                  <a:srgbClr val="FF3300"/>
                </a:solidFill>
              </a:rPr>
              <a:t>Management dimension of information systems</a:t>
            </a:r>
          </a:p>
          <a:p>
            <a:pPr lvl="1">
              <a:spcBef>
                <a:spcPts val="400"/>
              </a:spcBef>
              <a:spcAft>
                <a:spcPts val="600"/>
              </a:spcAft>
            </a:pPr>
            <a:r>
              <a:rPr lang="en-US" sz="2400" b="1" dirty="0" smtClean="0">
                <a:latin typeface="Comic Sans MS" pitchFamily="66" charset="0"/>
              </a:rPr>
              <a:t>Managers set organizational strategy for responding to business challenges</a:t>
            </a:r>
          </a:p>
          <a:p>
            <a:pPr lvl="1">
              <a:spcBef>
                <a:spcPts val="400"/>
              </a:spcBef>
              <a:spcAft>
                <a:spcPts val="600"/>
              </a:spcAft>
            </a:pPr>
            <a:r>
              <a:rPr lang="en-US" sz="2400" b="1" dirty="0" smtClean="0">
                <a:latin typeface="Comic Sans MS" pitchFamily="66" charset="0"/>
              </a:rPr>
              <a:t>In addition, managers must act creatively:</a:t>
            </a:r>
          </a:p>
          <a:p>
            <a:pPr>
              <a:spcBef>
                <a:spcPts val="800"/>
              </a:spcBef>
              <a:spcAft>
                <a:spcPts val="800"/>
              </a:spcAft>
            </a:pPr>
            <a:r>
              <a:rPr lang="en-US" sz="2400" b="1" dirty="0" smtClean="0">
                <a:solidFill>
                  <a:srgbClr val="FF3300"/>
                </a:solidFill>
              </a:rPr>
              <a:t>Technology dimension of information systems</a:t>
            </a:r>
          </a:p>
          <a:p>
            <a:pPr lvl="1">
              <a:spcBef>
                <a:spcPts val="400"/>
              </a:spcBef>
              <a:spcAft>
                <a:spcPts val="600"/>
              </a:spcAft>
            </a:pPr>
            <a:r>
              <a:rPr lang="en-US" sz="2400" b="1" dirty="0" smtClean="0">
                <a:latin typeface="Comic Sans MS" pitchFamily="66" charset="0"/>
              </a:rPr>
              <a:t>Computer hardware and software</a:t>
            </a:r>
          </a:p>
          <a:p>
            <a:pPr lvl="1">
              <a:spcBef>
                <a:spcPts val="400"/>
              </a:spcBef>
              <a:spcAft>
                <a:spcPts val="600"/>
              </a:spcAft>
            </a:pPr>
            <a:r>
              <a:rPr lang="en-US" sz="2400" b="1" dirty="0" smtClean="0">
                <a:latin typeface="Comic Sans MS" pitchFamily="66" charset="0"/>
              </a:rPr>
              <a:t>Data management technology</a:t>
            </a:r>
          </a:p>
          <a:p>
            <a:pPr lvl="1">
              <a:spcBef>
                <a:spcPts val="400"/>
              </a:spcBef>
              <a:spcAft>
                <a:spcPts val="600"/>
              </a:spcAft>
            </a:pPr>
            <a:r>
              <a:rPr lang="en-US" sz="2400" b="1" dirty="0" smtClean="0">
                <a:latin typeface="Comic Sans MS" pitchFamily="66" charset="0"/>
              </a:rPr>
              <a:t>Networking and telecommunications technology</a:t>
            </a:r>
          </a:p>
          <a:p>
            <a:endParaRPr lang="tr-TR" sz="2400" dirty="0" smtClean="0">
              <a:latin typeface="Comic Sans MS" pitchFamily="66" charset="0"/>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549275"/>
            <a:ext cx="7559675" cy="1008063"/>
          </a:xfrm>
        </p:spPr>
        <p:txBody>
          <a:bodyPr>
            <a:normAutofit fontScale="90000"/>
          </a:bodyPr>
          <a:lstStyle/>
          <a:p>
            <a:r>
              <a:rPr lang="en-US" sz="2000" b="1" smtClean="0"/>
              <a:t>Information Systems Are More Than Computers</a:t>
            </a:r>
            <a:r>
              <a:rPr lang="tr-TR" sz="2000" b="1" smtClean="0"/>
              <a:t/>
            </a:r>
            <a:br>
              <a:rPr lang="tr-TR" sz="2000" b="1" smtClean="0"/>
            </a:br>
            <a:r>
              <a:rPr lang="tr-TR" sz="2000" b="1" smtClean="0"/>
              <a:t>includes managrial, organizational and technical dimentions of the system </a:t>
            </a:r>
            <a:r>
              <a:rPr lang="en-US" sz="2000" b="1" smtClean="0"/>
              <a:t/>
            </a:r>
            <a:br>
              <a:rPr lang="en-US" sz="2000" b="1" smtClean="0"/>
            </a:br>
            <a:endParaRPr lang="tr-TR" sz="2000" b="1" smtClean="0"/>
          </a:p>
        </p:txBody>
      </p:sp>
      <p:pic>
        <p:nvPicPr>
          <p:cNvPr id="39939" name="Picture 7" descr="Fig-1-5"/>
          <p:cNvPicPr>
            <a:picLocks noGrp="1" noChangeAspect="1" noChangeArrowheads="1"/>
          </p:cNvPicPr>
          <p:nvPr>
            <p:ph type="body" idx="1"/>
          </p:nvPr>
        </p:nvPicPr>
        <p:blipFill>
          <a:blip r:embed="rId2"/>
          <a:srcRect/>
          <a:stretch>
            <a:fillRect/>
          </a:stretch>
        </p:blipFill>
        <p:spPr>
          <a:xfrm>
            <a:off x="879604" y="1500173"/>
            <a:ext cx="7049982" cy="3048129"/>
          </a:xfrm>
          <a:noFill/>
        </p:spPr>
      </p:pic>
      <p:sp>
        <p:nvSpPr>
          <p:cNvPr id="39940" name="Rectangle 4"/>
          <p:cNvSpPr>
            <a:spLocks noChangeArrowheads="1"/>
          </p:cNvSpPr>
          <p:nvPr/>
        </p:nvSpPr>
        <p:spPr bwMode="auto">
          <a:xfrm>
            <a:off x="539750" y="4581525"/>
            <a:ext cx="7993063" cy="1584325"/>
          </a:xfrm>
          <a:prstGeom prst="rect">
            <a:avLst/>
          </a:prstGeom>
          <a:noFill/>
          <a:ln w="9525">
            <a:noFill/>
            <a:miter lim="800000"/>
            <a:headEnd/>
            <a:tailEnd/>
          </a:ln>
        </p:spPr>
        <p:txBody>
          <a:bodyPr/>
          <a:lstStyle/>
          <a:p>
            <a:pPr marL="342900" indent="-342900" algn="ctr" eaLnBrk="0" hangingPunct="0">
              <a:lnSpc>
                <a:spcPct val="80000"/>
              </a:lnSpc>
              <a:spcBef>
                <a:spcPct val="50000"/>
              </a:spcBef>
            </a:pPr>
            <a:r>
              <a:rPr lang="en-US" sz="2400" u="none">
                <a:solidFill>
                  <a:schemeClr val="tx2"/>
                </a:solidFill>
              </a:rPr>
              <a:t>Using information systems effectively requires an </a:t>
            </a:r>
            <a:r>
              <a:rPr lang="en-US" sz="2400" u="none">
                <a:solidFill>
                  <a:srgbClr val="FF0000"/>
                </a:solidFill>
              </a:rPr>
              <a:t>understanding</a:t>
            </a:r>
            <a:r>
              <a:rPr lang="en-US" sz="2400" u="none">
                <a:solidFill>
                  <a:schemeClr val="tx2"/>
                </a:solidFill>
              </a:rPr>
              <a:t> of the </a:t>
            </a:r>
            <a:r>
              <a:rPr lang="en-US" sz="2400" u="none">
                <a:solidFill>
                  <a:srgbClr val="FF0000"/>
                </a:solidFill>
              </a:rPr>
              <a:t>organization</a:t>
            </a:r>
            <a:r>
              <a:rPr lang="en-US" sz="2400" u="none">
                <a:solidFill>
                  <a:schemeClr val="tx2"/>
                </a:solidFill>
              </a:rPr>
              <a:t>, </a:t>
            </a:r>
            <a:r>
              <a:rPr lang="en-US" sz="2400" u="none">
                <a:solidFill>
                  <a:srgbClr val="FF0000"/>
                </a:solidFill>
              </a:rPr>
              <a:t>management,</a:t>
            </a:r>
            <a:r>
              <a:rPr lang="en-US" sz="2400" u="none">
                <a:solidFill>
                  <a:schemeClr val="tx2"/>
                </a:solidFill>
              </a:rPr>
              <a:t> and </a:t>
            </a:r>
            <a:r>
              <a:rPr lang="en-US" sz="2400" u="none">
                <a:solidFill>
                  <a:srgbClr val="FF0000"/>
                </a:solidFill>
              </a:rPr>
              <a:t>information technology</a:t>
            </a:r>
            <a:r>
              <a:rPr lang="en-US" sz="2400" u="none">
                <a:solidFill>
                  <a:schemeClr val="tx2"/>
                </a:solidFill>
              </a:rPr>
              <a:t> shaping the systems. An information </a:t>
            </a:r>
            <a:r>
              <a:rPr lang="en-US" sz="2400">
                <a:solidFill>
                  <a:srgbClr val="008000"/>
                </a:solidFill>
              </a:rPr>
              <a:t>system creates value for the</a:t>
            </a:r>
            <a:r>
              <a:rPr lang="en-US" sz="2400" u="none">
                <a:solidFill>
                  <a:srgbClr val="008000"/>
                </a:solidFill>
              </a:rPr>
              <a:t> firm</a:t>
            </a:r>
            <a:r>
              <a:rPr lang="en-US" sz="2400" u="none">
                <a:solidFill>
                  <a:schemeClr val="tx2"/>
                </a:solidFill>
              </a:rPr>
              <a:t> as an organizational and management solution to challenges posed by the environment.</a:t>
            </a:r>
            <a:endParaRPr lang="en-US" sz="2400" b="0" u="none">
              <a:solidFill>
                <a:schemeClr val="tx2"/>
              </a:solidFill>
            </a:endParaRPr>
          </a:p>
          <a:p>
            <a:pPr marL="342900" indent="-342900" eaLnBrk="0" hangingPunct="0">
              <a:lnSpc>
                <a:spcPct val="80000"/>
              </a:lnSpc>
              <a:buFontTx/>
              <a:buChar char="•"/>
            </a:pPr>
            <a:endParaRPr lang="tr-TR" sz="2400" b="0" u="none">
              <a:solidFill>
                <a:schemeClr val="tx1"/>
              </a:solidFill>
            </a:endParaRPr>
          </a:p>
        </p:txBody>
      </p:sp>
      <p:sp>
        <p:nvSpPr>
          <p:cNvPr id="5" name="4 Slayt Numarası Yer Tutucusu"/>
          <p:cNvSpPr>
            <a:spLocks noGrp="1"/>
          </p:cNvSpPr>
          <p:nvPr>
            <p:ph type="sldNum" sz="quarter" idx="12"/>
          </p:nvPr>
        </p:nvSpPr>
        <p:spPr/>
        <p:txBody>
          <a:bodyPr/>
          <a:lstStyle/>
          <a:p>
            <a:fld id="{F2E5916C-8A19-45CF-A92A-BEC7AC1B5E58}"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229600" cy="776287"/>
          </a:xfrm>
        </p:spPr>
        <p:txBody>
          <a:bodyPr>
            <a:normAutofit fontScale="90000"/>
          </a:bodyPr>
          <a:lstStyle/>
          <a:p>
            <a:r>
              <a:rPr lang="tr-TR" sz="4000" b="1" dirty="0" smtClean="0">
                <a:solidFill>
                  <a:srgbClr val="9F0F10"/>
                </a:solidFill>
              </a:rPr>
              <a:t/>
            </a:r>
            <a:br>
              <a:rPr lang="tr-TR" sz="4000" b="1" dirty="0" smtClean="0">
                <a:solidFill>
                  <a:srgbClr val="9F0F10"/>
                </a:solidFill>
              </a:rPr>
            </a:br>
            <a:r>
              <a:rPr lang="tr-TR" sz="2400" b="1" dirty="0" err="1" smtClean="0">
                <a:solidFill>
                  <a:srgbClr val="9F0F10"/>
                </a:solidFill>
              </a:rPr>
              <a:t>Managerial</a:t>
            </a:r>
            <a:r>
              <a:rPr lang="tr-TR" sz="2400" b="1" dirty="0" smtClean="0">
                <a:solidFill>
                  <a:srgbClr val="9F0F10"/>
                </a:solidFill>
              </a:rPr>
              <a:t> </a:t>
            </a:r>
            <a:r>
              <a:rPr lang="en-US" sz="2400" b="1" dirty="0" smtClean="0"/>
              <a:t>Levels in a Firm</a:t>
            </a:r>
            <a:br>
              <a:rPr lang="en-US" sz="2400" b="1" dirty="0" smtClean="0"/>
            </a:br>
            <a:endParaRPr lang="tr-TR" sz="2400" b="1" dirty="0" smtClean="0"/>
          </a:p>
        </p:txBody>
      </p:sp>
      <p:graphicFrame>
        <p:nvGraphicFramePr>
          <p:cNvPr id="2050" name="Object 8"/>
          <p:cNvGraphicFramePr>
            <a:graphicFrameLocks noChangeAspect="1"/>
          </p:cNvGraphicFramePr>
          <p:nvPr>
            <p:ph idx="1"/>
          </p:nvPr>
        </p:nvGraphicFramePr>
        <p:xfrm>
          <a:off x="1285852" y="1071546"/>
          <a:ext cx="5688012" cy="3589347"/>
        </p:xfrm>
        <a:graphic>
          <a:graphicData uri="http://schemas.openxmlformats.org/presentationml/2006/ole">
            <p:oleObj spid="_x0000_s61442" name="Image" r:id="rId3" imgW="6400000" imgH="4571429" progId="">
              <p:embed/>
            </p:oleObj>
          </a:graphicData>
        </a:graphic>
      </p:graphicFrame>
      <p:sp>
        <p:nvSpPr>
          <p:cNvPr id="2052" name="Text Box 4"/>
          <p:cNvSpPr txBox="1">
            <a:spLocks noChangeArrowheads="1"/>
          </p:cNvSpPr>
          <p:nvPr/>
        </p:nvSpPr>
        <p:spPr bwMode="auto">
          <a:xfrm>
            <a:off x="428596" y="4786322"/>
            <a:ext cx="8135937" cy="1323439"/>
          </a:xfrm>
          <a:prstGeom prst="rect">
            <a:avLst/>
          </a:prstGeom>
          <a:noFill/>
          <a:ln w="9525">
            <a:noFill/>
            <a:miter lim="800000"/>
            <a:headEnd/>
            <a:tailEnd/>
          </a:ln>
        </p:spPr>
        <p:txBody>
          <a:bodyPr>
            <a:spAutoFit/>
          </a:bodyPr>
          <a:lstStyle/>
          <a:p>
            <a:pPr algn="ctr">
              <a:spcBef>
                <a:spcPct val="0"/>
              </a:spcBef>
            </a:pPr>
            <a:r>
              <a:rPr lang="en-US" sz="2000" u="none" dirty="0">
                <a:solidFill>
                  <a:schemeClr val="tx2"/>
                </a:solidFill>
              </a:rPr>
              <a:t>Business organizations </a:t>
            </a:r>
            <a:r>
              <a:rPr lang="en-US" sz="2000" u="none" dirty="0">
                <a:solidFill>
                  <a:srgbClr val="008000"/>
                </a:solidFill>
              </a:rPr>
              <a:t>are hierarchies</a:t>
            </a:r>
            <a:r>
              <a:rPr lang="en-US" sz="2000" u="none" dirty="0">
                <a:solidFill>
                  <a:schemeClr val="tx2"/>
                </a:solidFill>
              </a:rPr>
              <a:t> consisting of three principal levels: </a:t>
            </a:r>
            <a:r>
              <a:rPr lang="en-US" sz="2000" b="1" u="none" dirty="0">
                <a:solidFill>
                  <a:srgbClr val="C00000"/>
                </a:solidFill>
              </a:rPr>
              <a:t>senior management, middle management, and operational management. Information systems serve each of these levels. Scientists and knowledge workers often work with middle management.</a:t>
            </a:r>
          </a:p>
        </p:txBody>
      </p:sp>
      <p:sp>
        <p:nvSpPr>
          <p:cNvPr id="5" name="4 Slayt Numarası Yer Tutucusu"/>
          <p:cNvSpPr>
            <a:spLocks noGrp="1"/>
          </p:cNvSpPr>
          <p:nvPr>
            <p:ph type="sldNum" sz="quarter" idx="12"/>
          </p:nvPr>
        </p:nvSpPr>
        <p:spPr/>
        <p:txBody>
          <a:bodyPr/>
          <a:lstStyle/>
          <a:p>
            <a:fld id="{F2E5916C-8A19-45CF-A92A-BEC7AC1B5E58}"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00034" y="428604"/>
            <a:ext cx="7772400" cy="1457334"/>
          </a:xfrm>
          <a:solidFill>
            <a:schemeClr val="accent2"/>
          </a:solidFill>
        </p:spPr>
        <p:txBody>
          <a:bodyPr>
            <a:normAutofit fontScale="90000"/>
          </a:bodyPr>
          <a:lstStyle/>
          <a:p>
            <a:r>
              <a:rPr lang="tr-TR" dirty="0" smtClean="0"/>
              <a:t/>
            </a:r>
            <a:br>
              <a:rPr lang="tr-TR" dirty="0" smtClean="0"/>
            </a:br>
            <a:r>
              <a:rPr lang="tr-TR" dirty="0"/>
              <a:t/>
            </a:r>
            <a:br>
              <a:rPr lang="tr-TR" dirty="0"/>
            </a:br>
            <a:r>
              <a:rPr lang="tr-TR" b="1" dirty="0" smtClean="0">
                <a:solidFill>
                  <a:schemeClr val="bg1"/>
                </a:solidFill>
              </a:rPr>
              <a:t>İş süreçleri ve Bilgi Sistemleri</a:t>
            </a:r>
            <a:br>
              <a:rPr lang="tr-TR" b="1" dirty="0" smtClean="0">
                <a:solidFill>
                  <a:schemeClr val="bg1"/>
                </a:solidFill>
              </a:rPr>
            </a:br>
            <a:r>
              <a:rPr lang="tr-TR" b="1" dirty="0" smtClean="0">
                <a:solidFill>
                  <a:schemeClr val="bg1"/>
                </a:solidFill>
              </a:rPr>
              <a:t/>
            </a:r>
            <a:br>
              <a:rPr lang="tr-TR" b="1" dirty="0" smtClean="0">
                <a:solidFill>
                  <a:schemeClr val="bg1"/>
                </a:solidFill>
              </a:rPr>
            </a:br>
            <a:endParaRPr lang="tr-TR" b="1" dirty="0">
              <a:solidFill>
                <a:schemeClr val="bg1"/>
              </a:solidFill>
            </a:endParaRPr>
          </a:p>
        </p:txBody>
      </p:sp>
      <p:sp>
        <p:nvSpPr>
          <p:cNvPr id="3" name="2 Alt Başlık"/>
          <p:cNvSpPr>
            <a:spLocks noGrp="1"/>
          </p:cNvSpPr>
          <p:nvPr>
            <p:ph type="subTitle" idx="1"/>
          </p:nvPr>
        </p:nvSpPr>
        <p:spPr>
          <a:xfrm>
            <a:off x="1357290" y="2857496"/>
            <a:ext cx="6400800" cy="3781436"/>
          </a:xfrm>
          <a:solidFill>
            <a:schemeClr val="accent2"/>
          </a:solidFill>
        </p:spPr>
        <p:txBody>
          <a:bodyPr/>
          <a:lstStyle/>
          <a:p>
            <a:r>
              <a:rPr lang="tr-TR" b="1" dirty="0" smtClean="0">
                <a:solidFill>
                  <a:srgbClr val="FFFF00"/>
                </a:solidFill>
              </a:rPr>
              <a:t>İş süreçleri</a:t>
            </a:r>
          </a:p>
          <a:p>
            <a:r>
              <a:rPr lang="tr-TR" b="1" dirty="0" smtClean="0">
                <a:solidFill>
                  <a:srgbClr val="FFFF00"/>
                </a:solidFill>
              </a:rPr>
              <a:t>Bilgi sistemi türleri</a:t>
            </a:r>
          </a:p>
          <a:p>
            <a:r>
              <a:rPr lang="tr-TR" b="1" dirty="0" smtClean="0">
                <a:solidFill>
                  <a:schemeClr val="bg1"/>
                </a:solidFill>
              </a:rPr>
              <a:t>İşbirliği ve sosyal ilişkiler</a:t>
            </a:r>
          </a:p>
          <a:p>
            <a:r>
              <a:rPr lang="tr-TR" b="1" dirty="0" smtClean="0">
                <a:solidFill>
                  <a:schemeClr val="bg1"/>
                </a:solidFill>
              </a:rPr>
              <a:t>İş alanında bilgi sisteminin işlevi</a:t>
            </a:r>
            <a:endParaRPr lang="tr-TR" b="1" dirty="0">
              <a:solidFill>
                <a:schemeClr val="bg1"/>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47813" y="476250"/>
            <a:ext cx="5554662" cy="336550"/>
          </a:xfrm>
          <a:prstGeom prst="rect">
            <a:avLst/>
          </a:prstGeom>
          <a:noFill/>
          <a:ln w="12700">
            <a:noFill/>
            <a:miter lim="800000"/>
            <a:headEnd/>
            <a:tailEnd/>
          </a:ln>
        </p:spPr>
        <p:txBody>
          <a:bodyPr>
            <a:spAutoFit/>
          </a:bodyPr>
          <a:lstStyle/>
          <a:p>
            <a:pPr algn="ctr" eaLnBrk="0" hangingPunct="0">
              <a:spcBef>
                <a:spcPct val="50000"/>
              </a:spcBef>
            </a:pPr>
            <a:r>
              <a:rPr lang="en-US" sz="1600" u="none">
                <a:solidFill>
                  <a:schemeClr val="tx2"/>
                </a:solidFill>
                <a:cs typeface="Times New Roman" pitchFamily="18" charset="0"/>
              </a:rPr>
              <a:t>MAJOR TYPES OF SYSTEMS IN ORGANIZATIONS</a:t>
            </a:r>
            <a:r>
              <a:rPr lang="en-US" sz="1600" u="none">
                <a:solidFill>
                  <a:schemeClr val="tx2"/>
                </a:solidFill>
              </a:rPr>
              <a:t> </a:t>
            </a:r>
          </a:p>
        </p:txBody>
      </p:sp>
      <p:sp>
        <p:nvSpPr>
          <p:cNvPr id="40963" name="Text Box 3"/>
          <p:cNvSpPr txBox="1">
            <a:spLocks noChangeArrowheads="1"/>
          </p:cNvSpPr>
          <p:nvPr/>
        </p:nvSpPr>
        <p:spPr bwMode="auto">
          <a:xfrm>
            <a:off x="1692275" y="908050"/>
            <a:ext cx="5062538" cy="457200"/>
          </a:xfrm>
          <a:prstGeom prst="rect">
            <a:avLst/>
          </a:prstGeom>
          <a:noFill/>
          <a:ln w="12700">
            <a:noFill/>
            <a:miter lim="800000"/>
            <a:headEnd/>
            <a:tailEnd/>
          </a:ln>
        </p:spPr>
        <p:txBody>
          <a:bodyPr>
            <a:spAutoFit/>
          </a:bodyPr>
          <a:lstStyle/>
          <a:p>
            <a:pPr algn="ctr" eaLnBrk="0" hangingPunct="0">
              <a:spcBef>
                <a:spcPct val="50000"/>
              </a:spcBef>
            </a:pPr>
            <a:r>
              <a:rPr lang="en-US" sz="2400" b="1" u="none" dirty="0">
                <a:solidFill>
                  <a:srgbClr val="FF0000"/>
                </a:solidFill>
                <a:cs typeface="Times New Roman" pitchFamily="18" charset="0"/>
              </a:rPr>
              <a:t>Different Kinds of Systems</a:t>
            </a:r>
            <a:endParaRPr lang="en-US" sz="2400" b="1" u="none" dirty="0">
              <a:solidFill>
                <a:srgbClr val="FF0000"/>
              </a:solidFill>
            </a:endParaRPr>
          </a:p>
        </p:txBody>
      </p:sp>
      <p:sp>
        <p:nvSpPr>
          <p:cNvPr id="183300" name="Rectangle 4"/>
          <p:cNvSpPr>
            <a:spLocks noChangeArrowheads="1"/>
          </p:cNvSpPr>
          <p:nvPr/>
        </p:nvSpPr>
        <p:spPr bwMode="auto">
          <a:xfrm>
            <a:off x="642910" y="2143116"/>
            <a:ext cx="7867678" cy="3822700"/>
          </a:xfrm>
          <a:prstGeom prst="rect">
            <a:avLst/>
          </a:prstGeom>
          <a:noFill/>
          <a:ln w="12700">
            <a:noFill/>
            <a:miter lim="800000"/>
            <a:headEnd/>
            <a:tailEnd/>
          </a:ln>
        </p:spPr>
        <p:txBody>
          <a:bodyPr lIns="90488" tIns="44450" rIns="90488" bIns="44450"/>
          <a:lstStyle/>
          <a:p>
            <a:pPr marL="1314450" lvl="2" indent="-457200">
              <a:lnSpc>
                <a:spcPct val="90000"/>
              </a:lnSpc>
            </a:pPr>
            <a:r>
              <a:rPr lang="tr-TR" sz="2800" b="1" dirty="0" smtClean="0">
                <a:solidFill>
                  <a:srgbClr val="FF0000"/>
                </a:solidFill>
              </a:rPr>
              <a:t>1. </a:t>
            </a:r>
            <a:r>
              <a:rPr lang="en-US" sz="2800" b="1" dirty="0" smtClean="0">
                <a:solidFill>
                  <a:srgbClr val="FF0000"/>
                </a:solidFill>
              </a:rPr>
              <a:t>Operational-level systems: </a:t>
            </a:r>
            <a:r>
              <a:rPr lang="en-US" sz="2400" b="1" dirty="0" smtClean="0">
                <a:solidFill>
                  <a:srgbClr val="C00000"/>
                </a:solidFill>
              </a:rPr>
              <a:t>support</a:t>
            </a:r>
            <a:r>
              <a:rPr lang="tr-TR" sz="2400" b="1" dirty="0" smtClean="0">
                <a:solidFill>
                  <a:srgbClr val="C00000"/>
                </a:solidFill>
              </a:rPr>
              <a:t>,</a:t>
            </a:r>
            <a:r>
              <a:rPr lang="en-US" sz="2400" b="1" dirty="0" smtClean="0">
                <a:solidFill>
                  <a:srgbClr val="C00000"/>
                </a:solidFill>
              </a:rPr>
              <a:t> operational managers, keeping track of the elementary activities and transactions </a:t>
            </a:r>
            <a:endParaRPr lang="tr-TR" sz="2400" b="1" dirty="0" smtClean="0">
              <a:solidFill>
                <a:srgbClr val="C00000"/>
              </a:solidFill>
            </a:endParaRPr>
          </a:p>
          <a:p>
            <a:pPr marL="533400" indent="-533400">
              <a:lnSpc>
                <a:spcPct val="90000"/>
              </a:lnSpc>
            </a:pPr>
            <a:r>
              <a:rPr lang="tr-TR" sz="2400" b="1" dirty="0" smtClean="0">
                <a:solidFill>
                  <a:srgbClr val="A50021"/>
                </a:solidFill>
                <a:cs typeface="Times New Roman" pitchFamily="18" charset="0"/>
              </a:rPr>
              <a:t>          </a:t>
            </a:r>
            <a:endParaRPr lang="tr-TR" sz="2400" b="1" u="none" dirty="0" smtClean="0">
              <a:solidFill>
                <a:srgbClr val="FF0000"/>
              </a:solidFill>
              <a:cs typeface="Times New Roman" pitchFamily="18" charset="0"/>
            </a:endParaRPr>
          </a:p>
          <a:p>
            <a:pPr marL="1314450" lvl="2" indent="-457200">
              <a:lnSpc>
                <a:spcPct val="90000"/>
              </a:lnSpc>
            </a:pPr>
            <a:r>
              <a:rPr lang="tr-TR" sz="2400" b="1" u="none" dirty="0" smtClean="0">
                <a:solidFill>
                  <a:srgbClr val="FF0000"/>
                </a:solidFill>
                <a:cs typeface="Times New Roman" pitchFamily="18" charset="0"/>
              </a:rPr>
              <a:t>2</a:t>
            </a:r>
            <a:r>
              <a:rPr lang="tr-TR" sz="2400" b="1" u="none" dirty="0">
                <a:solidFill>
                  <a:srgbClr val="FF0000"/>
                </a:solidFill>
                <a:cs typeface="Times New Roman" pitchFamily="18" charset="0"/>
              </a:rPr>
              <a:t>.</a:t>
            </a:r>
            <a:r>
              <a:rPr lang="tr-TR" sz="2400" b="1" u="none" dirty="0">
                <a:solidFill>
                  <a:srgbClr val="A50021"/>
                </a:solidFill>
                <a:cs typeface="Times New Roman" pitchFamily="18" charset="0"/>
              </a:rPr>
              <a:t> </a:t>
            </a:r>
            <a:r>
              <a:rPr lang="en-US" sz="2400" b="1" u="none" dirty="0" smtClean="0">
                <a:solidFill>
                  <a:srgbClr val="FF0000"/>
                </a:solidFill>
                <a:cs typeface="Times New Roman" pitchFamily="18" charset="0"/>
              </a:rPr>
              <a:t>Management-level</a:t>
            </a:r>
            <a:r>
              <a:rPr lang="tr-TR" sz="2400" b="1" u="none" dirty="0" smtClean="0">
                <a:solidFill>
                  <a:srgbClr val="FF0000"/>
                </a:solidFill>
                <a:cs typeface="Times New Roman" pitchFamily="18" charset="0"/>
              </a:rPr>
              <a:t>: </a:t>
            </a:r>
            <a:r>
              <a:rPr lang="en-US" sz="2400" b="1" u="none" dirty="0" smtClean="0">
                <a:solidFill>
                  <a:srgbClr val="FF0000"/>
                </a:solidFill>
                <a:cs typeface="Times New Roman" pitchFamily="18" charset="0"/>
              </a:rPr>
              <a:t>systems</a:t>
            </a:r>
            <a:r>
              <a:rPr lang="tr-TR" sz="2400" b="1" u="none" dirty="0" smtClean="0">
                <a:solidFill>
                  <a:srgbClr val="FF0000"/>
                </a:solidFill>
                <a:cs typeface="Times New Roman" pitchFamily="18" charset="0"/>
              </a:rPr>
              <a:t>,</a:t>
            </a:r>
            <a:r>
              <a:rPr lang="tr-TR" sz="2400" b="1" u="none" dirty="0" smtClean="0">
                <a:solidFill>
                  <a:srgbClr val="A50021"/>
                </a:solidFill>
                <a:cs typeface="Times New Roman" pitchFamily="18" charset="0"/>
              </a:rPr>
              <a:t> </a:t>
            </a:r>
            <a:r>
              <a:rPr lang="en-US" sz="2400" b="1" u="none" dirty="0">
                <a:solidFill>
                  <a:srgbClr val="C00000"/>
                </a:solidFill>
                <a:cs typeface="Times New Roman" pitchFamily="18" charset="0"/>
              </a:rPr>
              <a:t>serve </a:t>
            </a:r>
            <a:r>
              <a:rPr lang="en-US" sz="2400" b="1" u="none" dirty="0" smtClean="0">
                <a:solidFill>
                  <a:srgbClr val="C00000"/>
                </a:solidFill>
                <a:cs typeface="Times New Roman" pitchFamily="18" charset="0"/>
              </a:rPr>
              <a:t>the</a:t>
            </a:r>
            <a:r>
              <a:rPr lang="tr-TR" sz="2400" b="1" u="none" dirty="0" smtClean="0">
                <a:solidFill>
                  <a:srgbClr val="C00000"/>
                </a:solidFill>
                <a:cs typeface="Times New Roman" pitchFamily="18" charset="0"/>
              </a:rPr>
              <a:t> </a:t>
            </a:r>
            <a:r>
              <a:rPr lang="en-US" sz="2400" b="1" u="none" dirty="0" smtClean="0">
                <a:solidFill>
                  <a:srgbClr val="C00000"/>
                </a:solidFill>
                <a:cs typeface="Times New Roman" pitchFamily="18" charset="0"/>
              </a:rPr>
              <a:t>monitoring</a:t>
            </a:r>
            <a:r>
              <a:rPr lang="en-US" sz="2400" b="1" u="none" dirty="0">
                <a:solidFill>
                  <a:srgbClr val="C00000"/>
                </a:solidFill>
                <a:cs typeface="Times New Roman" pitchFamily="18" charset="0"/>
              </a:rPr>
              <a:t>, </a:t>
            </a:r>
            <a:endParaRPr lang="tr-TR" sz="2400" b="1" u="none" dirty="0" smtClean="0">
              <a:solidFill>
                <a:srgbClr val="C00000"/>
              </a:solidFill>
              <a:cs typeface="Times New Roman" pitchFamily="18" charset="0"/>
            </a:endParaRPr>
          </a:p>
          <a:p>
            <a:pPr marL="533400" indent="-533400">
              <a:lnSpc>
                <a:spcPct val="90000"/>
              </a:lnSpc>
            </a:pPr>
            <a:r>
              <a:rPr lang="tr-TR" sz="2400" b="1" dirty="0" smtClean="0">
                <a:solidFill>
                  <a:srgbClr val="C00000"/>
                </a:solidFill>
                <a:cs typeface="Times New Roman" pitchFamily="18" charset="0"/>
              </a:rPr>
              <a:t>                   </a:t>
            </a:r>
            <a:r>
              <a:rPr lang="en-US" sz="2400" b="1" u="none" dirty="0" smtClean="0">
                <a:solidFill>
                  <a:srgbClr val="C00000"/>
                </a:solidFill>
                <a:cs typeface="Times New Roman" pitchFamily="18" charset="0"/>
              </a:rPr>
              <a:t>controlling</a:t>
            </a:r>
            <a:r>
              <a:rPr lang="en-US" sz="2400" b="1" u="none" dirty="0">
                <a:solidFill>
                  <a:srgbClr val="C00000"/>
                </a:solidFill>
                <a:cs typeface="Times New Roman" pitchFamily="18" charset="0"/>
              </a:rPr>
              <a:t>, decision-making, </a:t>
            </a:r>
            <a:r>
              <a:rPr lang="en-US" sz="2400" b="1" u="none" dirty="0" smtClean="0">
                <a:solidFill>
                  <a:srgbClr val="C00000"/>
                </a:solidFill>
                <a:cs typeface="Times New Roman" pitchFamily="18" charset="0"/>
              </a:rPr>
              <a:t>and</a:t>
            </a:r>
            <a:r>
              <a:rPr lang="tr-TR" sz="2400" b="1" u="none" dirty="0" smtClean="0">
                <a:solidFill>
                  <a:srgbClr val="C00000"/>
                </a:solidFill>
                <a:cs typeface="Times New Roman" pitchFamily="18" charset="0"/>
              </a:rPr>
              <a:t> </a:t>
            </a:r>
            <a:r>
              <a:rPr lang="en-US" sz="2400" b="1" u="none" dirty="0" smtClean="0">
                <a:solidFill>
                  <a:srgbClr val="C00000"/>
                </a:solidFill>
                <a:cs typeface="Times New Roman" pitchFamily="18" charset="0"/>
              </a:rPr>
              <a:t>administrative </a:t>
            </a:r>
            <a:endParaRPr lang="tr-TR" sz="2400" b="1" u="none" dirty="0" smtClean="0">
              <a:solidFill>
                <a:srgbClr val="C00000"/>
              </a:solidFill>
              <a:cs typeface="Times New Roman" pitchFamily="18" charset="0"/>
            </a:endParaRPr>
          </a:p>
          <a:p>
            <a:pPr marL="533400" indent="-533400">
              <a:lnSpc>
                <a:spcPct val="90000"/>
              </a:lnSpc>
            </a:pPr>
            <a:r>
              <a:rPr lang="tr-TR" sz="2400" b="1" dirty="0" smtClean="0">
                <a:solidFill>
                  <a:srgbClr val="C00000"/>
                </a:solidFill>
                <a:cs typeface="Times New Roman" pitchFamily="18" charset="0"/>
              </a:rPr>
              <a:t>                   </a:t>
            </a:r>
            <a:r>
              <a:rPr lang="en-US" sz="2400" b="1" u="none" dirty="0" smtClean="0">
                <a:solidFill>
                  <a:srgbClr val="C00000"/>
                </a:solidFill>
                <a:cs typeface="Times New Roman" pitchFamily="18" charset="0"/>
              </a:rPr>
              <a:t>activities</a:t>
            </a:r>
            <a:endParaRPr lang="en-US" sz="2400" b="1" u="none" dirty="0">
              <a:solidFill>
                <a:srgbClr val="C00000"/>
              </a:solidFill>
              <a:cs typeface="Times New Roman" pitchFamily="18" charset="0"/>
            </a:endParaRPr>
          </a:p>
          <a:p>
            <a:pPr marL="533400" indent="-533400">
              <a:lnSpc>
                <a:spcPct val="90000"/>
              </a:lnSpc>
            </a:pPr>
            <a:r>
              <a:rPr lang="tr-TR" sz="2400" u="none" dirty="0" smtClean="0">
                <a:solidFill>
                  <a:srgbClr val="A50021"/>
                </a:solidFill>
                <a:cs typeface="Times New Roman" pitchFamily="18" charset="0"/>
              </a:rPr>
              <a:t>          </a:t>
            </a:r>
          </a:p>
          <a:p>
            <a:pPr marL="533400" indent="-533400">
              <a:lnSpc>
                <a:spcPct val="90000"/>
              </a:lnSpc>
            </a:pPr>
            <a:r>
              <a:rPr lang="tr-TR" sz="2400" dirty="0" smtClean="0">
                <a:solidFill>
                  <a:srgbClr val="A50021"/>
                </a:solidFill>
                <a:cs typeface="Times New Roman" pitchFamily="18" charset="0"/>
              </a:rPr>
              <a:t>            </a:t>
            </a:r>
            <a:r>
              <a:rPr lang="tr-TR" sz="2400" u="none" dirty="0" smtClean="0">
                <a:solidFill>
                  <a:srgbClr val="A50021"/>
                </a:solidFill>
                <a:cs typeface="Times New Roman" pitchFamily="18" charset="0"/>
              </a:rPr>
              <a:t>  </a:t>
            </a:r>
            <a:r>
              <a:rPr lang="tr-TR" sz="2800" b="1" u="none" dirty="0" smtClean="0">
                <a:solidFill>
                  <a:srgbClr val="FF0000"/>
                </a:solidFill>
                <a:cs typeface="Times New Roman" pitchFamily="18" charset="0"/>
              </a:rPr>
              <a:t>3</a:t>
            </a:r>
            <a:r>
              <a:rPr lang="tr-TR" sz="2800" b="1" u="none" dirty="0">
                <a:solidFill>
                  <a:srgbClr val="FF0000"/>
                </a:solidFill>
                <a:cs typeface="Times New Roman" pitchFamily="18" charset="0"/>
              </a:rPr>
              <a:t>.</a:t>
            </a:r>
            <a:r>
              <a:rPr lang="tr-TR" sz="2800" b="1" u="none" dirty="0">
                <a:solidFill>
                  <a:srgbClr val="66FF33"/>
                </a:solidFill>
                <a:cs typeface="Times New Roman" pitchFamily="18" charset="0"/>
              </a:rPr>
              <a:t> </a:t>
            </a:r>
            <a:r>
              <a:rPr lang="en-US" sz="2800" b="1" u="none" dirty="0">
                <a:solidFill>
                  <a:srgbClr val="FF0000"/>
                </a:solidFill>
                <a:cs typeface="Times New Roman" pitchFamily="18" charset="0"/>
              </a:rPr>
              <a:t>Strategic-level systems</a:t>
            </a:r>
            <a:r>
              <a:rPr lang="en-US" sz="2800" b="1" u="none" dirty="0" smtClean="0">
                <a:solidFill>
                  <a:srgbClr val="FF0000"/>
                </a:solidFill>
                <a:cs typeface="Times New Roman" pitchFamily="18" charset="0"/>
              </a:rPr>
              <a:t>:</a:t>
            </a:r>
            <a:r>
              <a:rPr lang="tr-TR" sz="2800" b="1" u="none" dirty="0" smtClean="0">
                <a:solidFill>
                  <a:schemeClr val="accent2"/>
                </a:solidFill>
                <a:cs typeface="Times New Roman" pitchFamily="18" charset="0"/>
              </a:rPr>
              <a:t> </a:t>
            </a:r>
            <a:r>
              <a:rPr lang="tr-TR" sz="2800" b="1" u="none" dirty="0" smtClean="0">
                <a:solidFill>
                  <a:srgbClr val="C00000"/>
                </a:solidFill>
                <a:cs typeface="Times New Roman" pitchFamily="18" charset="0"/>
              </a:rPr>
              <a:t>he</a:t>
            </a:r>
            <a:r>
              <a:rPr lang="en-US" sz="2400" b="1" u="none" dirty="0" err="1" smtClean="0">
                <a:solidFill>
                  <a:srgbClr val="C00000"/>
                </a:solidFill>
                <a:cs typeface="Arial" charset="0"/>
              </a:rPr>
              <a:t>lp</a:t>
            </a:r>
            <a:r>
              <a:rPr lang="en-US" sz="2400" b="1" u="none" dirty="0" smtClean="0">
                <a:solidFill>
                  <a:srgbClr val="C00000"/>
                </a:solidFill>
                <a:cs typeface="Arial" charset="0"/>
              </a:rPr>
              <a:t> senior</a:t>
            </a:r>
            <a:r>
              <a:rPr lang="tr-TR" sz="2400" b="1" u="none" dirty="0" smtClean="0">
                <a:solidFill>
                  <a:srgbClr val="C00000"/>
                </a:solidFill>
                <a:cs typeface="Arial" charset="0"/>
              </a:rPr>
              <a:t> </a:t>
            </a:r>
          </a:p>
          <a:p>
            <a:pPr marL="533400" indent="-533400">
              <a:lnSpc>
                <a:spcPct val="90000"/>
              </a:lnSpc>
            </a:pPr>
            <a:r>
              <a:rPr lang="tr-TR" sz="2400" b="1" dirty="0" smtClean="0">
                <a:solidFill>
                  <a:srgbClr val="C00000"/>
                </a:solidFill>
                <a:cs typeface="Arial" charset="0"/>
              </a:rPr>
              <a:t>                   </a:t>
            </a:r>
            <a:r>
              <a:rPr lang="en-US" sz="2400" b="1" u="none" dirty="0" smtClean="0">
                <a:solidFill>
                  <a:srgbClr val="C00000"/>
                </a:solidFill>
                <a:cs typeface="Arial" charset="0"/>
              </a:rPr>
              <a:t>management </a:t>
            </a:r>
            <a:r>
              <a:rPr lang="en-US" sz="2400" b="1" u="none" dirty="0">
                <a:solidFill>
                  <a:srgbClr val="C00000"/>
                </a:solidFill>
                <a:cs typeface="Arial" charset="0"/>
              </a:rPr>
              <a:t>tackle and </a:t>
            </a:r>
            <a:r>
              <a:rPr lang="en-US" sz="2400" b="1" u="none" dirty="0" smtClean="0">
                <a:solidFill>
                  <a:srgbClr val="C00000"/>
                </a:solidFill>
                <a:cs typeface="Arial" charset="0"/>
              </a:rPr>
              <a:t>address</a:t>
            </a:r>
            <a:r>
              <a:rPr lang="tr-TR" sz="2400" b="1" u="none" dirty="0" smtClean="0">
                <a:solidFill>
                  <a:srgbClr val="C00000"/>
                </a:solidFill>
                <a:cs typeface="Arial" charset="0"/>
              </a:rPr>
              <a:t> </a:t>
            </a:r>
            <a:r>
              <a:rPr lang="en-US" sz="2400" b="1" u="none" dirty="0" smtClean="0">
                <a:solidFill>
                  <a:srgbClr val="990033"/>
                </a:solidFill>
                <a:cs typeface="Arial" charset="0"/>
              </a:rPr>
              <a:t>strategic</a:t>
            </a:r>
            <a:r>
              <a:rPr lang="tr-TR" sz="2400" b="1" u="none" dirty="0" smtClean="0">
                <a:solidFill>
                  <a:srgbClr val="990033"/>
                </a:solidFill>
                <a:cs typeface="Arial" charset="0"/>
              </a:rPr>
              <a:t> </a:t>
            </a:r>
            <a:r>
              <a:rPr lang="en-US" sz="2400" b="1" u="none" dirty="0">
                <a:solidFill>
                  <a:srgbClr val="990033"/>
                </a:solidFill>
                <a:cs typeface="Arial" charset="0"/>
              </a:rPr>
              <a:t>issues</a:t>
            </a:r>
            <a:endParaRPr lang="en-US" sz="2400" b="1" u="none" dirty="0">
              <a:solidFill>
                <a:srgbClr val="990033"/>
              </a:solidFill>
              <a:cs typeface="Times New Roman" pitchFamily="18" charset="0"/>
            </a:endParaRPr>
          </a:p>
          <a:p>
            <a:pPr marL="533400" indent="-533400">
              <a:lnSpc>
                <a:spcPct val="90000"/>
              </a:lnSpc>
              <a:buFontTx/>
              <a:buAutoNum type="arabicPeriod"/>
            </a:pPr>
            <a:endParaRPr lang="en-US" sz="2400" u="none" dirty="0">
              <a:solidFill>
                <a:srgbClr val="990033"/>
              </a:solidFill>
            </a:endParaRPr>
          </a:p>
        </p:txBody>
      </p:sp>
      <p:sp>
        <p:nvSpPr>
          <p:cNvPr id="183301" name="Text Box 5"/>
          <p:cNvSpPr txBox="1">
            <a:spLocks noChangeArrowheads="1"/>
          </p:cNvSpPr>
          <p:nvPr/>
        </p:nvSpPr>
        <p:spPr bwMode="auto">
          <a:xfrm>
            <a:off x="711200" y="1341438"/>
            <a:ext cx="6472238" cy="701675"/>
          </a:xfrm>
          <a:prstGeom prst="rect">
            <a:avLst/>
          </a:prstGeom>
          <a:noFill/>
          <a:ln w="9525">
            <a:noFill/>
            <a:miter lim="800000"/>
            <a:headEnd/>
            <a:tailEnd/>
          </a:ln>
        </p:spPr>
        <p:txBody>
          <a:bodyPr>
            <a:spAutoFit/>
          </a:bodyPr>
          <a:lstStyle/>
          <a:p>
            <a:pPr algn="ctr">
              <a:spcBef>
                <a:spcPct val="0"/>
              </a:spcBef>
            </a:pPr>
            <a:r>
              <a:rPr lang="en-US" sz="2000" u="none">
                <a:solidFill>
                  <a:srgbClr val="990033"/>
                </a:solidFill>
                <a:cs typeface="Times New Roman" pitchFamily="18" charset="0"/>
              </a:rPr>
              <a:t>Three main categories of information systems serve</a:t>
            </a:r>
          </a:p>
          <a:p>
            <a:pPr algn="ctr">
              <a:spcBef>
                <a:spcPct val="0"/>
              </a:spcBef>
            </a:pPr>
            <a:r>
              <a:rPr lang="en-US" sz="2000" u="none">
                <a:solidFill>
                  <a:srgbClr val="990033"/>
                </a:solidFill>
                <a:cs typeface="Times New Roman" pitchFamily="18" charset="0"/>
              </a:rPr>
              <a:t>different organizational levels:</a:t>
            </a:r>
            <a:r>
              <a:rPr lang="en-US" sz="2000" u="none">
                <a:solidFill>
                  <a:srgbClr val="990033"/>
                </a:solidFill>
              </a:rPr>
              <a:t> </a:t>
            </a:r>
          </a:p>
        </p:txBody>
      </p:sp>
      <p:sp>
        <p:nvSpPr>
          <p:cNvPr id="6" name="5 Slayt Numarası Yer Tutucusu"/>
          <p:cNvSpPr>
            <a:spLocks noGrp="1"/>
          </p:cNvSpPr>
          <p:nvPr>
            <p:ph type="sldNum" sz="quarter" idx="12"/>
          </p:nvPr>
        </p:nvSpPr>
        <p:spPr/>
        <p:txBody>
          <a:bodyPr/>
          <a:lstStyle/>
          <a:p>
            <a:fld id="{F2E5916C-8A19-45CF-A92A-BEC7AC1B5E58}" type="slidenum">
              <a:rPr lang="tr-TR" smtClean="0"/>
              <a:pPr/>
              <a:t>20</a:t>
            </a:fld>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additive="base">
                                        <p:cTn id="7" dur="500" fill="hold"/>
                                        <p:tgtEl>
                                          <p:spTgt spid="183301"/>
                                        </p:tgtEl>
                                        <p:attrNameLst>
                                          <p:attrName>ppt_x</p:attrName>
                                        </p:attrNameLst>
                                      </p:cBhvr>
                                      <p:tavLst>
                                        <p:tav tm="0">
                                          <p:val>
                                            <p:strVal val="#ppt_x"/>
                                          </p:val>
                                        </p:tav>
                                        <p:tav tm="100000">
                                          <p:val>
                                            <p:strVal val="#ppt_x"/>
                                          </p:val>
                                        </p:tav>
                                      </p:tavLst>
                                    </p:anim>
                                    <p:anim calcmode="lin" valueType="num">
                                      <p:cBhvr additive="base">
                                        <p:cTn id="8" dur="500" fill="hold"/>
                                        <p:tgtEl>
                                          <p:spTgt spid="18330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3300">
                                            <p:txEl>
                                              <p:pRg st="0" end="0"/>
                                            </p:txEl>
                                          </p:spTgt>
                                        </p:tgtEl>
                                        <p:attrNameLst>
                                          <p:attrName>style.visibility</p:attrName>
                                        </p:attrNameLst>
                                      </p:cBhvr>
                                      <p:to>
                                        <p:strVal val="visible"/>
                                      </p:to>
                                    </p:set>
                                    <p:anim calcmode="lin" valueType="num">
                                      <p:cBhvr additive="base">
                                        <p:cTn id="11" dur="500" fill="hold"/>
                                        <p:tgtEl>
                                          <p:spTgt spid="18330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33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83300">
                                            <p:txEl>
                                              <p:pRg st="1" end="1"/>
                                            </p:txEl>
                                          </p:spTgt>
                                        </p:tgtEl>
                                        <p:attrNameLst>
                                          <p:attrName>style.visibility</p:attrName>
                                        </p:attrNameLst>
                                      </p:cBhvr>
                                      <p:to>
                                        <p:strVal val="visible"/>
                                      </p:to>
                                    </p:set>
                                    <p:anim calcmode="lin" valueType="num">
                                      <p:cBhvr additive="base">
                                        <p:cTn id="17" dur="500" fill="hold"/>
                                        <p:tgtEl>
                                          <p:spTgt spid="18330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330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83300">
                                            <p:txEl>
                                              <p:pRg st="2" end="2"/>
                                            </p:txEl>
                                          </p:spTgt>
                                        </p:tgtEl>
                                        <p:attrNameLst>
                                          <p:attrName>style.visibility</p:attrName>
                                        </p:attrNameLst>
                                      </p:cBhvr>
                                      <p:to>
                                        <p:strVal val="visible"/>
                                      </p:to>
                                    </p:set>
                                    <p:anim calcmode="lin" valueType="num">
                                      <p:cBhvr additive="base">
                                        <p:cTn id="23" dur="500" fill="hold"/>
                                        <p:tgtEl>
                                          <p:spTgt spid="18330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330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83300">
                                            <p:txEl>
                                              <p:pRg st="3" end="3"/>
                                            </p:txEl>
                                          </p:spTgt>
                                        </p:tgtEl>
                                        <p:attrNameLst>
                                          <p:attrName>style.visibility</p:attrName>
                                        </p:attrNameLst>
                                      </p:cBhvr>
                                      <p:to>
                                        <p:strVal val="visible"/>
                                      </p:to>
                                    </p:set>
                                    <p:anim calcmode="lin" valueType="num">
                                      <p:cBhvr additive="base">
                                        <p:cTn id="29" dur="500" fill="hold"/>
                                        <p:tgtEl>
                                          <p:spTgt spid="18330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330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83300">
                                            <p:txEl>
                                              <p:pRg st="4" end="4"/>
                                            </p:txEl>
                                          </p:spTgt>
                                        </p:tgtEl>
                                        <p:attrNameLst>
                                          <p:attrName>style.visibility</p:attrName>
                                        </p:attrNameLst>
                                      </p:cBhvr>
                                      <p:to>
                                        <p:strVal val="visible"/>
                                      </p:to>
                                    </p:set>
                                    <p:anim calcmode="lin" valueType="num">
                                      <p:cBhvr additive="base">
                                        <p:cTn id="35" dur="500" fill="hold"/>
                                        <p:tgtEl>
                                          <p:spTgt spid="18330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330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83300">
                                            <p:txEl>
                                              <p:pRg st="5" end="5"/>
                                            </p:txEl>
                                          </p:spTgt>
                                        </p:tgtEl>
                                        <p:attrNameLst>
                                          <p:attrName>style.visibility</p:attrName>
                                        </p:attrNameLst>
                                      </p:cBhvr>
                                      <p:to>
                                        <p:strVal val="visible"/>
                                      </p:to>
                                    </p:set>
                                    <p:anim calcmode="lin" valueType="num">
                                      <p:cBhvr additive="base">
                                        <p:cTn id="41" dur="500" fill="hold"/>
                                        <p:tgtEl>
                                          <p:spTgt spid="18330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3300">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83300">
                                            <p:txEl>
                                              <p:pRg st="6" end="6"/>
                                            </p:txEl>
                                          </p:spTgt>
                                        </p:tgtEl>
                                        <p:attrNameLst>
                                          <p:attrName>style.visibility</p:attrName>
                                        </p:attrNameLst>
                                      </p:cBhvr>
                                      <p:to>
                                        <p:strVal val="visible"/>
                                      </p:to>
                                    </p:set>
                                    <p:anim calcmode="lin" valueType="num">
                                      <p:cBhvr additive="base">
                                        <p:cTn id="47" dur="500" fill="hold"/>
                                        <p:tgtEl>
                                          <p:spTgt spid="18330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3300">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83300">
                                            <p:txEl>
                                              <p:pRg st="7" end="7"/>
                                            </p:txEl>
                                          </p:spTgt>
                                        </p:tgtEl>
                                        <p:attrNameLst>
                                          <p:attrName>style.visibility</p:attrName>
                                        </p:attrNameLst>
                                      </p:cBhvr>
                                      <p:to>
                                        <p:strVal val="visible"/>
                                      </p:to>
                                    </p:set>
                                    <p:anim calcmode="lin" valueType="num">
                                      <p:cBhvr additive="base">
                                        <p:cTn id="53" dur="500" fill="hold"/>
                                        <p:tgtEl>
                                          <p:spTgt spid="183300">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83300">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autoUpdateAnimBg="0"/>
      <p:bldP spid="18330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002588" cy="725487"/>
          </a:xfrm>
        </p:spPr>
        <p:txBody>
          <a:bodyPr>
            <a:normAutofit fontScale="90000"/>
          </a:bodyPr>
          <a:lstStyle/>
          <a:p>
            <a:pPr eaLnBrk="1" hangingPunct="1"/>
            <a:r>
              <a:rPr lang="tr-TR" sz="3200" dirty="0" smtClean="0"/>
              <a:t/>
            </a:r>
            <a:br>
              <a:rPr lang="tr-TR" sz="3200" dirty="0" smtClean="0"/>
            </a:br>
            <a:r>
              <a:rPr lang="tr-TR" sz="2400" dirty="0" smtClean="0"/>
              <a:t/>
            </a:r>
            <a:br>
              <a:rPr lang="tr-TR" sz="2400" dirty="0" smtClean="0"/>
            </a:br>
            <a:r>
              <a:rPr lang="tr-TR" sz="3600" b="1" dirty="0" smtClean="0"/>
              <a:t>Bilgi sistemi işlevsel Düzeyleri </a:t>
            </a:r>
            <a:br>
              <a:rPr lang="tr-TR" sz="3600" b="1" dirty="0" smtClean="0"/>
            </a:br>
            <a:endParaRPr lang="tr-TR" sz="3600" b="1" dirty="0" smtClean="0"/>
          </a:p>
        </p:txBody>
      </p:sp>
      <p:sp>
        <p:nvSpPr>
          <p:cNvPr id="10243" name="Rectangle 3"/>
          <p:cNvSpPr>
            <a:spLocks noGrp="1" noChangeArrowheads="1"/>
          </p:cNvSpPr>
          <p:nvPr>
            <p:ph type="body" idx="1"/>
          </p:nvPr>
        </p:nvSpPr>
        <p:spPr>
          <a:xfrm>
            <a:off x="428625" y="1428750"/>
            <a:ext cx="8143875" cy="5429250"/>
          </a:xfrm>
        </p:spPr>
        <p:txBody>
          <a:bodyPr/>
          <a:lstStyle/>
          <a:p>
            <a:pPr algn="ctr" eaLnBrk="1" hangingPunct="1">
              <a:lnSpc>
                <a:spcPct val="80000"/>
              </a:lnSpc>
              <a:buNone/>
            </a:pPr>
            <a:r>
              <a:rPr lang="tr-TR" sz="2400" b="1" dirty="0" smtClean="0">
                <a:solidFill>
                  <a:srgbClr val="FF0000"/>
                </a:solidFill>
                <a:latin typeface="Comic Sans MS" pitchFamily="66" charset="0"/>
              </a:rPr>
              <a:t>Bilgi Sistemlerinin  işlevsel Dağılımı</a:t>
            </a:r>
            <a:r>
              <a:rPr lang="tr-TR" sz="2400" dirty="0" smtClean="0">
                <a:latin typeface="Comic Sans MS" pitchFamily="66" charset="0"/>
              </a:rPr>
              <a:t>: </a:t>
            </a:r>
          </a:p>
          <a:p>
            <a:pPr eaLnBrk="1" hangingPunct="1">
              <a:lnSpc>
                <a:spcPct val="80000"/>
              </a:lnSpc>
            </a:pPr>
            <a:endParaRPr lang="tr-TR" sz="2400" dirty="0" smtClean="0">
              <a:latin typeface="Comic Sans MS" pitchFamily="66" charset="0"/>
            </a:endParaRPr>
          </a:p>
          <a:p>
            <a:pPr eaLnBrk="1" hangingPunct="1">
              <a:lnSpc>
                <a:spcPct val="80000"/>
              </a:lnSpc>
            </a:pPr>
            <a:r>
              <a:rPr lang="tr-TR" sz="2400" b="1" u="sng" dirty="0" smtClean="0">
                <a:latin typeface="Comic Sans MS" pitchFamily="66" charset="0"/>
              </a:rPr>
              <a:t>Üç Ana alt Düzey Sistem: </a:t>
            </a:r>
          </a:p>
          <a:p>
            <a:pPr eaLnBrk="1" hangingPunct="1">
              <a:lnSpc>
                <a:spcPct val="80000"/>
              </a:lnSpc>
              <a:buFontTx/>
              <a:buNone/>
            </a:pPr>
            <a:r>
              <a:rPr lang="tr-TR" sz="2400" dirty="0" smtClean="0">
                <a:solidFill>
                  <a:srgbClr val="FF0000"/>
                </a:solidFill>
                <a:latin typeface="Comic Sans MS" pitchFamily="66" charset="0"/>
              </a:rPr>
              <a:t>    </a:t>
            </a:r>
            <a:r>
              <a:rPr lang="tr-TR" sz="2400" dirty="0" smtClean="0">
                <a:solidFill>
                  <a:srgbClr val="00B050"/>
                </a:solidFill>
                <a:latin typeface="Comic Sans MS" pitchFamily="66" charset="0"/>
              </a:rPr>
              <a:t>1-Temsel düzey,</a:t>
            </a:r>
            <a:r>
              <a:rPr lang="tr-TR" sz="2400" dirty="0" smtClean="0">
                <a:solidFill>
                  <a:srgbClr val="00B050"/>
                </a:solidFill>
                <a:latin typeface="Comic Sans MS" pitchFamily="66" charset="0"/>
                <a:sym typeface="Wingdings" pitchFamily="2" charset="2"/>
              </a:rPr>
              <a:t> </a:t>
            </a:r>
            <a:r>
              <a:rPr lang="tr-TR" sz="2400" b="1" dirty="0" smtClean="0">
                <a:solidFill>
                  <a:srgbClr val="00B050"/>
                </a:solidFill>
                <a:latin typeface="Comic Sans MS" pitchFamily="66" charset="0"/>
                <a:sym typeface="Wingdings" pitchFamily="2" charset="2"/>
              </a:rPr>
              <a:t>İşletim Yöneticileri</a:t>
            </a:r>
          </a:p>
          <a:p>
            <a:pPr eaLnBrk="1" hangingPunct="1">
              <a:lnSpc>
                <a:spcPct val="80000"/>
              </a:lnSpc>
              <a:buFontTx/>
              <a:buNone/>
            </a:pPr>
            <a:r>
              <a:rPr lang="tr-TR" sz="2400" dirty="0" smtClean="0">
                <a:solidFill>
                  <a:srgbClr val="00B050"/>
                </a:solidFill>
                <a:latin typeface="Comic Sans MS" pitchFamily="66" charset="0"/>
              </a:rPr>
              <a:t>    2-Yönetsel düzey,</a:t>
            </a:r>
            <a:r>
              <a:rPr lang="tr-TR" sz="2400" dirty="0" smtClean="0">
                <a:solidFill>
                  <a:srgbClr val="00B050"/>
                </a:solidFill>
                <a:latin typeface="Comic Sans MS" pitchFamily="66" charset="0"/>
                <a:sym typeface="Wingdings" pitchFamily="2" charset="2"/>
              </a:rPr>
              <a:t> </a:t>
            </a:r>
            <a:r>
              <a:rPr lang="tr-TR" sz="2400" b="1" dirty="0" smtClean="0">
                <a:solidFill>
                  <a:srgbClr val="00B050"/>
                </a:solidFill>
                <a:latin typeface="Comic Sans MS" pitchFamily="66" charset="0"/>
                <a:sym typeface="Wingdings" pitchFamily="2" charset="2"/>
              </a:rPr>
              <a:t>Orta Yöneticiler</a:t>
            </a:r>
            <a:endParaRPr lang="tr-TR" sz="2400" b="1" dirty="0" smtClean="0">
              <a:solidFill>
                <a:srgbClr val="00B050"/>
              </a:solidFill>
              <a:latin typeface="Comic Sans MS" pitchFamily="66" charset="0"/>
            </a:endParaRPr>
          </a:p>
          <a:p>
            <a:pPr eaLnBrk="1" hangingPunct="1">
              <a:lnSpc>
                <a:spcPct val="80000"/>
              </a:lnSpc>
              <a:buFontTx/>
              <a:buNone/>
            </a:pPr>
            <a:r>
              <a:rPr lang="tr-TR" sz="2400" dirty="0" smtClean="0">
                <a:solidFill>
                  <a:srgbClr val="00B050"/>
                </a:solidFill>
                <a:latin typeface="Comic Sans MS" pitchFamily="66" charset="0"/>
              </a:rPr>
              <a:t>    3-Stratejik Düzey, </a:t>
            </a:r>
            <a:r>
              <a:rPr lang="tr-TR" sz="2400" dirty="0" smtClean="0">
                <a:solidFill>
                  <a:srgbClr val="00B050"/>
                </a:solidFill>
                <a:latin typeface="Comic Sans MS" pitchFamily="66" charset="0"/>
                <a:sym typeface="Wingdings" pitchFamily="2" charset="2"/>
              </a:rPr>
              <a:t> </a:t>
            </a:r>
            <a:r>
              <a:rPr lang="tr-TR" sz="2400" b="1" dirty="0" smtClean="0">
                <a:solidFill>
                  <a:srgbClr val="00B050"/>
                </a:solidFill>
                <a:latin typeface="Comic Sans MS" pitchFamily="66" charset="0"/>
                <a:sym typeface="Wingdings" pitchFamily="2" charset="2"/>
              </a:rPr>
              <a:t>Üst Yöneticiler</a:t>
            </a:r>
          </a:p>
          <a:p>
            <a:pPr eaLnBrk="1" hangingPunct="1">
              <a:lnSpc>
                <a:spcPct val="80000"/>
              </a:lnSpc>
              <a:buFontTx/>
              <a:buNone/>
            </a:pPr>
            <a:endParaRPr lang="tr-TR" sz="2400" b="1" dirty="0" smtClean="0">
              <a:solidFill>
                <a:srgbClr val="FF0000"/>
              </a:solidFill>
              <a:latin typeface="Comic Sans MS" pitchFamily="66" charset="0"/>
              <a:sym typeface="Wingdings" pitchFamily="2" charset="2"/>
            </a:endParaRPr>
          </a:p>
          <a:p>
            <a:pPr eaLnBrk="1" hangingPunct="1">
              <a:lnSpc>
                <a:spcPct val="80000"/>
              </a:lnSpc>
              <a:buFontTx/>
              <a:buNone/>
            </a:pPr>
            <a:r>
              <a:rPr lang="tr-TR" sz="2400" b="1" dirty="0" smtClean="0">
                <a:solidFill>
                  <a:srgbClr val="FF0000"/>
                </a:solidFill>
                <a:latin typeface="Comic Sans MS" pitchFamily="66" charset="0"/>
                <a:sym typeface="Wingdings" pitchFamily="2" charset="2"/>
              </a:rPr>
              <a:t>. </a:t>
            </a:r>
            <a:r>
              <a:rPr lang="tr-TR" sz="2400" b="1" u="sng" dirty="0" smtClean="0">
                <a:latin typeface="Comic Sans MS" pitchFamily="66" charset="0"/>
                <a:sym typeface="Wingdings" pitchFamily="2" charset="2"/>
              </a:rPr>
              <a:t>Alt düzey Çalışanları ve Görevleri:</a:t>
            </a:r>
            <a:endParaRPr lang="tr-TR" sz="2400" b="1" u="sng" dirty="0" smtClean="0">
              <a:latin typeface="Comic Sans MS" pitchFamily="66" charset="0"/>
            </a:endParaRPr>
          </a:p>
          <a:p>
            <a:pPr eaLnBrk="1" hangingPunct="1">
              <a:lnSpc>
                <a:spcPct val="80000"/>
              </a:lnSpc>
            </a:pPr>
            <a:endParaRPr lang="tr-TR" sz="800" b="1" dirty="0" smtClean="0">
              <a:solidFill>
                <a:srgbClr val="FF0000"/>
              </a:solidFill>
              <a:latin typeface="Comic Sans MS" pitchFamily="66" charset="0"/>
            </a:endParaRPr>
          </a:p>
          <a:p>
            <a:pPr>
              <a:lnSpc>
                <a:spcPct val="80000"/>
              </a:lnSpc>
              <a:buNone/>
            </a:pPr>
            <a:r>
              <a:rPr lang="tr-TR" sz="2400" dirty="0" smtClean="0">
                <a:solidFill>
                  <a:srgbClr val="0070C0"/>
                </a:solidFill>
                <a:latin typeface="Comic Sans MS" pitchFamily="66" charset="0"/>
              </a:rPr>
              <a:t>1- Temsel düzey,</a:t>
            </a:r>
            <a:r>
              <a:rPr lang="tr-TR" sz="2400" dirty="0" smtClean="0">
                <a:solidFill>
                  <a:srgbClr val="0070C0"/>
                </a:solidFill>
                <a:latin typeface="Comic Sans MS" pitchFamily="66" charset="0"/>
                <a:sym typeface="Wingdings" pitchFamily="2" charset="2"/>
              </a:rPr>
              <a:t> </a:t>
            </a:r>
            <a:r>
              <a:rPr lang="tr-TR" sz="2400" b="1" dirty="0" smtClean="0">
                <a:solidFill>
                  <a:srgbClr val="0070C0"/>
                </a:solidFill>
                <a:latin typeface="Comic Sans MS" pitchFamily="66" charset="0"/>
                <a:sym typeface="Wingdings" pitchFamily="2" charset="2"/>
              </a:rPr>
              <a:t>İşletim Yöneticileri- İşlem gerçekleştirenler- çalışanlar</a:t>
            </a:r>
          </a:p>
          <a:p>
            <a:pPr>
              <a:lnSpc>
                <a:spcPct val="80000"/>
              </a:lnSpc>
              <a:buNone/>
            </a:pPr>
            <a:r>
              <a:rPr lang="tr-TR" sz="2400" dirty="0" smtClean="0">
                <a:solidFill>
                  <a:srgbClr val="0070C0"/>
                </a:solidFill>
                <a:latin typeface="Comic Sans MS" pitchFamily="66" charset="0"/>
              </a:rPr>
              <a:t> 2-Yönetsel düzey,</a:t>
            </a:r>
            <a:r>
              <a:rPr lang="tr-TR" sz="2400" dirty="0" smtClean="0">
                <a:solidFill>
                  <a:srgbClr val="0070C0"/>
                </a:solidFill>
                <a:latin typeface="Comic Sans MS" pitchFamily="66" charset="0"/>
                <a:sym typeface="Wingdings" pitchFamily="2" charset="2"/>
              </a:rPr>
              <a:t> </a:t>
            </a:r>
            <a:r>
              <a:rPr lang="tr-TR" sz="2400" b="1" dirty="0" smtClean="0">
                <a:solidFill>
                  <a:srgbClr val="0070C0"/>
                </a:solidFill>
                <a:latin typeface="Comic Sans MS" pitchFamily="66" charset="0"/>
                <a:sym typeface="Wingdings" pitchFamily="2" charset="2"/>
              </a:rPr>
              <a:t>Orta Yöneticiler-Denetleyici,karar verici ve planlayıcılar </a:t>
            </a:r>
            <a:endParaRPr lang="tr-TR" sz="2400" b="1" dirty="0" smtClean="0">
              <a:solidFill>
                <a:srgbClr val="0070C0"/>
              </a:solidFill>
              <a:latin typeface="Comic Sans MS" pitchFamily="66" charset="0"/>
            </a:endParaRPr>
          </a:p>
          <a:p>
            <a:pPr>
              <a:lnSpc>
                <a:spcPct val="80000"/>
              </a:lnSpc>
              <a:buNone/>
            </a:pPr>
            <a:r>
              <a:rPr lang="tr-TR" sz="2400" dirty="0" smtClean="0">
                <a:solidFill>
                  <a:srgbClr val="0070C0"/>
                </a:solidFill>
                <a:latin typeface="Comic Sans MS" pitchFamily="66" charset="0"/>
              </a:rPr>
              <a:t>3-Stratejik Düzey, </a:t>
            </a:r>
            <a:r>
              <a:rPr lang="tr-TR" sz="2400" dirty="0" smtClean="0">
                <a:solidFill>
                  <a:srgbClr val="0070C0"/>
                </a:solidFill>
                <a:latin typeface="Comic Sans MS" pitchFamily="66" charset="0"/>
                <a:sym typeface="Wingdings" pitchFamily="2" charset="2"/>
              </a:rPr>
              <a:t> </a:t>
            </a:r>
            <a:r>
              <a:rPr lang="tr-TR" sz="2400" b="1" dirty="0" smtClean="0">
                <a:solidFill>
                  <a:srgbClr val="0070C0"/>
                </a:solidFill>
                <a:latin typeface="Comic Sans MS" pitchFamily="66" charset="0"/>
                <a:sym typeface="Wingdings" pitchFamily="2" charset="2"/>
              </a:rPr>
              <a:t>Üst Yöneticiler-Stratejik karar vericiler   </a:t>
            </a:r>
            <a:endParaRPr lang="tr-TR" sz="2400" b="1" dirty="0" smtClean="0">
              <a:solidFill>
                <a:srgbClr val="0070C0"/>
              </a:solidFill>
              <a:latin typeface="Comic Sans MS" pitchFamily="66" charset="0"/>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214422"/>
            <a:ext cx="8229600" cy="5500726"/>
          </a:xfrm>
        </p:spPr>
        <p:txBody>
          <a:bodyPr>
            <a:normAutofit fontScale="70000" lnSpcReduction="20000"/>
          </a:bodyPr>
          <a:lstStyle/>
          <a:p>
            <a:r>
              <a:rPr lang="en-US" dirty="0" smtClean="0"/>
              <a:t>Now</a:t>
            </a:r>
            <a:r>
              <a:rPr lang="tr-TR" dirty="0" smtClean="0"/>
              <a:t>, </a:t>
            </a:r>
            <a:r>
              <a:rPr lang="tr-TR" dirty="0" err="1" smtClean="0"/>
              <a:t>what</a:t>
            </a:r>
            <a:r>
              <a:rPr lang="en-US" dirty="0" smtClean="0"/>
              <a:t>  you understand business processes, it is time to look more closely at</a:t>
            </a:r>
            <a:r>
              <a:rPr lang="tr-TR" dirty="0" smtClean="0"/>
              <a:t> </a:t>
            </a:r>
            <a:r>
              <a:rPr lang="en-US" dirty="0" smtClean="0"/>
              <a:t>how information systems support the business processes of a firm</a:t>
            </a:r>
            <a:r>
              <a:rPr lang="tr-TR" dirty="0" smtClean="0"/>
              <a:t>:</a:t>
            </a:r>
            <a:r>
              <a:rPr lang="en-US" b="1" dirty="0" smtClean="0">
                <a:solidFill>
                  <a:srgbClr val="FF0000"/>
                </a:solidFill>
              </a:rPr>
              <a:t> </a:t>
            </a:r>
            <a:endParaRPr lang="tr-TR" b="1" dirty="0" smtClean="0">
              <a:solidFill>
                <a:srgbClr val="FF0000"/>
              </a:solidFill>
            </a:endParaRPr>
          </a:p>
          <a:p>
            <a:endParaRPr lang="tr-TR" sz="1300" b="1" dirty="0" smtClean="0">
              <a:solidFill>
                <a:srgbClr val="FF0000"/>
              </a:solidFill>
            </a:endParaRPr>
          </a:p>
          <a:p>
            <a:r>
              <a:rPr lang="en-US" dirty="0" smtClean="0"/>
              <a:t>Because</a:t>
            </a:r>
            <a:r>
              <a:rPr lang="tr-TR" dirty="0" smtClean="0"/>
              <a:t> </a:t>
            </a:r>
            <a:r>
              <a:rPr lang="en-US" dirty="0" smtClean="0"/>
              <a:t>there are different interests, specialties, and levels in an organization, </a:t>
            </a:r>
            <a:r>
              <a:rPr lang="en-US" b="1" dirty="0" smtClean="0">
                <a:solidFill>
                  <a:srgbClr val="00B050"/>
                </a:solidFill>
              </a:rPr>
              <a:t>there are</a:t>
            </a:r>
            <a:r>
              <a:rPr lang="tr-TR" b="1" dirty="0" smtClean="0">
                <a:solidFill>
                  <a:srgbClr val="00B050"/>
                </a:solidFill>
              </a:rPr>
              <a:t> </a:t>
            </a:r>
            <a:r>
              <a:rPr lang="en-US" b="1" dirty="0" smtClean="0">
                <a:solidFill>
                  <a:srgbClr val="00B050"/>
                </a:solidFill>
              </a:rPr>
              <a:t>different kinds of systems</a:t>
            </a:r>
            <a:r>
              <a:rPr lang="en-US" b="1" dirty="0" smtClean="0"/>
              <a:t>. </a:t>
            </a:r>
            <a:r>
              <a:rPr lang="en-US" dirty="0" smtClean="0"/>
              <a:t>No single system can provide all the information an</a:t>
            </a:r>
            <a:r>
              <a:rPr lang="tr-TR" dirty="0" smtClean="0"/>
              <a:t> </a:t>
            </a:r>
            <a:r>
              <a:rPr lang="tr-TR" dirty="0" err="1" smtClean="0"/>
              <a:t>organization</a:t>
            </a:r>
            <a:r>
              <a:rPr lang="tr-TR" dirty="0" smtClean="0"/>
              <a:t> </a:t>
            </a:r>
            <a:r>
              <a:rPr lang="tr-TR" dirty="0" err="1" smtClean="0"/>
              <a:t>needs</a:t>
            </a:r>
            <a:r>
              <a:rPr lang="tr-TR" dirty="0" smtClean="0"/>
              <a:t>.</a:t>
            </a:r>
          </a:p>
          <a:p>
            <a:endParaRPr lang="tr-TR" sz="1100" dirty="0" smtClean="0"/>
          </a:p>
          <a:p>
            <a:r>
              <a:rPr lang="en-US" b="1" dirty="0" smtClean="0">
                <a:solidFill>
                  <a:srgbClr val="FF0000"/>
                </a:solidFill>
              </a:rPr>
              <a:t>A typical business organization has systems supporting processes for each of</a:t>
            </a:r>
            <a:r>
              <a:rPr lang="tr-TR" b="1" dirty="0" smtClean="0">
                <a:solidFill>
                  <a:srgbClr val="FF0000"/>
                </a:solidFill>
              </a:rPr>
              <a:t> </a:t>
            </a:r>
            <a:r>
              <a:rPr lang="en-US" b="1" dirty="0" smtClean="0">
                <a:solidFill>
                  <a:srgbClr val="FF0000"/>
                </a:solidFill>
              </a:rPr>
              <a:t>the </a:t>
            </a:r>
            <a:r>
              <a:rPr lang="en-US" b="1" u="sng" dirty="0" smtClean="0">
                <a:solidFill>
                  <a:srgbClr val="00B050"/>
                </a:solidFill>
              </a:rPr>
              <a:t>major business functions—</a:t>
            </a:r>
            <a:r>
              <a:rPr lang="en-US" b="1" dirty="0" smtClean="0">
                <a:solidFill>
                  <a:srgbClr val="00B050"/>
                </a:solidFill>
              </a:rPr>
              <a:t>systems </a:t>
            </a:r>
            <a:r>
              <a:rPr lang="en-US" b="1" dirty="0" smtClean="0">
                <a:solidFill>
                  <a:srgbClr val="FF0000"/>
                </a:solidFill>
              </a:rPr>
              <a:t>for </a:t>
            </a:r>
            <a:r>
              <a:rPr lang="en-US" sz="4000" b="1" u="sng" dirty="0" smtClean="0"/>
              <a:t>sales and marketing, manufacturing</a:t>
            </a:r>
            <a:r>
              <a:rPr lang="tr-TR" sz="4000" b="1" u="sng" dirty="0" smtClean="0"/>
              <a:t> </a:t>
            </a:r>
            <a:r>
              <a:rPr lang="en-US" sz="4000" b="1" u="sng" dirty="0" smtClean="0"/>
              <a:t>and production, finance and accounting, and human resources</a:t>
            </a:r>
            <a:r>
              <a:rPr lang="tr-TR" sz="4000" b="1" u="sng" dirty="0" smtClean="0">
                <a:solidFill>
                  <a:srgbClr val="FF0000"/>
                </a:solidFill>
              </a:rPr>
              <a:t> </a:t>
            </a:r>
            <a:r>
              <a:rPr lang="tr-TR" b="1" dirty="0" err="1" smtClean="0">
                <a:solidFill>
                  <a:srgbClr val="FF0000"/>
                </a:solidFill>
              </a:rPr>
              <a:t>etc</a:t>
            </a:r>
            <a:r>
              <a:rPr lang="en-US" b="1" dirty="0" smtClean="0">
                <a:solidFill>
                  <a:srgbClr val="FF0000"/>
                </a:solidFill>
              </a:rPr>
              <a:t>.</a:t>
            </a:r>
            <a:r>
              <a:rPr lang="tr-TR" b="1" dirty="0" smtClean="0">
                <a:solidFill>
                  <a:srgbClr val="FF0000"/>
                </a:solidFill>
              </a:rPr>
              <a:t> </a:t>
            </a:r>
          </a:p>
          <a:p>
            <a:endParaRPr lang="tr-TR" sz="1100" b="1" dirty="0" smtClean="0">
              <a:solidFill>
                <a:srgbClr val="FF0000"/>
              </a:solidFill>
            </a:endParaRPr>
          </a:p>
          <a:p>
            <a:r>
              <a:rPr lang="en-US" dirty="0" smtClean="0"/>
              <a:t>Functional systems that operate independently of each other</a:t>
            </a:r>
            <a:r>
              <a:rPr lang="tr-TR" dirty="0" smtClean="0"/>
              <a:t> </a:t>
            </a:r>
            <a:r>
              <a:rPr lang="en-US" dirty="0" smtClean="0"/>
              <a:t>are becoming a thing of the past because they cannot </a:t>
            </a:r>
            <a:r>
              <a:rPr lang="en-US" b="1" dirty="0" smtClean="0">
                <a:solidFill>
                  <a:srgbClr val="7030A0"/>
                </a:solidFill>
              </a:rPr>
              <a:t>easily share information</a:t>
            </a:r>
            <a:r>
              <a:rPr lang="tr-TR" b="1" dirty="0" smtClean="0">
                <a:solidFill>
                  <a:srgbClr val="7030A0"/>
                </a:solidFill>
              </a:rPr>
              <a:t> </a:t>
            </a:r>
            <a:r>
              <a:rPr lang="en-US" dirty="0" smtClean="0"/>
              <a:t>to support cross-functional business processes. </a:t>
            </a:r>
            <a:endParaRPr lang="tr-TR" dirty="0" smtClean="0"/>
          </a:p>
          <a:p>
            <a:r>
              <a:rPr lang="en-US" dirty="0" smtClean="0"/>
              <a:t>Many have been replaced with</a:t>
            </a:r>
            <a:r>
              <a:rPr lang="tr-TR" dirty="0" smtClean="0"/>
              <a:t> </a:t>
            </a:r>
            <a:r>
              <a:rPr lang="en-US" dirty="0" smtClean="0"/>
              <a:t>large-scale cross-functional systems that integrate the activities of </a:t>
            </a:r>
            <a:r>
              <a:rPr lang="en-US" b="1" dirty="0" smtClean="0">
                <a:solidFill>
                  <a:srgbClr val="7030A0"/>
                </a:solidFill>
              </a:rPr>
              <a:t>related business</a:t>
            </a:r>
            <a:r>
              <a:rPr lang="tr-TR" b="1" dirty="0" smtClean="0">
                <a:solidFill>
                  <a:srgbClr val="7030A0"/>
                </a:solidFill>
              </a:rPr>
              <a:t> </a:t>
            </a:r>
            <a:r>
              <a:rPr lang="tr-TR" b="1" dirty="0" err="1" smtClean="0">
                <a:solidFill>
                  <a:srgbClr val="7030A0"/>
                </a:solidFill>
              </a:rPr>
              <a:t>processes</a:t>
            </a:r>
            <a:r>
              <a:rPr lang="tr-TR" b="1" dirty="0" smtClean="0">
                <a:solidFill>
                  <a:srgbClr val="7030A0"/>
                </a:solidFill>
              </a:rPr>
              <a:t> </a:t>
            </a:r>
            <a:r>
              <a:rPr lang="tr-TR" b="1" dirty="0" err="1" smtClean="0">
                <a:solidFill>
                  <a:srgbClr val="7030A0"/>
                </a:solidFill>
              </a:rPr>
              <a:t>and</a:t>
            </a:r>
            <a:r>
              <a:rPr lang="tr-TR" b="1" dirty="0" smtClean="0">
                <a:solidFill>
                  <a:srgbClr val="7030A0"/>
                </a:solidFill>
              </a:rPr>
              <a:t> </a:t>
            </a:r>
            <a:r>
              <a:rPr lang="tr-TR" b="1" dirty="0" err="1" smtClean="0">
                <a:solidFill>
                  <a:srgbClr val="7030A0"/>
                </a:solidFill>
              </a:rPr>
              <a:t>organizational</a:t>
            </a:r>
            <a:r>
              <a:rPr lang="tr-TR" b="1" dirty="0" smtClean="0">
                <a:solidFill>
                  <a:srgbClr val="7030A0"/>
                </a:solidFill>
              </a:rPr>
              <a:t> </a:t>
            </a:r>
            <a:r>
              <a:rPr lang="tr-TR" b="1" dirty="0" err="1" smtClean="0">
                <a:solidFill>
                  <a:srgbClr val="7030A0"/>
                </a:solidFill>
              </a:rPr>
              <a:t>units</a:t>
            </a:r>
            <a:r>
              <a:rPr lang="tr-TR" b="1" dirty="0" smtClean="0">
                <a:solidFill>
                  <a:srgbClr val="7030A0"/>
                </a:solidFill>
              </a:rPr>
              <a:t>.</a:t>
            </a:r>
            <a:endParaRPr lang="tr-TR" b="1" dirty="0">
              <a:solidFill>
                <a:srgbClr val="7030A0"/>
              </a:solidFill>
            </a:endParaRPr>
          </a:p>
        </p:txBody>
      </p:sp>
      <p:sp>
        <p:nvSpPr>
          <p:cNvPr id="5" name="4 Slayt Numarası Yer Tutucusu"/>
          <p:cNvSpPr>
            <a:spLocks noGrp="1"/>
          </p:cNvSpPr>
          <p:nvPr>
            <p:ph type="sldNum" sz="quarter" idx="12"/>
          </p:nvPr>
        </p:nvSpPr>
        <p:spPr/>
        <p:txBody>
          <a:bodyPr/>
          <a:lstStyle/>
          <a:p>
            <a:fld id="{CA93335D-75B7-48FC-830D-CB1804D13517}" type="slidenum">
              <a:rPr lang="en-US" smtClean="0"/>
              <a:pPr/>
              <a:t>22</a:t>
            </a:fld>
            <a:endParaRPr lang="en-US"/>
          </a:p>
        </p:txBody>
      </p:sp>
      <p:sp>
        <p:nvSpPr>
          <p:cNvPr id="8" name="3 Metin Yer Tutucusu"/>
          <p:cNvSpPr>
            <a:spLocks noGrp="1"/>
          </p:cNvSpPr>
          <p:nvPr>
            <p:ph type="title"/>
          </p:nvPr>
        </p:nvSpPr>
        <p:spPr>
          <a:xfrm>
            <a:off x="457200" y="274638"/>
            <a:ext cx="8229600" cy="654032"/>
          </a:xfrm>
        </p:spPr>
        <p:txBody>
          <a:bodyPr>
            <a:normAutofit fontScale="90000"/>
          </a:bodyPr>
          <a:lstStyle/>
          <a:p>
            <a:r>
              <a:rPr lang="tr-TR" sz="3600" b="1" dirty="0" smtClean="0"/>
              <a:t/>
            </a:r>
            <a:br>
              <a:rPr lang="tr-TR" sz="3600" b="1" dirty="0" smtClean="0"/>
            </a:br>
            <a:r>
              <a:rPr lang="en-US" sz="3200" dirty="0" smtClean="0"/>
              <a:t> </a:t>
            </a:r>
            <a:r>
              <a:rPr lang="en-US" sz="3200" b="1" dirty="0" smtClean="0"/>
              <a:t>how information systems support the business processes of a firm</a:t>
            </a:r>
            <a:r>
              <a:rPr lang="tr-TR" sz="3200" b="1" dirty="0" smtClean="0"/>
              <a:t> ?</a:t>
            </a:r>
            <a:r>
              <a:rPr lang="en-US" sz="3200" b="1" dirty="0" smtClean="0">
                <a:solidFill>
                  <a:srgbClr val="FF0000"/>
                </a:solidFill>
              </a:rPr>
              <a:t> </a:t>
            </a:r>
            <a:endParaRPr lang="en-US" sz="3600" b="1" dirty="0" smtClean="0"/>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solidFill>
                  <a:srgbClr val="FF0000"/>
                </a:solidFill>
              </a:rPr>
              <a:t>Information </a:t>
            </a:r>
            <a:r>
              <a:rPr lang="tr-TR" sz="3200" b="1" dirty="0" err="1" smtClean="0">
                <a:solidFill>
                  <a:srgbClr val="FF0000"/>
                </a:solidFill>
              </a:rPr>
              <a:t>Technology</a:t>
            </a:r>
            <a:r>
              <a:rPr lang="tr-TR" sz="3200" b="1" dirty="0" smtClean="0">
                <a:solidFill>
                  <a:srgbClr val="FF0000"/>
                </a:solidFill>
              </a:rPr>
              <a:t> </a:t>
            </a:r>
            <a:r>
              <a:rPr lang="tr-TR" sz="3200" b="1" dirty="0" err="1" smtClean="0">
                <a:solidFill>
                  <a:srgbClr val="FF0000"/>
                </a:solidFill>
              </a:rPr>
              <a:t>transforms</a:t>
            </a:r>
            <a:r>
              <a:rPr lang="tr-TR" sz="3200" b="1" dirty="0" smtClean="0">
                <a:solidFill>
                  <a:srgbClr val="FF0000"/>
                </a:solidFill>
              </a:rPr>
              <a:t/>
            </a:r>
            <a:br>
              <a:rPr lang="tr-TR" sz="3200" b="1" dirty="0" smtClean="0">
                <a:solidFill>
                  <a:srgbClr val="FF0000"/>
                </a:solidFill>
              </a:rPr>
            </a:br>
            <a:r>
              <a:rPr lang="tr-TR" sz="3200" b="1" dirty="0" smtClean="0">
                <a:solidFill>
                  <a:srgbClr val="FF0000"/>
                </a:solidFill>
              </a:rPr>
              <a:t> </a:t>
            </a:r>
            <a:r>
              <a:rPr lang="tr-TR" sz="3200" b="1" dirty="0" err="1" smtClean="0">
                <a:solidFill>
                  <a:srgbClr val="FF0000"/>
                </a:solidFill>
              </a:rPr>
              <a:t>the</a:t>
            </a:r>
            <a:r>
              <a:rPr lang="tr-TR" sz="3200" b="1" dirty="0" smtClean="0">
                <a:solidFill>
                  <a:srgbClr val="FF0000"/>
                </a:solidFill>
              </a:rPr>
              <a:t> </a:t>
            </a:r>
            <a:r>
              <a:rPr lang="tr-TR" sz="3200" b="1" dirty="0" err="1" smtClean="0">
                <a:solidFill>
                  <a:srgbClr val="FF0000"/>
                </a:solidFill>
              </a:rPr>
              <a:t>bussines</a:t>
            </a:r>
            <a:r>
              <a:rPr lang="tr-TR" sz="3200" b="1" dirty="0" smtClean="0">
                <a:solidFill>
                  <a:srgbClr val="FF0000"/>
                </a:solidFill>
              </a:rPr>
              <a:t> </a:t>
            </a:r>
            <a:r>
              <a:rPr lang="tr-TR" sz="3200" b="1" dirty="0" err="1" smtClean="0">
                <a:solidFill>
                  <a:srgbClr val="FF0000"/>
                </a:solidFill>
              </a:rPr>
              <a:t>processes</a:t>
            </a:r>
            <a:endParaRPr lang="tr-TR" sz="3200" b="1" dirty="0">
              <a:solidFill>
                <a:srgbClr val="FF0000"/>
              </a:solidFill>
            </a:endParaRPr>
          </a:p>
        </p:txBody>
      </p:sp>
      <p:sp>
        <p:nvSpPr>
          <p:cNvPr id="3" name="2 İçerik Yer Tutucusu"/>
          <p:cNvSpPr>
            <a:spLocks noGrp="1"/>
          </p:cNvSpPr>
          <p:nvPr>
            <p:ph idx="1"/>
          </p:nvPr>
        </p:nvSpPr>
        <p:spPr/>
        <p:txBody>
          <a:bodyPr>
            <a:normAutofit fontScale="85000" lnSpcReduction="10000"/>
          </a:bodyPr>
          <a:lstStyle/>
          <a:p>
            <a:r>
              <a:rPr lang="tr-TR" dirty="0" smtClean="0"/>
              <a:t>Business </a:t>
            </a:r>
            <a:r>
              <a:rPr lang="tr-TR" dirty="0" err="1" smtClean="0"/>
              <a:t>processes</a:t>
            </a:r>
            <a:r>
              <a:rPr lang="tr-TR" dirty="0" smtClean="0"/>
              <a:t> can </a:t>
            </a:r>
            <a:r>
              <a:rPr lang="tr-TR" dirty="0" err="1" smtClean="0"/>
              <a:t>extented</a:t>
            </a:r>
            <a:r>
              <a:rPr lang="tr-TR" dirty="0" smtClean="0"/>
              <a:t> </a:t>
            </a:r>
            <a:r>
              <a:rPr lang="tr-TR" dirty="0" err="1" smtClean="0"/>
              <a:t>to</a:t>
            </a:r>
            <a:r>
              <a:rPr lang="tr-TR" dirty="0" smtClean="0"/>
              <a:t>   </a:t>
            </a:r>
            <a:r>
              <a:rPr lang="tr-TR" dirty="0" err="1" smtClean="0"/>
              <a:t>strategical</a:t>
            </a:r>
            <a:r>
              <a:rPr lang="tr-TR" dirty="0" smtClean="0"/>
              <a:t>, </a:t>
            </a:r>
            <a:r>
              <a:rPr lang="tr-TR" dirty="0" err="1" smtClean="0"/>
              <a:t>economical</a:t>
            </a:r>
            <a:r>
              <a:rPr lang="tr-TR" dirty="0" smtClean="0"/>
              <a:t>, </a:t>
            </a:r>
            <a:r>
              <a:rPr lang="tr-TR" dirty="0" err="1" smtClean="0"/>
              <a:t>efficient</a:t>
            </a:r>
            <a:r>
              <a:rPr lang="tr-TR" dirty="0" smtClean="0"/>
              <a:t> </a:t>
            </a:r>
            <a:r>
              <a:rPr lang="tr-TR" dirty="0" err="1" smtClean="0"/>
              <a:t>and</a:t>
            </a:r>
            <a:r>
              <a:rPr lang="tr-TR" dirty="0" smtClean="0"/>
              <a:t> </a:t>
            </a:r>
            <a:r>
              <a:rPr lang="tr-TR" dirty="0" err="1" smtClean="0"/>
              <a:t>serviceble</a:t>
            </a:r>
            <a:r>
              <a:rPr lang="tr-TR" dirty="0" smtClean="0"/>
              <a:t> </a:t>
            </a:r>
            <a:r>
              <a:rPr lang="tr-TR" b="1" dirty="0" err="1" smtClean="0">
                <a:solidFill>
                  <a:srgbClr val="FF0000"/>
                </a:solidFill>
              </a:rPr>
              <a:t>lnformation</a:t>
            </a:r>
            <a:r>
              <a:rPr lang="tr-TR" b="1" dirty="0" smtClean="0">
                <a:solidFill>
                  <a:srgbClr val="FF0000"/>
                </a:solidFill>
              </a:rPr>
              <a:t> Systems</a:t>
            </a:r>
            <a:r>
              <a:rPr lang="tr-TR" dirty="0" smtClean="0"/>
              <a:t> on </a:t>
            </a:r>
            <a:r>
              <a:rPr lang="tr-TR" dirty="0" err="1" smtClean="0"/>
              <a:t>the</a:t>
            </a:r>
            <a:r>
              <a:rPr lang="tr-TR" dirty="0" smtClean="0"/>
              <a:t> </a:t>
            </a:r>
            <a:r>
              <a:rPr lang="tr-TR" dirty="0" err="1" smtClean="0"/>
              <a:t>organizational</a:t>
            </a:r>
            <a:r>
              <a:rPr lang="tr-TR" dirty="0" smtClean="0"/>
              <a:t> </a:t>
            </a:r>
            <a:r>
              <a:rPr lang="tr-TR" dirty="0" err="1" smtClean="0"/>
              <a:t>levels</a:t>
            </a:r>
            <a:r>
              <a:rPr lang="tr-TR" dirty="0" smtClean="0"/>
              <a:t> of </a:t>
            </a:r>
            <a:r>
              <a:rPr lang="tr-TR" dirty="0" err="1" smtClean="0"/>
              <a:t>the</a:t>
            </a:r>
            <a:r>
              <a:rPr lang="tr-TR" dirty="0" smtClean="0"/>
              <a:t> </a:t>
            </a:r>
            <a:r>
              <a:rPr lang="tr-TR" dirty="0" err="1" smtClean="0"/>
              <a:t>company</a:t>
            </a:r>
            <a:r>
              <a:rPr lang="tr-TR" dirty="0" smtClean="0"/>
              <a:t>.</a:t>
            </a:r>
          </a:p>
          <a:p>
            <a:endParaRPr lang="tr-TR" sz="900" dirty="0" smtClean="0"/>
          </a:p>
          <a:p>
            <a:r>
              <a:rPr lang="tr-TR" dirty="0" err="1" smtClean="0"/>
              <a:t>Or</a:t>
            </a:r>
            <a:r>
              <a:rPr lang="tr-TR" dirty="0" smtClean="0"/>
              <a:t>, </a:t>
            </a:r>
            <a:r>
              <a:rPr lang="tr-TR" dirty="0" err="1" smtClean="0"/>
              <a:t>major</a:t>
            </a:r>
            <a:r>
              <a:rPr lang="tr-TR" dirty="0" smtClean="0"/>
              <a:t> </a:t>
            </a:r>
            <a:r>
              <a:rPr lang="tr-TR" dirty="0" err="1" smtClean="0"/>
              <a:t>bussiness</a:t>
            </a:r>
            <a:r>
              <a:rPr lang="tr-TR" dirty="0" smtClean="0"/>
              <a:t> </a:t>
            </a:r>
            <a:r>
              <a:rPr lang="tr-TR" dirty="0" err="1" smtClean="0"/>
              <a:t>functions</a:t>
            </a:r>
            <a:r>
              <a:rPr lang="tr-TR" dirty="0" smtClean="0"/>
              <a:t> of </a:t>
            </a:r>
            <a:r>
              <a:rPr lang="tr-TR" dirty="0" err="1" smtClean="0"/>
              <a:t>the</a:t>
            </a:r>
            <a:r>
              <a:rPr lang="tr-TR" dirty="0" smtClean="0"/>
              <a:t> </a:t>
            </a:r>
            <a:r>
              <a:rPr lang="tr-TR" dirty="0" err="1" smtClean="0"/>
              <a:t>organization</a:t>
            </a:r>
            <a:r>
              <a:rPr lang="tr-TR" dirty="0" smtClean="0"/>
              <a:t> </a:t>
            </a:r>
            <a:r>
              <a:rPr lang="tr-TR" dirty="0" err="1" smtClean="0"/>
              <a:t>are</a:t>
            </a:r>
            <a:r>
              <a:rPr lang="tr-TR" dirty="0" smtClean="0"/>
              <a:t> </a:t>
            </a:r>
            <a:r>
              <a:rPr lang="tr-TR" dirty="0" err="1" smtClean="0"/>
              <a:t>being</a:t>
            </a:r>
            <a:r>
              <a:rPr lang="tr-TR" dirty="0" smtClean="0"/>
              <a:t> </a:t>
            </a:r>
            <a:r>
              <a:rPr lang="tr-TR" dirty="0" err="1" smtClean="0"/>
              <a:t>replaced</a:t>
            </a:r>
            <a:r>
              <a:rPr lang="tr-TR" dirty="0" smtClean="0"/>
              <a:t> </a:t>
            </a:r>
            <a:r>
              <a:rPr lang="tr-TR" dirty="0" err="1" smtClean="0"/>
              <a:t>to</a:t>
            </a:r>
            <a:r>
              <a:rPr lang="tr-TR" dirty="0" smtClean="0"/>
              <a:t> </a:t>
            </a:r>
            <a:r>
              <a:rPr lang="tr-TR" dirty="0" err="1" smtClean="0"/>
              <a:t>functional</a:t>
            </a:r>
            <a:r>
              <a:rPr lang="tr-TR" dirty="0" smtClean="0"/>
              <a:t> </a:t>
            </a:r>
            <a:r>
              <a:rPr lang="tr-TR" b="1" dirty="0" smtClean="0">
                <a:solidFill>
                  <a:srgbClr val="FF0000"/>
                </a:solidFill>
              </a:rPr>
              <a:t>Information Systems  </a:t>
            </a:r>
            <a:r>
              <a:rPr lang="tr-TR" dirty="0" err="1" smtClean="0"/>
              <a:t>that</a:t>
            </a:r>
            <a:r>
              <a:rPr lang="tr-TR" dirty="0" smtClean="0"/>
              <a:t> </a:t>
            </a:r>
            <a:r>
              <a:rPr lang="tr-TR" dirty="0" err="1" smtClean="0"/>
              <a:t>integrate</a:t>
            </a:r>
            <a:r>
              <a:rPr lang="tr-TR" dirty="0" smtClean="0"/>
              <a:t> </a:t>
            </a:r>
            <a:r>
              <a:rPr lang="tr-TR" dirty="0" err="1" smtClean="0"/>
              <a:t>the</a:t>
            </a:r>
            <a:r>
              <a:rPr lang="tr-TR" dirty="0" smtClean="0"/>
              <a:t> </a:t>
            </a:r>
            <a:r>
              <a:rPr lang="tr-TR" dirty="0" err="1" smtClean="0"/>
              <a:t>activities</a:t>
            </a:r>
            <a:r>
              <a:rPr lang="tr-TR" dirty="0" smtClean="0"/>
              <a:t> of </a:t>
            </a:r>
            <a:r>
              <a:rPr lang="tr-TR" dirty="0" err="1" smtClean="0"/>
              <a:t>related</a:t>
            </a:r>
            <a:r>
              <a:rPr lang="tr-TR" dirty="0" smtClean="0"/>
              <a:t> </a:t>
            </a:r>
            <a:r>
              <a:rPr lang="tr-TR" dirty="0" err="1" smtClean="0"/>
              <a:t>business</a:t>
            </a:r>
            <a:r>
              <a:rPr lang="tr-TR" dirty="0" smtClean="0"/>
              <a:t> </a:t>
            </a:r>
            <a:r>
              <a:rPr lang="tr-TR" dirty="0" err="1" smtClean="0"/>
              <a:t>processess</a:t>
            </a:r>
            <a:r>
              <a:rPr lang="tr-TR" dirty="0" smtClean="0"/>
              <a:t>.</a:t>
            </a:r>
          </a:p>
          <a:p>
            <a:endParaRPr lang="tr-TR" sz="900" dirty="0" smtClean="0"/>
          </a:p>
          <a:p>
            <a:r>
              <a:rPr lang="tr-TR" dirty="0" smtClean="0"/>
              <a:t>New </a:t>
            </a:r>
            <a:r>
              <a:rPr lang="tr-TR" b="1" dirty="0" smtClean="0">
                <a:solidFill>
                  <a:srgbClr val="FF0000"/>
                </a:solidFill>
              </a:rPr>
              <a:t>Information Technologies </a:t>
            </a:r>
            <a:r>
              <a:rPr lang="tr-TR" dirty="0" smtClean="0"/>
              <a:t>can </a:t>
            </a:r>
            <a:r>
              <a:rPr lang="tr-TR" dirty="0" err="1" smtClean="0"/>
              <a:t>exactly</a:t>
            </a:r>
            <a:r>
              <a:rPr lang="tr-TR" dirty="0" smtClean="0"/>
              <a:t> </a:t>
            </a:r>
            <a:r>
              <a:rPr lang="tr-TR" dirty="0" err="1" smtClean="0"/>
              <a:t>change</a:t>
            </a:r>
            <a:r>
              <a:rPr lang="tr-TR" dirty="0" smtClean="0"/>
              <a:t> </a:t>
            </a:r>
            <a:r>
              <a:rPr lang="tr-TR" dirty="0" err="1" smtClean="0"/>
              <a:t>the</a:t>
            </a:r>
            <a:r>
              <a:rPr lang="tr-TR" dirty="0" smtClean="0"/>
              <a:t> </a:t>
            </a:r>
            <a:r>
              <a:rPr lang="tr-TR" dirty="0" err="1" smtClean="0"/>
              <a:t>flow</a:t>
            </a:r>
            <a:r>
              <a:rPr lang="tr-TR" dirty="0" smtClean="0"/>
              <a:t> of </a:t>
            </a:r>
            <a:r>
              <a:rPr lang="tr-TR" dirty="0" err="1" smtClean="0"/>
              <a:t>information</a:t>
            </a:r>
            <a:r>
              <a:rPr lang="tr-TR" dirty="0" smtClean="0"/>
              <a:t>, </a:t>
            </a:r>
            <a:r>
              <a:rPr lang="tr-TR" dirty="0" err="1" smtClean="0"/>
              <a:t>to</a:t>
            </a:r>
            <a:r>
              <a:rPr lang="tr-TR" dirty="0" smtClean="0"/>
              <a:t> </a:t>
            </a:r>
            <a:r>
              <a:rPr lang="tr-TR" dirty="0" err="1" smtClean="0"/>
              <a:t>access</a:t>
            </a:r>
            <a:r>
              <a:rPr lang="tr-TR" dirty="0" smtClean="0"/>
              <a:t> </a:t>
            </a:r>
            <a:r>
              <a:rPr lang="tr-TR" dirty="0" err="1" smtClean="0"/>
              <a:t>and</a:t>
            </a:r>
            <a:r>
              <a:rPr lang="tr-TR" dirty="0" smtClean="0"/>
              <a:t> </a:t>
            </a:r>
            <a:r>
              <a:rPr lang="tr-TR" dirty="0" err="1" smtClean="0"/>
              <a:t>shair</a:t>
            </a:r>
            <a:r>
              <a:rPr lang="tr-TR" dirty="0" smtClean="0"/>
              <a:t> </a:t>
            </a:r>
            <a:r>
              <a:rPr lang="tr-TR" dirty="0" err="1" smtClean="0"/>
              <a:t>iformation</a:t>
            </a:r>
            <a:r>
              <a:rPr lang="tr-TR" dirty="0" smtClean="0"/>
              <a:t> </a:t>
            </a:r>
            <a:r>
              <a:rPr lang="tr-TR" dirty="0" err="1" smtClean="0"/>
              <a:t>and</a:t>
            </a:r>
            <a:r>
              <a:rPr lang="tr-TR" dirty="0" smtClean="0"/>
              <a:t> </a:t>
            </a:r>
            <a:r>
              <a:rPr lang="tr-TR" dirty="0" err="1" smtClean="0"/>
              <a:t>elminate</a:t>
            </a:r>
            <a:r>
              <a:rPr lang="tr-TR" dirty="0" smtClean="0"/>
              <a:t> </a:t>
            </a:r>
            <a:r>
              <a:rPr lang="tr-TR" dirty="0" err="1" smtClean="0"/>
              <a:t>delays</a:t>
            </a:r>
            <a:r>
              <a:rPr lang="tr-TR" dirty="0" smtClean="0"/>
              <a:t> </a:t>
            </a:r>
            <a:r>
              <a:rPr lang="tr-TR" dirty="0" err="1" smtClean="0"/>
              <a:t>to</a:t>
            </a:r>
            <a:r>
              <a:rPr lang="tr-TR" dirty="0" smtClean="0"/>
              <a:t> </a:t>
            </a:r>
            <a:r>
              <a:rPr lang="tr-TR" dirty="0" err="1" smtClean="0"/>
              <a:t>decision</a:t>
            </a:r>
            <a:r>
              <a:rPr lang="tr-TR" dirty="0" smtClean="0"/>
              <a:t> </a:t>
            </a:r>
            <a:r>
              <a:rPr lang="tr-TR" dirty="0" err="1" smtClean="0"/>
              <a:t>making</a:t>
            </a:r>
            <a:r>
              <a:rPr lang="tr-TR" dirty="0" smtClean="0"/>
              <a:t> </a:t>
            </a:r>
            <a:r>
              <a:rPr lang="tr-TR" dirty="0" err="1" smtClean="0"/>
              <a:t>etc</a:t>
            </a:r>
            <a:r>
              <a:rPr lang="tr-TR" dirty="0" smtClean="0"/>
              <a:t>. </a:t>
            </a:r>
          </a:p>
          <a:p>
            <a:r>
              <a:rPr lang="tr-TR" dirty="0" err="1" smtClean="0"/>
              <a:t>Let</a:t>
            </a:r>
            <a:r>
              <a:rPr lang="tr-TR" dirty="0" smtClean="0"/>
              <a:t> </a:t>
            </a:r>
            <a:r>
              <a:rPr lang="tr-TR" dirty="0" err="1" smtClean="0"/>
              <a:t>study</a:t>
            </a:r>
            <a:r>
              <a:rPr lang="tr-TR" dirty="0" smtClean="0"/>
              <a:t> </a:t>
            </a:r>
            <a:r>
              <a:rPr lang="tr-TR" dirty="0" err="1" smtClean="0"/>
              <a:t>the</a:t>
            </a:r>
            <a:r>
              <a:rPr lang="tr-TR" dirty="0" smtClean="0"/>
              <a:t> </a:t>
            </a:r>
            <a:r>
              <a:rPr lang="tr-TR" dirty="0" err="1" smtClean="0"/>
              <a:t>major</a:t>
            </a:r>
            <a:r>
              <a:rPr lang="tr-TR" dirty="0" smtClean="0"/>
              <a:t> Information Systems !!</a:t>
            </a: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solidFill>
            <a:schemeClr val="tx1"/>
          </a:solidFill>
        </p:spPr>
        <p:txBody>
          <a:bodyPr>
            <a:normAutofit/>
          </a:bodyPr>
          <a:lstStyle/>
          <a:p>
            <a:r>
              <a:rPr lang="tr-TR" sz="2800" b="1" dirty="0" err="1" smtClean="0">
                <a:solidFill>
                  <a:schemeClr val="bg1"/>
                </a:solidFill>
              </a:rPr>
              <a:t>How</a:t>
            </a:r>
            <a:r>
              <a:rPr lang="tr-TR" sz="2800" b="1" dirty="0" smtClean="0">
                <a:solidFill>
                  <a:schemeClr val="bg1"/>
                </a:solidFill>
              </a:rPr>
              <a:t>  </a:t>
            </a:r>
            <a:r>
              <a:rPr lang="tr-TR" sz="2800" b="1" dirty="0" err="1" smtClean="0">
                <a:solidFill>
                  <a:schemeClr val="bg1"/>
                </a:solidFill>
              </a:rPr>
              <a:t>system</a:t>
            </a:r>
            <a:r>
              <a:rPr lang="tr-TR" sz="2800" b="1" dirty="0" smtClean="0">
                <a:solidFill>
                  <a:schemeClr val="bg1"/>
                </a:solidFill>
              </a:rPr>
              <a:t> </a:t>
            </a:r>
            <a:r>
              <a:rPr lang="tr-TR" sz="2800" b="1" dirty="0" err="1" smtClean="0">
                <a:solidFill>
                  <a:schemeClr val="bg1"/>
                </a:solidFill>
              </a:rPr>
              <a:t>serve</a:t>
            </a:r>
            <a:r>
              <a:rPr lang="tr-TR" sz="2800" b="1" dirty="0" smtClean="0">
                <a:solidFill>
                  <a:schemeClr val="bg1"/>
                </a:solidFill>
              </a:rPr>
              <a:t> </a:t>
            </a:r>
            <a:r>
              <a:rPr lang="tr-TR" sz="2800" b="1" dirty="0" err="1" smtClean="0">
                <a:solidFill>
                  <a:schemeClr val="bg1"/>
                </a:solidFill>
              </a:rPr>
              <a:t>different</a:t>
            </a:r>
            <a:r>
              <a:rPr lang="tr-TR" sz="2800" b="1" dirty="0" smtClean="0">
                <a:solidFill>
                  <a:schemeClr val="bg1"/>
                </a:solidFill>
              </a:rPr>
              <a:t> </a:t>
            </a:r>
            <a:r>
              <a:rPr lang="tr-TR" sz="2800" b="1" dirty="0" err="1" smtClean="0">
                <a:solidFill>
                  <a:schemeClr val="bg1"/>
                </a:solidFill>
              </a:rPr>
              <a:t>management</a:t>
            </a:r>
            <a:r>
              <a:rPr lang="tr-TR" sz="2800" b="1" dirty="0" smtClean="0">
                <a:solidFill>
                  <a:schemeClr val="bg1"/>
                </a:solidFill>
              </a:rPr>
              <a:t>  </a:t>
            </a:r>
            <a:r>
              <a:rPr lang="tr-TR" sz="2800" b="1" dirty="0" err="1" smtClean="0">
                <a:solidFill>
                  <a:schemeClr val="bg1"/>
                </a:solidFill>
              </a:rPr>
              <a:t>groups</a:t>
            </a:r>
            <a:r>
              <a:rPr lang="tr-TR" sz="2800" b="1" dirty="0" smtClean="0">
                <a:solidFill>
                  <a:schemeClr val="bg1"/>
                </a:solidFill>
              </a:rPr>
              <a:t>?</a:t>
            </a:r>
            <a:br>
              <a:rPr lang="tr-TR" sz="2800" b="1" dirty="0" smtClean="0">
                <a:solidFill>
                  <a:schemeClr val="bg1"/>
                </a:solidFill>
              </a:rPr>
            </a:br>
            <a:r>
              <a:rPr lang="tr-TR" sz="2800" b="1" dirty="0" smtClean="0">
                <a:solidFill>
                  <a:srgbClr val="FF0000"/>
                </a:solidFill>
              </a:rPr>
              <a:t>“</a:t>
            </a:r>
            <a:r>
              <a:rPr lang="tr-TR" sz="2800" b="1" dirty="0" err="1" smtClean="0">
                <a:solidFill>
                  <a:srgbClr val="FF0000"/>
                </a:solidFill>
              </a:rPr>
              <a:t>Types</a:t>
            </a:r>
            <a:r>
              <a:rPr lang="tr-TR" sz="2800" b="1" dirty="0" smtClean="0">
                <a:solidFill>
                  <a:srgbClr val="FF0000"/>
                </a:solidFill>
              </a:rPr>
              <a:t> of Business Information Systems”</a:t>
            </a:r>
            <a:endParaRPr lang="tr-TR" sz="2800" b="1" dirty="0">
              <a:solidFill>
                <a:srgbClr val="FF0000"/>
              </a:solidFill>
            </a:endParaRPr>
          </a:p>
        </p:txBody>
      </p:sp>
      <p:sp>
        <p:nvSpPr>
          <p:cNvPr id="4" name="3 İçerik Yer Tutucusu"/>
          <p:cNvSpPr>
            <a:spLocks noGrp="1"/>
          </p:cNvSpPr>
          <p:nvPr>
            <p:ph idx="1"/>
          </p:nvPr>
        </p:nvSpPr>
        <p:spPr>
          <a:xfrm>
            <a:off x="357158" y="1500174"/>
            <a:ext cx="8229600" cy="5000660"/>
          </a:xfrm>
        </p:spPr>
        <p:txBody>
          <a:bodyPr>
            <a:normAutofit fontScale="85000" lnSpcReduction="10000"/>
          </a:bodyPr>
          <a:lstStyle/>
          <a:p>
            <a:pPr>
              <a:buNone/>
            </a:pPr>
            <a:r>
              <a:rPr lang="tr-TR" sz="2400" b="1" dirty="0" err="1" smtClean="0"/>
              <a:t>Different</a:t>
            </a:r>
            <a:r>
              <a:rPr lang="tr-TR" sz="2400" b="1" dirty="0" smtClean="0"/>
              <a:t> </a:t>
            </a:r>
            <a:r>
              <a:rPr lang="tr-TR" sz="2400" b="1" dirty="0" err="1" smtClean="0"/>
              <a:t>Application</a:t>
            </a:r>
            <a:r>
              <a:rPr lang="tr-TR" sz="2400" b="1" dirty="0" smtClean="0"/>
              <a:t> Software </a:t>
            </a:r>
            <a:r>
              <a:rPr lang="tr-TR" sz="2400" b="1" dirty="0" err="1" smtClean="0"/>
              <a:t>Packages</a:t>
            </a:r>
            <a:r>
              <a:rPr lang="tr-TR" sz="2400" b="1" dirty="0" smtClean="0"/>
              <a:t> (Information </a:t>
            </a:r>
            <a:r>
              <a:rPr lang="tr-TR" sz="2400" b="1" dirty="0" err="1" smtClean="0"/>
              <a:t>Systems</a:t>
            </a:r>
            <a:r>
              <a:rPr lang="tr-TR" sz="2400" b="1" dirty="0" smtClean="0"/>
              <a:t>)  </a:t>
            </a:r>
            <a:r>
              <a:rPr lang="tr-TR" sz="2400" b="1" dirty="0" err="1" smtClean="0"/>
              <a:t>are</a:t>
            </a:r>
            <a:r>
              <a:rPr lang="tr-TR" sz="2400" b="1" dirty="0" smtClean="0"/>
              <a:t>  </a:t>
            </a:r>
            <a:r>
              <a:rPr lang="en-US" sz="2400" b="1" dirty="0" smtClean="0"/>
              <a:t>support entirely </a:t>
            </a:r>
            <a:r>
              <a:rPr lang="tr-TR" sz="2400" b="1" dirty="0" smtClean="0"/>
              <a:t> </a:t>
            </a:r>
            <a:r>
              <a:rPr lang="tr-TR" sz="2400" b="1" dirty="0" err="1" smtClean="0"/>
              <a:t>all</a:t>
            </a:r>
            <a:r>
              <a:rPr lang="tr-TR" sz="2400" b="1" dirty="0" smtClean="0"/>
              <a:t> </a:t>
            </a:r>
            <a:r>
              <a:rPr lang="tr-TR" sz="2400" b="1" dirty="0" err="1" smtClean="0"/>
              <a:t>activities</a:t>
            </a:r>
            <a:r>
              <a:rPr lang="tr-TR" sz="2400" b="1" dirty="0" smtClean="0"/>
              <a:t> </a:t>
            </a:r>
            <a:r>
              <a:rPr lang="tr-TR" sz="2400" b="1" dirty="0" err="1" smtClean="0"/>
              <a:t>through</a:t>
            </a:r>
            <a:r>
              <a:rPr lang="tr-TR" sz="2400" b="1" dirty="0" smtClean="0"/>
              <a:t> </a:t>
            </a:r>
            <a:r>
              <a:rPr lang="tr-TR" sz="2400" b="1" dirty="0" err="1" smtClean="0"/>
              <a:t>the</a:t>
            </a:r>
            <a:r>
              <a:rPr lang="tr-TR" sz="2400" b="1" dirty="0" smtClean="0"/>
              <a:t>  Management Information </a:t>
            </a:r>
            <a:r>
              <a:rPr lang="tr-TR" sz="2400" b="1" dirty="0" err="1" smtClean="0"/>
              <a:t>System</a:t>
            </a:r>
            <a:r>
              <a:rPr lang="tr-TR" sz="2400" b="1" dirty="0" smtClean="0"/>
              <a:t>, </a:t>
            </a:r>
            <a:r>
              <a:rPr lang="tr-TR" sz="2400" b="1" dirty="0" err="1" smtClean="0"/>
              <a:t>that</a:t>
            </a:r>
            <a:r>
              <a:rPr lang="tr-TR" sz="2400" b="1" dirty="0" smtClean="0"/>
              <a:t> </a:t>
            </a:r>
            <a:r>
              <a:rPr lang="tr-TR" sz="2400" b="1" dirty="0" err="1" smtClean="0"/>
              <a:t>we</a:t>
            </a:r>
            <a:r>
              <a:rPr lang="tr-TR" sz="2400" b="1" dirty="0" smtClean="0"/>
              <a:t> </a:t>
            </a:r>
            <a:r>
              <a:rPr lang="tr-TR" sz="2400" b="1" dirty="0" err="1" smtClean="0"/>
              <a:t>represented</a:t>
            </a:r>
            <a:r>
              <a:rPr lang="tr-TR" sz="2400" b="1" dirty="0" smtClean="0"/>
              <a:t> on </a:t>
            </a:r>
            <a:r>
              <a:rPr lang="tr-TR" sz="2400" b="1" dirty="0" err="1" smtClean="0"/>
              <a:t>Hierarchic</a:t>
            </a:r>
            <a:r>
              <a:rPr lang="tr-TR" sz="2400" b="1" dirty="0" smtClean="0"/>
              <a:t> Management </a:t>
            </a:r>
            <a:r>
              <a:rPr lang="tr-TR" sz="2400" b="1" dirty="0" err="1" smtClean="0"/>
              <a:t>chart</a:t>
            </a:r>
            <a:r>
              <a:rPr lang="tr-TR" sz="2400" b="1" dirty="0" smtClean="0"/>
              <a:t>. </a:t>
            </a:r>
          </a:p>
          <a:p>
            <a:pPr>
              <a:buNone/>
            </a:pPr>
            <a:r>
              <a:rPr lang="tr-TR" sz="2400" b="1" dirty="0" smtClean="0"/>
              <a:t> </a:t>
            </a:r>
            <a:r>
              <a:rPr lang="tr-TR" sz="2400" b="1" u="sng" dirty="0" smtClean="0">
                <a:solidFill>
                  <a:srgbClr val="FF0000"/>
                </a:solidFill>
              </a:rPr>
              <a:t>Group </a:t>
            </a:r>
            <a:r>
              <a:rPr lang="tr-TR" sz="2400" b="1" u="sng" dirty="0" err="1" smtClean="0">
                <a:solidFill>
                  <a:srgbClr val="FF0000"/>
                </a:solidFill>
              </a:rPr>
              <a:t>One</a:t>
            </a:r>
            <a:r>
              <a:rPr lang="tr-TR" sz="2400" b="1" u="sng" dirty="0" smtClean="0">
                <a:solidFill>
                  <a:srgbClr val="FF0000"/>
                </a:solidFill>
              </a:rPr>
              <a:t> :  </a:t>
            </a:r>
            <a:r>
              <a:rPr lang="tr-TR" sz="2400" b="1" u="sng" dirty="0" err="1" smtClean="0">
                <a:solidFill>
                  <a:srgbClr val="00B0F0"/>
                </a:solidFill>
              </a:rPr>
              <a:t>may</a:t>
            </a:r>
            <a:r>
              <a:rPr lang="tr-TR" sz="2400" b="1" u="sng" dirty="0" smtClean="0">
                <a:solidFill>
                  <a:srgbClr val="00B0F0"/>
                </a:solidFill>
              </a:rPr>
              <a:t> </a:t>
            </a:r>
            <a:r>
              <a:rPr lang="tr-TR" sz="2400" b="1" u="sng" dirty="0" err="1" smtClean="0">
                <a:solidFill>
                  <a:srgbClr val="00B0F0"/>
                </a:solidFill>
              </a:rPr>
              <a:t>includ</a:t>
            </a:r>
            <a:r>
              <a:rPr lang="tr-TR" sz="2400" b="1" u="sng" dirty="0" smtClean="0">
                <a:solidFill>
                  <a:srgbClr val="00B0F0"/>
                </a:solidFill>
              </a:rPr>
              <a:t>  </a:t>
            </a:r>
            <a:r>
              <a:rPr lang="tr-TR" sz="2400" b="1" u="sng" dirty="0" err="1" smtClean="0">
                <a:solidFill>
                  <a:srgbClr val="00B0F0"/>
                </a:solidFill>
              </a:rPr>
              <a:t>t</a:t>
            </a:r>
            <a:r>
              <a:rPr lang="tr-TR" sz="2400" b="1" dirty="0" err="1" smtClean="0">
                <a:solidFill>
                  <a:srgbClr val="00B0F0"/>
                </a:solidFill>
              </a:rPr>
              <a:t>hree</a:t>
            </a:r>
            <a:r>
              <a:rPr lang="tr-TR" sz="2400" b="1" dirty="0" smtClean="0">
                <a:solidFill>
                  <a:srgbClr val="00B0F0"/>
                </a:solidFill>
              </a:rPr>
              <a:t> </a:t>
            </a:r>
            <a:r>
              <a:rPr lang="tr-TR" sz="2400" b="1" dirty="0" err="1" smtClean="0">
                <a:solidFill>
                  <a:srgbClr val="00B0F0"/>
                </a:solidFill>
              </a:rPr>
              <a:t>main</a:t>
            </a:r>
            <a:r>
              <a:rPr lang="tr-TR" sz="2400" b="1" dirty="0" smtClean="0">
                <a:solidFill>
                  <a:srgbClr val="00B0F0"/>
                </a:solidFill>
              </a:rPr>
              <a:t>  Information Systems  </a:t>
            </a:r>
            <a:r>
              <a:rPr lang="tr-TR" sz="2400" b="1" dirty="0" err="1" smtClean="0">
                <a:solidFill>
                  <a:srgbClr val="00B0F0"/>
                </a:solidFill>
              </a:rPr>
              <a:t>which</a:t>
            </a:r>
            <a:r>
              <a:rPr lang="tr-TR" sz="2400" b="1" dirty="0" smtClean="0">
                <a:solidFill>
                  <a:srgbClr val="00B0F0"/>
                </a:solidFill>
              </a:rPr>
              <a:t>  </a:t>
            </a:r>
            <a:r>
              <a:rPr lang="tr-TR" sz="2400" b="1" dirty="0" err="1" smtClean="0">
                <a:solidFill>
                  <a:srgbClr val="00B0F0"/>
                </a:solidFill>
              </a:rPr>
              <a:t>support</a:t>
            </a:r>
            <a:r>
              <a:rPr lang="tr-TR" sz="2400" b="1" dirty="0" smtClean="0">
                <a:solidFill>
                  <a:srgbClr val="00B0F0"/>
                </a:solidFill>
              </a:rPr>
              <a:t> MIS  </a:t>
            </a:r>
            <a:r>
              <a:rPr lang="tr-TR" sz="2400" b="1" dirty="0" err="1" smtClean="0">
                <a:solidFill>
                  <a:srgbClr val="00B0F0"/>
                </a:solidFill>
              </a:rPr>
              <a:t>main</a:t>
            </a:r>
            <a:r>
              <a:rPr lang="tr-TR" sz="2400" b="1" dirty="0" smtClean="0">
                <a:solidFill>
                  <a:srgbClr val="00B0F0"/>
                </a:solidFill>
              </a:rPr>
              <a:t> </a:t>
            </a:r>
            <a:r>
              <a:rPr lang="tr-TR" sz="2400" b="1" dirty="0" err="1" smtClean="0">
                <a:solidFill>
                  <a:srgbClr val="00B0F0"/>
                </a:solidFill>
              </a:rPr>
              <a:t>activities</a:t>
            </a:r>
            <a:r>
              <a:rPr lang="tr-TR" sz="2400" b="1" dirty="0" smtClean="0">
                <a:solidFill>
                  <a:srgbClr val="00B0F0"/>
                </a:solidFill>
              </a:rPr>
              <a:t>:</a:t>
            </a:r>
            <a:endParaRPr lang="tr-TR" sz="2400" u="sng" dirty="0" smtClean="0">
              <a:solidFill>
                <a:srgbClr val="00B0F0"/>
              </a:solidFill>
            </a:endParaRPr>
          </a:p>
          <a:p>
            <a:pPr>
              <a:buNone/>
            </a:pPr>
            <a:r>
              <a:rPr lang="tr-TR" sz="2000" b="1" dirty="0" smtClean="0">
                <a:solidFill>
                  <a:srgbClr val="FF0000"/>
                </a:solidFill>
              </a:rPr>
              <a:t>1</a:t>
            </a:r>
            <a:r>
              <a:rPr lang="tr-TR" sz="2000" dirty="0" smtClean="0">
                <a:solidFill>
                  <a:srgbClr val="FF0000"/>
                </a:solidFill>
              </a:rPr>
              <a:t>-</a:t>
            </a:r>
            <a:r>
              <a:rPr lang="tr-TR" sz="2000" dirty="0" smtClean="0"/>
              <a:t> </a:t>
            </a:r>
            <a:r>
              <a:rPr lang="tr-TR" sz="2800" b="1" u="sng" dirty="0" smtClean="0">
                <a:solidFill>
                  <a:srgbClr val="FF0000"/>
                </a:solidFill>
              </a:rPr>
              <a:t>T</a:t>
            </a:r>
            <a:r>
              <a:rPr lang="en-US" sz="2800" b="1" u="sng" dirty="0" err="1" smtClean="0">
                <a:solidFill>
                  <a:srgbClr val="FF0000"/>
                </a:solidFill>
              </a:rPr>
              <a:t>ransaction</a:t>
            </a:r>
            <a:r>
              <a:rPr lang="en-US" sz="2800" b="1" u="sng" dirty="0" smtClean="0">
                <a:solidFill>
                  <a:srgbClr val="FF0000"/>
                </a:solidFill>
              </a:rPr>
              <a:t> </a:t>
            </a:r>
            <a:r>
              <a:rPr lang="tr-TR" sz="2800" b="1" u="sng" dirty="0" smtClean="0">
                <a:solidFill>
                  <a:srgbClr val="FF0000"/>
                </a:solidFill>
              </a:rPr>
              <a:t>p</a:t>
            </a:r>
            <a:r>
              <a:rPr lang="en-US" sz="2800" b="1" u="sng" dirty="0" err="1" smtClean="0">
                <a:solidFill>
                  <a:srgbClr val="FF0000"/>
                </a:solidFill>
              </a:rPr>
              <a:t>rocessing</a:t>
            </a:r>
            <a:r>
              <a:rPr lang="en-US" sz="2800" b="1" u="sng" dirty="0" smtClean="0">
                <a:solidFill>
                  <a:srgbClr val="FF0000"/>
                </a:solidFill>
              </a:rPr>
              <a:t> </a:t>
            </a:r>
            <a:r>
              <a:rPr lang="tr-TR" sz="2800" b="1" u="sng" dirty="0" smtClean="0">
                <a:solidFill>
                  <a:srgbClr val="FF0000"/>
                </a:solidFill>
              </a:rPr>
              <a:t>s</a:t>
            </a:r>
            <a:r>
              <a:rPr lang="en-US" sz="2800" b="1" u="sng" dirty="0" err="1" smtClean="0">
                <a:solidFill>
                  <a:srgbClr val="FF0000"/>
                </a:solidFill>
              </a:rPr>
              <a:t>ystems</a:t>
            </a:r>
            <a:r>
              <a:rPr lang="en-US" sz="2800" b="1" u="sng" dirty="0" smtClean="0">
                <a:solidFill>
                  <a:srgbClr val="FF0000"/>
                </a:solidFill>
              </a:rPr>
              <a:t> (TPS), </a:t>
            </a:r>
            <a:r>
              <a:rPr lang="en-US" sz="2000" dirty="0" smtClean="0"/>
              <a:t>Systems serving operational management </a:t>
            </a:r>
            <a:r>
              <a:rPr lang="en-US" sz="2400" dirty="0" smtClean="0"/>
              <a:t>are </a:t>
            </a:r>
            <a:r>
              <a:rPr lang="en-US" sz="2000" dirty="0" smtClean="0"/>
              <a:t>such as payroll</a:t>
            </a:r>
            <a:r>
              <a:rPr lang="tr-TR" sz="2000" dirty="0" smtClean="0"/>
              <a:t> </a:t>
            </a:r>
            <a:r>
              <a:rPr lang="en-US" sz="2000" dirty="0" smtClean="0"/>
              <a:t>or order processing, that track the flow of the daily routine transactions necessary to conduct</a:t>
            </a:r>
            <a:r>
              <a:rPr lang="tr-TR" sz="2000" dirty="0" smtClean="0"/>
              <a:t> </a:t>
            </a:r>
            <a:r>
              <a:rPr lang="en-US" sz="2000" dirty="0" smtClean="0"/>
              <a:t>business. </a:t>
            </a:r>
            <a:endParaRPr lang="tr-TR" sz="2000" dirty="0" smtClean="0"/>
          </a:p>
          <a:p>
            <a:pPr>
              <a:buNone/>
            </a:pPr>
            <a:r>
              <a:rPr lang="tr-TR" sz="2800" b="1" dirty="0" smtClean="0">
                <a:solidFill>
                  <a:srgbClr val="FF0000"/>
                </a:solidFill>
              </a:rPr>
              <a:t>2-</a:t>
            </a:r>
            <a:r>
              <a:rPr lang="en-US" sz="2800" b="1" u="sng" dirty="0" smtClean="0">
                <a:solidFill>
                  <a:srgbClr val="FF0000"/>
                </a:solidFill>
              </a:rPr>
              <a:t>Management information systems (MIS)</a:t>
            </a:r>
            <a:r>
              <a:rPr lang="tr-TR" sz="2800" b="1" u="sng" dirty="0" smtClean="0">
                <a:solidFill>
                  <a:srgbClr val="FF0000"/>
                </a:solidFill>
              </a:rPr>
              <a:t>,</a:t>
            </a:r>
            <a:r>
              <a:rPr lang="en-US" sz="2800" u="sng" dirty="0" smtClean="0"/>
              <a:t> </a:t>
            </a:r>
            <a:r>
              <a:rPr lang="en-US" sz="2000" dirty="0" smtClean="0"/>
              <a:t>produce reports serving middle management by</a:t>
            </a:r>
            <a:r>
              <a:rPr lang="tr-TR" sz="2000" dirty="0" smtClean="0"/>
              <a:t> </a:t>
            </a:r>
            <a:r>
              <a:rPr lang="en-US" sz="2000" dirty="0" smtClean="0"/>
              <a:t>condensing information from TPS, and these are not highly analytical. </a:t>
            </a:r>
          </a:p>
          <a:p>
            <a:pPr>
              <a:buNone/>
            </a:pPr>
            <a:r>
              <a:rPr lang="tr-TR" sz="2400" b="1" u="sng" dirty="0" smtClean="0">
                <a:solidFill>
                  <a:srgbClr val="FF0000"/>
                </a:solidFill>
              </a:rPr>
              <a:t>3- </a:t>
            </a:r>
            <a:r>
              <a:rPr lang="en-US" sz="2800" b="1" u="sng" dirty="0" smtClean="0">
                <a:solidFill>
                  <a:srgbClr val="FF0000"/>
                </a:solidFill>
              </a:rPr>
              <a:t>Decision-support systems (DSS)</a:t>
            </a:r>
            <a:r>
              <a:rPr lang="tr-TR" sz="2000" dirty="0" smtClean="0"/>
              <a:t>,</a:t>
            </a:r>
            <a:r>
              <a:rPr lang="en-US" sz="2000" dirty="0" smtClean="0"/>
              <a:t> </a:t>
            </a:r>
            <a:r>
              <a:rPr lang="en-US" sz="2400" dirty="0" smtClean="0"/>
              <a:t>support management decisions that are unique and rapidly changing using advanced analytical</a:t>
            </a:r>
            <a:r>
              <a:rPr lang="tr-TR" sz="2400" dirty="0" smtClean="0"/>
              <a:t> </a:t>
            </a:r>
            <a:r>
              <a:rPr lang="tr-TR" sz="2400" dirty="0" err="1" smtClean="0"/>
              <a:t>models</a:t>
            </a:r>
            <a:r>
              <a:rPr lang="tr-TR" sz="2400" dirty="0" smtClean="0"/>
              <a:t>.</a:t>
            </a:r>
          </a:p>
          <a:p>
            <a:pPr>
              <a:buNone/>
            </a:pPr>
            <a:r>
              <a:rPr lang="tr-TR" sz="2800" b="1" u="sng" dirty="0" smtClean="0">
                <a:solidFill>
                  <a:srgbClr val="FF0000"/>
                </a:solidFill>
              </a:rPr>
              <a:t>4-</a:t>
            </a:r>
            <a:r>
              <a:rPr lang="tr-TR" sz="2800" b="1" u="sng" dirty="0" err="1" smtClean="0">
                <a:solidFill>
                  <a:srgbClr val="FF0000"/>
                </a:solidFill>
              </a:rPr>
              <a:t>Executive</a:t>
            </a:r>
            <a:r>
              <a:rPr lang="tr-TR" sz="2800" b="1" u="sng" dirty="0" smtClean="0">
                <a:solidFill>
                  <a:srgbClr val="FF0000"/>
                </a:solidFill>
              </a:rPr>
              <a:t> </a:t>
            </a:r>
            <a:r>
              <a:rPr lang="tr-TR" sz="2800" b="1" u="sng" dirty="0" err="1" smtClean="0">
                <a:solidFill>
                  <a:srgbClr val="FF0000"/>
                </a:solidFill>
              </a:rPr>
              <a:t>suppot</a:t>
            </a:r>
            <a:r>
              <a:rPr lang="tr-TR" sz="2800" b="1" u="sng" dirty="0" smtClean="0">
                <a:solidFill>
                  <a:srgbClr val="FF0000"/>
                </a:solidFill>
              </a:rPr>
              <a:t> </a:t>
            </a:r>
            <a:r>
              <a:rPr lang="tr-TR" sz="2800" b="1" u="sng" dirty="0" err="1" smtClean="0">
                <a:solidFill>
                  <a:srgbClr val="FF0000"/>
                </a:solidFill>
              </a:rPr>
              <a:t>system</a:t>
            </a:r>
            <a:r>
              <a:rPr lang="tr-TR" sz="2800" b="1" u="sng" dirty="0" smtClean="0">
                <a:solidFill>
                  <a:srgbClr val="FF0000"/>
                </a:solidFill>
              </a:rPr>
              <a:t>(</a:t>
            </a:r>
            <a:r>
              <a:rPr lang="tr-TR" sz="2800" b="1" u="sng" dirty="0" err="1" smtClean="0">
                <a:solidFill>
                  <a:srgbClr val="FF0000"/>
                </a:solidFill>
              </a:rPr>
              <a:t>ESS</a:t>
            </a:r>
            <a:r>
              <a:rPr lang="tr-TR" sz="2800" b="1" u="sng" dirty="0" smtClean="0">
                <a:solidFill>
                  <a:srgbClr val="FF0000"/>
                </a:solidFill>
              </a:rPr>
              <a:t>), </a:t>
            </a:r>
            <a:r>
              <a:rPr lang="tr-TR" sz="2000" dirty="0" err="1" smtClean="0"/>
              <a:t>support</a:t>
            </a:r>
            <a:r>
              <a:rPr lang="tr-TR" sz="2000" dirty="0" smtClean="0"/>
              <a:t> </a:t>
            </a:r>
            <a:r>
              <a:rPr lang="tr-TR" sz="2000" dirty="0" err="1" smtClean="0"/>
              <a:t>senior</a:t>
            </a:r>
            <a:r>
              <a:rPr lang="tr-TR" sz="2000" dirty="0" smtClean="0"/>
              <a:t> </a:t>
            </a:r>
            <a:r>
              <a:rPr lang="tr-TR" sz="2000" dirty="0" err="1" smtClean="0"/>
              <a:t>management</a:t>
            </a:r>
            <a:r>
              <a:rPr lang="tr-TR" sz="2000" dirty="0" smtClean="0"/>
              <a:t> </a:t>
            </a:r>
            <a:r>
              <a:rPr lang="tr-TR" sz="2000" dirty="0" err="1" smtClean="0"/>
              <a:t>by</a:t>
            </a:r>
            <a:r>
              <a:rPr lang="tr-TR" sz="2000" dirty="0" smtClean="0"/>
              <a:t> </a:t>
            </a:r>
            <a:r>
              <a:rPr lang="tr-TR" sz="2000" dirty="0" err="1" smtClean="0"/>
              <a:t>providing</a:t>
            </a:r>
            <a:r>
              <a:rPr lang="tr-TR" sz="2000" dirty="0" smtClean="0"/>
              <a:t> data </a:t>
            </a:r>
            <a:r>
              <a:rPr lang="tr-TR" sz="2000" dirty="0" err="1" smtClean="0"/>
              <a:t>often</a:t>
            </a:r>
            <a:r>
              <a:rPr lang="tr-TR" sz="2000" dirty="0" smtClean="0"/>
              <a:t> </a:t>
            </a:r>
            <a:r>
              <a:rPr lang="tr-TR" sz="2000" dirty="0" err="1" smtClean="0"/>
              <a:t>formed</a:t>
            </a:r>
            <a:r>
              <a:rPr lang="tr-TR" sz="2000" dirty="0" smtClean="0"/>
              <a:t> as </a:t>
            </a:r>
            <a:r>
              <a:rPr lang="tr-TR" sz="2000" dirty="0" err="1" smtClean="0"/>
              <a:t>graphics</a:t>
            </a:r>
            <a:r>
              <a:rPr lang="tr-TR" sz="2000" dirty="0" smtClean="0"/>
              <a:t> </a:t>
            </a:r>
            <a:r>
              <a:rPr lang="tr-TR" sz="2000" dirty="0" err="1" smtClean="0"/>
              <a:t>and</a:t>
            </a:r>
            <a:r>
              <a:rPr lang="tr-TR" sz="2000" dirty="0" smtClean="0"/>
              <a:t> </a:t>
            </a:r>
            <a:r>
              <a:rPr lang="tr-TR" sz="2000" dirty="0" err="1" smtClean="0"/>
              <a:t>charts</a:t>
            </a:r>
            <a:r>
              <a:rPr lang="tr-TR" sz="2000" dirty="0" smtClean="0"/>
              <a:t> </a:t>
            </a:r>
            <a:r>
              <a:rPr lang="tr-TR" sz="2000" dirty="0" err="1" smtClean="0"/>
              <a:t>via</a:t>
            </a:r>
            <a:r>
              <a:rPr lang="tr-TR" sz="2000" dirty="0" smtClean="0"/>
              <a:t> </a:t>
            </a:r>
            <a:r>
              <a:rPr lang="tr-TR" sz="2000" dirty="0" err="1" smtClean="0"/>
              <a:t>portals</a:t>
            </a:r>
            <a:r>
              <a:rPr lang="tr-TR" sz="2000" dirty="0" smtClean="0"/>
              <a:t> </a:t>
            </a:r>
            <a:r>
              <a:rPr lang="tr-TR" sz="2000" dirty="0" err="1" smtClean="0"/>
              <a:t>and</a:t>
            </a:r>
            <a:r>
              <a:rPr lang="tr-TR" sz="2000" dirty="0" smtClean="0"/>
              <a:t> </a:t>
            </a:r>
            <a:r>
              <a:rPr lang="tr-TR" sz="2000" dirty="0" err="1" smtClean="0"/>
              <a:t>dashboarts</a:t>
            </a:r>
            <a:r>
              <a:rPr lang="tr-TR" sz="2000" dirty="0" smtClean="0"/>
              <a:t>.</a:t>
            </a:r>
            <a:endParaRPr lang="tr-TR" sz="2000" dirty="0"/>
          </a:p>
        </p:txBody>
      </p:sp>
      <p:sp>
        <p:nvSpPr>
          <p:cNvPr id="2" name="1 Slayt Numarası Yer Tutucusu"/>
          <p:cNvSpPr>
            <a:spLocks noGrp="1"/>
          </p:cNvSpPr>
          <p:nvPr>
            <p:ph type="sldNum" sz="quarter" idx="12"/>
          </p:nvPr>
        </p:nvSpPr>
        <p:spPr/>
        <p:txBody>
          <a:bodyPr/>
          <a:lstStyle/>
          <a:p>
            <a:fld id="{F2E5916C-8A19-45CF-A92A-BEC7AC1B5E58}" type="slidenum">
              <a:rPr lang="tr-TR" smtClean="0"/>
              <a:pPr/>
              <a:t>24</a:t>
            </a:fld>
            <a:endParaRPr lang="tr-TR"/>
          </a:p>
        </p:txBody>
      </p:sp>
      <p:sp>
        <p:nvSpPr>
          <p:cNvPr id="5" name="4 İkizkenar Üçgen"/>
          <p:cNvSpPr/>
          <p:nvPr/>
        </p:nvSpPr>
        <p:spPr>
          <a:xfrm>
            <a:off x="8429620" y="2571744"/>
            <a:ext cx="714380" cy="7858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6 Düz Bağlayıcı"/>
          <p:cNvCxnSpPr>
            <a:endCxn id="5" idx="5"/>
          </p:cNvCxnSpPr>
          <p:nvPr/>
        </p:nvCxnSpPr>
        <p:spPr>
          <a:xfrm>
            <a:off x="8643934" y="2857496"/>
            <a:ext cx="321471" cy="107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a:off x="8643966" y="2857496"/>
            <a:ext cx="250033" cy="1588"/>
          </a:xfrm>
          <a:prstGeom prst="line">
            <a:avLst/>
          </a:prstGeom>
        </p:spPr>
        <p:style>
          <a:lnRef idx="2">
            <a:schemeClr val="dk1"/>
          </a:lnRef>
          <a:fillRef idx="0">
            <a:schemeClr val="dk1"/>
          </a:fillRef>
          <a:effectRef idx="1">
            <a:schemeClr val="dk1"/>
          </a:effectRef>
          <a:fontRef idx="minor">
            <a:schemeClr val="tx1"/>
          </a:fontRef>
        </p:style>
      </p:cxnSp>
      <p:cxnSp>
        <p:nvCxnSpPr>
          <p:cNvPr id="12" name="11 Düz Bağlayıcı"/>
          <p:cNvCxnSpPr/>
          <p:nvPr/>
        </p:nvCxnSpPr>
        <p:spPr>
          <a:xfrm flipV="1">
            <a:off x="8501090" y="3143248"/>
            <a:ext cx="500066" cy="1588"/>
          </a:xfrm>
          <a:prstGeom prst="line">
            <a:avLst/>
          </a:prstGeom>
        </p:spPr>
        <p:style>
          <a:lnRef idx="2">
            <a:schemeClr val="dk1"/>
          </a:lnRef>
          <a:fillRef idx="0">
            <a:schemeClr val="dk1"/>
          </a:fillRef>
          <a:effectRef idx="1">
            <a:schemeClr val="dk1"/>
          </a:effectRef>
          <a:fontRef idx="minor">
            <a:schemeClr val="tx1"/>
          </a:fontRef>
        </p:style>
      </p:cxnSp>
      <p:cxnSp>
        <p:nvCxnSpPr>
          <p:cNvPr id="11" name="10 Düz Ok Bağlayıcısı"/>
          <p:cNvCxnSpPr/>
          <p:nvPr/>
        </p:nvCxnSpPr>
        <p:spPr>
          <a:xfrm>
            <a:off x="5143472" y="2857496"/>
            <a:ext cx="3357618" cy="3571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a:endCxn id="5" idx="1"/>
          </p:cNvCxnSpPr>
          <p:nvPr/>
        </p:nvCxnSpPr>
        <p:spPr>
          <a:xfrm flipV="1">
            <a:off x="5643570" y="2964653"/>
            <a:ext cx="2964645" cy="85725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a:endCxn id="5" idx="1"/>
          </p:cNvCxnSpPr>
          <p:nvPr/>
        </p:nvCxnSpPr>
        <p:spPr>
          <a:xfrm flipV="1">
            <a:off x="4572000" y="2964653"/>
            <a:ext cx="4036215" cy="164307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V="1">
            <a:off x="4071934" y="2643182"/>
            <a:ext cx="4714908" cy="26432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42910" y="714356"/>
            <a:ext cx="7772400" cy="1470025"/>
          </a:xfrm>
        </p:spPr>
        <p:txBody>
          <a:bodyPr>
            <a:noAutofit/>
          </a:bodyPr>
          <a:lstStyle/>
          <a:p>
            <a:r>
              <a:rPr lang="en-US" sz="3200" b="1" dirty="0" smtClean="0"/>
              <a:t>SYSTEMS FOR DIFFERENT MANAGEMENT GROUPS</a:t>
            </a:r>
            <a:br>
              <a:rPr lang="en-US" sz="3200" b="1" dirty="0" smtClean="0"/>
            </a:br>
            <a:endParaRPr lang="tr-TR" sz="3200" b="1" dirty="0"/>
          </a:p>
        </p:txBody>
      </p:sp>
      <p:sp>
        <p:nvSpPr>
          <p:cNvPr id="3" name="2 Alt Başlık"/>
          <p:cNvSpPr>
            <a:spLocks noGrp="1"/>
          </p:cNvSpPr>
          <p:nvPr>
            <p:ph type="subTitle" idx="1"/>
          </p:nvPr>
        </p:nvSpPr>
        <p:spPr>
          <a:xfrm>
            <a:off x="714348" y="1714488"/>
            <a:ext cx="7572428" cy="4143404"/>
          </a:xfrm>
        </p:spPr>
        <p:txBody>
          <a:bodyPr>
            <a:normAutofit/>
          </a:bodyPr>
          <a:lstStyle/>
          <a:p>
            <a:r>
              <a:rPr lang="en-US" b="1" dirty="0" smtClean="0">
                <a:solidFill>
                  <a:schemeClr val="tx1"/>
                </a:solidFill>
                <a:latin typeface="Arial" pitchFamily="34" charset="0"/>
                <a:cs typeface="Arial" pitchFamily="34" charset="0"/>
              </a:rPr>
              <a:t>A business firm has </a:t>
            </a:r>
            <a:r>
              <a:rPr lang="tr-TR" b="1" dirty="0" err="1" smtClean="0">
                <a:solidFill>
                  <a:schemeClr val="tx1"/>
                </a:solidFill>
                <a:latin typeface="Arial" pitchFamily="34" charset="0"/>
                <a:cs typeface="Arial" pitchFamily="34" charset="0"/>
              </a:rPr>
              <a:t>information</a:t>
            </a:r>
            <a:r>
              <a:rPr lang="tr-TR" b="1"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systems to support different groups or levels of management.</a:t>
            </a:r>
          </a:p>
          <a:p>
            <a:r>
              <a:rPr lang="en-US" b="1" dirty="0" smtClean="0">
                <a:solidFill>
                  <a:schemeClr val="tx1"/>
                </a:solidFill>
                <a:latin typeface="Arial" pitchFamily="34" charset="0"/>
                <a:cs typeface="Arial" pitchFamily="34" charset="0"/>
              </a:rPr>
              <a:t>These systems include</a:t>
            </a:r>
            <a:r>
              <a:rPr lang="tr-TR" b="1" dirty="0" smtClean="0">
                <a:solidFill>
                  <a:schemeClr val="tx1"/>
                </a:solidFill>
                <a:latin typeface="Arial" pitchFamily="34" charset="0"/>
                <a:cs typeface="Arial" pitchFamily="34" charset="0"/>
              </a:rPr>
              <a:t>:</a:t>
            </a:r>
          </a:p>
          <a:p>
            <a:pPr algn="l"/>
            <a:r>
              <a:rPr lang="tr-TR" b="1" dirty="0" smtClean="0">
                <a:solidFill>
                  <a:schemeClr val="tx1"/>
                </a:solidFill>
                <a:latin typeface="Arial" pitchFamily="34" charset="0"/>
                <a:cs typeface="Arial" pitchFamily="34" charset="0"/>
              </a:rPr>
              <a:t>1-</a:t>
            </a:r>
            <a:r>
              <a:rPr lang="en-US" b="1" dirty="0" smtClean="0">
                <a:solidFill>
                  <a:schemeClr val="tx1"/>
                </a:solidFill>
                <a:latin typeface="Arial" pitchFamily="34" charset="0"/>
                <a:cs typeface="Arial" pitchFamily="34" charset="0"/>
              </a:rPr>
              <a:t> </a:t>
            </a:r>
            <a:r>
              <a:rPr lang="en-US" b="1" dirty="0" smtClean="0">
                <a:solidFill>
                  <a:schemeClr val="accent2"/>
                </a:solidFill>
                <a:latin typeface="Arial" pitchFamily="34" charset="0"/>
                <a:cs typeface="Arial" pitchFamily="34" charset="0"/>
              </a:rPr>
              <a:t>transaction processing</a:t>
            </a:r>
            <a:r>
              <a:rPr lang="tr-TR" b="1" dirty="0" smtClean="0">
                <a:solidFill>
                  <a:schemeClr val="accent2"/>
                </a:solidFill>
                <a:latin typeface="Arial" pitchFamily="34" charset="0"/>
                <a:cs typeface="Arial" pitchFamily="34" charset="0"/>
              </a:rPr>
              <a:t> </a:t>
            </a:r>
            <a:r>
              <a:rPr lang="en-US" b="1" dirty="0" smtClean="0">
                <a:solidFill>
                  <a:schemeClr val="accent2"/>
                </a:solidFill>
                <a:latin typeface="Arial" pitchFamily="34" charset="0"/>
                <a:cs typeface="Arial" pitchFamily="34" charset="0"/>
              </a:rPr>
              <a:t>systems</a:t>
            </a:r>
            <a:r>
              <a:rPr lang="en-US" b="1" dirty="0" smtClean="0">
                <a:solidFill>
                  <a:schemeClr val="tx1"/>
                </a:solidFill>
                <a:latin typeface="Arial" pitchFamily="34" charset="0"/>
                <a:cs typeface="Arial" pitchFamily="34" charset="0"/>
              </a:rPr>
              <a:t>, </a:t>
            </a:r>
            <a:r>
              <a:rPr lang="tr-TR" b="1" dirty="0" smtClean="0">
                <a:solidFill>
                  <a:schemeClr val="tx1"/>
                </a:solidFill>
                <a:latin typeface="Arial" pitchFamily="34" charset="0"/>
                <a:cs typeface="Arial" pitchFamily="34" charset="0"/>
              </a:rPr>
              <a:t> </a:t>
            </a:r>
          </a:p>
          <a:p>
            <a:pPr algn="l"/>
            <a:r>
              <a:rPr lang="tr-TR" b="1" dirty="0" smtClean="0">
                <a:solidFill>
                  <a:schemeClr val="tx1"/>
                </a:solidFill>
                <a:latin typeface="Arial" pitchFamily="34" charset="0"/>
                <a:cs typeface="Arial" pitchFamily="34" charset="0"/>
              </a:rPr>
              <a:t>2-</a:t>
            </a:r>
            <a:r>
              <a:rPr lang="en-US" b="1" dirty="0" err="1" smtClean="0">
                <a:solidFill>
                  <a:schemeClr val="accent5">
                    <a:lumMod val="50000"/>
                  </a:schemeClr>
                </a:solidFill>
                <a:latin typeface="Arial" pitchFamily="34" charset="0"/>
                <a:cs typeface="Arial" pitchFamily="34" charset="0"/>
              </a:rPr>
              <a:t>managementinformation</a:t>
            </a:r>
            <a:r>
              <a:rPr lang="en-US" b="1" dirty="0" smtClean="0">
                <a:solidFill>
                  <a:schemeClr val="accent5">
                    <a:lumMod val="50000"/>
                  </a:schemeClr>
                </a:solidFill>
                <a:latin typeface="Arial" pitchFamily="34" charset="0"/>
                <a:cs typeface="Arial" pitchFamily="34" charset="0"/>
              </a:rPr>
              <a:t> systems</a:t>
            </a:r>
            <a:r>
              <a:rPr lang="en-US" b="1" dirty="0" smtClean="0">
                <a:solidFill>
                  <a:schemeClr val="tx1"/>
                </a:solidFill>
                <a:latin typeface="Arial" pitchFamily="34" charset="0"/>
                <a:cs typeface="Arial" pitchFamily="34" charset="0"/>
              </a:rPr>
              <a:t>, </a:t>
            </a:r>
            <a:r>
              <a:rPr lang="tr-TR" b="1" dirty="0" smtClean="0">
                <a:solidFill>
                  <a:schemeClr val="tx1"/>
                </a:solidFill>
                <a:latin typeface="Arial" pitchFamily="34" charset="0"/>
                <a:cs typeface="Arial" pitchFamily="34" charset="0"/>
              </a:rPr>
              <a:t>3-</a:t>
            </a:r>
            <a:r>
              <a:rPr lang="en-US" b="1" dirty="0" smtClean="0">
                <a:solidFill>
                  <a:srgbClr val="00B050"/>
                </a:solidFill>
                <a:latin typeface="Arial" pitchFamily="34" charset="0"/>
                <a:cs typeface="Arial" pitchFamily="34" charset="0"/>
              </a:rPr>
              <a:t>decision-support systems</a:t>
            </a:r>
            <a:r>
              <a:rPr lang="en-US" dirty="0" smtClean="0">
                <a:solidFill>
                  <a:schemeClr val="tx1"/>
                </a:solidFill>
                <a:latin typeface="Arial" pitchFamily="34" charset="0"/>
                <a:cs typeface="Arial" pitchFamily="34" charset="0"/>
              </a:rPr>
              <a:t>, </a:t>
            </a:r>
            <a:endParaRPr lang="tr-TR" dirty="0" smtClean="0">
              <a:solidFill>
                <a:schemeClr val="tx1"/>
              </a:solidFill>
              <a:latin typeface="Arial" pitchFamily="34" charset="0"/>
              <a:cs typeface="Arial" pitchFamily="34" charset="0"/>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25</a:t>
            </a:fld>
            <a:endParaRPr 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685800" y="1600200"/>
            <a:ext cx="7772400" cy="4724400"/>
          </a:xfrm>
          <a:noFill/>
        </p:spPr>
        <p:txBody>
          <a:bodyPr/>
          <a:lstStyle/>
          <a:p>
            <a:pPr>
              <a:lnSpc>
                <a:spcPct val="90000"/>
              </a:lnSpc>
              <a:spcBef>
                <a:spcPct val="50000"/>
              </a:spcBef>
            </a:pPr>
            <a:r>
              <a:rPr lang="en-US" b="1" smtClean="0"/>
              <a:t>Relationship of systems to one another</a:t>
            </a:r>
          </a:p>
          <a:p>
            <a:pPr lvl="1">
              <a:lnSpc>
                <a:spcPct val="90000"/>
              </a:lnSpc>
              <a:spcBef>
                <a:spcPct val="50000"/>
              </a:spcBef>
            </a:pPr>
            <a:r>
              <a:rPr lang="en-US" b="1" smtClean="0">
                <a:solidFill>
                  <a:srgbClr val="FF0000"/>
                </a:solidFill>
              </a:rPr>
              <a:t>TPS</a:t>
            </a:r>
            <a:r>
              <a:rPr lang="en-US" b="1" smtClean="0"/>
              <a:t>:</a:t>
            </a:r>
            <a:r>
              <a:rPr lang="en-US" smtClean="0"/>
              <a:t> Major source of data for other systems</a:t>
            </a:r>
          </a:p>
          <a:p>
            <a:pPr lvl="1">
              <a:lnSpc>
                <a:spcPct val="90000"/>
              </a:lnSpc>
              <a:spcBef>
                <a:spcPct val="50000"/>
              </a:spcBef>
            </a:pPr>
            <a:r>
              <a:rPr lang="en-US" b="1" smtClean="0">
                <a:solidFill>
                  <a:srgbClr val="FF0000"/>
                </a:solidFill>
              </a:rPr>
              <a:t>ESS:</a:t>
            </a:r>
            <a:r>
              <a:rPr lang="en-US" smtClean="0"/>
              <a:t> Recipient of  data from lower-level systems</a:t>
            </a:r>
          </a:p>
          <a:p>
            <a:pPr lvl="1">
              <a:lnSpc>
                <a:spcPct val="90000"/>
              </a:lnSpc>
              <a:spcBef>
                <a:spcPct val="50000"/>
              </a:spcBef>
            </a:pPr>
            <a:r>
              <a:rPr lang="en-US" smtClean="0"/>
              <a:t>Data may be </a:t>
            </a:r>
            <a:r>
              <a:rPr lang="en-US" b="1" smtClean="0">
                <a:solidFill>
                  <a:srgbClr val="FF0000"/>
                </a:solidFill>
              </a:rPr>
              <a:t>exchanged</a:t>
            </a:r>
            <a:r>
              <a:rPr lang="en-US" smtClean="0">
                <a:solidFill>
                  <a:srgbClr val="FF0000"/>
                </a:solidFill>
              </a:rPr>
              <a:t> </a:t>
            </a:r>
            <a:r>
              <a:rPr lang="en-US" smtClean="0"/>
              <a:t>between systems</a:t>
            </a:r>
          </a:p>
          <a:p>
            <a:pPr lvl="1">
              <a:lnSpc>
                <a:spcPct val="90000"/>
              </a:lnSpc>
              <a:spcBef>
                <a:spcPct val="50000"/>
              </a:spcBef>
            </a:pPr>
            <a:r>
              <a:rPr lang="en-US" smtClean="0"/>
              <a:t>In reality, most businesses’ systems only loosely integrated</a:t>
            </a:r>
          </a:p>
        </p:txBody>
      </p:sp>
      <p:sp>
        <p:nvSpPr>
          <p:cNvPr id="46083" name="Text Box 3"/>
          <p:cNvSpPr txBox="1">
            <a:spLocks noChangeArrowheads="1"/>
          </p:cNvSpPr>
          <p:nvPr/>
        </p:nvSpPr>
        <p:spPr bwMode="auto">
          <a:xfrm>
            <a:off x="1905000" y="1263650"/>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u="none">
                <a:solidFill>
                  <a:schemeClr val="tx1"/>
                </a:solidFill>
                <a:cs typeface="Times New Roman" pitchFamily="18" charset="0"/>
              </a:rPr>
              <a:t>Types of Business Information Systems</a:t>
            </a:r>
          </a:p>
        </p:txBody>
      </p:sp>
      <p:sp>
        <p:nvSpPr>
          <p:cNvPr id="189444" name="Rectangle 4"/>
          <p:cNvSpPr>
            <a:spLocks noChangeArrowheads="1"/>
          </p:cNvSpPr>
          <p:nvPr/>
        </p:nvSpPr>
        <p:spPr bwMode="auto">
          <a:xfrm>
            <a:off x="1447800" y="200025"/>
            <a:ext cx="7696200" cy="523875"/>
          </a:xfrm>
          <a:prstGeom prst="rect">
            <a:avLst/>
          </a:prstGeom>
          <a:noFill/>
          <a:ln w="12700">
            <a:noFill/>
            <a:miter lim="800000"/>
            <a:headEnd/>
            <a:tailEnd/>
          </a:ln>
          <a:effectLst/>
        </p:spPr>
        <p:txBody>
          <a:bodyPr lIns="90488" tIns="44450" rIns="90488" bIns="44450" anchor="ctr"/>
          <a:lstStyle/>
          <a:p>
            <a:pPr algn="ctr" eaLnBrk="0" hangingPunct="0">
              <a:spcBef>
                <a:spcPct val="0"/>
              </a:spcBef>
              <a:defRPr/>
            </a:pPr>
            <a:r>
              <a:rPr lang="en-US" sz="2000" u="none">
                <a:solidFill>
                  <a:schemeClr val="tx1"/>
                </a:solidFill>
                <a:effectLst>
                  <a:outerShdw blurRad="38100" dist="38100" dir="2700000" algn="tl">
                    <a:srgbClr val="C0C0C0"/>
                  </a:outerShdw>
                </a:effectLst>
              </a:rPr>
              <a:t>Management Information Systems</a:t>
            </a:r>
          </a:p>
          <a:p>
            <a:pPr algn="ctr" eaLnBrk="0" hangingPunct="0">
              <a:spcBef>
                <a:spcPct val="0"/>
              </a:spcBef>
              <a:defRPr/>
            </a:pPr>
            <a:r>
              <a:rPr lang="en-US" sz="1600" u="none">
                <a:solidFill>
                  <a:schemeClr val="tx1"/>
                </a:solidFill>
                <a:effectLst>
                  <a:outerShdw blurRad="38100" dist="38100" dir="2700000" algn="tl">
                    <a:srgbClr val="C0C0C0"/>
                  </a:outerShdw>
                </a:effectLst>
              </a:rPr>
              <a:t>Chapter 2 Global E-Business: How Businesses Use Information Systems</a:t>
            </a:r>
          </a:p>
        </p:txBody>
      </p:sp>
      <p:sp>
        <p:nvSpPr>
          <p:cNvPr id="5" name="4 Slayt Numarası Yer Tutucusu"/>
          <p:cNvSpPr>
            <a:spLocks noGrp="1"/>
          </p:cNvSpPr>
          <p:nvPr>
            <p:ph type="sldNum" sz="quarter" idx="12"/>
          </p:nvPr>
        </p:nvSpPr>
        <p:spPr/>
        <p:txBody>
          <a:bodyPr/>
          <a:lstStyle/>
          <a:p>
            <a:fld id="{F2E5916C-8A19-45CF-A92A-BEC7AC1B5E58}" type="slidenum">
              <a:rPr lang="tr-TR" smtClean="0"/>
              <a:pPr/>
              <a:t>26</a:t>
            </a:fld>
            <a:endParaRPr lang="tr-T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tr-TR" sz="2400" smtClean="0">
                <a:solidFill>
                  <a:srgbClr val="CC0000"/>
                </a:solidFill>
              </a:rPr>
              <a:t>Alt Sistemler arasında İlişki: Bilgi Alt-Sistemleri Birbirlerini</a:t>
            </a:r>
            <a:br>
              <a:rPr lang="tr-TR" sz="2400" smtClean="0">
                <a:solidFill>
                  <a:srgbClr val="CC0000"/>
                </a:solidFill>
              </a:rPr>
            </a:br>
            <a:r>
              <a:rPr lang="tr-TR" sz="2400" smtClean="0">
                <a:solidFill>
                  <a:srgbClr val="CC0000"/>
                </a:solidFill>
              </a:rPr>
              <a:t>aşağıdan yukarıya besler ve iki yönlü ilişkilidir</a:t>
            </a:r>
          </a:p>
        </p:txBody>
      </p:sp>
      <p:sp>
        <p:nvSpPr>
          <p:cNvPr id="47107" name="Rectangle 3"/>
          <p:cNvSpPr>
            <a:spLocks noGrp="1" noChangeArrowheads="1"/>
          </p:cNvSpPr>
          <p:nvPr>
            <p:ph type="body" idx="1"/>
          </p:nvPr>
        </p:nvSpPr>
        <p:spPr/>
        <p:txBody>
          <a:bodyPr/>
          <a:lstStyle/>
          <a:p>
            <a:pPr>
              <a:buFontTx/>
              <a:buNone/>
            </a:pPr>
            <a:r>
              <a:rPr lang="tr-TR" sz="2000" b="1" dirty="0" smtClean="0">
                <a:solidFill>
                  <a:srgbClr val="FF3399"/>
                </a:solidFill>
              </a:rPr>
              <a:t>Alt Sistem Döngüsü:</a:t>
            </a:r>
          </a:p>
        </p:txBody>
      </p:sp>
      <p:sp>
        <p:nvSpPr>
          <p:cNvPr id="47108" name="Rectangle 4"/>
          <p:cNvSpPr>
            <a:spLocks noChangeArrowheads="1"/>
          </p:cNvSpPr>
          <p:nvPr/>
        </p:nvSpPr>
        <p:spPr bwMode="auto">
          <a:xfrm flipV="1">
            <a:off x="827088" y="3357563"/>
            <a:ext cx="1800225" cy="863600"/>
          </a:xfrm>
          <a:prstGeom prst="rect">
            <a:avLst/>
          </a:prstGeom>
          <a:solidFill>
            <a:schemeClr val="accent1"/>
          </a:solidFill>
          <a:ln w="9525">
            <a:solidFill>
              <a:schemeClr val="tx1"/>
            </a:solidFill>
            <a:miter lim="800000"/>
            <a:headEnd/>
            <a:tailEnd/>
          </a:ln>
        </p:spPr>
        <p:txBody>
          <a:bodyPr rot="10800000" wrap="none" anchor="ctr"/>
          <a:lstStyle/>
          <a:p>
            <a:pPr algn="ctr">
              <a:spcBef>
                <a:spcPct val="0"/>
              </a:spcBef>
            </a:pPr>
            <a:r>
              <a:rPr lang="tr-TR" sz="1800" u="none" dirty="0">
                <a:solidFill>
                  <a:srgbClr val="FFFF00"/>
                </a:solidFill>
              </a:rPr>
              <a:t>Yönetim Bilgi</a:t>
            </a:r>
          </a:p>
          <a:p>
            <a:pPr algn="ctr">
              <a:spcBef>
                <a:spcPct val="0"/>
              </a:spcBef>
            </a:pPr>
            <a:r>
              <a:rPr lang="tr-TR" sz="1800" u="none" dirty="0">
                <a:solidFill>
                  <a:srgbClr val="FFFF00"/>
                </a:solidFill>
              </a:rPr>
              <a:t>Sistemi</a:t>
            </a:r>
          </a:p>
        </p:txBody>
      </p:sp>
      <p:sp>
        <p:nvSpPr>
          <p:cNvPr id="47109" name="Rectangle 5"/>
          <p:cNvSpPr>
            <a:spLocks noChangeArrowheads="1"/>
          </p:cNvSpPr>
          <p:nvPr/>
        </p:nvSpPr>
        <p:spPr bwMode="auto">
          <a:xfrm flipV="1">
            <a:off x="3419475" y="2205038"/>
            <a:ext cx="1800225" cy="863600"/>
          </a:xfrm>
          <a:prstGeom prst="rect">
            <a:avLst/>
          </a:prstGeom>
          <a:solidFill>
            <a:schemeClr val="accent1"/>
          </a:solidFill>
          <a:ln w="9525">
            <a:solidFill>
              <a:schemeClr val="tx1"/>
            </a:solidFill>
            <a:miter lim="800000"/>
            <a:headEnd/>
            <a:tailEnd/>
          </a:ln>
        </p:spPr>
        <p:txBody>
          <a:bodyPr rot="10800000" wrap="none" anchor="ctr"/>
          <a:lstStyle/>
          <a:p>
            <a:pPr algn="ctr">
              <a:spcBef>
                <a:spcPct val="0"/>
              </a:spcBef>
            </a:pPr>
            <a:r>
              <a:rPr lang="tr-TR" sz="2000" b="0" u="none" dirty="0">
                <a:solidFill>
                  <a:schemeClr val="bg1"/>
                </a:solidFill>
              </a:rPr>
              <a:t>Üst-Yönetici </a:t>
            </a:r>
          </a:p>
          <a:p>
            <a:pPr algn="ctr">
              <a:spcBef>
                <a:spcPct val="0"/>
              </a:spcBef>
            </a:pPr>
            <a:r>
              <a:rPr lang="tr-TR" sz="2000" b="0" u="none" dirty="0">
                <a:solidFill>
                  <a:schemeClr val="bg1"/>
                </a:solidFill>
              </a:rPr>
              <a:t>Destek Sistemi</a:t>
            </a:r>
          </a:p>
        </p:txBody>
      </p:sp>
      <p:sp>
        <p:nvSpPr>
          <p:cNvPr id="47110" name="Rectangle 6"/>
          <p:cNvSpPr>
            <a:spLocks noChangeArrowheads="1"/>
          </p:cNvSpPr>
          <p:nvPr/>
        </p:nvSpPr>
        <p:spPr bwMode="auto">
          <a:xfrm flipV="1">
            <a:off x="3132138" y="4797425"/>
            <a:ext cx="2376487" cy="863600"/>
          </a:xfrm>
          <a:prstGeom prst="rect">
            <a:avLst/>
          </a:prstGeom>
          <a:solidFill>
            <a:srgbClr val="C00000"/>
          </a:solidFill>
          <a:ln w="85725">
            <a:solidFill>
              <a:schemeClr val="tx1"/>
            </a:solidFill>
            <a:miter lim="800000"/>
            <a:headEnd/>
            <a:tailEnd/>
          </a:ln>
        </p:spPr>
        <p:txBody>
          <a:bodyPr rot="10800000" wrap="none" anchor="ctr"/>
          <a:lstStyle/>
          <a:p>
            <a:pPr algn="ctr">
              <a:spcBef>
                <a:spcPct val="0"/>
              </a:spcBef>
            </a:pPr>
            <a:r>
              <a:rPr lang="tr-TR" sz="1800" b="1" u="none" dirty="0">
                <a:solidFill>
                  <a:schemeClr val="bg1"/>
                </a:solidFill>
              </a:rPr>
              <a:t>Tutanak</a:t>
            </a:r>
          </a:p>
          <a:p>
            <a:pPr algn="ctr">
              <a:spcBef>
                <a:spcPct val="0"/>
              </a:spcBef>
            </a:pPr>
            <a:r>
              <a:rPr lang="tr-TR" sz="1800" b="1" u="none" dirty="0">
                <a:solidFill>
                  <a:schemeClr val="bg1"/>
                </a:solidFill>
              </a:rPr>
              <a:t>İşleme Alt-Sistemi</a:t>
            </a:r>
          </a:p>
        </p:txBody>
      </p:sp>
      <p:sp>
        <p:nvSpPr>
          <p:cNvPr id="47111" name="Rectangle 7"/>
          <p:cNvSpPr>
            <a:spLocks noChangeArrowheads="1"/>
          </p:cNvSpPr>
          <p:nvPr/>
        </p:nvSpPr>
        <p:spPr bwMode="auto">
          <a:xfrm flipV="1">
            <a:off x="6143636" y="3214686"/>
            <a:ext cx="1800225" cy="863600"/>
          </a:xfrm>
          <a:prstGeom prst="rect">
            <a:avLst/>
          </a:prstGeom>
          <a:solidFill>
            <a:schemeClr val="folHlink"/>
          </a:solidFill>
          <a:ln w="60325">
            <a:solidFill>
              <a:schemeClr val="tx1"/>
            </a:solidFill>
            <a:prstDash val="dash"/>
            <a:miter lim="800000"/>
            <a:headEnd/>
            <a:tailEnd/>
          </a:ln>
        </p:spPr>
        <p:txBody>
          <a:bodyPr rot="10800000" wrap="none" anchor="ctr"/>
          <a:lstStyle/>
          <a:p>
            <a:pPr algn="ctr">
              <a:spcBef>
                <a:spcPct val="0"/>
              </a:spcBef>
            </a:pPr>
            <a:r>
              <a:rPr lang="tr-TR" sz="1800" u="none" dirty="0">
                <a:solidFill>
                  <a:schemeClr val="bg1"/>
                </a:solidFill>
              </a:rPr>
              <a:t>Karar Destek</a:t>
            </a:r>
          </a:p>
          <a:p>
            <a:pPr algn="ctr">
              <a:spcBef>
                <a:spcPct val="0"/>
              </a:spcBef>
            </a:pPr>
            <a:r>
              <a:rPr lang="tr-TR" sz="1800" u="none" dirty="0">
                <a:solidFill>
                  <a:schemeClr val="bg1"/>
                </a:solidFill>
              </a:rPr>
              <a:t>Alt-Sistemi</a:t>
            </a:r>
          </a:p>
        </p:txBody>
      </p:sp>
      <p:sp>
        <p:nvSpPr>
          <p:cNvPr id="47112" name="Line 8"/>
          <p:cNvSpPr>
            <a:spLocks noChangeShapeType="1"/>
          </p:cNvSpPr>
          <p:nvPr/>
        </p:nvSpPr>
        <p:spPr bwMode="auto">
          <a:xfrm flipV="1">
            <a:off x="1547813" y="2636838"/>
            <a:ext cx="1800225" cy="720725"/>
          </a:xfrm>
          <a:prstGeom prst="line">
            <a:avLst/>
          </a:prstGeom>
          <a:noFill/>
          <a:ln w="57150">
            <a:solidFill>
              <a:schemeClr val="tx1"/>
            </a:solidFill>
            <a:round/>
            <a:headEnd/>
            <a:tailEnd type="triangle" w="med" len="med"/>
          </a:ln>
        </p:spPr>
        <p:txBody>
          <a:bodyPr/>
          <a:lstStyle/>
          <a:p>
            <a:endParaRPr lang="tr-TR"/>
          </a:p>
        </p:txBody>
      </p:sp>
      <p:sp>
        <p:nvSpPr>
          <p:cNvPr id="47113" name="Line 9"/>
          <p:cNvSpPr>
            <a:spLocks noChangeShapeType="1"/>
          </p:cNvSpPr>
          <p:nvPr/>
        </p:nvSpPr>
        <p:spPr bwMode="auto">
          <a:xfrm flipV="1">
            <a:off x="2555875" y="3716338"/>
            <a:ext cx="3600450" cy="73025"/>
          </a:xfrm>
          <a:prstGeom prst="line">
            <a:avLst/>
          </a:prstGeom>
          <a:noFill/>
          <a:ln w="76200">
            <a:solidFill>
              <a:schemeClr val="tx1"/>
            </a:solidFill>
            <a:round/>
            <a:headEnd/>
            <a:tailEnd type="triangle" w="med" len="med"/>
          </a:ln>
        </p:spPr>
        <p:txBody>
          <a:bodyPr/>
          <a:lstStyle/>
          <a:p>
            <a:endParaRPr lang="tr-TR"/>
          </a:p>
        </p:txBody>
      </p:sp>
      <p:sp>
        <p:nvSpPr>
          <p:cNvPr id="47114" name="Line 10"/>
          <p:cNvSpPr>
            <a:spLocks noChangeShapeType="1"/>
          </p:cNvSpPr>
          <p:nvPr/>
        </p:nvSpPr>
        <p:spPr bwMode="auto">
          <a:xfrm flipH="1" flipV="1">
            <a:off x="1547813" y="4221163"/>
            <a:ext cx="1584325" cy="936625"/>
          </a:xfrm>
          <a:prstGeom prst="line">
            <a:avLst/>
          </a:prstGeom>
          <a:noFill/>
          <a:ln w="57150">
            <a:solidFill>
              <a:schemeClr val="tx1"/>
            </a:solidFill>
            <a:round/>
            <a:headEnd/>
            <a:tailEnd type="triangle" w="med" len="med"/>
          </a:ln>
        </p:spPr>
        <p:txBody>
          <a:bodyPr/>
          <a:lstStyle/>
          <a:p>
            <a:endParaRPr lang="tr-TR"/>
          </a:p>
        </p:txBody>
      </p:sp>
      <p:sp>
        <p:nvSpPr>
          <p:cNvPr id="47115" name="Line 11"/>
          <p:cNvSpPr>
            <a:spLocks noChangeShapeType="1"/>
          </p:cNvSpPr>
          <p:nvPr/>
        </p:nvSpPr>
        <p:spPr bwMode="auto">
          <a:xfrm flipV="1">
            <a:off x="5508625" y="4076700"/>
            <a:ext cx="1584325" cy="1223963"/>
          </a:xfrm>
          <a:prstGeom prst="line">
            <a:avLst/>
          </a:prstGeom>
          <a:noFill/>
          <a:ln w="123825">
            <a:solidFill>
              <a:srgbClr val="FF00FF"/>
            </a:solidFill>
            <a:prstDash val="sysDot"/>
            <a:round/>
            <a:headEnd/>
            <a:tailEnd type="triangle" w="med" len="med"/>
          </a:ln>
        </p:spPr>
        <p:txBody>
          <a:bodyPr/>
          <a:lstStyle/>
          <a:p>
            <a:endParaRPr lang="tr-TR"/>
          </a:p>
        </p:txBody>
      </p:sp>
      <p:sp>
        <p:nvSpPr>
          <p:cNvPr id="47116" name="Line 12"/>
          <p:cNvSpPr>
            <a:spLocks noChangeShapeType="1"/>
          </p:cNvSpPr>
          <p:nvPr/>
        </p:nvSpPr>
        <p:spPr bwMode="auto">
          <a:xfrm flipH="1" flipV="1">
            <a:off x="5219700" y="2565400"/>
            <a:ext cx="1800225" cy="647700"/>
          </a:xfrm>
          <a:prstGeom prst="line">
            <a:avLst/>
          </a:prstGeom>
          <a:noFill/>
          <a:ln w="76200">
            <a:solidFill>
              <a:schemeClr val="tx1"/>
            </a:solidFill>
            <a:prstDash val="sysDot"/>
            <a:round/>
            <a:headEnd/>
            <a:tailEnd type="triangle" w="med" len="med"/>
          </a:ln>
        </p:spPr>
        <p:txBody>
          <a:bodyPr/>
          <a:lstStyle/>
          <a:p>
            <a:endParaRPr lang="tr-TR"/>
          </a:p>
        </p:txBody>
      </p:sp>
      <p:sp>
        <p:nvSpPr>
          <p:cNvPr id="13" name="12 Slayt Numarası Yer Tutucusu"/>
          <p:cNvSpPr>
            <a:spLocks noGrp="1"/>
          </p:cNvSpPr>
          <p:nvPr>
            <p:ph type="sldNum" sz="quarter" idx="12"/>
          </p:nvPr>
        </p:nvSpPr>
        <p:spPr/>
        <p:txBody>
          <a:bodyPr/>
          <a:lstStyle/>
          <a:p>
            <a:fld id="{F2E5916C-8A19-45CF-A92A-BEC7AC1B5E58}" type="slidenum">
              <a:rPr lang="tr-TR" smtClean="0"/>
              <a:pPr/>
              <a:t>27</a:t>
            </a:fld>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4714884"/>
            <a:ext cx="4071934" cy="571504"/>
          </a:xfrm>
        </p:spPr>
        <p:txBody>
          <a:bodyPr>
            <a:normAutofit fontScale="90000"/>
          </a:bodyPr>
          <a:lstStyle/>
          <a:p>
            <a:pPr algn="l"/>
            <a:r>
              <a:rPr lang="tr-TR" sz="1600" dirty="0" smtClean="0">
                <a:solidFill>
                  <a:srgbClr val="FF0000"/>
                </a:solidFill>
              </a:rPr>
              <a:t>-</a:t>
            </a:r>
            <a:r>
              <a:rPr lang="tr-TR" sz="1600" dirty="0" smtClean="0"/>
              <a:t> </a:t>
            </a:r>
            <a:r>
              <a:rPr lang="tr-TR" sz="2000" b="1" u="sng" dirty="0" smtClean="0">
                <a:solidFill>
                  <a:srgbClr val="FF0000"/>
                </a:solidFill>
              </a:rPr>
              <a:t>T</a:t>
            </a:r>
            <a:r>
              <a:rPr lang="en-US" sz="2000" b="1" u="sng" dirty="0" err="1" smtClean="0">
                <a:solidFill>
                  <a:srgbClr val="FF0000"/>
                </a:solidFill>
              </a:rPr>
              <a:t>ransaction</a:t>
            </a:r>
            <a:r>
              <a:rPr lang="en-US" sz="2000" b="1" u="sng" dirty="0" smtClean="0">
                <a:solidFill>
                  <a:srgbClr val="FF0000"/>
                </a:solidFill>
              </a:rPr>
              <a:t> </a:t>
            </a:r>
            <a:r>
              <a:rPr lang="tr-TR" sz="2000" b="1" u="sng" dirty="0" smtClean="0">
                <a:solidFill>
                  <a:srgbClr val="FF0000"/>
                </a:solidFill>
              </a:rPr>
              <a:t>p</a:t>
            </a:r>
            <a:r>
              <a:rPr lang="en-US" sz="2000" b="1" u="sng" dirty="0" err="1" smtClean="0">
                <a:solidFill>
                  <a:srgbClr val="FF0000"/>
                </a:solidFill>
              </a:rPr>
              <a:t>rocessing</a:t>
            </a:r>
            <a:r>
              <a:rPr lang="en-US" sz="2000" b="1" u="sng" dirty="0" smtClean="0">
                <a:solidFill>
                  <a:srgbClr val="FF0000"/>
                </a:solidFill>
              </a:rPr>
              <a:t> </a:t>
            </a:r>
            <a:r>
              <a:rPr lang="tr-TR" sz="2000" b="1" u="sng" dirty="0" smtClean="0">
                <a:solidFill>
                  <a:srgbClr val="FF0000"/>
                </a:solidFill>
              </a:rPr>
              <a:t>s</a:t>
            </a:r>
            <a:r>
              <a:rPr lang="en-US" sz="2000" b="1" u="sng" dirty="0" err="1" smtClean="0">
                <a:solidFill>
                  <a:srgbClr val="FF0000"/>
                </a:solidFill>
              </a:rPr>
              <a:t>ystems</a:t>
            </a:r>
            <a:r>
              <a:rPr lang="en-US" sz="2000" b="1" u="sng" dirty="0" smtClean="0">
                <a:solidFill>
                  <a:srgbClr val="FF0000"/>
                </a:solidFill>
              </a:rPr>
              <a:t> (</a:t>
            </a:r>
            <a:r>
              <a:rPr lang="en-US" sz="2000" b="1" u="sng" dirty="0" err="1" smtClean="0">
                <a:solidFill>
                  <a:srgbClr val="FF0000"/>
                </a:solidFill>
              </a:rPr>
              <a:t>TPS</a:t>
            </a:r>
            <a:r>
              <a:rPr lang="en-US" sz="2000" b="1" u="sng" dirty="0" smtClean="0">
                <a:solidFill>
                  <a:srgbClr val="FF0000"/>
                </a:solidFill>
              </a:rPr>
              <a:t>)</a:t>
            </a:r>
            <a:endParaRPr lang="tr-TR" sz="20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28</a:t>
            </a:fld>
            <a:endParaRPr lang="tr-TR"/>
          </a:p>
        </p:txBody>
      </p:sp>
      <p:graphicFrame>
        <p:nvGraphicFramePr>
          <p:cNvPr id="123906" name="Object 8"/>
          <p:cNvGraphicFramePr>
            <a:graphicFrameLocks noChangeAspect="1"/>
          </p:cNvGraphicFramePr>
          <p:nvPr>
            <p:ph idx="1"/>
          </p:nvPr>
        </p:nvGraphicFramePr>
        <p:xfrm>
          <a:off x="3714744" y="1857364"/>
          <a:ext cx="5299386" cy="3786214"/>
        </p:xfrm>
        <a:graphic>
          <a:graphicData uri="http://schemas.openxmlformats.org/presentationml/2006/ole">
            <p:oleObj spid="_x0000_s123906" name="Image" r:id="rId3" imgW="6400000" imgH="4571429" progId="">
              <p:embed/>
            </p:oleObj>
          </a:graphicData>
        </a:graphic>
      </p:graphicFrame>
      <p:sp>
        <p:nvSpPr>
          <p:cNvPr id="6" name="1 Başlık"/>
          <p:cNvSpPr txBox="1">
            <a:spLocks/>
          </p:cNvSpPr>
          <p:nvPr/>
        </p:nvSpPr>
        <p:spPr>
          <a:xfrm>
            <a:off x="285720" y="3429000"/>
            <a:ext cx="4572032" cy="714380"/>
          </a:xfrm>
          <a:prstGeom prst="rect">
            <a:avLst/>
          </a:prstGeom>
        </p:spPr>
        <p:txBody>
          <a:bodyPr vert="horz" lIns="91440" tIns="45720" rIns="91440" bIns="45720" rtlCol="0" anchor="ctr">
            <a:normAutofit fontScale="97500"/>
          </a:bodyPr>
          <a:lstStyle/>
          <a:p>
            <a:pPr lvl="0" algn="ctr">
              <a:spcBef>
                <a:spcPct val="0"/>
              </a:spcBef>
            </a:pPr>
            <a:r>
              <a:rPr lang="tr-TR" sz="2000" b="1" dirty="0" smtClean="0">
                <a:solidFill>
                  <a:srgbClr val="FF0000"/>
                </a:solidFill>
              </a:rPr>
              <a:t>-</a:t>
            </a:r>
            <a:r>
              <a:rPr lang="en-US" sz="2000" b="1" u="sng" dirty="0" smtClean="0">
                <a:solidFill>
                  <a:srgbClr val="FF0000"/>
                </a:solidFill>
              </a:rPr>
              <a:t>Management information systems (MIS) Decision-support systems (</a:t>
            </a:r>
            <a:r>
              <a:rPr lang="en-US" sz="2000" b="1" u="sng" dirty="0" err="1" smtClean="0">
                <a:solidFill>
                  <a:srgbClr val="FF0000"/>
                </a:solidFill>
              </a:rPr>
              <a:t>DSS</a:t>
            </a:r>
            <a:r>
              <a:rPr lang="en-US" sz="2000" b="1" u="sng" dirty="0" smtClean="0">
                <a:solidFill>
                  <a:srgbClr val="FF0000"/>
                </a:solidFill>
              </a:rPr>
              <a:t>)</a:t>
            </a:r>
            <a:endParaRPr kumimoji="0" lang="tr-TR"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1 Başlık"/>
          <p:cNvSpPr txBox="1">
            <a:spLocks/>
          </p:cNvSpPr>
          <p:nvPr/>
        </p:nvSpPr>
        <p:spPr>
          <a:xfrm>
            <a:off x="2000232" y="2357430"/>
            <a:ext cx="3500462" cy="57150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tr-TR"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12 Dikdörtgen"/>
          <p:cNvSpPr/>
          <p:nvPr/>
        </p:nvSpPr>
        <p:spPr>
          <a:xfrm>
            <a:off x="1928794" y="2357430"/>
            <a:ext cx="3525196" cy="400110"/>
          </a:xfrm>
          <a:prstGeom prst="rect">
            <a:avLst/>
          </a:prstGeom>
        </p:spPr>
        <p:txBody>
          <a:bodyPr wrap="none">
            <a:spAutoFit/>
          </a:bodyPr>
          <a:lstStyle/>
          <a:p>
            <a:r>
              <a:rPr lang="tr-TR" sz="2000" b="1" u="sng" dirty="0" smtClean="0">
                <a:solidFill>
                  <a:srgbClr val="FF0000"/>
                </a:solidFill>
              </a:rPr>
              <a:t>-</a:t>
            </a:r>
            <a:r>
              <a:rPr lang="tr-TR" sz="2000" b="1" u="sng" dirty="0" err="1" smtClean="0">
                <a:solidFill>
                  <a:srgbClr val="FF0000"/>
                </a:solidFill>
              </a:rPr>
              <a:t>Executive</a:t>
            </a:r>
            <a:r>
              <a:rPr lang="tr-TR" sz="2000" b="1" u="sng" dirty="0" smtClean="0">
                <a:solidFill>
                  <a:srgbClr val="FF0000"/>
                </a:solidFill>
              </a:rPr>
              <a:t> </a:t>
            </a:r>
            <a:r>
              <a:rPr lang="tr-TR" sz="2000" b="1" u="sng" dirty="0" err="1" smtClean="0">
                <a:solidFill>
                  <a:srgbClr val="FF0000"/>
                </a:solidFill>
              </a:rPr>
              <a:t>suppot</a:t>
            </a:r>
            <a:r>
              <a:rPr lang="tr-TR" sz="2000" b="1" u="sng" dirty="0" smtClean="0">
                <a:solidFill>
                  <a:srgbClr val="FF0000"/>
                </a:solidFill>
              </a:rPr>
              <a:t> </a:t>
            </a:r>
            <a:r>
              <a:rPr lang="tr-TR" sz="2000" b="1" u="sng" dirty="0" err="1" smtClean="0">
                <a:solidFill>
                  <a:srgbClr val="FF0000"/>
                </a:solidFill>
              </a:rPr>
              <a:t>system</a:t>
            </a:r>
            <a:r>
              <a:rPr lang="tr-TR" sz="2000" b="1" u="sng" dirty="0" smtClean="0">
                <a:solidFill>
                  <a:srgbClr val="FF0000"/>
                </a:solidFill>
              </a:rPr>
              <a:t>(</a:t>
            </a:r>
            <a:r>
              <a:rPr lang="tr-TR" sz="2000" b="1" u="sng" dirty="0" err="1" smtClean="0">
                <a:solidFill>
                  <a:srgbClr val="FF0000"/>
                </a:solidFill>
              </a:rPr>
              <a:t>ESS</a:t>
            </a:r>
            <a:r>
              <a:rPr lang="tr-TR" sz="2000" b="1" u="sng" dirty="0" smtClean="0">
                <a:solidFill>
                  <a:srgbClr val="FF0000"/>
                </a:solidFill>
              </a:rPr>
              <a:t>), </a:t>
            </a:r>
            <a:endParaRPr lang="tr-TR" sz="2000" dirty="0"/>
          </a:p>
        </p:txBody>
      </p:sp>
      <p:sp>
        <p:nvSpPr>
          <p:cNvPr id="14" name="13 Sağ Ok"/>
          <p:cNvSpPr/>
          <p:nvPr/>
        </p:nvSpPr>
        <p:spPr>
          <a:xfrm>
            <a:off x="5286380" y="2500306"/>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Sağ Ok"/>
          <p:cNvSpPr/>
          <p:nvPr/>
        </p:nvSpPr>
        <p:spPr>
          <a:xfrm>
            <a:off x="4786314" y="3571876"/>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Sağ Ok"/>
          <p:cNvSpPr/>
          <p:nvPr/>
        </p:nvSpPr>
        <p:spPr>
          <a:xfrm>
            <a:off x="4357686" y="3929066"/>
            <a:ext cx="64294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Sağ Ok"/>
          <p:cNvSpPr/>
          <p:nvPr/>
        </p:nvSpPr>
        <p:spPr>
          <a:xfrm>
            <a:off x="3714744" y="4929198"/>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Rectangle 2"/>
          <p:cNvSpPr txBox="1">
            <a:spLocks noChangeArrowheads="1"/>
          </p:cNvSpPr>
          <p:nvPr/>
        </p:nvSpPr>
        <p:spPr>
          <a:xfrm>
            <a:off x="1928794" y="274638"/>
            <a:ext cx="5715040" cy="1011221"/>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000" b="1" i="0" u="none" strike="noStrike" kern="1200" cap="none" spc="0" normalizeH="0" baseline="0" noProof="0" dirty="0" smtClean="0">
                <a:ln>
                  <a:noFill/>
                </a:ln>
                <a:solidFill>
                  <a:srgbClr val="9F0F10"/>
                </a:solidFill>
                <a:effectLst/>
                <a:uLnTx/>
                <a:uFillTx/>
                <a:latin typeface="+mj-lt"/>
                <a:ea typeface="+mj-ea"/>
                <a:cs typeface="+mj-cs"/>
              </a:rPr>
              <a:t/>
            </a:r>
            <a:br>
              <a:rPr kumimoji="0" lang="tr-TR" sz="4000" b="1" i="0" u="none" strike="noStrike" kern="1200" cap="none" spc="0" normalizeH="0" baseline="0" noProof="0" dirty="0" smtClean="0">
                <a:ln>
                  <a:noFill/>
                </a:ln>
                <a:solidFill>
                  <a:srgbClr val="9F0F10"/>
                </a:solidFill>
                <a:effectLst/>
                <a:uLnTx/>
                <a:uFillTx/>
                <a:latin typeface="+mj-lt"/>
                <a:ea typeface="+mj-ea"/>
                <a:cs typeface="+mj-cs"/>
              </a:rPr>
            </a:br>
            <a:endParaRPr kumimoji="0" lang="tr-TR" sz="4000" b="1" i="0" u="none" strike="noStrike" kern="1200" cap="none" spc="0" normalizeH="0" baseline="0" noProof="0" dirty="0" smtClean="0">
              <a:ln>
                <a:noFill/>
              </a:ln>
              <a:solidFill>
                <a:srgbClr val="9F0F10"/>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tr-TR" sz="4000" b="1" dirty="0" smtClean="0">
              <a:solidFill>
                <a:srgbClr val="9F0F10"/>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tr-TR" sz="4000" b="1" i="0" u="none" strike="noStrike" kern="1200" cap="none" spc="0" normalizeH="0" baseline="0" noProof="0" dirty="0" smtClean="0">
              <a:ln>
                <a:noFill/>
              </a:ln>
              <a:solidFill>
                <a:srgbClr val="9F0F10"/>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9600" b="1" i="0" u="none" strike="noStrike" kern="1200" cap="none" spc="0" normalizeH="0" baseline="0" noProof="0" dirty="0" err="1" smtClean="0">
                <a:ln>
                  <a:noFill/>
                </a:ln>
                <a:effectLst/>
                <a:uLnTx/>
                <a:uFillTx/>
                <a:latin typeface="+mj-lt"/>
                <a:ea typeface="+mj-ea"/>
                <a:cs typeface="+mj-cs"/>
              </a:rPr>
              <a:t>Main</a:t>
            </a:r>
            <a:r>
              <a:rPr kumimoji="0" lang="tr-TR" sz="9600" b="1" i="0" u="none" strike="noStrike" kern="1200" cap="none" spc="0" normalizeH="0" baseline="0" noProof="0" dirty="0" smtClean="0">
                <a:ln>
                  <a:noFill/>
                </a:ln>
                <a:solidFill>
                  <a:srgbClr val="9F0F10"/>
                </a:solidFill>
                <a:effectLst/>
                <a:uLnTx/>
                <a:uFillTx/>
                <a:latin typeface="+mj-lt"/>
                <a:ea typeface="+mj-ea"/>
                <a:cs typeface="+mj-cs"/>
              </a:rPr>
              <a:t> </a:t>
            </a:r>
            <a:r>
              <a:rPr kumimoji="0" lang="tr-TR" sz="9600" b="1" i="0" u="none" strike="noStrike" kern="1200" cap="none" spc="0" normalizeH="0" baseline="0" noProof="0" dirty="0" err="1" smtClean="0">
                <a:ln>
                  <a:noFill/>
                </a:ln>
                <a:solidFill>
                  <a:srgbClr val="9F0F10"/>
                </a:solidFill>
                <a:effectLst/>
                <a:uLnTx/>
                <a:uFillTx/>
                <a:latin typeface="+mj-lt"/>
                <a:ea typeface="+mj-ea"/>
                <a:cs typeface="+mj-cs"/>
              </a:rPr>
              <a:t>INFORMATİON</a:t>
            </a:r>
            <a:r>
              <a:rPr kumimoji="0" lang="tr-TR" sz="9600" b="1" i="0" u="none" strike="noStrike" kern="1200" cap="none" spc="0" normalizeH="0" baseline="0" noProof="0" dirty="0" smtClean="0">
                <a:ln>
                  <a:noFill/>
                </a:ln>
                <a:solidFill>
                  <a:srgbClr val="9F0F10"/>
                </a:solidFill>
                <a:effectLst/>
                <a:uLnTx/>
                <a:uFillTx/>
                <a:latin typeface="+mj-lt"/>
                <a:ea typeface="+mj-ea"/>
                <a:cs typeface="+mj-cs"/>
              </a:rPr>
              <a:t> </a:t>
            </a:r>
            <a:r>
              <a:rPr kumimoji="0" lang="tr-TR" sz="9600" b="1" i="0" u="none" strike="noStrike" kern="1200" cap="none" spc="0" normalizeH="0" baseline="0" noProof="0" dirty="0" err="1" smtClean="0">
                <a:ln>
                  <a:noFill/>
                </a:ln>
                <a:solidFill>
                  <a:srgbClr val="9F0F10"/>
                </a:solidFill>
                <a:effectLst/>
                <a:uLnTx/>
                <a:uFillTx/>
                <a:latin typeface="+mj-lt"/>
                <a:ea typeface="+mj-ea"/>
                <a:cs typeface="+mj-cs"/>
              </a:rPr>
              <a:t>SYSTEMS</a:t>
            </a:r>
            <a:r>
              <a:rPr kumimoji="0" lang="tr-TR" sz="9600" b="1" i="0" u="none" strike="noStrike" kern="1200" cap="none" spc="0" normalizeH="0" baseline="0" noProof="0" dirty="0" smtClean="0">
                <a:ln>
                  <a:noFill/>
                </a:ln>
                <a:solidFill>
                  <a:srgbClr val="9F0F10"/>
                </a:solidFill>
                <a:effectLst/>
                <a:uLnTx/>
                <a:uFillTx/>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9600" b="1" i="0" u="none" strike="noStrike" kern="1200" cap="none" spc="0" normalizeH="0" baseline="0" noProof="0" dirty="0" smtClean="0">
                <a:ln>
                  <a:noFill/>
                </a:ln>
                <a:effectLst/>
                <a:uLnTx/>
                <a:uFillTx/>
                <a:latin typeface="+mj-lt"/>
                <a:ea typeface="+mj-ea"/>
                <a:cs typeface="+mj-cs"/>
              </a:rPr>
              <a:t>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9600" b="1" i="0" u="none" strike="noStrike" kern="1200" cap="none" spc="0" normalizeH="0" baseline="0" noProof="0" dirty="0" err="1" smtClean="0">
                <a:ln>
                  <a:noFill/>
                </a:ln>
                <a:effectLst/>
                <a:uLnTx/>
                <a:uFillTx/>
                <a:latin typeface="+mj-lt"/>
                <a:ea typeface="+mj-ea"/>
                <a:cs typeface="+mj-cs"/>
              </a:rPr>
              <a:t>Managerial</a:t>
            </a:r>
            <a:r>
              <a:rPr kumimoji="0" lang="tr-TR" sz="9600" b="1" i="0" u="none" strike="noStrike" kern="1200" cap="none" spc="0" normalizeH="0" baseline="0" noProof="0" dirty="0" smtClean="0">
                <a:ln>
                  <a:noFill/>
                </a:ln>
                <a:effectLst/>
                <a:uLnTx/>
                <a:uFillTx/>
                <a:latin typeface="+mj-lt"/>
                <a:ea typeface="+mj-ea"/>
                <a:cs typeface="+mj-cs"/>
              </a:rPr>
              <a:t> </a:t>
            </a:r>
            <a:r>
              <a:rPr kumimoji="0" lang="en-US" sz="9600" b="1" i="0" u="none" strike="noStrike" kern="1200" cap="none" spc="0" normalizeH="0" baseline="0" noProof="0" dirty="0" smtClean="0">
                <a:ln>
                  <a:noFill/>
                </a:ln>
                <a:effectLst/>
                <a:uLnTx/>
                <a:uFillTx/>
                <a:latin typeface="+mj-lt"/>
                <a:ea typeface="+mj-ea"/>
                <a:cs typeface="+mj-cs"/>
              </a:rPr>
              <a:t>Levels in a Firm</a:t>
            </a:r>
            <a:r>
              <a:rPr kumimoji="0" lang="en-US" sz="9600" b="1" i="0" u="none" strike="noStrike" kern="1200" cap="none" spc="0" normalizeH="0" baseline="0" noProof="0" dirty="0" smtClean="0">
                <a:ln>
                  <a:noFill/>
                </a:ln>
                <a:solidFill>
                  <a:schemeClr val="tx1"/>
                </a:solidFill>
                <a:effectLst/>
                <a:uLnTx/>
                <a:uFillTx/>
                <a:latin typeface="+mj-lt"/>
                <a:ea typeface="+mj-ea"/>
                <a:cs typeface="+mj-cs"/>
              </a:rPr>
              <a:t/>
            </a:r>
            <a:br>
              <a:rPr kumimoji="0" lang="en-US" sz="9600" b="1" i="0" u="none" strike="noStrike" kern="1200" cap="none" spc="0" normalizeH="0" baseline="0" noProof="0" dirty="0" smtClean="0">
                <a:ln>
                  <a:noFill/>
                </a:ln>
                <a:solidFill>
                  <a:schemeClr val="tx1"/>
                </a:solidFill>
                <a:effectLst/>
                <a:uLnTx/>
                <a:uFillTx/>
                <a:latin typeface="+mj-lt"/>
                <a:ea typeface="+mj-ea"/>
                <a:cs typeface="+mj-cs"/>
              </a:rPr>
            </a:br>
            <a:endParaRPr kumimoji="0" lang="tr-TR" sz="96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274638"/>
            <a:ext cx="8229600" cy="1368412"/>
          </a:xfrm>
          <a:solidFill>
            <a:srgbClr val="C00000"/>
          </a:solidFill>
        </p:spPr>
        <p:txBody>
          <a:bodyPr>
            <a:normAutofit fontScale="90000"/>
          </a:bodyPr>
          <a:lstStyle/>
          <a:p>
            <a:r>
              <a:rPr lang="tr-TR" dirty="0" smtClean="0">
                <a:solidFill>
                  <a:schemeClr val="bg1"/>
                </a:solidFill>
              </a:rPr>
              <a:t/>
            </a:r>
            <a:br>
              <a:rPr lang="tr-TR" dirty="0" smtClean="0">
                <a:solidFill>
                  <a:schemeClr val="bg1"/>
                </a:solidFill>
              </a:rPr>
            </a:br>
            <a:r>
              <a:rPr lang="tr-TR" sz="2200" b="1" dirty="0" smtClean="0">
                <a:solidFill>
                  <a:schemeClr val="bg1"/>
                </a:solidFill>
              </a:rPr>
              <a:t>“</a:t>
            </a:r>
            <a:r>
              <a:rPr lang="tr-TR" sz="2200" b="1" dirty="0" err="1" smtClean="0">
                <a:solidFill>
                  <a:schemeClr val="bg1"/>
                </a:solidFill>
              </a:rPr>
              <a:t>Types</a:t>
            </a:r>
            <a:r>
              <a:rPr lang="tr-TR" sz="2200" b="1" dirty="0" smtClean="0">
                <a:solidFill>
                  <a:schemeClr val="bg1"/>
                </a:solidFill>
              </a:rPr>
              <a:t> of Business Information Systems”</a:t>
            </a:r>
            <a:r>
              <a:rPr lang="tr-TR" b="1" dirty="0" smtClean="0">
                <a:solidFill>
                  <a:schemeClr val="bg1"/>
                </a:solidFill>
              </a:rPr>
              <a:t/>
            </a:r>
            <a:br>
              <a:rPr lang="tr-TR" b="1" dirty="0" smtClean="0">
                <a:solidFill>
                  <a:schemeClr val="bg1"/>
                </a:solidFill>
              </a:rPr>
            </a:br>
            <a:r>
              <a:rPr lang="en-US" b="1" dirty="0" smtClean="0">
                <a:solidFill>
                  <a:schemeClr val="bg1"/>
                </a:solidFill>
              </a:rPr>
              <a:t>Transaction processing systems</a:t>
            </a:r>
            <a:r>
              <a:rPr lang="tr-TR" b="1" dirty="0" smtClean="0">
                <a:solidFill>
                  <a:schemeClr val="bg1"/>
                </a:solidFill>
              </a:rPr>
              <a:t/>
            </a:r>
            <a:br>
              <a:rPr lang="tr-TR" b="1" dirty="0" smtClean="0">
                <a:solidFill>
                  <a:schemeClr val="bg1"/>
                </a:solidFill>
              </a:rPr>
            </a:br>
            <a:r>
              <a:rPr lang="tr-TR" sz="3100" b="1" dirty="0" err="1" smtClean="0">
                <a:solidFill>
                  <a:schemeClr val="bg1"/>
                </a:solidFill>
              </a:rPr>
              <a:t>Serve</a:t>
            </a:r>
            <a:r>
              <a:rPr lang="tr-TR" b="1" dirty="0" smtClean="0">
                <a:solidFill>
                  <a:schemeClr val="bg1"/>
                </a:solidFill>
              </a:rPr>
              <a:t> </a:t>
            </a:r>
            <a:r>
              <a:rPr lang="tr-TR" sz="3100" b="1" dirty="0" err="1" smtClean="0">
                <a:solidFill>
                  <a:schemeClr val="bg1"/>
                </a:solidFill>
              </a:rPr>
              <a:t>Operational</a:t>
            </a:r>
            <a:r>
              <a:rPr lang="tr-TR" sz="3100" b="1" dirty="0" smtClean="0">
                <a:solidFill>
                  <a:schemeClr val="bg1"/>
                </a:solidFill>
              </a:rPr>
              <a:t> </a:t>
            </a:r>
            <a:r>
              <a:rPr lang="tr-TR" sz="3100" b="1" dirty="0" err="1" smtClean="0">
                <a:solidFill>
                  <a:schemeClr val="bg1"/>
                </a:solidFill>
              </a:rPr>
              <a:t>Level</a:t>
            </a:r>
            <a:r>
              <a:rPr lang="en-US" b="1" dirty="0" smtClean="0">
                <a:solidFill>
                  <a:schemeClr val="bg1"/>
                </a:solidFill>
              </a:rPr>
              <a:t/>
            </a:r>
            <a:br>
              <a:rPr lang="en-US" b="1" dirty="0" smtClean="0">
                <a:solidFill>
                  <a:schemeClr val="bg1"/>
                </a:solidFill>
              </a:rPr>
            </a:br>
            <a:endParaRPr lang="tr-TR" b="1" dirty="0">
              <a:solidFill>
                <a:schemeClr val="bg1"/>
              </a:solidFill>
            </a:endParaRPr>
          </a:p>
        </p:txBody>
      </p:sp>
      <p:sp>
        <p:nvSpPr>
          <p:cNvPr id="4" name="3 İçerik Yer Tutucusu"/>
          <p:cNvSpPr>
            <a:spLocks noGrp="1"/>
          </p:cNvSpPr>
          <p:nvPr>
            <p:ph idx="1"/>
          </p:nvPr>
        </p:nvSpPr>
        <p:spPr>
          <a:xfrm>
            <a:off x="500034" y="1928802"/>
            <a:ext cx="8229600" cy="4525963"/>
          </a:xfrm>
        </p:spPr>
        <p:txBody>
          <a:bodyPr/>
          <a:lstStyle/>
          <a:p>
            <a:r>
              <a:rPr lang="en-US" b="1" dirty="0" smtClean="0">
                <a:solidFill>
                  <a:srgbClr val="FF0000"/>
                </a:solidFill>
              </a:rPr>
              <a:t>Transaction processing systems</a:t>
            </a:r>
            <a:r>
              <a:rPr lang="tr-TR" b="1" dirty="0" smtClean="0">
                <a:solidFill>
                  <a:srgbClr val="FF0000"/>
                </a:solidFill>
              </a:rPr>
              <a:t>-(</a:t>
            </a:r>
            <a:r>
              <a:rPr lang="tr-TR" b="1" dirty="0" err="1" smtClean="0">
                <a:solidFill>
                  <a:srgbClr val="FF0000"/>
                </a:solidFill>
              </a:rPr>
              <a:t>TPS</a:t>
            </a:r>
            <a:r>
              <a:rPr lang="tr-TR" b="1" dirty="0" smtClean="0">
                <a:solidFill>
                  <a:srgbClr val="FF0000"/>
                </a:solidFill>
              </a:rPr>
              <a:t>)</a:t>
            </a:r>
            <a:endParaRPr lang="en-US" b="1" dirty="0" smtClean="0">
              <a:solidFill>
                <a:srgbClr val="FF0000"/>
              </a:solidFill>
            </a:endParaRPr>
          </a:p>
          <a:p>
            <a:pPr lvl="1"/>
            <a:r>
              <a:rPr lang="en-US" dirty="0" smtClean="0"/>
              <a:t>Perform and record daily routine transactions necessary to conduct business</a:t>
            </a:r>
          </a:p>
          <a:p>
            <a:pPr lvl="2"/>
            <a:r>
              <a:rPr lang="en-US" sz="2800" dirty="0" smtClean="0"/>
              <a:t>Examples: sales order entry, payroll, shipping</a:t>
            </a:r>
          </a:p>
          <a:p>
            <a:pPr lvl="1"/>
            <a:r>
              <a:rPr lang="en-US" dirty="0" smtClean="0"/>
              <a:t>Allow managers to monitor status of operations and relations with external environment</a:t>
            </a:r>
          </a:p>
          <a:p>
            <a:pPr lvl="1"/>
            <a:r>
              <a:rPr lang="en-US" dirty="0" smtClean="0"/>
              <a:t>Serve operational levels</a:t>
            </a:r>
          </a:p>
          <a:p>
            <a:pPr lvl="1"/>
            <a:r>
              <a:rPr lang="en-US" dirty="0" smtClean="0"/>
              <a:t>Serve predefined, structured goals and decision making</a:t>
            </a:r>
            <a:endParaRPr lang="en-US" sz="3200" dirty="0" smtClean="0"/>
          </a:p>
          <a:p>
            <a:endParaRPr lang="tr-TR" dirty="0"/>
          </a:p>
        </p:txBody>
      </p:sp>
      <p:sp>
        <p:nvSpPr>
          <p:cNvPr id="2" name="1 Slayt Numarası Yer Tutucusu"/>
          <p:cNvSpPr>
            <a:spLocks noGrp="1"/>
          </p:cNvSpPr>
          <p:nvPr>
            <p:ph type="sldNum" sz="quarter" idx="12"/>
          </p:nvPr>
        </p:nvSpPr>
        <p:spPr/>
        <p:txBody>
          <a:bodyPr/>
          <a:lstStyle/>
          <a:p>
            <a:fld id="{F2E5916C-8A19-45CF-A92A-BEC7AC1B5E58}" type="slidenum">
              <a:rPr lang="tr-TR" smtClean="0"/>
              <a:pPr/>
              <a:t>29</a:t>
            </a:fld>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tr-TR" sz="4000" b="1" dirty="0" smtClean="0"/>
              <a:t>Management Information </a:t>
            </a:r>
            <a:r>
              <a:rPr lang="tr-TR" sz="4000" b="1" dirty="0" err="1" smtClean="0"/>
              <a:t>Syste</a:t>
            </a:r>
            <a:r>
              <a:rPr lang="tr-TR" b="1" dirty="0" err="1" smtClean="0"/>
              <a:t>m</a:t>
            </a:r>
            <a:endParaRPr lang="tr-TR" b="1" dirty="0"/>
          </a:p>
        </p:txBody>
      </p:sp>
      <p:sp>
        <p:nvSpPr>
          <p:cNvPr id="3" name="2 İçerik Yer Tutucusu"/>
          <p:cNvSpPr>
            <a:spLocks noGrp="1"/>
          </p:cNvSpPr>
          <p:nvPr>
            <p:ph idx="1"/>
          </p:nvPr>
        </p:nvSpPr>
        <p:spPr>
          <a:solidFill>
            <a:schemeClr val="accent2"/>
          </a:solidFill>
        </p:spPr>
        <p:txBody>
          <a:bodyPr>
            <a:normAutofit/>
          </a:bodyPr>
          <a:lstStyle/>
          <a:p>
            <a:pPr algn="ctr">
              <a:spcBef>
                <a:spcPts val="600"/>
              </a:spcBef>
              <a:buNone/>
            </a:pPr>
            <a:r>
              <a:rPr lang="tr-TR" sz="3600" b="1" dirty="0" err="1" smtClean="0"/>
              <a:t>What</a:t>
            </a:r>
            <a:r>
              <a:rPr lang="tr-TR" sz="3600" b="1" dirty="0" smtClean="0"/>
              <a:t> </a:t>
            </a:r>
            <a:r>
              <a:rPr lang="tr-TR" sz="3600" b="1" dirty="0" err="1" smtClean="0"/>
              <a:t>are</a:t>
            </a:r>
            <a:r>
              <a:rPr lang="tr-TR" sz="3600" b="1" dirty="0" smtClean="0"/>
              <a:t> </a:t>
            </a:r>
            <a:r>
              <a:rPr lang="tr-TR" sz="3600" b="1" dirty="0" err="1" smtClean="0"/>
              <a:t>business</a:t>
            </a:r>
            <a:r>
              <a:rPr lang="tr-TR" sz="3600" b="1" dirty="0" smtClean="0"/>
              <a:t> </a:t>
            </a:r>
            <a:r>
              <a:rPr lang="tr-TR" sz="3600" b="1" dirty="0" err="1" smtClean="0"/>
              <a:t>processes</a:t>
            </a:r>
            <a:r>
              <a:rPr lang="tr-TR" sz="3600" b="1" dirty="0" smtClean="0"/>
              <a:t>?</a:t>
            </a:r>
          </a:p>
          <a:p>
            <a:pPr algn="ctr">
              <a:spcBef>
                <a:spcPts val="600"/>
              </a:spcBef>
              <a:buNone/>
            </a:pPr>
            <a:r>
              <a:rPr lang="en-US" sz="3600" b="1" dirty="0" smtClean="0"/>
              <a:t>How are they related to information</a:t>
            </a:r>
            <a:r>
              <a:rPr lang="tr-TR" sz="3600" b="1" dirty="0" smtClean="0"/>
              <a:t> </a:t>
            </a:r>
            <a:r>
              <a:rPr lang="tr-TR" sz="3600" b="1" dirty="0" err="1" smtClean="0"/>
              <a:t>systems</a:t>
            </a:r>
            <a:r>
              <a:rPr lang="tr-TR" sz="3600" b="1" dirty="0" smtClean="0"/>
              <a:t>?</a:t>
            </a:r>
          </a:p>
          <a:p>
            <a:pPr>
              <a:buNone/>
            </a:pPr>
            <a:r>
              <a:rPr lang="tr-TR" sz="3000" b="1" dirty="0" smtClean="0"/>
              <a:t>      </a:t>
            </a:r>
            <a:r>
              <a:rPr lang="tr-TR" sz="2600" b="1" dirty="0" smtClean="0">
                <a:solidFill>
                  <a:srgbClr val="FFFF00"/>
                </a:solidFill>
              </a:rPr>
              <a:t>BUSINESS PROCESSES AND INFORMATION SYSTEMS</a:t>
            </a:r>
          </a:p>
          <a:p>
            <a:pPr algn="ctr">
              <a:buNone/>
            </a:pPr>
            <a:r>
              <a:rPr lang="tr-TR" sz="3000" b="1" dirty="0" smtClean="0"/>
              <a:t>Business Processes</a:t>
            </a:r>
          </a:p>
          <a:p>
            <a:pPr algn="ctr">
              <a:buNone/>
            </a:pPr>
            <a:r>
              <a:rPr lang="en-US" sz="3000" b="1" dirty="0" smtClean="0"/>
              <a:t>How Information Technology Improves Business</a:t>
            </a:r>
          </a:p>
          <a:p>
            <a:pPr algn="ctr">
              <a:buNone/>
            </a:pPr>
            <a:r>
              <a:rPr lang="tr-TR" sz="3000" b="1" dirty="0" smtClean="0"/>
              <a:t>Processes- Information Systems</a:t>
            </a:r>
            <a:endParaRPr lang="tr-TR" sz="3000" b="1"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solidFill>
                  <a:srgbClr val="FF0000"/>
                </a:solidFill>
              </a:rPr>
              <a:t>Transaction processing systems</a:t>
            </a:r>
            <a:r>
              <a:rPr lang="tr-TR" b="1" dirty="0" smtClean="0">
                <a:solidFill>
                  <a:srgbClr val="FF0000"/>
                </a:solidFill>
              </a:rPr>
              <a:t> </a:t>
            </a:r>
            <a:r>
              <a:rPr lang="tr-TR" sz="2000" dirty="0" smtClean="0">
                <a:solidFill>
                  <a:srgbClr val="FF0000"/>
                </a:solidFill>
              </a:rPr>
              <a:t>(*)</a:t>
            </a:r>
            <a:r>
              <a:rPr lang="en-US" sz="2000" dirty="0" smtClean="0">
                <a:solidFill>
                  <a:srgbClr val="0D0D0D"/>
                </a:solidFill>
              </a:rPr>
              <a:t/>
            </a:r>
            <a:br>
              <a:rPr lang="en-US" sz="2000" dirty="0" smtClean="0">
                <a:solidFill>
                  <a:srgbClr val="0D0D0D"/>
                </a:solidFill>
              </a:rPr>
            </a:br>
            <a:r>
              <a:rPr lang="tr-TR" sz="3200" b="1" dirty="0" smtClean="0">
                <a:solidFill>
                  <a:srgbClr val="0D0D0D"/>
                </a:solidFill>
              </a:rPr>
              <a:t>(Tutanak İşleme Alt Sistemi)</a:t>
            </a:r>
            <a:endParaRPr lang="tr-TR" sz="3200" b="1" dirty="0"/>
          </a:p>
        </p:txBody>
      </p:sp>
      <p:sp>
        <p:nvSpPr>
          <p:cNvPr id="3" name="2 İçerik Yer Tutucusu"/>
          <p:cNvSpPr>
            <a:spLocks noGrp="1"/>
          </p:cNvSpPr>
          <p:nvPr>
            <p:ph idx="1"/>
          </p:nvPr>
        </p:nvSpPr>
        <p:spPr/>
        <p:txBody>
          <a:bodyPr>
            <a:normAutofit lnSpcReduction="10000"/>
          </a:bodyPr>
          <a:lstStyle/>
          <a:p>
            <a:pPr lvl="1"/>
            <a:r>
              <a:rPr lang="en-US" dirty="0" smtClean="0"/>
              <a:t>Perform and record daily routine transactions necessary to conduct business</a:t>
            </a:r>
          </a:p>
          <a:p>
            <a:pPr lvl="2"/>
            <a:r>
              <a:rPr lang="en-US" sz="2800" dirty="0" smtClean="0"/>
              <a:t>Examples: sales order entry, payroll, shipping</a:t>
            </a:r>
          </a:p>
          <a:p>
            <a:pPr lvl="1"/>
            <a:r>
              <a:rPr lang="en-US" dirty="0" smtClean="0"/>
              <a:t>Allow managers to monitor status of operations and relations with external environment</a:t>
            </a:r>
          </a:p>
          <a:p>
            <a:pPr lvl="1"/>
            <a:r>
              <a:rPr lang="en-US" dirty="0" smtClean="0"/>
              <a:t>Serve operational levels</a:t>
            </a:r>
          </a:p>
          <a:p>
            <a:pPr lvl="1"/>
            <a:r>
              <a:rPr lang="en-US" dirty="0" smtClean="0"/>
              <a:t>Serve predefined, structured goals and decision making</a:t>
            </a:r>
            <a:endParaRPr lang="en-US" sz="3200" dirty="0" smtClean="0"/>
          </a:p>
          <a:p>
            <a:pPr>
              <a:buNone/>
            </a:pPr>
            <a:r>
              <a:rPr lang="tr-TR" sz="2200" dirty="0" smtClean="0">
                <a:solidFill>
                  <a:srgbClr val="FF0000"/>
                </a:solidFill>
              </a:rPr>
              <a:t>(*)    On-</a:t>
            </a:r>
            <a:r>
              <a:rPr lang="tr-TR" sz="2200" dirty="0" err="1" smtClean="0">
                <a:solidFill>
                  <a:srgbClr val="FF0000"/>
                </a:solidFill>
              </a:rPr>
              <a:t>Line</a:t>
            </a:r>
            <a:r>
              <a:rPr lang="tr-TR" sz="2200" dirty="0" smtClean="0">
                <a:solidFill>
                  <a:srgbClr val="FF0000"/>
                </a:solidFill>
              </a:rPr>
              <a:t> </a:t>
            </a:r>
            <a:r>
              <a:rPr lang="tr-TR" sz="2200" dirty="0" err="1" smtClean="0">
                <a:solidFill>
                  <a:srgbClr val="FF0000"/>
                </a:solidFill>
              </a:rPr>
              <a:t>Transaction</a:t>
            </a:r>
            <a:r>
              <a:rPr lang="tr-TR" sz="2200" dirty="0" smtClean="0">
                <a:solidFill>
                  <a:srgbClr val="FF0000"/>
                </a:solidFill>
              </a:rPr>
              <a:t> </a:t>
            </a:r>
            <a:r>
              <a:rPr lang="tr-TR" sz="2200" dirty="0" err="1" smtClean="0">
                <a:solidFill>
                  <a:srgbClr val="FF0000"/>
                </a:solidFill>
              </a:rPr>
              <a:t>Processing</a:t>
            </a:r>
            <a:r>
              <a:rPr lang="tr-TR" sz="2200" dirty="0" smtClean="0">
                <a:solidFill>
                  <a:srgbClr val="FF0000"/>
                </a:solidFill>
              </a:rPr>
              <a:t> </a:t>
            </a:r>
            <a:r>
              <a:rPr lang="tr-TR" sz="2200" dirty="0" err="1" smtClean="0">
                <a:solidFill>
                  <a:srgbClr val="FF0000"/>
                </a:solidFill>
              </a:rPr>
              <a:t>System</a:t>
            </a:r>
            <a:r>
              <a:rPr lang="tr-TR" sz="2200" dirty="0" smtClean="0">
                <a:solidFill>
                  <a:srgbClr val="FF0000"/>
                </a:solidFill>
              </a:rPr>
              <a:t>-</a:t>
            </a:r>
            <a:r>
              <a:rPr lang="tr-TR" sz="2200" dirty="0" err="1" smtClean="0">
                <a:solidFill>
                  <a:srgbClr val="FF0000"/>
                </a:solidFill>
              </a:rPr>
              <a:t>OLAP</a:t>
            </a:r>
            <a:r>
              <a:rPr lang="en-US" sz="2200" dirty="0" smtClean="0">
                <a:solidFill>
                  <a:srgbClr val="0D0D0D"/>
                </a:solidFill>
              </a:rPr>
              <a:t/>
            </a:r>
            <a:br>
              <a:rPr lang="en-US" sz="2200" dirty="0" smtClean="0">
                <a:solidFill>
                  <a:srgbClr val="0D0D0D"/>
                </a:solidFill>
              </a:rPr>
            </a:br>
            <a:r>
              <a:rPr lang="tr-TR" sz="2200" dirty="0" smtClean="0">
                <a:solidFill>
                  <a:srgbClr val="0D0D0D"/>
                </a:solidFill>
              </a:rPr>
              <a:t>    Çevrim içi Tutanak İşleme Sistemi</a:t>
            </a:r>
            <a:endParaRPr lang="tr-TR" sz="22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30</a:t>
            </a:fld>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596" y="285728"/>
            <a:ext cx="8229600" cy="1143000"/>
          </a:xfrm>
        </p:spPr>
        <p:txBody>
          <a:bodyPr>
            <a:normAutofit fontScale="90000"/>
          </a:bodyPr>
          <a:lstStyle/>
          <a:p>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2400" b="1" dirty="0" smtClean="0">
                <a:solidFill>
                  <a:srgbClr val="0066FF"/>
                </a:solidFill>
                <a:sym typeface="Wingdings" pitchFamily="2" charset="2"/>
              </a:rPr>
              <a:t> </a:t>
            </a:r>
            <a:br>
              <a:rPr lang="tr-TR" sz="2400" b="1" dirty="0" smtClean="0">
                <a:solidFill>
                  <a:srgbClr val="0066FF"/>
                </a:solidFill>
                <a:sym typeface="Wingdings" pitchFamily="2" charset="2"/>
              </a:rPr>
            </a:br>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4000" b="1" dirty="0" smtClean="0">
                <a:solidFill>
                  <a:srgbClr val="0066FF"/>
                </a:solidFill>
              </a:rPr>
              <a:t/>
            </a:r>
            <a:br>
              <a:rPr lang="tr-TR" sz="4000" b="1" dirty="0" smtClean="0">
                <a:solidFill>
                  <a:srgbClr val="0066FF"/>
                </a:solidFill>
              </a:rPr>
            </a:br>
            <a:r>
              <a:rPr lang="tr-TR" sz="4000" b="1" dirty="0" smtClean="0">
                <a:solidFill>
                  <a:srgbClr val="0066FF"/>
                </a:solidFill>
                <a:sym typeface="Wingdings" pitchFamily="2" charset="2"/>
              </a:rPr>
              <a:t/>
            </a:r>
            <a:br>
              <a:rPr lang="tr-TR" sz="4000" b="1" dirty="0" smtClean="0">
                <a:solidFill>
                  <a:srgbClr val="0066FF"/>
                </a:solidFill>
                <a:sym typeface="Wingdings" pitchFamily="2" charset="2"/>
              </a:rPr>
            </a:br>
            <a:r>
              <a:rPr lang="tr-TR" sz="4000" dirty="0" smtClean="0">
                <a:solidFill>
                  <a:schemeClr val="tx1"/>
                </a:solidFill>
              </a:rPr>
              <a:t/>
            </a:r>
            <a:br>
              <a:rPr lang="tr-TR" sz="4000" dirty="0" smtClean="0">
                <a:solidFill>
                  <a:schemeClr val="tx1"/>
                </a:solidFill>
              </a:rPr>
            </a:br>
            <a:endParaRPr lang="tr-TR" sz="4000" dirty="0" smtClean="0">
              <a:solidFill>
                <a:schemeClr val="tx1"/>
              </a:solidFill>
            </a:endParaRPr>
          </a:p>
        </p:txBody>
      </p:sp>
      <p:sp>
        <p:nvSpPr>
          <p:cNvPr id="50179" name="Rectangle 3"/>
          <p:cNvSpPr>
            <a:spLocks noGrp="1" noChangeArrowheads="1"/>
          </p:cNvSpPr>
          <p:nvPr>
            <p:ph type="body" idx="1"/>
          </p:nvPr>
        </p:nvSpPr>
        <p:spPr>
          <a:xfrm>
            <a:off x="571472" y="2071678"/>
            <a:ext cx="8158162" cy="5980109"/>
          </a:xfrm>
        </p:spPr>
        <p:txBody>
          <a:bodyPr/>
          <a:lstStyle/>
          <a:p>
            <a:r>
              <a:rPr lang="tr-TR" sz="1800" b="1" dirty="0" smtClean="0">
                <a:solidFill>
                  <a:srgbClr val="0066FF"/>
                </a:solidFill>
                <a:sym typeface="Wingdings" pitchFamily="2" charset="2"/>
              </a:rPr>
              <a:t>Tutanak İşleme Alt Sistemi’nin bilişimsel temel işlevi Veri-yakalama (Data-</a:t>
            </a:r>
            <a:r>
              <a:rPr lang="tr-TR" sz="1800" b="1" dirty="0" err="1" smtClean="0">
                <a:solidFill>
                  <a:srgbClr val="0066FF"/>
                </a:solidFill>
                <a:sym typeface="Wingdings" pitchFamily="2" charset="2"/>
              </a:rPr>
              <a:t>Capturing</a:t>
            </a:r>
            <a:r>
              <a:rPr lang="tr-TR" sz="1800" b="1" dirty="0" smtClean="0">
                <a:solidFill>
                  <a:srgbClr val="0066FF"/>
                </a:solidFill>
                <a:sym typeface="Wingdings" pitchFamily="2" charset="2"/>
              </a:rPr>
              <a:t>), Veri-biriktirme (Data </a:t>
            </a:r>
            <a:r>
              <a:rPr lang="tr-TR" sz="1800" b="1" dirty="0" err="1" smtClean="0">
                <a:solidFill>
                  <a:srgbClr val="0066FF"/>
                </a:solidFill>
                <a:sym typeface="Wingdings" pitchFamily="2" charset="2"/>
              </a:rPr>
              <a:t>Storing</a:t>
            </a:r>
            <a:r>
              <a:rPr lang="tr-TR" sz="1800" b="1" dirty="0" smtClean="0">
                <a:solidFill>
                  <a:srgbClr val="0066FF"/>
                </a:solidFill>
                <a:sym typeface="Wingdings" pitchFamily="2" charset="2"/>
              </a:rPr>
              <a:t>) ve Veri-güncelleme (Data </a:t>
            </a:r>
            <a:r>
              <a:rPr lang="tr-TR" sz="1800" b="1" dirty="0" err="1" smtClean="0">
                <a:solidFill>
                  <a:srgbClr val="0066FF"/>
                </a:solidFill>
                <a:sym typeface="Wingdings" pitchFamily="2" charset="2"/>
              </a:rPr>
              <a:t>Updating</a:t>
            </a:r>
            <a:r>
              <a:rPr lang="tr-TR" sz="1800" b="1" dirty="0" smtClean="0">
                <a:solidFill>
                  <a:srgbClr val="0066FF"/>
                </a:solidFill>
                <a:sym typeface="Wingdings" pitchFamily="2" charset="2"/>
              </a:rPr>
              <a:t>) ile işlevsel birimlerin tutanak uygulama işlemlerini sürdürmek ve güncel rapor türetmektir.</a:t>
            </a:r>
          </a:p>
        </p:txBody>
      </p:sp>
      <p:sp>
        <p:nvSpPr>
          <p:cNvPr id="50180" name="Rectangle 4"/>
          <p:cNvSpPr>
            <a:spLocks noChangeArrowheads="1"/>
          </p:cNvSpPr>
          <p:nvPr/>
        </p:nvSpPr>
        <p:spPr bwMode="auto">
          <a:xfrm>
            <a:off x="1643042" y="3286124"/>
            <a:ext cx="6408738" cy="1008063"/>
          </a:xfrm>
          <a:prstGeom prst="rect">
            <a:avLst/>
          </a:prstGeom>
          <a:solidFill>
            <a:schemeClr val="accent1"/>
          </a:solidFill>
          <a:ln w="38100">
            <a:solidFill>
              <a:schemeClr val="tx1"/>
            </a:solidFill>
            <a:prstDash val="lgDash"/>
            <a:miter lim="800000"/>
            <a:headEnd/>
            <a:tailEnd/>
          </a:ln>
        </p:spPr>
        <p:txBody>
          <a:bodyPr wrap="none" anchor="ctr"/>
          <a:lstStyle/>
          <a:p>
            <a:pPr algn="ctr"/>
            <a:endParaRPr lang="tr-TR" sz="3600" u="none" dirty="0">
              <a:solidFill>
                <a:srgbClr val="FF0000"/>
              </a:solidFill>
              <a:sym typeface="Wingdings" pitchFamily="2" charset="2"/>
            </a:endParaRPr>
          </a:p>
          <a:p>
            <a:pPr algn="ctr"/>
            <a:r>
              <a:rPr lang="tr-TR" sz="2000" b="1" u="none" dirty="0">
                <a:solidFill>
                  <a:schemeClr val="bg1"/>
                </a:solidFill>
                <a:sym typeface="Wingdings" pitchFamily="2" charset="2"/>
              </a:rPr>
              <a:t>TIS- Tutanak İşleme Sistemi</a:t>
            </a:r>
          </a:p>
          <a:p>
            <a:pPr algn="ctr"/>
            <a:r>
              <a:rPr lang="tr-TR" sz="2000" b="1" u="none" dirty="0">
                <a:solidFill>
                  <a:schemeClr val="bg1"/>
                </a:solidFill>
                <a:sym typeface="Wingdings" pitchFamily="2" charset="2"/>
              </a:rPr>
              <a:t>(OLTP-</a:t>
            </a:r>
            <a:r>
              <a:rPr lang="tr-TR" sz="2000" b="1" u="none" dirty="0" err="1">
                <a:solidFill>
                  <a:schemeClr val="bg1"/>
                </a:solidFill>
                <a:sym typeface="Wingdings" pitchFamily="2" charset="2"/>
              </a:rPr>
              <a:t>Transaction</a:t>
            </a:r>
            <a:r>
              <a:rPr lang="tr-TR" sz="2000" b="1" u="none" dirty="0">
                <a:solidFill>
                  <a:schemeClr val="bg1"/>
                </a:solidFill>
                <a:sym typeface="Wingdings" pitchFamily="2" charset="2"/>
              </a:rPr>
              <a:t> </a:t>
            </a:r>
            <a:r>
              <a:rPr lang="tr-TR" sz="2000" b="1" u="none" dirty="0" err="1">
                <a:solidFill>
                  <a:schemeClr val="bg1"/>
                </a:solidFill>
                <a:sym typeface="Wingdings" pitchFamily="2" charset="2"/>
              </a:rPr>
              <a:t>Processing</a:t>
            </a:r>
            <a:r>
              <a:rPr lang="tr-TR" sz="2000" b="1" u="none" dirty="0">
                <a:solidFill>
                  <a:schemeClr val="bg1"/>
                </a:solidFill>
                <a:sym typeface="Wingdings" pitchFamily="2" charset="2"/>
              </a:rPr>
              <a:t> </a:t>
            </a:r>
            <a:r>
              <a:rPr lang="tr-TR" sz="2000" b="1" u="none" dirty="0" err="1">
                <a:solidFill>
                  <a:schemeClr val="bg1"/>
                </a:solidFill>
                <a:sym typeface="Wingdings" pitchFamily="2" charset="2"/>
              </a:rPr>
              <a:t>System</a:t>
            </a:r>
            <a:r>
              <a:rPr lang="tr-TR" sz="2400" u="none" dirty="0">
                <a:solidFill>
                  <a:srgbClr val="0066FF"/>
                </a:solidFill>
                <a:sym typeface="Wingdings" pitchFamily="2" charset="2"/>
              </a:rPr>
              <a:t>)</a:t>
            </a:r>
            <a:r>
              <a:rPr lang="tr-TR" sz="2400" u="none" dirty="0">
                <a:solidFill>
                  <a:srgbClr val="0066CC"/>
                </a:solidFill>
                <a:sym typeface="Wingdings" pitchFamily="2" charset="2"/>
              </a:rPr>
              <a:t> </a:t>
            </a:r>
          </a:p>
          <a:p>
            <a:pPr algn="ctr">
              <a:spcBef>
                <a:spcPct val="0"/>
              </a:spcBef>
            </a:pPr>
            <a:endParaRPr lang="tr-TR" sz="2400" b="0" u="none" dirty="0">
              <a:solidFill>
                <a:srgbClr val="0066CC"/>
              </a:solidFill>
            </a:endParaRPr>
          </a:p>
        </p:txBody>
      </p:sp>
      <p:sp>
        <p:nvSpPr>
          <p:cNvPr id="194565" name="Oval 5"/>
          <p:cNvSpPr>
            <a:spLocks noChangeArrowheads="1"/>
          </p:cNvSpPr>
          <p:nvPr/>
        </p:nvSpPr>
        <p:spPr bwMode="auto">
          <a:xfrm>
            <a:off x="1357290" y="5000636"/>
            <a:ext cx="1873250" cy="1439862"/>
          </a:xfrm>
          <a:prstGeom prst="ellipse">
            <a:avLst/>
          </a:prstGeom>
          <a:solidFill>
            <a:srgbClr val="00FF00"/>
          </a:solidFill>
          <a:ln w="9525">
            <a:solidFill>
              <a:schemeClr val="tx1"/>
            </a:solidFill>
            <a:round/>
            <a:headEnd/>
            <a:tailEnd/>
          </a:ln>
        </p:spPr>
        <p:txBody>
          <a:bodyPr wrap="none" anchor="ctr"/>
          <a:lstStyle/>
          <a:p>
            <a:pPr algn="ctr">
              <a:spcBef>
                <a:spcPct val="0"/>
              </a:spcBef>
            </a:pPr>
            <a:r>
              <a:rPr lang="tr-TR" sz="2000" u="none">
                <a:solidFill>
                  <a:srgbClr val="FF0000"/>
                </a:solidFill>
              </a:rPr>
              <a:t>Veri Yakalama</a:t>
            </a:r>
          </a:p>
        </p:txBody>
      </p:sp>
      <p:sp>
        <p:nvSpPr>
          <p:cNvPr id="50182" name="Oval 6"/>
          <p:cNvSpPr>
            <a:spLocks noChangeArrowheads="1"/>
          </p:cNvSpPr>
          <p:nvPr/>
        </p:nvSpPr>
        <p:spPr bwMode="auto">
          <a:xfrm>
            <a:off x="6286512" y="5000636"/>
            <a:ext cx="2016125" cy="1557337"/>
          </a:xfrm>
          <a:prstGeom prst="ellipse">
            <a:avLst/>
          </a:prstGeom>
          <a:solidFill>
            <a:srgbClr val="FF00FF"/>
          </a:solidFill>
          <a:ln w="9525">
            <a:solidFill>
              <a:schemeClr val="tx1"/>
            </a:solidFill>
            <a:round/>
            <a:headEnd/>
            <a:tailEnd/>
          </a:ln>
        </p:spPr>
        <p:txBody>
          <a:bodyPr wrap="none" anchor="ctr"/>
          <a:lstStyle/>
          <a:p>
            <a:pPr algn="ctr">
              <a:spcBef>
                <a:spcPct val="0"/>
              </a:spcBef>
            </a:pPr>
            <a:r>
              <a:rPr lang="tr-TR" b="1" u="none" dirty="0">
                <a:solidFill>
                  <a:schemeClr val="tx1"/>
                </a:solidFill>
              </a:rPr>
              <a:t>Veri Saklama-</a:t>
            </a:r>
          </a:p>
          <a:p>
            <a:pPr algn="ctr">
              <a:spcBef>
                <a:spcPct val="0"/>
              </a:spcBef>
            </a:pPr>
            <a:r>
              <a:rPr lang="tr-TR" b="1" u="none" dirty="0" smtClean="0">
                <a:solidFill>
                  <a:schemeClr val="tx1"/>
                </a:solidFill>
              </a:rPr>
              <a:t>Biriktirme/Günleme</a:t>
            </a:r>
          </a:p>
          <a:p>
            <a:pPr algn="ctr">
              <a:spcBef>
                <a:spcPct val="0"/>
              </a:spcBef>
            </a:pPr>
            <a:r>
              <a:rPr lang="tr-TR" b="1" dirty="0" smtClean="0"/>
              <a:t>Temel veri/bilgi</a:t>
            </a:r>
          </a:p>
          <a:p>
            <a:pPr algn="ctr">
              <a:spcBef>
                <a:spcPct val="0"/>
              </a:spcBef>
            </a:pPr>
            <a:r>
              <a:rPr lang="tr-TR" b="1" dirty="0" smtClean="0"/>
              <a:t>besleme</a:t>
            </a:r>
            <a:r>
              <a:rPr lang="tr-TR" b="1" u="none" dirty="0" smtClean="0"/>
              <a:t> </a:t>
            </a:r>
            <a:endParaRPr lang="tr-TR" b="1" u="none" dirty="0"/>
          </a:p>
        </p:txBody>
      </p:sp>
      <p:sp>
        <p:nvSpPr>
          <p:cNvPr id="50183" name="Line 7"/>
          <p:cNvSpPr>
            <a:spLocks noChangeShapeType="1"/>
          </p:cNvSpPr>
          <p:nvPr/>
        </p:nvSpPr>
        <p:spPr bwMode="auto">
          <a:xfrm flipH="1">
            <a:off x="2428860" y="4286256"/>
            <a:ext cx="735000" cy="785818"/>
          </a:xfrm>
          <a:prstGeom prst="line">
            <a:avLst/>
          </a:prstGeom>
          <a:noFill/>
          <a:ln w="57150">
            <a:solidFill>
              <a:schemeClr val="tx1"/>
            </a:solidFill>
            <a:prstDash val="dashDot"/>
            <a:round/>
            <a:headEnd type="triangle" w="med" len="med"/>
            <a:tailEnd type="triangle" w="med" len="med"/>
          </a:ln>
        </p:spPr>
        <p:txBody>
          <a:bodyPr/>
          <a:lstStyle/>
          <a:p>
            <a:endParaRPr lang="tr-TR"/>
          </a:p>
        </p:txBody>
      </p:sp>
      <p:sp>
        <p:nvSpPr>
          <p:cNvPr id="50184" name="Line 8"/>
          <p:cNvSpPr>
            <a:spLocks noChangeShapeType="1"/>
          </p:cNvSpPr>
          <p:nvPr/>
        </p:nvSpPr>
        <p:spPr bwMode="auto">
          <a:xfrm>
            <a:off x="6143636" y="4286256"/>
            <a:ext cx="1020752" cy="796921"/>
          </a:xfrm>
          <a:prstGeom prst="line">
            <a:avLst/>
          </a:prstGeom>
          <a:noFill/>
          <a:ln w="57150">
            <a:solidFill>
              <a:schemeClr val="tx1"/>
            </a:solidFill>
            <a:prstDash val="dashDot"/>
            <a:round/>
            <a:headEnd type="triangle" w="med" len="med"/>
            <a:tailEnd type="triangle" w="med" len="med"/>
          </a:ln>
        </p:spPr>
        <p:txBody>
          <a:bodyPr/>
          <a:lstStyle/>
          <a:p>
            <a:endParaRPr lang="tr-TR"/>
          </a:p>
        </p:txBody>
      </p:sp>
      <p:sp>
        <p:nvSpPr>
          <p:cNvPr id="194569" name="AutoShape 9"/>
          <p:cNvSpPr>
            <a:spLocks noChangeArrowheads="1"/>
          </p:cNvSpPr>
          <p:nvPr/>
        </p:nvSpPr>
        <p:spPr bwMode="auto">
          <a:xfrm>
            <a:off x="4000496" y="4357694"/>
            <a:ext cx="1800225" cy="1655762"/>
          </a:xfrm>
          <a:prstGeom prst="star5">
            <a:avLst/>
          </a:prstGeom>
          <a:solidFill>
            <a:schemeClr val="accent1"/>
          </a:solidFill>
          <a:ln w="38100">
            <a:solidFill>
              <a:schemeClr val="tx1"/>
            </a:solidFill>
            <a:prstDash val="sysDot"/>
            <a:miter lim="800000"/>
            <a:headEnd/>
            <a:tailEnd/>
          </a:ln>
          <a:effectLst/>
        </p:spPr>
        <p:txBody>
          <a:bodyPr wrap="none" anchor="ctr"/>
          <a:lstStyle/>
          <a:p>
            <a:pPr algn="ctr">
              <a:spcBef>
                <a:spcPct val="0"/>
              </a:spcBef>
              <a:defRPr/>
            </a:pPr>
            <a:r>
              <a:rPr lang="tr-TR" sz="1600" u="none" dirty="0">
                <a:solidFill>
                  <a:schemeClr val="bg1"/>
                </a:solidFill>
              </a:rPr>
              <a:t>işleme</a:t>
            </a:r>
          </a:p>
        </p:txBody>
      </p:sp>
      <p:sp>
        <p:nvSpPr>
          <p:cNvPr id="50186" name="Rectangle 10"/>
          <p:cNvSpPr>
            <a:spLocks noChangeArrowheads="1"/>
          </p:cNvSpPr>
          <p:nvPr/>
        </p:nvSpPr>
        <p:spPr bwMode="auto">
          <a:xfrm>
            <a:off x="857224" y="357166"/>
            <a:ext cx="7704138" cy="584775"/>
          </a:xfrm>
          <a:prstGeom prst="rect">
            <a:avLst/>
          </a:prstGeom>
          <a:noFill/>
          <a:ln w="9525">
            <a:noFill/>
            <a:miter lim="800000"/>
            <a:headEnd/>
            <a:tailEnd/>
          </a:ln>
        </p:spPr>
        <p:txBody>
          <a:bodyPr>
            <a:spAutoFit/>
          </a:bodyPr>
          <a:lstStyle/>
          <a:p>
            <a:pPr algn="ctr">
              <a:spcBef>
                <a:spcPct val="0"/>
              </a:spcBef>
            </a:pPr>
            <a:r>
              <a:rPr lang="tr-TR" sz="3200" b="1" u="none" dirty="0">
                <a:solidFill>
                  <a:srgbClr val="CC0000"/>
                </a:solidFill>
              </a:rPr>
              <a:t>Çevrim-içi Tutanak </a:t>
            </a:r>
            <a:r>
              <a:rPr lang="tr-TR" sz="3200" b="1" u="none" dirty="0" smtClean="0">
                <a:solidFill>
                  <a:srgbClr val="CC0000"/>
                </a:solidFill>
              </a:rPr>
              <a:t>Alt-Sistemi-1</a:t>
            </a:r>
            <a:endParaRPr lang="tr-TR" sz="3200" b="1" u="none" dirty="0">
              <a:solidFill>
                <a:srgbClr val="CC0000"/>
              </a:solidFill>
            </a:endParaRPr>
          </a:p>
        </p:txBody>
      </p:sp>
      <p:sp>
        <p:nvSpPr>
          <p:cNvPr id="11" name="10 Slayt Numarası Yer Tutucusu"/>
          <p:cNvSpPr>
            <a:spLocks noGrp="1"/>
          </p:cNvSpPr>
          <p:nvPr>
            <p:ph type="sldNum" sz="quarter" idx="12"/>
          </p:nvPr>
        </p:nvSpPr>
        <p:spPr/>
        <p:txBody>
          <a:bodyPr/>
          <a:lstStyle/>
          <a:p>
            <a:fld id="{F2E5916C-8A19-45CF-A92A-BEC7AC1B5E58}" type="slidenum">
              <a:rPr lang="tr-TR" smtClean="0"/>
              <a:pPr/>
              <a:t>31</a:t>
            </a:fld>
            <a:endParaRPr lang="tr-TR"/>
          </a:p>
        </p:txBody>
      </p:sp>
      <p:sp>
        <p:nvSpPr>
          <p:cNvPr id="12" name="Rectangle 4"/>
          <p:cNvSpPr>
            <a:spLocks noChangeArrowheads="1"/>
          </p:cNvSpPr>
          <p:nvPr/>
        </p:nvSpPr>
        <p:spPr bwMode="auto">
          <a:xfrm>
            <a:off x="1285852" y="1285860"/>
            <a:ext cx="6408738" cy="571504"/>
          </a:xfrm>
          <a:prstGeom prst="rect">
            <a:avLst/>
          </a:prstGeom>
          <a:solidFill>
            <a:srgbClr val="FFFF00"/>
          </a:solidFill>
          <a:ln w="38100">
            <a:solidFill>
              <a:schemeClr val="tx1"/>
            </a:solidFill>
            <a:prstDash val="lgDash"/>
            <a:miter lim="800000"/>
            <a:headEnd/>
            <a:tailEnd/>
          </a:ln>
        </p:spPr>
        <p:txBody>
          <a:bodyPr wrap="none" anchor="ctr"/>
          <a:lstStyle/>
          <a:p>
            <a:pPr algn="ctr"/>
            <a:r>
              <a:rPr lang="tr-TR" sz="1600" b="1" dirty="0" smtClean="0">
                <a:solidFill>
                  <a:srgbClr val="0070C0"/>
                </a:solidFill>
                <a:sym typeface="Wingdings" pitchFamily="2" charset="2"/>
              </a:rPr>
              <a:t>Tüm girdi işlemlerini kapsayan- Çok amaçlı  bir alt sistemdir</a:t>
            </a:r>
            <a:endParaRPr lang="tr-TR" sz="1600" b="1" dirty="0">
              <a:solidFill>
                <a:srgbClr val="0070C0"/>
              </a:solidFill>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549275"/>
            <a:ext cx="8229600" cy="719138"/>
          </a:xfrm>
        </p:spPr>
        <p:txBody>
          <a:bodyPr>
            <a:noAutofit/>
          </a:bodyPr>
          <a:lstStyle/>
          <a:p>
            <a:r>
              <a:rPr lang="tr-TR" sz="2800" b="1" dirty="0" smtClean="0">
                <a:solidFill>
                  <a:srgbClr val="CA08A5"/>
                </a:solidFill>
              </a:rPr>
              <a:t>Veri Yakalama  Toplama</a:t>
            </a:r>
            <a:r>
              <a:rPr lang="tr-TR" sz="2800" dirty="0" smtClean="0"/>
              <a:t> </a:t>
            </a:r>
            <a:br>
              <a:rPr lang="tr-TR" sz="2800" dirty="0" smtClean="0"/>
            </a:br>
            <a:r>
              <a:rPr lang="tr-TR" sz="2800" dirty="0" smtClean="0"/>
              <a:t>“</a:t>
            </a:r>
            <a:r>
              <a:rPr lang="tr-TR" sz="2800" b="1" dirty="0" smtClean="0">
                <a:solidFill>
                  <a:schemeClr val="accent2"/>
                </a:solidFill>
              </a:rPr>
              <a:t>Data </a:t>
            </a:r>
            <a:r>
              <a:rPr lang="tr-TR" sz="2800" b="1" dirty="0" err="1" smtClean="0">
                <a:solidFill>
                  <a:schemeClr val="accent2"/>
                </a:solidFill>
              </a:rPr>
              <a:t>Capturing</a:t>
            </a:r>
            <a:r>
              <a:rPr lang="tr-TR" sz="2800" b="1" dirty="0" smtClean="0">
                <a:solidFill>
                  <a:schemeClr val="accent2"/>
                </a:solidFill>
              </a:rPr>
              <a:t> /</a:t>
            </a:r>
            <a:r>
              <a:rPr lang="tr-TR" sz="2800" b="1" dirty="0" err="1" smtClean="0">
                <a:solidFill>
                  <a:schemeClr val="accent2"/>
                </a:solidFill>
              </a:rPr>
              <a:t>Acqusition</a:t>
            </a:r>
            <a:r>
              <a:rPr lang="tr-TR" sz="2800" b="1" dirty="0" smtClean="0">
                <a:solidFill>
                  <a:schemeClr val="accent2"/>
                </a:solidFill>
              </a:rPr>
              <a:t>”-2 </a:t>
            </a:r>
          </a:p>
        </p:txBody>
      </p:sp>
      <p:sp>
        <p:nvSpPr>
          <p:cNvPr id="57347" name="Rectangle 3"/>
          <p:cNvSpPr>
            <a:spLocks noGrp="1" noChangeArrowheads="1"/>
          </p:cNvSpPr>
          <p:nvPr>
            <p:ph type="body" idx="1"/>
          </p:nvPr>
        </p:nvSpPr>
        <p:spPr/>
        <p:txBody>
          <a:bodyPr>
            <a:normAutofit/>
          </a:bodyPr>
          <a:lstStyle/>
          <a:p>
            <a:pPr algn="ctr">
              <a:lnSpc>
                <a:spcPct val="80000"/>
              </a:lnSpc>
              <a:buNone/>
            </a:pPr>
            <a:r>
              <a:rPr lang="tr-TR" sz="2800" b="1" dirty="0" smtClean="0">
                <a:solidFill>
                  <a:srgbClr val="FF0000"/>
                </a:solidFill>
              </a:rPr>
              <a:t>Çevrim İçi Tutanak İşleme Sisteminin bir bölümü veri yakalama sistemleridir:</a:t>
            </a:r>
          </a:p>
          <a:p>
            <a:pPr algn="ctr">
              <a:lnSpc>
                <a:spcPct val="80000"/>
              </a:lnSpc>
              <a:buNone/>
            </a:pPr>
            <a:endParaRPr lang="tr-TR" sz="900" dirty="0" smtClean="0"/>
          </a:p>
          <a:p>
            <a:pPr>
              <a:lnSpc>
                <a:spcPct val="80000"/>
              </a:lnSpc>
            </a:pPr>
            <a:r>
              <a:rPr lang="tr-TR" sz="2800" dirty="0" smtClean="0"/>
              <a:t>Veri toplamada veri girişine hız ve kolaylık kazandıran donanım ve bu donanıma özgü yazılımlar kullanılır.</a:t>
            </a:r>
          </a:p>
          <a:p>
            <a:pPr>
              <a:lnSpc>
                <a:spcPct val="80000"/>
              </a:lnSpc>
            </a:pPr>
            <a:r>
              <a:rPr lang="tr-TR" sz="2800" dirty="0" smtClean="0"/>
              <a:t>Günümüzde, kablosuz iletişim ve Internet teknolojileri, verinin  çevri-içi ve gerçek zamanlı sistemleri uygulamada veri girişini sağlar. </a:t>
            </a:r>
          </a:p>
          <a:p>
            <a:pPr>
              <a:lnSpc>
                <a:spcPct val="80000"/>
              </a:lnSpc>
            </a:pPr>
            <a:r>
              <a:rPr lang="tr-TR" sz="2800" dirty="0" smtClean="0"/>
              <a:t>Veri toplama verinin tanımlanması ya da algılanması, sisteme girmesi ya da özdevimli algılayıcılarla yakalanması, verinin denetlenmesi, ön işlemlerin yerine getirilmesi gibi işlevlerin tamamını kapsar.</a:t>
            </a:r>
          </a:p>
          <a:p>
            <a:pPr>
              <a:lnSpc>
                <a:spcPct val="80000"/>
              </a:lnSpc>
            </a:pPr>
            <a:endParaRPr lang="tr-TR" sz="2800" dirty="0" smtClean="0"/>
          </a:p>
          <a:p>
            <a:pPr>
              <a:lnSpc>
                <a:spcPct val="80000"/>
              </a:lnSpc>
            </a:pPr>
            <a:endParaRPr lang="tr-TR" sz="2800"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32</a:t>
            </a:fld>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706437"/>
          </a:xfrm>
        </p:spPr>
        <p:txBody>
          <a:bodyPr/>
          <a:lstStyle/>
          <a:p>
            <a:r>
              <a:rPr lang="tr-TR" sz="2400" b="1" dirty="0" smtClean="0">
                <a:solidFill>
                  <a:srgbClr val="FF0000"/>
                </a:solidFill>
              </a:rPr>
              <a:t>Çevrim-İçi Tutanak İşleme Sistemi-3</a:t>
            </a:r>
          </a:p>
        </p:txBody>
      </p:sp>
      <p:sp>
        <p:nvSpPr>
          <p:cNvPr id="56323" name="Rectangle 3"/>
          <p:cNvSpPr>
            <a:spLocks noGrp="1" noChangeArrowheads="1"/>
          </p:cNvSpPr>
          <p:nvPr>
            <p:ph type="body" idx="1"/>
          </p:nvPr>
        </p:nvSpPr>
        <p:spPr>
          <a:xfrm>
            <a:off x="611188" y="1125538"/>
            <a:ext cx="7921625" cy="5183187"/>
          </a:xfrm>
        </p:spPr>
        <p:txBody>
          <a:bodyPr/>
          <a:lstStyle/>
          <a:p>
            <a:r>
              <a:rPr lang="tr-TR" sz="2000" smtClean="0">
                <a:solidFill>
                  <a:srgbClr val="CC0000"/>
                </a:solidFill>
              </a:rPr>
              <a:t>ÇTİS Dört temel işlevi kapsar:</a:t>
            </a:r>
          </a:p>
          <a:p>
            <a:pPr>
              <a:buFontTx/>
              <a:buNone/>
            </a:pPr>
            <a:r>
              <a:rPr lang="tr-TR" sz="2800" smtClean="0"/>
              <a:t>1- </a:t>
            </a:r>
            <a:r>
              <a:rPr lang="tr-TR" sz="2800" b="1" smtClean="0">
                <a:solidFill>
                  <a:srgbClr val="0000FF"/>
                </a:solidFill>
              </a:rPr>
              <a:t>Veri girişi(Data Entry)</a:t>
            </a:r>
            <a:r>
              <a:rPr lang="tr-TR" sz="2800" smtClean="0"/>
              <a:t> </a:t>
            </a:r>
            <a:r>
              <a:rPr lang="tr-TR" sz="2400" smtClean="0"/>
              <a:t>Bağlı kaynaklardan veri girişini sağlar,</a:t>
            </a:r>
          </a:p>
          <a:p>
            <a:pPr>
              <a:buFontTx/>
              <a:buNone/>
            </a:pPr>
            <a:r>
              <a:rPr lang="tr-TR" sz="2800" smtClean="0"/>
              <a:t>2- </a:t>
            </a:r>
            <a:r>
              <a:rPr lang="tr-TR" sz="2800" b="1" smtClean="0">
                <a:solidFill>
                  <a:schemeClr val="hlink"/>
                </a:solidFill>
              </a:rPr>
              <a:t>Veritabanı Güncelleme</a:t>
            </a:r>
            <a:r>
              <a:rPr lang="tr-TR" sz="2800" smtClean="0"/>
              <a:t> </a:t>
            </a:r>
            <a:r>
              <a:rPr lang="tr-TR" sz="2400" smtClean="0"/>
              <a:t>(Data Base Maintanence) Veritabanlarının günleme işlemleri</a:t>
            </a:r>
          </a:p>
          <a:p>
            <a:pPr>
              <a:buFontTx/>
              <a:buNone/>
            </a:pPr>
            <a:r>
              <a:rPr lang="tr-TR" sz="2800" smtClean="0"/>
              <a:t>3- </a:t>
            </a:r>
            <a:r>
              <a:rPr lang="tr-TR" sz="2800" b="1" smtClean="0">
                <a:solidFill>
                  <a:srgbClr val="0000FF"/>
                </a:solidFill>
              </a:rPr>
              <a:t>Doküman ve Rapor Oluşturma</a:t>
            </a:r>
            <a:r>
              <a:rPr lang="tr-TR" sz="2800" smtClean="0"/>
              <a:t> </a:t>
            </a:r>
            <a:r>
              <a:rPr lang="tr-TR" sz="2400" smtClean="0"/>
              <a:t>(Documand and Report Generetion) işletim basamaklarına günlük iş ve denetim rapoları türetir, </a:t>
            </a:r>
          </a:p>
          <a:p>
            <a:pPr>
              <a:buFontTx/>
              <a:buNone/>
            </a:pPr>
            <a:endParaRPr lang="tr-TR" sz="2800" i="1" smtClean="0">
              <a:solidFill>
                <a:srgbClr val="FF0066"/>
              </a:solidFill>
            </a:endParaRPr>
          </a:p>
          <a:p>
            <a:pPr>
              <a:buFontTx/>
              <a:buNone/>
            </a:pPr>
            <a:r>
              <a:rPr lang="tr-TR" sz="2400" i="1" smtClean="0">
                <a:solidFill>
                  <a:srgbClr val="FF0066"/>
                </a:solidFill>
              </a:rPr>
              <a:t>Önemli bir Görevi</a:t>
            </a:r>
            <a:r>
              <a:rPr lang="tr-TR" sz="2400" i="1" smtClean="0"/>
              <a:t>:  Çevrim İçi Analitik İşleme (OLAP) Karar destek sistemine  girdi oluşturur</a:t>
            </a:r>
            <a:r>
              <a:rPr lang="tr-TR" sz="2400" smtClean="0"/>
              <a:t>.</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850900"/>
          </a:xfrm>
        </p:spPr>
        <p:txBody>
          <a:bodyPr/>
          <a:lstStyle/>
          <a:p>
            <a:r>
              <a:rPr lang="tr-TR" sz="2400" b="1" dirty="0" smtClean="0">
                <a:solidFill>
                  <a:srgbClr val="FF0000"/>
                </a:solidFill>
              </a:rPr>
              <a:t>- Çevrim İçi Tutanak İşleme Sistemi-4</a:t>
            </a:r>
            <a:br>
              <a:rPr lang="tr-TR" sz="2400" b="1" dirty="0" smtClean="0">
                <a:solidFill>
                  <a:srgbClr val="FF0000"/>
                </a:solidFill>
              </a:rPr>
            </a:br>
            <a:r>
              <a:rPr lang="tr-TR" sz="2400" b="1" dirty="0" smtClean="0">
                <a:solidFill>
                  <a:srgbClr val="FF0000"/>
                </a:solidFill>
              </a:rPr>
              <a:t> </a:t>
            </a:r>
            <a:r>
              <a:rPr lang="tr-TR" sz="1800" b="1" dirty="0" smtClean="0">
                <a:solidFill>
                  <a:srgbClr val="CC0000"/>
                </a:solidFill>
              </a:rPr>
              <a:t>(On </a:t>
            </a:r>
            <a:r>
              <a:rPr lang="tr-TR" sz="1800" b="1" dirty="0" err="1" smtClean="0">
                <a:solidFill>
                  <a:srgbClr val="CC0000"/>
                </a:solidFill>
              </a:rPr>
              <a:t>Line</a:t>
            </a:r>
            <a:r>
              <a:rPr lang="tr-TR" sz="1800" b="1" dirty="0" smtClean="0">
                <a:solidFill>
                  <a:srgbClr val="CC0000"/>
                </a:solidFill>
              </a:rPr>
              <a:t> </a:t>
            </a:r>
            <a:r>
              <a:rPr lang="tr-TR" sz="1800" b="1" dirty="0" err="1" smtClean="0">
                <a:solidFill>
                  <a:srgbClr val="CC0000"/>
                </a:solidFill>
              </a:rPr>
              <a:t>Transaction</a:t>
            </a:r>
            <a:r>
              <a:rPr lang="tr-TR" sz="1800" b="1" dirty="0" smtClean="0">
                <a:solidFill>
                  <a:srgbClr val="CC0000"/>
                </a:solidFill>
              </a:rPr>
              <a:t> </a:t>
            </a:r>
            <a:r>
              <a:rPr lang="tr-TR" sz="1800" b="1" dirty="0" err="1" smtClean="0">
                <a:solidFill>
                  <a:srgbClr val="CC0000"/>
                </a:solidFill>
              </a:rPr>
              <a:t>Processing</a:t>
            </a:r>
            <a:r>
              <a:rPr lang="tr-TR" sz="1800" b="1" dirty="0" smtClean="0">
                <a:solidFill>
                  <a:srgbClr val="CC0000"/>
                </a:solidFill>
              </a:rPr>
              <a:t> - OLTP)</a:t>
            </a:r>
          </a:p>
        </p:txBody>
      </p:sp>
      <p:sp>
        <p:nvSpPr>
          <p:cNvPr id="54275" name="Rectangle 3"/>
          <p:cNvSpPr>
            <a:spLocks noGrp="1" noChangeArrowheads="1"/>
          </p:cNvSpPr>
          <p:nvPr>
            <p:ph type="body" idx="1"/>
          </p:nvPr>
        </p:nvSpPr>
        <p:spPr>
          <a:xfrm>
            <a:off x="571472" y="1285860"/>
            <a:ext cx="7848600" cy="5300662"/>
          </a:xfrm>
        </p:spPr>
        <p:txBody>
          <a:bodyPr>
            <a:normAutofit fontScale="92500"/>
          </a:bodyPr>
          <a:lstStyle/>
          <a:p>
            <a:pPr>
              <a:lnSpc>
                <a:spcPct val="90000"/>
              </a:lnSpc>
              <a:buFontTx/>
              <a:buNone/>
            </a:pPr>
            <a:endParaRPr lang="tr-TR" sz="800" dirty="0" smtClean="0"/>
          </a:p>
          <a:p>
            <a:pPr algn="ctr">
              <a:lnSpc>
                <a:spcPct val="90000"/>
              </a:lnSpc>
              <a:buFontTx/>
              <a:buNone/>
            </a:pPr>
            <a:r>
              <a:rPr lang="tr-TR" dirty="0" smtClean="0"/>
              <a:t>İşletimsel düzeyde; kurumsal iş süreçlerine ilişkin </a:t>
            </a:r>
            <a:r>
              <a:rPr lang="tr-TR" dirty="0" err="1" smtClean="0">
                <a:solidFill>
                  <a:srgbClr val="FF3300"/>
                </a:solidFill>
              </a:rPr>
              <a:t>hergün</a:t>
            </a:r>
            <a:r>
              <a:rPr lang="tr-TR" dirty="0" smtClean="0">
                <a:solidFill>
                  <a:srgbClr val="FF3300"/>
                </a:solidFill>
              </a:rPr>
              <a:t> işlenen</a:t>
            </a:r>
            <a:r>
              <a:rPr lang="tr-TR" sz="2000" dirty="0" smtClean="0">
                <a:solidFill>
                  <a:srgbClr val="FF3300"/>
                </a:solidFill>
              </a:rPr>
              <a:t>(*)</a:t>
            </a:r>
            <a:r>
              <a:rPr lang="tr-TR" dirty="0" smtClean="0"/>
              <a:t> tutanakların alınmasına, tutanaklar üzerinde temel işlemlerin gerçekleştirilmesini ve gerekli </a:t>
            </a:r>
            <a:r>
              <a:rPr lang="tr-TR" dirty="0" smtClean="0">
                <a:solidFill>
                  <a:srgbClr val="0033CC"/>
                </a:solidFill>
              </a:rPr>
              <a:t>tutanakların saklanmasını/biriktirilmesini /güncellenmesini </a:t>
            </a:r>
            <a:r>
              <a:rPr lang="tr-TR" dirty="0" smtClean="0"/>
              <a:t>sağlayan, bilgisayara dayalı alt sistemdir.</a:t>
            </a:r>
          </a:p>
          <a:p>
            <a:pPr algn="ctr">
              <a:lnSpc>
                <a:spcPct val="90000"/>
              </a:lnSpc>
              <a:buFontTx/>
              <a:buNone/>
            </a:pPr>
            <a:r>
              <a:rPr lang="tr-TR" sz="2800" dirty="0" smtClean="0"/>
              <a:t>Aynı zamanda Yönetim Bilgi Sistemine güncel </a:t>
            </a:r>
            <a:r>
              <a:rPr lang="tr-TR" sz="2800" dirty="0" smtClean="0">
                <a:solidFill>
                  <a:srgbClr val="0033CC"/>
                </a:solidFill>
              </a:rPr>
              <a:t>bilgi kaynağı</a:t>
            </a:r>
            <a:r>
              <a:rPr lang="tr-TR" sz="2800" dirty="0" smtClean="0"/>
              <a:t> oluşturur.</a:t>
            </a:r>
          </a:p>
          <a:p>
            <a:pPr algn="ctr">
              <a:lnSpc>
                <a:spcPct val="90000"/>
              </a:lnSpc>
              <a:buFontTx/>
              <a:buNone/>
            </a:pPr>
            <a:r>
              <a:rPr lang="tr-TR" sz="2800" dirty="0" smtClean="0"/>
              <a:t>Kurumsal sistemin tüm veri giriş işlemlerini yönetir.</a:t>
            </a:r>
          </a:p>
          <a:p>
            <a:pPr algn="ctr">
              <a:lnSpc>
                <a:spcPct val="90000"/>
              </a:lnSpc>
              <a:buFontTx/>
              <a:buNone/>
            </a:pPr>
            <a:endParaRPr lang="tr-TR" sz="2800" dirty="0" smtClean="0"/>
          </a:p>
          <a:p>
            <a:pPr>
              <a:lnSpc>
                <a:spcPct val="90000"/>
              </a:lnSpc>
              <a:buFontTx/>
              <a:buNone/>
            </a:pPr>
            <a:r>
              <a:rPr lang="tr-TR" sz="2200" dirty="0" smtClean="0">
                <a:solidFill>
                  <a:srgbClr val="FF3300"/>
                </a:solidFill>
              </a:rPr>
              <a:t>(*) Şirketin/kuruluşun her gün yinelenen satış, </a:t>
            </a:r>
            <a:r>
              <a:rPr lang="tr-TR" sz="2200" dirty="0" err="1" smtClean="0">
                <a:solidFill>
                  <a:srgbClr val="FF3300"/>
                </a:solidFill>
              </a:rPr>
              <a:t>satınalma</a:t>
            </a:r>
            <a:r>
              <a:rPr lang="tr-TR" sz="2200" dirty="0" smtClean="0">
                <a:solidFill>
                  <a:srgbClr val="FF3300"/>
                </a:solidFill>
              </a:rPr>
              <a:t>, faturalama, sorgulama, istek, ödeme, muhasebeleşme, </a:t>
            </a:r>
            <a:r>
              <a:rPr lang="tr-TR" sz="2200" dirty="0" err="1" smtClean="0">
                <a:solidFill>
                  <a:srgbClr val="FF3300"/>
                </a:solidFill>
              </a:rPr>
              <a:t>siparış</a:t>
            </a:r>
            <a:r>
              <a:rPr lang="tr-TR" sz="2200" dirty="0" smtClean="0">
                <a:solidFill>
                  <a:srgbClr val="FF3300"/>
                </a:solidFill>
              </a:rPr>
              <a:t>,  gibi işlerine ilişkin tutanakları…. </a:t>
            </a:r>
            <a:endParaRPr lang="tr-TR" sz="2200" dirty="0" smtClean="0"/>
          </a:p>
          <a:p>
            <a:pPr>
              <a:lnSpc>
                <a:spcPct val="90000"/>
              </a:lnSpc>
              <a:buFontTx/>
              <a:buNone/>
            </a:pPr>
            <a:endParaRPr lang="tr-TR"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34</a:t>
            </a:fld>
            <a:endParaRPr lang="tr-T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tr-TR" sz="3200" b="1" dirty="0" err="1" smtClean="0">
                <a:solidFill>
                  <a:srgbClr val="0066FF"/>
                </a:solidFill>
                <a:sym typeface="Wingdings" pitchFamily="2" charset="2"/>
              </a:rPr>
              <a:t>OLTP</a:t>
            </a:r>
            <a:r>
              <a:rPr lang="tr-TR" sz="3200" b="1" dirty="0" smtClean="0">
                <a:solidFill>
                  <a:srgbClr val="0066FF"/>
                </a:solidFill>
                <a:sym typeface="Wingdings" pitchFamily="2" charset="2"/>
              </a:rPr>
              <a:t>-</a:t>
            </a:r>
            <a:r>
              <a:rPr lang="tr-TR" sz="3200" b="1" dirty="0" err="1" smtClean="0">
                <a:solidFill>
                  <a:srgbClr val="0066FF"/>
                </a:solidFill>
                <a:sym typeface="Wingdings" pitchFamily="2" charset="2"/>
              </a:rPr>
              <a:t>OnlineTransaction</a:t>
            </a:r>
            <a:r>
              <a:rPr lang="tr-TR" sz="3200" b="1" dirty="0" smtClean="0">
                <a:solidFill>
                  <a:srgbClr val="0066FF"/>
                </a:solidFill>
                <a:sym typeface="Wingdings" pitchFamily="2" charset="2"/>
              </a:rPr>
              <a:t> </a:t>
            </a:r>
            <a:r>
              <a:rPr lang="tr-TR" sz="3200" b="1" dirty="0" err="1" smtClean="0">
                <a:solidFill>
                  <a:srgbClr val="0066FF"/>
                </a:solidFill>
                <a:sym typeface="Wingdings" pitchFamily="2" charset="2"/>
              </a:rPr>
              <a:t>Processing</a:t>
            </a:r>
            <a:r>
              <a:rPr lang="tr-TR" sz="3200" b="1" dirty="0" smtClean="0">
                <a:solidFill>
                  <a:srgbClr val="0066FF"/>
                </a:solidFill>
                <a:sym typeface="Wingdings" pitchFamily="2" charset="2"/>
              </a:rPr>
              <a:t> </a:t>
            </a:r>
            <a:r>
              <a:rPr lang="tr-TR" sz="3200" b="1" dirty="0" err="1" smtClean="0">
                <a:solidFill>
                  <a:srgbClr val="0066FF"/>
                </a:solidFill>
                <a:sym typeface="Wingdings" pitchFamily="2" charset="2"/>
              </a:rPr>
              <a:t>System</a:t>
            </a:r>
            <a:r>
              <a:rPr lang="tr-TR" sz="2000" b="1" dirty="0" smtClean="0">
                <a:solidFill>
                  <a:srgbClr val="0066FF"/>
                </a:solidFill>
                <a:sym typeface="Wingdings" pitchFamily="2" charset="2"/>
              </a:rPr>
              <a:t>-5</a:t>
            </a:r>
            <a:r>
              <a:rPr lang="tr-TR" sz="3200" b="1" dirty="0" smtClean="0">
                <a:solidFill>
                  <a:srgbClr val="0066CC"/>
                </a:solidFill>
                <a:sym typeface="Wingdings" pitchFamily="2" charset="2"/>
              </a:rPr>
              <a:t> </a:t>
            </a:r>
            <a:br>
              <a:rPr lang="tr-TR" sz="3200" b="1" dirty="0" smtClean="0">
                <a:solidFill>
                  <a:srgbClr val="0066CC"/>
                </a:solidFill>
                <a:sym typeface="Wingdings" pitchFamily="2" charset="2"/>
              </a:rPr>
            </a:br>
            <a:r>
              <a:rPr lang="tr-TR" sz="3200" b="1" dirty="0" err="1" smtClean="0">
                <a:solidFill>
                  <a:srgbClr val="0066CC"/>
                </a:solidFill>
                <a:sym typeface="Wingdings" pitchFamily="2" charset="2"/>
              </a:rPr>
              <a:t>main</a:t>
            </a:r>
            <a:r>
              <a:rPr lang="tr-TR" sz="3200" b="1" dirty="0" smtClean="0">
                <a:solidFill>
                  <a:srgbClr val="0066CC"/>
                </a:solidFill>
                <a:sym typeface="Wingdings" pitchFamily="2" charset="2"/>
              </a:rPr>
              <a:t> </a:t>
            </a:r>
            <a:r>
              <a:rPr lang="tr-TR" sz="3200" b="1" dirty="0" err="1" smtClean="0">
                <a:solidFill>
                  <a:srgbClr val="0066CC"/>
                </a:solidFill>
                <a:sym typeface="Wingdings" pitchFamily="2" charset="2"/>
              </a:rPr>
              <a:t>functions</a:t>
            </a:r>
            <a:r>
              <a:rPr lang="tr-TR" sz="3200" b="1" dirty="0" smtClean="0">
                <a:solidFill>
                  <a:srgbClr val="0066CC"/>
                </a:solidFill>
                <a:sym typeface="Wingdings" pitchFamily="2" charset="2"/>
              </a:rPr>
              <a:t> </a:t>
            </a:r>
            <a:r>
              <a:rPr lang="tr-TR" sz="3200" b="1" dirty="0" err="1" smtClean="0">
                <a:solidFill>
                  <a:srgbClr val="0066CC"/>
                </a:solidFill>
                <a:sym typeface="Wingdings" pitchFamily="2" charset="2"/>
              </a:rPr>
              <a:t>summary</a:t>
            </a:r>
            <a:endParaRPr lang="tr-TR" sz="3200" b="1" dirty="0" smtClean="0">
              <a:solidFill>
                <a:srgbClr val="0066CC"/>
              </a:solidFill>
              <a:sym typeface="Wingdings" pitchFamily="2" charset="2"/>
            </a:endParaRPr>
          </a:p>
        </p:txBody>
      </p:sp>
      <p:sp>
        <p:nvSpPr>
          <p:cNvPr id="51203" name="Rectangle 3"/>
          <p:cNvSpPr>
            <a:spLocks noGrp="1" noChangeArrowheads="1"/>
          </p:cNvSpPr>
          <p:nvPr>
            <p:ph type="body" idx="1"/>
          </p:nvPr>
        </p:nvSpPr>
        <p:spPr/>
        <p:txBody>
          <a:bodyPr/>
          <a:lstStyle/>
          <a:p>
            <a:pPr eaLnBrk="1" hangingPunct="1">
              <a:lnSpc>
                <a:spcPct val="90000"/>
              </a:lnSpc>
              <a:spcBef>
                <a:spcPts val="800"/>
              </a:spcBef>
              <a:spcAft>
                <a:spcPts val="800"/>
              </a:spcAft>
            </a:pPr>
            <a:r>
              <a:rPr lang="en-US" sz="2800" b="1" dirty="0" smtClean="0">
                <a:solidFill>
                  <a:srgbClr val="7030A0"/>
                </a:solidFill>
              </a:rPr>
              <a:t>Transaction processing systems</a:t>
            </a:r>
          </a:p>
          <a:p>
            <a:pPr lvl="1" eaLnBrk="1" hangingPunct="1">
              <a:lnSpc>
                <a:spcPct val="90000"/>
              </a:lnSpc>
              <a:spcBef>
                <a:spcPts val="400"/>
              </a:spcBef>
              <a:spcAft>
                <a:spcPts val="600"/>
              </a:spcAft>
            </a:pPr>
            <a:r>
              <a:rPr lang="en-US" sz="2400" b="1" dirty="0" smtClean="0"/>
              <a:t>Perform and record daily routine transactions necessary to conduct business</a:t>
            </a:r>
          </a:p>
          <a:p>
            <a:pPr lvl="2" eaLnBrk="1" hangingPunct="1">
              <a:lnSpc>
                <a:spcPct val="90000"/>
              </a:lnSpc>
              <a:spcBef>
                <a:spcPts val="200"/>
              </a:spcBef>
              <a:spcAft>
                <a:spcPts val="400"/>
              </a:spcAft>
            </a:pPr>
            <a:r>
              <a:rPr lang="en-US" dirty="0" smtClean="0"/>
              <a:t>Examples: sales order entry, payroll, shipping</a:t>
            </a:r>
          </a:p>
          <a:p>
            <a:pPr lvl="1" eaLnBrk="1" hangingPunct="1">
              <a:lnSpc>
                <a:spcPct val="90000"/>
              </a:lnSpc>
              <a:spcBef>
                <a:spcPts val="400"/>
              </a:spcBef>
              <a:spcAft>
                <a:spcPts val="600"/>
              </a:spcAft>
            </a:pPr>
            <a:r>
              <a:rPr lang="en-US" sz="2400" b="1" dirty="0" smtClean="0"/>
              <a:t>Allow managers to monitor status of operations and relations with external environment</a:t>
            </a:r>
          </a:p>
          <a:p>
            <a:pPr lvl="1" eaLnBrk="1" hangingPunct="1">
              <a:lnSpc>
                <a:spcPct val="90000"/>
              </a:lnSpc>
              <a:spcBef>
                <a:spcPts val="400"/>
              </a:spcBef>
              <a:spcAft>
                <a:spcPts val="600"/>
              </a:spcAft>
            </a:pPr>
            <a:r>
              <a:rPr lang="en-US" sz="2400" b="1" dirty="0" smtClean="0"/>
              <a:t>Serve operational levels</a:t>
            </a:r>
          </a:p>
          <a:p>
            <a:pPr lvl="1" eaLnBrk="1" hangingPunct="1">
              <a:lnSpc>
                <a:spcPct val="90000"/>
              </a:lnSpc>
              <a:spcBef>
                <a:spcPts val="400"/>
              </a:spcBef>
              <a:spcAft>
                <a:spcPts val="600"/>
              </a:spcAft>
            </a:pPr>
            <a:r>
              <a:rPr lang="en-US" sz="2400" b="1" dirty="0" smtClean="0"/>
              <a:t>Serve predefined, structured goals and decision making</a:t>
            </a:r>
            <a:endParaRPr lang="en-US" b="1" dirty="0" smtClean="0"/>
          </a:p>
          <a:p>
            <a:endParaRPr lang="tr-TR" sz="2800"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35</a:t>
            </a:fld>
            <a:endParaRPr lang="tr-T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7158" y="428604"/>
            <a:ext cx="8229600" cy="1195413"/>
          </a:xfrm>
        </p:spPr>
        <p:txBody>
          <a:bodyPr>
            <a:normAutofit fontScale="90000"/>
          </a:bodyPr>
          <a:lstStyle/>
          <a:p>
            <a:r>
              <a:rPr lang="tr-TR" sz="1800" b="1" dirty="0" smtClean="0">
                <a:solidFill>
                  <a:srgbClr val="CC0000"/>
                </a:solidFill>
                <a:sym typeface="Wingdings" pitchFamily="2" charset="2"/>
              </a:rPr>
              <a:t/>
            </a:r>
            <a:br>
              <a:rPr lang="tr-TR" sz="1800" b="1" dirty="0" smtClean="0">
                <a:solidFill>
                  <a:srgbClr val="CC0000"/>
                </a:solidFill>
                <a:sym typeface="Wingdings" pitchFamily="2" charset="2"/>
              </a:rPr>
            </a:br>
            <a:r>
              <a:rPr lang="tr-TR" sz="2700" b="1" dirty="0" smtClean="0">
                <a:solidFill>
                  <a:srgbClr val="CC0000"/>
                </a:solidFill>
                <a:sym typeface="Wingdings" pitchFamily="2" charset="2"/>
              </a:rPr>
              <a:t>TIS- Tutanak İşleme Alt Sistemi : 6</a:t>
            </a:r>
            <a:r>
              <a:rPr lang="tr-TR" sz="1800" b="1" dirty="0" smtClean="0">
                <a:solidFill>
                  <a:srgbClr val="CC0000"/>
                </a:solidFill>
                <a:sym typeface="Wingdings" pitchFamily="2" charset="2"/>
              </a:rPr>
              <a:t/>
            </a:r>
            <a:br>
              <a:rPr lang="tr-TR" sz="1800" b="1" dirty="0" smtClean="0">
                <a:solidFill>
                  <a:srgbClr val="CC0000"/>
                </a:solidFill>
                <a:sym typeface="Wingdings" pitchFamily="2" charset="2"/>
              </a:rPr>
            </a:br>
            <a:r>
              <a:rPr lang="tr-TR" sz="2700" b="1" dirty="0" smtClean="0">
                <a:solidFill>
                  <a:srgbClr val="CC0000"/>
                </a:solidFill>
                <a:sym typeface="Wingdings" pitchFamily="2" charset="2"/>
              </a:rPr>
              <a:t>Ek Görevler üstlenebilir </a:t>
            </a:r>
            <a:r>
              <a:rPr lang="tr-TR" sz="1800" b="1" dirty="0" smtClean="0">
                <a:solidFill>
                  <a:srgbClr val="CC0000"/>
                </a:solidFill>
                <a:sym typeface="Wingdings" pitchFamily="2" charset="2"/>
              </a:rPr>
              <a:t/>
            </a:r>
            <a:br>
              <a:rPr lang="tr-TR" sz="1800" b="1" dirty="0" smtClean="0">
                <a:solidFill>
                  <a:srgbClr val="CC0000"/>
                </a:solidFill>
                <a:sym typeface="Wingdings" pitchFamily="2" charset="2"/>
              </a:rPr>
            </a:br>
            <a:r>
              <a:rPr lang="tr-TR" sz="2700" b="1" dirty="0" smtClean="0">
                <a:solidFill>
                  <a:srgbClr val="0070C0"/>
                </a:solidFill>
                <a:sym typeface="Wingdings" pitchFamily="2" charset="2"/>
              </a:rPr>
              <a:t>Müşteriye açık işlem servisleri ( </a:t>
            </a:r>
            <a:r>
              <a:rPr lang="tr-TR" sz="2700" b="1" dirty="0" err="1" smtClean="0">
                <a:solidFill>
                  <a:srgbClr val="0070C0"/>
                </a:solidFill>
                <a:sym typeface="Wingdings" pitchFamily="2" charset="2"/>
              </a:rPr>
              <a:t>Customer</a:t>
            </a:r>
            <a:r>
              <a:rPr lang="tr-TR" sz="2700" b="1" dirty="0" smtClean="0">
                <a:solidFill>
                  <a:srgbClr val="0070C0"/>
                </a:solidFill>
                <a:sym typeface="Wingdings" pitchFamily="2" charset="2"/>
              </a:rPr>
              <a:t> </a:t>
            </a:r>
            <a:r>
              <a:rPr lang="tr-TR" sz="2700" b="1" dirty="0" err="1" smtClean="0">
                <a:solidFill>
                  <a:srgbClr val="0070C0"/>
                </a:solidFill>
                <a:sym typeface="Wingdings" pitchFamily="2" charset="2"/>
              </a:rPr>
              <a:t>Selfservice</a:t>
            </a:r>
            <a:r>
              <a:rPr lang="tr-TR" sz="2700" b="1" dirty="0" smtClean="0">
                <a:solidFill>
                  <a:srgbClr val="0070C0"/>
                </a:solidFill>
                <a:sym typeface="Wingdings" pitchFamily="2" charset="2"/>
              </a:rPr>
              <a:t>) </a:t>
            </a:r>
            <a:r>
              <a:rPr lang="tr-TR" sz="2700" b="1" dirty="0" smtClean="0">
                <a:solidFill>
                  <a:srgbClr val="CC0000"/>
                </a:solidFill>
                <a:sym typeface="Wingdings" pitchFamily="2" charset="2"/>
              </a:rPr>
              <a:t>kurabilir  </a:t>
            </a:r>
            <a:br>
              <a:rPr lang="tr-TR" sz="2700" b="1" dirty="0" smtClean="0">
                <a:solidFill>
                  <a:srgbClr val="CC0000"/>
                </a:solidFill>
                <a:sym typeface="Wingdings" pitchFamily="2" charset="2"/>
              </a:rPr>
            </a:br>
            <a:endParaRPr lang="tr-TR" sz="2700" b="1" dirty="0" smtClean="0">
              <a:solidFill>
                <a:srgbClr val="CC0000"/>
              </a:solidFill>
              <a:sym typeface="Wingdings" pitchFamily="2" charset="2"/>
            </a:endParaRPr>
          </a:p>
        </p:txBody>
      </p:sp>
      <p:sp>
        <p:nvSpPr>
          <p:cNvPr id="53251" name="Rectangle 3"/>
          <p:cNvSpPr>
            <a:spLocks noGrp="1" noChangeArrowheads="1"/>
          </p:cNvSpPr>
          <p:nvPr>
            <p:ph type="body" idx="1"/>
          </p:nvPr>
        </p:nvSpPr>
        <p:spPr>
          <a:xfrm>
            <a:off x="357158" y="1784350"/>
            <a:ext cx="8229600" cy="5073650"/>
          </a:xfrm>
        </p:spPr>
        <p:txBody>
          <a:bodyPr/>
          <a:lstStyle/>
          <a:p>
            <a:endParaRPr lang="tr-TR" sz="800" b="1" dirty="0" smtClean="0"/>
          </a:p>
          <a:p>
            <a:r>
              <a:rPr lang="tr-TR" sz="2000" b="1" dirty="0" smtClean="0"/>
              <a:t>Kurum/Şirket müşterilerle web üzerinden çevrim-içi bağlantı ile işlem yürütebilir. Bu servis, Tutanak İşleme Sistemi ile bağlantılı olarak tutanak işleme hizmeti yapar</a:t>
            </a:r>
            <a:r>
              <a:rPr lang="tr-TR" sz="2400" dirty="0" smtClean="0"/>
              <a:t>.</a:t>
            </a:r>
          </a:p>
          <a:p>
            <a:r>
              <a:rPr lang="tr-TR" sz="2400" dirty="0" smtClean="0">
                <a:solidFill>
                  <a:srgbClr val="0033CC"/>
                </a:solidFill>
              </a:rPr>
              <a:t>Böylece , </a:t>
            </a:r>
            <a:r>
              <a:rPr lang="tr-TR" sz="2400" b="1" u="sng" dirty="0" smtClean="0">
                <a:solidFill>
                  <a:srgbClr val="CA08A5"/>
                </a:solidFill>
                <a:sym typeface="Wingdings" pitchFamily="2" charset="2"/>
              </a:rPr>
              <a:t>Müşteriye açık işlem servisleri</a:t>
            </a:r>
            <a:r>
              <a:rPr lang="tr-TR" sz="2400" u="sng" dirty="0" smtClean="0">
                <a:solidFill>
                  <a:srgbClr val="CA08A5"/>
                </a:solidFill>
                <a:sym typeface="Wingdings" pitchFamily="2" charset="2"/>
              </a:rPr>
              <a:t> </a:t>
            </a:r>
          </a:p>
          <a:p>
            <a:pPr>
              <a:buFontTx/>
              <a:buNone/>
            </a:pPr>
            <a:r>
              <a:rPr lang="tr-TR" sz="2400" dirty="0" smtClean="0">
                <a:solidFill>
                  <a:srgbClr val="0033CC"/>
                </a:solidFill>
                <a:sym typeface="Wingdings" pitchFamily="2" charset="2"/>
              </a:rPr>
              <a:t>    (</a:t>
            </a:r>
            <a:r>
              <a:rPr lang="tr-TR" sz="2400" dirty="0" err="1" smtClean="0">
                <a:solidFill>
                  <a:srgbClr val="0033CC"/>
                </a:solidFill>
                <a:sym typeface="Wingdings" pitchFamily="2" charset="2"/>
              </a:rPr>
              <a:t>Customer</a:t>
            </a:r>
            <a:r>
              <a:rPr lang="tr-TR" sz="2400" dirty="0" smtClean="0">
                <a:solidFill>
                  <a:srgbClr val="0033CC"/>
                </a:solidFill>
                <a:sym typeface="Wingdings" pitchFamily="2" charset="2"/>
              </a:rPr>
              <a:t> </a:t>
            </a:r>
            <a:r>
              <a:rPr lang="tr-TR" sz="2400" dirty="0" err="1" smtClean="0">
                <a:solidFill>
                  <a:srgbClr val="0033CC"/>
                </a:solidFill>
                <a:sym typeface="Wingdings" pitchFamily="2" charset="2"/>
              </a:rPr>
              <a:t>Selfservice</a:t>
            </a:r>
            <a:r>
              <a:rPr lang="tr-TR" sz="2400" dirty="0" smtClean="0">
                <a:solidFill>
                  <a:srgbClr val="0033CC"/>
                </a:solidFill>
                <a:sym typeface="Wingdings" pitchFamily="2" charset="2"/>
              </a:rPr>
              <a:t>) </a:t>
            </a:r>
            <a:r>
              <a:rPr lang="tr-TR" sz="2400" dirty="0" smtClean="0">
                <a:solidFill>
                  <a:srgbClr val="CA08A5"/>
                </a:solidFill>
                <a:sym typeface="Wingdings" pitchFamily="2" charset="2"/>
              </a:rPr>
              <a:t>Tutanak İşleme</a:t>
            </a:r>
            <a:r>
              <a:rPr lang="tr-TR" sz="2400" dirty="0" smtClean="0">
                <a:solidFill>
                  <a:srgbClr val="0033CC"/>
                </a:solidFill>
                <a:sym typeface="Wingdings" pitchFamily="2" charset="2"/>
              </a:rPr>
              <a:t> Alt Sisteminin bir parçası olarak işler.</a:t>
            </a:r>
          </a:p>
          <a:p>
            <a:r>
              <a:rPr lang="tr-TR" sz="2000" dirty="0" smtClean="0">
                <a:sym typeface="Wingdings" pitchFamily="2" charset="2"/>
              </a:rPr>
              <a:t>Örneğin Çevrim-içi bankacılık ve  Kullanıcı Giriş-Makineleri (ATM)  servisleri tutanak işleme sağlayan servis yapılarına örnek verilebilir. </a:t>
            </a:r>
          </a:p>
          <a:p>
            <a:endParaRPr lang="tr-TR" sz="2000" dirty="0" smtClean="0">
              <a:sym typeface="Wingdings" pitchFamily="2" charset="2"/>
            </a:endParaRPr>
          </a:p>
          <a:p>
            <a:endParaRPr lang="tr-TR" sz="2400" dirty="0" smtClean="0">
              <a:sym typeface="Wingdings" pitchFamily="2" charset="2"/>
            </a:endParaRPr>
          </a:p>
        </p:txBody>
      </p:sp>
      <p:sp>
        <p:nvSpPr>
          <p:cNvPr id="53252" name="Rectangle 4"/>
          <p:cNvSpPr>
            <a:spLocks noChangeArrowheads="1"/>
          </p:cNvSpPr>
          <p:nvPr/>
        </p:nvSpPr>
        <p:spPr bwMode="auto">
          <a:xfrm>
            <a:off x="714348" y="5429264"/>
            <a:ext cx="2232025" cy="1009650"/>
          </a:xfrm>
          <a:prstGeom prst="rect">
            <a:avLst/>
          </a:prstGeom>
          <a:solidFill>
            <a:srgbClr val="FFFF00"/>
          </a:solidFill>
          <a:ln w="38100">
            <a:solidFill>
              <a:schemeClr val="tx1"/>
            </a:solidFill>
            <a:prstDash val="dash"/>
            <a:miter lim="800000"/>
            <a:headEnd/>
            <a:tailEnd/>
          </a:ln>
        </p:spPr>
        <p:txBody>
          <a:bodyPr wrap="none" anchor="ctr"/>
          <a:lstStyle/>
          <a:p>
            <a:pPr algn="ctr">
              <a:spcBef>
                <a:spcPct val="0"/>
              </a:spcBef>
            </a:pPr>
            <a:r>
              <a:rPr lang="tr-TR" sz="1400" b="0" u="none" dirty="0">
                <a:solidFill>
                  <a:schemeClr val="tx1"/>
                </a:solidFill>
              </a:rPr>
              <a:t>Müşteri Servisi: </a:t>
            </a:r>
          </a:p>
          <a:p>
            <a:pPr algn="ctr">
              <a:spcBef>
                <a:spcPct val="0"/>
              </a:spcBef>
            </a:pPr>
            <a:r>
              <a:rPr lang="tr-TR" sz="1400" b="0" u="none" dirty="0">
                <a:solidFill>
                  <a:schemeClr val="tx1"/>
                </a:solidFill>
              </a:rPr>
              <a:t>Satış sonrası hizmetler,</a:t>
            </a:r>
          </a:p>
          <a:p>
            <a:pPr algn="ctr">
              <a:spcBef>
                <a:spcPct val="0"/>
              </a:spcBef>
            </a:pPr>
            <a:r>
              <a:rPr lang="tr-TR" sz="1400" b="0" u="none" dirty="0">
                <a:solidFill>
                  <a:schemeClr val="tx1"/>
                </a:solidFill>
              </a:rPr>
              <a:t>Muhasebe</a:t>
            </a:r>
          </a:p>
          <a:p>
            <a:pPr algn="ctr">
              <a:spcBef>
                <a:spcPct val="0"/>
              </a:spcBef>
            </a:pPr>
            <a:r>
              <a:rPr lang="tr-TR" sz="1400" b="0" u="none" dirty="0">
                <a:solidFill>
                  <a:schemeClr val="tx1"/>
                </a:solidFill>
              </a:rPr>
              <a:t>Ulaştırma-Teslim</a:t>
            </a:r>
          </a:p>
        </p:txBody>
      </p:sp>
      <p:sp>
        <p:nvSpPr>
          <p:cNvPr id="53253" name="Rectangle 5"/>
          <p:cNvSpPr>
            <a:spLocks noChangeArrowheads="1"/>
          </p:cNvSpPr>
          <p:nvPr/>
        </p:nvSpPr>
        <p:spPr bwMode="auto">
          <a:xfrm>
            <a:off x="3643306" y="5143512"/>
            <a:ext cx="936625" cy="1439862"/>
          </a:xfrm>
          <a:prstGeom prst="rect">
            <a:avLst/>
          </a:prstGeom>
          <a:solidFill>
            <a:schemeClr val="bg2">
              <a:lumMod val="90000"/>
            </a:schemeClr>
          </a:solidFill>
          <a:ln w="9525">
            <a:solidFill>
              <a:schemeClr val="tx1"/>
            </a:solidFill>
            <a:miter lim="800000"/>
            <a:headEnd/>
            <a:tailEnd/>
          </a:ln>
        </p:spPr>
        <p:txBody>
          <a:bodyPr wrap="none" anchor="ctr"/>
          <a:lstStyle/>
          <a:p>
            <a:pPr algn="ctr">
              <a:spcBef>
                <a:spcPct val="0"/>
              </a:spcBef>
            </a:pPr>
            <a:r>
              <a:rPr lang="tr-TR" sz="1400" b="1" u="none" dirty="0" smtClean="0">
                <a:solidFill>
                  <a:schemeClr val="tx1"/>
                </a:solidFill>
              </a:rPr>
              <a:t>Tutanak</a:t>
            </a:r>
            <a:endParaRPr lang="tr-TR" sz="1400" b="1" u="none" dirty="0">
              <a:solidFill>
                <a:schemeClr val="tx1"/>
              </a:solidFill>
            </a:endParaRPr>
          </a:p>
          <a:p>
            <a:pPr algn="ctr">
              <a:spcBef>
                <a:spcPct val="0"/>
              </a:spcBef>
            </a:pPr>
            <a:r>
              <a:rPr lang="tr-TR" sz="1400" b="1" u="none" dirty="0" smtClean="0">
                <a:solidFill>
                  <a:schemeClr val="tx1"/>
                </a:solidFill>
              </a:rPr>
              <a:t>İşlem</a:t>
            </a:r>
            <a:endParaRPr lang="tr-TR" sz="1400" b="1" u="none" dirty="0">
              <a:solidFill>
                <a:schemeClr val="tx1"/>
              </a:solidFill>
            </a:endParaRPr>
          </a:p>
          <a:p>
            <a:pPr algn="ctr">
              <a:spcBef>
                <a:spcPct val="0"/>
              </a:spcBef>
            </a:pPr>
            <a:r>
              <a:rPr lang="tr-TR" sz="1400" b="1" u="none" dirty="0">
                <a:solidFill>
                  <a:schemeClr val="tx1"/>
                </a:solidFill>
              </a:rPr>
              <a:t>Veritabanı</a:t>
            </a:r>
          </a:p>
          <a:p>
            <a:pPr algn="ctr">
              <a:spcBef>
                <a:spcPct val="0"/>
              </a:spcBef>
            </a:pPr>
            <a:r>
              <a:rPr lang="tr-TR" sz="1400" b="1" u="none" dirty="0">
                <a:solidFill>
                  <a:schemeClr val="tx1"/>
                </a:solidFill>
              </a:rPr>
              <a:t>Yönetim</a:t>
            </a:r>
          </a:p>
          <a:p>
            <a:pPr algn="ctr">
              <a:spcBef>
                <a:spcPct val="0"/>
              </a:spcBef>
            </a:pPr>
            <a:r>
              <a:rPr lang="tr-TR" sz="1400" b="1" u="none" dirty="0">
                <a:solidFill>
                  <a:schemeClr val="tx1"/>
                </a:solidFill>
              </a:rPr>
              <a:t>Yazılımı</a:t>
            </a:r>
          </a:p>
        </p:txBody>
      </p:sp>
      <p:sp>
        <p:nvSpPr>
          <p:cNvPr id="53254" name="AutoShape 6"/>
          <p:cNvSpPr>
            <a:spLocks noChangeArrowheads="1"/>
          </p:cNvSpPr>
          <p:nvPr/>
        </p:nvSpPr>
        <p:spPr bwMode="auto">
          <a:xfrm>
            <a:off x="6072198" y="4929198"/>
            <a:ext cx="1130300" cy="609600"/>
          </a:xfrm>
          <a:prstGeom prst="flowChartMagneticDisk">
            <a:avLst/>
          </a:prstGeom>
          <a:solidFill>
            <a:schemeClr val="tx2">
              <a:lumMod val="20000"/>
              <a:lumOff val="80000"/>
            </a:schemeClr>
          </a:solidFill>
          <a:ln w="9525">
            <a:solidFill>
              <a:schemeClr val="tx1"/>
            </a:solidFill>
            <a:round/>
            <a:headEnd/>
            <a:tailEnd/>
          </a:ln>
        </p:spPr>
        <p:txBody>
          <a:bodyPr wrap="none" anchor="ctr"/>
          <a:lstStyle/>
          <a:p>
            <a:pPr algn="ctr">
              <a:spcBef>
                <a:spcPct val="0"/>
              </a:spcBef>
            </a:pPr>
            <a:r>
              <a:rPr lang="tr-TR" sz="1400" b="0" u="none" dirty="0">
                <a:solidFill>
                  <a:schemeClr val="tx1"/>
                </a:solidFill>
              </a:rPr>
              <a:t>müşteriler</a:t>
            </a:r>
          </a:p>
        </p:txBody>
      </p:sp>
      <p:sp>
        <p:nvSpPr>
          <p:cNvPr id="53255" name="AutoShape 7"/>
          <p:cNvSpPr>
            <a:spLocks noChangeArrowheads="1"/>
          </p:cNvSpPr>
          <p:nvPr/>
        </p:nvSpPr>
        <p:spPr bwMode="auto">
          <a:xfrm>
            <a:off x="6572264" y="5429264"/>
            <a:ext cx="1130300" cy="609600"/>
          </a:xfrm>
          <a:prstGeom prst="flowChartMagneticDisk">
            <a:avLst/>
          </a:prstGeom>
          <a:solidFill>
            <a:schemeClr val="accent5"/>
          </a:solidFill>
          <a:ln w="9525">
            <a:solidFill>
              <a:schemeClr val="tx1"/>
            </a:solidFill>
            <a:round/>
            <a:headEnd/>
            <a:tailEnd/>
          </a:ln>
        </p:spPr>
        <p:txBody>
          <a:bodyPr wrap="none" anchor="ctr"/>
          <a:lstStyle/>
          <a:p>
            <a:pPr algn="ctr">
              <a:spcBef>
                <a:spcPct val="0"/>
              </a:spcBef>
            </a:pPr>
            <a:r>
              <a:rPr lang="tr-TR" sz="1400" b="0" u="none" dirty="0">
                <a:solidFill>
                  <a:schemeClr val="tx1"/>
                </a:solidFill>
              </a:rPr>
              <a:t>Muhasebe</a:t>
            </a:r>
          </a:p>
        </p:txBody>
      </p:sp>
      <p:sp>
        <p:nvSpPr>
          <p:cNvPr id="53256" name="AutoShape 8"/>
          <p:cNvSpPr>
            <a:spLocks noChangeArrowheads="1"/>
          </p:cNvSpPr>
          <p:nvPr/>
        </p:nvSpPr>
        <p:spPr bwMode="auto">
          <a:xfrm>
            <a:off x="7358082" y="5786454"/>
            <a:ext cx="1130300" cy="609600"/>
          </a:xfrm>
          <a:prstGeom prst="flowChartMagneticDisk">
            <a:avLst/>
          </a:prstGeom>
          <a:solidFill>
            <a:schemeClr val="accent3"/>
          </a:solidFill>
          <a:ln w="9525">
            <a:solidFill>
              <a:schemeClr val="tx1"/>
            </a:solidFill>
            <a:round/>
            <a:headEnd/>
            <a:tailEnd/>
          </a:ln>
        </p:spPr>
        <p:txBody>
          <a:bodyPr wrap="none" anchor="ctr"/>
          <a:lstStyle/>
          <a:p>
            <a:pPr algn="ctr">
              <a:spcBef>
                <a:spcPct val="0"/>
              </a:spcBef>
            </a:pPr>
            <a:r>
              <a:rPr lang="tr-TR" sz="1400" b="0" u="none" dirty="0">
                <a:solidFill>
                  <a:schemeClr val="tx1"/>
                </a:solidFill>
              </a:rPr>
              <a:t>Satış/teslim</a:t>
            </a:r>
          </a:p>
        </p:txBody>
      </p:sp>
      <p:sp>
        <p:nvSpPr>
          <p:cNvPr id="53257" name="Line 9"/>
          <p:cNvSpPr>
            <a:spLocks noChangeShapeType="1"/>
          </p:cNvSpPr>
          <p:nvPr/>
        </p:nvSpPr>
        <p:spPr bwMode="auto">
          <a:xfrm>
            <a:off x="3000364" y="5857892"/>
            <a:ext cx="504825" cy="0"/>
          </a:xfrm>
          <a:prstGeom prst="line">
            <a:avLst/>
          </a:prstGeom>
          <a:noFill/>
          <a:ln w="57150">
            <a:solidFill>
              <a:schemeClr val="tx1"/>
            </a:solidFill>
            <a:round/>
            <a:headEnd type="triangle" w="med" len="med"/>
            <a:tailEnd type="triangle" w="med" len="med"/>
          </a:ln>
        </p:spPr>
        <p:txBody>
          <a:bodyPr/>
          <a:lstStyle/>
          <a:p>
            <a:endParaRPr lang="tr-TR"/>
          </a:p>
        </p:txBody>
      </p:sp>
      <p:sp>
        <p:nvSpPr>
          <p:cNvPr id="53258" name="Line 10"/>
          <p:cNvSpPr>
            <a:spLocks noChangeShapeType="1"/>
          </p:cNvSpPr>
          <p:nvPr/>
        </p:nvSpPr>
        <p:spPr bwMode="auto">
          <a:xfrm flipH="1">
            <a:off x="5500689" y="5214950"/>
            <a:ext cx="45719" cy="1071570"/>
          </a:xfrm>
          <a:prstGeom prst="line">
            <a:avLst/>
          </a:prstGeom>
          <a:noFill/>
          <a:ln w="9525">
            <a:solidFill>
              <a:schemeClr val="tx1"/>
            </a:solidFill>
            <a:round/>
            <a:headEnd/>
            <a:tailEnd/>
          </a:ln>
        </p:spPr>
        <p:txBody>
          <a:bodyPr/>
          <a:lstStyle/>
          <a:p>
            <a:endParaRPr lang="tr-TR"/>
          </a:p>
        </p:txBody>
      </p:sp>
      <p:sp>
        <p:nvSpPr>
          <p:cNvPr id="53259" name="Line 11"/>
          <p:cNvSpPr>
            <a:spLocks noChangeShapeType="1"/>
          </p:cNvSpPr>
          <p:nvPr/>
        </p:nvSpPr>
        <p:spPr bwMode="auto">
          <a:xfrm flipV="1">
            <a:off x="5572132" y="5214949"/>
            <a:ext cx="430213" cy="45719"/>
          </a:xfrm>
          <a:prstGeom prst="line">
            <a:avLst/>
          </a:prstGeom>
          <a:noFill/>
          <a:ln w="9525">
            <a:solidFill>
              <a:schemeClr val="tx1"/>
            </a:solidFill>
            <a:round/>
            <a:headEnd/>
            <a:tailEnd/>
          </a:ln>
        </p:spPr>
        <p:txBody>
          <a:bodyPr/>
          <a:lstStyle/>
          <a:p>
            <a:endParaRPr lang="tr-TR"/>
          </a:p>
        </p:txBody>
      </p:sp>
      <p:sp>
        <p:nvSpPr>
          <p:cNvPr id="53260" name="Line 12"/>
          <p:cNvSpPr>
            <a:spLocks noChangeShapeType="1"/>
          </p:cNvSpPr>
          <p:nvPr/>
        </p:nvSpPr>
        <p:spPr bwMode="auto">
          <a:xfrm>
            <a:off x="5500694" y="5786454"/>
            <a:ext cx="792163" cy="0"/>
          </a:xfrm>
          <a:prstGeom prst="line">
            <a:avLst/>
          </a:prstGeom>
          <a:noFill/>
          <a:ln w="9525">
            <a:solidFill>
              <a:schemeClr val="tx1"/>
            </a:solidFill>
            <a:round/>
            <a:headEnd/>
            <a:tailEnd/>
          </a:ln>
        </p:spPr>
        <p:txBody>
          <a:bodyPr/>
          <a:lstStyle/>
          <a:p>
            <a:endParaRPr lang="tr-TR"/>
          </a:p>
        </p:txBody>
      </p:sp>
      <p:sp>
        <p:nvSpPr>
          <p:cNvPr id="53261" name="Line 13"/>
          <p:cNvSpPr>
            <a:spLocks noChangeShapeType="1"/>
          </p:cNvSpPr>
          <p:nvPr/>
        </p:nvSpPr>
        <p:spPr bwMode="auto">
          <a:xfrm flipV="1">
            <a:off x="5500694" y="6215082"/>
            <a:ext cx="1655763" cy="0"/>
          </a:xfrm>
          <a:prstGeom prst="line">
            <a:avLst/>
          </a:prstGeom>
          <a:noFill/>
          <a:ln w="9525">
            <a:solidFill>
              <a:schemeClr val="tx1"/>
            </a:solidFill>
            <a:round/>
            <a:headEnd/>
            <a:tailEnd/>
          </a:ln>
        </p:spPr>
        <p:txBody>
          <a:bodyPr/>
          <a:lstStyle/>
          <a:p>
            <a:endParaRPr lang="tr-TR"/>
          </a:p>
        </p:txBody>
      </p:sp>
      <p:sp>
        <p:nvSpPr>
          <p:cNvPr id="53262" name="Line 14"/>
          <p:cNvSpPr>
            <a:spLocks noChangeShapeType="1"/>
          </p:cNvSpPr>
          <p:nvPr/>
        </p:nvSpPr>
        <p:spPr bwMode="auto">
          <a:xfrm>
            <a:off x="4500562" y="5786454"/>
            <a:ext cx="1008062" cy="0"/>
          </a:xfrm>
          <a:prstGeom prst="line">
            <a:avLst/>
          </a:prstGeom>
          <a:noFill/>
          <a:ln w="38100">
            <a:solidFill>
              <a:schemeClr val="tx1"/>
            </a:solidFill>
            <a:round/>
            <a:headEnd type="triangle" w="med" len="med"/>
            <a:tailEnd type="triangle" w="med" len="med"/>
          </a:ln>
        </p:spPr>
        <p:txBody>
          <a:bodyPr/>
          <a:lstStyle/>
          <a:p>
            <a:endParaRPr lang="tr-TR"/>
          </a:p>
        </p:txBody>
      </p:sp>
      <p:sp>
        <p:nvSpPr>
          <p:cNvPr id="15" name="14 Slayt Numarası Yer Tutucusu"/>
          <p:cNvSpPr>
            <a:spLocks noGrp="1"/>
          </p:cNvSpPr>
          <p:nvPr>
            <p:ph type="sldNum" sz="quarter" idx="12"/>
          </p:nvPr>
        </p:nvSpPr>
        <p:spPr/>
        <p:txBody>
          <a:bodyPr/>
          <a:lstStyle/>
          <a:p>
            <a:fld id="{F2E5916C-8A19-45CF-A92A-BEC7AC1B5E58}" type="slidenum">
              <a:rPr lang="tr-TR" smtClean="0"/>
              <a:pPr/>
              <a:t>36</a:t>
            </a:fld>
            <a:endParaRPr lang="tr-T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071678"/>
            <a:ext cx="8229600" cy="4054485"/>
          </a:xfrm>
        </p:spPr>
        <p:txBody>
          <a:bodyPr>
            <a:normAutofit lnSpcReduction="10000"/>
          </a:bodyPr>
          <a:lstStyle/>
          <a:p>
            <a:r>
              <a:rPr lang="tr-TR" b="1" dirty="0" err="1" smtClean="0"/>
              <a:t>The</a:t>
            </a:r>
            <a:r>
              <a:rPr lang="tr-TR" b="1" dirty="0" smtClean="0"/>
              <a:t> </a:t>
            </a:r>
            <a:r>
              <a:rPr lang="tr-TR" b="1" dirty="0" err="1" smtClean="0"/>
              <a:t>term</a:t>
            </a:r>
            <a:r>
              <a:rPr lang="tr-TR" b="1" dirty="0" smtClean="0"/>
              <a:t> MIS </a:t>
            </a:r>
            <a:r>
              <a:rPr lang="tr-TR" b="1" dirty="0" err="1" smtClean="0"/>
              <a:t>also</a:t>
            </a:r>
            <a:r>
              <a:rPr lang="tr-TR" b="1" dirty="0" smtClean="0"/>
              <a:t> </a:t>
            </a:r>
            <a:r>
              <a:rPr lang="tr-TR" b="1" dirty="0" err="1" smtClean="0"/>
              <a:t>used</a:t>
            </a:r>
            <a:r>
              <a:rPr lang="tr-TR" b="1" dirty="0" smtClean="0"/>
              <a:t> a </a:t>
            </a:r>
            <a:r>
              <a:rPr lang="tr-TR" b="1" dirty="0" err="1" smtClean="0"/>
              <a:t>specific</a:t>
            </a:r>
            <a:r>
              <a:rPr lang="tr-TR" b="1" dirty="0" smtClean="0"/>
              <a:t> </a:t>
            </a:r>
            <a:r>
              <a:rPr lang="tr-TR" b="1" dirty="0" err="1" smtClean="0"/>
              <a:t>category</a:t>
            </a:r>
            <a:r>
              <a:rPr lang="tr-TR" b="1" dirty="0" smtClean="0"/>
              <a:t> of </a:t>
            </a:r>
            <a:r>
              <a:rPr lang="tr-TR" b="1" dirty="0" err="1" smtClean="0"/>
              <a:t>information</a:t>
            </a:r>
            <a:r>
              <a:rPr lang="tr-TR" b="1" dirty="0" smtClean="0"/>
              <a:t> </a:t>
            </a:r>
            <a:r>
              <a:rPr lang="tr-TR" b="1" dirty="0" err="1" smtClean="0"/>
              <a:t>systems</a:t>
            </a:r>
            <a:r>
              <a:rPr lang="tr-TR" b="1" dirty="0" smtClean="0"/>
              <a:t> </a:t>
            </a:r>
            <a:r>
              <a:rPr lang="tr-TR" b="1" dirty="0" err="1" smtClean="0"/>
              <a:t>which</a:t>
            </a:r>
            <a:r>
              <a:rPr lang="tr-TR" b="1" dirty="0" smtClean="0"/>
              <a:t> </a:t>
            </a:r>
            <a:r>
              <a:rPr lang="tr-TR" b="1" dirty="0" err="1" smtClean="0"/>
              <a:t>serving</a:t>
            </a:r>
            <a:r>
              <a:rPr lang="tr-TR" b="1" dirty="0" smtClean="0"/>
              <a:t> </a:t>
            </a:r>
            <a:r>
              <a:rPr lang="tr-TR" b="1" dirty="0" err="1" smtClean="0"/>
              <a:t>middle</a:t>
            </a:r>
            <a:r>
              <a:rPr lang="tr-TR" b="1" dirty="0" smtClean="0"/>
              <a:t> </a:t>
            </a:r>
            <a:r>
              <a:rPr lang="tr-TR" b="1" dirty="0" err="1" smtClean="0"/>
              <a:t>management</a:t>
            </a:r>
            <a:r>
              <a:rPr lang="tr-TR" b="1" dirty="0" smtClean="0"/>
              <a:t> </a:t>
            </a:r>
            <a:r>
              <a:rPr lang="tr-TR" b="1" dirty="0" err="1" smtClean="0"/>
              <a:t>level</a:t>
            </a:r>
            <a:r>
              <a:rPr lang="tr-TR" b="1" dirty="0" smtClean="0"/>
              <a:t>.</a:t>
            </a:r>
          </a:p>
          <a:p>
            <a:r>
              <a:rPr lang="tr-TR" b="1" dirty="0" err="1" smtClean="0"/>
              <a:t>MIS</a:t>
            </a:r>
            <a:r>
              <a:rPr lang="tr-TR" b="1" dirty="0" smtClean="0"/>
              <a:t> </a:t>
            </a:r>
            <a:r>
              <a:rPr lang="tr-TR" b="1" dirty="0" err="1" smtClean="0"/>
              <a:t>mainly</a:t>
            </a:r>
            <a:r>
              <a:rPr lang="tr-TR" b="1" dirty="0" smtClean="0"/>
              <a:t> </a:t>
            </a:r>
            <a:r>
              <a:rPr lang="tr-TR" b="1" dirty="0" err="1" smtClean="0"/>
              <a:t>summarize</a:t>
            </a:r>
            <a:r>
              <a:rPr lang="tr-TR" b="1" dirty="0" smtClean="0"/>
              <a:t> </a:t>
            </a:r>
            <a:r>
              <a:rPr lang="tr-TR" b="1" dirty="0" err="1" smtClean="0"/>
              <a:t>and</a:t>
            </a:r>
            <a:r>
              <a:rPr lang="tr-TR" b="1" dirty="0" smtClean="0"/>
              <a:t> </a:t>
            </a:r>
            <a:r>
              <a:rPr lang="tr-TR" b="1" dirty="0" err="1" smtClean="0"/>
              <a:t>report</a:t>
            </a:r>
            <a:r>
              <a:rPr lang="tr-TR" b="1" dirty="0" smtClean="0"/>
              <a:t> on </a:t>
            </a:r>
            <a:r>
              <a:rPr lang="tr-TR" b="1" dirty="0" err="1" smtClean="0"/>
              <a:t>the</a:t>
            </a:r>
            <a:r>
              <a:rPr lang="tr-TR" b="1" dirty="0" smtClean="0"/>
              <a:t>  </a:t>
            </a:r>
            <a:r>
              <a:rPr lang="tr-TR" b="1" dirty="0" err="1" smtClean="0"/>
              <a:t>company’s</a:t>
            </a:r>
            <a:r>
              <a:rPr lang="tr-TR" b="1" dirty="0" smtClean="0"/>
              <a:t>   </a:t>
            </a:r>
            <a:r>
              <a:rPr lang="tr-TR" b="1" dirty="0" err="1" smtClean="0"/>
              <a:t>basic</a:t>
            </a:r>
            <a:r>
              <a:rPr lang="tr-TR" b="1" dirty="0" smtClean="0"/>
              <a:t>  </a:t>
            </a:r>
            <a:r>
              <a:rPr lang="tr-TR" b="1" dirty="0" err="1" smtClean="0"/>
              <a:t>operatipons</a:t>
            </a:r>
            <a:r>
              <a:rPr lang="tr-TR" b="1" dirty="0" smtClean="0"/>
              <a:t> </a:t>
            </a:r>
            <a:r>
              <a:rPr lang="tr-TR" b="1" dirty="0" err="1" smtClean="0"/>
              <a:t>using</a:t>
            </a:r>
            <a:r>
              <a:rPr lang="tr-TR" b="1" dirty="0" smtClean="0"/>
              <a:t> data </a:t>
            </a:r>
            <a:r>
              <a:rPr lang="tr-TR" b="1" dirty="0" err="1" smtClean="0"/>
              <a:t>supplied</a:t>
            </a:r>
            <a:r>
              <a:rPr lang="tr-TR" b="1" dirty="0" smtClean="0"/>
              <a:t> </a:t>
            </a:r>
            <a:r>
              <a:rPr lang="tr-TR" b="1" dirty="0" err="1" smtClean="0"/>
              <a:t>by</a:t>
            </a:r>
            <a:r>
              <a:rPr lang="tr-TR" b="1" dirty="0" smtClean="0"/>
              <a:t> </a:t>
            </a:r>
            <a:r>
              <a:rPr lang="tr-TR" b="1" dirty="0" err="1" smtClean="0"/>
              <a:t>transction</a:t>
            </a:r>
            <a:r>
              <a:rPr lang="tr-TR" b="1" dirty="0" smtClean="0"/>
              <a:t> </a:t>
            </a:r>
            <a:r>
              <a:rPr lang="tr-TR" b="1" dirty="0" err="1" smtClean="0"/>
              <a:t>processing</a:t>
            </a:r>
            <a:r>
              <a:rPr lang="tr-TR" b="1" dirty="0" smtClean="0"/>
              <a:t> </a:t>
            </a:r>
            <a:r>
              <a:rPr lang="tr-TR" b="1" dirty="0" err="1" smtClean="0"/>
              <a:t>system</a:t>
            </a:r>
            <a:r>
              <a:rPr lang="tr-TR" b="1" dirty="0" smtClean="0"/>
              <a:t>.</a:t>
            </a:r>
          </a:p>
          <a:p>
            <a:pPr algn="ctr">
              <a:buNone/>
            </a:pPr>
            <a:r>
              <a:rPr lang="tr-TR" b="1" dirty="0" err="1" smtClean="0">
                <a:solidFill>
                  <a:srgbClr val="FF0000"/>
                </a:solidFill>
              </a:rPr>
              <a:t>So</a:t>
            </a:r>
            <a:r>
              <a:rPr lang="tr-TR" b="1" dirty="0" smtClean="0">
                <a:solidFill>
                  <a:srgbClr val="FF0000"/>
                </a:solidFill>
              </a:rPr>
              <a:t> not </a:t>
            </a:r>
            <a:r>
              <a:rPr lang="tr-TR" b="1" dirty="0" err="1" smtClean="0">
                <a:solidFill>
                  <a:srgbClr val="FF0000"/>
                </a:solidFill>
              </a:rPr>
              <a:t>confiuse</a:t>
            </a:r>
            <a:r>
              <a:rPr lang="tr-TR" b="1" dirty="0" smtClean="0">
                <a:solidFill>
                  <a:srgbClr val="FF0000"/>
                </a:solidFill>
              </a:rPr>
              <a:t> “</a:t>
            </a:r>
            <a:r>
              <a:rPr lang="tr-TR" b="1" dirty="0" err="1" smtClean="0">
                <a:solidFill>
                  <a:srgbClr val="FF0000"/>
                </a:solidFill>
              </a:rPr>
              <a:t>title</a:t>
            </a:r>
            <a:r>
              <a:rPr lang="tr-TR" b="1" dirty="0" smtClean="0">
                <a:solidFill>
                  <a:srgbClr val="FF0000"/>
                </a:solidFill>
              </a:rPr>
              <a:t>” </a:t>
            </a:r>
            <a:r>
              <a:rPr lang="tr-TR" b="1" dirty="0" err="1" smtClean="0">
                <a:solidFill>
                  <a:srgbClr val="FF0000"/>
                </a:solidFill>
              </a:rPr>
              <a:t>MIS</a:t>
            </a:r>
            <a:r>
              <a:rPr lang="tr-TR" b="1" dirty="0" smtClean="0">
                <a:solidFill>
                  <a:srgbClr val="FF0000"/>
                </a:solidFill>
              </a:rPr>
              <a:t> </a:t>
            </a:r>
            <a:r>
              <a:rPr lang="tr-TR" b="1" dirty="0" err="1" smtClean="0">
                <a:solidFill>
                  <a:srgbClr val="FF0000"/>
                </a:solidFill>
              </a:rPr>
              <a:t>and</a:t>
            </a:r>
            <a:r>
              <a:rPr lang="tr-TR" b="1" dirty="0" smtClean="0">
                <a:solidFill>
                  <a:srgbClr val="FF0000"/>
                </a:solidFill>
              </a:rPr>
              <a:t> Management </a:t>
            </a:r>
            <a:r>
              <a:rPr lang="tr-TR" b="1" dirty="0" err="1" smtClean="0">
                <a:solidFill>
                  <a:srgbClr val="FF0000"/>
                </a:solidFill>
              </a:rPr>
              <a:t>information</a:t>
            </a:r>
            <a:r>
              <a:rPr lang="tr-TR" b="1" dirty="0" smtClean="0">
                <a:solidFill>
                  <a:srgbClr val="FF0000"/>
                </a:solidFill>
              </a:rPr>
              <a:t> Systems  !</a:t>
            </a:r>
            <a:endParaRPr lang="tr-TR"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37</a:t>
            </a:fld>
            <a:endParaRPr lang="tr-TR"/>
          </a:p>
        </p:txBody>
      </p:sp>
      <p:sp>
        <p:nvSpPr>
          <p:cNvPr id="5" name="1 Başlık"/>
          <p:cNvSpPr>
            <a:spLocks noGrp="1"/>
          </p:cNvSpPr>
          <p:nvPr>
            <p:ph type="title"/>
          </p:nvPr>
        </p:nvSpPr>
        <p:spPr>
          <a:xfrm>
            <a:off x="428596" y="274638"/>
            <a:ext cx="8258204" cy="1439850"/>
          </a:xfrm>
          <a:solidFill>
            <a:srgbClr val="C00000"/>
          </a:solidFill>
        </p:spPr>
        <p:style>
          <a:lnRef idx="3">
            <a:schemeClr val="lt1"/>
          </a:lnRef>
          <a:fillRef idx="1">
            <a:schemeClr val="accent1"/>
          </a:fillRef>
          <a:effectRef idx="1">
            <a:schemeClr val="accent1"/>
          </a:effectRef>
          <a:fontRef idx="minor">
            <a:schemeClr val="lt1"/>
          </a:fontRef>
        </p:style>
        <p:txBody>
          <a:bodyPr>
            <a:normAutofit fontScale="90000"/>
          </a:bodyPr>
          <a:lstStyle/>
          <a:p>
            <a:r>
              <a:rPr lang="tr-TR" dirty="0" smtClean="0">
                <a:solidFill>
                  <a:srgbClr val="FF0000"/>
                </a:solidFill>
              </a:rPr>
              <a:t/>
            </a:r>
            <a:br>
              <a:rPr lang="tr-TR" dirty="0" smtClean="0">
                <a:solidFill>
                  <a:srgbClr val="FF0000"/>
                </a:solidFill>
              </a:rPr>
            </a:br>
            <a:r>
              <a:rPr lang="tr-TR" b="1" dirty="0" smtClean="0">
                <a:solidFill>
                  <a:schemeClr val="bg1"/>
                </a:solidFill>
              </a:rPr>
              <a:t> </a:t>
            </a:r>
            <a:r>
              <a:rPr lang="tr-TR" sz="2200" b="1" dirty="0" smtClean="0">
                <a:solidFill>
                  <a:schemeClr val="bg1"/>
                </a:solidFill>
              </a:rPr>
              <a:t>“</a:t>
            </a:r>
            <a:br>
              <a:rPr lang="tr-TR" sz="2200" b="1" dirty="0" smtClean="0">
                <a:solidFill>
                  <a:schemeClr val="bg1"/>
                </a:solidFill>
              </a:rPr>
            </a:br>
            <a:r>
              <a:rPr lang="tr-TR" sz="2200" b="1" dirty="0" err="1" smtClean="0">
                <a:solidFill>
                  <a:schemeClr val="bg1"/>
                </a:solidFill>
              </a:rPr>
              <a:t>Types</a:t>
            </a:r>
            <a:r>
              <a:rPr lang="tr-TR" sz="2200" b="1" dirty="0" smtClean="0">
                <a:solidFill>
                  <a:schemeClr val="bg1"/>
                </a:solidFill>
              </a:rPr>
              <a:t> of Business Information Systems” </a:t>
            </a:r>
            <a:br>
              <a:rPr lang="tr-TR" sz="2200" b="1" dirty="0" smtClean="0">
                <a:solidFill>
                  <a:schemeClr val="bg1"/>
                </a:solidFill>
              </a:rPr>
            </a:br>
            <a:r>
              <a:rPr lang="tr-TR" sz="3600" b="1" dirty="0" smtClean="0">
                <a:solidFill>
                  <a:schemeClr val="bg1"/>
                </a:solidFill>
              </a:rPr>
              <a:t>Management Information </a:t>
            </a:r>
            <a:r>
              <a:rPr lang="tr-TR" sz="3600" b="1" dirty="0" err="1" smtClean="0">
                <a:solidFill>
                  <a:schemeClr val="bg1"/>
                </a:solidFill>
              </a:rPr>
              <a:t>System</a:t>
            </a:r>
            <a:r>
              <a:rPr lang="tr-TR" sz="3600" b="1" dirty="0" smtClean="0">
                <a:solidFill>
                  <a:schemeClr val="bg1"/>
                </a:solidFill>
              </a:rPr>
              <a:t/>
            </a:r>
            <a:br>
              <a:rPr lang="tr-TR" sz="3600" b="1" dirty="0" smtClean="0">
                <a:solidFill>
                  <a:schemeClr val="bg1"/>
                </a:solidFill>
              </a:rPr>
            </a:br>
            <a:r>
              <a:rPr lang="tr-TR" sz="2700" b="1" dirty="0" err="1" smtClean="0">
                <a:solidFill>
                  <a:schemeClr val="bg1"/>
                </a:solidFill>
              </a:rPr>
              <a:t>which</a:t>
            </a:r>
            <a:r>
              <a:rPr lang="tr-TR" sz="2700" b="1" dirty="0" smtClean="0">
                <a:solidFill>
                  <a:schemeClr val="bg1"/>
                </a:solidFill>
              </a:rPr>
              <a:t> </a:t>
            </a:r>
            <a:r>
              <a:rPr lang="tr-TR" sz="2700" b="1" dirty="0" err="1" smtClean="0">
                <a:solidFill>
                  <a:schemeClr val="bg1"/>
                </a:solidFill>
              </a:rPr>
              <a:t>serve</a:t>
            </a:r>
            <a:r>
              <a:rPr lang="tr-TR" sz="2700" b="1" dirty="0" smtClean="0">
                <a:solidFill>
                  <a:schemeClr val="bg1"/>
                </a:solidFill>
              </a:rPr>
              <a:t>  </a:t>
            </a:r>
            <a:r>
              <a:rPr lang="tr-TR" sz="2700" b="1" dirty="0" err="1" smtClean="0">
                <a:solidFill>
                  <a:schemeClr val="bg1"/>
                </a:solidFill>
              </a:rPr>
              <a:t>to</a:t>
            </a:r>
            <a:r>
              <a:rPr lang="tr-TR" sz="2700" b="1" dirty="0" smtClean="0">
                <a:solidFill>
                  <a:schemeClr val="bg1"/>
                </a:solidFill>
              </a:rPr>
              <a:t> </a:t>
            </a:r>
            <a:r>
              <a:rPr lang="tr-TR" sz="2700" b="1" dirty="0" err="1" smtClean="0">
                <a:solidFill>
                  <a:schemeClr val="bg1"/>
                </a:solidFill>
              </a:rPr>
              <a:t>middle</a:t>
            </a:r>
            <a:r>
              <a:rPr lang="tr-TR" sz="2700" b="1" dirty="0" smtClean="0">
                <a:solidFill>
                  <a:schemeClr val="bg1"/>
                </a:solidFill>
              </a:rPr>
              <a:t> </a:t>
            </a:r>
            <a:r>
              <a:rPr lang="tr-TR" sz="2700" b="1" dirty="0" err="1" smtClean="0">
                <a:solidFill>
                  <a:schemeClr val="bg1"/>
                </a:solidFill>
              </a:rPr>
              <a:t>management</a:t>
            </a:r>
            <a:r>
              <a:rPr lang="tr-TR" sz="3100" b="1" dirty="0" smtClean="0">
                <a:solidFill>
                  <a:schemeClr val="bg1"/>
                </a:solidFill>
              </a:rPr>
              <a:t/>
            </a:r>
            <a:br>
              <a:rPr lang="tr-TR" sz="3100" b="1" dirty="0" smtClean="0">
                <a:solidFill>
                  <a:schemeClr val="bg1"/>
                </a:solidFill>
              </a:rPr>
            </a:br>
            <a:r>
              <a:rPr lang="tr-TR" sz="3100" b="1" dirty="0" smtClean="0">
                <a:solidFill>
                  <a:schemeClr val="bg1"/>
                </a:solidFill>
              </a:rPr>
              <a:t/>
            </a:r>
            <a:br>
              <a:rPr lang="tr-TR" sz="3100" b="1" dirty="0" smtClean="0">
                <a:solidFill>
                  <a:schemeClr val="bg1"/>
                </a:solidFill>
              </a:rPr>
            </a:br>
            <a:r>
              <a:rPr lang="tr-TR" sz="3100" dirty="0" smtClean="0">
                <a:solidFill>
                  <a:srgbClr val="FF0000"/>
                </a:solidFill>
              </a:rPr>
              <a:t/>
            </a:r>
            <a:br>
              <a:rPr lang="tr-TR" sz="3100" dirty="0" smtClean="0">
                <a:solidFill>
                  <a:srgbClr val="FF0000"/>
                </a:solidFill>
              </a:rPr>
            </a:br>
            <a:endParaRPr lang="tr-TR" sz="3100"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285860"/>
            <a:ext cx="8229600" cy="4525963"/>
          </a:xfrm>
        </p:spPr>
        <p:txBody>
          <a:bodyPr>
            <a:normAutofit fontScale="70000" lnSpcReduction="20000"/>
          </a:bodyPr>
          <a:lstStyle/>
          <a:p>
            <a:pPr algn="ctr">
              <a:buNone/>
            </a:pPr>
            <a:r>
              <a:rPr lang="tr-TR" b="1" dirty="0" smtClean="0"/>
              <a:t>  </a:t>
            </a:r>
            <a:r>
              <a:rPr lang="tr-TR" b="1" dirty="0" err="1" smtClean="0"/>
              <a:t>We</a:t>
            </a:r>
            <a:r>
              <a:rPr lang="en-US" b="1" dirty="0" smtClean="0"/>
              <a:t> define management information systems as the study of</a:t>
            </a:r>
            <a:r>
              <a:rPr lang="tr-TR" b="1" dirty="0" smtClean="0"/>
              <a:t> </a:t>
            </a:r>
            <a:r>
              <a:rPr lang="en-US" b="1" dirty="0" smtClean="0"/>
              <a:t>information systems in business and management. </a:t>
            </a:r>
            <a:endParaRPr lang="tr-TR" b="1" dirty="0" smtClean="0"/>
          </a:p>
          <a:p>
            <a:pPr algn="ctr">
              <a:buNone/>
            </a:pPr>
            <a:r>
              <a:rPr lang="tr-TR" sz="4000" b="1" dirty="0" smtClean="0">
                <a:solidFill>
                  <a:srgbClr val="FF0000"/>
                </a:solidFill>
              </a:rPr>
              <a:t>    </a:t>
            </a:r>
            <a:r>
              <a:rPr lang="en-US" sz="4000" b="1" dirty="0" smtClean="0">
                <a:solidFill>
                  <a:srgbClr val="FF0000"/>
                </a:solidFill>
              </a:rPr>
              <a:t>The term management</a:t>
            </a:r>
            <a:r>
              <a:rPr lang="tr-TR" sz="4000" b="1" dirty="0" smtClean="0">
                <a:solidFill>
                  <a:srgbClr val="FF0000"/>
                </a:solidFill>
              </a:rPr>
              <a:t> </a:t>
            </a:r>
            <a:r>
              <a:rPr lang="en-US" sz="4000" b="1" dirty="0" smtClean="0">
                <a:solidFill>
                  <a:srgbClr val="FF0000"/>
                </a:solidFill>
              </a:rPr>
              <a:t>information systems (MIS) also designates a specific category of information</a:t>
            </a:r>
            <a:r>
              <a:rPr lang="tr-TR" sz="4000" b="1" dirty="0" smtClean="0">
                <a:solidFill>
                  <a:srgbClr val="FF0000"/>
                </a:solidFill>
              </a:rPr>
              <a:t> </a:t>
            </a:r>
            <a:r>
              <a:rPr lang="en-US" sz="4000" b="1" dirty="0" smtClean="0">
                <a:solidFill>
                  <a:srgbClr val="FF0000"/>
                </a:solidFill>
              </a:rPr>
              <a:t>systems serving middle management. </a:t>
            </a:r>
            <a:endParaRPr lang="tr-TR" sz="4000" b="1" dirty="0" smtClean="0">
              <a:solidFill>
                <a:srgbClr val="FF0000"/>
              </a:solidFill>
            </a:endParaRPr>
          </a:p>
          <a:p>
            <a:pPr>
              <a:buNone/>
            </a:pPr>
            <a:r>
              <a:rPr lang="tr-TR" b="1" dirty="0" smtClean="0"/>
              <a:t>       </a:t>
            </a:r>
            <a:r>
              <a:rPr lang="en-US" b="1" dirty="0" smtClean="0"/>
              <a:t>MIS provide middle managers with</a:t>
            </a:r>
            <a:r>
              <a:rPr lang="tr-TR" b="1" dirty="0" smtClean="0"/>
              <a:t> </a:t>
            </a:r>
            <a:r>
              <a:rPr lang="en-US" b="1" dirty="0" smtClean="0"/>
              <a:t>reports on the organization’s current performance. This information is used to</a:t>
            </a:r>
            <a:r>
              <a:rPr lang="tr-TR" b="1" dirty="0" smtClean="0"/>
              <a:t> </a:t>
            </a:r>
            <a:r>
              <a:rPr lang="en-US" b="1" dirty="0" smtClean="0"/>
              <a:t>monitor and control the business and predict future performance.</a:t>
            </a:r>
          </a:p>
          <a:p>
            <a:pPr algn="ctr">
              <a:buNone/>
            </a:pPr>
            <a:r>
              <a:rPr lang="tr-TR" sz="3400" b="1" dirty="0" smtClean="0">
                <a:solidFill>
                  <a:srgbClr val="FF0000"/>
                </a:solidFill>
              </a:rPr>
              <a:t>       </a:t>
            </a:r>
            <a:r>
              <a:rPr lang="en-US" sz="3400" b="1" dirty="0" smtClean="0">
                <a:solidFill>
                  <a:srgbClr val="FF0000"/>
                </a:solidFill>
              </a:rPr>
              <a:t>MIS summarize and report on the company’s basic operations using data</a:t>
            </a:r>
            <a:r>
              <a:rPr lang="tr-TR" sz="3400" b="1" dirty="0" smtClean="0">
                <a:solidFill>
                  <a:srgbClr val="FF0000"/>
                </a:solidFill>
              </a:rPr>
              <a:t> </a:t>
            </a:r>
            <a:r>
              <a:rPr lang="en-US" sz="3400" b="1" dirty="0" smtClean="0">
                <a:solidFill>
                  <a:srgbClr val="FF0000"/>
                </a:solidFill>
              </a:rPr>
              <a:t>supplied by transaction processing systems. </a:t>
            </a:r>
            <a:endParaRPr lang="tr-TR" sz="3400" b="1" dirty="0" smtClean="0">
              <a:solidFill>
                <a:srgbClr val="FF0000"/>
              </a:solidFill>
            </a:endParaRPr>
          </a:p>
          <a:p>
            <a:r>
              <a:rPr lang="en-US" b="1" dirty="0" smtClean="0"/>
              <a:t>The basic transaction data from</a:t>
            </a:r>
            <a:r>
              <a:rPr lang="tr-TR" b="1" dirty="0" smtClean="0"/>
              <a:t> </a:t>
            </a:r>
            <a:r>
              <a:rPr lang="en-US" b="1" dirty="0" err="1" smtClean="0"/>
              <a:t>TPS</a:t>
            </a:r>
            <a:r>
              <a:rPr lang="en-US" b="1" dirty="0" smtClean="0"/>
              <a:t> are compressed and usually presented in reports that are produced on a</a:t>
            </a:r>
            <a:r>
              <a:rPr lang="tr-TR" b="1" dirty="0" smtClean="0"/>
              <a:t> </a:t>
            </a:r>
            <a:r>
              <a:rPr lang="en-US" b="1" dirty="0" smtClean="0"/>
              <a:t>regular schedule. Today, many of these reports are delivered </a:t>
            </a:r>
            <a:r>
              <a:rPr lang="en-US" dirty="0" smtClean="0"/>
              <a:t>online.</a:t>
            </a:r>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38</a:t>
            </a:fld>
            <a:endParaRPr lang="en-US"/>
          </a:p>
        </p:txBody>
      </p:sp>
      <p:sp>
        <p:nvSpPr>
          <p:cNvPr id="4" name="3 Metin Yer Tutucusu"/>
          <p:cNvSpPr>
            <a:spLocks noGrp="1"/>
          </p:cNvSpPr>
          <p:nvPr>
            <p:ph type="body" sz="quarter" idx="4294967295"/>
          </p:nvPr>
        </p:nvSpPr>
        <p:spPr>
          <a:xfrm>
            <a:off x="1142976" y="642938"/>
            <a:ext cx="7086624" cy="381000"/>
          </a:xfrm>
        </p:spPr>
        <p:txBody>
          <a:bodyPr>
            <a:normAutofit fontScale="25000" lnSpcReduction="20000"/>
          </a:bodyPr>
          <a:lstStyle/>
          <a:p>
            <a:pPr>
              <a:buNone/>
            </a:pPr>
            <a:r>
              <a:rPr lang="tr-TR" sz="12800" b="1" dirty="0" smtClean="0">
                <a:solidFill>
                  <a:srgbClr val="0070C0"/>
                </a:solidFill>
              </a:rPr>
              <a:t>    </a:t>
            </a:r>
            <a:r>
              <a:rPr lang="en-US" sz="12800" b="1" dirty="0" smtClean="0">
                <a:solidFill>
                  <a:srgbClr val="0070C0"/>
                </a:solidFill>
              </a:rPr>
              <a:t>Management information systems</a:t>
            </a:r>
          </a:p>
          <a:p>
            <a:endParaRPr lang="tr-T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tr-TR" sz="3200" b="1" dirty="0" smtClean="0">
                <a:solidFill>
                  <a:srgbClr val="CC0000"/>
                </a:solidFill>
              </a:rPr>
              <a:t>- Yönetim Bilgi Alt-Sistemi</a:t>
            </a:r>
            <a:r>
              <a:rPr lang="en-US" sz="3200" b="1" dirty="0" smtClean="0">
                <a:solidFill>
                  <a:srgbClr val="CC0000"/>
                </a:solidFill>
              </a:rPr>
              <a:t/>
            </a:r>
            <a:br>
              <a:rPr lang="en-US" sz="3200" b="1" dirty="0" smtClean="0">
                <a:solidFill>
                  <a:srgbClr val="CC0000"/>
                </a:solidFill>
              </a:rPr>
            </a:br>
            <a:r>
              <a:rPr lang="tr-TR" sz="3200" b="1" dirty="0" smtClean="0">
                <a:solidFill>
                  <a:srgbClr val="CC0000"/>
                </a:solidFill>
              </a:rPr>
              <a:t>Management Information </a:t>
            </a:r>
            <a:r>
              <a:rPr lang="tr-TR" sz="3200" b="1" dirty="0" err="1" smtClean="0">
                <a:solidFill>
                  <a:srgbClr val="CC0000"/>
                </a:solidFill>
              </a:rPr>
              <a:t>System</a:t>
            </a:r>
            <a:r>
              <a:rPr lang="tr-TR" sz="3200" b="1" dirty="0" smtClean="0">
                <a:solidFill>
                  <a:srgbClr val="CC0000"/>
                </a:solidFill>
              </a:rPr>
              <a:t>-4   </a:t>
            </a:r>
            <a:endParaRPr lang="tr-TR" sz="2400" b="1" dirty="0" smtClean="0">
              <a:solidFill>
                <a:schemeClr val="tx1"/>
              </a:solidFill>
            </a:endParaRPr>
          </a:p>
        </p:txBody>
      </p:sp>
      <p:sp>
        <p:nvSpPr>
          <p:cNvPr id="69635" name="Rectangle 3"/>
          <p:cNvSpPr>
            <a:spLocks noGrp="1" noChangeArrowheads="1"/>
          </p:cNvSpPr>
          <p:nvPr>
            <p:ph type="body" idx="1"/>
          </p:nvPr>
        </p:nvSpPr>
        <p:spPr/>
        <p:txBody>
          <a:bodyPr>
            <a:normAutofit/>
          </a:bodyPr>
          <a:lstStyle/>
          <a:p>
            <a:pPr algn="ctr">
              <a:buFontTx/>
              <a:buNone/>
            </a:pPr>
            <a:r>
              <a:rPr lang="tr-TR" sz="2400" b="1" dirty="0" err="1" smtClean="0">
                <a:solidFill>
                  <a:srgbClr val="FF0000"/>
                </a:solidFill>
              </a:rPr>
              <a:t>It</a:t>
            </a:r>
            <a:r>
              <a:rPr lang="tr-TR" sz="2400" b="1" dirty="0" smtClean="0">
                <a:solidFill>
                  <a:srgbClr val="FF0000"/>
                </a:solidFill>
              </a:rPr>
              <a:t> is at </a:t>
            </a:r>
            <a:r>
              <a:rPr lang="tr-TR" sz="2400" b="1" dirty="0" err="1" smtClean="0">
                <a:solidFill>
                  <a:srgbClr val="FF0000"/>
                </a:solidFill>
              </a:rPr>
              <a:t>the</a:t>
            </a:r>
            <a:r>
              <a:rPr lang="tr-TR" sz="2400" b="1" dirty="0" smtClean="0">
                <a:solidFill>
                  <a:srgbClr val="FF0000"/>
                </a:solidFill>
              </a:rPr>
              <a:t> </a:t>
            </a:r>
            <a:r>
              <a:rPr lang="tr-TR" sz="2400" b="1" dirty="0" err="1" smtClean="0">
                <a:solidFill>
                  <a:srgbClr val="FF0000"/>
                </a:solidFill>
              </a:rPr>
              <a:t>management</a:t>
            </a:r>
            <a:r>
              <a:rPr lang="tr-TR" sz="2400" b="1" dirty="0" smtClean="0">
                <a:solidFill>
                  <a:srgbClr val="FF0000"/>
                </a:solidFill>
              </a:rPr>
              <a:t> </a:t>
            </a:r>
            <a:r>
              <a:rPr lang="tr-TR" sz="2400" b="1" dirty="0" err="1" smtClean="0">
                <a:solidFill>
                  <a:srgbClr val="FF0000"/>
                </a:solidFill>
              </a:rPr>
              <a:t>level</a:t>
            </a:r>
            <a:r>
              <a:rPr lang="tr-TR" sz="2400" b="1" dirty="0" smtClean="0">
                <a:solidFill>
                  <a:srgbClr val="FF0000"/>
                </a:solidFill>
              </a:rPr>
              <a:t> of an </a:t>
            </a:r>
            <a:r>
              <a:rPr lang="tr-TR" sz="2400" b="1" dirty="0" err="1" smtClean="0">
                <a:solidFill>
                  <a:srgbClr val="FF0000"/>
                </a:solidFill>
              </a:rPr>
              <a:t>organization</a:t>
            </a:r>
            <a:r>
              <a:rPr lang="tr-TR" sz="2400" b="1" dirty="0" smtClean="0">
                <a:solidFill>
                  <a:srgbClr val="FF0000"/>
                </a:solidFill>
              </a:rPr>
              <a:t> </a:t>
            </a:r>
            <a:r>
              <a:rPr lang="tr-TR" sz="2400" b="1" dirty="0" err="1" smtClean="0">
                <a:solidFill>
                  <a:srgbClr val="FF0000"/>
                </a:solidFill>
              </a:rPr>
              <a:t>that</a:t>
            </a:r>
            <a:r>
              <a:rPr lang="tr-TR" sz="2400" b="1" dirty="0" smtClean="0">
                <a:solidFill>
                  <a:srgbClr val="FF0000"/>
                </a:solidFill>
              </a:rPr>
              <a:t> </a:t>
            </a:r>
            <a:r>
              <a:rPr lang="tr-TR" sz="2400" b="1" dirty="0" err="1" smtClean="0">
                <a:solidFill>
                  <a:srgbClr val="FF0000"/>
                </a:solidFill>
              </a:rPr>
              <a:t>serve</a:t>
            </a:r>
            <a:r>
              <a:rPr lang="tr-TR" sz="2400" b="1" dirty="0" smtClean="0">
                <a:solidFill>
                  <a:srgbClr val="FF0000"/>
                </a:solidFill>
              </a:rPr>
              <a:t> </a:t>
            </a:r>
            <a:r>
              <a:rPr lang="tr-TR" sz="2400" b="1" dirty="0" err="1" smtClean="0">
                <a:solidFill>
                  <a:srgbClr val="FF0000"/>
                </a:solidFill>
              </a:rPr>
              <a:t>the</a:t>
            </a:r>
            <a:r>
              <a:rPr lang="tr-TR" sz="2400" b="1" dirty="0" smtClean="0">
                <a:solidFill>
                  <a:srgbClr val="FF0000"/>
                </a:solidFill>
              </a:rPr>
              <a:t> </a:t>
            </a:r>
            <a:r>
              <a:rPr lang="tr-TR" sz="2400" b="1" dirty="0" err="1" smtClean="0">
                <a:solidFill>
                  <a:srgbClr val="FF0000"/>
                </a:solidFill>
              </a:rPr>
              <a:t>functions</a:t>
            </a:r>
            <a:r>
              <a:rPr lang="tr-TR" sz="2400" b="1" dirty="0" smtClean="0">
                <a:solidFill>
                  <a:srgbClr val="FF0000"/>
                </a:solidFill>
              </a:rPr>
              <a:t> of;</a:t>
            </a:r>
          </a:p>
          <a:p>
            <a:pPr>
              <a:buFontTx/>
              <a:buNone/>
            </a:pPr>
            <a:r>
              <a:rPr lang="tr-TR" sz="3000" b="1" dirty="0" err="1" smtClean="0">
                <a:solidFill>
                  <a:srgbClr val="FF0000"/>
                </a:solidFill>
              </a:rPr>
              <a:t>Planing</a:t>
            </a:r>
            <a:r>
              <a:rPr lang="tr-TR" sz="3000" b="1" dirty="0" smtClean="0">
                <a:solidFill>
                  <a:srgbClr val="FF0000"/>
                </a:solidFill>
              </a:rPr>
              <a:t>, </a:t>
            </a:r>
            <a:r>
              <a:rPr lang="tr-TR" sz="3000" b="1" dirty="0" err="1" smtClean="0">
                <a:solidFill>
                  <a:srgbClr val="FF0000"/>
                </a:solidFill>
              </a:rPr>
              <a:t>controlling</a:t>
            </a:r>
            <a:r>
              <a:rPr lang="tr-TR" sz="3000" b="1" dirty="0" smtClean="0">
                <a:solidFill>
                  <a:srgbClr val="FF0000"/>
                </a:solidFill>
              </a:rPr>
              <a:t>, </a:t>
            </a:r>
            <a:r>
              <a:rPr lang="tr-TR" sz="3000" b="1" dirty="0" err="1" smtClean="0">
                <a:solidFill>
                  <a:srgbClr val="FF0000"/>
                </a:solidFill>
              </a:rPr>
              <a:t>and</a:t>
            </a:r>
            <a:r>
              <a:rPr lang="tr-TR" sz="3000" b="1" dirty="0" smtClean="0">
                <a:solidFill>
                  <a:srgbClr val="FF0000"/>
                </a:solidFill>
              </a:rPr>
              <a:t> </a:t>
            </a:r>
            <a:r>
              <a:rPr lang="tr-TR" sz="3000" b="1" dirty="0" err="1" smtClean="0">
                <a:solidFill>
                  <a:srgbClr val="FF0000"/>
                </a:solidFill>
              </a:rPr>
              <a:t>decision</a:t>
            </a:r>
            <a:r>
              <a:rPr lang="tr-TR" sz="3000" b="1" dirty="0" smtClean="0">
                <a:solidFill>
                  <a:srgbClr val="FF0000"/>
                </a:solidFill>
              </a:rPr>
              <a:t> </a:t>
            </a:r>
            <a:r>
              <a:rPr lang="tr-TR" sz="3000" b="1" dirty="0" err="1" smtClean="0">
                <a:solidFill>
                  <a:srgbClr val="FF0000"/>
                </a:solidFill>
              </a:rPr>
              <a:t>making</a:t>
            </a:r>
            <a:r>
              <a:rPr lang="tr-TR" sz="3000" b="1" dirty="0" smtClean="0">
                <a:solidFill>
                  <a:srgbClr val="FF0000"/>
                </a:solidFill>
              </a:rPr>
              <a:t> </a:t>
            </a:r>
            <a:r>
              <a:rPr lang="tr-TR" sz="3000" b="1" dirty="0" err="1" smtClean="0">
                <a:solidFill>
                  <a:srgbClr val="FF0000"/>
                </a:solidFill>
              </a:rPr>
              <a:t>by</a:t>
            </a:r>
            <a:r>
              <a:rPr lang="tr-TR" sz="3000" b="1" dirty="0" smtClean="0">
                <a:solidFill>
                  <a:srgbClr val="FF0000"/>
                </a:solidFill>
              </a:rPr>
              <a:t> </a:t>
            </a:r>
          </a:p>
          <a:p>
            <a:pPr>
              <a:buFontTx/>
              <a:buNone/>
            </a:pPr>
            <a:r>
              <a:rPr lang="tr-TR" sz="3000" b="1" dirty="0" err="1" smtClean="0">
                <a:solidFill>
                  <a:srgbClr val="FF0000"/>
                </a:solidFill>
              </a:rPr>
              <a:t>Prividing</a:t>
            </a:r>
            <a:r>
              <a:rPr lang="tr-TR" sz="3000" b="1" dirty="0" smtClean="0">
                <a:solidFill>
                  <a:srgbClr val="FF0000"/>
                </a:solidFill>
              </a:rPr>
              <a:t>  </a:t>
            </a:r>
            <a:r>
              <a:rPr lang="tr-TR" sz="3000" b="1" dirty="0" err="1" smtClean="0">
                <a:solidFill>
                  <a:srgbClr val="FF0000"/>
                </a:solidFill>
              </a:rPr>
              <a:t>routine</a:t>
            </a:r>
            <a:r>
              <a:rPr lang="tr-TR" sz="3000" b="1" dirty="0" smtClean="0">
                <a:solidFill>
                  <a:srgbClr val="FF0000"/>
                </a:solidFill>
              </a:rPr>
              <a:t> </a:t>
            </a:r>
            <a:r>
              <a:rPr lang="tr-TR" sz="3000" b="1" dirty="0" err="1" smtClean="0">
                <a:solidFill>
                  <a:srgbClr val="FF0000"/>
                </a:solidFill>
              </a:rPr>
              <a:t>reports</a:t>
            </a:r>
            <a:r>
              <a:rPr lang="tr-TR" sz="3000" b="1" dirty="0" smtClean="0">
                <a:solidFill>
                  <a:srgbClr val="FF0000"/>
                </a:solidFill>
              </a:rPr>
              <a:t>. </a:t>
            </a:r>
            <a:r>
              <a:rPr lang="tr-TR" sz="3000" b="1" dirty="0" err="1" smtClean="0">
                <a:solidFill>
                  <a:srgbClr val="FF0000"/>
                </a:solidFill>
              </a:rPr>
              <a:t>Summarize</a:t>
            </a:r>
            <a:r>
              <a:rPr lang="tr-TR" sz="3000" b="1" dirty="0" smtClean="0">
                <a:solidFill>
                  <a:srgbClr val="FF0000"/>
                </a:solidFill>
              </a:rPr>
              <a:t> </a:t>
            </a:r>
            <a:r>
              <a:rPr lang="tr-TR" sz="3000" b="1" dirty="0" err="1" smtClean="0">
                <a:solidFill>
                  <a:srgbClr val="FF0000"/>
                </a:solidFill>
              </a:rPr>
              <a:t>and</a:t>
            </a:r>
            <a:r>
              <a:rPr lang="tr-TR" sz="3000" b="1" dirty="0" smtClean="0">
                <a:solidFill>
                  <a:srgbClr val="FF0000"/>
                </a:solidFill>
              </a:rPr>
              <a:t> </a:t>
            </a:r>
            <a:r>
              <a:rPr lang="tr-TR" sz="3000" b="1" dirty="0" err="1" smtClean="0">
                <a:solidFill>
                  <a:srgbClr val="FF0000"/>
                </a:solidFill>
              </a:rPr>
              <a:t>report</a:t>
            </a:r>
            <a:r>
              <a:rPr lang="tr-TR" sz="3000" b="1" dirty="0" smtClean="0">
                <a:solidFill>
                  <a:srgbClr val="FF0000"/>
                </a:solidFill>
              </a:rPr>
              <a:t> </a:t>
            </a:r>
          </a:p>
          <a:p>
            <a:pPr>
              <a:buFontTx/>
              <a:buNone/>
            </a:pPr>
            <a:r>
              <a:rPr lang="tr-TR" sz="3000" b="1" dirty="0" smtClean="0">
                <a:solidFill>
                  <a:srgbClr val="FF0000"/>
                </a:solidFill>
              </a:rPr>
              <a:t>On </a:t>
            </a:r>
            <a:r>
              <a:rPr lang="tr-TR" sz="3000" b="1" dirty="0" err="1" smtClean="0">
                <a:solidFill>
                  <a:srgbClr val="FF0000"/>
                </a:solidFill>
              </a:rPr>
              <a:t>the</a:t>
            </a:r>
            <a:r>
              <a:rPr lang="tr-TR" sz="3000" b="1" dirty="0" smtClean="0">
                <a:solidFill>
                  <a:srgbClr val="FF0000"/>
                </a:solidFill>
              </a:rPr>
              <a:t>  enterprise  </a:t>
            </a:r>
            <a:r>
              <a:rPr lang="tr-TR" sz="3000" b="1" dirty="0" err="1" smtClean="0">
                <a:solidFill>
                  <a:srgbClr val="FF0000"/>
                </a:solidFill>
              </a:rPr>
              <a:t>basic</a:t>
            </a:r>
            <a:r>
              <a:rPr lang="tr-TR" sz="3000" b="1" dirty="0" smtClean="0">
                <a:solidFill>
                  <a:srgbClr val="FF0000"/>
                </a:solidFill>
              </a:rPr>
              <a:t> </a:t>
            </a:r>
            <a:r>
              <a:rPr lang="tr-TR" sz="3000" b="1" dirty="0" err="1" smtClean="0">
                <a:solidFill>
                  <a:srgbClr val="FF0000"/>
                </a:solidFill>
              </a:rPr>
              <a:t>operations</a:t>
            </a:r>
            <a:r>
              <a:rPr lang="tr-TR" sz="2400" b="1" dirty="0" smtClean="0">
                <a:solidFill>
                  <a:srgbClr val="FF0000"/>
                </a:solidFill>
              </a:rPr>
              <a:t>.</a:t>
            </a:r>
          </a:p>
          <a:p>
            <a:pPr>
              <a:buFontTx/>
              <a:buNone/>
            </a:pPr>
            <a:endParaRPr lang="tr-TR" sz="900" b="1" dirty="0" smtClean="0">
              <a:solidFill>
                <a:schemeClr val="accent2"/>
              </a:solidFill>
            </a:endParaRPr>
          </a:p>
          <a:p>
            <a:pPr algn="ctr">
              <a:buFontTx/>
              <a:buNone/>
            </a:pPr>
            <a:r>
              <a:rPr lang="tr-TR" sz="2400" b="1" dirty="0" err="1" smtClean="0"/>
              <a:t>The</a:t>
            </a:r>
            <a:r>
              <a:rPr lang="tr-TR" sz="2400" b="1" dirty="0" smtClean="0"/>
              <a:t> </a:t>
            </a:r>
            <a:r>
              <a:rPr lang="tr-TR" sz="2400" b="1" dirty="0" err="1" smtClean="0"/>
              <a:t>basic</a:t>
            </a:r>
            <a:r>
              <a:rPr lang="tr-TR" sz="2400" b="1" dirty="0" smtClean="0"/>
              <a:t> </a:t>
            </a:r>
            <a:r>
              <a:rPr lang="tr-TR" sz="2400" b="1" dirty="0" err="1" smtClean="0"/>
              <a:t>transactions</a:t>
            </a:r>
            <a:r>
              <a:rPr lang="tr-TR" sz="2400" b="1" dirty="0" smtClean="0"/>
              <a:t> </a:t>
            </a:r>
            <a:r>
              <a:rPr lang="tr-TR" sz="2400" b="1" dirty="0" err="1" smtClean="0"/>
              <a:t>from</a:t>
            </a:r>
            <a:r>
              <a:rPr lang="tr-TR" sz="2400" b="1" dirty="0" smtClean="0"/>
              <a:t> TPS </a:t>
            </a:r>
            <a:r>
              <a:rPr lang="tr-TR" sz="2400" b="1" dirty="0" err="1" smtClean="0"/>
              <a:t>are</a:t>
            </a:r>
            <a:r>
              <a:rPr lang="tr-TR" sz="2400" b="1" dirty="0" smtClean="0"/>
              <a:t> </a:t>
            </a:r>
            <a:r>
              <a:rPr lang="tr-TR" sz="2400" b="1" dirty="0" err="1" smtClean="0"/>
              <a:t>composed</a:t>
            </a:r>
            <a:r>
              <a:rPr lang="tr-TR" sz="2400" b="1" dirty="0" smtClean="0"/>
              <a:t> </a:t>
            </a:r>
            <a:r>
              <a:rPr lang="tr-TR" sz="2400" b="1" dirty="0" err="1" smtClean="0"/>
              <a:t>and</a:t>
            </a:r>
            <a:r>
              <a:rPr lang="tr-TR" sz="2400" b="1" dirty="0" smtClean="0"/>
              <a:t> </a:t>
            </a:r>
            <a:r>
              <a:rPr lang="tr-TR" sz="2400" b="1" dirty="0" err="1" smtClean="0"/>
              <a:t>are</a:t>
            </a:r>
            <a:endParaRPr lang="tr-TR" sz="2400" b="1" dirty="0" smtClean="0"/>
          </a:p>
          <a:p>
            <a:pPr algn="ctr">
              <a:buFontTx/>
              <a:buNone/>
            </a:pPr>
            <a:r>
              <a:rPr lang="tr-TR" sz="2400" b="1" dirty="0" err="1" smtClean="0"/>
              <a:t>usually</a:t>
            </a:r>
            <a:r>
              <a:rPr lang="tr-TR" sz="2400" b="1" dirty="0" smtClean="0"/>
              <a:t> </a:t>
            </a:r>
            <a:r>
              <a:rPr lang="tr-TR" sz="2400" b="1" dirty="0" err="1" smtClean="0"/>
              <a:t>presented</a:t>
            </a:r>
            <a:r>
              <a:rPr lang="tr-TR" sz="2400" b="1" dirty="0" smtClean="0"/>
              <a:t> as </a:t>
            </a:r>
            <a:r>
              <a:rPr lang="tr-TR" sz="2400" b="1" dirty="0" err="1" smtClean="0"/>
              <a:t>long</a:t>
            </a:r>
            <a:r>
              <a:rPr lang="tr-TR" sz="2400" b="1" dirty="0" smtClean="0"/>
              <a:t> </a:t>
            </a:r>
            <a:r>
              <a:rPr lang="tr-TR" sz="2400" b="1" dirty="0" err="1" smtClean="0"/>
              <a:t>reports</a:t>
            </a:r>
            <a:r>
              <a:rPr lang="tr-TR" sz="2400" b="1" dirty="0" smtClean="0"/>
              <a:t>.</a:t>
            </a:r>
          </a:p>
          <a:p>
            <a:pPr algn="ctr">
              <a:buFontTx/>
              <a:buNone/>
            </a:pPr>
            <a:r>
              <a:rPr lang="tr-TR" sz="2400" b="1" dirty="0" err="1" smtClean="0">
                <a:solidFill>
                  <a:srgbClr val="0099FF"/>
                </a:solidFill>
              </a:rPr>
              <a:t>Most</a:t>
            </a:r>
            <a:r>
              <a:rPr lang="tr-TR" sz="2400" b="1" dirty="0" smtClean="0">
                <a:solidFill>
                  <a:srgbClr val="0099FF"/>
                </a:solidFill>
              </a:rPr>
              <a:t> MIS </a:t>
            </a:r>
            <a:r>
              <a:rPr lang="tr-TR" sz="2400" b="1" dirty="0" err="1" smtClean="0">
                <a:solidFill>
                  <a:srgbClr val="0099FF"/>
                </a:solidFill>
              </a:rPr>
              <a:t>use</a:t>
            </a:r>
            <a:r>
              <a:rPr lang="tr-TR" sz="2400" b="1" dirty="0" smtClean="0">
                <a:solidFill>
                  <a:srgbClr val="0099FF"/>
                </a:solidFill>
              </a:rPr>
              <a:t> </a:t>
            </a:r>
            <a:r>
              <a:rPr lang="tr-TR" sz="2400" b="1" dirty="0" err="1" smtClean="0">
                <a:solidFill>
                  <a:srgbClr val="0099FF"/>
                </a:solidFill>
              </a:rPr>
              <a:t>mathematical</a:t>
            </a:r>
            <a:r>
              <a:rPr lang="tr-TR" sz="2400" b="1" dirty="0" smtClean="0">
                <a:solidFill>
                  <a:srgbClr val="0099FF"/>
                </a:solidFill>
              </a:rPr>
              <a:t> </a:t>
            </a:r>
            <a:r>
              <a:rPr lang="tr-TR" sz="2400" b="1" dirty="0" err="1" smtClean="0">
                <a:solidFill>
                  <a:srgbClr val="0099FF"/>
                </a:solidFill>
              </a:rPr>
              <a:t>and</a:t>
            </a:r>
            <a:r>
              <a:rPr lang="tr-TR" sz="2400" b="1" dirty="0" smtClean="0">
                <a:solidFill>
                  <a:srgbClr val="0099FF"/>
                </a:solidFill>
              </a:rPr>
              <a:t> </a:t>
            </a:r>
            <a:r>
              <a:rPr lang="tr-TR" sz="2400" b="1" dirty="0" err="1" smtClean="0">
                <a:solidFill>
                  <a:srgbClr val="0099FF"/>
                </a:solidFill>
              </a:rPr>
              <a:t>statistical</a:t>
            </a:r>
            <a:r>
              <a:rPr lang="tr-TR" sz="2400" b="1" dirty="0" smtClean="0">
                <a:solidFill>
                  <a:srgbClr val="0099FF"/>
                </a:solidFill>
              </a:rPr>
              <a:t> </a:t>
            </a:r>
            <a:r>
              <a:rPr lang="tr-TR" sz="2400" b="1" dirty="0" err="1" smtClean="0">
                <a:solidFill>
                  <a:srgbClr val="0099FF"/>
                </a:solidFill>
              </a:rPr>
              <a:t>techniques</a:t>
            </a:r>
            <a:r>
              <a:rPr lang="tr-TR" sz="2400" b="1" dirty="0" smtClean="0">
                <a:solidFill>
                  <a:srgbClr val="0099FF"/>
                </a:solidFill>
              </a:rPr>
              <a:t> </a:t>
            </a:r>
            <a:r>
              <a:rPr lang="tr-TR" sz="2400" b="1" dirty="0" err="1" smtClean="0">
                <a:solidFill>
                  <a:srgbClr val="0099FF"/>
                </a:solidFill>
              </a:rPr>
              <a:t>and</a:t>
            </a:r>
            <a:r>
              <a:rPr lang="tr-TR" sz="2400" b="1" dirty="0" smtClean="0">
                <a:solidFill>
                  <a:srgbClr val="0099FF"/>
                </a:solidFill>
              </a:rPr>
              <a:t> </a:t>
            </a:r>
          </a:p>
          <a:p>
            <a:pPr algn="ctr">
              <a:buFontTx/>
              <a:buNone/>
            </a:pPr>
            <a:r>
              <a:rPr lang="tr-TR" sz="2400" b="1" dirty="0" err="1" smtClean="0">
                <a:solidFill>
                  <a:srgbClr val="0099FF"/>
                </a:solidFill>
              </a:rPr>
              <a:t>have</a:t>
            </a:r>
            <a:r>
              <a:rPr lang="tr-TR" sz="2400" b="1" dirty="0" smtClean="0">
                <a:solidFill>
                  <a:srgbClr val="0099FF"/>
                </a:solidFill>
              </a:rPr>
              <a:t> </a:t>
            </a:r>
            <a:r>
              <a:rPr lang="tr-TR" sz="2400" b="1" dirty="0" err="1" smtClean="0">
                <a:solidFill>
                  <a:srgbClr val="0099FF"/>
                </a:solidFill>
              </a:rPr>
              <a:t>flexible</a:t>
            </a:r>
            <a:r>
              <a:rPr lang="tr-TR" sz="2400" b="1" dirty="0" smtClean="0">
                <a:solidFill>
                  <a:srgbClr val="0099FF"/>
                </a:solidFill>
              </a:rPr>
              <a:t> </a:t>
            </a:r>
            <a:r>
              <a:rPr lang="tr-TR" sz="2400" b="1" dirty="0" err="1" smtClean="0">
                <a:solidFill>
                  <a:srgbClr val="0099FF"/>
                </a:solidFill>
              </a:rPr>
              <a:t>and</a:t>
            </a:r>
            <a:r>
              <a:rPr lang="tr-TR" sz="2400" b="1" dirty="0" smtClean="0">
                <a:solidFill>
                  <a:srgbClr val="0099FF"/>
                </a:solidFill>
              </a:rPr>
              <a:t> </a:t>
            </a:r>
            <a:r>
              <a:rPr lang="tr-TR" sz="2400" b="1" dirty="0" err="1" smtClean="0">
                <a:solidFill>
                  <a:srgbClr val="0099FF"/>
                </a:solidFill>
              </a:rPr>
              <a:t>little</a:t>
            </a:r>
            <a:r>
              <a:rPr lang="tr-TR" sz="2400" b="1" dirty="0" smtClean="0">
                <a:solidFill>
                  <a:srgbClr val="0099FF"/>
                </a:solidFill>
              </a:rPr>
              <a:t> </a:t>
            </a:r>
            <a:r>
              <a:rPr lang="tr-TR" sz="2400" b="1" dirty="0" err="1" smtClean="0">
                <a:solidFill>
                  <a:srgbClr val="0099FF"/>
                </a:solidFill>
              </a:rPr>
              <a:t>analytical</a:t>
            </a:r>
            <a:r>
              <a:rPr lang="tr-TR" sz="2400" b="1" dirty="0" smtClean="0">
                <a:solidFill>
                  <a:srgbClr val="0099FF"/>
                </a:solidFill>
              </a:rPr>
              <a:t> </a:t>
            </a:r>
            <a:r>
              <a:rPr lang="tr-TR" sz="2400" b="1" dirty="0" err="1" smtClean="0">
                <a:solidFill>
                  <a:srgbClr val="0099FF"/>
                </a:solidFill>
              </a:rPr>
              <a:t>capabity</a:t>
            </a:r>
            <a:endParaRPr lang="tr-TR" sz="2400" b="1" dirty="0" smtClean="0">
              <a:solidFill>
                <a:srgbClr val="0099FF"/>
              </a:solidFill>
            </a:endParaRPr>
          </a:p>
          <a:p>
            <a:pPr>
              <a:buFontTx/>
              <a:buNone/>
            </a:pPr>
            <a:endParaRPr lang="tr-TR" sz="2400" dirty="0" smtClean="0">
              <a:solidFill>
                <a:srgbClr val="0099FF"/>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39</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96908"/>
          </a:xfrm>
        </p:spPr>
        <p:txBody>
          <a:bodyPr>
            <a:normAutofit/>
          </a:bodyPr>
          <a:lstStyle/>
          <a:p>
            <a:r>
              <a:rPr lang="tr-TR" sz="4000" b="1" dirty="0" smtClean="0">
                <a:solidFill>
                  <a:srgbClr val="00B0F0"/>
                </a:solidFill>
              </a:rPr>
              <a:t>İş süreçleri- Business Processes</a:t>
            </a:r>
            <a:endParaRPr lang="tr-TR" sz="4000" b="1" dirty="0">
              <a:solidFill>
                <a:srgbClr val="00B0F0"/>
              </a:solidFill>
            </a:endParaRPr>
          </a:p>
        </p:txBody>
      </p:sp>
      <p:sp>
        <p:nvSpPr>
          <p:cNvPr id="3" name="2 İçerik Yer Tutucusu"/>
          <p:cNvSpPr>
            <a:spLocks noGrp="1"/>
          </p:cNvSpPr>
          <p:nvPr>
            <p:ph idx="1"/>
          </p:nvPr>
        </p:nvSpPr>
        <p:spPr>
          <a:xfrm>
            <a:off x="571472" y="3143248"/>
            <a:ext cx="8086724" cy="3143272"/>
          </a:xfrm>
        </p:spPr>
        <p:txBody>
          <a:bodyPr>
            <a:normAutofit lnSpcReduction="10000"/>
          </a:bodyPr>
          <a:lstStyle/>
          <a:p>
            <a:pPr>
              <a:spcBef>
                <a:spcPts val="0"/>
              </a:spcBef>
            </a:pPr>
            <a:endParaRPr lang="tr-TR" sz="800" dirty="0" smtClean="0">
              <a:solidFill>
                <a:srgbClr val="FF0000"/>
              </a:solidFill>
            </a:endParaRPr>
          </a:p>
          <a:p>
            <a:pPr>
              <a:spcBef>
                <a:spcPts val="0"/>
              </a:spcBef>
            </a:pPr>
            <a:r>
              <a:rPr lang="en-US" sz="2400" b="1" dirty="0" smtClean="0">
                <a:solidFill>
                  <a:srgbClr val="FF0000"/>
                </a:solidFill>
              </a:rPr>
              <a:t>Business </a:t>
            </a:r>
            <a:r>
              <a:rPr lang="en-US" sz="2400" b="1" dirty="0">
                <a:solidFill>
                  <a:srgbClr val="FF0000"/>
                </a:solidFill>
              </a:rPr>
              <a:t>processes</a:t>
            </a:r>
            <a:r>
              <a:rPr lang="en-US" sz="2400" b="1" dirty="0">
                <a:solidFill>
                  <a:srgbClr val="0D0D0D"/>
                </a:solidFill>
              </a:rPr>
              <a:t>:</a:t>
            </a:r>
          </a:p>
          <a:p>
            <a:pPr lvl="1">
              <a:spcBef>
                <a:spcPts val="0"/>
              </a:spcBef>
            </a:pPr>
            <a:r>
              <a:rPr lang="en-US" sz="2400" dirty="0"/>
              <a:t>Workflows of material, information, knowledge</a:t>
            </a:r>
          </a:p>
          <a:p>
            <a:pPr lvl="1">
              <a:spcBef>
                <a:spcPts val="0"/>
              </a:spcBef>
            </a:pPr>
            <a:r>
              <a:rPr lang="en-US" sz="2400" dirty="0"/>
              <a:t>Sets of activities, steps</a:t>
            </a:r>
          </a:p>
          <a:p>
            <a:pPr lvl="1">
              <a:spcBef>
                <a:spcPts val="0"/>
              </a:spcBef>
            </a:pPr>
            <a:r>
              <a:rPr lang="en-US" sz="2400" dirty="0"/>
              <a:t>May be tied to functional area or be cross-functional</a:t>
            </a:r>
          </a:p>
          <a:p>
            <a:pPr>
              <a:spcBef>
                <a:spcPts val="0"/>
              </a:spcBef>
            </a:pPr>
            <a:r>
              <a:rPr lang="en-US" sz="2400" b="1" dirty="0">
                <a:solidFill>
                  <a:srgbClr val="FF0000"/>
                </a:solidFill>
              </a:rPr>
              <a:t>Businesses</a:t>
            </a:r>
            <a:r>
              <a:rPr lang="en-US" sz="2400" dirty="0">
                <a:solidFill>
                  <a:srgbClr val="FF0000"/>
                </a:solidFill>
              </a:rPr>
              <a:t>:</a:t>
            </a:r>
            <a:r>
              <a:rPr lang="en-US" sz="2400" dirty="0">
                <a:solidFill>
                  <a:srgbClr val="0D0D0D"/>
                </a:solidFill>
              </a:rPr>
              <a:t> </a:t>
            </a:r>
            <a:r>
              <a:rPr lang="en-US" sz="2400" b="1" dirty="0">
                <a:solidFill>
                  <a:srgbClr val="0D0D0D"/>
                </a:solidFill>
              </a:rPr>
              <a:t>Can be seen as collection of business </a:t>
            </a:r>
            <a:r>
              <a:rPr lang="en-US" sz="2400" b="1" dirty="0" smtClean="0">
                <a:solidFill>
                  <a:srgbClr val="0D0D0D"/>
                </a:solidFill>
              </a:rPr>
              <a:t>processes</a:t>
            </a:r>
            <a:r>
              <a:rPr lang="tr-TR" sz="2400" b="1" dirty="0" smtClean="0">
                <a:solidFill>
                  <a:srgbClr val="0D0D0D"/>
                </a:solidFill>
              </a:rPr>
              <a:t>.</a:t>
            </a:r>
            <a:endParaRPr lang="en-US" sz="2400" b="1" dirty="0">
              <a:solidFill>
                <a:srgbClr val="0D0D0D"/>
              </a:solidFill>
            </a:endParaRPr>
          </a:p>
          <a:p>
            <a:r>
              <a:rPr lang="en-US" sz="2400" dirty="0" smtClean="0"/>
              <a:t>Every business can be seen as a collection of business processes, some of which</a:t>
            </a:r>
            <a:r>
              <a:rPr lang="tr-TR" sz="2400" dirty="0" smtClean="0"/>
              <a:t> </a:t>
            </a:r>
            <a:r>
              <a:rPr lang="en-US" sz="2400" dirty="0" smtClean="0"/>
              <a:t>are part of larger encompassing processes.</a:t>
            </a:r>
            <a:endParaRPr lang="tr-TR" sz="24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4</a:t>
            </a:fld>
            <a:endParaRPr lang="tr-TR"/>
          </a:p>
        </p:txBody>
      </p:sp>
      <p:sp>
        <p:nvSpPr>
          <p:cNvPr id="5" name="1 Başlık"/>
          <p:cNvSpPr txBox="1">
            <a:spLocks/>
          </p:cNvSpPr>
          <p:nvPr/>
        </p:nvSpPr>
        <p:spPr>
          <a:xfrm>
            <a:off x="428596" y="1071546"/>
            <a:ext cx="8229600" cy="107157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tr-TR" sz="2000" b="1" i="0" u="none" strike="noStrike" kern="1200" cap="none" spc="0" normalizeH="0" baseline="0" noProof="0" dirty="0" smtClean="0">
                <a:ln>
                  <a:noFill/>
                </a:ln>
                <a:effectLst/>
                <a:uLnTx/>
                <a:uFillTx/>
                <a:latin typeface="+mj-lt"/>
                <a:ea typeface="+mj-ea"/>
                <a:cs typeface="+mj-cs"/>
              </a:rPr>
              <a:t>Business </a:t>
            </a:r>
            <a:r>
              <a:rPr kumimoji="0" lang="tr-TR" sz="2000" b="1" i="0" u="none" strike="noStrike" kern="1200" cap="none" spc="0" normalizeH="0" baseline="0" noProof="0" dirty="0" err="1" smtClean="0">
                <a:ln>
                  <a:noFill/>
                </a:ln>
                <a:effectLst/>
                <a:uLnTx/>
                <a:uFillTx/>
                <a:latin typeface="+mj-lt"/>
                <a:ea typeface="+mj-ea"/>
                <a:cs typeface="+mj-cs"/>
              </a:rPr>
              <a:t>organization</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consisting</a:t>
            </a:r>
            <a:r>
              <a:rPr kumimoji="0" lang="tr-TR" sz="2000" b="1" i="0" u="none" strike="noStrike" kern="1200" cap="none" spc="0" normalizeH="0" noProof="0" dirty="0" smtClean="0">
                <a:ln>
                  <a:noFill/>
                </a:ln>
                <a:effectLst/>
                <a:uLnTx/>
                <a:uFillTx/>
                <a:latin typeface="+mj-lt"/>
                <a:ea typeface="+mj-ea"/>
                <a:cs typeface="+mj-cs"/>
              </a:rPr>
              <a:t> of </a:t>
            </a:r>
            <a:r>
              <a:rPr kumimoji="0" lang="tr-TR" sz="2000" b="1" i="0" u="none" strike="noStrike" kern="1200" cap="none" spc="0" normalizeH="0" noProof="0" dirty="0" err="1" smtClean="0">
                <a:ln>
                  <a:noFill/>
                </a:ln>
                <a:effectLst/>
                <a:uLnTx/>
                <a:uFillTx/>
                <a:latin typeface="+mj-lt"/>
                <a:ea typeface="+mj-ea"/>
                <a:cs typeface="+mj-cs"/>
              </a:rPr>
              <a:t>three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princible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level</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and</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each</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level</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have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diffrent</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needs</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for</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performing</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its</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business</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processes</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chain</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MIS</a:t>
            </a:r>
            <a:r>
              <a:rPr kumimoji="0" lang="tr-TR" sz="2000" b="1" i="0" u="none" strike="noStrike" kern="1200" cap="none" spc="0" normalizeH="0" noProof="0" dirty="0" smtClean="0">
                <a:ln>
                  <a:noFill/>
                </a:ln>
                <a:effectLst/>
                <a:uLnTx/>
                <a:uFillTx/>
                <a:latin typeface="+mj-lt"/>
                <a:ea typeface="+mj-ea"/>
                <a:cs typeface="+mj-cs"/>
              </a:rPr>
              <a:t> Information </a:t>
            </a:r>
            <a:r>
              <a:rPr kumimoji="0" lang="tr-TR" sz="2000" b="1" i="0" u="none" strike="noStrike" kern="1200" cap="none" spc="0" normalizeH="0" noProof="0" dirty="0" err="1" smtClean="0">
                <a:ln>
                  <a:noFill/>
                </a:ln>
                <a:effectLst/>
                <a:uLnTx/>
                <a:uFillTx/>
                <a:latin typeface="+mj-lt"/>
                <a:ea typeface="+mj-ea"/>
                <a:cs typeface="+mj-cs"/>
              </a:rPr>
              <a:t>System</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use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different</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sub</a:t>
            </a:r>
            <a:r>
              <a:rPr kumimoji="0" lang="tr-TR" sz="2000" b="1" i="0" u="none" strike="noStrike" kern="1200" cap="none" spc="0" normalizeH="0" noProof="0" dirty="0" smtClean="0">
                <a:ln>
                  <a:noFill/>
                </a:ln>
                <a:effectLst/>
                <a:uLnTx/>
                <a:uFillTx/>
                <a:latin typeface="+mj-lt"/>
                <a:ea typeface="+mj-ea"/>
                <a:cs typeface="+mj-cs"/>
              </a:rPr>
              <a:t> Information Systems </a:t>
            </a:r>
            <a:r>
              <a:rPr kumimoji="0" lang="tr-TR" sz="2000" b="1" i="0" u="none" strike="noStrike" kern="1200" cap="none" spc="0" normalizeH="0" noProof="0" dirty="0" err="1" smtClean="0">
                <a:ln>
                  <a:noFill/>
                </a:ln>
                <a:effectLst/>
                <a:uLnTx/>
                <a:uFillTx/>
                <a:latin typeface="+mj-lt"/>
                <a:ea typeface="+mj-ea"/>
                <a:cs typeface="+mj-cs"/>
              </a:rPr>
              <a:t>to</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provide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activity</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need</a:t>
            </a:r>
            <a:r>
              <a:rPr kumimoji="0" lang="tr-TR" sz="2000" b="1" i="0" u="none" strike="noStrike" kern="1200" cap="none" spc="0" normalizeH="0" noProof="0" dirty="0" smtClean="0">
                <a:ln>
                  <a:noFill/>
                </a:ln>
                <a:effectLst/>
                <a:uLnTx/>
                <a:uFillTx/>
                <a:latin typeface="+mj-lt"/>
                <a:ea typeface="+mj-ea"/>
                <a:cs typeface="+mj-cs"/>
              </a:rPr>
              <a:t> of </a:t>
            </a:r>
            <a:r>
              <a:rPr kumimoji="0" lang="tr-TR" sz="2000" b="1" i="0" u="none" strike="noStrike" kern="1200" cap="none" spc="0" normalizeH="0" noProof="0" dirty="0" err="1" smtClean="0">
                <a:ln>
                  <a:noFill/>
                </a:ln>
                <a:effectLst/>
                <a:uLnTx/>
                <a:uFillTx/>
                <a:latin typeface="+mj-lt"/>
                <a:ea typeface="+mj-ea"/>
                <a:cs typeface="+mj-cs"/>
              </a:rPr>
              <a:t>principle</a:t>
            </a:r>
            <a:r>
              <a:rPr kumimoji="0" lang="tr-TR" sz="2000" b="1" i="0" u="none" strike="noStrike" kern="1200" cap="none" spc="0" normalizeH="0" noProof="0" dirty="0" smtClean="0">
                <a:ln>
                  <a:noFill/>
                </a:ln>
                <a:effectLst/>
                <a:uLnTx/>
                <a:uFillTx/>
                <a:latin typeface="+mj-lt"/>
                <a:ea typeface="+mj-ea"/>
                <a:cs typeface="+mj-cs"/>
              </a:rPr>
              <a:t> </a:t>
            </a:r>
            <a:r>
              <a:rPr kumimoji="0" lang="tr-TR" sz="2000" b="1" i="0" u="none" strike="noStrike" kern="1200" cap="none" spc="0" normalizeH="0" noProof="0" dirty="0" err="1" smtClean="0">
                <a:ln>
                  <a:noFill/>
                </a:ln>
                <a:effectLst/>
                <a:uLnTx/>
                <a:uFillTx/>
                <a:latin typeface="+mj-lt"/>
                <a:ea typeface="+mj-ea"/>
                <a:cs typeface="+mj-cs"/>
              </a:rPr>
              <a:t>level</a:t>
            </a:r>
            <a:r>
              <a:rPr kumimoji="0" lang="tr-TR" sz="2000" b="1" i="0" u="none" strike="noStrike" kern="1200" cap="none" spc="0" normalizeH="0" noProof="0" dirty="0" smtClean="0">
                <a:ln>
                  <a:noFill/>
                </a:ln>
                <a:effectLst/>
                <a:uLnTx/>
                <a:uFillTx/>
                <a:latin typeface="+mj-lt"/>
                <a:ea typeface="+mj-ea"/>
                <a:cs typeface="+mj-cs"/>
              </a:rPr>
              <a:t>. </a:t>
            </a:r>
            <a:endParaRPr kumimoji="0" lang="tr-TR" sz="2000" b="1" i="0" u="none" strike="noStrike" kern="1200" cap="none" spc="0" normalizeH="0" baseline="0" noProof="0" dirty="0">
              <a:ln>
                <a:noFill/>
              </a:ln>
              <a:effectLst/>
              <a:uLnTx/>
              <a:uFillTx/>
              <a:latin typeface="+mj-lt"/>
              <a:ea typeface="+mj-ea"/>
              <a:cs typeface="+mj-cs"/>
            </a:endParaRPr>
          </a:p>
        </p:txBody>
      </p:sp>
      <p:sp>
        <p:nvSpPr>
          <p:cNvPr id="6" name="5 Dikdörtgen"/>
          <p:cNvSpPr/>
          <p:nvPr/>
        </p:nvSpPr>
        <p:spPr>
          <a:xfrm>
            <a:off x="500034" y="2357430"/>
            <a:ext cx="8001056" cy="830997"/>
          </a:xfrm>
          <a:prstGeom prst="rect">
            <a:avLst/>
          </a:prstGeom>
        </p:spPr>
        <p:txBody>
          <a:bodyPr wrap="square">
            <a:spAutoFit/>
          </a:bodyPr>
          <a:lstStyle/>
          <a:p>
            <a:pPr lvl="0">
              <a:spcBef>
                <a:spcPct val="0"/>
              </a:spcBef>
              <a:defRPr/>
            </a:pPr>
            <a:r>
              <a:rPr lang="tr-TR" sz="2400" b="1" dirty="0" err="1" smtClean="0">
                <a:solidFill>
                  <a:srgbClr val="7030A0"/>
                </a:solidFill>
              </a:rPr>
              <a:t>What</a:t>
            </a:r>
            <a:r>
              <a:rPr lang="tr-TR" sz="2400" b="1" dirty="0" smtClean="0">
                <a:solidFill>
                  <a:srgbClr val="7030A0"/>
                </a:solidFill>
              </a:rPr>
              <a:t> is </a:t>
            </a:r>
            <a:r>
              <a:rPr lang="tr-TR" sz="2400" b="1" dirty="0" err="1" smtClean="0">
                <a:solidFill>
                  <a:srgbClr val="7030A0"/>
                </a:solidFill>
              </a:rPr>
              <a:t>the</a:t>
            </a:r>
            <a:r>
              <a:rPr lang="tr-TR" sz="2400" b="1" dirty="0" smtClean="0">
                <a:solidFill>
                  <a:srgbClr val="7030A0"/>
                </a:solidFill>
              </a:rPr>
              <a:t> role of </a:t>
            </a:r>
            <a:r>
              <a:rPr lang="tr-TR" sz="2400" b="1" dirty="0" err="1" smtClean="0">
                <a:solidFill>
                  <a:srgbClr val="7030A0"/>
                </a:solidFill>
              </a:rPr>
              <a:t>the</a:t>
            </a:r>
            <a:r>
              <a:rPr lang="tr-TR" sz="2400" b="1" dirty="0" smtClean="0">
                <a:solidFill>
                  <a:srgbClr val="7030A0"/>
                </a:solidFill>
              </a:rPr>
              <a:t> </a:t>
            </a:r>
            <a:r>
              <a:rPr lang="tr-TR" sz="2400" b="1" dirty="0" err="1" smtClean="0">
                <a:solidFill>
                  <a:srgbClr val="7030A0"/>
                </a:solidFill>
              </a:rPr>
              <a:t>major</a:t>
            </a:r>
            <a:r>
              <a:rPr lang="tr-TR" sz="2400" b="1" dirty="0" smtClean="0">
                <a:solidFill>
                  <a:srgbClr val="7030A0"/>
                </a:solidFill>
              </a:rPr>
              <a:t> </a:t>
            </a:r>
            <a:r>
              <a:rPr lang="tr-TR" sz="2400" b="1" dirty="0" err="1" smtClean="0">
                <a:solidFill>
                  <a:srgbClr val="7030A0"/>
                </a:solidFill>
              </a:rPr>
              <a:t>business</a:t>
            </a:r>
            <a:r>
              <a:rPr lang="tr-TR" sz="2400" b="1" dirty="0" smtClean="0">
                <a:solidFill>
                  <a:srgbClr val="7030A0"/>
                </a:solidFill>
              </a:rPr>
              <a:t> </a:t>
            </a:r>
            <a:r>
              <a:rPr lang="tr-TR" sz="2400" b="1" dirty="0" err="1" smtClean="0">
                <a:solidFill>
                  <a:srgbClr val="7030A0"/>
                </a:solidFill>
              </a:rPr>
              <a:t>processes</a:t>
            </a:r>
            <a:r>
              <a:rPr lang="tr-TR" sz="2400" b="1" dirty="0" smtClean="0">
                <a:solidFill>
                  <a:srgbClr val="7030A0"/>
                </a:solidFill>
              </a:rPr>
              <a:t> on            </a:t>
            </a:r>
            <a:r>
              <a:rPr lang="tr-TR" sz="2400" b="1" dirty="0" err="1" smtClean="0">
                <a:solidFill>
                  <a:srgbClr val="7030A0"/>
                </a:solidFill>
              </a:rPr>
              <a:t>informatoin</a:t>
            </a:r>
            <a:r>
              <a:rPr lang="tr-TR" sz="2400" b="1" dirty="0" smtClean="0">
                <a:solidFill>
                  <a:srgbClr val="7030A0"/>
                </a:solidFill>
              </a:rPr>
              <a:t>  </a:t>
            </a:r>
            <a:r>
              <a:rPr lang="tr-TR" sz="2400" b="1" dirty="0" err="1" smtClean="0">
                <a:solidFill>
                  <a:srgbClr val="7030A0"/>
                </a:solidFill>
              </a:rPr>
              <a:t>systems</a:t>
            </a:r>
            <a:r>
              <a:rPr lang="tr-TR" sz="2400" b="1" dirty="0" smtClean="0">
                <a:solidFill>
                  <a:srgbClr val="7030A0"/>
                </a:solidFill>
              </a:rPr>
              <a:t> ?.</a:t>
            </a:r>
            <a:endParaRPr lang="tr-TR" sz="2400" b="1" dirty="0">
              <a:solidFill>
                <a:srgbClr val="7030A0"/>
              </a:solidFill>
            </a:endParaRPr>
          </a:p>
        </p:txBody>
      </p:sp>
      <p:sp>
        <p:nvSpPr>
          <p:cNvPr id="7" name="6 İkizkenar Üçgen"/>
          <p:cNvSpPr/>
          <p:nvPr/>
        </p:nvSpPr>
        <p:spPr>
          <a:xfrm>
            <a:off x="7715272" y="2071678"/>
            <a:ext cx="1285884" cy="1357322"/>
          </a:xfrm>
          <a:prstGeom prst="triangl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3</a:t>
            </a:r>
          </a:p>
          <a:p>
            <a:pPr algn="ctr"/>
            <a:endParaRPr lang="tr-TR" dirty="0" smtClean="0"/>
          </a:p>
          <a:p>
            <a:pPr algn="ctr"/>
            <a:r>
              <a:rPr lang="tr-TR" dirty="0" smtClean="0"/>
              <a:t>2</a:t>
            </a:r>
          </a:p>
          <a:p>
            <a:pPr algn="ctr"/>
            <a:r>
              <a:rPr lang="tr-TR" dirty="0" smtClean="0"/>
              <a:t>1</a:t>
            </a:r>
          </a:p>
          <a:p>
            <a:pPr algn="ctr"/>
            <a:r>
              <a:rPr lang="tr-TR" dirty="0" smtClean="0"/>
              <a:t>1</a:t>
            </a:r>
          </a:p>
          <a:p>
            <a:pPr algn="ctr"/>
            <a:endParaRPr lang="tr-TR" dirty="0"/>
          </a:p>
        </p:txBody>
      </p:sp>
      <p:cxnSp>
        <p:nvCxnSpPr>
          <p:cNvPr id="9" name="8 Düz Bağlayıcı"/>
          <p:cNvCxnSpPr>
            <a:stCxn id="7" idx="5"/>
            <a:endCxn id="7" idx="5"/>
          </p:cNvCxnSpPr>
          <p:nvPr/>
        </p:nvCxnSpPr>
        <p:spPr>
          <a:xfrm>
            <a:off x="8679685" y="2750339"/>
            <a:ext cx="1588" cy="158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Düz Bağlayıcı"/>
          <p:cNvCxnSpPr>
            <a:stCxn id="7" idx="1"/>
            <a:endCxn id="7" idx="5"/>
          </p:cNvCxnSpPr>
          <p:nvPr/>
        </p:nvCxnSpPr>
        <p:spPr>
          <a:xfrm rot="10800000" flipH="1">
            <a:off x="8036743" y="2750339"/>
            <a:ext cx="642942" cy="1588"/>
          </a:xfrm>
          <a:prstGeom prst="line">
            <a:avLst/>
          </a:prstGeom>
          <a:ln>
            <a:solidFill>
              <a:schemeClr val="bg2"/>
            </a:solidFill>
          </a:ln>
        </p:spPr>
        <p:style>
          <a:lnRef idx="2">
            <a:schemeClr val="accent2"/>
          </a:lnRef>
          <a:fillRef idx="0">
            <a:schemeClr val="accent2"/>
          </a:fillRef>
          <a:effectRef idx="1">
            <a:schemeClr val="accent2"/>
          </a:effectRef>
          <a:fontRef idx="minor">
            <a:schemeClr val="tx1"/>
          </a:fontRef>
        </p:style>
      </p:cxnSp>
      <p:cxnSp>
        <p:nvCxnSpPr>
          <p:cNvPr id="15" name="14 Düz Bağlayıcı"/>
          <p:cNvCxnSpPr/>
          <p:nvPr/>
        </p:nvCxnSpPr>
        <p:spPr>
          <a:xfrm flipV="1">
            <a:off x="7929586" y="3071810"/>
            <a:ext cx="857256" cy="1588"/>
          </a:xfrm>
          <a:prstGeom prst="line">
            <a:avLst/>
          </a:prstGeom>
          <a:ln>
            <a:solidFill>
              <a:schemeClr val="bg2"/>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fontScale="90000"/>
          </a:bodyPr>
          <a:lstStyle/>
          <a:p>
            <a:r>
              <a:rPr lang="tr-TR" sz="3200" b="1" dirty="0" smtClean="0">
                <a:solidFill>
                  <a:srgbClr val="CC0000"/>
                </a:solidFill>
              </a:rPr>
              <a:t/>
            </a:r>
            <a:br>
              <a:rPr lang="tr-TR" sz="3200" b="1" dirty="0" smtClean="0">
                <a:solidFill>
                  <a:srgbClr val="CC0000"/>
                </a:solidFill>
              </a:rPr>
            </a:br>
            <a:r>
              <a:rPr lang="tr-TR" sz="3200" b="1" dirty="0" smtClean="0">
                <a:solidFill>
                  <a:srgbClr val="CC0000"/>
                </a:solidFill>
              </a:rPr>
              <a:t> Yönetim Bilgi Alt-Sistemi</a:t>
            </a:r>
            <a:r>
              <a:rPr lang="en-US" sz="2800" b="1" dirty="0" smtClean="0">
                <a:solidFill>
                  <a:srgbClr val="CC0000"/>
                </a:solidFill>
              </a:rPr>
              <a:t/>
            </a:r>
            <a:br>
              <a:rPr lang="en-US" sz="2800" b="1" dirty="0" smtClean="0">
                <a:solidFill>
                  <a:srgbClr val="CC0000"/>
                </a:solidFill>
              </a:rPr>
            </a:br>
            <a:endParaRPr lang="tr-TR" sz="2800" b="1" dirty="0" smtClean="0">
              <a:solidFill>
                <a:srgbClr val="CC0000"/>
              </a:solidFill>
            </a:endParaRPr>
          </a:p>
        </p:txBody>
      </p:sp>
      <p:sp>
        <p:nvSpPr>
          <p:cNvPr id="208899" name="Rectangle 3"/>
          <p:cNvSpPr>
            <a:spLocks noGrp="1" noChangeArrowheads="1"/>
          </p:cNvSpPr>
          <p:nvPr>
            <p:ph idx="1"/>
          </p:nvPr>
        </p:nvSpPr>
        <p:spPr/>
        <p:txBody>
          <a:bodyPr/>
          <a:lstStyle/>
          <a:p>
            <a:pPr algn="ctr">
              <a:buFontTx/>
              <a:buNone/>
            </a:pPr>
            <a:r>
              <a:rPr lang="tr-TR" sz="2400" b="1" dirty="0" smtClean="0">
                <a:solidFill>
                  <a:srgbClr val="CC0000"/>
                </a:solidFill>
              </a:rPr>
              <a:t>Yönetim Bilgi Alt-Sistemi’nin temel işlevi tutanak alt </a:t>
            </a:r>
          </a:p>
          <a:p>
            <a:pPr algn="ctr">
              <a:buFontTx/>
              <a:buNone/>
            </a:pPr>
            <a:r>
              <a:rPr lang="tr-TR" sz="2400" b="1" dirty="0" smtClean="0">
                <a:solidFill>
                  <a:srgbClr val="CC0000"/>
                </a:solidFill>
              </a:rPr>
              <a:t>sisteminde yürütülen uygulama işlevlerinin denetimi,</a:t>
            </a:r>
          </a:p>
          <a:p>
            <a:pPr algn="ctr">
              <a:buFontTx/>
              <a:buNone/>
            </a:pPr>
            <a:r>
              <a:rPr lang="tr-TR" sz="2400" b="1" dirty="0" err="1" smtClean="0">
                <a:solidFill>
                  <a:srgbClr val="CC0000"/>
                </a:solidFill>
              </a:rPr>
              <a:t>kontrolu</a:t>
            </a:r>
            <a:r>
              <a:rPr lang="tr-TR" sz="2400" b="1" dirty="0" smtClean="0">
                <a:solidFill>
                  <a:srgbClr val="CC0000"/>
                </a:solidFill>
              </a:rPr>
              <a:t> ve bu amaçla gerekli raporları türetmektir.</a:t>
            </a:r>
            <a:endParaRPr lang="en-US" sz="2400" b="1" dirty="0" smtClean="0">
              <a:solidFill>
                <a:srgbClr val="CC0000"/>
              </a:solidFill>
            </a:endParaRPr>
          </a:p>
          <a:p>
            <a:pPr>
              <a:buFontTx/>
              <a:buNone/>
            </a:pPr>
            <a:r>
              <a:rPr lang="tr-TR" sz="2800" b="1" dirty="0" smtClean="0">
                <a:solidFill>
                  <a:srgbClr val="000000"/>
                </a:solidFill>
              </a:rPr>
              <a:t> </a:t>
            </a:r>
            <a:r>
              <a:rPr lang="en-US" sz="2800" b="1" dirty="0" smtClean="0">
                <a:solidFill>
                  <a:srgbClr val="000000"/>
                </a:solidFill>
              </a:rPr>
              <a:t>Management level</a:t>
            </a:r>
            <a:r>
              <a:rPr lang="tr-TR" sz="2800" b="1" dirty="0" smtClean="0">
                <a:solidFill>
                  <a:srgbClr val="000000"/>
                </a:solidFill>
              </a:rPr>
              <a:t> </a:t>
            </a:r>
            <a:r>
              <a:rPr lang="tr-TR" sz="2800" b="1" dirty="0" err="1" smtClean="0">
                <a:solidFill>
                  <a:srgbClr val="000000"/>
                </a:solidFill>
              </a:rPr>
              <a:t>operations</a:t>
            </a:r>
            <a:r>
              <a:rPr lang="tr-TR" sz="2800" b="1" dirty="0" smtClean="0">
                <a:solidFill>
                  <a:srgbClr val="000000"/>
                </a:solidFill>
              </a:rPr>
              <a:t>:</a:t>
            </a:r>
            <a:endParaRPr lang="en-US" sz="2800" b="1" dirty="0" smtClean="0">
              <a:solidFill>
                <a:srgbClr val="000000"/>
              </a:solidFill>
            </a:endParaRPr>
          </a:p>
          <a:p>
            <a:r>
              <a:rPr lang="en-US" sz="2800" b="1" dirty="0" smtClean="0">
                <a:solidFill>
                  <a:srgbClr val="A50021"/>
                </a:solidFill>
              </a:rPr>
              <a:t>Inputs:</a:t>
            </a:r>
            <a:r>
              <a:rPr lang="en-US" sz="2800" b="1" dirty="0" smtClean="0">
                <a:solidFill>
                  <a:srgbClr val="000000"/>
                </a:solidFill>
              </a:rPr>
              <a:t> High volume transaction level data </a:t>
            </a:r>
          </a:p>
          <a:p>
            <a:r>
              <a:rPr lang="en-US" sz="2800" b="1" dirty="0" smtClean="0">
                <a:solidFill>
                  <a:srgbClr val="A50021"/>
                </a:solidFill>
              </a:rPr>
              <a:t>Processing:</a:t>
            </a:r>
            <a:r>
              <a:rPr lang="en-US" sz="2800" b="1" dirty="0" smtClean="0">
                <a:solidFill>
                  <a:srgbClr val="000000"/>
                </a:solidFill>
              </a:rPr>
              <a:t> Simple models</a:t>
            </a:r>
          </a:p>
          <a:p>
            <a:r>
              <a:rPr lang="en-US" sz="2800" b="1" dirty="0" smtClean="0">
                <a:solidFill>
                  <a:srgbClr val="A50021"/>
                </a:solidFill>
              </a:rPr>
              <a:t>Outputs:</a:t>
            </a:r>
            <a:r>
              <a:rPr lang="en-US" sz="2800" b="1" dirty="0" smtClean="0">
                <a:solidFill>
                  <a:srgbClr val="000000"/>
                </a:solidFill>
              </a:rPr>
              <a:t> Summary reports</a:t>
            </a:r>
          </a:p>
          <a:p>
            <a:r>
              <a:rPr lang="en-US" sz="2800" b="1" dirty="0" smtClean="0">
                <a:solidFill>
                  <a:srgbClr val="A50021"/>
                </a:solidFill>
              </a:rPr>
              <a:t>Users:</a:t>
            </a:r>
            <a:r>
              <a:rPr lang="en-US" sz="2800" b="1" dirty="0" smtClean="0">
                <a:solidFill>
                  <a:srgbClr val="000000"/>
                </a:solidFill>
              </a:rPr>
              <a:t> Middle managers</a:t>
            </a:r>
            <a:r>
              <a:rPr lang="en-US" sz="2800" b="1" dirty="0" smtClean="0"/>
              <a:t> </a:t>
            </a:r>
          </a:p>
          <a:p>
            <a:r>
              <a:rPr lang="en-US" sz="2800" b="1" dirty="0" smtClean="0">
                <a:solidFill>
                  <a:srgbClr val="000000"/>
                </a:solidFill>
              </a:rPr>
              <a:t>Example: </a:t>
            </a:r>
            <a:r>
              <a:rPr lang="tr-TR" sz="2800" b="1" dirty="0" smtClean="0">
                <a:solidFill>
                  <a:srgbClr val="000000"/>
                </a:solidFill>
              </a:rPr>
              <a:t>“</a:t>
            </a:r>
            <a:r>
              <a:rPr lang="en-US" sz="2800" b="1" dirty="0" smtClean="0">
                <a:solidFill>
                  <a:srgbClr val="000000"/>
                </a:solidFill>
              </a:rPr>
              <a:t>Annual budgeting</a:t>
            </a:r>
            <a:r>
              <a:rPr lang="tr-TR" sz="2800" b="1" dirty="0" smtClean="0">
                <a:solidFill>
                  <a:srgbClr val="000000"/>
                </a:solidFill>
              </a:rPr>
              <a:t>”</a:t>
            </a:r>
            <a:r>
              <a:rPr lang="en-US" sz="2800" b="1" dirty="0" smtClean="0"/>
              <a:t> </a:t>
            </a:r>
          </a:p>
          <a:p>
            <a:endParaRPr lang="tr-TR" sz="2800"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40</a:t>
            </a:fld>
            <a:endParaRPr lang="tr-T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685800" y="2708275"/>
            <a:ext cx="7772400" cy="3616325"/>
          </a:xfrm>
          <a:noFill/>
          <a:ln/>
        </p:spPr>
        <p:txBody>
          <a:bodyPr/>
          <a:lstStyle/>
          <a:p>
            <a:pPr>
              <a:spcBef>
                <a:spcPct val="50000"/>
              </a:spcBef>
              <a:buFontTx/>
              <a:buNone/>
            </a:pPr>
            <a:r>
              <a:rPr lang="tr-TR" sz="2400" b="1" dirty="0" err="1" smtClean="0"/>
              <a:t>In</a:t>
            </a:r>
            <a:r>
              <a:rPr lang="tr-TR" sz="2400" b="1" dirty="0" smtClean="0"/>
              <a:t> </a:t>
            </a:r>
            <a:r>
              <a:rPr lang="tr-TR" sz="2400" b="1" dirty="0" err="1" smtClean="0"/>
              <a:t>addition</a:t>
            </a:r>
            <a:r>
              <a:rPr lang="tr-TR" sz="2400" b="1" dirty="0" smtClean="0"/>
              <a:t> </a:t>
            </a:r>
            <a:r>
              <a:rPr lang="tr-TR" sz="2400" b="1" dirty="0" err="1" smtClean="0"/>
              <a:t>the</a:t>
            </a:r>
            <a:r>
              <a:rPr lang="tr-TR" sz="2400" b="1" dirty="0" smtClean="0"/>
              <a:t> </a:t>
            </a:r>
            <a:r>
              <a:rPr lang="tr-TR" sz="2400" b="1" dirty="0" err="1" smtClean="0"/>
              <a:t>operations</a:t>
            </a:r>
            <a:r>
              <a:rPr lang="tr-TR" sz="2400" b="1" dirty="0" smtClean="0"/>
              <a:t> of MİS:</a:t>
            </a:r>
            <a:endParaRPr lang="en-US" sz="2400" b="1" dirty="0" smtClean="0"/>
          </a:p>
          <a:p>
            <a:pPr lvl="1">
              <a:spcBef>
                <a:spcPct val="25000"/>
              </a:spcBef>
            </a:pPr>
            <a:r>
              <a:rPr lang="en-US" dirty="0" smtClean="0"/>
              <a:t>Serve </a:t>
            </a:r>
            <a:r>
              <a:rPr lang="en-US" dirty="0" smtClean="0">
                <a:solidFill>
                  <a:srgbClr val="CA08A5"/>
                </a:solidFill>
              </a:rPr>
              <a:t>middle</a:t>
            </a:r>
            <a:r>
              <a:rPr lang="en-US" dirty="0" smtClean="0"/>
              <a:t> management</a:t>
            </a:r>
          </a:p>
          <a:p>
            <a:pPr lvl="1">
              <a:spcBef>
                <a:spcPct val="25000"/>
              </a:spcBef>
            </a:pPr>
            <a:r>
              <a:rPr lang="en-US" dirty="0" smtClean="0"/>
              <a:t>Provide </a:t>
            </a:r>
            <a:r>
              <a:rPr lang="en-US" dirty="0" smtClean="0">
                <a:solidFill>
                  <a:srgbClr val="CA08A5"/>
                </a:solidFill>
              </a:rPr>
              <a:t>reports</a:t>
            </a:r>
            <a:r>
              <a:rPr lang="en-US" dirty="0" smtClean="0"/>
              <a:t> on firm’s current performance, based on </a:t>
            </a:r>
            <a:r>
              <a:rPr lang="en-US" dirty="0" smtClean="0">
                <a:solidFill>
                  <a:srgbClr val="CA08A5"/>
                </a:solidFill>
              </a:rPr>
              <a:t>data from </a:t>
            </a:r>
            <a:r>
              <a:rPr lang="en-US" dirty="0" err="1" smtClean="0">
                <a:solidFill>
                  <a:srgbClr val="CA08A5"/>
                </a:solidFill>
              </a:rPr>
              <a:t>TPS</a:t>
            </a:r>
            <a:endParaRPr lang="en-US" dirty="0" smtClean="0">
              <a:solidFill>
                <a:srgbClr val="CA08A5"/>
              </a:solidFill>
            </a:endParaRPr>
          </a:p>
          <a:p>
            <a:pPr lvl="1">
              <a:spcBef>
                <a:spcPct val="25000"/>
              </a:spcBef>
            </a:pPr>
            <a:r>
              <a:rPr lang="en-US" dirty="0" smtClean="0"/>
              <a:t>Provide </a:t>
            </a:r>
            <a:r>
              <a:rPr lang="en-US" dirty="0" smtClean="0">
                <a:solidFill>
                  <a:srgbClr val="CA08A5"/>
                </a:solidFill>
              </a:rPr>
              <a:t>answers to routine questions</a:t>
            </a:r>
            <a:r>
              <a:rPr lang="en-US" dirty="0" smtClean="0"/>
              <a:t> with predefined procedure for answering them</a:t>
            </a:r>
          </a:p>
          <a:p>
            <a:pPr lvl="1">
              <a:spcBef>
                <a:spcPct val="25000"/>
              </a:spcBef>
            </a:pPr>
            <a:r>
              <a:rPr lang="en-US" dirty="0" smtClean="0"/>
              <a:t>Typically have little </a:t>
            </a:r>
            <a:r>
              <a:rPr lang="en-US" dirty="0" smtClean="0">
                <a:solidFill>
                  <a:srgbClr val="CA08A5"/>
                </a:solidFill>
              </a:rPr>
              <a:t>analytic capability</a:t>
            </a:r>
          </a:p>
        </p:txBody>
      </p:sp>
      <p:sp>
        <p:nvSpPr>
          <p:cNvPr id="229380" name="Rectangle 4"/>
          <p:cNvSpPr>
            <a:spLocks noChangeArrowheads="1"/>
          </p:cNvSpPr>
          <p:nvPr/>
        </p:nvSpPr>
        <p:spPr bwMode="auto">
          <a:xfrm>
            <a:off x="1447800" y="200025"/>
            <a:ext cx="6796088" cy="523875"/>
          </a:xfrm>
          <a:prstGeom prst="rect">
            <a:avLst/>
          </a:prstGeom>
          <a:noFill/>
          <a:ln w="12700">
            <a:noFill/>
            <a:miter lim="800000"/>
            <a:headEnd/>
            <a:tailEnd/>
          </a:ln>
          <a:effectLst/>
        </p:spPr>
        <p:txBody>
          <a:bodyPr lIns="90488" tIns="44450" rIns="90488" bIns="44450" anchor="ctr"/>
          <a:lstStyle/>
          <a:p>
            <a:pPr algn="ctr" eaLnBrk="0" hangingPunct="0">
              <a:spcBef>
                <a:spcPct val="0"/>
              </a:spcBef>
            </a:pPr>
            <a:r>
              <a:rPr lang="tr-TR" sz="1600" u="none">
                <a:solidFill>
                  <a:schemeClr val="tx1"/>
                </a:solidFill>
                <a:effectLst>
                  <a:outerShdw blurRad="38100" dist="38100" dir="2700000" algn="tl">
                    <a:srgbClr val="C0C0C0"/>
                  </a:outerShdw>
                </a:effectLst>
              </a:rPr>
              <a:t>MIS-</a:t>
            </a:r>
            <a:r>
              <a:rPr lang="en-US" sz="1600" u="none">
                <a:solidFill>
                  <a:schemeClr val="tx1"/>
                </a:solidFill>
                <a:effectLst>
                  <a:outerShdw blurRad="38100" dist="38100" dir="2700000" algn="tl">
                    <a:srgbClr val="C0C0C0"/>
                  </a:outerShdw>
                </a:effectLst>
              </a:rPr>
              <a:t>Chapter 2 Global E-Business: How Businesses Use Information Systems</a:t>
            </a:r>
          </a:p>
        </p:txBody>
      </p:sp>
      <p:sp>
        <p:nvSpPr>
          <p:cNvPr id="229381" name="Text Box 5"/>
          <p:cNvSpPr txBox="1">
            <a:spLocks noChangeArrowheads="1"/>
          </p:cNvSpPr>
          <p:nvPr/>
        </p:nvSpPr>
        <p:spPr bwMode="auto">
          <a:xfrm>
            <a:off x="1905000" y="1066800"/>
            <a:ext cx="5715000" cy="336550"/>
          </a:xfrm>
          <a:prstGeom prst="rect">
            <a:avLst/>
          </a:prstGeom>
          <a:noFill/>
          <a:ln w="12700">
            <a:noFill/>
            <a:miter lim="800000"/>
            <a:headEnd/>
            <a:tailEnd/>
          </a:ln>
          <a:effectLst/>
        </p:spPr>
        <p:txBody>
          <a:bodyPr>
            <a:spAutoFit/>
          </a:bodyPr>
          <a:lstStyle/>
          <a:p>
            <a:pPr algn="ctr" eaLnBrk="0" hangingPunct="0">
              <a:spcBef>
                <a:spcPct val="50000"/>
              </a:spcBef>
            </a:pPr>
            <a:endParaRPr lang="en-US" sz="1600" u="none">
              <a:solidFill>
                <a:schemeClr val="tx1"/>
              </a:solidFill>
              <a:cs typeface="Times New Roman" pitchFamily="18" charset="0"/>
            </a:endParaRPr>
          </a:p>
        </p:txBody>
      </p:sp>
      <p:sp>
        <p:nvSpPr>
          <p:cNvPr id="229382" name="Rectangle 6"/>
          <p:cNvSpPr>
            <a:spLocks noChangeArrowheads="1"/>
          </p:cNvSpPr>
          <p:nvPr/>
        </p:nvSpPr>
        <p:spPr bwMode="auto">
          <a:xfrm>
            <a:off x="755650" y="836613"/>
            <a:ext cx="7416800" cy="1687512"/>
          </a:xfrm>
          <a:prstGeom prst="rect">
            <a:avLst/>
          </a:prstGeom>
          <a:noFill/>
          <a:ln w="9525" algn="ctr">
            <a:noFill/>
            <a:miter lim="800000"/>
            <a:headEnd/>
            <a:tailEnd/>
          </a:ln>
          <a:effectLst/>
        </p:spPr>
        <p:txBody>
          <a:bodyPr>
            <a:spAutoFit/>
          </a:bodyPr>
          <a:lstStyle/>
          <a:p>
            <a:pPr marL="342900" indent="-342900" algn="ctr"/>
            <a:r>
              <a:rPr lang="en-US" u="none">
                <a:solidFill>
                  <a:srgbClr val="FF0000"/>
                </a:solidFill>
              </a:rPr>
              <a:t>Management information systems</a:t>
            </a:r>
            <a:endParaRPr lang="tr-TR" u="none">
              <a:solidFill>
                <a:srgbClr val="FF0000"/>
              </a:solidFill>
            </a:endParaRPr>
          </a:p>
          <a:p>
            <a:pPr marL="342900" indent="-342900" algn="ctr"/>
            <a:r>
              <a:rPr lang="tr-TR" sz="2400" i="1" u="none">
                <a:solidFill>
                  <a:schemeClr val="tx1"/>
                </a:solidFill>
              </a:rPr>
              <a:t>Summarise and report on the company’s basic operations. Serve the management level with reports and online access facilities</a:t>
            </a:r>
          </a:p>
        </p:txBody>
      </p:sp>
      <p:sp>
        <p:nvSpPr>
          <p:cNvPr id="6" name="5 Slayt Numarası Yer Tutucusu"/>
          <p:cNvSpPr>
            <a:spLocks noGrp="1"/>
          </p:cNvSpPr>
          <p:nvPr>
            <p:ph type="sldNum" sz="quarter" idx="12"/>
          </p:nvPr>
        </p:nvSpPr>
        <p:spPr/>
        <p:txBody>
          <a:bodyPr/>
          <a:lstStyle/>
          <a:p>
            <a:fld id="{F2E5916C-8A19-45CF-A92A-BEC7AC1B5E58}" type="slidenum">
              <a:rPr lang="tr-TR" smtClean="0"/>
              <a:pPr/>
              <a:t>41</a:t>
            </a:fld>
            <a:endParaRPr lang="tr-T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b="1" dirty="0" smtClean="0">
                <a:solidFill>
                  <a:srgbClr val="FF3300"/>
                </a:solidFill>
              </a:rPr>
              <a:t>Management information systems</a:t>
            </a:r>
            <a:endParaRPr lang="tr-TR" sz="3200" b="1" dirty="0" smtClean="0">
              <a:solidFill>
                <a:srgbClr val="FF3300"/>
              </a:solidFill>
            </a:endParaRPr>
          </a:p>
        </p:txBody>
      </p:sp>
      <p:sp>
        <p:nvSpPr>
          <p:cNvPr id="67587" name="Rectangle 3"/>
          <p:cNvSpPr>
            <a:spLocks noGrp="1" noChangeArrowheads="1"/>
          </p:cNvSpPr>
          <p:nvPr>
            <p:ph type="body" idx="1"/>
          </p:nvPr>
        </p:nvSpPr>
        <p:spPr/>
        <p:txBody>
          <a:bodyPr/>
          <a:lstStyle/>
          <a:p>
            <a:pPr>
              <a:lnSpc>
                <a:spcPct val="90000"/>
              </a:lnSpc>
              <a:spcBef>
                <a:spcPts val="800"/>
              </a:spcBef>
              <a:spcAft>
                <a:spcPts val="1200"/>
              </a:spcAft>
            </a:pPr>
            <a:r>
              <a:rPr lang="tr-TR" b="1" dirty="0" err="1" smtClean="0"/>
              <a:t>In</a:t>
            </a:r>
            <a:r>
              <a:rPr lang="tr-TR" b="1" dirty="0" smtClean="0"/>
              <a:t> </a:t>
            </a:r>
            <a:r>
              <a:rPr lang="tr-TR" b="1" dirty="0" err="1" smtClean="0"/>
              <a:t>addition</a:t>
            </a:r>
            <a:r>
              <a:rPr lang="tr-TR" b="1" dirty="0" smtClean="0"/>
              <a:t> </a:t>
            </a:r>
            <a:r>
              <a:rPr lang="tr-TR" b="1" dirty="0" err="1" smtClean="0"/>
              <a:t>the</a:t>
            </a:r>
            <a:r>
              <a:rPr lang="tr-TR" b="1" dirty="0" smtClean="0"/>
              <a:t> </a:t>
            </a:r>
            <a:r>
              <a:rPr lang="tr-TR" b="1" dirty="0" err="1" smtClean="0"/>
              <a:t>operations</a:t>
            </a:r>
            <a:r>
              <a:rPr lang="tr-TR" b="1" dirty="0" smtClean="0"/>
              <a:t> of MİS:</a:t>
            </a:r>
            <a:endParaRPr lang="en-US" b="1" dirty="0" smtClean="0"/>
          </a:p>
          <a:p>
            <a:pPr lvl="1" eaLnBrk="1" hangingPunct="1">
              <a:lnSpc>
                <a:spcPct val="90000"/>
              </a:lnSpc>
              <a:spcBef>
                <a:spcPts val="400"/>
              </a:spcBef>
              <a:spcAft>
                <a:spcPts val="1200"/>
              </a:spcAft>
            </a:pPr>
            <a:r>
              <a:rPr lang="en-US" b="1" dirty="0" smtClean="0"/>
              <a:t>Serve </a:t>
            </a:r>
            <a:r>
              <a:rPr lang="tr-TR" b="1" dirty="0" err="1" smtClean="0"/>
              <a:t>annually</a:t>
            </a:r>
            <a:r>
              <a:rPr lang="tr-TR" b="1" dirty="0" smtClean="0"/>
              <a:t> </a:t>
            </a:r>
            <a:r>
              <a:rPr lang="tr-TR" b="1" dirty="0" err="1" smtClean="0"/>
              <a:t>operational</a:t>
            </a:r>
            <a:r>
              <a:rPr lang="tr-TR" b="1" dirty="0" smtClean="0"/>
              <a:t>  </a:t>
            </a:r>
            <a:r>
              <a:rPr lang="tr-TR" b="1" dirty="0" err="1" smtClean="0"/>
              <a:t>management</a:t>
            </a:r>
            <a:r>
              <a:rPr lang="tr-TR" b="1" dirty="0" smtClean="0"/>
              <a:t> </a:t>
            </a:r>
            <a:endParaRPr lang="en-US" b="1" dirty="0" smtClean="0"/>
          </a:p>
          <a:p>
            <a:pPr lvl="1" eaLnBrk="1" hangingPunct="1">
              <a:lnSpc>
                <a:spcPct val="90000"/>
              </a:lnSpc>
              <a:spcBef>
                <a:spcPts val="400"/>
              </a:spcBef>
              <a:spcAft>
                <a:spcPts val="1200"/>
              </a:spcAft>
            </a:pPr>
            <a:r>
              <a:rPr lang="en-US" b="1" dirty="0" smtClean="0"/>
              <a:t>Provide reports on firm’s current performance, based on data from TPS</a:t>
            </a:r>
          </a:p>
          <a:p>
            <a:pPr lvl="1" eaLnBrk="1" hangingPunct="1">
              <a:lnSpc>
                <a:spcPct val="90000"/>
              </a:lnSpc>
              <a:spcBef>
                <a:spcPts val="400"/>
              </a:spcBef>
              <a:spcAft>
                <a:spcPts val="1200"/>
              </a:spcAft>
            </a:pPr>
            <a:r>
              <a:rPr lang="en-US" b="1" dirty="0" smtClean="0"/>
              <a:t>Provide answers to routine questions with predefined procedure for answering them</a:t>
            </a:r>
          </a:p>
          <a:p>
            <a:pPr lvl="1" eaLnBrk="1" hangingPunct="1">
              <a:lnSpc>
                <a:spcPct val="90000"/>
              </a:lnSpc>
              <a:spcBef>
                <a:spcPts val="400"/>
              </a:spcBef>
              <a:spcAft>
                <a:spcPts val="1200"/>
              </a:spcAft>
            </a:pPr>
            <a:r>
              <a:rPr lang="en-US" b="1" dirty="0" smtClean="0"/>
              <a:t>Typically have little analytic capability</a:t>
            </a:r>
            <a:endParaRPr lang="en-US" sz="3200" b="1" dirty="0" smtClean="0"/>
          </a:p>
          <a:p>
            <a:endParaRPr lang="tr-TR" sz="2800" dirty="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42</a:t>
            </a:fld>
            <a:endParaRPr lang="tr-T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ph sz="half" idx="1"/>
          </p:nvPr>
        </p:nvGraphicFramePr>
        <p:xfrm>
          <a:off x="0" y="1214422"/>
          <a:ext cx="8366125" cy="4551362"/>
        </p:xfrm>
        <a:graphic>
          <a:graphicData uri="http://schemas.openxmlformats.org/presentationml/2006/ole">
            <p:oleObj spid="_x0000_s1026" name="Slide" r:id="rId3" imgW="3840407" imgH="2880224" progId="PowerPoint.Slide.8">
              <p:embed/>
            </p:oleObj>
          </a:graphicData>
        </a:graphic>
      </p:graphicFrame>
      <p:sp>
        <p:nvSpPr>
          <p:cNvPr id="3075" name="Rectangle 3"/>
          <p:cNvSpPr>
            <a:spLocks noChangeArrowheads="1"/>
          </p:cNvSpPr>
          <p:nvPr/>
        </p:nvSpPr>
        <p:spPr bwMode="auto">
          <a:xfrm>
            <a:off x="468313" y="1700213"/>
            <a:ext cx="7704137" cy="4537075"/>
          </a:xfrm>
          <a:prstGeom prst="rect">
            <a:avLst/>
          </a:prstGeom>
          <a:noFill/>
          <a:ln w="9525">
            <a:noFill/>
            <a:miter lim="800000"/>
            <a:headEnd/>
            <a:tailEnd/>
          </a:ln>
        </p:spPr>
        <p:txBody>
          <a:bodyPr/>
          <a:lstStyle/>
          <a:p>
            <a:pPr marL="342900" indent="-342900" eaLnBrk="0" hangingPunct="0">
              <a:buFontTx/>
              <a:buChar char="•"/>
            </a:pPr>
            <a:r>
              <a:rPr lang="tr-TR" sz="1800" u="none">
                <a:solidFill>
                  <a:schemeClr val="tx1"/>
                </a:solidFill>
              </a:rPr>
              <a:t>Tutanak işleme sistemi</a:t>
            </a:r>
            <a:r>
              <a:rPr lang="tr-TR" sz="1800" b="0" u="none">
                <a:solidFill>
                  <a:schemeClr val="tx1"/>
                </a:solidFill>
              </a:rPr>
              <a:t>                              </a:t>
            </a:r>
            <a:r>
              <a:rPr lang="tr-TR" sz="2000" b="0" u="none">
                <a:solidFill>
                  <a:srgbClr val="FF3300"/>
                </a:solidFill>
              </a:rPr>
              <a:t>Yönetim Bilişim sistemi</a:t>
            </a:r>
          </a:p>
        </p:txBody>
      </p:sp>
      <p:sp>
        <p:nvSpPr>
          <p:cNvPr id="3076" name="Rectangle 11"/>
          <p:cNvSpPr>
            <a:spLocks noGrp="1" noChangeArrowheads="1"/>
          </p:cNvSpPr>
          <p:nvPr>
            <p:ph type="title"/>
          </p:nvPr>
        </p:nvSpPr>
        <p:spPr>
          <a:xfrm>
            <a:off x="900113" y="333375"/>
            <a:ext cx="7704137" cy="792163"/>
          </a:xfrm>
          <a:noFill/>
        </p:spPr>
        <p:txBody>
          <a:bodyPr>
            <a:normAutofit fontScale="90000"/>
          </a:bodyPr>
          <a:lstStyle/>
          <a:p>
            <a:r>
              <a:rPr lang="tr-TR" sz="2400" b="1" dirty="0" smtClean="0">
                <a:solidFill>
                  <a:srgbClr val="FF3300"/>
                </a:solidFill>
              </a:rPr>
              <a:t>Yönetim Bilişim sistemi Gerekli Veriyi</a:t>
            </a:r>
            <a:br>
              <a:rPr lang="tr-TR" sz="2400" b="1" dirty="0" smtClean="0">
                <a:solidFill>
                  <a:srgbClr val="FF3300"/>
                </a:solidFill>
              </a:rPr>
            </a:br>
            <a:r>
              <a:rPr lang="tr-TR" sz="2400" b="1" dirty="0" smtClean="0">
                <a:solidFill>
                  <a:srgbClr val="FF3300"/>
                </a:solidFill>
              </a:rPr>
              <a:t> </a:t>
            </a:r>
            <a:r>
              <a:rPr lang="tr-TR" sz="2400" dirty="0" smtClean="0"/>
              <a:t>Tutanak işleme Sisteminden Nasıl Alıyor ?  </a:t>
            </a:r>
            <a:br>
              <a:rPr lang="tr-TR" sz="2400" dirty="0" smtClean="0"/>
            </a:br>
            <a:r>
              <a:rPr lang="tr-TR" sz="2400" dirty="0" err="1" smtClean="0"/>
              <a:t>YBS</a:t>
            </a:r>
            <a:r>
              <a:rPr lang="tr-TR" sz="2400" dirty="0" smtClean="0"/>
              <a:t> +TIS İlişkisi</a:t>
            </a:r>
          </a:p>
        </p:txBody>
      </p:sp>
      <p:sp>
        <p:nvSpPr>
          <p:cNvPr id="3077" name="Rectangle 12"/>
          <p:cNvSpPr>
            <a:spLocks noChangeArrowheads="1"/>
          </p:cNvSpPr>
          <p:nvPr/>
        </p:nvSpPr>
        <p:spPr bwMode="auto">
          <a:xfrm>
            <a:off x="571472" y="5516563"/>
            <a:ext cx="8001056" cy="923330"/>
          </a:xfrm>
          <a:prstGeom prst="rect">
            <a:avLst/>
          </a:prstGeom>
          <a:noFill/>
          <a:ln w="9525" algn="ctr">
            <a:noFill/>
            <a:miter lim="800000"/>
            <a:headEnd/>
            <a:tailEnd/>
          </a:ln>
        </p:spPr>
        <p:txBody>
          <a:bodyPr wrap="square">
            <a:spAutoFit/>
          </a:bodyPr>
          <a:lstStyle/>
          <a:p>
            <a:pPr marL="342900" indent="-342900"/>
            <a:r>
              <a:rPr lang="en-US" sz="1800" u="none" dirty="0">
                <a:solidFill>
                  <a:schemeClr val="tx1"/>
                </a:solidFill>
              </a:rPr>
              <a:t>TPS supply summarized transaction data to the MIS reporting system at the end </a:t>
            </a:r>
            <a:endParaRPr lang="tr-TR" sz="1800" u="none" dirty="0">
              <a:solidFill>
                <a:schemeClr val="tx1"/>
              </a:solidFill>
            </a:endParaRPr>
          </a:p>
          <a:p>
            <a:pPr marL="342900" indent="-342900"/>
            <a:r>
              <a:rPr lang="en-US" sz="1800" u="none" dirty="0">
                <a:solidFill>
                  <a:schemeClr val="tx1"/>
                </a:solidFill>
              </a:rPr>
              <a:t>of the</a:t>
            </a:r>
            <a:r>
              <a:rPr lang="tr-TR" sz="1800" u="none" dirty="0">
                <a:solidFill>
                  <a:schemeClr val="tx1"/>
                </a:solidFill>
              </a:rPr>
              <a:t> </a:t>
            </a:r>
            <a:r>
              <a:rPr lang="en-US" sz="1800" u="none" dirty="0">
                <a:solidFill>
                  <a:schemeClr val="tx1"/>
                </a:solidFill>
              </a:rPr>
              <a:t> time period. Managers gain access to the organizational data through the</a:t>
            </a:r>
            <a:endParaRPr lang="tr-TR" sz="1800" u="none" dirty="0">
              <a:solidFill>
                <a:schemeClr val="tx1"/>
              </a:solidFill>
            </a:endParaRPr>
          </a:p>
          <a:p>
            <a:pPr marL="342900" indent="-342900"/>
            <a:r>
              <a:rPr lang="en-US" sz="1800" u="none" dirty="0">
                <a:solidFill>
                  <a:schemeClr val="tx1"/>
                </a:solidFill>
              </a:rPr>
              <a:t>MIS, which provides them with the appropriate reports.</a:t>
            </a:r>
          </a:p>
        </p:txBody>
      </p:sp>
      <p:sp>
        <p:nvSpPr>
          <p:cNvPr id="6" name="5 Slayt Numarası Yer Tutucusu"/>
          <p:cNvSpPr>
            <a:spLocks noGrp="1"/>
          </p:cNvSpPr>
          <p:nvPr>
            <p:ph type="sldNum" sz="quarter" idx="12"/>
          </p:nvPr>
        </p:nvSpPr>
        <p:spPr/>
        <p:txBody>
          <a:bodyPr/>
          <a:lstStyle/>
          <a:p>
            <a:fld id="{F2E5916C-8A19-45CF-A92A-BEC7AC1B5E58}" type="slidenum">
              <a:rPr lang="tr-TR" smtClean="0"/>
              <a:pPr/>
              <a:t>43</a:t>
            </a:fld>
            <a:endParaRPr lang="tr-T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solidFill>
                  <a:srgbClr val="FF0000"/>
                </a:solidFill>
              </a:rPr>
              <a:t>Management Information </a:t>
            </a:r>
            <a:r>
              <a:rPr lang="tr-TR" b="1" dirty="0" err="1" smtClean="0">
                <a:solidFill>
                  <a:srgbClr val="FF0000"/>
                </a:solidFill>
              </a:rPr>
              <a:t>System</a:t>
            </a:r>
            <a:endParaRPr lang="tr-TR" dirty="0"/>
          </a:p>
        </p:txBody>
      </p:sp>
      <p:sp>
        <p:nvSpPr>
          <p:cNvPr id="3" name="2 İçerik Yer Tutucusu"/>
          <p:cNvSpPr>
            <a:spLocks noGrp="1"/>
          </p:cNvSpPr>
          <p:nvPr>
            <p:ph idx="1"/>
          </p:nvPr>
        </p:nvSpPr>
        <p:spPr/>
        <p:txBody>
          <a:bodyPr/>
          <a:lstStyle/>
          <a:p>
            <a:pPr algn="ctr">
              <a:buNone/>
            </a:pPr>
            <a:r>
              <a:rPr lang="tr-TR" dirty="0" smtClean="0"/>
              <a:t>Management </a:t>
            </a:r>
            <a:r>
              <a:rPr lang="tr-TR" dirty="0" err="1" smtClean="0"/>
              <a:t>information</a:t>
            </a:r>
            <a:r>
              <a:rPr lang="tr-TR" dirty="0" smtClean="0"/>
              <a:t> </a:t>
            </a:r>
            <a:r>
              <a:rPr lang="tr-TR" dirty="0" err="1" smtClean="0"/>
              <a:t>system</a:t>
            </a:r>
            <a:r>
              <a:rPr lang="tr-TR" dirty="0" smtClean="0"/>
              <a:t> </a:t>
            </a:r>
            <a:r>
              <a:rPr lang="tr-TR" dirty="0" err="1" smtClean="0"/>
              <a:t>that</a:t>
            </a:r>
            <a:r>
              <a:rPr lang="tr-TR" dirty="0" smtClean="0"/>
              <a:t> </a:t>
            </a:r>
            <a:r>
              <a:rPr lang="tr-TR" dirty="0" err="1" smtClean="0"/>
              <a:t>serv</a:t>
            </a:r>
            <a:r>
              <a:rPr lang="tr-TR" dirty="0" smtClean="0"/>
              <a:t> </a:t>
            </a:r>
            <a:r>
              <a:rPr lang="tr-TR" dirty="0" err="1" smtClean="0"/>
              <a:t>to</a:t>
            </a:r>
            <a:r>
              <a:rPr lang="tr-TR" dirty="0" smtClean="0"/>
              <a:t> </a:t>
            </a:r>
            <a:r>
              <a:rPr lang="tr-TR" dirty="0" err="1" smtClean="0"/>
              <a:t>middle</a:t>
            </a:r>
            <a:r>
              <a:rPr lang="tr-TR" dirty="0" smtClean="0"/>
              <a:t> </a:t>
            </a:r>
            <a:r>
              <a:rPr lang="tr-TR" dirty="0" err="1" smtClean="0"/>
              <a:t>management</a:t>
            </a:r>
            <a:r>
              <a:rPr lang="tr-TR" dirty="0" smtClean="0"/>
              <a:t> </a:t>
            </a:r>
            <a:r>
              <a:rPr lang="tr-TR" dirty="0" err="1" smtClean="0"/>
              <a:t>by</a:t>
            </a:r>
            <a:r>
              <a:rPr lang="tr-TR" dirty="0" smtClean="0"/>
              <a:t> </a:t>
            </a:r>
            <a:r>
              <a:rPr lang="tr-TR" dirty="0" err="1" smtClean="0"/>
              <a:t>generating</a:t>
            </a:r>
            <a:r>
              <a:rPr lang="tr-TR" dirty="0" smtClean="0"/>
              <a:t> </a:t>
            </a:r>
            <a:r>
              <a:rPr lang="tr-TR" dirty="0" err="1" smtClean="0"/>
              <a:t>routing</a:t>
            </a:r>
            <a:r>
              <a:rPr lang="tr-TR" dirty="0" smtClean="0"/>
              <a:t> </a:t>
            </a:r>
            <a:r>
              <a:rPr lang="tr-TR" dirty="0" err="1" smtClean="0"/>
              <a:t>reporting</a:t>
            </a:r>
            <a:r>
              <a:rPr lang="tr-TR" dirty="0" smtClean="0"/>
              <a:t> </a:t>
            </a:r>
            <a:r>
              <a:rPr lang="tr-TR" dirty="0" err="1" smtClean="0"/>
              <a:t>systems</a:t>
            </a:r>
            <a:r>
              <a:rPr lang="tr-TR" dirty="0" smtClean="0"/>
              <a:t> .</a:t>
            </a:r>
          </a:p>
          <a:p>
            <a:pPr algn="ctr">
              <a:buNone/>
            </a:pPr>
            <a:r>
              <a:rPr lang="tr-TR" b="1" dirty="0" err="1" smtClean="0">
                <a:solidFill>
                  <a:srgbClr val="FF0000"/>
                </a:solidFill>
              </a:rPr>
              <a:t>Other</a:t>
            </a:r>
            <a:r>
              <a:rPr lang="tr-TR" b="1" dirty="0" smtClean="0">
                <a:solidFill>
                  <a:srgbClr val="FF0000"/>
                </a:solidFill>
              </a:rPr>
              <a:t> </a:t>
            </a:r>
            <a:r>
              <a:rPr lang="tr-TR" b="1" dirty="0" err="1" smtClean="0">
                <a:solidFill>
                  <a:srgbClr val="FF0000"/>
                </a:solidFill>
              </a:rPr>
              <a:t>type</a:t>
            </a:r>
            <a:r>
              <a:rPr lang="tr-TR" b="1" dirty="0" smtClean="0">
                <a:solidFill>
                  <a:srgbClr val="FF0000"/>
                </a:solidFill>
              </a:rPr>
              <a:t> of </a:t>
            </a:r>
            <a:r>
              <a:rPr lang="tr-TR" b="1" dirty="0" err="1" smtClean="0">
                <a:solidFill>
                  <a:srgbClr val="FF0000"/>
                </a:solidFill>
              </a:rPr>
              <a:t>business</a:t>
            </a:r>
            <a:r>
              <a:rPr lang="tr-TR" b="1" dirty="0" smtClean="0">
                <a:solidFill>
                  <a:srgbClr val="FF0000"/>
                </a:solidFill>
              </a:rPr>
              <a:t> </a:t>
            </a:r>
            <a:r>
              <a:rPr lang="tr-TR" b="1" dirty="0" err="1" smtClean="0">
                <a:solidFill>
                  <a:srgbClr val="FF0000"/>
                </a:solidFill>
              </a:rPr>
              <a:t>inteligence</a:t>
            </a:r>
            <a:r>
              <a:rPr lang="tr-TR" b="1" dirty="0" smtClean="0">
                <a:solidFill>
                  <a:srgbClr val="FF0000"/>
                </a:solidFill>
              </a:rPr>
              <a:t> </a:t>
            </a:r>
            <a:r>
              <a:rPr lang="tr-TR" b="1" dirty="0" err="1" smtClean="0">
                <a:solidFill>
                  <a:srgbClr val="FF0000"/>
                </a:solidFill>
              </a:rPr>
              <a:t>system</a:t>
            </a:r>
            <a:r>
              <a:rPr lang="tr-TR" b="1" dirty="0" smtClean="0">
                <a:solidFill>
                  <a:srgbClr val="FF0000"/>
                </a:solidFill>
              </a:rPr>
              <a:t>  </a:t>
            </a:r>
            <a:r>
              <a:rPr lang="tr-TR" b="1" dirty="0" err="1" smtClean="0">
                <a:solidFill>
                  <a:srgbClr val="FF0000"/>
                </a:solidFill>
              </a:rPr>
              <a:t>support</a:t>
            </a:r>
            <a:r>
              <a:rPr lang="tr-TR" b="1" dirty="0" smtClean="0">
                <a:solidFill>
                  <a:srgbClr val="FF0000"/>
                </a:solidFill>
              </a:rPr>
              <a:t> </a:t>
            </a:r>
            <a:r>
              <a:rPr lang="tr-TR" b="1" dirty="0" err="1" smtClean="0">
                <a:solidFill>
                  <a:srgbClr val="FF0000"/>
                </a:solidFill>
              </a:rPr>
              <a:t>non</a:t>
            </a:r>
            <a:r>
              <a:rPr lang="tr-TR" b="1" dirty="0" smtClean="0">
                <a:solidFill>
                  <a:srgbClr val="FF0000"/>
                </a:solidFill>
              </a:rPr>
              <a:t> </a:t>
            </a:r>
            <a:r>
              <a:rPr lang="tr-TR" b="1" dirty="0" err="1" smtClean="0">
                <a:solidFill>
                  <a:srgbClr val="FF0000"/>
                </a:solidFill>
              </a:rPr>
              <a:t>routine</a:t>
            </a:r>
            <a:r>
              <a:rPr lang="tr-TR" b="1" dirty="0" smtClean="0">
                <a:solidFill>
                  <a:srgbClr val="FF0000"/>
                </a:solidFill>
              </a:rPr>
              <a:t> </a:t>
            </a:r>
            <a:r>
              <a:rPr lang="tr-TR" b="1" dirty="0" err="1" smtClean="0">
                <a:solidFill>
                  <a:srgbClr val="FF0000"/>
                </a:solidFill>
              </a:rPr>
              <a:t>decision</a:t>
            </a:r>
            <a:r>
              <a:rPr lang="tr-TR" b="1" dirty="0" smtClean="0">
                <a:solidFill>
                  <a:srgbClr val="FF0000"/>
                </a:solidFill>
              </a:rPr>
              <a:t> </a:t>
            </a:r>
            <a:r>
              <a:rPr lang="tr-TR" b="1" dirty="0" err="1" smtClean="0">
                <a:solidFill>
                  <a:srgbClr val="FF0000"/>
                </a:solidFill>
              </a:rPr>
              <a:t>making</a:t>
            </a:r>
            <a:r>
              <a:rPr lang="tr-TR" b="1" dirty="0" smtClean="0">
                <a:solidFill>
                  <a:srgbClr val="FF0000"/>
                </a:solidFill>
              </a:rPr>
              <a:t> </a:t>
            </a:r>
            <a:r>
              <a:rPr lang="tr-TR" b="1" dirty="0" err="1" smtClean="0">
                <a:solidFill>
                  <a:srgbClr val="FF0000"/>
                </a:solidFill>
              </a:rPr>
              <a:t>by</a:t>
            </a:r>
            <a:r>
              <a:rPr lang="tr-TR" b="1" dirty="0" smtClean="0">
                <a:solidFill>
                  <a:srgbClr val="FF0000"/>
                </a:solidFill>
              </a:rPr>
              <a:t> </a:t>
            </a:r>
            <a:r>
              <a:rPr lang="tr-TR" b="1" dirty="0" err="1" smtClean="0">
                <a:solidFill>
                  <a:srgbClr val="FF0000"/>
                </a:solidFill>
              </a:rPr>
              <a:t>special</a:t>
            </a:r>
            <a:r>
              <a:rPr lang="tr-TR" b="1" dirty="0" smtClean="0">
                <a:solidFill>
                  <a:srgbClr val="FF0000"/>
                </a:solidFill>
              </a:rPr>
              <a:t> </a:t>
            </a:r>
            <a:r>
              <a:rPr lang="tr-TR" b="1" dirty="0" err="1" smtClean="0">
                <a:solidFill>
                  <a:srgbClr val="FF0000"/>
                </a:solidFill>
              </a:rPr>
              <a:t>Decision</a:t>
            </a:r>
            <a:r>
              <a:rPr lang="tr-TR" b="1" dirty="0" smtClean="0">
                <a:solidFill>
                  <a:srgbClr val="FF0000"/>
                </a:solidFill>
              </a:rPr>
              <a:t> </a:t>
            </a:r>
            <a:r>
              <a:rPr lang="tr-TR" b="1" dirty="0" err="1" smtClean="0">
                <a:solidFill>
                  <a:srgbClr val="FF0000"/>
                </a:solidFill>
              </a:rPr>
              <a:t>Support</a:t>
            </a:r>
            <a:r>
              <a:rPr lang="tr-TR" b="1" dirty="0" smtClean="0">
                <a:solidFill>
                  <a:srgbClr val="FF0000"/>
                </a:solidFill>
              </a:rPr>
              <a:t> </a:t>
            </a:r>
            <a:r>
              <a:rPr lang="tr-TR" b="1" dirty="0" err="1" smtClean="0">
                <a:solidFill>
                  <a:srgbClr val="FF0000"/>
                </a:solidFill>
              </a:rPr>
              <a:t>System</a:t>
            </a:r>
            <a:r>
              <a:rPr lang="tr-TR" b="1" dirty="0" smtClean="0">
                <a:solidFill>
                  <a:srgbClr val="FF0000"/>
                </a:solidFill>
              </a:rPr>
              <a:t> (DSS) </a:t>
            </a:r>
            <a:r>
              <a:rPr lang="tr-TR" b="1" dirty="0" err="1" smtClean="0">
                <a:solidFill>
                  <a:srgbClr val="FF0000"/>
                </a:solidFill>
              </a:rPr>
              <a:t>this</a:t>
            </a:r>
            <a:r>
              <a:rPr lang="tr-TR" b="1" dirty="0" smtClean="0">
                <a:solidFill>
                  <a:srgbClr val="FF0000"/>
                </a:solidFill>
              </a:rPr>
              <a:t> </a:t>
            </a:r>
            <a:r>
              <a:rPr lang="tr-TR" b="1" dirty="0" err="1" smtClean="0">
                <a:solidFill>
                  <a:srgbClr val="FF0000"/>
                </a:solidFill>
              </a:rPr>
              <a:t>information</a:t>
            </a:r>
            <a:r>
              <a:rPr lang="tr-TR" b="1" dirty="0" smtClean="0">
                <a:solidFill>
                  <a:srgbClr val="FF0000"/>
                </a:solidFill>
              </a:rPr>
              <a:t> </a:t>
            </a:r>
            <a:r>
              <a:rPr lang="tr-TR" b="1" dirty="0" err="1" smtClean="0">
                <a:solidFill>
                  <a:srgbClr val="FF0000"/>
                </a:solidFill>
              </a:rPr>
              <a:t>system</a:t>
            </a:r>
            <a:r>
              <a:rPr lang="tr-TR" b="1" dirty="0" smtClean="0">
                <a:solidFill>
                  <a:srgbClr val="FF0000"/>
                </a:solidFill>
              </a:rPr>
              <a:t>  </a:t>
            </a:r>
            <a:r>
              <a:rPr lang="tr-TR" b="1" dirty="0" err="1" smtClean="0">
                <a:solidFill>
                  <a:srgbClr val="FF0000"/>
                </a:solidFill>
              </a:rPr>
              <a:t>servs</a:t>
            </a:r>
            <a:r>
              <a:rPr lang="tr-TR" b="1" dirty="0" smtClean="0">
                <a:solidFill>
                  <a:srgbClr val="FF0000"/>
                </a:solidFill>
              </a:rPr>
              <a:t> </a:t>
            </a:r>
            <a:r>
              <a:rPr lang="tr-TR" b="1" dirty="0" err="1" smtClean="0">
                <a:solidFill>
                  <a:srgbClr val="FF0000"/>
                </a:solidFill>
              </a:rPr>
              <a:t>to</a:t>
            </a:r>
            <a:r>
              <a:rPr lang="tr-TR" b="1" dirty="0" smtClean="0">
                <a:solidFill>
                  <a:srgbClr val="FF0000"/>
                </a:solidFill>
              </a:rPr>
              <a:t> </a:t>
            </a:r>
            <a:r>
              <a:rPr lang="tr-TR" b="1" dirty="0" err="1" smtClean="0">
                <a:solidFill>
                  <a:srgbClr val="FF0000"/>
                </a:solidFill>
              </a:rPr>
              <a:t>middle</a:t>
            </a:r>
            <a:r>
              <a:rPr lang="tr-TR" b="1" dirty="0" smtClean="0">
                <a:solidFill>
                  <a:srgbClr val="FF0000"/>
                </a:solidFill>
              </a:rPr>
              <a:t> </a:t>
            </a:r>
            <a:r>
              <a:rPr lang="tr-TR" b="1" dirty="0" err="1" smtClean="0">
                <a:solidFill>
                  <a:srgbClr val="FF0000"/>
                </a:solidFill>
              </a:rPr>
              <a:t>management</a:t>
            </a:r>
            <a:r>
              <a:rPr lang="tr-TR" b="1" dirty="0" smtClean="0">
                <a:solidFill>
                  <a:srgbClr val="FF0000"/>
                </a:solidFill>
              </a:rPr>
              <a:t> </a:t>
            </a:r>
            <a:endParaRPr lang="tr-TR" b="1" dirty="0">
              <a:solidFill>
                <a:srgbClr val="FF0000"/>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44</a:t>
            </a:fld>
            <a:endParaRPr lang="tr-T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472" y="428604"/>
            <a:ext cx="8143932" cy="1714512"/>
          </a:xfrm>
          <a:solidFill>
            <a:schemeClr val="tx2">
              <a:lumMod val="50000"/>
            </a:schemeClr>
          </a:solidFill>
        </p:spPr>
        <p:style>
          <a:lnRef idx="3">
            <a:schemeClr val="lt1"/>
          </a:lnRef>
          <a:fillRef idx="1">
            <a:schemeClr val="accent1"/>
          </a:fillRef>
          <a:effectRef idx="1">
            <a:schemeClr val="accent1"/>
          </a:effectRef>
          <a:fontRef idx="minor">
            <a:schemeClr val="lt1"/>
          </a:fontRef>
        </p:style>
        <p:txBody>
          <a:bodyPr>
            <a:normAutofit fontScale="90000"/>
          </a:bodyPr>
          <a:lstStyle/>
          <a:p>
            <a:r>
              <a:rPr lang="tr-TR" dirty="0" smtClean="0">
                <a:solidFill>
                  <a:srgbClr val="FF0000"/>
                </a:solidFill>
              </a:rPr>
              <a:t/>
            </a:r>
            <a:br>
              <a:rPr lang="tr-TR" dirty="0" smtClean="0">
                <a:solidFill>
                  <a:srgbClr val="FF0000"/>
                </a:solidFill>
              </a:rPr>
            </a:br>
            <a:r>
              <a:rPr lang="tr-TR" b="1" dirty="0" smtClean="0">
                <a:solidFill>
                  <a:schemeClr val="bg1"/>
                </a:solidFill>
              </a:rPr>
              <a:t> </a:t>
            </a:r>
            <a:r>
              <a:rPr lang="tr-TR" sz="2200" b="1" dirty="0" smtClean="0">
                <a:solidFill>
                  <a:schemeClr val="bg1"/>
                </a:solidFill>
              </a:rPr>
              <a:t>“</a:t>
            </a:r>
            <a:r>
              <a:rPr lang="tr-TR" sz="2200" b="1" dirty="0" err="1" smtClean="0">
                <a:solidFill>
                  <a:schemeClr val="bg1"/>
                </a:solidFill>
              </a:rPr>
              <a:t>Types</a:t>
            </a:r>
            <a:r>
              <a:rPr lang="tr-TR" sz="2200" b="1" dirty="0" smtClean="0">
                <a:solidFill>
                  <a:schemeClr val="bg1"/>
                </a:solidFill>
              </a:rPr>
              <a:t> of Business Information Systems” </a:t>
            </a:r>
            <a:br>
              <a:rPr lang="tr-TR" sz="2200" b="1" dirty="0" smtClean="0">
                <a:solidFill>
                  <a:schemeClr val="bg1"/>
                </a:solidFill>
              </a:rPr>
            </a:br>
            <a:r>
              <a:rPr lang="en-US" dirty="0" smtClean="0">
                <a:solidFill>
                  <a:srgbClr val="FF0000"/>
                </a:solidFill>
              </a:rPr>
              <a:t>Decision support systems</a:t>
            </a:r>
            <a:r>
              <a:rPr lang="tr-TR" dirty="0" smtClean="0">
                <a:solidFill>
                  <a:srgbClr val="FF0000"/>
                </a:solidFill>
              </a:rPr>
              <a:t> </a:t>
            </a:r>
            <a:br>
              <a:rPr lang="tr-TR" dirty="0" smtClean="0">
                <a:solidFill>
                  <a:srgbClr val="FF0000"/>
                </a:solidFill>
              </a:rPr>
            </a:br>
            <a:r>
              <a:rPr lang="tr-TR" dirty="0" smtClean="0">
                <a:solidFill>
                  <a:srgbClr val="FF0000"/>
                </a:solidFill>
              </a:rPr>
              <a:t> </a:t>
            </a:r>
            <a:r>
              <a:rPr lang="tr-TR" sz="2200" dirty="0" err="1" smtClean="0">
                <a:solidFill>
                  <a:schemeClr val="bg1"/>
                </a:solidFill>
              </a:rPr>
              <a:t>serv</a:t>
            </a:r>
            <a:r>
              <a:rPr lang="tr-TR" sz="2200" dirty="0" smtClean="0">
                <a:solidFill>
                  <a:schemeClr val="bg1"/>
                </a:solidFill>
              </a:rPr>
              <a:t> </a:t>
            </a:r>
            <a:r>
              <a:rPr lang="tr-TR" sz="2200" dirty="0" err="1" smtClean="0">
                <a:solidFill>
                  <a:schemeClr val="bg1"/>
                </a:solidFill>
              </a:rPr>
              <a:t>middle</a:t>
            </a:r>
            <a:r>
              <a:rPr lang="tr-TR" sz="2200" dirty="0" smtClean="0">
                <a:solidFill>
                  <a:schemeClr val="bg1"/>
                </a:solidFill>
              </a:rPr>
              <a:t> </a:t>
            </a:r>
            <a:r>
              <a:rPr lang="tr-TR" sz="2200" dirty="0" err="1" smtClean="0">
                <a:solidFill>
                  <a:schemeClr val="bg1"/>
                </a:solidFill>
              </a:rPr>
              <a:t>management</a:t>
            </a:r>
            <a:r>
              <a:rPr lang="tr-TR" sz="2200" dirty="0" smtClean="0">
                <a:solidFill>
                  <a:schemeClr val="bg1"/>
                </a:solidFill>
              </a:rPr>
              <a:t> </a:t>
            </a:r>
            <a:r>
              <a:rPr lang="tr-TR" dirty="0" smtClean="0">
                <a:solidFill>
                  <a:srgbClr val="FF0000"/>
                </a:solidFill>
              </a:rPr>
              <a:t/>
            </a:r>
            <a:br>
              <a:rPr lang="tr-TR" dirty="0" smtClean="0">
                <a:solidFill>
                  <a:srgbClr val="FF0000"/>
                </a:solidFill>
              </a:rPr>
            </a:br>
            <a:endParaRPr lang="tr-TR" dirty="0">
              <a:solidFill>
                <a:srgbClr val="FF0000"/>
              </a:solidFill>
            </a:endParaRPr>
          </a:p>
        </p:txBody>
      </p:sp>
      <p:sp>
        <p:nvSpPr>
          <p:cNvPr id="3" name="2 İçerik Yer Tutucusu"/>
          <p:cNvSpPr>
            <a:spLocks noGrp="1"/>
          </p:cNvSpPr>
          <p:nvPr>
            <p:ph idx="1"/>
          </p:nvPr>
        </p:nvSpPr>
        <p:spPr>
          <a:xfrm>
            <a:off x="500034" y="2214554"/>
            <a:ext cx="8229600" cy="4240211"/>
          </a:xfrm>
        </p:spPr>
        <p:txBody>
          <a:bodyPr>
            <a:normAutofit fontScale="92500" lnSpcReduction="10000"/>
          </a:bodyPr>
          <a:lstStyle/>
          <a:p>
            <a:pPr>
              <a:spcBef>
                <a:spcPct val="0"/>
              </a:spcBef>
            </a:pPr>
            <a:r>
              <a:rPr lang="en-US" dirty="0" smtClean="0">
                <a:solidFill>
                  <a:srgbClr val="0D0D0D"/>
                </a:solidFill>
              </a:rPr>
              <a:t>Decision support systems</a:t>
            </a:r>
          </a:p>
          <a:p>
            <a:pPr lvl="1">
              <a:spcBef>
                <a:spcPct val="0"/>
              </a:spcBef>
            </a:pPr>
            <a:r>
              <a:rPr lang="en-US" dirty="0" smtClean="0"/>
              <a:t>Serve middle management</a:t>
            </a:r>
          </a:p>
          <a:p>
            <a:pPr lvl="1">
              <a:spcBef>
                <a:spcPct val="0"/>
              </a:spcBef>
            </a:pPr>
            <a:r>
              <a:rPr lang="en-US" dirty="0" smtClean="0"/>
              <a:t>Support </a:t>
            </a:r>
            <a:r>
              <a:rPr lang="en-US" dirty="0" smtClean="0">
                <a:solidFill>
                  <a:srgbClr val="00B050"/>
                </a:solidFill>
              </a:rPr>
              <a:t>non-routine decision </a:t>
            </a:r>
            <a:r>
              <a:rPr lang="en-US" dirty="0" smtClean="0"/>
              <a:t>making</a:t>
            </a:r>
            <a:endParaRPr lang="tr-TR" dirty="0" smtClean="0"/>
          </a:p>
          <a:p>
            <a:pPr lvl="1">
              <a:spcBef>
                <a:spcPct val="0"/>
              </a:spcBef>
              <a:buNone/>
            </a:pPr>
            <a:r>
              <a:rPr lang="tr-TR" dirty="0" smtClean="0"/>
              <a:t>     </a:t>
            </a:r>
            <a:r>
              <a:rPr lang="tr-TR" dirty="0" err="1" smtClean="0"/>
              <a:t>uses</a:t>
            </a:r>
            <a:r>
              <a:rPr lang="tr-TR" dirty="0" smtClean="0"/>
              <a:t> </a:t>
            </a:r>
            <a:r>
              <a:rPr lang="tr-TR" dirty="0" err="1" smtClean="0"/>
              <a:t>advanced</a:t>
            </a:r>
            <a:r>
              <a:rPr lang="tr-TR" dirty="0" smtClean="0"/>
              <a:t> </a:t>
            </a:r>
            <a:r>
              <a:rPr lang="tr-TR" dirty="0" err="1" smtClean="0"/>
              <a:t>analytical</a:t>
            </a:r>
            <a:r>
              <a:rPr lang="tr-TR" dirty="0" smtClean="0"/>
              <a:t> </a:t>
            </a:r>
            <a:r>
              <a:rPr lang="tr-TR" dirty="0" err="1" smtClean="0"/>
              <a:t>models</a:t>
            </a:r>
            <a:endParaRPr lang="en-US" dirty="0" smtClean="0"/>
          </a:p>
          <a:p>
            <a:pPr lvl="2">
              <a:spcBef>
                <a:spcPct val="0"/>
              </a:spcBef>
            </a:pPr>
            <a:r>
              <a:rPr lang="en-US" dirty="0" smtClean="0"/>
              <a:t>Example: What is impact on production schedule if December sales doubled?</a:t>
            </a:r>
          </a:p>
          <a:p>
            <a:pPr lvl="1">
              <a:spcBef>
                <a:spcPct val="0"/>
              </a:spcBef>
            </a:pPr>
            <a:r>
              <a:rPr lang="en-US" dirty="0" smtClean="0"/>
              <a:t>Often use external information as well from TPS and MIS</a:t>
            </a:r>
          </a:p>
          <a:p>
            <a:pPr lvl="1">
              <a:spcBef>
                <a:spcPct val="0"/>
              </a:spcBef>
            </a:pPr>
            <a:r>
              <a:rPr lang="en-US" dirty="0" smtClean="0"/>
              <a:t>Model driven DSS</a:t>
            </a:r>
          </a:p>
          <a:p>
            <a:pPr lvl="2">
              <a:spcBef>
                <a:spcPct val="0"/>
              </a:spcBef>
            </a:pPr>
            <a:r>
              <a:rPr lang="en-US" dirty="0" smtClean="0"/>
              <a:t>Voyage-estimating systems</a:t>
            </a:r>
          </a:p>
          <a:p>
            <a:pPr lvl="1">
              <a:spcBef>
                <a:spcPct val="0"/>
              </a:spcBef>
            </a:pPr>
            <a:r>
              <a:rPr lang="en-US" dirty="0" smtClean="0"/>
              <a:t>Data driven DSS</a:t>
            </a:r>
          </a:p>
          <a:p>
            <a:pPr lvl="2">
              <a:spcBef>
                <a:spcPct val="0"/>
              </a:spcBef>
            </a:pPr>
            <a:r>
              <a:rPr lang="tr-TR" dirty="0" smtClean="0"/>
              <a:t>M</a:t>
            </a:r>
            <a:r>
              <a:rPr lang="en-US" dirty="0" err="1" smtClean="0"/>
              <a:t>arketing</a:t>
            </a:r>
            <a:r>
              <a:rPr lang="en-US" dirty="0" smtClean="0"/>
              <a:t> analysis systems</a:t>
            </a:r>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45</a:t>
            </a:fld>
            <a:endParaRPr lang="tr-T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normAutofit fontScale="90000"/>
          </a:bodyPr>
          <a:lstStyle/>
          <a:p>
            <a:r>
              <a:rPr lang="tr-TR" b="1" dirty="0" err="1" smtClean="0">
                <a:solidFill>
                  <a:srgbClr val="FF0000"/>
                </a:solidFill>
              </a:rPr>
              <a:t>Special</a:t>
            </a:r>
            <a:r>
              <a:rPr lang="tr-TR" b="1" dirty="0" smtClean="0">
                <a:solidFill>
                  <a:srgbClr val="FF0000"/>
                </a:solidFill>
              </a:rPr>
              <a:t> </a:t>
            </a:r>
            <a:br>
              <a:rPr lang="tr-TR" b="1" dirty="0" smtClean="0">
                <a:solidFill>
                  <a:srgbClr val="FF0000"/>
                </a:solidFill>
              </a:rPr>
            </a:br>
            <a:r>
              <a:rPr lang="tr-TR" b="1" dirty="0" err="1" smtClean="0">
                <a:solidFill>
                  <a:srgbClr val="FF0000"/>
                </a:solidFill>
              </a:rPr>
              <a:t>Decision</a:t>
            </a:r>
            <a:r>
              <a:rPr lang="tr-TR" b="1" dirty="0" smtClean="0">
                <a:solidFill>
                  <a:srgbClr val="FF0000"/>
                </a:solidFill>
              </a:rPr>
              <a:t> </a:t>
            </a:r>
            <a:r>
              <a:rPr lang="tr-TR" b="1" dirty="0" err="1" smtClean="0">
                <a:solidFill>
                  <a:srgbClr val="FF0000"/>
                </a:solidFill>
              </a:rPr>
              <a:t>Support</a:t>
            </a:r>
            <a:r>
              <a:rPr lang="tr-TR" b="1" dirty="0" smtClean="0">
                <a:solidFill>
                  <a:srgbClr val="FF0000"/>
                </a:solidFill>
              </a:rPr>
              <a:t> </a:t>
            </a:r>
            <a:r>
              <a:rPr lang="tr-TR" b="1" dirty="0" err="1" smtClean="0">
                <a:solidFill>
                  <a:srgbClr val="FF0000"/>
                </a:solidFill>
              </a:rPr>
              <a:t>Systems</a:t>
            </a:r>
            <a:endParaRPr lang="tr-TR" b="1" dirty="0">
              <a:solidFill>
                <a:srgbClr val="FF0000"/>
              </a:solidFill>
            </a:endParaRPr>
          </a:p>
        </p:txBody>
      </p:sp>
      <p:sp>
        <p:nvSpPr>
          <p:cNvPr id="7" name="6 İçerik Yer Tutucusu"/>
          <p:cNvSpPr>
            <a:spLocks noGrp="1"/>
          </p:cNvSpPr>
          <p:nvPr>
            <p:ph idx="1"/>
          </p:nvPr>
        </p:nvSpPr>
        <p:spPr/>
        <p:txBody>
          <a:bodyPr>
            <a:normAutofit fontScale="92500" lnSpcReduction="10000"/>
          </a:bodyPr>
          <a:lstStyle/>
          <a:p>
            <a:pPr>
              <a:buNone/>
            </a:pPr>
            <a:r>
              <a:rPr lang="tr-TR" dirty="0" err="1" smtClean="0"/>
              <a:t>Systems</a:t>
            </a:r>
            <a:r>
              <a:rPr lang="tr-TR" dirty="0" smtClean="0"/>
              <a:t> </a:t>
            </a:r>
            <a:r>
              <a:rPr lang="tr-TR" dirty="0" err="1" smtClean="0"/>
              <a:t>for</a:t>
            </a:r>
            <a:r>
              <a:rPr lang="tr-TR" dirty="0" smtClean="0"/>
              <a:t> </a:t>
            </a:r>
            <a:r>
              <a:rPr lang="tr-TR" dirty="0" err="1" smtClean="0"/>
              <a:t>business</a:t>
            </a:r>
            <a:r>
              <a:rPr lang="tr-TR" dirty="0" smtClean="0"/>
              <a:t> </a:t>
            </a:r>
            <a:r>
              <a:rPr lang="tr-TR" dirty="0" err="1" smtClean="0"/>
              <a:t>intelligence</a:t>
            </a:r>
            <a:r>
              <a:rPr lang="tr-TR" dirty="0" smtClean="0"/>
              <a:t> (</a:t>
            </a:r>
            <a:r>
              <a:rPr lang="tr-TR" dirty="0" err="1" smtClean="0"/>
              <a:t>bi</a:t>
            </a:r>
            <a:r>
              <a:rPr lang="tr-TR" dirty="0" smtClean="0"/>
              <a:t>) </a:t>
            </a:r>
            <a:r>
              <a:rPr lang="tr-TR" dirty="0" err="1" smtClean="0"/>
              <a:t>covers</a:t>
            </a:r>
            <a:r>
              <a:rPr lang="tr-TR" dirty="0" smtClean="0"/>
              <a:t> data </a:t>
            </a:r>
            <a:r>
              <a:rPr lang="tr-TR" dirty="0" err="1" smtClean="0"/>
              <a:t>and</a:t>
            </a:r>
            <a:r>
              <a:rPr lang="tr-TR" dirty="0" smtClean="0"/>
              <a:t> software </a:t>
            </a:r>
            <a:r>
              <a:rPr lang="tr-TR" dirty="0" err="1" smtClean="0"/>
              <a:t>tools</a:t>
            </a:r>
            <a:r>
              <a:rPr lang="tr-TR" dirty="0" smtClean="0"/>
              <a:t> </a:t>
            </a:r>
            <a:r>
              <a:rPr lang="tr-TR" dirty="0" err="1" smtClean="0"/>
              <a:t>for</a:t>
            </a:r>
            <a:r>
              <a:rPr lang="tr-TR" dirty="0" smtClean="0"/>
              <a:t> </a:t>
            </a:r>
            <a:r>
              <a:rPr lang="tr-TR" dirty="0" err="1" smtClean="0"/>
              <a:t>organizing</a:t>
            </a:r>
            <a:r>
              <a:rPr lang="tr-TR" dirty="0" smtClean="0"/>
              <a:t>, </a:t>
            </a:r>
            <a:r>
              <a:rPr lang="tr-TR" dirty="0" err="1" smtClean="0"/>
              <a:t>analyzing</a:t>
            </a:r>
            <a:r>
              <a:rPr lang="tr-TR" dirty="0" smtClean="0"/>
              <a:t> </a:t>
            </a:r>
            <a:r>
              <a:rPr lang="tr-TR" dirty="0" err="1" smtClean="0"/>
              <a:t>and</a:t>
            </a:r>
            <a:r>
              <a:rPr lang="tr-TR" dirty="0" smtClean="0"/>
              <a:t> </a:t>
            </a:r>
            <a:r>
              <a:rPr lang="tr-TR" dirty="0" err="1" smtClean="0"/>
              <a:t>prıviding</a:t>
            </a:r>
            <a:r>
              <a:rPr lang="tr-TR" dirty="0" smtClean="0"/>
              <a:t> </a:t>
            </a:r>
            <a:r>
              <a:rPr lang="tr-TR" dirty="0" err="1" smtClean="0"/>
              <a:t>access</a:t>
            </a:r>
            <a:r>
              <a:rPr lang="tr-TR" dirty="0" smtClean="0"/>
              <a:t> </a:t>
            </a:r>
            <a:r>
              <a:rPr lang="tr-TR" dirty="0" err="1" smtClean="0"/>
              <a:t>to</a:t>
            </a:r>
            <a:r>
              <a:rPr lang="tr-TR" dirty="0" smtClean="0"/>
              <a:t> </a:t>
            </a:r>
            <a:r>
              <a:rPr lang="tr-TR" dirty="0" err="1" smtClean="0"/>
              <a:t>help</a:t>
            </a:r>
            <a:r>
              <a:rPr lang="tr-TR" dirty="0" smtClean="0"/>
              <a:t> </a:t>
            </a:r>
            <a:r>
              <a:rPr lang="tr-TR" dirty="0" err="1" smtClean="0"/>
              <a:t>managers</a:t>
            </a:r>
            <a:r>
              <a:rPr lang="tr-TR" dirty="0" smtClean="0"/>
              <a:t> </a:t>
            </a:r>
            <a:r>
              <a:rPr lang="tr-TR" dirty="0" err="1" smtClean="0"/>
              <a:t>or</a:t>
            </a:r>
            <a:r>
              <a:rPr lang="tr-TR" dirty="0" smtClean="0"/>
              <a:t> </a:t>
            </a:r>
            <a:r>
              <a:rPr lang="tr-TR" dirty="0" err="1" smtClean="0"/>
              <a:t>other</a:t>
            </a:r>
            <a:r>
              <a:rPr lang="tr-TR" dirty="0" smtClean="0"/>
              <a:t> </a:t>
            </a:r>
            <a:r>
              <a:rPr lang="tr-TR" dirty="0" err="1" smtClean="0"/>
              <a:t>enterprise</a:t>
            </a:r>
            <a:r>
              <a:rPr lang="tr-TR" dirty="0" smtClean="0"/>
              <a:t> </a:t>
            </a:r>
            <a:r>
              <a:rPr lang="tr-TR" dirty="0" err="1" smtClean="0"/>
              <a:t>users</a:t>
            </a:r>
            <a:r>
              <a:rPr lang="tr-TR" dirty="0" smtClean="0"/>
              <a:t> </a:t>
            </a:r>
            <a:r>
              <a:rPr lang="tr-TR" dirty="0" err="1" smtClean="0"/>
              <a:t>make</a:t>
            </a:r>
            <a:r>
              <a:rPr lang="tr-TR" dirty="0" smtClean="0"/>
              <a:t> </a:t>
            </a:r>
            <a:r>
              <a:rPr lang="tr-TR" dirty="0" err="1" smtClean="0"/>
              <a:t>more</a:t>
            </a:r>
            <a:r>
              <a:rPr lang="tr-TR" dirty="0" smtClean="0"/>
              <a:t> </a:t>
            </a:r>
            <a:r>
              <a:rPr lang="tr-TR" dirty="0" err="1" smtClean="0"/>
              <a:t>efficiebt</a:t>
            </a:r>
            <a:r>
              <a:rPr lang="tr-TR" dirty="0" smtClean="0"/>
              <a:t> </a:t>
            </a:r>
            <a:r>
              <a:rPr lang="tr-TR" dirty="0" err="1" smtClean="0"/>
              <a:t>decisions</a:t>
            </a:r>
            <a:r>
              <a:rPr lang="tr-TR" dirty="0" smtClean="0"/>
              <a:t>.</a:t>
            </a:r>
          </a:p>
          <a:p>
            <a:pPr>
              <a:buNone/>
            </a:pPr>
            <a:r>
              <a:rPr lang="tr-TR" dirty="0" smtClean="0"/>
              <a:t>  Enterprise </a:t>
            </a:r>
            <a:r>
              <a:rPr lang="tr-TR" dirty="0" err="1" smtClean="0"/>
              <a:t>Systems</a:t>
            </a:r>
            <a:r>
              <a:rPr lang="tr-TR" dirty="0" smtClean="0"/>
              <a:t> </a:t>
            </a:r>
            <a:r>
              <a:rPr lang="tr-TR" dirty="0" err="1" smtClean="0"/>
              <a:t>may</a:t>
            </a:r>
            <a:r>
              <a:rPr lang="tr-TR" dirty="0" smtClean="0"/>
              <a:t> </a:t>
            </a:r>
            <a:r>
              <a:rPr lang="tr-TR" dirty="0" err="1" smtClean="0"/>
              <a:t>develope</a:t>
            </a:r>
            <a:r>
              <a:rPr lang="tr-TR" dirty="0" smtClean="0"/>
              <a:t> </a:t>
            </a:r>
            <a:r>
              <a:rPr lang="tr-TR" dirty="0" err="1" smtClean="0"/>
              <a:t>three</a:t>
            </a:r>
            <a:r>
              <a:rPr lang="tr-TR" dirty="0" smtClean="0"/>
              <a:t> </a:t>
            </a:r>
            <a:r>
              <a:rPr lang="tr-TR" dirty="0" err="1" smtClean="0"/>
              <a:t>level</a:t>
            </a:r>
            <a:r>
              <a:rPr lang="tr-TR" dirty="0" smtClean="0"/>
              <a:t> of </a:t>
            </a:r>
            <a:r>
              <a:rPr lang="tr-TR" dirty="0" err="1" smtClean="0"/>
              <a:t>decision</a:t>
            </a:r>
            <a:r>
              <a:rPr lang="tr-TR" dirty="0" smtClean="0"/>
              <a:t> </a:t>
            </a:r>
            <a:r>
              <a:rPr lang="tr-TR" dirty="0" err="1" smtClean="0"/>
              <a:t>support</a:t>
            </a:r>
            <a:r>
              <a:rPr lang="tr-TR" dirty="0" smtClean="0"/>
              <a:t> </a:t>
            </a:r>
            <a:r>
              <a:rPr lang="tr-TR" dirty="0" err="1" smtClean="0"/>
              <a:t>systems</a:t>
            </a:r>
            <a:r>
              <a:rPr lang="tr-TR" dirty="0" smtClean="0"/>
              <a:t>:</a:t>
            </a:r>
          </a:p>
          <a:p>
            <a:r>
              <a:rPr lang="en-US" dirty="0" smtClean="0">
                <a:solidFill>
                  <a:srgbClr val="FF0000"/>
                </a:solidFill>
              </a:rPr>
              <a:t>Decision support systems</a:t>
            </a:r>
            <a:r>
              <a:rPr lang="tr-TR" dirty="0" smtClean="0">
                <a:solidFill>
                  <a:srgbClr val="FF0000"/>
                </a:solidFill>
              </a:rPr>
              <a:t> (DSS) </a:t>
            </a:r>
          </a:p>
          <a:p>
            <a:r>
              <a:rPr lang="en-US" dirty="0" smtClean="0">
                <a:solidFill>
                  <a:srgbClr val="00B0F0"/>
                </a:solidFill>
              </a:rPr>
              <a:t>Executive support systems</a:t>
            </a:r>
            <a:r>
              <a:rPr lang="tr-TR" dirty="0" smtClean="0">
                <a:solidFill>
                  <a:srgbClr val="00B0F0"/>
                </a:solidFill>
              </a:rPr>
              <a:t> (ESS)</a:t>
            </a:r>
          </a:p>
          <a:p>
            <a:r>
              <a:rPr lang="en-US" dirty="0" smtClean="0">
                <a:solidFill>
                  <a:srgbClr val="00B0F0"/>
                </a:solidFill>
              </a:rPr>
              <a:t>Knowledge management systems (KMS)</a:t>
            </a:r>
          </a:p>
          <a:p>
            <a:endParaRPr lang="en-US" dirty="0" smtClean="0">
              <a:solidFill>
                <a:srgbClr val="00B0F0"/>
              </a:solidFill>
            </a:endParaRPr>
          </a:p>
          <a:p>
            <a:endParaRPr lang="en-US" dirty="0" smtClean="0">
              <a:solidFill>
                <a:srgbClr val="FF0000"/>
              </a:solidFill>
            </a:endParaRPr>
          </a:p>
          <a:p>
            <a:endParaRPr lang="tr-TR" dirty="0"/>
          </a:p>
        </p:txBody>
      </p:sp>
      <p:sp>
        <p:nvSpPr>
          <p:cNvPr id="5" name="4 Slayt Numarası Yer Tutucusu"/>
          <p:cNvSpPr>
            <a:spLocks noGrp="1"/>
          </p:cNvSpPr>
          <p:nvPr>
            <p:ph type="sldNum" sz="quarter" idx="12"/>
          </p:nvPr>
        </p:nvSpPr>
        <p:spPr/>
        <p:txBody>
          <a:bodyPr/>
          <a:lstStyle/>
          <a:p>
            <a:fld id="{F2E5916C-8A19-45CF-A92A-BEC7AC1B5E58}" type="slidenum">
              <a:rPr lang="tr-TR" smtClean="0"/>
              <a:pPr/>
              <a:t>46</a:t>
            </a:fld>
            <a:endParaRPr lang="tr-T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42910" y="142852"/>
            <a:ext cx="8086724" cy="785810"/>
          </a:xfrm>
        </p:spPr>
        <p:txBody>
          <a:bodyPr>
            <a:normAutofit fontScale="90000"/>
          </a:bodyPr>
          <a:lstStyle/>
          <a:p>
            <a:r>
              <a:rPr lang="tr-TR" sz="3100" dirty="0" smtClean="0">
                <a:solidFill>
                  <a:srgbClr val="0D0D0D"/>
                </a:solidFill>
              </a:rPr>
              <a:t/>
            </a:r>
            <a:br>
              <a:rPr lang="tr-TR" sz="3100" dirty="0" smtClean="0">
                <a:solidFill>
                  <a:srgbClr val="0D0D0D"/>
                </a:solidFill>
              </a:rPr>
            </a:br>
            <a:r>
              <a:rPr lang="en-US" sz="3100" dirty="0" smtClean="0">
                <a:solidFill>
                  <a:srgbClr val="FF0000"/>
                </a:solidFill>
              </a:rPr>
              <a:t>Decision support systems</a:t>
            </a:r>
            <a:r>
              <a:rPr lang="tr-TR" sz="3100" dirty="0" smtClean="0">
                <a:solidFill>
                  <a:srgbClr val="FF0000"/>
                </a:solidFill>
              </a:rPr>
              <a:t> </a:t>
            </a:r>
            <a:r>
              <a:rPr lang="tr-TR" sz="3100" dirty="0" err="1" smtClean="0">
                <a:solidFill>
                  <a:srgbClr val="FF0000"/>
                </a:solidFill>
              </a:rPr>
              <a:t>to</a:t>
            </a:r>
            <a:r>
              <a:rPr lang="tr-TR" sz="3100" dirty="0" smtClean="0">
                <a:solidFill>
                  <a:srgbClr val="FF0000"/>
                </a:solidFill>
              </a:rPr>
              <a:t> </a:t>
            </a:r>
            <a:r>
              <a:rPr lang="tr-TR" sz="3100" dirty="0" err="1" smtClean="0">
                <a:solidFill>
                  <a:srgbClr val="FF0000"/>
                </a:solidFill>
              </a:rPr>
              <a:t>Middle</a:t>
            </a:r>
            <a:r>
              <a:rPr lang="tr-TR" sz="3100" dirty="0" smtClean="0">
                <a:solidFill>
                  <a:srgbClr val="FF0000"/>
                </a:solidFill>
              </a:rPr>
              <a:t> Management</a:t>
            </a:r>
            <a:r>
              <a:rPr lang="en-US" dirty="0" smtClean="0">
                <a:solidFill>
                  <a:srgbClr val="FF0000"/>
                </a:solidFill>
              </a:rPr>
              <a:t/>
            </a:r>
            <a:br>
              <a:rPr lang="en-US" dirty="0" smtClean="0">
                <a:solidFill>
                  <a:srgbClr val="FF0000"/>
                </a:solidFill>
              </a:rPr>
            </a:br>
            <a:endParaRPr lang="tr-TR" dirty="0">
              <a:solidFill>
                <a:srgbClr val="FF0000"/>
              </a:solidFill>
            </a:endParaRPr>
          </a:p>
        </p:txBody>
      </p:sp>
      <p:sp>
        <p:nvSpPr>
          <p:cNvPr id="3" name="2 İçerik Yer Tutucusu"/>
          <p:cNvSpPr>
            <a:spLocks noGrp="1"/>
          </p:cNvSpPr>
          <p:nvPr>
            <p:ph idx="1"/>
          </p:nvPr>
        </p:nvSpPr>
        <p:spPr>
          <a:xfrm>
            <a:off x="285720" y="1071546"/>
            <a:ext cx="8643998" cy="5357850"/>
          </a:xfrm>
        </p:spPr>
        <p:txBody>
          <a:bodyPr>
            <a:normAutofit fontScale="92500" lnSpcReduction="20000"/>
          </a:bodyPr>
          <a:lstStyle/>
          <a:p>
            <a:pPr>
              <a:spcBef>
                <a:spcPct val="0"/>
              </a:spcBef>
            </a:pPr>
            <a:r>
              <a:rPr lang="en-US" dirty="0" smtClean="0">
                <a:solidFill>
                  <a:srgbClr val="0D0D0D"/>
                </a:solidFill>
              </a:rPr>
              <a:t>Decision support systems</a:t>
            </a:r>
          </a:p>
          <a:p>
            <a:pPr lvl="1">
              <a:spcBef>
                <a:spcPct val="0"/>
              </a:spcBef>
            </a:pPr>
            <a:r>
              <a:rPr lang="en-US" dirty="0" smtClean="0"/>
              <a:t>Serve middle management</a:t>
            </a:r>
          </a:p>
          <a:p>
            <a:pPr lvl="1">
              <a:spcBef>
                <a:spcPct val="0"/>
              </a:spcBef>
            </a:pPr>
            <a:r>
              <a:rPr lang="en-US" dirty="0" smtClean="0"/>
              <a:t>Support non-routine decision making</a:t>
            </a:r>
          </a:p>
          <a:p>
            <a:pPr lvl="2">
              <a:spcBef>
                <a:spcPct val="0"/>
              </a:spcBef>
            </a:pPr>
            <a:r>
              <a:rPr lang="en-US" dirty="0" smtClean="0"/>
              <a:t>Example: What is impact on production schedule if December sales doubled?</a:t>
            </a:r>
          </a:p>
          <a:p>
            <a:pPr lvl="1">
              <a:spcBef>
                <a:spcPct val="0"/>
              </a:spcBef>
            </a:pPr>
            <a:r>
              <a:rPr lang="en-US" dirty="0" smtClean="0"/>
              <a:t>Often use external information as well from </a:t>
            </a:r>
            <a:r>
              <a:rPr lang="en-US" dirty="0" err="1" smtClean="0"/>
              <a:t>TPS</a:t>
            </a:r>
            <a:r>
              <a:rPr lang="en-US" dirty="0" smtClean="0"/>
              <a:t> and MIS</a:t>
            </a:r>
          </a:p>
          <a:p>
            <a:pPr lvl="1">
              <a:spcBef>
                <a:spcPct val="0"/>
              </a:spcBef>
            </a:pPr>
            <a:r>
              <a:rPr lang="en-US" dirty="0" smtClean="0"/>
              <a:t>Model driven </a:t>
            </a:r>
            <a:r>
              <a:rPr lang="en-US" dirty="0" err="1" smtClean="0"/>
              <a:t>DSS</a:t>
            </a:r>
            <a:endParaRPr lang="en-US" dirty="0" smtClean="0"/>
          </a:p>
          <a:p>
            <a:pPr lvl="2">
              <a:spcBef>
                <a:spcPct val="0"/>
              </a:spcBef>
            </a:pPr>
            <a:r>
              <a:rPr lang="en-US" dirty="0" smtClean="0"/>
              <a:t>Voyage-estimating systems</a:t>
            </a:r>
          </a:p>
          <a:p>
            <a:pPr lvl="1">
              <a:spcBef>
                <a:spcPct val="0"/>
              </a:spcBef>
            </a:pPr>
            <a:r>
              <a:rPr lang="en-US" dirty="0" smtClean="0"/>
              <a:t>Data driven </a:t>
            </a:r>
            <a:r>
              <a:rPr lang="en-US" dirty="0" err="1" smtClean="0"/>
              <a:t>DSS</a:t>
            </a:r>
            <a:endParaRPr lang="en-US" dirty="0" smtClean="0"/>
          </a:p>
          <a:p>
            <a:pPr lvl="2">
              <a:spcBef>
                <a:spcPct val="0"/>
              </a:spcBef>
            </a:pPr>
            <a:r>
              <a:rPr lang="en-US" dirty="0" smtClean="0"/>
              <a:t>Intrawest’s marketing analysis systems</a:t>
            </a:r>
            <a:endParaRPr lang="tr-TR" dirty="0" smtClean="0"/>
          </a:p>
          <a:p>
            <a:pPr lvl="2">
              <a:spcBef>
                <a:spcPct val="0"/>
              </a:spcBef>
            </a:pPr>
            <a:endParaRPr lang="tr-TR" dirty="0" smtClean="0"/>
          </a:p>
          <a:p>
            <a:pPr lvl="2">
              <a:spcBef>
                <a:spcPct val="0"/>
              </a:spcBef>
            </a:pPr>
            <a:r>
              <a:rPr lang="tr-TR" u="sng" dirty="0" err="1" smtClean="0"/>
              <a:t>Example</a:t>
            </a:r>
            <a:r>
              <a:rPr lang="tr-TR" u="sng" dirty="0" smtClean="0"/>
              <a:t>-</a:t>
            </a:r>
            <a:r>
              <a:rPr lang="tr-TR" dirty="0" smtClean="0"/>
              <a:t> </a:t>
            </a:r>
            <a:r>
              <a:rPr lang="tr-TR" dirty="0" err="1" smtClean="0"/>
              <a:t>DDS</a:t>
            </a:r>
            <a:r>
              <a:rPr lang="tr-TR" dirty="0" smtClean="0"/>
              <a:t> </a:t>
            </a:r>
            <a:r>
              <a:rPr lang="tr-TR" dirty="0" err="1" smtClean="0"/>
              <a:t>may</a:t>
            </a:r>
            <a:r>
              <a:rPr lang="tr-TR" dirty="0" smtClean="0"/>
              <a:t> </a:t>
            </a:r>
            <a:r>
              <a:rPr lang="tr-TR" dirty="0" err="1" smtClean="0"/>
              <a:t>support</a:t>
            </a:r>
            <a:r>
              <a:rPr lang="tr-TR" dirty="0" smtClean="0"/>
              <a:t> </a:t>
            </a:r>
            <a:r>
              <a:rPr lang="tr-TR" dirty="0" err="1" smtClean="0"/>
              <a:t>Voyage</a:t>
            </a:r>
            <a:r>
              <a:rPr lang="tr-TR" dirty="0" smtClean="0"/>
              <a:t> </a:t>
            </a:r>
            <a:r>
              <a:rPr lang="tr-TR" dirty="0" err="1" smtClean="0"/>
              <a:t>Estimate</a:t>
            </a:r>
            <a:r>
              <a:rPr lang="tr-TR" dirty="0" smtClean="0"/>
              <a:t> </a:t>
            </a:r>
            <a:r>
              <a:rPr lang="tr-TR" dirty="0" err="1" smtClean="0"/>
              <a:t>Decsion</a:t>
            </a:r>
            <a:r>
              <a:rPr lang="tr-TR" dirty="0" smtClean="0"/>
              <a:t>-</a:t>
            </a:r>
            <a:r>
              <a:rPr lang="tr-TR" dirty="0" err="1" smtClean="0"/>
              <a:t>Support</a:t>
            </a:r>
            <a:r>
              <a:rPr lang="tr-TR" dirty="0" smtClean="0"/>
              <a:t> </a:t>
            </a:r>
            <a:r>
              <a:rPr lang="tr-TR" dirty="0" err="1" smtClean="0"/>
              <a:t>System</a:t>
            </a:r>
            <a:r>
              <a:rPr lang="tr-TR" dirty="0" smtClean="0"/>
              <a:t>.“</a:t>
            </a:r>
            <a:r>
              <a:rPr lang="tr-TR" dirty="0" err="1" smtClean="0"/>
              <a:t>what</a:t>
            </a:r>
            <a:r>
              <a:rPr lang="tr-TR" dirty="0" smtClean="0"/>
              <a:t> </a:t>
            </a:r>
            <a:r>
              <a:rPr lang="tr-TR" dirty="0" err="1" smtClean="0"/>
              <a:t>wouldbe</a:t>
            </a:r>
            <a:r>
              <a:rPr lang="tr-TR" dirty="0" smtClean="0"/>
              <a:t> </a:t>
            </a:r>
            <a:r>
              <a:rPr lang="tr-TR" dirty="0" err="1" smtClean="0"/>
              <a:t>the</a:t>
            </a:r>
            <a:r>
              <a:rPr lang="tr-TR" dirty="0" smtClean="0"/>
              <a:t> </a:t>
            </a:r>
            <a:r>
              <a:rPr lang="tr-TR" dirty="0" err="1" smtClean="0"/>
              <a:t>impact</a:t>
            </a:r>
            <a:r>
              <a:rPr lang="tr-TR" dirty="0" smtClean="0"/>
              <a:t> on </a:t>
            </a:r>
            <a:r>
              <a:rPr lang="tr-TR" dirty="0" err="1" smtClean="0"/>
              <a:t>prduction</a:t>
            </a:r>
            <a:r>
              <a:rPr lang="tr-TR" dirty="0" smtClean="0"/>
              <a:t>  </a:t>
            </a:r>
            <a:r>
              <a:rPr lang="tr-TR" dirty="0" err="1" smtClean="0"/>
              <a:t>schedual</a:t>
            </a:r>
            <a:r>
              <a:rPr lang="tr-TR" dirty="0" smtClean="0"/>
              <a:t> </a:t>
            </a:r>
            <a:r>
              <a:rPr lang="tr-TR" dirty="0" err="1" smtClean="0"/>
              <a:t>if</a:t>
            </a:r>
            <a:r>
              <a:rPr lang="tr-TR" dirty="0" smtClean="0"/>
              <a:t> </a:t>
            </a:r>
            <a:r>
              <a:rPr lang="tr-TR" dirty="0" err="1" smtClean="0"/>
              <a:t>we</a:t>
            </a:r>
            <a:r>
              <a:rPr lang="tr-TR" dirty="0" smtClean="0"/>
              <a:t> </a:t>
            </a:r>
            <a:r>
              <a:rPr lang="tr-TR" dirty="0" err="1" smtClean="0"/>
              <a:t>were</a:t>
            </a:r>
            <a:r>
              <a:rPr lang="tr-TR" dirty="0" smtClean="0"/>
              <a:t> </a:t>
            </a:r>
            <a:r>
              <a:rPr lang="tr-TR" dirty="0" err="1" smtClean="0"/>
              <a:t>to</a:t>
            </a:r>
            <a:r>
              <a:rPr lang="tr-TR" dirty="0" smtClean="0"/>
              <a:t> </a:t>
            </a:r>
            <a:r>
              <a:rPr lang="tr-TR" dirty="0" err="1" smtClean="0"/>
              <a:t>doupble</a:t>
            </a:r>
            <a:r>
              <a:rPr lang="tr-TR" dirty="0" smtClean="0"/>
              <a:t> </a:t>
            </a:r>
            <a:r>
              <a:rPr lang="tr-TR" dirty="0" err="1" smtClean="0"/>
              <a:t>sales</a:t>
            </a:r>
            <a:r>
              <a:rPr lang="tr-TR" dirty="0" smtClean="0"/>
              <a:t> in </a:t>
            </a:r>
            <a:r>
              <a:rPr lang="tr-TR" dirty="0" err="1" smtClean="0"/>
              <a:t>the</a:t>
            </a:r>
            <a:r>
              <a:rPr lang="tr-TR" dirty="0" smtClean="0"/>
              <a:t> </a:t>
            </a:r>
            <a:r>
              <a:rPr lang="tr-TR" dirty="0" err="1" smtClean="0"/>
              <a:t>month</a:t>
            </a:r>
            <a:r>
              <a:rPr lang="tr-TR" dirty="0" smtClean="0"/>
              <a:t> of </a:t>
            </a:r>
            <a:r>
              <a:rPr lang="tr-TR" dirty="0" err="1" smtClean="0"/>
              <a:t>december</a:t>
            </a:r>
            <a:r>
              <a:rPr lang="tr-TR" dirty="0" smtClean="0"/>
              <a:t>”?</a:t>
            </a:r>
          </a:p>
          <a:p>
            <a:pPr lvl="2">
              <a:spcBef>
                <a:spcPct val="0"/>
              </a:spcBef>
            </a:pPr>
            <a:r>
              <a:rPr lang="tr-TR" dirty="0" err="1" smtClean="0"/>
              <a:t>E</a:t>
            </a:r>
            <a:r>
              <a:rPr lang="tr-TR" b="1" u="sng" dirty="0" err="1" smtClean="0"/>
              <a:t>xample</a:t>
            </a:r>
            <a:r>
              <a:rPr lang="tr-TR" b="1" u="sng" dirty="0" smtClean="0"/>
              <a:t>- </a:t>
            </a:r>
            <a:r>
              <a:rPr lang="tr-TR" dirty="0" err="1" smtClean="0"/>
              <a:t>DDS</a:t>
            </a:r>
            <a:r>
              <a:rPr lang="tr-TR" dirty="0" smtClean="0"/>
              <a:t> </a:t>
            </a:r>
            <a:r>
              <a:rPr lang="tr-TR" dirty="0" err="1" smtClean="0"/>
              <a:t>may</a:t>
            </a:r>
            <a:r>
              <a:rPr lang="tr-TR" dirty="0" smtClean="0"/>
              <a:t> </a:t>
            </a:r>
            <a:r>
              <a:rPr lang="tr-TR" dirty="0" err="1" smtClean="0"/>
              <a:t>support</a:t>
            </a:r>
            <a:r>
              <a:rPr lang="tr-TR" dirty="0" smtClean="0"/>
              <a:t> </a:t>
            </a:r>
            <a:r>
              <a:rPr lang="tr-TR" dirty="0" err="1" smtClean="0"/>
              <a:t>Voyage</a:t>
            </a:r>
            <a:r>
              <a:rPr lang="tr-TR" dirty="0" smtClean="0"/>
              <a:t> </a:t>
            </a:r>
            <a:r>
              <a:rPr lang="tr-TR" dirty="0" err="1" smtClean="0"/>
              <a:t>Estimate</a:t>
            </a:r>
            <a:r>
              <a:rPr lang="tr-TR" dirty="0" smtClean="0"/>
              <a:t> </a:t>
            </a:r>
            <a:r>
              <a:rPr lang="tr-TR" dirty="0" err="1" smtClean="0"/>
              <a:t>Decsion</a:t>
            </a:r>
            <a:r>
              <a:rPr lang="tr-TR" dirty="0" smtClean="0"/>
              <a:t>-</a:t>
            </a:r>
            <a:r>
              <a:rPr lang="tr-TR" dirty="0" err="1" smtClean="0"/>
              <a:t>Support</a:t>
            </a:r>
            <a:r>
              <a:rPr lang="tr-TR" dirty="0" smtClean="0"/>
              <a:t> </a:t>
            </a:r>
            <a:r>
              <a:rPr lang="tr-TR" dirty="0" err="1" smtClean="0"/>
              <a:t>System</a:t>
            </a:r>
            <a:r>
              <a:rPr lang="tr-TR" dirty="0" smtClean="0"/>
              <a:t>. “</a:t>
            </a:r>
            <a:r>
              <a:rPr lang="tr-TR" dirty="0" err="1" smtClean="0"/>
              <a:t>What</a:t>
            </a:r>
            <a:r>
              <a:rPr lang="tr-TR" dirty="0" smtClean="0"/>
              <a:t> is </a:t>
            </a:r>
            <a:r>
              <a:rPr lang="tr-TR" dirty="0" err="1" smtClean="0"/>
              <a:t>the</a:t>
            </a:r>
            <a:r>
              <a:rPr lang="tr-TR" dirty="0" smtClean="0"/>
              <a:t> optimal </a:t>
            </a:r>
            <a:r>
              <a:rPr lang="tr-TR" dirty="0" err="1" smtClean="0"/>
              <a:t>speed</a:t>
            </a:r>
            <a:r>
              <a:rPr lang="tr-TR" dirty="0" smtClean="0"/>
              <a:t> at </a:t>
            </a:r>
            <a:r>
              <a:rPr lang="tr-TR" dirty="0" err="1" smtClean="0"/>
              <a:t>which</a:t>
            </a:r>
            <a:r>
              <a:rPr lang="tr-TR" dirty="0" smtClean="0"/>
              <a:t> a </a:t>
            </a:r>
            <a:r>
              <a:rPr lang="tr-TR" dirty="0" err="1" smtClean="0"/>
              <a:t>particular</a:t>
            </a:r>
            <a:r>
              <a:rPr lang="tr-TR" dirty="0" smtClean="0"/>
              <a:t> </a:t>
            </a:r>
            <a:r>
              <a:rPr lang="tr-TR" dirty="0" err="1" smtClean="0"/>
              <a:t>vessel</a:t>
            </a:r>
            <a:r>
              <a:rPr lang="tr-TR" dirty="0" smtClean="0"/>
              <a:t> can optimize </a:t>
            </a:r>
            <a:r>
              <a:rPr lang="tr-TR" dirty="0" err="1" smtClean="0"/>
              <a:t>its</a:t>
            </a:r>
            <a:r>
              <a:rPr lang="tr-TR" dirty="0" smtClean="0"/>
              <a:t> </a:t>
            </a:r>
            <a:r>
              <a:rPr lang="tr-TR" dirty="0" err="1" smtClean="0"/>
              <a:t>profit</a:t>
            </a:r>
            <a:r>
              <a:rPr lang="tr-TR" dirty="0" smtClean="0"/>
              <a:t> </a:t>
            </a:r>
            <a:r>
              <a:rPr lang="tr-TR" dirty="0" err="1" smtClean="0"/>
              <a:t>and</a:t>
            </a:r>
            <a:r>
              <a:rPr lang="tr-TR" dirty="0" smtClean="0"/>
              <a:t> </a:t>
            </a:r>
            <a:r>
              <a:rPr lang="tr-TR" dirty="0" err="1" smtClean="0"/>
              <a:t>still</a:t>
            </a:r>
            <a:r>
              <a:rPr lang="tr-TR" dirty="0" smtClean="0"/>
              <a:t> </a:t>
            </a:r>
            <a:r>
              <a:rPr lang="tr-TR" dirty="0" err="1" smtClean="0"/>
              <a:t>meet</a:t>
            </a:r>
            <a:r>
              <a:rPr lang="tr-TR" dirty="0" smtClean="0"/>
              <a:t> </a:t>
            </a:r>
            <a:r>
              <a:rPr lang="tr-TR" dirty="0" err="1" smtClean="0"/>
              <a:t>its</a:t>
            </a:r>
            <a:r>
              <a:rPr lang="tr-TR" dirty="0" smtClean="0"/>
              <a:t> </a:t>
            </a:r>
            <a:r>
              <a:rPr lang="tr-TR" dirty="0" err="1" smtClean="0"/>
              <a:t>delivery</a:t>
            </a:r>
            <a:r>
              <a:rPr lang="tr-TR" dirty="0" smtClean="0"/>
              <a:t> </a:t>
            </a:r>
            <a:r>
              <a:rPr lang="tr-TR" dirty="0" err="1" smtClean="0"/>
              <a:t>schedual</a:t>
            </a:r>
            <a:r>
              <a:rPr lang="tr-TR" dirty="0" smtClean="0"/>
              <a:t>?</a:t>
            </a:r>
          </a:p>
          <a:p>
            <a:pPr lvl="2">
              <a:spcBef>
                <a:spcPct val="0"/>
              </a:spcBef>
            </a:pPr>
            <a:endParaRPr lang="tr-TR" dirty="0" smtClean="0"/>
          </a:p>
          <a:p>
            <a:pPr lvl="2">
              <a:spcBef>
                <a:spcPct val="0"/>
              </a:spcBef>
            </a:pPr>
            <a:endParaRPr lang="en-US"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47</a:t>
            </a:fld>
            <a:endParaRPr lang="tr-T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r>
              <a:rPr lang="en-GB" sz="3200" b="1" smtClean="0">
                <a:solidFill>
                  <a:srgbClr val="FF3300"/>
                </a:solidFill>
              </a:rPr>
              <a:t>Management is essentially a decision-making process</a:t>
            </a:r>
            <a:r>
              <a:rPr lang="tr-TR" sz="4000" smtClean="0"/>
              <a:t> </a:t>
            </a:r>
          </a:p>
        </p:txBody>
      </p:sp>
      <p:sp>
        <p:nvSpPr>
          <p:cNvPr id="86019" name="Rectangle 3"/>
          <p:cNvSpPr>
            <a:spLocks noGrp="1" noChangeArrowheads="1"/>
          </p:cNvSpPr>
          <p:nvPr>
            <p:ph type="body" idx="1"/>
          </p:nvPr>
        </p:nvSpPr>
        <p:spPr>
          <a:xfrm>
            <a:off x="457200" y="1600200"/>
            <a:ext cx="8229600" cy="5257800"/>
          </a:xfrm>
        </p:spPr>
        <p:txBody>
          <a:bodyPr/>
          <a:lstStyle/>
          <a:p>
            <a:pPr>
              <a:lnSpc>
                <a:spcPct val="90000"/>
              </a:lnSpc>
            </a:pPr>
            <a:r>
              <a:rPr lang="tr-TR" sz="2800" smtClean="0"/>
              <a:t>Decision making is the process by which a choice is madebetween several courses of action. </a:t>
            </a:r>
          </a:p>
          <a:p>
            <a:pPr>
              <a:lnSpc>
                <a:spcPct val="90000"/>
              </a:lnSpc>
            </a:pPr>
            <a:r>
              <a:rPr lang="tr-TR" sz="2800" smtClean="0"/>
              <a:t>In other words, it is the process which results in a commitment to a course of action.. As we shall see, this decision making process includes stages such as gathering information and identifying possible options as well as actually determining what action should be taken.</a:t>
            </a:r>
          </a:p>
          <a:p>
            <a:pPr>
              <a:lnSpc>
                <a:spcPct val="90000"/>
              </a:lnSpc>
            </a:pPr>
            <a:r>
              <a:rPr lang="en-US" sz="2800" smtClean="0">
                <a:solidFill>
                  <a:srgbClr val="FF3300"/>
                </a:solidFill>
              </a:rPr>
              <a:t>One of the organizational roles of a manager is that of decision maker. In this role, the manager analyzes information to make informed decisions</a:t>
            </a:r>
            <a:r>
              <a:rPr lang="en-US" sz="2800" smtClean="0"/>
              <a:t>. </a:t>
            </a:r>
            <a:r>
              <a:rPr lang="tr-TR" sz="2800" smtClean="0"/>
              <a:t> </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48</a:t>
            </a:fld>
            <a:endParaRPr lang="tr-T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8313" y="401638"/>
            <a:ext cx="7704137" cy="939800"/>
          </a:xfrm>
        </p:spPr>
        <p:txBody>
          <a:bodyPr>
            <a:normAutofit/>
          </a:bodyPr>
          <a:lstStyle/>
          <a:p>
            <a:r>
              <a:rPr lang="tr-TR" sz="2400" b="1" dirty="0" smtClean="0">
                <a:solidFill>
                  <a:srgbClr val="CA08A5"/>
                </a:solidFill>
              </a:rPr>
              <a:t>Yöneticiler, Karar alma ve Bilgi Sistemi- </a:t>
            </a:r>
            <a:br>
              <a:rPr lang="tr-TR" sz="2400" b="1" dirty="0" smtClean="0">
                <a:solidFill>
                  <a:srgbClr val="CA08A5"/>
                </a:solidFill>
              </a:rPr>
            </a:br>
            <a:r>
              <a:rPr lang="en-US" sz="2400" b="1" dirty="0" smtClean="0">
                <a:solidFill>
                  <a:srgbClr val="FF0000"/>
                </a:solidFill>
              </a:rPr>
              <a:t>Decision-Support Systems (DSS)</a:t>
            </a:r>
            <a:endParaRPr lang="tr-TR" sz="4000" b="1" dirty="0" smtClean="0">
              <a:solidFill>
                <a:srgbClr val="CA08A5"/>
              </a:solidFill>
            </a:endParaRPr>
          </a:p>
        </p:txBody>
      </p:sp>
      <p:sp>
        <p:nvSpPr>
          <p:cNvPr id="84995" name="Rectangle 3"/>
          <p:cNvSpPr>
            <a:spLocks noGrp="1" noChangeArrowheads="1"/>
          </p:cNvSpPr>
          <p:nvPr>
            <p:ph type="body" idx="1"/>
          </p:nvPr>
        </p:nvSpPr>
        <p:spPr>
          <a:xfrm>
            <a:off x="323850" y="1600200"/>
            <a:ext cx="8424863" cy="4525963"/>
          </a:xfrm>
        </p:spPr>
        <p:txBody>
          <a:bodyPr/>
          <a:lstStyle/>
          <a:p>
            <a:pPr>
              <a:lnSpc>
                <a:spcPct val="90000"/>
              </a:lnSpc>
              <a:buFontTx/>
              <a:buNone/>
            </a:pPr>
            <a:r>
              <a:rPr lang="tr-TR" sz="2800" smtClean="0"/>
              <a:t>Alışılagelmiş yönetim modeli,planlama, düzenleme,</a:t>
            </a:r>
          </a:p>
          <a:p>
            <a:pPr>
              <a:lnSpc>
                <a:spcPct val="90000"/>
              </a:lnSpc>
              <a:buFontTx/>
              <a:buNone/>
            </a:pPr>
            <a:r>
              <a:rPr lang="tr-TR" sz="2800" smtClean="0"/>
              <a:t>eşgüdüm, karar alma ve denetim görevleri ile</a:t>
            </a:r>
          </a:p>
          <a:p>
            <a:pPr>
              <a:lnSpc>
                <a:spcPct val="90000"/>
              </a:lnSpc>
              <a:buFontTx/>
              <a:buNone/>
            </a:pPr>
            <a:r>
              <a:rPr lang="tr-TR" sz="2800" smtClean="0"/>
              <a:t>yükümlüdür.</a:t>
            </a:r>
          </a:p>
          <a:p>
            <a:pPr>
              <a:lnSpc>
                <a:spcPct val="90000"/>
              </a:lnSpc>
              <a:buFontTx/>
              <a:buNone/>
            </a:pPr>
            <a:r>
              <a:rPr lang="tr-TR" sz="2400" b="1" smtClean="0">
                <a:solidFill>
                  <a:srgbClr val="FF0000"/>
                </a:solidFill>
              </a:rPr>
              <a:t>Karar almaya destek sağlayan bilgi Sistemi</a:t>
            </a:r>
            <a:r>
              <a:rPr lang="tr-TR" sz="2800" b="1" smtClean="0">
                <a:solidFill>
                  <a:srgbClr val="FF0000"/>
                </a:solidFill>
              </a:rPr>
              <a:t>;</a:t>
            </a:r>
          </a:p>
          <a:p>
            <a:pPr>
              <a:lnSpc>
                <a:spcPct val="90000"/>
              </a:lnSpc>
              <a:buFontTx/>
              <a:buNone/>
            </a:pPr>
            <a:r>
              <a:rPr lang="tr-TR" sz="2800" smtClean="0"/>
              <a:t>İşlemsel, yönetsel ve stratejik karar alma süreçlerini </a:t>
            </a:r>
          </a:p>
          <a:p>
            <a:pPr>
              <a:lnSpc>
                <a:spcPct val="90000"/>
              </a:lnSpc>
              <a:buFontTx/>
              <a:buNone/>
            </a:pPr>
            <a:r>
              <a:rPr lang="tr-TR" sz="2800" smtClean="0"/>
              <a:t>destekleyen bilgi türetmeyi sağlayan bilgi alt- </a:t>
            </a:r>
          </a:p>
          <a:p>
            <a:pPr>
              <a:lnSpc>
                <a:spcPct val="90000"/>
              </a:lnSpc>
              <a:buFontTx/>
              <a:buNone/>
            </a:pPr>
            <a:r>
              <a:rPr lang="tr-TR" sz="2800" smtClean="0"/>
              <a:t>sistemlerini içerir. </a:t>
            </a:r>
          </a:p>
          <a:p>
            <a:pPr>
              <a:lnSpc>
                <a:spcPct val="90000"/>
              </a:lnSpc>
              <a:buFontTx/>
              <a:buNone/>
            </a:pPr>
            <a:r>
              <a:rPr lang="tr-TR" sz="2800" smtClean="0"/>
              <a:t>Bu amaçla: </a:t>
            </a:r>
            <a:r>
              <a:rPr lang="tr-TR" sz="2800" b="1" smtClean="0">
                <a:solidFill>
                  <a:srgbClr val="FF0000"/>
                </a:solidFill>
              </a:rPr>
              <a:t>Karar Destek Bilgi Sistemi</a:t>
            </a:r>
            <a:r>
              <a:rPr lang="tr-TR" sz="2800" smtClean="0">
                <a:solidFill>
                  <a:srgbClr val="CA08A5"/>
                </a:solidFill>
              </a:rPr>
              <a:t> “</a:t>
            </a:r>
            <a:r>
              <a:rPr lang="en-US" sz="2400" b="1" smtClean="0">
                <a:solidFill>
                  <a:srgbClr val="FF0000"/>
                </a:solidFill>
              </a:rPr>
              <a:t>Decision-</a:t>
            </a:r>
            <a:endParaRPr lang="tr-TR" sz="2400" b="1" smtClean="0">
              <a:solidFill>
                <a:srgbClr val="FF0000"/>
              </a:solidFill>
            </a:endParaRPr>
          </a:p>
          <a:p>
            <a:pPr>
              <a:lnSpc>
                <a:spcPct val="90000"/>
              </a:lnSpc>
              <a:buFontTx/>
              <a:buNone/>
            </a:pPr>
            <a:r>
              <a:rPr lang="en-US" sz="2400" b="1" smtClean="0">
                <a:solidFill>
                  <a:srgbClr val="FF0000"/>
                </a:solidFill>
              </a:rPr>
              <a:t>Support Systems (DSS)</a:t>
            </a:r>
            <a:r>
              <a:rPr lang="tr-TR" sz="2400" b="1" smtClean="0">
                <a:solidFill>
                  <a:srgbClr val="FF0000"/>
                </a:solidFill>
              </a:rPr>
              <a:t>”</a:t>
            </a:r>
            <a:r>
              <a:rPr lang="tr-TR" sz="2800" b="1" smtClean="0">
                <a:solidFill>
                  <a:srgbClr val="CA08A5"/>
                </a:solidFill>
              </a:rPr>
              <a:t> </a:t>
            </a:r>
            <a:r>
              <a:rPr lang="en-US" sz="2800" smtClean="0"/>
              <a:t> </a:t>
            </a:r>
            <a:r>
              <a:rPr lang="tr-TR" sz="2800" smtClean="0"/>
              <a:t>Kurulmuştur. </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49</a:t>
            </a:fld>
            <a:endParaRPr lang="tr-TR"/>
          </a:p>
        </p:txBody>
      </p:sp>
      <p:pic>
        <p:nvPicPr>
          <p:cNvPr id="61442" name="Picture 2"/>
          <p:cNvPicPr>
            <a:picLocks noChangeAspect="1" noChangeArrowheads="1"/>
          </p:cNvPicPr>
          <p:nvPr/>
        </p:nvPicPr>
        <p:blipFill>
          <a:blip r:embed="rId2"/>
          <a:srcRect/>
          <a:stretch>
            <a:fillRect/>
          </a:stretch>
        </p:blipFill>
        <p:spPr bwMode="auto">
          <a:xfrm>
            <a:off x="2743200" y="2057400"/>
            <a:ext cx="3657600" cy="2743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sz="2700" dirty="0" err="1" smtClean="0"/>
              <a:t>remember</a:t>
            </a:r>
            <a:r>
              <a:rPr lang="tr-TR" sz="2700" dirty="0" smtClean="0"/>
              <a:t> </a:t>
            </a:r>
            <a:r>
              <a:rPr lang="tr-TR" sz="2700" dirty="0" err="1" smtClean="0"/>
              <a:t>the</a:t>
            </a:r>
            <a:r>
              <a:rPr lang="tr-TR" sz="2700" dirty="0" smtClean="0"/>
              <a:t> </a:t>
            </a:r>
            <a:r>
              <a:rPr lang="tr-TR" sz="2700" dirty="0" err="1" smtClean="0"/>
              <a:t>definishin</a:t>
            </a:r>
            <a:r>
              <a:rPr lang="tr-TR" sz="2700" dirty="0" smtClean="0"/>
              <a:t>:</a:t>
            </a:r>
            <a:br>
              <a:rPr lang="tr-TR" sz="2700" dirty="0" smtClean="0"/>
            </a:br>
            <a:r>
              <a:rPr lang="tr-TR" sz="3600" b="1" dirty="0" err="1" smtClean="0"/>
              <a:t>BUSINESS</a:t>
            </a:r>
            <a:r>
              <a:rPr lang="tr-TR" sz="3600" b="1" dirty="0" smtClean="0"/>
              <a:t> PROCESSES-1</a:t>
            </a:r>
            <a:r>
              <a:rPr lang="tr-TR" dirty="0" smtClean="0"/>
              <a:t/>
            </a:r>
            <a:br>
              <a:rPr lang="tr-TR" dirty="0" smtClean="0"/>
            </a:br>
            <a:endParaRPr lang="tr-TR" dirty="0"/>
          </a:p>
        </p:txBody>
      </p:sp>
      <p:sp>
        <p:nvSpPr>
          <p:cNvPr id="3" name="2 İçerik Yer Tutucusu"/>
          <p:cNvSpPr>
            <a:spLocks noGrp="1"/>
          </p:cNvSpPr>
          <p:nvPr>
            <p:ph idx="1"/>
          </p:nvPr>
        </p:nvSpPr>
        <p:spPr>
          <a:xfrm>
            <a:off x="357158" y="1600200"/>
            <a:ext cx="8429684" cy="4757758"/>
          </a:xfrm>
        </p:spPr>
        <p:txBody>
          <a:bodyPr>
            <a:noAutofit/>
          </a:bodyPr>
          <a:lstStyle/>
          <a:p>
            <a:r>
              <a:rPr lang="en-US" sz="2400" b="1" dirty="0" smtClean="0"/>
              <a:t>Business processes, which we introduced in Chapter 1, refer to the manner in</a:t>
            </a:r>
            <a:r>
              <a:rPr lang="tr-TR" sz="2400" b="1" dirty="0" smtClean="0"/>
              <a:t> </a:t>
            </a:r>
            <a:r>
              <a:rPr lang="en-US" sz="2400" b="1" dirty="0" smtClean="0"/>
              <a:t>which work is organized, coordinated, and focused to produce a valuable product</a:t>
            </a:r>
            <a:r>
              <a:rPr lang="tr-TR" sz="2400" b="1" dirty="0" smtClean="0"/>
              <a:t> </a:t>
            </a:r>
            <a:r>
              <a:rPr lang="en-US" sz="2400" b="1" dirty="0" smtClean="0"/>
              <a:t>or service. </a:t>
            </a:r>
            <a:endParaRPr lang="tr-TR" sz="2400" b="1" dirty="0" smtClean="0"/>
          </a:p>
          <a:p>
            <a:r>
              <a:rPr lang="en-US" sz="2400" b="1" dirty="0" smtClean="0">
                <a:solidFill>
                  <a:srgbClr val="00B0F0"/>
                </a:solidFill>
              </a:rPr>
              <a:t>Business processes are the collection of activities required to produce</a:t>
            </a:r>
            <a:r>
              <a:rPr lang="tr-TR" sz="2400" b="1" dirty="0" smtClean="0">
                <a:solidFill>
                  <a:srgbClr val="00B0F0"/>
                </a:solidFill>
              </a:rPr>
              <a:t> </a:t>
            </a:r>
            <a:r>
              <a:rPr lang="en-US" sz="2400" b="1" dirty="0" smtClean="0">
                <a:solidFill>
                  <a:srgbClr val="00B0F0"/>
                </a:solidFill>
              </a:rPr>
              <a:t>a product or service. </a:t>
            </a:r>
            <a:endParaRPr lang="tr-TR" sz="2400" b="1" dirty="0" smtClean="0">
              <a:solidFill>
                <a:srgbClr val="00B0F0"/>
              </a:solidFill>
            </a:endParaRPr>
          </a:p>
          <a:p>
            <a:r>
              <a:rPr lang="en-US" sz="2400" dirty="0" smtClean="0"/>
              <a:t>These activities are supported by flows of material, information, and knowledge among the participants in business processes.</a:t>
            </a:r>
          </a:p>
          <a:p>
            <a:r>
              <a:rPr lang="en-US" sz="2400" b="1" dirty="0" smtClean="0"/>
              <a:t>Business processes also refer to the unique ways in which organizations coordinate</a:t>
            </a:r>
            <a:r>
              <a:rPr lang="tr-TR" sz="2400" b="1" dirty="0" smtClean="0"/>
              <a:t> </a:t>
            </a:r>
            <a:r>
              <a:rPr lang="en-US" sz="2400" b="1" dirty="0" smtClean="0"/>
              <a:t>work, information, and knowledge, and the ways in which management</a:t>
            </a:r>
            <a:r>
              <a:rPr lang="tr-TR" sz="2400" b="1" dirty="0" smtClean="0"/>
              <a:t> </a:t>
            </a:r>
            <a:r>
              <a:rPr lang="tr-TR" sz="2400" b="1" dirty="0" err="1" smtClean="0"/>
              <a:t>chooses</a:t>
            </a:r>
            <a:r>
              <a:rPr lang="tr-TR" sz="2400" b="1" dirty="0" smtClean="0"/>
              <a:t> </a:t>
            </a:r>
            <a:r>
              <a:rPr lang="tr-TR" sz="2400" b="1" dirty="0" err="1" smtClean="0"/>
              <a:t>to</a:t>
            </a:r>
            <a:r>
              <a:rPr lang="tr-TR" sz="2400" b="1" dirty="0" smtClean="0"/>
              <a:t> </a:t>
            </a:r>
            <a:r>
              <a:rPr lang="tr-TR" sz="2400" b="1" dirty="0" err="1" smtClean="0"/>
              <a:t>coordinate</a:t>
            </a:r>
            <a:r>
              <a:rPr lang="tr-TR" sz="2400" b="1" dirty="0" smtClean="0"/>
              <a:t> </a:t>
            </a:r>
            <a:r>
              <a:rPr lang="tr-TR" sz="2400" b="1" dirty="0" err="1" smtClean="0"/>
              <a:t>work</a:t>
            </a:r>
            <a:r>
              <a:rPr lang="tr-TR" sz="2400" b="1" dirty="0" smtClean="0"/>
              <a:t>.</a:t>
            </a:r>
            <a:endParaRPr lang="tr-TR" sz="2400" b="1"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5</a:t>
            </a:fld>
            <a:endParaRPr lang="tr-T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tx2">
              <a:lumMod val="50000"/>
            </a:schemeClr>
          </a:solidFill>
        </p:spPr>
        <p:txBody>
          <a:bodyPr>
            <a:normAutofit fontScale="90000"/>
          </a:bodyPr>
          <a:lstStyle/>
          <a:p>
            <a:r>
              <a:rPr lang="tr-TR" dirty="0" smtClean="0">
                <a:solidFill>
                  <a:schemeClr val="bg1"/>
                </a:solidFill>
              </a:rPr>
              <a:t/>
            </a:r>
            <a:br>
              <a:rPr lang="tr-TR" dirty="0" smtClean="0">
                <a:solidFill>
                  <a:schemeClr val="bg1"/>
                </a:solidFill>
              </a:rPr>
            </a:br>
            <a:r>
              <a:rPr lang="tr-TR" dirty="0" smtClean="0">
                <a:solidFill>
                  <a:schemeClr val="bg1"/>
                </a:solidFill>
              </a:rPr>
              <a:t/>
            </a:r>
            <a:br>
              <a:rPr lang="tr-TR" dirty="0" smtClean="0">
                <a:solidFill>
                  <a:schemeClr val="bg1"/>
                </a:solidFill>
              </a:rPr>
            </a:br>
            <a:r>
              <a:rPr lang="en-US" dirty="0" smtClean="0">
                <a:solidFill>
                  <a:schemeClr val="bg1"/>
                </a:solidFill>
              </a:rPr>
              <a:t>Business intelligence</a:t>
            </a:r>
            <a:r>
              <a:rPr lang="tr-TR" dirty="0" smtClean="0">
                <a:solidFill>
                  <a:schemeClr val="bg1"/>
                </a:solidFill>
              </a:rPr>
              <a:t>(</a:t>
            </a:r>
            <a:r>
              <a:rPr lang="tr-TR" dirty="0" err="1" smtClean="0">
                <a:solidFill>
                  <a:schemeClr val="bg1"/>
                </a:solidFill>
              </a:rPr>
              <a:t>BI</a:t>
            </a:r>
            <a:r>
              <a:rPr lang="tr-TR" dirty="0" smtClean="0">
                <a:solidFill>
                  <a:schemeClr val="bg1"/>
                </a:solidFill>
              </a:rPr>
              <a:t>)</a:t>
            </a:r>
            <a:br>
              <a:rPr lang="tr-TR" dirty="0" smtClean="0">
                <a:solidFill>
                  <a:schemeClr val="bg1"/>
                </a:solidFill>
              </a:rPr>
            </a:br>
            <a:r>
              <a:rPr lang="tr-TR" sz="2200" dirty="0" err="1" smtClean="0">
                <a:solidFill>
                  <a:schemeClr val="bg1"/>
                </a:solidFill>
              </a:rPr>
              <a:t>help</a:t>
            </a:r>
            <a:r>
              <a:rPr lang="tr-TR" sz="2200" dirty="0" smtClean="0">
                <a:solidFill>
                  <a:schemeClr val="bg1"/>
                </a:solidFill>
              </a:rPr>
              <a:t> </a:t>
            </a:r>
            <a:r>
              <a:rPr lang="tr-TR" sz="2200" dirty="0" err="1" smtClean="0">
                <a:solidFill>
                  <a:schemeClr val="bg1"/>
                </a:solidFill>
              </a:rPr>
              <a:t>users</a:t>
            </a:r>
            <a:r>
              <a:rPr lang="tr-TR" sz="2200" dirty="0" smtClean="0">
                <a:solidFill>
                  <a:schemeClr val="bg1"/>
                </a:solidFill>
              </a:rPr>
              <a:t> </a:t>
            </a:r>
            <a:r>
              <a:rPr lang="tr-TR" sz="2200" dirty="0" err="1" smtClean="0">
                <a:solidFill>
                  <a:schemeClr val="bg1"/>
                </a:solidFill>
              </a:rPr>
              <a:t>to</a:t>
            </a:r>
            <a:r>
              <a:rPr lang="tr-TR" sz="2200" dirty="0" smtClean="0">
                <a:solidFill>
                  <a:schemeClr val="bg1"/>
                </a:solidFill>
              </a:rPr>
              <a:t> </a:t>
            </a:r>
            <a:r>
              <a:rPr lang="tr-TR" sz="2200" dirty="0" err="1" smtClean="0">
                <a:solidFill>
                  <a:schemeClr val="bg1"/>
                </a:solidFill>
              </a:rPr>
              <a:t>make</a:t>
            </a:r>
            <a:r>
              <a:rPr lang="tr-TR" sz="2200" dirty="0" smtClean="0">
                <a:solidFill>
                  <a:schemeClr val="bg1"/>
                </a:solidFill>
              </a:rPr>
              <a:t> </a:t>
            </a:r>
            <a:r>
              <a:rPr lang="tr-TR" sz="2200" dirty="0" err="1" smtClean="0">
                <a:solidFill>
                  <a:schemeClr val="bg1"/>
                </a:solidFill>
              </a:rPr>
              <a:t>better</a:t>
            </a:r>
            <a:r>
              <a:rPr lang="tr-TR" sz="2200" dirty="0" smtClean="0">
                <a:solidFill>
                  <a:schemeClr val="bg1"/>
                </a:solidFill>
              </a:rPr>
              <a:t> </a:t>
            </a:r>
            <a:r>
              <a:rPr lang="tr-TR" sz="2200" dirty="0" err="1" smtClean="0">
                <a:solidFill>
                  <a:schemeClr val="bg1"/>
                </a:solidFill>
              </a:rPr>
              <a:t>business</a:t>
            </a:r>
            <a:r>
              <a:rPr lang="tr-TR" sz="2200" dirty="0" smtClean="0">
                <a:solidFill>
                  <a:schemeClr val="bg1"/>
                </a:solidFill>
              </a:rPr>
              <a:t> </a:t>
            </a:r>
            <a:r>
              <a:rPr lang="tr-TR" sz="2200" dirty="0" err="1" smtClean="0">
                <a:solidFill>
                  <a:schemeClr val="bg1"/>
                </a:solidFill>
              </a:rPr>
              <a:t>decisions</a:t>
            </a:r>
            <a:r>
              <a:rPr lang="tr-TR" sz="2200" dirty="0" smtClean="0">
                <a:solidFill>
                  <a:schemeClr val="bg1"/>
                </a:solidFill>
              </a:rPr>
              <a:t> </a:t>
            </a:r>
            <a:br>
              <a:rPr lang="tr-TR" sz="2200" dirty="0" smtClean="0">
                <a:solidFill>
                  <a:schemeClr val="bg1"/>
                </a:solidFill>
              </a:rPr>
            </a:br>
            <a:r>
              <a:rPr lang="en-US" dirty="0" smtClean="0">
                <a:solidFill>
                  <a:schemeClr val="bg1"/>
                </a:solidFill>
              </a:rPr>
              <a:t/>
            </a:r>
            <a:br>
              <a:rPr lang="en-US" dirty="0" smtClean="0">
                <a:solidFill>
                  <a:schemeClr val="bg1"/>
                </a:solidFill>
              </a:rPr>
            </a:br>
            <a:endParaRPr lang="tr-TR" dirty="0">
              <a:solidFill>
                <a:schemeClr val="bg1"/>
              </a:solidFill>
            </a:endParaRPr>
          </a:p>
        </p:txBody>
      </p:sp>
      <p:sp>
        <p:nvSpPr>
          <p:cNvPr id="3" name="2 İçerik Yer Tutucusu"/>
          <p:cNvSpPr>
            <a:spLocks noGrp="1"/>
          </p:cNvSpPr>
          <p:nvPr>
            <p:ph idx="1"/>
          </p:nvPr>
        </p:nvSpPr>
        <p:spPr/>
        <p:txBody>
          <a:bodyPr/>
          <a:lstStyle/>
          <a:p>
            <a:pPr>
              <a:spcBef>
                <a:spcPct val="0"/>
              </a:spcBef>
              <a:spcAft>
                <a:spcPts val="1800"/>
              </a:spcAft>
            </a:pPr>
            <a:r>
              <a:rPr lang="en-US" sz="3600" dirty="0" smtClean="0">
                <a:solidFill>
                  <a:srgbClr val="0D0D0D"/>
                </a:solidFill>
              </a:rPr>
              <a:t>Business intelligence</a:t>
            </a:r>
          </a:p>
          <a:p>
            <a:pPr lvl="1">
              <a:spcBef>
                <a:spcPct val="0"/>
              </a:spcBef>
              <a:spcAft>
                <a:spcPts val="1800"/>
              </a:spcAft>
            </a:pPr>
            <a:r>
              <a:rPr lang="en-US" sz="3000" dirty="0" smtClean="0"/>
              <a:t>Class of software applications</a:t>
            </a:r>
          </a:p>
          <a:p>
            <a:pPr lvl="1">
              <a:spcBef>
                <a:spcPct val="0"/>
              </a:spcBef>
              <a:spcAft>
                <a:spcPts val="1800"/>
              </a:spcAft>
            </a:pPr>
            <a:r>
              <a:rPr lang="en-US" sz="3000" dirty="0" smtClean="0"/>
              <a:t>Analyze current and historical data to find patterns and trends and aid decision-making</a:t>
            </a:r>
          </a:p>
          <a:p>
            <a:pPr lvl="1">
              <a:spcBef>
                <a:spcPct val="0"/>
              </a:spcBef>
            </a:pPr>
            <a:r>
              <a:rPr lang="en-US" sz="3000" dirty="0" smtClean="0"/>
              <a:t>Used in systems that support middle and senior management</a:t>
            </a:r>
          </a:p>
          <a:p>
            <a:pPr lvl="2">
              <a:spcBef>
                <a:spcPct val="0"/>
              </a:spcBef>
            </a:pPr>
            <a:r>
              <a:rPr lang="en-US" sz="2800" dirty="0" smtClean="0"/>
              <a:t>Data-driven DSS </a:t>
            </a:r>
          </a:p>
          <a:p>
            <a:pPr lvl="2">
              <a:spcBef>
                <a:spcPct val="0"/>
              </a:spcBef>
            </a:pPr>
            <a:r>
              <a:rPr lang="en-US" sz="2800" dirty="0" smtClean="0"/>
              <a:t>Executive support systems (ESS)</a:t>
            </a:r>
            <a:endParaRPr lang="en-US"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50</a:t>
            </a:fld>
            <a:endParaRPr lang="tr-T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tr-TR" sz="3200" dirty="0" smtClean="0">
                <a:solidFill>
                  <a:srgbClr val="00B0F0"/>
                </a:solidFill>
              </a:rPr>
              <a:t>Business </a:t>
            </a:r>
            <a:r>
              <a:rPr lang="tr-TR" sz="3200" dirty="0" err="1" smtClean="0">
                <a:solidFill>
                  <a:srgbClr val="00B0F0"/>
                </a:solidFill>
              </a:rPr>
              <a:t>Intelligence</a:t>
            </a:r>
            <a:r>
              <a:rPr lang="tr-TR" sz="3200" dirty="0" smtClean="0">
                <a:solidFill>
                  <a:srgbClr val="00B0F0"/>
                </a:solidFill>
              </a:rPr>
              <a:t> – İş Zekası</a:t>
            </a:r>
          </a:p>
        </p:txBody>
      </p:sp>
      <p:sp>
        <p:nvSpPr>
          <p:cNvPr id="94211" name="Rectangle 3"/>
          <p:cNvSpPr>
            <a:spLocks noGrp="1" noChangeArrowheads="1"/>
          </p:cNvSpPr>
          <p:nvPr>
            <p:ph type="body" idx="1"/>
          </p:nvPr>
        </p:nvSpPr>
        <p:spPr>
          <a:xfrm>
            <a:off x="457200" y="1600200"/>
            <a:ext cx="8229600" cy="4997450"/>
          </a:xfrm>
        </p:spPr>
        <p:txBody>
          <a:bodyPr/>
          <a:lstStyle/>
          <a:p>
            <a:pPr>
              <a:lnSpc>
                <a:spcPct val="80000"/>
              </a:lnSpc>
            </a:pPr>
            <a:r>
              <a:rPr lang="tr-TR" sz="2800" dirty="0" err="1" smtClean="0"/>
              <a:t>Application</a:t>
            </a:r>
            <a:r>
              <a:rPr lang="tr-TR" sz="2800" dirty="0" smtClean="0"/>
              <a:t> </a:t>
            </a:r>
            <a:r>
              <a:rPr lang="tr-TR" sz="2800" dirty="0" err="1" smtClean="0"/>
              <a:t>and</a:t>
            </a:r>
            <a:r>
              <a:rPr lang="tr-TR" sz="2800" dirty="0" smtClean="0"/>
              <a:t> </a:t>
            </a:r>
            <a:r>
              <a:rPr lang="tr-TR" sz="2800" dirty="0" err="1" smtClean="0"/>
              <a:t>technenolgies</a:t>
            </a:r>
            <a:r>
              <a:rPr lang="tr-TR" sz="2800" dirty="0" smtClean="0"/>
              <a:t> </a:t>
            </a:r>
            <a:r>
              <a:rPr lang="tr-TR" sz="2800" dirty="0" err="1" smtClean="0"/>
              <a:t>to</a:t>
            </a:r>
            <a:r>
              <a:rPr lang="tr-TR" sz="2800" dirty="0" smtClean="0"/>
              <a:t> </a:t>
            </a:r>
            <a:r>
              <a:rPr lang="tr-TR" sz="2800" dirty="0" err="1" smtClean="0"/>
              <a:t>help</a:t>
            </a:r>
            <a:r>
              <a:rPr lang="tr-TR" sz="2800" dirty="0" smtClean="0"/>
              <a:t> </a:t>
            </a:r>
            <a:r>
              <a:rPr lang="tr-TR" sz="2800" dirty="0" err="1" smtClean="0"/>
              <a:t>users</a:t>
            </a:r>
            <a:r>
              <a:rPr lang="tr-TR" sz="2800" dirty="0" smtClean="0"/>
              <a:t> </a:t>
            </a:r>
            <a:r>
              <a:rPr lang="tr-TR" sz="2800" dirty="0" err="1" smtClean="0"/>
              <a:t>make</a:t>
            </a:r>
            <a:r>
              <a:rPr lang="tr-TR" sz="2800" dirty="0" smtClean="0"/>
              <a:t> </a:t>
            </a:r>
            <a:r>
              <a:rPr lang="tr-TR" sz="2800" dirty="0" err="1" smtClean="0"/>
              <a:t>better</a:t>
            </a:r>
            <a:r>
              <a:rPr lang="tr-TR" sz="2800" dirty="0" smtClean="0"/>
              <a:t> </a:t>
            </a:r>
            <a:r>
              <a:rPr lang="tr-TR" sz="2800" dirty="0" err="1" smtClean="0"/>
              <a:t>decisions</a:t>
            </a:r>
            <a:r>
              <a:rPr lang="tr-TR" sz="2800" dirty="0" smtClean="0"/>
              <a:t>.</a:t>
            </a:r>
          </a:p>
          <a:p>
            <a:pPr>
              <a:lnSpc>
                <a:spcPct val="80000"/>
              </a:lnSpc>
            </a:pPr>
            <a:r>
              <a:rPr lang="tr-TR" sz="2800" dirty="0" err="1" smtClean="0"/>
              <a:t>Includes</a:t>
            </a:r>
            <a:r>
              <a:rPr lang="tr-TR" sz="2800" dirty="0" smtClean="0"/>
              <a:t> data </a:t>
            </a:r>
            <a:r>
              <a:rPr lang="tr-TR" sz="2800" dirty="0" err="1" smtClean="0"/>
              <a:t>end</a:t>
            </a:r>
            <a:r>
              <a:rPr lang="tr-TR" sz="2800" dirty="0" smtClean="0"/>
              <a:t> software </a:t>
            </a:r>
            <a:r>
              <a:rPr lang="tr-TR" sz="2800" dirty="0" err="1" smtClean="0"/>
              <a:t>tools</a:t>
            </a:r>
            <a:r>
              <a:rPr lang="tr-TR" sz="2800" dirty="0" smtClean="0"/>
              <a:t> </a:t>
            </a:r>
            <a:r>
              <a:rPr lang="tr-TR" sz="2800" dirty="0" err="1" smtClean="0"/>
              <a:t>for</a:t>
            </a:r>
            <a:r>
              <a:rPr lang="tr-TR" sz="2800" dirty="0" smtClean="0"/>
              <a:t> </a:t>
            </a:r>
            <a:r>
              <a:rPr lang="tr-TR" sz="2800" dirty="0" err="1" smtClean="0"/>
              <a:t>organizing</a:t>
            </a:r>
            <a:r>
              <a:rPr lang="tr-TR" sz="2800" dirty="0" smtClean="0"/>
              <a:t>, </a:t>
            </a:r>
            <a:r>
              <a:rPr lang="tr-TR" sz="2800" dirty="0" err="1" smtClean="0"/>
              <a:t>analysing</a:t>
            </a:r>
            <a:r>
              <a:rPr lang="tr-TR" sz="2800" dirty="0" smtClean="0"/>
              <a:t> </a:t>
            </a:r>
            <a:r>
              <a:rPr lang="tr-TR" sz="2800" dirty="0" err="1" smtClean="0"/>
              <a:t>and</a:t>
            </a:r>
            <a:r>
              <a:rPr lang="tr-TR" sz="2800" dirty="0" smtClean="0"/>
              <a:t> </a:t>
            </a:r>
            <a:r>
              <a:rPr lang="tr-TR" sz="2800" dirty="0" err="1" smtClean="0"/>
              <a:t>providing</a:t>
            </a:r>
            <a:r>
              <a:rPr lang="tr-TR" sz="2800" dirty="0" smtClean="0"/>
              <a:t> </a:t>
            </a:r>
            <a:r>
              <a:rPr lang="tr-TR" sz="2800" dirty="0" err="1" smtClean="0"/>
              <a:t>access</a:t>
            </a:r>
            <a:r>
              <a:rPr lang="tr-TR" sz="2800" dirty="0" smtClean="0"/>
              <a:t> </a:t>
            </a:r>
            <a:r>
              <a:rPr lang="tr-TR" sz="2800" dirty="0" err="1" smtClean="0"/>
              <a:t>to</a:t>
            </a:r>
            <a:r>
              <a:rPr lang="tr-TR" sz="2800" dirty="0" smtClean="0"/>
              <a:t> data </a:t>
            </a:r>
            <a:r>
              <a:rPr lang="tr-TR" sz="2800" dirty="0" err="1" smtClean="0"/>
              <a:t>to</a:t>
            </a:r>
            <a:r>
              <a:rPr lang="tr-TR" sz="2800" dirty="0" smtClean="0"/>
              <a:t> </a:t>
            </a:r>
            <a:r>
              <a:rPr lang="tr-TR" sz="2800" dirty="0" err="1" smtClean="0"/>
              <a:t>help</a:t>
            </a:r>
            <a:r>
              <a:rPr lang="tr-TR" sz="2800" dirty="0" smtClean="0"/>
              <a:t> </a:t>
            </a:r>
            <a:r>
              <a:rPr lang="tr-TR" sz="2800" dirty="0" err="1" smtClean="0"/>
              <a:t>managers</a:t>
            </a:r>
            <a:r>
              <a:rPr lang="tr-TR" sz="2800" dirty="0" smtClean="0"/>
              <a:t> </a:t>
            </a:r>
            <a:r>
              <a:rPr lang="tr-TR" sz="2800" dirty="0" err="1" smtClean="0"/>
              <a:t>and</a:t>
            </a:r>
            <a:r>
              <a:rPr lang="tr-TR" sz="2800" dirty="0" smtClean="0"/>
              <a:t> </a:t>
            </a:r>
            <a:r>
              <a:rPr lang="tr-TR" sz="2800" dirty="0" err="1" smtClean="0"/>
              <a:t>other</a:t>
            </a:r>
            <a:r>
              <a:rPr lang="tr-TR" sz="2800" dirty="0" smtClean="0"/>
              <a:t> </a:t>
            </a:r>
            <a:r>
              <a:rPr lang="tr-TR" sz="2800" dirty="0" err="1" smtClean="0"/>
              <a:t>users</a:t>
            </a:r>
            <a:r>
              <a:rPr lang="tr-TR" sz="2800" dirty="0" smtClean="0"/>
              <a:t> </a:t>
            </a:r>
            <a:r>
              <a:rPr lang="tr-TR" sz="2800" dirty="0" err="1" smtClean="0"/>
              <a:t>make</a:t>
            </a:r>
            <a:r>
              <a:rPr lang="tr-TR" sz="2800" dirty="0" smtClean="0"/>
              <a:t> </a:t>
            </a:r>
            <a:r>
              <a:rPr lang="tr-TR" sz="2800" dirty="0" err="1" smtClean="0"/>
              <a:t>more</a:t>
            </a:r>
            <a:r>
              <a:rPr lang="tr-TR" sz="2800" dirty="0" smtClean="0"/>
              <a:t> </a:t>
            </a:r>
            <a:r>
              <a:rPr lang="tr-TR" sz="2800" dirty="0" err="1" smtClean="0"/>
              <a:t>informed</a:t>
            </a:r>
            <a:r>
              <a:rPr lang="tr-TR" sz="2800" dirty="0" smtClean="0"/>
              <a:t> </a:t>
            </a:r>
            <a:r>
              <a:rPr lang="tr-TR" sz="2800" dirty="0" err="1" smtClean="0"/>
              <a:t>decisions</a:t>
            </a:r>
            <a:r>
              <a:rPr lang="tr-TR" sz="2800" dirty="0" smtClean="0"/>
              <a:t>. </a:t>
            </a:r>
          </a:p>
          <a:p>
            <a:pPr>
              <a:lnSpc>
                <a:spcPct val="80000"/>
              </a:lnSpc>
            </a:pPr>
            <a:endParaRPr lang="tr-TR" sz="2800" dirty="0" smtClean="0"/>
          </a:p>
          <a:p>
            <a:pPr>
              <a:lnSpc>
                <a:spcPct val="80000"/>
              </a:lnSpc>
            </a:pPr>
            <a:r>
              <a:rPr lang="tr-TR" sz="2800" b="1" dirty="0" err="1" smtClean="0">
                <a:solidFill>
                  <a:srgbClr val="CC3300"/>
                </a:solidFill>
              </a:rPr>
              <a:t>Executive</a:t>
            </a:r>
            <a:r>
              <a:rPr lang="tr-TR" sz="2800" b="1" dirty="0" smtClean="0">
                <a:solidFill>
                  <a:srgbClr val="CC3300"/>
                </a:solidFill>
              </a:rPr>
              <a:t> </a:t>
            </a:r>
            <a:r>
              <a:rPr lang="tr-TR" sz="2800" b="1" dirty="0" err="1" smtClean="0">
                <a:solidFill>
                  <a:srgbClr val="CC3300"/>
                </a:solidFill>
              </a:rPr>
              <a:t>Support</a:t>
            </a:r>
            <a:r>
              <a:rPr lang="tr-TR" sz="2800" b="1" dirty="0" smtClean="0">
                <a:solidFill>
                  <a:srgbClr val="CC3300"/>
                </a:solidFill>
              </a:rPr>
              <a:t> Systems-</a:t>
            </a:r>
            <a:r>
              <a:rPr lang="tr-TR" sz="2800" b="1" dirty="0" err="1" smtClean="0">
                <a:solidFill>
                  <a:srgbClr val="CC3300"/>
                </a:solidFill>
              </a:rPr>
              <a:t>ESS</a:t>
            </a:r>
            <a:r>
              <a:rPr lang="tr-TR" sz="2800" b="1" dirty="0" smtClean="0">
                <a:solidFill>
                  <a:srgbClr val="CC3300"/>
                </a:solidFill>
              </a:rPr>
              <a:t> </a:t>
            </a:r>
            <a:r>
              <a:rPr lang="tr-TR" sz="2800" b="1" dirty="0" err="1" smtClean="0">
                <a:solidFill>
                  <a:srgbClr val="CC3300"/>
                </a:solidFill>
              </a:rPr>
              <a:t>uses</a:t>
            </a:r>
            <a:r>
              <a:rPr lang="tr-TR" sz="2800" b="1" dirty="0" smtClean="0">
                <a:solidFill>
                  <a:srgbClr val="CC3300"/>
                </a:solidFill>
              </a:rPr>
              <a:t> Business </a:t>
            </a:r>
            <a:r>
              <a:rPr lang="tr-TR" sz="2800" b="1" dirty="0" err="1" smtClean="0">
                <a:solidFill>
                  <a:srgbClr val="CC3300"/>
                </a:solidFill>
              </a:rPr>
              <a:t>Intelligent</a:t>
            </a:r>
            <a:r>
              <a:rPr lang="tr-TR" sz="2800" b="1" dirty="0" smtClean="0">
                <a:solidFill>
                  <a:srgbClr val="CC3300"/>
                </a:solidFill>
              </a:rPr>
              <a:t> </a:t>
            </a:r>
            <a:r>
              <a:rPr lang="tr-TR" sz="2800" b="1" dirty="0" err="1" smtClean="0">
                <a:solidFill>
                  <a:srgbClr val="CC3300"/>
                </a:solidFill>
              </a:rPr>
              <a:t>tools</a:t>
            </a:r>
            <a:r>
              <a:rPr lang="tr-TR" sz="2800" b="1" dirty="0" smtClean="0">
                <a:solidFill>
                  <a:srgbClr val="CC3300"/>
                </a:solidFill>
              </a:rPr>
              <a:t> </a:t>
            </a:r>
            <a:r>
              <a:rPr lang="tr-TR" sz="2800" b="1" dirty="0" err="1" smtClean="0">
                <a:solidFill>
                  <a:srgbClr val="CC3300"/>
                </a:solidFill>
              </a:rPr>
              <a:t>and</a:t>
            </a:r>
            <a:r>
              <a:rPr lang="tr-TR" sz="2800" b="1" dirty="0" smtClean="0">
                <a:solidFill>
                  <a:srgbClr val="CC3300"/>
                </a:solidFill>
              </a:rPr>
              <a:t> software  </a:t>
            </a:r>
            <a:r>
              <a:rPr lang="tr-TR" sz="2800" b="1" dirty="0" err="1" smtClean="0">
                <a:solidFill>
                  <a:srgbClr val="CC3300"/>
                </a:solidFill>
              </a:rPr>
              <a:t>and</a:t>
            </a:r>
            <a:r>
              <a:rPr lang="tr-TR" sz="2800" b="1" dirty="0" smtClean="0">
                <a:solidFill>
                  <a:srgbClr val="CC3300"/>
                </a:solidFill>
              </a:rPr>
              <a:t> </a:t>
            </a:r>
            <a:r>
              <a:rPr lang="tr-TR" sz="2800" b="1" dirty="0" err="1" smtClean="0">
                <a:solidFill>
                  <a:srgbClr val="CC3300"/>
                </a:solidFill>
              </a:rPr>
              <a:t>also</a:t>
            </a:r>
            <a:r>
              <a:rPr lang="tr-TR" sz="2800" b="1" dirty="0" smtClean="0">
                <a:solidFill>
                  <a:srgbClr val="CC3300"/>
                </a:solidFill>
              </a:rPr>
              <a:t> </a:t>
            </a:r>
            <a:r>
              <a:rPr lang="tr-TR" sz="2800" b="1" dirty="0" err="1" smtClean="0">
                <a:solidFill>
                  <a:srgbClr val="CC3300"/>
                </a:solidFill>
              </a:rPr>
              <a:t>present</a:t>
            </a:r>
            <a:r>
              <a:rPr lang="tr-TR" sz="2800" b="1" dirty="0" smtClean="0">
                <a:solidFill>
                  <a:srgbClr val="CC3300"/>
                </a:solidFill>
              </a:rPr>
              <a:t> </a:t>
            </a:r>
            <a:r>
              <a:rPr lang="tr-TR" sz="2800" b="1" dirty="0" err="1" smtClean="0">
                <a:solidFill>
                  <a:srgbClr val="CC3300"/>
                </a:solidFill>
              </a:rPr>
              <a:t>interfaces</a:t>
            </a:r>
            <a:r>
              <a:rPr lang="tr-TR" sz="2800" b="1" dirty="0" smtClean="0">
                <a:solidFill>
                  <a:srgbClr val="CC3300"/>
                </a:solidFill>
              </a:rPr>
              <a:t> </a:t>
            </a:r>
            <a:r>
              <a:rPr lang="tr-TR" sz="2800" b="1" dirty="0" err="1" smtClean="0">
                <a:solidFill>
                  <a:srgbClr val="CC3300"/>
                </a:solidFill>
              </a:rPr>
              <a:t>to</a:t>
            </a:r>
            <a:r>
              <a:rPr lang="tr-TR" sz="2800" b="1" dirty="0" smtClean="0">
                <a:solidFill>
                  <a:srgbClr val="CC3300"/>
                </a:solidFill>
              </a:rPr>
              <a:t> </a:t>
            </a:r>
            <a:r>
              <a:rPr lang="tr-TR" sz="2800" b="1" dirty="0" err="1" smtClean="0">
                <a:solidFill>
                  <a:srgbClr val="CC3300"/>
                </a:solidFill>
              </a:rPr>
              <a:t>senior</a:t>
            </a:r>
            <a:r>
              <a:rPr lang="tr-TR" sz="2800" b="1" dirty="0" smtClean="0">
                <a:solidFill>
                  <a:srgbClr val="CC3300"/>
                </a:solidFill>
              </a:rPr>
              <a:t> </a:t>
            </a:r>
            <a:r>
              <a:rPr lang="tr-TR" sz="2800" b="1" dirty="0" err="1" smtClean="0">
                <a:solidFill>
                  <a:srgbClr val="CC3300"/>
                </a:solidFill>
              </a:rPr>
              <a:t>managers</a:t>
            </a:r>
            <a:r>
              <a:rPr lang="tr-TR" sz="2800" b="1" dirty="0" smtClean="0">
                <a:solidFill>
                  <a:srgbClr val="CC3300"/>
                </a:solidFill>
              </a:rPr>
              <a:t>- </a:t>
            </a:r>
            <a:r>
              <a:rPr lang="tr-TR" sz="2800" b="1" dirty="0" err="1" smtClean="0">
                <a:solidFill>
                  <a:srgbClr val="CC3300"/>
                </a:solidFill>
              </a:rPr>
              <a:t>portal</a:t>
            </a:r>
            <a:r>
              <a:rPr lang="tr-TR" sz="2800" b="1" dirty="0" smtClean="0">
                <a:solidFill>
                  <a:srgbClr val="CC3300"/>
                </a:solidFill>
              </a:rPr>
              <a:t> </a:t>
            </a:r>
            <a:r>
              <a:rPr lang="tr-TR" sz="2800" b="1" dirty="0" err="1" smtClean="0">
                <a:solidFill>
                  <a:srgbClr val="CC3300"/>
                </a:solidFill>
              </a:rPr>
              <a:t>and</a:t>
            </a:r>
            <a:r>
              <a:rPr lang="tr-TR" sz="2800" b="1" dirty="0" smtClean="0">
                <a:solidFill>
                  <a:srgbClr val="CC3300"/>
                </a:solidFill>
              </a:rPr>
              <a:t> </a:t>
            </a:r>
            <a:r>
              <a:rPr lang="tr-TR" sz="2800" b="1" u="sng" dirty="0" err="1" smtClean="0">
                <a:solidFill>
                  <a:schemeClr val="tx2"/>
                </a:solidFill>
              </a:rPr>
              <a:t>Digital</a:t>
            </a:r>
            <a:r>
              <a:rPr lang="tr-TR" sz="2800" b="1" u="sng" dirty="0" smtClean="0">
                <a:solidFill>
                  <a:schemeClr val="tx2"/>
                </a:solidFill>
              </a:rPr>
              <a:t> </a:t>
            </a:r>
            <a:r>
              <a:rPr lang="tr-TR" sz="2800" b="1" u="sng" dirty="0" err="1" smtClean="0">
                <a:solidFill>
                  <a:schemeClr val="tx2"/>
                </a:solidFill>
              </a:rPr>
              <a:t>dashboards</a:t>
            </a:r>
            <a:r>
              <a:rPr lang="tr-TR" sz="2800" b="1" dirty="0" smtClean="0">
                <a:solidFill>
                  <a:srgbClr val="CC3300"/>
                </a:solidFill>
              </a:rPr>
              <a:t> </a:t>
            </a:r>
            <a:r>
              <a:rPr lang="tr-TR" sz="2800" b="1" dirty="0" err="1" smtClean="0">
                <a:solidFill>
                  <a:srgbClr val="CC3300"/>
                </a:solidFill>
              </a:rPr>
              <a:t>to</a:t>
            </a:r>
            <a:r>
              <a:rPr lang="tr-TR" sz="2800" b="1" dirty="0" smtClean="0">
                <a:solidFill>
                  <a:srgbClr val="CC3300"/>
                </a:solidFill>
              </a:rPr>
              <a:t> </a:t>
            </a:r>
            <a:r>
              <a:rPr lang="tr-TR" sz="2800" b="1" dirty="0" err="1" smtClean="0">
                <a:solidFill>
                  <a:srgbClr val="CC3300"/>
                </a:solidFill>
              </a:rPr>
              <a:t>display</a:t>
            </a:r>
            <a:r>
              <a:rPr lang="tr-TR" sz="2800" b="1" dirty="0" smtClean="0">
                <a:solidFill>
                  <a:srgbClr val="CC3300"/>
                </a:solidFill>
              </a:rPr>
              <a:t> </a:t>
            </a:r>
            <a:r>
              <a:rPr lang="tr-TR" sz="2800" b="1" dirty="0" err="1" smtClean="0">
                <a:solidFill>
                  <a:srgbClr val="CC3300"/>
                </a:solidFill>
              </a:rPr>
              <a:t>screen</a:t>
            </a:r>
            <a:r>
              <a:rPr lang="tr-TR" sz="2800" b="1" dirty="0" smtClean="0">
                <a:solidFill>
                  <a:srgbClr val="CC3300"/>
                </a:solidFill>
              </a:rPr>
              <a:t> </a:t>
            </a:r>
            <a:r>
              <a:rPr lang="tr-TR" sz="2800" b="1" dirty="0" err="1" smtClean="0">
                <a:solidFill>
                  <a:srgbClr val="CC3300"/>
                </a:solidFill>
              </a:rPr>
              <a:t>graphs</a:t>
            </a:r>
            <a:r>
              <a:rPr lang="tr-TR" sz="2800" b="1" dirty="0" smtClean="0">
                <a:solidFill>
                  <a:srgbClr val="CC3300"/>
                </a:solidFill>
              </a:rPr>
              <a:t> </a:t>
            </a:r>
            <a:r>
              <a:rPr lang="tr-TR" sz="2800" b="1" dirty="0" err="1" smtClean="0">
                <a:solidFill>
                  <a:srgbClr val="CC3300"/>
                </a:solidFill>
              </a:rPr>
              <a:t>and</a:t>
            </a:r>
            <a:r>
              <a:rPr lang="tr-TR" sz="2800" b="1" dirty="0" smtClean="0">
                <a:solidFill>
                  <a:srgbClr val="CC3300"/>
                </a:solidFill>
              </a:rPr>
              <a:t> </a:t>
            </a:r>
            <a:r>
              <a:rPr lang="tr-TR" sz="2800" b="1" dirty="0" err="1" smtClean="0">
                <a:solidFill>
                  <a:srgbClr val="CC3300"/>
                </a:solidFill>
              </a:rPr>
              <a:t>charts</a:t>
            </a:r>
            <a:r>
              <a:rPr lang="tr-TR" sz="2800" b="1" dirty="0" smtClean="0">
                <a:solidFill>
                  <a:srgbClr val="CC3300"/>
                </a:solidFill>
              </a:rPr>
              <a:t> ....</a:t>
            </a:r>
            <a:endParaRPr lang="tr-TR" sz="2800" dirty="0" smtClean="0"/>
          </a:p>
          <a:p>
            <a:pPr>
              <a:lnSpc>
                <a:spcPct val="80000"/>
              </a:lnSpc>
            </a:pPr>
            <a:r>
              <a:rPr lang="tr-TR" sz="2800" dirty="0" smtClean="0"/>
              <a:t> </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51</a:t>
            </a:fld>
            <a:endParaRPr lang="tr-T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147050" cy="1498600"/>
          </a:xfrm>
        </p:spPr>
        <p:txBody>
          <a:bodyPr>
            <a:normAutofit fontScale="90000"/>
          </a:bodyPr>
          <a:lstStyle/>
          <a:p>
            <a:r>
              <a:rPr lang="tr-TR" sz="2000" b="1" dirty="0" smtClean="0"/>
              <a:t/>
            </a:r>
            <a:br>
              <a:rPr lang="tr-TR" sz="2000" b="1" dirty="0" smtClean="0"/>
            </a:br>
            <a:r>
              <a:rPr lang="tr-TR" sz="2000" b="1" dirty="0" smtClean="0"/>
              <a:t/>
            </a:r>
            <a:br>
              <a:rPr lang="tr-TR" sz="2000" b="1" dirty="0" smtClean="0"/>
            </a:br>
            <a:r>
              <a:rPr lang="tr-TR" sz="2000" b="1" dirty="0" smtClean="0"/>
              <a:t/>
            </a:r>
            <a:br>
              <a:rPr lang="tr-TR" sz="2000" b="1" dirty="0" smtClean="0"/>
            </a:br>
            <a:r>
              <a:rPr lang="tr-TR" sz="2000" b="1" dirty="0" smtClean="0"/>
              <a:t> </a:t>
            </a:r>
            <a:r>
              <a:rPr lang="en-US" sz="2000" b="1" dirty="0" smtClean="0">
                <a:solidFill>
                  <a:srgbClr val="FF0000"/>
                </a:solidFill>
              </a:rPr>
              <a:t>Executive Support System</a:t>
            </a:r>
            <a:r>
              <a:rPr lang="tr-TR" sz="2000" b="1" dirty="0" smtClean="0">
                <a:solidFill>
                  <a:srgbClr val="A50021"/>
                </a:solidFill>
              </a:rPr>
              <a:t> </a:t>
            </a:r>
            <a:r>
              <a:rPr lang="tr-TR" sz="4000" dirty="0" smtClean="0"/>
              <a:t> </a:t>
            </a:r>
            <a:r>
              <a:rPr lang="tr-TR" sz="2000" b="1" dirty="0" smtClean="0"/>
              <a:t/>
            </a:r>
            <a:br>
              <a:rPr lang="tr-TR" sz="2000" b="1" dirty="0" smtClean="0"/>
            </a:br>
            <a:r>
              <a:rPr lang="tr-TR" sz="2000" b="1" dirty="0" err="1" smtClean="0"/>
              <a:t>DASHBOARD</a:t>
            </a:r>
            <a:r>
              <a:rPr lang="tr-TR" sz="2000" b="1" dirty="0" smtClean="0"/>
              <a:t>: </a:t>
            </a:r>
            <a:r>
              <a:rPr lang="tr-TR" sz="2000" b="1" dirty="0" err="1" smtClean="0"/>
              <a:t>In</a:t>
            </a:r>
            <a:r>
              <a:rPr lang="tr-TR" sz="2000" b="1" dirty="0" smtClean="0"/>
              <a:t> </a:t>
            </a:r>
            <a:r>
              <a:rPr lang="tr-TR" sz="2000" b="1" dirty="0" err="1" smtClean="0">
                <a:hlinkClick r:id="rId2" tooltip="Management information system"/>
              </a:rPr>
              <a:t>management</a:t>
            </a:r>
            <a:r>
              <a:rPr lang="tr-TR" sz="2000" b="1" dirty="0" smtClean="0">
                <a:hlinkClick r:id="rId2" tooltip="Management information system"/>
              </a:rPr>
              <a:t> </a:t>
            </a:r>
            <a:r>
              <a:rPr lang="tr-TR" sz="2000" b="1" dirty="0" err="1" smtClean="0">
                <a:hlinkClick r:id="rId2" tooltip="Management information system"/>
              </a:rPr>
              <a:t>information</a:t>
            </a:r>
            <a:r>
              <a:rPr lang="tr-TR" sz="2000" b="1" dirty="0" smtClean="0">
                <a:hlinkClick r:id="rId2" tooltip="Management information system"/>
              </a:rPr>
              <a:t> </a:t>
            </a:r>
            <a:r>
              <a:rPr lang="tr-TR" sz="2000" b="1" dirty="0" err="1" smtClean="0">
                <a:hlinkClick r:id="rId2" tooltip="Management information system"/>
              </a:rPr>
              <a:t>systems</a:t>
            </a:r>
            <a:r>
              <a:rPr lang="tr-TR" sz="2000" b="1" dirty="0" smtClean="0"/>
              <a:t> a </a:t>
            </a:r>
            <a:r>
              <a:rPr lang="tr-TR" sz="2000" dirty="0" err="1" smtClean="0"/>
              <a:t>dashboard</a:t>
            </a:r>
            <a:r>
              <a:rPr lang="tr-TR" sz="2000" b="1" dirty="0" smtClean="0"/>
              <a:t> is "an </a:t>
            </a:r>
            <a:r>
              <a:rPr lang="tr-TR" sz="2000" b="1" dirty="0" err="1" smtClean="0"/>
              <a:t>easy</a:t>
            </a:r>
            <a:r>
              <a:rPr lang="tr-TR" sz="2000" b="1" dirty="0" smtClean="0"/>
              <a:t> </a:t>
            </a:r>
            <a:r>
              <a:rPr lang="tr-TR" sz="2000" b="1" dirty="0" err="1" smtClean="0"/>
              <a:t>to</a:t>
            </a:r>
            <a:r>
              <a:rPr lang="tr-TR" sz="2000" b="1" dirty="0" smtClean="0"/>
              <a:t> </a:t>
            </a:r>
            <a:r>
              <a:rPr lang="tr-TR" sz="2000" b="1" dirty="0" err="1" smtClean="0"/>
              <a:t>read</a:t>
            </a:r>
            <a:r>
              <a:rPr lang="tr-TR" sz="2000" b="1" dirty="0" smtClean="0"/>
              <a:t>, </a:t>
            </a:r>
            <a:r>
              <a:rPr lang="tr-TR" sz="2000" b="1" dirty="0" err="1" smtClean="0"/>
              <a:t>often</a:t>
            </a:r>
            <a:r>
              <a:rPr lang="tr-TR" sz="2000" b="1" dirty="0" smtClean="0"/>
              <a:t> </a:t>
            </a:r>
            <a:r>
              <a:rPr lang="tr-TR" sz="2000" b="1" dirty="0" err="1" smtClean="0"/>
              <a:t>single</a:t>
            </a:r>
            <a:r>
              <a:rPr lang="tr-TR" sz="2000" b="1" dirty="0" smtClean="0"/>
              <a:t> </a:t>
            </a:r>
            <a:r>
              <a:rPr lang="tr-TR" sz="2000" b="1" dirty="0" err="1" smtClean="0"/>
              <a:t>page</a:t>
            </a:r>
            <a:r>
              <a:rPr lang="tr-TR" sz="2000" b="1" dirty="0" smtClean="0"/>
              <a:t>, </a:t>
            </a:r>
            <a:r>
              <a:rPr lang="tr-TR" sz="2000" b="1" dirty="0" err="1" smtClean="0"/>
              <a:t>real</a:t>
            </a:r>
            <a:r>
              <a:rPr lang="tr-TR" sz="2000" b="1" dirty="0" smtClean="0"/>
              <a:t>-time </a:t>
            </a:r>
            <a:r>
              <a:rPr lang="tr-TR" sz="2000" b="1" dirty="0" err="1" smtClean="0"/>
              <a:t>user</a:t>
            </a:r>
            <a:r>
              <a:rPr lang="tr-TR" sz="2000" b="1" dirty="0" smtClean="0"/>
              <a:t> </a:t>
            </a:r>
            <a:r>
              <a:rPr lang="tr-TR" sz="2000" b="1" dirty="0" err="1" smtClean="0"/>
              <a:t>interface</a:t>
            </a:r>
            <a:r>
              <a:rPr lang="tr-TR" sz="2000" b="1" dirty="0" smtClean="0"/>
              <a:t>, </a:t>
            </a:r>
            <a:r>
              <a:rPr lang="tr-TR" sz="2000" b="1" dirty="0" err="1" smtClean="0"/>
              <a:t>showing</a:t>
            </a:r>
            <a:r>
              <a:rPr lang="tr-TR" sz="2000" b="1" dirty="0" smtClean="0"/>
              <a:t> a </a:t>
            </a:r>
            <a:r>
              <a:rPr lang="tr-TR" sz="2000" b="1" dirty="0" err="1" smtClean="0">
                <a:hlinkClick r:id="rId3" tooltip="Chart"/>
              </a:rPr>
              <a:t>graphical</a:t>
            </a:r>
            <a:r>
              <a:rPr lang="tr-TR" sz="2000" b="1" dirty="0" smtClean="0">
                <a:hlinkClick r:id="rId3" tooltip="Chart"/>
              </a:rPr>
              <a:t> </a:t>
            </a:r>
            <a:r>
              <a:rPr lang="tr-TR" sz="2000" b="1" dirty="0" err="1" smtClean="0">
                <a:hlinkClick r:id="rId3" tooltip="Chart"/>
              </a:rPr>
              <a:t>presentation</a:t>
            </a:r>
            <a:r>
              <a:rPr lang="tr-TR" sz="2000" b="1" dirty="0" smtClean="0"/>
              <a:t> of </a:t>
            </a:r>
            <a:r>
              <a:rPr lang="tr-TR" sz="2000" b="1" dirty="0" err="1" smtClean="0"/>
              <a:t>the</a:t>
            </a:r>
            <a:r>
              <a:rPr lang="tr-TR" sz="2000" b="1" dirty="0" smtClean="0"/>
              <a:t> </a:t>
            </a:r>
            <a:r>
              <a:rPr lang="tr-TR" sz="2000" b="1" dirty="0" err="1" smtClean="0"/>
              <a:t>current</a:t>
            </a:r>
            <a:r>
              <a:rPr lang="tr-TR" sz="2000" b="1" dirty="0" smtClean="0"/>
              <a:t> </a:t>
            </a:r>
            <a:r>
              <a:rPr lang="tr-TR" sz="2000" b="1" dirty="0" err="1" smtClean="0"/>
              <a:t>status</a:t>
            </a:r>
            <a:r>
              <a:rPr lang="tr-TR" sz="2000" b="1" dirty="0" smtClean="0"/>
              <a:t> (</a:t>
            </a:r>
            <a:r>
              <a:rPr lang="tr-TR" sz="2000" b="1" dirty="0" err="1" smtClean="0"/>
              <a:t>snapshot</a:t>
            </a:r>
            <a:r>
              <a:rPr lang="tr-TR" sz="2000" b="1" dirty="0" smtClean="0"/>
              <a:t>) </a:t>
            </a:r>
            <a:r>
              <a:rPr lang="tr-TR" sz="2000" b="1" dirty="0" err="1" smtClean="0"/>
              <a:t>and</a:t>
            </a:r>
            <a:r>
              <a:rPr lang="tr-TR" sz="2000" b="1" dirty="0" smtClean="0"/>
              <a:t> </a:t>
            </a:r>
            <a:r>
              <a:rPr lang="tr-TR" sz="2000" b="1" dirty="0" err="1" smtClean="0"/>
              <a:t>historical</a:t>
            </a:r>
            <a:r>
              <a:rPr lang="tr-TR" sz="2000" b="1" dirty="0" smtClean="0"/>
              <a:t> </a:t>
            </a:r>
            <a:r>
              <a:rPr lang="tr-TR" sz="2000" b="1" dirty="0" err="1" smtClean="0"/>
              <a:t>trends</a:t>
            </a:r>
            <a:r>
              <a:rPr lang="tr-TR" sz="2000" b="1" dirty="0" smtClean="0"/>
              <a:t> of an </a:t>
            </a:r>
            <a:r>
              <a:rPr lang="tr-TR" sz="2000" b="1" dirty="0" err="1" smtClean="0"/>
              <a:t>organization’s</a:t>
            </a:r>
            <a:r>
              <a:rPr lang="tr-TR" sz="2000" b="1" dirty="0" smtClean="0"/>
              <a:t> </a:t>
            </a:r>
            <a:r>
              <a:rPr lang="tr-TR" sz="2000" b="1" dirty="0" err="1" smtClean="0">
                <a:hlinkClick r:id="rId4" tooltip="Performance indicator"/>
              </a:rPr>
              <a:t>key</a:t>
            </a:r>
            <a:r>
              <a:rPr lang="tr-TR" sz="2000" b="1" dirty="0" smtClean="0">
                <a:hlinkClick r:id="rId4" tooltip="Performance indicator"/>
              </a:rPr>
              <a:t> </a:t>
            </a:r>
            <a:r>
              <a:rPr lang="tr-TR" sz="2000" b="1" dirty="0" err="1" smtClean="0">
                <a:hlinkClick r:id="rId4" tooltip="Performance indicator"/>
              </a:rPr>
              <a:t>performance</a:t>
            </a:r>
            <a:r>
              <a:rPr lang="tr-TR" sz="2000" b="1" dirty="0" smtClean="0">
                <a:hlinkClick r:id="rId4" tooltip="Performance indicator"/>
              </a:rPr>
              <a:t> </a:t>
            </a:r>
            <a:r>
              <a:rPr lang="tr-TR" sz="2000" b="1" dirty="0" err="1" smtClean="0">
                <a:hlinkClick r:id="rId4" tooltip="Performance indicator"/>
              </a:rPr>
              <a:t>indicators</a:t>
            </a:r>
            <a:r>
              <a:rPr lang="tr-TR" sz="2000" b="1" dirty="0" smtClean="0"/>
              <a:t> </a:t>
            </a:r>
            <a:r>
              <a:rPr lang="tr-TR" sz="2000" b="1" dirty="0" err="1" smtClean="0"/>
              <a:t>to</a:t>
            </a:r>
            <a:r>
              <a:rPr lang="tr-TR" sz="2000" b="1" dirty="0" smtClean="0"/>
              <a:t> </a:t>
            </a:r>
            <a:r>
              <a:rPr lang="tr-TR" sz="2000" b="1" dirty="0" err="1" smtClean="0"/>
              <a:t>enable</a:t>
            </a:r>
            <a:r>
              <a:rPr lang="tr-TR" sz="2000" b="1" dirty="0" smtClean="0"/>
              <a:t> </a:t>
            </a:r>
            <a:r>
              <a:rPr lang="tr-TR" sz="2000" b="1" dirty="0" err="1" smtClean="0"/>
              <a:t>instantaneous</a:t>
            </a:r>
            <a:r>
              <a:rPr lang="tr-TR" sz="2000" b="1" dirty="0" smtClean="0"/>
              <a:t> </a:t>
            </a:r>
            <a:r>
              <a:rPr lang="tr-TR" sz="2000" b="1" dirty="0" err="1" smtClean="0"/>
              <a:t>and</a:t>
            </a:r>
            <a:r>
              <a:rPr lang="tr-TR" sz="2000" b="1" dirty="0" smtClean="0"/>
              <a:t> </a:t>
            </a:r>
            <a:r>
              <a:rPr lang="tr-TR" sz="2000" b="1" dirty="0" err="1" smtClean="0"/>
              <a:t>informed</a:t>
            </a:r>
            <a:r>
              <a:rPr lang="tr-TR" sz="2000" b="1" dirty="0" smtClean="0"/>
              <a:t> </a:t>
            </a:r>
            <a:r>
              <a:rPr lang="tr-TR" sz="2000" b="1" dirty="0" err="1" smtClean="0"/>
              <a:t>decisions</a:t>
            </a:r>
            <a:r>
              <a:rPr lang="tr-TR" sz="2000" b="1" dirty="0" smtClean="0"/>
              <a:t> </a:t>
            </a:r>
            <a:r>
              <a:rPr lang="tr-TR" sz="2000" b="1" dirty="0" err="1" smtClean="0"/>
              <a:t>to</a:t>
            </a:r>
            <a:r>
              <a:rPr lang="tr-TR" sz="2000" b="1" dirty="0" smtClean="0"/>
              <a:t> be </a:t>
            </a:r>
            <a:r>
              <a:rPr lang="tr-TR" sz="2000" b="1" dirty="0" err="1" smtClean="0"/>
              <a:t>made</a:t>
            </a:r>
            <a:r>
              <a:rPr lang="tr-TR" sz="2000" b="1" dirty="0" smtClean="0"/>
              <a:t> at a </a:t>
            </a:r>
            <a:r>
              <a:rPr lang="tr-TR" sz="2000" b="1" dirty="0" err="1" smtClean="0"/>
              <a:t>glance</a:t>
            </a:r>
            <a:r>
              <a:rPr lang="tr-TR" sz="2000" b="1" dirty="0" smtClean="0"/>
              <a:t/>
            </a:r>
            <a:br>
              <a:rPr lang="tr-TR" sz="2000" b="1" dirty="0" smtClean="0"/>
            </a:br>
            <a:r>
              <a:rPr lang="tr-TR" sz="1800" b="1" i="1" dirty="0" smtClean="0">
                <a:solidFill>
                  <a:schemeClr val="hlink"/>
                </a:solidFill>
              </a:rPr>
              <a:t>A </a:t>
            </a:r>
            <a:r>
              <a:rPr lang="tr-TR" sz="1800" b="1" i="1" dirty="0" err="1" smtClean="0">
                <a:solidFill>
                  <a:schemeClr val="hlink"/>
                </a:solidFill>
              </a:rPr>
              <a:t>Sales</a:t>
            </a:r>
            <a:r>
              <a:rPr lang="tr-TR" sz="1800" b="1" i="1" dirty="0" smtClean="0">
                <a:solidFill>
                  <a:schemeClr val="hlink"/>
                </a:solidFill>
              </a:rPr>
              <a:t> </a:t>
            </a:r>
            <a:r>
              <a:rPr lang="tr-TR" sz="1800" b="1" i="1" dirty="0" err="1" smtClean="0">
                <a:solidFill>
                  <a:schemeClr val="hlink"/>
                </a:solidFill>
              </a:rPr>
              <a:t>Dashboard</a:t>
            </a:r>
            <a:r>
              <a:rPr lang="tr-TR" sz="1800" b="1" i="1" dirty="0" smtClean="0">
                <a:solidFill>
                  <a:schemeClr val="hlink"/>
                </a:solidFill>
              </a:rPr>
              <a:t> </a:t>
            </a:r>
            <a:r>
              <a:rPr lang="tr-TR" sz="1800" b="1" i="1" dirty="0" err="1" smtClean="0">
                <a:solidFill>
                  <a:schemeClr val="hlink"/>
                </a:solidFill>
              </a:rPr>
              <a:t>Example</a:t>
            </a:r>
            <a:r>
              <a:rPr lang="tr-TR" sz="1800" b="1" i="1" dirty="0" smtClean="0">
                <a:solidFill>
                  <a:schemeClr val="hlink"/>
                </a:solidFill>
              </a:rPr>
              <a:t/>
            </a:r>
            <a:br>
              <a:rPr lang="tr-TR" sz="1800" b="1" i="1" dirty="0" smtClean="0">
                <a:solidFill>
                  <a:schemeClr val="hlink"/>
                </a:solidFill>
              </a:rPr>
            </a:br>
            <a:endParaRPr lang="tr-TR" sz="1800" b="1" i="1" dirty="0" smtClean="0">
              <a:solidFill>
                <a:schemeClr val="hlink"/>
              </a:solidFill>
            </a:endParaRPr>
          </a:p>
        </p:txBody>
      </p:sp>
      <p:pic>
        <p:nvPicPr>
          <p:cNvPr id="67587" name="Picture 4" descr="sales dashboard"/>
          <p:cNvPicPr>
            <a:picLocks noGrp="1" noChangeAspect="1" noChangeArrowheads="1"/>
          </p:cNvPicPr>
          <p:nvPr>
            <p:ph type="body" idx="1"/>
          </p:nvPr>
        </p:nvPicPr>
        <p:blipFill>
          <a:blip r:embed="rId5"/>
          <a:srcRect/>
          <a:stretch>
            <a:fillRect/>
          </a:stretch>
        </p:blipFill>
        <p:spPr>
          <a:xfrm>
            <a:off x="571472" y="2428868"/>
            <a:ext cx="8001056" cy="3960812"/>
          </a:xfrm>
        </p:spPr>
      </p:pic>
      <p:sp>
        <p:nvSpPr>
          <p:cNvPr id="4" name="3 Slayt Numarası Yer Tutucusu"/>
          <p:cNvSpPr>
            <a:spLocks noGrp="1"/>
          </p:cNvSpPr>
          <p:nvPr>
            <p:ph type="sldNum" sz="quarter" idx="12"/>
          </p:nvPr>
        </p:nvSpPr>
        <p:spPr/>
        <p:txBody>
          <a:bodyPr/>
          <a:lstStyle/>
          <a:p>
            <a:fld id="{F2E5916C-8A19-45CF-A92A-BEC7AC1B5E58}"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mtClean="0">
                <a:solidFill>
                  <a:srgbClr val="7C4B3B"/>
                </a:solidFill>
              </a:rPr>
              <a:t>CHAPTER 2: GLOBAL E-BUSINESS AND COLLABORATION</a:t>
            </a:r>
          </a:p>
        </p:txBody>
      </p:sp>
      <p:sp>
        <p:nvSpPr>
          <p:cNvPr id="44035" name="Content Placeholder 2"/>
          <p:cNvSpPr>
            <a:spLocks noGrp="1"/>
          </p:cNvSpPr>
          <p:nvPr>
            <p:ph idx="1"/>
          </p:nvPr>
        </p:nvSpPr>
        <p:spPr/>
        <p:txBody>
          <a:bodyPr/>
          <a:lstStyle/>
          <a:p>
            <a:pPr eaLnBrk="1" hangingPunct="1">
              <a:spcBef>
                <a:spcPct val="0"/>
              </a:spcBef>
              <a:spcAft>
                <a:spcPts val="1800"/>
              </a:spcAft>
            </a:pPr>
            <a:r>
              <a:rPr lang="en-US" sz="3600" dirty="0" smtClean="0">
                <a:solidFill>
                  <a:srgbClr val="00B0F0"/>
                </a:solidFill>
              </a:rPr>
              <a:t>Business intelligence</a:t>
            </a:r>
          </a:p>
          <a:p>
            <a:pPr lvl="1" eaLnBrk="1" hangingPunct="1">
              <a:spcBef>
                <a:spcPct val="0"/>
              </a:spcBef>
              <a:spcAft>
                <a:spcPts val="1800"/>
              </a:spcAft>
            </a:pPr>
            <a:r>
              <a:rPr lang="en-US" sz="3000" dirty="0" smtClean="0"/>
              <a:t>Class of software applications</a:t>
            </a:r>
          </a:p>
          <a:p>
            <a:pPr lvl="1" eaLnBrk="1" hangingPunct="1">
              <a:spcBef>
                <a:spcPct val="0"/>
              </a:spcBef>
              <a:spcAft>
                <a:spcPts val="1800"/>
              </a:spcAft>
            </a:pPr>
            <a:r>
              <a:rPr lang="en-US" sz="3000" dirty="0" smtClean="0"/>
              <a:t>Analyze current and historical data to find patterns and trends and aid decision-making</a:t>
            </a:r>
          </a:p>
          <a:p>
            <a:pPr lvl="1" eaLnBrk="1" hangingPunct="1">
              <a:spcBef>
                <a:spcPct val="0"/>
              </a:spcBef>
            </a:pPr>
            <a:r>
              <a:rPr lang="en-US" sz="3000" dirty="0" smtClean="0"/>
              <a:t>Used in systems that support middle and senior management</a:t>
            </a:r>
          </a:p>
          <a:p>
            <a:pPr lvl="2" eaLnBrk="1" hangingPunct="1">
              <a:spcBef>
                <a:spcPct val="0"/>
              </a:spcBef>
            </a:pPr>
            <a:r>
              <a:rPr lang="en-US" sz="2800" dirty="0" smtClean="0"/>
              <a:t>Data-driven DSS </a:t>
            </a:r>
          </a:p>
          <a:p>
            <a:pPr lvl="2" eaLnBrk="1" hangingPunct="1">
              <a:spcBef>
                <a:spcPct val="0"/>
              </a:spcBef>
            </a:pPr>
            <a:r>
              <a:rPr lang="en-US" sz="2800" dirty="0" smtClean="0"/>
              <a:t>Executive support systems (ESS)</a:t>
            </a:r>
            <a:endParaRPr lang="en-US" dirty="0" smtClean="0"/>
          </a:p>
        </p:txBody>
      </p:sp>
      <p:sp>
        <p:nvSpPr>
          <p:cNvPr id="44036" name="Text Placeholder 3"/>
          <p:cNvSpPr>
            <a:spLocks noGrp="1"/>
          </p:cNvSpPr>
          <p:nvPr>
            <p:ph type="body" sz="quarter" idx="12"/>
          </p:nvPr>
        </p:nvSpPr>
        <p:spPr>
          <a:xfrm>
            <a:off x="457200" y="1066800"/>
            <a:ext cx="8229600" cy="381000"/>
          </a:xfrm>
        </p:spPr>
        <p:txBody>
          <a:bodyPr>
            <a:normAutofit lnSpcReduction="10000"/>
          </a:bodyPr>
          <a:lstStyle/>
          <a:p>
            <a:pPr eaLnBrk="1" hangingPunct="1"/>
            <a:r>
              <a:rPr lang="en-US" smtClean="0"/>
              <a:t>Types of Information Systems</a:t>
            </a:r>
          </a:p>
        </p:txBody>
      </p:sp>
      <p:sp>
        <p:nvSpPr>
          <p:cNvPr id="44038" name="Slide Number Placeholder 5"/>
          <p:cNvSpPr>
            <a:spLocks noGrp="1"/>
          </p:cNvSpPr>
          <p:nvPr>
            <p:ph type="sldNum" sz="quarter" idx="14"/>
          </p:nvPr>
        </p:nvSpPr>
        <p:spPr bwMode="auto">
          <a:noFill/>
          <a:ln>
            <a:miter lim="800000"/>
            <a:headEnd/>
            <a:tailEnd/>
          </a:ln>
        </p:spPr>
        <p:txBody>
          <a:bodyPr/>
          <a:lstStyle/>
          <a:p>
            <a:fld id="{756ECBF8-78CB-4484-B64D-249447657430}"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11188" y="188913"/>
            <a:ext cx="8532812" cy="431800"/>
          </a:xfrm>
        </p:spPr>
        <p:txBody>
          <a:bodyPr>
            <a:normAutofit fontScale="90000"/>
          </a:bodyPr>
          <a:lstStyle/>
          <a:p>
            <a:pPr eaLnBrk="1" hangingPunct="1"/>
            <a:r>
              <a:rPr lang="tr-TR" sz="2000" b="1" smtClean="0">
                <a:solidFill>
                  <a:srgbClr val="FF0000"/>
                </a:solidFill>
              </a:rPr>
              <a:t/>
            </a:r>
            <a:br>
              <a:rPr lang="tr-TR" sz="2000" b="1" smtClean="0">
                <a:solidFill>
                  <a:srgbClr val="FF0000"/>
                </a:solidFill>
              </a:rPr>
            </a:br>
            <a:r>
              <a:rPr lang="tr-TR" sz="2000" b="1" smtClean="0">
                <a:solidFill>
                  <a:srgbClr val="FF0000"/>
                </a:solidFill>
              </a:rPr>
              <a:t/>
            </a:r>
            <a:br>
              <a:rPr lang="tr-TR" sz="2000" b="1" smtClean="0">
                <a:solidFill>
                  <a:srgbClr val="FF0000"/>
                </a:solidFill>
              </a:rPr>
            </a:br>
            <a:r>
              <a:rPr lang="tr-TR" sz="2000" b="1" smtClean="0"/>
              <a:t>   </a:t>
            </a:r>
            <a:r>
              <a:rPr lang="tr-TR" sz="2000" b="1" smtClean="0">
                <a:solidFill>
                  <a:srgbClr val="FF3300"/>
                </a:solidFill>
              </a:rPr>
              <a:t> İş-Zekası </a:t>
            </a:r>
            <a:r>
              <a:rPr lang="tr-TR" sz="2000" i="1" smtClean="0"/>
              <a:t>(Business Intelligence-BI)</a:t>
            </a:r>
            <a:r>
              <a:rPr lang="tr-TR" sz="2000" i="1" smtClean="0">
                <a:solidFill>
                  <a:srgbClr val="0000FF"/>
                </a:solidFill>
              </a:rPr>
              <a:t/>
            </a:r>
            <a:br>
              <a:rPr lang="tr-TR" sz="2000" i="1" smtClean="0">
                <a:solidFill>
                  <a:srgbClr val="0000FF"/>
                </a:solidFill>
              </a:rPr>
            </a:br>
            <a:r>
              <a:rPr lang="tr-TR" sz="2000" i="1" smtClean="0"/>
              <a:t/>
            </a:r>
            <a:br>
              <a:rPr lang="tr-TR" sz="2000" i="1" smtClean="0"/>
            </a:br>
            <a:endParaRPr lang="tr-TR" sz="2000" b="1" smtClean="0"/>
          </a:p>
        </p:txBody>
      </p:sp>
      <p:sp>
        <p:nvSpPr>
          <p:cNvPr id="48131" name="Rectangle 3"/>
          <p:cNvSpPr>
            <a:spLocks noGrp="1" noChangeArrowheads="1"/>
          </p:cNvSpPr>
          <p:nvPr>
            <p:ph type="body" idx="1"/>
          </p:nvPr>
        </p:nvSpPr>
        <p:spPr>
          <a:xfrm>
            <a:off x="0" y="981075"/>
            <a:ext cx="8686800" cy="5876925"/>
          </a:xfrm>
        </p:spPr>
        <p:txBody>
          <a:bodyPr/>
          <a:lstStyle/>
          <a:p>
            <a:pPr eaLnBrk="1" hangingPunct="1">
              <a:lnSpc>
                <a:spcPct val="80000"/>
              </a:lnSpc>
            </a:pPr>
            <a:r>
              <a:rPr lang="tr-TR" sz="2800" b="1" smtClean="0"/>
              <a:t>Business intelligence software and applications includes a range of tools. Some BI applications are used to analyze performance, projects, or internal operations, such as </a:t>
            </a:r>
          </a:p>
          <a:p>
            <a:pPr eaLnBrk="1" hangingPunct="1">
              <a:lnSpc>
                <a:spcPct val="80000"/>
              </a:lnSpc>
              <a:buFontTx/>
              <a:buNone/>
            </a:pPr>
            <a:r>
              <a:rPr lang="tr-TR" sz="2800" b="1" smtClean="0"/>
              <a:t>S</a:t>
            </a:r>
            <a:r>
              <a:rPr lang="tr-TR" sz="2800" b="1" smtClean="0">
                <a:hlinkClick r:id="rId2" tooltip="AQL"/>
              </a:rPr>
              <a:t>QL</a:t>
            </a:r>
            <a:r>
              <a:rPr lang="tr-TR" sz="2800" b="1" smtClean="0"/>
              <a:t> - </a:t>
            </a:r>
            <a:r>
              <a:rPr lang="tr-TR" sz="2800" b="1" smtClean="0">
                <a:hlinkClick r:id="rId3" tooltip="Associative Query Logic"/>
              </a:rPr>
              <a:t>Associative Query Logic</a:t>
            </a:r>
            <a:r>
              <a:rPr lang="tr-TR" sz="2800" b="1" smtClean="0"/>
              <a:t>; </a:t>
            </a:r>
            <a:r>
              <a:rPr lang="tr-TR" sz="2800" b="1" smtClean="0">
                <a:hlinkClick r:id="rId4" tooltip="Balanced Scorecard"/>
              </a:rPr>
              <a:t>Scorecarding</a:t>
            </a:r>
            <a:r>
              <a:rPr lang="tr-TR" sz="2800" b="1" smtClean="0"/>
              <a:t>; </a:t>
            </a:r>
            <a:r>
              <a:rPr lang="tr-TR" sz="2800" b="1" smtClean="0">
                <a:hlinkClick r:id="rId5" tooltip="Business activity monitoring"/>
              </a:rPr>
              <a:t>Business activity monitoring</a:t>
            </a:r>
            <a:r>
              <a:rPr lang="tr-TR" sz="2800" b="1" smtClean="0"/>
              <a:t>; </a:t>
            </a:r>
            <a:r>
              <a:rPr lang="tr-TR" sz="2800" b="1" smtClean="0">
                <a:hlinkClick r:id="rId6" tooltip="Business Performance Management"/>
              </a:rPr>
              <a:t>Business Performance Management</a:t>
            </a:r>
            <a:r>
              <a:rPr lang="tr-TR" sz="2800" b="1" smtClean="0"/>
              <a:t> </a:t>
            </a:r>
          </a:p>
          <a:p>
            <a:pPr eaLnBrk="1" hangingPunct="1">
              <a:lnSpc>
                <a:spcPct val="80000"/>
              </a:lnSpc>
              <a:buFontTx/>
              <a:buNone/>
            </a:pPr>
            <a:r>
              <a:rPr lang="tr-TR" sz="2800" b="1" smtClean="0"/>
              <a:t>      Performance Measurement; </a:t>
            </a:r>
            <a:r>
              <a:rPr lang="tr-TR" sz="2800" b="1" smtClean="0">
                <a:hlinkClick r:id="rId7" tooltip="Business plan"/>
              </a:rPr>
              <a:t>Business Planning</a:t>
            </a:r>
            <a:r>
              <a:rPr lang="tr-TR" sz="2800" b="1" smtClean="0"/>
              <a:t>; </a:t>
            </a:r>
            <a:r>
              <a:rPr lang="tr-TR" sz="2800" b="1" smtClean="0">
                <a:hlinkClick r:id="rId8" tooltip="Reengineering"/>
              </a:rPr>
              <a:t>Business Process Re-engineering</a:t>
            </a:r>
            <a:r>
              <a:rPr lang="tr-TR" sz="2800" b="1" smtClean="0"/>
              <a:t>; </a:t>
            </a:r>
            <a:r>
              <a:rPr lang="tr-TR" sz="2800" b="1" smtClean="0">
                <a:hlinkClick r:id="rId9" tooltip="Competitor analysis"/>
              </a:rPr>
              <a:t>Competitive Analysis</a:t>
            </a:r>
            <a:r>
              <a:rPr lang="tr-TR" sz="2800" b="1" smtClean="0"/>
              <a:t>;</a:t>
            </a:r>
          </a:p>
          <a:p>
            <a:pPr eaLnBrk="1" hangingPunct="1">
              <a:lnSpc>
                <a:spcPct val="80000"/>
              </a:lnSpc>
              <a:buFontTx/>
              <a:buNone/>
            </a:pPr>
            <a:r>
              <a:rPr lang="tr-TR" sz="2800" b="1" smtClean="0"/>
              <a:t> User/</a:t>
            </a:r>
            <a:r>
              <a:rPr lang="tr-TR" sz="2800" b="1" smtClean="0">
                <a:hlinkClick r:id="rId10" tooltip="End-user computing"/>
              </a:rPr>
              <a:t>End-user Query and Reporting</a:t>
            </a:r>
            <a:r>
              <a:rPr lang="tr-TR" sz="2800" b="1" smtClean="0"/>
              <a:t>;</a:t>
            </a:r>
            <a:r>
              <a:rPr lang="tr-TR" sz="2800" b="1" smtClean="0">
                <a:hlinkClick r:id="rId11" tooltip="Enterprise Project Management"/>
              </a:rPr>
              <a:t>Enterprise Management systems</a:t>
            </a:r>
            <a:r>
              <a:rPr lang="tr-TR" sz="2800" b="1" smtClean="0"/>
              <a:t>; </a:t>
            </a:r>
            <a:r>
              <a:rPr lang="tr-TR" sz="2800" b="1" smtClean="0">
                <a:hlinkClick r:id="rId12" tooltip="Executive Information Systems"/>
              </a:rPr>
              <a:t>Executive Information Systems</a:t>
            </a:r>
            <a:r>
              <a:rPr lang="tr-TR" sz="2800" b="1" smtClean="0"/>
              <a:t> (EIS);</a:t>
            </a:r>
          </a:p>
          <a:p>
            <a:pPr eaLnBrk="1" hangingPunct="1">
              <a:lnSpc>
                <a:spcPct val="80000"/>
              </a:lnSpc>
              <a:buFontTx/>
              <a:buNone/>
            </a:pPr>
            <a:r>
              <a:rPr lang="tr-TR" sz="2800" b="1" smtClean="0"/>
              <a:t> </a:t>
            </a:r>
            <a:r>
              <a:rPr lang="tr-TR" sz="2800" b="1" smtClean="0">
                <a:hlinkClick r:id="rId13" tooltip="Supply chain management"/>
              </a:rPr>
              <a:t>Supply Chain Management</a:t>
            </a:r>
            <a:r>
              <a:rPr lang="tr-TR" sz="2800" b="1" smtClean="0"/>
              <a:t>/Demand Chain Management; and </a:t>
            </a:r>
            <a:r>
              <a:rPr lang="tr-TR" sz="2800" b="1" smtClean="0">
                <a:hlinkClick r:id="rId14" tooltip="Finance"/>
              </a:rPr>
              <a:t>Finance</a:t>
            </a:r>
            <a:r>
              <a:rPr lang="tr-TR" sz="2800" b="1" smtClean="0"/>
              <a:t> and </a:t>
            </a:r>
            <a:r>
              <a:rPr lang="tr-TR" sz="2800" b="1" smtClean="0">
                <a:hlinkClick r:id="rId15" tooltip="Budgeting"/>
              </a:rPr>
              <a:t>Budgeting</a:t>
            </a:r>
            <a:r>
              <a:rPr lang="tr-TR" sz="2800" b="1" smtClean="0"/>
              <a:t> tools.</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54</a:t>
            </a:fld>
            <a:endParaRPr lang="tr-T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z="2400" b="1" smtClean="0">
                <a:solidFill>
                  <a:srgbClr val="FF3300"/>
                </a:solidFill>
              </a:rPr>
              <a:t>İş-Zekası </a:t>
            </a:r>
            <a:r>
              <a:rPr lang="tr-TR" sz="2400" i="1" smtClean="0"/>
              <a:t>(Business Intelligence-BI)</a:t>
            </a:r>
            <a:r>
              <a:rPr lang="tr-TR" sz="2400" i="1" smtClean="0">
                <a:solidFill>
                  <a:srgbClr val="0000FF"/>
                </a:solidFill>
              </a:rPr>
              <a:t/>
            </a:r>
            <a:br>
              <a:rPr lang="tr-TR" sz="2400" i="1" smtClean="0">
                <a:solidFill>
                  <a:srgbClr val="0000FF"/>
                </a:solidFill>
              </a:rPr>
            </a:br>
            <a:endParaRPr lang="tr-TR" sz="2400" i="1" smtClean="0">
              <a:solidFill>
                <a:srgbClr val="0000FF"/>
              </a:solidFill>
            </a:endParaRPr>
          </a:p>
        </p:txBody>
      </p:sp>
      <p:sp>
        <p:nvSpPr>
          <p:cNvPr id="49155" name="Rectangle 3"/>
          <p:cNvSpPr>
            <a:spLocks noGrp="1" noChangeArrowheads="1"/>
          </p:cNvSpPr>
          <p:nvPr>
            <p:ph type="body" idx="1"/>
          </p:nvPr>
        </p:nvSpPr>
        <p:spPr/>
        <p:txBody>
          <a:bodyPr/>
          <a:lstStyle/>
          <a:p>
            <a:pPr eaLnBrk="1" hangingPunct="1">
              <a:lnSpc>
                <a:spcPct val="90000"/>
              </a:lnSpc>
              <a:buFontTx/>
              <a:buNone/>
            </a:pPr>
            <a:r>
              <a:rPr lang="tr-TR" sz="2400" b="1" smtClean="0"/>
              <a:t>Other BI applications are used to store and analyze data, such as </a:t>
            </a:r>
            <a:r>
              <a:rPr lang="tr-TR" sz="2400" b="1" smtClean="0">
                <a:hlinkClick r:id="rId2" tooltip="Data mining"/>
              </a:rPr>
              <a:t>Data mining</a:t>
            </a:r>
            <a:r>
              <a:rPr lang="tr-TR" sz="2400" b="1" smtClean="0"/>
              <a:t> (DM), Data Farming, and </a:t>
            </a:r>
            <a:r>
              <a:rPr lang="tr-TR" sz="2400" b="1" smtClean="0">
                <a:hlinkClick r:id="rId3" tooltip="Data warehouse"/>
              </a:rPr>
              <a:t>Data warehouses</a:t>
            </a:r>
            <a:r>
              <a:rPr lang="tr-TR" sz="2400" b="1" smtClean="0"/>
              <a:t>;</a:t>
            </a:r>
            <a:r>
              <a:rPr lang="tr-TR" sz="2400" b="1" smtClean="0">
                <a:hlinkClick r:id="rId4" tooltip="Decision Support Systems"/>
              </a:rPr>
              <a:t>Decision Support Systems</a:t>
            </a:r>
            <a:r>
              <a:rPr lang="tr-TR" sz="2400" b="1" smtClean="0"/>
              <a:t> (DSS) and </a:t>
            </a:r>
            <a:r>
              <a:rPr lang="tr-TR" sz="2400" b="1" smtClean="0">
                <a:hlinkClick r:id="rId5" tooltip="Forecasting"/>
              </a:rPr>
              <a:t>Forecasting</a:t>
            </a:r>
            <a:r>
              <a:rPr lang="tr-TR" sz="2400" b="1" smtClean="0"/>
              <a:t>; </a:t>
            </a:r>
            <a:r>
              <a:rPr lang="tr-TR" sz="2400" b="1" smtClean="0">
                <a:hlinkClick r:id="rId6" tooltip="Document warehouse"/>
              </a:rPr>
              <a:t>Document warehouses</a:t>
            </a:r>
            <a:r>
              <a:rPr lang="tr-TR" sz="2400" b="1" smtClean="0"/>
              <a:t> and </a:t>
            </a:r>
            <a:r>
              <a:rPr lang="tr-TR" sz="2400" b="1" smtClean="0">
                <a:hlinkClick r:id="rId7" tooltip="Document management system"/>
              </a:rPr>
              <a:t>Document Management</a:t>
            </a:r>
            <a:r>
              <a:rPr lang="tr-TR" sz="2400" b="1" smtClean="0"/>
              <a:t>;</a:t>
            </a:r>
            <a:r>
              <a:rPr lang="tr-TR" sz="2400" b="1" smtClean="0">
                <a:hlinkClick r:id="rId8" tooltip="Knowledge Management"/>
              </a:rPr>
              <a:t>Knowledge Management</a:t>
            </a:r>
            <a:r>
              <a:rPr lang="tr-TR" sz="2400" b="1" smtClean="0"/>
              <a:t>; Mapping, </a:t>
            </a:r>
            <a:r>
              <a:rPr lang="tr-TR" sz="2400" b="1" smtClean="0">
                <a:hlinkClick r:id="rId9" tooltip="Information visualization"/>
              </a:rPr>
              <a:t>Information visualization</a:t>
            </a:r>
            <a:r>
              <a:rPr lang="tr-TR" sz="2400" b="1" smtClean="0"/>
              <a:t>, and Dashboarding;</a:t>
            </a:r>
          </a:p>
          <a:p>
            <a:pPr eaLnBrk="1" hangingPunct="1">
              <a:lnSpc>
                <a:spcPct val="90000"/>
              </a:lnSpc>
              <a:buFontTx/>
              <a:buNone/>
            </a:pPr>
            <a:r>
              <a:rPr lang="tr-TR" sz="2400" b="1" smtClean="0"/>
              <a:t> </a:t>
            </a:r>
            <a:r>
              <a:rPr lang="tr-TR" sz="2400" b="1" smtClean="0">
                <a:hlinkClick r:id="rId10" tooltip="Management Information Systems"/>
              </a:rPr>
              <a:t>Management Information Systems</a:t>
            </a:r>
            <a:r>
              <a:rPr lang="tr-TR" sz="2400" b="1" smtClean="0"/>
              <a:t> (MIS);</a:t>
            </a:r>
            <a:r>
              <a:rPr lang="tr-TR" sz="2400" b="1" smtClean="0">
                <a:hlinkClick r:id="rId11" tooltip="Geographic information system"/>
              </a:rPr>
              <a:t>Geographic Information Systems</a:t>
            </a:r>
            <a:r>
              <a:rPr lang="tr-TR" sz="2400" b="1" smtClean="0"/>
              <a:t> (GIS); </a:t>
            </a:r>
            <a:r>
              <a:rPr lang="tr-TR" sz="2400" b="1" smtClean="0">
                <a:hlinkClick r:id="rId12" tooltip="Trend Analysis"/>
              </a:rPr>
              <a:t>Trend Analysis</a:t>
            </a:r>
            <a:r>
              <a:rPr lang="tr-TR" sz="2400" b="1" smtClean="0"/>
              <a:t>; </a:t>
            </a:r>
            <a:r>
              <a:rPr lang="tr-TR" sz="2400" b="1" smtClean="0">
                <a:hlinkClick r:id="rId13" tooltip="Software as a service"/>
              </a:rPr>
              <a:t>Software as a service</a:t>
            </a:r>
            <a:r>
              <a:rPr lang="tr-TR" sz="2400" b="1" smtClean="0"/>
              <a:t> (SaaS) </a:t>
            </a:r>
          </a:p>
          <a:p>
            <a:pPr eaLnBrk="1" hangingPunct="1">
              <a:lnSpc>
                <a:spcPct val="90000"/>
              </a:lnSpc>
              <a:buFontTx/>
              <a:buNone/>
            </a:pPr>
            <a:r>
              <a:rPr lang="tr-TR" sz="2400" b="1" smtClean="0"/>
              <a:t>Business Intelligence offerings (On Demand)- similar to traditional BI solutions but software is hosted for customers by a provider.</a:t>
            </a:r>
          </a:p>
          <a:p>
            <a:pPr eaLnBrk="1" hangingPunct="1">
              <a:lnSpc>
                <a:spcPct val="90000"/>
              </a:lnSpc>
              <a:buFontTx/>
              <a:buNone/>
            </a:pPr>
            <a:endParaRPr lang="tr-TR" sz="2400" b="1" smtClean="0"/>
          </a:p>
          <a:p>
            <a:pPr eaLnBrk="1" hangingPunct="1">
              <a:lnSpc>
                <a:spcPct val="90000"/>
              </a:lnSpc>
            </a:pPr>
            <a:endParaRPr lang="tr-TR" sz="24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55</a:t>
            </a:fld>
            <a:endParaRPr 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633412"/>
          </a:xfrm>
        </p:spPr>
        <p:txBody>
          <a:bodyPr>
            <a:normAutofit fontScale="90000"/>
          </a:bodyPr>
          <a:lstStyle/>
          <a:p>
            <a:pPr eaLnBrk="1" hangingPunct="1"/>
            <a:r>
              <a:rPr lang="tr-TR" sz="2000" b="1" smtClean="0">
                <a:solidFill>
                  <a:srgbClr val="FF0000"/>
                </a:solidFill>
              </a:rPr>
              <a:t>Üst-Bilgi yönetimi Alt Sistemi- </a:t>
            </a:r>
            <a:r>
              <a:rPr lang="tr-TR" sz="2000" smtClean="0">
                <a:solidFill>
                  <a:srgbClr val="0000FF"/>
                </a:solidFill>
              </a:rPr>
              <a:t>“</a:t>
            </a:r>
            <a:r>
              <a:rPr lang="tr-TR" sz="2000" i="1" smtClean="0">
                <a:solidFill>
                  <a:srgbClr val="0000FF"/>
                </a:solidFill>
              </a:rPr>
              <a:t>Knowladge Management System”</a:t>
            </a:r>
            <a:br>
              <a:rPr lang="tr-TR" sz="2000" i="1" smtClean="0">
                <a:solidFill>
                  <a:srgbClr val="0000FF"/>
                </a:solidFill>
              </a:rPr>
            </a:br>
            <a:r>
              <a:rPr lang="tr-TR" sz="2000" b="1" smtClean="0"/>
              <a:t>   </a:t>
            </a:r>
            <a:r>
              <a:rPr lang="tr-TR" sz="2000" b="1" smtClean="0">
                <a:solidFill>
                  <a:srgbClr val="FF3300"/>
                </a:solidFill>
              </a:rPr>
              <a:t> İş-Zekası </a:t>
            </a:r>
            <a:r>
              <a:rPr lang="tr-TR" sz="2000" i="1" smtClean="0"/>
              <a:t>(Business Intelligence-BI)</a:t>
            </a:r>
            <a:r>
              <a:rPr lang="tr-TR" sz="2000" i="1" smtClean="0">
                <a:solidFill>
                  <a:srgbClr val="0000FF"/>
                </a:solidFill>
              </a:rPr>
              <a:t/>
            </a:r>
            <a:br>
              <a:rPr lang="tr-TR" sz="2000" i="1" smtClean="0">
                <a:solidFill>
                  <a:srgbClr val="0000FF"/>
                </a:solidFill>
              </a:rPr>
            </a:br>
            <a:r>
              <a:rPr lang="tr-TR" sz="2000" i="1" smtClean="0"/>
              <a:t/>
            </a:r>
            <a:br>
              <a:rPr lang="tr-TR" sz="2000" i="1" smtClean="0"/>
            </a:br>
            <a:endParaRPr lang="tr-TR" sz="2000" i="1" smtClean="0"/>
          </a:p>
        </p:txBody>
      </p:sp>
      <p:sp>
        <p:nvSpPr>
          <p:cNvPr id="50179" name="Rectangle 3"/>
          <p:cNvSpPr>
            <a:spLocks noGrp="1" noChangeArrowheads="1"/>
          </p:cNvSpPr>
          <p:nvPr>
            <p:ph type="body" idx="1"/>
          </p:nvPr>
        </p:nvSpPr>
        <p:spPr/>
        <p:txBody>
          <a:bodyPr/>
          <a:lstStyle/>
          <a:p>
            <a:pPr eaLnBrk="1" hangingPunct="1">
              <a:lnSpc>
                <a:spcPct val="80000"/>
              </a:lnSpc>
              <a:buFontTx/>
              <a:buNone/>
            </a:pPr>
            <a:r>
              <a:rPr lang="tr-TR" sz="2400" b="1" smtClean="0">
                <a:hlinkClick r:id="" action="ppaction://noaction"/>
              </a:rPr>
              <a:t>1]</a:t>
            </a:r>
            <a:r>
              <a:rPr lang="tr-TR" sz="2400" b="1" smtClean="0"/>
              <a:t> ;</a:t>
            </a:r>
            <a:r>
              <a:rPr lang="tr-TR" sz="2400" b="1" smtClean="0">
                <a:hlinkClick r:id="rId2" tooltip="Online Analytical Processing"/>
              </a:rPr>
              <a:t>Online Analytical Processing</a:t>
            </a:r>
            <a:r>
              <a:rPr lang="tr-TR" sz="2400" b="1" smtClean="0"/>
              <a:t> (</a:t>
            </a:r>
            <a:r>
              <a:rPr lang="tr-TR" sz="2400" b="1" smtClean="0">
                <a:hlinkClick r:id="rId3" tooltip="OLAP"/>
              </a:rPr>
              <a:t>OLAP</a:t>
            </a:r>
            <a:r>
              <a:rPr lang="tr-TR" sz="2400" b="1" smtClean="0"/>
              <a:t>) and </a:t>
            </a:r>
            <a:r>
              <a:rPr lang="tr-TR" sz="2400" b="1" smtClean="0">
                <a:hlinkClick r:id="rId4" tooltip="Multidimensional analysis"/>
              </a:rPr>
              <a:t>multidimensional analysis</a:t>
            </a:r>
            <a:r>
              <a:rPr lang="tr-TR" sz="2400" b="1" smtClean="0"/>
              <a:t>; sometimes called "Analytics" (based on the "hypercube" or "cube"); </a:t>
            </a:r>
          </a:p>
          <a:p>
            <a:pPr eaLnBrk="1" hangingPunct="1">
              <a:lnSpc>
                <a:spcPct val="80000"/>
              </a:lnSpc>
              <a:buFontTx/>
              <a:buNone/>
            </a:pPr>
            <a:r>
              <a:rPr lang="tr-TR" sz="2400" b="1" smtClean="0">
                <a:hlinkClick r:id="rId5" tooltip="Real time business intelligence"/>
              </a:rPr>
              <a:t>Real time business intelligence</a:t>
            </a:r>
            <a:r>
              <a:rPr lang="tr-TR" sz="2400" b="1" smtClean="0"/>
              <a:t>;</a:t>
            </a:r>
            <a:r>
              <a:rPr lang="tr-TR" sz="2400" b="1" smtClean="0">
                <a:hlinkClick r:id="rId6" tooltip="Statistics"/>
              </a:rPr>
              <a:t>Statistics</a:t>
            </a:r>
            <a:r>
              <a:rPr lang="tr-TR" sz="2400" b="1" smtClean="0"/>
              <a:t> and Technical </a:t>
            </a:r>
            <a:r>
              <a:rPr lang="tr-TR" sz="2400" b="1" smtClean="0">
                <a:hlinkClick r:id="rId7" tooltip="Data Analysis"/>
              </a:rPr>
              <a:t>Data Analysis</a:t>
            </a:r>
            <a:r>
              <a:rPr lang="tr-TR" sz="2400" b="1" smtClean="0"/>
              <a:t>; </a:t>
            </a:r>
            <a:r>
              <a:rPr lang="tr-TR" sz="2400" b="1" smtClean="0">
                <a:hlinkClick r:id="rId8" tooltip="Web mining"/>
              </a:rPr>
              <a:t>Web Mining</a:t>
            </a:r>
            <a:r>
              <a:rPr lang="tr-TR" sz="2400" b="1" smtClean="0"/>
              <a:t>, </a:t>
            </a:r>
            <a:r>
              <a:rPr lang="tr-TR" sz="2400" b="1" smtClean="0">
                <a:hlinkClick r:id="rId9" tooltip="Text mining"/>
              </a:rPr>
              <a:t>Text mining</a:t>
            </a:r>
            <a:r>
              <a:rPr lang="tr-TR" sz="2400" b="1" smtClean="0"/>
              <a:t> and </a:t>
            </a:r>
            <a:r>
              <a:rPr lang="tr-TR" sz="2400" b="1" smtClean="0">
                <a:hlinkClick r:id="rId10" tooltip="Systems intelligence"/>
              </a:rPr>
              <a:t>Systems intelligence</a:t>
            </a:r>
            <a:r>
              <a:rPr lang="tr-TR" sz="2400" b="1" smtClean="0"/>
              <a:t>.</a:t>
            </a:r>
          </a:p>
          <a:p>
            <a:pPr eaLnBrk="1" hangingPunct="1">
              <a:lnSpc>
                <a:spcPct val="80000"/>
              </a:lnSpc>
            </a:pPr>
            <a:r>
              <a:rPr lang="tr-TR" sz="2400" b="1" smtClean="0"/>
              <a:t>Other BI applications are used to analyze or manage the "human" side of businesses, such as </a:t>
            </a:r>
            <a:r>
              <a:rPr lang="tr-TR" sz="2400" b="1" smtClean="0">
                <a:hlinkClick r:id="rId11" tooltip="Customer Relationship Management"/>
              </a:rPr>
              <a:t>Customer Relationship Management</a:t>
            </a:r>
            <a:r>
              <a:rPr lang="tr-TR" sz="2400" b="1" smtClean="0"/>
              <a:t> (CRM) and </a:t>
            </a:r>
            <a:r>
              <a:rPr lang="tr-TR" sz="2400" b="1" smtClean="0">
                <a:hlinkClick r:id="rId12" tooltip="Marketing"/>
              </a:rPr>
              <a:t>Marketing</a:t>
            </a:r>
            <a:r>
              <a:rPr lang="tr-TR" sz="2400" b="1" smtClean="0"/>
              <a:t> tools and </a:t>
            </a:r>
            <a:r>
              <a:rPr lang="tr-TR" sz="2400" b="1" smtClean="0">
                <a:hlinkClick r:id="rId13" tooltip="Human Resources"/>
              </a:rPr>
              <a:t>Human Resources</a:t>
            </a:r>
            <a:r>
              <a:rPr lang="tr-TR" sz="2400" b="1" smtClean="0"/>
              <a:t> applications.</a:t>
            </a:r>
            <a:r>
              <a:rPr lang="tr-TR" sz="2400" b="1" smtClean="0">
                <a:hlinkClick r:id="rId14" tooltip="Personalization"/>
              </a:rPr>
              <a:t>Web Personalization</a:t>
            </a:r>
            <a:r>
              <a:rPr lang="tr-TR" sz="2400" b="1" smtClean="0"/>
              <a:t> </a:t>
            </a:r>
          </a:p>
          <a:p>
            <a:pPr eaLnBrk="1" hangingPunct="1">
              <a:lnSpc>
                <a:spcPct val="80000"/>
              </a:lnSpc>
              <a:buFontTx/>
              <a:buNone/>
            </a:pPr>
            <a:r>
              <a:rPr lang="tr-TR" sz="2400" b="1" smtClean="0"/>
              <a:t>For examples of implemented Business Intelligence systems, see the BI screenshot collection at </a:t>
            </a:r>
            <a:r>
              <a:rPr lang="tr-TR" sz="2400" b="1" smtClean="0">
                <a:hlinkClick r:id="rId15" tooltip="http://enterprise-dashboard.com"/>
              </a:rPr>
              <a:t>The Dashboard Spy</a:t>
            </a:r>
            <a:r>
              <a:rPr lang="tr-TR" sz="2400" b="1" smtClean="0"/>
              <a:t>.</a:t>
            </a:r>
          </a:p>
          <a:p>
            <a:pPr eaLnBrk="1" hangingPunct="1">
              <a:lnSpc>
                <a:spcPct val="80000"/>
              </a:lnSpc>
            </a:pPr>
            <a:endParaRPr lang="tr-TR" sz="24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56</a:t>
            </a:fld>
            <a:endParaRPr lang="tr-T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tr-TR" sz="2800" b="1" smtClean="0">
                <a:solidFill>
                  <a:srgbClr val="FF3300"/>
                </a:solidFill>
              </a:rPr>
              <a:t>İş-Zekası </a:t>
            </a:r>
            <a:r>
              <a:rPr lang="tr-TR" sz="2800" i="1" smtClean="0"/>
              <a:t>(Business Intelligence-BI)</a:t>
            </a:r>
            <a:r>
              <a:rPr lang="tr-TR" sz="2800" i="1" smtClean="0">
                <a:solidFill>
                  <a:srgbClr val="0000FF"/>
                </a:solidFill>
              </a:rPr>
              <a:t/>
            </a:r>
            <a:br>
              <a:rPr lang="tr-TR" sz="2800" i="1" smtClean="0">
                <a:solidFill>
                  <a:srgbClr val="0000FF"/>
                </a:solidFill>
              </a:rPr>
            </a:br>
            <a:endParaRPr lang="tr-TR" sz="2800" i="1" smtClean="0">
              <a:solidFill>
                <a:srgbClr val="0000FF"/>
              </a:solidFill>
            </a:endParaRPr>
          </a:p>
        </p:txBody>
      </p:sp>
      <p:sp>
        <p:nvSpPr>
          <p:cNvPr id="51203" name="Rectangle 3"/>
          <p:cNvSpPr>
            <a:spLocks noGrp="1" noChangeArrowheads="1"/>
          </p:cNvSpPr>
          <p:nvPr>
            <p:ph type="body" idx="1"/>
          </p:nvPr>
        </p:nvSpPr>
        <p:spPr/>
        <p:txBody>
          <a:bodyPr/>
          <a:lstStyle/>
          <a:p>
            <a:pPr eaLnBrk="1" hangingPunct="1"/>
            <a:r>
              <a:rPr lang="tr-TR" smtClean="0"/>
              <a:t>In </a:t>
            </a:r>
            <a:r>
              <a:rPr lang="tr-TR" smtClean="0">
                <a:hlinkClick r:id="rId2" tooltip="1989"/>
              </a:rPr>
              <a:t>1989</a:t>
            </a:r>
            <a:r>
              <a:rPr lang="tr-TR" smtClean="0"/>
              <a:t> </a:t>
            </a:r>
            <a:r>
              <a:rPr lang="tr-TR" smtClean="0">
                <a:hlinkClick r:id="rId3" tooltip="Howard Dresner"/>
              </a:rPr>
              <a:t>Howard Dresner</a:t>
            </a:r>
            <a:r>
              <a:rPr lang="tr-TR" smtClean="0"/>
              <a:t>, a Research Fellow at </a:t>
            </a:r>
            <a:r>
              <a:rPr lang="tr-TR" smtClean="0">
                <a:hlinkClick r:id="rId4" tooltip="Gartner"/>
              </a:rPr>
              <a:t>Gartner</a:t>
            </a:r>
            <a:r>
              <a:rPr lang="tr-TR" smtClean="0"/>
              <a:t> Group popularized "BI" as an umbrella term to describe a set of concepts and methods to improve business decision-making by using fact-based support systems. Dresner left Gartner in </a:t>
            </a:r>
            <a:r>
              <a:rPr lang="tr-TR" smtClean="0">
                <a:hlinkClick r:id="rId5" tooltip="2005"/>
              </a:rPr>
              <a:t>2005</a:t>
            </a:r>
            <a:r>
              <a:rPr lang="tr-TR" smtClean="0"/>
              <a:t> and joined </a:t>
            </a:r>
            <a:r>
              <a:rPr lang="tr-TR" smtClean="0">
                <a:hlinkClick r:id="rId6" tooltip="Hyperion Solutions"/>
              </a:rPr>
              <a:t>Hyperion Solutions</a:t>
            </a:r>
            <a:r>
              <a:rPr lang="tr-TR" smtClean="0"/>
              <a:t> as its </a:t>
            </a:r>
            <a:r>
              <a:rPr lang="tr-TR" smtClean="0">
                <a:hlinkClick r:id="rId7" tooltip="Chief Strategy Officer"/>
              </a:rPr>
              <a:t>Chief Strategy Officer</a:t>
            </a:r>
            <a:r>
              <a:rPr lang="tr-TR" smtClean="0"/>
              <a:t>.</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57</a:t>
            </a:fld>
            <a:endParaRPr 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a:solidFill>
            <a:srgbClr val="FF0000"/>
          </a:solidFill>
        </p:spPr>
        <p:txBody>
          <a:bodyPr>
            <a:normAutofit fontScale="90000"/>
          </a:bodyPr>
          <a:lstStyle/>
          <a:p>
            <a:r>
              <a:rPr lang="tr-TR" b="1" dirty="0" smtClean="0">
                <a:solidFill>
                  <a:schemeClr val="bg1"/>
                </a:solidFill>
              </a:rPr>
              <a:t/>
            </a:r>
            <a:br>
              <a:rPr lang="tr-TR" b="1" dirty="0" smtClean="0">
                <a:solidFill>
                  <a:schemeClr val="bg1"/>
                </a:solidFill>
              </a:rPr>
            </a:br>
            <a:r>
              <a:rPr lang="tr-TR" sz="2200" b="1" dirty="0" smtClean="0">
                <a:solidFill>
                  <a:schemeClr val="bg1"/>
                </a:solidFill>
              </a:rPr>
              <a:t>“</a:t>
            </a:r>
            <a:r>
              <a:rPr lang="tr-TR" sz="2200" b="1" dirty="0" err="1" smtClean="0">
                <a:solidFill>
                  <a:schemeClr val="bg1"/>
                </a:solidFill>
              </a:rPr>
              <a:t>Types</a:t>
            </a:r>
            <a:r>
              <a:rPr lang="tr-TR" sz="2200" b="1" dirty="0" smtClean="0">
                <a:solidFill>
                  <a:schemeClr val="bg1"/>
                </a:solidFill>
              </a:rPr>
              <a:t> of Business Information” </a:t>
            </a:r>
            <a:br>
              <a:rPr lang="tr-TR" sz="2200" b="1" dirty="0" smtClean="0">
                <a:solidFill>
                  <a:schemeClr val="bg1"/>
                </a:solidFill>
              </a:rPr>
            </a:br>
            <a:r>
              <a:rPr lang="en-US" dirty="0" smtClean="0">
                <a:solidFill>
                  <a:schemeClr val="bg1"/>
                </a:solidFill>
              </a:rPr>
              <a:t>Executive support systems</a:t>
            </a:r>
            <a:r>
              <a:rPr lang="tr-TR" dirty="0" smtClean="0">
                <a:solidFill>
                  <a:schemeClr val="bg1"/>
                </a:solidFill>
              </a:rPr>
              <a:t/>
            </a:r>
            <a:br>
              <a:rPr lang="tr-TR" dirty="0" smtClean="0">
                <a:solidFill>
                  <a:schemeClr val="bg1"/>
                </a:solidFill>
              </a:rPr>
            </a:br>
            <a:r>
              <a:rPr lang="tr-TR" sz="1800" dirty="0" err="1" smtClean="0">
                <a:solidFill>
                  <a:schemeClr val="bg1"/>
                </a:solidFill>
              </a:rPr>
              <a:t>serv</a:t>
            </a:r>
            <a:r>
              <a:rPr lang="tr-TR" sz="1800" dirty="0" smtClean="0">
                <a:solidFill>
                  <a:schemeClr val="bg1"/>
                </a:solidFill>
              </a:rPr>
              <a:t> </a:t>
            </a:r>
            <a:r>
              <a:rPr lang="tr-TR" sz="1800" dirty="0" err="1" smtClean="0">
                <a:solidFill>
                  <a:schemeClr val="bg1"/>
                </a:solidFill>
              </a:rPr>
              <a:t>senior</a:t>
            </a:r>
            <a:r>
              <a:rPr lang="tr-TR" sz="1800" dirty="0" smtClean="0">
                <a:solidFill>
                  <a:schemeClr val="bg1"/>
                </a:solidFill>
              </a:rPr>
              <a:t> </a:t>
            </a:r>
            <a:r>
              <a:rPr lang="tr-TR" sz="1800" dirty="0" err="1" smtClean="0">
                <a:solidFill>
                  <a:schemeClr val="bg1"/>
                </a:solidFill>
              </a:rPr>
              <a:t>managers</a:t>
            </a:r>
            <a:r>
              <a:rPr lang="en-US" dirty="0" smtClean="0">
                <a:solidFill>
                  <a:schemeClr val="bg1"/>
                </a:solidFill>
              </a:rPr>
              <a:t/>
            </a:r>
            <a:br>
              <a:rPr lang="en-US" dirty="0" smtClean="0">
                <a:solidFill>
                  <a:schemeClr val="bg1"/>
                </a:solidFill>
              </a:rPr>
            </a:br>
            <a:endParaRPr lang="tr-TR" dirty="0">
              <a:solidFill>
                <a:schemeClr val="bg1"/>
              </a:solidFill>
            </a:endParaRPr>
          </a:p>
        </p:txBody>
      </p:sp>
      <p:sp>
        <p:nvSpPr>
          <p:cNvPr id="7" name="6 İçerik Yer Tutucusu"/>
          <p:cNvSpPr>
            <a:spLocks noGrp="1"/>
          </p:cNvSpPr>
          <p:nvPr>
            <p:ph idx="1"/>
          </p:nvPr>
        </p:nvSpPr>
        <p:spPr/>
        <p:txBody>
          <a:bodyPr>
            <a:normAutofit fontScale="92500" lnSpcReduction="10000"/>
          </a:bodyPr>
          <a:lstStyle/>
          <a:p>
            <a:r>
              <a:rPr lang="en-US" dirty="0" smtClean="0">
                <a:solidFill>
                  <a:srgbClr val="0D0D0D"/>
                </a:solidFill>
              </a:rPr>
              <a:t>Executive support systems</a:t>
            </a:r>
          </a:p>
          <a:p>
            <a:pPr lvl="1"/>
            <a:r>
              <a:rPr lang="en-US" dirty="0" smtClean="0"/>
              <a:t>Support senior management</a:t>
            </a:r>
          </a:p>
          <a:p>
            <a:pPr lvl="1"/>
            <a:r>
              <a:rPr lang="en-US" dirty="0" smtClean="0"/>
              <a:t>Address non-routine decisions</a:t>
            </a:r>
          </a:p>
          <a:p>
            <a:pPr lvl="2"/>
            <a:r>
              <a:rPr lang="en-US" dirty="0" smtClean="0"/>
              <a:t>Requiring judgment, evaluation, and insight</a:t>
            </a:r>
          </a:p>
          <a:p>
            <a:pPr lvl="1"/>
            <a:r>
              <a:rPr lang="en-US" dirty="0" smtClean="0"/>
              <a:t>Incorporate data about external events (e.g. new tax laws or competitors) as well as summarized information from internal MIS and DSS</a:t>
            </a:r>
          </a:p>
          <a:p>
            <a:pPr lvl="1"/>
            <a:r>
              <a:rPr lang="en-US" dirty="0" smtClean="0"/>
              <a:t>Example: Digital dashboard with real-time view of firm’s financial performance: working capital, accounts receivable, accounts payable, cash flow, and inventory</a:t>
            </a:r>
          </a:p>
          <a:p>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800" dirty="0" smtClean="0">
                <a:solidFill>
                  <a:srgbClr val="7C4B3B"/>
                </a:solidFill>
              </a:rPr>
              <a:t>CHAPTER 2: GLOBAL E-BUSINESS AND COLLABORATION</a:t>
            </a:r>
          </a:p>
        </p:txBody>
      </p:sp>
      <p:sp>
        <p:nvSpPr>
          <p:cNvPr id="46083" name="Content Placeholder 2"/>
          <p:cNvSpPr>
            <a:spLocks noGrp="1"/>
          </p:cNvSpPr>
          <p:nvPr>
            <p:ph idx="1"/>
          </p:nvPr>
        </p:nvSpPr>
        <p:spPr>
          <a:xfrm>
            <a:off x="428596" y="1928802"/>
            <a:ext cx="8229600" cy="4525963"/>
          </a:xfrm>
        </p:spPr>
        <p:txBody>
          <a:bodyPr>
            <a:normAutofit fontScale="92500" lnSpcReduction="10000"/>
          </a:bodyPr>
          <a:lstStyle/>
          <a:p>
            <a:pPr eaLnBrk="1" hangingPunct="1"/>
            <a:r>
              <a:rPr lang="en-US" sz="3200" b="1" dirty="0" smtClean="0">
                <a:solidFill>
                  <a:srgbClr val="00B0F0"/>
                </a:solidFill>
              </a:rPr>
              <a:t>Executive support systems</a:t>
            </a:r>
            <a:r>
              <a:rPr lang="tr-TR" sz="3200" b="1" dirty="0" smtClean="0">
                <a:solidFill>
                  <a:srgbClr val="00B0F0"/>
                </a:solidFill>
              </a:rPr>
              <a:t> (ESS)</a:t>
            </a:r>
            <a:endParaRPr lang="en-US" sz="3200" b="1" dirty="0" smtClean="0">
              <a:solidFill>
                <a:srgbClr val="00B0F0"/>
              </a:solidFill>
            </a:endParaRPr>
          </a:p>
          <a:p>
            <a:pPr lvl="1" eaLnBrk="1" hangingPunct="1"/>
            <a:r>
              <a:rPr lang="en-US" dirty="0" smtClean="0"/>
              <a:t>Support senior management</a:t>
            </a:r>
          </a:p>
          <a:p>
            <a:pPr lvl="1" eaLnBrk="1" hangingPunct="1"/>
            <a:r>
              <a:rPr lang="en-US" dirty="0" smtClean="0"/>
              <a:t>Address non-routine decisions</a:t>
            </a:r>
          </a:p>
          <a:p>
            <a:pPr lvl="2" eaLnBrk="1" hangingPunct="1"/>
            <a:r>
              <a:rPr lang="en-US" dirty="0" smtClean="0"/>
              <a:t>Requiring judgment, evaluation, and insight</a:t>
            </a:r>
          </a:p>
          <a:p>
            <a:pPr lvl="1" eaLnBrk="1" hangingPunct="1"/>
            <a:r>
              <a:rPr lang="en-US" dirty="0" smtClean="0"/>
              <a:t>Incorporate data about external events (e.g. new tax laws or competitors) as well as summarized information from internal MIS and DSS</a:t>
            </a:r>
          </a:p>
          <a:p>
            <a:pPr lvl="1" eaLnBrk="1" hangingPunct="1"/>
            <a:r>
              <a:rPr lang="en-US" dirty="0" smtClean="0"/>
              <a:t>Example: </a:t>
            </a:r>
            <a:r>
              <a:rPr lang="en-US" b="0" dirty="0" smtClean="0"/>
              <a:t>Digital dashboard with real-time view of firm’s financial performance: working capital, accounts receivable, accounts payable, cash flow, and inventory</a:t>
            </a:r>
          </a:p>
        </p:txBody>
      </p:sp>
      <p:sp>
        <p:nvSpPr>
          <p:cNvPr id="46086" name="Slide Number Placeholder 5"/>
          <p:cNvSpPr>
            <a:spLocks noGrp="1"/>
          </p:cNvSpPr>
          <p:nvPr>
            <p:ph type="sldNum" sz="quarter" idx="12"/>
          </p:nvPr>
        </p:nvSpPr>
        <p:spPr bwMode="auto">
          <a:noFill/>
          <a:ln>
            <a:miter lim="800000"/>
            <a:headEnd/>
            <a:tailEnd/>
          </a:ln>
        </p:spPr>
        <p:txBody>
          <a:bodyPr/>
          <a:lstStyle/>
          <a:p>
            <a:fld id="{2EA8C547-12EE-4407-A43A-3C6E2F75224D}" type="slidenum">
              <a:rPr lang="en-US"/>
              <a:pPr/>
              <a:t>59</a:t>
            </a:fld>
            <a:endParaRPr lang="en-US"/>
          </a:p>
        </p:txBody>
      </p:sp>
      <p:sp>
        <p:nvSpPr>
          <p:cNvPr id="46084" name="Text Placeholder 3"/>
          <p:cNvSpPr>
            <a:spLocks noGrp="1"/>
          </p:cNvSpPr>
          <p:nvPr>
            <p:ph type="body" sz="quarter" idx="4294967295"/>
          </p:nvPr>
        </p:nvSpPr>
        <p:spPr>
          <a:xfrm>
            <a:off x="0" y="1066800"/>
            <a:ext cx="8229600" cy="381000"/>
          </a:xfrm>
        </p:spPr>
        <p:txBody>
          <a:bodyPr>
            <a:noAutofit/>
          </a:bodyPr>
          <a:lstStyle/>
          <a:p>
            <a:pPr eaLnBrk="1" hangingPunct="1">
              <a:buNone/>
            </a:pPr>
            <a:r>
              <a:rPr lang="tr-TR" sz="2800" b="1" dirty="0" smtClean="0">
                <a:solidFill>
                  <a:srgbClr val="FF0000"/>
                </a:solidFill>
              </a:rPr>
              <a:t>    </a:t>
            </a:r>
            <a:r>
              <a:rPr lang="en-US" sz="2800" b="1" dirty="0" smtClean="0">
                <a:solidFill>
                  <a:srgbClr val="FF0000"/>
                </a:solidFill>
              </a:rPr>
              <a:t>Types of Information Systems</a:t>
            </a:r>
            <a:r>
              <a:rPr lang="tr-TR" sz="2800" b="1" dirty="0" smtClean="0">
                <a:solidFill>
                  <a:srgbClr val="FF0000"/>
                </a:solidFill>
              </a:rPr>
              <a:t> – </a:t>
            </a:r>
            <a:r>
              <a:rPr lang="tr-TR" sz="2800" b="1" dirty="0" err="1" smtClean="0">
                <a:solidFill>
                  <a:srgbClr val="FF0000"/>
                </a:solidFill>
              </a:rPr>
              <a:t>Senior</a:t>
            </a:r>
            <a:r>
              <a:rPr lang="tr-TR" sz="2800" b="1" dirty="0" smtClean="0">
                <a:solidFill>
                  <a:srgbClr val="FF0000"/>
                </a:solidFill>
              </a:rPr>
              <a:t> Management</a:t>
            </a:r>
            <a:endParaRPr lang="en-US" sz="2800" b="1"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lnSpcReduction="10000"/>
          </a:bodyPr>
          <a:lstStyle/>
          <a:p>
            <a:r>
              <a:rPr lang="tr-TR" dirty="0" smtClean="0"/>
              <a:t>New </a:t>
            </a:r>
            <a:r>
              <a:rPr lang="en-US" dirty="0" smtClean="0"/>
              <a:t>technology can actually </a:t>
            </a:r>
            <a:r>
              <a:rPr lang="en-US" dirty="0" smtClean="0">
                <a:solidFill>
                  <a:srgbClr val="00B050"/>
                </a:solidFill>
              </a:rPr>
              <a:t>change the flow of information,</a:t>
            </a:r>
            <a:r>
              <a:rPr lang="en-US" dirty="0" smtClean="0"/>
              <a:t> making it possible for</a:t>
            </a:r>
            <a:r>
              <a:rPr lang="tr-TR" dirty="0" smtClean="0"/>
              <a:t> </a:t>
            </a:r>
            <a:r>
              <a:rPr lang="en-US" dirty="0" smtClean="0"/>
              <a:t>many more people to access and share information, replacing sequential steps with tasks that can be performed simultaneously, and eliminating </a:t>
            </a:r>
            <a:r>
              <a:rPr lang="en-US" dirty="0" smtClean="0">
                <a:solidFill>
                  <a:srgbClr val="00B050"/>
                </a:solidFill>
              </a:rPr>
              <a:t>delays in</a:t>
            </a:r>
            <a:r>
              <a:rPr lang="tr-TR" dirty="0" smtClean="0">
                <a:solidFill>
                  <a:srgbClr val="00B050"/>
                </a:solidFill>
              </a:rPr>
              <a:t> </a:t>
            </a:r>
            <a:r>
              <a:rPr lang="en-US" dirty="0" smtClean="0">
                <a:solidFill>
                  <a:srgbClr val="00B050"/>
                </a:solidFill>
              </a:rPr>
              <a:t>decision making. </a:t>
            </a:r>
            <a:endParaRPr lang="tr-TR" dirty="0" smtClean="0">
              <a:solidFill>
                <a:srgbClr val="00B050"/>
              </a:solidFill>
            </a:endParaRPr>
          </a:p>
          <a:p>
            <a:r>
              <a:rPr lang="en-US" dirty="0" smtClean="0"/>
              <a:t>New information technology </a:t>
            </a:r>
            <a:r>
              <a:rPr lang="en-US" dirty="0" smtClean="0">
                <a:solidFill>
                  <a:srgbClr val="FF0000"/>
                </a:solidFill>
              </a:rPr>
              <a:t>frequently changes the </a:t>
            </a:r>
            <a:r>
              <a:rPr lang="en-US" dirty="0" smtClean="0">
                <a:solidFill>
                  <a:srgbClr val="00B050"/>
                </a:solidFill>
              </a:rPr>
              <a:t>way a</a:t>
            </a:r>
            <a:r>
              <a:rPr lang="tr-TR" dirty="0" smtClean="0">
                <a:solidFill>
                  <a:srgbClr val="00B050"/>
                </a:solidFill>
              </a:rPr>
              <a:t> </a:t>
            </a:r>
            <a:r>
              <a:rPr lang="en-US" dirty="0" smtClean="0">
                <a:solidFill>
                  <a:srgbClr val="00B050"/>
                </a:solidFill>
              </a:rPr>
              <a:t>business </a:t>
            </a:r>
            <a:r>
              <a:rPr lang="en-US" dirty="0" smtClean="0">
                <a:solidFill>
                  <a:srgbClr val="FF0000"/>
                </a:solidFill>
              </a:rPr>
              <a:t>works and supports entirely new business models</a:t>
            </a:r>
            <a:endParaRPr lang="tr-TR" dirty="0">
              <a:solidFill>
                <a:srgbClr val="FF0000"/>
              </a:solidFill>
            </a:endParaRPr>
          </a:p>
        </p:txBody>
      </p:sp>
      <p:sp>
        <p:nvSpPr>
          <p:cNvPr id="5" name="4 Slayt Numarası Yer Tutucusu"/>
          <p:cNvSpPr>
            <a:spLocks noGrp="1"/>
          </p:cNvSpPr>
          <p:nvPr>
            <p:ph type="sldNum" sz="quarter" idx="12"/>
          </p:nvPr>
        </p:nvSpPr>
        <p:spPr/>
        <p:txBody>
          <a:bodyPr/>
          <a:lstStyle/>
          <a:p>
            <a:fld id="{CA93335D-75B7-48FC-830D-CB1804D13517}" type="slidenum">
              <a:rPr lang="en-US" smtClean="0"/>
              <a:pPr/>
              <a:t>6</a:t>
            </a:fld>
            <a:endParaRPr lang="en-US"/>
          </a:p>
        </p:txBody>
      </p:sp>
      <p:sp>
        <p:nvSpPr>
          <p:cNvPr id="8" name="Title 1"/>
          <p:cNvSpPr>
            <a:spLocks noGrp="1"/>
          </p:cNvSpPr>
          <p:nvPr>
            <p:ph type="title"/>
          </p:nvPr>
        </p:nvSpPr>
        <p:spPr>
          <a:xfrm>
            <a:off x="457200" y="274638"/>
            <a:ext cx="8229600" cy="1143000"/>
          </a:xfrm>
        </p:spPr>
        <p:txBody>
          <a:bodyPr>
            <a:noAutofit/>
          </a:bodyPr>
          <a:lstStyle/>
          <a:p>
            <a:pPr eaLnBrk="1" hangingPunct="1"/>
            <a:r>
              <a:rPr lang="tr-TR" sz="3600" b="1" dirty="0" err="1" smtClean="0">
                <a:solidFill>
                  <a:srgbClr val="00B0F0"/>
                </a:solidFill>
              </a:rPr>
              <a:t>How</a:t>
            </a:r>
            <a:r>
              <a:rPr lang="tr-TR" sz="3600" b="1" dirty="0" smtClean="0">
                <a:solidFill>
                  <a:srgbClr val="00B0F0"/>
                </a:solidFill>
              </a:rPr>
              <a:t> Information Technology </a:t>
            </a:r>
            <a:br>
              <a:rPr lang="tr-TR" sz="3600" b="1" dirty="0" smtClean="0">
                <a:solidFill>
                  <a:srgbClr val="00B0F0"/>
                </a:solidFill>
              </a:rPr>
            </a:br>
            <a:r>
              <a:rPr lang="tr-TR" sz="3600" b="1" dirty="0" err="1" smtClean="0">
                <a:solidFill>
                  <a:srgbClr val="00B0F0"/>
                </a:solidFill>
              </a:rPr>
              <a:t>Improves</a:t>
            </a:r>
            <a:r>
              <a:rPr lang="tr-TR" sz="3600" b="1" dirty="0" smtClean="0">
                <a:solidFill>
                  <a:srgbClr val="00B0F0"/>
                </a:solidFill>
              </a:rPr>
              <a:t> Business </a:t>
            </a:r>
            <a:r>
              <a:rPr lang="tr-TR" sz="3600" b="1" dirty="0" err="1" smtClean="0">
                <a:solidFill>
                  <a:srgbClr val="00B0F0"/>
                </a:solidFill>
              </a:rPr>
              <a:t>Process</a:t>
            </a:r>
            <a:endParaRPr lang="en-US" sz="3600" b="1" dirty="0" smtClean="0">
              <a:solidFill>
                <a:srgbClr val="00B0F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285860"/>
            <a:ext cx="8229600" cy="5038740"/>
          </a:xfrm>
        </p:spPr>
        <p:txBody>
          <a:bodyPr>
            <a:normAutofit lnSpcReduction="10000"/>
          </a:bodyPr>
          <a:lstStyle/>
          <a:p>
            <a:r>
              <a:rPr lang="en-US" dirty="0" smtClean="0">
                <a:solidFill>
                  <a:srgbClr val="00B0F0"/>
                </a:solidFill>
              </a:rPr>
              <a:t>Executive support systems (</a:t>
            </a:r>
            <a:r>
              <a:rPr lang="en-US" dirty="0" err="1" smtClean="0">
                <a:solidFill>
                  <a:srgbClr val="00B0F0"/>
                </a:solidFill>
              </a:rPr>
              <a:t>ESS</a:t>
            </a:r>
            <a:r>
              <a:rPr lang="en-US" dirty="0" smtClean="0"/>
              <a:t>) help senior management make these</a:t>
            </a:r>
            <a:r>
              <a:rPr lang="tr-TR" dirty="0" smtClean="0"/>
              <a:t> </a:t>
            </a:r>
            <a:r>
              <a:rPr lang="en-US" dirty="0" smtClean="0"/>
              <a:t>decisions. They address non-routine decisions requiring judgment, evaluation,</a:t>
            </a:r>
            <a:r>
              <a:rPr lang="tr-TR" dirty="0" smtClean="0"/>
              <a:t> </a:t>
            </a:r>
            <a:r>
              <a:rPr lang="en-US" dirty="0" smtClean="0"/>
              <a:t>and insight because there is no agreed-on procedure for arriving at a solution.</a:t>
            </a:r>
          </a:p>
          <a:p>
            <a:r>
              <a:rPr lang="en-US" dirty="0" err="1" smtClean="0">
                <a:solidFill>
                  <a:srgbClr val="FF0000"/>
                </a:solidFill>
              </a:rPr>
              <a:t>ESS</a:t>
            </a:r>
            <a:r>
              <a:rPr lang="en-US" dirty="0" smtClean="0">
                <a:solidFill>
                  <a:srgbClr val="FF0000"/>
                </a:solidFill>
              </a:rPr>
              <a:t> present graphs and data from many sources through an interface that is</a:t>
            </a:r>
            <a:r>
              <a:rPr lang="tr-TR" dirty="0" smtClean="0">
                <a:solidFill>
                  <a:srgbClr val="FF0000"/>
                </a:solidFill>
              </a:rPr>
              <a:t> </a:t>
            </a:r>
            <a:r>
              <a:rPr lang="en-US" dirty="0" smtClean="0">
                <a:solidFill>
                  <a:srgbClr val="FF0000"/>
                </a:solidFill>
              </a:rPr>
              <a:t>easy for senior managers to use. </a:t>
            </a:r>
            <a:endParaRPr lang="tr-TR" dirty="0" smtClean="0">
              <a:solidFill>
                <a:srgbClr val="FF0000"/>
              </a:solidFill>
            </a:endParaRPr>
          </a:p>
          <a:p>
            <a:r>
              <a:rPr lang="en-US" dirty="0" smtClean="0"/>
              <a:t>Often the information is delivered to senior</a:t>
            </a:r>
            <a:r>
              <a:rPr lang="tr-TR" dirty="0" smtClean="0"/>
              <a:t> </a:t>
            </a:r>
            <a:r>
              <a:rPr lang="en-US" dirty="0" smtClean="0"/>
              <a:t>executives through a portal, which uses a Web interface to present integrated</a:t>
            </a:r>
            <a:r>
              <a:rPr lang="tr-TR" dirty="0" smtClean="0"/>
              <a:t> </a:t>
            </a:r>
            <a:r>
              <a:rPr lang="tr-TR" dirty="0" err="1" smtClean="0"/>
              <a:t>personalized</a:t>
            </a:r>
            <a:r>
              <a:rPr lang="tr-TR" dirty="0" smtClean="0"/>
              <a:t> </a:t>
            </a:r>
            <a:r>
              <a:rPr lang="tr-TR" dirty="0" err="1" smtClean="0"/>
              <a:t>business</a:t>
            </a:r>
            <a:r>
              <a:rPr lang="tr-TR" dirty="0" smtClean="0"/>
              <a:t> </a:t>
            </a:r>
            <a:r>
              <a:rPr lang="tr-TR" dirty="0" err="1" smtClean="0"/>
              <a:t>content</a:t>
            </a:r>
            <a:r>
              <a:rPr lang="tr-TR" dirty="0" smtClean="0"/>
              <a:t>.</a:t>
            </a:r>
            <a:endParaRPr lang="tr-TR" dirty="0"/>
          </a:p>
        </p:txBody>
      </p:sp>
      <p:sp>
        <p:nvSpPr>
          <p:cNvPr id="4" name="3 Metin Yer Tutucusu"/>
          <p:cNvSpPr>
            <a:spLocks noGrp="1"/>
          </p:cNvSpPr>
          <p:nvPr>
            <p:ph type="body" sz="quarter" idx="12"/>
          </p:nvPr>
        </p:nvSpPr>
        <p:spPr>
          <a:xfrm>
            <a:off x="428596" y="642918"/>
            <a:ext cx="8229595" cy="381000"/>
          </a:xfrm>
        </p:spPr>
        <p:txBody>
          <a:bodyPr>
            <a:normAutofit lnSpcReduction="10000"/>
          </a:bodyPr>
          <a:lstStyle/>
          <a:p>
            <a:r>
              <a:rPr lang="en-US" dirty="0" smtClean="0"/>
              <a:t>Executive support systems (</a:t>
            </a:r>
            <a:r>
              <a:rPr lang="en-US" dirty="0" err="1" smtClean="0"/>
              <a:t>ESS</a:t>
            </a:r>
            <a:r>
              <a:rPr lang="en-US" dirty="0" smtClean="0"/>
              <a:t>)</a:t>
            </a:r>
            <a:endParaRPr lang="tr-TR" dirty="0"/>
          </a:p>
        </p:txBody>
      </p:sp>
      <p:sp>
        <p:nvSpPr>
          <p:cNvPr id="5" name="4 Slayt Numarası Yer Tutucusu"/>
          <p:cNvSpPr>
            <a:spLocks noGrp="1"/>
          </p:cNvSpPr>
          <p:nvPr>
            <p:ph type="sldNum" sz="quarter" idx="14"/>
          </p:nvPr>
        </p:nvSpPr>
        <p:spPr/>
        <p:txBody>
          <a:bodyPr/>
          <a:lstStyle/>
          <a:p>
            <a:fld id="{CA93335D-75B7-48FC-830D-CB1804D13517}"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solidFill>
            <a:schemeClr val="bg1"/>
          </a:solidFill>
        </p:spPr>
        <p:txBody>
          <a:bodyPr/>
          <a:lstStyle/>
          <a:p>
            <a:r>
              <a:rPr lang="tr-TR" sz="3200" dirty="0" smtClean="0"/>
              <a:t>Üst-Yönetici Karar Destek Sistemleri</a:t>
            </a:r>
            <a:br>
              <a:rPr lang="tr-TR" sz="3200" dirty="0" smtClean="0"/>
            </a:br>
            <a:r>
              <a:rPr lang="tr-TR" sz="3200" b="1" dirty="0" err="1" smtClean="0">
                <a:solidFill>
                  <a:srgbClr val="CC3300"/>
                </a:solidFill>
              </a:rPr>
              <a:t>Executive</a:t>
            </a:r>
            <a:r>
              <a:rPr lang="tr-TR" sz="3200" b="1" dirty="0" smtClean="0">
                <a:solidFill>
                  <a:srgbClr val="CC3300"/>
                </a:solidFill>
              </a:rPr>
              <a:t> </a:t>
            </a:r>
            <a:r>
              <a:rPr lang="tr-TR" sz="3200" b="1" dirty="0" err="1" smtClean="0">
                <a:solidFill>
                  <a:srgbClr val="CC3300"/>
                </a:solidFill>
              </a:rPr>
              <a:t>Support</a:t>
            </a:r>
            <a:r>
              <a:rPr lang="tr-TR" sz="3200" b="1" dirty="0" smtClean="0">
                <a:solidFill>
                  <a:srgbClr val="CC3300"/>
                </a:solidFill>
              </a:rPr>
              <a:t> </a:t>
            </a:r>
            <a:r>
              <a:rPr lang="tr-TR" sz="3200" b="1" dirty="0" err="1" smtClean="0">
                <a:solidFill>
                  <a:srgbClr val="CC3300"/>
                </a:solidFill>
              </a:rPr>
              <a:t>Systems</a:t>
            </a:r>
            <a:r>
              <a:rPr lang="tr-TR" sz="3200" b="1" dirty="0" smtClean="0">
                <a:solidFill>
                  <a:srgbClr val="CC3300"/>
                </a:solidFill>
              </a:rPr>
              <a:t>-ESS-1</a:t>
            </a:r>
          </a:p>
        </p:txBody>
      </p:sp>
      <p:sp>
        <p:nvSpPr>
          <p:cNvPr id="95235" name="Rectangle 3"/>
          <p:cNvSpPr>
            <a:spLocks noGrp="1" noChangeArrowheads="1"/>
          </p:cNvSpPr>
          <p:nvPr>
            <p:ph type="body" idx="1"/>
          </p:nvPr>
        </p:nvSpPr>
        <p:spPr/>
        <p:txBody>
          <a:bodyPr/>
          <a:lstStyle/>
          <a:p>
            <a:pPr>
              <a:lnSpc>
                <a:spcPct val="80000"/>
              </a:lnSpc>
            </a:pPr>
            <a:r>
              <a:rPr lang="tr-TR" sz="2800" smtClean="0"/>
              <a:t>Stratejik düzeyde yer alan bu sistem,  yönetimin uzun vadeli kararlarını almada ileri teknikleri kullanarak yararlı bilgi türetmeyi amaçlar.</a:t>
            </a:r>
          </a:p>
          <a:p>
            <a:pPr>
              <a:lnSpc>
                <a:spcPct val="80000"/>
              </a:lnSpc>
            </a:pPr>
            <a:r>
              <a:rPr lang="tr-TR" sz="2800" smtClean="0"/>
              <a:t>Analitik modelleri kurum dışı verileri de değerlendirmeye katar. </a:t>
            </a:r>
          </a:p>
          <a:p>
            <a:pPr>
              <a:lnSpc>
                <a:spcPct val="80000"/>
              </a:lnSpc>
            </a:pPr>
            <a:r>
              <a:rPr lang="tr-TR" sz="2800" smtClean="0"/>
              <a:t>support the information and </a:t>
            </a:r>
            <a:r>
              <a:rPr lang="tr-TR" sz="2800" smtClean="0">
                <a:hlinkClick r:id="rId2" tooltip="Decision-making"/>
              </a:rPr>
              <a:t>decision-making</a:t>
            </a:r>
            <a:r>
              <a:rPr lang="tr-TR" sz="2800" smtClean="0"/>
              <a:t> needs of senior executives by providing easy access to both internal and external </a:t>
            </a:r>
            <a:r>
              <a:rPr lang="tr-TR" sz="2800" smtClean="0">
                <a:hlinkClick r:id="rId3" tooltip="Information"/>
              </a:rPr>
              <a:t>information</a:t>
            </a:r>
            <a:r>
              <a:rPr lang="tr-TR" sz="2800" smtClean="0"/>
              <a:t> relevant to meeting the strategic goals of the </a:t>
            </a:r>
            <a:r>
              <a:rPr lang="tr-TR" sz="2800" smtClean="0">
                <a:hlinkClick r:id="rId4" tooltip="Organization"/>
              </a:rPr>
              <a:t>organization</a:t>
            </a:r>
            <a:r>
              <a:rPr lang="tr-TR" sz="2800" smtClean="0"/>
              <a:t>. It is commonly considered as a specialized form of a </a:t>
            </a:r>
            <a:r>
              <a:rPr lang="tr-TR" sz="2800" smtClean="0">
                <a:hlinkClick r:id="rId5" tooltip="Decision Support System"/>
              </a:rPr>
              <a:t>Decision Support System</a:t>
            </a:r>
            <a:r>
              <a:rPr lang="tr-TR" sz="2800" smtClean="0"/>
              <a:t> (DSS)</a:t>
            </a:r>
          </a:p>
        </p:txBody>
      </p:sp>
      <p:sp>
        <p:nvSpPr>
          <p:cNvPr id="4" name="3 Slayt Numarası Yer Tutucusu"/>
          <p:cNvSpPr>
            <a:spLocks noGrp="1"/>
          </p:cNvSpPr>
          <p:nvPr>
            <p:ph type="sldNum" sz="quarter" idx="12"/>
          </p:nvPr>
        </p:nvSpPr>
        <p:spPr/>
        <p:txBody>
          <a:bodyPr/>
          <a:lstStyle/>
          <a:p>
            <a:fld id="{F2E5916C-8A19-45CF-A92A-BEC7AC1B5E58}" type="slidenum">
              <a:rPr lang="tr-TR" smtClean="0"/>
              <a:pPr/>
              <a:t>61</a:t>
            </a:fld>
            <a:endParaRPr lang="tr-T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885825" y="200025"/>
            <a:ext cx="7772400" cy="523875"/>
          </a:xfrm>
          <a:prstGeom prst="rect">
            <a:avLst/>
          </a:prstGeom>
          <a:noFill/>
          <a:ln w="12700">
            <a:noFill/>
            <a:miter lim="800000"/>
            <a:headEnd/>
            <a:tailEnd/>
          </a:ln>
          <a:effectLst/>
        </p:spPr>
        <p:txBody>
          <a:bodyPr lIns="90488" tIns="44450" rIns="90488" bIns="44450" anchor="ctr"/>
          <a:lstStyle/>
          <a:p>
            <a:pPr algn="ctr" eaLnBrk="0" hangingPunct="0">
              <a:spcBef>
                <a:spcPct val="0"/>
              </a:spcBef>
              <a:defRPr/>
            </a:pPr>
            <a:r>
              <a:rPr lang="tr-TR" sz="1600" u="none">
                <a:solidFill>
                  <a:schemeClr val="tx1"/>
                </a:solidFill>
                <a:effectLst>
                  <a:outerShdw blurRad="38100" dist="38100" dir="2700000" algn="tl">
                    <a:srgbClr val="C0C0C0"/>
                  </a:outerShdw>
                </a:effectLst>
              </a:rPr>
              <a:t>MIS-</a:t>
            </a:r>
            <a:r>
              <a:rPr lang="en-US" sz="1600" u="none">
                <a:solidFill>
                  <a:schemeClr val="tx1"/>
                </a:solidFill>
                <a:effectLst>
                  <a:outerShdw blurRad="38100" dist="38100" dir="2700000" algn="tl">
                    <a:srgbClr val="C0C0C0"/>
                  </a:outerShdw>
                </a:effectLst>
              </a:rPr>
              <a:t>Chapter 2 Information Systems in the Enterprise</a:t>
            </a:r>
          </a:p>
        </p:txBody>
      </p:sp>
      <p:sp>
        <p:nvSpPr>
          <p:cNvPr id="96259" name="Text Box 4"/>
          <p:cNvSpPr txBox="1">
            <a:spLocks noChangeArrowheads="1"/>
          </p:cNvSpPr>
          <p:nvPr/>
        </p:nvSpPr>
        <p:spPr bwMode="auto">
          <a:xfrm>
            <a:off x="1524000" y="692150"/>
            <a:ext cx="6400800" cy="1384995"/>
          </a:xfrm>
          <a:prstGeom prst="rect">
            <a:avLst/>
          </a:prstGeom>
          <a:noFill/>
          <a:ln w="12700">
            <a:noFill/>
            <a:miter lim="800000"/>
            <a:headEnd/>
            <a:tailEnd/>
          </a:ln>
        </p:spPr>
        <p:txBody>
          <a:bodyPr>
            <a:spAutoFit/>
          </a:bodyPr>
          <a:lstStyle/>
          <a:p>
            <a:pPr algn="ctr" eaLnBrk="0" hangingPunct="0">
              <a:spcBef>
                <a:spcPct val="50000"/>
              </a:spcBef>
            </a:pPr>
            <a:r>
              <a:rPr lang="en-US" sz="2400" b="1" u="none" dirty="0">
                <a:solidFill>
                  <a:srgbClr val="A50021"/>
                </a:solidFill>
                <a:cs typeface="Times New Roman" pitchFamily="18" charset="0"/>
              </a:rPr>
              <a:t>EXECUTIVE SUPPORT SYSTEMS (ESS)</a:t>
            </a:r>
            <a:r>
              <a:rPr lang="tr-TR" sz="2400" b="1" u="none" dirty="0">
                <a:solidFill>
                  <a:srgbClr val="A50021"/>
                </a:solidFill>
                <a:cs typeface="Times New Roman" pitchFamily="18" charset="0"/>
              </a:rPr>
              <a:t>-2</a:t>
            </a:r>
            <a:r>
              <a:rPr lang="en-US" sz="2400" b="1" u="none" dirty="0">
                <a:solidFill>
                  <a:srgbClr val="A50021"/>
                </a:solidFill>
                <a:cs typeface="Times New Roman" pitchFamily="18" charset="0"/>
              </a:rPr>
              <a:t>: </a:t>
            </a:r>
            <a:endParaRPr lang="tr-TR" sz="2400" b="1" u="none" dirty="0">
              <a:solidFill>
                <a:srgbClr val="A50021"/>
              </a:solidFill>
              <a:cs typeface="Times New Roman" pitchFamily="18" charset="0"/>
            </a:endParaRPr>
          </a:p>
          <a:p>
            <a:pPr algn="ctr" eaLnBrk="0" hangingPunct="0">
              <a:spcBef>
                <a:spcPct val="50000"/>
              </a:spcBef>
            </a:pPr>
            <a:r>
              <a:rPr lang="tr-TR" sz="2400" b="1" u="none" dirty="0" err="1">
                <a:solidFill>
                  <a:srgbClr val="A50021"/>
                </a:solidFill>
                <a:cs typeface="Times New Roman" pitchFamily="18" charset="0"/>
              </a:rPr>
              <a:t>System</a:t>
            </a:r>
            <a:r>
              <a:rPr lang="tr-TR" sz="2400" b="1" u="none" dirty="0">
                <a:solidFill>
                  <a:srgbClr val="A50021"/>
                </a:solidFill>
                <a:cs typeface="Times New Roman" pitchFamily="18" charset="0"/>
              </a:rPr>
              <a:t> </a:t>
            </a:r>
            <a:r>
              <a:rPr lang="tr-TR" sz="2400" b="1" u="none" dirty="0" err="1">
                <a:solidFill>
                  <a:srgbClr val="A50021"/>
                </a:solidFill>
                <a:cs typeface="Times New Roman" pitchFamily="18" charset="0"/>
              </a:rPr>
              <a:t>pools</a:t>
            </a:r>
            <a:r>
              <a:rPr lang="tr-TR" sz="2400" b="1" u="none" dirty="0">
                <a:solidFill>
                  <a:srgbClr val="A50021"/>
                </a:solidFill>
                <a:cs typeface="Times New Roman" pitchFamily="18" charset="0"/>
              </a:rPr>
              <a:t> data </a:t>
            </a:r>
            <a:r>
              <a:rPr lang="tr-TR" sz="2400" b="1" u="none" dirty="0" err="1">
                <a:solidFill>
                  <a:srgbClr val="A50021"/>
                </a:solidFill>
                <a:cs typeface="Times New Roman" pitchFamily="18" charset="0"/>
              </a:rPr>
              <a:t>from</a:t>
            </a:r>
            <a:r>
              <a:rPr lang="tr-TR" sz="2400" b="1" u="none" dirty="0">
                <a:solidFill>
                  <a:srgbClr val="A50021"/>
                </a:solidFill>
                <a:cs typeface="Times New Roman" pitchFamily="18" charset="0"/>
              </a:rPr>
              <a:t> </a:t>
            </a:r>
            <a:r>
              <a:rPr lang="tr-TR" sz="2400" b="1" u="none" dirty="0" err="1">
                <a:solidFill>
                  <a:srgbClr val="A50021"/>
                </a:solidFill>
                <a:cs typeface="Times New Roman" pitchFamily="18" charset="0"/>
              </a:rPr>
              <a:t>internal</a:t>
            </a:r>
            <a:r>
              <a:rPr lang="tr-TR" sz="2400" b="1" u="none" dirty="0">
                <a:solidFill>
                  <a:srgbClr val="A50021"/>
                </a:solidFill>
                <a:cs typeface="Times New Roman" pitchFamily="18" charset="0"/>
              </a:rPr>
              <a:t> </a:t>
            </a:r>
            <a:r>
              <a:rPr lang="tr-TR" sz="2400" b="1" u="none" dirty="0" err="1">
                <a:solidFill>
                  <a:srgbClr val="A50021"/>
                </a:solidFill>
                <a:cs typeface="Times New Roman" pitchFamily="18" charset="0"/>
              </a:rPr>
              <a:t>and</a:t>
            </a:r>
            <a:r>
              <a:rPr lang="tr-TR" sz="2400" b="1" u="none" dirty="0">
                <a:solidFill>
                  <a:srgbClr val="A50021"/>
                </a:solidFill>
                <a:cs typeface="Times New Roman" pitchFamily="18" charset="0"/>
              </a:rPr>
              <a:t> </a:t>
            </a:r>
            <a:r>
              <a:rPr lang="tr-TR" sz="2400" b="1" u="none" dirty="0" err="1">
                <a:solidFill>
                  <a:srgbClr val="A50021"/>
                </a:solidFill>
                <a:cs typeface="Times New Roman" pitchFamily="18" charset="0"/>
              </a:rPr>
              <a:t>external</a:t>
            </a:r>
            <a:r>
              <a:rPr lang="tr-TR" sz="2400" b="1" u="none" dirty="0">
                <a:solidFill>
                  <a:srgbClr val="A50021"/>
                </a:solidFill>
                <a:cs typeface="Times New Roman" pitchFamily="18" charset="0"/>
              </a:rPr>
              <a:t> </a:t>
            </a:r>
            <a:r>
              <a:rPr lang="tr-TR" sz="2400" b="1" u="none" dirty="0" err="1">
                <a:solidFill>
                  <a:srgbClr val="A50021"/>
                </a:solidFill>
                <a:cs typeface="Times New Roman" pitchFamily="18" charset="0"/>
              </a:rPr>
              <a:t>sources</a:t>
            </a:r>
            <a:endParaRPr lang="en-US" sz="2400" b="1" u="none" dirty="0">
              <a:solidFill>
                <a:srgbClr val="A50021"/>
              </a:solidFill>
              <a:cs typeface="Times New Roman" pitchFamily="18" charset="0"/>
            </a:endParaRPr>
          </a:p>
        </p:txBody>
      </p:sp>
      <p:sp>
        <p:nvSpPr>
          <p:cNvPr id="234501" name="Rectangle 5"/>
          <p:cNvSpPr>
            <a:spLocks noChangeArrowheads="1"/>
          </p:cNvSpPr>
          <p:nvPr/>
        </p:nvSpPr>
        <p:spPr bwMode="auto">
          <a:xfrm>
            <a:off x="827088" y="2428868"/>
            <a:ext cx="7631112" cy="3819532"/>
          </a:xfrm>
          <a:prstGeom prst="rect">
            <a:avLst/>
          </a:prstGeom>
          <a:noFill/>
          <a:ln w="12700">
            <a:noFill/>
            <a:miter lim="800000"/>
            <a:headEnd/>
            <a:tailEnd/>
          </a:ln>
        </p:spPr>
        <p:txBody>
          <a:bodyPr lIns="90488" tIns="44450" rIns="90488" bIns="44450"/>
          <a:lstStyle/>
          <a:p>
            <a:pPr marL="342900" indent="-342900"/>
            <a:endParaRPr lang="tr-TR" sz="2400" u="none" dirty="0" smtClean="0">
              <a:solidFill>
                <a:schemeClr val="tx1"/>
              </a:solidFill>
              <a:cs typeface="Times New Roman" pitchFamily="18" charset="0"/>
            </a:endParaRPr>
          </a:p>
          <a:p>
            <a:pPr marL="342900" indent="-342900"/>
            <a:r>
              <a:rPr lang="tr-TR" sz="2800" u="none" dirty="0" err="1" smtClean="0">
                <a:solidFill>
                  <a:schemeClr val="tx1"/>
                </a:solidFill>
                <a:cs typeface="Times New Roman" pitchFamily="18" charset="0"/>
              </a:rPr>
              <a:t>The</a:t>
            </a:r>
            <a:r>
              <a:rPr lang="tr-TR" sz="2800" u="none" dirty="0" smtClean="0">
                <a:solidFill>
                  <a:schemeClr val="tx1"/>
                </a:solidFill>
                <a:cs typeface="Times New Roman" pitchFamily="18" charset="0"/>
              </a:rPr>
              <a:t> </a:t>
            </a:r>
            <a:r>
              <a:rPr lang="tr-TR" sz="2800" u="none" dirty="0" err="1">
                <a:solidFill>
                  <a:schemeClr val="tx1"/>
                </a:solidFill>
                <a:cs typeface="Times New Roman" pitchFamily="18" charset="0"/>
              </a:rPr>
              <a:t>basic</a:t>
            </a:r>
            <a:r>
              <a:rPr lang="tr-TR" sz="2800" u="none" dirty="0">
                <a:solidFill>
                  <a:schemeClr val="tx1"/>
                </a:solidFill>
                <a:cs typeface="Times New Roman" pitchFamily="18" charset="0"/>
              </a:rPr>
              <a:t> </a:t>
            </a:r>
            <a:r>
              <a:rPr lang="tr-TR" sz="2800" u="none" dirty="0" err="1">
                <a:solidFill>
                  <a:schemeClr val="tx1"/>
                </a:solidFill>
                <a:cs typeface="Times New Roman" pitchFamily="18" charset="0"/>
              </a:rPr>
              <a:t>elements</a:t>
            </a:r>
            <a:r>
              <a:rPr lang="tr-TR" sz="2800" u="none" dirty="0">
                <a:solidFill>
                  <a:schemeClr val="tx1"/>
                </a:solidFill>
                <a:cs typeface="Times New Roman" pitchFamily="18" charset="0"/>
              </a:rPr>
              <a:t> </a:t>
            </a:r>
            <a:r>
              <a:rPr lang="tr-TR" sz="2800" u="none" dirty="0" err="1">
                <a:solidFill>
                  <a:schemeClr val="tx1"/>
                </a:solidFill>
                <a:cs typeface="Times New Roman" pitchFamily="18" charset="0"/>
              </a:rPr>
              <a:t>and</a:t>
            </a:r>
            <a:r>
              <a:rPr lang="tr-TR" sz="2800" u="none" dirty="0">
                <a:solidFill>
                  <a:schemeClr val="tx1"/>
                </a:solidFill>
                <a:cs typeface="Times New Roman" pitchFamily="18" charset="0"/>
              </a:rPr>
              <a:t> m</a:t>
            </a:r>
            <a:r>
              <a:rPr lang="en-US" sz="2800" u="none" dirty="0" err="1">
                <a:solidFill>
                  <a:schemeClr val="tx1"/>
                </a:solidFill>
              </a:rPr>
              <a:t>anagement</a:t>
            </a:r>
            <a:r>
              <a:rPr lang="en-US" sz="2800" u="none" dirty="0">
                <a:solidFill>
                  <a:schemeClr val="tx1"/>
                </a:solidFill>
              </a:rPr>
              <a:t> level</a:t>
            </a:r>
            <a:r>
              <a:rPr lang="tr-TR" sz="2800" u="none" dirty="0">
                <a:solidFill>
                  <a:schemeClr val="tx1"/>
                </a:solidFill>
              </a:rPr>
              <a:t>s:</a:t>
            </a:r>
            <a:endParaRPr lang="en-US" sz="2800" u="none" dirty="0">
              <a:solidFill>
                <a:schemeClr val="tx1"/>
              </a:solidFill>
            </a:endParaRPr>
          </a:p>
          <a:p>
            <a:pPr marL="342900" indent="-342900"/>
            <a:r>
              <a:rPr lang="tr-TR" sz="2800" b="1" u="none" dirty="0">
                <a:solidFill>
                  <a:srgbClr val="A50021"/>
                </a:solidFill>
                <a:cs typeface="Arial" charset="0"/>
              </a:rPr>
              <a:t>     </a:t>
            </a:r>
            <a:r>
              <a:rPr lang="en-US" sz="2800" b="1" u="none" dirty="0">
                <a:solidFill>
                  <a:srgbClr val="A50021"/>
                </a:solidFill>
                <a:cs typeface="Arial" charset="0"/>
              </a:rPr>
              <a:t>Inputs:</a:t>
            </a:r>
            <a:r>
              <a:rPr lang="en-US" sz="2800" b="1" u="none" dirty="0">
                <a:solidFill>
                  <a:schemeClr val="tx1"/>
                </a:solidFill>
                <a:cs typeface="Arial" charset="0"/>
              </a:rPr>
              <a:t> </a:t>
            </a:r>
            <a:r>
              <a:rPr lang="en-US" sz="2800" b="1" u="none" dirty="0">
                <a:solidFill>
                  <a:srgbClr val="000000"/>
                </a:solidFill>
                <a:cs typeface="Times New Roman" pitchFamily="18" charset="0"/>
              </a:rPr>
              <a:t>Aggregate data</a:t>
            </a:r>
            <a:r>
              <a:rPr lang="en-US" sz="2800" b="1" u="none" dirty="0">
                <a:solidFill>
                  <a:schemeClr val="tx1"/>
                </a:solidFill>
                <a:cs typeface="Arial" charset="0"/>
              </a:rPr>
              <a:t> </a:t>
            </a:r>
            <a:r>
              <a:rPr lang="tr-TR" sz="2800" b="1" u="none" dirty="0">
                <a:solidFill>
                  <a:schemeClr val="tx1"/>
                </a:solidFill>
                <a:cs typeface="Arial" charset="0"/>
              </a:rPr>
              <a:t>( küme veri)</a:t>
            </a:r>
            <a:endParaRPr lang="en-US" sz="2800" b="1" u="none" dirty="0">
              <a:solidFill>
                <a:schemeClr val="tx1"/>
              </a:solidFill>
              <a:cs typeface="Arial" charset="0"/>
            </a:endParaRPr>
          </a:p>
          <a:p>
            <a:pPr marL="342900" indent="-342900">
              <a:buFontTx/>
              <a:buChar char="•"/>
            </a:pPr>
            <a:r>
              <a:rPr lang="en-US" sz="2800" b="1" u="none" dirty="0" smtClean="0">
                <a:solidFill>
                  <a:srgbClr val="A50021"/>
                </a:solidFill>
                <a:cs typeface="Arial" charset="0"/>
              </a:rPr>
              <a:t>Processing</a:t>
            </a:r>
            <a:r>
              <a:rPr lang="en-US" sz="2800" b="1" u="none" dirty="0">
                <a:solidFill>
                  <a:srgbClr val="A50021"/>
                </a:solidFill>
                <a:cs typeface="Arial" charset="0"/>
              </a:rPr>
              <a:t>:</a:t>
            </a:r>
            <a:r>
              <a:rPr lang="en-US" sz="2800" b="1" u="none" dirty="0">
                <a:solidFill>
                  <a:schemeClr val="tx1"/>
                </a:solidFill>
                <a:cs typeface="Arial" charset="0"/>
              </a:rPr>
              <a:t> </a:t>
            </a:r>
            <a:r>
              <a:rPr lang="en-US" sz="2800" b="1" u="none" dirty="0">
                <a:solidFill>
                  <a:srgbClr val="000000"/>
                </a:solidFill>
                <a:cs typeface="Times New Roman" pitchFamily="18" charset="0"/>
              </a:rPr>
              <a:t>Interactive </a:t>
            </a:r>
            <a:r>
              <a:rPr lang="tr-TR" sz="2800" b="1" u="none" dirty="0">
                <a:solidFill>
                  <a:srgbClr val="000000"/>
                </a:solidFill>
                <a:cs typeface="Times New Roman" pitchFamily="18" charset="0"/>
              </a:rPr>
              <a:t>(Etkileşimli)</a:t>
            </a:r>
            <a:endParaRPr lang="en-US" sz="2800" b="1" u="none" dirty="0">
              <a:solidFill>
                <a:srgbClr val="000000"/>
              </a:solidFill>
              <a:cs typeface="Times New Roman" pitchFamily="18" charset="0"/>
            </a:endParaRPr>
          </a:p>
          <a:p>
            <a:pPr marL="342900" indent="-342900">
              <a:buFontTx/>
              <a:buChar char="•"/>
            </a:pPr>
            <a:r>
              <a:rPr lang="en-US" sz="2800" b="1" u="none" dirty="0" smtClean="0">
                <a:solidFill>
                  <a:srgbClr val="A50021"/>
                </a:solidFill>
                <a:cs typeface="Arial" charset="0"/>
              </a:rPr>
              <a:t>Outputs</a:t>
            </a:r>
            <a:r>
              <a:rPr lang="en-US" sz="2800" b="1" u="none" dirty="0">
                <a:solidFill>
                  <a:srgbClr val="A50021"/>
                </a:solidFill>
                <a:cs typeface="Arial" charset="0"/>
              </a:rPr>
              <a:t>:</a:t>
            </a:r>
            <a:r>
              <a:rPr lang="en-US" sz="2800" b="1" u="none" dirty="0">
                <a:solidFill>
                  <a:schemeClr val="tx1"/>
                </a:solidFill>
                <a:cs typeface="Arial" charset="0"/>
              </a:rPr>
              <a:t> </a:t>
            </a:r>
            <a:r>
              <a:rPr lang="en-US" sz="2800" b="1" u="none" dirty="0">
                <a:solidFill>
                  <a:srgbClr val="000000"/>
                </a:solidFill>
                <a:cs typeface="Times New Roman" pitchFamily="18" charset="0"/>
              </a:rPr>
              <a:t>Projections</a:t>
            </a:r>
            <a:r>
              <a:rPr lang="en-US" sz="2800" b="1" u="none" dirty="0">
                <a:solidFill>
                  <a:schemeClr val="tx1"/>
                </a:solidFill>
                <a:cs typeface="Arial" charset="0"/>
              </a:rPr>
              <a:t> </a:t>
            </a:r>
            <a:r>
              <a:rPr lang="tr-TR" sz="2800" b="1" u="none" dirty="0">
                <a:solidFill>
                  <a:schemeClr val="tx1"/>
                </a:solidFill>
                <a:cs typeface="Arial" charset="0"/>
              </a:rPr>
              <a:t>(grafiksel)</a:t>
            </a:r>
            <a:endParaRPr lang="en-US" sz="2800" b="1" u="none" dirty="0">
              <a:solidFill>
                <a:schemeClr val="tx1"/>
              </a:solidFill>
              <a:cs typeface="Arial" charset="0"/>
            </a:endParaRPr>
          </a:p>
          <a:p>
            <a:pPr marL="342900" indent="-342900">
              <a:buFontTx/>
              <a:buChar char="•"/>
            </a:pPr>
            <a:r>
              <a:rPr lang="en-US" sz="2800" b="1" u="none" dirty="0" smtClean="0">
                <a:solidFill>
                  <a:srgbClr val="A50021"/>
                </a:solidFill>
                <a:cs typeface="Arial" charset="0"/>
              </a:rPr>
              <a:t>Users</a:t>
            </a:r>
            <a:r>
              <a:rPr lang="en-US" sz="2800" b="1" u="none" dirty="0">
                <a:solidFill>
                  <a:srgbClr val="A50021"/>
                </a:solidFill>
                <a:cs typeface="Arial" charset="0"/>
              </a:rPr>
              <a:t>:</a:t>
            </a:r>
            <a:r>
              <a:rPr lang="en-US" sz="2800" b="1" u="none" dirty="0">
                <a:solidFill>
                  <a:schemeClr val="tx1"/>
                </a:solidFill>
                <a:cs typeface="Arial" charset="0"/>
              </a:rPr>
              <a:t> </a:t>
            </a:r>
            <a:r>
              <a:rPr lang="en-US" sz="2800" b="1" u="none" dirty="0">
                <a:solidFill>
                  <a:srgbClr val="000000"/>
                </a:solidFill>
                <a:cs typeface="Times New Roman" pitchFamily="18" charset="0"/>
              </a:rPr>
              <a:t>Senior managers</a:t>
            </a:r>
            <a:r>
              <a:rPr lang="tr-TR" sz="2800" b="1" u="none" dirty="0">
                <a:solidFill>
                  <a:srgbClr val="000000"/>
                </a:solidFill>
                <a:cs typeface="Times New Roman" pitchFamily="18" charset="0"/>
              </a:rPr>
              <a:t> (üst-yönetici</a:t>
            </a:r>
            <a:r>
              <a:rPr lang="tr-TR" sz="2800" b="1" u="none" dirty="0" smtClean="0">
                <a:solidFill>
                  <a:srgbClr val="000000"/>
                </a:solidFill>
                <a:cs typeface="Times New Roman" pitchFamily="18" charset="0"/>
              </a:rPr>
              <a:t>)</a:t>
            </a:r>
          </a:p>
          <a:p>
            <a:pPr marL="342900" indent="-342900"/>
            <a:endParaRPr lang="en-US" sz="2800" u="none" dirty="0">
              <a:solidFill>
                <a:srgbClr val="000000"/>
              </a:solidFill>
              <a:cs typeface="Times New Roman" pitchFamily="18" charset="0"/>
            </a:endParaRPr>
          </a:p>
          <a:p>
            <a:pPr marL="342900" indent="-342900"/>
            <a:endParaRPr lang="en-US" sz="2800" u="none" dirty="0">
              <a:solidFill>
                <a:schemeClr val="tx1"/>
              </a:solidFill>
              <a:cs typeface="Times New Roman" pitchFamily="18" charset="0"/>
            </a:endParaRPr>
          </a:p>
          <a:p>
            <a:pPr marL="342900" indent="-342900"/>
            <a:r>
              <a:rPr lang="en-US" sz="2800" u="none" dirty="0">
                <a:solidFill>
                  <a:schemeClr val="tx1"/>
                </a:solidFill>
                <a:cs typeface="Times New Roman" pitchFamily="18" charset="0"/>
              </a:rPr>
              <a:t>Example: </a:t>
            </a:r>
            <a:r>
              <a:rPr lang="en-US" sz="2800" u="none" dirty="0">
                <a:solidFill>
                  <a:srgbClr val="000000"/>
                </a:solidFill>
                <a:cs typeface="Times New Roman" pitchFamily="18" charset="0"/>
              </a:rPr>
              <a:t>5 year operating plan</a:t>
            </a:r>
            <a:r>
              <a:rPr lang="en-US" sz="2800" u="none" dirty="0">
                <a:solidFill>
                  <a:schemeClr val="tx1"/>
                </a:solidFill>
                <a:cs typeface="Times New Roman" pitchFamily="18" charset="0"/>
              </a:rPr>
              <a:t> </a:t>
            </a:r>
          </a:p>
        </p:txBody>
      </p:sp>
      <p:sp>
        <p:nvSpPr>
          <p:cNvPr id="5" name="4 Slayt Numarası Yer Tutucusu"/>
          <p:cNvSpPr>
            <a:spLocks noGrp="1"/>
          </p:cNvSpPr>
          <p:nvPr>
            <p:ph type="sldNum" sz="quarter" idx="12"/>
          </p:nvPr>
        </p:nvSpPr>
        <p:spPr/>
        <p:txBody>
          <a:bodyPr/>
          <a:lstStyle/>
          <a:p>
            <a:fld id="{F2E5916C-8A19-45CF-A92A-BEC7AC1B5E58}" type="slidenum">
              <a:rPr lang="tr-TR" smtClean="0"/>
              <a:pPr/>
              <a:t>62</a:t>
            </a:fld>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4501">
                                            <p:txEl>
                                              <p:pRg st="1" end="1"/>
                                            </p:txEl>
                                          </p:spTgt>
                                        </p:tgtEl>
                                        <p:attrNameLst>
                                          <p:attrName>style.visibility</p:attrName>
                                        </p:attrNameLst>
                                      </p:cBhvr>
                                      <p:to>
                                        <p:strVal val="visible"/>
                                      </p:to>
                                    </p:set>
                                    <p:anim calcmode="lin" valueType="num">
                                      <p:cBhvr additive="base">
                                        <p:cTn id="7" dur="500" fill="hold"/>
                                        <p:tgtEl>
                                          <p:spTgt spid="23450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50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4501">
                                            <p:txEl>
                                              <p:pRg st="2" end="2"/>
                                            </p:txEl>
                                          </p:spTgt>
                                        </p:tgtEl>
                                        <p:attrNameLst>
                                          <p:attrName>style.visibility</p:attrName>
                                        </p:attrNameLst>
                                      </p:cBhvr>
                                      <p:to>
                                        <p:strVal val="visible"/>
                                      </p:to>
                                    </p:set>
                                    <p:anim calcmode="lin" valueType="num">
                                      <p:cBhvr additive="base">
                                        <p:cTn id="13" dur="500" fill="hold"/>
                                        <p:tgtEl>
                                          <p:spTgt spid="2345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450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4501">
                                            <p:txEl>
                                              <p:pRg st="3" end="3"/>
                                            </p:txEl>
                                          </p:spTgt>
                                        </p:tgtEl>
                                        <p:attrNameLst>
                                          <p:attrName>style.visibility</p:attrName>
                                        </p:attrNameLst>
                                      </p:cBhvr>
                                      <p:to>
                                        <p:strVal val="visible"/>
                                      </p:to>
                                    </p:set>
                                    <p:anim calcmode="lin" valueType="num">
                                      <p:cBhvr additive="base">
                                        <p:cTn id="19" dur="500" fill="hold"/>
                                        <p:tgtEl>
                                          <p:spTgt spid="2345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450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34501">
                                            <p:txEl>
                                              <p:pRg st="4" end="4"/>
                                            </p:txEl>
                                          </p:spTgt>
                                        </p:tgtEl>
                                        <p:attrNameLst>
                                          <p:attrName>style.visibility</p:attrName>
                                        </p:attrNameLst>
                                      </p:cBhvr>
                                      <p:to>
                                        <p:strVal val="visible"/>
                                      </p:to>
                                    </p:set>
                                    <p:anim calcmode="lin" valueType="num">
                                      <p:cBhvr additive="base">
                                        <p:cTn id="25" dur="500" fill="hold"/>
                                        <p:tgtEl>
                                          <p:spTgt spid="2345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450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34501">
                                            <p:txEl>
                                              <p:pRg st="5" end="5"/>
                                            </p:txEl>
                                          </p:spTgt>
                                        </p:tgtEl>
                                        <p:attrNameLst>
                                          <p:attrName>style.visibility</p:attrName>
                                        </p:attrNameLst>
                                      </p:cBhvr>
                                      <p:to>
                                        <p:strVal val="visible"/>
                                      </p:to>
                                    </p:set>
                                    <p:anim calcmode="lin" valueType="num">
                                      <p:cBhvr additive="base">
                                        <p:cTn id="31" dur="500" fill="hold"/>
                                        <p:tgtEl>
                                          <p:spTgt spid="2345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450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34501">
                                            <p:txEl>
                                              <p:pRg st="8" end="8"/>
                                            </p:txEl>
                                          </p:spTgt>
                                        </p:tgtEl>
                                        <p:attrNameLst>
                                          <p:attrName>style.visibility</p:attrName>
                                        </p:attrNameLst>
                                      </p:cBhvr>
                                      <p:to>
                                        <p:strVal val="visible"/>
                                      </p:to>
                                    </p:set>
                                    <p:anim calcmode="lin" valueType="num">
                                      <p:cBhvr additive="base">
                                        <p:cTn id="37" dur="500" fill="hold"/>
                                        <p:tgtEl>
                                          <p:spTgt spid="23450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4501">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885825" y="200025"/>
            <a:ext cx="7772400" cy="349250"/>
          </a:xfrm>
          <a:prstGeom prst="rect">
            <a:avLst/>
          </a:prstGeom>
          <a:noFill/>
          <a:ln w="12700">
            <a:noFill/>
            <a:miter lim="800000"/>
            <a:headEnd/>
            <a:tailEnd/>
          </a:ln>
          <a:effectLst/>
        </p:spPr>
        <p:txBody>
          <a:bodyPr lIns="90488" tIns="44450" rIns="90488" bIns="44450" anchor="ctr"/>
          <a:lstStyle/>
          <a:p>
            <a:pPr algn="ctr" eaLnBrk="0" hangingPunct="0">
              <a:spcBef>
                <a:spcPct val="0"/>
              </a:spcBef>
              <a:defRPr/>
            </a:pPr>
            <a:r>
              <a:rPr lang="tr-TR" sz="1600" u="none">
                <a:solidFill>
                  <a:schemeClr val="tx1"/>
                </a:solidFill>
                <a:effectLst>
                  <a:outerShdw blurRad="38100" dist="38100" dir="2700000" algn="tl">
                    <a:srgbClr val="C0C0C0"/>
                  </a:outerShdw>
                </a:effectLst>
              </a:rPr>
              <a:t>MIS-</a:t>
            </a:r>
            <a:r>
              <a:rPr lang="en-US" sz="1600" u="none">
                <a:solidFill>
                  <a:schemeClr val="tx1"/>
                </a:solidFill>
                <a:effectLst>
                  <a:outerShdw blurRad="38100" dist="38100" dir="2700000" algn="tl">
                    <a:srgbClr val="C0C0C0"/>
                  </a:outerShdw>
                </a:effectLst>
              </a:rPr>
              <a:t>Chapter 2 Information Systems in the Enterprise</a:t>
            </a:r>
          </a:p>
        </p:txBody>
      </p:sp>
      <p:sp>
        <p:nvSpPr>
          <p:cNvPr id="97283" name="Text Box 4"/>
          <p:cNvSpPr txBox="1">
            <a:spLocks noChangeArrowheads="1"/>
          </p:cNvSpPr>
          <p:nvPr/>
        </p:nvSpPr>
        <p:spPr bwMode="auto">
          <a:xfrm>
            <a:off x="684213" y="620713"/>
            <a:ext cx="7773987" cy="1066800"/>
          </a:xfrm>
          <a:prstGeom prst="rect">
            <a:avLst/>
          </a:prstGeom>
          <a:noFill/>
          <a:ln w="12700">
            <a:noFill/>
            <a:miter lim="800000"/>
            <a:headEnd/>
            <a:tailEnd/>
          </a:ln>
        </p:spPr>
        <p:txBody>
          <a:bodyPr>
            <a:spAutoFit/>
          </a:bodyPr>
          <a:lstStyle/>
          <a:p>
            <a:pPr algn="ctr" eaLnBrk="0" hangingPunct="0">
              <a:spcBef>
                <a:spcPct val="50000"/>
              </a:spcBef>
            </a:pPr>
            <a:r>
              <a:rPr lang="en-US" sz="2400" u="none" dirty="0">
                <a:solidFill>
                  <a:srgbClr val="FF0000"/>
                </a:solidFill>
                <a:cs typeface="Times New Roman" pitchFamily="18" charset="0"/>
              </a:rPr>
              <a:t>Model of a </a:t>
            </a:r>
            <a:r>
              <a:rPr lang="en-US" sz="2400" b="1" u="none" dirty="0">
                <a:solidFill>
                  <a:srgbClr val="FF0000"/>
                </a:solidFill>
                <a:cs typeface="Times New Roman" pitchFamily="18" charset="0"/>
              </a:rPr>
              <a:t>Typical Executive Support System</a:t>
            </a:r>
            <a:r>
              <a:rPr lang="tr-TR" sz="2000" b="1" u="none" dirty="0">
                <a:solidFill>
                  <a:srgbClr val="A50021"/>
                </a:solidFill>
                <a:cs typeface="Times New Roman" pitchFamily="18" charset="0"/>
              </a:rPr>
              <a:t> </a:t>
            </a:r>
            <a:r>
              <a:rPr lang="tr-TR" sz="2000" u="none" dirty="0" smtClean="0">
                <a:solidFill>
                  <a:srgbClr val="A50021"/>
                </a:solidFill>
                <a:cs typeface="Times New Roman" pitchFamily="18" charset="0"/>
              </a:rPr>
              <a:t> </a:t>
            </a:r>
            <a:r>
              <a:rPr lang="tr-TR" sz="2000" u="none" dirty="0" err="1">
                <a:solidFill>
                  <a:schemeClr val="tx1"/>
                </a:solidFill>
                <a:cs typeface="Arial" charset="0"/>
              </a:rPr>
              <a:t>System</a:t>
            </a:r>
            <a:r>
              <a:rPr lang="tr-TR" sz="2000" u="none" dirty="0">
                <a:solidFill>
                  <a:schemeClr val="tx1"/>
                </a:solidFill>
                <a:cs typeface="Arial" charset="0"/>
              </a:rPr>
              <a:t> </a:t>
            </a:r>
            <a:r>
              <a:rPr lang="tr-TR" sz="2000" u="none" dirty="0" err="1">
                <a:solidFill>
                  <a:schemeClr val="tx1"/>
                </a:solidFill>
                <a:cs typeface="Arial" charset="0"/>
              </a:rPr>
              <a:t>pools</a:t>
            </a:r>
            <a:r>
              <a:rPr lang="tr-TR" sz="2000" u="none" dirty="0">
                <a:solidFill>
                  <a:schemeClr val="tx1"/>
                </a:solidFill>
                <a:cs typeface="Arial" charset="0"/>
              </a:rPr>
              <a:t> data </a:t>
            </a:r>
            <a:r>
              <a:rPr lang="tr-TR" sz="2000" u="none" dirty="0" err="1">
                <a:solidFill>
                  <a:schemeClr val="tx1"/>
                </a:solidFill>
                <a:cs typeface="Arial" charset="0"/>
              </a:rPr>
              <a:t>from</a:t>
            </a:r>
            <a:r>
              <a:rPr lang="tr-TR" sz="2000" u="none" dirty="0">
                <a:solidFill>
                  <a:schemeClr val="tx1"/>
                </a:solidFill>
                <a:cs typeface="Arial" charset="0"/>
              </a:rPr>
              <a:t> </a:t>
            </a:r>
            <a:r>
              <a:rPr lang="tr-TR" sz="2000" u="none" dirty="0" err="1">
                <a:solidFill>
                  <a:schemeClr val="tx1"/>
                </a:solidFill>
                <a:cs typeface="Arial" charset="0"/>
              </a:rPr>
              <a:t>internal</a:t>
            </a:r>
            <a:r>
              <a:rPr lang="tr-TR" sz="2000" u="none" dirty="0">
                <a:solidFill>
                  <a:schemeClr val="tx1"/>
                </a:solidFill>
                <a:cs typeface="Arial" charset="0"/>
              </a:rPr>
              <a:t> </a:t>
            </a:r>
            <a:r>
              <a:rPr lang="tr-TR" sz="2000" u="none" dirty="0" err="1">
                <a:solidFill>
                  <a:schemeClr val="tx1"/>
                </a:solidFill>
                <a:cs typeface="Arial" charset="0"/>
              </a:rPr>
              <a:t>and</a:t>
            </a:r>
            <a:r>
              <a:rPr lang="tr-TR" sz="2000" u="none" dirty="0">
                <a:solidFill>
                  <a:schemeClr val="tx1"/>
                </a:solidFill>
                <a:cs typeface="Arial" charset="0"/>
              </a:rPr>
              <a:t> </a:t>
            </a:r>
            <a:r>
              <a:rPr lang="tr-TR" sz="2000" u="none" dirty="0" err="1">
                <a:solidFill>
                  <a:schemeClr val="tx1"/>
                </a:solidFill>
                <a:cs typeface="Arial" charset="0"/>
              </a:rPr>
              <a:t>externelsources</a:t>
            </a:r>
            <a:r>
              <a:rPr lang="tr-TR" sz="2000" u="none" dirty="0">
                <a:solidFill>
                  <a:schemeClr val="tx1"/>
                </a:solidFill>
                <a:cs typeface="Arial" charset="0"/>
              </a:rPr>
              <a:t> </a:t>
            </a:r>
            <a:r>
              <a:rPr lang="tr-TR" sz="2000" u="none" dirty="0" err="1">
                <a:solidFill>
                  <a:schemeClr val="tx1"/>
                </a:solidFill>
                <a:cs typeface="Arial" charset="0"/>
              </a:rPr>
              <a:t>and</a:t>
            </a:r>
            <a:r>
              <a:rPr lang="tr-TR" sz="2000" u="none" dirty="0">
                <a:solidFill>
                  <a:schemeClr val="tx1"/>
                </a:solidFill>
                <a:cs typeface="Arial" charset="0"/>
              </a:rPr>
              <a:t> </a:t>
            </a:r>
            <a:r>
              <a:rPr lang="tr-TR" sz="2000" u="none" dirty="0" err="1">
                <a:solidFill>
                  <a:schemeClr val="tx1"/>
                </a:solidFill>
                <a:cs typeface="Arial" charset="0"/>
              </a:rPr>
              <a:t>makes</a:t>
            </a:r>
            <a:r>
              <a:rPr lang="tr-TR" sz="2000" u="none" dirty="0">
                <a:solidFill>
                  <a:schemeClr val="tx1"/>
                </a:solidFill>
                <a:cs typeface="Arial" charset="0"/>
              </a:rPr>
              <a:t> </a:t>
            </a:r>
            <a:r>
              <a:rPr lang="tr-TR" sz="2000" u="none" dirty="0" err="1">
                <a:solidFill>
                  <a:schemeClr val="tx1"/>
                </a:solidFill>
                <a:cs typeface="Arial" charset="0"/>
              </a:rPr>
              <a:t>them</a:t>
            </a:r>
            <a:r>
              <a:rPr lang="tr-TR" sz="2000" u="none" dirty="0">
                <a:solidFill>
                  <a:schemeClr val="tx1"/>
                </a:solidFill>
                <a:cs typeface="Arial" charset="0"/>
              </a:rPr>
              <a:t> </a:t>
            </a:r>
            <a:r>
              <a:rPr lang="tr-TR" sz="2000" u="none" dirty="0" err="1">
                <a:solidFill>
                  <a:schemeClr val="tx1"/>
                </a:solidFill>
                <a:cs typeface="Arial" charset="0"/>
              </a:rPr>
              <a:t>available</a:t>
            </a:r>
            <a:r>
              <a:rPr lang="tr-TR" sz="2000" u="none" dirty="0">
                <a:solidFill>
                  <a:schemeClr val="tx1"/>
                </a:solidFill>
                <a:cs typeface="Arial" charset="0"/>
              </a:rPr>
              <a:t> </a:t>
            </a:r>
            <a:r>
              <a:rPr lang="tr-TR" sz="2000" u="none" dirty="0" err="1">
                <a:solidFill>
                  <a:schemeClr val="tx1"/>
                </a:solidFill>
                <a:cs typeface="Arial" charset="0"/>
              </a:rPr>
              <a:t>to</a:t>
            </a:r>
            <a:r>
              <a:rPr lang="tr-TR" sz="2000" u="none" dirty="0">
                <a:solidFill>
                  <a:schemeClr val="tx1"/>
                </a:solidFill>
                <a:cs typeface="Arial" charset="0"/>
              </a:rPr>
              <a:t> </a:t>
            </a:r>
            <a:r>
              <a:rPr lang="tr-TR" sz="2000" u="none" dirty="0" err="1">
                <a:solidFill>
                  <a:schemeClr val="tx1"/>
                </a:solidFill>
                <a:cs typeface="Arial" charset="0"/>
              </a:rPr>
              <a:t>executives</a:t>
            </a:r>
            <a:r>
              <a:rPr lang="tr-TR" sz="2000" u="none" dirty="0">
                <a:solidFill>
                  <a:schemeClr val="tx1"/>
                </a:solidFill>
                <a:cs typeface="Arial" charset="0"/>
              </a:rPr>
              <a:t> in an </a:t>
            </a:r>
            <a:r>
              <a:rPr lang="tr-TR" sz="2000" u="none" dirty="0" err="1">
                <a:solidFill>
                  <a:schemeClr val="tx1"/>
                </a:solidFill>
                <a:cs typeface="Arial" charset="0"/>
              </a:rPr>
              <a:t>easy</a:t>
            </a:r>
            <a:r>
              <a:rPr lang="tr-TR" sz="2000" u="none" dirty="0">
                <a:solidFill>
                  <a:schemeClr val="tx1"/>
                </a:solidFill>
                <a:cs typeface="Arial" charset="0"/>
              </a:rPr>
              <a:t>-</a:t>
            </a:r>
            <a:r>
              <a:rPr lang="tr-TR" sz="2000" u="none" dirty="0" err="1">
                <a:solidFill>
                  <a:schemeClr val="tx1"/>
                </a:solidFill>
                <a:cs typeface="Arial" charset="0"/>
              </a:rPr>
              <a:t>to</a:t>
            </a:r>
            <a:r>
              <a:rPr lang="tr-TR" sz="2000" u="none" dirty="0">
                <a:solidFill>
                  <a:schemeClr val="tx1"/>
                </a:solidFill>
                <a:cs typeface="Arial" charset="0"/>
              </a:rPr>
              <a:t>-</a:t>
            </a:r>
            <a:r>
              <a:rPr lang="tr-TR" sz="2000" u="none" dirty="0" err="1">
                <a:solidFill>
                  <a:schemeClr val="tx1"/>
                </a:solidFill>
                <a:cs typeface="Arial" charset="0"/>
              </a:rPr>
              <a:t>use</a:t>
            </a:r>
            <a:r>
              <a:rPr lang="en-US" sz="2000" u="none" dirty="0">
                <a:solidFill>
                  <a:schemeClr val="tx1"/>
                </a:solidFill>
                <a:cs typeface="Arial" charset="0"/>
              </a:rPr>
              <a:t> </a:t>
            </a:r>
          </a:p>
        </p:txBody>
      </p:sp>
      <p:grpSp>
        <p:nvGrpSpPr>
          <p:cNvPr id="2" name="Group 5"/>
          <p:cNvGrpSpPr>
            <a:grpSpLocks/>
          </p:cNvGrpSpPr>
          <p:nvPr/>
        </p:nvGrpSpPr>
        <p:grpSpPr bwMode="auto">
          <a:xfrm>
            <a:off x="611188" y="1260475"/>
            <a:ext cx="7775575" cy="5597525"/>
            <a:chOff x="816" y="1248"/>
            <a:chExt cx="4239" cy="2988"/>
          </a:xfrm>
        </p:grpSpPr>
        <p:sp>
          <p:nvSpPr>
            <p:cNvPr id="97287" name="Rectangle 6"/>
            <p:cNvSpPr>
              <a:spLocks noChangeArrowheads="1"/>
            </p:cNvSpPr>
            <p:nvPr/>
          </p:nvSpPr>
          <p:spPr bwMode="auto">
            <a:xfrm>
              <a:off x="2448" y="4041"/>
              <a:ext cx="116" cy="195"/>
            </a:xfrm>
            <a:prstGeom prst="rect">
              <a:avLst/>
            </a:prstGeom>
            <a:noFill/>
            <a:ln w="9525">
              <a:noFill/>
              <a:miter lim="800000"/>
              <a:headEnd/>
              <a:tailEnd/>
            </a:ln>
          </p:spPr>
          <p:txBody>
            <a:bodyPr>
              <a:spAutoFit/>
            </a:bodyPr>
            <a:lstStyle/>
            <a:p>
              <a:pPr>
                <a:spcBef>
                  <a:spcPct val="0"/>
                </a:spcBef>
              </a:pPr>
              <a:endParaRPr lang="en-US" sz="1800" u="none">
                <a:solidFill>
                  <a:schemeClr val="tx1"/>
                </a:solidFill>
              </a:endParaRPr>
            </a:p>
          </p:txBody>
        </p:sp>
        <p:pic>
          <p:nvPicPr>
            <p:cNvPr id="97288" name="Picture 7" descr="fg02_08"/>
            <p:cNvPicPr>
              <a:picLocks noChangeAspect="1" noChangeArrowheads="1"/>
            </p:cNvPicPr>
            <p:nvPr/>
          </p:nvPicPr>
          <p:blipFill>
            <a:blip r:embed="rId2"/>
            <a:srcRect/>
            <a:stretch>
              <a:fillRect/>
            </a:stretch>
          </p:blipFill>
          <p:spPr bwMode="auto">
            <a:xfrm>
              <a:off x="816" y="1248"/>
              <a:ext cx="4239" cy="2638"/>
            </a:xfrm>
            <a:prstGeom prst="rect">
              <a:avLst/>
            </a:prstGeom>
            <a:noFill/>
            <a:ln w="9525">
              <a:noFill/>
              <a:miter lim="800000"/>
              <a:headEnd/>
              <a:tailEnd/>
            </a:ln>
          </p:spPr>
        </p:pic>
      </p:grpSp>
      <p:sp>
        <p:nvSpPr>
          <p:cNvPr id="97285" name="Rectangle 8"/>
          <p:cNvSpPr>
            <a:spLocks noChangeArrowheads="1"/>
          </p:cNvSpPr>
          <p:nvPr/>
        </p:nvSpPr>
        <p:spPr bwMode="auto">
          <a:xfrm>
            <a:off x="2843213" y="4508500"/>
            <a:ext cx="1657350" cy="365125"/>
          </a:xfrm>
          <a:prstGeom prst="rect">
            <a:avLst/>
          </a:prstGeom>
          <a:noFill/>
          <a:ln w="9525">
            <a:noFill/>
            <a:miter lim="800000"/>
            <a:headEnd/>
            <a:tailEnd/>
          </a:ln>
        </p:spPr>
        <p:txBody>
          <a:bodyPr anchor="ctr"/>
          <a:lstStyle/>
          <a:p>
            <a:pPr algn="ctr" eaLnBrk="0" hangingPunct="0">
              <a:spcBef>
                <a:spcPct val="0"/>
              </a:spcBef>
            </a:pPr>
            <a:r>
              <a:rPr lang="tr-TR" sz="1800" u="none">
                <a:solidFill>
                  <a:schemeClr val="bg1"/>
                </a:solidFill>
              </a:rPr>
              <a:t/>
            </a:r>
            <a:br>
              <a:rPr lang="tr-TR" sz="1800" u="none">
                <a:solidFill>
                  <a:schemeClr val="bg1"/>
                </a:solidFill>
              </a:rPr>
            </a:br>
            <a:r>
              <a:rPr lang="tr-TR" sz="1800" u="none">
                <a:solidFill>
                  <a:schemeClr val="bg1"/>
                </a:solidFill>
              </a:rPr>
              <a:t/>
            </a:r>
            <a:br>
              <a:rPr lang="tr-TR" sz="1800" u="none">
                <a:solidFill>
                  <a:schemeClr val="bg1"/>
                </a:solidFill>
              </a:rPr>
            </a:br>
            <a:r>
              <a:rPr lang="tr-TR" sz="1600" u="none">
                <a:solidFill>
                  <a:schemeClr val="bg1"/>
                </a:solidFill>
              </a:rPr>
              <a:t>Internal historical data</a:t>
            </a:r>
            <a:br>
              <a:rPr lang="tr-TR" sz="1600" u="none">
                <a:solidFill>
                  <a:schemeClr val="bg1"/>
                </a:solidFill>
              </a:rPr>
            </a:br>
            <a:r>
              <a:rPr lang="tr-TR" sz="1600" u="none">
                <a:solidFill>
                  <a:schemeClr val="bg1"/>
                </a:solidFill>
              </a:rPr>
              <a:t>TPS/MIS</a:t>
            </a:r>
            <a:br>
              <a:rPr lang="tr-TR" sz="1600" u="none">
                <a:solidFill>
                  <a:schemeClr val="bg1"/>
                </a:solidFill>
              </a:rPr>
            </a:br>
            <a:r>
              <a:rPr lang="tr-TR" sz="1600" u="none">
                <a:solidFill>
                  <a:schemeClr val="bg1"/>
                </a:solidFill>
              </a:rPr>
              <a:t>Finansal data</a:t>
            </a:r>
            <a:br>
              <a:rPr lang="tr-TR" sz="1600" u="none">
                <a:solidFill>
                  <a:schemeClr val="bg1"/>
                </a:solidFill>
              </a:rPr>
            </a:br>
            <a:r>
              <a:rPr lang="tr-TR" sz="1600" u="none">
                <a:solidFill>
                  <a:schemeClr val="bg1"/>
                </a:solidFill>
              </a:rPr>
              <a:t>Modellng/</a:t>
            </a:r>
            <a:br>
              <a:rPr lang="tr-TR" sz="1600" u="none">
                <a:solidFill>
                  <a:schemeClr val="bg1"/>
                </a:solidFill>
              </a:rPr>
            </a:br>
            <a:r>
              <a:rPr lang="tr-TR" sz="1600" u="none">
                <a:solidFill>
                  <a:schemeClr val="bg1"/>
                </a:solidFill>
              </a:rPr>
              <a:t>analysis</a:t>
            </a:r>
          </a:p>
        </p:txBody>
      </p:sp>
      <p:sp>
        <p:nvSpPr>
          <p:cNvPr id="97286" name="Rectangle 9"/>
          <p:cNvSpPr>
            <a:spLocks noChangeArrowheads="1"/>
          </p:cNvSpPr>
          <p:nvPr/>
        </p:nvSpPr>
        <p:spPr bwMode="auto">
          <a:xfrm>
            <a:off x="4572000" y="4221163"/>
            <a:ext cx="1657350" cy="1512887"/>
          </a:xfrm>
          <a:prstGeom prst="rect">
            <a:avLst/>
          </a:prstGeom>
          <a:noFill/>
          <a:ln w="9525">
            <a:noFill/>
            <a:miter lim="800000"/>
            <a:headEnd/>
            <a:tailEnd/>
          </a:ln>
        </p:spPr>
        <p:txBody>
          <a:bodyPr anchor="ctr"/>
          <a:lstStyle/>
          <a:p>
            <a:pPr algn="ctr" eaLnBrk="0" hangingPunct="0">
              <a:spcBef>
                <a:spcPct val="0"/>
              </a:spcBef>
            </a:pPr>
            <a:r>
              <a:rPr lang="tr-TR" sz="1800" u="none">
                <a:solidFill>
                  <a:schemeClr val="bg1"/>
                </a:solidFill>
              </a:rPr>
              <a:t>External data</a:t>
            </a:r>
            <a:br>
              <a:rPr lang="tr-TR" sz="1800" u="none">
                <a:solidFill>
                  <a:schemeClr val="bg1"/>
                </a:solidFill>
              </a:rPr>
            </a:br>
            <a:r>
              <a:rPr lang="tr-TR" sz="1800" u="none">
                <a:solidFill>
                  <a:schemeClr val="bg1"/>
                </a:solidFill>
              </a:rPr>
              <a:t>Internet news</a:t>
            </a:r>
            <a:br>
              <a:rPr lang="tr-TR" sz="1800" u="none">
                <a:solidFill>
                  <a:schemeClr val="bg1"/>
                </a:solidFill>
              </a:rPr>
            </a:br>
            <a:r>
              <a:rPr lang="tr-TR" sz="1800" u="none">
                <a:solidFill>
                  <a:schemeClr val="bg1"/>
                </a:solidFill>
              </a:rPr>
              <a:t>retrievals</a:t>
            </a:r>
            <a:br>
              <a:rPr lang="tr-TR" sz="1800" u="none">
                <a:solidFill>
                  <a:schemeClr val="bg1"/>
                </a:solidFill>
              </a:rPr>
            </a:br>
            <a:r>
              <a:rPr lang="tr-TR" sz="1800" u="none">
                <a:solidFill>
                  <a:schemeClr val="bg1"/>
                </a:solidFill>
              </a:rPr>
              <a:t>so on</a:t>
            </a:r>
          </a:p>
        </p:txBody>
      </p:sp>
      <p:sp>
        <p:nvSpPr>
          <p:cNvPr id="9" name="8 Slayt Numarası Yer Tutucusu"/>
          <p:cNvSpPr>
            <a:spLocks noGrp="1"/>
          </p:cNvSpPr>
          <p:nvPr>
            <p:ph type="sldNum" sz="quarter" idx="12"/>
          </p:nvPr>
        </p:nvSpPr>
        <p:spPr/>
        <p:txBody>
          <a:bodyPr/>
          <a:lstStyle/>
          <a:p>
            <a:fld id="{F2E5916C-8A19-45CF-A92A-BEC7AC1B5E58}" type="slidenum">
              <a:rPr lang="tr-TR" smtClean="0"/>
              <a:pPr/>
              <a:t>63</a:t>
            </a:fld>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tx1"/>
          </a:solidFill>
        </p:spPr>
        <p:txBody>
          <a:bodyPr>
            <a:normAutofit fontScale="90000"/>
          </a:bodyPr>
          <a:lstStyle/>
          <a:p>
            <a:r>
              <a:rPr lang="en-US" dirty="0" smtClean="0">
                <a:solidFill>
                  <a:schemeClr val="bg1"/>
                </a:solidFill>
              </a:rPr>
              <a:t>Relationship of systems to one another</a:t>
            </a:r>
            <a:br>
              <a:rPr lang="en-US" dirty="0" smtClean="0">
                <a:solidFill>
                  <a:schemeClr val="bg1"/>
                </a:solidFill>
              </a:rPr>
            </a:br>
            <a:endParaRPr lang="tr-TR" dirty="0">
              <a:solidFill>
                <a:schemeClr val="bg1"/>
              </a:solidFill>
            </a:endParaRPr>
          </a:p>
        </p:txBody>
      </p:sp>
      <p:sp>
        <p:nvSpPr>
          <p:cNvPr id="3" name="2 İçerik Yer Tutucusu"/>
          <p:cNvSpPr>
            <a:spLocks noGrp="1"/>
          </p:cNvSpPr>
          <p:nvPr>
            <p:ph idx="1"/>
          </p:nvPr>
        </p:nvSpPr>
        <p:spPr/>
        <p:txBody>
          <a:bodyPr>
            <a:normAutofit fontScale="92500"/>
          </a:bodyPr>
          <a:lstStyle/>
          <a:p>
            <a:pPr>
              <a:spcAft>
                <a:spcPts val="1200"/>
              </a:spcAft>
            </a:pPr>
            <a:r>
              <a:rPr lang="en-US" sz="3600" dirty="0" smtClean="0">
                <a:solidFill>
                  <a:srgbClr val="0D0D0D"/>
                </a:solidFill>
              </a:rPr>
              <a:t>Relationship of systems to one another</a:t>
            </a:r>
          </a:p>
          <a:p>
            <a:pPr lvl="1">
              <a:spcAft>
                <a:spcPts val="1200"/>
              </a:spcAft>
            </a:pPr>
            <a:r>
              <a:rPr lang="en-US" sz="3200" dirty="0" smtClean="0"/>
              <a:t>TPS: Major source of data for other systems</a:t>
            </a:r>
          </a:p>
          <a:p>
            <a:pPr lvl="1">
              <a:spcAft>
                <a:spcPts val="1200"/>
              </a:spcAft>
            </a:pPr>
            <a:r>
              <a:rPr lang="en-US" sz="3200" dirty="0" smtClean="0"/>
              <a:t>ESS: Recipient of  data from lower-level systems</a:t>
            </a:r>
          </a:p>
          <a:p>
            <a:pPr lvl="1">
              <a:spcAft>
                <a:spcPts val="1200"/>
              </a:spcAft>
            </a:pPr>
            <a:r>
              <a:rPr lang="en-US" sz="3200" dirty="0" smtClean="0"/>
              <a:t>Data may be exchanged between systems</a:t>
            </a:r>
          </a:p>
          <a:p>
            <a:pPr lvl="1">
              <a:spcAft>
                <a:spcPts val="1200"/>
              </a:spcAft>
            </a:pPr>
            <a:r>
              <a:rPr lang="en-US" sz="3200" dirty="0" smtClean="0"/>
              <a:t>In reality, most businesses’ systems are only loosely integrated (but they are getting better!) </a:t>
            </a:r>
            <a:endParaRPr lang="en-US" sz="3600" dirty="0" smtClean="0"/>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64</a:t>
            </a:fld>
            <a:endParaRPr lang="tr-T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885825" y="200025"/>
            <a:ext cx="7772400" cy="349250"/>
          </a:xfrm>
          <a:prstGeom prst="rect">
            <a:avLst/>
          </a:prstGeom>
          <a:noFill/>
          <a:ln w="12700">
            <a:noFill/>
            <a:miter lim="800000"/>
            <a:headEnd/>
            <a:tailEnd/>
          </a:ln>
          <a:effectLst/>
        </p:spPr>
        <p:txBody>
          <a:bodyPr lIns="90488" tIns="44450" rIns="90488" bIns="44450" anchor="ctr"/>
          <a:lstStyle/>
          <a:p>
            <a:pPr algn="ctr" eaLnBrk="0" hangingPunct="0">
              <a:spcBef>
                <a:spcPct val="0"/>
              </a:spcBef>
              <a:defRPr/>
            </a:pPr>
            <a:endParaRPr lang="en-US" sz="1600" u="none">
              <a:solidFill>
                <a:schemeClr val="tx1"/>
              </a:solidFill>
              <a:effectLst>
                <a:outerShdw blurRad="38100" dist="38100" dir="2700000" algn="tl">
                  <a:srgbClr val="C0C0C0"/>
                </a:outerShdw>
              </a:effectLst>
            </a:endParaRPr>
          </a:p>
        </p:txBody>
      </p:sp>
      <p:sp>
        <p:nvSpPr>
          <p:cNvPr id="44035" name="Text Box 4"/>
          <p:cNvSpPr txBox="1">
            <a:spLocks noChangeArrowheads="1"/>
          </p:cNvSpPr>
          <p:nvPr/>
        </p:nvSpPr>
        <p:spPr bwMode="auto">
          <a:xfrm>
            <a:off x="642910" y="214290"/>
            <a:ext cx="7905750" cy="703263"/>
          </a:xfrm>
          <a:prstGeom prst="rect">
            <a:avLst/>
          </a:prstGeom>
          <a:noFill/>
          <a:ln w="12700">
            <a:noFill/>
            <a:miter lim="800000"/>
            <a:headEnd/>
            <a:tailEnd/>
          </a:ln>
        </p:spPr>
        <p:txBody>
          <a:bodyPr>
            <a:spAutoFit/>
          </a:bodyPr>
          <a:lstStyle/>
          <a:p>
            <a:pPr algn="ctr" eaLnBrk="0" hangingPunct="0">
              <a:spcBef>
                <a:spcPct val="50000"/>
              </a:spcBef>
            </a:pPr>
            <a:r>
              <a:rPr lang="en-US" sz="1600" u="none" dirty="0">
                <a:solidFill>
                  <a:srgbClr val="FF0000"/>
                </a:solidFill>
                <a:cs typeface="Times New Roman" pitchFamily="18" charset="0"/>
              </a:rPr>
              <a:t>The Four Major Types of Information Systems</a:t>
            </a:r>
            <a:r>
              <a:rPr lang="en-US" sz="1600" u="none" dirty="0">
                <a:solidFill>
                  <a:srgbClr val="FF0000"/>
                </a:solidFill>
              </a:rPr>
              <a:t> </a:t>
            </a:r>
            <a:endParaRPr lang="tr-TR" sz="1600" u="none" dirty="0">
              <a:solidFill>
                <a:srgbClr val="FF0000"/>
              </a:solidFill>
            </a:endParaRPr>
          </a:p>
          <a:p>
            <a:pPr algn="ctr" eaLnBrk="0" hangingPunct="0">
              <a:spcBef>
                <a:spcPct val="50000"/>
              </a:spcBef>
            </a:pPr>
            <a:r>
              <a:rPr lang="tr-TR" sz="1600" u="none" dirty="0" err="1">
                <a:solidFill>
                  <a:srgbClr val="FF0000"/>
                </a:solidFill>
              </a:rPr>
              <a:t>And</a:t>
            </a:r>
            <a:r>
              <a:rPr lang="tr-TR" sz="1600" u="none" dirty="0">
                <a:solidFill>
                  <a:srgbClr val="FF0000"/>
                </a:solidFill>
              </a:rPr>
              <a:t> </a:t>
            </a:r>
            <a:r>
              <a:rPr lang="tr-TR" sz="1600" u="none" dirty="0" err="1">
                <a:solidFill>
                  <a:srgbClr val="FF0000"/>
                </a:solidFill>
              </a:rPr>
              <a:t>Main</a:t>
            </a:r>
            <a:r>
              <a:rPr lang="tr-TR" sz="1600" u="none" dirty="0">
                <a:solidFill>
                  <a:srgbClr val="FF0000"/>
                </a:solidFill>
              </a:rPr>
              <a:t> Business </a:t>
            </a:r>
            <a:r>
              <a:rPr lang="tr-TR" sz="1600" u="none" dirty="0" err="1">
                <a:solidFill>
                  <a:srgbClr val="FF0000"/>
                </a:solidFill>
              </a:rPr>
              <a:t>Processing</a:t>
            </a:r>
            <a:r>
              <a:rPr lang="tr-TR" sz="1600" u="none" dirty="0">
                <a:solidFill>
                  <a:srgbClr val="FF0000"/>
                </a:solidFill>
              </a:rPr>
              <a:t> </a:t>
            </a:r>
            <a:r>
              <a:rPr lang="tr-TR" sz="1600" u="none" dirty="0" err="1">
                <a:solidFill>
                  <a:srgbClr val="FF0000"/>
                </a:solidFill>
              </a:rPr>
              <a:t>Functions</a:t>
            </a:r>
            <a:r>
              <a:rPr lang="tr-TR" sz="1600" u="none" dirty="0">
                <a:solidFill>
                  <a:srgbClr val="FF0000"/>
                </a:solidFill>
              </a:rPr>
              <a:t>/</a:t>
            </a:r>
            <a:r>
              <a:rPr lang="tr-TR" sz="1600" u="none" dirty="0" err="1">
                <a:solidFill>
                  <a:srgbClr val="FF0000"/>
                </a:solidFill>
              </a:rPr>
              <a:t>Tasks</a:t>
            </a:r>
            <a:endParaRPr lang="en-US" sz="1600" u="none" dirty="0">
              <a:solidFill>
                <a:srgbClr val="FF0000"/>
              </a:solidFill>
            </a:endParaRPr>
          </a:p>
        </p:txBody>
      </p:sp>
      <p:grpSp>
        <p:nvGrpSpPr>
          <p:cNvPr id="2" name="Group 5"/>
          <p:cNvGrpSpPr>
            <a:grpSpLocks/>
          </p:cNvGrpSpPr>
          <p:nvPr/>
        </p:nvGrpSpPr>
        <p:grpSpPr bwMode="auto">
          <a:xfrm>
            <a:off x="214282" y="1214422"/>
            <a:ext cx="8640762" cy="5432425"/>
            <a:chOff x="1518" y="1264"/>
            <a:chExt cx="2802" cy="3020"/>
          </a:xfrm>
        </p:grpSpPr>
        <p:sp>
          <p:nvSpPr>
            <p:cNvPr id="44037" name="Rectangle 6"/>
            <p:cNvSpPr>
              <a:spLocks noChangeArrowheads="1"/>
            </p:cNvSpPr>
            <p:nvPr/>
          </p:nvSpPr>
          <p:spPr bwMode="auto">
            <a:xfrm>
              <a:off x="2448" y="4080"/>
              <a:ext cx="60" cy="204"/>
            </a:xfrm>
            <a:prstGeom prst="rect">
              <a:avLst/>
            </a:prstGeom>
            <a:noFill/>
            <a:ln w="9525">
              <a:noFill/>
              <a:miter lim="800000"/>
              <a:headEnd/>
              <a:tailEnd/>
            </a:ln>
          </p:spPr>
          <p:txBody>
            <a:bodyPr wrap="none">
              <a:spAutoFit/>
            </a:bodyPr>
            <a:lstStyle/>
            <a:p>
              <a:pPr>
                <a:spcBef>
                  <a:spcPct val="0"/>
                </a:spcBef>
              </a:pPr>
              <a:endParaRPr lang="en-US" sz="1800" u="none">
                <a:solidFill>
                  <a:schemeClr val="tx1"/>
                </a:solidFill>
              </a:endParaRPr>
            </a:p>
          </p:txBody>
        </p:sp>
        <p:pic>
          <p:nvPicPr>
            <p:cNvPr id="44038" name="Picture 7" descr="fg02_02"/>
            <p:cNvPicPr>
              <a:picLocks noChangeAspect="1" noChangeArrowheads="1"/>
            </p:cNvPicPr>
            <p:nvPr/>
          </p:nvPicPr>
          <p:blipFill>
            <a:blip r:embed="rId2"/>
            <a:srcRect/>
            <a:stretch>
              <a:fillRect/>
            </a:stretch>
          </p:blipFill>
          <p:spPr bwMode="auto">
            <a:xfrm>
              <a:off x="1518" y="1264"/>
              <a:ext cx="2802" cy="2837"/>
            </a:xfrm>
            <a:prstGeom prst="rect">
              <a:avLst/>
            </a:prstGeom>
            <a:noFill/>
            <a:ln w="9525">
              <a:noFill/>
              <a:miter lim="800000"/>
              <a:headEnd/>
              <a:tailEnd/>
            </a:ln>
          </p:spPr>
        </p:pic>
      </p:grpSp>
      <p:sp>
        <p:nvSpPr>
          <p:cNvPr id="7" name="6 Slayt Numarası Yer Tutucusu"/>
          <p:cNvSpPr>
            <a:spLocks noGrp="1"/>
          </p:cNvSpPr>
          <p:nvPr>
            <p:ph type="sldNum" sz="quarter" idx="12"/>
          </p:nvPr>
        </p:nvSpPr>
        <p:spPr/>
        <p:txBody>
          <a:bodyPr/>
          <a:lstStyle/>
          <a:p>
            <a:fld id="{F2E5916C-8A19-45CF-A92A-BEC7AC1B5E58}" type="slidenum">
              <a:rPr lang="tr-TR" smtClean="0"/>
              <a:pPr/>
              <a:t>65</a:t>
            </a:fld>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800" dirty="0" smtClean="0">
                <a:solidFill>
                  <a:srgbClr val="7C4B3B"/>
                </a:solidFill>
              </a:rPr>
              <a:t>CHAPTER 2: GLOBAL E-BUSINESS AND COLLABORATION</a:t>
            </a:r>
          </a:p>
        </p:txBody>
      </p:sp>
      <p:sp>
        <p:nvSpPr>
          <p:cNvPr id="50179" name="Content Placeholder 2"/>
          <p:cNvSpPr>
            <a:spLocks noGrp="1"/>
          </p:cNvSpPr>
          <p:nvPr>
            <p:ph idx="1"/>
          </p:nvPr>
        </p:nvSpPr>
        <p:spPr>
          <a:xfrm>
            <a:off x="457200" y="1714488"/>
            <a:ext cx="8229600" cy="4411675"/>
          </a:xfrm>
        </p:spPr>
        <p:txBody>
          <a:bodyPr>
            <a:normAutofit fontScale="92500"/>
          </a:bodyPr>
          <a:lstStyle/>
          <a:p>
            <a:pPr eaLnBrk="1" hangingPunct="1">
              <a:spcAft>
                <a:spcPts val="1200"/>
              </a:spcAft>
            </a:pPr>
            <a:r>
              <a:rPr lang="en-US" sz="3600" dirty="0" smtClean="0">
                <a:solidFill>
                  <a:srgbClr val="00B0F0"/>
                </a:solidFill>
              </a:rPr>
              <a:t>Relationship of systems to one another</a:t>
            </a:r>
          </a:p>
          <a:p>
            <a:pPr lvl="1" eaLnBrk="1" hangingPunct="1">
              <a:spcAft>
                <a:spcPts val="1200"/>
              </a:spcAft>
            </a:pPr>
            <a:r>
              <a:rPr lang="en-US" sz="3200" dirty="0" smtClean="0"/>
              <a:t>TPS: </a:t>
            </a:r>
            <a:r>
              <a:rPr lang="en-US" sz="3200" b="0" dirty="0" smtClean="0"/>
              <a:t>Major source of data for other systems</a:t>
            </a:r>
          </a:p>
          <a:p>
            <a:pPr lvl="1" eaLnBrk="1" hangingPunct="1">
              <a:spcAft>
                <a:spcPts val="1200"/>
              </a:spcAft>
            </a:pPr>
            <a:r>
              <a:rPr lang="en-US" sz="3200" dirty="0" smtClean="0"/>
              <a:t>ESS: </a:t>
            </a:r>
            <a:r>
              <a:rPr lang="en-US" sz="3200" b="0" dirty="0" smtClean="0"/>
              <a:t>Recipient of  data from lower-level systems</a:t>
            </a:r>
          </a:p>
          <a:p>
            <a:pPr lvl="1" eaLnBrk="1" hangingPunct="1">
              <a:spcAft>
                <a:spcPts val="1200"/>
              </a:spcAft>
            </a:pPr>
            <a:r>
              <a:rPr lang="en-US" sz="3200" dirty="0" smtClean="0"/>
              <a:t>Data may be exchanged between systems</a:t>
            </a:r>
          </a:p>
          <a:p>
            <a:pPr lvl="1" eaLnBrk="1" hangingPunct="1">
              <a:spcAft>
                <a:spcPts val="1200"/>
              </a:spcAft>
            </a:pPr>
            <a:r>
              <a:rPr lang="en-US" sz="3200" dirty="0" smtClean="0"/>
              <a:t>In reality, most businesses’ systems are only loosely integrated (but they are getting better!) </a:t>
            </a:r>
            <a:endParaRPr lang="en-US" sz="3600" dirty="0" smtClean="0"/>
          </a:p>
        </p:txBody>
      </p:sp>
      <p:sp>
        <p:nvSpPr>
          <p:cNvPr id="50182" name="Slide Number Placeholder 5"/>
          <p:cNvSpPr>
            <a:spLocks noGrp="1"/>
          </p:cNvSpPr>
          <p:nvPr>
            <p:ph type="sldNum" sz="quarter" idx="12"/>
          </p:nvPr>
        </p:nvSpPr>
        <p:spPr bwMode="auto">
          <a:noFill/>
          <a:ln>
            <a:miter lim="800000"/>
            <a:headEnd/>
            <a:tailEnd/>
          </a:ln>
        </p:spPr>
        <p:txBody>
          <a:bodyPr/>
          <a:lstStyle/>
          <a:p>
            <a:fld id="{C334032B-97F4-483D-9AF4-6960A169F7F0}" type="slidenum">
              <a:rPr lang="en-US"/>
              <a:pPr/>
              <a:t>66</a:t>
            </a:fld>
            <a:endParaRPr lang="en-US"/>
          </a:p>
        </p:txBody>
      </p:sp>
      <p:sp>
        <p:nvSpPr>
          <p:cNvPr id="50180" name="Text Placeholder 3"/>
          <p:cNvSpPr>
            <a:spLocks noGrp="1"/>
          </p:cNvSpPr>
          <p:nvPr>
            <p:ph type="body" sz="quarter" idx="4294967295"/>
          </p:nvPr>
        </p:nvSpPr>
        <p:spPr>
          <a:xfrm>
            <a:off x="1285852" y="1066800"/>
            <a:ext cx="6943748" cy="381000"/>
          </a:xfrm>
        </p:spPr>
        <p:txBody>
          <a:bodyPr>
            <a:noAutofit/>
          </a:bodyPr>
          <a:lstStyle/>
          <a:p>
            <a:pPr eaLnBrk="1" hangingPunct="1"/>
            <a:r>
              <a:rPr lang="en-US" b="1" dirty="0" smtClean="0"/>
              <a:t>Types of Information Systems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8313" y="274638"/>
            <a:ext cx="8218487" cy="1570037"/>
          </a:xfrm>
        </p:spPr>
        <p:txBody>
          <a:bodyPr/>
          <a:lstStyle/>
          <a:p>
            <a:r>
              <a:rPr lang="tr-TR" sz="2400" b="1" dirty="0" smtClean="0">
                <a:solidFill>
                  <a:srgbClr val="CC0000"/>
                </a:solidFill>
              </a:rPr>
              <a:t>Global Information </a:t>
            </a:r>
            <a:r>
              <a:rPr lang="tr-TR" sz="2400" b="1" dirty="0" err="1" smtClean="0">
                <a:solidFill>
                  <a:srgbClr val="CC0000"/>
                </a:solidFill>
              </a:rPr>
              <a:t>System</a:t>
            </a:r>
            <a:r>
              <a:rPr lang="tr-TR" sz="2400" b="1" dirty="0" smtClean="0">
                <a:solidFill>
                  <a:srgbClr val="CC0000"/>
                </a:solidFill>
              </a:rPr>
              <a:t> </a:t>
            </a:r>
            <a:r>
              <a:rPr lang="tr-TR" sz="2400" b="1" dirty="0" err="1" smtClean="0">
                <a:solidFill>
                  <a:srgbClr val="CC0000"/>
                </a:solidFill>
              </a:rPr>
              <a:t>may</a:t>
            </a:r>
            <a:r>
              <a:rPr lang="tr-TR" sz="2400" b="1" dirty="0" smtClean="0">
                <a:solidFill>
                  <a:srgbClr val="CC0000"/>
                </a:solidFill>
              </a:rPr>
              <a:t> </a:t>
            </a:r>
            <a:r>
              <a:rPr lang="tr-TR" sz="2400" b="1" dirty="0" err="1" smtClean="0">
                <a:solidFill>
                  <a:srgbClr val="CC0000"/>
                </a:solidFill>
              </a:rPr>
              <a:t>include</a:t>
            </a:r>
            <a:r>
              <a:rPr lang="tr-TR" sz="2400" b="1" dirty="0" smtClean="0">
                <a:solidFill>
                  <a:srgbClr val="CC0000"/>
                </a:solidFill>
              </a:rPr>
              <a:t> </a:t>
            </a:r>
            <a:br>
              <a:rPr lang="tr-TR" sz="2400" b="1" dirty="0" smtClean="0">
                <a:solidFill>
                  <a:srgbClr val="CC0000"/>
                </a:solidFill>
              </a:rPr>
            </a:br>
            <a:r>
              <a:rPr lang="tr-TR" sz="2400" b="1" dirty="0" smtClean="0">
                <a:solidFill>
                  <a:srgbClr val="CC0000"/>
                </a:solidFill>
              </a:rPr>
              <a:t>Office Information </a:t>
            </a:r>
            <a:r>
              <a:rPr lang="tr-TR" sz="2400" b="1" dirty="0" err="1" smtClean="0">
                <a:solidFill>
                  <a:srgbClr val="CC0000"/>
                </a:solidFill>
              </a:rPr>
              <a:t>Systems</a:t>
            </a:r>
            <a:r>
              <a:rPr lang="tr-TR" sz="2400" b="1" dirty="0" smtClean="0">
                <a:solidFill>
                  <a:srgbClr val="CC0000"/>
                </a:solidFill>
              </a:rPr>
              <a:t> (OIS)</a:t>
            </a:r>
            <a:r>
              <a:rPr lang="en-US" sz="2400" b="1" dirty="0" smtClean="0">
                <a:solidFill>
                  <a:srgbClr val="CC0000"/>
                </a:solidFill>
              </a:rPr>
              <a:t/>
            </a:r>
            <a:br>
              <a:rPr lang="en-US" sz="2400" b="1" dirty="0" smtClean="0">
                <a:solidFill>
                  <a:srgbClr val="CC0000"/>
                </a:solidFill>
              </a:rPr>
            </a:br>
            <a:r>
              <a:rPr lang="en-US" sz="2400" dirty="0" smtClean="0">
                <a:solidFill>
                  <a:schemeClr val="hlink"/>
                </a:solidFill>
              </a:rPr>
              <a:t>Office Information Systems are concerned with getting all relevant information to all those who need it.</a:t>
            </a:r>
            <a:endParaRPr lang="tr-TR" sz="2400" dirty="0" smtClean="0">
              <a:solidFill>
                <a:schemeClr val="hlink"/>
              </a:solidFill>
            </a:endParaRPr>
          </a:p>
        </p:txBody>
      </p:sp>
      <p:sp>
        <p:nvSpPr>
          <p:cNvPr id="71683" name="Rectangle 3"/>
          <p:cNvSpPr>
            <a:spLocks noGrp="1" noChangeArrowheads="1"/>
          </p:cNvSpPr>
          <p:nvPr>
            <p:ph type="body" idx="1"/>
          </p:nvPr>
        </p:nvSpPr>
        <p:spPr>
          <a:xfrm>
            <a:off x="457200" y="1916113"/>
            <a:ext cx="8229600" cy="4210050"/>
          </a:xfrm>
        </p:spPr>
        <p:txBody>
          <a:bodyPr/>
          <a:lstStyle/>
          <a:p>
            <a:pPr lvl="2">
              <a:lnSpc>
                <a:spcPct val="90000"/>
              </a:lnSpc>
            </a:pPr>
            <a:r>
              <a:rPr lang="en-US" b="1" smtClean="0"/>
              <a:t>Office information systems</a:t>
            </a:r>
            <a:r>
              <a:rPr lang="en-US" smtClean="0"/>
              <a:t> support the wide range of business office activities that provide for improved work flow and communications between workers, regardless of whether or not those workers are physically located in an office.</a:t>
            </a:r>
          </a:p>
          <a:p>
            <a:pPr lvl="2">
              <a:lnSpc>
                <a:spcPct val="90000"/>
              </a:lnSpc>
            </a:pPr>
            <a:r>
              <a:rPr lang="en-US" smtClean="0">
                <a:solidFill>
                  <a:schemeClr val="hlink"/>
                </a:solidFill>
              </a:rPr>
              <a:t>Office information systems may use the following technologies:</a:t>
            </a:r>
          </a:p>
          <a:p>
            <a:pPr lvl="3">
              <a:lnSpc>
                <a:spcPct val="90000"/>
              </a:lnSpc>
            </a:pPr>
            <a:r>
              <a:rPr lang="en-US" smtClean="0">
                <a:solidFill>
                  <a:schemeClr val="hlink"/>
                </a:solidFill>
              </a:rPr>
              <a:t>Electronic forms technology</a:t>
            </a:r>
          </a:p>
          <a:p>
            <a:pPr lvl="3">
              <a:lnSpc>
                <a:spcPct val="90000"/>
              </a:lnSpc>
            </a:pPr>
            <a:r>
              <a:rPr lang="en-US" smtClean="0">
                <a:solidFill>
                  <a:schemeClr val="hlink"/>
                </a:solidFill>
              </a:rPr>
              <a:t>Work group technology</a:t>
            </a:r>
          </a:p>
          <a:p>
            <a:pPr lvl="3">
              <a:lnSpc>
                <a:spcPct val="90000"/>
              </a:lnSpc>
            </a:pPr>
            <a:r>
              <a:rPr lang="en-US" smtClean="0">
                <a:solidFill>
                  <a:schemeClr val="hlink"/>
                </a:solidFill>
              </a:rPr>
              <a:t>Electronic messaging technology</a:t>
            </a:r>
          </a:p>
          <a:p>
            <a:pPr lvl="3">
              <a:lnSpc>
                <a:spcPct val="90000"/>
              </a:lnSpc>
            </a:pPr>
            <a:r>
              <a:rPr lang="en-US" smtClean="0">
                <a:solidFill>
                  <a:schemeClr val="hlink"/>
                </a:solidFill>
              </a:rPr>
              <a:t>Office automation suite technology</a:t>
            </a:r>
          </a:p>
          <a:p>
            <a:pPr lvl="3">
              <a:lnSpc>
                <a:spcPct val="90000"/>
              </a:lnSpc>
            </a:pPr>
            <a:r>
              <a:rPr lang="en-US" smtClean="0">
                <a:solidFill>
                  <a:schemeClr val="hlink"/>
                </a:solidFill>
              </a:rPr>
              <a:t>Imaging technology</a:t>
            </a:r>
          </a:p>
          <a:p>
            <a:pPr>
              <a:lnSpc>
                <a:spcPct val="90000"/>
              </a:lnSpc>
            </a:pPr>
            <a:endParaRPr lang="tr-TR" smtClean="0">
              <a:solidFill>
                <a:schemeClr val="hlink"/>
              </a:solidFill>
            </a:endParaRPr>
          </a:p>
        </p:txBody>
      </p:sp>
      <p:sp>
        <p:nvSpPr>
          <p:cNvPr id="4" name="3 Slayt Numarası Yer Tutucusu"/>
          <p:cNvSpPr>
            <a:spLocks noGrp="1"/>
          </p:cNvSpPr>
          <p:nvPr>
            <p:ph type="sldNum" sz="quarter" idx="12"/>
          </p:nvPr>
        </p:nvSpPr>
        <p:spPr/>
        <p:txBody>
          <a:bodyPr/>
          <a:lstStyle/>
          <a:p>
            <a:fld id="{F2E5916C-8A19-45CF-A92A-BEC7AC1B5E58}" type="slidenum">
              <a:rPr lang="tr-TR" smtClean="0"/>
              <a:pPr/>
              <a:t>67</a:t>
            </a:fld>
            <a:endParaRPr lang="tr-T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777875"/>
          </a:xfrm>
        </p:spPr>
        <p:txBody>
          <a:bodyPr/>
          <a:lstStyle/>
          <a:p>
            <a:r>
              <a:rPr lang="tr-TR" sz="2800" b="1" smtClean="0">
                <a:solidFill>
                  <a:schemeClr val="hlink"/>
                </a:solidFill>
              </a:rPr>
              <a:t>Ofis Bilgi Sistemi Alt Sistemi-2</a:t>
            </a:r>
          </a:p>
        </p:txBody>
      </p:sp>
      <p:sp>
        <p:nvSpPr>
          <p:cNvPr id="72707" name="Rectangle 3"/>
          <p:cNvSpPr>
            <a:spLocks noGrp="1" noChangeArrowheads="1"/>
          </p:cNvSpPr>
          <p:nvPr>
            <p:ph type="body" idx="1"/>
          </p:nvPr>
        </p:nvSpPr>
        <p:spPr>
          <a:xfrm>
            <a:off x="468313" y="1484313"/>
            <a:ext cx="8229600" cy="5000625"/>
          </a:xfrm>
        </p:spPr>
        <p:txBody>
          <a:bodyPr/>
          <a:lstStyle/>
          <a:p>
            <a:pPr>
              <a:lnSpc>
                <a:spcPct val="80000"/>
              </a:lnSpc>
              <a:buFontTx/>
              <a:buNone/>
            </a:pPr>
            <a:r>
              <a:rPr lang="tr-TR" sz="2800" b="1" smtClean="0">
                <a:solidFill>
                  <a:srgbClr val="CC0000"/>
                </a:solidFill>
              </a:rPr>
              <a:t>Sistemin Genel içeriği</a:t>
            </a:r>
            <a:r>
              <a:rPr lang="tr-TR" sz="2000" smtClean="0">
                <a:solidFill>
                  <a:srgbClr val="CC0000"/>
                </a:solidFill>
              </a:rPr>
              <a:t> </a:t>
            </a:r>
          </a:p>
          <a:p>
            <a:pPr>
              <a:lnSpc>
                <a:spcPct val="80000"/>
              </a:lnSpc>
              <a:buFontTx/>
              <a:buNone/>
            </a:pPr>
            <a:r>
              <a:rPr lang="tr-TR" sz="2000" smtClean="0">
                <a:solidFill>
                  <a:srgbClr val="CC0000"/>
                </a:solidFill>
              </a:rPr>
              <a:t>     -Grup çalışması:</a:t>
            </a:r>
            <a:r>
              <a:rPr lang="tr-TR" sz="2000" smtClean="0"/>
              <a:t> iş alanı ortamında veri bilginin müşterek kullanılmasını ve hazırlanıp paylaşılmasını sağlayan yazılımdır. </a:t>
            </a:r>
            <a:r>
              <a:rPr lang="tr-TR" sz="2000" smtClean="0">
                <a:solidFill>
                  <a:srgbClr val="0099FF"/>
                </a:solidFill>
              </a:rPr>
              <a:t>(Groupware)</a:t>
            </a:r>
          </a:p>
          <a:p>
            <a:pPr>
              <a:lnSpc>
                <a:spcPct val="80000"/>
              </a:lnSpc>
              <a:buFontTx/>
              <a:buNone/>
            </a:pPr>
            <a:endParaRPr lang="tr-TR" sz="1000" smtClean="0">
              <a:solidFill>
                <a:srgbClr val="0099FF"/>
              </a:solidFill>
            </a:endParaRPr>
          </a:p>
          <a:p>
            <a:pPr>
              <a:lnSpc>
                <a:spcPct val="80000"/>
              </a:lnSpc>
              <a:buFontTx/>
              <a:buNone/>
            </a:pPr>
            <a:r>
              <a:rPr lang="tr-TR" sz="2000" smtClean="0"/>
              <a:t>    - </a:t>
            </a:r>
            <a:r>
              <a:rPr lang="tr-TR" sz="2000" smtClean="0">
                <a:solidFill>
                  <a:srgbClr val="CC0000"/>
                </a:solidFill>
              </a:rPr>
              <a:t>İş programı ve planlaması</a:t>
            </a:r>
            <a:r>
              <a:rPr lang="tr-TR" sz="2000" smtClean="0"/>
              <a:t>:  Birimler arasında toplantı ve iş paylaşımı planlaması ve takvimlendirilmesini sağlayan yazılımdır. </a:t>
            </a:r>
            <a:r>
              <a:rPr lang="tr-TR" sz="2000" smtClean="0">
                <a:solidFill>
                  <a:srgbClr val="0099FF"/>
                </a:solidFill>
              </a:rPr>
              <a:t>(Calender and scheduling software)</a:t>
            </a:r>
          </a:p>
          <a:p>
            <a:pPr>
              <a:lnSpc>
                <a:spcPct val="80000"/>
              </a:lnSpc>
              <a:buFontTx/>
              <a:buNone/>
            </a:pPr>
            <a:endParaRPr lang="tr-TR" sz="1000" smtClean="0">
              <a:solidFill>
                <a:srgbClr val="0099FF"/>
              </a:solidFill>
            </a:endParaRPr>
          </a:p>
          <a:p>
            <a:pPr>
              <a:lnSpc>
                <a:spcPct val="80000"/>
              </a:lnSpc>
              <a:buFontTx/>
              <a:buNone/>
            </a:pPr>
            <a:r>
              <a:rPr lang="tr-TR" sz="2000" smtClean="0"/>
              <a:t>     -</a:t>
            </a:r>
            <a:r>
              <a:rPr lang="tr-TR" sz="2000" smtClean="0">
                <a:solidFill>
                  <a:srgbClr val="CC0000"/>
                </a:solidFill>
              </a:rPr>
              <a:t>Yazılı kaynağı elektronik ortama dönüştürüp düzenleme</a:t>
            </a:r>
            <a:r>
              <a:rPr lang="tr-TR" sz="2000" smtClean="0"/>
              <a:t> yazılımı:</a:t>
            </a:r>
          </a:p>
          <a:p>
            <a:pPr>
              <a:lnSpc>
                <a:spcPct val="80000"/>
              </a:lnSpc>
              <a:buFontTx/>
              <a:buNone/>
            </a:pPr>
            <a:r>
              <a:rPr lang="tr-TR" sz="2000" smtClean="0"/>
              <a:t>     (Document image processing)</a:t>
            </a:r>
          </a:p>
          <a:p>
            <a:pPr>
              <a:lnSpc>
                <a:spcPct val="80000"/>
              </a:lnSpc>
              <a:buFontTx/>
              <a:buNone/>
            </a:pPr>
            <a:endParaRPr lang="tr-TR" sz="1000" smtClean="0"/>
          </a:p>
          <a:p>
            <a:pPr>
              <a:lnSpc>
                <a:spcPct val="80000"/>
              </a:lnSpc>
              <a:buFontTx/>
              <a:buNone/>
            </a:pPr>
            <a:r>
              <a:rPr lang="tr-TR" sz="2000" smtClean="0"/>
              <a:t>     -</a:t>
            </a:r>
            <a:r>
              <a:rPr lang="tr-TR" sz="2000" smtClean="0">
                <a:solidFill>
                  <a:srgbClr val="CC0000"/>
                </a:solidFill>
              </a:rPr>
              <a:t>Elektronik Doküman Yönetim Sistemi Yazılımı</a:t>
            </a:r>
            <a:r>
              <a:rPr lang="tr-TR" sz="2000" smtClean="0"/>
              <a:t>: Sayısal ortamdaki dökümanın saklanması, erişilmesi, işlenmesi, yapılandırılması gibi ofis işlemlerini sağlar.  </a:t>
            </a:r>
            <a:r>
              <a:rPr lang="tr-TR" sz="2000" smtClean="0">
                <a:solidFill>
                  <a:srgbClr val="0099FF"/>
                </a:solidFill>
              </a:rPr>
              <a:t>(EDMS)</a:t>
            </a:r>
          </a:p>
          <a:p>
            <a:pPr>
              <a:lnSpc>
                <a:spcPct val="80000"/>
              </a:lnSpc>
              <a:buFontTx/>
              <a:buNone/>
            </a:pPr>
            <a:endParaRPr lang="tr-TR" sz="900" smtClean="0">
              <a:solidFill>
                <a:srgbClr val="0099FF"/>
              </a:solidFill>
            </a:endParaRPr>
          </a:p>
          <a:p>
            <a:pPr>
              <a:lnSpc>
                <a:spcPct val="80000"/>
              </a:lnSpc>
              <a:buFontTx/>
              <a:buNone/>
            </a:pPr>
            <a:r>
              <a:rPr lang="tr-TR" sz="2000" smtClean="0"/>
              <a:t>     </a:t>
            </a:r>
            <a:r>
              <a:rPr lang="tr-TR" sz="2000" smtClean="0">
                <a:solidFill>
                  <a:srgbClr val="CC0000"/>
                </a:solidFill>
              </a:rPr>
              <a:t>-İş akışı isleme Yönetim Sistemi yazılımı</a:t>
            </a:r>
            <a:r>
              <a:rPr lang="tr-TR" sz="2000" smtClean="0"/>
              <a:t>: Tanımlanmış iş uygulamaarının izlenmesini denetlenmesini, planlanmasını sağlar. </a:t>
            </a:r>
            <a:r>
              <a:rPr lang="tr-TR" sz="2000" smtClean="0">
                <a:solidFill>
                  <a:srgbClr val="0099FF"/>
                </a:solidFill>
              </a:rPr>
              <a:t>(Workflow</a:t>
            </a:r>
            <a:r>
              <a:rPr lang="tr-TR" sz="1800" smtClean="0">
                <a:solidFill>
                  <a:srgbClr val="0099FF"/>
                </a:solidFill>
              </a:rPr>
              <a:t> </a:t>
            </a:r>
            <a:r>
              <a:rPr lang="tr-TR" sz="1800" b="1" smtClean="0">
                <a:solidFill>
                  <a:srgbClr val="0099FF"/>
                </a:solidFill>
              </a:rPr>
              <a:t>M S</a:t>
            </a:r>
            <a:r>
              <a:rPr lang="tr-TR" sz="1800" smtClean="0">
                <a:solidFill>
                  <a:srgbClr val="0099FF"/>
                </a:solidFill>
              </a:rPr>
              <a:t>)</a:t>
            </a:r>
          </a:p>
          <a:p>
            <a:pPr>
              <a:lnSpc>
                <a:spcPct val="80000"/>
              </a:lnSpc>
            </a:pPr>
            <a:endParaRPr lang="tr-TR" sz="18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68</a:t>
            </a:fld>
            <a:endParaRPr lang="tr-T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lnSpcReduction="20000"/>
          </a:bodyPr>
          <a:lstStyle/>
          <a:p>
            <a:r>
              <a:rPr lang="tr-TR" dirty="0" smtClean="0">
                <a:solidFill>
                  <a:schemeClr val="hlink"/>
                </a:solidFill>
              </a:rPr>
              <a:t>Enterprise Information Systems </a:t>
            </a:r>
            <a:r>
              <a:rPr lang="tr-TR" dirty="0" err="1" smtClean="0">
                <a:solidFill>
                  <a:srgbClr val="800000"/>
                </a:solidFill>
              </a:rPr>
              <a:t>provide</a:t>
            </a:r>
            <a:r>
              <a:rPr lang="tr-TR" dirty="0" smtClean="0">
                <a:solidFill>
                  <a:srgbClr val="800000"/>
                </a:solidFill>
              </a:rPr>
              <a:t> a </a:t>
            </a:r>
            <a:r>
              <a:rPr lang="tr-TR" dirty="0" err="1" smtClean="0">
                <a:solidFill>
                  <a:srgbClr val="800000"/>
                </a:solidFill>
              </a:rPr>
              <a:t>technology</a:t>
            </a:r>
            <a:r>
              <a:rPr lang="tr-TR" dirty="0" smtClean="0">
                <a:solidFill>
                  <a:srgbClr val="800000"/>
                </a:solidFill>
              </a:rPr>
              <a:t> platform</a:t>
            </a:r>
            <a:r>
              <a:rPr lang="tr-TR" dirty="0" smtClean="0">
                <a:solidFill>
                  <a:schemeClr val="hlink"/>
                </a:solidFill>
              </a:rPr>
              <a:t> </a:t>
            </a:r>
            <a:r>
              <a:rPr lang="tr-TR" dirty="0" err="1" smtClean="0">
                <a:solidFill>
                  <a:schemeClr val="hlink"/>
                </a:solidFill>
              </a:rPr>
              <a:t>that</a:t>
            </a:r>
            <a:r>
              <a:rPr lang="tr-TR" dirty="0" smtClean="0">
                <a:solidFill>
                  <a:schemeClr val="hlink"/>
                </a:solidFill>
              </a:rPr>
              <a:t> </a:t>
            </a:r>
            <a:r>
              <a:rPr lang="tr-TR" dirty="0" err="1" smtClean="0">
                <a:solidFill>
                  <a:schemeClr val="hlink"/>
                </a:solidFill>
              </a:rPr>
              <a:t>enables</a:t>
            </a:r>
            <a:r>
              <a:rPr lang="tr-TR" dirty="0" smtClean="0">
                <a:solidFill>
                  <a:schemeClr val="hlink"/>
                </a:solidFill>
              </a:rPr>
              <a:t> </a:t>
            </a:r>
            <a:r>
              <a:rPr lang="tr-TR" dirty="0" err="1" smtClean="0">
                <a:solidFill>
                  <a:schemeClr val="hlink"/>
                </a:solidFill>
              </a:rPr>
              <a:t>organizations</a:t>
            </a:r>
            <a:r>
              <a:rPr lang="tr-TR" dirty="0" smtClean="0">
                <a:solidFill>
                  <a:schemeClr val="hlink"/>
                </a:solidFill>
              </a:rPr>
              <a:t> </a:t>
            </a:r>
            <a:r>
              <a:rPr lang="tr-TR" dirty="0" err="1" smtClean="0">
                <a:solidFill>
                  <a:schemeClr val="hlink"/>
                </a:solidFill>
              </a:rPr>
              <a:t>to</a:t>
            </a:r>
            <a:r>
              <a:rPr lang="tr-TR" dirty="0" smtClean="0">
                <a:solidFill>
                  <a:schemeClr val="hlink"/>
                </a:solidFill>
              </a:rPr>
              <a:t> </a:t>
            </a:r>
            <a:r>
              <a:rPr lang="tr-TR" dirty="0" err="1" smtClean="0">
                <a:solidFill>
                  <a:schemeClr val="hlink"/>
                </a:solidFill>
              </a:rPr>
              <a:t>integrate</a:t>
            </a:r>
            <a:r>
              <a:rPr lang="tr-TR" dirty="0" smtClean="0">
                <a:solidFill>
                  <a:schemeClr val="hlink"/>
                </a:solidFill>
              </a:rPr>
              <a:t> </a:t>
            </a:r>
            <a:r>
              <a:rPr lang="tr-TR" dirty="0" err="1" smtClean="0">
                <a:solidFill>
                  <a:schemeClr val="hlink"/>
                </a:solidFill>
              </a:rPr>
              <a:t>and</a:t>
            </a:r>
            <a:r>
              <a:rPr lang="tr-TR" dirty="0" smtClean="0">
                <a:solidFill>
                  <a:schemeClr val="hlink"/>
                </a:solidFill>
              </a:rPr>
              <a:t> </a:t>
            </a:r>
            <a:r>
              <a:rPr lang="tr-TR" dirty="0" err="1" smtClean="0">
                <a:solidFill>
                  <a:schemeClr val="hlink"/>
                </a:solidFill>
              </a:rPr>
              <a:t>coordinate</a:t>
            </a:r>
            <a:r>
              <a:rPr lang="tr-TR" dirty="0" smtClean="0">
                <a:solidFill>
                  <a:schemeClr val="hlink"/>
                </a:solidFill>
              </a:rPr>
              <a:t> </a:t>
            </a:r>
            <a:r>
              <a:rPr lang="tr-TR" dirty="0" err="1" smtClean="0">
                <a:solidFill>
                  <a:srgbClr val="800000"/>
                </a:solidFill>
              </a:rPr>
              <a:t>all</a:t>
            </a:r>
            <a:r>
              <a:rPr lang="tr-TR" dirty="0" smtClean="0">
                <a:solidFill>
                  <a:srgbClr val="800000"/>
                </a:solidFill>
              </a:rPr>
              <a:t> </a:t>
            </a:r>
            <a:r>
              <a:rPr lang="tr-TR" dirty="0" err="1" smtClean="0">
                <a:solidFill>
                  <a:srgbClr val="800000"/>
                </a:solidFill>
              </a:rPr>
              <a:t>their</a:t>
            </a:r>
            <a:r>
              <a:rPr lang="tr-TR" dirty="0" smtClean="0">
                <a:solidFill>
                  <a:srgbClr val="800000"/>
                </a:solidFill>
              </a:rPr>
              <a:t> </a:t>
            </a:r>
            <a:r>
              <a:rPr lang="tr-TR" dirty="0" err="1" smtClean="0">
                <a:solidFill>
                  <a:srgbClr val="800000"/>
                </a:solidFill>
                <a:hlinkClick r:id="rId2" tooltip="Business processes"/>
              </a:rPr>
              <a:t>business</a:t>
            </a:r>
            <a:r>
              <a:rPr lang="tr-TR" dirty="0" smtClean="0">
                <a:solidFill>
                  <a:srgbClr val="800000"/>
                </a:solidFill>
                <a:hlinkClick r:id="rId2" tooltip="Business processes"/>
              </a:rPr>
              <a:t> </a:t>
            </a:r>
            <a:r>
              <a:rPr lang="tr-TR" dirty="0" err="1" smtClean="0">
                <a:solidFill>
                  <a:srgbClr val="800000"/>
                </a:solidFill>
                <a:hlinkClick r:id="rId2" tooltip="Business processes"/>
              </a:rPr>
              <a:t>processes</a:t>
            </a:r>
            <a:r>
              <a:rPr lang="tr-TR" dirty="0" smtClean="0">
                <a:solidFill>
                  <a:srgbClr val="800000"/>
                </a:solidFill>
              </a:rPr>
              <a:t>. </a:t>
            </a:r>
            <a:r>
              <a:rPr lang="tr-TR" dirty="0" err="1" smtClean="0">
                <a:solidFill>
                  <a:srgbClr val="800000"/>
                </a:solidFill>
              </a:rPr>
              <a:t>Then</a:t>
            </a:r>
            <a:r>
              <a:rPr lang="tr-TR" dirty="0" smtClean="0">
                <a:solidFill>
                  <a:srgbClr val="800000"/>
                </a:solidFill>
              </a:rPr>
              <a:t> </a:t>
            </a:r>
            <a:r>
              <a:rPr lang="tr-TR" dirty="0" err="1" smtClean="0">
                <a:solidFill>
                  <a:srgbClr val="800000"/>
                </a:solidFill>
              </a:rPr>
              <a:t>this</a:t>
            </a:r>
            <a:r>
              <a:rPr lang="tr-TR" dirty="0" smtClean="0">
                <a:solidFill>
                  <a:srgbClr val="800000"/>
                </a:solidFill>
              </a:rPr>
              <a:t> </a:t>
            </a:r>
            <a:r>
              <a:rPr lang="tr-TR" dirty="0" err="1" smtClean="0">
                <a:solidFill>
                  <a:srgbClr val="800000"/>
                </a:solidFill>
              </a:rPr>
              <a:t>approuch</a:t>
            </a:r>
            <a:r>
              <a:rPr lang="tr-TR" dirty="0" smtClean="0">
                <a:solidFill>
                  <a:srgbClr val="800000"/>
                </a:solidFill>
              </a:rPr>
              <a:t> </a:t>
            </a:r>
            <a:r>
              <a:rPr lang="tr-TR" dirty="0" smtClean="0">
                <a:solidFill>
                  <a:schemeClr val="hlink"/>
                </a:solidFill>
              </a:rPr>
              <a:t>has </a:t>
            </a:r>
            <a:r>
              <a:rPr lang="tr-TR" dirty="0" err="1" smtClean="0">
                <a:solidFill>
                  <a:schemeClr val="hlink"/>
                </a:solidFill>
              </a:rPr>
              <a:t>add</a:t>
            </a:r>
            <a:r>
              <a:rPr lang="tr-TR" dirty="0" smtClean="0">
                <a:solidFill>
                  <a:schemeClr val="hlink"/>
                </a:solidFill>
              </a:rPr>
              <a:t> </a:t>
            </a:r>
            <a:r>
              <a:rPr lang="tr-TR" dirty="0" err="1" smtClean="0">
                <a:solidFill>
                  <a:schemeClr val="hlink"/>
                </a:solidFill>
              </a:rPr>
              <a:t>new</a:t>
            </a:r>
            <a:r>
              <a:rPr lang="tr-TR" dirty="0" smtClean="0">
                <a:solidFill>
                  <a:schemeClr val="hlink"/>
                </a:solidFill>
              </a:rPr>
              <a:t> </a:t>
            </a:r>
            <a:r>
              <a:rPr lang="tr-TR" dirty="0" err="1" smtClean="0">
                <a:solidFill>
                  <a:schemeClr val="hlink"/>
                </a:solidFill>
              </a:rPr>
              <a:t>IS’s</a:t>
            </a:r>
            <a:r>
              <a:rPr lang="tr-TR" dirty="0" smtClean="0">
                <a:solidFill>
                  <a:schemeClr val="hlink"/>
                </a:solidFill>
              </a:rPr>
              <a:t> </a:t>
            </a:r>
            <a:r>
              <a:rPr lang="tr-TR" dirty="0" err="1" smtClean="0">
                <a:solidFill>
                  <a:schemeClr val="hlink"/>
                </a:solidFill>
              </a:rPr>
              <a:t>to</a:t>
            </a:r>
            <a:r>
              <a:rPr lang="tr-TR" dirty="0" smtClean="0">
                <a:solidFill>
                  <a:schemeClr val="hlink"/>
                </a:solidFill>
              </a:rPr>
              <a:t> </a:t>
            </a:r>
            <a:r>
              <a:rPr lang="tr-TR" dirty="0" err="1" smtClean="0">
                <a:solidFill>
                  <a:schemeClr val="hlink"/>
                </a:solidFill>
              </a:rPr>
              <a:t>the</a:t>
            </a:r>
            <a:r>
              <a:rPr lang="tr-TR" dirty="0" smtClean="0">
                <a:solidFill>
                  <a:schemeClr val="hlink"/>
                </a:solidFill>
              </a:rPr>
              <a:t> </a:t>
            </a:r>
            <a:r>
              <a:rPr lang="tr-TR" dirty="0" err="1" smtClean="0">
                <a:solidFill>
                  <a:schemeClr val="hlink"/>
                </a:solidFill>
              </a:rPr>
              <a:t>structure</a:t>
            </a:r>
            <a:r>
              <a:rPr lang="tr-TR" dirty="0" smtClean="0">
                <a:solidFill>
                  <a:srgbClr val="800000"/>
                </a:solidFill>
              </a:rPr>
              <a:t> of MIS </a:t>
            </a:r>
            <a:r>
              <a:rPr lang="tr-TR" dirty="0" err="1" smtClean="0">
                <a:solidFill>
                  <a:srgbClr val="800000"/>
                </a:solidFill>
              </a:rPr>
              <a:t>managenent</a:t>
            </a:r>
            <a:r>
              <a:rPr lang="tr-TR" dirty="0" smtClean="0">
                <a:solidFill>
                  <a:srgbClr val="800000"/>
                </a:solidFill>
              </a:rPr>
              <a:t>!</a:t>
            </a:r>
          </a:p>
          <a:p>
            <a:endParaRPr lang="tr-TR" dirty="0" smtClean="0">
              <a:solidFill>
                <a:srgbClr val="800000"/>
              </a:solidFill>
            </a:endParaRPr>
          </a:p>
          <a:p>
            <a:pPr algn="ctr"/>
            <a:r>
              <a:rPr lang="en-US" dirty="0" smtClean="0">
                <a:solidFill>
                  <a:srgbClr val="FF0000"/>
                </a:solidFill>
              </a:rPr>
              <a:t>There are four major enterprise applications: </a:t>
            </a:r>
            <a:r>
              <a:rPr lang="en-US" b="1" dirty="0" smtClean="0">
                <a:solidFill>
                  <a:srgbClr val="FF0000"/>
                </a:solidFill>
              </a:rPr>
              <a:t>enterprise systems</a:t>
            </a:r>
            <a:r>
              <a:rPr lang="tr-TR" b="1" dirty="0" smtClean="0">
                <a:solidFill>
                  <a:srgbClr val="FF0000"/>
                </a:solidFill>
              </a:rPr>
              <a:t>(ES)</a:t>
            </a:r>
            <a:r>
              <a:rPr lang="en-US" b="1" dirty="0" smtClean="0">
                <a:solidFill>
                  <a:srgbClr val="FF0000"/>
                </a:solidFill>
              </a:rPr>
              <a:t>, </a:t>
            </a:r>
            <a:r>
              <a:rPr lang="en-US" b="1" dirty="0" err="1" smtClean="0">
                <a:solidFill>
                  <a:srgbClr val="3333CC"/>
                </a:solidFill>
              </a:rPr>
              <a:t>supplychain</a:t>
            </a:r>
            <a:r>
              <a:rPr lang="en-US" b="1" dirty="0" smtClean="0">
                <a:solidFill>
                  <a:srgbClr val="3333CC"/>
                </a:solidFill>
              </a:rPr>
              <a:t> management systems</a:t>
            </a:r>
            <a:r>
              <a:rPr lang="tr-TR" b="1" dirty="0" smtClean="0">
                <a:solidFill>
                  <a:srgbClr val="3333CC"/>
                </a:solidFill>
              </a:rPr>
              <a:t> (SCM)</a:t>
            </a:r>
            <a:r>
              <a:rPr lang="en-US" b="1" dirty="0" smtClean="0">
                <a:solidFill>
                  <a:srgbClr val="3333CC"/>
                </a:solidFill>
              </a:rPr>
              <a:t>, customer relationship management systems</a:t>
            </a:r>
            <a:r>
              <a:rPr lang="tr-TR" b="1" dirty="0" smtClean="0">
                <a:solidFill>
                  <a:srgbClr val="3333CC"/>
                </a:solidFill>
              </a:rPr>
              <a:t> (CRM)</a:t>
            </a:r>
            <a:r>
              <a:rPr lang="en-US" b="1" dirty="0" smtClean="0">
                <a:solidFill>
                  <a:srgbClr val="3333CC"/>
                </a:solidFill>
              </a:rPr>
              <a:t>, and</a:t>
            </a:r>
            <a:r>
              <a:rPr lang="tr-TR" b="1" dirty="0" smtClean="0">
                <a:solidFill>
                  <a:srgbClr val="3333CC"/>
                </a:solidFill>
              </a:rPr>
              <a:t> </a:t>
            </a:r>
            <a:r>
              <a:rPr lang="en-US" b="1" dirty="0" smtClean="0">
                <a:solidFill>
                  <a:srgbClr val="3333CC"/>
                </a:solidFill>
              </a:rPr>
              <a:t>knowledge management systems</a:t>
            </a:r>
            <a:r>
              <a:rPr lang="tr-TR" b="1" dirty="0" smtClean="0">
                <a:solidFill>
                  <a:srgbClr val="3333CC"/>
                </a:solidFill>
              </a:rPr>
              <a:t> (KMS)</a:t>
            </a:r>
            <a:r>
              <a:rPr lang="en-US" b="1" dirty="0" smtClean="0">
                <a:solidFill>
                  <a:srgbClr val="3333CC"/>
                </a:solidFill>
              </a:rPr>
              <a:t>. </a:t>
            </a:r>
            <a:endParaRPr lang="tr-TR" b="1" dirty="0" smtClean="0">
              <a:solidFill>
                <a:srgbClr val="3333CC"/>
              </a:solidFill>
            </a:endParaRP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69</a:t>
            </a:fld>
            <a:endParaRPr lang="tr-TR"/>
          </a:p>
        </p:txBody>
      </p:sp>
      <p:sp>
        <p:nvSpPr>
          <p:cNvPr id="5" name="1 Başlık"/>
          <p:cNvSpPr>
            <a:spLocks noGrp="1"/>
          </p:cNvSpPr>
          <p:nvPr>
            <p:ph type="title"/>
          </p:nvPr>
        </p:nvSpPr>
        <p:spPr>
          <a:solidFill>
            <a:schemeClr val="tx1"/>
          </a:solidFill>
        </p:spPr>
        <p:txBody>
          <a:bodyPr/>
          <a:lstStyle/>
          <a:p>
            <a:r>
              <a:rPr lang="en-US" dirty="0" smtClean="0">
                <a:solidFill>
                  <a:schemeClr val="bg1"/>
                </a:solidFill>
              </a:rPr>
              <a:t>Enterprise applications</a:t>
            </a:r>
            <a:endParaRPr lang="tr-T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business process</a:t>
            </a:r>
            <a:r>
              <a:rPr lang="tr-TR" b="1" dirty="0" smtClean="0"/>
              <a:t>-2</a:t>
            </a:r>
            <a:endParaRPr lang="tr-TR" dirty="0"/>
          </a:p>
        </p:txBody>
      </p:sp>
      <p:sp>
        <p:nvSpPr>
          <p:cNvPr id="3" name="2 İçerik Yer Tutucusu"/>
          <p:cNvSpPr>
            <a:spLocks noGrp="1"/>
          </p:cNvSpPr>
          <p:nvPr>
            <p:ph idx="1"/>
          </p:nvPr>
        </p:nvSpPr>
        <p:spPr/>
        <p:txBody>
          <a:bodyPr>
            <a:normAutofit fontScale="92500" lnSpcReduction="10000"/>
          </a:bodyPr>
          <a:lstStyle/>
          <a:p>
            <a:r>
              <a:rPr lang="en-US" dirty="0"/>
              <a:t>A </a:t>
            </a:r>
            <a:r>
              <a:rPr lang="en-US" b="1" dirty="0"/>
              <a:t>business process</a:t>
            </a:r>
            <a:r>
              <a:rPr lang="en-US" dirty="0"/>
              <a:t> or </a:t>
            </a:r>
            <a:r>
              <a:rPr lang="en-US" b="1" dirty="0"/>
              <a:t>business method</a:t>
            </a:r>
            <a:r>
              <a:rPr lang="en-US" dirty="0"/>
              <a:t> is a collection of related, structured activities or </a:t>
            </a:r>
            <a:r>
              <a:rPr lang="en-US" dirty="0">
                <a:hlinkClick r:id="rId2" tooltip="Task (project management)"/>
              </a:rPr>
              <a:t>tasks</a:t>
            </a:r>
            <a:r>
              <a:rPr lang="en-US" dirty="0"/>
              <a:t> that produce a specific service or product (serve a particular goal) for a particular customer or customers. </a:t>
            </a:r>
            <a:endParaRPr lang="tr-TR" dirty="0" smtClean="0"/>
          </a:p>
          <a:p>
            <a:r>
              <a:rPr lang="en-US" dirty="0" smtClean="0"/>
              <a:t>It </a:t>
            </a:r>
            <a:r>
              <a:rPr lang="en-US" dirty="0"/>
              <a:t>can often be visualized with a </a:t>
            </a:r>
            <a:r>
              <a:rPr lang="en-US" dirty="0">
                <a:hlinkClick r:id="rId3" tooltip="Flowchart"/>
              </a:rPr>
              <a:t>flowchart</a:t>
            </a:r>
            <a:r>
              <a:rPr lang="en-US" dirty="0"/>
              <a:t> as a sequence of activities with interleaving decision points or with a Process Matrix as a sequence of activities with relevance rules based on data in the process.</a:t>
            </a:r>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7</a:t>
            </a:fld>
            <a:endParaRPr lang="tr-T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8" y="0"/>
            <a:ext cx="8229600" cy="954088"/>
          </a:xfrm>
          <a:noFill/>
        </p:spPr>
        <p:txBody>
          <a:bodyPr lIns="82550" tIns="41275" rIns="82550" bIns="41275" anchor="b"/>
          <a:lstStyle/>
          <a:p>
            <a:pPr defTabSz="739775" eaLnBrk="1" hangingPunct="1"/>
            <a:r>
              <a:rPr lang="tr-TR" sz="3200" b="1" smtClean="0">
                <a:solidFill>
                  <a:schemeClr val="tx1"/>
                </a:solidFill>
                <a:latin typeface="Times New Roman" pitchFamily="18" charset="0"/>
              </a:rPr>
              <a:t>Teknoloji Evrimin Kurumsal Yapı Etkileşimi</a:t>
            </a:r>
            <a:endParaRPr lang="en-US" sz="3200" b="1" smtClean="0">
              <a:solidFill>
                <a:schemeClr val="tx1"/>
              </a:solidFill>
              <a:latin typeface="Times New Roman" pitchFamily="18" charset="0"/>
            </a:endParaRPr>
          </a:p>
        </p:txBody>
      </p:sp>
      <p:sp>
        <p:nvSpPr>
          <p:cNvPr id="21507" name="AutoShape 3"/>
          <p:cNvSpPr>
            <a:spLocks noChangeArrowheads="1"/>
          </p:cNvSpPr>
          <p:nvPr/>
        </p:nvSpPr>
        <p:spPr bwMode="auto">
          <a:xfrm>
            <a:off x="387350" y="1447800"/>
            <a:ext cx="8756650" cy="1074738"/>
          </a:xfrm>
          <a:prstGeom prst="rightArrow">
            <a:avLst>
              <a:gd name="adj1" fmla="val 50000"/>
              <a:gd name="adj2" fmla="val 119613"/>
            </a:avLst>
          </a:prstGeom>
          <a:gradFill rotWithShape="0">
            <a:gsLst>
              <a:gs pos="0">
                <a:srgbClr val="000082"/>
              </a:gs>
              <a:gs pos="30000">
                <a:srgbClr val="66008F"/>
              </a:gs>
              <a:gs pos="64999">
                <a:srgbClr val="BA0066"/>
              </a:gs>
              <a:gs pos="89999">
                <a:srgbClr val="FF0000"/>
              </a:gs>
              <a:gs pos="100000">
                <a:srgbClr val="FF8200"/>
              </a:gs>
            </a:gsLst>
            <a:lin ang="0" scaled="1"/>
          </a:gradFill>
          <a:ln w="9525">
            <a:noFill/>
            <a:miter lim="800000"/>
            <a:headEnd/>
            <a:tailEnd/>
          </a:ln>
        </p:spPr>
        <p:txBody>
          <a:bodyPr wrap="none" anchor="ctr"/>
          <a:lstStyle/>
          <a:p>
            <a:endParaRPr lang="tr-TR"/>
          </a:p>
        </p:txBody>
      </p:sp>
      <p:sp>
        <p:nvSpPr>
          <p:cNvPr id="21508" name="Rectangle 4"/>
          <p:cNvSpPr>
            <a:spLocks noChangeArrowheads="1"/>
          </p:cNvSpPr>
          <p:nvPr/>
        </p:nvSpPr>
        <p:spPr bwMode="auto">
          <a:xfrm>
            <a:off x="444500" y="1747838"/>
            <a:ext cx="1231900" cy="357187"/>
          </a:xfrm>
          <a:prstGeom prst="rect">
            <a:avLst/>
          </a:prstGeom>
          <a:noFill/>
          <a:ln w="9525">
            <a:noFill/>
            <a:miter lim="800000"/>
            <a:headEnd/>
            <a:tailEnd/>
          </a:ln>
        </p:spPr>
        <p:txBody>
          <a:bodyPr wrap="none" lIns="82550" tIns="41275" rIns="82550" bIns="41275">
            <a:spAutoFit/>
          </a:bodyPr>
          <a:lstStyle/>
          <a:p>
            <a:pPr defTabSz="739775" eaLnBrk="0" hangingPunct="0"/>
            <a:r>
              <a:rPr lang="tr-TR" b="1">
                <a:solidFill>
                  <a:schemeClr val="bg1"/>
                </a:solidFill>
                <a:cs typeface="Times New Roman" pitchFamily="18" charset="0"/>
              </a:rPr>
              <a:t>80’li</a:t>
            </a:r>
            <a:r>
              <a:rPr lang="tr-TR" b="1">
                <a:cs typeface="Times New Roman" pitchFamily="18" charset="0"/>
              </a:rPr>
              <a:t> </a:t>
            </a:r>
            <a:r>
              <a:rPr lang="tr-TR" b="1">
                <a:solidFill>
                  <a:schemeClr val="bg1"/>
                </a:solidFill>
                <a:cs typeface="Times New Roman" pitchFamily="18" charset="0"/>
              </a:rPr>
              <a:t>Yıllar</a:t>
            </a:r>
            <a:endParaRPr lang="en-US" b="1">
              <a:solidFill>
                <a:schemeClr val="bg1"/>
              </a:solidFill>
              <a:cs typeface="Times New Roman" pitchFamily="18" charset="0"/>
            </a:endParaRPr>
          </a:p>
        </p:txBody>
      </p:sp>
      <p:sp>
        <p:nvSpPr>
          <p:cNvPr id="21509" name="Rectangle 5"/>
          <p:cNvSpPr>
            <a:spLocks noChangeArrowheads="1"/>
          </p:cNvSpPr>
          <p:nvPr/>
        </p:nvSpPr>
        <p:spPr bwMode="auto">
          <a:xfrm>
            <a:off x="1828800" y="1758950"/>
            <a:ext cx="1600200" cy="357188"/>
          </a:xfrm>
          <a:prstGeom prst="rect">
            <a:avLst/>
          </a:prstGeom>
          <a:noFill/>
          <a:ln w="9525">
            <a:noFill/>
            <a:miter lim="800000"/>
            <a:headEnd/>
            <a:tailEnd/>
          </a:ln>
        </p:spPr>
        <p:txBody>
          <a:bodyPr wrap="none" lIns="82550" tIns="41275" rIns="82550" bIns="41275">
            <a:spAutoFit/>
          </a:bodyPr>
          <a:lstStyle/>
          <a:p>
            <a:pPr defTabSz="739775" eaLnBrk="0" hangingPunct="0"/>
            <a:r>
              <a:rPr lang="tr-TR" b="1">
                <a:solidFill>
                  <a:schemeClr val="bg1"/>
                </a:solidFill>
                <a:cs typeface="Times New Roman" pitchFamily="18" charset="0"/>
              </a:rPr>
              <a:t>80’lerin Sonu</a:t>
            </a:r>
            <a:endParaRPr lang="en-US" b="1">
              <a:solidFill>
                <a:schemeClr val="bg1"/>
              </a:solidFill>
              <a:cs typeface="Times New Roman" pitchFamily="18" charset="0"/>
            </a:endParaRPr>
          </a:p>
        </p:txBody>
      </p:sp>
      <p:sp>
        <p:nvSpPr>
          <p:cNvPr id="21510" name="Rectangle 6"/>
          <p:cNvSpPr>
            <a:spLocks noChangeArrowheads="1"/>
          </p:cNvSpPr>
          <p:nvPr/>
        </p:nvSpPr>
        <p:spPr bwMode="auto">
          <a:xfrm>
            <a:off x="3568700" y="1746250"/>
            <a:ext cx="1231900" cy="357188"/>
          </a:xfrm>
          <a:prstGeom prst="rect">
            <a:avLst/>
          </a:prstGeom>
          <a:noFill/>
          <a:ln w="9525">
            <a:noFill/>
            <a:miter lim="800000"/>
            <a:headEnd/>
            <a:tailEnd/>
          </a:ln>
        </p:spPr>
        <p:txBody>
          <a:bodyPr wrap="none" lIns="82550" tIns="41275" rIns="82550" bIns="41275">
            <a:spAutoFit/>
          </a:bodyPr>
          <a:lstStyle/>
          <a:p>
            <a:pPr defTabSz="739775" eaLnBrk="0" hangingPunct="0"/>
            <a:r>
              <a:rPr lang="tr-TR" b="1">
                <a:solidFill>
                  <a:schemeClr val="bg1"/>
                </a:solidFill>
                <a:cs typeface="Times New Roman" pitchFamily="18" charset="0"/>
              </a:rPr>
              <a:t>90’lı Yıllar</a:t>
            </a:r>
            <a:endParaRPr lang="en-US" b="1">
              <a:solidFill>
                <a:schemeClr val="bg1"/>
              </a:solidFill>
              <a:cs typeface="Times New Roman" pitchFamily="18" charset="0"/>
            </a:endParaRPr>
          </a:p>
        </p:txBody>
      </p:sp>
      <p:sp>
        <p:nvSpPr>
          <p:cNvPr id="21511" name="Rectangle 7"/>
          <p:cNvSpPr>
            <a:spLocks noChangeArrowheads="1"/>
          </p:cNvSpPr>
          <p:nvPr/>
        </p:nvSpPr>
        <p:spPr bwMode="auto">
          <a:xfrm>
            <a:off x="4876800" y="1746250"/>
            <a:ext cx="1600200" cy="357188"/>
          </a:xfrm>
          <a:prstGeom prst="rect">
            <a:avLst/>
          </a:prstGeom>
          <a:noFill/>
          <a:ln w="9525">
            <a:noFill/>
            <a:miter lim="800000"/>
            <a:headEnd/>
            <a:tailEnd/>
          </a:ln>
        </p:spPr>
        <p:txBody>
          <a:bodyPr wrap="none" lIns="82550" tIns="41275" rIns="82550" bIns="41275">
            <a:spAutoFit/>
          </a:bodyPr>
          <a:lstStyle/>
          <a:p>
            <a:pPr defTabSz="739775" eaLnBrk="0" hangingPunct="0"/>
            <a:r>
              <a:rPr lang="tr-TR" b="1">
                <a:solidFill>
                  <a:schemeClr val="bg1"/>
                </a:solidFill>
                <a:cs typeface="Times New Roman" pitchFamily="18" charset="0"/>
              </a:rPr>
              <a:t>90’ların Sonu</a:t>
            </a:r>
            <a:endParaRPr lang="en-US" b="1">
              <a:solidFill>
                <a:schemeClr val="bg1"/>
              </a:solidFill>
              <a:cs typeface="Times New Roman" pitchFamily="18" charset="0"/>
            </a:endParaRPr>
          </a:p>
        </p:txBody>
      </p:sp>
      <p:sp>
        <p:nvSpPr>
          <p:cNvPr id="21512" name="Rectangle 8"/>
          <p:cNvSpPr>
            <a:spLocks noChangeArrowheads="1"/>
          </p:cNvSpPr>
          <p:nvPr/>
        </p:nvSpPr>
        <p:spPr bwMode="auto">
          <a:xfrm>
            <a:off x="641350" y="2474913"/>
            <a:ext cx="920750" cy="581025"/>
          </a:xfrm>
          <a:prstGeom prst="rect">
            <a:avLst/>
          </a:prstGeom>
          <a:noFill/>
          <a:ln w="9525">
            <a:noFill/>
            <a:miter lim="800000"/>
            <a:headEnd/>
            <a:tailEnd/>
          </a:ln>
        </p:spPr>
        <p:txBody>
          <a:bodyPr wrap="none" lIns="92075" tIns="46038" rIns="92075" bIns="46038">
            <a:spAutoFit/>
          </a:bodyPr>
          <a:lstStyle/>
          <a:p>
            <a:pPr algn="ctr" eaLnBrk="0" hangingPunct="0"/>
            <a:r>
              <a:rPr lang="tr-TR" sz="1600" b="1">
                <a:cs typeface="Times New Roman" pitchFamily="18" charset="0"/>
              </a:rPr>
              <a:t>İlişkisel</a:t>
            </a:r>
          </a:p>
          <a:p>
            <a:pPr algn="ctr" eaLnBrk="0" hangingPunct="0"/>
            <a:r>
              <a:rPr lang="tr-TR" sz="1600" b="1">
                <a:cs typeface="Times New Roman" pitchFamily="18" charset="0"/>
              </a:rPr>
              <a:t>Öncesi</a:t>
            </a:r>
            <a:endParaRPr lang="en-US" sz="1600" b="1">
              <a:cs typeface="Times New Roman" pitchFamily="18" charset="0"/>
            </a:endParaRPr>
          </a:p>
        </p:txBody>
      </p:sp>
      <p:sp>
        <p:nvSpPr>
          <p:cNvPr id="21513" name="Rectangle 9"/>
          <p:cNvSpPr>
            <a:spLocks noChangeArrowheads="1"/>
          </p:cNvSpPr>
          <p:nvPr/>
        </p:nvSpPr>
        <p:spPr bwMode="auto">
          <a:xfrm>
            <a:off x="1709738" y="2474913"/>
            <a:ext cx="1866900" cy="581025"/>
          </a:xfrm>
          <a:prstGeom prst="rect">
            <a:avLst/>
          </a:prstGeom>
          <a:noFill/>
          <a:ln w="9525">
            <a:noFill/>
            <a:miter lim="800000"/>
            <a:headEnd/>
            <a:tailEnd/>
          </a:ln>
        </p:spPr>
        <p:txBody>
          <a:bodyPr wrap="none" lIns="92075" tIns="46038" rIns="92075" bIns="46038">
            <a:spAutoFit/>
          </a:bodyPr>
          <a:lstStyle/>
          <a:p>
            <a:pPr algn="ctr" eaLnBrk="0" hangingPunct="0"/>
            <a:r>
              <a:rPr lang="tr-TR" sz="1600" b="1">
                <a:cs typeface="Times New Roman" pitchFamily="18" charset="0"/>
              </a:rPr>
              <a:t>İstemci/Sunumcu</a:t>
            </a:r>
          </a:p>
          <a:p>
            <a:pPr algn="ctr" eaLnBrk="0" hangingPunct="0"/>
            <a:r>
              <a:rPr lang="tr-TR" sz="1600" b="1">
                <a:cs typeface="Times New Roman" pitchFamily="18" charset="0"/>
              </a:rPr>
              <a:t>İlişkisel</a:t>
            </a:r>
            <a:endParaRPr lang="en-US" sz="1600" b="1">
              <a:cs typeface="Times New Roman" pitchFamily="18" charset="0"/>
            </a:endParaRPr>
          </a:p>
        </p:txBody>
      </p:sp>
      <p:sp>
        <p:nvSpPr>
          <p:cNvPr id="21514" name="Rectangle 10"/>
          <p:cNvSpPr>
            <a:spLocks noChangeArrowheads="1"/>
          </p:cNvSpPr>
          <p:nvPr/>
        </p:nvSpPr>
        <p:spPr bwMode="auto">
          <a:xfrm>
            <a:off x="3616325" y="2460625"/>
            <a:ext cx="1120775" cy="581025"/>
          </a:xfrm>
          <a:prstGeom prst="rect">
            <a:avLst/>
          </a:prstGeom>
          <a:noFill/>
          <a:ln w="9525">
            <a:noFill/>
            <a:miter lim="800000"/>
            <a:headEnd/>
            <a:tailEnd/>
          </a:ln>
        </p:spPr>
        <p:txBody>
          <a:bodyPr wrap="none" lIns="92075" tIns="46038" rIns="92075" bIns="46038">
            <a:spAutoFit/>
          </a:bodyPr>
          <a:lstStyle/>
          <a:p>
            <a:pPr algn="ctr" eaLnBrk="0" hangingPunct="0"/>
            <a:r>
              <a:rPr lang="tr-TR" sz="1600" b="1">
                <a:cs typeface="Times New Roman" pitchFamily="18" charset="0"/>
              </a:rPr>
              <a:t>Kurumsal</a:t>
            </a:r>
          </a:p>
          <a:p>
            <a:pPr algn="ctr" eaLnBrk="0" hangingPunct="0"/>
            <a:r>
              <a:rPr lang="tr-TR" sz="1600" b="1">
                <a:cs typeface="Times New Roman" pitchFamily="18" charset="0"/>
              </a:rPr>
              <a:t>İlişkisel</a:t>
            </a:r>
            <a:endParaRPr lang="en-US" sz="1600" b="1">
              <a:cs typeface="Times New Roman" pitchFamily="18" charset="0"/>
            </a:endParaRPr>
          </a:p>
        </p:txBody>
      </p:sp>
      <p:sp>
        <p:nvSpPr>
          <p:cNvPr id="21515" name="Rectangle 11"/>
          <p:cNvSpPr>
            <a:spLocks noChangeArrowheads="1"/>
          </p:cNvSpPr>
          <p:nvPr/>
        </p:nvSpPr>
        <p:spPr bwMode="auto">
          <a:xfrm>
            <a:off x="6059488" y="2433638"/>
            <a:ext cx="1166812" cy="581025"/>
          </a:xfrm>
          <a:prstGeom prst="rect">
            <a:avLst/>
          </a:prstGeom>
          <a:noFill/>
          <a:ln w="9525">
            <a:noFill/>
            <a:miter lim="800000"/>
            <a:headEnd/>
            <a:tailEnd/>
          </a:ln>
        </p:spPr>
        <p:txBody>
          <a:bodyPr wrap="none" lIns="92075" tIns="46038" rIns="92075" bIns="46038">
            <a:spAutoFit/>
          </a:bodyPr>
          <a:lstStyle/>
          <a:p>
            <a:pPr algn="ctr" eaLnBrk="0" hangingPunct="0"/>
            <a:r>
              <a:rPr lang="tr-TR" sz="1600" b="1">
                <a:cs typeface="Times New Roman" pitchFamily="18" charset="0"/>
              </a:rPr>
              <a:t>İnternet</a:t>
            </a:r>
          </a:p>
          <a:p>
            <a:pPr algn="ctr" eaLnBrk="0" hangingPunct="0"/>
            <a:r>
              <a:rPr lang="tr-TR" sz="1600" b="1">
                <a:cs typeface="Times New Roman" pitchFamily="18" charset="0"/>
              </a:rPr>
              <a:t>Veritabanı</a:t>
            </a:r>
            <a:endParaRPr lang="en-US" sz="1600" b="1">
              <a:cs typeface="Times New Roman" pitchFamily="18" charset="0"/>
            </a:endParaRPr>
          </a:p>
        </p:txBody>
      </p:sp>
      <p:sp>
        <p:nvSpPr>
          <p:cNvPr id="49164" name="Rectangle 12"/>
          <p:cNvSpPr>
            <a:spLocks noChangeArrowheads="1"/>
          </p:cNvSpPr>
          <p:nvPr/>
        </p:nvSpPr>
        <p:spPr bwMode="auto">
          <a:xfrm>
            <a:off x="330200" y="5078413"/>
            <a:ext cx="1292225" cy="990600"/>
          </a:xfrm>
          <a:prstGeom prst="rect">
            <a:avLst/>
          </a:prstGeom>
          <a:gradFill rotWithShape="0">
            <a:gsLst>
              <a:gs pos="0">
                <a:srgbClr val="0066FF"/>
              </a:gs>
              <a:gs pos="100000">
                <a:srgbClr val="0066FF">
                  <a:gamma/>
                  <a:shade val="0"/>
                  <a:invGamma/>
                </a:srgbClr>
              </a:gs>
            </a:gsLst>
            <a:lin ang="2700000" scaled="1"/>
          </a:gradFill>
          <a:ln w="12700">
            <a:solidFill>
              <a:srgbClr val="0066FF"/>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tr-TR" sz="1600" b="1">
                <a:solidFill>
                  <a:srgbClr val="F8F8F8"/>
                </a:solidFill>
                <a:cs typeface="Times New Roman" pitchFamily="18" charset="0"/>
              </a:rPr>
              <a:t>Basit</a:t>
            </a:r>
            <a:endParaRPr lang="en-US" sz="1600" b="1">
              <a:solidFill>
                <a:srgbClr val="F8F8F8"/>
              </a:solidFill>
              <a:cs typeface="Times New Roman" pitchFamily="18" charset="0"/>
            </a:endParaRPr>
          </a:p>
          <a:p>
            <a:pPr algn="ctr" eaLnBrk="0" hangingPunct="0">
              <a:lnSpc>
                <a:spcPct val="85000"/>
              </a:lnSpc>
              <a:defRPr/>
            </a:pPr>
            <a:r>
              <a:rPr lang="en-US" sz="1600" b="1">
                <a:solidFill>
                  <a:srgbClr val="F8F8F8"/>
                </a:solidFill>
                <a:cs typeface="Times New Roman" pitchFamily="18" charset="0"/>
              </a:rPr>
              <a:t>OLTP,</a:t>
            </a:r>
            <a:br>
              <a:rPr lang="en-US" sz="1600" b="1">
                <a:solidFill>
                  <a:srgbClr val="F8F8F8"/>
                </a:solidFill>
                <a:cs typeface="Times New Roman" pitchFamily="18" charset="0"/>
              </a:rPr>
            </a:br>
            <a:r>
              <a:rPr lang="en-US" sz="1600" b="1">
                <a:solidFill>
                  <a:srgbClr val="F8F8F8"/>
                </a:solidFill>
                <a:cs typeface="Times New Roman" pitchFamily="18" charset="0"/>
              </a:rPr>
              <a:t>A</a:t>
            </a:r>
            <a:r>
              <a:rPr lang="tr-TR" sz="1600" b="1">
                <a:solidFill>
                  <a:srgbClr val="F8F8F8"/>
                </a:solidFill>
                <a:cs typeface="Times New Roman" pitchFamily="18" charset="0"/>
              </a:rPr>
              <a:t>nlık</a:t>
            </a:r>
            <a:r>
              <a:rPr lang="en-US" sz="1600" b="1">
                <a:solidFill>
                  <a:srgbClr val="F8F8F8"/>
                </a:solidFill>
                <a:cs typeface="Times New Roman" pitchFamily="18" charset="0"/>
              </a:rPr>
              <a:t> SQL</a:t>
            </a:r>
          </a:p>
        </p:txBody>
      </p:sp>
      <p:sp>
        <p:nvSpPr>
          <p:cNvPr id="49165" name="Rectangle 13"/>
          <p:cNvSpPr>
            <a:spLocks noChangeArrowheads="1"/>
          </p:cNvSpPr>
          <p:nvPr/>
        </p:nvSpPr>
        <p:spPr bwMode="auto">
          <a:xfrm>
            <a:off x="1733550" y="4665663"/>
            <a:ext cx="1016000" cy="998537"/>
          </a:xfrm>
          <a:prstGeom prst="rect">
            <a:avLst/>
          </a:prstGeom>
          <a:gradFill rotWithShape="0">
            <a:gsLst>
              <a:gs pos="0">
                <a:srgbClr val="CC0099"/>
              </a:gs>
              <a:gs pos="100000">
                <a:srgbClr val="CC0099">
                  <a:gamma/>
                  <a:shade val="0"/>
                  <a:invGamma/>
                </a:srgbClr>
              </a:gs>
            </a:gsLst>
            <a:lin ang="2700000" scaled="1"/>
          </a:gradFill>
          <a:ln w="12700">
            <a:solidFill>
              <a:srgbClr val="CC0099"/>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tr-TR" sz="1600" b="1">
                <a:solidFill>
                  <a:srgbClr val="F8F8F8"/>
                </a:solidFill>
                <a:latin typeface="Arial Tur" charset="-94"/>
                <a:cs typeface="Times New Roman" pitchFamily="18" charset="0"/>
              </a:rPr>
              <a:t>i</a:t>
            </a:r>
            <a:r>
              <a:rPr lang="tr-TR" sz="1600" b="1">
                <a:solidFill>
                  <a:srgbClr val="F8F8F8"/>
                </a:solidFill>
                <a:cs typeface="Times New Roman" pitchFamily="18" charset="0"/>
              </a:rPr>
              <a:t>stemci/</a:t>
            </a:r>
          </a:p>
          <a:p>
            <a:pPr algn="ctr" eaLnBrk="0" hangingPunct="0">
              <a:lnSpc>
                <a:spcPct val="85000"/>
              </a:lnSpc>
              <a:defRPr/>
            </a:pPr>
            <a:r>
              <a:rPr lang="tr-TR" sz="1600" b="1">
                <a:solidFill>
                  <a:srgbClr val="F8F8F8"/>
                </a:solidFill>
                <a:cs typeface="Times New Roman" pitchFamily="18" charset="0"/>
              </a:rPr>
              <a:t>Sunumcu</a:t>
            </a:r>
            <a:endParaRPr lang="en-US" sz="1600" b="1">
              <a:solidFill>
                <a:srgbClr val="F8F8F8"/>
              </a:solidFill>
              <a:cs typeface="Times New Roman" pitchFamily="18" charset="0"/>
            </a:endParaRPr>
          </a:p>
          <a:p>
            <a:pPr algn="ctr" eaLnBrk="0" hangingPunct="0">
              <a:lnSpc>
                <a:spcPct val="85000"/>
              </a:lnSpc>
              <a:defRPr/>
            </a:pPr>
            <a:r>
              <a:rPr lang="en-US" sz="1600" b="1">
                <a:solidFill>
                  <a:srgbClr val="F8F8F8"/>
                </a:solidFill>
                <a:cs typeface="Times New Roman" pitchFamily="18" charset="0"/>
              </a:rPr>
              <a:t>OLTP</a:t>
            </a:r>
          </a:p>
        </p:txBody>
      </p:sp>
      <p:sp>
        <p:nvSpPr>
          <p:cNvPr id="49166" name="Rectangle 14"/>
          <p:cNvSpPr>
            <a:spLocks noChangeArrowheads="1"/>
          </p:cNvSpPr>
          <p:nvPr/>
        </p:nvSpPr>
        <p:spPr bwMode="auto">
          <a:xfrm>
            <a:off x="2852738" y="4284663"/>
            <a:ext cx="1509712" cy="942975"/>
          </a:xfrm>
          <a:prstGeom prst="rect">
            <a:avLst/>
          </a:prstGeom>
          <a:gradFill rotWithShape="0">
            <a:gsLst>
              <a:gs pos="0">
                <a:srgbClr val="FF9900"/>
              </a:gs>
              <a:gs pos="100000">
                <a:srgbClr val="FF9900">
                  <a:gamma/>
                  <a:shade val="49804"/>
                  <a:invGamma/>
                </a:srgbClr>
              </a:gs>
            </a:gsLst>
            <a:lin ang="2700000" scaled="1"/>
          </a:gradFill>
          <a:ln w="12700">
            <a:solidFill>
              <a:srgbClr val="FF9900"/>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tr-TR" sz="1600" b="1">
                <a:solidFill>
                  <a:srgbClr val="F8F8F8"/>
                </a:solidFill>
                <a:cs typeface="Times New Roman" pitchFamily="18" charset="0"/>
              </a:rPr>
              <a:t>Veri</a:t>
            </a:r>
          </a:p>
          <a:p>
            <a:pPr algn="ctr" eaLnBrk="0" hangingPunct="0">
              <a:lnSpc>
                <a:spcPct val="85000"/>
              </a:lnSpc>
              <a:defRPr/>
            </a:pPr>
            <a:r>
              <a:rPr lang="tr-TR" sz="1600" b="1">
                <a:solidFill>
                  <a:srgbClr val="F8F8F8"/>
                </a:solidFill>
                <a:cs typeface="Times New Roman" pitchFamily="18" charset="0"/>
              </a:rPr>
              <a:t>Ambarı</a:t>
            </a:r>
            <a:r>
              <a:rPr lang="en-US" sz="1600" b="1">
                <a:solidFill>
                  <a:srgbClr val="F8F8F8"/>
                </a:solidFill>
                <a:cs typeface="Times New Roman" pitchFamily="18" charset="0"/>
              </a:rPr>
              <a:t> &amp;</a:t>
            </a:r>
          </a:p>
          <a:p>
            <a:pPr algn="ctr" eaLnBrk="0" hangingPunct="0">
              <a:lnSpc>
                <a:spcPct val="85000"/>
              </a:lnSpc>
              <a:defRPr/>
            </a:pPr>
            <a:r>
              <a:rPr lang="en-US" sz="1600" b="1">
                <a:solidFill>
                  <a:srgbClr val="F8F8F8"/>
                </a:solidFill>
                <a:cs typeface="Times New Roman" pitchFamily="18" charset="0"/>
              </a:rPr>
              <a:t> OLTP</a:t>
            </a:r>
          </a:p>
        </p:txBody>
      </p:sp>
      <p:sp>
        <p:nvSpPr>
          <p:cNvPr id="21519" name="Rectangle 15"/>
          <p:cNvSpPr>
            <a:spLocks noChangeArrowheads="1"/>
          </p:cNvSpPr>
          <p:nvPr/>
        </p:nvSpPr>
        <p:spPr bwMode="auto">
          <a:xfrm>
            <a:off x="4997450" y="2447925"/>
            <a:ext cx="920750" cy="581025"/>
          </a:xfrm>
          <a:prstGeom prst="rect">
            <a:avLst/>
          </a:prstGeom>
          <a:noFill/>
          <a:ln w="9525">
            <a:noFill/>
            <a:miter lim="800000"/>
            <a:headEnd/>
            <a:tailEnd/>
          </a:ln>
        </p:spPr>
        <p:txBody>
          <a:bodyPr wrap="none" lIns="92075" tIns="46038" rIns="92075" bIns="46038">
            <a:spAutoFit/>
          </a:bodyPr>
          <a:lstStyle/>
          <a:p>
            <a:pPr algn="ctr" eaLnBrk="0" hangingPunct="0"/>
            <a:r>
              <a:rPr lang="tr-TR" sz="1600" b="1">
                <a:cs typeface="Times New Roman" pitchFamily="18" charset="0"/>
              </a:rPr>
              <a:t>İlişkisel</a:t>
            </a:r>
          </a:p>
          <a:p>
            <a:pPr algn="ctr" eaLnBrk="0" hangingPunct="0"/>
            <a:r>
              <a:rPr lang="tr-TR" sz="1600" b="1">
                <a:cs typeface="Times New Roman" pitchFamily="18" charset="0"/>
              </a:rPr>
              <a:t>Ötesi</a:t>
            </a:r>
            <a:endParaRPr lang="en-US" sz="1600" b="1">
              <a:cs typeface="Times New Roman" pitchFamily="18" charset="0"/>
            </a:endParaRPr>
          </a:p>
        </p:txBody>
      </p:sp>
      <p:sp>
        <p:nvSpPr>
          <p:cNvPr id="49168" name="Rectangle 16"/>
          <p:cNvSpPr>
            <a:spLocks noChangeArrowheads="1"/>
          </p:cNvSpPr>
          <p:nvPr/>
        </p:nvSpPr>
        <p:spPr bwMode="auto">
          <a:xfrm>
            <a:off x="4433888" y="3781425"/>
            <a:ext cx="1312862" cy="776288"/>
          </a:xfrm>
          <a:prstGeom prst="rect">
            <a:avLst/>
          </a:prstGeom>
          <a:gradFill rotWithShape="0">
            <a:gsLst>
              <a:gs pos="0">
                <a:srgbClr val="37B31C"/>
              </a:gs>
              <a:gs pos="100000">
                <a:srgbClr val="37B31C">
                  <a:gamma/>
                  <a:shade val="0"/>
                  <a:invGamma/>
                </a:srgbClr>
              </a:gs>
            </a:gsLst>
            <a:lin ang="2700000" scaled="1"/>
          </a:gradFill>
          <a:ln w="12700">
            <a:solidFill>
              <a:srgbClr val="37B31C"/>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en-US" sz="1600" b="1">
                <a:solidFill>
                  <a:srgbClr val="F8F8F8"/>
                </a:solidFill>
                <a:cs typeface="Times New Roman" pitchFamily="18" charset="0"/>
              </a:rPr>
              <a:t>Web</a:t>
            </a:r>
          </a:p>
          <a:p>
            <a:pPr algn="ctr" eaLnBrk="0" hangingPunct="0">
              <a:lnSpc>
                <a:spcPct val="85000"/>
              </a:lnSpc>
              <a:defRPr/>
            </a:pPr>
            <a:r>
              <a:rPr lang="tr-TR" sz="1600" b="1">
                <a:solidFill>
                  <a:srgbClr val="F8F8F8"/>
                </a:solidFill>
                <a:cs typeface="Times New Roman" pitchFamily="18" charset="0"/>
              </a:rPr>
              <a:t>Uygulamaları</a:t>
            </a:r>
            <a:endParaRPr lang="en-US" sz="1600" b="1">
              <a:solidFill>
                <a:srgbClr val="F8F8F8"/>
              </a:solidFill>
              <a:cs typeface="Times New Roman" pitchFamily="18" charset="0"/>
            </a:endParaRPr>
          </a:p>
        </p:txBody>
      </p:sp>
      <p:sp>
        <p:nvSpPr>
          <p:cNvPr id="49169" name="Rectangle 17"/>
          <p:cNvSpPr>
            <a:spLocks noChangeArrowheads="1"/>
          </p:cNvSpPr>
          <p:nvPr/>
        </p:nvSpPr>
        <p:spPr bwMode="auto">
          <a:xfrm>
            <a:off x="5856288" y="3303588"/>
            <a:ext cx="1435100" cy="850900"/>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Veri-Merkezli</a:t>
            </a:r>
          </a:p>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Uygulama</a:t>
            </a:r>
          </a:p>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Platformu</a:t>
            </a:r>
            <a:endParaRPr lang="en-US" sz="1600" b="1">
              <a:solidFill>
                <a:srgbClr val="F8F8F8"/>
              </a:solidFill>
              <a:effectLst>
                <a:outerShdw blurRad="38100" dist="38100" dir="2700000" algn="tl">
                  <a:srgbClr val="000000"/>
                </a:outerShdw>
              </a:effectLst>
              <a:cs typeface="Times New Roman" pitchFamily="18" charset="0"/>
            </a:endParaRPr>
          </a:p>
        </p:txBody>
      </p:sp>
      <p:sp>
        <p:nvSpPr>
          <p:cNvPr id="21522" name="Rectangle 18"/>
          <p:cNvSpPr>
            <a:spLocks noChangeArrowheads="1"/>
          </p:cNvSpPr>
          <p:nvPr/>
        </p:nvSpPr>
        <p:spPr bwMode="auto">
          <a:xfrm>
            <a:off x="6670675" y="1741488"/>
            <a:ext cx="692150" cy="366712"/>
          </a:xfrm>
          <a:prstGeom prst="rect">
            <a:avLst/>
          </a:prstGeom>
          <a:noFill/>
          <a:ln w="9525">
            <a:noFill/>
            <a:miter lim="800000"/>
            <a:headEnd/>
            <a:tailEnd/>
          </a:ln>
        </p:spPr>
        <p:txBody>
          <a:bodyPr wrap="none" lIns="92075" tIns="46038" rIns="92075" bIns="46038">
            <a:spAutoFit/>
          </a:bodyPr>
          <a:lstStyle/>
          <a:p>
            <a:pPr eaLnBrk="0" hangingPunct="0"/>
            <a:r>
              <a:rPr lang="en-US" b="1">
                <a:solidFill>
                  <a:schemeClr val="bg1"/>
                </a:solidFill>
                <a:cs typeface="Times New Roman" pitchFamily="18" charset="0"/>
              </a:rPr>
              <a:t>2000</a:t>
            </a:r>
          </a:p>
        </p:txBody>
      </p:sp>
      <p:sp>
        <p:nvSpPr>
          <p:cNvPr id="49171" name="Rectangle 19"/>
          <p:cNvSpPr>
            <a:spLocks noChangeArrowheads="1"/>
          </p:cNvSpPr>
          <p:nvPr/>
        </p:nvSpPr>
        <p:spPr bwMode="auto">
          <a:xfrm>
            <a:off x="7456488" y="2693988"/>
            <a:ext cx="1435100" cy="850900"/>
          </a:xfrm>
          <a:prstGeom prst="rect">
            <a:avLst/>
          </a:prstGeom>
          <a:gradFill rotWithShape="0">
            <a:gsLst>
              <a:gs pos="0">
                <a:schemeClr val="hlink"/>
              </a:gs>
              <a:gs pos="100000">
                <a:schemeClr val="hlink">
                  <a:gamma/>
                  <a:shade val="0"/>
                  <a:invGamma/>
                </a:schemeClr>
              </a:gs>
            </a:gsLst>
            <a:lin ang="2700000" scaled="1"/>
          </a:gradFill>
          <a:ln w="12700">
            <a:solidFill>
              <a:schemeClr val="hlink"/>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E-iş</a:t>
            </a:r>
          </a:p>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İnternet</a:t>
            </a:r>
          </a:p>
          <a:p>
            <a:pPr algn="ctr" eaLnBrk="0" hangingPunct="0">
              <a:lnSpc>
                <a:spcPct val="85000"/>
              </a:lnSpc>
              <a:defRPr/>
            </a:pPr>
            <a:r>
              <a:rPr lang="tr-TR" sz="1600" b="1">
                <a:solidFill>
                  <a:srgbClr val="F8F8F8"/>
                </a:solidFill>
                <a:effectLst>
                  <a:outerShdw blurRad="38100" dist="38100" dir="2700000" algn="tl">
                    <a:srgbClr val="000000"/>
                  </a:outerShdw>
                </a:effectLst>
                <a:cs typeface="Times New Roman" pitchFamily="18" charset="0"/>
              </a:rPr>
              <a:t>Platformu</a:t>
            </a:r>
            <a:endParaRPr lang="en-US" sz="1600" b="1">
              <a:solidFill>
                <a:srgbClr val="F8F8F8"/>
              </a:solidFill>
              <a:effectLst>
                <a:outerShdw blurRad="38100" dist="38100" dir="2700000" algn="tl">
                  <a:srgbClr val="000000"/>
                </a:outerShdw>
              </a:effectLst>
              <a:cs typeface="Times New Roman" pitchFamily="18" charset="0"/>
            </a:endParaRPr>
          </a:p>
        </p:txBody>
      </p:sp>
      <p:sp>
        <p:nvSpPr>
          <p:cNvPr id="21524" name="AutoShape 20"/>
          <p:cNvSpPr>
            <a:spLocks noChangeArrowheads="1"/>
          </p:cNvSpPr>
          <p:nvPr/>
        </p:nvSpPr>
        <p:spPr bwMode="auto">
          <a:xfrm>
            <a:off x="6372225" y="4581525"/>
            <a:ext cx="1368425" cy="1871663"/>
          </a:xfrm>
          <a:prstGeom prst="upArrow">
            <a:avLst>
              <a:gd name="adj1" fmla="val 50000"/>
              <a:gd name="adj2" fmla="val 34194"/>
            </a:avLst>
          </a:prstGeom>
          <a:solidFill>
            <a:srgbClr val="FF0000"/>
          </a:solidFill>
          <a:ln w="9525">
            <a:solidFill>
              <a:schemeClr val="tx1"/>
            </a:solidFill>
            <a:miter lim="800000"/>
            <a:headEnd/>
            <a:tailEnd/>
          </a:ln>
        </p:spPr>
        <p:txBody>
          <a:bodyPr vert="eaVert" wrap="none" anchor="ctr"/>
          <a:lstStyle/>
          <a:p>
            <a:pPr algn="ctr"/>
            <a:r>
              <a:rPr lang="tr-TR" sz="1600"/>
              <a:t>Çevresel ilişki</a:t>
            </a:r>
            <a:endParaRPr lang="tr-TR"/>
          </a:p>
        </p:txBody>
      </p:sp>
      <p:sp>
        <p:nvSpPr>
          <p:cNvPr id="21" name="20 Slayt Numarası Yer Tutucusu"/>
          <p:cNvSpPr>
            <a:spLocks noGrp="1"/>
          </p:cNvSpPr>
          <p:nvPr>
            <p:ph type="sldNum" sz="quarter" idx="12"/>
          </p:nvPr>
        </p:nvSpPr>
        <p:spPr/>
        <p:txBody>
          <a:bodyPr/>
          <a:lstStyle/>
          <a:p>
            <a:fld id="{F2E5916C-8A19-45CF-A92A-BEC7AC1B5E58}" type="slidenum">
              <a:rPr lang="tr-TR" smtClean="0"/>
              <a:pPr/>
              <a:t>70</a:t>
            </a:fld>
            <a:endParaRPr lang="tr-T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tr-TR" sz="3600" b="1" smtClean="0">
                <a:solidFill>
                  <a:srgbClr val="CC3300"/>
                </a:solidFill>
              </a:rPr>
              <a:t>Kurumsal Sistem           </a:t>
            </a:r>
            <a:r>
              <a:rPr lang="tr-TR" sz="2000" smtClean="0">
                <a:solidFill>
                  <a:srgbClr val="CC3300"/>
                </a:solidFill>
              </a:rPr>
              <a:t>(chapter-2)</a:t>
            </a:r>
            <a:r>
              <a:rPr lang="tr-TR" sz="3600" b="1" smtClean="0">
                <a:solidFill>
                  <a:srgbClr val="CC3300"/>
                </a:solidFill>
              </a:rPr>
              <a:t> </a:t>
            </a:r>
            <a:r>
              <a:rPr lang="tr-TR" sz="2400" b="1" smtClean="0">
                <a:solidFill>
                  <a:srgbClr val="CC3300"/>
                </a:solidFill>
              </a:rPr>
              <a:t/>
            </a:r>
            <a:br>
              <a:rPr lang="tr-TR" sz="2400" b="1" smtClean="0">
                <a:solidFill>
                  <a:srgbClr val="CC3300"/>
                </a:solidFill>
              </a:rPr>
            </a:br>
            <a:r>
              <a:rPr lang="tr-TR" sz="2400" b="1" smtClean="0">
                <a:solidFill>
                  <a:srgbClr val="CC3300"/>
                </a:solidFill>
              </a:rPr>
              <a:t>Çoğu kez satıcı ve müşterileri de içine alır</a:t>
            </a:r>
            <a:br>
              <a:rPr lang="tr-TR" sz="2400" b="1" smtClean="0">
                <a:solidFill>
                  <a:srgbClr val="CC3300"/>
                </a:solidFill>
              </a:rPr>
            </a:br>
            <a:endParaRPr lang="tr-TR" sz="2400" b="1" smtClean="0">
              <a:solidFill>
                <a:srgbClr val="CC3300"/>
              </a:solidFill>
            </a:endParaRPr>
          </a:p>
        </p:txBody>
      </p:sp>
      <p:sp>
        <p:nvSpPr>
          <p:cNvPr id="22531" name="Rectangle 3"/>
          <p:cNvSpPr>
            <a:spLocks noGrp="1" noChangeArrowheads="1"/>
          </p:cNvSpPr>
          <p:nvPr>
            <p:ph type="body" idx="1"/>
          </p:nvPr>
        </p:nvSpPr>
        <p:spPr>
          <a:xfrm>
            <a:off x="0" y="1628775"/>
            <a:ext cx="9144000" cy="5229225"/>
          </a:xfrm>
        </p:spPr>
        <p:txBody>
          <a:bodyPr/>
          <a:lstStyle/>
          <a:p>
            <a:pPr eaLnBrk="1" hangingPunct="1"/>
            <a:endParaRPr lang="tr-TR" smtClean="0"/>
          </a:p>
          <a:p>
            <a:pPr eaLnBrk="1" hangingPunct="1"/>
            <a:endParaRPr lang="tr-TR" smtClean="0"/>
          </a:p>
          <a:p>
            <a:pPr eaLnBrk="1" hangingPunct="1">
              <a:buFontTx/>
              <a:buNone/>
            </a:pPr>
            <a:r>
              <a:rPr lang="tr-TR" smtClean="0"/>
              <a:t>                          </a:t>
            </a:r>
            <a:r>
              <a:rPr lang="tr-TR" sz="2000" smtClean="0"/>
              <a:t>  Kurumsal sistem</a:t>
            </a:r>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endParaRPr lang="tr-TR" sz="2000" smtClean="0"/>
          </a:p>
          <a:p>
            <a:pPr eaLnBrk="1" hangingPunct="1">
              <a:buFontTx/>
              <a:buNone/>
            </a:pPr>
            <a:r>
              <a:rPr lang="tr-TR" sz="2000" smtClean="0"/>
              <a:t>                                                                       </a:t>
            </a:r>
            <a:r>
              <a:rPr lang="tr-TR" sz="1600" smtClean="0"/>
              <a:t>Örgütsel sınır</a:t>
            </a:r>
          </a:p>
          <a:p>
            <a:pPr eaLnBrk="1" hangingPunct="1"/>
            <a:endParaRPr lang="tr-TR" sz="1600" smtClean="0"/>
          </a:p>
        </p:txBody>
      </p:sp>
      <p:sp>
        <p:nvSpPr>
          <p:cNvPr id="22532" name="Rectangle 4"/>
          <p:cNvSpPr>
            <a:spLocks noChangeArrowheads="1"/>
          </p:cNvSpPr>
          <p:nvPr/>
        </p:nvSpPr>
        <p:spPr bwMode="auto">
          <a:xfrm>
            <a:off x="2843213" y="3284538"/>
            <a:ext cx="3097212" cy="1296987"/>
          </a:xfrm>
          <a:prstGeom prst="rect">
            <a:avLst/>
          </a:prstGeom>
          <a:solidFill>
            <a:srgbClr val="D20A9E"/>
          </a:solidFill>
          <a:ln w="9525">
            <a:solidFill>
              <a:schemeClr val="tx1"/>
            </a:solidFill>
            <a:miter lim="800000"/>
            <a:headEnd/>
            <a:tailEnd/>
          </a:ln>
        </p:spPr>
        <p:txBody>
          <a:bodyPr wrap="none" anchor="ctr"/>
          <a:lstStyle/>
          <a:p>
            <a:pPr algn="ctr"/>
            <a:r>
              <a:rPr lang="tr-TR" sz="2000" b="1"/>
              <a:t>İŞ  SÜREÇLERİ</a:t>
            </a:r>
          </a:p>
        </p:txBody>
      </p:sp>
      <p:sp>
        <p:nvSpPr>
          <p:cNvPr id="22533" name="Rectangle 5"/>
          <p:cNvSpPr>
            <a:spLocks noChangeArrowheads="1"/>
          </p:cNvSpPr>
          <p:nvPr/>
        </p:nvSpPr>
        <p:spPr bwMode="auto">
          <a:xfrm>
            <a:off x="3492500" y="5157788"/>
            <a:ext cx="1511300" cy="576262"/>
          </a:xfrm>
          <a:prstGeom prst="rect">
            <a:avLst/>
          </a:prstGeom>
          <a:solidFill>
            <a:srgbClr val="EFBEAF"/>
          </a:solidFill>
          <a:ln w="9525">
            <a:solidFill>
              <a:schemeClr val="tx1"/>
            </a:solidFill>
            <a:miter lim="800000"/>
            <a:headEnd/>
            <a:tailEnd/>
          </a:ln>
        </p:spPr>
        <p:txBody>
          <a:bodyPr wrap="none" anchor="ctr"/>
          <a:lstStyle/>
          <a:p>
            <a:pPr algn="ctr"/>
            <a:r>
              <a:rPr lang="tr-TR"/>
              <a:t>Satış ve</a:t>
            </a:r>
          </a:p>
          <a:p>
            <a:pPr algn="ctr"/>
            <a:r>
              <a:rPr lang="tr-TR"/>
              <a:t>pazarlama</a:t>
            </a:r>
          </a:p>
        </p:txBody>
      </p:sp>
      <p:sp>
        <p:nvSpPr>
          <p:cNvPr id="22534" name="Rectangle 6"/>
          <p:cNvSpPr>
            <a:spLocks noChangeArrowheads="1"/>
          </p:cNvSpPr>
          <p:nvPr/>
        </p:nvSpPr>
        <p:spPr bwMode="auto">
          <a:xfrm>
            <a:off x="1692275" y="5157788"/>
            <a:ext cx="1511300" cy="576262"/>
          </a:xfrm>
          <a:prstGeom prst="rect">
            <a:avLst/>
          </a:prstGeom>
          <a:solidFill>
            <a:srgbClr val="D20A9E"/>
          </a:solidFill>
          <a:ln w="9525">
            <a:solidFill>
              <a:schemeClr val="tx1"/>
            </a:solidFill>
            <a:miter lim="800000"/>
            <a:headEnd/>
            <a:tailEnd/>
          </a:ln>
        </p:spPr>
        <p:txBody>
          <a:bodyPr wrap="none" anchor="ctr"/>
          <a:lstStyle/>
          <a:p>
            <a:pPr algn="ctr"/>
            <a:r>
              <a:rPr lang="tr-TR"/>
              <a:t>İnsan</a:t>
            </a:r>
          </a:p>
          <a:p>
            <a:pPr algn="ctr"/>
            <a:r>
              <a:rPr lang="tr-TR"/>
              <a:t>kaynakları</a:t>
            </a:r>
          </a:p>
        </p:txBody>
      </p:sp>
      <p:sp>
        <p:nvSpPr>
          <p:cNvPr id="22535" name="Rectangle 7"/>
          <p:cNvSpPr>
            <a:spLocks noChangeArrowheads="1"/>
          </p:cNvSpPr>
          <p:nvPr/>
        </p:nvSpPr>
        <p:spPr bwMode="auto">
          <a:xfrm>
            <a:off x="5364163" y="5157788"/>
            <a:ext cx="1511300" cy="576262"/>
          </a:xfrm>
          <a:prstGeom prst="rect">
            <a:avLst/>
          </a:prstGeom>
          <a:solidFill>
            <a:schemeClr val="accent1"/>
          </a:solidFill>
          <a:ln w="9525">
            <a:solidFill>
              <a:schemeClr val="tx1"/>
            </a:solidFill>
            <a:miter lim="800000"/>
            <a:headEnd/>
            <a:tailEnd/>
          </a:ln>
        </p:spPr>
        <p:txBody>
          <a:bodyPr wrap="none" anchor="ctr"/>
          <a:lstStyle/>
          <a:p>
            <a:pPr algn="ctr"/>
            <a:r>
              <a:rPr lang="tr-TR" dirty="0">
                <a:solidFill>
                  <a:schemeClr val="bg1"/>
                </a:solidFill>
              </a:rPr>
              <a:t>Maliye</a:t>
            </a:r>
          </a:p>
        </p:txBody>
      </p:sp>
      <p:sp>
        <p:nvSpPr>
          <p:cNvPr id="22536" name="Rectangle 8"/>
          <p:cNvSpPr>
            <a:spLocks noChangeArrowheads="1"/>
          </p:cNvSpPr>
          <p:nvPr/>
        </p:nvSpPr>
        <p:spPr bwMode="auto">
          <a:xfrm>
            <a:off x="4859338" y="2205038"/>
            <a:ext cx="1511300" cy="576262"/>
          </a:xfrm>
          <a:prstGeom prst="rect">
            <a:avLst/>
          </a:prstGeom>
          <a:solidFill>
            <a:srgbClr val="7D3B27"/>
          </a:solidFill>
          <a:ln w="9525">
            <a:solidFill>
              <a:schemeClr val="tx1"/>
            </a:solidFill>
            <a:miter lim="800000"/>
            <a:headEnd/>
            <a:tailEnd/>
          </a:ln>
        </p:spPr>
        <p:txBody>
          <a:bodyPr wrap="none" anchor="ctr"/>
          <a:lstStyle/>
          <a:p>
            <a:pPr algn="ctr"/>
            <a:r>
              <a:rPr lang="tr-TR" dirty="0">
                <a:solidFill>
                  <a:schemeClr val="bg1"/>
                </a:solidFill>
              </a:rPr>
              <a:t>Muhasebe</a:t>
            </a:r>
          </a:p>
        </p:txBody>
      </p:sp>
      <p:sp>
        <p:nvSpPr>
          <p:cNvPr id="22537" name="Rectangle 9"/>
          <p:cNvSpPr>
            <a:spLocks noChangeArrowheads="1"/>
          </p:cNvSpPr>
          <p:nvPr/>
        </p:nvSpPr>
        <p:spPr bwMode="auto">
          <a:xfrm>
            <a:off x="1692275" y="2276475"/>
            <a:ext cx="1511300" cy="576263"/>
          </a:xfrm>
          <a:prstGeom prst="rect">
            <a:avLst/>
          </a:prstGeom>
          <a:solidFill>
            <a:schemeClr val="folHlink"/>
          </a:solidFill>
          <a:ln w="9525">
            <a:solidFill>
              <a:schemeClr val="tx1"/>
            </a:solidFill>
            <a:miter lim="800000"/>
            <a:headEnd/>
            <a:tailEnd/>
          </a:ln>
        </p:spPr>
        <p:txBody>
          <a:bodyPr wrap="none" anchor="ctr"/>
          <a:lstStyle/>
          <a:p>
            <a:pPr algn="ctr"/>
            <a:r>
              <a:rPr lang="tr-TR" dirty="0">
                <a:solidFill>
                  <a:schemeClr val="bg1"/>
                </a:solidFill>
              </a:rPr>
              <a:t>üretim</a:t>
            </a:r>
          </a:p>
        </p:txBody>
      </p:sp>
      <p:sp>
        <p:nvSpPr>
          <p:cNvPr id="22538" name="Oval 10"/>
          <p:cNvSpPr>
            <a:spLocks noChangeArrowheads="1"/>
          </p:cNvSpPr>
          <p:nvPr/>
        </p:nvSpPr>
        <p:spPr bwMode="auto">
          <a:xfrm>
            <a:off x="250825" y="2276475"/>
            <a:ext cx="792163" cy="3313113"/>
          </a:xfrm>
          <a:prstGeom prst="ellipse">
            <a:avLst/>
          </a:prstGeom>
          <a:solidFill>
            <a:schemeClr val="accent1"/>
          </a:solidFill>
          <a:ln w="9525">
            <a:solidFill>
              <a:schemeClr val="tx1"/>
            </a:solidFill>
            <a:round/>
            <a:headEnd/>
            <a:tailEnd/>
          </a:ln>
        </p:spPr>
        <p:txBody>
          <a:bodyPr wrap="none" anchor="ctr"/>
          <a:lstStyle/>
          <a:p>
            <a:pPr algn="ctr"/>
            <a:r>
              <a:rPr lang="tr-TR" dirty="0">
                <a:solidFill>
                  <a:schemeClr val="bg1"/>
                </a:solidFill>
              </a:rPr>
              <a:t>S</a:t>
            </a:r>
            <a:br>
              <a:rPr lang="tr-TR" dirty="0">
                <a:solidFill>
                  <a:schemeClr val="bg1"/>
                </a:solidFill>
              </a:rPr>
            </a:br>
            <a:r>
              <a:rPr lang="tr-TR" dirty="0">
                <a:solidFill>
                  <a:schemeClr val="bg1"/>
                </a:solidFill>
              </a:rPr>
              <a:t>A</a:t>
            </a:r>
            <a:br>
              <a:rPr lang="tr-TR" dirty="0">
                <a:solidFill>
                  <a:schemeClr val="bg1"/>
                </a:solidFill>
              </a:rPr>
            </a:br>
            <a:r>
              <a:rPr lang="tr-TR" dirty="0">
                <a:solidFill>
                  <a:schemeClr val="bg1"/>
                </a:solidFill>
              </a:rPr>
              <a:t>T</a:t>
            </a:r>
            <a:br>
              <a:rPr lang="tr-TR" dirty="0">
                <a:solidFill>
                  <a:schemeClr val="bg1"/>
                </a:solidFill>
              </a:rPr>
            </a:br>
            <a:r>
              <a:rPr lang="tr-TR" dirty="0">
                <a:solidFill>
                  <a:schemeClr val="bg1"/>
                </a:solidFill>
              </a:rPr>
              <a:t>I</a:t>
            </a:r>
            <a:br>
              <a:rPr lang="tr-TR" dirty="0">
                <a:solidFill>
                  <a:schemeClr val="bg1"/>
                </a:solidFill>
              </a:rPr>
            </a:br>
            <a:r>
              <a:rPr lang="tr-TR" dirty="0">
                <a:solidFill>
                  <a:schemeClr val="bg1"/>
                </a:solidFill>
              </a:rPr>
              <a:t>C</a:t>
            </a:r>
            <a:br>
              <a:rPr lang="tr-TR" dirty="0">
                <a:solidFill>
                  <a:schemeClr val="bg1"/>
                </a:solidFill>
              </a:rPr>
            </a:br>
            <a:r>
              <a:rPr lang="tr-TR" dirty="0">
                <a:solidFill>
                  <a:schemeClr val="bg1"/>
                </a:solidFill>
              </a:rPr>
              <a:t>I</a:t>
            </a:r>
            <a:br>
              <a:rPr lang="tr-TR" dirty="0">
                <a:solidFill>
                  <a:schemeClr val="bg1"/>
                </a:solidFill>
              </a:rPr>
            </a:br>
            <a:r>
              <a:rPr lang="tr-TR" dirty="0">
                <a:solidFill>
                  <a:schemeClr val="bg1"/>
                </a:solidFill>
              </a:rPr>
              <a:t>L</a:t>
            </a:r>
            <a:br>
              <a:rPr lang="tr-TR" dirty="0">
                <a:solidFill>
                  <a:schemeClr val="bg1"/>
                </a:solidFill>
              </a:rPr>
            </a:br>
            <a:r>
              <a:rPr lang="tr-TR" dirty="0">
                <a:solidFill>
                  <a:schemeClr val="bg1"/>
                </a:solidFill>
              </a:rPr>
              <a:t>A</a:t>
            </a:r>
            <a:br>
              <a:rPr lang="tr-TR" dirty="0">
                <a:solidFill>
                  <a:schemeClr val="bg1"/>
                </a:solidFill>
              </a:rPr>
            </a:br>
            <a:r>
              <a:rPr lang="tr-TR" dirty="0">
                <a:solidFill>
                  <a:schemeClr val="bg1"/>
                </a:solidFill>
              </a:rPr>
              <a:t>R</a:t>
            </a:r>
          </a:p>
        </p:txBody>
      </p:sp>
      <p:sp>
        <p:nvSpPr>
          <p:cNvPr id="22539" name="Oval 11"/>
          <p:cNvSpPr>
            <a:spLocks noChangeArrowheads="1"/>
          </p:cNvSpPr>
          <p:nvPr/>
        </p:nvSpPr>
        <p:spPr bwMode="auto">
          <a:xfrm>
            <a:off x="7667625" y="2276475"/>
            <a:ext cx="863600" cy="3240088"/>
          </a:xfrm>
          <a:prstGeom prst="ellipse">
            <a:avLst/>
          </a:prstGeom>
          <a:solidFill>
            <a:schemeClr val="accent1"/>
          </a:solidFill>
          <a:ln w="9525">
            <a:solidFill>
              <a:schemeClr val="tx1"/>
            </a:solidFill>
            <a:round/>
            <a:headEnd/>
            <a:tailEnd/>
          </a:ln>
        </p:spPr>
        <p:txBody>
          <a:bodyPr wrap="none" anchor="ctr"/>
          <a:lstStyle/>
          <a:p>
            <a:pPr algn="ctr"/>
            <a:r>
              <a:rPr lang="tr-TR" dirty="0">
                <a:solidFill>
                  <a:schemeClr val="bg1"/>
                </a:solidFill>
              </a:rPr>
              <a:t>M</a:t>
            </a:r>
            <a:br>
              <a:rPr lang="tr-TR" dirty="0">
                <a:solidFill>
                  <a:schemeClr val="bg1"/>
                </a:solidFill>
              </a:rPr>
            </a:br>
            <a:r>
              <a:rPr lang="tr-TR" dirty="0">
                <a:solidFill>
                  <a:schemeClr val="bg1"/>
                </a:solidFill>
              </a:rPr>
              <a:t>Ü</a:t>
            </a:r>
            <a:br>
              <a:rPr lang="tr-TR" dirty="0">
                <a:solidFill>
                  <a:schemeClr val="bg1"/>
                </a:solidFill>
              </a:rPr>
            </a:br>
            <a:r>
              <a:rPr lang="tr-TR" dirty="0">
                <a:solidFill>
                  <a:schemeClr val="bg1"/>
                </a:solidFill>
              </a:rPr>
              <a:t>Ş</a:t>
            </a:r>
            <a:br>
              <a:rPr lang="tr-TR" dirty="0">
                <a:solidFill>
                  <a:schemeClr val="bg1"/>
                </a:solidFill>
              </a:rPr>
            </a:br>
            <a:r>
              <a:rPr lang="tr-TR" dirty="0">
                <a:solidFill>
                  <a:schemeClr val="bg1"/>
                </a:solidFill>
              </a:rPr>
              <a:t>T</a:t>
            </a:r>
            <a:br>
              <a:rPr lang="tr-TR" dirty="0">
                <a:solidFill>
                  <a:schemeClr val="bg1"/>
                </a:solidFill>
              </a:rPr>
            </a:br>
            <a:r>
              <a:rPr lang="tr-TR" dirty="0">
                <a:solidFill>
                  <a:schemeClr val="bg1"/>
                </a:solidFill>
              </a:rPr>
              <a:t>E</a:t>
            </a:r>
            <a:br>
              <a:rPr lang="tr-TR" dirty="0">
                <a:solidFill>
                  <a:schemeClr val="bg1"/>
                </a:solidFill>
              </a:rPr>
            </a:br>
            <a:r>
              <a:rPr lang="tr-TR" dirty="0">
                <a:solidFill>
                  <a:schemeClr val="bg1"/>
                </a:solidFill>
              </a:rPr>
              <a:t>R</a:t>
            </a:r>
            <a:br>
              <a:rPr lang="tr-TR" dirty="0">
                <a:solidFill>
                  <a:schemeClr val="bg1"/>
                </a:solidFill>
              </a:rPr>
            </a:br>
            <a:r>
              <a:rPr lang="tr-TR" dirty="0">
                <a:solidFill>
                  <a:schemeClr val="bg1"/>
                </a:solidFill>
              </a:rPr>
              <a:t>L</a:t>
            </a:r>
            <a:br>
              <a:rPr lang="tr-TR" dirty="0">
                <a:solidFill>
                  <a:schemeClr val="bg1"/>
                </a:solidFill>
              </a:rPr>
            </a:br>
            <a:r>
              <a:rPr lang="tr-TR" dirty="0">
                <a:solidFill>
                  <a:schemeClr val="bg1"/>
                </a:solidFill>
              </a:rPr>
              <a:t>E</a:t>
            </a:r>
            <a:br>
              <a:rPr lang="tr-TR" dirty="0">
                <a:solidFill>
                  <a:schemeClr val="bg1"/>
                </a:solidFill>
              </a:rPr>
            </a:br>
            <a:r>
              <a:rPr lang="tr-TR" dirty="0">
                <a:solidFill>
                  <a:schemeClr val="bg1"/>
                </a:solidFill>
              </a:rPr>
              <a:t>R</a:t>
            </a:r>
          </a:p>
        </p:txBody>
      </p:sp>
      <p:sp>
        <p:nvSpPr>
          <p:cNvPr id="22540" name="Line 12"/>
          <p:cNvSpPr>
            <a:spLocks noChangeShapeType="1"/>
          </p:cNvSpPr>
          <p:nvPr/>
        </p:nvSpPr>
        <p:spPr bwMode="auto">
          <a:xfrm>
            <a:off x="1331913" y="1916113"/>
            <a:ext cx="73025" cy="3889375"/>
          </a:xfrm>
          <a:prstGeom prst="line">
            <a:avLst/>
          </a:prstGeom>
          <a:noFill/>
          <a:ln w="38100">
            <a:solidFill>
              <a:schemeClr val="tx1"/>
            </a:solidFill>
            <a:prstDash val="lgDash"/>
            <a:round/>
            <a:headEnd type="triangle" w="med" len="med"/>
            <a:tailEnd type="triangle" w="med" len="med"/>
          </a:ln>
        </p:spPr>
        <p:txBody>
          <a:bodyPr/>
          <a:lstStyle/>
          <a:p>
            <a:endParaRPr lang="tr-TR"/>
          </a:p>
        </p:txBody>
      </p:sp>
      <p:sp>
        <p:nvSpPr>
          <p:cNvPr id="22541" name="Line 13"/>
          <p:cNvSpPr>
            <a:spLocks noChangeShapeType="1"/>
          </p:cNvSpPr>
          <p:nvPr/>
        </p:nvSpPr>
        <p:spPr bwMode="auto">
          <a:xfrm>
            <a:off x="7380288" y="1916113"/>
            <a:ext cx="0" cy="4465637"/>
          </a:xfrm>
          <a:prstGeom prst="line">
            <a:avLst/>
          </a:prstGeom>
          <a:noFill/>
          <a:ln w="38100">
            <a:solidFill>
              <a:schemeClr val="tx1"/>
            </a:solidFill>
            <a:prstDash val="lgDash"/>
            <a:round/>
            <a:headEnd type="triangle" w="med" len="med"/>
            <a:tailEnd type="triangle" w="med" len="med"/>
          </a:ln>
        </p:spPr>
        <p:txBody>
          <a:bodyPr/>
          <a:lstStyle/>
          <a:p>
            <a:endParaRPr lang="tr-TR"/>
          </a:p>
        </p:txBody>
      </p:sp>
      <p:sp>
        <p:nvSpPr>
          <p:cNvPr id="22542" name="Line 14"/>
          <p:cNvSpPr>
            <a:spLocks noChangeShapeType="1"/>
          </p:cNvSpPr>
          <p:nvPr/>
        </p:nvSpPr>
        <p:spPr bwMode="auto">
          <a:xfrm>
            <a:off x="2555875" y="2852738"/>
            <a:ext cx="792163" cy="792162"/>
          </a:xfrm>
          <a:prstGeom prst="line">
            <a:avLst/>
          </a:prstGeom>
          <a:noFill/>
          <a:ln w="28575">
            <a:solidFill>
              <a:schemeClr val="tx1"/>
            </a:solidFill>
            <a:round/>
            <a:headEnd type="triangle" w="med" len="med"/>
            <a:tailEnd type="triangle" w="med" len="med"/>
          </a:ln>
        </p:spPr>
        <p:txBody>
          <a:bodyPr/>
          <a:lstStyle/>
          <a:p>
            <a:endParaRPr lang="tr-TR"/>
          </a:p>
        </p:txBody>
      </p:sp>
      <p:sp>
        <p:nvSpPr>
          <p:cNvPr id="22543" name="Line 15"/>
          <p:cNvSpPr>
            <a:spLocks noChangeShapeType="1"/>
          </p:cNvSpPr>
          <p:nvPr/>
        </p:nvSpPr>
        <p:spPr bwMode="auto">
          <a:xfrm flipH="1">
            <a:off x="5003800" y="2781300"/>
            <a:ext cx="647700" cy="935038"/>
          </a:xfrm>
          <a:prstGeom prst="line">
            <a:avLst/>
          </a:prstGeom>
          <a:noFill/>
          <a:ln w="28575">
            <a:solidFill>
              <a:schemeClr val="tx1"/>
            </a:solidFill>
            <a:round/>
            <a:headEnd type="triangle" w="med" len="med"/>
            <a:tailEnd type="triangle" w="med" len="med"/>
          </a:ln>
        </p:spPr>
        <p:txBody>
          <a:bodyPr/>
          <a:lstStyle/>
          <a:p>
            <a:endParaRPr lang="tr-TR"/>
          </a:p>
        </p:txBody>
      </p:sp>
      <p:sp>
        <p:nvSpPr>
          <p:cNvPr id="22544" name="Line 16"/>
          <p:cNvSpPr>
            <a:spLocks noChangeShapeType="1"/>
          </p:cNvSpPr>
          <p:nvPr/>
        </p:nvSpPr>
        <p:spPr bwMode="auto">
          <a:xfrm flipH="1">
            <a:off x="2700338" y="4365625"/>
            <a:ext cx="719137" cy="792163"/>
          </a:xfrm>
          <a:prstGeom prst="line">
            <a:avLst/>
          </a:prstGeom>
          <a:noFill/>
          <a:ln w="28575">
            <a:solidFill>
              <a:schemeClr val="tx1"/>
            </a:solidFill>
            <a:round/>
            <a:headEnd type="triangle" w="med" len="med"/>
            <a:tailEnd type="triangle" w="med" len="med"/>
          </a:ln>
        </p:spPr>
        <p:txBody>
          <a:bodyPr/>
          <a:lstStyle/>
          <a:p>
            <a:endParaRPr lang="tr-TR"/>
          </a:p>
        </p:txBody>
      </p:sp>
      <p:sp>
        <p:nvSpPr>
          <p:cNvPr id="22545" name="Line 17"/>
          <p:cNvSpPr>
            <a:spLocks noChangeShapeType="1"/>
          </p:cNvSpPr>
          <p:nvPr/>
        </p:nvSpPr>
        <p:spPr bwMode="auto">
          <a:xfrm>
            <a:off x="4284663" y="4292600"/>
            <a:ext cx="0" cy="865188"/>
          </a:xfrm>
          <a:prstGeom prst="line">
            <a:avLst/>
          </a:prstGeom>
          <a:noFill/>
          <a:ln w="28575">
            <a:solidFill>
              <a:schemeClr val="tx1"/>
            </a:solidFill>
            <a:round/>
            <a:headEnd type="triangle" w="med" len="med"/>
            <a:tailEnd type="triangle" w="med" len="med"/>
          </a:ln>
        </p:spPr>
        <p:txBody>
          <a:bodyPr/>
          <a:lstStyle/>
          <a:p>
            <a:endParaRPr lang="tr-TR"/>
          </a:p>
        </p:txBody>
      </p:sp>
      <p:sp>
        <p:nvSpPr>
          <p:cNvPr id="22546" name="Line 18"/>
          <p:cNvSpPr>
            <a:spLocks noChangeShapeType="1"/>
          </p:cNvSpPr>
          <p:nvPr/>
        </p:nvSpPr>
        <p:spPr bwMode="auto">
          <a:xfrm>
            <a:off x="5364163" y="4365625"/>
            <a:ext cx="647700" cy="792163"/>
          </a:xfrm>
          <a:prstGeom prst="line">
            <a:avLst/>
          </a:prstGeom>
          <a:noFill/>
          <a:ln w="28575">
            <a:solidFill>
              <a:schemeClr val="tx1"/>
            </a:solidFill>
            <a:round/>
            <a:headEnd type="triangle" w="med" len="med"/>
            <a:tailEnd type="triangle" w="med" len="med"/>
          </a:ln>
        </p:spPr>
        <p:txBody>
          <a:bodyPr/>
          <a:lstStyle/>
          <a:p>
            <a:endParaRPr lang="tr-TR"/>
          </a:p>
        </p:txBody>
      </p:sp>
      <p:sp>
        <p:nvSpPr>
          <p:cNvPr id="22547" name="Line 19"/>
          <p:cNvSpPr>
            <a:spLocks noChangeShapeType="1"/>
          </p:cNvSpPr>
          <p:nvPr/>
        </p:nvSpPr>
        <p:spPr bwMode="auto">
          <a:xfrm>
            <a:off x="5580063" y="3933825"/>
            <a:ext cx="2305050" cy="0"/>
          </a:xfrm>
          <a:prstGeom prst="line">
            <a:avLst/>
          </a:prstGeom>
          <a:noFill/>
          <a:ln w="28575">
            <a:solidFill>
              <a:schemeClr val="tx1"/>
            </a:solidFill>
            <a:prstDash val="dash"/>
            <a:round/>
            <a:headEnd type="triangle" w="med" len="med"/>
            <a:tailEnd type="triangle" w="med" len="med"/>
          </a:ln>
        </p:spPr>
        <p:txBody>
          <a:bodyPr/>
          <a:lstStyle/>
          <a:p>
            <a:endParaRPr lang="tr-TR"/>
          </a:p>
        </p:txBody>
      </p:sp>
      <p:sp>
        <p:nvSpPr>
          <p:cNvPr id="22548" name="Line 20"/>
          <p:cNvSpPr>
            <a:spLocks noChangeShapeType="1"/>
          </p:cNvSpPr>
          <p:nvPr/>
        </p:nvSpPr>
        <p:spPr bwMode="auto">
          <a:xfrm>
            <a:off x="971550" y="3933825"/>
            <a:ext cx="2160588" cy="0"/>
          </a:xfrm>
          <a:prstGeom prst="line">
            <a:avLst/>
          </a:prstGeom>
          <a:noFill/>
          <a:ln w="28575">
            <a:solidFill>
              <a:schemeClr val="tx1"/>
            </a:solidFill>
            <a:prstDash val="dash"/>
            <a:round/>
            <a:headEnd type="triangle" w="med" len="med"/>
            <a:tailEnd type="triangle" w="med" len="med"/>
          </a:ln>
        </p:spPr>
        <p:txBody>
          <a:bodyPr/>
          <a:lstStyle/>
          <a:p>
            <a:endParaRPr lang="tr-TR"/>
          </a:p>
        </p:txBody>
      </p:sp>
      <p:sp>
        <p:nvSpPr>
          <p:cNvPr id="22549" name="Line 21"/>
          <p:cNvSpPr>
            <a:spLocks noChangeShapeType="1"/>
          </p:cNvSpPr>
          <p:nvPr/>
        </p:nvSpPr>
        <p:spPr bwMode="auto">
          <a:xfrm flipV="1">
            <a:off x="6443663" y="5805488"/>
            <a:ext cx="936625" cy="576262"/>
          </a:xfrm>
          <a:prstGeom prst="line">
            <a:avLst/>
          </a:prstGeom>
          <a:noFill/>
          <a:ln w="9525">
            <a:solidFill>
              <a:schemeClr val="tx1"/>
            </a:solidFill>
            <a:round/>
            <a:headEnd/>
            <a:tailEnd type="triangle" w="med" len="med"/>
          </a:ln>
        </p:spPr>
        <p:txBody>
          <a:bodyPr/>
          <a:lstStyle/>
          <a:p>
            <a:endParaRPr lang="tr-TR"/>
          </a:p>
        </p:txBody>
      </p:sp>
      <p:sp>
        <p:nvSpPr>
          <p:cNvPr id="22" name="21 Slayt Numarası Yer Tutucusu"/>
          <p:cNvSpPr>
            <a:spLocks noGrp="1"/>
          </p:cNvSpPr>
          <p:nvPr>
            <p:ph type="sldNum" sz="quarter" idx="12"/>
          </p:nvPr>
        </p:nvSpPr>
        <p:spPr/>
        <p:txBody>
          <a:bodyPr/>
          <a:lstStyle/>
          <a:p>
            <a:fld id="{F2E5916C-8A19-45CF-A92A-BEC7AC1B5E58}" type="slidenum">
              <a:rPr lang="tr-TR" smtClean="0"/>
              <a:pPr/>
              <a:t>71</a:t>
            </a:fld>
            <a:endParaRPr lang="tr-T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428736"/>
            <a:ext cx="8229600" cy="5181616"/>
          </a:xfrm>
        </p:spPr>
        <p:txBody>
          <a:bodyPr>
            <a:normAutofit fontScale="62500" lnSpcReduction="20000"/>
          </a:bodyPr>
          <a:lstStyle/>
          <a:p>
            <a:r>
              <a:rPr lang="en-US" dirty="0" smtClean="0"/>
              <a:t>One solution is to implement enterprise applications, which are systems</a:t>
            </a:r>
            <a:r>
              <a:rPr lang="tr-TR" dirty="0" smtClean="0"/>
              <a:t> </a:t>
            </a:r>
            <a:r>
              <a:rPr lang="en-US" dirty="0" smtClean="0"/>
              <a:t>that span functional areas, focus on executing business processes across the</a:t>
            </a:r>
            <a:r>
              <a:rPr lang="tr-TR" dirty="0" smtClean="0"/>
              <a:t> </a:t>
            </a:r>
            <a:r>
              <a:rPr lang="en-US" dirty="0" smtClean="0"/>
              <a:t>business firm, and </a:t>
            </a:r>
            <a:r>
              <a:rPr lang="en-US" i="1" dirty="0" smtClean="0"/>
              <a:t>include all levels of management. </a:t>
            </a:r>
            <a:endParaRPr lang="tr-TR" i="1" dirty="0" smtClean="0"/>
          </a:p>
          <a:p>
            <a:r>
              <a:rPr lang="en-US" dirty="0" smtClean="0"/>
              <a:t>Enterprise applications</a:t>
            </a:r>
            <a:r>
              <a:rPr lang="tr-TR" dirty="0" smtClean="0"/>
              <a:t> </a:t>
            </a:r>
            <a:r>
              <a:rPr lang="en-US" dirty="0" smtClean="0"/>
              <a:t>help businesses become more flexible and productive </a:t>
            </a:r>
            <a:r>
              <a:rPr lang="en-US" i="1" dirty="0" smtClean="0"/>
              <a:t>by coordinating their</a:t>
            </a:r>
            <a:r>
              <a:rPr lang="tr-TR" i="1" dirty="0" smtClean="0"/>
              <a:t> </a:t>
            </a:r>
            <a:r>
              <a:rPr lang="en-US" i="1" dirty="0" smtClean="0"/>
              <a:t>business processes more closely </a:t>
            </a:r>
            <a:r>
              <a:rPr lang="en-US" dirty="0" smtClean="0"/>
              <a:t>and integrating groups of processes so they</a:t>
            </a:r>
            <a:r>
              <a:rPr lang="tr-TR" dirty="0" smtClean="0"/>
              <a:t> </a:t>
            </a:r>
            <a:r>
              <a:rPr lang="en-US" dirty="0" smtClean="0"/>
              <a:t>focus on efficient management of resources and customer service.</a:t>
            </a:r>
          </a:p>
          <a:p>
            <a:pPr>
              <a:buNone/>
            </a:pPr>
            <a:r>
              <a:rPr lang="en-US" sz="4500" dirty="0" smtClean="0">
                <a:solidFill>
                  <a:srgbClr val="FF0000"/>
                </a:solidFill>
              </a:rPr>
              <a:t>There are four major enterprise applications: </a:t>
            </a:r>
            <a:endParaRPr lang="tr-TR" sz="4500" dirty="0" smtClean="0">
              <a:solidFill>
                <a:srgbClr val="FF0000"/>
              </a:solidFill>
            </a:endParaRPr>
          </a:p>
          <a:p>
            <a:r>
              <a:rPr lang="en-US" sz="4500" dirty="0" smtClean="0">
                <a:solidFill>
                  <a:srgbClr val="FF0000"/>
                </a:solidFill>
              </a:rPr>
              <a:t>enterprise systems</a:t>
            </a:r>
            <a:r>
              <a:rPr lang="tr-TR" sz="4500" dirty="0" smtClean="0">
                <a:solidFill>
                  <a:srgbClr val="FF0000"/>
                </a:solidFill>
              </a:rPr>
              <a:t>(ES),</a:t>
            </a:r>
            <a:r>
              <a:rPr lang="en-US" sz="4500" dirty="0" smtClean="0">
                <a:solidFill>
                  <a:srgbClr val="FF0000"/>
                </a:solidFill>
              </a:rPr>
              <a:t> </a:t>
            </a:r>
            <a:endParaRPr lang="tr-TR" sz="4500" dirty="0" smtClean="0">
              <a:solidFill>
                <a:srgbClr val="FF0000"/>
              </a:solidFill>
            </a:endParaRPr>
          </a:p>
          <a:p>
            <a:r>
              <a:rPr lang="en-US" sz="4500" dirty="0" err="1" smtClean="0">
                <a:solidFill>
                  <a:srgbClr val="FF0000"/>
                </a:solidFill>
              </a:rPr>
              <a:t>supplychain</a:t>
            </a:r>
            <a:r>
              <a:rPr lang="en-US" sz="4500" dirty="0" smtClean="0">
                <a:solidFill>
                  <a:srgbClr val="FF0000"/>
                </a:solidFill>
              </a:rPr>
              <a:t> management systems</a:t>
            </a:r>
            <a:r>
              <a:rPr lang="tr-TR" sz="4500" dirty="0" smtClean="0">
                <a:solidFill>
                  <a:srgbClr val="FF0000"/>
                </a:solidFill>
              </a:rPr>
              <a:t> (SCM)</a:t>
            </a:r>
            <a:r>
              <a:rPr lang="en-US" sz="4500" dirty="0" smtClean="0">
                <a:solidFill>
                  <a:srgbClr val="FF0000"/>
                </a:solidFill>
              </a:rPr>
              <a:t>,</a:t>
            </a:r>
            <a:endParaRPr lang="tr-TR" sz="4500" dirty="0" smtClean="0">
              <a:solidFill>
                <a:srgbClr val="FF0000"/>
              </a:solidFill>
            </a:endParaRPr>
          </a:p>
          <a:p>
            <a:r>
              <a:rPr lang="en-US" sz="4500" dirty="0" smtClean="0">
                <a:solidFill>
                  <a:srgbClr val="FF0000"/>
                </a:solidFill>
              </a:rPr>
              <a:t> customer relationship management systems</a:t>
            </a:r>
            <a:r>
              <a:rPr lang="tr-TR" sz="4500" dirty="0" smtClean="0">
                <a:solidFill>
                  <a:srgbClr val="FF0000"/>
                </a:solidFill>
              </a:rPr>
              <a:t> (</a:t>
            </a:r>
            <a:r>
              <a:rPr lang="tr-TR" sz="4500" dirty="0" err="1" smtClean="0">
                <a:solidFill>
                  <a:srgbClr val="FF0000"/>
                </a:solidFill>
              </a:rPr>
              <a:t>CRM</a:t>
            </a:r>
            <a:r>
              <a:rPr lang="tr-TR" sz="4500" dirty="0" smtClean="0">
                <a:solidFill>
                  <a:srgbClr val="FF0000"/>
                </a:solidFill>
              </a:rPr>
              <a:t>)</a:t>
            </a:r>
            <a:r>
              <a:rPr lang="en-US" sz="4500" dirty="0" smtClean="0">
                <a:solidFill>
                  <a:srgbClr val="FF0000"/>
                </a:solidFill>
              </a:rPr>
              <a:t>, and</a:t>
            </a:r>
            <a:r>
              <a:rPr lang="tr-TR" sz="4500" dirty="0" smtClean="0">
                <a:solidFill>
                  <a:srgbClr val="FF0000"/>
                </a:solidFill>
              </a:rPr>
              <a:t> </a:t>
            </a:r>
          </a:p>
          <a:p>
            <a:r>
              <a:rPr lang="en-US" sz="4500" dirty="0" smtClean="0">
                <a:solidFill>
                  <a:srgbClr val="FF0000"/>
                </a:solidFill>
              </a:rPr>
              <a:t>knowledge management systems</a:t>
            </a:r>
            <a:r>
              <a:rPr lang="tr-TR" sz="4500" dirty="0" smtClean="0">
                <a:solidFill>
                  <a:srgbClr val="FF0000"/>
                </a:solidFill>
              </a:rPr>
              <a:t> (</a:t>
            </a:r>
            <a:r>
              <a:rPr lang="tr-TR" sz="4500" dirty="0" err="1" smtClean="0">
                <a:solidFill>
                  <a:srgbClr val="FF0000"/>
                </a:solidFill>
              </a:rPr>
              <a:t>KMS</a:t>
            </a:r>
            <a:r>
              <a:rPr lang="tr-TR" sz="4500" dirty="0" smtClean="0">
                <a:solidFill>
                  <a:srgbClr val="FF0000"/>
                </a:solidFill>
              </a:rPr>
              <a:t>)</a:t>
            </a:r>
            <a:r>
              <a:rPr lang="en-US" sz="4500" dirty="0" smtClean="0">
                <a:solidFill>
                  <a:srgbClr val="FF0000"/>
                </a:solidFill>
              </a:rPr>
              <a:t>. </a:t>
            </a:r>
            <a:endParaRPr lang="tr-TR" sz="4500" dirty="0" smtClean="0">
              <a:solidFill>
                <a:srgbClr val="FF0000"/>
              </a:solidFill>
            </a:endParaRPr>
          </a:p>
          <a:p>
            <a:r>
              <a:rPr lang="en-US" dirty="0" smtClean="0"/>
              <a:t>Each of these enterprise applications</a:t>
            </a:r>
            <a:r>
              <a:rPr lang="tr-TR" dirty="0" smtClean="0"/>
              <a:t> </a:t>
            </a:r>
            <a:r>
              <a:rPr lang="en-US" dirty="0" smtClean="0"/>
              <a:t>integrates a related set of functions and business processes to enhance the</a:t>
            </a:r>
            <a:r>
              <a:rPr lang="tr-TR" dirty="0" smtClean="0"/>
              <a:t> </a:t>
            </a:r>
            <a:r>
              <a:rPr lang="en-US" dirty="0" smtClean="0"/>
              <a:t>performance of the organization as a whole</a:t>
            </a:r>
            <a:endParaRPr lang="tr-TR" dirty="0"/>
          </a:p>
        </p:txBody>
      </p:sp>
      <p:sp>
        <p:nvSpPr>
          <p:cNvPr id="4" name="3 Metin Yer Tutucusu"/>
          <p:cNvSpPr>
            <a:spLocks noGrp="1"/>
          </p:cNvSpPr>
          <p:nvPr>
            <p:ph type="body" sz="quarter" idx="12"/>
          </p:nvPr>
        </p:nvSpPr>
        <p:spPr>
          <a:xfrm>
            <a:off x="428596" y="571480"/>
            <a:ext cx="8229595" cy="381000"/>
          </a:xfrm>
        </p:spPr>
        <p:txBody>
          <a:bodyPr>
            <a:normAutofit lnSpcReduction="10000"/>
          </a:bodyPr>
          <a:lstStyle/>
          <a:p>
            <a:r>
              <a:rPr lang="en-US" dirty="0" smtClean="0"/>
              <a:t>enterprise applications</a:t>
            </a:r>
            <a:endParaRPr lang="tr-TR" dirty="0"/>
          </a:p>
        </p:txBody>
      </p:sp>
      <p:sp>
        <p:nvSpPr>
          <p:cNvPr id="5" name="4 Slayt Numarası Yer Tutucusu"/>
          <p:cNvSpPr>
            <a:spLocks noGrp="1"/>
          </p:cNvSpPr>
          <p:nvPr>
            <p:ph type="sldNum" sz="quarter" idx="14"/>
          </p:nvPr>
        </p:nvSpPr>
        <p:spPr/>
        <p:txBody>
          <a:bodyPr/>
          <a:lstStyle/>
          <a:p>
            <a:fld id="{CA93335D-75B7-48FC-830D-CB1804D13517}"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000" dirty="0" smtClean="0">
                <a:solidFill>
                  <a:srgbClr val="7C4B3B"/>
                </a:solidFill>
              </a:rPr>
              <a:t>CHAPTER 2: GLOBAL E-BUSINESS AND COLLABORATION</a:t>
            </a:r>
          </a:p>
        </p:txBody>
      </p:sp>
      <p:sp>
        <p:nvSpPr>
          <p:cNvPr id="56323" name="Text Placeholder 2"/>
          <p:cNvSpPr>
            <a:spLocks noGrp="1"/>
          </p:cNvSpPr>
          <p:nvPr>
            <p:ph idx="1"/>
          </p:nvPr>
        </p:nvSpPr>
        <p:spPr/>
        <p:txBody>
          <a:bodyPr>
            <a:normAutofit/>
          </a:bodyPr>
          <a:lstStyle/>
          <a:p>
            <a:pPr eaLnBrk="1" hangingPunct="1">
              <a:buNone/>
            </a:pPr>
            <a:r>
              <a:rPr lang="tr-TR" sz="2400" dirty="0" err="1" smtClean="0"/>
              <a:t>Type</a:t>
            </a:r>
            <a:r>
              <a:rPr lang="tr-TR" sz="2400" dirty="0" smtClean="0"/>
              <a:t> of IS:</a:t>
            </a:r>
            <a:endParaRPr lang="en-US" sz="2400" dirty="0" smtClean="0"/>
          </a:p>
        </p:txBody>
      </p:sp>
      <p:sp>
        <p:nvSpPr>
          <p:cNvPr id="56329" name="Slide Number Placeholder 9"/>
          <p:cNvSpPr>
            <a:spLocks noGrp="1"/>
          </p:cNvSpPr>
          <p:nvPr>
            <p:ph type="sldNum" sz="quarter" idx="12"/>
          </p:nvPr>
        </p:nvSpPr>
        <p:spPr bwMode="auto">
          <a:noFill/>
          <a:ln>
            <a:miter lim="800000"/>
            <a:headEnd/>
            <a:tailEnd/>
          </a:ln>
        </p:spPr>
        <p:txBody>
          <a:bodyPr/>
          <a:lstStyle/>
          <a:p>
            <a:fld id="{6CE158D2-663F-48DB-B3C0-181EEB6A9254}" type="slidenum">
              <a:rPr lang="en-US"/>
              <a:pPr/>
              <a:t>73</a:t>
            </a:fld>
            <a:endParaRPr lang="en-US"/>
          </a:p>
        </p:txBody>
      </p:sp>
      <p:pic>
        <p:nvPicPr>
          <p:cNvPr id="11" name="Picture Placeholder 10" descr="Fig-2-1.png"/>
          <p:cNvPicPr>
            <a:picLocks noGrp="1" noChangeAspect="1"/>
          </p:cNvPicPr>
          <p:nvPr>
            <p:ph type="pic" sz="quarter" idx="4294967295"/>
          </p:nvPr>
        </p:nvPicPr>
        <p:blipFill>
          <a:blip r:embed="rId3"/>
          <a:stretch>
            <a:fillRect/>
          </a:stretch>
        </p:blipFill>
        <p:spPr>
          <a:xfrm>
            <a:off x="3000364" y="1571612"/>
            <a:ext cx="6143636" cy="4797425"/>
          </a:xfrm>
        </p:spPr>
      </p:pic>
      <p:sp>
        <p:nvSpPr>
          <p:cNvPr id="56325" name="Text Placeholder 4"/>
          <p:cNvSpPr>
            <a:spLocks noGrp="1"/>
          </p:cNvSpPr>
          <p:nvPr>
            <p:ph type="body" sz="quarter" idx="4294967295"/>
          </p:nvPr>
        </p:nvSpPr>
        <p:spPr>
          <a:xfrm>
            <a:off x="214282" y="1000108"/>
            <a:ext cx="8572560" cy="642942"/>
          </a:xfrm>
        </p:spPr>
        <p:txBody>
          <a:bodyPr>
            <a:normAutofit/>
          </a:bodyPr>
          <a:lstStyle/>
          <a:p>
            <a:pPr eaLnBrk="1" hangingPunct="1">
              <a:spcBef>
                <a:spcPct val="0"/>
              </a:spcBef>
              <a:buFont typeface="Arial" charset="0"/>
              <a:buNone/>
            </a:pPr>
            <a:r>
              <a:rPr lang="en-US" dirty="0" smtClean="0"/>
              <a:t>Enterprise Application Architecture</a:t>
            </a:r>
          </a:p>
        </p:txBody>
      </p:sp>
      <p:sp>
        <p:nvSpPr>
          <p:cNvPr id="56326" name="Text Placeholder 5"/>
          <p:cNvSpPr>
            <a:spLocks noGrp="1"/>
          </p:cNvSpPr>
          <p:nvPr>
            <p:ph type="body" sz="quarter" idx="4294967295"/>
          </p:nvPr>
        </p:nvSpPr>
        <p:spPr>
          <a:xfrm>
            <a:off x="214282" y="2857496"/>
            <a:ext cx="3143272" cy="4000504"/>
          </a:xfrm>
        </p:spPr>
        <p:txBody>
          <a:bodyPr>
            <a:noAutofit/>
          </a:bodyPr>
          <a:lstStyle/>
          <a:p>
            <a:pPr eaLnBrk="1" hangingPunct="1">
              <a:buFont typeface="Arial" charset="0"/>
              <a:buNone/>
            </a:pPr>
            <a:r>
              <a:rPr lang="en-US" sz="2400" b="1" dirty="0" smtClean="0"/>
              <a:t>Enterprise</a:t>
            </a:r>
            <a:r>
              <a:rPr lang="tr-TR" sz="2400" b="1" dirty="0" smtClean="0"/>
              <a:t> </a:t>
            </a:r>
            <a:r>
              <a:rPr lang="en-US" sz="2400" b="1" dirty="0" smtClean="0"/>
              <a:t>applications automate processes that span multiple business functions and organizational levels and </a:t>
            </a:r>
            <a:r>
              <a:rPr lang="en-US" sz="2400" b="1" i="1" dirty="0" smtClean="0"/>
              <a:t>may extend outside the organization</a:t>
            </a:r>
            <a:r>
              <a:rPr lang="en-US" sz="2400" i="1"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400" dirty="0" smtClean="0">
                <a:solidFill>
                  <a:srgbClr val="7C4B3B"/>
                </a:solidFill>
              </a:rPr>
              <a:t>CHAPTER 2: GLOBAL E-BUSINESS AND COLLABORATION</a:t>
            </a:r>
          </a:p>
        </p:txBody>
      </p:sp>
      <p:sp>
        <p:nvSpPr>
          <p:cNvPr id="58371" name="Content Placeholder 2"/>
          <p:cNvSpPr>
            <a:spLocks noGrp="1"/>
          </p:cNvSpPr>
          <p:nvPr>
            <p:ph idx="1"/>
          </p:nvPr>
        </p:nvSpPr>
        <p:spPr/>
        <p:txBody>
          <a:bodyPr>
            <a:normAutofit fontScale="92500" lnSpcReduction="10000"/>
          </a:bodyPr>
          <a:lstStyle/>
          <a:p>
            <a:pPr eaLnBrk="1" hangingPunct="1"/>
            <a:r>
              <a:rPr lang="en-US" sz="3200" b="1" dirty="0" smtClean="0">
                <a:solidFill>
                  <a:srgbClr val="00B0F0"/>
                </a:solidFill>
              </a:rPr>
              <a:t>Enterprise systems</a:t>
            </a:r>
          </a:p>
          <a:p>
            <a:pPr lvl="1" eaLnBrk="1" hangingPunct="1"/>
            <a:r>
              <a:rPr lang="en-US" dirty="0" smtClean="0"/>
              <a:t>Collects data from different firm functions and stores  data in single central data repository</a:t>
            </a:r>
          </a:p>
          <a:p>
            <a:pPr lvl="1" eaLnBrk="1" hangingPunct="1"/>
            <a:r>
              <a:rPr lang="en-US" dirty="0" smtClean="0"/>
              <a:t>Resolves problem of fragmented, redundant data sets and systems</a:t>
            </a:r>
          </a:p>
          <a:p>
            <a:pPr lvl="1" eaLnBrk="1" hangingPunct="1"/>
            <a:r>
              <a:rPr lang="en-US" dirty="0" smtClean="0"/>
              <a:t>Enable: </a:t>
            </a:r>
          </a:p>
          <a:p>
            <a:pPr lvl="2" eaLnBrk="1" hangingPunct="1"/>
            <a:r>
              <a:rPr lang="en-US" dirty="0" smtClean="0"/>
              <a:t>Coordination of daily activities</a:t>
            </a:r>
          </a:p>
          <a:p>
            <a:pPr lvl="2" eaLnBrk="1" hangingPunct="1"/>
            <a:r>
              <a:rPr lang="en-US" dirty="0" smtClean="0"/>
              <a:t>Efficient response to customer orders (production, inventory)</a:t>
            </a:r>
          </a:p>
          <a:p>
            <a:pPr lvl="2" eaLnBrk="1" hangingPunct="1"/>
            <a:r>
              <a:rPr lang="en-US" dirty="0" smtClean="0"/>
              <a:t>Provide valuable information for improving management decision making</a:t>
            </a:r>
          </a:p>
        </p:txBody>
      </p:sp>
      <p:sp>
        <p:nvSpPr>
          <p:cNvPr id="58374" name="Slide Number Placeholder 5"/>
          <p:cNvSpPr>
            <a:spLocks noGrp="1"/>
          </p:cNvSpPr>
          <p:nvPr>
            <p:ph type="sldNum" sz="quarter" idx="12"/>
          </p:nvPr>
        </p:nvSpPr>
        <p:spPr bwMode="auto">
          <a:noFill/>
          <a:ln>
            <a:miter lim="800000"/>
            <a:headEnd/>
            <a:tailEnd/>
          </a:ln>
        </p:spPr>
        <p:txBody>
          <a:bodyPr/>
          <a:lstStyle/>
          <a:p>
            <a:fld id="{6EE02B39-CF72-466A-A4D8-EFD60502E38E}" type="slidenum">
              <a:rPr lang="en-US"/>
              <a:pPr/>
              <a:t>74</a:t>
            </a:fld>
            <a:endParaRPr lang="en-US"/>
          </a:p>
        </p:txBody>
      </p:sp>
      <p:sp>
        <p:nvSpPr>
          <p:cNvPr id="58372" name="Text Placeholder 3"/>
          <p:cNvSpPr>
            <a:spLocks noGrp="1"/>
          </p:cNvSpPr>
          <p:nvPr>
            <p:ph type="body" sz="quarter" idx="4294967295"/>
          </p:nvPr>
        </p:nvSpPr>
        <p:spPr>
          <a:xfrm>
            <a:off x="1857356" y="1066800"/>
            <a:ext cx="5572164" cy="576250"/>
          </a:xfrm>
        </p:spPr>
        <p:txBody>
          <a:bodyPr>
            <a:noAutofit/>
          </a:bodyPr>
          <a:lstStyle/>
          <a:p>
            <a:pPr eaLnBrk="1" hangingPunct="1"/>
            <a:r>
              <a:rPr lang="en-US" b="1" dirty="0" smtClean="0"/>
              <a:t>Types of Information Systems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tr-TR" sz="2000" dirty="0" smtClean="0">
                <a:solidFill>
                  <a:srgbClr val="7C4B3B"/>
                </a:solidFill>
              </a:rPr>
              <a:t/>
            </a:r>
            <a:br>
              <a:rPr lang="tr-TR" sz="2000" dirty="0" smtClean="0">
                <a:solidFill>
                  <a:srgbClr val="7C4B3B"/>
                </a:solidFill>
              </a:rPr>
            </a:br>
            <a:r>
              <a:rPr lang="en-US" sz="2000" dirty="0" smtClean="0">
                <a:solidFill>
                  <a:srgbClr val="7C4B3B"/>
                </a:solidFill>
              </a:rPr>
              <a:t>CHAPTER 2: GLOBAL E-BUSINESS AND COLLABORATION</a:t>
            </a:r>
            <a:r>
              <a:rPr lang="tr-TR" sz="2000" dirty="0" smtClean="0">
                <a:solidFill>
                  <a:srgbClr val="7C4B3B"/>
                </a:solidFill>
              </a:rPr>
              <a:t/>
            </a:r>
            <a:br>
              <a:rPr lang="tr-TR" sz="2000" dirty="0" smtClean="0">
                <a:solidFill>
                  <a:srgbClr val="7C4B3B"/>
                </a:solidFill>
              </a:rPr>
            </a:br>
            <a:r>
              <a:rPr lang="tr-TR" sz="2000" dirty="0" smtClean="0">
                <a:solidFill>
                  <a:srgbClr val="7C4B3B"/>
                </a:solidFill>
              </a:rPr>
              <a:t/>
            </a:r>
            <a:br>
              <a:rPr lang="tr-TR" sz="2000" dirty="0" smtClean="0">
                <a:solidFill>
                  <a:srgbClr val="7C4B3B"/>
                </a:solidFill>
              </a:rPr>
            </a:br>
            <a:r>
              <a:rPr lang="tr-TR" sz="2000" dirty="0" smtClean="0">
                <a:solidFill>
                  <a:srgbClr val="7C4B3B"/>
                </a:solidFill>
              </a:rPr>
              <a:t/>
            </a:r>
            <a:br>
              <a:rPr lang="tr-TR" sz="2000" dirty="0" smtClean="0">
                <a:solidFill>
                  <a:srgbClr val="7C4B3B"/>
                </a:solidFill>
              </a:rPr>
            </a:br>
            <a:r>
              <a:rPr lang="en-US" sz="4000" b="1" dirty="0" smtClean="0">
                <a:solidFill>
                  <a:srgbClr val="FF0000"/>
                </a:solidFill>
              </a:rPr>
              <a:t>Supply </a:t>
            </a:r>
            <a:r>
              <a:rPr lang="tr-TR" sz="4000" b="1" dirty="0" smtClean="0">
                <a:solidFill>
                  <a:srgbClr val="FF0000"/>
                </a:solidFill>
              </a:rPr>
              <a:t>C</a:t>
            </a:r>
            <a:r>
              <a:rPr lang="en-US" sz="4000" b="1" dirty="0" err="1" smtClean="0">
                <a:solidFill>
                  <a:srgbClr val="FF0000"/>
                </a:solidFill>
              </a:rPr>
              <a:t>hain</a:t>
            </a:r>
            <a:r>
              <a:rPr lang="en-US" sz="4000" b="1" dirty="0" smtClean="0">
                <a:solidFill>
                  <a:srgbClr val="FF0000"/>
                </a:solidFill>
              </a:rPr>
              <a:t> </a:t>
            </a:r>
            <a:r>
              <a:rPr lang="tr-TR" sz="4000" b="1" dirty="0" smtClean="0">
                <a:solidFill>
                  <a:srgbClr val="FF0000"/>
                </a:solidFill>
              </a:rPr>
              <a:t>M</a:t>
            </a:r>
            <a:r>
              <a:rPr lang="en-US" sz="4000" b="1" dirty="0" err="1" smtClean="0">
                <a:solidFill>
                  <a:srgbClr val="FF0000"/>
                </a:solidFill>
              </a:rPr>
              <a:t>anagement</a:t>
            </a:r>
            <a:r>
              <a:rPr lang="en-US" sz="4000" b="1" dirty="0" smtClean="0">
                <a:solidFill>
                  <a:srgbClr val="FF0000"/>
                </a:solidFill>
              </a:rPr>
              <a:t> (SCM) systems </a:t>
            </a:r>
            <a:r>
              <a:rPr lang="en-US" sz="2000" b="1" dirty="0" smtClean="0">
                <a:solidFill>
                  <a:srgbClr val="FF0000"/>
                </a:solidFill>
              </a:rPr>
              <a:t/>
            </a:r>
            <a:br>
              <a:rPr lang="en-US" sz="2000" b="1" dirty="0" smtClean="0">
                <a:solidFill>
                  <a:srgbClr val="FF0000"/>
                </a:solidFill>
              </a:rPr>
            </a:br>
            <a:r>
              <a:rPr lang="tr-TR" sz="2000" dirty="0" smtClean="0">
                <a:solidFill>
                  <a:srgbClr val="7C4B3B"/>
                </a:solidFill>
              </a:rPr>
              <a:t/>
            </a:r>
            <a:br>
              <a:rPr lang="tr-TR" sz="2000" dirty="0" smtClean="0">
                <a:solidFill>
                  <a:srgbClr val="7C4B3B"/>
                </a:solidFill>
              </a:rPr>
            </a:br>
            <a:endParaRPr lang="en-US" sz="2000" dirty="0" smtClean="0">
              <a:solidFill>
                <a:srgbClr val="7C4B3B"/>
              </a:solidFill>
            </a:endParaRPr>
          </a:p>
        </p:txBody>
      </p:sp>
      <p:sp>
        <p:nvSpPr>
          <p:cNvPr id="60419" name="Content Placeholder 2"/>
          <p:cNvSpPr>
            <a:spLocks noGrp="1"/>
          </p:cNvSpPr>
          <p:nvPr>
            <p:ph idx="1"/>
          </p:nvPr>
        </p:nvSpPr>
        <p:spPr>
          <a:xfrm>
            <a:off x="571472" y="3429000"/>
            <a:ext cx="8015286" cy="3143272"/>
          </a:xfrm>
        </p:spPr>
        <p:txBody>
          <a:bodyPr>
            <a:normAutofit/>
          </a:bodyPr>
          <a:lstStyle/>
          <a:p>
            <a:pPr lvl="1" eaLnBrk="1" hangingPunct="1"/>
            <a:r>
              <a:rPr lang="en-US" dirty="0" smtClean="0"/>
              <a:t>Manage firm’s relationships with suppliers</a:t>
            </a:r>
          </a:p>
          <a:p>
            <a:pPr lvl="1" eaLnBrk="1" hangingPunct="1"/>
            <a:r>
              <a:rPr lang="en-US" dirty="0" smtClean="0"/>
              <a:t>Share information about</a:t>
            </a:r>
          </a:p>
          <a:p>
            <a:pPr lvl="2" eaLnBrk="1" hangingPunct="1"/>
            <a:r>
              <a:rPr lang="en-US" sz="2800" dirty="0" smtClean="0"/>
              <a:t>Orders, production, inventory levels, delivery of products and services</a:t>
            </a:r>
          </a:p>
          <a:p>
            <a:pPr lvl="1" eaLnBrk="1" hangingPunct="1"/>
            <a:r>
              <a:rPr lang="en-US" dirty="0" smtClean="0"/>
              <a:t>Goal: </a:t>
            </a:r>
            <a:r>
              <a:rPr lang="tr-TR" dirty="0" smtClean="0"/>
              <a:t> </a:t>
            </a:r>
            <a:r>
              <a:rPr lang="en-US" sz="2800" dirty="0" smtClean="0"/>
              <a:t>Right amount of products to destination with least amount of time and lowest cost</a:t>
            </a:r>
          </a:p>
        </p:txBody>
      </p:sp>
      <p:sp>
        <p:nvSpPr>
          <p:cNvPr id="60422" name="Slide Number Placeholder 5"/>
          <p:cNvSpPr>
            <a:spLocks noGrp="1"/>
          </p:cNvSpPr>
          <p:nvPr>
            <p:ph type="sldNum" sz="quarter" idx="12"/>
          </p:nvPr>
        </p:nvSpPr>
        <p:spPr bwMode="auto">
          <a:noFill/>
          <a:ln>
            <a:miter lim="800000"/>
            <a:headEnd/>
            <a:tailEnd/>
          </a:ln>
        </p:spPr>
        <p:txBody>
          <a:bodyPr/>
          <a:lstStyle/>
          <a:p>
            <a:fld id="{00B010A4-2D81-4F70-9C24-282DBC72A2CB}" type="slidenum">
              <a:rPr lang="en-US"/>
              <a:pPr/>
              <a:t>75</a:t>
            </a:fld>
            <a:endParaRPr lang="en-US"/>
          </a:p>
        </p:txBody>
      </p:sp>
      <p:sp>
        <p:nvSpPr>
          <p:cNvPr id="6" name="Text Placeholder 3"/>
          <p:cNvSpPr txBox="1">
            <a:spLocks/>
          </p:cNvSpPr>
          <p:nvPr/>
        </p:nvSpPr>
        <p:spPr>
          <a:xfrm>
            <a:off x="571472" y="428604"/>
            <a:ext cx="7858180" cy="1000132"/>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Types of Information Systems</a:t>
            </a:r>
          </a:p>
        </p:txBody>
      </p:sp>
      <p:sp>
        <p:nvSpPr>
          <p:cNvPr id="7" name="2 İçerik Yer Tutucusu"/>
          <p:cNvSpPr txBox="1">
            <a:spLocks/>
          </p:cNvSpPr>
          <p:nvPr/>
        </p:nvSpPr>
        <p:spPr>
          <a:xfrm>
            <a:off x="428596" y="1857364"/>
            <a:ext cx="8286808" cy="1357322"/>
          </a:xfrm>
          <a:prstGeom prst="rect">
            <a:avLst/>
          </a:prstGeom>
          <a:ln w="3175">
            <a:solidFill>
              <a:schemeClr val="tx1"/>
            </a:solidFill>
          </a:ln>
        </p:spPr>
        <p:txBody>
          <a:bodyPr vert="horz" lIns="91440" tIns="45720" rIns="91440" bIns="45720" rtlCol="0">
            <a:noAutofit/>
          </a:bodyPr>
          <a:lstStyle/>
          <a:p>
            <a:pPr marL="342900" marR="0" lvl="0" indent="-342900" algn="l" defTabSz="914400" rtl="0" eaLnBrk="1" fontAlgn="auto" latinLnBrk="0" hangingPunct="1">
              <a:lnSpc>
                <a:spcPct val="100000"/>
              </a:lnSpc>
              <a:spcAft>
                <a:spcPts val="0"/>
              </a:spcAft>
              <a:buClrTx/>
              <a:buSzTx/>
              <a:tabLst/>
              <a:defRPr/>
            </a:pPr>
            <a:r>
              <a:rPr kumimoji="0" lang="tr-TR" sz="2000" b="1" i="0" u="none" strike="noStrike" kern="1200" cap="none" spc="0" normalizeH="0" baseline="0" noProof="0" dirty="0" smtClean="0">
                <a:ln>
                  <a:noFill/>
                </a:ln>
                <a:solidFill>
                  <a:srgbClr val="FF0000"/>
                </a:solidFill>
                <a:effectLst/>
                <a:uLnTx/>
                <a:uFillTx/>
                <a:latin typeface="+mn-lt"/>
                <a:ea typeface="+mn-ea"/>
                <a:cs typeface="+mn-cs"/>
              </a:rPr>
              <a:t>Tedarik Zinciri Yönetimi</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İng:</a:t>
            </a:r>
            <a:r>
              <a:rPr kumimoji="0" lang="tr-TR" sz="2000" b="0" i="1" u="none" strike="noStrike" kern="1200" cap="none" spc="0" normalizeH="0" baseline="0" noProof="0" dirty="0" err="1" smtClean="0">
                <a:ln>
                  <a:noFill/>
                </a:ln>
                <a:solidFill>
                  <a:srgbClr val="FF0000"/>
                </a:solidFill>
                <a:effectLst/>
                <a:uLnTx/>
                <a:uFillTx/>
                <a:latin typeface="+mn-lt"/>
                <a:ea typeface="+mn-ea"/>
                <a:cs typeface="+mn-cs"/>
              </a:rPr>
              <a:t>Supply</a:t>
            </a:r>
            <a:r>
              <a:rPr kumimoji="0" lang="tr-TR" sz="2000" b="0" i="1" u="none" strike="noStrike" kern="1200" cap="none" spc="0" normalizeH="0" baseline="0" noProof="0" dirty="0" smtClean="0">
                <a:ln>
                  <a:noFill/>
                </a:ln>
                <a:solidFill>
                  <a:srgbClr val="FF0000"/>
                </a:solidFill>
                <a:effectLst/>
                <a:uLnTx/>
                <a:uFillTx/>
                <a:latin typeface="+mn-lt"/>
                <a:ea typeface="+mn-ea"/>
                <a:cs typeface="+mn-cs"/>
              </a:rPr>
              <a:t> </a:t>
            </a:r>
            <a:r>
              <a:rPr kumimoji="0" lang="tr-TR" sz="2000" b="0" i="1" u="none" strike="noStrike" kern="1200" cap="none" spc="0" normalizeH="0" baseline="0" noProof="0" dirty="0" err="1" smtClean="0">
                <a:ln>
                  <a:noFill/>
                </a:ln>
                <a:solidFill>
                  <a:srgbClr val="FF0000"/>
                </a:solidFill>
                <a:effectLst/>
                <a:uLnTx/>
                <a:uFillTx/>
                <a:latin typeface="+mn-lt"/>
                <a:ea typeface="+mn-ea"/>
                <a:cs typeface="+mn-cs"/>
              </a:rPr>
              <a:t>Chain</a:t>
            </a:r>
            <a:r>
              <a:rPr kumimoji="0" lang="tr-TR" sz="2000" b="0" i="1" u="none" strike="noStrike" kern="1200" cap="none" spc="0" normalizeH="0" baseline="0" noProof="0" dirty="0" smtClean="0">
                <a:ln>
                  <a:noFill/>
                </a:ln>
                <a:solidFill>
                  <a:srgbClr val="FF0000"/>
                </a:solidFill>
                <a:effectLst/>
                <a:uLnTx/>
                <a:uFillTx/>
                <a:latin typeface="+mn-lt"/>
                <a:ea typeface="+mn-ea"/>
                <a:cs typeface="+mn-cs"/>
              </a:rPr>
              <a:t> </a:t>
            </a:r>
            <a:r>
              <a:rPr kumimoji="0" lang="tr-TR" sz="2000" b="0" i="1" u="none" strike="noStrike" kern="1200" cap="none" spc="0" normalizeH="0" baseline="0" noProof="0" dirty="0" smtClean="0">
                <a:ln>
                  <a:noFill/>
                </a:ln>
                <a:solidFill>
                  <a:srgbClr val="FF0000"/>
                </a:solidFill>
                <a:effectLst/>
                <a:uLnTx/>
                <a:uFillTx/>
                <a:latin typeface="+mn-lt"/>
                <a:ea typeface="+mn-ea"/>
                <a:cs typeface="+mn-cs"/>
              </a:rPr>
              <a:t>Management,</a:t>
            </a:r>
            <a:r>
              <a:rPr kumimoji="0" lang="tr-TR" sz="2000" b="0" i="1" u="none" strike="noStrike" kern="1200" cap="none" spc="0" normalizeH="0" baseline="0" noProof="0" dirty="0" err="1" smtClean="0">
                <a:ln>
                  <a:noFill/>
                </a:ln>
                <a:solidFill>
                  <a:srgbClr val="FF0000"/>
                </a:solidFill>
                <a:effectLst/>
                <a:uLnTx/>
                <a:uFillTx/>
                <a:latin typeface="+mn-lt"/>
                <a:ea typeface="+mn-ea"/>
                <a:cs typeface="+mn-cs"/>
              </a:rPr>
              <a:t>SCM</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a:t>
            </a:r>
            <a:r>
              <a:rPr kumimoji="0" lang="tr-TR" sz="2000" b="0" i="0" u="none" strike="noStrike" kern="1200" cap="none" spc="0" normalizeH="0" noProof="0" dirty="0" smtClean="0">
                <a:ln>
                  <a:noFill/>
                </a:ln>
                <a:solidFill>
                  <a:srgbClr val="FF0000"/>
                </a:solidFill>
                <a:effectLst/>
                <a:uLnTx/>
                <a:uFillTx/>
                <a:latin typeface="+mn-lt"/>
                <a:ea typeface="+mn-ea"/>
                <a:cs typeface="+mn-cs"/>
              </a:rPr>
              <a:t>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müşteriye</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 doğru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ürünün, doğru zamanda, doğru yerde, doğru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fiyata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tüm </a:t>
            </a:r>
            <a:r>
              <a:rPr kumimoji="0" lang="tr-TR" sz="2000" b="0" i="0" u="none" strike="noStrike" kern="1200" cap="none" spc="0" normalizeH="0" baseline="0" noProof="0" dirty="0" smtClean="0">
                <a:ln>
                  <a:noFill/>
                </a:ln>
                <a:solidFill>
                  <a:srgbClr val="FF0000"/>
                </a:solidFill>
                <a:effectLst/>
                <a:uLnTx/>
                <a:uFillTx/>
                <a:latin typeface="+mn-lt"/>
                <a:ea typeface="+mn-ea"/>
                <a:cs typeface="+mn-cs"/>
                <a:hlinkClick r:id="rId3" tooltip="Tedarik zinciri"/>
              </a:rPr>
              <a:t>tedarik zinciri</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 için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en düşük maliyetle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ulaşmasını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sağlayan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malzeme, bilgi ve para akışının entegre yönetimini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içeren </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yazılım. </a:t>
            </a:r>
            <a:endParaRPr kumimoji="0" lang="tr-TR"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2285992"/>
            <a:ext cx="8301038" cy="1428752"/>
          </a:xfrm>
        </p:spPr>
        <p:txBody>
          <a:bodyPr>
            <a:normAutofit fontScale="90000"/>
          </a:bodyPr>
          <a:lstStyle/>
          <a:p>
            <a:r>
              <a:rPr lang="tr-TR" sz="2200" b="1" dirty="0" smtClean="0"/>
              <a:t/>
            </a:r>
            <a:br>
              <a:rPr lang="tr-TR" sz="2200" b="1" dirty="0" smtClean="0"/>
            </a:br>
            <a:r>
              <a:rPr lang="tr-TR" sz="2200" b="1" dirty="0" smtClean="0"/>
              <a:t/>
            </a:r>
            <a:br>
              <a:rPr lang="tr-TR" sz="2200" b="1" dirty="0" smtClean="0"/>
            </a:br>
            <a:r>
              <a:rPr lang="tr-TR" sz="2200" b="1" dirty="0" smtClean="0"/>
              <a:t/>
            </a:r>
            <a:br>
              <a:rPr lang="tr-TR" sz="2200" b="1" dirty="0" smtClean="0"/>
            </a:br>
            <a:r>
              <a:rPr lang="tr-TR" sz="2200" b="1" dirty="0" smtClean="0"/>
              <a:t>Tedarik Zinciri Yönetimi</a:t>
            </a:r>
            <a:r>
              <a:rPr lang="tr-TR" sz="2200" dirty="0" smtClean="0"/>
              <a:t> (İng: </a:t>
            </a:r>
            <a:r>
              <a:rPr lang="tr-TR" sz="2200" i="1" dirty="0" err="1" smtClean="0"/>
              <a:t>Supply</a:t>
            </a:r>
            <a:r>
              <a:rPr lang="tr-TR" sz="2200" i="1" dirty="0" smtClean="0"/>
              <a:t> </a:t>
            </a:r>
            <a:r>
              <a:rPr lang="tr-TR" sz="2200" i="1" dirty="0" err="1" smtClean="0"/>
              <a:t>Chain</a:t>
            </a:r>
            <a:r>
              <a:rPr lang="tr-TR" sz="2200" i="1" dirty="0" smtClean="0"/>
              <a:t> Management, SCM</a:t>
            </a:r>
            <a:r>
              <a:rPr lang="tr-TR" sz="2200" dirty="0" smtClean="0"/>
              <a:t>) müşteriye, doğru ürünün, doğru zamanda, doğru yerde, doğru fiyata tüm </a:t>
            </a:r>
            <a:r>
              <a:rPr lang="tr-TR" sz="2200" dirty="0" smtClean="0">
                <a:hlinkClick r:id="rId2" tooltip="Tedarik zinciri"/>
              </a:rPr>
              <a:t>tedarik zinciri</a:t>
            </a:r>
            <a:r>
              <a:rPr lang="tr-TR" sz="2200" dirty="0" smtClean="0"/>
              <a:t> için mümkün olan en düşük maliyetle ulaşmasını sağlayan malzeme  bilgi </a:t>
            </a:r>
            <a:r>
              <a:rPr lang="tr-TR" sz="2200" dirty="0" err="1" smtClean="0"/>
              <a:t>bilgive</a:t>
            </a:r>
            <a:r>
              <a:rPr lang="tr-TR" sz="2200" dirty="0" smtClean="0"/>
              <a:t> para akışının entegre yönetimidir</a:t>
            </a:r>
            <a:r>
              <a:rPr lang="tr-TR" dirty="0" smtClean="0"/>
              <a:t>. </a:t>
            </a:r>
            <a:br>
              <a:rPr lang="tr-TR" dirty="0" smtClean="0"/>
            </a:br>
            <a:endParaRPr lang="tr-TR" dirty="0"/>
          </a:p>
        </p:txBody>
      </p:sp>
      <p:sp>
        <p:nvSpPr>
          <p:cNvPr id="3" name="2 İçerik Yer Tutucusu"/>
          <p:cNvSpPr>
            <a:spLocks noGrp="1"/>
          </p:cNvSpPr>
          <p:nvPr>
            <p:ph idx="1"/>
          </p:nvPr>
        </p:nvSpPr>
        <p:spPr>
          <a:xfrm>
            <a:off x="642910" y="571481"/>
            <a:ext cx="8043890" cy="1857388"/>
          </a:xfrm>
        </p:spPr>
        <p:txBody>
          <a:bodyPr>
            <a:normAutofit lnSpcReduction="10000"/>
          </a:bodyPr>
          <a:lstStyle/>
          <a:p>
            <a:r>
              <a:rPr lang="tr-TR" sz="2400" b="1" dirty="0" smtClean="0"/>
              <a:t>Tedarik Zinciri Yönetimi</a:t>
            </a:r>
            <a:r>
              <a:rPr lang="tr-TR" sz="2400" dirty="0" smtClean="0"/>
              <a:t> (İng: </a:t>
            </a:r>
            <a:r>
              <a:rPr lang="tr-TR" sz="2400" i="1" dirty="0" err="1" smtClean="0"/>
              <a:t>Supply</a:t>
            </a:r>
            <a:r>
              <a:rPr lang="tr-TR" sz="2400" i="1" dirty="0" smtClean="0"/>
              <a:t> </a:t>
            </a:r>
            <a:r>
              <a:rPr lang="tr-TR" sz="2400" i="1" dirty="0" err="1" smtClean="0"/>
              <a:t>Chain</a:t>
            </a:r>
            <a:r>
              <a:rPr lang="tr-TR" sz="2400" i="1" dirty="0" smtClean="0"/>
              <a:t> Management, SCM</a:t>
            </a:r>
            <a:r>
              <a:rPr lang="tr-TR" sz="2400" dirty="0" smtClean="0"/>
              <a:t>) müşteriye, doğru ürünün, doğru zamanda, doğru yerde, doğru fiyata tüm </a:t>
            </a:r>
            <a:r>
              <a:rPr lang="tr-TR" sz="2400" dirty="0" smtClean="0">
                <a:hlinkClick r:id="rId2" tooltip="Tedarik zinciri"/>
              </a:rPr>
              <a:t>tedarik zinciri</a:t>
            </a:r>
            <a:r>
              <a:rPr lang="tr-TR" sz="2400" dirty="0" smtClean="0"/>
              <a:t> için mümkün olan en düşük maliyetle ulaşmasını sağlayan malzeme, bilgi ve para akışının entegre yönetimidir. </a:t>
            </a:r>
            <a:endParaRPr lang="tr-TR" sz="24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76</a:t>
            </a:fld>
            <a:endParaRPr lang="tr-T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Autofit/>
          </a:bodyPr>
          <a:lstStyle/>
          <a:p>
            <a:pPr marL="108000"/>
            <a:r>
              <a:rPr lang="en-US" sz="2400" dirty="0" smtClean="0"/>
              <a:t>Firms use </a:t>
            </a:r>
            <a:r>
              <a:rPr lang="en-US" sz="2400" dirty="0" smtClean="0">
                <a:solidFill>
                  <a:srgbClr val="FF0000"/>
                </a:solidFill>
              </a:rPr>
              <a:t>supply chain management (</a:t>
            </a:r>
            <a:r>
              <a:rPr lang="en-US" sz="2400" dirty="0" err="1" smtClean="0">
                <a:solidFill>
                  <a:srgbClr val="FF0000"/>
                </a:solidFill>
              </a:rPr>
              <a:t>SCM</a:t>
            </a:r>
            <a:r>
              <a:rPr lang="en-US" sz="2400" dirty="0" smtClean="0">
                <a:solidFill>
                  <a:srgbClr val="FF0000"/>
                </a:solidFill>
              </a:rPr>
              <a:t>) </a:t>
            </a:r>
            <a:r>
              <a:rPr lang="en-US" sz="2400" dirty="0" smtClean="0"/>
              <a:t>systems to</a:t>
            </a:r>
            <a:r>
              <a:rPr lang="tr-TR" sz="2400" dirty="0" smtClean="0"/>
              <a:t>  </a:t>
            </a:r>
            <a:r>
              <a:rPr lang="en-US" sz="2400" dirty="0" smtClean="0"/>
              <a:t>help manage relationships with their suppliers. </a:t>
            </a:r>
            <a:endParaRPr lang="tr-TR" sz="2400" dirty="0" smtClean="0"/>
          </a:p>
          <a:p>
            <a:r>
              <a:rPr lang="en-US" sz="2000" dirty="0" smtClean="0"/>
              <a:t>These systems help suppliers, purchasing firms, distributors,</a:t>
            </a:r>
            <a:r>
              <a:rPr lang="tr-TR" sz="2000" dirty="0" smtClean="0"/>
              <a:t> </a:t>
            </a:r>
            <a:r>
              <a:rPr lang="en-US" sz="2000" dirty="0" smtClean="0"/>
              <a:t>and logistics companies share information about orders, production, inventory levels, and</a:t>
            </a:r>
            <a:r>
              <a:rPr lang="tr-TR" sz="2000" dirty="0" smtClean="0"/>
              <a:t> </a:t>
            </a:r>
            <a:r>
              <a:rPr lang="en-US" sz="2000" dirty="0" smtClean="0"/>
              <a:t>delivery of products and services so that </a:t>
            </a:r>
            <a:r>
              <a:rPr lang="en-US" sz="2000" dirty="0" smtClean="0">
                <a:solidFill>
                  <a:srgbClr val="7030A0"/>
                </a:solidFill>
              </a:rPr>
              <a:t>they can source, produce, and deliver goods and services efficiently.</a:t>
            </a:r>
            <a:r>
              <a:rPr lang="tr-TR" sz="2000" dirty="0" smtClean="0">
                <a:solidFill>
                  <a:srgbClr val="7030A0"/>
                </a:solidFill>
              </a:rPr>
              <a:t> </a:t>
            </a:r>
          </a:p>
          <a:p>
            <a:r>
              <a:rPr lang="en-US" sz="1800" b="0" dirty="0" smtClean="0"/>
              <a:t>The ultimate objective is to get the right amount of their products from their source to their</a:t>
            </a:r>
            <a:r>
              <a:rPr lang="tr-TR" sz="1800" b="0" dirty="0" smtClean="0"/>
              <a:t> </a:t>
            </a:r>
            <a:r>
              <a:rPr lang="en-US" sz="1800" b="0" dirty="0" smtClean="0"/>
              <a:t>point of consumption in the least amount of time and at the lowest cost. </a:t>
            </a:r>
            <a:endParaRPr lang="tr-TR" sz="1800" b="0" dirty="0" smtClean="0"/>
          </a:p>
          <a:p>
            <a:r>
              <a:rPr lang="en-US" sz="2000" dirty="0" smtClean="0"/>
              <a:t>These systems increase firm</a:t>
            </a:r>
            <a:r>
              <a:rPr lang="tr-TR" sz="2000" dirty="0" smtClean="0"/>
              <a:t> </a:t>
            </a:r>
            <a:r>
              <a:rPr lang="en-US" sz="2000" dirty="0" smtClean="0"/>
              <a:t>profitability by lowering the costs of moving and making products and by </a:t>
            </a:r>
            <a:r>
              <a:rPr lang="en-US" sz="2000" dirty="0" smtClean="0">
                <a:solidFill>
                  <a:srgbClr val="7030A0"/>
                </a:solidFill>
              </a:rPr>
              <a:t>enabling managers to make</a:t>
            </a:r>
            <a:r>
              <a:rPr lang="tr-TR" sz="2000" dirty="0" smtClean="0">
                <a:solidFill>
                  <a:srgbClr val="7030A0"/>
                </a:solidFill>
              </a:rPr>
              <a:t> </a:t>
            </a:r>
            <a:r>
              <a:rPr lang="en-US" sz="2000" dirty="0" smtClean="0">
                <a:solidFill>
                  <a:srgbClr val="7030A0"/>
                </a:solidFill>
              </a:rPr>
              <a:t>better decisions about how to organize and schedule sourcing, production, and </a:t>
            </a:r>
            <a:r>
              <a:rPr lang="tr-TR" sz="2000" dirty="0" smtClean="0">
                <a:solidFill>
                  <a:srgbClr val="7030A0"/>
                </a:solidFill>
              </a:rPr>
              <a:t> </a:t>
            </a:r>
            <a:r>
              <a:rPr lang="en-US" sz="2000" dirty="0" smtClean="0">
                <a:solidFill>
                  <a:srgbClr val="7030A0"/>
                </a:solidFill>
              </a:rPr>
              <a:t>distribution.</a:t>
            </a:r>
          </a:p>
          <a:p>
            <a:r>
              <a:rPr lang="en-US" sz="2000" dirty="0" smtClean="0"/>
              <a:t>Supply chain management systems are </a:t>
            </a:r>
            <a:r>
              <a:rPr lang="en-US" sz="2000" dirty="0" smtClean="0">
                <a:solidFill>
                  <a:srgbClr val="FF0000"/>
                </a:solidFill>
              </a:rPr>
              <a:t>one type of </a:t>
            </a:r>
            <a:r>
              <a:rPr lang="en-US" sz="2000" dirty="0" err="1" smtClean="0">
                <a:solidFill>
                  <a:srgbClr val="FF0000"/>
                </a:solidFill>
              </a:rPr>
              <a:t>interorganizational</a:t>
            </a:r>
            <a:r>
              <a:rPr lang="en-US" sz="2000" dirty="0" smtClean="0">
                <a:solidFill>
                  <a:srgbClr val="FF0000"/>
                </a:solidFill>
              </a:rPr>
              <a:t> </a:t>
            </a:r>
            <a:r>
              <a:rPr lang="en-US" sz="2000" dirty="0" smtClean="0"/>
              <a:t>system because they</a:t>
            </a:r>
            <a:r>
              <a:rPr lang="tr-TR" sz="2000" dirty="0" smtClean="0"/>
              <a:t> </a:t>
            </a:r>
            <a:r>
              <a:rPr lang="en-US" sz="2000" dirty="0" smtClean="0"/>
              <a:t>automate the flow of information across organizational boundaries. </a:t>
            </a:r>
            <a:endParaRPr lang="tr-TR" sz="2000"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77</a:t>
            </a:fld>
            <a:endParaRPr lang="en-US"/>
          </a:p>
        </p:txBody>
      </p:sp>
      <p:sp>
        <p:nvSpPr>
          <p:cNvPr id="4" name="3 Metin Yer Tutucusu"/>
          <p:cNvSpPr>
            <a:spLocks noGrp="1"/>
          </p:cNvSpPr>
          <p:nvPr>
            <p:ph type="body" sz="quarter" idx="4294967295"/>
          </p:nvPr>
        </p:nvSpPr>
        <p:spPr>
          <a:xfrm>
            <a:off x="285720" y="642918"/>
            <a:ext cx="7943880" cy="642940"/>
          </a:xfrm>
        </p:spPr>
        <p:txBody>
          <a:bodyPr>
            <a:noAutofit/>
          </a:bodyPr>
          <a:lstStyle/>
          <a:p>
            <a:pPr>
              <a:buNone/>
            </a:pPr>
            <a:r>
              <a:rPr lang="tr-TR" sz="3600" b="1" dirty="0" smtClean="0">
                <a:solidFill>
                  <a:srgbClr val="00B0F0"/>
                </a:solidFill>
              </a:rPr>
              <a:t>      </a:t>
            </a:r>
            <a:r>
              <a:rPr lang="en-US" sz="3600" b="1" dirty="0" smtClean="0">
                <a:solidFill>
                  <a:srgbClr val="00B0F0"/>
                </a:solidFill>
              </a:rPr>
              <a:t>Supply Chain Management Systems</a:t>
            </a:r>
            <a:endParaRPr lang="tr-TR" sz="3600" b="1" dirty="0">
              <a:solidFill>
                <a:srgbClr val="00B0F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tr-TR" sz="3600" dirty="0" smtClean="0">
                <a:solidFill>
                  <a:srgbClr val="0000FF"/>
                </a:solidFill>
              </a:rPr>
              <a:t>Tedarik Zinciri Yönetimi-1</a:t>
            </a:r>
            <a:br>
              <a:rPr lang="tr-TR" sz="3600" dirty="0" smtClean="0">
                <a:solidFill>
                  <a:srgbClr val="0000FF"/>
                </a:solidFill>
              </a:rPr>
            </a:br>
            <a:r>
              <a:rPr lang="tr-TR" sz="3600" dirty="0" smtClean="0">
                <a:solidFill>
                  <a:srgbClr val="0000FF"/>
                </a:solidFill>
              </a:rPr>
              <a:t>“</a:t>
            </a:r>
            <a:r>
              <a:rPr lang="tr-TR" sz="3200" i="1" dirty="0" err="1" smtClean="0"/>
              <a:t>Supply</a:t>
            </a:r>
            <a:r>
              <a:rPr lang="tr-TR" sz="3200" i="1" dirty="0" smtClean="0"/>
              <a:t> </a:t>
            </a:r>
            <a:r>
              <a:rPr lang="tr-TR" sz="3200" i="1" dirty="0" err="1" smtClean="0"/>
              <a:t>Chain</a:t>
            </a:r>
            <a:r>
              <a:rPr lang="tr-TR" sz="3200" i="1" dirty="0" smtClean="0"/>
              <a:t> Management”</a:t>
            </a:r>
            <a:r>
              <a:rPr lang="tr-TR" sz="3600" i="1" dirty="0" smtClean="0"/>
              <a:t> </a:t>
            </a:r>
            <a:r>
              <a:rPr lang="tr-TR" sz="2000" dirty="0" smtClean="0"/>
              <a:t>(</a:t>
            </a:r>
            <a:r>
              <a:rPr lang="tr-TR" sz="2000" dirty="0" err="1" smtClean="0"/>
              <a:t>chapter</a:t>
            </a:r>
            <a:r>
              <a:rPr lang="tr-TR" sz="2000" dirty="0" smtClean="0"/>
              <a:t>-2)</a:t>
            </a:r>
          </a:p>
        </p:txBody>
      </p:sp>
      <p:sp>
        <p:nvSpPr>
          <p:cNvPr id="34819" name="Rectangle 3"/>
          <p:cNvSpPr>
            <a:spLocks noGrp="1" noChangeArrowheads="1"/>
          </p:cNvSpPr>
          <p:nvPr>
            <p:ph type="body" idx="1"/>
          </p:nvPr>
        </p:nvSpPr>
        <p:spPr/>
        <p:txBody>
          <a:bodyPr/>
          <a:lstStyle/>
          <a:p>
            <a:pPr eaLnBrk="1" hangingPunct="1">
              <a:buFontTx/>
              <a:buNone/>
            </a:pPr>
            <a:r>
              <a:rPr lang="tr-TR" sz="2400" b="1" smtClean="0">
                <a:solidFill>
                  <a:schemeClr val="accent2"/>
                </a:solidFill>
              </a:rPr>
              <a:t>Tedarik Zinciri Yönetimi</a:t>
            </a:r>
            <a:r>
              <a:rPr lang="tr-TR" sz="2400" smtClean="0">
                <a:solidFill>
                  <a:schemeClr val="accent2"/>
                </a:solidFill>
              </a:rPr>
              <a:t>:</a:t>
            </a:r>
            <a:r>
              <a:rPr lang="tr-TR" sz="2400" smtClean="0"/>
              <a:t> Satıcılar, Dağıtıcılar,Müşteriler ve taşıma gereksinmelerini bir bütün olarak yönetmeyi sağlayan disiplin.</a:t>
            </a:r>
          </a:p>
          <a:p>
            <a:pPr eaLnBrk="1" hangingPunct="1">
              <a:buFontTx/>
              <a:buNone/>
            </a:pPr>
            <a:r>
              <a:rPr lang="tr-TR" sz="2400" b="1" smtClean="0">
                <a:solidFill>
                  <a:schemeClr val="accent2"/>
                </a:solidFill>
              </a:rPr>
              <a:t>Tedarik Zinciri Yönetimi Sistemi</a:t>
            </a:r>
            <a:r>
              <a:rPr lang="tr-TR" sz="2400" smtClean="0"/>
              <a:t> : Şirketin mal ve hizmet gereksinmesini planlayan, kaynak akışını düzenleyen, tüm satıcılarla ilişkisini ve bilgi/veri alışverişini çevrim-içi yapıda sağlayan bilgi sistemi ile yazılım ve BS alt yapısını tanımlayan sistem.</a:t>
            </a:r>
          </a:p>
        </p:txBody>
      </p:sp>
      <p:sp>
        <p:nvSpPr>
          <p:cNvPr id="34820" name="Oval 4"/>
          <p:cNvSpPr>
            <a:spLocks noChangeArrowheads="1"/>
          </p:cNvSpPr>
          <p:nvPr/>
        </p:nvSpPr>
        <p:spPr bwMode="auto">
          <a:xfrm>
            <a:off x="3348038" y="5373688"/>
            <a:ext cx="1223962" cy="936625"/>
          </a:xfrm>
          <a:prstGeom prst="ellipse">
            <a:avLst/>
          </a:prstGeom>
          <a:solidFill>
            <a:schemeClr val="accent1"/>
          </a:solidFill>
          <a:ln w="9525">
            <a:solidFill>
              <a:schemeClr val="tx1"/>
            </a:solidFill>
            <a:round/>
            <a:headEnd/>
            <a:tailEnd/>
          </a:ln>
        </p:spPr>
        <p:txBody>
          <a:bodyPr wrap="none" anchor="ctr"/>
          <a:lstStyle/>
          <a:p>
            <a:pPr algn="ctr"/>
            <a:r>
              <a:rPr lang="tr-TR" b="1">
                <a:solidFill>
                  <a:srgbClr val="FF9900"/>
                </a:solidFill>
              </a:rPr>
              <a:t>ŞİRKET</a:t>
            </a:r>
          </a:p>
        </p:txBody>
      </p:sp>
      <p:sp>
        <p:nvSpPr>
          <p:cNvPr id="34821" name="Rectangle 5"/>
          <p:cNvSpPr>
            <a:spLocks noChangeArrowheads="1"/>
          </p:cNvSpPr>
          <p:nvPr/>
        </p:nvSpPr>
        <p:spPr bwMode="auto">
          <a:xfrm>
            <a:off x="755650" y="4868863"/>
            <a:ext cx="1584325" cy="647700"/>
          </a:xfrm>
          <a:prstGeom prst="rect">
            <a:avLst/>
          </a:prstGeom>
          <a:solidFill>
            <a:schemeClr val="accent1"/>
          </a:solidFill>
          <a:ln w="9525">
            <a:solidFill>
              <a:schemeClr val="tx1"/>
            </a:solidFill>
            <a:miter lim="800000"/>
            <a:headEnd/>
            <a:tailEnd/>
          </a:ln>
        </p:spPr>
        <p:txBody>
          <a:bodyPr wrap="none" anchor="ctr"/>
          <a:lstStyle/>
          <a:p>
            <a:pPr algn="ctr"/>
            <a:r>
              <a:rPr lang="tr-TR"/>
              <a:t>Satıcılar</a:t>
            </a:r>
          </a:p>
        </p:txBody>
      </p:sp>
      <p:sp>
        <p:nvSpPr>
          <p:cNvPr id="34822" name="Rectangle 6"/>
          <p:cNvSpPr>
            <a:spLocks noChangeArrowheads="1"/>
          </p:cNvSpPr>
          <p:nvPr/>
        </p:nvSpPr>
        <p:spPr bwMode="auto">
          <a:xfrm>
            <a:off x="5364163" y="4581525"/>
            <a:ext cx="1944687" cy="792163"/>
          </a:xfrm>
          <a:prstGeom prst="rect">
            <a:avLst/>
          </a:prstGeom>
          <a:solidFill>
            <a:schemeClr val="accent1"/>
          </a:solidFill>
          <a:ln w="9525">
            <a:solidFill>
              <a:schemeClr val="tx1"/>
            </a:solidFill>
            <a:miter lim="800000"/>
            <a:headEnd/>
            <a:tailEnd/>
          </a:ln>
        </p:spPr>
        <p:txBody>
          <a:bodyPr wrap="none" anchor="ctr"/>
          <a:lstStyle/>
          <a:p>
            <a:pPr algn="ctr"/>
            <a:r>
              <a:rPr lang="tr-TR"/>
              <a:t>Perakendeciler</a:t>
            </a:r>
          </a:p>
        </p:txBody>
      </p:sp>
      <p:sp>
        <p:nvSpPr>
          <p:cNvPr id="34823" name="Rectangle 7"/>
          <p:cNvSpPr>
            <a:spLocks noChangeArrowheads="1"/>
          </p:cNvSpPr>
          <p:nvPr/>
        </p:nvSpPr>
        <p:spPr bwMode="auto">
          <a:xfrm>
            <a:off x="5435600" y="5805488"/>
            <a:ext cx="1873250" cy="719137"/>
          </a:xfrm>
          <a:prstGeom prst="rect">
            <a:avLst/>
          </a:prstGeom>
          <a:solidFill>
            <a:schemeClr val="accent1"/>
          </a:solidFill>
          <a:ln w="9525">
            <a:solidFill>
              <a:schemeClr val="tx1"/>
            </a:solidFill>
            <a:miter lim="800000"/>
            <a:headEnd/>
            <a:tailEnd/>
          </a:ln>
        </p:spPr>
        <p:txBody>
          <a:bodyPr wrap="none" anchor="ctr"/>
          <a:lstStyle/>
          <a:p>
            <a:pPr algn="ctr"/>
            <a:r>
              <a:rPr lang="tr-TR"/>
              <a:t>Üreticiler</a:t>
            </a:r>
          </a:p>
        </p:txBody>
      </p:sp>
      <p:sp>
        <p:nvSpPr>
          <p:cNvPr id="34824" name="Rectangle 8"/>
          <p:cNvSpPr>
            <a:spLocks noChangeArrowheads="1"/>
          </p:cNvSpPr>
          <p:nvPr/>
        </p:nvSpPr>
        <p:spPr bwMode="auto">
          <a:xfrm>
            <a:off x="827088" y="5949950"/>
            <a:ext cx="1441450" cy="574675"/>
          </a:xfrm>
          <a:prstGeom prst="rect">
            <a:avLst/>
          </a:prstGeom>
          <a:solidFill>
            <a:schemeClr val="accent1"/>
          </a:solidFill>
          <a:ln w="9525">
            <a:solidFill>
              <a:schemeClr val="tx1"/>
            </a:solidFill>
            <a:miter lim="800000"/>
            <a:headEnd/>
            <a:tailEnd/>
          </a:ln>
        </p:spPr>
        <p:txBody>
          <a:bodyPr wrap="none" anchor="ctr"/>
          <a:lstStyle/>
          <a:p>
            <a:pPr algn="ctr"/>
            <a:r>
              <a:rPr lang="tr-TR"/>
              <a:t>Dağıtıcılar</a:t>
            </a:r>
          </a:p>
        </p:txBody>
      </p:sp>
      <p:sp>
        <p:nvSpPr>
          <p:cNvPr id="34825" name="Line 9"/>
          <p:cNvSpPr>
            <a:spLocks noChangeShapeType="1"/>
          </p:cNvSpPr>
          <p:nvPr/>
        </p:nvSpPr>
        <p:spPr bwMode="auto">
          <a:xfrm>
            <a:off x="2339975" y="5157788"/>
            <a:ext cx="1079500" cy="503237"/>
          </a:xfrm>
          <a:prstGeom prst="line">
            <a:avLst/>
          </a:prstGeom>
          <a:noFill/>
          <a:ln w="57150">
            <a:solidFill>
              <a:schemeClr val="tx1"/>
            </a:solidFill>
            <a:round/>
            <a:headEnd type="triangle" w="med" len="med"/>
            <a:tailEnd type="triangle" w="med" len="med"/>
          </a:ln>
        </p:spPr>
        <p:txBody>
          <a:bodyPr/>
          <a:lstStyle/>
          <a:p>
            <a:endParaRPr lang="tr-TR"/>
          </a:p>
        </p:txBody>
      </p:sp>
      <p:sp>
        <p:nvSpPr>
          <p:cNvPr id="34826" name="Line 10"/>
          <p:cNvSpPr>
            <a:spLocks noChangeShapeType="1"/>
          </p:cNvSpPr>
          <p:nvPr/>
        </p:nvSpPr>
        <p:spPr bwMode="auto">
          <a:xfrm flipV="1">
            <a:off x="2268538" y="5949950"/>
            <a:ext cx="1079500" cy="358775"/>
          </a:xfrm>
          <a:prstGeom prst="line">
            <a:avLst/>
          </a:prstGeom>
          <a:noFill/>
          <a:ln w="57150">
            <a:solidFill>
              <a:schemeClr val="tx1"/>
            </a:solidFill>
            <a:round/>
            <a:headEnd type="triangle" w="med" len="med"/>
            <a:tailEnd type="triangle" w="med" len="med"/>
          </a:ln>
        </p:spPr>
        <p:txBody>
          <a:bodyPr/>
          <a:lstStyle/>
          <a:p>
            <a:endParaRPr lang="tr-TR"/>
          </a:p>
        </p:txBody>
      </p:sp>
      <p:sp>
        <p:nvSpPr>
          <p:cNvPr id="34827" name="Line 11"/>
          <p:cNvSpPr>
            <a:spLocks noChangeShapeType="1"/>
          </p:cNvSpPr>
          <p:nvPr/>
        </p:nvSpPr>
        <p:spPr bwMode="auto">
          <a:xfrm flipH="1">
            <a:off x="4500563" y="4868863"/>
            <a:ext cx="863600" cy="720725"/>
          </a:xfrm>
          <a:prstGeom prst="line">
            <a:avLst/>
          </a:prstGeom>
          <a:noFill/>
          <a:ln w="57150">
            <a:solidFill>
              <a:schemeClr val="tx1"/>
            </a:solidFill>
            <a:round/>
            <a:headEnd type="triangle" w="med" len="med"/>
            <a:tailEnd type="triangle" w="med" len="med"/>
          </a:ln>
        </p:spPr>
        <p:txBody>
          <a:bodyPr/>
          <a:lstStyle/>
          <a:p>
            <a:endParaRPr lang="tr-TR"/>
          </a:p>
        </p:txBody>
      </p:sp>
      <p:sp>
        <p:nvSpPr>
          <p:cNvPr id="34828" name="Line 12"/>
          <p:cNvSpPr>
            <a:spLocks noChangeShapeType="1"/>
          </p:cNvSpPr>
          <p:nvPr/>
        </p:nvSpPr>
        <p:spPr bwMode="auto">
          <a:xfrm flipH="1" flipV="1">
            <a:off x="4500563" y="5949950"/>
            <a:ext cx="935037" cy="287338"/>
          </a:xfrm>
          <a:prstGeom prst="line">
            <a:avLst/>
          </a:prstGeom>
          <a:noFill/>
          <a:ln w="57150">
            <a:solidFill>
              <a:schemeClr val="tx1"/>
            </a:solidFill>
            <a:round/>
            <a:headEnd type="triangle" w="med" len="med"/>
            <a:tailEnd type="triangle" w="med" len="med"/>
          </a:ln>
        </p:spPr>
        <p:txBody>
          <a:bodyPr/>
          <a:lstStyle/>
          <a:p>
            <a:endParaRPr lang="tr-TR"/>
          </a:p>
        </p:txBody>
      </p:sp>
      <p:sp>
        <p:nvSpPr>
          <p:cNvPr id="13" name="12 Slayt Numarası Yer Tutucusu"/>
          <p:cNvSpPr>
            <a:spLocks noGrp="1"/>
          </p:cNvSpPr>
          <p:nvPr>
            <p:ph type="sldNum" sz="quarter" idx="12"/>
          </p:nvPr>
        </p:nvSpPr>
        <p:spPr/>
        <p:txBody>
          <a:bodyPr/>
          <a:lstStyle/>
          <a:p>
            <a:fld id="{F2E5916C-8A19-45CF-A92A-BEC7AC1B5E58}"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274638"/>
            <a:ext cx="9144000" cy="1143000"/>
          </a:xfrm>
        </p:spPr>
        <p:txBody>
          <a:bodyPr>
            <a:normAutofit fontScale="90000"/>
          </a:bodyPr>
          <a:lstStyle/>
          <a:p>
            <a:pPr eaLnBrk="1" hangingPunct="1"/>
            <a:r>
              <a:rPr lang="tr-TR" sz="3600" dirty="0" smtClean="0">
                <a:solidFill>
                  <a:srgbClr val="0000FF"/>
                </a:solidFill>
              </a:rPr>
              <a:t>Tedarik Zinciri Yönetimi-2</a:t>
            </a:r>
            <a:br>
              <a:rPr lang="tr-TR" sz="3600" dirty="0" smtClean="0">
                <a:solidFill>
                  <a:srgbClr val="0000FF"/>
                </a:solidFill>
              </a:rPr>
            </a:br>
            <a:r>
              <a:rPr lang="tr-TR" sz="3600" dirty="0" smtClean="0">
                <a:solidFill>
                  <a:srgbClr val="0000FF"/>
                </a:solidFill>
              </a:rPr>
              <a:t>“</a:t>
            </a:r>
            <a:r>
              <a:rPr lang="tr-TR" sz="3600" i="1" dirty="0" err="1" smtClean="0"/>
              <a:t>Supply</a:t>
            </a:r>
            <a:r>
              <a:rPr lang="tr-TR" sz="3600" i="1" dirty="0" smtClean="0"/>
              <a:t> </a:t>
            </a:r>
            <a:r>
              <a:rPr lang="tr-TR" sz="3600" i="1" dirty="0" err="1" smtClean="0"/>
              <a:t>Chain</a:t>
            </a:r>
            <a:r>
              <a:rPr lang="tr-TR" sz="3600" i="1" dirty="0" smtClean="0"/>
              <a:t> Management” </a:t>
            </a:r>
            <a:r>
              <a:rPr lang="tr-TR" sz="2000" dirty="0" smtClean="0"/>
              <a:t>(</a:t>
            </a:r>
            <a:r>
              <a:rPr lang="tr-TR" sz="2000" dirty="0" err="1" smtClean="0"/>
              <a:t>chapter</a:t>
            </a:r>
            <a:r>
              <a:rPr lang="tr-TR" sz="2000" dirty="0" smtClean="0"/>
              <a:t>-2)</a:t>
            </a:r>
            <a:r>
              <a:rPr lang="tr-TR" sz="3600" i="1" dirty="0" smtClean="0"/>
              <a:t> </a:t>
            </a:r>
          </a:p>
        </p:txBody>
      </p:sp>
      <p:sp>
        <p:nvSpPr>
          <p:cNvPr id="35843" name="Rectangle 3"/>
          <p:cNvSpPr>
            <a:spLocks noGrp="1" noChangeArrowheads="1"/>
          </p:cNvSpPr>
          <p:nvPr>
            <p:ph type="body" idx="4294967295"/>
          </p:nvPr>
        </p:nvSpPr>
        <p:spPr>
          <a:xfrm>
            <a:off x="0" y="1600200"/>
            <a:ext cx="9144000" cy="5257800"/>
          </a:xfrm>
        </p:spPr>
        <p:txBody>
          <a:bodyPr/>
          <a:lstStyle/>
          <a:p>
            <a:pPr eaLnBrk="1" hangingPunct="1">
              <a:buFontTx/>
              <a:buNone/>
            </a:pPr>
            <a:r>
              <a:rPr lang="tr-TR" sz="2400" b="1" i="1" smtClean="0">
                <a:solidFill>
                  <a:srgbClr val="FF0000"/>
                </a:solidFill>
              </a:rPr>
              <a:t>Sağlatıcılar</a:t>
            </a:r>
          </a:p>
          <a:p>
            <a:pPr eaLnBrk="1" hangingPunct="1">
              <a:buFontTx/>
              <a:buNone/>
            </a:pPr>
            <a:r>
              <a:rPr lang="tr-TR" sz="2400" b="1" i="1" smtClean="0">
                <a:solidFill>
                  <a:srgbClr val="FF0000"/>
                </a:solidFill>
              </a:rPr>
              <a:t>                                  </a:t>
            </a:r>
          </a:p>
          <a:p>
            <a:pPr eaLnBrk="1" hangingPunct="1">
              <a:buFontTx/>
              <a:buNone/>
            </a:pPr>
            <a:r>
              <a:rPr lang="tr-TR" sz="2400" b="1" i="1" smtClean="0">
                <a:solidFill>
                  <a:srgbClr val="FF0000"/>
                </a:solidFill>
              </a:rPr>
              <a:t>                                      </a:t>
            </a:r>
            <a:r>
              <a:rPr lang="tr-TR" sz="1600" b="1" i="1" smtClean="0">
                <a:solidFill>
                  <a:srgbClr val="FF0000"/>
                </a:solidFill>
              </a:rPr>
              <a:t>Miktar-Stok düzeyi-Taşıma planı-Ödeme Koşulları</a:t>
            </a:r>
          </a:p>
          <a:p>
            <a:pPr eaLnBrk="1" hangingPunct="1">
              <a:buFontTx/>
              <a:buNone/>
            </a:pPr>
            <a:endParaRPr lang="tr-TR" sz="1600" b="1" i="1" smtClean="0">
              <a:solidFill>
                <a:srgbClr val="FF0000"/>
              </a:solidFill>
            </a:endParaRPr>
          </a:p>
          <a:p>
            <a:pPr eaLnBrk="1" hangingPunct="1">
              <a:buFontTx/>
              <a:buNone/>
            </a:pPr>
            <a:endParaRPr lang="tr-TR" sz="1600" b="1" i="1" smtClean="0">
              <a:solidFill>
                <a:srgbClr val="FF0000"/>
              </a:solidFill>
            </a:endParaRPr>
          </a:p>
          <a:p>
            <a:pPr eaLnBrk="1" hangingPunct="1">
              <a:buFontTx/>
              <a:buNone/>
            </a:pPr>
            <a:endParaRPr lang="tr-TR" sz="1600" b="1" i="1" smtClean="0">
              <a:solidFill>
                <a:srgbClr val="FF0000"/>
              </a:solidFill>
            </a:endParaRPr>
          </a:p>
          <a:p>
            <a:pPr eaLnBrk="1" hangingPunct="1">
              <a:buFontTx/>
              <a:buNone/>
            </a:pPr>
            <a:endParaRPr lang="tr-TR" sz="1600" b="1" i="1" smtClean="0">
              <a:solidFill>
                <a:srgbClr val="FF0000"/>
              </a:solidFill>
            </a:endParaRPr>
          </a:p>
          <a:p>
            <a:pPr eaLnBrk="1" hangingPunct="1">
              <a:buFontTx/>
              <a:buNone/>
            </a:pPr>
            <a:endParaRPr lang="tr-TR" sz="1600" b="1" i="1" smtClean="0">
              <a:solidFill>
                <a:srgbClr val="FF0000"/>
              </a:solidFill>
            </a:endParaRPr>
          </a:p>
          <a:p>
            <a:pPr eaLnBrk="1" hangingPunct="1">
              <a:buFontTx/>
              <a:buNone/>
            </a:pPr>
            <a:r>
              <a:rPr lang="tr-TR" sz="1600" b="1" i="1" smtClean="0">
                <a:solidFill>
                  <a:srgbClr val="FF0000"/>
                </a:solidFill>
              </a:rPr>
              <a:t>                                                                Sipariş-  Geri verilen- Tamir ve servis- Ödemeler</a:t>
            </a:r>
          </a:p>
          <a:p>
            <a:pPr eaLnBrk="1" hangingPunct="1">
              <a:buFontTx/>
              <a:buNone/>
            </a:pPr>
            <a:endParaRPr lang="tr-TR" sz="1600" b="1" i="1" smtClean="0">
              <a:solidFill>
                <a:srgbClr val="FF0000"/>
              </a:solidFill>
            </a:endParaRPr>
          </a:p>
          <a:p>
            <a:pPr eaLnBrk="1" hangingPunct="1">
              <a:buFontTx/>
              <a:buNone/>
            </a:pPr>
            <a:r>
              <a:rPr lang="tr-TR" sz="1600" b="1" i="1" smtClean="0">
                <a:solidFill>
                  <a:srgbClr val="FF0000"/>
                </a:solidFill>
              </a:rPr>
              <a:t>      </a:t>
            </a:r>
          </a:p>
        </p:txBody>
      </p:sp>
      <p:sp>
        <p:nvSpPr>
          <p:cNvPr id="35844" name="Rectangle 4"/>
          <p:cNvSpPr>
            <a:spLocks noChangeArrowheads="1"/>
          </p:cNvSpPr>
          <p:nvPr/>
        </p:nvSpPr>
        <p:spPr bwMode="auto">
          <a:xfrm>
            <a:off x="179388" y="2060575"/>
            <a:ext cx="792162" cy="503238"/>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45" name="Rectangle 5"/>
          <p:cNvSpPr>
            <a:spLocks noChangeArrowheads="1"/>
          </p:cNvSpPr>
          <p:nvPr/>
        </p:nvSpPr>
        <p:spPr bwMode="auto">
          <a:xfrm>
            <a:off x="250825" y="2781300"/>
            <a:ext cx="720725" cy="5048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46" name="Rectangle 6"/>
          <p:cNvSpPr>
            <a:spLocks noChangeArrowheads="1"/>
          </p:cNvSpPr>
          <p:nvPr/>
        </p:nvSpPr>
        <p:spPr bwMode="auto">
          <a:xfrm>
            <a:off x="250825" y="3500438"/>
            <a:ext cx="720725" cy="4318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47" name="Rectangle 7"/>
          <p:cNvSpPr>
            <a:spLocks noChangeArrowheads="1"/>
          </p:cNvSpPr>
          <p:nvPr/>
        </p:nvSpPr>
        <p:spPr bwMode="auto">
          <a:xfrm>
            <a:off x="250825" y="4149725"/>
            <a:ext cx="719138" cy="4318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48" name="Rectangle 8"/>
          <p:cNvSpPr>
            <a:spLocks noChangeArrowheads="1"/>
          </p:cNvSpPr>
          <p:nvPr/>
        </p:nvSpPr>
        <p:spPr bwMode="auto">
          <a:xfrm>
            <a:off x="250825" y="4724400"/>
            <a:ext cx="792163" cy="4318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49" name="Rectangle 9"/>
          <p:cNvSpPr>
            <a:spLocks noChangeArrowheads="1"/>
          </p:cNvSpPr>
          <p:nvPr/>
        </p:nvSpPr>
        <p:spPr bwMode="auto">
          <a:xfrm flipV="1">
            <a:off x="1403350" y="2492375"/>
            <a:ext cx="1079500" cy="649288"/>
          </a:xfrm>
          <a:prstGeom prst="rect">
            <a:avLst/>
          </a:prstGeom>
          <a:solidFill>
            <a:schemeClr val="accent1"/>
          </a:solidFill>
          <a:ln w="9525">
            <a:solidFill>
              <a:schemeClr val="tx1"/>
            </a:solidFill>
            <a:miter lim="800000"/>
            <a:headEnd/>
            <a:tailEnd/>
          </a:ln>
        </p:spPr>
        <p:txBody>
          <a:bodyPr rot="10800000" wrap="none" anchor="ctr"/>
          <a:lstStyle/>
          <a:p>
            <a:pPr algn="ctr"/>
            <a:r>
              <a:rPr lang="tr-TR" sz="1600" b="1"/>
              <a:t>Satıcılar</a:t>
            </a:r>
          </a:p>
        </p:txBody>
      </p:sp>
      <p:sp>
        <p:nvSpPr>
          <p:cNvPr id="35850" name="Rectangle 10"/>
          <p:cNvSpPr>
            <a:spLocks noChangeArrowheads="1"/>
          </p:cNvSpPr>
          <p:nvPr/>
        </p:nvSpPr>
        <p:spPr bwMode="auto">
          <a:xfrm>
            <a:off x="250825" y="5516563"/>
            <a:ext cx="792163" cy="360362"/>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851" name="Rectangle 11"/>
          <p:cNvSpPr>
            <a:spLocks noChangeArrowheads="1"/>
          </p:cNvSpPr>
          <p:nvPr/>
        </p:nvSpPr>
        <p:spPr bwMode="auto">
          <a:xfrm>
            <a:off x="1547813" y="4797425"/>
            <a:ext cx="1225550" cy="720725"/>
          </a:xfrm>
          <a:prstGeom prst="rect">
            <a:avLst/>
          </a:prstGeom>
          <a:solidFill>
            <a:schemeClr val="accent1"/>
          </a:solidFill>
          <a:ln w="9525">
            <a:solidFill>
              <a:schemeClr val="tx1"/>
            </a:solidFill>
            <a:miter lim="800000"/>
            <a:headEnd/>
            <a:tailEnd/>
          </a:ln>
        </p:spPr>
        <p:txBody>
          <a:bodyPr wrap="none" anchor="ctr"/>
          <a:lstStyle/>
          <a:p>
            <a:pPr algn="ctr"/>
            <a:r>
              <a:rPr lang="tr-TR"/>
              <a:t>Satıcılar</a:t>
            </a:r>
          </a:p>
        </p:txBody>
      </p:sp>
      <p:sp>
        <p:nvSpPr>
          <p:cNvPr id="35852" name="Rectangle 12"/>
          <p:cNvSpPr>
            <a:spLocks noChangeArrowheads="1"/>
          </p:cNvSpPr>
          <p:nvPr/>
        </p:nvSpPr>
        <p:spPr bwMode="auto">
          <a:xfrm>
            <a:off x="1692275" y="3573463"/>
            <a:ext cx="1223963" cy="503237"/>
          </a:xfrm>
          <a:prstGeom prst="rect">
            <a:avLst/>
          </a:prstGeom>
          <a:solidFill>
            <a:schemeClr val="accent1"/>
          </a:solidFill>
          <a:ln w="9525">
            <a:solidFill>
              <a:schemeClr val="tx1"/>
            </a:solidFill>
            <a:miter lim="800000"/>
            <a:headEnd/>
            <a:tailEnd/>
          </a:ln>
        </p:spPr>
        <p:txBody>
          <a:bodyPr wrap="none" anchor="ctr"/>
          <a:lstStyle/>
          <a:p>
            <a:pPr algn="ctr"/>
            <a:r>
              <a:rPr lang="tr-TR" sz="1600" b="1"/>
              <a:t>sağlayıcılar</a:t>
            </a:r>
          </a:p>
        </p:txBody>
      </p:sp>
      <p:sp>
        <p:nvSpPr>
          <p:cNvPr id="35853" name="Rectangle 13"/>
          <p:cNvSpPr>
            <a:spLocks noChangeArrowheads="1"/>
          </p:cNvSpPr>
          <p:nvPr/>
        </p:nvSpPr>
        <p:spPr bwMode="auto">
          <a:xfrm>
            <a:off x="3276600" y="3500438"/>
            <a:ext cx="1150938" cy="503237"/>
          </a:xfrm>
          <a:prstGeom prst="rect">
            <a:avLst/>
          </a:prstGeom>
          <a:solidFill>
            <a:schemeClr val="accent1"/>
          </a:solidFill>
          <a:ln w="9525">
            <a:solidFill>
              <a:schemeClr val="tx1"/>
            </a:solidFill>
            <a:miter lim="800000"/>
            <a:headEnd/>
            <a:tailEnd/>
          </a:ln>
        </p:spPr>
        <p:txBody>
          <a:bodyPr wrap="none" anchor="ctr"/>
          <a:lstStyle/>
          <a:p>
            <a:pPr algn="ctr"/>
            <a:r>
              <a:rPr lang="tr-TR"/>
              <a:t>İmalatçılar</a:t>
            </a:r>
          </a:p>
        </p:txBody>
      </p:sp>
      <p:sp>
        <p:nvSpPr>
          <p:cNvPr id="35854" name="Rectangle 14"/>
          <p:cNvSpPr>
            <a:spLocks noChangeArrowheads="1"/>
          </p:cNvSpPr>
          <p:nvPr/>
        </p:nvSpPr>
        <p:spPr bwMode="auto">
          <a:xfrm>
            <a:off x="4787900" y="3500438"/>
            <a:ext cx="1223963" cy="503237"/>
          </a:xfrm>
          <a:prstGeom prst="rect">
            <a:avLst/>
          </a:prstGeom>
          <a:solidFill>
            <a:schemeClr val="accent1"/>
          </a:solidFill>
          <a:ln w="9525">
            <a:solidFill>
              <a:schemeClr val="tx1"/>
            </a:solidFill>
            <a:miter lim="800000"/>
            <a:headEnd/>
            <a:tailEnd/>
          </a:ln>
        </p:spPr>
        <p:txBody>
          <a:bodyPr wrap="none" anchor="ctr"/>
          <a:lstStyle/>
          <a:p>
            <a:pPr algn="ctr"/>
            <a:r>
              <a:rPr lang="tr-TR"/>
              <a:t>Dağıtıcılar</a:t>
            </a:r>
          </a:p>
        </p:txBody>
      </p:sp>
      <p:sp>
        <p:nvSpPr>
          <p:cNvPr id="35855" name="Rectangle 15"/>
          <p:cNvSpPr>
            <a:spLocks noChangeArrowheads="1"/>
          </p:cNvSpPr>
          <p:nvPr/>
        </p:nvSpPr>
        <p:spPr bwMode="auto">
          <a:xfrm>
            <a:off x="6227763" y="3429000"/>
            <a:ext cx="1152525" cy="576263"/>
          </a:xfrm>
          <a:prstGeom prst="rect">
            <a:avLst/>
          </a:prstGeom>
          <a:solidFill>
            <a:schemeClr val="accent1"/>
          </a:solidFill>
          <a:ln w="9525">
            <a:solidFill>
              <a:schemeClr val="tx1"/>
            </a:solidFill>
            <a:miter lim="800000"/>
            <a:headEnd/>
            <a:tailEnd/>
          </a:ln>
        </p:spPr>
        <p:txBody>
          <a:bodyPr wrap="none" anchor="ctr"/>
          <a:lstStyle/>
          <a:p>
            <a:pPr algn="ctr"/>
            <a:r>
              <a:rPr lang="tr-TR"/>
              <a:t>Peraken-</a:t>
            </a:r>
          </a:p>
          <a:p>
            <a:pPr algn="ctr"/>
            <a:r>
              <a:rPr lang="tr-TR"/>
              <a:t>deciler</a:t>
            </a:r>
          </a:p>
        </p:txBody>
      </p:sp>
      <p:sp>
        <p:nvSpPr>
          <p:cNvPr id="35856" name="Rectangle 16"/>
          <p:cNvSpPr>
            <a:spLocks noChangeArrowheads="1"/>
          </p:cNvSpPr>
          <p:nvPr/>
        </p:nvSpPr>
        <p:spPr bwMode="auto">
          <a:xfrm>
            <a:off x="7812088" y="3429000"/>
            <a:ext cx="1223962" cy="574675"/>
          </a:xfrm>
          <a:prstGeom prst="rect">
            <a:avLst/>
          </a:prstGeom>
          <a:solidFill>
            <a:schemeClr val="accent1"/>
          </a:solidFill>
          <a:ln w="9525">
            <a:solidFill>
              <a:schemeClr val="tx1"/>
            </a:solidFill>
            <a:miter lim="800000"/>
            <a:headEnd/>
            <a:tailEnd/>
          </a:ln>
        </p:spPr>
        <p:txBody>
          <a:bodyPr wrap="none" anchor="ctr"/>
          <a:lstStyle/>
          <a:p>
            <a:pPr algn="ctr"/>
            <a:r>
              <a:rPr lang="tr-TR"/>
              <a:t>Müşteriler</a:t>
            </a:r>
          </a:p>
        </p:txBody>
      </p:sp>
      <p:sp>
        <p:nvSpPr>
          <p:cNvPr id="35857" name="Line 17"/>
          <p:cNvSpPr>
            <a:spLocks noChangeShapeType="1"/>
          </p:cNvSpPr>
          <p:nvPr/>
        </p:nvSpPr>
        <p:spPr bwMode="auto">
          <a:xfrm>
            <a:off x="900113" y="2205038"/>
            <a:ext cx="503237" cy="503237"/>
          </a:xfrm>
          <a:prstGeom prst="line">
            <a:avLst/>
          </a:prstGeom>
          <a:noFill/>
          <a:ln w="9525">
            <a:solidFill>
              <a:schemeClr val="tx1"/>
            </a:solidFill>
            <a:prstDash val="dash"/>
            <a:round/>
            <a:headEnd/>
            <a:tailEnd/>
          </a:ln>
        </p:spPr>
        <p:txBody>
          <a:bodyPr/>
          <a:lstStyle/>
          <a:p>
            <a:endParaRPr lang="tr-TR"/>
          </a:p>
        </p:txBody>
      </p:sp>
      <p:sp>
        <p:nvSpPr>
          <p:cNvPr id="35858" name="Line 18"/>
          <p:cNvSpPr>
            <a:spLocks noChangeShapeType="1"/>
          </p:cNvSpPr>
          <p:nvPr/>
        </p:nvSpPr>
        <p:spPr bwMode="auto">
          <a:xfrm flipV="1">
            <a:off x="900113" y="2708275"/>
            <a:ext cx="503237" cy="360363"/>
          </a:xfrm>
          <a:prstGeom prst="line">
            <a:avLst/>
          </a:prstGeom>
          <a:noFill/>
          <a:ln w="9525">
            <a:solidFill>
              <a:schemeClr val="tx1"/>
            </a:solidFill>
            <a:prstDash val="dash"/>
            <a:round/>
            <a:headEnd/>
            <a:tailEnd/>
          </a:ln>
        </p:spPr>
        <p:txBody>
          <a:bodyPr/>
          <a:lstStyle/>
          <a:p>
            <a:endParaRPr lang="tr-TR"/>
          </a:p>
        </p:txBody>
      </p:sp>
      <p:sp>
        <p:nvSpPr>
          <p:cNvPr id="35859" name="Line 19"/>
          <p:cNvSpPr>
            <a:spLocks noChangeShapeType="1"/>
          </p:cNvSpPr>
          <p:nvPr/>
        </p:nvSpPr>
        <p:spPr bwMode="auto">
          <a:xfrm flipV="1">
            <a:off x="971550" y="2708275"/>
            <a:ext cx="431800" cy="1152525"/>
          </a:xfrm>
          <a:prstGeom prst="line">
            <a:avLst/>
          </a:prstGeom>
          <a:noFill/>
          <a:ln w="9525">
            <a:solidFill>
              <a:schemeClr val="tx1"/>
            </a:solidFill>
            <a:prstDash val="dash"/>
            <a:round/>
            <a:headEnd/>
            <a:tailEnd/>
          </a:ln>
        </p:spPr>
        <p:txBody>
          <a:bodyPr/>
          <a:lstStyle/>
          <a:p>
            <a:endParaRPr lang="tr-TR"/>
          </a:p>
        </p:txBody>
      </p:sp>
      <p:sp>
        <p:nvSpPr>
          <p:cNvPr id="35860" name="Line 20"/>
          <p:cNvSpPr>
            <a:spLocks noChangeShapeType="1"/>
          </p:cNvSpPr>
          <p:nvPr/>
        </p:nvSpPr>
        <p:spPr bwMode="auto">
          <a:xfrm>
            <a:off x="971550" y="4365625"/>
            <a:ext cx="576263" cy="576263"/>
          </a:xfrm>
          <a:prstGeom prst="line">
            <a:avLst/>
          </a:prstGeom>
          <a:noFill/>
          <a:ln w="9525">
            <a:solidFill>
              <a:schemeClr val="tx1"/>
            </a:solidFill>
            <a:prstDash val="dash"/>
            <a:round/>
            <a:headEnd/>
            <a:tailEnd/>
          </a:ln>
        </p:spPr>
        <p:txBody>
          <a:bodyPr/>
          <a:lstStyle/>
          <a:p>
            <a:endParaRPr lang="tr-TR"/>
          </a:p>
        </p:txBody>
      </p:sp>
      <p:sp>
        <p:nvSpPr>
          <p:cNvPr id="35861" name="Line 21"/>
          <p:cNvSpPr>
            <a:spLocks noChangeShapeType="1"/>
          </p:cNvSpPr>
          <p:nvPr/>
        </p:nvSpPr>
        <p:spPr bwMode="auto">
          <a:xfrm>
            <a:off x="1042988" y="4941888"/>
            <a:ext cx="433387" cy="0"/>
          </a:xfrm>
          <a:prstGeom prst="line">
            <a:avLst/>
          </a:prstGeom>
          <a:noFill/>
          <a:ln w="9525">
            <a:solidFill>
              <a:schemeClr val="tx1"/>
            </a:solidFill>
            <a:prstDash val="dash"/>
            <a:round/>
            <a:headEnd/>
            <a:tailEnd/>
          </a:ln>
        </p:spPr>
        <p:txBody>
          <a:bodyPr/>
          <a:lstStyle/>
          <a:p>
            <a:endParaRPr lang="tr-TR"/>
          </a:p>
        </p:txBody>
      </p:sp>
      <p:sp>
        <p:nvSpPr>
          <p:cNvPr id="35862" name="Line 22"/>
          <p:cNvSpPr>
            <a:spLocks noChangeShapeType="1"/>
          </p:cNvSpPr>
          <p:nvPr/>
        </p:nvSpPr>
        <p:spPr bwMode="auto">
          <a:xfrm flipV="1">
            <a:off x="1042988" y="4941888"/>
            <a:ext cx="433387" cy="792162"/>
          </a:xfrm>
          <a:prstGeom prst="line">
            <a:avLst/>
          </a:prstGeom>
          <a:noFill/>
          <a:ln w="9525">
            <a:solidFill>
              <a:schemeClr val="tx1"/>
            </a:solidFill>
            <a:prstDash val="dash"/>
            <a:round/>
            <a:headEnd/>
            <a:tailEnd/>
          </a:ln>
        </p:spPr>
        <p:txBody>
          <a:bodyPr/>
          <a:lstStyle/>
          <a:p>
            <a:endParaRPr lang="tr-TR"/>
          </a:p>
        </p:txBody>
      </p:sp>
      <p:sp>
        <p:nvSpPr>
          <p:cNvPr id="35863" name="Line 23"/>
          <p:cNvSpPr>
            <a:spLocks noChangeShapeType="1"/>
          </p:cNvSpPr>
          <p:nvPr/>
        </p:nvSpPr>
        <p:spPr bwMode="auto">
          <a:xfrm>
            <a:off x="2124075" y="3141663"/>
            <a:ext cx="71438" cy="431800"/>
          </a:xfrm>
          <a:prstGeom prst="line">
            <a:avLst/>
          </a:prstGeom>
          <a:noFill/>
          <a:ln w="9525">
            <a:solidFill>
              <a:schemeClr val="tx1"/>
            </a:solidFill>
            <a:prstDash val="dash"/>
            <a:round/>
            <a:headEnd/>
            <a:tailEnd/>
          </a:ln>
        </p:spPr>
        <p:txBody>
          <a:bodyPr/>
          <a:lstStyle/>
          <a:p>
            <a:endParaRPr lang="tr-TR"/>
          </a:p>
        </p:txBody>
      </p:sp>
      <p:sp>
        <p:nvSpPr>
          <p:cNvPr id="35864" name="Line 24"/>
          <p:cNvSpPr>
            <a:spLocks noChangeShapeType="1"/>
          </p:cNvSpPr>
          <p:nvPr/>
        </p:nvSpPr>
        <p:spPr bwMode="auto">
          <a:xfrm flipV="1">
            <a:off x="1908175" y="4076700"/>
            <a:ext cx="215900" cy="720725"/>
          </a:xfrm>
          <a:prstGeom prst="line">
            <a:avLst/>
          </a:prstGeom>
          <a:noFill/>
          <a:ln w="9525">
            <a:solidFill>
              <a:schemeClr val="tx1"/>
            </a:solidFill>
            <a:prstDash val="dash"/>
            <a:round/>
            <a:headEnd/>
            <a:tailEnd/>
          </a:ln>
        </p:spPr>
        <p:txBody>
          <a:bodyPr/>
          <a:lstStyle/>
          <a:p>
            <a:endParaRPr lang="tr-TR"/>
          </a:p>
        </p:txBody>
      </p:sp>
      <p:sp>
        <p:nvSpPr>
          <p:cNvPr id="35865" name="Line 25"/>
          <p:cNvSpPr>
            <a:spLocks noChangeShapeType="1"/>
          </p:cNvSpPr>
          <p:nvPr/>
        </p:nvSpPr>
        <p:spPr bwMode="auto">
          <a:xfrm>
            <a:off x="2916238" y="3789363"/>
            <a:ext cx="360362" cy="0"/>
          </a:xfrm>
          <a:prstGeom prst="line">
            <a:avLst/>
          </a:prstGeom>
          <a:noFill/>
          <a:ln w="9525">
            <a:solidFill>
              <a:schemeClr val="tx1"/>
            </a:solidFill>
            <a:round/>
            <a:headEnd/>
            <a:tailEnd/>
          </a:ln>
        </p:spPr>
        <p:txBody>
          <a:bodyPr/>
          <a:lstStyle/>
          <a:p>
            <a:endParaRPr lang="tr-TR"/>
          </a:p>
        </p:txBody>
      </p:sp>
      <p:sp>
        <p:nvSpPr>
          <p:cNvPr id="35866" name="Line 26"/>
          <p:cNvSpPr>
            <a:spLocks noChangeShapeType="1"/>
          </p:cNvSpPr>
          <p:nvPr/>
        </p:nvSpPr>
        <p:spPr bwMode="auto">
          <a:xfrm>
            <a:off x="4427538" y="3789363"/>
            <a:ext cx="360362" cy="0"/>
          </a:xfrm>
          <a:prstGeom prst="line">
            <a:avLst/>
          </a:prstGeom>
          <a:noFill/>
          <a:ln w="9525">
            <a:solidFill>
              <a:schemeClr val="tx1"/>
            </a:solidFill>
            <a:round/>
            <a:headEnd/>
            <a:tailEnd/>
          </a:ln>
        </p:spPr>
        <p:txBody>
          <a:bodyPr/>
          <a:lstStyle/>
          <a:p>
            <a:endParaRPr lang="tr-TR"/>
          </a:p>
        </p:txBody>
      </p:sp>
      <p:sp>
        <p:nvSpPr>
          <p:cNvPr id="35867" name="Line 27"/>
          <p:cNvSpPr>
            <a:spLocks noChangeShapeType="1"/>
          </p:cNvSpPr>
          <p:nvPr/>
        </p:nvSpPr>
        <p:spPr bwMode="auto">
          <a:xfrm>
            <a:off x="6011863" y="3789363"/>
            <a:ext cx="215900" cy="0"/>
          </a:xfrm>
          <a:prstGeom prst="line">
            <a:avLst/>
          </a:prstGeom>
          <a:noFill/>
          <a:ln w="9525">
            <a:solidFill>
              <a:schemeClr val="tx1"/>
            </a:solidFill>
            <a:round/>
            <a:headEnd/>
            <a:tailEnd/>
          </a:ln>
        </p:spPr>
        <p:txBody>
          <a:bodyPr/>
          <a:lstStyle/>
          <a:p>
            <a:endParaRPr lang="tr-TR"/>
          </a:p>
        </p:txBody>
      </p:sp>
      <p:sp>
        <p:nvSpPr>
          <p:cNvPr id="35868" name="Line 28"/>
          <p:cNvSpPr>
            <a:spLocks noChangeShapeType="1"/>
          </p:cNvSpPr>
          <p:nvPr/>
        </p:nvSpPr>
        <p:spPr bwMode="auto">
          <a:xfrm>
            <a:off x="7451725" y="3716338"/>
            <a:ext cx="358775" cy="0"/>
          </a:xfrm>
          <a:prstGeom prst="line">
            <a:avLst/>
          </a:prstGeom>
          <a:noFill/>
          <a:ln w="9525">
            <a:solidFill>
              <a:schemeClr val="tx1"/>
            </a:solidFill>
            <a:round/>
            <a:headEnd/>
            <a:tailEnd/>
          </a:ln>
        </p:spPr>
        <p:txBody>
          <a:bodyPr/>
          <a:lstStyle/>
          <a:p>
            <a:endParaRPr lang="tr-TR"/>
          </a:p>
        </p:txBody>
      </p:sp>
      <p:sp>
        <p:nvSpPr>
          <p:cNvPr id="35869" name="Freeform 29"/>
          <p:cNvSpPr>
            <a:spLocks/>
          </p:cNvSpPr>
          <p:nvPr/>
        </p:nvSpPr>
        <p:spPr bwMode="auto">
          <a:xfrm>
            <a:off x="2700338" y="2913063"/>
            <a:ext cx="5472112" cy="587375"/>
          </a:xfrm>
          <a:custGeom>
            <a:avLst/>
            <a:gdLst>
              <a:gd name="T0" fmla="*/ 0 w 3447"/>
              <a:gd name="T1" fmla="*/ 587375 h 370"/>
              <a:gd name="T2" fmla="*/ 792162 w 3447"/>
              <a:gd name="T3" fmla="*/ 84137 h 370"/>
              <a:gd name="T4" fmla="*/ 4679950 w 3447"/>
              <a:gd name="T5" fmla="*/ 84137 h 370"/>
              <a:gd name="T6" fmla="*/ 5472112 w 3447"/>
              <a:gd name="T7" fmla="*/ 587375 h 370"/>
              <a:gd name="T8" fmla="*/ 0 60000 65536"/>
              <a:gd name="T9" fmla="*/ 0 60000 65536"/>
              <a:gd name="T10" fmla="*/ 0 60000 65536"/>
              <a:gd name="T11" fmla="*/ 0 60000 65536"/>
              <a:gd name="T12" fmla="*/ 0 w 3447"/>
              <a:gd name="T13" fmla="*/ 0 h 370"/>
              <a:gd name="T14" fmla="*/ 3447 w 3447"/>
              <a:gd name="T15" fmla="*/ 370 h 370"/>
            </a:gdLst>
            <a:ahLst/>
            <a:cxnLst>
              <a:cxn ang="T8">
                <a:pos x="T0" y="T1"/>
              </a:cxn>
              <a:cxn ang="T9">
                <a:pos x="T2" y="T3"/>
              </a:cxn>
              <a:cxn ang="T10">
                <a:pos x="T4" y="T5"/>
              </a:cxn>
              <a:cxn ang="T11">
                <a:pos x="T6" y="T7"/>
              </a:cxn>
            </a:cxnLst>
            <a:rect l="T12" t="T13" r="T14" b="T15"/>
            <a:pathLst>
              <a:path w="3447" h="370">
                <a:moveTo>
                  <a:pt x="0" y="370"/>
                </a:moveTo>
                <a:cubicBezTo>
                  <a:pt x="4" y="238"/>
                  <a:pt x="8" y="106"/>
                  <a:pt x="499" y="53"/>
                </a:cubicBezTo>
                <a:cubicBezTo>
                  <a:pt x="990" y="0"/>
                  <a:pt x="2457" y="0"/>
                  <a:pt x="2948" y="53"/>
                </a:cubicBezTo>
                <a:cubicBezTo>
                  <a:pt x="3439" y="106"/>
                  <a:pt x="3364" y="317"/>
                  <a:pt x="3447" y="370"/>
                </a:cubicBezTo>
              </a:path>
            </a:pathLst>
          </a:custGeom>
          <a:noFill/>
          <a:ln w="28575">
            <a:solidFill>
              <a:schemeClr val="tx1"/>
            </a:solidFill>
            <a:round/>
            <a:headEnd/>
            <a:tailEnd/>
          </a:ln>
        </p:spPr>
        <p:txBody>
          <a:bodyPr/>
          <a:lstStyle/>
          <a:p>
            <a:endParaRPr lang="tr-TR"/>
          </a:p>
        </p:txBody>
      </p:sp>
      <p:sp>
        <p:nvSpPr>
          <p:cNvPr id="35870" name="Freeform 30"/>
          <p:cNvSpPr>
            <a:spLocks/>
          </p:cNvSpPr>
          <p:nvPr/>
        </p:nvSpPr>
        <p:spPr bwMode="auto">
          <a:xfrm>
            <a:off x="2051050" y="3716338"/>
            <a:ext cx="7115175" cy="1090612"/>
          </a:xfrm>
          <a:custGeom>
            <a:avLst/>
            <a:gdLst>
              <a:gd name="T0" fmla="*/ 708025 w 4482"/>
              <a:gd name="T1" fmla="*/ 261937 h 687"/>
              <a:gd name="T2" fmla="*/ 923925 w 4482"/>
              <a:gd name="T3" fmla="*/ 982662 h 687"/>
              <a:gd name="T4" fmla="*/ 6251574 w 4482"/>
              <a:gd name="T5" fmla="*/ 909637 h 687"/>
              <a:gd name="T6" fmla="*/ 6108699 w 4482"/>
              <a:gd name="T7" fmla="*/ 119062 h 687"/>
              <a:gd name="T8" fmla="*/ 6180136 w 4482"/>
              <a:gd name="T9" fmla="*/ 190500 h 687"/>
              <a:gd name="T10" fmla="*/ 6108699 w 4482"/>
              <a:gd name="T11" fmla="*/ 190500 h 687"/>
              <a:gd name="T12" fmla="*/ 0 60000 65536"/>
              <a:gd name="T13" fmla="*/ 0 60000 65536"/>
              <a:gd name="T14" fmla="*/ 0 60000 65536"/>
              <a:gd name="T15" fmla="*/ 0 60000 65536"/>
              <a:gd name="T16" fmla="*/ 0 60000 65536"/>
              <a:gd name="T17" fmla="*/ 0 60000 65536"/>
              <a:gd name="T18" fmla="*/ 0 w 4482"/>
              <a:gd name="T19" fmla="*/ 0 h 687"/>
              <a:gd name="T20" fmla="*/ 4482 w 4482"/>
              <a:gd name="T21" fmla="*/ 687 h 687"/>
            </a:gdLst>
            <a:ahLst/>
            <a:cxnLst>
              <a:cxn ang="T12">
                <a:pos x="T0" y="T1"/>
              </a:cxn>
              <a:cxn ang="T13">
                <a:pos x="T2" y="T3"/>
              </a:cxn>
              <a:cxn ang="T14">
                <a:pos x="T4" y="T5"/>
              </a:cxn>
              <a:cxn ang="T15">
                <a:pos x="T6" y="T7"/>
              </a:cxn>
              <a:cxn ang="T16">
                <a:pos x="T8" y="T9"/>
              </a:cxn>
              <a:cxn ang="T17">
                <a:pos x="T10" y="T11"/>
              </a:cxn>
            </a:cxnLst>
            <a:rect l="T18" t="T19" r="T20" b="T21"/>
            <a:pathLst>
              <a:path w="4482" h="687">
                <a:moveTo>
                  <a:pt x="446" y="165"/>
                </a:moveTo>
                <a:cubicBezTo>
                  <a:pt x="223" y="358"/>
                  <a:pt x="0" y="551"/>
                  <a:pt x="582" y="619"/>
                </a:cubicBezTo>
                <a:cubicBezTo>
                  <a:pt x="1164" y="687"/>
                  <a:pt x="3394" y="664"/>
                  <a:pt x="3938" y="573"/>
                </a:cubicBezTo>
                <a:cubicBezTo>
                  <a:pt x="4482" y="482"/>
                  <a:pt x="3855" y="150"/>
                  <a:pt x="3848" y="75"/>
                </a:cubicBezTo>
                <a:cubicBezTo>
                  <a:pt x="3841" y="0"/>
                  <a:pt x="3893" y="113"/>
                  <a:pt x="3893" y="120"/>
                </a:cubicBezTo>
                <a:cubicBezTo>
                  <a:pt x="3893" y="127"/>
                  <a:pt x="3870" y="123"/>
                  <a:pt x="3848" y="120"/>
                </a:cubicBezTo>
              </a:path>
            </a:pathLst>
          </a:custGeom>
          <a:noFill/>
          <a:ln w="28575">
            <a:solidFill>
              <a:schemeClr val="tx1"/>
            </a:solidFill>
            <a:round/>
            <a:headEnd/>
            <a:tailEnd/>
          </a:ln>
        </p:spPr>
        <p:txBody>
          <a:bodyPr/>
          <a:lstStyle/>
          <a:p>
            <a:endParaRPr lang="tr-TR"/>
          </a:p>
        </p:txBody>
      </p:sp>
      <p:sp>
        <p:nvSpPr>
          <p:cNvPr id="35871" name="Line 31"/>
          <p:cNvSpPr>
            <a:spLocks noChangeShapeType="1"/>
          </p:cNvSpPr>
          <p:nvPr/>
        </p:nvSpPr>
        <p:spPr bwMode="auto">
          <a:xfrm>
            <a:off x="3348038" y="3213100"/>
            <a:ext cx="719137" cy="0"/>
          </a:xfrm>
          <a:prstGeom prst="line">
            <a:avLst/>
          </a:prstGeom>
          <a:noFill/>
          <a:ln w="38100">
            <a:solidFill>
              <a:schemeClr val="tx1"/>
            </a:solidFill>
            <a:prstDash val="lgDash"/>
            <a:round/>
            <a:headEnd/>
            <a:tailEnd type="triangle" w="med" len="med"/>
          </a:ln>
        </p:spPr>
        <p:txBody>
          <a:bodyPr/>
          <a:lstStyle/>
          <a:p>
            <a:endParaRPr lang="tr-TR"/>
          </a:p>
        </p:txBody>
      </p:sp>
      <p:sp>
        <p:nvSpPr>
          <p:cNvPr id="35872" name="Line 32"/>
          <p:cNvSpPr>
            <a:spLocks noChangeShapeType="1"/>
          </p:cNvSpPr>
          <p:nvPr/>
        </p:nvSpPr>
        <p:spPr bwMode="auto">
          <a:xfrm flipH="1">
            <a:off x="7164388" y="4221163"/>
            <a:ext cx="863600" cy="0"/>
          </a:xfrm>
          <a:prstGeom prst="line">
            <a:avLst/>
          </a:prstGeom>
          <a:noFill/>
          <a:ln w="38100">
            <a:solidFill>
              <a:schemeClr val="tx1"/>
            </a:solidFill>
            <a:prstDash val="dash"/>
            <a:round/>
            <a:headEnd/>
            <a:tailEnd type="triangle" w="med" len="med"/>
          </a:ln>
        </p:spPr>
        <p:txBody>
          <a:bodyPr/>
          <a:lstStyle/>
          <a:p>
            <a:endParaRPr lang="tr-TR"/>
          </a:p>
        </p:txBody>
      </p:sp>
      <p:sp>
        <p:nvSpPr>
          <p:cNvPr id="33" name="32 Slayt Numarası Yer Tutucusu"/>
          <p:cNvSpPr>
            <a:spLocks noGrp="1"/>
          </p:cNvSpPr>
          <p:nvPr>
            <p:ph type="sldNum" sz="quarter" idx="12"/>
          </p:nvPr>
        </p:nvSpPr>
        <p:spPr/>
        <p:txBody>
          <a:bodyPr/>
          <a:lstStyle/>
          <a:p>
            <a:fld id="{F2E5916C-8A19-45CF-A92A-BEC7AC1B5E58}" type="slidenum">
              <a:rPr lang="tr-TR" smtClean="0"/>
              <a:pPr/>
              <a:t>79</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types of business processes</a:t>
            </a:r>
            <a:endParaRPr lang="tr-TR" dirty="0"/>
          </a:p>
        </p:txBody>
      </p:sp>
      <p:sp>
        <p:nvSpPr>
          <p:cNvPr id="3" name="2 İçerik Yer Tutucusu"/>
          <p:cNvSpPr>
            <a:spLocks noGrp="1"/>
          </p:cNvSpPr>
          <p:nvPr>
            <p:ph idx="1"/>
          </p:nvPr>
        </p:nvSpPr>
        <p:spPr/>
        <p:txBody>
          <a:bodyPr>
            <a:normAutofit fontScale="77500" lnSpcReduction="20000"/>
          </a:bodyPr>
          <a:lstStyle/>
          <a:p>
            <a:r>
              <a:rPr lang="en-US" dirty="0"/>
              <a:t>There are three types of business processes:</a:t>
            </a:r>
          </a:p>
          <a:p>
            <a:r>
              <a:rPr lang="en-US" b="1" dirty="0">
                <a:hlinkClick r:id="rId2" tooltip="Management process"/>
              </a:rPr>
              <a:t>Management processes</a:t>
            </a:r>
            <a:r>
              <a:rPr lang="en-US" dirty="0"/>
              <a:t>, the processes that govern the operation of a system. Typical management processes include "</a:t>
            </a:r>
            <a:r>
              <a:rPr lang="en-US" dirty="0">
                <a:hlinkClick r:id="rId3" tooltip="Corporate governance"/>
              </a:rPr>
              <a:t>corporate governance</a:t>
            </a:r>
            <a:r>
              <a:rPr lang="en-US" dirty="0"/>
              <a:t>" and "</a:t>
            </a:r>
            <a:r>
              <a:rPr lang="en-US" dirty="0">
                <a:hlinkClick r:id="rId4" tooltip="Strategic management"/>
              </a:rPr>
              <a:t>strategic management</a:t>
            </a:r>
            <a:r>
              <a:rPr lang="en-US" dirty="0"/>
              <a:t>".</a:t>
            </a:r>
          </a:p>
          <a:p>
            <a:r>
              <a:rPr lang="en-US" b="1" dirty="0">
                <a:solidFill>
                  <a:srgbClr val="FF0000"/>
                </a:solidFill>
              </a:rPr>
              <a:t>Operational processes</a:t>
            </a:r>
            <a:r>
              <a:rPr lang="en-US" dirty="0"/>
              <a:t>, processes that constitute the </a:t>
            </a:r>
            <a:r>
              <a:rPr lang="en-US" dirty="0">
                <a:hlinkClick r:id="rId5" tooltip="Core business"/>
              </a:rPr>
              <a:t>core business</a:t>
            </a:r>
            <a:r>
              <a:rPr lang="en-US" dirty="0"/>
              <a:t> and create the primary value stream. For example, taking orders from customers, and opening an account in a bank branch.</a:t>
            </a:r>
          </a:p>
          <a:p>
            <a:r>
              <a:rPr lang="en-US" b="1" dirty="0">
                <a:solidFill>
                  <a:srgbClr val="00B050"/>
                </a:solidFill>
              </a:rPr>
              <a:t>Supporting processes</a:t>
            </a:r>
            <a:r>
              <a:rPr lang="en-US" dirty="0"/>
              <a:t>, which support the core processes. Examples include </a:t>
            </a:r>
            <a:r>
              <a:rPr lang="en-US" dirty="0">
                <a:hlinkClick r:id="rId6" tooltip="Accounting"/>
              </a:rPr>
              <a:t>accounting</a:t>
            </a:r>
            <a:r>
              <a:rPr lang="en-US" dirty="0"/>
              <a:t>, </a:t>
            </a:r>
            <a:r>
              <a:rPr lang="en-US" dirty="0">
                <a:hlinkClick r:id="rId7" tooltip="Recruitment"/>
              </a:rPr>
              <a:t>recruitment</a:t>
            </a:r>
            <a:r>
              <a:rPr lang="en-US" dirty="0"/>
              <a:t>, </a:t>
            </a:r>
            <a:r>
              <a:rPr lang="en-US" dirty="0">
                <a:hlinkClick r:id="rId8" tooltip="Call center"/>
              </a:rPr>
              <a:t>call </a:t>
            </a:r>
            <a:r>
              <a:rPr lang="en-US" dirty="0" err="1">
                <a:hlinkClick r:id="rId8" tooltip="Call center"/>
              </a:rPr>
              <a:t>center</a:t>
            </a:r>
            <a:r>
              <a:rPr lang="en-US" dirty="0" err="1"/>
              <a:t>,</a:t>
            </a:r>
            <a:r>
              <a:rPr lang="en-US" dirty="0" err="1">
                <a:hlinkClick r:id="rId9" tooltip="Technical support"/>
              </a:rPr>
              <a:t>technical</a:t>
            </a:r>
            <a:r>
              <a:rPr lang="en-US" dirty="0">
                <a:hlinkClick r:id="rId9" tooltip="Technical support"/>
              </a:rPr>
              <a:t> support</a:t>
            </a:r>
            <a:r>
              <a:rPr lang="en-US" dirty="0"/>
              <a:t>.</a:t>
            </a:r>
          </a:p>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8</a:t>
            </a:fld>
            <a:endParaRPr lang="tr-T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tr-TR" sz="3600" smtClean="0">
                <a:solidFill>
                  <a:srgbClr val="0000FF"/>
                </a:solidFill>
              </a:rPr>
              <a:t>Tedarik Zinciri Yönetimi-3</a:t>
            </a:r>
            <a:br>
              <a:rPr lang="tr-TR" sz="3600" smtClean="0">
                <a:solidFill>
                  <a:srgbClr val="0000FF"/>
                </a:solidFill>
              </a:rPr>
            </a:br>
            <a:r>
              <a:rPr lang="tr-TR" sz="3600" smtClean="0">
                <a:solidFill>
                  <a:srgbClr val="0000FF"/>
                </a:solidFill>
              </a:rPr>
              <a:t>“</a:t>
            </a:r>
            <a:r>
              <a:rPr lang="tr-TR" sz="3600" i="1" smtClean="0"/>
              <a:t>Supply Chain Management-SCM”</a:t>
            </a:r>
          </a:p>
        </p:txBody>
      </p:sp>
      <p:sp>
        <p:nvSpPr>
          <p:cNvPr id="36867" name="Rectangle 3"/>
          <p:cNvSpPr>
            <a:spLocks noGrp="1" noChangeArrowheads="1"/>
          </p:cNvSpPr>
          <p:nvPr>
            <p:ph type="body" idx="1"/>
          </p:nvPr>
        </p:nvSpPr>
        <p:spPr/>
        <p:txBody>
          <a:bodyPr/>
          <a:lstStyle/>
          <a:p>
            <a:pPr eaLnBrk="1" hangingPunct="1">
              <a:buFontTx/>
              <a:buNone/>
            </a:pPr>
            <a:r>
              <a:rPr lang="tr-TR" sz="2400" smtClean="0"/>
              <a:t>BT‘in Tedarik Zinciri Yönetimi Sisteminin  Etkisi:</a:t>
            </a:r>
          </a:p>
          <a:p>
            <a:pPr eaLnBrk="1" hangingPunct="1">
              <a:buFontTx/>
              <a:buNone/>
            </a:pPr>
            <a:r>
              <a:rPr lang="tr-TR" sz="2400" smtClean="0"/>
              <a:t>-Hangi malzemenin, ne zaman, ve depolanıp, kullanıla-cağına karar verme,</a:t>
            </a:r>
          </a:p>
          <a:p>
            <a:pPr eaLnBrk="1" hangingPunct="1">
              <a:buFontTx/>
              <a:buNone/>
            </a:pPr>
            <a:r>
              <a:rPr lang="tr-TR" sz="2400" smtClean="0"/>
              <a:t>-Siparişin zamanında yapılmasını sağlama,</a:t>
            </a:r>
          </a:p>
          <a:p>
            <a:pPr eaLnBrk="1" hangingPunct="1">
              <a:buFontTx/>
              <a:buNone/>
            </a:pPr>
            <a:r>
              <a:rPr lang="tr-TR" sz="2400" smtClean="0"/>
              <a:t>-Siparişi izleme,</a:t>
            </a:r>
          </a:p>
          <a:p>
            <a:pPr eaLnBrk="1" hangingPunct="1">
              <a:buFontTx/>
              <a:buNone/>
            </a:pPr>
            <a:r>
              <a:rPr lang="tr-TR" sz="2400" smtClean="0"/>
              <a:t>-Mal stokunun kullanılabilirliğini ve stok düzeylerini,</a:t>
            </a:r>
          </a:p>
          <a:p>
            <a:pPr eaLnBrk="1" hangingPunct="1">
              <a:buFontTx/>
              <a:buNone/>
            </a:pPr>
            <a:r>
              <a:rPr lang="tr-TR" sz="2400" smtClean="0"/>
              <a:t>-Stok,taşıma,ve depolama maliyetini azaltma</a:t>
            </a:r>
          </a:p>
          <a:p>
            <a:pPr eaLnBrk="1" hangingPunct="1">
              <a:buFontTx/>
              <a:buNone/>
            </a:pPr>
            <a:r>
              <a:rPr lang="tr-TR" sz="2400" smtClean="0"/>
              <a:t>-Taşımayı/Nakliyeyi  izleme,</a:t>
            </a:r>
          </a:p>
          <a:p>
            <a:pPr eaLnBrk="1" hangingPunct="1">
              <a:buFontTx/>
              <a:buNone/>
            </a:pPr>
            <a:r>
              <a:rPr lang="tr-TR" sz="2400" smtClean="0"/>
              <a:t>-Gerçek müşteri isteklerine göre üretim planlamasına,</a:t>
            </a:r>
          </a:p>
          <a:p>
            <a:pPr eaLnBrk="1" hangingPunct="1">
              <a:buFontTx/>
              <a:buNone/>
            </a:pPr>
            <a:r>
              <a:rPr lang="tr-TR" sz="2400" smtClean="0"/>
              <a:t>-Ürün tasarımındaki değişimi izlemeye</a:t>
            </a:r>
          </a:p>
          <a:p>
            <a:pPr eaLnBrk="1" hangingPunct="1">
              <a:buFontTx/>
              <a:buNone/>
            </a:pPr>
            <a:endParaRPr lang="tr-TR" sz="2400" smtClean="0"/>
          </a:p>
        </p:txBody>
      </p:sp>
      <p:sp>
        <p:nvSpPr>
          <p:cNvPr id="4" name="3 Slayt Numarası Yer Tutucusu"/>
          <p:cNvSpPr>
            <a:spLocks noGrp="1"/>
          </p:cNvSpPr>
          <p:nvPr>
            <p:ph type="sldNum" sz="quarter" idx="12"/>
          </p:nvPr>
        </p:nvSpPr>
        <p:spPr/>
        <p:txBody>
          <a:bodyPr/>
          <a:lstStyle/>
          <a:p>
            <a:fld id="{F2E5916C-8A19-45CF-A92A-BEC7AC1B5E58}" type="slidenum">
              <a:rPr lang="tr-TR" smtClean="0"/>
              <a:pPr/>
              <a:t>80</a:t>
            </a:fld>
            <a:endParaRPr lang="tr-T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686800" cy="1143000"/>
          </a:xfrm>
        </p:spPr>
        <p:txBody>
          <a:bodyPr>
            <a:normAutofit fontScale="90000"/>
          </a:bodyPr>
          <a:lstStyle/>
          <a:p>
            <a:pPr eaLnBrk="1" hangingPunct="1"/>
            <a:r>
              <a:rPr lang="tr-TR" sz="3600" smtClean="0">
                <a:solidFill>
                  <a:srgbClr val="0000FF"/>
                </a:solidFill>
              </a:rPr>
              <a:t>Tedarik Zinciri Yönetimi-4</a:t>
            </a:r>
            <a:br>
              <a:rPr lang="tr-TR" sz="3600" smtClean="0">
                <a:solidFill>
                  <a:srgbClr val="0000FF"/>
                </a:solidFill>
              </a:rPr>
            </a:br>
            <a:r>
              <a:rPr lang="tr-TR" sz="3600" smtClean="0">
                <a:solidFill>
                  <a:srgbClr val="0000FF"/>
                </a:solidFill>
              </a:rPr>
              <a:t>“</a:t>
            </a:r>
            <a:r>
              <a:rPr lang="tr-TR" sz="3600" i="1" smtClean="0"/>
              <a:t>Supply Chain Management-SCM” </a:t>
            </a:r>
            <a:r>
              <a:rPr lang="tr-TR" sz="2000" smtClean="0"/>
              <a:t>(chapter-2)</a:t>
            </a:r>
          </a:p>
        </p:txBody>
      </p:sp>
      <p:sp>
        <p:nvSpPr>
          <p:cNvPr id="37891" name="Rectangle 3"/>
          <p:cNvSpPr>
            <a:spLocks noGrp="1" noChangeArrowheads="1"/>
          </p:cNvSpPr>
          <p:nvPr>
            <p:ph type="body" idx="1"/>
          </p:nvPr>
        </p:nvSpPr>
        <p:spPr>
          <a:xfrm>
            <a:off x="0" y="1600200"/>
            <a:ext cx="8686800" cy="5257800"/>
          </a:xfrm>
        </p:spPr>
        <p:txBody>
          <a:bodyPr/>
          <a:lstStyle/>
          <a:p>
            <a:pPr eaLnBrk="1" hangingPunct="1">
              <a:buFontTx/>
              <a:buNone/>
            </a:pPr>
            <a:r>
              <a:rPr lang="tr-TR" sz="2400" dirty="0" smtClean="0">
                <a:solidFill>
                  <a:srgbClr val="0000FF"/>
                </a:solidFill>
              </a:rPr>
              <a:t>Tedarik Zinciri Yönetimi</a:t>
            </a:r>
            <a:r>
              <a:rPr lang="tr-TR" dirty="0" smtClean="0"/>
              <a:t> </a:t>
            </a:r>
            <a:r>
              <a:rPr lang="tr-TR" sz="2400" dirty="0" err="1" smtClean="0"/>
              <a:t>TZY</a:t>
            </a:r>
            <a:r>
              <a:rPr lang="tr-TR" sz="2400" dirty="0" smtClean="0"/>
              <a:t>: Bir dizi ilişkili işlemi içine alır:</a:t>
            </a:r>
          </a:p>
          <a:p>
            <a:pPr eaLnBrk="1" hangingPunct="1">
              <a:buFontTx/>
              <a:buNone/>
            </a:pPr>
            <a:r>
              <a:rPr lang="tr-TR" sz="2400" dirty="0" smtClean="0"/>
              <a:t>1- Planlamaya katkısı: Sipariş planlaması, İş ve üretim planlaması,İstek(talep) planlaması, Dağıtım planlaması, Taşıma planlaması.</a:t>
            </a:r>
          </a:p>
          <a:p>
            <a:pPr eaLnBrk="1" hangingPunct="1">
              <a:buFontTx/>
              <a:buNone/>
            </a:pPr>
            <a:r>
              <a:rPr lang="tr-TR" sz="2400" dirty="0" smtClean="0"/>
              <a:t>2- İş yürütümüne katkısı: İstek gerçekleştirme, Son ürün sağlama, depolama işlemi,dağıtım yürütümü,yedekleme yürütümü ve izleme</a:t>
            </a:r>
          </a:p>
          <a:p>
            <a:pPr eaLnBrk="1" hangingPunct="1">
              <a:buFontTx/>
              <a:buNone/>
            </a:pPr>
            <a:r>
              <a:rPr lang="tr-TR" sz="2400" dirty="0" smtClean="0"/>
              <a:t>3- Ticari e üretim işbirliğini sağlama: Satış/pazarlama, Üretim, tasarım-mühendisliği, gereksinmeler, müşteriler vb.</a:t>
            </a:r>
          </a:p>
          <a:p>
            <a:pPr eaLnBrk="1" hangingPunct="1">
              <a:buFontTx/>
              <a:buNone/>
            </a:pPr>
            <a:endParaRPr lang="tr-TR" sz="2400" dirty="0" smtClean="0"/>
          </a:p>
        </p:txBody>
      </p:sp>
      <p:sp>
        <p:nvSpPr>
          <p:cNvPr id="37892" name="Rectangle 4"/>
          <p:cNvSpPr>
            <a:spLocks noChangeArrowheads="1"/>
          </p:cNvSpPr>
          <p:nvPr/>
        </p:nvSpPr>
        <p:spPr bwMode="auto">
          <a:xfrm>
            <a:off x="1116013" y="5373688"/>
            <a:ext cx="1368425" cy="431800"/>
          </a:xfrm>
          <a:prstGeom prst="rect">
            <a:avLst/>
          </a:prstGeom>
          <a:solidFill>
            <a:schemeClr val="accent1"/>
          </a:solidFill>
          <a:ln w="9525">
            <a:solidFill>
              <a:schemeClr val="tx1"/>
            </a:solidFill>
            <a:miter lim="800000"/>
            <a:headEnd/>
            <a:tailEnd/>
          </a:ln>
        </p:spPr>
        <p:txBody>
          <a:bodyPr wrap="none" anchor="ctr"/>
          <a:lstStyle/>
          <a:p>
            <a:pPr algn="ctr"/>
            <a:r>
              <a:rPr lang="tr-TR"/>
              <a:t>Müşteriler</a:t>
            </a:r>
          </a:p>
        </p:txBody>
      </p:sp>
      <p:sp>
        <p:nvSpPr>
          <p:cNvPr id="37893" name="Rectangle 5"/>
          <p:cNvSpPr>
            <a:spLocks noChangeArrowheads="1"/>
          </p:cNvSpPr>
          <p:nvPr/>
        </p:nvSpPr>
        <p:spPr bwMode="auto">
          <a:xfrm>
            <a:off x="900113" y="6021388"/>
            <a:ext cx="1439862" cy="576262"/>
          </a:xfrm>
          <a:prstGeom prst="rect">
            <a:avLst/>
          </a:prstGeom>
          <a:solidFill>
            <a:schemeClr val="accent1"/>
          </a:solidFill>
          <a:ln w="9525">
            <a:solidFill>
              <a:schemeClr val="tx1"/>
            </a:solidFill>
            <a:miter lim="800000"/>
            <a:headEnd/>
            <a:tailEnd/>
          </a:ln>
        </p:spPr>
        <p:txBody>
          <a:bodyPr wrap="none" anchor="ctr"/>
          <a:lstStyle/>
          <a:p>
            <a:pPr algn="ctr"/>
            <a:r>
              <a:rPr lang="tr-TR"/>
              <a:t>Satıcılar</a:t>
            </a:r>
          </a:p>
        </p:txBody>
      </p:sp>
      <p:sp>
        <p:nvSpPr>
          <p:cNvPr id="37894" name="Rectangle 6"/>
          <p:cNvSpPr>
            <a:spLocks noChangeArrowheads="1"/>
          </p:cNvSpPr>
          <p:nvPr/>
        </p:nvSpPr>
        <p:spPr bwMode="auto">
          <a:xfrm>
            <a:off x="5364163" y="5229225"/>
            <a:ext cx="1871662" cy="576263"/>
          </a:xfrm>
          <a:prstGeom prst="rect">
            <a:avLst/>
          </a:prstGeom>
          <a:solidFill>
            <a:schemeClr val="accent1"/>
          </a:solidFill>
          <a:ln w="9525">
            <a:solidFill>
              <a:schemeClr val="tx1"/>
            </a:solidFill>
            <a:miter lim="800000"/>
            <a:headEnd/>
            <a:tailEnd/>
          </a:ln>
        </p:spPr>
        <p:txBody>
          <a:bodyPr wrap="none" anchor="ctr"/>
          <a:lstStyle/>
          <a:p>
            <a:pPr algn="ctr"/>
            <a:r>
              <a:rPr lang="tr-TR"/>
              <a:t>Satış/Pazarlam</a:t>
            </a:r>
          </a:p>
        </p:txBody>
      </p:sp>
      <p:sp>
        <p:nvSpPr>
          <p:cNvPr id="37895" name="Rectangle 7"/>
          <p:cNvSpPr>
            <a:spLocks noChangeArrowheads="1"/>
          </p:cNvSpPr>
          <p:nvPr/>
        </p:nvSpPr>
        <p:spPr bwMode="auto">
          <a:xfrm>
            <a:off x="7308850" y="5661025"/>
            <a:ext cx="1512888" cy="431800"/>
          </a:xfrm>
          <a:prstGeom prst="rect">
            <a:avLst/>
          </a:prstGeom>
          <a:solidFill>
            <a:schemeClr val="accent1"/>
          </a:solidFill>
          <a:ln w="9525">
            <a:solidFill>
              <a:schemeClr val="tx1"/>
            </a:solidFill>
            <a:miter lim="800000"/>
            <a:headEnd/>
            <a:tailEnd/>
          </a:ln>
        </p:spPr>
        <p:txBody>
          <a:bodyPr wrap="none" anchor="ctr"/>
          <a:lstStyle/>
          <a:p>
            <a:pPr algn="ctr"/>
            <a:r>
              <a:rPr lang="tr-TR"/>
              <a:t>Mühendislik</a:t>
            </a:r>
          </a:p>
        </p:txBody>
      </p:sp>
      <p:sp>
        <p:nvSpPr>
          <p:cNvPr id="37896" name="Rectangle 8"/>
          <p:cNvSpPr>
            <a:spLocks noChangeArrowheads="1"/>
          </p:cNvSpPr>
          <p:nvPr/>
        </p:nvSpPr>
        <p:spPr bwMode="auto">
          <a:xfrm>
            <a:off x="5580063" y="6165850"/>
            <a:ext cx="1655762" cy="503238"/>
          </a:xfrm>
          <a:prstGeom prst="rect">
            <a:avLst/>
          </a:prstGeom>
          <a:solidFill>
            <a:schemeClr val="accent1"/>
          </a:solidFill>
          <a:ln w="9525">
            <a:solidFill>
              <a:schemeClr val="tx1"/>
            </a:solidFill>
            <a:miter lim="800000"/>
            <a:headEnd/>
            <a:tailEnd/>
          </a:ln>
        </p:spPr>
        <p:txBody>
          <a:bodyPr wrap="none" anchor="ctr"/>
          <a:lstStyle/>
          <a:p>
            <a:pPr algn="ctr"/>
            <a:r>
              <a:rPr lang="tr-TR"/>
              <a:t>Üretim</a:t>
            </a:r>
          </a:p>
        </p:txBody>
      </p:sp>
      <p:sp>
        <p:nvSpPr>
          <p:cNvPr id="37897" name="Line 9"/>
          <p:cNvSpPr>
            <a:spLocks noChangeShapeType="1"/>
          </p:cNvSpPr>
          <p:nvPr/>
        </p:nvSpPr>
        <p:spPr bwMode="auto">
          <a:xfrm>
            <a:off x="2484438" y="5661025"/>
            <a:ext cx="1079500" cy="73025"/>
          </a:xfrm>
          <a:prstGeom prst="line">
            <a:avLst/>
          </a:prstGeom>
          <a:noFill/>
          <a:ln w="28575">
            <a:solidFill>
              <a:schemeClr val="tx1"/>
            </a:solidFill>
            <a:round/>
            <a:headEnd type="triangle" w="med" len="med"/>
            <a:tailEnd type="triangle" w="med" len="med"/>
          </a:ln>
        </p:spPr>
        <p:txBody>
          <a:bodyPr/>
          <a:lstStyle/>
          <a:p>
            <a:endParaRPr lang="tr-TR"/>
          </a:p>
        </p:txBody>
      </p:sp>
      <p:sp>
        <p:nvSpPr>
          <p:cNvPr id="37898" name="Line 10"/>
          <p:cNvSpPr>
            <a:spLocks noChangeShapeType="1"/>
          </p:cNvSpPr>
          <p:nvPr/>
        </p:nvSpPr>
        <p:spPr bwMode="auto">
          <a:xfrm flipV="1">
            <a:off x="4787900" y="5516563"/>
            <a:ext cx="576263" cy="217487"/>
          </a:xfrm>
          <a:prstGeom prst="line">
            <a:avLst/>
          </a:prstGeom>
          <a:noFill/>
          <a:ln w="28575">
            <a:solidFill>
              <a:schemeClr val="tx1"/>
            </a:solidFill>
            <a:round/>
            <a:headEnd type="triangle" w="med" len="med"/>
            <a:tailEnd type="triangle" w="med" len="med"/>
          </a:ln>
        </p:spPr>
        <p:txBody>
          <a:bodyPr/>
          <a:lstStyle/>
          <a:p>
            <a:endParaRPr lang="tr-TR"/>
          </a:p>
        </p:txBody>
      </p:sp>
      <p:sp>
        <p:nvSpPr>
          <p:cNvPr id="37899" name="Line 11"/>
          <p:cNvSpPr>
            <a:spLocks noChangeShapeType="1"/>
          </p:cNvSpPr>
          <p:nvPr/>
        </p:nvSpPr>
        <p:spPr bwMode="auto">
          <a:xfrm flipV="1">
            <a:off x="4572000" y="5949950"/>
            <a:ext cx="2808288" cy="142875"/>
          </a:xfrm>
          <a:prstGeom prst="line">
            <a:avLst/>
          </a:prstGeom>
          <a:noFill/>
          <a:ln w="28575">
            <a:solidFill>
              <a:schemeClr val="tx1"/>
            </a:solidFill>
            <a:round/>
            <a:headEnd type="triangle" w="med" len="med"/>
            <a:tailEnd type="triangle" w="med" len="med"/>
          </a:ln>
        </p:spPr>
        <p:txBody>
          <a:bodyPr/>
          <a:lstStyle/>
          <a:p>
            <a:endParaRPr lang="tr-TR"/>
          </a:p>
        </p:txBody>
      </p:sp>
      <p:sp>
        <p:nvSpPr>
          <p:cNvPr id="37900" name="Line 12"/>
          <p:cNvSpPr>
            <a:spLocks noChangeShapeType="1"/>
          </p:cNvSpPr>
          <p:nvPr/>
        </p:nvSpPr>
        <p:spPr bwMode="auto">
          <a:xfrm flipV="1">
            <a:off x="2268538" y="6308725"/>
            <a:ext cx="1079500" cy="144463"/>
          </a:xfrm>
          <a:prstGeom prst="line">
            <a:avLst/>
          </a:prstGeom>
          <a:noFill/>
          <a:ln w="28575">
            <a:solidFill>
              <a:schemeClr val="tx1"/>
            </a:solidFill>
            <a:round/>
            <a:headEnd type="triangle" w="med" len="med"/>
            <a:tailEnd type="triangle" w="med" len="med"/>
          </a:ln>
        </p:spPr>
        <p:txBody>
          <a:bodyPr/>
          <a:lstStyle/>
          <a:p>
            <a:endParaRPr lang="tr-TR"/>
          </a:p>
        </p:txBody>
      </p:sp>
      <p:sp>
        <p:nvSpPr>
          <p:cNvPr id="37901" name="Line 13"/>
          <p:cNvSpPr>
            <a:spLocks noChangeShapeType="1"/>
          </p:cNvSpPr>
          <p:nvPr/>
        </p:nvSpPr>
        <p:spPr bwMode="auto">
          <a:xfrm>
            <a:off x="4716463" y="6381750"/>
            <a:ext cx="792162" cy="142875"/>
          </a:xfrm>
          <a:prstGeom prst="line">
            <a:avLst/>
          </a:prstGeom>
          <a:noFill/>
          <a:ln w="28575">
            <a:solidFill>
              <a:schemeClr val="tx1"/>
            </a:solidFill>
            <a:round/>
            <a:headEnd type="triangle" w="med" len="med"/>
            <a:tailEnd type="triangle" w="med" len="med"/>
          </a:ln>
        </p:spPr>
        <p:txBody>
          <a:bodyPr/>
          <a:lstStyle/>
          <a:p>
            <a:endParaRPr lang="tr-TR"/>
          </a:p>
        </p:txBody>
      </p:sp>
      <p:sp>
        <p:nvSpPr>
          <p:cNvPr id="37902" name="AutoShape 14"/>
          <p:cNvSpPr>
            <a:spLocks noChangeArrowheads="1"/>
          </p:cNvSpPr>
          <p:nvPr/>
        </p:nvSpPr>
        <p:spPr bwMode="auto">
          <a:xfrm>
            <a:off x="3203575" y="5151438"/>
            <a:ext cx="1706563" cy="1706562"/>
          </a:xfrm>
          <a:prstGeom prst="irregularSeal2">
            <a:avLst/>
          </a:prstGeom>
          <a:solidFill>
            <a:schemeClr val="accent1"/>
          </a:solidFill>
          <a:ln w="9525">
            <a:solidFill>
              <a:schemeClr val="tx1"/>
            </a:solidFill>
            <a:miter lim="800000"/>
            <a:headEnd/>
            <a:tailEnd/>
          </a:ln>
        </p:spPr>
        <p:txBody>
          <a:bodyPr wrap="none" anchor="ctr"/>
          <a:lstStyle/>
          <a:p>
            <a:pPr algn="ctr"/>
            <a:r>
              <a:rPr lang="tr-TR"/>
              <a:t>Kurum</a:t>
            </a:r>
          </a:p>
          <a:p>
            <a:pPr algn="ctr"/>
            <a:r>
              <a:rPr lang="tr-TR"/>
              <a:t>Dış-Ağı</a:t>
            </a:r>
          </a:p>
          <a:p>
            <a:pPr algn="ctr"/>
            <a:endParaRPr lang="tr-TR"/>
          </a:p>
        </p:txBody>
      </p:sp>
      <p:sp>
        <p:nvSpPr>
          <p:cNvPr id="15" name="14 Slayt Numarası Yer Tutucusu"/>
          <p:cNvSpPr>
            <a:spLocks noGrp="1"/>
          </p:cNvSpPr>
          <p:nvPr>
            <p:ph type="sldNum" sz="quarter" idx="12"/>
          </p:nvPr>
        </p:nvSpPr>
        <p:spPr/>
        <p:txBody>
          <a:bodyPr/>
          <a:lstStyle/>
          <a:p>
            <a:fld id="{F2E5916C-8A19-45CF-A92A-BEC7AC1B5E58}" type="slidenum">
              <a:rPr lang="tr-TR" smtClean="0"/>
              <a:pPr/>
              <a:t>81</a:t>
            </a:fld>
            <a:endParaRPr lang="tr-T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srcRect/>
          <a:stretch>
            <a:fillRect/>
          </a:stretch>
        </p:blipFill>
        <p:spPr bwMode="auto">
          <a:xfrm>
            <a:off x="1000125" y="1981200"/>
            <a:ext cx="7839075" cy="4241800"/>
          </a:xfrm>
          <a:prstGeom prst="rect">
            <a:avLst/>
          </a:prstGeom>
          <a:noFill/>
          <a:ln w="9525">
            <a:noFill/>
            <a:miter lim="800000"/>
            <a:headEnd/>
            <a:tailEnd/>
          </a:ln>
        </p:spPr>
      </p:pic>
      <p:sp>
        <p:nvSpPr>
          <p:cNvPr id="120834" name="Rectangle 1026"/>
          <p:cNvSpPr>
            <a:spLocks noChangeArrowheads="1"/>
          </p:cNvSpPr>
          <p:nvPr/>
        </p:nvSpPr>
        <p:spPr bwMode="auto">
          <a:xfrm>
            <a:off x="762000" y="457200"/>
            <a:ext cx="7772400" cy="457200"/>
          </a:xfrm>
          <a:prstGeom prst="rect">
            <a:avLst/>
          </a:prstGeom>
          <a:noFill/>
          <a:ln w="9525">
            <a:noFill/>
            <a:miter lim="800000"/>
            <a:headEnd/>
            <a:tailEnd/>
          </a:ln>
          <a:effectLst/>
        </p:spPr>
        <p:txBody>
          <a:bodyPr>
            <a:spAutoFit/>
          </a:bodyPr>
          <a:lstStyle/>
          <a:p>
            <a:pPr algn="ctr">
              <a:defRPr/>
            </a:pPr>
            <a:r>
              <a:rPr lang="tr-TR" sz="2400" b="1">
                <a:solidFill>
                  <a:srgbClr val="9F0F10"/>
                </a:solidFill>
                <a:effectLst>
                  <a:outerShdw blurRad="38100" dist="38100" dir="2700000" algn="tl">
                    <a:srgbClr val="C0C0C0"/>
                  </a:outerShdw>
                </a:effectLst>
                <a:cs typeface="Times New Roman" pitchFamily="18" charset="0"/>
              </a:rPr>
              <a:t>Example: Data flow in </a:t>
            </a:r>
            <a:r>
              <a:rPr lang="en-US" sz="2400" b="1">
                <a:solidFill>
                  <a:srgbClr val="9F0F10"/>
                </a:solidFill>
                <a:effectLst>
                  <a:outerShdw blurRad="38100" dist="38100" dir="2700000" algn="tl">
                    <a:srgbClr val="C0C0C0"/>
                  </a:outerShdw>
                </a:effectLst>
                <a:cs typeface="Times New Roman" pitchFamily="18" charset="0"/>
              </a:rPr>
              <a:t>Drive Supply Chain</a:t>
            </a:r>
          </a:p>
        </p:txBody>
      </p:sp>
      <p:sp>
        <p:nvSpPr>
          <p:cNvPr id="31748" name="Text Box 1028"/>
          <p:cNvSpPr txBox="1">
            <a:spLocks noChangeArrowheads="1"/>
          </p:cNvSpPr>
          <p:nvPr/>
        </p:nvSpPr>
        <p:spPr bwMode="auto">
          <a:xfrm>
            <a:off x="900113" y="981075"/>
            <a:ext cx="7488237" cy="1006475"/>
          </a:xfrm>
          <a:prstGeom prst="rect">
            <a:avLst/>
          </a:prstGeom>
          <a:noFill/>
          <a:ln w="9525">
            <a:noFill/>
            <a:miter lim="800000"/>
            <a:headEnd/>
            <a:tailEnd/>
          </a:ln>
        </p:spPr>
        <p:txBody>
          <a:bodyPr>
            <a:spAutoFit/>
          </a:bodyPr>
          <a:lstStyle/>
          <a:p>
            <a:r>
              <a:rPr lang="en-US" sz="2000"/>
              <a:t>It provides multidirectional  communication among firms, networks of firms, and e-marketplaces so that entire networks</a:t>
            </a:r>
            <a:r>
              <a:rPr lang="tr-TR" sz="2000"/>
              <a:t> on distribution of relivent data</a:t>
            </a:r>
            <a:endParaRPr lang="en-US" sz="2000"/>
          </a:p>
        </p:txBody>
      </p:sp>
      <p:sp>
        <p:nvSpPr>
          <p:cNvPr id="5" name="4 Slayt Numarası Yer Tutucusu"/>
          <p:cNvSpPr>
            <a:spLocks noGrp="1"/>
          </p:cNvSpPr>
          <p:nvPr>
            <p:ph type="sldNum" sz="quarter" idx="12"/>
          </p:nvPr>
        </p:nvSpPr>
        <p:spPr/>
        <p:txBody>
          <a:bodyPr/>
          <a:lstStyle/>
          <a:p>
            <a:fld id="{F2E5916C-8A19-45CF-A92A-BEC7AC1B5E58}" type="slidenum">
              <a:rPr lang="tr-TR" smtClean="0"/>
              <a:pPr/>
              <a:t>82</a:t>
            </a:fld>
            <a:endParaRPr lang="tr-T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500034" y="857232"/>
            <a:ext cx="8258204" cy="1500198"/>
          </a:xfrm>
        </p:spPr>
        <p:txBody>
          <a:bodyPr>
            <a:noAutofit/>
          </a:bodyPr>
          <a:lstStyle/>
          <a:p>
            <a:pPr algn="l"/>
            <a:r>
              <a:rPr lang="tr-TR" sz="2400" dirty="0" smtClean="0"/>
              <a:t/>
            </a:r>
            <a:br>
              <a:rPr lang="tr-TR" sz="2400" dirty="0" smtClean="0"/>
            </a:br>
            <a:r>
              <a:rPr lang="tr-TR" sz="2400" dirty="0" smtClean="0"/>
              <a:t/>
            </a:r>
            <a:br>
              <a:rPr lang="tr-TR" sz="2400" dirty="0" smtClean="0"/>
            </a:br>
            <a:r>
              <a:rPr lang="tr-TR" sz="2000" b="1" dirty="0" smtClean="0"/>
              <a:t>Müşteri ilişkileri yönetimi,  mevcut müşterileri korumak, gelecekte müşteri memnuniyeti oluşturmak yönündeki yazılımlar ile müşteri bilgilerini kayıt altında tutarak işletme davranışlarını geliştirme yönetimidir. Satış, Pazarlama,  Müşteri servisleri  ve teknik destek programları ile müşteri ilişkilerinin temel yapısını  içine alabilir.</a:t>
            </a:r>
            <a:r>
              <a:rPr lang="tr-TR" sz="2400" dirty="0" smtClean="0"/>
              <a:t/>
            </a:r>
            <a:br>
              <a:rPr lang="tr-TR" sz="2400" dirty="0" smtClean="0"/>
            </a:br>
            <a:r>
              <a:rPr lang="tr-TR" sz="2400" dirty="0" smtClean="0"/>
              <a:t/>
            </a:r>
            <a:br>
              <a:rPr lang="tr-TR" sz="2400" dirty="0" smtClean="0"/>
            </a:br>
            <a:endParaRPr lang="tr-TR" sz="2400" dirty="0"/>
          </a:p>
        </p:txBody>
      </p:sp>
      <p:sp>
        <p:nvSpPr>
          <p:cNvPr id="4" name="3 İçerik Yer Tutucusu"/>
          <p:cNvSpPr>
            <a:spLocks noGrp="1"/>
          </p:cNvSpPr>
          <p:nvPr>
            <p:ph idx="1"/>
          </p:nvPr>
        </p:nvSpPr>
        <p:spPr>
          <a:xfrm>
            <a:off x="0" y="4572008"/>
            <a:ext cx="8258204" cy="3197229"/>
          </a:xfrm>
        </p:spPr>
        <p:txBody>
          <a:bodyPr>
            <a:normAutofit/>
          </a:bodyPr>
          <a:lstStyle/>
          <a:p>
            <a:endParaRPr lang="tr-TR" dirty="0"/>
          </a:p>
        </p:txBody>
      </p:sp>
      <p:sp>
        <p:nvSpPr>
          <p:cNvPr id="2" name="1 Slayt Numarası Yer Tutucusu"/>
          <p:cNvSpPr>
            <a:spLocks noGrp="1"/>
          </p:cNvSpPr>
          <p:nvPr>
            <p:ph type="sldNum" sz="quarter" idx="12"/>
          </p:nvPr>
        </p:nvSpPr>
        <p:spPr/>
        <p:txBody>
          <a:bodyPr/>
          <a:lstStyle/>
          <a:p>
            <a:fld id="{F2E5916C-8A19-45CF-A92A-BEC7AC1B5E58}" type="slidenum">
              <a:rPr lang="tr-TR" smtClean="0"/>
              <a:pPr/>
              <a:t>83</a:t>
            </a:fld>
            <a:endParaRPr lang="tr-T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428596" y="3286124"/>
            <a:ext cx="8186766" cy="3125791"/>
          </a:xfrm>
        </p:spPr>
        <p:txBody>
          <a:bodyPr>
            <a:normAutofit lnSpcReduction="10000"/>
          </a:bodyPr>
          <a:lstStyle/>
          <a:p>
            <a:pPr lvl="1" eaLnBrk="1" hangingPunct="1">
              <a:spcAft>
                <a:spcPts val="1200"/>
              </a:spcAft>
            </a:pPr>
            <a:r>
              <a:rPr lang="en-US" sz="2800" dirty="0" smtClean="0"/>
              <a:t>Provide information to coordinate all of the business processes that deal with customers in sales, marketing, and service to optimize revenue, customer satisfaction, and customer retention</a:t>
            </a:r>
          </a:p>
          <a:p>
            <a:pPr lvl="1" eaLnBrk="1" hangingPunct="1">
              <a:spcAft>
                <a:spcPts val="1200"/>
              </a:spcAft>
            </a:pPr>
            <a:r>
              <a:rPr lang="en-US" sz="2800" dirty="0" smtClean="0"/>
              <a:t>Integrate firm’s customer-related processes and consolidate customer information from multiple communication channels</a:t>
            </a:r>
            <a:endParaRPr lang="en-US" sz="3200" dirty="0" smtClean="0"/>
          </a:p>
        </p:txBody>
      </p:sp>
      <p:sp>
        <p:nvSpPr>
          <p:cNvPr id="62470" name="Slide Number Placeholder 5"/>
          <p:cNvSpPr>
            <a:spLocks noGrp="1"/>
          </p:cNvSpPr>
          <p:nvPr>
            <p:ph type="sldNum" sz="quarter" idx="12"/>
          </p:nvPr>
        </p:nvSpPr>
        <p:spPr bwMode="auto">
          <a:noFill/>
          <a:ln>
            <a:miter lim="800000"/>
            <a:headEnd/>
            <a:tailEnd/>
          </a:ln>
        </p:spPr>
        <p:txBody>
          <a:bodyPr/>
          <a:lstStyle/>
          <a:p>
            <a:fld id="{E57CC01A-1C7E-4458-B208-7541330F9046}" type="slidenum">
              <a:rPr lang="en-US"/>
              <a:pPr/>
              <a:t>84</a:t>
            </a:fld>
            <a:endParaRPr lang="en-US"/>
          </a:p>
        </p:txBody>
      </p:sp>
      <p:sp>
        <p:nvSpPr>
          <p:cNvPr id="6" name="Text Placeholder 3"/>
          <p:cNvSpPr txBox="1">
            <a:spLocks noGrp="1"/>
          </p:cNvSpPr>
          <p:nvPr>
            <p:ph type="title"/>
          </p:nvPr>
        </p:nvSpPr>
        <p:spPr>
          <a:xfrm>
            <a:off x="500034" y="0"/>
            <a:ext cx="8358246" cy="1571636"/>
          </a:xfrm>
          <a:prstGeom prst="rect">
            <a:avLst/>
          </a:prstGeom>
          <a:solidFill>
            <a:schemeClr val="tx1"/>
          </a:solidFill>
        </p:spPr>
        <p:txBody>
          <a:bodyPr vert="horz" lIns="91440" tIns="45720" rIns="91440" bIns="45720" rtlCol="0">
            <a:noAutofit/>
          </a:bodyPr>
          <a:lstStyle/>
          <a:p>
            <a:pPr marL="342900" indent="-342900">
              <a:spcBef>
                <a:spcPct val="20000"/>
              </a:spcBef>
            </a:pPr>
            <a:r>
              <a:rPr kumimoji="0" lang="tr-TR" sz="2400" b="1" i="0" u="none" strike="noStrike" kern="1200" cap="none" spc="0" normalizeH="0" baseline="0" noProof="0" dirty="0" smtClean="0">
                <a:ln>
                  <a:noFill/>
                </a:ln>
                <a:solidFill>
                  <a:srgbClr val="FF0000"/>
                </a:solidFill>
                <a:effectLst/>
                <a:uLnTx/>
                <a:uFillTx/>
                <a:latin typeface="+mn-lt"/>
                <a:ea typeface="+mn-ea"/>
                <a:cs typeface="+mn-cs"/>
              </a:rPr>
              <a:t/>
            </a:r>
            <a:br>
              <a:rPr kumimoji="0" lang="tr-TR" sz="2400" b="1" i="0" u="none" strike="noStrike" kern="1200" cap="none" spc="0" normalizeH="0" baseline="0" noProof="0" dirty="0" smtClean="0">
                <a:ln>
                  <a:noFill/>
                </a:ln>
                <a:solidFill>
                  <a:srgbClr val="FF0000"/>
                </a:solidFill>
                <a:effectLst/>
                <a:uLnTx/>
                <a:uFillTx/>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lang="tr-TR" sz="2400" b="1" dirty="0" smtClean="0">
                <a:solidFill>
                  <a:srgbClr val="FF0000"/>
                </a:solidFill>
                <a:latin typeface="+mn-lt"/>
                <a:ea typeface="+mn-ea"/>
                <a:cs typeface="+mn-cs"/>
              </a:rPr>
              <a:t/>
            </a:r>
            <a:br>
              <a:rPr lang="tr-TR" sz="2400" b="1" dirty="0" smtClean="0">
                <a:solidFill>
                  <a:srgbClr val="FF0000"/>
                </a:solidFill>
                <a:latin typeface="+mn-lt"/>
                <a:ea typeface="+mn-ea"/>
                <a:cs typeface="+mn-cs"/>
              </a:rPr>
            </a:br>
            <a:r>
              <a:rPr kumimoji="0" lang="en-US" sz="2400" b="1" i="0" u="none" strike="noStrike" kern="1200" cap="none" spc="0" normalizeH="0" baseline="0" noProof="0" dirty="0" smtClean="0">
                <a:ln>
                  <a:noFill/>
                </a:ln>
                <a:solidFill>
                  <a:srgbClr val="FF0000"/>
                </a:solidFill>
                <a:effectLst/>
                <a:uLnTx/>
                <a:uFillTx/>
                <a:latin typeface="+mn-lt"/>
                <a:ea typeface="+mn-ea"/>
                <a:cs typeface="+mn-cs"/>
              </a:rPr>
              <a:t>Types of Information Systems</a:t>
            </a:r>
            <a:r>
              <a:rPr kumimoji="0" lang="tr-TR" sz="2400" b="1" i="0" u="none" strike="noStrike" kern="1200" cap="none" spc="0" normalizeH="0" baseline="0" noProof="0" dirty="0" smtClean="0">
                <a:ln>
                  <a:noFill/>
                </a:ln>
                <a:solidFill>
                  <a:srgbClr val="FF0000"/>
                </a:solidFill>
                <a:effectLst/>
                <a:uLnTx/>
                <a:uFillTx/>
                <a:latin typeface="+mn-lt"/>
                <a:ea typeface="+mn-ea"/>
                <a:cs typeface="+mn-cs"/>
              </a:rPr>
              <a:t/>
            </a:r>
            <a:br>
              <a:rPr kumimoji="0" lang="tr-TR" sz="2400" b="1" i="0" u="none" strike="noStrike" kern="1200" cap="none" spc="0" normalizeH="0" baseline="0" noProof="0" dirty="0" smtClean="0">
                <a:ln>
                  <a:noFill/>
                </a:ln>
                <a:solidFill>
                  <a:srgbClr val="FF0000"/>
                </a:solidFill>
                <a:effectLst/>
                <a:uLnTx/>
                <a:uFillTx/>
                <a:latin typeface="+mn-lt"/>
                <a:ea typeface="+mn-ea"/>
                <a:cs typeface="+mn-cs"/>
              </a:rPr>
            </a:br>
            <a:r>
              <a:rPr lang="en-US" sz="3200" b="1" dirty="0" smtClean="0">
                <a:solidFill>
                  <a:srgbClr val="FF0000"/>
                </a:solidFill>
              </a:rPr>
              <a:t>Customer </a:t>
            </a:r>
            <a:r>
              <a:rPr lang="tr-TR" sz="3200" b="1" dirty="0" smtClean="0">
                <a:solidFill>
                  <a:srgbClr val="FF0000"/>
                </a:solidFill>
              </a:rPr>
              <a:t>R</a:t>
            </a:r>
            <a:r>
              <a:rPr lang="en-US" sz="3200" b="1" dirty="0" err="1" smtClean="0">
                <a:solidFill>
                  <a:srgbClr val="FF0000"/>
                </a:solidFill>
              </a:rPr>
              <a:t>elationship</a:t>
            </a:r>
            <a:r>
              <a:rPr lang="en-US" sz="3200" b="1" dirty="0" smtClean="0">
                <a:solidFill>
                  <a:srgbClr val="FF0000"/>
                </a:solidFill>
              </a:rPr>
              <a:t> </a:t>
            </a:r>
            <a:r>
              <a:rPr lang="tr-TR" sz="3200" b="1" dirty="0" smtClean="0">
                <a:solidFill>
                  <a:srgbClr val="FF0000"/>
                </a:solidFill>
              </a:rPr>
              <a:t>M</a:t>
            </a:r>
            <a:r>
              <a:rPr lang="en-US" sz="3200" b="1" dirty="0" err="1" smtClean="0">
                <a:solidFill>
                  <a:srgbClr val="FF0000"/>
                </a:solidFill>
              </a:rPr>
              <a:t>anagement</a:t>
            </a:r>
            <a:r>
              <a:rPr lang="en-US" sz="3200" b="1" dirty="0" smtClean="0">
                <a:solidFill>
                  <a:srgbClr val="FF0000"/>
                </a:solidFill>
              </a:rPr>
              <a:t> </a:t>
            </a:r>
            <a:r>
              <a:rPr lang="tr-TR" sz="3200" b="1" dirty="0" smtClean="0">
                <a:solidFill>
                  <a:srgbClr val="FF0000"/>
                </a:solidFill>
              </a:rPr>
              <a:t> CRM</a:t>
            </a:r>
            <a:br>
              <a:rPr lang="tr-TR" sz="3200" b="1" dirty="0" smtClean="0">
                <a:solidFill>
                  <a:srgbClr val="FF0000"/>
                </a:solidFill>
              </a:rPr>
            </a:br>
            <a:r>
              <a:rPr lang="tr-TR" sz="3200" b="1" dirty="0" err="1" smtClean="0">
                <a:solidFill>
                  <a:srgbClr val="FF0000"/>
                </a:solidFill>
              </a:rPr>
              <a:t>System</a:t>
            </a:r>
            <a:r>
              <a:rPr lang="tr-TR" sz="3200" b="1" dirty="0" smtClean="0">
                <a:solidFill>
                  <a:srgbClr val="FF0000"/>
                </a:solidFill>
              </a:rPr>
              <a:t/>
            </a:r>
            <a:br>
              <a:rPr lang="tr-TR" sz="3200" b="1" dirty="0" smtClean="0">
                <a:solidFill>
                  <a:srgbClr val="FF0000"/>
                </a:solidFill>
              </a:rPr>
            </a:br>
            <a:r>
              <a:rPr lang="tr-TR" sz="3200" b="1" dirty="0" smtClean="0">
                <a:solidFill>
                  <a:srgbClr val="00B0F0"/>
                </a:solidFill>
              </a:rPr>
              <a:t/>
            </a:r>
            <a:br>
              <a:rPr lang="tr-TR" sz="3200" b="1" dirty="0" smtClean="0">
                <a:solidFill>
                  <a:srgbClr val="00B0F0"/>
                </a:solidFill>
              </a:rPr>
            </a:br>
            <a:r>
              <a:rPr lang="tr-TR" sz="3200" b="1" dirty="0" smtClean="0">
                <a:solidFill>
                  <a:srgbClr val="00B0F0"/>
                </a:solidFill>
              </a:rPr>
              <a:t/>
            </a:r>
            <a:br>
              <a:rPr lang="tr-TR" sz="3200" b="1" dirty="0" smtClean="0">
                <a:solidFill>
                  <a:srgbClr val="00B0F0"/>
                </a:solidFill>
              </a:rPr>
            </a:br>
            <a:r>
              <a:rPr lang="tr-TR" sz="3200" b="1" dirty="0" smtClean="0">
                <a:solidFill>
                  <a:srgbClr val="00B0F0"/>
                </a:solidFill>
              </a:rPr>
              <a:t/>
            </a:r>
            <a:br>
              <a:rPr lang="tr-TR" sz="3200" b="1" dirty="0" smtClean="0">
                <a:solidFill>
                  <a:srgbClr val="00B0F0"/>
                </a:solidFill>
              </a:rPr>
            </a:br>
            <a:r>
              <a:rPr lang="tr-TR" sz="3200" b="1" dirty="0" smtClean="0">
                <a:solidFill>
                  <a:srgbClr val="00B0F0"/>
                </a:solidFill>
              </a:rPr>
              <a:t/>
            </a:r>
            <a:br>
              <a:rPr lang="tr-TR" sz="3200" b="1" dirty="0" smtClean="0">
                <a:solidFill>
                  <a:srgbClr val="00B0F0"/>
                </a:solidFill>
              </a:rPr>
            </a:br>
            <a:r>
              <a:rPr lang="tr-TR" sz="3200" b="1" dirty="0" smtClean="0">
                <a:solidFill>
                  <a:srgbClr val="00B0F0"/>
                </a:solidFill>
              </a:rPr>
              <a:t> </a:t>
            </a:r>
            <a:br>
              <a:rPr lang="tr-TR" sz="3200" b="1" dirty="0" smtClean="0">
                <a:solidFill>
                  <a:srgbClr val="00B0F0"/>
                </a:solidFill>
              </a:rPr>
            </a:br>
            <a:r>
              <a:rPr lang="tr-TR" sz="3200" b="1" dirty="0" smtClean="0">
                <a:solidFill>
                  <a:srgbClr val="00B0F0"/>
                </a:solidFill>
              </a:rPr>
              <a:t> </a:t>
            </a:r>
            <a:r>
              <a:rPr lang="en-US" sz="3200" b="1" dirty="0" smtClean="0">
                <a:solidFill>
                  <a:srgbClr val="00B0F0"/>
                </a:solidFill>
              </a:rPr>
              <a:t/>
            </a:r>
            <a:br>
              <a:rPr lang="en-US" sz="3200" b="1" dirty="0" smtClean="0">
                <a:solidFill>
                  <a:srgbClr val="00B0F0"/>
                </a:solidFill>
              </a:rPr>
            </a:br>
            <a:r>
              <a:rPr kumimoji="0" lang="tr-TR" sz="3200" b="1" i="0" u="none" strike="noStrike" kern="1200" cap="none" spc="0" normalizeH="0" baseline="0" noProof="0" dirty="0" smtClean="0">
                <a:ln>
                  <a:noFill/>
                </a:ln>
                <a:solidFill>
                  <a:srgbClr val="FF0000"/>
                </a:solidFill>
                <a:effectLst/>
                <a:uLnTx/>
                <a:uFillTx/>
                <a:latin typeface="+mn-lt"/>
                <a:ea typeface="+mn-ea"/>
                <a:cs typeface="+mn-cs"/>
              </a:rPr>
              <a:t/>
            </a:r>
            <a:br>
              <a:rPr kumimoji="0" lang="tr-TR" sz="3200" b="1" i="0" u="none" strike="noStrike" kern="1200" cap="none" spc="0" normalizeH="0" baseline="0" noProof="0" dirty="0" smtClean="0">
                <a:ln>
                  <a:noFill/>
                </a:ln>
                <a:solidFill>
                  <a:srgbClr val="FF0000"/>
                </a:solidFill>
                <a:effectLst/>
                <a:uLnTx/>
                <a:uFillTx/>
                <a:latin typeface="+mn-lt"/>
                <a:ea typeface="+mn-ea"/>
                <a:cs typeface="+mn-cs"/>
              </a:rPr>
            </a:br>
            <a:endParaRPr kumimoji="0" lang="en-US" sz="3200" b="1"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5" name="2 Başlık"/>
          <p:cNvSpPr txBox="1">
            <a:spLocks/>
          </p:cNvSpPr>
          <p:nvPr/>
        </p:nvSpPr>
        <p:spPr>
          <a:xfrm>
            <a:off x="500034" y="1714488"/>
            <a:ext cx="8358246" cy="1500198"/>
          </a:xfrm>
          <a:prstGeom prst="rect">
            <a:avLst/>
          </a:prstGeom>
          <a:ln w="3175">
            <a:solidFill>
              <a:schemeClr val="tx1"/>
            </a:solid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none" spc="0" normalizeH="0" baseline="0" noProof="0" dirty="0" smtClean="0">
                <a:ln>
                  <a:noFill/>
                </a:ln>
                <a:solidFill>
                  <a:schemeClr val="tx1"/>
                </a:solidFill>
                <a:effectLst/>
                <a:uLnTx/>
                <a:uFillTx/>
                <a:latin typeface="+mj-lt"/>
                <a:ea typeface="+mj-ea"/>
                <a:cs typeface="+mj-cs"/>
              </a:rPr>
              <a:t/>
            </a:r>
            <a:br>
              <a:rPr kumimoji="0" lang="tr-TR" sz="2400" b="0" i="0" u="none" strike="noStrike" kern="1200" cap="none" spc="0" normalizeH="0" baseline="0" noProof="0" dirty="0" smtClean="0">
                <a:ln>
                  <a:noFill/>
                </a:ln>
                <a:solidFill>
                  <a:schemeClr val="tx1"/>
                </a:solidFill>
                <a:effectLst/>
                <a:uLnTx/>
                <a:uFillTx/>
                <a:latin typeface="+mj-lt"/>
                <a:ea typeface="+mj-ea"/>
                <a:cs typeface="+mj-cs"/>
              </a:rPr>
            </a:br>
            <a:r>
              <a:rPr kumimoji="0" lang="tr-TR" sz="2400" b="0" i="0" u="none" strike="noStrike" kern="1200" cap="none" spc="0" normalizeH="0" baseline="0" noProof="0" dirty="0" smtClean="0">
                <a:ln>
                  <a:noFill/>
                </a:ln>
                <a:solidFill>
                  <a:schemeClr val="tx1"/>
                </a:solidFill>
                <a:effectLst/>
                <a:uLnTx/>
                <a:uFillTx/>
                <a:latin typeface="+mj-lt"/>
                <a:ea typeface="+mj-ea"/>
                <a:cs typeface="+mj-cs"/>
              </a:rPr>
              <a:t/>
            </a:r>
            <a:br>
              <a:rPr kumimoji="0" lang="tr-TR" sz="2400" b="0" i="0" u="none" strike="noStrike" kern="1200" cap="none" spc="0" normalizeH="0" baseline="0" noProof="0" dirty="0" smtClean="0">
                <a:ln>
                  <a:noFill/>
                </a:ln>
                <a:solidFill>
                  <a:schemeClr val="tx1"/>
                </a:solidFill>
                <a:effectLst/>
                <a:uLnTx/>
                <a:uFillTx/>
                <a:latin typeface="+mj-lt"/>
                <a:ea typeface="+mj-ea"/>
                <a:cs typeface="+mj-cs"/>
              </a:rPr>
            </a:br>
            <a:r>
              <a:rPr kumimoji="0" lang="tr-TR" sz="2000" b="1" i="0" u="none" strike="noStrike" kern="1200" cap="none" spc="0" normalizeH="0" baseline="0" noProof="0" dirty="0" smtClean="0">
                <a:ln>
                  <a:noFill/>
                </a:ln>
                <a:solidFill>
                  <a:srgbClr val="FF0000"/>
                </a:solidFill>
                <a:effectLst/>
                <a:uLnTx/>
                <a:uFillTx/>
                <a:latin typeface="+mj-lt"/>
                <a:ea typeface="+mj-ea"/>
                <a:cs typeface="+mj-cs"/>
              </a:rPr>
              <a:t>Müşteri ilişkileri yönetimi,  mevcut müşterileri korumak, gelecekte müşteri memnuniyeti oluşturmak yönündeki yazılımlar ile müşteri bilgilerini kayıt altında tutarak işletme davranışlarını geliştirme yönetimidir. Satış, Pazarlama,  Müşteri servisleri  ve teknik destek programları ile müşteri ilişkilerinin temel yapısını  içine </a:t>
            </a:r>
            <a:r>
              <a:rPr kumimoji="0" lang="tr-TR" sz="2000" b="1" i="0" u="none" strike="noStrike" kern="1200" cap="none" spc="0" normalizeH="0" baseline="0" noProof="0" dirty="0" smtClean="0">
                <a:ln>
                  <a:noFill/>
                </a:ln>
                <a:solidFill>
                  <a:srgbClr val="FF0000"/>
                </a:solidFill>
                <a:effectLst/>
                <a:uLnTx/>
                <a:uFillTx/>
                <a:latin typeface="+mj-lt"/>
                <a:ea typeface="+mj-ea"/>
                <a:cs typeface="+mj-cs"/>
              </a:rPr>
              <a:t>alabilen yazılım.</a:t>
            </a:r>
            <a:r>
              <a:rPr kumimoji="0" lang="tr-TR" sz="2400" b="0" i="0" u="none" strike="noStrike" kern="1200" cap="none" spc="0" normalizeH="0" baseline="0" noProof="0" dirty="0" smtClean="0">
                <a:ln>
                  <a:noFill/>
                </a:ln>
                <a:solidFill>
                  <a:schemeClr val="tx1"/>
                </a:solidFill>
                <a:effectLst/>
                <a:uLnTx/>
                <a:uFillTx/>
                <a:latin typeface="+mj-lt"/>
                <a:ea typeface="+mj-ea"/>
                <a:cs typeface="+mj-cs"/>
              </a:rPr>
              <a:t/>
            </a:r>
            <a:br>
              <a:rPr kumimoji="0" lang="tr-TR" sz="2400" b="0" i="0" u="none" strike="noStrike" kern="1200" cap="none" spc="0" normalizeH="0" baseline="0" noProof="0" dirty="0" smtClean="0">
                <a:ln>
                  <a:noFill/>
                </a:ln>
                <a:solidFill>
                  <a:schemeClr val="tx1"/>
                </a:solidFill>
                <a:effectLst/>
                <a:uLnTx/>
                <a:uFillTx/>
                <a:latin typeface="+mj-lt"/>
                <a:ea typeface="+mj-ea"/>
                <a:cs typeface="+mj-cs"/>
              </a:rPr>
            </a:br>
            <a:r>
              <a:rPr kumimoji="0" lang="tr-TR" sz="2400" b="0" i="0" u="none" strike="noStrike" kern="1200" cap="none" spc="0" normalizeH="0" baseline="0" noProof="0" dirty="0" smtClean="0">
                <a:ln>
                  <a:noFill/>
                </a:ln>
                <a:solidFill>
                  <a:schemeClr val="tx1"/>
                </a:solidFill>
                <a:effectLst/>
                <a:uLnTx/>
                <a:uFillTx/>
                <a:latin typeface="+mj-lt"/>
                <a:ea typeface="+mj-ea"/>
                <a:cs typeface="+mj-cs"/>
              </a:rPr>
              <a:t/>
            </a:r>
            <a:br>
              <a:rPr kumimoji="0" lang="tr-TR" sz="2400" b="0" i="0" u="none" strike="noStrike" kern="1200" cap="none" spc="0" normalizeH="0" baseline="0" noProof="0" dirty="0" smtClean="0">
                <a:ln>
                  <a:noFill/>
                </a:ln>
                <a:solidFill>
                  <a:schemeClr val="tx1"/>
                </a:solidFill>
                <a:effectLst/>
                <a:uLnTx/>
                <a:uFillTx/>
                <a:latin typeface="+mj-lt"/>
                <a:ea typeface="+mj-ea"/>
                <a:cs typeface="+mj-cs"/>
              </a:rPr>
            </a:br>
            <a:endParaRPr kumimoji="0" lang="tr-TR"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4348" y="142852"/>
            <a:ext cx="8015286" cy="857248"/>
          </a:xfrm>
        </p:spPr>
        <p:txBody>
          <a:bodyPr/>
          <a:lstStyle/>
          <a:p>
            <a:pPr eaLnBrk="1" hangingPunct="1"/>
            <a:r>
              <a:rPr lang="tr-TR" sz="2000" b="1" dirty="0" smtClean="0">
                <a:solidFill>
                  <a:srgbClr val="FF0000"/>
                </a:solidFill>
              </a:rPr>
              <a:t>Müşteri İlişkileri Yönetimi</a:t>
            </a:r>
            <a:r>
              <a:rPr lang="tr-TR" sz="2000" dirty="0" smtClean="0">
                <a:solidFill>
                  <a:srgbClr val="FF9900"/>
                </a:solidFill>
              </a:rPr>
              <a:t/>
            </a:r>
            <a:br>
              <a:rPr lang="tr-TR" sz="2000" dirty="0" smtClean="0">
                <a:solidFill>
                  <a:srgbClr val="FF9900"/>
                </a:solidFill>
              </a:rPr>
            </a:br>
            <a:r>
              <a:rPr lang="tr-TR" sz="2000" dirty="0" smtClean="0">
                <a:solidFill>
                  <a:srgbClr val="FF9900"/>
                </a:solidFill>
              </a:rPr>
              <a:t>-</a:t>
            </a:r>
            <a:r>
              <a:rPr lang="tr-TR" sz="2000" i="1" dirty="0" smtClean="0">
                <a:solidFill>
                  <a:schemeClr val="accent2"/>
                </a:solidFill>
              </a:rPr>
              <a:t>(</a:t>
            </a:r>
            <a:r>
              <a:rPr lang="tr-TR" sz="2000" i="1" dirty="0" err="1" smtClean="0">
                <a:solidFill>
                  <a:schemeClr val="accent2"/>
                </a:solidFill>
              </a:rPr>
              <a:t>Customer</a:t>
            </a:r>
            <a:r>
              <a:rPr lang="tr-TR" sz="2000" i="1" dirty="0" smtClean="0">
                <a:solidFill>
                  <a:schemeClr val="accent2"/>
                </a:solidFill>
              </a:rPr>
              <a:t> </a:t>
            </a:r>
            <a:r>
              <a:rPr lang="tr-TR" sz="2000" i="1" dirty="0" err="1" smtClean="0">
                <a:solidFill>
                  <a:schemeClr val="accent2"/>
                </a:solidFill>
              </a:rPr>
              <a:t>Relationship</a:t>
            </a:r>
            <a:r>
              <a:rPr lang="tr-TR" sz="2000" i="1" dirty="0" smtClean="0">
                <a:solidFill>
                  <a:schemeClr val="accent2"/>
                </a:solidFill>
              </a:rPr>
              <a:t> Management-</a:t>
            </a:r>
            <a:r>
              <a:rPr lang="tr-TR" sz="2000" i="1" dirty="0" err="1" smtClean="0">
                <a:solidFill>
                  <a:schemeClr val="accent2"/>
                </a:solidFill>
              </a:rPr>
              <a:t>CRM</a:t>
            </a:r>
            <a:r>
              <a:rPr lang="tr-TR" sz="2000" i="1" dirty="0" smtClean="0">
                <a:solidFill>
                  <a:schemeClr val="accent2"/>
                </a:solidFill>
              </a:rPr>
              <a:t>)</a:t>
            </a:r>
            <a:r>
              <a:rPr lang="tr-TR" sz="2000" dirty="0" smtClean="0"/>
              <a:t> </a:t>
            </a:r>
          </a:p>
        </p:txBody>
      </p:sp>
      <p:sp>
        <p:nvSpPr>
          <p:cNvPr id="38915" name="Rectangle 3"/>
          <p:cNvSpPr>
            <a:spLocks noGrp="1" noChangeArrowheads="1"/>
          </p:cNvSpPr>
          <p:nvPr>
            <p:ph type="body" idx="1"/>
          </p:nvPr>
        </p:nvSpPr>
        <p:spPr>
          <a:xfrm>
            <a:off x="500034" y="1071546"/>
            <a:ext cx="8229600" cy="5373687"/>
          </a:xfrm>
        </p:spPr>
        <p:txBody>
          <a:bodyPr/>
          <a:lstStyle/>
          <a:p>
            <a:pPr eaLnBrk="1" hangingPunct="1">
              <a:buFontTx/>
              <a:buNone/>
            </a:pPr>
            <a:r>
              <a:rPr lang="tr-TR" sz="2000" b="1" dirty="0" smtClean="0">
                <a:solidFill>
                  <a:srgbClr val="FF0000"/>
                </a:solidFill>
              </a:rPr>
              <a:t>Müşteri İlişkileri Yönetimi</a:t>
            </a:r>
            <a:r>
              <a:rPr lang="tr-TR" sz="2000" dirty="0" smtClean="0">
                <a:solidFill>
                  <a:srgbClr val="FF0000"/>
                </a:solidFill>
              </a:rPr>
              <a:t>:</a:t>
            </a:r>
            <a:r>
              <a:rPr lang="tr-TR" sz="2000" dirty="0" smtClean="0">
                <a:solidFill>
                  <a:srgbClr val="FF9900"/>
                </a:solidFill>
              </a:rPr>
              <a:t> </a:t>
            </a:r>
            <a:r>
              <a:rPr lang="tr-TR" sz="2000" dirty="0" smtClean="0"/>
              <a:t>Kurumun çevreleyen etkileşim içinde olunan tüm birimlerin-  müşterilerle ilişkili : satış,pazarlama ve hizmetlerinin işleyişinin bilgi sistemi ile eşgüdümünü sağlayan bir disiplindir. </a:t>
            </a:r>
          </a:p>
          <a:p>
            <a:pPr eaLnBrk="1" hangingPunct="1">
              <a:buFontTx/>
              <a:buNone/>
            </a:pPr>
            <a:endParaRPr lang="tr-TR" sz="2000" dirty="0" smtClean="0"/>
          </a:p>
          <a:p>
            <a:pPr eaLnBrk="1" hangingPunct="1">
              <a:buFontTx/>
              <a:buNone/>
            </a:pPr>
            <a:r>
              <a:rPr lang="tr-TR" sz="2000" dirty="0" smtClean="0"/>
              <a:t>Müşteri memnuniyeti, Pazar ilişkileri, eğilimlerini izleyip değerlendirilmesini, ilişkili birimlerle birlikte çalışmasını  sağlayan yazılım ve donanımın desteklediği bilgi sistemine </a:t>
            </a:r>
            <a:r>
              <a:rPr lang="tr-TR" sz="2000" b="1" dirty="0" smtClean="0">
                <a:solidFill>
                  <a:srgbClr val="FF0000"/>
                </a:solidFill>
              </a:rPr>
              <a:t>Müşteri İlişkileri Yönetimi</a:t>
            </a:r>
            <a:r>
              <a:rPr lang="tr-TR" sz="2000" dirty="0" smtClean="0">
                <a:solidFill>
                  <a:srgbClr val="FF0000"/>
                </a:solidFill>
              </a:rPr>
              <a:t> Sistemi</a:t>
            </a:r>
            <a:r>
              <a:rPr lang="tr-TR" sz="2000" dirty="0" smtClean="0">
                <a:solidFill>
                  <a:srgbClr val="FF9900"/>
                </a:solidFill>
              </a:rPr>
              <a:t> </a:t>
            </a:r>
            <a:r>
              <a:rPr lang="tr-TR" sz="2000" dirty="0" smtClean="0"/>
              <a:t>adı verilir.</a:t>
            </a:r>
          </a:p>
          <a:p>
            <a:pPr eaLnBrk="1" hangingPunct="1">
              <a:buFontTx/>
              <a:buNone/>
            </a:pPr>
            <a:endParaRPr lang="tr-TR" sz="2000" dirty="0" smtClean="0"/>
          </a:p>
          <a:p>
            <a:pPr eaLnBrk="1" hangingPunct="1">
              <a:buFontTx/>
              <a:buNone/>
            </a:pPr>
            <a:endParaRPr lang="tr-TR" sz="2000" dirty="0" smtClean="0"/>
          </a:p>
        </p:txBody>
      </p:sp>
      <p:sp>
        <p:nvSpPr>
          <p:cNvPr id="38916" name="Oval 4"/>
          <p:cNvSpPr>
            <a:spLocks noChangeArrowheads="1"/>
          </p:cNvSpPr>
          <p:nvPr/>
        </p:nvSpPr>
        <p:spPr bwMode="auto">
          <a:xfrm>
            <a:off x="3995738" y="5589588"/>
            <a:ext cx="1152525" cy="1079500"/>
          </a:xfrm>
          <a:prstGeom prst="ellipse">
            <a:avLst/>
          </a:prstGeom>
          <a:solidFill>
            <a:schemeClr val="accent1"/>
          </a:solidFill>
          <a:ln w="9525">
            <a:solidFill>
              <a:schemeClr val="tx1"/>
            </a:solidFill>
            <a:round/>
            <a:headEnd/>
            <a:tailEnd/>
          </a:ln>
        </p:spPr>
        <p:txBody>
          <a:bodyPr wrap="none" anchor="ctr"/>
          <a:lstStyle/>
          <a:p>
            <a:pPr algn="ctr"/>
            <a:r>
              <a:rPr lang="tr-TR" b="1">
                <a:solidFill>
                  <a:srgbClr val="FF0000"/>
                </a:solidFill>
              </a:rPr>
              <a:t>MÜŞTERİ</a:t>
            </a:r>
          </a:p>
        </p:txBody>
      </p:sp>
      <p:sp>
        <p:nvSpPr>
          <p:cNvPr id="38917" name="Rectangle 5"/>
          <p:cNvSpPr>
            <a:spLocks noChangeArrowheads="1"/>
          </p:cNvSpPr>
          <p:nvPr/>
        </p:nvSpPr>
        <p:spPr bwMode="auto">
          <a:xfrm>
            <a:off x="684213" y="4437063"/>
            <a:ext cx="1871662" cy="935037"/>
          </a:xfrm>
          <a:prstGeom prst="rect">
            <a:avLst/>
          </a:prstGeom>
          <a:solidFill>
            <a:schemeClr val="accent1"/>
          </a:solidFill>
          <a:ln w="9525">
            <a:solidFill>
              <a:schemeClr val="tx1"/>
            </a:solidFill>
            <a:miter lim="800000"/>
            <a:headEnd/>
            <a:tailEnd/>
          </a:ln>
        </p:spPr>
        <p:txBody>
          <a:bodyPr wrap="none" anchor="ctr"/>
          <a:lstStyle/>
          <a:p>
            <a:pPr algn="ctr"/>
            <a:r>
              <a:rPr lang="tr-TR" b="1"/>
              <a:t>Satış:</a:t>
            </a:r>
          </a:p>
          <a:p>
            <a:pPr algn="ctr"/>
            <a:r>
              <a:rPr lang="tr-TR" sz="1600"/>
              <a:t>Telefon-Web-</a:t>
            </a:r>
          </a:p>
          <a:p>
            <a:pPr algn="ctr"/>
            <a:r>
              <a:rPr lang="tr-TR" sz="1600"/>
              <a:t>Mağaza-Gezgin</a:t>
            </a:r>
          </a:p>
        </p:txBody>
      </p:sp>
      <p:sp>
        <p:nvSpPr>
          <p:cNvPr id="38918" name="Rectangle 6"/>
          <p:cNvSpPr>
            <a:spLocks noChangeArrowheads="1"/>
          </p:cNvSpPr>
          <p:nvPr/>
        </p:nvSpPr>
        <p:spPr bwMode="auto">
          <a:xfrm>
            <a:off x="3635375" y="4149725"/>
            <a:ext cx="2016125" cy="935038"/>
          </a:xfrm>
          <a:prstGeom prst="rect">
            <a:avLst/>
          </a:prstGeom>
          <a:solidFill>
            <a:schemeClr val="accent1"/>
          </a:solidFill>
          <a:ln w="9525">
            <a:solidFill>
              <a:schemeClr val="tx1"/>
            </a:solidFill>
            <a:miter lim="800000"/>
            <a:headEnd/>
            <a:tailEnd/>
          </a:ln>
        </p:spPr>
        <p:txBody>
          <a:bodyPr wrap="none" anchor="ctr"/>
          <a:lstStyle/>
          <a:p>
            <a:pPr algn="ctr"/>
            <a:r>
              <a:rPr lang="tr-TR" b="1"/>
              <a:t>Pazarlama:</a:t>
            </a:r>
          </a:p>
          <a:p>
            <a:pPr algn="ctr"/>
            <a:r>
              <a:rPr lang="tr-TR"/>
              <a:t>Kampanya-İçerik-</a:t>
            </a:r>
          </a:p>
          <a:p>
            <a:pPr algn="ctr"/>
            <a:r>
              <a:rPr lang="tr-TR"/>
              <a:t>Veri Çözümlemesi</a:t>
            </a:r>
          </a:p>
        </p:txBody>
      </p:sp>
      <p:sp>
        <p:nvSpPr>
          <p:cNvPr id="38919" name="Rectangle 7"/>
          <p:cNvSpPr>
            <a:spLocks noChangeArrowheads="1"/>
          </p:cNvSpPr>
          <p:nvPr/>
        </p:nvSpPr>
        <p:spPr bwMode="auto">
          <a:xfrm>
            <a:off x="6732588" y="4437063"/>
            <a:ext cx="2087562" cy="1152525"/>
          </a:xfrm>
          <a:prstGeom prst="rect">
            <a:avLst/>
          </a:prstGeom>
          <a:solidFill>
            <a:schemeClr val="accent1"/>
          </a:solidFill>
          <a:ln w="9525">
            <a:solidFill>
              <a:schemeClr val="tx1"/>
            </a:solidFill>
            <a:miter lim="800000"/>
            <a:headEnd/>
            <a:tailEnd/>
          </a:ln>
        </p:spPr>
        <p:txBody>
          <a:bodyPr wrap="none" anchor="ctr"/>
          <a:lstStyle/>
          <a:p>
            <a:pPr algn="ctr"/>
            <a:r>
              <a:rPr lang="tr-TR" b="1"/>
              <a:t>Servis:</a:t>
            </a:r>
          </a:p>
          <a:p>
            <a:pPr algn="ctr"/>
            <a:r>
              <a:rPr lang="tr-TR"/>
              <a:t>Çağrı Merkezi-</a:t>
            </a:r>
          </a:p>
          <a:p>
            <a:pPr algn="ctr"/>
            <a:r>
              <a:rPr lang="tr-TR"/>
              <a:t>Web-servisi-</a:t>
            </a:r>
          </a:p>
          <a:p>
            <a:pPr algn="ctr"/>
            <a:r>
              <a:rPr lang="tr-TR"/>
              <a:t>Uzaktan-servis</a:t>
            </a:r>
          </a:p>
        </p:txBody>
      </p:sp>
      <p:sp>
        <p:nvSpPr>
          <p:cNvPr id="38920" name="Line 8"/>
          <p:cNvSpPr>
            <a:spLocks noChangeShapeType="1"/>
          </p:cNvSpPr>
          <p:nvPr/>
        </p:nvSpPr>
        <p:spPr bwMode="auto">
          <a:xfrm>
            <a:off x="2555875" y="5157788"/>
            <a:ext cx="1439863" cy="1008062"/>
          </a:xfrm>
          <a:prstGeom prst="line">
            <a:avLst/>
          </a:prstGeom>
          <a:noFill/>
          <a:ln w="57150">
            <a:solidFill>
              <a:schemeClr val="tx1"/>
            </a:solidFill>
            <a:round/>
            <a:headEnd type="triangle" w="med" len="med"/>
            <a:tailEnd type="triangle" w="med" len="med"/>
          </a:ln>
        </p:spPr>
        <p:txBody>
          <a:bodyPr/>
          <a:lstStyle/>
          <a:p>
            <a:endParaRPr lang="tr-TR"/>
          </a:p>
        </p:txBody>
      </p:sp>
      <p:sp>
        <p:nvSpPr>
          <p:cNvPr id="38921" name="Line 9"/>
          <p:cNvSpPr>
            <a:spLocks noChangeShapeType="1"/>
          </p:cNvSpPr>
          <p:nvPr/>
        </p:nvSpPr>
        <p:spPr bwMode="auto">
          <a:xfrm flipV="1">
            <a:off x="5148263" y="5157788"/>
            <a:ext cx="1655762" cy="1008062"/>
          </a:xfrm>
          <a:prstGeom prst="line">
            <a:avLst/>
          </a:prstGeom>
          <a:noFill/>
          <a:ln w="57150">
            <a:solidFill>
              <a:schemeClr val="tx1"/>
            </a:solidFill>
            <a:round/>
            <a:headEnd type="triangle" w="med" len="med"/>
            <a:tailEnd type="triangle" w="med" len="med"/>
          </a:ln>
        </p:spPr>
        <p:txBody>
          <a:bodyPr/>
          <a:lstStyle/>
          <a:p>
            <a:endParaRPr lang="tr-TR"/>
          </a:p>
        </p:txBody>
      </p:sp>
      <p:sp>
        <p:nvSpPr>
          <p:cNvPr id="38922" name="Line 10"/>
          <p:cNvSpPr>
            <a:spLocks noChangeShapeType="1"/>
          </p:cNvSpPr>
          <p:nvPr/>
        </p:nvSpPr>
        <p:spPr bwMode="auto">
          <a:xfrm>
            <a:off x="4572000" y="5084763"/>
            <a:ext cx="0" cy="504825"/>
          </a:xfrm>
          <a:prstGeom prst="line">
            <a:avLst/>
          </a:prstGeom>
          <a:noFill/>
          <a:ln w="57150">
            <a:solidFill>
              <a:schemeClr val="tx1"/>
            </a:solidFill>
            <a:round/>
            <a:headEnd type="triangle" w="med" len="med"/>
            <a:tailEnd type="triangle" w="med" len="med"/>
          </a:ln>
        </p:spPr>
        <p:txBody>
          <a:bodyPr/>
          <a:lstStyle/>
          <a:p>
            <a:endParaRPr lang="tr-TR"/>
          </a:p>
        </p:txBody>
      </p:sp>
      <p:sp>
        <p:nvSpPr>
          <p:cNvPr id="11" name="10 Slayt Numarası Yer Tutucusu"/>
          <p:cNvSpPr>
            <a:spLocks noGrp="1"/>
          </p:cNvSpPr>
          <p:nvPr>
            <p:ph type="sldNum" sz="quarter" idx="12"/>
          </p:nvPr>
        </p:nvSpPr>
        <p:spPr/>
        <p:txBody>
          <a:bodyPr/>
          <a:lstStyle/>
          <a:p>
            <a:fld id="{F2E5916C-8A19-45CF-A92A-BEC7AC1B5E58}" type="slidenum">
              <a:rPr lang="tr-TR" smtClean="0"/>
              <a:pPr/>
              <a:t>85</a:t>
            </a:fld>
            <a:endParaRPr lang="tr-T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tr-TR" sz="3600" b="1" smtClean="0"/>
              <a:t>Müşteri ilişkileri –Müşteri ile tek noktadan haberleşme</a:t>
            </a:r>
          </a:p>
        </p:txBody>
      </p:sp>
      <p:sp>
        <p:nvSpPr>
          <p:cNvPr id="39939" name="Rectangle 3"/>
          <p:cNvSpPr>
            <a:spLocks noGrp="1" noChangeArrowheads="1"/>
          </p:cNvSpPr>
          <p:nvPr>
            <p:ph type="body" idx="1"/>
          </p:nvPr>
        </p:nvSpPr>
        <p:spPr>
          <a:xfrm>
            <a:off x="457200" y="1600200"/>
            <a:ext cx="8507413" cy="5068888"/>
          </a:xfrm>
        </p:spPr>
        <p:txBody>
          <a:bodyPr/>
          <a:lstStyle/>
          <a:p>
            <a:pPr eaLnBrk="1" hangingPunct="1">
              <a:buFontTx/>
              <a:buNone/>
            </a:pPr>
            <a:endParaRPr lang="tr-TR" smtClean="0"/>
          </a:p>
        </p:txBody>
      </p:sp>
      <p:sp>
        <p:nvSpPr>
          <p:cNvPr id="39940" name="Oval 4"/>
          <p:cNvSpPr>
            <a:spLocks noChangeArrowheads="1"/>
          </p:cNvSpPr>
          <p:nvPr/>
        </p:nvSpPr>
        <p:spPr bwMode="auto">
          <a:xfrm>
            <a:off x="2916238" y="2924175"/>
            <a:ext cx="3455987" cy="3529013"/>
          </a:xfrm>
          <a:prstGeom prst="ellipse">
            <a:avLst/>
          </a:prstGeom>
          <a:solidFill>
            <a:schemeClr val="accent1"/>
          </a:solidFill>
          <a:ln w="9525" cap="rnd">
            <a:solidFill>
              <a:schemeClr val="tx1"/>
            </a:solidFill>
            <a:prstDash val="sysDot"/>
            <a:round/>
            <a:headEnd/>
            <a:tailEnd/>
          </a:ln>
        </p:spPr>
        <p:txBody>
          <a:bodyPr wrap="none" anchor="ctr"/>
          <a:lstStyle/>
          <a:p>
            <a:pPr algn="ctr"/>
            <a:r>
              <a:rPr lang="tr-TR" sz="2400" b="1">
                <a:solidFill>
                  <a:srgbClr val="FF0000"/>
                </a:solidFill>
              </a:rPr>
              <a:t>E-posta %18</a:t>
            </a:r>
          </a:p>
          <a:p>
            <a:pPr algn="ctr"/>
            <a:r>
              <a:rPr lang="tr-TR" sz="2400" b="1">
                <a:solidFill>
                  <a:srgbClr val="FF0000"/>
                </a:solidFill>
              </a:rPr>
              <a:t>Doğrudan iletişim %30</a:t>
            </a:r>
          </a:p>
          <a:p>
            <a:pPr algn="ctr"/>
            <a:r>
              <a:rPr lang="tr-TR" sz="2400" b="1">
                <a:solidFill>
                  <a:srgbClr val="FF0000"/>
                </a:solidFill>
              </a:rPr>
              <a:t>Web %16</a:t>
            </a:r>
          </a:p>
          <a:p>
            <a:pPr algn="ctr"/>
            <a:r>
              <a:rPr lang="tr-TR" sz="2400" b="1">
                <a:solidFill>
                  <a:srgbClr val="FF0000"/>
                </a:solidFill>
              </a:rPr>
              <a:t>Cep Telefonu %7</a:t>
            </a:r>
          </a:p>
          <a:p>
            <a:pPr algn="ctr"/>
            <a:r>
              <a:rPr lang="tr-TR" sz="2400" b="1">
                <a:solidFill>
                  <a:srgbClr val="FF0000"/>
                </a:solidFill>
              </a:rPr>
              <a:t>Telefon %29</a:t>
            </a:r>
          </a:p>
        </p:txBody>
      </p:sp>
      <p:sp>
        <p:nvSpPr>
          <p:cNvPr id="39941" name="Freeform 6"/>
          <p:cNvSpPr>
            <a:spLocks/>
          </p:cNvSpPr>
          <p:nvPr/>
        </p:nvSpPr>
        <p:spPr bwMode="auto">
          <a:xfrm>
            <a:off x="5657850" y="2905125"/>
            <a:ext cx="1400175" cy="323850"/>
          </a:xfrm>
          <a:custGeom>
            <a:avLst/>
            <a:gdLst>
              <a:gd name="T0" fmla="*/ 0 w 882"/>
              <a:gd name="T1" fmla="*/ 323850 h 204"/>
              <a:gd name="T2" fmla="*/ 400050 w 882"/>
              <a:gd name="T3" fmla="*/ 152400 h 204"/>
              <a:gd name="T4" fmla="*/ 485775 w 882"/>
              <a:gd name="T5" fmla="*/ 309563 h 204"/>
              <a:gd name="T6" fmla="*/ 914400 w 882"/>
              <a:gd name="T7" fmla="*/ 280988 h 204"/>
              <a:gd name="T8" fmla="*/ 1085850 w 882"/>
              <a:gd name="T9" fmla="*/ 238125 h 204"/>
              <a:gd name="T10" fmla="*/ 1228725 w 882"/>
              <a:gd name="T11" fmla="*/ 138113 h 204"/>
              <a:gd name="T12" fmla="*/ 1285875 w 882"/>
              <a:gd name="T13" fmla="*/ 52388 h 204"/>
              <a:gd name="T14" fmla="*/ 1314450 w 882"/>
              <a:gd name="T15" fmla="*/ 9525 h 204"/>
              <a:gd name="T16" fmla="*/ 1400175 w 882"/>
              <a:gd name="T17" fmla="*/ 952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2"/>
              <a:gd name="T28" fmla="*/ 0 h 204"/>
              <a:gd name="T29" fmla="*/ 882 w 882"/>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2" h="204">
                <a:moveTo>
                  <a:pt x="0" y="204"/>
                </a:moveTo>
                <a:cubicBezTo>
                  <a:pt x="77" y="127"/>
                  <a:pt x="149" y="109"/>
                  <a:pt x="252" y="96"/>
                </a:cubicBezTo>
                <a:cubicBezTo>
                  <a:pt x="262" y="137"/>
                  <a:pt x="283" y="160"/>
                  <a:pt x="306" y="195"/>
                </a:cubicBezTo>
                <a:cubicBezTo>
                  <a:pt x="396" y="189"/>
                  <a:pt x="488" y="199"/>
                  <a:pt x="576" y="177"/>
                </a:cubicBezTo>
                <a:cubicBezTo>
                  <a:pt x="612" y="168"/>
                  <a:pt x="684" y="150"/>
                  <a:pt x="684" y="150"/>
                </a:cubicBezTo>
                <a:cubicBezTo>
                  <a:pt x="708" y="114"/>
                  <a:pt x="739" y="114"/>
                  <a:pt x="774" y="87"/>
                </a:cubicBezTo>
                <a:cubicBezTo>
                  <a:pt x="790" y="40"/>
                  <a:pt x="773" y="78"/>
                  <a:pt x="810" y="33"/>
                </a:cubicBezTo>
                <a:cubicBezTo>
                  <a:pt x="817" y="25"/>
                  <a:pt x="818" y="10"/>
                  <a:pt x="828" y="6"/>
                </a:cubicBezTo>
                <a:cubicBezTo>
                  <a:pt x="845" y="0"/>
                  <a:pt x="864" y="6"/>
                  <a:pt x="882" y="6"/>
                </a:cubicBezTo>
              </a:path>
            </a:pathLst>
          </a:custGeom>
          <a:noFill/>
          <a:ln w="9525">
            <a:solidFill>
              <a:schemeClr val="tx1"/>
            </a:solidFill>
            <a:round/>
            <a:headEnd/>
            <a:tailEnd/>
          </a:ln>
        </p:spPr>
        <p:txBody>
          <a:bodyPr/>
          <a:lstStyle/>
          <a:p>
            <a:endParaRPr lang="tr-TR"/>
          </a:p>
        </p:txBody>
      </p:sp>
      <p:sp>
        <p:nvSpPr>
          <p:cNvPr id="39942" name="Freeform 8"/>
          <p:cNvSpPr>
            <a:spLocks/>
          </p:cNvSpPr>
          <p:nvPr/>
        </p:nvSpPr>
        <p:spPr bwMode="auto">
          <a:xfrm>
            <a:off x="6343650" y="4713288"/>
            <a:ext cx="727075" cy="649287"/>
          </a:xfrm>
          <a:custGeom>
            <a:avLst/>
            <a:gdLst>
              <a:gd name="T0" fmla="*/ 0 w 458"/>
              <a:gd name="T1" fmla="*/ 1587 h 409"/>
              <a:gd name="T2" fmla="*/ 185737 w 458"/>
              <a:gd name="T3" fmla="*/ 87312 h 409"/>
              <a:gd name="T4" fmla="*/ 271463 w 458"/>
              <a:gd name="T5" fmla="*/ 273050 h 409"/>
              <a:gd name="T6" fmla="*/ 428625 w 458"/>
              <a:gd name="T7" fmla="*/ 230187 h 409"/>
              <a:gd name="T8" fmla="*/ 557213 w 458"/>
              <a:gd name="T9" fmla="*/ 544512 h 409"/>
              <a:gd name="T10" fmla="*/ 671513 w 458"/>
              <a:gd name="T11" fmla="*/ 615950 h 409"/>
              <a:gd name="T12" fmla="*/ 0 60000 65536"/>
              <a:gd name="T13" fmla="*/ 0 60000 65536"/>
              <a:gd name="T14" fmla="*/ 0 60000 65536"/>
              <a:gd name="T15" fmla="*/ 0 60000 65536"/>
              <a:gd name="T16" fmla="*/ 0 60000 65536"/>
              <a:gd name="T17" fmla="*/ 0 60000 65536"/>
              <a:gd name="T18" fmla="*/ 0 w 458"/>
              <a:gd name="T19" fmla="*/ 0 h 409"/>
              <a:gd name="T20" fmla="*/ 458 w 458"/>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458" h="409">
                <a:moveTo>
                  <a:pt x="0" y="1"/>
                </a:moveTo>
                <a:cubicBezTo>
                  <a:pt x="53" y="8"/>
                  <a:pt x="99" y="0"/>
                  <a:pt x="117" y="55"/>
                </a:cubicBezTo>
                <a:cubicBezTo>
                  <a:pt x="125" y="121"/>
                  <a:pt x="120" y="138"/>
                  <a:pt x="171" y="172"/>
                </a:cubicBezTo>
                <a:cubicBezTo>
                  <a:pt x="204" y="164"/>
                  <a:pt x="237" y="153"/>
                  <a:pt x="270" y="145"/>
                </a:cubicBezTo>
                <a:cubicBezTo>
                  <a:pt x="408" y="162"/>
                  <a:pt x="333" y="129"/>
                  <a:pt x="351" y="343"/>
                </a:cubicBezTo>
                <a:cubicBezTo>
                  <a:pt x="357" y="409"/>
                  <a:pt x="458" y="353"/>
                  <a:pt x="423" y="388"/>
                </a:cubicBezTo>
              </a:path>
            </a:pathLst>
          </a:custGeom>
          <a:noFill/>
          <a:ln w="9525">
            <a:solidFill>
              <a:schemeClr val="tx1"/>
            </a:solidFill>
            <a:round/>
            <a:headEnd/>
            <a:tailEnd/>
          </a:ln>
        </p:spPr>
        <p:txBody>
          <a:bodyPr/>
          <a:lstStyle/>
          <a:p>
            <a:endParaRPr lang="tr-TR"/>
          </a:p>
        </p:txBody>
      </p:sp>
      <p:sp>
        <p:nvSpPr>
          <p:cNvPr id="39943" name="Freeform 9"/>
          <p:cNvSpPr>
            <a:spLocks/>
          </p:cNvSpPr>
          <p:nvPr/>
        </p:nvSpPr>
        <p:spPr bwMode="auto">
          <a:xfrm>
            <a:off x="2732088" y="2747963"/>
            <a:ext cx="530225" cy="895350"/>
          </a:xfrm>
          <a:custGeom>
            <a:avLst/>
            <a:gdLst>
              <a:gd name="T0" fmla="*/ 482600 w 334"/>
              <a:gd name="T1" fmla="*/ 895350 h 564"/>
              <a:gd name="T2" fmla="*/ 482600 w 334"/>
              <a:gd name="T3" fmla="*/ 438150 h 564"/>
              <a:gd name="T4" fmla="*/ 354012 w 334"/>
              <a:gd name="T5" fmla="*/ 495300 h 564"/>
              <a:gd name="T6" fmla="*/ 268287 w 334"/>
              <a:gd name="T7" fmla="*/ 523875 h 564"/>
              <a:gd name="T8" fmla="*/ 282575 w 334"/>
              <a:gd name="T9" fmla="*/ 338137 h 564"/>
              <a:gd name="T10" fmla="*/ 254000 w 334"/>
              <a:gd name="T11" fmla="*/ 295275 h 564"/>
              <a:gd name="T12" fmla="*/ 211138 w 334"/>
              <a:gd name="T13" fmla="*/ 266700 h 564"/>
              <a:gd name="T14" fmla="*/ 96837 w 334"/>
              <a:gd name="T15" fmla="*/ 52388 h 564"/>
              <a:gd name="T16" fmla="*/ 11112 w 334"/>
              <a:gd name="T17" fmla="*/ 9525 h 564"/>
              <a:gd name="T18" fmla="*/ 11112 w 334"/>
              <a:gd name="T19" fmla="*/ 52388 h 5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4"/>
              <a:gd name="T31" fmla="*/ 0 h 564"/>
              <a:gd name="T32" fmla="*/ 334 w 334"/>
              <a:gd name="T33" fmla="*/ 564 h 5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4" h="564">
                <a:moveTo>
                  <a:pt x="304" y="564"/>
                </a:moveTo>
                <a:cubicBezTo>
                  <a:pt x="308" y="464"/>
                  <a:pt x="334" y="367"/>
                  <a:pt x="304" y="276"/>
                </a:cubicBezTo>
                <a:cubicBezTo>
                  <a:pt x="203" y="296"/>
                  <a:pt x="311" y="268"/>
                  <a:pt x="223" y="312"/>
                </a:cubicBezTo>
                <a:cubicBezTo>
                  <a:pt x="206" y="320"/>
                  <a:pt x="169" y="330"/>
                  <a:pt x="169" y="330"/>
                </a:cubicBezTo>
                <a:cubicBezTo>
                  <a:pt x="141" y="288"/>
                  <a:pt x="151" y="254"/>
                  <a:pt x="178" y="213"/>
                </a:cubicBezTo>
                <a:cubicBezTo>
                  <a:pt x="172" y="204"/>
                  <a:pt x="168" y="194"/>
                  <a:pt x="160" y="186"/>
                </a:cubicBezTo>
                <a:cubicBezTo>
                  <a:pt x="152" y="178"/>
                  <a:pt x="139" y="177"/>
                  <a:pt x="133" y="168"/>
                </a:cubicBezTo>
                <a:cubicBezTo>
                  <a:pt x="106" y="130"/>
                  <a:pt x="96" y="68"/>
                  <a:pt x="61" y="33"/>
                </a:cubicBezTo>
                <a:cubicBezTo>
                  <a:pt x="59" y="31"/>
                  <a:pt x="16" y="0"/>
                  <a:pt x="7" y="6"/>
                </a:cubicBezTo>
                <a:cubicBezTo>
                  <a:pt x="0" y="11"/>
                  <a:pt x="7" y="24"/>
                  <a:pt x="7" y="33"/>
                </a:cubicBezTo>
              </a:path>
            </a:pathLst>
          </a:custGeom>
          <a:noFill/>
          <a:ln w="9525">
            <a:solidFill>
              <a:schemeClr val="tx1"/>
            </a:solidFill>
            <a:round/>
            <a:headEnd/>
            <a:tailEnd/>
          </a:ln>
        </p:spPr>
        <p:txBody>
          <a:bodyPr/>
          <a:lstStyle/>
          <a:p>
            <a:endParaRPr lang="tr-TR"/>
          </a:p>
        </p:txBody>
      </p:sp>
      <p:sp>
        <p:nvSpPr>
          <p:cNvPr id="39944" name="Freeform 10"/>
          <p:cNvSpPr>
            <a:spLocks/>
          </p:cNvSpPr>
          <p:nvPr/>
        </p:nvSpPr>
        <p:spPr bwMode="auto">
          <a:xfrm>
            <a:off x="2051050" y="5165725"/>
            <a:ext cx="935038" cy="835025"/>
          </a:xfrm>
          <a:custGeom>
            <a:avLst/>
            <a:gdLst>
              <a:gd name="T0" fmla="*/ 935038 w 589"/>
              <a:gd name="T1" fmla="*/ 20637 h 526"/>
              <a:gd name="T2" fmla="*/ 720725 w 589"/>
              <a:gd name="T3" fmla="*/ 6350 h 526"/>
              <a:gd name="T4" fmla="*/ 320675 w 589"/>
              <a:gd name="T5" fmla="*/ 534987 h 526"/>
              <a:gd name="T6" fmla="*/ 206375 w 589"/>
              <a:gd name="T7" fmla="*/ 835025 h 526"/>
              <a:gd name="T8" fmla="*/ 106363 w 589"/>
              <a:gd name="T9" fmla="*/ 720725 h 526"/>
              <a:gd name="T10" fmla="*/ 34925 w 589"/>
              <a:gd name="T11" fmla="*/ 749300 h 526"/>
              <a:gd name="T12" fmla="*/ 0 60000 65536"/>
              <a:gd name="T13" fmla="*/ 0 60000 65536"/>
              <a:gd name="T14" fmla="*/ 0 60000 65536"/>
              <a:gd name="T15" fmla="*/ 0 60000 65536"/>
              <a:gd name="T16" fmla="*/ 0 60000 65536"/>
              <a:gd name="T17" fmla="*/ 0 60000 65536"/>
              <a:gd name="T18" fmla="*/ 0 w 589"/>
              <a:gd name="T19" fmla="*/ 0 h 526"/>
              <a:gd name="T20" fmla="*/ 589 w 589"/>
              <a:gd name="T21" fmla="*/ 526 h 526"/>
            </a:gdLst>
            <a:ahLst/>
            <a:cxnLst>
              <a:cxn ang="T12">
                <a:pos x="T0" y="T1"/>
              </a:cxn>
              <a:cxn ang="T13">
                <a:pos x="T2" y="T3"/>
              </a:cxn>
              <a:cxn ang="T14">
                <a:pos x="T4" y="T5"/>
              </a:cxn>
              <a:cxn ang="T15">
                <a:pos x="T6" y="T7"/>
              </a:cxn>
              <a:cxn ang="T16">
                <a:pos x="T8" y="T9"/>
              </a:cxn>
              <a:cxn ang="T17">
                <a:pos x="T10" y="T11"/>
              </a:cxn>
            </a:cxnLst>
            <a:rect l="T18" t="T19" r="T20" b="T21"/>
            <a:pathLst>
              <a:path w="589" h="526">
                <a:moveTo>
                  <a:pt x="589" y="13"/>
                </a:moveTo>
                <a:cubicBezTo>
                  <a:pt x="544" y="10"/>
                  <a:pt x="499" y="0"/>
                  <a:pt x="454" y="4"/>
                </a:cubicBezTo>
                <a:cubicBezTo>
                  <a:pt x="304" y="17"/>
                  <a:pt x="250" y="224"/>
                  <a:pt x="202" y="337"/>
                </a:cubicBezTo>
                <a:cubicBezTo>
                  <a:pt x="190" y="411"/>
                  <a:pt x="184" y="472"/>
                  <a:pt x="130" y="526"/>
                </a:cubicBezTo>
                <a:cubicBezTo>
                  <a:pt x="110" y="497"/>
                  <a:pt x="87" y="483"/>
                  <a:pt x="67" y="454"/>
                </a:cubicBezTo>
                <a:cubicBezTo>
                  <a:pt x="9" y="464"/>
                  <a:pt x="0" y="450"/>
                  <a:pt x="22" y="472"/>
                </a:cubicBezTo>
              </a:path>
            </a:pathLst>
          </a:custGeom>
          <a:noFill/>
          <a:ln w="9525">
            <a:solidFill>
              <a:schemeClr val="tx1"/>
            </a:solidFill>
            <a:round/>
            <a:headEnd/>
            <a:tailEnd/>
          </a:ln>
        </p:spPr>
        <p:txBody>
          <a:bodyPr/>
          <a:lstStyle/>
          <a:p>
            <a:endParaRPr lang="tr-TR"/>
          </a:p>
        </p:txBody>
      </p:sp>
      <p:sp>
        <p:nvSpPr>
          <p:cNvPr id="9" name="8 Slayt Numarası Yer Tutucusu"/>
          <p:cNvSpPr>
            <a:spLocks noGrp="1"/>
          </p:cNvSpPr>
          <p:nvPr>
            <p:ph type="sldNum" sz="quarter" idx="12"/>
          </p:nvPr>
        </p:nvSpPr>
        <p:spPr/>
        <p:txBody>
          <a:bodyPr/>
          <a:lstStyle/>
          <a:p>
            <a:fld id="{F2E5916C-8A19-45CF-A92A-BEC7AC1B5E58}" type="slidenum">
              <a:rPr lang="tr-TR" smtClean="0"/>
              <a:pPr/>
              <a:t>86</a:t>
            </a:fld>
            <a:endParaRPr lang="tr-T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85000" lnSpcReduction="10000"/>
          </a:bodyPr>
          <a:lstStyle/>
          <a:p>
            <a:r>
              <a:rPr lang="en-US" dirty="0" smtClean="0"/>
              <a:t>Firms use customer relationship management (CRM) systems to help manage their relationships with their customers. </a:t>
            </a:r>
            <a:endParaRPr lang="tr-TR" dirty="0" smtClean="0"/>
          </a:p>
          <a:p>
            <a:r>
              <a:rPr lang="en-US" dirty="0" smtClean="0">
                <a:solidFill>
                  <a:srgbClr val="FF0000"/>
                </a:solidFill>
              </a:rPr>
              <a:t>CRM systems provide information</a:t>
            </a:r>
            <a:r>
              <a:rPr lang="tr-TR" dirty="0" smtClean="0">
                <a:solidFill>
                  <a:srgbClr val="FF0000"/>
                </a:solidFill>
              </a:rPr>
              <a:t> </a:t>
            </a:r>
            <a:r>
              <a:rPr lang="en-US" dirty="0" smtClean="0">
                <a:solidFill>
                  <a:srgbClr val="FF0000"/>
                </a:solidFill>
              </a:rPr>
              <a:t>to coordinate all of the business processes that deal with customers in sales, marketing, and</a:t>
            </a:r>
            <a:r>
              <a:rPr lang="tr-TR" dirty="0" smtClean="0">
                <a:solidFill>
                  <a:srgbClr val="FF0000"/>
                </a:solidFill>
              </a:rPr>
              <a:t> </a:t>
            </a:r>
            <a:r>
              <a:rPr lang="en-US" dirty="0" smtClean="0">
                <a:solidFill>
                  <a:srgbClr val="FF0000"/>
                </a:solidFill>
              </a:rPr>
              <a:t>service to optimize revenue, customer satisfaction, and customer retention. </a:t>
            </a:r>
            <a:endParaRPr lang="tr-TR" dirty="0" smtClean="0">
              <a:solidFill>
                <a:srgbClr val="FF0000"/>
              </a:solidFill>
            </a:endParaRPr>
          </a:p>
          <a:p>
            <a:r>
              <a:rPr lang="en-US" dirty="0" smtClean="0"/>
              <a:t>This information helps</a:t>
            </a:r>
            <a:r>
              <a:rPr lang="tr-TR" dirty="0" smtClean="0"/>
              <a:t> </a:t>
            </a:r>
            <a:r>
              <a:rPr lang="en-US" dirty="0" smtClean="0"/>
              <a:t>firms identify, attract, and retain the most profitable customers; provide better service to existing customers;</a:t>
            </a:r>
            <a:r>
              <a:rPr lang="tr-TR" dirty="0" smtClean="0"/>
              <a:t> </a:t>
            </a:r>
            <a:r>
              <a:rPr lang="tr-TR" dirty="0" err="1" smtClean="0"/>
              <a:t>and</a:t>
            </a:r>
            <a:r>
              <a:rPr lang="tr-TR" dirty="0" smtClean="0"/>
              <a:t> </a:t>
            </a:r>
            <a:r>
              <a:rPr lang="tr-TR" dirty="0" err="1" smtClean="0"/>
              <a:t>increase</a:t>
            </a:r>
            <a:r>
              <a:rPr lang="tr-TR" dirty="0" smtClean="0"/>
              <a:t> </a:t>
            </a:r>
            <a:r>
              <a:rPr lang="tr-TR" dirty="0" err="1" smtClean="0"/>
              <a:t>sales</a:t>
            </a:r>
            <a:r>
              <a:rPr lang="tr-TR" dirty="0" smtClean="0"/>
              <a:t>.</a:t>
            </a:r>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87</a:t>
            </a:fld>
            <a:endParaRPr lang="en-US"/>
          </a:p>
        </p:txBody>
      </p:sp>
      <p:sp>
        <p:nvSpPr>
          <p:cNvPr id="4" name="3 Metin Yer Tutucusu"/>
          <p:cNvSpPr>
            <a:spLocks noGrp="1"/>
          </p:cNvSpPr>
          <p:nvPr>
            <p:ph type="body" sz="quarter" idx="4294967295"/>
          </p:nvPr>
        </p:nvSpPr>
        <p:spPr>
          <a:xfrm>
            <a:off x="1785918" y="500042"/>
            <a:ext cx="6443682" cy="571521"/>
          </a:xfrm>
        </p:spPr>
        <p:txBody>
          <a:bodyPr>
            <a:normAutofit/>
          </a:bodyPr>
          <a:lstStyle/>
          <a:p>
            <a:r>
              <a:rPr lang="en-US" sz="2400" b="1" dirty="0" smtClean="0">
                <a:solidFill>
                  <a:srgbClr val="00B0F0"/>
                </a:solidFill>
              </a:rPr>
              <a:t>Customer Relationship Management Systems</a:t>
            </a:r>
            <a:endParaRPr lang="tr-TR" sz="2400" b="1" dirty="0">
              <a:solidFill>
                <a:srgbClr val="00B0F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itle 1"/>
          <p:cNvSpPr>
            <a:spLocks noGrp="1"/>
          </p:cNvSpPr>
          <p:nvPr>
            <p:ph type="title"/>
          </p:nvPr>
        </p:nvSpPr>
        <p:spPr/>
        <p:txBody>
          <a:bodyPr anchor="t"/>
          <a:lstStyle/>
          <a:p>
            <a:pPr eaLnBrk="1" hangingPunct="1">
              <a:lnSpc>
                <a:spcPts val="2000"/>
              </a:lnSpc>
            </a:pPr>
            <a:r>
              <a:rPr lang="en-US" sz="1800" b="1" dirty="0" smtClean="0">
                <a:solidFill>
                  <a:srgbClr val="7C4B3B"/>
                </a:solidFill>
                <a:latin typeface="Calibri" pitchFamily="34" charset="0"/>
              </a:rPr>
              <a:t>CUSTOMER INTIMACY: ENTERPRISE APPLICATIONS</a:t>
            </a:r>
          </a:p>
        </p:txBody>
      </p:sp>
      <p:sp>
        <p:nvSpPr>
          <p:cNvPr id="35842" name="Content Placeholder 15"/>
          <p:cNvSpPr>
            <a:spLocks noGrp="1"/>
          </p:cNvSpPr>
          <p:nvPr>
            <p:ph idx="1"/>
          </p:nvPr>
        </p:nvSpPr>
        <p:spPr>
          <a:xfrm>
            <a:off x="500034" y="928670"/>
            <a:ext cx="8229600" cy="4525963"/>
          </a:xfrm>
        </p:spPr>
        <p:txBody>
          <a:bodyPr/>
          <a:lstStyle/>
          <a:p>
            <a:pPr algn="ctr" eaLnBrk="1" hangingPunct="1">
              <a:lnSpc>
                <a:spcPct val="90000"/>
              </a:lnSpc>
              <a:spcBef>
                <a:spcPts val="800"/>
              </a:spcBef>
              <a:spcAft>
                <a:spcPts val="800"/>
              </a:spcAft>
            </a:pPr>
            <a:r>
              <a:rPr lang="en-US" sz="2800" b="1" dirty="0" smtClean="0">
                <a:solidFill>
                  <a:srgbClr val="0D0D0D"/>
                </a:solidFill>
              </a:rPr>
              <a:t>CRM software</a:t>
            </a:r>
          </a:p>
          <a:p>
            <a:pPr lvl="1" eaLnBrk="1" hangingPunct="1">
              <a:lnSpc>
                <a:spcPct val="90000"/>
              </a:lnSpc>
              <a:spcBef>
                <a:spcPts val="400"/>
              </a:spcBef>
              <a:spcAft>
                <a:spcPts val="600"/>
              </a:spcAft>
            </a:pPr>
            <a:r>
              <a:rPr lang="en-US" sz="2600" b="1" dirty="0" smtClean="0"/>
              <a:t>CRM packages range from niche tools to large-scale enterprise applications</a:t>
            </a:r>
          </a:p>
          <a:p>
            <a:pPr lvl="1" eaLnBrk="1" hangingPunct="1">
              <a:lnSpc>
                <a:spcPct val="90000"/>
              </a:lnSpc>
              <a:spcBef>
                <a:spcPts val="400"/>
              </a:spcBef>
              <a:spcAft>
                <a:spcPts val="600"/>
              </a:spcAft>
            </a:pPr>
            <a:r>
              <a:rPr lang="en-US" sz="2600" b="1" dirty="0" smtClean="0"/>
              <a:t>More comprehensive have modules for:</a:t>
            </a:r>
          </a:p>
          <a:p>
            <a:pPr lvl="2" eaLnBrk="1" hangingPunct="1">
              <a:lnSpc>
                <a:spcPct val="90000"/>
              </a:lnSpc>
              <a:spcBef>
                <a:spcPts val="200"/>
              </a:spcBef>
              <a:spcAft>
                <a:spcPts val="400"/>
              </a:spcAft>
            </a:pPr>
            <a:r>
              <a:rPr lang="en-US" b="1" dirty="0" smtClean="0"/>
              <a:t>Partner relationship management (</a:t>
            </a:r>
            <a:r>
              <a:rPr lang="en-US" b="1" dirty="0" err="1" smtClean="0"/>
              <a:t>PRM</a:t>
            </a:r>
            <a:r>
              <a:rPr lang="en-US" b="1" dirty="0" smtClean="0"/>
              <a:t>)</a:t>
            </a:r>
          </a:p>
          <a:p>
            <a:pPr lvl="3" eaLnBrk="1" hangingPunct="1">
              <a:spcBef>
                <a:spcPts val="200"/>
              </a:spcBef>
              <a:spcAft>
                <a:spcPts val="400"/>
              </a:spcAft>
            </a:pPr>
            <a:r>
              <a:rPr lang="en-US" dirty="0" smtClean="0"/>
              <a:t>Integrating lead generation, pricing, promotions, order configurations, and availability</a:t>
            </a:r>
          </a:p>
          <a:p>
            <a:pPr lvl="3" eaLnBrk="1" hangingPunct="1">
              <a:spcBef>
                <a:spcPts val="200"/>
              </a:spcBef>
              <a:spcAft>
                <a:spcPts val="400"/>
              </a:spcAft>
            </a:pPr>
            <a:r>
              <a:rPr lang="en-US" dirty="0" smtClean="0"/>
              <a:t>Tools to assess partners’ performances</a:t>
            </a:r>
          </a:p>
          <a:p>
            <a:pPr lvl="2" eaLnBrk="1" hangingPunct="1">
              <a:lnSpc>
                <a:spcPct val="90000"/>
              </a:lnSpc>
              <a:spcBef>
                <a:spcPts val="200"/>
              </a:spcBef>
              <a:spcAft>
                <a:spcPts val="400"/>
              </a:spcAft>
            </a:pPr>
            <a:r>
              <a:rPr lang="en-US" b="1" dirty="0" smtClean="0"/>
              <a:t>Employee relationship management (</a:t>
            </a:r>
            <a:r>
              <a:rPr lang="en-US" b="1" dirty="0" err="1" smtClean="0"/>
              <a:t>ERM</a:t>
            </a:r>
            <a:r>
              <a:rPr lang="en-US" b="1" dirty="0" smtClean="0"/>
              <a:t>)</a:t>
            </a:r>
          </a:p>
          <a:p>
            <a:pPr lvl="3" eaLnBrk="1" hangingPunct="1">
              <a:spcBef>
                <a:spcPts val="200"/>
              </a:spcBef>
              <a:spcAft>
                <a:spcPts val="400"/>
              </a:spcAft>
            </a:pPr>
            <a:r>
              <a:rPr lang="en-US" dirty="0" smtClean="0"/>
              <a:t>E.g. Setting objectives, employee performance management, performance-based compensation, employee training</a:t>
            </a:r>
          </a:p>
        </p:txBody>
      </p:sp>
      <p:sp>
        <p:nvSpPr>
          <p:cNvPr id="35845" name="Footer Placeholder 5"/>
          <p:cNvSpPr txBox="1">
            <a:spLocks noGrp="1"/>
          </p:cNvSpPr>
          <p:nvPr/>
        </p:nvSpPr>
        <p:spPr bwMode="auto">
          <a:xfrm>
            <a:off x="5791200" y="5929331"/>
            <a:ext cx="2895600" cy="928670"/>
          </a:xfrm>
          <a:prstGeom prst="rect">
            <a:avLst/>
          </a:prstGeom>
          <a:noFill/>
          <a:ln w="9525">
            <a:noFill/>
            <a:miter lim="800000"/>
            <a:headEnd/>
            <a:tailEnd/>
          </a:ln>
        </p:spPr>
        <p:txBody>
          <a:bodyPr/>
          <a:lstStyle/>
          <a:p>
            <a:pPr algn="r"/>
            <a:r>
              <a:rPr lang="en-US" sz="1400" b="1">
                <a:solidFill>
                  <a:schemeClr val="bg1"/>
                </a:solidFill>
                <a:ea typeface="ＭＳ Ｐゴシック" pitchFamily="-111" charset="-128"/>
              </a:rPr>
              <a:t>©  Pearson Education 2012</a:t>
            </a:r>
          </a:p>
        </p:txBody>
      </p:sp>
      <p:sp>
        <p:nvSpPr>
          <p:cNvPr id="35846" name="Slide Number Placeholder 4"/>
          <p:cNvSpPr txBox="1">
            <a:spLocks noGrp="1"/>
          </p:cNvSpPr>
          <p:nvPr/>
        </p:nvSpPr>
        <p:spPr bwMode="auto">
          <a:xfrm>
            <a:off x="457200" y="6569075"/>
            <a:ext cx="2133600" cy="288925"/>
          </a:xfrm>
          <a:prstGeom prst="rect">
            <a:avLst/>
          </a:prstGeom>
          <a:noFill/>
          <a:ln w="9525">
            <a:noFill/>
            <a:miter lim="800000"/>
            <a:headEnd/>
            <a:tailEnd/>
          </a:ln>
        </p:spPr>
        <p:txBody>
          <a:bodyPr/>
          <a:lstStyle/>
          <a:p>
            <a:fld id="{5BEC0376-6C20-4688-BAE3-81769F6A00B1}" type="slidenum">
              <a:rPr lang="en-US" sz="1400" b="1">
                <a:solidFill>
                  <a:schemeClr val="bg1"/>
                </a:solidFill>
                <a:ea typeface="ＭＳ Ｐゴシック" pitchFamily="-111" charset="-128"/>
              </a:rPr>
              <a:pPr/>
              <a:t>88</a:t>
            </a:fld>
            <a:endParaRPr lang="en-US" sz="1400" b="1">
              <a:solidFill>
                <a:schemeClr val="bg1"/>
              </a:solidFill>
              <a:ea typeface="ＭＳ Ｐゴシック" pitchFamily="-111" charset="-128"/>
            </a:endParaRPr>
          </a:p>
        </p:txBody>
      </p:sp>
      <p:sp>
        <p:nvSpPr>
          <p:cNvPr id="7" name="6 Slayt Numarası Yer Tutucusu"/>
          <p:cNvSpPr>
            <a:spLocks noGrp="1"/>
          </p:cNvSpPr>
          <p:nvPr>
            <p:ph type="sldNum" sz="quarter" idx="12"/>
          </p:nvPr>
        </p:nvSpPr>
        <p:spPr/>
        <p:txBody>
          <a:bodyPr/>
          <a:lstStyle/>
          <a:p>
            <a:fld id="{F2E5916C-8A19-45CF-A92A-BEC7AC1B5E58}" type="slidenum">
              <a:rPr lang="tr-TR" smtClean="0"/>
              <a:pPr/>
              <a:t>88</a:t>
            </a:fld>
            <a:endParaRPr lang="tr-T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tr-TR" sz="2000" dirty="0" smtClean="0"/>
              <a:t/>
            </a:r>
            <a:br>
              <a:rPr lang="tr-TR" sz="2000" dirty="0" smtClean="0"/>
            </a:br>
            <a:r>
              <a:rPr lang="tr-TR" sz="2000" dirty="0" err="1" smtClean="0"/>
              <a:t>CRP</a:t>
            </a:r>
            <a:r>
              <a:rPr lang="tr-TR" sz="2000" dirty="0" smtClean="0"/>
              <a:t> </a:t>
            </a:r>
            <a:r>
              <a:rPr lang="tr-TR" sz="2000" dirty="0" err="1" smtClean="0"/>
              <a:t>Application</a:t>
            </a:r>
            <a:r>
              <a:rPr lang="tr-TR" sz="2000" dirty="0" smtClean="0"/>
              <a:t>  </a:t>
            </a:r>
            <a:br>
              <a:rPr lang="tr-TR" sz="2000" dirty="0" smtClean="0"/>
            </a:br>
            <a:r>
              <a:rPr lang="en-US" sz="2000" dirty="0" smtClean="0"/>
              <a:t>Analytical CRM uses a custom</a:t>
            </a:r>
            <a:fld id="{2DB8E2FA-6443-44FD-9297-D77F339CE976}" type="slidenum">
              <a:rPr lang="en-US" sz="2000" smtClean="0"/>
              <a:pPr eaLnBrk="1" hangingPunct="1"/>
              <a:t>89</a:t>
            </a:fld>
            <a:r>
              <a:rPr lang="en-US" sz="2000" dirty="0" err="1" smtClean="0"/>
              <a:t>er</a:t>
            </a:r>
            <a:r>
              <a:rPr lang="en-US" sz="2000" dirty="0" smtClean="0"/>
              <a:t> data warehouse and tools to analyze customer data collected from the firm’s </a:t>
            </a:r>
            <a:r>
              <a:rPr lang="en-US" sz="2000" dirty="0" smtClean="0">
                <a:solidFill>
                  <a:schemeClr val="accent2"/>
                </a:solidFill>
              </a:rPr>
              <a:t>customer touch points</a:t>
            </a:r>
            <a:r>
              <a:rPr lang="en-US" sz="2000" dirty="0" smtClean="0"/>
              <a:t> and from other sources.</a:t>
            </a:r>
            <a:br>
              <a:rPr lang="en-US" sz="2000" dirty="0" smtClean="0"/>
            </a:br>
            <a:endParaRPr lang="tr-TR" sz="2000" dirty="0" smtClean="0"/>
          </a:p>
        </p:txBody>
      </p:sp>
      <p:pic>
        <p:nvPicPr>
          <p:cNvPr id="10" name="Picture Placeholder 9" descr="Fig-9-06.png"/>
          <p:cNvPicPr>
            <a:picLocks noGrp="1" noChangeAspect="1"/>
          </p:cNvPicPr>
          <p:nvPr>
            <p:ph idx="1"/>
          </p:nvPr>
        </p:nvPicPr>
        <p:blipFill>
          <a:blip r:embed="rId2"/>
          <a:stretch>
            <a:fillRect/>
          </a:stretch>
        </p:blipFill>
        <p:spPr>
          <a:xfrm>
            <a:off x="851103" y="1600200"/>
            <a:ext cx="7441793" cy="4525963"/>
          </a:xfrm>
          <a:ln w="19050">
            <a:solidFill>
              <a:schemeClr val="accent4"/>
            </a:solidFill>
          </a:ln>
        </p:spPr>
      </p:pic>
      <p:sp>
        <p:nvSpPr>
          <p:cNvPr id="4" name="Footer Placeholder 5"/>
          <p:cNvSpPr txBox="1">
            <a:spLocks noGrp="1"/>
          </p:cNvSpPr>
          <p:nvPr/>
        </p:nvSpPr>
        <p:spPr bwMode="auto">
          <a:xfrm>
            <a:off x="5857884" y="6143644"/>
            <a:ext cx="2895600" cy="500065"/>
          </a:xfrm>
          <a:prstGeom prst="rect">
            <a:avLst/>
          </a:prstGeom>
          <a:noFill/>
          <a:ln w="9525">
            <a:noFill/>
            <a:miter lim="800000"/>
            <a:headEnd/>
            <a:tailEnd/>
          </a:ln>
        </p:spPr>
        <p:txBody>
          <a:bodyPr/>
          <a:lstStyle/>
          <a:p>
            <a:pPr algn="r"/>
            <a:r>
              <a:rPr lang="en-US" sz="1400" b="1" dirty="0">
                <a:solidFill>
                  <a:schemeClr val="bg1"/>
                </a:solidFill>
                <a:ea typeface="ＭＳ Ｐゴシック" pitchFamily="-111" charset="-128"/>
              </a:rPr>
              <a:t>©  Pearson </a:t>
            </a:r>
            <a:r>
              <a:rPr lang="tr-TR" sz="1400" b="1" dirty="0" smtClean="0">
                <a:solidFill>
                  <a:schemeClr val="bg1"/>
                </a:solidFill>
                <a:ea typeface="ＭＳ Ｐゴシック" pitchFamily="-111" charset="-128"/>
              </a:rPr>
              <a:t>84</a:t>
            </a:r>
            <a:r>
              <a:rPr lang="en-US" sz="1400" b="1" dirty="0" smtClean="0">
                <a:solidFill>
                  <a:schemeClr val="bg1"/>
                </a:solidFill>
                <a:ea typeface="ＭＳ Ｐゴシック" pitchFamily="-111" charset="-128"/>
              </a:rPr>
              <a:t>Education </a:t>
            </a:r>
            <a:r>
              <a:rPr lang="en-US" sz="1400" b="1" dirty="0">
                <a:solidFill>
                  <a:schemeClr val="bg1"/>
                </a:solidFill>
                <a:ea typeface="ＭＳ Ｐゴシック" pitchFamily="-111" charset="-128"/>
              </a:rPr>
              <a:t>2012</a:t>
            </a:r>
          </a:p>
        </p:txBody>
      </p:sp>
      <p:sp>
        <p:nvSpPr>
          <p:cNvPr id="5" name="Footer Placeholder 5"/>
          <p:cNvSpPr txBox="1">
            <a:spLocks noGrp="1"/>
          </p:cNvSpPr>
          <p:nvPr/>
        </p:nvSpPr>
        <p:spPr bwMode="auto">
          <a:xfrm>
            <a:off x="5791200" y="5929331"/>
            <a:ext cx="2895600" cy="928670"/>
          </a:xfrm>
          <a:prstGeom prst="rect">
            <a:avLst/>
          </a:prstGeom>
          <a:noFill/>
          <a:ln w="9525">
            <a:noFill/>
            <a:miter lim="800000"/>
            <a:headEnd/>
            <a:tailEnd/>
          </a:ln>
        </p:spPr>
        <p:txBody>
          <a:bodyPr/>
          <a:lstStyle/>
          <a:p>
            <a:pPr algn="r"/>
            <a:r>
              <a:rPr lang="en-US" sz="1400" b="1">
                <a:solidFill>
                  <a:schemeClr val="bg1"/>
                </a:solidFill>
                <a:ea typeface="ＭＳ Ｐゴシック" pitchFamily="-111" charset="-128"/>
              </a:rPr>
              <a:t>©  Pearson Education 2012</a:t>
            </a:r>
          </a:p>
        </p:txBody>
      </p:sp>
      <p:sp>
        <p:nvSpPr>
          <p:cNvPr id="6" name="5 Dikdörtgen"/>
          <p:cNvSpPr/>
          <p:nvPr/>
        </p:nvSpPr>
        <p:spPr>
          <a:xfrm>
            <a:off x="8286776" y="6215082"/>
            <a:ext cx="418704" cy="369332"/>
          </a:xfrm>
          <a:prstGeom prst="rect">
            <a:avLst/>
          </a:prstGeom>
        </p:spPr>
        <p:txBody>
          <a:bodyPr wrap="none">
            <a:spAutoFit/>
          </a:bodyPr>
          <a:lstStyle/>
          <a:p>
            <a:r>
              <a:rPr lang="tr-TR" dirty="0" smtClean="0"/>
              <a:t>84</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b="1" dirty="0" smtClean="0"/>
              <a:t/>
            </a:r>
            <a:br>
              <a:rPr lang="tr-TR" sz="3600" b="1" dirty="0" smtClean="0"/>
            </a:br>
            <a:r>
              <a:rPr lang="en-US" sz="3600" b="1" dirty="0" smtClean="0"/>
              <a:t>EXAMPLES OF FUNCTIONAL BUSINESS PROCESSES</a:t>
            </a:r>
            <a:r>
              <a:rPr lang="tr-TR" sz="3600" b="1" dirty="0" smtClean="0"/>
              <a:t> on MIS</a:t>
            </a:r>
            <a:r>
              <a:rPr lang="en-US" dirty="0" smtClean="0"/>
              <a:t/>
            </a:r>
            <a:br>
              <a:rPr lang="en-US" dirty="0" smtClean="0"/>
            </a:br>
            <a:endParaRPr lang="tr-TR" dirty="0"/>
          </a:p>
        </p:txBody>
      </p:sp>
      <p:sp>
        <p:nvSpPr>
          <p:cNvPr id="3" name="2 İçerik Yer Tutucusu"/>
          <p:cNvSpPr>
            <a:spLocks noGrp="1"/>
          </p:cNvSpPr>
          <p:nvPr>
            <p:ph idx="1"/>
          </p:nvPr>
        </p:nvSpPr>
        <p:spPr>
          <a:xfrm>
            <a:off x="457200" y="1600200"/>
            <a:ext cx="8229600" cy="4829196"/>
          </a:xfrm>
        </p:spPr>
        <p:txBody>
          <a:bodyPr>
            <a:normAutofit fontScale="85000" lnSpcReduction="10000"/>
          </a:bodyPr>
          <a:lstStyle/>
          <a:p>
            <a:r>
              <a:rPr lang="tr-TR" sz="2400" b="1" dirty="0" err="1" smtClean="0"/>
              <a:t>FUNCTIONAL</a:t>
            </a:r>
            <a:r>
              <a:rPr lang="tr-TR" sz="2400" b="1" dirty="0" smtClean="0"/>
              <a:t> </a:t>
            </a:r>
            <a:r>
              <a:rPr lang="tr-TR" sz="2400" b="1" dirty="0" err="1" smtClean="0"/>
              <a:t>AREA</a:t>
            </a:r>
            <a:r>
              <a:rPr lang="tr-TR" sz="2400" b="1" dirty="0" smtClean="0"/>
              <a:t> </a:t>
            </a:r>
            <a:r>
              <a:rPr lang="tr-TR" sz="2400" b="1" dirty="0" err="1" smtClean="0"/>
              <a:t>BUSINESS</a:t>
            </a:r>
            <a:r>
              <a:rPr lang="tr-TR" sz="2400" b="1" dirty="0" smtClean="0"/>
              <a:t> </a:t>
            </a:r>
            <a:r>
              <a:rPr lang="tr-TR" sz="2400" b="1" dirty="0" err="1" smtClean="0"/>
              <a:t>PROCESS</a:t>
            </a:r>
            <a:endParaRPr lang="tr-TR" sz="2400" b="1" dirty="0" smtClean="0"/>
          </a:p>
          <a:p>
            <a:r>
              <a:rPr lang="en-US" b="1" u="sng" dirty="0" smtClean="0">
                <a:solidFill>
                  <a:srgbClr val="FF0000"/>
                </a:solidFill>
              </a:rPr>
              <a:t>Manufacturing and production</a:t>
            </a:r>
            <a:r>
              <a:rPr lang="tr-TR" b="1" u="sng" dirty="0" smtClean="0">
                <a:solidFill>
                  <a:srgbClr val="FF0000"/>
                </a:solidFill>
              </a:rPr>
              <a:t>:</a:t>
            </a:r>
            <a:r>
              <a:rPr lang="en-US" b="1" u="sng" dirty="0" smtClean="0">
                <a:solidFill>
                  <a:srgbClr val="FF0000"/>
                </a:solidFill>
              </a:rPr>
              <a:t> </a:t>
            </a:r>
            <a:r>
              <a:rPr lang="en-US" dirty="0" smtClean="0"/>
              <a:t>Assembling the product</a:t>
            </a:r>
            <a:r>
              <a:rPr lang="tr-TR" dirty="0" smtClean="0"/>
              <a:t>, </a:t>
            </a:r>
            <a:r>
              <a:rPr lang="tr-TR" dirty="0" err="1" smtClean="0"/>
              <a:t>Checking</a:t>
            </a:r>
            <a:r>
              <a:rPr lang="tr-TR" dirty="0" smtClean="0"/>
              <a:t> </a:t>
            </a:r>
            <a:r>
              <a:rPr lang="tr-TR" dirty="0" err="1" smtClean="0"/>
              <a:t>for</a:t>
            </a:r>
            <a:r>
              <a:rPr lang="tr-TR" dirty="0" smtClean="0"/>
              <a:t> </a:t>
            </a:r>
            <a:r>
              <a:rPr lang="tr-TR" dirty="0" err="1" smtClean="0"/>
              <a:t>quality</a:t>
            </a:r>
            <a:r>
              <a:rPr lang="tr-TR" dirty="0" smtClean="0"/>
              <a:t>, </a:t>
            </a:r>
            <a:r>
              <a:rPr lang="tr-TR" dirty="0" err="1" smtClean="0"/>
              <a:t>Producing</a:t>
            </a:r>
            <a:r>
              <a:rPr lang="tr-TR" dirty="0" smtClean="0"/>
              <a:t> </a:t>
            </a:r>
            <a:r>
              <a:rPr lang="tr-TR" dirty="0" err="1" smtClean="0"/>
              <a:t>bills</a:t>
            </a:r>
            <a:r>
              <a:rPr lang="tr-TR" dirty="0" smtClean="0"/>
              <a:t> of </a:t>
            </a:r>
            <a:r>
              <a:rPr lang="tr-TR" dirty="0" err="1" smtClean="0"/>
              <a:t>materials</a:t>
            </a:r>
            <a:endParaRPr lang="tr-TR" dirty="0" smtClean="0"/>
          </a:p>
          <a:p>
            <a:r>
              <a:rPr lang="en-US" b="1" u="sng" dirty="0" smtClean="0">
                <a:solidFill>
                  <a:srgbClr val="FF0000"/>
                </a:solidFill>
              </a:rPr>
              <a:t>Sales and marketing </a:t>
            </a:r>
            <a:r>
              <a:rPr lang="tr-TR" b="1" dirty="0" smtClean="0"/>
              <a:t>: </a:t>
            </a:r>
            <a:r>
              <a:rPr lang="en-US" dirty="0" smtClean="0"/>
              <a:t>Identifying customers</a:t>
            </a:r>
            <a:r>
              <a:rPr lang="tr-TR" dirty="0" smtClean="0"/>
              <a:t>, m</a:t>
            </a:r>
            <a:r>
              <a:rPr lang="en-US" dirty="0" err="1" smtClean="0"/>
              <a:t>aking</a:t>
            </a:r>
            <a:r>
              <a:rPr lang="en-US" dirty="0" smtClean="0"/>
              <a:t> customers aware of the product</a:t>
            </a:r>
            <a:r>
              <a:rPr lang="tr-TR" dirty="0" smtClean="0"/>
              <a:t>, </a:t>
            </a:r>
            <a:r>
              <a:rPr lang="tr-TR" dirty="0" err="1" smtClean="0"/>
              <a:t>selling</a:t>
            </a:r>
            <a:r>
              <a:rPr lang="tr-TR" dirty="0" smtClean="0"/>
              <a:t> </a:t>
            </a:r>
            <a:r>
              <a:rPr lang="tr-TR" dirty="0" err="1" smtClean="0"/>
              <a:t>the</a:t>
            </a:r>
            <a:r>
              <a:rPr lang="tr-TR" dirty="0" smtClean="0"/>
              <a:t> </a:t>
            </a:r>
            <a:r>
              <a:rPr lang="tr-TR" dirty="0" err="1" smtClean="0"/>
              <a:t>product</a:t>
            </a:r>
            <a:endParaRPr lang="tr-TR" dirty="0" smtClean="0"/>
          </a:p>
          <a:p>
            <a:r>
              <a:rPr lang="en-US" b="1" u="sng" dirty="0" smtClean="0">
                <a:solidFill>
                  <a:srgbClr val="FF0000"/>
                </a:solidFill>
              </a:rPr>
              <a:t>Finance and accounting </a:t>
            </a:r>
            <a:r>
              <a:rPr lang="tr-TR" b="1" dirty="0" smtClean="0"/>
              <a:t>:</a:t>
            </a:r>
            <a:r>
              <a:rPr lang="en-US" dirty="0" smtClean="0"/>
              <a:t>Paying creditors</a:t>
            </a:r>
            <a:r>
              <a:rPr lang="tr-TR" dirty="0" smtClean="0"/>
              <a:t>, </a:t>
            </a:r>
            <a:r>
              <a:rPr lang="tr-TR" dirty="0" err="1" smtClean="0"/>
              <a:t>creating</a:t>
            </a:r>
            <a:r>
              <a:rPr lang="tr-TR" dirty="0" smtClean="0"/>
              <a:t> </a:t>
            </a:r>
            <a:r>
              <a:rPr lang="tr-TR" dirty="0" err="1" smtClean="0"/>
              <a:t>financial</a:t>
            </a:r>
            <a:r>
              <a:rPr lang="tr-TR" dirty="0" smtClean="0"/>
              <a:t> </a:t>
            </a:r>
            <a:r>
              <a:rPr lang="tr-TR" dirty="0" err="1" smtClean="0"/>
              <a:t>statements</a:t>
            </a:r>
            <a:r>
              <a:rPr lang="tr-TR" dirty="0" smtClean="0"/>
              <a:t>, </a:t>
            </a:r>
            <a:r>
              <a:rPr lang="tr-TR" dirty="0" err="1" smtClean="0"/>
              <a:t>Managing</a:t>
            </a:r>
            <a:r>
              <a:rPr lang="tr-TR" dirty="0" smtClean="0"/>
              <a:t> </a:t>
            </a:r>
            <a:r>
              <a:rPr lang="tr-TR" dirty="0" err="1" smtClean="0"/>
              <a:t>cash</a:t>
            </a:r>
            <a:r>
              <a:rPr lang="tr-TR" dirty="0" smtClean="0"/>
              <a:t> </a:t>
            </a:r>
            <a:r>
              <a:rPr lang="tr-TR" dirty="0" err="1" smtClean="0"/>
              <a:t>accounts</a:t>
            </a:r>
            <a:endParaRPr lang="tr-TR" dirty="0" smtClean="0"/>
          </a:p>
          <a:p>
            <a:r>
              <a:rPr lang="tr-TR" b="1" u="sng" dirty="0" err="1" smtClean="0">
                <a:solidFill>
                  <a:srgbClr val="FF0000"/>
                </a:solidFill>
              </a:rPr>
              <a:t>Human</a:t>
            </a:r>
            <a:r>
              <a:rPr lang="tr-TR" b="1" u="sng" dirty="0" smtClean="0">
                <a:solidFill>
                  <a:srgbClr val="FF0000"/>
                </a:solidFill>
              </a:rPr>
              <a:t> </a:t>
            </a:r>
            <a:r>
              <a:rPr lang="tr-TR" b="1" u="sng" dirty="0" err="1" smtClean="0">
                <a:solidFill>
                  <a:srgbClr val="FF0000"/>
                </a:solidFill>
              </a:rPr>
              <a:t>resources</a:t>
            </a:r>
            <a:r>
              <a:rPr lang="tr-TR" b="1" dirty="0" smtClean="0"/>
              <a:t>: </a:t>
            </a:r>
            <a:r>
              <a:rPr lang="tr-TR" dirty="0" err="1" smtClean="0"/>
              <a:t>Hiring</a:t>
            </a:r>
            <a:r>
              <a:rPr lang="tr-TR" dirty="0" smtClean="0"/>
              <a:t> </a:t>
            </a:r>
            <a:r>
              <a:rPr lang="tr-TR" dirty="0" err="1" smtClean="0"/>
              <a:t>employees</a:t>
            </a:r>
            <a:r>
              <a:rPr lang="tr-TR" dirty="0" smtClean="0"/>
              <a:t>, </a:t>
            </a:r>
            <a:r>
              <a:rPr lang="tr-TR" dirty="0" err="1" smtClean="0"/>
              <a:t>evaluating</a:t>
            </a:r>
            <a:r>
              <a:rPr lang="tr-TR" dirty="0" smtClean="0"/>
              <a:t> </a:t>
            </a:r>
            <a:r>
              <a:rPr lang="tr-TR" dirty="0" err="1" smtClean="0"/>
              <a:t>employees</a:t>
            </a:r>
            <a:r>
              <a:rPr lang="tr-TR" dirty="0" smtClean="0"/>
              <a:t>’ </a:t>
            </a:r>
            <a:r>
              <a:rPr lang="tr-TR" dirty="0" err="1" smtClean="0"/>
              <a:t>job</a:t>
            </a:r>
            <a:r>
              <a:rPr lang="tr-TR" dirty="0" smtClean="0"/>
              <a:t> </a:t>
            </a:r>
            <a:r>
              <a:rPr lang="tr-TR" dirty="0" err="1" smtClean="0"/>
              <a:t>performance</a:t>
            </a:r>
            <a:r>
              <a:rPr lang="tr-TR" dirty="0" smtClean="0"/>
              <a:t>, e</a:t>
            </a:r>
            <a:r>
              <a:rPr lang="en-US" dirty="0" err="1" smtClean="0"/>
              <a:t>nrolling</a:t>
            </a:r>
            <a:r>
              <a:rPr lang="en-US" dirty="0" smtClean="0"/>
              <a:t> employees in benefits plans</a:t>
            </a:r>
            <a:r>
              <a:rPr lang="tr-TR" dirty="0" smtClean="0"/>
              <a:t>.</a:t>
            </a:r>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9</a:t>
            </a:fld>
            <a:endParaRPr lang="tr-T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4282" y="1142984"/>
            <a:ext cx="8929718" cy="1143000"/>
          </a:xfrm>
        </p:spPr>
        <p:txBody>
          <a:bodyPr>
            <a:normAutofit fontScale="90000"/>
          </a:bodyPr>
          <a:lstStyle/>
          <a:p>
            <a:pPr algn="l"/>
            <a:r>
              <a:rPr lang="en-US" sz="2200" b="1" dirty="0" smtClean="0"/>
              <a:t>Knowledge management</a:t>
            </a:r>
            <a:r>
              <a:rPr lang="en-US" sz="2200" dirty="0" smtClean="0"/>
              <a:t> (</a:t>
            </a:r>
            <a:r>
              <a:rPr lang="en-US" sz="2200" b="1" dirty="0" smtClean="0"/>
              <a:t>KM</a:t>
            </a:r>
            <a:r>
              <a:rPr lang="en-US" sz="2200" dirty="0" smtClean="0"/>
              <a:t>) is the process of capturing, developing, sharing, and effectively using </a:t>
            </a:r>
            <a:r>
              <a:rPr lang="en-US" sz="2200" dirty="0" err="1" smtClean="0"/>
              <a:t>organisational</a:t>
            </a:r>
            <a:r>
              <a:rPr lang="en-US" sz="2200" dirty="0" err="1" smtClean="0">
                <a:hlinkClick r:id="rId2" tooltip="Knowledge"/>
              </a:rPr>
              <a:t>knowledge</a:t>
            </a:r>
            <a:r>
              <a:rPr lang="en-US" sz="2200" dirty="0" smtClean="0"/>
              <a:t>.</a:t>
            </a:r>
            <a:r>
              <a:rPr lang="en-US" sz="2200" dirty="0" smtClean="0"/>
              <a:t> It refers to a multi-disciplined approach to achieving </a:t>
            </a:r>
            <a:r>
              <a:rPr lang="en-US" sz="2200" dirty="0" err="1" smtClean="0"/>
              <a:t>organisational</a:t>
            </a:r>
            <a:r>
              <a:rPr lang="en-US" sz="2200" dirty="0" smtClean="0"/>
              <a:t> objectives by making the best use of knowledge</a:t>
            </a:r>
            <a:r>
              <a:rPr lang="en-US" sz="2200" dirty="0" smtClean="0"/>
              <a:t>.</a:t>
            </a:r>
            <a:endParaRPr lang="tr-TR" dirty="0"/>
          </a:p>
        </p:txBody>
      </p:sp>
      <p:sp>
        <p:nvSpPr>
          <p:cNvPr id="3" name="2 İçerik Yer Tutucusu"/>
          <p:cNvSpPr>
            <a:spLocks noGrp="1"/>
          </p:cNvSpPr>
          <p:nvPr>
            <p:ph idx="1"/>
          </p:nvPr>
        </p:nvSpPr>
        <p:spPr>
          <a:xfrm>
            <a:off x="428596" y="3071810"/>
            <a:ext cx="8229600" cy="4525963"/>
          </a:xfrm>
        </p:spPr>
        <p:txBody>
          <a:bodyPr/>
          <a:lstStyle/>
          <a:p>
            <a:endParaRPr lang="tr-TR"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90</a:t>
            </a:fld>
            <a:endParaRPr lang="tr-T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a:solidFill>
            <a:srgbClr val="FF0000"/>
          </a:solidFill>
        </p:spPr>
        <p:txBody>
          <a:bodyPr>
            <a:normAutofit fontScale="90000"/>
          </a:bodyPr>
          <a:lstStyle/>
          <a:p>
            <a:pPr>
              <a:spcAft>
                <a:spcPts val="1200"/>
              </a:spcAft>
            </a:pPr>
            <a:r>
              <a:rPr lang="en-US" b="1" dirty="0" smtClean="0">
                <a:solidFill>
                  <a:schemeClr val="bg1"/>
                </a:solidFill>
              </a:rPr>
              <a:t>Knowledge management systems </a:t>
            </a:r>
            <a:r>
              <a:rPr lang="en-US" sz="3100" b="1" dirty="0" smtClean="0">
                <a:solidFill>
                  <a:schemeClr val="bg1"/>
                </a:solidFill>
              </a:rPr>
              <a:t>(</a:t>
            </a:r>
            <a:r>
              <a:rPr lang="en-US" sz="3100" b="1" dirty="0" err="1" smtClean="0">
                <a:solidFill>
                  <a:schemeClr val="bg1"/>
                </a:solidFill>
              </a:rPr>
              <a:t>KMS</a:t>
            </a:r>
            <a:r>
              <a:rPr lang="en-US" sz="3100" b="1" dirty="0" smtClean="0">
                <a:solidFill>
                  <a:schemeClr val="bg1"/>
                </a:solidFill>
              </a:rPr>
              <a:t>)</a:t>
            </a:r>
            <a:r>
              <a:rPr lang="tr-TR" sz="3100" b="1" dirty="0" smtClean="0">
                <a:solidFill>
                  <a:schemeClr val="bg1"/>
                </a:solidFill>
              </a:rPr>
              <a:t/>
            </a:r>
            <a:br>
              <a:rPr lang="tr-TR" sz="3100" b="1" dirty="0" smtClean="0">
                <a:solidFill>
                  <a:schemeClr val="bg1"/>
                </a:solidFill>
              </a:rPr>
            </a:br>
            <a:endParaRPr lang="en-US" sz="3100" b="1" dirty="0" smtClean="0">
              <a:solidFill>
                <a:schemeClr val="bg1"/>
              </a:solidFill>
            </a:endParaRPr>
          </a:p>
        </p:txBody>
      </p:sp>
      <p:sp>
        <p:nvSpPr>
          <p:cNvPr id="5" name="4 Slayt Numarası Yer Tutucusu"/>
          <p:cNvSpPr>
            <a:spLocks noGrp="1"/>
          </p:cNvSpPr>
          <p:nvPr>
            <p:ph type="sldNum" sz="quarter" idx="12"/>
          </p:nvPr>
        </p:nvSpPr>
        <p:spPr/>
        <p:txBody>
          <a:bodyPr/>
          <a:lstStyle/>
          <a:p>
            <a:fld id="{CA93335D-75B7-48FC-830D-CB1804D13517}" type="slidenum">
              <a:rPr lang="en-US" smtClean="0"/>
              <a:pPr/>
              <a:t>91</a:t>
            </a:fld>
            <a:endParaRPr lang="en-US"/>
          </a:p>
        </p:txBody>
      </p:sp>
      <p:sp>
        <p:nvSpPr>
          <p:cNvPr id="8" name="Text Placeholder 3"/>
          <p:cNvSpPr txBox="1">
            <a:spLocks/>
          </p:cNvSpPr>
          <p:nvPr/>
        </p:nvSpPr>
        <p:spPr>
          <a:xfrm>
            <a:off x="1785918" y="1066800"/>
            <a:ext cx="6443682"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Types of Information Systems</a:t>
            </a:r>
            <a:r>
              <a:rPr kumimoji="0" lang="tr-TR" sz="3200" b="0" i="0" u="none" strike="noStrike" kern="1200" cap="none" spc="0" normalizeH="0" baseline="0" noProof="0" dirty="0" smtClean="0">
                <a:ln>
                  <a:noFill/>
                </a:ln>
                <a:solidFill>
                  <a:schemeClr val="bg1"/>
                </a:solidFill>
                <a:effectLst/>
                <a:uLnTx/>
                <a:uFillTx/>
                <a:latin typeface="+mn-lt"/>
                <a:ea typeface="+mn-ea"/>
                <a:cs typeface="+mn-cs"/>
              </a:rPr>
              <a:t> – </a:t>
            </a:r>
            <a:r>
              <a:rPr kumimoji="0" lang="tr-TR" sz="3200" b="0" i="0" u="none" strike="noStrike" kern="1200" cap="none" spc="0" normalizeH="0" baseline="0" noProof="0" dirty="0" err="1" smtClean="0">
                <a:ln>
                  <a:noFill/>
                </a:ln>
                <a:solidFill>
                  <a:schemeClr val="bg1"/>
                </a:solidFill>
                <a:effectLst/>
                <a:uLnTx/>
                <a:uFillTx/>
                <a:latin typeface="+mn-lt"/>
                <a:ea typeface="+mn-ea"/>
                <a:cs typeface="+mn-cs"/>
              </a:rPr>
              <a:t>Senior</a:t>
            </a:r>
            <a:r>
              <a:rPr kumimoji="0" lang="tr-TR" sz="3200" b="0" i="0" u="none" strike="noStrike" kern="1200" cap="none" spc="0" normalizeH="0" baseline="0" noProof="0" dirty="0" smtClean="0">
                <a:ln>
                  <a:noFill/>
                </a:ln>
                <a:solidFill>
                  <a:schemeClr val="bg1"/>
                </a:solidFill>
                <a:effectLst/>
                <a:uLnTx/>
                <a:uFillTx/>
                <a:latin typeface="+mn-lt"/>
                <a:ea typeface="+mn-ea"/>
                <a:cs typeface="+mn-cs"/>
              </a:rPr>
              <a:t> </a:t>
            </a:r>
            <a:r>
              <a:rPr kumimoji="0" lang="tr-TR" sz="3200" b="0" i="0" u="none" strike="noStrike" kern="1200" cap="none" spc="0" normalizeH="0" baseline="0" noProof="0" dirty="0" err="1" smtClean="0">
                <a:ln>
                  <a:noFill/>
                </a:ln>
                <a:solidFill>
                  <a:schemeClr val="bg1"/>
                </a:solidFill>
                <a:effectLst/>
                <a:uLnTx/>
                <a:uFillTx/>
                <a:latin typeface="+mn-lt"/>
                <a:ea typeface="+mn-ea"/>
                <a:cs typeface="+mn-cs"/>
              </a:rPr>
              <a:t>management</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9" name="Content Placeholder 2"/>
          <p:cNvSpPr>
            <a:spLocks noGrp="1"/>
          </p:cNvSpPr>
          <p:nvPr>
            <p:ph idx="1"/>
          </p:nvPr>
        </p:nvSpPr>
        <p:spPr>
          <a:xfrm>
            <a:off x="500034" y="3214686"/>
            <a:ext cx="8186766" cy="3197229"/>
          </a:xfrm>
        </p:spPr>
        <p:txBody>
          <a:bodyPr>
            <a:normAutofit fontScale="77500" lnSpcReduction="20000"/>
          </a:bodyPr>
          <a:lstStyle/>
          <a:p>
            <a:pPr eaLnBrk="1" hangingPunct="1">
              <a:spcAft>
                <a:spcPts val="1200"/>
              </a:spcAft>
            </a:pPr>
            <a:r>
              <a:rPr lang="en-US" sz="3200" dirty="0" smtClean="0">
                <a:solidFill>
                  <a:srgbClr val="0D0D0D"/>
                </a:solidFill>
              </a:rPr>
              <a:t>Knowledge management systems (</a:t>
            </a:r>
            <a:r>
              <a:rPr lang="en-US" sz="3200" dirty="0" err="1" smtClean="0">
                <a:solidFill>
                  <a:srgbClr val="0D0D0D"/>
                </a:solidFill>
              </a:rPr>
              <a:t>KMS</a:t>
            </a:r>
            <a:r>
              <a:rPr lang="en-US" sz="3200" dirty="0" smtClean="0">
                <a:solidFill>
                  <a:srgbClr val="0D0D0D"/>
                </a:solidFill>
              </a:rPr>
              <a:t>)</a:t>
            </a:r>
          </a:p>
          <a:p>
            <a:pPr lvl="1" eaLnBrk="1" hangingPunct="1">
              <a:spcAft>
                <a:spcPts val="1200"/>
              </a:spcAft>
            </a:pPr>
            <a:r>
              <a:rPr lang="en-US" sz="2800" dirty="0" smtClean="0"/>
              <a:t>Support processes for acquiring, creating, storing, distributing, applying, integrating knowledge</a:t>
            </a:r>
          </a:p>
          <a:p>
            <a:pPr lvl="2" eaLnBrk="1" hangingPunct="1">
              <a:spcAft>
                <a:spcPts val="1200"/>
              </a:spcAft>
            </a:pPr>
            <a:r>
              <a:rPr lang="en-US" sz="2800" dirty="0" smtClean="0"/>
              <a:t>How to create, produce, distribute products and services</a:t>
            </a:r>
          </a:p>
          <a:p>
            <a:pPr lvl="1" eaLnBrk="1" hangingPunct="1">
              <a:spcAft>
                <a:spcPts val="1200"/>
              </a:spcAft>
            </a:pPr>
            <a:r>
              <a:rPr lang="en-US" sz="2800" dirty="0" smtClean="0"/>
              <a:t>Collect internal knowledge and experience within firm and make it available to employees</a:t>
            </a:r>
          </a:p>
          <a:p>
            <a:pPr lvl="1" eaLnBrk="1" hangingPunct="1"/>
            <a:r>
              <a:rPr lang="en-US" sz="2800" dirty="0" smtClean="0"/>
              <a:t>Link to external sources of knowledge</a:t>
            </a:r>
            <a:endParaRPr lang="en-US" sz="3200" dirty="0" smtClean="0"/>
          </a:p>
        </p:txBody>
      </p:sp>
      <p:sp>
        <p:nvSpPr>
          <p:cNvPr id="7" name="1 Başlık"/>
          <p:cNvSpPr txBox="1">
            <a:spLocks/>
          </p:cNvSpPr>
          <p:nvPr/>
        </p:nvSpPr>
        <p:spPr>
          <a:xfrm>
            <a:off x="428596" y="1714488"/>
            <a:ext cx="8286808" cy="11430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solidFill>
                  <a:srgbClr val="FF0000"/>
                </a:solidFill>
                <a:effectLst/>
                <a:uLnTx/>
                <a:uFillTx/>
                <a:latin typeface="+mj-lt"/>
                <a:ea typeface="+mj-ea"/>
                <a:cs typeface="+mj-cs"/>
              </a:rPr>
              <a:t>Knowledge management</a:t>
            </a:r>
            <a:r>
              <a:rPr kumimoji="0" lang="en-US" sz="2200" b="0" i="0" u="none" strike="noStrike" kern="1200" cap="none" spc="0" normalizeH="0" baseline="0" noProof="0" dirty="0" smtClean="0">
                <a:ln>
                  <a:noFill/>
                </a:ln>
                <a:solidFill>
                  <a:srgbClr val="FF0000"/>
                </a:solidFill>
                <a:effectLst/>
                <a:uLnTx/>
                <a:uFillTx/>
                <a:latin typeface="+mj-lt"/>
                <a:ea typeface="+mj-ea"/>
                <a:cs typeface="+mj-cs"/>
              </a:rPr>
              <a:t> (</a:t>
            </a:r>
            <a:r>
              <a:rPr kumimoji="0" lang="en-US" sz="2200" b="1" i="0" u="none" strike="noStrike" kern="1200" cap="none" spc="0" normalizeH="0" baseline="0" noProof="0" dirty="0" smtClean="0">
                <a:ln>
                  <a:noFill/>
                </a:ln>
                <a:solidFill>
                  <a:srgbClr val="FF0000"/>
                </a:solidFill>
                <a:effectLst/>
                <a:uLnTx/>
                <a:uFillTx/>
                <a:latin typeface="+mj-lt"/>
                <a:ea typeface="+mj-ea"/>
                <a:cs typeface="+mj-cs"/>
              </a:rPr>
              <a:t>KM</a:t>
            </a:r>
            <a:r>
              <a:rPr kumimoji="0" lang="en-US" sz="2200" b="0" i="0" u="none" strike="noStrike" kern="1200" cap="none" spc="0" normalizeH="0" baseline="0" noProof="0" dirty="0" smtClean="0">
                <a:ln>
                  <a:noFill/>
                </a:ln>
                <a:solidFill>
                  <a:srgbClr val="FF0000"/>
                </a:solidFill>
                <a:effectLst/>
                <a:uLnTx/>
                <a:uFillTx/>
                <a:latin typeface="+mj-lt"/>
                <a:ea typeface="+mj-ea"/>
                <a:cs typeface="+mj-cs"/>
              </a:rPr>
              <a:t>) is the process of capturing, developing, sharing, and effectively using </a:t>
            </a:r>
            <a:r>
              <a:rPr kumimoji="0" lang="en-US" sz="2200" b="0" i="0" u="none" strike="noStrike" kern="1200" cap="none" spc="0" normalizeH="0" baseline="0" noProof="0" dirty="0" err="1" smtClean="0">
                <a:ln>
                  <a:noFill/>
                </a:ln>
                <a:solidFill>
                  <a:srgbClr val="FF0000"/>
                </a:solidFill>
                <a:effectLst/>
                <a:uLnTx/>
                <a:uFillTx/>
                <a:latin typeface="+mj-lt"/>
                <a:ea typeface="+mj-ea"/>
                <a:cs typeface="+mj-cs"/>
              </a:rPr>
              <a:t>organisational</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en-US" sz="2200" b="0" i="0" u="none" strike="noStrike" kern="1200" cap="none" spc="0" normalizeH="0" baseline="0" noProof="0" dirty="0" smtClean="0">
                <a:ln>
                  <a:noFill/>
                </a:ln>
                <a:solidFill>
                  <a:srgbClr val="FF0000"/>
                </a:solidFill>
                <a:effectLst/>
                <a:uLnTx/>
                <a:uFillTx/>
                <a:latin typeface="+mj-lt"/>
                <a:ea typeface="+mj-ea"/>
                <a:cs typeface="+mj-cs"/>
                <a:hlinkClick r:id="rId2" tooltip="Knowledge"/>
              </a:rPr>
              <a:t>knowledge</a:t>
            </a:r>
            <a:r>
              <a:rPr kumimoji="0" lang="en-US" sz="2200" b="0" i="0" u="none" strike="noStrike" kern="1200" cap="none" spc="0" normalizeH="0" baseline="0" noProof="0" dirty="0" smtClean="0">
                <a:ln>
                  <a:noFill/>
                </a:ln>
                <a:solidFill>
                  <a:srgbClr val="FF0000"/>
                </a:solidFill>
                <a:effectLst/>
                <a:uLnTx/>
                <a:uFillTx/>
                <a:latin typeface="+mj-lt"/>
                <a:ea typeface="+mj-ea"/>
                <a:cs typeface="+mj-cs"/>
              </a:rPr>
              <a:t>. It refers to a multi-disciplined approach to achieving </a:t>
            </a:r>
            <a:r>
              <a:rPr kumimoji="0" lang="en-US" sz="2200" b="0" i="0" u="none" strike="noStrike" kern="1200" cap="none" spc="0" normalizeH="0" baseline="0" noProof="0" dirty="0" err="1" smtClean="0">
                <a:ln>
                  <a:noFill/>
                </a:ln>
                <a:solidFill>
                  <a:srgbClr val="FF0000"/>
                </a:solidFill>
                <a:effectLst/>
                <a:uLnTx/>
                <a:uFillTx/>
                <a:latin typeface="+mj-lt"/>
                <a:ea typeface="+mj-ea"/>
                <a:cs typeface="+mj-cs"/>
              </a:rPr>
              <a:t>organisational</a:t>
            </a:r>
            <a:r>
              <a:rPr kumimoji="0" lang="en-US" sz="2200" b="0" i="0" u="none" strike="noStrike" kern="1200" cap="none" spc="0" normalizeH="0" baseline="0" noProof="0" dirty="0" smtClean="0">
                <a:ln>
                  <a:noFill/>
                </a:ln>
                <a:solidFill>
                  <a:srgbClr val="FF0000"/>
                </a:solidFill>
                <a:effectLst/>
                <a:uLnTx/>
                <a:uFillTx/>
                <a:latin typeface="+mj-lt"/>
                <a:ea typeface="+mj-ea"/>
                <a:cs typeface="+mj-cs"/>
              </a:rPr>
              <a:t> objectives by making the best use of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firm</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exprience</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and</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knowladge</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using</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creative</a:t>
            </a:r>
            <a:r>
              <a:rPr kumimoji="0" lang="tr-TR" sz="2200" b="0" i="0" u="none" strike="noStrike" kern="1200" cap="none" spc="0" normalizeH="0" baseline="0" noProof="0" dirty="0" smtClean="0">
                <a:ln>
                  <a:noFill/>
                </a:ln>
                <a:solidFill>
                  <a:srgbClr val="FF0000"/>
                </a:solidFill>
                <a:effectLst/>
                <a:uLnTx/>
                <a:uFillTx/>
                <a:latin typeface="+mj-lt"/>
                <a:ea typeface="+mj-ea"/>
                <a:cs typeface="+mj-cs"/>
              </a:rPr>
              <a:t>  software </a:t>
            </a:r>
            <a:r>
              <a:rPr kumimoji="0" lang="tr-TR" sz="2200" b="0" i="0" u="none" strike="noStrike" kern="1200" cap="none" spc="0" normalizeH="0" baseline="0" noProof="0" dirty="0" err="1" smtClean="0">
                <a:ln>
                  <a:noFill/>
                </a:ln>
                <a:solidFill>
                  <a:srgbClr val="FF0000"/>
                </a:solidFill>
                <a:effectLst/>
                <a:uLnTx/>
                <a:uFillTx/>
                <a:latin typeface="+mj-lt"/>
                <a:ea typeface="+mj-ea"/>
                <a:cs typeface="+mj-cs"/>
              </a:rPr>
              <a:t>methods</a:t>
            </a:r>
            <a:r>
              <a:rPr kumimoji="0" lang="en-US" sz="2200" b="0" i="0" u="none" strike="noStrike" kern="1200" cap="none" spc="0" normalizeH="0" baseline="0" noProof="0" dirty="0" smtClean="0">
                <a:ln>
                  <a:noFill/>
                </a:ln>
                <a:solidFill>
                  <a:srgbClr val="FF0000"/>
                </a:solidFill>
                <a:effectLst/>
                <a:uLnTx/>
                <a:uFillTx/>
                <a:latin typeface="+mj-lt"/>
                <a:ea typeface="+mj-ea"/>
                <a:cs typeface="+mj-cs"/>
              </a:rPr>
              <a:t>.</a:t>
            </a:r>
            <a:endParaRPr kumimoji="0" lang="tr-TR"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1400" dirty="0" smtClean="0">
                <a:solidFill>
                  <a:srgbClr val="7C4B3B"/>
                </a:solidFill>
              </a:rPr>
              <a:t>CHAPTER 2: GLOBAL E-BUSINESS AND COLLABORATION</a:t>
            </a:r>
          </a:p>
        </p:txBody>
      </p:sp>
      <p:sp>
        <p:nvSpPr>
          <p:cNvPr id="64515" name="Content Placeholder 2"/>
          <p:cNvSpPr>
            <a:spLocks noGrp="1"/>
          </p:cNvSpPr>
          <p:nvPr>
            <p:ph idx="1"/>
          </p:nvPr>
        </p:nvSpPr>
        <p:spPr/>
        <p:txBody>
          <a:bodyPr/>
          <a:lstStyle/>
          <a:p>
            <a:pPr eaLnBrk="1" hangingPunct="1">
              <a:spcAft>
                <a:spcPts val="1200"/>
              </a:spcAft>
            </a:pPr>
            <a:r>
              <a:rPr lang="en-US" sz="3200" b="1" dirty="0" smtClean="0">
                <a:solidFill>
                  <a:srgbClr val="FF0000"/>
                </a:solidFill>
              </a:rPr>
              <a:t>Knowledge management systems (</a:t>
            </a:r>
            <a:r>
              <a:rPr lang="en-US" sz="3200" b="1" dirty="0" err="1" smtClean="0">
                <a:solidFill>
                  <a:srgbClr val="FF0000"/>
                </a:solidFill>
              </a:rPr>
              <a:t>KMS</a:t>
            </a:r>
            <a:r>
              <a:rPr lang="en-US" sz="3200" b="1" dirty="0" smtClean="0">
                <a:solidFill>
                  <a:srgbClr val="FF0000"/>
                </a:solidFill>
              </a:rPr>
              <a:t>)</a:t>
            </a:r>
          </a:p>
          <a:p>
            <a:pPr lvl="1" eaLnBrk="1" hangingPunct="1">
              <a:spcAft>
                <a:spcPts val="1200"/>
              </a:spcAft>
            </a:pPr>
            <a:r>
              <a:rPr lang="en-US" sz="2800" dirty="0" smtClean="0"/>
              <a:t>Support processes for acquiring, creating, storing, distributing, applying, integrating knowledge</a:t>
            </a:r>
          </a:p>
          <a:p>
            <a:pPr lvl="2" eaLnBrk="1" hangingPunct="1">
              <a:spcAft>
                <a:spcPts val="1200"/>
              </a:spcAft>
            </a:pPr>
            <a:r>
              <a:rPr lang="en-US" sz="2800" dirty="0" smtClean="0"/>
              <a:t>How to create, produce, distribute products and services</a:t>
            </a:r>
          </a:p>
          <a:p>
            <a:pPr lvl="1" eaLnBrk="1" hangingPunct="1">
              <a:spcAft>
                <a:spcPts val="1200"/>
              </a:spcAft>
            </a:pPr>
            <a:r>
              <a:rPr lang="en-US" sz="2800" dirty="0" smtClean="0"/>
              <a:t>Collect internal knowledge and experience within firm and make it available to employees</a:t>
            </a:r>
          </a:p>
          <a:p>
            <a:pPr lvl="1" eaLnBrk="1" hangingPunct="1"/>
            <a:r>
              <a:rPr lang="en-US" sz="2800" dirty="0" smtClean="0"/>
              <a:t>Link to external sources of knowledge</a:t>
            </a:r>
            <a:endParaRPr lang="en-US" sz="3200" dirty="0" smtClean="0"/>
          </a:p>
        </p:txBody>
      </p:sp>
      <p:sp>
        <p:nvSpPr>
          <p:cNvPr id="64518" name="Slide Number Placeholder 5"/>
          <p:cNvSpPr>
            <a:spLocks noGrp="1"/>
          </p:cNvSpPr>
          <p:nvPr>
            <p:ph type="sldNum" sz="quarter" idx="12"/>
          </p:nvPr>
        </p:nvSpPr>
        <p:spPr bwMode="auto">
          <a:noFill/>
          <a:ln>
            <a:miter lim="800000"/>
            <a:headEnd/>
            <a:tailEnd/>
          </a:ln>
        </p:spPr>
        <p:txBody>
          <a:bodyPr/>
          <a:lstStyle/>
          <a:p>
            <a:fld id="{7E7C5805-FFCD-444C-B810-9EBC7BA2D902}" type="slidenum">
              <a:rPr lang="en-US"/>
              <a:pPr/>
              <a:t>92</a:t>
            </a:fld>
            <a:endParaRPr lang="en-US"/>
          </a:p>
        </p:txBody>
      </p:sp>
      <p:sp>
        <p:nvSpPr>
          <p:cNvPr id="64516" name="Text Placeholder 3"/>
          <p:cNvSpPr>
            <a:spLocks noGrp="1"/>
          </p:cNvSpPr>
          <p:nvPr>
            <p:ph type="body" sz="quarter" idx="4294967295"/>
          </p:nvPr>
        </p:nvSpPr>
        <p:spPr>
          <a:xfrm>
            <a:off x="1785918" y="1066800"/>
            <a:ext cx="6443682" cy="381000"/>
          </a:xfrm>
        </p:spPr>
        <p:txBody>
          <a:bodyPr>
            <a:normAutofit fontScale="70000" lnSpcReduction="20000"/>
          </a:bodyPr>
          <a:lstStyle/>
          <a:p>
            <a:pPr eaLnBrk="1" hangingPunct="1"/>
            <a:r>
              <a:rPr lang="en-US" dirty="0" smtClean="0"/>
              <a:t>Types of Information Systems</a:t>
            </a:r>
            <a:r>
              <a:rPr lang="tr-TR" dirty="0" smtClean="0"/>
              <a:t> – </a:t>
            </a:r>
            <a:r>
              <a:rPr lang="tr-TR" dirty="0" err="1" smtClean="0"/>
              <a:t>Senior</a:t>
            </a:r>
            <a:r>
              <a:rPr lang="tr-TR" dirty="0" smtClean="0"/>
              <a:t> </a:t>
            </a:r>
            <a:r>
              <a:rPr lang="tr-TR" dirty="0" err="1" smtClean="0"/>
              <a:t>management</a:t>
            </a:r>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285860"/>
            <a:ext cx="8229600" cy="4525963"/>
          </a:xfrm>
        </p:spPr>
        <p:txBody>
          <a:bodyPr>
            <a:normAutofit fontScale="77500" lnSpcReduction="20000"/>
          </a:bodyPr>
          <a:lstStyle/>
          <a:p>
            <a:r>
              <a:rPr lang="en-US" dirty="0" smtClean="0"/>
              <a:t>Some firms perform better than others</a:t>
            </a:r>
            <a:r>
              <a:rPr lang="tr-TR" dirty="0" smtClean="0"/>
              <a:t> </a:t>
            </a:r>
            <a:r>
              <a:rPr lang="en-US" dirty="0" smtClean="0"/>
              <a:t>because they have better knowledge about how to create, produce, and deliver</a:t>
            </a:r>
            <a:r>
              <a:rPr lang="tr-TR" dirty="0" smtClean="0"/>
              <a:t> </a:t>
            </a:r>
            <a:r>
              <a:rPr lang="en-US" dirty="0" smtClean="0"/>
              <a:t>products and services. </a:t>
            </a:r>
            <a:endParaRPr lang="tr-TR" dirty="0" smtClean="0"/>
          </a:p>
          <a:p>
            <a:r>
              <a:rPr lang="en-US" dirty="0" smtClean="0"/>
              <a:t>Knowledge management</a:t>
            </a:r>
            <a:r>
              <a:rPr lang="tr-TR" dirty="0" smtClean="0"/>
              <a:t> </a:t>
            </a:r>
            <a:r>
              <a:rPr lang="en-US" dirty="0" smtClean="0"/>
              <a:t>systems (</a:t>
            </a:r>
            <a:r>
              <a:rPr lang="en-US" dirty="0" err="1" smtClean="0"/>
              <a:t>KMS</a:t>
            </a:r>
            <a:r>
              <a:rPr lang="en-US" dirty="0" smtClean="0"/>
              <a:t>) enable organizations to better manage processes for capturing</a:t>
            </a:r>
            <a:r>
              <a:rPr lang="tr-TR" dirty="0" smtClean="0"/>
              <a:t> </a:t>
            </a:r>
            <a:r>
              <a:rPr lang="en-US" dirty="0" smtClean="0"/>
              <a:t>and applying knowledge and expertise. </a:t>
            </a:r>
            <a:endParaRPr lang="tr-TR" dirty="0" smtClean="0"/>
          </a:p>
          <a:p>
            <a:r>
              <a:rPr lang="en-US" sz="4100" dirty="0" smtClean="0">
                <a:solidFill>
                  <a:srgbClr val="FF0000"/>
                </a:solidFill>
              </a:rPr>
              <a:t>These systems collect all relevant</a:t>
            </a:r>
            <a:r>
              <a:rPr lang="tr-TR" sz="4100" dirty="0" smtClean="0">
                <a:solidFill>
                  <a:srgbClr val="FF0000"/>
                </a:solidFill>
              </a:rPr>
              <a:t> </a:t>
            </a:r>
            <a:r>
              <a:rPr lang="en-US" sz="4100" dirty="0" smtClean="0">
                <a:solidFill>
                  <a:srgbClr val="FF0000"/>
                </a:solidFill>
              </a:rPr>
              <a:t>knowledge and experience in the firm, and make it available wherever and</a:t>
            </a:r>
            <a:r>
              <a:rPr lang="tr-TR" sz="4100" dirty="0" smtClean="0">
                <a:solidFill>
                  <a:srgbClr val="FF0000"/>
                </a:solidFill>
              </a:rPr>
              <a:t> </a:t>
            </a:r>
            <a:r>
              <a:rPr lang="en-US" sz="4100" dirty="0" smtClean="0">
                <a:solidFill>
                  <a:srgbClr val="FF0000"/>
                </a:solidFill>
              </a:rPr>
              <a:t>whenever it is needed to improve business processes and </a:t>
            </a:r>
            <a:r>
              <a:rPr lang="tr-TR" sz="4100" dirty="0" smtClean="0">
                <a:solidFill>
                  <a:srgbClr val="FF0000"/>
                </a:solidFill>
              </a:rPr>
              <a:t> m</a:t>
            </a:r>
            <a:r>
              <a:rPr lang="en-US" sz="4100" dirty="0" err="1" smtClean="0">
                <a:solidFill>
                  <a:srgbClr val="FF0000"/>
                </a:solidFill>
              </a:rPr>
              <a:t>anagement</a:t>
            </a:r>
            <a:r>
              <a:rPr lang="tr-TR" sz="4100" dirty="0" smtClean="0">
                <a:solidFill>
                  <a:srgbClr val="FF0000"/>
                </a:solidFill>
              </a:rPr>
              <a:t> </a:t>
            </a:r>
            <a:r>
              <a:rPr lang="en-US" sz="4100" dirty="0" smtClean="0">
                <a:solidFill>
                  <a:srgbClr val="FF0000"/>
                </a:solidFill>
              </a:rPr>
              <a:t>decisions. </a:t>
            </a:r>
            <a:endParaRPr lang="tr-TR" sz="4100" dirty="0" smtClean="0">
              <a:solidFill>
                <a:srgbClr val="FF0000"/>
              </a:solidFill>
            </a:endParaRPr>
          </a:p>
          <a:p>
            <a:r>
              <a:rPr lang="en-US" dirty="0" smtClean="0"/>
              <a:t>They also link the firm to external sources of</a:t>
            </a:r>
            <a:r>
              <a:rPr lang="tr-TR" dirty="0" smtClean="0"/>
              <a:t> </a:t>
            </a:r>
            <a:r>
              <a:rPr lang="en-US" dirty="0" smtClean="0"/>
              <a:t>knowledge.</a:t>
            </a:r>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93</a:t>
            </a:fld>
            <a:endParaRPr lang="en-US"/>
          </a:p>
        </p:txBody>
      </p:sp>
      <p:sp>
        <p:nvSpPr>
          <p:cNvPr id="4" name="3 Metin Yer Tutucusu"/>
          <p:cNvSpPr>
            <a:spLocks noGrp="1"/>
          </p:cNvSpPr>
          <p:nvPr>
            <p:ph type="body" sz="quarter" idx="4294967295"/>
          </p:nvPr>
        </p:nvSpPr>
        <p:spPr>
          <a:xfrm>
            <a:off x="642910" y="571500"/>
            <a:ext cx="7586690" cy="571500"/>
          </a:xfrm>
        </p:spPr>
        <p:txBody>
          <a:bodyPr>
            <a:normAutofit lnSpcReduction="10000"/>
          </a:bodyPr>
          <a:lstStyle/>
          <a:p>
            <a:pPr algn="ctr"/>
            <a:r>
              <a:rPr lang="en-US" b="1" dirty="0" smtClean="0">
                <a:solidFill>
                  <a:srgbClr val="00B0F0"/>
                </a:solidFill>
              </a:rPr>
              <a:t>Knowledge Management Systems</a:t>
            </a:r>
            <a:endParaRPr lang="tr-TR" b="1" dirty="0">
              <a:solidFill>
                <a:srgbClr val="00B0F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lstStyle/>
          <a:p>
            <a:r>
              <a:rPr lang="en-US" dirty="0" smtClean="0">
                <a:solidFill>
                  <a:srgbClr val="FF0000"/>
                </a:solidFill>
              </a:rPr>
              <a:t>Knowledge management</a:t>
            </a:r>
            <a:r>
              <a:rPr lang="tr-TR" dirty="0" smtClean="0">
                <a:solidFill>
                  <a:srgbClr val="FF0000"/>
                </a:solidFill>
              </a:rPr>
              <a:t> </a:t>
            </a:r>
            <a:r>
              <a:rPr lang="tr-TR" dirty="0" err="1" smtClean="0">
                <a:solidFill>
                  <a:srgbClr val="FF0000"/>
                </a:solidFill>
              </a:rPr>
              <a:t>systems</a:t>
            </a:r>
            <a:endParaRPr lang="tr-TR" dirty="0">
              <a:solidFill>
                <a:srgbClr val="FF0000"/>
              </a:solidFill>
            </a:endParaRPr>
          </a:p>
        </p:txBody>
      </p:sp>
      <p:sp>
        <p:nvSpPr>
          <p:cNvPr id="7" name="6 İçerik Yer Tutucusu"/>
          <p:cNvSpPr>
            <a:spLocks noGrp="1"/>
          </p:cNvSpPr>
          <p:nvPr>
            <p:ph idx="1"/>
          </p:nvPr>
        </p:nvSpPr>
        <p:spPr/>
        <p:txBody>
          <a:bodyPr>
            <a:normAutofit/>
          </a:bodyPr>
          <a:lstStyle/>
          <a:p>
            <a:pPr>
              <a:buNone/>
            </a:pPr>
            <a:r>
              <a:rPr lang="tr-TR" dirty="0" smtClean="0"/>
              <a:t> </a:t>
            </a:r>
            <a:r>
              <a:rPr lang="en-US" dirty="0" smtClean="0"/>
              <a:t>Knowledge management systems enable firms</a:t>
            </a:r>
          </a:p>
          <a:p>
            <a:pPr>
              <a:buNone/>
            </a:pPr>
            <a:r>
              <a:rPr lang="tr-TR" dirty="0" smtClean="0"/>
              <a:t>   </a:t>
            </a:r>
            <a:r>
              <a:rPr lang="en-US" dirty="0" smtClean="0"/>
              <a:t>to optimize the creation, sharing, and distribution of knowledge. </a:t>
            </a:r>
            <a:endParaRPr lang="tr-TR" dirty="0" smtClean="0"/>
          </a:p>
          <a:p>
            <a:pPr>
              <a:buNone/>
            </a:pPr>
            <a:r>
              <a:rPr lang="tr-TR" dirty="0" smtClean="0"/>
              <a:t> </a:t>
            </a:r>
            <a:r>
              <a:rPr lang="en-US" dirty="0" smtClean="0"/>
              <a:t>Intranets and extranets are private</a:t>
            </a:r>
            <a:r>
              <a:rPr lang="tr-TR" dirty="0" smtClean="0"/>
              <a:t> </a:t>
            </a:r>
            <a:r>
              <a:rPr lang="en-US" dirty="0" smtClean="0"/>
              <a:t>corporate networks based on Internet technology that assemble information from disparate systems.</a:t>
            </a:r>
            <a:r>
              <a:rPr lang="tr-TR" smtClean="0"/>
              <a:t> </a:t>
            </a:r>
          </a:p>
          <a:p>
            <a:pPr>
              <a:buNone/>
            </a:pPr>
            <a:r>
              <a:rPr lang="en-US" smtClean="0"/>
              <a:t>Extranets </a:t>
            </a:r>
            <a:r>
              <a:rPr lang="en-US" dirty="0" smtClean="0"/>
              <a:t>make portions of private corporate intranets available to outsiders.</a:t>
            </a:r>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noAutofit/>
          </a:bodyPr>
          <a:lstStyle/>
          <a:p>
            <a:r>
              <a:rPr lang="en-US" sz="2800" b="1" dirty="0" smtClean="0">
                <a:solidFill>
                  <a:srgbClr val="00B050"/>
                </a:solidFill>
              </a:rPr>
              <a:t>How do systems that link the enterprise improve organizational performance?</a:t>
            </a:r>
            <a:r>
              <a:rPr lang="en-US" sz="2800" i="1" dirty="0" smtClean="0">
                <a:solidFill>
                  <a:srgbClr val="00B050"/>
                </a:solidFill>
              </a:rPr>
              <a:t/>
            </a:r>
            <a:br>
              <a:rPr lang="en-US" sz="2800" i="1" dirty="0" smtClean="0">
                <a:solidFill>
                  <a:srgbClr val="00B050"/>
                </a:solidFill>
              </a:rPr>
            </a:br>
            <a:endParaRPr lang="tr-TR" sz="2800" dirty="0">
              <a:solidFill>
                <a:srgbClr val="00B050"/>
              </a:solidFill>
            </a:endParaRPr>
          </a:p>
        </p:txBody>
      </p:sp>
      <p:sp>
        <p:nvSpPr>
          <p:cNvPr id="7" name="6 İçerik Yer Tutucusu"/>
          <p:cNvSpPr>
            <a:spLocks noGrp="1"/>
          </p:cNvSpPr>
          <p:nvPr>
            <p:ph idx="1"/>
          </p:nvPr>
        </p:nvSpPr>
        <p:spPr>
          <a:xfrm>
            <a:off x="428596" y="1285860"/>
            <a:ext cx="8229600" cy="4525963"/>
          </a:xfrm>
        </p:spPr>
        <p:txBody>
          <a:bodyPr>
            <a:noAutofit/>
          </a:bodyPr>
          <a:lstStyle/>
          <a:p>
            <a:pPr>
              <a:buNone/>
            </a:pPr>
            <a:r>
              <a:rPr lang="en-US" sz="2000" dirty="0" smtClean="0"/>
              <a:t>Enterprise applications are designed to coordinate multiple functions and business</a:t>
            </a:r>
            <a:r>
              <a:rPr lang="tr-TR" sz="2000" dirty="0" smtClean="0"/>
              <a:t> </a:t>
            </a:r>
            <a:r>
              <a:rPr lang="en-US" sz="2000" dirty="0" smtClean="0"/>
              <a:t>processes.</a:t>
            </a:r>
            <a:r>
              <a:rPr lang="tr-TR" sz="2000" dirty="0" smtClean="0"/>
              <a:t>  </a:t>
            </a:r>
            <a:r>
              <a:rPr lang="en-US" sz="2000" dirty="0" smtClean="0"/>
              <a:t>Enterprise systems integrate the key internal business processes of a firm into a</a:t>
            </a:r>
            <a:r>
              <a:rPr lang="tr-TR" sz="2000" dirty="0" smtClean="0"/>
              <a:t> </a:t>
            </a:r>
            <a:r>
              <a:rPr lang="en-US" sz="2000" dirty="0" smtClean="0"/>
              <a:t>single </a:t>
            </a:r>
            <a:r>
              <a:rPr lang="tr-TR" sz="2000" dirty="0" smtClean="0"/>
              <a:t> </a:t>
            </a:r>
            <a:r>
              <a:rPr lang="en-US" sz="2000" dirty="0" smtClean="0"/>
              <a:t>software system</a:t>
            </a:r>
            <a:r>
              <a:rPr lang="tr-TR" sz="2000" dirty="0" smtClean="0"/>
              <a:t> </a:t>
            </a:r>
            <a:r>
              <a:rPr lang="en-US" sz="2000" dirty="0" smtClean="0"/>
              <a:t>to improve coordination and decision making. </a:t>
            </a:r>
            <a:endParaRPr lang="tr-TR" sz="2000" dirty="0" smtClean="0"/>
          </a:p>
          <a:p>
            <a:pPr>
              <a:buNone/>
            </a:pPr>
            <a:r>
              <a:rPr lang="en-US" sz="2000" dirty="0" smtClean="0">
                <a:solidFill>
                  <a:srgbClr val="00B0F0"/>
                </a:solidFill>
              </a:rPr>
              <a:t>Supply chain </a:t>
            </a:r>
            <a:r>
              <a:rPr lang="tr-TR" sz="2000" dirty="0" smtClean="0">
                <a:solidFill>
                  <a:srgbClr val="00B0F0"/>
                </a:solidFill>
              </a:rPr>
              <a:t> </a:t>
            </a:r>
            <a:r>
              <a:rPr lang="en-US" sz="2000" dirty="0" smtClean="0">
                <a:solidFill>
                  <a:srgbClr val="00B0F0"/>
                </a:solidFill>
              </a:rPr>
              <a:t>management </a:t>
            </a:r>
            <a:r>
              <a:rPr lang="tr-TR" sz="2000" dirty="0" smtClean="0">
                <a:solidFill>
                  <a:srgbClr val="00B0F0"/>
                </a:solidFill>
              </a:rPr>
              <a:t> </a:t>
            </a:r>
            <a:r>
              <a:rPr lang="en-US" sz="2000" dirty="0" smtClean="0">
                <a:solidFill>
                  <a:srgbClr val="00B0F0"/>
                </a:solidFill>
              </a:rPr>
              <a:t>systems </a:t>
            </a:r>
            <a:r>
              <a:rPr lang="tr-TR" sz="2000" dirty="0" smtClean="0">
                <a:solidFill>
                  <a:srgbClr val="00B0F0"/>
                </a:solidFill>
              </a:rPr>
              <a:t> (</a:t>
            </a:r>
            <a:r>
              <a:rPr lang="tr-TR" sz="2000" dirty="0" err="1" smtClean="0">
                <a:solidFill>
                  <a:srgbClr val="00B0F0"/>
                </a:solidFill>
              </a:rPr>
              <a:t>SCM</a:t>
            </a:r>
            <a:r>
              <a:rPr lang="tr-TR" sz="2000" dirty="0" smtClean="0">
                <a:solidFill>
                  <a:srgbClr val="00B0F0"/>
                </a:solidFill>
              </a:rPr>
              <a:t>) </a:t>
            </a:r>
            <a:r>
              <a:rPr lang="en-US" sz="2000" dirty="0" smtClean="0"/>
              <a:t>help </a:t>
            </a:r>
            <a:r>
              <a:rPr lang="tr-TR" sz="2000" dirty="0" smtClean="0"/>
              <a:t> </a:t>
            </a:r>
            <a:r>
              <a:rPr lang="en-US" sz="2000" dirty="0" smtClean="0"/>
              <a:t>the firm</a:t>
            </a:r>
            <a:r>
              <a:rPr lang="tr-TR" sz="2000" dirty="0" smtClean="0"/>
              <a:t> </a:t>
            </a:r>
            <a:r>
              <a:rPr lang="en-US" sz="2000" dirty="0" smtClean="0"/>
              <a:t>manage its relationship with suppliers </a:t>
            </a:r>
            <a:r>
              <a:rPr lang="tr-TR" sz="2000" dirty="0" smtClean="0"/>
              <a:t> t</a:t>
            </a:r>
            <a:r>
              <a:rPr lang="en-US" sz="2000" dirty="0" smtClean="0"/>
              <a:t>o optimize the planning, </a:t>
            </a:r>
            <a:r>
              <a:rPr lang="tr-TR" sz="2000" dirty="0" smtClean="0"/>
              <a:t> </a:t>
            </a:r>
            <a:r>
              <a:rPr lang="en-US" sz="2000" dirty="0" smtClean="0"/>
              <a:t>sourcing, </a:t>
            </a:r>
            <a:r>
              <a:rPr lang="tr-TR" sz="2000" dirty="0" smtClean="0"/>
              <a:t> </a:t>
            </a:r>
            <a:r>
              <a:rPr lang="en-US" sz="2000" dirty="0" smtClean="0"/>
              <a:t>manufacturing, and delivery</a:t>
            </a:r>
            <a:r>
              <a:rPr lang="tr-TR" sz="2000" dirty="0" smtClean="0"/>
              <a:t> </a:t>
            </a:r>
            <a:r>
              <a:rPr lang="en-US" sz="2000" dirty="0" smtClean="0"/>
              <a:t>of products and services. </a:t>
            </a:r>
            <a:endParaRPr lang="tr-TR" sz="2000" dirty="0" smtClean="0"/>
          </a:p>
          <a:p>
            <a:pPr>
              <a:buNone/>
            </a:pPr>
            <a:r>
              <a:rPr lang="en-US" sz="2000" dirty="0" smtClean="0">
                <a:solidFill>
                  <a:srgbClr val="FF0000"/>
                </a:solidFill>
              </a:rPr>
              <a:t>Customer </a:t>
            </a:r>
            <a:r>
              <a:rPr lang="tr-TR" sz="2000" dirty="0" smtClean="0">
                <a:solidFill>
                  <a:srgbClr val="FF0000"/>
                </a:solidFill>
              </a:rPr>
              <a:t> </a:t>
            </a:r>
            <a:r>
              <a:rPr lang="en-US" sz="2000" dirty="0" smtClean="0">
                <a:solidFill>
                  <a:srgbClr val="FF0000"/>
                </a:solidFill>
              </a:rPr>
              <a:t>relationship </a:t>
            </a:r>
            <a:r>
              <a:rPr lang="tr-TR" sz="2000" dirty="0" smtClean="0">
                <a:solidFill>
                  <a:srgbClr val="FF0000"/>
                </a:solidFill>
              </a:rPr>
              <a:t> </a:t>
            </a:r>
            <a:r>
              <a:rPr lang="en-US" sz="2000" dirty="0" smtClean="0">
                <a:solidFill>
                  <a:srgbClr val="FF0000"/>
                </a:solidFill>
              </a:rPr>
              <a:t>management (CRM) </a:t>
            </a:r>
            <a:r>
              <a:rPr lang="en-US" sz="2000" dirty="0" smtClean="0"/>
              <a:t>systems coordinate the</a:t>
            </a:r>
            <a:r>
              <a:rPr lang="tr-TR" sz="2000" dirty="0" smtClean="0"/>
              <a:t> </a:t>
            </a:r>
            <a:r>
              <a:rPr lang="en-US" sz="2000" dirty="0" smtClean="0"/>
              <a:t>business processes </a:t>
            </a:r>
            <a:r>
              <a:rPr lang="tr-TR" sz="2000" dirty="0" smtClean="0"/>
              <a:t>  </a:t>
            </a:r>
            <a:r>
              <a:rPr lang="en-US" sz="2000" dirty="0" smtClean="0"/>
              <a:t>surrounding </a:t>
            </a:r>
            <a:r>
              <a:rPr lang="tr-TR" sz="2000" dirty="0" smtClean="0"/>
              <a:t> </a:t>
            </a:r>
            <a:r>
              <a:rPr lang="en-US" sz="2000" dirty="0" smtClean="0"/>
              <a:t>the firm’s </a:t>
            </a:r>
            <a:r>
              <a:rPr lang="tr-TR" sz="2000" dirty="0" smtClean="0"/>
              <a:t> </a:t>
            </a:r>
            <a:r>
              <a:rPr lang="en-US" sz="2000" dirty="0" smtClean="0"/>
              <a:t>customers. Knowledge management systems enable firms</a:t>
            </a:r>
            <a:r>
              <a:rPr lang="tr-TR" sz="2000" dirty="0" smtClean="0"/>
              <a:t> </a:t>
            </a:r>
            <a:r>
              <a:rPr lang="en-US" sz="2000" dirty="0" smtClean="0"/>
              <a:t>to optimize the </a:t>
            </a:r>
            <a:r>
              <a:rPr lang="tr-TR" sz="2000" dirty="0" smtClean="0"/>
              <a:t> </a:t>
            </a:r>
            <a:r>
              <a:rPr lang="en-US" sz="2000" dirty="0" smtClean="0"/>
              <a:t>creation, sharing, </a:t>
            </a:r>
            <a:r>
              <a:rPr lang="tr-TR" sz="2000" dirty="0" smtClean="0"/>
              <a:t> </a:t>
            </a:r>
            <a:r>
              <a:rPr lang="en-US" sz="2000" dirty="0" smtClean="0"/>
              <a:t>and distribution of knowledge. </a:t>
            </a:r>
            <a:endParaRPr lang="tr-TR" sz="2000" dirty="0" smtClean="0"/>
          </a:p>
          <a:p>
            <a:pPr>
              <a:buNone/>
            </a:pPr>
            <a:r>
              <a:rPr lang="en-US" sz="2000" dirty="0" smtClean="0">
                <a:solidFill>
                  <a:srgbClr val="00B050"/>
                </a:solidFill>
              </a:rPr>
              <a:t>Intranets and extranets </a:t>
            </a:r>
            <a:r>
              <a:rPr lang="en-US" sz="2000" dirty="0" smtClean="0"/>
              <a:t>are private</a:t>
            </a:r>
            <a:r>
              <a:rPr lang="tr-TR" sz="2000" dirty="0" smtClean="0"/>
              <a:t> </a:t>
            </a:r>
            <a:r>
              <a:rPr lang="en-US" sz="2000" dirty="0" smtClean="0"/>
              <a:t>corporate networks </a:t>
            </a:r>
            <a:r>
              <a:rPr lang="tr-TR" sz="2000" dirty="0" smtClean="0"/>
              <a:t> </a:t>
            </a:r>
            <a:r>
              <a:rPr lang="en-US" sz="2000" dirty="0" smtClean="0"/>
              <a:t>based on Internet technology that </a:t>
            </a:r>
            <a:r>
              <a:rPr lang="tr-TR" sz="2000" dirty="0" smtClean="0"/>
              <a:t> </a:t>
            </a:r>
            <a:r>
              <a:rPr lang="en-US" sz="2000" dirty="0" smtClean="0"/>
              <a:t>assemble information from disparate systems.</a:t>
            </a:r>
            <a:r>
              <a:rPr lang="tr-TR" sz="2000" dirty="0" smtClean="0"/>
              <a:t> </a:t>
            </a:r>
            <a:r>
              <a:rPr lang="en-US" sz="2000" dirty="0" smtClean="0"/>
              <a:t>Extranets make portions of private corporate </a:t>
            </a:r>
            <a:r>
              <a:rPr lang="tr-TR" sz="2000" dirty="0" smtClean="0"/>
              <a:t> </a:t>
            </a:r>
            <a:r>
              <a:rPr lang="en-US" sz="2000" dirty="0" smtClean="0"/>
              <a:t>intranets available to </a:t>
            </a:r>
            <a:r>
              <a:rPr lang="tr-TR" sz="2000" dirty="0" smtClean="0"/>
              <a:t> </a:t>
            </a:r>
            <a:r>
              <a:rPr lang="en-US" sz="2000" dirty="0" smtClean="0"/>
              <a:t>outsiders.</a:t>
            </a:r>
            <a:endParaRPr lang="tr-TR" sz="2000"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2000" dirty="0" smtClean="0">
                <a:solidFill>
                  <a:srgbClr val="7C4B3B"/>
                </a:solidFill>
              </a:rPr>
              <a:t>CHAPTER 2: GLOBAL E-BUSINESS AND COLLABORATION</a:t>
            </a:r>
          </a:p>
        </p:txBody>
      </p:sp>
      <p:sp>
        <p:nvSpPr>
          <p:cNvPr id="66563" name="Content Placeholder 2"/>
          <p:cNvSpPr>
            <a:spLocks noGrp="1"/>
          </p:cNvSpPr>
          <p:nvPr>
            <p:ph idx="1"/>
          </p:nvPr>
        </p:nvSpPr>
        <p:spPr/>
        <p:txBody>
          <a:bodyPr>
            <a:normAutofit fontScale="92500" lnSpcReduction="20000"/>
          </a:bodyPr>
          <a:lstStyle/>
          <a:p>
            <a:pPr eaLnBrk="1" hangingPunct="1">
              <a:spcAft>
                <a:spcPts val="1200"/>
              </a:spcAft>
            </a:pPr>
            <a:r>
              <a:rPr lang="en-US" sz="3200" dirty="0" smtClean="0">
                <a:solidFill>
                  <a:srgbClr val="0D0D0D"/>
                </a:solidFill>
              </a:rPr>
              <a:t>Alternative tools that increase integration and expedite the flow of information</a:t>
            </a:r>
          </a:p>
          <a:p>
            <a:pPr lvl="1" eaLnBrk="1" hangingPunct="1">
              <a:spcAft>
                <a:spcPts val="1200"/>
              </a:spcAft>
            </a:pPr>
            <a:r>
              <a:rPr lang="en-US" sz="2800" dirty="0" smtClean="0"/>
              <a:t>Intranets: </a:t>
            </a:r>
          </a:p>
          <a:p>
            <a:pPr lvl="2" eaLnBrk="1" hangingPunct="1">
              <a:spcAft>
                <a:spcPts val="1200"/>
              </a:spcAft>
            </a:pPr>
            <a:r>
              <a:rPr lang="en-US" sz="2800" dirty="0" smtClean="0">
                <a:solidFill>
                  <a:srgbClr val="00B0F0"/>
                </a:solidFill>
              </a:rPr>
              <a:t>Internal company Web sites </a:t>
            </a:r>
            <a:r>
              <a:rPr lang="en-US" sz="2800" dirty="0" smtClean="0"/>
              <a:t>accessible only by employees</a:t>
            </a:r>
          </a:p>
          <a:p>
            <a:pPr lvl="1" eaLnBrk="1" hangingPunct="1">
              <a:spcAft>
                <a:spcPts val="1200"/>
              </a:spcAft>
            </a:pPr>
            <a:r>
              <a:rPr lang="en-US" sz="2800" dirty="0" smtClean="0"/>
              <a:t>Extranets: </a:t>
            </a:r>
          </a:p>
          <a:p>
            <a:pPr lvl="2" eaLnBrk="1" hangingPunct="1">
              <a:spcAft>
                <a:spcPts val="1200"/>
              </a:spcAft>
            </a:pPr>
            <a:r>
              <a:rPr lang="en-US" sz="2800" dirty="0" smtClean="0">
                <a:solidFill>
                  <a:srgbClr val="00B0F0"/>
                </a:solidFill>
              </a:rPr>
              <a:t>Company Web sites accessible externally</a:t>
            </a:r>
            <a:r>
              <a:rPr lang="en-US" sz="2800" dirty="0" smtClean="0"/>
              <a:t> only to vendors and suppliers</a:t>
            </a:r>
          </a:p>
          <a:p>
            <a:pPr lvl="2" eaLnBrk="1" hangingPunct="1"/>
            <a:r>
              <a:rPr lang="en-US" sz="2800" dirty="0" smtClean="0"/>
              <a:t>Often used to coordinate supply chain</a:t>
            </a:r>
            <a:endParaRPr lang="en-US" sz="3200" dirty="0" smtClean="0"/>
          </a:p>
        </p:txBody>
      </p:sp>
      <p:sp>
        <p:nvSpPr>
          <p:cNvPr id="66566" name="Slide Number Placeholder 5"/>
          <p:cNvSpPr>
            <a:spLocks noGrp="1"/>
          </p:cNvSpPr>
          <p:nvPr>
            <p:ph type="sldNum" sz="quarter" idx="12"/>
          </p:nvPr>
        </p:nvSpPr>
        <p:spPr bwMode="auto">
          <a:noFill/>
          <a:ln>
            <a:miter lim="800000"/>
            <a:headEnd/>
            <a:tailEnd/>
          </a:ln>
        </p:spPr>
        <p:txBody>
          <a:bodyPr/>
          <a:lstStyle/>
          <a:p>
            <a:fld id="{054E554B-28C8-40A6-B398-B61D3E07B2DD}" type="slidenum">
              <a:rPr lang="en-US"/>
              <a:pPr/>
              <a:t>96</a:t>
            </a:fld>
            <a:endParaRPr lang="en-US"/>
          </a:p>
        </p:txBody>
      </p:sp>
      <p:sp>
        <p:nvSpPr>
          <p:cNvPr id="66564" name="Text Placeholder 3"/>
          <p:cNvSpPr>
            <a:spLocks noGrp="1"/>
          </p:cNvSpPr>
          <p:nvPr>
            <p:ph type="body" sz="quarter" idx="4294967295"/>
          </p:nvPr>
        </p:nvSpPr>
        <p:spPr>
          <a:xfrm>
            <a:off x="1071538" y="1066800"/>
            <a:ext cx="6000792" cy="381000"/>
          </a:xfrm>
        </p:spPr>
        <p:txBody>
          <a:bodyPr>
            <a:normAutofit fontScale="70000" lnSpcReduction="20000"/>
          </a:bodyPr>
          <a:lstStyle/>
          <a:p>
            <a:pPr eaLnBrk="1" hangingPunct="1"/>
            <a:r>
              <a:rPr lang="en-US" b="1" dirty="0" smtClean="0"/>
              <a:t>Types of Information Systems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85728"/>
            <a:ext cx="8258204" cy="1857388"/>
          </a:xfrm>
          <a:solidFill>
            <a:schemeClr val="tx1"/>
          </a:solidFill>
        </p:spPr>
        <p:txBody>
          <a:bodyPr>
            <a:normAutofit fontScale="90000"/>
          </a:bodyPr>
          <a:lstStyle/>
          <a:p>
            <a:r>
              <a:rPr lang="tr-TR" sz="2200" b="1" dirty="0" smtClean="0">
                <a:solidFill>
                  <a:schemeClr val="bg1"/>
                </a:solidFill>
              </a:rPr>
              <a:t/>
            </a:r>
            <a:br>
              <a:rPr lang="tr-TR" sz="2200" b="1" dirty="0" smtClean="0">
                <a:solidFill>
                  <a:schemeClr val="bg1"/>
                </a:solidFill>
              </a:rPr>
            </a:br>
            <a:r>
              <a:rPr lang="tr-TR" sz="2200" b="1" dirty="0" smtClean="0">
                <a:solidFill>
                  <a:schemeClr val="bg1"/>
                </a:solidFill>
              </a:rPr>
              <a:t>“</a:t>
            </a:r>
            <a:r>
              <a:rPr lang="tr-TR" sz="2200" b="1" dirty="0" err="1" smtClean="0">
                <a:solidFill>
                  <a:schemeClr val="bg1"/>
                </a:solidFill>
              </a:rPr>
              <a:t>Types</a:t>
            </a:r>
            <a:r>
              <a:rPr lang="tr-TR" sz="2200" b="1" dirty="0" smtClean="0">
                <a:solidFill>
                  <a:schemeClr val="bg1"/>
                </a:solidFill>
              </a:rPr>
              <a:t> of Information Systems”</a:t>
            </a:r>
            <a:br>
              <a:rPr lang="tr-TR" sz="2200" b="1" dirty="0" smtClean="0">
                <a:solidFill>
                  <a:schemeClr val="bg1"/>
                </a:solidFill>
              </a:rPr>
            </a:br>
            <a:r>
              <a:rPr lang="tr-TR" sz="2200" b="1" dirty="0" err="1" smtClean="0">
                <a:solidFill>
                  <a:schemeClr val="bg1"/>
                </a:solidFill>
              </a:rPr>
              <a:t>Digital</a:t>
            </a:r>
            <a:r>
              <a:rPr lang="tr-TR" sz="2200" b="1" dirty="0" smtClean="0">
                <a:solidFill>
                  <a:schemeClr val="bg1"/>
                </a:solidFill>
              </a:rPr>
              <a:t> </a:t>
            </a:r>
            <a:r>
              <a:rPr lang="tr-TR" sz="2200" b="1" dirty="0" err="1" smtClean="0">
                <a:solidFill>
                  <a:schemeClr val="bg1"/>
                </a:solidFill>
              </a:rPr>
              <a:t>relationship</a:t>
            </a:r>
            <a:r>
              <a:rPr lang="tr-TR" sz="2200" b="1" dirty="0" smtClean="0">
                <a:solidFill>
                  <a:schemeClr val="bg1"/>
                </a:solidFill>
              </a:rPr>
              <a:t> </a:t>
            </a:r>
            <a:r>
              <a:rPr lang="tr-TR" sz="2200" b="1" dirty="0" err="1" smtClean="0">
                <a:solidFill>
                  <a:schemeClr val="bg1"/>
                </a:solidFill>
              </a:rPr>
              <a:t>with</a:t>
            </a:r>
            <a:r>
              <a:rPr lang="tr-TR" sz="2200" b="1" dirty="0" smtClean="0">
                <a:solidFill>
                  <a:schemeClr val="bg1"/>
                </a:solidFill>
              </a:rPr>
              <a:t> </a:t>
            </a:r>
            <a:r>
              <a:rPr lang="tr-TR" sz="2200" b="1" dirty="0" err="1" smtClean="0">
                <a:solidFill>
                  <a:schemeClr val="bg1"/>
                </a:solidFill>
              </a:rPr>
              <a:t>costomers</a:t>
            </a:r>
            <a:r>
              <a:rPr lang="tr-TR" sz="2200" b="1" dirty="0" smtClean="0">
                <a:solidFill>
                  <a:schemeClr val="bg1"/>
                </a:solidFill>
              </a:rPr>
              <a:t>,</a:t>
            </a:r>
            <a:r>
              <a:rPr lang="tr-TR" sz="2200" b="1" dirty="0" err="1" smtClean="0">
                <a:solidFill>
                  <a:schemeClr val="bg1"/>
                </a:solidFill>
              </a:rPr>
              <a:t>employees</a:t>
            </a:r>
            <a:r>
              <a:rPr lang="tr-TR" sz="2200" b="1" dirty="0" smtClean="0">
                <a:solidFill>
                  <a:schemeClr val="bg1"/>
                </a:solidFill>
              </a:rPr>
              <a:t>,</a:t>
            </a:r>
            <a:r>
              <a:rPr lang="tr-TR" sz="2200" b="1" dirty="0" err="1" smtClean="0">
                <a:solidFill>
                  <a:schemeClr val="bg1"/>
                </a:solidFill>
              </a:rPr>
              <a:t>suppliers</a:t>
            </a:r>
            <a:r>
              <a:rPr lang="tr-TR" sz="2200" b="1" dirty="0" smtClean="0">
                <a:solidFill>
                  <a:schemeClr val="bg1"/>
                </a:solidFill>
              </a:rPr>
              <a:t>,</a:t>
            </a:r>
            <a:r>
              <a:rPr lang="tr-TR" sz="2200" b="1" dirty="0" err="1" smtClean="0">
                <a:solidFill>
                  <a:schemeClr val="bg1"/>
                </a:solidFill>
              </a:rPr>
              <a:t>and</a:t>
            </a:r>
            <a:r>
              <a:rPr lang="tr-TR" sz="2200" b="1" dirty="0" smtClean="0">
                <a:solidFill>
                  <a:schemeClr val="bg1"/>
                </a:solidFill>
              </a:rPr>
              <a:t> </a:t>
            </a:r>
            <a:r>
              <a:rPr lang="tr-TR" sz="2200" b="1" dirty="0" err="1" smtClean="0">
                <a:solidFill>
                  <a:schemeClr val="bg1"/>
                </a:solidFill>
              </a:rPr>
              <a:t>logisctics</a:t>
            </a:r>
            <a:r>
              <a:rPr lang="tr-TR" sz="2200" b="1" dirty="0" smtClean="0">
                <a:solidFill>
                  <a:schemeClr val="bg1"/>
                </a:solidFill>
              </a:rPr>
              <a:t> </a:t>
            </a:r>
            <a:r>
              <a:rPr lang="tr-TR" sz="2200" b="1" dirty="0" err="1" smtClean="0">
                <a:solidFill>
                  <a:schemeClr val="bg1"/>
                </a:solidFill>
              </a:rPr>
              <a:t>upon</a:t>
            </a:r>
            <a:r>
              <a:rPr lang="tr-TR" sz="2200" b="1" dirty="0" smtClean="0">
                <a:solidFill>
                  <a:schemeClr val="bg1"/>
                </a:solidFill>
              </a:rPr>
              <a:t> Internet </a:t>
            </a:r>
            <a:r>
              <a:rPr lang="tr-TR" sz="2200" b="1" dirty="0" err="1" smtClean="0">
                <a:solidFill>
                  <a:schemeClr val="bg1"/>
                </a:solidFill>
              </a:rPr>
              <a:t>and</a:t>
            </a:r>
            <a:r>
              <a:rPr lang="tr-TR" sz="2200" b="1" dirty="0" smtClean="0">
                <a:solidFill>
                  <a:schemeClr val="bg1"/>
                </a:solidFill>
              </a:rPr>
              <a:t> </a:t>
            </a:r>
            <a:r>
              <a:rPr lang="tr-TR" sz="2200" b="1" dirty="0" err="1" smtClean="0">
                <a:solidFill>
                  <a:schemeClr val="bg1"/>
                </a:solidFill>
              </a:rPr>
              <a:t>networks</a:t>
            </a:r>
            <a:r>
              <a:rPr lang="tr-TR" sz="2200" b="1" dirty="0" smtClean="0">
                <a:solidFill>
                  <a:schemeClr val="bg1"/>
                </a:solidFill>
              </a:rPr>
              <a:t>.  </a:t>
            </a:r>
            <a:r>
              <a:rPr lang="tr-TR" sz="2200" b="1" dirty="0" err="1" smtClean="0">
                <a:solidFill>
                  <a:schemeClr val="bg1"/>
                </a:solidFill>
              </a:rPr>
              <a:t>covers</a:t>
            </a:r>
            <a:r>
              <a:rPr lang="tr-TR" sz="2200" b="1" dirty="0" smtClean="0">
                <a:solidFill>
                  <a:schemeClr val="bg1"/>
                </a:solidFill>
              </a:rPr>
              <a:t> :</a:t>
            </a:r>
            <a:br>
              <a:rPr lang="tr-TR" sz="2200" b="1" dirty="0" smtClean="0">
                <a:solidFill>
                  <a:schemeClr val="bg1"/>
                </a:solidFill>
              </a:rPr>
            </a:br>
            <a:r>
              <a:rPr lang="tr-TR" sz="3100" b="1" dirty="0" err="1" smtClean="0">
                <a:solidFill>
                  <a:srgbClr val="FF0000"/>
                </a:solidFill>
              </a:rPr>
              <a:t>electronic</a:t>
            </a:r>
            <a:r>
              <a:rPr lang="tr-TR" sz="3100" b="1" dirty="0" smtClean="0">
                <a:solidFill>
                  <a:srgbClr val="FF0000"/>
                </a:solidFill>
              </a:rPr>
              <a:t> </a:t>
            </a:r>
            <a:r>
              <a:rPr lang="tr-TR" sz="3100" b="1" dirty="0" err="1" smtClean="0">
                <a:solidFill>
                  <a:srgbClr val="FF0000"/>
                </a:solidFill>
              </a:rPr>
              <a:t>business</a:t>
            </a:r>
            <a:r>
              <a:rPr lang="tr-TR" sz="3100" b="1" dirty="0" smtClean="0">
                <a:solidFill>
                  <a:srgbClr val="FF0000"/>
                </a:solidFill>
              </a:rPr>
              <a:t>,</a:t>
            </a:r>
            <a:r>
              <a:rPr lang="tr-TR" sz="3100" b="1" dirty="0" err="1" smtClean="0">
                <a:solidFill>
                  <a:srgbClr val="FF0000"/>
                </a:solidFill>
              </a:rPr>
              <a:t>electronic</a:t>
            </a:r>
            <a:r>
              <a:rPr lang="tr-TR" sz="3100" b="1" dirty="0" smtClean="0">
                <a:solidFill>
                  <a:srgbClr val="FF0000"/>
                </a:solidFill>
              </a:rPr>
              <a:t> </a:t>
            </a:r>
            <a:r>
              <a:rPr lang="tr-TR" sz="3100" b="1" dirty="0" err="1" smtClean="0">
                <a:solidFill>
                  <a:srgbClr val="FF0000"/>
                </a:solidFill>
              </a:rPr>
              <a:t>commers</a:t>
            </a:r>
            <a:r>
              <a:rPr lang="tr-TR" sz="3100" b="1" dirty="0" smtClean="0">
                <a:solidFill>
                  <a:srgbClr val="FF0000"/>
                </a:solidFill>
              </a:rPr>
              <a:t> </a:t>
            </a:r>
            <a:r>
              <a:rPr lang="tr-TR" sz="3100" b="1" dirty="0" err="1" smtClean="0">
                <a:solidFill>
                  <a:srgbClr val="FF0000"/>
                </a:solidFill>
              </a:rPr>
              <a:t>and</a:t>
            </a:r>
            <a:r>
              <a:rPr lang="tr-TR" sz="3100" b="1" dirty="0" smtClean="0">
                <a:solidFill>
                  <a:srgbClr val="FF0000"/>
                </a:solidFill>
              </a:rPr>
              <a:t> </a:t>
            </a:r>
            <a:br>
              <a:rPr lang="tr-TR" sz="3100" b="1" dirty="0" smtClean="0">
                <a:solidFill>
                  <a:srgbClr val="FF0000"/>
                </a:solidFill>
              </a:rPr>
            </a:br>
            <a:r>
              <a:rPr lang="tr-TR" sz="3100" b="1" dirty="0" err="1" smtClean="0">
                <a:solidFill>
                  <a:srgbClr val="FF0000"/>
                </a:solidFill>
              </a:rPr>
              <a:t>electronic</a:t>
            </a:r>
            <a:r>
              <a:rPr lang="tr-TR" sz="3100" b="1" dirty="0" smtClean="0">
                <a:solidFill>
                  <a:srgbClr val="FF0000"/>
                </a:solidFill>
              </a:rPr>
              <a:t>  </a:t>
            </a:r>
            <a:r>
              <a:rPr lang="tr-TR" sz="3100" b="1" dirty="0" err="1" smtClean="0">
                <a:solidFill>
                  <a:srgbClr val="FF0000"/>
                </a:solidFill>
              </a:rPr>
              <a:t>government</a:t>
            </a:r>
            <a:r>
              <a:rPr lang="tr-TR" sz="3100" b="1" dirty="0" smtClean="0">
                <a:solidFill>
                  <a:srgbClr val="FF0000"/>
                </a:solidFill>
              </a:rPr>
              <a:t>.</a:t>
            </a:r>
            <a:br>
              <a:rPr lang="tr-TR" sz="3100" b="1" dirty="0" smtClean="0">
                <a:solidFill>
                  <a:srgbClr val="FF0000"/>
                </a:solidFill>
              </a:rPr>
            </a:br>
            <a:endParaRPr lang="tr-TR" sz="3100" dirty="0">
              <a:solidFill>
                <a:srgbClr val="FF0000"/>
              </a:solidFill>
            </a:endParaRPr>
          </a:p>
        </p:txBody>
      </p:sp>
      <p:sp>
        <p:nvSpPr>
          <p:cNvPr id="3" name="2 İçerik Yer Tutucusu"/>
          <p:cNvSpPr>
            <a:spLocks noGrp="1"/>
          </p:cNvSpPr>
          <p:nvPr>
            <p:ph idx="1"/>
          </p:nvPr>
        </p:nvSpPr>
        <p:spPr>
          <a:xfrm>
            <a:off x="500034" y="2143116"/>
            <a:ext cx="8229600" cy="4525963"/>
          </a:xfrm>
        </p:spPr>
        <p:txBody>
          <a:bodyPr>
            <a:normAutofit fontScale="92500" lnSpcReduction="20000"/>
          </a:bodyPr>
          <a:lstStyle/>
          <a:p>
            <a:pPr>
              <a:spcAft>
                <a:spcPts val="600"/>
              </a:spcAft>
            </a:pPr>
            <a:r>
              <a:rPr lang="en-US" b="1" dirty="0" smtClean="0">
                <a:solidFill>
                  <a:srgbClr val="0D0D0D"/>
                </a:solidFill>
              </a:rPr>
              <a:t>E-business</a:t>
            </a:r>
          </a:p>
          <a:p>
            <a:pPr lvl="1"/>
            <a:r>
              <a:rPr lang="en-US" dirty="0" smtClean="0"/>
              <a:t>Use of digital technology and Internet to drive major business processes</a:t>
            </a:r>
          </a:p>
          <a:p>
            <a:pPr>
              <a:spcAft>
                <a:spcPts val="600"/>
              </a:spcAft>
            </a:pPr>
            <a:r>
              <a:rPr lang="en-US" b="1" dirty="0" smtClean="0">
                <a:solidFill>
                  <a:srgbClr val="0D0D0D"/>
                </a:solidFill>
              </a:rPr>
              <a:t>E-commerce</a:t>
            </a:r>
          </a:p>
          <a:p>
            <a:pPr lvl="1"/>
            <a:r>
              <a:rPr lang="en-US" dirty="0" smtClean="0"/>
              <a:t>Subset of e-business</a:t>
            </a:r>
          </a:p>
          <a:p>
            <a:pPr lvl="1"/>
            <a:r>
              <a:rPr lang="en-US" dirty="0" smtClean="0"/>
              <a:t>Buying and selling goods and services through Internet</a:t>
            </a:r>
          </a:p>
          <a:p>
            <a:pPr>
              <a:spcAft>
                <a:spcPts val="600"/>
              </a:spcAft>
            </a:pPr>
            <a:r>
              <a:rPr lang="en-US" b="1" dirty="0" smtClean="0">
                <a:solidFill>
                  <a:srgbClr val="0D0D0D"/>
                </a:solidFill>
              </a:rPr>
              <a:t>E-government:</a:t>
            </a:r>
          </a:p>
          <a:p>
            <a:pPr lvl="1"/>
            <a:r>
              <a:rPr lang="en-US" dirty="0" smtClean="0"/>
              <a:t>Using Internet technology to deliver information and services to citizens, employees, and businesses</a:t>
            </a:r>
          </a:p>
          <a:p>
            <a:endParaRPr lang="tr-TR" sz="900" dirty="0"/>
          </a:p>
        </p:txBody>
      </p:sp>
      <p:sp>
        <p:nvSpPr>
          <p:cNvPr id="4" name="3 Slayt Numarası Yer Tutucusu"/>
          <p:cNvSpPr>
            <a:spLocks noGrp="1"/>
          </p:cNvSpPr>
          <p:nvPr>
            <p:ph type="sldNum" sz="quarter" idx="12"/>
          </p:nvPr>
        </p:nvSpPr>
        <p:spPr/>
        <p:txBody>
          <a:bodyPr/>
          <a:lstStyle/>
          <a:p>
            <a:fld id="{F2E5916C-8A19-45CF-A92A-BEC7AC1B5E58}" type="slidenum">
              <a:rPr lang="tr-TR" smtClean="0"/>
              <a:pPr/>
              <a:t>97</a:t>
            </a:fld>
            <a:endParaRPr lang="tr-T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142984"/>
            <a:ext cx="8286808" cy="5214974"/>
          </a:xfrm>
        </p:spPr>
        <p:txBody>
          <a:bodyPr>
            <a:normAutofit fontScale="25000" lnSpcReduction="20000"/>
          </a:bodyPr>
          <a:lstStyle/>
          <a:p>
            <a:pPr marL="180000" indent="-324000">
              <a:lnSpc>
                <a:spcPct val="120000"/>
              </a:lnSpc>
              <a:spcBef>
                <a:spcPts val="0"/>
              </a:spcBef>
              <a:spcAft>
                <a:spcPts val="0"/>
              </a:spcAft>
              <a:buNone/>
            </a:pPr>
            <a:r>
              <a:rPr lang="en-US" sz="8000" dirty="0" smtClean="0"/>
              <a:t>The systems and technologies we have just described are transforming firms’</a:t>
            </a:r>
            <a:r>
              <a:rPr lang="tr-TR" sz="8000" dirty="0" smtClean="0"/>
              <a:t> </a:t>
            </a:r>
            <a:r>
              <a:rPr lang="en-US" sz="8000" dirty="0" smtClean="0"/>
              <a:t>relationships with customers, employees, suppliers, and logistic partners </a:t>
            </a:r>
            <a:r>
              <a:rPr lang="en-US" sz="8000" dirty="0" smtClean="0">
                <a:solidFill>
                  <a:srgbClr val="7030A0"/>
                </a:solidFill>
              </a:rPr>
              <a:t>into</a:t>
            </a:r>
            <a:r>
              <a:rPr lang="tr-TR" sz="8000" dirty="0" smtClean="0">
                <a:solidFill>
                  <a:srgbClr val="7030A0"/>
                </a:solidFill>
              </a:rPr>
              <a:t> </a:t>
            </a:r>
            <a:r>
              <a:rPr lang="en-US" sz="8000" dirty="0" smtClean="0">
                <a:solidFill>
                  <a:srgbClr val="7030A0"/>
                </a:solidFill>
              </a:rPr>
              <a:t>digital relationships </a:t>
            </a:r>
            <a:r>
              <a:rPr lang="en-US" sz="8000" dirty="0" smtClean="0"/>
              <a:t>using networks and the Internet</a:t>
            </a:r>
            <a:r>
              <a:rPr lang="en-US" sz="6400" dirty="0" smtClean="0"/>
              <a:t>. </a:t>
            </a:r>
            <a:endParaRPr lang="tr-TR" sz="6400" dirty="0" smtClean="0"/>
          </a:p>
          <a:p>
            <a:pPr marL="180000" indent="-324000">
              <a:lnSpc>
                <a:spcPct val="120000"/>
              </a:lnSpc>
              <a:spcBef>
                <a:spcPts val="0"/>
              </a:spcBef>
              <a:spcAft>
                <a:spcPts val="0"/>
              </a:spcAft>
            </a:pPr>
            <a:endParaRPr lang="tr-TR" sz="3200" dirty="0" smtClean="0"/>
          </a:p>
          <a:p>
            <a:pPr marL="180000" indent="-324000">
              <a:lnSpc>
                <a:spcPct val="120000"/>
              </a:lnSpc>
              <a:spcBef>
                <a:spcPts val="0"/>
              </a:spcBef>
              <a:spcAft>
                <a:spcPts val="0"/>
              </a:spcAft>
              <a:buNone/>
            </a:pPr>
            <a:r>
              <a:rPr lang="en-US" sz="7200" b="1" u="sng" dirty="0" smtClean="0">
                <a:solidFill>
                  <a:srgbClr val="FF0000"/>
                </a:solidFill>
              </a:rPr>
              <a:t>Electronic business, or e-business</a:t>
            </a:r>
            <a:r>
              <a:rPr lang="en-US" sz="6400" dirty="0" smtClean="0">
                <a:solidFill>
                  <a:srgbClr val="FF0000"/>
                </a:solidFill>
              </a:rPr>
              <a:t>, </a:t>
            </a:r>
            <a:r>
              <a:rPr lang="en-US" sz="6400" dirty="0" smtClean="0"/>
              <a:t>refers to the use of digital technology</a:t>
            </a:r>
            <a:r>
              <a:rPr lang="tr-TR" sz="6400" dirty="0" smtClean="0"/>
              <a:t> </a:t>
            </a:r>
            <a:r>
              <a:rPr lang="en-US" sz="6400" dirty="0" smtClean="0"/>
              <a:t>and the Internet to </a:t>
            </a:r>
            <a:endParaRPr lang="tr-TR" sz="6400" dirty="0" smtClean="0"/>
          </a:p>
          <a:p>
            <a:pPr marL="180000" indent="-324000">
              <a:lnSpc>
                <a:spcPct val="120000"/>
              </a:lnSpc>
              <a:spcBef>
                <a:spcPts val="0"/>
              </a:spcBef>
              <a:spcAft>
                <a:spcPts val="0"/>
              </a:spcAft>
              <a:buNone/>
            </a:pPr>
            <a:r>
              <a:rPr lang="tr-TR" sz="6400" dirty="0" smtClean="0"/>
              <a:t>      </a:t>
            </a:r>
            <a:r>
              <a:rPr lang="en-US" sz="6400" dirty="0" smtClean="0"/>
              <a:t>execute the major business processes in the enterprise.</a:t>
            </a:r>
            <a:r>
              <a:rPr lang="tr-TR" sz="6400" dirty="0" smtClean="0"/>
              <a:t> </a:t>
            </a:r>
          </a:p>
          <a:p>
            <a:pPr marL="180000" indent="-324000">
              <a:lnSpc>
                <a:spcPct val="120000"/>
              </a:lnSpc>
              <a:spcBef>
                <a:spcPts val="0"/>
              </a:spcBef>
              <a:spcAft>
                <a:spcPts val="0"/>
              </a:spcAft>
              <a:buNone/>
            </a:pPr>
            <a:r>
              <a:rPr lang="tr-TR" sz="6400" dirty="0" smtClean="0"/>
              <a:t>      </a:t>
            </a:r>
            <a:r>
              <a:rPr lang="en-US" sz="6400" dirty="0" smtClean="0"/>
              <a:t>E-business includes activities for the internal management of the firm and for</a:t>
            </a:r>
            <a:r>
              <a:rPr lang="tr-TR" sz="6400" dirty="0" smtClean="0"/>
              <a:t>  </a:t>
            </a:r>
            <a:r>
              <a:rPr lang="en-US" sz="6400" dirty="0" smtClean="0"/>
              <a:t>coordination</a:t>
            </a:r>
            <a:r>
              <a:rPr lang="tr-TR" sz="6400" dirty="0" smtClean="0"/>
              <a:t> </a:t>
            </a:r>
          </a:p>
          <a:p>
            <a:pPr marL="180000" indent="-324000">
              <a:lnSpc>
                <a:spcPct val="120000"/>
              </a:lnSpc>
              <a:spcBef>
                <a:spcPts val="0"/>
              </a:spcBef>
              <a:spcAft>
                <a:spcPts val="0"/>
              </a:spcAft>
              <a:buNone/>
            </a:pPr>
            <a:r>
              <a:rPr lang="tr-TR" sz="6400" dirty="0" smtClean="0"/>
              <a:t>   </a:t>
            </a:r>
            <a:r>
              <a:rPr lang="en-US" sz="6400" dirty="0" smtClean="0"/>
              <a:t> </a:t>
            </a:r>
            <a:r>
              <a:rPr lang="tr-TR" sz="6400" dirty="0" smtClean="0"/>
              <a:t>  </a:t>
            </a:r>
            <a:r>
              <a:rPr lang="en-US" sz="6400" dirty="0" smtClean="0"/>
              <a:t>with suppliers and other business partners. It also includes</a:t>
            </a:r>
            <a:r>
              <a:rPr lang="tr-TR" sz="6400" dirty="0" smtClean="0"/>
              <a:t> </a:t>
            </a:r>
            <a:r>
              <a:rPr lang="tr-TR" sz="6400" dirty="0" err="1" smtClean="0">
                <a:solidFill>
                  <a:srgbClr val="FF0000"/>
                </a:solidFill>
              </a:rPr>
              <a:t>electronic</a:t>
            </a:r>
            <a:r>
              <a:rPr lang="tr-TR" sz="6400" dirty="0" smtClean="0">
                <a:solidFill>
                  <a:srgbClr val="FF0000"/>
                </a:solidFill>
              </a:rPr>
              <a:t> </a:t>
            </a:r>
            <a:r>
              <a:rPr lang="tr-TR" sz="6400" dirty="0" err="1" smtClean="0">
                <a:solidFill>
                  <a:srgbClr val="FF0000"/>
                </a:solidFill>
              </a:rPr>
              <a:t>commerce</a:t>
            </a:r>
            <a:r>
              <a:rPr lang="tr-TR" sz="6400" dirty="0" smtClean="0">
                <a:solidFill>
                  <a:srgbClr val="FF0000"/>
                </a:solidFill>
              </a:rPr>
              <a:t>, </a:t>
            </a:r>
            <a:r>
              <a:rPr lang="tr-TR" sz="6400" dirty="0" err="1" smtClean="0">
                <a:solidFill>
                  <a:srgbClr val="FF0000"/>
                </a:solidFill>
              </a:rPr>
              <a:t>or</a:t>
            </a:r>
            <a:endParaRPr lang="tr-TR" sz="6400" dirty="0" smtClean="0">
              <a:solidFill>
                <a:srgbClr val="FF0000"/>
              </a:solidFill>
            </a:endParaRPr>
          </a:p>
          <a:p>
            <a:pPr marL="180000" indent="-324000">
              <a:lnSpc>
                <a:spcPct val="120000"/>
              </a:lnSpc>
              <a:spcBef>
                <a:spcPts val="0"/>
              </a:spcBef>
              <a:spcAft>
                <a:spcPts val="0"/>
              </a:spcAft>
              <a:buNone/>
            </a:pPr>
            <a:r>
              <a:rPr lang="tr-TR" sz="6400" dirty="0" smtClean="0">
                <a:solidFill>
                  <a:srgbClr val="FF0000"/>
                </a:solidFill>
              </a:rPr>
              <a:t>     e-</a:t>
            </a:r>
            <a:r>
              <a:rPr lang="tr-TR" sz="6400" dirty="0" err="1" smtClean="0">
                <a:solidFill>
                  <a:srgbClr val="FF0000"/>
                </a:solidFill>
              </a:rPr>
              <a:t>commerce</a:t>
            </a:r>
            <a:r>
              <a:rPr lang="tr-TR" sz="6400" dirty="0" smtClean="0">
                <a:solidFill>
                  <a:srgbClr val="FF0000"/>
                </a:solidFill>
              </a:rPr>
              <a:t>.</a:t>
            </a:r>
          </a:p>
          <a:p>
            <a:pPr marL="180000" indent="-324000">
              <a:lnSpc>
                <a:spcPct val="120000"/>
              </a:lnSpc>
              <a:spcBef>
                <a:spcPts val="0"/>
              </a:spcBef>
              <a:spcAft>
                <a:spcPts val="0"/>
              </a:spcAft>
              <a:buNone/>
            </a:pPr>
            <a:r>
              <a:rPr lang="en-US" sz="6400" b="1" u="sng" dirty="0" smtClean="0">
                <a:solidFill>
                  <a:srgbClr val="FF0000"/>
                </a:solidFill>
              </a:rPr>
              <a:t>E-commerce</a:t>
            </a:r>
            <a:r>
              <a:rPr lang="en-US" sz="6400" dirty="0" smtClean="0"/>
              <a:t> is the part of e-business that deals with the buying and selling of</a:t>
            </a:r>
            <a:r>
              <a:rPr lang="tr-TR" sz="6400" dirty="0" smtClean="0"/>
              <a:t> </a:t>
            </a:r>
            <a:r>
              <a:rPr lang="en-US" sz="6400" dirty="0" smtClean="0"/>
              <a:t>goods and services over the Internet. It also encompasses activities supporting</a:t>
            </a:r>
            <a:r>
              <a:rPr lang="tr-TR" sz="6400" dirty="0" smtClean="0"/>
              <a:t> </a:t>
            </a:r>
            <a:r>
              <a:rPr lang="en-US" sz="6400" dirty="0" smtClean="0"/>
              <a:t>those market transactions, such as advertising, marketing, customer support,</a:t>
            </a:r>
            <a:r>
              <a:rPr lang="tr-TR" sz="6400" dirty="0" smtClean="0"/>
              <a:t> </a:t>
            </a:r>
            <a:r>
              <a:rPr lang="tr-TR" sz="6400" dirty="0" err="1" smtClean="0"/>
              <a:t>security</a:t>
            </a:r>
            <a:r>
              <a:rPr lang="tr-TR" sz="6400" dirty="0" smtClean="0"/>
              <a:t>, </a:t>
            </a:r>
            <a:r>
              <a:rPr lang="tr-TR" sz="6400" dirty="0" err="1" smtClean="0"/>
              <a:t>delivery</a:t>
            </a:r>
            <a:r>
              <a:rPr lang="tr-TR" sz="6400" dirty="0" smtClean="0"/>
              <a:t>, </a:t>
            </a:r>
            <a:r>
              <a:rPr lang="tr-TR" sz="6400" dirty="0" err="1" smtClean="0"/>
              <a:t>and</a:t>
            </a:r>
            <a:r>
              <a:rPr lang="tr-TR" sz="6400" dirty="0" smtClean="0"/>
              <a:t> </a:t>
            </a:r>
            <a:r>
              <a:rPr lang="tr-TR" sz="6400" dirty="0" err="1" smtClean="0"/>
              <a:t>payment</a:t>
            </a:r>
            <a:r>
              <a:rPr lang="tr-TR" sz="6400" dirty="0" smtClean="0"/>
              <a:t>. </a:t>
            </a:r>
          </a:p>
          <a:p>
            <a:pPr marL="180000" indent="-324000">
              <a:lnSpc>
                <a:spcPct val="120000"/>
              </a:lnSpc>
              <a:spcBef>
                <a:spcPts val="0"/>
              </a:spcBef>
              <a:spcAft>
                <a:spcPts val="0"/>
              </a:spcAft>
              <a:buNone/>
            </a:pPr>
            <a:endParaRPr lang="tr-TR" dirty="0" smtClean="0"/>
          </a:p>
          <a:p>
            <a:pPr marL="180000" indent="-324000">
              <a:lnSpc>
                <a:spcPct val="120000"/>
              </a:lnSpc>
              <a:spcBef>
                <a:spcPts val="0"/>
              </a:spcBef>
              <a:spcAft>
                <a:spcPts val="0"/>
              </a:spcAft>
              <a:buNone/>
            </a:pPr>
            <a:r>
              <a:rPr lang="en-US" sz="6400" dirty="0" smtClean="0"/>
              <a:t>The technologies associated with </a:t>
            </a:r>
            <a:r>
              <a:rPr lang="en-US" sz="6400" dirty="0" smtClean="0">
                <a:solidFill>
                  <a:srgbClr val="FF0000"/>
                </a:solidFill>
              </a:rPr>
              <a:t>e-business</a:t>
            </a:r>
            <a:r>
              <a:rPr lang="en-US" sz="6400" dirty="0" smtClean="0"/>
              <a:t> have also brought about similar</a:t>
            </a:r>
            <a:r>
              <a:rPr lang="tr-TR" sz="6400" dirty="0" smtClean="0"/>
              <a:t> </a:t>
            </a:r>
            <a:r>
              <a:rPr lang="en-US" sz="6400" dirty="0" smtClean="0"/>
              <a:t>changes in the public sector. Governments on all levels are using Internet</a:t>
            </a:r>
            <a:r>
              <a:rPr lang="tr-TR" sz="6400" dirty="0" smtClean="0"/>
              <a:t> </a:t>
            </a:r>
            <a:r>
              <a:rPr lang="en-US" sz="6400" dirty="0" smtClean="0"/>
              <a:t>technology to deliver information and services to citizens, employees, and</a:t>
            </a:r>
            <a:r>
              <a:rPr lang="tr-TR" sz="6400" dirty="0" smtClean="0"/>
              <a:t> </a:t>
            </a:r>
            <a:r>
              <a:rPr lang="en-US" sz="6400" dirty="0" smtClean="0"/>
              <a:t>businesses with which they work. </a:t>
            </a:r>
            <a:endParaRPr lang="tr-TR" sz="6400" dirty="0" smtClean="0"/>
          </a:p>
          <a:p>
            <a:pPr marL="180000" indent="-324000">
              <a:lnSpc>
                <a:spcPct val="120000"/>
              </a:lnSpc>
              <a:spcBef>
                <a:spcPts val="0"/>
              </a:spcBef>
              <a:spcAft>
                <a:spcPts val="0"/>
              </a:spcAft>
              <a:buNone/>
            </a:pPr>
            <a:endParaRPr lang="tr-TR" sz="6400" dirty="0" smtClean="0">
              <a:solidFill>
                <a:srgbClr val="FF0000"/>
              </a:solidFill>
            </a:endParaRPr>
          </a:p>
          <a:p>
            <a:pPr marL="180000" indent="-324000">
              <a:lnSpc>
                <a:spcPct val="120000"/>
              </a:lnSpc>
              <a:spcBef>
                <a:spcPts val="0"/>
              </a:spcBef>
              <a:spcAft>
                <a:spcPts val="0"/>
              </a:spcAft>
              <a:buNone/>
            </a:pPr>
            <a:r>
              <a:rPr lang="en-US" sz="6400" b="1" u="sng" dirty="0" smtClean="0">
                <a:solidFill>
                  <a:srgbClr val="FF0000"/>
                </a:solidFill>
              </a:rPr>
              <a:t>E-government</a:t>
            </a:r>
            <a:r>
              <a:rPr lang="en-US" sz="6400" b="1" dirty="0" smtClean="0">
                <a:solidFill>
                  <a:srgbClr val="FF0000"/>
                </a:solidFill>
              </a:rPr>
              <a:t> </a:t>
            </a:r>
            <a:r>
              <a:rPr lang="en-US" sz="6400" dirty="0" smtClean="0"/>
              <a:t>refers</a:t>
            </a:r>
            <a:r>
              <a:rPr lang="en-US" sz="6400" b="1" dirty="0" smtClean="0">
                <a:solidFill>
                  <a:srgbClr val="FF0000"/>
                </a:solidFill>
              </a:rPr>
              <a:t> </a:t>
            </a:r>
            <a:r>
              <a:rPr lang="en-US" sz="6400" dirty="0" smtClean="0"/>
              <a:t>to the application of</a:t>
            </a:r>
            <a:r>
              <a:rPr lang="tr-TR" sz="6400" dirty="0" smtClean="0"/>
              <a:t> </a:t>
            </a:r>
            <a:r>
              <a:rPr lang="en-US" sz="6400" dirty="0" smtClean="0"/>
              <a:t>the Internet and networking technologies to digitally enable government and</a:t>
            </a:r>
            <a:r>
              <a:rPr lang="tr-TR" sz="6400" dirty="0" smtClean="0"/>
              <a:t> </a:t>
            </a:r>
            <a:r>
              <a:rPr lang="en-US" sz="6400" dirty="0" smtClean="0"/>
              <a:t>public sector agencies’ relationships with citizens, businesses, and other arms</a:t>
            </a:r>
            <a:r>
              <a:rPr lang="tr-TR" sz="6400" dirty="0" smtClean="0"/>
              <a:t> of </a:t>
            </a:r>
            <a:r>
              <a:rPr lang="tr-TR" sz="6400" dirty="0" err="1" smtClean="0"/>
              <a:t>government</a:t>
            </a:r>
            <a:r>
              <a:rPr lang="tr-TR" dirty="0" smtClean="0"/>
              <a:t>.</a:t>
            </a:r>
            <a:endParaRPr lang="tr-TR"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98</a:t>
            </a:fld>
            <a:endParaRPr lang="en-US"/>
          </a:p>
        </p:txBody>
      </p:sp>
      <p:sp>
        <p:nvSpPr>
          <p:cNvPr id="4" name="3 Metin Yer Tutucusu"/>
          <p:cNvSpPr>
            <a:spLocks noGrp="1"/>
          </p:cNvSpPr>
          <p:nvPr>
            <p:ph type="body" sz="quarter" idx="4294967295"/>
          </p:nvPr>
        </p:nvSpPr>
        <p:spPr>
          <a:xfrm>
            <a:off x="914400" y="500063"/>
            <a:ext cx="7658128" cy="500062"/>
          </a:xfrm>
        </p:spPr>
        <p:txBody>
          <a:bodyPr>
            <a:normAutofit fontScale="85000" lnSpcReduction="10000"/>
          </a:bodyPr>
          <a:lstStyle/>
          <a:p>
            <a:pPr>
              <a:buNone/>
            </a:pPr>
            <a:r>
              <a:rPr lang="tr-TR" b="1" dirty="0" smtClean="0"/>
              <a:t>E-</a:t>
            </a:r>
            <a:r>
              <a:rPr lang="tr-TR" b="1" dirty="0" err="1" smtClean="0"/>
              <a:t>BUSINESS</a:t>
            </a:r>
            <a:r>
              <a:rPr lang="tr-TR" b="1" dirty="0" smtClean="0"/>
              <a:t>, E-</a:t>
            </a:r>
            <a:r>
              <a:rPr lang="tr-TR" b="1" dirty="0" err="1" smtClean="0"/>
              <a:t>COMMERCE</a:t>
            </a:r>
            <a:r>
              <a:rPr lang="tr-TR" b="1" dirty="0" smtClean="0"/>
              <a:t>, </a:t>
            </a:r>
            <a:r>
              <a:rPr lang="tr-TR" b="1" dirty="0" err="1" smtClean="0"/>
              <a:t>AND</a:t>
            </a:r>
            <a:r>
              <a:rPr lang="tr-TR" b="1" dirty="0" smtClean="0"/>
              <a:t> E-</a:t>
            </a:r>
            <a:r>
              <a:rPr lang="tr-TR" b="1" dirty="0" err="1" smtClean="0"/>
              <a:t>GOVERNMENT</a:t>
            </a:r>
            <a:endParaRPr lang="tr-TR"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noAutofit/>
          </a:bodyPr>
          <a:lstStyle/>
          <a:p>
            <a:r>
              <a:rPr lang="tr-TR" sz="3200" b="1" i="1" dirty="0" smtClean="0"/>
              <a:t/>
            </a:r>
            <a:br>
              <a:rPr lang="tr-TR" sz="3200" b="1" i="1" dirty="0" smtClean="0"/>
            </a:br>
            <a:r>
              <a:rPr lang="en-US" sz="3200" b="1" i="1" dirty="0" smtClean="0"/>
              <a:t>What is the role of the information systems function in a business?</a:t>
            </a:r>
            <a:br>
              <a:rPr lang="en-US" sz="3200" b="1" i="1" dirty="0" smtClean="0"/>
            </a:br>
            <a:endParaRPr lang="tr-TR" sz="3200" dirty="0"/>
          </a:p>
        </p:txBody>
      </p:sp>
      <p:sp>
        <p:nvSpPr>
          <p:cNvPr id="5" name="4 Slayt Numarası Yer Tutucusu"/>
          <p:cNvSpPr>
            <a:spLocks noGrp="1"/>
          </p:cNvSpPr>
          <p:nvPr>
            <p:ph type="sldNum" sz="quarter" idx="12"/>
          </p:nvPr>
        </p:nvSpPr>
        <p:spPr/>
        <p:txBody>
          <a:bodyPr/>
          <a:lstStyle/>
          <a:p>
            <a:fld id="{CA93335D-75B7-48FC-830D-CB1804D13517}" type="slidenum">
              <a:rPr lang="en-US" smtClean="0"/>
              <a:pPr/>
              <a:t>99</a:t>
            </a:fld>
            <a:endParaRPr lang="en-US"/>
          </a:p>
        </p:txBody>
      </p:sp>
      <p:sp>
        <p:nvSpPr>
          <p:cNvPr id="8" name="2 Alt Başlık"/>
          <p:cNvSpPr>
            <a:spLocks noGrp="1"/>
          </p:cNvSpPr>
          <p:nvPr>
            <p:ph idx="1"/>
          </p:nvPr>
        </p:nvSpPr>
        <p:spPr/>
        <p:txBody>
          <a:bodyPr>
            <a:normAutofit fontScale="85000" lnSpcReduction="10000"/>
          </a:bodyPr>
          <a:lstStyle/>
          <a:p>
            <a:r>
              <a:rPr lang="en-US" b="1" dirty="0" smtClean="0">
                <a:solidFill>
                  <a:schemeClr val="tx1"/>
                </a:solidFill>
              </a:rPr>
              <a:t>The </a:t>
            </a:r>
            <a:r>
              <a:rPr lang="en-US" b="1" dirty="0">
                <a:solidFill>
                  <a:schemeClr val="tx1"/>
                </a:solidFill>
              </a:rPr>
              <a:t>information systems department is the formal organizational unit responsible for information</a:t>
            </a:r>
          </a:p>
          <a:p>
            <a:r>
              <a:rPr lang="en-US" b="1" dirty="0">
                <a:solidFill>
                  <a:schemeClr val="tx1"/>
                </a:solidFill>
              </a:rPr>
              <a:t>technology services. It is responsible for maintaining the hardware, software, data storage, and</a:t>
            </a:r>
          </a:p>
          <a:p>
            <a:r>
              <a:rPr lang="en-US" b="1" dirty="0">
                <a:solidFill>
                  <a:schemeClr val="tx1"/>
                </a:solidFill>
              </a:rPr>
              <a:t>networks that comprise the firm’s IT infrastructure. The department consists of specialists, such as</a:t>
            </a:r>
          </a:p>
          <a:p>
            <a:r>
              <a:rPr lang="en-US" b="1" dirty="0">
                <a:solidFill>
                  <a:schemeClr val="tx1"/>
                </a:solidFill>
              </a:rPr>
              <a:t>programmers, systems analysts, project leaders, and information systems managers, and is often</a:t>
            </a:r>
          </a:p>
          <a:p>
            <a:r>
              <a:rPr lang="tr-TR" b="1" dirty="0" err="1">
                <a:solidFill>
                  <a:schemeClr val="tx1"/>
                </a:solidFill>
              </a:rPr>
              <a:t>headed</a:t>
            </a:r>
            <a:r>
              <a:rPr lang="tr-TR" b="1" dirty="0">
                <a:solidFill>
                  <a:schemeClr val="tx1"/>
                </a:solidFill>
              </a:rPr>
              <a:t> </a:t>
            </a:r>
            <a:r>
              <a:rPr lang="tr-TR" b="1" dirty="0" err="1">
                <a:solidFill>
                  <a:schemeClr val="tx1"/>
                </a:solidFill>
              </a:rPr>
              <a:t>by</a:t>
            </a:r>
            <a:r>
              <a:rPr lang="tr-TR" b="1" dirty="0">
                <a:solidFill>
                  <a:schemeClr val="tx1"/>
                </a:solidFill>
              </a:rPr>
              <a:t> a </a:t>
            </a:r>
            <a:r>
              <a:rPr lang="tr-TR" b="1" dirty="0" err="1">
                <a:solidFill>
                  <a:schemeClr val="tx1"/>
                </a:solidFill>
              </a:rPr>
              <a:t>CIO</a:t>
            </a:r>
            <a:r>
              <a:rPr lang="tr-TR" b="1" dirty="0">
                <a:solidFill>
                  <a:schemeClr val="tx1"/>
                </a:solidFill>
              </a:rPr>
              <a:t>.</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10725</Words>
  <Application>Microsoft Office PowerPoint</Application>
  <PresentationFormat>Ekran Gösterisi (4:3)</PresentationFormat>
  <Paragraphs>1557</Paragraphs>
  <Slides>157</Slides>
  <Notes>31</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157</vt:i4>
      </vt:variant>
    </vt:vector>
  </HeadingPairs>
  <TitlesOfParts>
    <vt:vector size="160" baseType="lpstr">
      <vt:lpstr>Ofis Teması</vt:lpstr>
      <vt:lpstr>Image</vt:lpstr>
      <vt:lpstr>Slide</vt:lpstr>
      <vt:lpstr>İş süreçlerİ  ve  Bİlgİ Sİstemlerİ  </vt:lpstr>
      <vt:lpstr>  İş süreçleri ve Bilgi Sistemleri  </vt:lpstr>
      <vt:lpstr>Management Information System</vt:lpstr>
      <vt:lpstr>İş süreçleri- Business Processes</vt:lpstr>
      <vt:lpstr> remember the definishin: BUSINESS PROCESSES-1 </vt:lpstr>
      <vt:lpstr>How Information Technology  Improves Business Process</vt:lpstr>
      <vt:lpstr>business process-2</vt:lpstr>
      <vt:lpstr>types of business processes</vt:lpstr>
      <vt:lpstr> EXAMPLES OF FUNCTIONAL BUSINESS PROCESSES on MIS </vt:lpstr>
      <vt:lpstr>Slayt 10</vt:lpstr>
      <vt:lpstr>Example: THE order fulfillment PROCESS</vt:lpstr>
      <vt:lpstr> İnsan Kaynakları: Bir Örnek: Bilgi Sistemi -iş süreçleri Standart bir uygulaması Personel Tutanakları BS </vt:lpstr>
      <vt:lpstr>Üretim/imalat:  Bir Örnek Standart Uygulama: iş süreçleri Malzeme Stok Denetimi BT</vt:lpstr>
      <vt:lpstr>Management Information System</vt:lpstr>
      <vt:lpstr>how information systems support the business processes of a firm ?</vt:lpstr>
      <vt:lpstr>CHAPTER 2: GLOBAL E-BUSINESS AND COLLABORATION  information system  may transform business to new more efficient processes</vt:lpstr>
      <vt:lpstr>Perspectives on Information Systems: Dimentions: Organizational, Manageral and Technological</vt:lpstr>
      <vt:lpstr>Information Systems Are More Than Computers includes managrial, organizational and technical dimentions of the system  </vt:lpstr>
      <vt:lpstr> Managerial Levels in a Firm </vt:lpstr>
      <vt:lpstr>Slayt 20</vt:lpstr>
      <vt:lpstr>  Bilgi sistemi işlevsel Düzeyleri  </vt:lpstr>
      <vt:lpstr>  how information systems support the business processes of a firm ?  </vt:lpstr>
      <vt:lpstr>Information Technology transforms  the bussines processes</vt:lpstr>
      <vt:lpstr>How  system serve different management  groups? “Types of Business Information Systems”</vt:lpstr>
      <vt:lpstr>SYSTEMS FOR DIFFERENT MANAGEMENT GROUPS </vt:lpstr>
      <vt:lpstr>Slayt 26</vt:lpstr>
      <vt:lpstr>Alt Sistemler arasında İlişki: Bilgi Alt-Sistemleri Birbirlerini aşağıdan yukarıya besler ve iki yönlü ilişkilidir</vt:lpstr>
      <vt:lpstr>- Transaction processing systems (TPS)</vt:lpstr>
      <vt:lpstr> “Types of Business Information Systems” Transaction processing systems Serve Operational Level </vt:lpstr>
      <vt:lpstr>Transaction processing systems (*) (Tutanak İşleme Alt Sistemi)</vt:lpstr>
      <vt:lpstr>          </vt:lpstr>
      <vt:lpstr>Veri Yakalama  Toplama  “Data Capturing /Acqusition”-2 </vt:lpstr>
      <vt:lpstr>Çevrim-İçi Tutanak İşleme Sistemi-3</vt:lpstr>
      <vt:lpstr>- Çevrim İçi Tutanak İşleme Sistemi-4  (On Line Transaction Processing - OLTP)</vt:lpstr>
      <vt:lpstr>OLTP-OnlineTransaction Processing System-5  main functions summary</vt:lpstr>
      <vt:lpstr> TIS- Tutanak İşleme Alt Sistemi : 6 Ek Görevler üstlenebilir  Müşteriye açık işlem servisleri ( Customer Selfservice) kurabilir   </vt:lpstr>
      <vt:lpstr>  “ Types of Business Information Systems”  Management Information System which serve  to middle management   </vt:lpstr>
      <vt:lpstr>Slayt 38</vt:lpstr>
      <vt:lpstr>- Yönetim Bilgi Alt-Sistemi Management Information System-4   </vt:lpstr>
      <vt:lpstr>  Yönetim Bilgi Alt-Sistemi </vt:lpstr>
      <vt:lpstr>Slayt 41</vt:lpstr>
      <vt:lpstr>Management information systems</vt:lpstr>
      <vt:lpstr>Yönetim Bilişim sistemi Gerekli Veriyi  Tutanak işleme Sisteminden Nasıl Alıyor ?   YBS +TIS İlişkisi</vt:lpstr>
      <vt:lpstr>Management Information System</vt:lpstr>
      <vt:lpstr>  “Types of Business Information Systems”  Decision support systems   serv middle management  </vt:lpstr>
      <vt:lpstr>Special  Decision Support Systems</vt:lpstr>
      <vt:lpstr> Decision support systems to Middle Management </vt:lpstr>
      <vt:lpstr>Management is essentially a decision-making process </vt:lpstr>
      <vt:lpstr>Yöneticiler, Karar alma ve Bilgi Sistemi-  Decision-Support Systems (DSS)</vt:lpstr>
      <vt:lpstr>  Business intelligence(BI) help users to make better business decisions   </vt:lpstr>
      <vt:lpstr>Business Intelligence – İş Zekası</vt:lpstr>
      <vt:lpstr>    Executive Support System   DASHBOARD: In management information systems a dashboard is "an easy to read, often single page, real-time user interface, showing a graphical presentation of the current status (snapshot) and historical trends of an organization’s key performance indicators to enable instantaneous and informed decisions to be made at a glance A Sales Dashboard Example </vt:lpstr>
      <vt:lpstr>CHAPTER 2: GLOBAL E-BUSINESS AND COLLABORATION</vt:lpstr>
      <vt:lpstr>      İş-Zekası (Business Intelligence-BI)  </vt:lpstr>
      <vt:lpstr>İş-Zekası (Business Intelligence-BI) </vt:lpstr>
      <vt:lpstr>Üst-Bilgi yönetimi Alt Sistemi- “Knowladge Management System”     İş-Zekası (Business Intelligence-BI)  </vt:lpstr>
      <vt:lpstr>İş-Zekası (Business Intelligence-BI) </vt:lpstr>
      <vt:lpstr> “Types of Business Information”  Executive support systems serv senior managers </vt:lpstr>
      <vt:lpstr>CHAPTER 2: GLOBAL E-BUSINESS AND COLLABORATION</vt:lpstr>
      <vt:lpstr>Slayt 60</vt:lpstr>
      <vt:lpstr>Üst-Yönetici Karar Destek Sistemleri Executive Support Systems-ESS-1</vt:lpstr>
      <vt:lpstr>Slayt 62</vt:lpstr>
      <vt:lpstr>Slayt 63</vt:lpstr>
      <vt:lpstr>Relationship of systems to one another </vt:lpstr>
      <vt:lpstr>Slayt 65</vt:lpstr>
      <vt:lpstr>CHAPTER 2: GLOBAL E-BUSINESS AND COLLABORATION</vt:lpstr>
      <vt:lpstr>Global Information System may include  Office Information Systems (OIS) Office Information Systems are concerned with getting all relevant information to all those who need it.</vt:lpstr>
      <vt:lpstr>Ofis Bilgi Sistemi Alt Sistemi-2</vt:lpstr>
      <vt:lpstr>Enterprise applications</vt:lpstr>
      <vt:lpstr>Teknoloji Evrimin Kurumsal Yapı Etkileşimi</vt:lpstr>
      <vt:lpstr>Kurumsal Sistem           (chapter-2)  Çoğu kez satıcı ve müşterileri de içine alır </vt:lpstr>
      <vt:lpstr>Slayt 72</vt:lpstr>
      <vt:lpstr>CHAPTER 2: GLOBAL E-BUSINESS AND COLLABORATION</vt:lpstr>
      <vt:lpstr>CHAPTER 2: GLOBAL E-BUSINESS AND COLLABORATION</vt:lpstr>
      <vt:lpstr> CHAPTER 2: GLOBAL E-BUSINESS AND COLLABORATION   Supply Chain Management (SCM) systems   </vt:lpstr>
      <vt:lpstr>   Tedarik Zinciri Yönetimi (İng: Supply Chain Management, SCM) müşteriye, doğru ürünün, doğru zamanda, doğru yerde, doğru fiyata tüm tedarik zinciri için mümkün olan en düşük maliyetle ulaşmasını sağlayan malzeme  bilgi bilgive para akışının entegre yönetimidir.  </vt:lpstr>
      <vt:lpstr>Slayt 77</vt:lpstr>
      <vt:lpstr>Tedarik Zinciri Yönetimi-1 “Supply Chain Management” (chapter-2)</vt:lpstr>
      <vt:lpstr>Tedarik Zinciri Yönetimi-2 “Supply Chain Management” (chapter-2) </vt:lpstr>
      <vt:lpstr>Tedarik Zinciri Yönetimi-3 “Supply Chain Management-SCM”</vt:lpstr>
      <vt:lpstr>Tedarik Zinciri Yönetimi-4 “Supply Chain Management-SCM” (chapter-2)</vt:lpstr>
      <vt:lpstr>Slayt 82</vt:lpstr>
      <vt:lpstr>  Müşteri ilişkileri yönetimi,  mevcut müşterileri korumak, gelecekte müşteri memnuniyeti oluşturmak yönündeki yazılımlar ile müşteri bilgilerini kayıt altında tutarak işletme davranışlarını geliştirme yönetimidir. Satış, Pazarlama,  Müşteri servisleri  ve teknik destek programları ile müşteri ilişkilerinin temel yapısını  içine alabilir.  </vt:lpstr>
      <vt:lpstr>           Types of Information Systems Customer Relationship Management  CRM System          </vt:lpstr>
      <vt:lpstr>Müşteri İlişkileri Yönetimi -(Customer Relationship Management-CRM) </vt:lpstr>
      <vt:lpstr>Müşteri ilişkileri –Müşteri ile tek noktadan haberleşme</vt:lpstr>
      <vt:lpstr>Slayt 87</vt:lpstr>
      <vt:lpstr>CUSTOMER INTIMACY: ENTERPRISE APPLICATIONS</vt:lpstr>
      <vt:lpstr> CRP Application   Analytical CRM uses a custom89er data warehouse and tools to analyze customer data collected from the firm’s customer touch points and from other sources. </vt:lpstr>
      <vt:lpstr>Knowledge management (KM) is the process of capturing, developing, sharing, and effectively using organisationalknowledge. It refers to a multi-disciplined approach to achieving organisational objectives by making the best use of knowledge.</vt:lpstr>
      <vt:lpstr>Knowledge management systems (KMS) </vt:lpstr>
      <vt:lpstr>CHAPTER 2: GLOBAL E-BUSINESS AND COLLABORATION</vt:lpstr>
      <vt:lpstr>Slayt 93</vt:lpstr>
      <vt:lpstr>Knowledge management systems</vt:lpstr>
      <vt:lpstr>How do systems that link the enterprise improve organizational performance? </vt:lpstr>
      <vt:lpstr>CHAPTER 2: GLOBAL E-BUSINESS AND COLLABORATION</vt:lpstr>
      <vt:lpstr> “Types of Information Systems” Digital relationship with costomers,employees,suppliers,and logisctics upon Internet and networks.  covers : electronic business,electronic commers and  electronic  government. </vt:lpstr>
      <vt:lpstr>Slayt 98</vt:lpstr>
      <vt:lpstr> What is the role of the information systems function in a business? </vt:lpstr>
      <vt:lpstr> Integrated Information Systems Enterprise Resource Planning (ERP) systems </vt:lpstr>
      <vt:lpstr>Bir bütünleşme çözümü: Kurumsal Kaynak Planlama  “Enterprise Resource Planning (ERP) system”</vt:lpstr>
      <vt:lpstr>Slayt 102</vt:lpstr>
      <vt:lpstr>Slayt 103</vt:lpstr>
      <vt:lpstr> ACHIEVING OPERATIONAL EXCELLENCE AND  CUSTOMER INTIMACY: ENTERPRISE APPLICATIONS</vt:lpstr>
      <vt:lpstr>Enterprise Systems</vt:lpstr>
      <vt:lpstr>Enterprise Systems and ERP System “Enterprise system integrate the key busines processes” . </vt:lpstr>
      <vt:lpstr>Slayt 107</vt:lpstr>
      <vt:lpstr>Slayt 108</vt:lpstr>
      <vt:lpstr>Management Information System</vt:lpstr>
      <vt:lpstr>CHAPTER 2: GLOBAL E-BUSINESS AND COLLABORATION   </vt:lpstr>
      <vt:lpstr>CHAPTER 2: GLOBAL E-BUSINESS AND COLLABORATION</vt:lpstr>
      <vt:lpstr>CHAPTER 2: GLOBAL E-BUSINESS AND COLLABORATION </vt:lpstr>
      <vt:lpstr>CHAPTER 2: GLOBAL E-BUSINESS AND COLLABORATION</vt:lpstr>
      <vt:lpstr>CHAPTER 2: GLOBAL E-BUSINESS AND COLLABORATION</vt:lpstr>
      <vt:lpstr>CHAPTER 2: GLOBAL E-BUSINESS AND COLLABORATION</vt:lpstr>
      <vt:lpstr>CHAPTER 2: GLOBAL E-BUSINESS AND COLLABORATION</vt:lpstr>
      <vt:lpstr>The Time/Space Collaboration Tool Matrix </vt:lpstr>
      <vt:lpstr> Why are systems for collaboration and teamwork so important and what technologies do they use? </vt:lpstr>
      <vt:lpstr>Management Information System</vt:lpstr>
      <vt:lpstr>CHAPTER 2: GLOBAL E-BUSINESS AND COLLABORATION   </vt:lpstr>
      <vt:lpstr>CHAPTER 2: GLOBAL E-BUSINESS AND COLLABORATION  </vt:lpstr>
      <vt:lpstr>CHAPTER 2: GLOBAL E-BUSINESS AND COLLABORATION</vt:lpstr>
      <vt:lpstr>  What is the role of the information systems function in a business? </vt:lpstr>
      <vt:lpstr>End of Lecture two here is some additional information</vt:lpstr>
      <vt:lpstr>Classification of  IS</vt:lpstr>
      <vt:lpstr>Veri Yakalama  Toplama “Data Capturing /Acqusition”- </vt:lpstr>
      <vt:lpstr>Veri Yakalama  Toplama :  Alışılagelen VERİ GİRİŞİ”nden “OTOMATİK TANIMA”ya ... Uzanan çeşitli yöntemler kullanır</vt:lpstr>
      <vt:lpstr>Otomatik Tanıma Veri Toplama (OT/VT)         </vt:lpstr>
      <vt:lpstr>Veri Yakalama  Toplama  Çubuklu  kod “Barcode”   veri tanımlama en yaygın girdi sistemidir</vt:lpstr>
      <vt:lpstr>Çubuklu  kod “Barcode”   veri tanımlama en yaygın girdi sistemidir</vt:lpstr>
      <vt:lpstr>Çubuklu  kod “Barcode”   </vt:lpstr>
      <vt:lpstr>Örneğin, Bar kod Veri Toplama Sistemleri Bilgi Sistemlerinde Geniş bir uygulama alanı bulmuştur.  Kimi uygulama alanları: </vt:lpstr>
      <vt:lpstr> Örneğin, Bar kod Veri Toplama Sistemleri Bilgi Sistemlerinde Geniş bir uygulama alanı bulmuştur.  Kimi uygulama alanları: </vt:lpstr>
      <vt:lpstr>Data capture by mobile phone</vt:lpstr>
      <vt:lpstr>                           </vt:lpstr>
      <vt:lpstr>   DECISION MAKING AND INFORMATION SYSTEMS   Senior Managers, Middle Managers, Operational Managers and Employees have different types of Decisions and Information requirements. </vt:lpstr>
      <vt:lpstr>DECISION MAKING AND INFORMATION SYSTEMS</vt:lpstr>
      <vt:lpstr>DECISION MAKING AND INFORMATION SYSTEMS</vt:lpstr>
      <vt:lpstr>DECISION MAKING AND INFORMATION SYSTEMS</vt:lpstr>
      <vt:lpstr>DECISION MAKING AND INFORMATION SYSTEMS</vt:lpstr>
      <vt:lpstr>Karar Alma Desteği</vt:lpstr>
      <vt:lpstr>Decision making is an integral part of the functioning of any organization.</vt:lpstr>
      <vt:lpstr>Karar düzeylerinin ilişkisi ve karar türleri</vt:lpstr>
      <vt:lpstr>Management is essentially a decision-making process </vt:lpstr>
      <vt:lpstr>  Six elements in the business intelligence environment </vt:lpstr>
      <vt:lpstr> Business intelligence users </vt:lpstr>
      <vt:lpstr>EK Bilgi</vt:lpstr>
      <vt:lpstr>BPEL (Business Process Execution Language)</vt:lpstr>
      <vt:lpstr>BPEL (Business Process Execution Language)</vt:lpstr>
      <vt:lpstr>BPEL (Business Process Execution Language)</vt:lpstr>
      <vt:lpstr>BPEL (Business Process Execution Language)</vt:lpstr>
      <vt:lpstr>Tedarik Zinciri Yönetimi Yazılımı ilişkili bir çok işlemi içine alır. İşte bir örnek-1 </vt:lpstr>
      <vt:lpstr>Tedarik Zinciri Yönetimi Yazılımı ilişkili bir çok işlemi içine alır. İşte bir örnek-2 </vt:lpstr>
      <vt:lpstr>Tedarik Zinciri Yönetimi Yazılımı ilişkili bir çok işlemi içine alır. İşte bir örnek-3 </vt:lpstr>
      <vt:lpstr>Tedarik Zinciri Yönetimi Yazılımı ilişkili bir çok işlemi içine alır.  İşte bir örnek:-4</vt:lpstr>
      <vt:lpstr>SÖZLÜK</vt:lpstr>
      <vt:lpstr>Slayt 157</vt:lpstr>
    </vt:vector>
  </TitlesOfParts>
  <Company>Baskent Universitesi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süreçlerİ  ve  Bİlgİ Sİstemlerİ</dc:title>
  <dc:creator>Admin</dc:creator>
  <cp:lastModifiedBy>Win7</cp:lastModifiedBy>
  <cp:revision>263</cp:revision>
  <dcterms:created xsi:type="dcterms:W3CDTF">2014-10-09T11:28:07Z</dcterms:created>
  <dcterms:modified xsi:type="dcterms:W3CDTF">2014-11-03T22:00:02Z</dcterms:modified>
</cp:coreProperties>
</file>